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B176498-C3C6-044D-82AD-05EBC5678B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9751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itle 50">
            <a:extLst>
              <a:ext uri="{FF2B5EF4-FFF2-40B4-BE49-F238E27FC236}">
                <a16:creationId xmlns:a16="http://schemas.microsoft.com/office/drawing/2014/main" id="{BAF5EA54-CEEF-1F58-31C1-58D96DA44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Sales Talent Productivity Risks and Remedies for 2023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6AD5D13-6517-F495-7C96-DDA377B75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January 27, 2023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89B92592-7C3F-65A4-EA17-C32550F79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Explore pitfalls gathered in the SBI Fall 2022 CEO Survey and best practices for talent-related risks heading into 2023.</a:t>
            </a:r>
          </a:p>
        </p:txBody>
      </p:sp>
    </p:spTree>
    <p:extLst>
      <p:ext uri="{BB962C8B-B14F-4D97-AF65-F5344CB8AC3E}">
        <p14:creationId xmlns:p14="http://schemas.microsoft.com/office/powerpoint/2010/main" val="235134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CC832D3-5368-32C3-DD34-9B2D808EB4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258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7CFFA7-EA9D-5981-3311-F2DCABF7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7F715-A920-8CB9-F7E2-D93DD6EE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632797"/>
            <a:ext cx="10962290" cy="4564117"/>
          </a:xfrm>
        </p:spPr>
        <p:txBody>
          <a:bodyPr anchor="t"/>
          <a:lstStyle/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212529"/>
                </a:solidFill>
                <a:effectLst/>
                <a:latin typeface="Work Sans" pitchFamily="2" charset="0"/>
              </a:rPr>
              <a:t> Planned hiring will be insufficient to adequately cover open territories</a:t>
            </a:r>
          </a:p>
          <a:p>
            <a:pPr marL="342900" indent="-342900" algn="l">
              <a:buFont typeface="+mj-lt"/>
              <a:buAutoNum type="arabicPeriod"/>
            </a:pPr>
            <a:endParaRPr lang="en-US" i="0" dirty="0">
              <a:solidFill>
                <a:srgbClr val="212529"/>
              </a:solidFill>
              <a:effectLst/>
              <a:latin typeface="Work Sans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212529"/>
                </a:solidFill>
                <a:effectLst/>
                <a:latin typeface="Work Sans" pitchFamily="2" charset="0"/>
              </a:rPr>
              <a:t> Onboarding is insufficient to rapidly ramp new hires to productivity</a:t>
            </a:r>
          </a:p>
          <a:p>
            <a:pPr marL="342900" indent="-342900" algn="l">
              <a:buFont typeface="+mj-lt"/>
              <a:buAutoNum type="arabicPeriod"/>
            </a:pPr>
            <a:endParaRPr lang="en-US" i="0" dirty="0">
              <a:solidFill>
                <a:srgbClr val="212529"/>
              </a:solidFill>
              <a:effectLst/>
              <a:latin typeface="Work Sans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212529"/>
                </a:solidFill>
                <a:effectLst/>
                <a:latin typeface="Work Sans" pitchFamily="2" charset="0"/>
              </a:rPr>
              <a:t> Identifying sources of employee burnout is necessary for sustained growth</a:t>
            </a:r>
          </a:p>
        </p:txBody>
      </p:sp>
    </p:spTree>
    <p:extLst>
      <p:ext uri="{BB962C8B-B14F-4D97-AF65-F5344CB8AC3E}">
        <p14:creationId xmlns:p14="http://schemas.microsoft.com/office/powerpoint/2010/main" val="313258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068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Plans to expand Sales headcount will be insufficient to adequately cover open territories (1/2)</a:t>
            </a:r>
          </a:p>
        </p:txBody>
      </p:sp>
      <p:pic>
        <p:nvPicPr>
          <p:cNvPr id="1026" name="Picture 2" descr="Headcount Expectations">
            <a:extLst>
              <a:ext uri="{FF2B5EF4-FFF2-40B4-BE49-F238E27FC236}">
                <a16:creationId xmlns:a16="http://schemas.microsoft.com/office/drawing/2014/main" id="{1F886721-D2C4-471A-1B2E-646E841A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52538"/>
            <a:ext cx="9334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3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6566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99E669-FD8D-C23F-1631-D91B005F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Plans to expand Sales headcount will be insufficient to adequately cover open territories (2/2)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2594D-1924-F1B9-C379-6FAE15AF9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223962"/>
            <a:ext cx="9648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3967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99E669-FD8D-C23F-1631-D91B005F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Shortcomings with onboarding new Sales hires is a significant risk (1/2)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Executive Agreement - We are highly productive in ramping new sales talent">
            <a:extLst>
              <a:ext uri="{FF2B5EF4-FFF2-40B4-BE49-F238E27FC236}">
                <a16:creationId xmlns:a16="http://schemas.microsoft.com/office/drawing/2014/main" id="{B4D97D4B-1BEB-563E-499D-FAF6E626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695325"/>
            <a:ext cx="911542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9851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99E669-FD8D-C23F-1631-D91B005F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Shortcomings with onboarding new Sales hires is a significant risk (2/2)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Expected Corporate Training Budget Changes">
            <a:extLst>
              <a:ext uri="{FF2B5EF4-FFF2-40B4-BE49-F238E27FC236}">
                <a16:creationId xmlns:a16="http://schemas.microsoft.com/office/drawing/2014/main" id="{127D8D0B-128C-7D30-41F6-4342CCB1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19213"/>
            <a:ext cx="9715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801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99E669-FD8D-C23F-1631-D91B005F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Burnout among employees is a threat to productivity, but leaders aren’t clear on the drivers (1/2)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8226D-724B-30F1-FB45-1E2903E3E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287" y="723645"/>
            <a:ext cx="91154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99E669-FD8D-C23F-1631-D91B005FA8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99E669-FD8D-C23F-1631-D91B005FA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06BEE69-C85A-8B3A-D9F6-4699B053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Burnout among employees is a threat to productivity, but leaders aren’t clear on the drivers (1/2)</a:t>
            </a:r>
          </a:p>
        </p:txBody>
      </p:sp>
      <p:pic>
        <p:nvPicPr>
          <p:cNvPr id="5122" name="Picture 2" descr="Potential Causes for Staff Burnout-1">
            <a:extLst>
              <a:ext uri="{FF2B5EF4-FFF2-40B4-BE49-F238E27FC236}">
                <a16:creationId xmlns:a16="http://schemas.microsoft.com/office/drawing/2014/main" id="{5A9E9951-8565-55C4-F503-56E7228A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14388"/>
            <a:ext cx="1000125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82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 2022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2" id="{5E45936B-3A31-4DBD-A719-35711901F56E}" vid="{A0C7F62E-8949-4985-834E-6924861C3B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1745fe-8e84-41ad-935b-7c5d8babdf9e"/>
    <lcf76f155ced4ddcb4097134ff3c332f xmlns="a3b0eac3-55b5-4ee4-ade7-be65d09c5d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970336D75C4CAB2ECCCE65268DD7" ma:contentTypeVersion="7" ma:contentTypeDescription="Create a new document." ma:contentTypeScope="" ma:versionID="e7aa9398729ecd836fb008894030a5f8">
  <xsd:schema xmlns:xsd="http://www.w3.org/2001/XMLSchema" xmlns:xs="http://www.w3.org/2001/XMLSchema" xmlns:p="http://schemas.microsoft.com/office/2006/metadata/properties" xmlns:ns2="a3b0eac3-55b5-4ee4-ade7-be65d09c5d6e" xmlns:ns3="b71745fe-8e84-41ad-935b-7c5d8babdf9e" targetNamespace="http://schemas.microsoft.com/office/2006/metadata/properties" ma:root="true" ma:fieldsID="ec3c12987c3a742b987674668fdc1574" ns2:_="" ns3:_="">
    <xsd:import namespace="a3b0eac3-55b5-4ee4-ade7-be65d09c5d6e"/>
    <xsd:import namespace="b71745fe-8e84-41ad-935b-7c5d8babd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eac3-55b5-4ee4-ade7-be65d09c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45fe-8e84-41ad-935b-7c5d8babdf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ac26ba9-e713-4591-b7b4-aedaf132b945}" ma:internalName="TaxCatchAll" ma:showField="CatchAllData" ma:web="b71745fe-8e84-41ad-935b-7c5d8babd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5FD84F-F419-44B8-A58C-5C4CC9005EE6}">
  <ds:schemaRefs>
    <ds:schemaRef ds:uri="http://purl.org/dc/elements/1.1/"/>
    <ds:schemaRef ds:uri="http://purl.org/dc/dcmitype/"/>
    <ds:schemaRef ds:uri="a3b0eac3-55b5-4ee4-ade7-be65d09c5d6e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71745fe-8e84-41ad-935b-7c5d8babdf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9F2319-1E19-41D5-8A52-447FE147E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C1A05-8CDE-4BBE-BAC1-59A4E7ECB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0eac3-55b5-4ee4-ade7-be65d09c5d6e"/>
    <ds:schemaRef ds:uri="b71745fe-8e84-41ad-935b-7c5d8bab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</TotalTime>
  <Words>165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Courier New</vt:lpstr>
      <vt:lpstr>Work Sans</vt:lpstr>
      <vt:lpstr>SBI PPT 2022</vt:lpstr>
      <vt:lpstr>think-cell Slide</vt:lpstr>
      <vt:lpstr>Sales Talent Productivity Risks and Remedies for 2023</vt:lpstr>
      <vt:lpstr>Key Takeaways</vt:lpstr>
      <vt:lpstr>Plans to expand Sales headcount will be insufficient to adequately cover open territories (1/2)</vt:lpstr>
      <vt:lpstr>Plans to expand Sales headcount will be insufficient to adequately cover open territories (2/2)</vt:lpstr>
      <vt:lpstr>Shortcomings with onboarding new Sales hires is a significant risk (1/2) </vt:lpstr>
      <vt:lpstr>Shortcomings with onboarding new Sales hires is a significant risk (2/2) </vt:lpstr>
      <vt:lpstr>Burnout among employees is a threat to productivity, but leaders aren’t clear on the drivers (1/2)</vt:lpstr>
      <vt:lpstr>Burnout among employees is a threat to productivity, but leaders aren’t clear on the drivers (1/2)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Talent Productivity Risks and Remedies for 2023</dc:title>
  <dc:creator>Chris Brown</dc:creator>
  <cp:lastModifiedBy>Chris Brown</cp:lastModifiedBy>
  <cp:revision>1</cp:revision>
  <dcterms:created xsi:type="dcterms:W3CDTF">2023-02-01T18:54:42Z</dcterms:created>
  <dcterms:modified xsi:type="dcterms:W3CDTF">2023-02-01T19:02:51Z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0x0101002745970336D75C4CAB2ECCCE65268DD7</vt:lpwstr>
  </property>
</Properties>
</file>