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8229600" cy="10058400"/>
  <p:notesSz cx="6858000" cy="9144000"/>
  <p:embeddedFontLst>
    <p:embeddedFont>
      <p:font typeface="Arial Black" panose="020B0A040201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jek7peM/hCl8tRjuIVzXl6DCP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9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ment Slide">
  <p:cSld name="Segm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582952" y="4582160"/>
            <a:ext cx="7646648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 Black"/>
              <a:buNone/>
              <a:defRPr sz="3600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564777" y="5638800"/>
            <a:ext cx="726141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 i="1">
                <a:solidFill>
                  <a:srgbClr val="8B8B8B"/>
                </a:solidFill>
              </a:defRPr>
            </a:lvl1pPr>
            <a:lvl2pPr marL="914400" lvl="1" indent="-228600" algn="l">
              <a:spcBef>
                <a:spcPts val="433"/>
              </a:spcBef>
              <a:spcAft>
                <a:spcPts val="0"/>
              </a:spcAft>
              <a:buSzPts val="2164"/>
              <a:buNone/>
              <a:defRPr/>
            </a:lvl2pPr>
            <a:lvl3pPr marL="1371600" lvl="2" indent="-228600" algn="l">
              <a:spcBef>
                <a:spcPts val="371"/>
              </a:spcBef>
              <a:spcAft>
                <a:spcPts val="0"/>
              </a:spcAft>
              <a:buSzPts val="1854"/>
              <a:buNone/>
              <a:defRPr/>
            </a:lvl3pPr>
            <a:lvl4pPr marL="1828800" lvl="3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/>
            </a:lvl4pPr>
            <a:lvl5pPr marL="2286000" lvl="4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" name="Google Shape;12;p6"/>
          <p:cNvCxnSpPr/>
          <p:nvPr/>
        </p:nvCxnSpPr>
        <p:spPr>
          <a:xfrm>
            <a:off x="0" y="5476240"/>
            <a:ext cx="822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/>
          <p:nvPr/>
        </p:nvSpPr>
        <p:spPr>
          <a:xfrm>
            <a:off x="2406416" y="470849"/>
            <a:ext cx="4612949" cy="595543"/>
          </a:xfrm>
          <a:custGeom>
            <a:avLst/>
            <a:gdLst/>
            <a:ahLst/>
            <a:cxnLst/>
            <a:rect l="l" t="t" r="r" b="b"/>
            <a:pathLst>
              <a:path w="2832674" h="381996" extrusionOk="0">
                <a:moveTo>
                  <a:pt x="0" y="10500"/>
                </a:moveTo>
                <a:lnTo>
                  <a:pt x="2627444" y="0"/>
                </a:lnTo>
                <a:lnTo>
                  <a:pt x="2832674" y="381996"/>
                </a:lnTo>
                <a:lnTo>
                  <a:pt x="4550" y="381996"/>
                </a:lnTo>
                <a:cubicBezTo>
                  <a:pt x="3033" y="259653"/>
                  <a:pt x="1517" y="132843"/>
                  <a:pt x="0" y="1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>
            <a:off x="0" y="304801"/>
            <a:ext cx="6808885" cy="759974"/>
          </a:xfrm>
          <a:custGeom>
            <a:avLst/>
            <a:gdLst/>
            <a:ahLst/>
            <a:cxnLst/>
            <a:rect l="l" t="t" r="r" b="b"/>
            <a:pathLst>
              <a:path w="4181133" h="483410" extrusionOk="0">
                <a:moveTo>
                  <a:pt x="459" y="0"/>
                </a:moveTo>
                <a:lnTo>
                  <a:pt x="3930410" y="2696"/>
                </a:lnTo>
                <a:lnTo>
                  <a:pt x="4181133" y="483410"/>
                </a:lnTo>
                <a:lnTo>
                  <a:pt x="459" y="478733"/>
                </a:lnTo>
                <a:cubicBezTo>
                  <a:pt x="-1129" y="316037"/>
                  <a:pt x="2047" y="162696"/>
                  <a:pt x="4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565786" y="618304"/>
            <a:ext cx="580812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411480" y="2251501"/>
            <a:ext cx="3636169" cy="93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71"/>
              </a:spcBef>
              <a:spcAft>
                <a:spcPts val="0"/>
              </a:spcAft>
              <a:buSzPts val="1854"/>
              <a:buNone/>
              <a:defRPr sz="1854" b="1"/>
            </a:lvl1pPr>
            <a:lvl2pPr marL="914400" lvl="1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 sz="1545" b="1"/>
            </a:lvl2pPr>
            <a:lvl3pPr marL="1371600" lvl="2" indent="-228600" algn="l">
              <a:spcBef>
                <a:spcPts val="278"/>
              </a:spcBef>
              <a:spcAft>
                <a:spcPts val="0"/>
              </a:spcAft>
              <a:buSzPts val="1391"/>
              <a:buNone/>
              <a:defRPr sz="1391" b="1"/>
            </a:lvl3pPr>
            <a:lvl4pPr marL="1828800" lvl="3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4pPr>
            <a:lvl5pPr marL="2286000" lvl="4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5pPr>
            <a:lvl6pPr marL="2743200" lvl="5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6pPr>
            <a:lvl7pPr marL="3200400" lvl="6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7pPr>
            <a:lvl8pPr marL="3657600" lvl="7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8pPr>
            <a:lvl9pPr marL="4114800" lvl="8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411480" y="3189817"/>
            <a:ext cx="3636169" cy="579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1pPr>
            <a:lvl2pPr marL="914400" lvl="1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2pPr>
            <a:lvl3pPr marL="1371600" lvl="2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3pPr>
            <a:lvl4pPr marL="1828800" lvl="3" indent="-307086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4pPr>
            <a:lvl5pPr marL="2286000" lvl="4" indent="-307085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5pPr>
            <a:lvl6pPr marL="2743200" lvl="5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6pPr>
            <a:lvl7pPr marL="3200400" lvl="6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7pPr>
            <a:lvl8pPr marL="3657600" lvl="7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8pPr>
            <a:lvl9pPr marL="4114800" lvl="8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3"/>
          </p:nvPr>
        </p:nvSpPr>
        <p:spPr>
          <a:xfrm>
            <a:off x="4180531" y="2251501"/>
            <a:ext cx="3637598" cy="93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71"/>
              </a:spcBef>
              <a:spcAft>
                <a:spcPts val="0"/>
              </a:spcAft>
              <a:buSzPts val="1854"/>
              <a:buNone/>
              <a:defRPr sz="1854" b="1"/>
            </a:lvl1pPr>
            <a:lvl2pPr marL="914400" lvl="1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 sz="1545" b="1"/>
            </a:lvl2pPr>
            <a:lvl3pPr marL="1371600" lvl="2" indent="-228600" algn="l">
              <a:spcBef>
                <a:spcPts val="278"/>
              </a:spcBef>
              <a:spcAft>
                <a:spcPts val="0"/>
              </a:spcAft>
              <a:buSzPts val="1391"/>
              <a:buNone/>
              <a:defRPr sz="1391" b="1"/>
            </a:lvl3pPr>
            <a:lvl4pPr marL="1828800" lvl="3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4pPr>
            <a:lvl5pPr marL="2286000" lvl="4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5pPr>
            <a:lvl6pPr marL="2743200" lvl="5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6pPr>
            <a:lvl7pPr marL="3200400" lvl="6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7pPr>
            <a:lvl8pPr marL="3657600" lvl="7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8pPr>
            <a:lvl9pPr marL="4114800" lvl="8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4"/>
          </p:nvPr>
        </p:nvSpPr>
        <p:spPr>
          <a:xfrm>
            <a:off x="4180531" y="3189817"/>
            <a:ext cx="3637598" cy="579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1pPr>
            <a:lvl2pPr marL="914400" lvl="1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2pPr>
            <a:lvl3pPr marL="1371600" lvl="2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3pPr>
            <a:lvl4pPr marL="1828800" lvl="3" indent="-307086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4pPr>
            <a:lvl5pPr marL="2286000" lvl="4" indent="-307085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5pPr>
            <a:lvl6pPr marL="2743200" lvl="5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6pPr>
            <a:lvl7pPr marL="3200400" lvl="6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7pPr>
            <a:lvl8pPr marL="3657600" lvl="7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8pPr>
            <a:lvl9pPr marL="4114800" lvl="8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7888073" y="9530369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03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" name="Google Shape;62;p18"/>
          <p:cNvGrpSpPr/>
          <p:nvPr/>
        </p:nvGrpSpPr>
        <p:grpSpPr>
          <a:xfrm>
            <a:off x="0" y="20292"/>
            <a:ext cx="7019365" cy="720777"/>
            <a:chOff x="0" y="304801"/>
            <a:chExt cx="6629400" cy="761590"/>
          </a:xfrm>
        </p:grpSpPr>
        <p:sp>
          <p:nvSpPr>
            <p:cNvPr id="63" name="Google Shape;63;p18"/>
            <p:cNvSpPr/>
            <p:nvPr/>
          </p:nvSpPr>
          <p:spPr>
            <a:xfrm>
              <a:off x="2272726" y="470848"/>
              <a:ext cx="4356674" cy="595543"/>
            </a:xfrm>
            <a:custGeom>
              <a:avLst/>
              <a:gdLst/>
              <a:ahLst/>
              <a:cxnLst/>
              <a:rect l="l" t="t" r="r" b="b"/>
              <a:pathLst>
                <a:path w="2832674" h="381996" extrusionOk="0">
                  <a:moveTo>
                    <a:pt x="0" y="10500"/>
                  </a:moveTo>
                  <a:lnTo>
                    <a:pt x="2627444" y="0"/>
                  </a:lnTo>
                  <a:lnTo>
                    <a:pt x="2832674" y="381996"/>
                  </a:lnTo>
                  <a:lnTo>
                    <a:pt x="4550" y="381996"/>
                  </a:lnTo>
                  <a:cubicBezTo>
                    <a:pt x="3033" y="259653"/>
                    <a:pt x="1517" y="132843"/>
                    <a:pt x="0" y="10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0" y="304801"/>
              <a:ext cx="6430614" cy="759974"/>
            </a:xfrm>
            <a:custGeom>
              <a:avLst/>
              <a:gdLst/>
              <a:ahLst/>
              <a:cxnLst/>
              <a:rect l="l" t="t" r="r" b="b"/>
              <a:pathLst>
                <a:path w="4181133" h="483410" extrusionOk="0">
                  <a:moveTo>
                    <a:pt x="459" y="0"/>
                  </a:moveTo>
                  <a:lnTo>
                    <a:pt x="3930410" y="2696"/>
                  </a:lnTo>
                  <a:lnTo>
                    <a:pt x="4181133" y="483410"/>
                  </a:lnTo>
                  <a:lnTo>
                    <a:pt x="459" y="478733"/>
                  </a:lnTo>
                  <a:cubicBezTo>
                    <a:pt x="-1129" y="316037"/>
                    <a:pt x="2047" y="162696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hank you">
  <p:cSld name="2_Thank you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/>
          </a:blip>
          <a:srcRect l="26619"/>
          <a:stretch/>
        </p:blipFill>
        <p:spPr>
          <a:xfrm>
            <a:off x="0" y="0"/>
            <a:ext cx="82296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272155" y="533400"/>
            <a:ext cx="384264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48"/>
              </a:spcBef>
              <a:spcAft>
                <a:spcPts val="0"/>
              </a:spcAft>
              <a:buSzPts val="3740"/>
              <a:buNone/>
              <a:defRPr sz="374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684" y="7479064"/>
            <a:ext cx="334800" cy="51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0" descr="A picture containing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10025"/>
            <a:ext cx="822960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03412" y="1295400"/>
            <a:ext cx="3518609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rial Black"/>
              <a:buNone/>
              <a:defRPr sz="3400" b="1" cap="none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Header">
  <p:cSld name="3_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1" descr="A picture containing plane, airplane, engi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86025"/>
            <a:ext cx="8229600" cy="61246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596191" y="685800"/>
            <a:ext cx="3518609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40"/>
              <a:buFont typeface="Arial Black"/>
              <a:buNone/>
              <a:defRPr sz="3740" b="1" cap="none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solidFill>
            <a:srgbClr val="0054A4"/>
          </a:solidFill>
          <a:ln w="25400" cap="flat" cmpd="sng">
            <a:solidFill>
              <a:srgbClr val="0054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2">
            <a:alphaModFix/>
          </a:blip>
          <a:srcRect l="51979" r="1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2"/>
          <p:cNvPicPr preferRelativeResize="0"/>
          <p:nvPr/>
        </p:nvPicPr>
        <p:blipFill rotWithShape="1">
          <a:blip r:embed="rId3">
            <a:alphaModFix/>
          </a:blip>
          <a:srcRect t="23442" r="15706"/>
          <a:stretch/>
        </p:blipFill>
        <p:spPr>
          <a:xfrm>
            <a:off x="4645516" y="1"/>
            <a:ext cx="3584085" cy="530478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725806" y="5252720"/>
            <a:ext cx="56235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122"/>
              </a:spcBef>
              <a:spcAft>
                <a:spcPts val="0"/>
              </a:spcAft>
              <a:buSzPts val="5610"/>
              <a:buNone/>
              <a:defRPr sz="561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hank you">
  <p:cSld name="1_Thank yo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solidFill>
            <a:srgbClr val="00A79D"/>
          </a:solidFill>
          <a:ln w="25400" cap="flat" cmpd="sng">
            <a:solidFill>
              <a:srgbClr val="00A7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3"/>
          <p:cNvPicPr preferRelativeResize="0"/>
          <p:nvPr/>
        </p:nvPicPr>
        <p:blipFill rotWithShape="1">
          <a:blip r:embed="rId2">
            <a:alphaModFix/>
          </a:blip>
          <a:srcRect l="51980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3"/>
          <p:cNvPicPr preferRelativeResize="0"/>
          <p:nvPr/>
        </p:nvPicPr>
        <p:blipFill rotWithShape="1">
          <a:blip r:embed="rId3">
            <a:alphaModFix/>
          </a:blip>
          <a:srcRect t="23442" r="15706"/>
          <a:stretch/>
        </p:blipFill>
        <p:spPr>
          <a:xfrm>
            <a:off x="4645516" y="1"/>
            <a:ext cx="3584085" cy="530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725806" y="5252720"/>
            <a:ext cx="56235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122"/>
              </a:spcBef>
              <a:spcAft>
                <a:spcPts val="0"/>
              </a:spcAft>
              <a:buSzPts val="5610"/>
              <a:buNone/>
              <a:defRPr sz="561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hank you">
  <p:cSld name="3_Thank yo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solidFill>
            <a:srgbClr val="3C97D1"/>
          </a:solidFill>
          <a:ln w="25400" cap="flat" cmpd="sng">
            <a:solidFill>
              <a:srgbClr val="3C97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4"/>
          <p:cNvPicPr preferRelativeResize="0"/>
          <p:nvPr/>
        </p:nvPicPr>
        <p:blipFill rotWithShape="1">
          <a:blip r:embed="rId2">
            <a:alphaModFix/>
          </a:blip>
          <a:srcRect l="51980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4"/>
          <p:cNvPicPr preferRelativeResize="0"/>
          <p:nvPr/>
        </p:nvPicPr>
        <p:blipFill rotWithShape="1">
          <a:blip r:embed="rId3">
            <a:alphaModFix/>
          </a:blip>
          <a:srcRect t="23442" r="15706"/>
          <a:stretch/>
        </p:blipFill>
        <p:spPr>
          <a:xfrm>
            <a:off x="4645516" y="1"/>
            <a:ext cx="3584085" cy="530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>
            <a:off x="725806" y="5252720"/>
            <a:ext cx="56235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122"/>
              </a:spcBef>
              <a:spcAft>
                <a:spcPts val="0"/>
              </a:spcAft>
              <a:buSzPts val="5610"/>
              <a:buNone/>
              <a:defRPr sz="561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/>
          <p:nvPr/>
        </p:nvSpPr>
        <p:spPr>
          <a:xfrm>
            <a:off x="2406416" y="175911"/>
            <a:ext cx="4612949" cy="563628"/>
          </a:xfrm>
          <a:custGeom>
            <a:avLst/>
            <a:gdLst/>
            <a:ahLst/>
            <a:cxnLst/>
            <a:rect l="l" t="t" r="r" b="b"/>
            <a:pathLst>
              <a:path w="2832674" h="381996" extrusionOk="0">
                <a:moveTo>
                  <a:pt x="0" y="10500"/>
                </a:moveTo>
                <a:lnTo>
                  <a:pt x="2627444" y="0"/>
                </a:lnTo>
                <a:lnTo>
                  <a:pt x="2832674" y="381996"/>
                </a:lnTo>
                <a:lnTo>
                  <a:pt x="4550" y="381996"/>
                </a:lnTo>
                <a:cubicBezTo>
                  <a:pt x="3033" y="259653"/>
                  <a:pt x="1517" y="132843"/>
                  <a:pt x="0" y="1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0" y="20291"/>
            <a:ext cx="6808885" cy="719248"/>
          </a:xfrm>
          <a:custGeom>
            <a:avLst/>
            <a:gdLst/>
            <a:ahLst/>
            <a:cxnLst/>
            <a:rect l="l" t="t" r="r" b="b"/>
            <a:pathLst>
              <a:path w="4181133" h="483410" extrusionOk="0">
                <a:moveTo>
                  <a:pt x="459" y="0"/>
                </a:moveTo>
                <a:lnTo>
                  <a:pt x="3930410" y="2696"/>
                </a:lnTo>
                <a:lnTo>
                  <a:pt x="4181133" y="483410"/>
                </a:lnTo>
                <a:lnTo>
                  <a:pt x="459" y="478733"/>
                </a:lnTo>
                <a:cubicBezTo>
                  <a:pt x="-1129" y="316037"/>
                  <a:pt x="2047" y="162696"/>
                  <a:pt x="4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222201" y="160427"/>
            <a:ext cx="590865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287207" y="482804"/>
            <a:ext cx="7612380" cy="121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85"/>
              <a:buFont typeface="Arial Black"/>
              <a:buNone/>
              <a:defRPr sz="2285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287207" y="2011681"/>
            <a:ext cx="7612380" cy="688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136" algn="l">
              <a:spcBef>
                <a:spcPts val="320"/>
              </a:spcBef>
              <a:spcAft>
                <a:spcPts val="0"/>
              </a:spcAft>
              <a:buSzPts val="1599"/>
              <a:buChar char="•"/>
              <a:defRPr sz="1599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298080" y="2069761"/>
            <a:ext cx="7256721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lnSpc>
                <a:spcPct val="68742"/>
              </a:lnSpc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66014" algn="l">
              <a:lnSpc>
                <a:spcPct val="66774"/>
              </a:lnSpc>
              <a:spcBef>
                <a:spcPts val="433"/>
              </a:spcBef>
              <a:spcAft>
                <a:spcPts val="0"/>
              </a:spcAft>
              <a:buSzPts val="2164"/>
              <a:buChar char="•"/>
              <a:defRPr/>
            </a:lvl2pPr>
            <a:lvl3pPr marL="1371600" lvl="2" indent="-346329" algn="l">
              <a:lnSpc>
                <a:spcPct val="77939"/>
              </a:lnSpc>
              <a:spcBef>
                <a:spcPts val="371"/>
              </a:spcBef>
              <a:spcAft>
                <a:spcPts val="0"/>
              </a:spcAft>
              <a:buClr>
                <a:schemeClr val="accent2"/>
              </a:buClr>
              <a:buSzPts val="1854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2"/>
          </p:nvPr>
        </p:nvSpPr>
        <p:spPr>
          <a:xfrm>
            <a:off x="329184" y="1437093"/>
            <a:ext cx="7212240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31310" y="15240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l="51979" r="1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725806" y="5266691"/>
            <a:ext cx="5384958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Pts val="5610"/>
              <a:buFont typeface="Arial Black"/>
              <a:buNone/>
              <a:defRPr sz="5610" b="1" cap="none">
                <a:solidFill>
                  <a:srgbClr val="009DD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2306" y="447041"/>
            <a:ext cx="3132998" cy="52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222199" y="2069761"/>
            <a:ext cx="7765354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lnSpc>
                <a:spcPct val="68742"/>
              </a:lnSpc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66014" algn="l">
              <a:lnSpc>
                <a:spcPct val="66774"/>
              </a:lnSpc>
              <a:spcBef>
                <a:spcPts val="433"/>
              </a:spcBef>
              <a:spcAft>
                <a:spcPts val="0"/>
              </a:spcAft>
              <a:buSzPts val="2164"/>
              <a:buChar char="•"/>
              <a:defRPr/>
            </a:lvl2pPr>
            <a:lvl3pPr marL="1371600" lvl="2" indent="-346329" algn="l">
              <a:lnSpc>
                <a:spcPct val="77939"/>
              </a:lnSpc>
              <a:spcBef>
                <a:spcPts val="371"/>
              </a:spcBef>
              <a:spcAft>
                <a:spcPts val="0"/>
              </a:spcAft>
              <a:buClr>
                <a:schemeClr val="accent2"/>
              </a:buClr>
              <a:buSzPts val="1854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2"/>
          </p:nvPr>
        </p:nvSpPr>
        <p:spPr>
          <a:xfrm>
            <a:off x="222199" y="1437093"/>
            <a:ext cx="7717754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Title and 2 Content">
  <p:cSld name="_Title and 2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298080" y="2069761"/>
            <a:ext cx="3499589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2"/>
          </p:nvPr>
        </p:nvSpPr>
        <p:spPr>
          <a:xfrm>
            <a:off x="4042162" y="2069761"/>
            <a:ext cx="3499589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dt" idx="10"/>
          </p:nvPr>
        </p:nvSpPr>
        <p:spPr>
          <a:xfrm>
            <a:off x="3154680" y="9387842"/>
            <a:ext cx="1920240" cy="40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ftr" idx="11"/>
          </p:nvPr>
        </p:nvSpPr>
        <p:spPr>
          <a:xfrm>
            <a:off x="485597" y="9384349"/>
            <a:ext cx="2615639" cy="3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161561" y="9388459"/>
            <a:ext cx="388843" cy="39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3"/>
          </p:nvPr>
        </p:nvSpPr>
        <p:spPr>
          <a:xfrm>
            <a:off x="329184" y="1437747"/>
            <a:ext cx="7212240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>
            <a:spLocks noGrp="1"/>
          </p:cNvSpPr>
          <p:nvPr>
            <p:ph type="pic" idx="2"/>
          </p:nvPr>
        </p:nvSpPr>
        <p:spPr>
          <a:xfrm>
            <a:off x="330480" y="2069760"/>
            <a:ext cx="7212240" cy="691152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0"/>
          <p:cNvSpPr txBox="1">
            <a:spLocks noGrp="1"/>
          </p:cNvSpPr>
          <p:nvPr>
            <p:ph type="dt" idx="10"/>
          </p:nvPr>
        </p:nvSpPr>
        <p:spPr>
          <a:xfrm>
            <a:off x="3154680" y="9387842"/>
            <a:ext cx="1920240" cy="40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ftr" idx="11"/>
          </p:nvPr>
        </p:nvSpPr>
        <p:spPr>
          <a:xfrm>
            <a:off x="485597" y="9384349"/>
            <a:ext cx="2615639" cy="3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161561" y="9388459"/>
            <a:ext cx="388843" cy="39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329184" y="1438912"/>
            <a:ext cx="7212240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/>
        </p:nvSpPr>
        <p:spPr>
          <a:xfrm>
            <a:off x="1543050" y="9450628"/>
            <a:ext cx="5143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Connection - A World of Opportunities</a:t>
            </a:r>
            <a:endParaRPr/>
          </a:p>
        </p:txBody>
      </p:sp>
      <p:sp>
        <p:nvSpPr>
          <p:cNvPr id="19" name="Google Shape;19;p8"/>
          <p:cNvSpPr txBox="1"/>
          <p:nvPr/>
        </p:nvSpPr>
        <p:spPr>
          <a:xfrm>
            <a:off x="789566" y="4168780"/>
            <a:ext cx="66504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Sales Playbook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/>
        </p:nvSpPr>
        <p:spPr>
          <a:xfrm>
            <a:off x="1543050" y="9450628"/>
            <a:ext cx="5143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Connection - A World of Opportunities</a:t>
            </a:r>
            <a:endParaRPr/>
          </a:p>
        </p:txBody>
      </p:sp>
      <p:sp>
        <p:nvSpPr>
          <p:cNvPr id="22" name="Google Shape;22;p9"/>
          <p:cNvSpPr txBox="1"/>
          <p:nvPr/>
        </p:nvSpPr>
        <p:spPr>
          <a:xfrm>
            <a:off x="161365" y="1295400"/>
            <a:ext cx="6650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Table of Contents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/>
        </p:nvSpPr>
        <p:spPr>
          <a:xfrm>
            <a:off x="1543050" y="9450628"/>
            <a:ext cx="5143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Connection - A World of Opportunities</a:t>
            </a:r>
            <a:endParaRPr/>
          </a:p>
        </p:txBody>
      </p:sp>
      <p:sp>
        <p:nvSpPr>
          <p:cNvPr id="25" name="Google Shape;25;p10"/>
          <p:cNvSpPr txBox="1"/>
          <p:nvPr/>
        </p:nvSpPr>
        <p:spPr>
          <a:xfrm>
            <a:off x="161365" y="1295400"/>
            <a:ext cx="73420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Extended Table of Contents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411480" y="1066801"/>
            <a:ext cx="7406640" cy="79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7422777" y="9387230"/>
            <a:ext cx="395345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1"/>
          <p:cNvSpPr/>
          <p:nvPr/>
        </p:nvSpPr>
        <p:spPr>
          <a:xfrm>
            <a:off x="355368" y="868682"/>
            <a:ext cx="710486" cy="4571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9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411480" y="1066801"/>
            <a:ext cx="7406640" cy="79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7422777" y="9387230"/>
            <a:ext cx="395345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650082" y="6463456"/>
            <a:ext cx="6995160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91"/>
              <a:buFont typeface="Arial Black"/>
              <a:buNone/>
              <a:defRPr sz="309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 sz="1545">
                <a:solidFill>
                  <a:srgbClr val="6E6E6E"/>
                </a:solidFill>
              </a:defRPr>
            </a:lvl1pPr>
            <a:lvl2pPr marL="914400" lvl="1" indent="-228600" algn="l">
              <a:spcBef>
                <a:spcPts val="278"/>
              </a:spcBef>
              <a:spcAft>
                <a:spcPts val="0"/>
              </a:spcAft>
              <a:buSzPts val="1391"/>
              <a:buNone/>
              <a:defRPr sz="1391">
                <a:solidFill>
                  <a:srgbClr val="909090"/>
                </a:solidFill>
              </a:defRPr>
            </a:lvl2pPr>
            <a:lvl3pPr marL="1371600" lvl="2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>
                <a:solidFill>
                  <a:srgbClr val="909090"/>
                </a:solidFill>
              </a:defRPr>
            </a:lvl3pPr>
            <a:lvl4pPr marL="1828800" lvl="3" indent="-228600" algn="l">
              <a:spcBef>
                <a:spcPts val="216"/>
              </a:spcBef>
              <a:spcAft>
                <a:spcPts val="0"/>
              </a:spcAft>
              <a:buSzPts val="1082"/>
              <a:buNone/>
              <a:defRPr sz="1082">
                <a:solidFill>
                  <a:srgbClr val="909090"/>
                </a:solidFill>
              </a:defRPr>
            </a:lvl4pPr>
            <a:lvl5pPr marL="2286000" lvl="4" indent="-228600" algn="l">
              <a:spcBef>
                <a:spcPts val="216"/>
              </a:spcBef>
              <a:spcAft>
                <a:spcPts val="0"/>
              </a:spcAft>
              <a:buSzPts val="1082"/>
              <a:buNone/>
              <a:defRPr sz="1082">
                <a:solidFill>
                  <a:srgbClr val="909090"/>
                </a:solidFill>
              </a:defRPr>
            </a:lvl5pPr>
            <a:lvl6pPr marL="2743200" lvl="5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6pPr>
            <a:lvl7pPr marL="3200400" lvl="6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7pPr>
            <a:lvl8pPr marL="3657600" lvl="7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8pPr>
            <a:lvl9pPr marL="4114800" lvl="8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7503460" y="9372600"/>
            <a:ext cx="314661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411480" y="2346964"/>
            <a:ext cx="363474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014" algn="l">
              <a:spcBef>
                <a:spcPts val="433"/>
              </a:spcBef>
              <a:spcAft>
                <a:spcPts val="0"/>
              </a:spcAft>
              <a:buSzPts val="2164"/>
              <a:buChar char="•"/>
              <a:defRPr sz="2164"/>
            </a:lvl1pPr>
            <a:lvl2pPr marL="914400" lvl="1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2pPr>
            <a:lvl3pPr marL="1371600" lvl="2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3pPr>
            <a:lvl4pPr marL="1828800" lvl="3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4pPr>
            <a:lvl5pPr marL="2286000" lvl="4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5pPr>
            <a:lvl6pPr marL="2743200" lvl="5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6pPr>
            <a:lvl7pPr marL="3200400" lvl="6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7pPr>
            <a:lvl8pPr marL="3657600" lvl="7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8pPr>
            <a:lvl9pPr marL="4114800" lvl="8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4183380" y="2346964"/>
            <a:ext cx="363474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014" algn="l">
              <a:spcBef>
                <a:spcPts val="433"/>
              </a:spcBef>
              <a:spcAft>
                <a:spcPts val="0"/>
              </a:spcAft>
              <a:buSzPts val="2164"/>
              <a:buChar char="•"/>
              <a:defRPr sz="2164"/>
            </a:lvl1pPr>
            <a:lvl2pPr marL="914400" lvl="1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2pPr>
            <a:lvl3pPr marL="1371600" lvl="2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3pPr>
            <a:lvl4pPr marL="1828800" lvl="3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4pPr>
            <a:lvl5pPr marL="2286000" lvl="4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5pPr>
            <a:lvl6pPr marL="2743200" lvl="5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6pPr>
            <a:lvl7pPr marL="3200400" lvl="6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7pPr>
            <a:lvl8pPr marL="3657600" lvl="7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8pPr>
            <a:lvl9pPr marL="4114800" lvl="8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9pPr>
          </a:lstStyle>
          <a:p>
            <a:endParaRPr/>
          </a:p>
        </p:txBody>
      </p:sp>
      <p:sp>
        <p:nvSpPr>
          <p:cNvPr id="43" name="Google Shape;43;p14"/>
          <p:cNvSpPr txBox="1"/>
          <p:nvPr/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03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7707908" y="95250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Black"/>
              <a:buNone/>
              <a:defRPr sz="24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11480" y="1066801"/>
            <a:ext cx="7406640" cy="79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635" algn="l" rtl="0">
              <a:spcBef>
                <a:spcPts val="495"/>
              </a:spcBef>
              <a:spcAft>
                <a:spcPts val="0"/>
              </a:spcAft>
              <a:buClr>
                <a:schemeClr val="accent3"/>
              </a:buClr>
              <a:buSzPts val="2473"/>
              <a:buFont typeface="Arial"/>
              <a:buChar char="•"/>
              <a:defRPr sz="247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6014" algn="l" rtl="0">
              <a:spcBef>
                <a:spcPts val="433"/>
              </a:spcBef>
              <a:spcAft>
                <a:spcPts val="0"/>
              </a:spcAft>
              <a:buClr>
                <a:schemeClr val="accent3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6329" algn="l" rtl="0">
              <a:spcBef>
                <a:spcPts val="371"/>
              </a:spcBef>
              <a:spcAft>
                <a:spcPts val="0"/>
              </a:spcAft>
              <a:buClr>
                <a:schemeClr val="accent3"/>
              </a:buClr>
              <a:buSzPts val="1854"/>
              <a:buFont typeface="Arial"/>
              <a:buChar char="•"/>
              <a:defRPr sz="18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707" algn="l" rtl="0">
              <a:spcBef>
                <a:spcPts val="309"/>
              </a:spcBef>
              <a:spcAft>
                <a:spcPts val="0"/>
              </a:spcAft>
              <a:buClr>
                <a:schemeClr val="accent3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707" algn="l" rtl="0">
              <a:spcBef>
                <a:spcPts val="309"/>
              </a:spcBef>
              <a:spcAft>
                <a:spcPts val="0"/>
              </a:spcAft>
              <a:buClr>
                <a:schemeClr val="accent3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/>
          <p:nvPr/>
        </p:nvSpPr>
        <p:spPr>
          <a:xfrm>
            <a:off x="0" y="9448800"/>
            <a:ext cx="822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title"/>
          </p:nvPr>
        </p:nvSpPr>
        <p:spPr>
          <a:xfrm>
            <a:off x="582952" y="4582160"/>
            <a:ext cx="7646648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 Black"/>
              <a:buNone/>
            </a:pPr>
            <a:r>
              <a:rPr lang="en-US"/>
              <a:t>Battlecards</a:t>
            </a:r>
            <a:endParaRPr/>
          </a:p>
        </p:txBody>
      </p:sp>
      <p:grpSp>
        <p:nvGrpSpPr>
          <p:cNvPr id="129" name="Google Shape;129;p1"/>
          <p:cNvGrpSpPr/>
          <p:nvPr/>
        </p:nvGrpSpPr>
        <p:grpSpPr>
          <a:xfrm>
            <a:off x="792815" y="5638801"/>
            <a:ext cx="3798241" cy="417033"/>
            <a:chOff x="543380" y="1126488"/>
            <a:chExt cx="6531461" cy="717131"/>
          </a:xfrm>
        </p:grpSpPr>
        <p:sp>
          <p:nvSpPr>
            <p:cNvPr id="130" name="Google Shape;130;p1"/>
            <p:cNvSpPr/>
            <p:nvPr/>
          </p:nvSpPr>
          <p:spPr>
            <a:xfrm>
              <a:off x="543380" y="1126488"/>
              <a:ext cx="717131" cy="7171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512435" y="1126488"/>
              <a:ext cx="717131" cy="7171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481490" y="1126488"/>
              <a:ext cx="717131" cy="717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450545" y="1126488"/>
              <a:ext cx="717131" cy="717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419600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5388655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357710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1"/>
            <p:cNvGrpSpPr/>
            <p:nvPr/>
          </p:nvGrpSpPr>
          <p:grpSpPr>
            <a:xfrm>
              <a:off x="721764" y="1304872"/>
              <a:ext cx="360363" cy="360363"/>
              <a:chOff x="9161463" y="2887663"/>
              <a:chExt cx="360363" cy="360363"/>
            </a:xfrm>
          </p:grpSpPr>
          <p:sp>
            <p:nvSpPr>
              <p:cNvPr id="138" name="Google Shape;138;p1"/>
              <p:cNvSpPr/>
              <p:nvPr/>
            </p:nvSpPr>
            <p:spPr>
              <a:xfrm>
                <a:off x="9266238" y="2943226"/>
                <a:ext cx="7461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0" y="6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0"/>
                      <a:pt x="20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1" y="4"/>
                      <a:pt x="0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6" y="10"/>
                      <a:pt x="9" y="8"/>
                      <a:pt x="1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9263063" y="2986088"/>
                <a:ext cx="825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20" y="3"/>
                    </a:moveTo>
                    <a:cubicBezTo>
                      <a:pt x="17" y="3"/>
                      <a:pt x="15" y="2"/>
                      <a:pt x="13" y="0"/>
                    </a:cubicBezTo>
                    <a:cubicBezTo>
                      <a:pt x="10" y="2"/>
                      <a:pt x="7" y="3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5" y="16"/>
                      <a:pt x="11" y="16"/>
                    </a:cubicBezTo>
                    <a:cubicBezTo>
                      <a:pt x="17" y="16"/>
                      <a:pt x="22" y="10"/>
                      <a:pt x="22" y="3"/>
                    </a:cubicBezTo>
                    <a:cubicBezTo>
                      <a:pt x="21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9161463" y="2887663"/>
                <a:ext cx="360363" cy="3603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95" y="93"/>
                    </a:moveTo>
                    <a:cubicBezTo>
                      <a:pt x="66" y="63"/>
                      <a:pt x="66" y="63"/>
                      <a:pt x="66" y="63"/>
                    </a:cubicBezTo>
                    <a:cubicBezTo>
                      <a:pt x="72" y="57"/>
                      <a:pt x="76" y="4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48" y="76"/>
                      <a:pt x="57" y="72"/>
                      <a:pt x="63" y="6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6"/>
                      <a:pt x="93" y="96"/>
                      <a:pt x="94" y="96"/>
                    </a:cubicBezTo>
                    <a:cubicBezTo>
                      <a:pt x="95" y="96"/>
                      <a:pt x="95" y="96"/>
                      <a:pt x="95" y="95"/>
                    </a:cubicBezTo>
                    <a:cubicBezTo>
                      <a:pt x="96" y="95"/>
                      <a:pt x="96" y="93"/>
                      <a:pt x="95" y="93"/>
                    </a:cubicBezTo>
                    <a:close/>
                    <a:moveTo>
                      <a:pt x="59" y="58"/>
                    </a:move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1" y="46"/>
                      <a:pt x="39" y="46"/>
                      <a:pt x="38" y="46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6" y="40"/>
                      <a:pt x="23" y="35"/>
                      <a:pt x="23" y="29"/>
                    </a:cubicBezTo>
                    <a:cubicBezTo>
                      <a:pt x="23" y="19"/>
                      <a:pt x="30" y="11"/>
                      <a:pt x="38" y="11"/>
                    </a:cubicBezTo>
                    <a:cubicBezTo>
                      <a:pt x="46" y="11"/>
                      <a:pt x="53" y="19"/>
                      <a:pt x="53" y="29"/>
                    </a:cubicBezTo>
                    <a:cubicBezTo>
                      <a:pt x="53" y="35"/>
                      <a:pt x="50" y="40"/>
                      <a:pt x="46" y="43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61" y="54"/>
                      <a:pt x="61" y="54"/>
                      <a:pt x="61" y="54"/>
                    </a:cubicBezTo>
                    <a:lnTo>
                      <a:pt x="59" y="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1"/>
            <p:cNvSpPr/>
            <p:nvPr/>
          </p:nvSpPr>
          <p:spPr>
            <a:xfrm>
              <a:off x="1690819" y="1303284"/>
              <a:ext cx="360363" cy="363538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96" y="48"/>
                  </a:moveTo>
                  <a:cubicBezTo>
                    <a:pt x="96" y="44"/>
                    <a:pt x="94" y="41"/>
                    <a:pt x="91" y="39"/>
                  </a:cubicBezTo>
                  <a:cubicBezTo>
                    <a:pt x="93" y="37"/>
                    <a:pt x="94" y="33"/>
                    <a:pt x="92" y="30"/>
                  </a:cubicBezTo>
                  <a:cubicBezTo>
                    <a:pt x="91" y="26"/>
                    <a:pt x="88" y="24"/>
                    <a:pt x="85" y="24"/>
                  </a:cubicBezTo>
                  <a:cubicBezTo>
                    <a:pt x="85" y="20"/>
                    <a:pt x="84" y="17"/>
                    <a:pt x="82" y="14"/>
                  </a:cubicBezTo>
                  <a:cubicBezTo>
                    <a:pt x="79" y="12"/>
                    <a:pt x="76" y="11"/>
                    <a:pt x="72" y="11"/>
                  </a:cubicBezTo>
                  <a:cubicBezTo>
                    <a:pt x="72" y="8"/>
                    <a:pt x="70" y="5"/>
                    <a:pt x="66" y="4"/>
                  </a:cubicBezTo>
                  <a:cubicBezTo>
                    <a:pt x="63" y="2"/>
                    <a:pt x="59" y="3"/>
                    <a:pt x="57" y="5"/>
                  </a:cubicBezTo>
                  <a:cubicBezTo>
                    <a:pt x="55" y="2"/>
                    <a:pt x="52" y="0"/>
                    <a:pt x="48" y="0"/>
                  </a:cubicBezTo>
                  <a:cubicBezTo>
                    <a:pt x="44" y="0"/>
                    <a:pt x="41" y="2"/>
                    <a:pt x="39" y="5"/>
                  </a:cubicBezTo>
                  <a:cubicBezTo>
                    <a:pt x="37" y="3"/>
                    <a:pt x="33" y="2"/>
                    <a:pt x="30" y="4"/>
                  </a:cubicBezTo>
                  <a:cubicBezTo>
                    <a:pt x="26" y="5"/>
                    <a:pt x="24" y="8"/>
                    <a:pt x="24" y="11"/>
                  </a:cubicBezTo>
                  <a:cubicBezTo>
                    <a:pt x="20" y="11"/>
                    <a:pt x="17" y="12"/>
                    <a:pt x="14" y="14"/>
                  </a:cubicBezTo>
                  <a:cubicBezTo>
                    <a:pt x="12" y="17"/>
                    <a:pt x="11" y="20"/>
                    <a:pt x="11" y="24"/>
                  </a:cubicBezTo>
                  <a:cubicBezTo>
                    <a:pt x="8" y="24"/>
                    <a:pt x="5" y="26"/>
                    <a:pt x="4" y="30"/>
                  </a:cubicBezTo>
                  <a:cubicBezTo>
                    <a:pt x="2" y="33"/>
                    <a:pt x="3" y="37"/>
                    <a:pt x="5" y="39"/>
                  </a:cubicBezTo>
                  <a:cubicBezTo>
                    <a:pt x="2" y="41"/>
                    <a:pt x="0" y="44"/>
                    <a:pt x="0" y="48"/>
                  </a:cubicBezTo>
                  <a:cubicBezTo>
                    <a:pt x="0" y="52"/>
                    <a:pt x="2" y="55"/>
                    <a:pt x="5" y="57"/>
                  </a:cubicBezTo>
                  <a:cubicBezTo>
                    <a:pt x="3" y="59"/>
                    <a:pt x="2" y="63"/>
                    <a:pt x="4" y="66"/>
                  </a:cubicBezTo>
                  <a:cubicBezTo>
                    <a:pt x="5" y="70"/>
                    <a:pt x="8" y="72"/>
                    <a:pt x="11" y="72"/>
                  </a:cubicBezTo>
                  <a:cubicBezTo>
                    <a:pt x="11" y="76"/>
                    <a:pt x="12" y="79"/>
                    <a:pt x="14" y="82"/>
                  </a:cubicBezTo>
                  <a:cubicBezTo>
                    <a:pt x="17" y="84"/>
                    <a:pt x="20" y="85"/>
                    <a:pt x="24" y="85"/>
                  </a:cubicBezTo>
                  <a:cubicBezTo>
                    <a:pt x="24" y="88"/>
                    <a:pt x="26" y="91"/>
                    <a:pt x="30" y="92"/>
                  </a:cubicBezTo>
                  <a:cubicBezTo>
                    <a:pt x="33" y="94"/>
                    <a:pt x="37" y="93"/>
                    <a:pt x="39" y="91"/>
                  </a:cubicBezTo>
                  <a:cubicBezTo>
                    <a:pt x="41" y="94"/>
                    <a:pt x="44" y="96"/>
                    <a:pt x="48" y="96"/>
                  </a:cubicBezTo>
                  <a:cubicBezTo>
                    <a:pt x="52" y="96"/>
                    <a:pt x="55" y="94"/>
                    <a:pt x="57" y="91"/>
                  </a:cubicBezTo>
                  <a:cubicBezTo>
                    <a:pt x="59" y="93"/>
                    <a:pt x="63" y="94"/>
                    <a:pt x="66" y="92"/>
                  </a:cubicBezTo>
                  <a:cubicBezTo>
                    <a:pt x="70" y="91"/>
                    <a:pt x="72" y="88"/>
                    <a:pt x="72" y="85"/>
                  </a:cubicBezTo>
                  <a:cubicBezTo>
                    <a:pt x="76" y="85"/>
                    <a:pt x="79" y="84"/>
                    <a:pt x="82" y="82"/>
                  </a:cubicBezTo>
                  <a:cubicBezTo>
                    <a:pt x="84" y="79"/>
                    <a:pt x="85" y="76"/>
                    <a:pt x="85" y="72"/>
                  </a:cubicBezTo>
                  <a:cubicBezTo>
                    <a:pt x="88" y="72"/>
                    <a:pt x="91" y="70"/>
                    <a:pt x="92" y="66"/>
                  </a:cubicBezTo>
                  <a:cubicBezTo>
                    <a:pt x="94" y="63"/>
                    <a:pt x="93" y="59"/>
                    <a:pt x="91" y="57"/>
                  </a:cubicBezTo>
                  <a:cubicBezTo>
                    <a:pt x="94" y="55"/>
                    <a:pt x="96" y="52"/>
                    <a:pt x="96" y="48"/>
                  </a:cubicBezTo>
                  <a:close/>
                  <a:moveTo>
                    <a:pt x="69" y="35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4"/>
                    <a:pt x="37" y="64"/>
                    <a:pt x="37" y="6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6" y="51"/>
                    <a:pt x="27" y="51"/>
                  </a:cubicBezTo>
                  <a:cubicBezTo>
                    <a:pt x="27" y="50"/>
                    <a:pt x="29" y="50"/>
                    <a:pt x="29" y="51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9" y="32"/>
                    <a:pt x="69" y="33"/>
                  </a:cubicBezTo>
                  <a:cubicBezTo>
                    <a:pt x="70" y="33"/>
                    <a:pt x="70" y="35"/>
                    <a:pt x="69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643228" y="1304872"/>
              <a:ext cx="269875" cy="360363"/>
            </a:xfrm>
            <a:custGeom>
              <a:avLst/>
              <a:gdLst/>
              <a:ahLst/>
              <a:cxnLst/>
              <a:rect l="l" t="t" r="r" b="b"/>
              <a:pathLst>
                <a:path w="72" h="96" extrusionOk="0">
                  <a:moveTo>
                    <a:pt x="71" y="25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2" y="95"/>
                    <a:pt x="72" y="94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1" y="25"/>
                  </a:cubicBezTo>
                  <a:close/>
                  <a:moveTo>
                    <a:pt x="18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9"/>
                    <a:pt x="38" y="30"/>
                  </a:cubicBezTo>
                  <a:cubicBezTo>
                    <a:pt x="38" y="31"/>
                    <a:pt x="37" y="32"/>
                    <a:pt x="36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6" y="29"/>
                    <a:pt x="17" y="28"/>
                    <a:pt x="18" y="28"/>
                  </a:cubicBezTo>
                  <a:close/>
                  <a:moveTo>
                    <a:pt x="54" y="80"/>
                  </a:moveTo>
                  <a:cubicBezTo>
                    <a:pt x="18" y="80"/>
                    <a:pt x="18" y="80"/>
                    <a:pt x="18" y="80"/>
                  </a:cubicBezTo>
                  <a:cubicBezTo>
                    <a:pt x="17" y="80"/>
                    <a:pt x="16" y="79"/>
                    <a:pt x="16" y="78"/>
                  </a:cubicBezTo>
                  <a:cubicBezTo>
                    <a:pt x="16" y="77"/>
                    <a:pt x="17" y="76"/>
                    <a:pt x="18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6"/>
                    <a:pt x="56" y="77"/>
                    <a:pt x="56" y="78"/>
                  </a:cubicBezTo>
                  <a:cubicBezTo>
                    <a:pt x="56" y="79"/>
                    <a:pt x="55" y="80"/>
                    <a:pt x="54" y="80"/>
                  </a:cubicBezTo>
                  <a:close/>
                  <a:moveTo>
                    <a:pt x="54" y="68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6" y="67"/>
                    <a:pt x="16" y="66"/>
                  </a:cubicBezTo>
                  <a:cubicBezTo>
                    <a:pt x="16" y="65"/>
                    <a:pt x="17" y="64"/>
                    <a:pt x="18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5"/>
                    <a:pt x="56" y="66"/>
                  </a:cubicBezTo>
                  <a:cubicBezTo>
                    <a:pt x="56" y="67"/>
                    <a:pt x="55" y="68"/>
                    <a:pt x="54" y="68"/>
                  </a:cubicBezTo>
                  <a:close/>
                  <a:moveTo>
                    <a:pt x="54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6" y="55"/>
                    <a:pt x="16" y="54"/>
                  </a:cubicBezTo>
                  <a:cubicBezTo>
                    <a:pt x="16" y="53"/>
                    <a:pt x="17" y="52"/>
                    <a:pt x="18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2"/>
                    <a:pt x="56" y="53"/>
                    <a:pt x="56" y="54"/>
                  </a:cubicBezTo>
                  <a:cubicBezTo>
                    <a:pt x="56" y="55"/>
                    <a:pt x="55" y="56"/>
                    <a:pt x="54" y="56"/>
                  </a:cubicBezTo>
                  <a:close/>
                  <a:moveTo>
                    <a:pt x="54" y="44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6" y="43"/>
                    <a:pt x="16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6" y="41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lose/>
                  <a:moveTo>
                    <a:pt x="46" y="26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70" y="26"/>
                    <a:pt x="70" y="26"/>
                    <a:pt x="70" y="26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1"/>
            <p:cNvGrpSpPr/>
            <p:nvPr/>
          </p:nvGrpSpPr>
          <p:grpSpPr>
            <a:xfrm>
              <a:off x="5594820" y="1304872"/>
              <a:ext cx="304800" cy="360362"/>
              <a:chOff x="3421063" y="1804988"/>
              <a:chExt cx="304800" cy="360362"/>
            </a:xfrm>
          </p:grpSpPr>
          <p:sp>
            <p:nvSpPr>
              <p:cNvPr id="144" name="Google Shape;144;p1"/>
              <p:cNvSpPr/>
              <p:nvPr/>
            </p:nvSpPr>
            <p:spPr>
              <a:xfrm>
                <a:off x="3421063" y="1804988"/>
                <a:ext cx="255588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88" extrusionOk="0">
                    <a:moveTo>
                      <a:pt x="40" y="56"/>
                    </a:moveTo>
                    <a:cubicBezTo>
                      <a:pt x="39" y="52"/>
                      <a:pt x="39" y="48"/>
                      <a:pt x="41" y="44"/>
                    </a:cubicBezTo>
                    <a:cubicBezTo>
                      <a:pt x="43" y="40"/>
                      <a:pt x="47" y="38"/>
                      <a:pt x="51" y="37"/>
                    </a:cubicBezTo>
                    <a:cubicBezTo>
                      <a:pt x="54" y="34"/>
                      <a:pt x="58" y="32"/>
                      <a:pt x="62" y="32"/>
                    </a:cubicBezTo>
                    <a:cubicBezTo>
                      <a:pt x="64" y="32"/>
                      <a:pt x="66" y="32"/>
                      <a:pt x="68" y="33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1"/>
                      <a:pt x="68" y="21"/>
                      <a:pt x="67" y="2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0"/>
                      <a:pt x="42" y="69"/>
                      <a:pt x="41" y="68"/>
                    </a:cubicBezTo>
                    <a:cubicBezTo>
                      <a:pt x="39" y="64"/>
                      <a:pt x="39" y="60"/>
                      <a:pt x="40" y="56"/>
                    </a:cubicBezTo>
                    <a:close/>
                    <a:moveTo>
                      <a:pt x="46" y="2"/>
                    </a:moveTo>
                    <a:cubicBezTo>
                      <a:pt x="66" y="22"/>
                      <a:pt x="66" y="22"/>
                      <a:pt x="66" y="22"/>
                    </a:cubicBezTo>
                    <a:cubicBezTo>
                      <a:pt x="46" y="22"/>
                      <a:pt x="46" y="22"/>
                      <a:pt x="46" y="22"/>
                    </a:cubicBezTo>
                    <a:lnTo>
                      <a:pt x="4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602038" y="2082800"/>
                <a:ext cx="1047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4" y="6"/>
                    </a:moveTo>
                    <a:cubicBezTo>
                      <a:pt x="10" y="6"/>
                      <a:pt x="6" y="4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4" y="13"/>
                      <a:pt x="15" y="13"/>
                      <a:pt x="15" y="14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7" y="22"/>
                    </a:cubicBezTo>
                    <a:cubicBezTo>
                      <a:pt x="28" y="21"/>
                      <a:pt x="28" y="21"/>
                      <a:pt x="28" y="2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1"/>
                      <a:pt x="25" y="1"/>
                    </a:cubicBezTo>
                    <a:cubicBezTo>
                      <a:pt x="22" y="4"/>
                      <a:pt x="18" y="6"/>
                      <a:pt x="1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3582988" y="1939925"/>
                <a:ext cx="142875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38" h="40" extrusionOk="0">
                    <a:moveTo>
                      <a:pt x="36" y="20"/>
                    </a:moveTo>
                    <a:cubicBezTo>
                      <a:pt x="38" y="17"/>
                      <a:pt x="38" y="13"/>
                      <a:pt x="36" y="10"/>
                    </a:cubicBezTo>
                    <a:cubicBezTo>
                      <a:pt x="35" y="7"/>
                      <a:pt x="31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2"/>
                      <a:pt x="23" y="0"/>
                      <a:pt x="19" y="0"/>
                    </a:cubicBezTo>
                    <a:cubicBezTo>
                      <a:pt x="16" y="0"/>
                      <a:pt x="13" y="2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6" y="5"/>
                      <a:pt x="3" y="7"/>
                      <a:pt x="2" y="10"/>
                    </a:cubicBezTo>
                    <a:cubicBezTo>
                      <a:pt x="0" y="13"/>
                      <a:pt x="0" y="16"/>
                      <a:pt x="1" y="19"/>
                    </a:cubicBezTo>
                    <a:cubicBezTo>
                      <a:pt x="2" y="20"/>
                      <a:pt x="2" y="20"/>
                      <a:pt x="1" y="21"/>
                    </a:cubicBezTo>
                    <a:cubicBezTo>
                      <a:pt x="0" y="23"/>
                      <a:pt x="0" y="26"/>
                      <a:pt x="1" y="29"/>
                    </a:cubicBezTo>
                    <a:cubicBezTo>
                      <a:pt x="3" y="32"/>
                      <a:pt x="6" y="35"/>
                      <a:pt x="9" y="35"/>
                    </a:cubicBezTo>
                    <a:cubicBezTo>
                      <a:pt x="10" y="35"/>
                      <a:pt x="11" y="35"/>
                      <a:pt x="11" y="36"/>
                    </a:cubicBezTo>
                    <a:cubicBezTo>
                      <a:pt x="13" y="38"/>
                      <a:pt x="16" y="40"/>
                      <a:pt x="19" y="40"/>
                    </a:cubicBezTo>
                    <a:cubicBezTo>
                      <a:pt x="22" y="40"/>
                      <a:pt x="25" y="38"/>
                      <a:pt x="27" y="36"/>
                    </a:cubicBezTo>
                    <a:cubicBezTo>
                      <a:pt x="27" y="35"/>
                      <a:pt x="28" y="35"/>
                      <a:pt x="29" y="35"/>
                    </a:cubicBezTo>
                    <a:cubicBezTo>
                      <a:pt x="32" y="35"/>
                      <a:pt x="35" y="33"/>
                      <a:pt x="36" y="30"/>
                    </a:cubicBezTo>
                    <a:cubicBezTo>
                      <a:pt x="38" y="27"/>
                      <a:pt x="38" y="23"/>
                      <a:pt x="36" y="20"/>
                    </a:cubicBezTo>
                    <a:close/>
                    <a:moveTo>
                      <a:pt x="19" y="28"/>
                    </a:moveTo>
                    <a:cubicBezTo>
                      <a:pt x="15" y="28"/>
                      <a:pt x="11" y="24"/>
                      <a:pt x="11" y="20"/>
                    </a:cubicBezTo>
                    <a:cubicBezTo>
                      <a:pt x="11" y="16"/>
                      <a:pt x="15" y="12"/>
                      <a:pt x="19" y="12"/>
                    </a:cubicBezTo>
                    <a:cubicBezTo>
                      <a:pt x="23" y="12"/>
                      <a:pt x="27" y="16"/>
                      <a:pt x="27" y="20"/>
                    </a:cubicBezTo>
                    <a:cubicBezTo>
                      <a:pt x="27" y="24"/>
                      <a:pt x="23" y="28"/>
                      <a:pt x="19" y="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7" name="Google Shape;14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98174" y="1266952"/>
              <a:ext cx="436203" cy="4362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8" name="Google Shape;148;p1"/>
            <p:cNvGrpSpPr/>
            <p:nvPr/>
          </p:nvGrpSpPr>
          <p:grpSpPr>
            <a:xfrm>
              <a:off x="3628929" y="1304872"/>
              <a:ext cx="360363" cy="360362"/>
              <a:chOff x="4113213" y="5414963"/>
              <a:chExt cx="360363" cy="360362"/>
            </a:xfrm>
          </p:grpSpPr>
          <p:sp>
            <p:nvSpPr>
              <p:cNvPr id="149" name="Google Shape;149;p1"/>
              <p:cNvSpPr/>
              <p:nvPr/>
            </p:nvSpPr>
            <p:spPr>
              <a:xfrm>
                <a:off x="4262438" y="5414963"/>
                <a:ext cx="211138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72" extrusionOk="0">
                    <a:moveTo>
                      <a:pt x="55" y="2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0" y="59"/>
                      <a:pt x="1" y="6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20" y="72"/>
                      <a:pt x="2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5" y="72"/>
                      <a:pt x="56" y="71"/>
                      <a:pt x="56" y="70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6" y="21"/>
                      <a:pt x="55" y="21"/>
                    </a:cubicBezTo>
                    <a:close/>
                    <a:moveTo>
                      <a:pt x="34" y="22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54" y="22"/>
                      <a:pt x="54" y="22"/>
                      <a:pt x="54" y="22"/>
                    </a:cubicBezTo>
                    <a:lnTo>
                      <a:pt x="34" y="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4113213" y="5654675"/>
                <a:ext cx="746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2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0" y="31"/>
                      <a:pt x="20" y="3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4195763" y="5670550"/>
                <a:ext cx="2698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72" h="24" extrusionOk="0">
                    <a:moveTo>
                      <a:pt x="40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5"/>
                      <a:pt x="25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3"/>
                      <a:pt x="72" y="22"/>
                    </a:cubicBezTo>
                    <a:cubicBezTo>
                      <a:pt x="72" y="14"/>
                      <a:pt x="55" y="8"/>
                      <a:pt x="40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1"/>
            <p:cNvGrpSpPr/>
            <p:nvPr/>
          </p:nvGrpSpPr>
          <p:grpSpPr>
            <a:xfrm>
              <a:off x="2659874" y="1308047"/>
              <a:ext cx="360363" cy="354013"/>
              <a:chOff x="9161463" y="4692650"/>
              <a:chExt cx="360363" cy="354013"/>
            </a:xfrm>
          </p:grpSpPr>
          <p:sp>
            <p:nvSpPr>
              <p:cNvPr id="153" name="Google Shape;153;p1"/>
              <p:cNvSpPr/>
              <p:nvPr/>
            </p:nvSpPr>
            <p:spPr>
              <a:xfrm>
                <a:off x="9161463" y="4692650"/>
                <a:ext cx="255588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88" extrusionOk="0">
                    <a:moveTo>
                      <a:pt x="48" y="76"/>
                    </a:move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6"/>
                      <a:pt x="49" y="76"/>
                      <a:pt x="49" y="76"/>
                    </a:cubicBezTo>
                    <a:cubicBezTo>
                      <a:pt x="49" y="75"/>
                      <a:pt x="49" y="74"/>
                      <a:pt x="50" y="74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1"/>
                      <a:pt x="68" y="21"/>
                      <a:pt x="67" y="2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8" y="76"/>
                    </a:lnTo>
                    <a:close/>
                    <a:moveTo>
                      <a:pt x="46" y="2"/>
                    </a:moveTo>
                    <a:cubicBezTo>
                      <a:pt x="66" y="22"/>
                      <a:pt x="66" y="22"/>
                      <a:pt x="66" y="22"/>
                    </a:cubicBezTo>
                    <a:cubicBezTo>
                      <a:pt x="46" y="22"/>
                      <a:pt x="46" y="22"/>
                      <a:pt x="46" y="22"/>
                    </a:cubicBezTo>
                    <a:lnTo>
                      <a:pt x="46" y="2"/>
                    </a:lnTo>
                    <a:close/>
                    <a:moveTo>
                      <a:pt x="14" y="24"/>
                    </a:moveTo>
                    <a:cubicBezTo>
                      <a:pt x="32" y="24"/>
                      <a:pt x="32" y="24"/>
                      <a:pt x="32" y="24"/>
                    </a:cubicBezTo>
                    <a:cubicBezTo>
                      <a:pt x="33" y="24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2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2" y="27"/>
                      <a:pt x="12" y="26"/>
                    </a:cubicBezTo>
                    <a:cubicBezTo>
                      <a:pt x="12" y="25"/>
                      <a:pt x="13" y="24"/>
                      <a:pt x="14" y="24"/>
                    </a:cubicBezTo>
                    <a:close/>
                    <a:moveTo>
                      <a:pt x="14" y="36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7" y="36"/>
                      <a:pt x="48" y="37"/>
                      <a:pt x="48" y="38"/>
                    </a:cubicBezTo>
                    <a:cubicBezTo>
                      <a:pt x="48" y="39"/>
                      <a:pt x="47" y="40"/>
                      <a:pt x="46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2" y="39"/>
                      <a:pt x="12" y="38"/>
                    </a:cubicBezTo>
                    <a:cubicBezTo>
                      <a:pt x="12" y="37"/>
                      <a:pt x="13" y="36"/>
                      <a:pt x="14" y="36"/>
                    </a:cubicBezTo>
                    <a:close/>
                    <a:moveTo>
                      <a:pt x="34" y="64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61"/>
                      <a:pt x="13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6" y="61"/>
                      <a:pt x="36" y="62"/>
                    </a:cubicBezTo>
                    <a:cubicBezTo>
                      <a:pt x="36" y="63"/>
                      <a:pt x="35" y="64"/>
                      <a:pt x="34" y="64"/>
                    </a:cubicBezTo>
                    <a:close/>
                    <a:moveTo>
                      <a:pt x="38" y="52"/>
                    </a:move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12" y="49"/>
                      <a:pt x="13" y="48"/>
                      <a:pt x="14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39" y="52"/>
                      <a:pt x="38" y="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9364663" y="4903788"/>
                <a:ext cx="1190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45" y="0"/>
                    </a:moveTo>
                    <a:lnTo>
                      <a:pt x="0" y="45"/>
                    </a:lnTo>
                    <a:lnTo>
                      <a:pt x="30" y="75"/>
                    </a:lnTo>
                    <a:lnTo>
                      <a:pt x="75" y="3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9340850" y="4989513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4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15" y="11"/>
                      <a:pt x="15" y="11"/>
                      <a:pt x="15" y="1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9447213" y="4865688"/>
                <a:ext cx="7461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/>
          <p:nvPr/>
        </p:nvSpPr>
        <p:spPr>
          <a:xfrm>
            <a:off x="434708" y="7127993"/>
            <a:ext cx="7386632" cy="188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34708" y="4372436"/>
            <a:ext cx="7386632" cy="188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" descr="A close up of a c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45424"/>
            <a:ext cx="4713618" cy="2467683"/>
          </a:xfrm>
          <a:custGeom>
            <a:avLst/>
            <a:gdLst/>
            <a:ahLst/>
            <a:cxnLst/>
            <a:rect l="l" t="t" r="r" b="b"/>
            <a:pathLst>
              <a:path w="4713618" h="2467683" extrusionOk="0">
                <a:moveTo>
                  <a:pt x="0" y="0"/>
                </a:moveTo>
                <a:lnTo>
                  <a:pt x="4713618" y="0"/>
                </a:lnTo>
                <a:lnTo>
                  <a:pt x="4713618" y="2467683"/>
                </a:lnTo>
                <a:lnTo>
                  <a:pt x="0" y="24676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4" name="Google Shape;164;p2"/>
          <p:cNvSpPr/>
          <p:nvPr/>
        </p:nvSpPr>
        <p:spPr>
          <a:xfrm>
            <a:off x="4942218" y="1045423"/>
            <a:ext cx="3058782" cy="24676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222201" y="160427"/>
            <a:ext cx="590865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/>
              <a:t>Battlecard: Competitor Acme</a:t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5330837" y="135428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6230785" y="1477747"/>
            <a:ext cx="374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en-US" sz="1600" b="1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cme</a:t>
            </a:r>
            <a: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’s Main </a:t>
            </a:r>
            <a:b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Differentiator</a:t>
            </a:r>
            <a:endParaRPr/>
          </a:p>
        </p:txBody>
      </p:sp>
      <p:sp>
        <p:nvSpPr>
          <p:cNvPr id="168" name="Google Shape;168;p2"/>
          <p:cNvSpPr txBox="1"/>
          <p:nvPr/>
        </p:nvSpPr>
        <p:spPr>
          <a:xfrm>
            <a:off x="5330837" y="2439421"/>
            <a:ext cx="220218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Competitor AA primarily differentiates on best price for the most value</a:t>
            </a: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37560" y="378491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1290080" y="4010125"/>
            <a:ext cx="3400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en-US" b="1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cme</a:t>
            </a: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’s Strengths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>
            <a:off x="437560" y="4632918"/>
            <a:ext cx="3400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Value for price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Software is smart/well developed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Bank connectivity is well rounded, well linked to acquirers 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4035148" y="378491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4887668" y="4010124"/>
            <a:ext cx="3400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en-US" b="1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cme</a:t>
            </a: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’s Weaknesses</a:t>
            </a:r>
            <a:endParaRPr/>
          </a:p>
        </p:txBody>
      </p:sp>
      <p:sp>
        <p:nvSpPr>
          <p:cNvPr id="174" name="Google Shape;174;p2"/>
          <p:cNvSpPr txBox="1"/>
          <p:nvPr/>
        </p:nvSpPr>
        <p:spPr>
          <a:xfrm>
            <a:off x="4035148" y="4632918"/>
            <a:ext cx="3400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Customers report problems with card readers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Support level is low, slow to deliver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Device UI is poor</a:t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37560" y="6589496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1290080" y="6706979"/>
            <a:ext cx="30142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We have lost deals to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AA before due to…</a:t>
            </a:r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437560" y="7416355"/>
            <a:ext cx="34004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AA has a similar suite of services on offer, they offer terminals, gateway and ecommerce payments in one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They offer at lower pricing and have a perceived lower service level and quality perception in the marketplace</a:t>
            </a: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035148" y="6589496"/>
            <a:ext cx="727410" cy="727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4887668" y="6706979"/>
            <a:ext cx="34004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We position ourselves </a:t>
            </a:r>
            <a:b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by saying…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4035148" y="7416355"/>
            <a:ext cx="34004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When combining ACME connectivity resources, we have wider market reach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ACME has a similar security standard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AA cannot provide the pre-book and account software for parking that ACME can bring</a:t>
            </a:r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>
            <a:off x="5530742" y="1554193"/>
            <a:ext cx="327603" cy="327603"/>
            <a:chOff x="2670175" y="723900"/>
            <a:chExt cx="360363" cy="360363"/>
          </a:xfrm>
        </p:grpSpPr>
        <p:sp>
          <p:nvSpPr>
            <p:cNvPr id="182" name="Google Shape;182;p2"/>
            <p:cNvSpPr/>
            <p:nvPr/>
          </p:nvSpPr>
          <p:spPr>
            <a:xfrm>
              <a:off x="2895600" y="723900"/>
              <a:ext cx="90488" cy="90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92400" y="723900"/>
              <a:ext cx="147638" cy="90488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24" y="24"/>
                  </a:moveTo>
                  <a:cubicBezTo>
                    <a:pt x="27" y="16"/>
                    <a:pt x="32" y="8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2" y="1"/>
                    <a:pt x="8" y="10"/>
                    <a:pt x="0" y="24"/>
                  </a:cubicBezTo>
                  <a:lnTo>
                    <a:pt x="24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670175" y="904875"/>
              <a:ext cx="112713" cy="74613"/>
            </a:xfrm>
            <a:custGeom>
              <a:avLst/>
              <a:gdLst/>
              <a:ahLst/>
              <a:cxnLst/>
              <a:rect l="l" t="t" r="r" b="b"/>
              <a:pathLst>
                <a:path w="30" h="20" extrusionOk="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5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3"/>
                    <a:pt x="26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82888" y="723900"/>
              <a:ext cx="82550" cy="360363"/>
            </a:xfrm>
            <a:custGeom>
              <a:avLst/>
              <a:gdLst/>
              <a:ahLst/>
              <a:cxnLst/>
              <a:rect l="l" t="t" r="r" b="b"/>
              <a:pathLst>
                <a:path w="22" h="96" extrusionOk="0">
                  <a:moveTo>
                    <a:pt x="21" y="0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2" y="10"/>
                    <a:pt x="7" y="17"/>
                    <a:pt x="4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3"/>
                    <a:pt x="0" y="39"/>
                    <a:pt x="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5"/>
                    <a:pt x="2" y="61"/>
                    <a:pt x="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8" y="79"/>
                    <a:pt x="12" y="86"/>
                    <a:pt x="18" y="93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97163" y="993775"/>
              <a:ext cx="142875" cy="90488"/>
            </a:xfrm>
            <a:custGeom>
              <a:avLst/>
              <a:gdLst/>
              <a:ahLst/>
              <a:cxnLst/>
              <a:rect l="l" t="t" r="r" b="b"/>
              <a:pathLst>
                <a:path w="38" h="24" extrusionOk="0">
                  <a:moveTo>
                    <a:pt x="38" y="23"/>
                  </a:moveTo>
                  <a:cubicBezTo>
                    <a:pt x="32" y="16"/>
                    <a:pt x="27" y="8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4"/>
                    <a:pt x="22" y="23"/>
                    <a:pt x="38" y="24"/>
                  </a:cubicBezTo>
                  <a:lnTo>
                    <a:pt x="38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670175" y="828675"/>
              <a:ext cx="109538" cy="60325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4" y="0"/>
                  </a:moveTo>
                  <a:cubicBezTo>
                    <a:pt x="2" y="5"/>
                    <a:pt x="0" y="10"/>
                    <a:pt x="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1"/>
                    <a:pt x="27" y="5"/>
                    <a:pt x="29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881313" y="822325"/>
              <a:ext cx="149225" cy="261938"/>
            </a:xfrm>
            <a:custGeom>
              <a:avLst/>
              <a:gdLst/>
              <a:ahLst/>
              <a:cxnLst/>
              <a:rect l="l" t="t" r="r" b="b"/>
              <a:pathLst>
                <a:path w="40" h="70" extrusionOk="0">
                  <a:moveTo>
                    <a:pt x="39" y="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70"/>
                    <a:pt x="28" y="69"/>
                    <a:pt x="28" y="6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8"/>
                    <a:pt x="40" y="37"/>
                    <a:pt x="40" y="3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39" y="4"/>
                    <a:pt x="3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"/>
          <p:cNvGrpSpPr/>
          <p:nvPr/>
        </p:nvGrpSpPr>
        <p:grpSpPr>
          <a:xfrm>
            <a:off x="4231445" y="3984099"/>
            <a:ext cx="334819" cy="329046"/>
            <a:chOff x="9153525" y="3248025"/>
            <a:chExt cx="368301" cy="361951"/>
          </a:xfrm>
        </p:grpSpPr>
        <p:sp>
          <p:nvSpPr>
            <p:cNvPr id="190" name="Google Shape;190;p2"/>
            <p:cNvSpPr/>
            <p:nvPr/>
          </p:nvSpPr>
          <p:spPr>
            <a:xfrm>
              <a:off x="9202738" y="3270250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1"/>
                    <a:pt x="17" y="14"/>
                    <a:pt x="16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9282113" y="3248025"/>
              <a:ext cx="30163" cy="6826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4" y="18"/>
                  </a:move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6" y="18"/>
                    <a:pt x="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9183688" y="3354388"/>
              <a:ext cx="68263" cy="30163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8" y="2"/>
                    <a:pt x="18" y="4"/>
                  </a:cubicBezTo>
                  <a:cubicBezTo>
                    <a:pt x="18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9153525" y="3421063"/>
              <a:ext cx="195263" cy="188913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24" y="50"/>
                  </a:moveTo>
                  <a:cubicBezTo>
                    <a:pt x="20" y="50"/>
                    <a:pt x="15" y="48"/>
                    <a:pt x="11" y="45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0" y="33"/>
                    <a:pt x="0" y="22"/>
                    <a:pt x="7" y="1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5" y="0"/>
                    <a:pt x="26" y="1"/>
                  </a:cubicBezTo>
                  <a:cubicBezTo>
                    <a:pt x="28" y="3"/>
                    <a:pt x="28" y="6"/>
                    <a:pt x="26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9" y="25"/>
                    <a:pt x="9" y="31"/>
                    <a:pt x="13" y="35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1" y="43"/>
                    <a:pt x="27" y="43"/>
                    <a:pt x="31" y="39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9" y="24"/>
                    <a:pt x="51" y="25"/>
                  </a:cubicBezTo>
                  <a:cubicBezTo>
                    <a:pt x="52" y="27"/>
                    <a:pt x="52" y="30"/>
                    <a:pt x="51" y="3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3" y="48"/>
                    <a:pt x="29" y="50"/>
                    <a:pt x="24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371013" y="3354388"/>
              <a:ext cx="150813" cy="165100"/>
            </a:xfrm>
            <a:custGeom>
              <a:avLst/>
              <a:gdLst/>
              <a:ahLst/>
              <a:cxnLst/>
              <a:rect l="l" t="t" r="r" b="b"/>
              <a:pathLst>
                <a:path w="40" h="44" extrusionOk="0">
                  <a:moveTo>
                    <a:pt x="2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38"/>
                    <a:pt x="1" y="36"/>
                    <a:pt x="4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7" y="36"/>
                    <a:pt x="32" y="32"/>
                    <a:pt x="32" y="2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3"/>
                    <a:pt x="27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40" y="8"/>
                    <a:pt x="40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36"/>
                    <a:pt x="32" y="44"/>
                    <a:pt x="21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640350" y="3988430"/>
            <a:ext cx="321830" cy="320386"/>
            <a:chOff x="8447088" y="3252788"/>
            <a:chExt cx="354013" cy="352425"/>
          </a:xfrm>
        </p:grpSpPr>
        <p:sp>
          <p:nvSpPr>
            <p:cNvPr id="196" name="Google Shape;196;p2"/>
            <p:cNvSpPr/>
            <p:nvPr/>
          </p:nvSpPr>
          <p:spPr>
            <a:xfrm>
              <a:off x="8570913" y="3252788"/>
              <a:ext cx="230188" cy="214313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40" y="53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61" y="30"/>
                    <a:pt x="58" y="18"/>
                    <a:pt x="52" y="12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3"/>
                    <a:pt x="37" y="1"/>
                    <a:pt x="33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6"/>
                    <a:pt x="0" y="33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10" y="39"/>
                    <a:pt x="11" y="38"/>
                  </a:cubicBezTo>
                  <a:cubicBezTo>
                    <a:pt x="13" y="36"/>
                    <a:pt x="13" y="34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0"/>
                    <a:pt x="9" y="28"/>
                    <a:pt x="11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8"/>
                    <a:pt x="29" y="8"/>
                    <a:pt x="32" y="8"/>
                  </a:cubicBezTo>
                  <a:cubicBezTo>
                    <a:pt x="35" y="8"/>
                    <a:pt x="38" y="10"/>
                    <a:pt x="39" y="11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50" y="21"/>
                    <a:pt x="52" y="28"/>
                    <a:pt x="49" y="3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9"/>
                    <a:pt x="30" y="50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6"/>
                    <a:pt x="24" y="46"/>
                    <a:pt x="22" y="48"/>
                  </a:cubicBezTo>
                  <a:cubicBezTo>
                    <a:pt x="21" y="50"/>
                    <a:pt x="21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4" y="57"/>
                    <a:pt x="38" y="56"/>
                    <a:pt x="40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447088" y="3390900"/>
              <a:ext cx="222250" cy="214313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6" y="3"/>
                  </a:moveTo>
                  <a:cubicBezTo>
                    <a:pt x="34" y="1"/>
                    <a:pt x="31" y="0"/>
                    <a:pt x="27" y="0"/>
                  </a:cubicBezTo>
                  <a:cubicBezTo>
                    <a:pt x="24" y="0"/>
                    <a:pt x="21" y="1"/>
                    <a:pt x="19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3"/>
                    <a:pt x="0" y="28"/>
                    <a:pt x="1" y="33"/>
                  </a:cubicBezTo>
                  <a:cubicBezTo>
                    <a:pt x="2" y="38"/>
                    <a:pt x="4" y="42"/>
                    <a:pt x="7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8" y="55"/>
                    <a:pt x="23" y="57"/>
                    <a:pt x="28" y="57"/>
                  </a:cubicBezTo>
                  <a:cubicBezTo>
                    <a:pt x="32" y="57"/>
                    <a:pt x="36" y="56"/>
                    <a:pt x="39" y="5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9" y="31"/>
                    <a:pt x="59" y="24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8"/>
                    <a:pt x="49" y="18"/>
                    <a:pt x="48" y="19"/>
                  </a:cubicBezTo>
                  <a:cubicBezTo>
                    <a:pt x="46" y="21"/>
                    <a:pt x="46" y="23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7"/>
                    <a:pt x="50" y="29"/>
                    <a:pt x="48" y="3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0" y="50"/>
                    <a:pt x="23" y="49"/>
                    <a:pt x="20" y="4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37"/>
                    <a:pt x="9" y="35"/>
                    <a:pt x="9" y="32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7" y="8"/>
                    <a:pt x="28" y="8"/>
                  </a:cubicBezTo>
                  <a:cubicBezTo>
                    <a:pt x="29" y="8"/>
                    <a:pt x="30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11"/>
                    <a:pt x="35" y="11"/>
                    <a:pt x="37" y="9"/>
                  </a:cubicBezTo>
                  <a:cubicBezTo>
                    <a:pt x="38" y="7"/>
                    <a:pt x="38" y="5"/>
                    <a:pt x="3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548688" y="3349625"/>
              <a:ext cx="142875" cy="153988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40"/>
                  </a:moveTo>
                  <a:cubicBezTo>
                    <a:pt x="2" y="41"/>
                    <a:pt x="3" y="41"/>
                    <a:pt x="4" y="41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3"/>
                    <a:pt x="37" y="2"/>
                  </a:cubicBezTo>
                  <a:cubicBezTo>
                    <a:pt x="35" y="0"/>
                    <a:pt x="33" y="1"/>
                    <a:pt x="31" y="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6"/>
                    <a:pt x="0" y="39"/>
                    <a:pt x="1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637465" y="6788679"/>
            <a:ext cx="327603" cy="329045"/>
            <a:chOff x="5554663" y="2886076"/>
            <a:chExt cx="360363" cy="361950"/>
          </a:xfrm>
        </p:grpSpPr>
        <p:sp>
          <p:nvSpPr>
            <p:cNvPr id="200" name="Google Shape;200;p2"/>
            <p:cNvSpPr/>
            <p:nvPr/>
          </p:nvSpPr>
          <p:spPr>
            <a:xfrm>
              <a:off x="5554663" y="2932113"/>
              <a:ext cx="173038" cy="285750"/>
            </a:xfrm>
            <a:custGeom>
              <a:avLst/>
              <a:gdLst/>
              <a:ahLst/>
              <a:cxnLst/>
              <a:rect l="l" t="t" r="r" b="b"/>
              <a:pathLst>
                <a:path w="46" h="76" extrusionOk="0">
                  <a:moveTo>
                    <a:pt x="12" y="64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4" y="76"/>
                    <a:pt x="10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3" y="73"/>
                    <a:pt x="42" y="68"/>
                    <a:pt x="41" y="64"/>
                  </a:cubicBezTo>
                  <a:lnTo>
                    <a:pt x="12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765800" y="2932113"/>
              <a:ext cx="44450" cy="115888"/>
            </a:xfrm>
            <a:custGeom>
              <a:avLst/>
              <a:gdLst/>
              <a:ahLst/>
              <a:cxnLst/>
              <a:rect l="l" t="t" r="r" b="b"/>
              <a:pathLst>
                <a:path w="12" h="31" extrusionOk="0">
                  <a:moveTo>
                    <a:pt x="12" y="2"/>
                  </a:moveTo>
                  <a:cubicBezTo>
                    <a:pt x="12" y="1"/>
                    <a:pt x="11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0"/>
                    <a:pt x="8" y="28"/>
                    <a:pt x="12" y="28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0863" y="3022601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0863" y="3052763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0863" y="3082926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0863" y="3113088"/>
              <a:ext cx="60325" cy="14288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14988" y="2886076"/>
              <a:ext cx="134938" cy="1063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7"/>
                    <a:pt x="36" y="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3"/>
                    <a:pt x="23" y="0"/>
                    <a:pt x="18" y="0"/>
                  </a:cubicBezTo>
                  <a:cubicBezTo>
                    <a:pt x="13" y="0"/>
                    <a:pt x="9" y="3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719763" y="3052763"/>
              <a:ext cx="195263" cy="195263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38" y="35"/>
                  </a:moveTo>
                  <a:cubicBezTo>
                    <a:pt x="39" y="36"/>
                    <a:pt x="39" y="37"/>
                    <a:pt x="38" y="38"/>
                  </a:cubicBezTo>
                  <a:cubicBezTo>
                    <a:pt x="37" y="39"/>
                    <a:pt x="36" y="39"/>
                    <a:pt x="35" y="3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9"/>
                    <a:pt x="15" y="39"/>
                    <a:pt x="14" y="38"/>
                  </a:cubicBezTo>
                  <a:cubicBezTo>
                    <a:pt x="13" y="37"/>
                    <a:pt x="13" y="36"/>
                    <a:pt x="1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5" y="13"/>
                    <a:pt x="16" y="13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9" y="15"/>
                    <a:pt x="39" y="16"/>
                    <a:pt x="38" y="17"/>
                  </a:cubicBezTo>
                  <a:cubicBezTo>
                    <a:pt x="29" y="26"/>
                    <a:pt x="29" y="26"/>
                    <a:pt x="29" y="26"/>
                  </a:cubicBezTo>
                  <a:lnTo>
                    <a:pt x="38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"/>
          <p:cNvGrpSpPr/>
          <p:nvPr/>
        </p:nvGrpSpPr>
        <p:grpSpPr>
          <a:xfrm>
            <a:off x="4235052" y="6789400"/>
            <a:ext cx="327602" cy="327603"/>
            <a:chOff x="5554663" y="2887663"/>
            <a:chExt cx="360362" cy="360363"/>
          </a:xfrm>
        </p:grpSpPr>
        <p:sp>
          <p:nvSpPr>
            <p:cNvPr id="209" name="Google Shape;209;p2"/>
            <p:cNvSpPr/>
            <p:nvPr/>
          </p:nvSpPr>
          <p:spPr>
            <a:xfrm>
              <a:off x="5784850" y="3052763"/>
              <a:ext cx="130175" cy="150813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554663" y="3052763"/>
              <a:ext cx="131763" cy="150813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667375" y="3098801"/>
              <a:ext cx="136525" cy="149225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630863" y="2887663"/>
              <a:ext cx="209550" cy="195263"/>
            </a:xfrm>
            <a:custGeom>
              <a:avLst/>
              <a:gdLst/>
              <a:ahLst/>
              <a:cxnLst/>
              <a:rect l="l" t="t" r="r" b="b"/>
              <a:pathLst>
                <a:path w="56" h="52" extrusionOk="0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"/>
          <p:cNvSpPr txBox="1"/>
          <p:nvPr/>
        </p:nvSpPr>
        <p:spPr>
          <a:xfrm>
            <a:off x="7142482" y="9493422"/>
            <a:ext cx="553718" cy="26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54A4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50" b="1" i="0" u="none" strike="noStrike" cap="none">
              <a:solidFill>
                <a:srgbClr val="0054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/>
          <p:nvPr/>
        </p:nvSpPr>
        <p:spPr>
          <a:xfrm>
            <a:off x="465938" y="7127993"/>
            <a:ext cx="7386632" cy="188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465938" y="4372436"/>
            <a:ext cx="7386632" cy="188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" descr="A close up of a c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45424"/>
            <a:ext cx="4713618" cy="2467683"/>
          </a:xfrm>
          <a:custGeom>
            <a:avLst/>
            <a:gdLst/>
            <a:ahLst/>
            <a:cxnLst/>
            <a:rect l="l" t="t" r="r" b="b"/>
            <a:pathLst>
              <a:path w="4713618" h="2467683" extrusionOk="0">
                <a:moveTo>
                  <a:pt x="0" y="0"/>
                </a:moveTo>
                <a:lnTo>
                  <a:pt x="4713618" y="0"/>
                </a:lnTo>
                <a:lnTo>
                  <a:pt x="4713618" y="2467683"/>
                </a:lnTo>
                <a:lnTo>
                  <a:pt x="0" y="24676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1" name="Google Shape;221;p3"/>
          <p:cNvSpPr/>
          <p:nvPr/>
        </p:nvSpPr>
        <p:spPr>
          <a:xfrm>
            <a:off x="4942218" y="1045423"/>
            <a:ext cx="3058782" cy="24676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222201" y="160427"/>
            <a:ext cx="590865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/>
              <a:t>Battlecard: Competitor BB</a:t>
            </a:r>
            <a:endParaRPr/>
          </a:p>
        </p:txBody>
      </p:sp>
      <p:sp>
        <p:nvSpPr>
          <p:cNvPr id="223" name="Google Shape;223;p3"/>
          <p:cNvSpPr/>
          <p:nvPr/>
        </p:nvSpPr>
        <p:spPr>
          <a:xfrm>
            <a:off x="5330837" y="135428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6187439" y="1499989"/>
            <a:ext cx="22021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BB’s Main </a:t>
            </a:r>
            <a:b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Differentiator</a:t>
            </a:r>
            <a:endParaRPr/>
          </a:p>
        </p:txBody>
      </p:sp>
      <p:sp>
        <p:nvSpPr>
          <p:cNvPr id="225" name="Google Shape;225;p3"/>
          <p:cNvSpPr txBox="1"/>
          <p:nvPr/>
        </p:nvSpPr>
        <p:spPr>
          <a:xfrm>
            <a:off x="5330836" y="2163369"/>
            <a:ext cx="252173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merchant enablement, BB Claims to be “the only payments platform that fully supports unified commerce — POS, ecommerce, fraud prevention and customer data — for an uninterrupted payment experience."</a:t>
            </a: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68790" y="378491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1321310" y="4010124"/>
            <a:ext cx="3400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BB’s Strengths</a:t>
            </a:r>
            <a:endParaRPr/>
          </a:p>
        </p:txBody>
      </p:sp>
      <p:sp>
        <p:nvSpPr>
          <p:cNvPr id="228" name="Google Shape;228;p3"/>
          <p:cNvSpPr txBox="1"/>
          <p:nvPr/>
        </p:nvSpPr>
        <p:spPr>
          <a:xfrm>
            <a:off x="468790" y="4632919"/>
            <a:ext cx="34004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High penetration of B2C omni channel customers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Strong stable of technology partners for online commerce and system integration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Major online and retail partners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Regional payment methods supported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Excellent reporting &amp; analysis tools</a:t>
            </a: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4066378" y="378491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4918898" y="4010123"/>
            <a:ext cx="3400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BB’s Weaknesses</a:t>
            </a:r>
            <a:endParaRPr/>
          </a:p>
        </p:txBody>
      </p:sp>
      <p:sp>
        <p:nvSpPr>
          <p:cNvPr id="231" name="Google Shape;231;p3"/>
          <p:cNvSpPr txBox="1"/>
          <p:nvPr/>
        </p:nvSpPr>
        <p:spPr>
          <a:xfrm>
            <a:off x="4066378" y="4632918"/>
            <a:ext cx="3400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Less developed terminal offering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P2PE with terminal offering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Attended terminal focus, not unattended payments based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468790" y="6589496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1321310" y="6706979"/>
            <a:ext cx="26997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We have lost deals to BB before due to…</a:t>
            </a:r>
            <a:endParaRPr/>
          </a:p>
        </p:txBody>
      </p:sp>
      <p:sp>
        <p:nvSpPr>
          <p:cNvPr id="234" name="Google Shape;234;p3"/>
          <p:cNvSpPr txBox="1"/>
          <p:nvPr/>
        </p:nvSpPr>
        <p:spPr>
          <a:xfrm>
            <a:off x="468790" y="7416355"/>
            <a:ext cx="3400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have less focus on attended terminals and less developed plug-in payment solutions into ecommerce</a:t>
            </a: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4066378" y="6589496"/>
            <a:ext cx="727410" cy="727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4918898" y="6706979"/>
            <a:ext cx="34004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We position ourselves </a:t>
            </a:r>
            <a:b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by saying…</a:t>
            </a:r>
            <a:endParaRPr/>
          </a:p>
        </p:txBody>
      </p:sp>
      <p:sp>
        <p:nvSpPr>
          <p:cNvPr id="237" name="Google Shape;237;p3"/>
          <p:cNvSpPr txBox="1"/>
          <p:nvPr/>
        </p:nvSpPr>
        <p:spPr>
          <a:xfrm>
            <a:off x="4066378" y="7416356"/>
            <a:ext cx="34004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are a specialist in delivering omni channel unattended payment solutions to market within our chosen verticals. 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are more experienced in terminal deployment, combining our gateway and physical payment touchpoints with our e-commerce capability. </a:t>
            </a:r>
            <a:endParaRPr/>
          </a:p>
        </p:txBody>
      </p:sp>
      <p:grpSp>
        <p:nvGrpSpPr>
          <p:cNvPr id="238" name="Google Shape;238;p3"/>
          <p:cNvGrpSpPr/>
          <p:nvPr/>
        </p:nvGrpSpPr>
        <p:grpSpPr>
          <a:xfrm>
            <a:off x="5530742" y="1554193"/>
            <a:ext cx="327603" cy="327603"/>
            <a:chOff x="2670175" y="723900"/>
            <a:chExt cx="360363" cy="360363"/>
          </a:xfrm>
        </p:grpSpPr>
        <p:sp>
          <p:nvSpPr>
            <p:cNvPr id="239" name="Google Shape;239;p3"/>
            <p:cNvSpPr/>
            <p:nvPr/>
          </p:nvSpPr>
          <p:spPr>
            <a:xfrm>
              <a:off x="2895600" y="723900"/>
              <a:ext cx="90488" cy="90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692400" y="723900"/>
              <a:ext cx="147638" cy="90488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24" y="24"/>
                  </a:moveTo>
                  <a:cubicBezTo>
                    <a:pt x="27" y="16"/>
                    <a:pt x="32" y="8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2" y="1"/>
                    <a:pt x="8" y="10"/>
                    <a:pt x="0" y="24"/>
                  </a:cubicBezTo>
                  <a:lnTo>
                    <a:pt x="24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670175" y="904875"/>
              <a:ext cx="112713" cy="74613"/>
            </a:xfrm>
            <a:custGeom>
              <a:avLst/>
              <a:gdLst/>
              <a:ahLst/>
              <a:cxnLst/>
              <a:rect l="l" t="t" r="r" b="b"/>
              <a:pathLst>
                <a:path w="30" h="20" extrusionOk="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5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3"/>
                    <a:pt x="26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782888" y="723900"/>
              <a:ext cx="82550" cy="360363"/>
            </a:xfrm>
            <a:custGeom>
              <a:avLst/>
              <a:gdLst/>
              <a:ahLst/>
              <a:cxnLst/>
              <a:rect l="l" t="t" r="r" b="b"/>
              <a:pathLst>
                <a:path w="22" h="96" extrusionOk="0">
                  <a:moveTo>
                    <a:pt x="21" y="0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2" y="10"/>
                    <a:pt x="7" y="17"/>
                    <a:pt x="4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3"/>
                    <a:pt x="0" y="39"/>
                    <a:pt x="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5"/>
                    <a:pt x="2" y="61"/>
                    <a:pt x="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8" y="79"/>
                    <a:pt x="12" y="86"/>
                    <a:pt x="18" y="93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697163" y="993775"/>
              <a:ext cx="142875" cy="90488"/>
            </a:xfrm>
            <a:custGeom>
              <a:avLst/>
              <a:gdLst/>
              <a:ahLst/>
              <a:cxnLst/>
              <a:rect l="l" t="t" r="r" b="b"/>
              <a:pathLst>
                <a:path w="38" h="24" extrusionOk="0">
                  <a:moveTo>
                    <a:pt x="38" y="23"/>
                  </a:moveTo>
                  <a:cubicBezTo>
                    <a:pt x="32" y="16"/>
                    <a:pt x="27" y="8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4"/>
                    <a:pt x="22" y="23"/>
                    <a:pt x="38" y="24"/>
                  </a:cubicBezTo>
                  <a:lnTo>
                    <a:pt x="38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670175" y="828675"/>
              <a:ext cx="109538" cy="60325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4" y="0"/>
                  </a:moveTo>
                  <a:cubicBezTo>
                    <a:pt x="2" y="5"/>
                    <a:pt x="0" y="10"/>
                    <a:pt x="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1"/>
                    <a:pt x="27" y="5"/>
                    <a:pt x="29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81313" y="822325"/>
              <a:ext cx="149225" cy="261938"/>
            </a:xfrm>
            <a:custGeom>
              <a:avLst/>
              <a:gdLst/>
              <a:ahLst/>
              <a:cxnLst/>
              <a:rect l="l" t="t" r="r" b="b"/>
              <a:pathLst>
                <a:path w="40" h="70" extrusionOk="0">
                  <a:moveTo>
                    <a:pt x="39" y="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70"/>
                    <a:pt x="28" y="69"/>
                    <a:pt x="28" y="6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8"/>
                    <a:pt x="40" y="37"/>
                    <a:pt x="40" y="3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39" y="4"/>
                    <a:pt x="3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"/>
          <p:cNvGrpSpPr/>
          <p:nvPr/>
        </p:nvGrpSpPr>
        <p:grpSpPr>
          <a:xfrm>
            <a:off x="4262675" y="3984099"/>
            <a:ext cx="334819" cy="329046"/>
            <a:chOff x="9153525" y="3248025"/>
            <a:chExt cx="368301" cy="361951"/>
          </a:xfrm>
        </p:grpSpPr>
        <p:sp>
          <p:nvSpPr>
            <p:cNvPr id="247" name="Google Shape;247;p3"/>
            <p:cNvSpPr/>
            <p:nvPr/>
          </p:nvSpPr>
          <p:spPr>
            <a:xfrm>
              <a:off x="9202738" y="3270250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1"/>
                    <a:pt x="17" y="14"/>
                    <a:pt x="16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9282113" y="3248025"/>
              <a:ext cx="30163" cy="6826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4" y="18"/>
                  </a:move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6" y="18"/>
                    <a:pt x="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9183688" y="3354388"/>
              <a:ext cx="68263" cy="30163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8" y="2"/>
                    <a:pt x="18" y="4"/>
                  </a:cubicBezTo>
                  <a:cubicBezTo>
                    <a:pt x="18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9153525" y="3421063"/>
              <a:ext cx="195263" cy="188913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24" y="50"/>
                  </a:moveTo>
                  <a:cubicBezTo>
                    <a:pt x="20" y="50"/>
                    <a:pt x="15" y="48"/>
                    <a:pt x="11" y="45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0" y="33"/>
                    <a:pt x="0" y="22"/>
                    <a:pt x="7" y="1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5" y="0"/>
                    <a:pt x="26" y="1"/>
                  </a:cubicBezTo>
                  <a:cubicBezTo>
                    <a:pt x="28" y="3"/>
                    <a:pt x="28" y="6"/>
                    <a:pt x="26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9" y="25"/>
                    <a:pt x="9" y="31"/>
                    <a:pt x="13" y="35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1" y="43"/>
                    <a:pt x="27" y="43"/>
                    <a:pt x="31" y="39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9" y="24"/>
                    <a:pt x="51" y="25"/>
                  </a:cubicBezTo>
                  <a:cubicBezTo>
                    <a:pt x="52" y="27"/>
                    <a:pt x="52" y="30"/>
                    <a:pt x="51" y="3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3" y="48"/>
                    <a:pt x="29" y="50"/>
                    <a:pt x="24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9371013" y="3354388"/>
              <a:ext cx="150813" cy="165100"/>
            </a:xfrm>
            <a:custGeom>
              <a:avLst/>
              <a:gdLst/>
              <a:ahLst/>
              <a:cxnLst/>
              <a:rect l="l" t="t" r="r" b="b"/>
              <a:pathLst>
                <a:path w="40" h="44" extrusionOk="0">
                  <a:moveTo>
                    <a:pt x="2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38"/>
                    <a:pt x="1" y="36"/>
                    <a:pt x="4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7" y="36"/>
                    <a:pt x="32" y="32"/>
                    <a:pt x="32" y="2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3"/>
                    <a:pt x="27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40" y="8"/>
                    <a:pt x="40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36"/>
                    <a:pt x="32" y="44"/>
                    <a:pt x="21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3"/>
          <p:cNvGrpSpPr/>
          <p:nvPr/>
        </p:nvGrpSpPr>
        <p:grpSpPr>
          <a:xfrm>
            <a:off x="671581" y="3988430"/>
            <a:ext cx="321830" cy="320386"/>
            <a:chOff x="8447088" y="3252788"/>
            <a:chExt cx="354013" cy="352425"/>
          </a:xfrm>
        </p:grpSpPr>
        <p:sp>
          <p:nvSpPr>
            <p:cNvPr id="253" name="Google Shape;253;p3"/>
            <p:cNvSpPr/>
            <p:nvPr/>
          </p:nvSpPr>
          <p:spPr>
            <a:xfrm>
              <a:off x="8570913" y="3252788"/>
              <a:ext cx="230188" cy="214313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40" y="53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61" y="30"/>
                    <a:pt x="58" y="18"/>
                    <a:pt x="52" y="12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3"/>
                    <a:pt x="37" y="1"/>
                    <a:pt x="33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6"/>
                    <a:pt x="0" y="33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10" y="39"/>
                    <a:pt x="11" y="38"/>
                  </a:cubicBezTo>
                  <a:cubicBezTo>
                    <a:pt x="13" y="36"/>
                    <a:pt x="13" y="34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0"/>
                    <a:pt x="9" y="28"/>
                    <a:pt x="11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8"/>
                    <a:pt x="29" y="8"/>
                    <a:pt x="32" y="8"/>
                  </a:cubicBezTo>
                  <a:cubicBezTo>
                    <a:pt x="35" y="8"/>
                    <a:pt x="38" y="10"/>
                    <a:pt x="39" y="11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50" y="21"/>
                    <a:pt x="52" y="28"/>
                    <a:pt x="49" y="3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9"/>
                    <a:pt x="30" y="50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6"/>
                    <a:pt x="24" y="46"/>
                    <a:pt x="22" y="48"/>
                  </a:cubicBezTo>
                  <a:cubicBezTo>
                    <a:pt x="21" y="50"/>
                    <a:pt x="21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4" y="57"/>
                    <a:pt x="38" y="56"/>
                    <a:pt x="40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447088" y="3390900"/>
              <a:ext cx="222250" cy="214313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6" y="3"/>
                  </a:moveTo>
                  <a:cubicBezTo>
                    <a:pt x="34" y="1"/>
                    <a:pt x="31" y="0"/>
                    <a:pt x="27" y="0"/>
                  </a:cubicBezTo>
                  <a:cubicBezTo>
                    <a:pt x="24" y="0"/>
                    <a:pt x="21" y="1"/>
                    <a:pt x="19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3"/>
                    <a:pt x="0" y="28"/>
                    <a:pt x="1" y="33"/>
                  </a:cubicBezTo>
                  <a:cubicBezTo>
                    <a:pt x="2" y="38"/>
                    <a:pt x="4" y="42"/>
                    <a:pt x="7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8" y="55"/>
                    <a:pt x="23" y="57"/>
                    <a:pt x="28" y="57"/>
                  </a:cubicBezTo>
                  <a:cubicBezTo>
                    <a:pt x="32" y="57"/>
                    <a:pt x="36" y="56"/>
                    <a:pt x="39" y="5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9" y="31"/>
                    <a:pt x="59" y="24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8"/>
                    <a:pt x="49" y="18"/>
                    <a:pt x="48" y="19"/>
                  </a:cubicBezTo>
                  <a:cubicBezTo>
                    <a:pt x="46" y="21"/>
                    <a:pt x="46" y="23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7"/>
                    <a:pt x="50" y="29"/>
                    <a:pt x="48" y="3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0" y="50"/>
                    <a:pt x="23" y="49"/>
                    <a:pt x="20" y="4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37"/>
                    <a:pt x="9" y="35"/>
                    <a:pt x="9" y="32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7" y="8"/>
                    <a:pt x="28" y="8"/>
                  </a:cubicBezTo>
                  <a:cubicBezTo>
                    <a:pt x="29" y="8"/>
                    <a:pt x="30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11"/>
                    <a:pt x="35" y="11"/>
                    <a:pt x="37" y="9"/>
                  </a:cubicBezTo>
                  <a:cubicBezTo>
                    <a:pt x="38" y="7"/>
                    <a:pt x="38" y="5"/>
                    <a:pt x="3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548688" y="3349625"/>
              <a:ext cx="142875" cy="153988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40"/>
                  </a:moveTo>
                  <a:cubicBezTo>
                    <a:pt x="2" y="41"/>
                    <a:pt x="3" y="41"/>
                    <a:pt x="4" y="41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3"/>
                    <a:pt x="37" y="2"/>
                  </a:cubicBezTo>
                  <a:cubicBezTo>
                    <a:pt x="35" y="0"/>
                    <a:pt x="33" y="1"/>
                    <a:pt x="31" y="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6"/>
                    <a:pt x="0" y="39"/>
                    <a:pt x="1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3"/>
          <p:cNvGrpSpPr/>
          <p:nvPr/>
        </p:nvGrpSpPr>
        <p:grpSpPr>
          <a:xfrm>
            <a:off x="668695" y="6788679"/>
            <a:ext cx="327603" cy="329045"/>
            <a:chOff x="5554663" y="2886076"/>
            <a:chExt cx="360363" cy="361950"/>
          </a:xfrm>
        </p:grpSpPr>
        <p:sp>
          <p:nvSpPr>
            <p:cNvPr id="257" name="Google Shape;257;p3"/>
            <p:cNvSpPr/>
            <p:nvPr/>
          </p:nvSpPr>
          <p:spPr>
            <a:xfrm>
              <a:off x="5554663" y="2932113"/>
              <a:ext cx="173038" cy="285750"/>
            </a:xfrm>
            <a:custGeom>
              <a:avLst/>
              <a:gdLst/>
              <a:ahLst/>
              <a:cxnLst/>
              <a:rect l="l" t="t" r="r" b="b"/>
              <a:pathLst>
                <a:path w="46" h="76" extrusionOk="0">
                  <a:moveTo>
                    <a:pt x="12" y="64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4" y="76"/>
                    <a:pt x="10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3" y="73"/>
                    <a:pt x="42" y="68"/>
                    <a:pt x="41" y="64"/>
                  </a:cubicBezTo>
                  <a:lnTo>
                    <a:pt x="12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765800" y="2932113"/>
              <a:ext cx="44450" cy="115888"/>
            </a:xfrm>
            <a:custGeom>
              <a:avLst/>
              <a:gdLst/>
              <a:ahLst/>
              <a:cxnLst/>
              <a:rect l="l" t="t" r="r" b="b"/>
              <a:pathLst>
                <a:path w="12" h="31" extrusionOk="0">
                  <a:moveTo>
                    <a:pt x="12" y="2"/>
                  </a:moveTo>
                  <a:cubicBezTo>
                    <a:pt x="12" y="1"/>
                    <a:pt x="11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0"/>
                    <a:pt x="8" y="28"/>
                    <a:pt x="12" y="28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630863" y="3022601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30863" y="3052763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630863" y="3082926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30863" y="3113088"/>
              <a:ext cx="60325" cy="14288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614988" y="2886076"/>
              <a:ext cx="134938" cy="1063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7"/>
                    <a:pt x="36" y="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3"/>
                    <a:pt x="23" y="0"/>
                    <a:pt x="18" y="0"/>
                  </a:cubicBezTo>
                  <a:cubicBezTo>
                    <a:pt x="13" y="0"/>
                    <a:pt x="9" y="3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5719763" y="3052763"/>
              <a:ext cx="195263" cy="195263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38" y="35"/>
                  </a:moveTo>
                  <a:cubicBezTo>
                    <a:pt x="39" y="36"/>
                    <a:pt x="39" y="37"/>
                    <a:pt x="38" y="38"/>
                  </a:cubicBezTo>
                  <a:cubicBezTo>
                    <a:pt x="37" y="39"/>
                    <a:pt x="36" y="39"/>
                    <a:pt x="35" y="3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9"/>
                    <a:pt x="15" y="39"/>
                    <a:pt x="14" y="38"/>
                  </a:cubicBezTo>
                  <a:cubicBezTo>
                    <a:pt x="13" y="37"/>
                    <a:pt x="13" y="36"/>
                    <a:pt x="1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5" y="13"/>
                    <a:pt x="16" y="13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9" y="15"/>
                    <a:pt x="39" y="16"/>
                    <a:pt x="38" y="17"/>
                  </a:cubicBezTo>
                  <a:cubicBezTo>
                    <a:pt x="29" y="26"/>
                    <a:pt x="29" y="26"/>
                    <a:pt x="29" y="26"/>
                  </a:cubicBezTo>
                  <a:lnTo>
                    <a:pt x="38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4266282" y="6789400"/>
            <a:ext cx="327602" cy="327603"/>
            <a:chOff x="5554663" y="2887663"/>
            <a:chExt cx="360362" cy="360363"/>
          </a:xfrm>
        </p:grpSpPr>
        <p:sp>
          <p:nvSpPr>
            <p:cNvPr id="266" name="Google Shape;266;p3"/>
            <p:cNvSpPr/>
            <p:nvPr/>
          </p:nvSpPr>
          <p:spPr>
            <a:xfrm>
              <a:off x="5784850" y="3052763"/>
              <a:ext cx="130175" cy="150813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554663" y="3052763"/>
              <a:ext cx="131763" cy="150813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667375" y="3098801"/>
              <a:ext cx="136525" cy="149225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630863" y="2887663"/>
              <a:ext cx="209550" cy="195263"/>
            </a:xfrm>
            <a:custGeom>
              <a:avLst/>
              <a:gdLst/>
              <a:ahLst/>
              <a:cxnLst/>
              <a:rect l="l" t="t" r="r" b="b"/>
              <a:pathLst>
                <a:path w="56" h="52" extrusionOk="0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"/>
          <p:cNvSpPr txBox="1"/>
          <p:nvPr/>
        </p:nvSpPr>
        <p:spPr>
          <a:xfrm>
            <a:off x="7142482" y="9493422"/>
            <a:ext cx="553718" cy="26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54A4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50" b="1" i="0" u="none" strike="noStrike" cap="none">
              <a:solidFill>
                <a:srgbClr val="0054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/>
          <p:nvPr/>
        </p:nvSpPr>
        <p:spPr>
          <a:xfrm>
            <a:off x="435021" y="7127993"/>
            <a:ext cx="7386632" cy="188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435021" y="4372436"/>
            <a:ext cx="7386632" cy="188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" descr="A close up of a c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45424"/>
            <a:ext cx="4713618" cy="2467683"/>
          </a:xfrm>
          <a:custGeom>
            <a:avLst/>
            <a:gdLst/>
            <a:ahLst/>
            <a:cxnLst/>
            <a:rect l="l" t="t" r="r" b="b"/>
            <a:pathLst>
              <a:path w="4713618" h="2467683" extrusionOk="0">
                <a:moveTo>
                  <a:pt x="0" y="0"/>
                </a:moveTo>
                <a:lnTo>
                  <a:pt x="4713618" y="0"/>
                </a:lnTo>
                <a:lnTo>
                  <a:pt x="4713618" y="2467683"/>
                </a:lnTo>
                <a:lnTo>
                  <a:pt x="0" y="24676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8" name="Google Shape;278;p4"/>
          <p:cNvSpPr/>
          <p:nvPr/>
        </p:nvSpPr>
        <p:spPr>
          <a:xfrm>
            <a:off x="4942218" y="1045423"/>
            <a:ext cx="3058782" cy="24676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 txBox="1">
            <a:spLocks noGrp="1"/>
          </p:cNvSpPr>
          <p:nvPr>
            <p:ph type="title"/>
          </p:nvPr>
        </p:nvSpPr>
        <p:spPr>
          <a:xfrm>
            <a:off x="438456" y="160427"/>
            <a:ext cx="5748983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/>
              <a:t>Battlecard: Competitor CC</a:t>
            </a: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5330837" y="135428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 txBox="1"/>
          <p:nvPr/>
        </p:nvSpPr>
        <p:spPr>
          <a:xfrm>
            <a:off x="6187439" y="1299790"/>
            <a:ext cx="22021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CC’s Main </a:t>
            </a:r>
            <a:b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6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Differentiator</a:t>
            </a:r>
            <a:endParaRPr/>
          </a:p>
        </p:txBody>
      </p:sp>
      <p:sp>
        <p:nvSpPr>
          <p:cNvPr id="282" name="Google Shape;282;p4"/>
          <p:cNvSpPr txBox="1"/>
          <p:nvPr/>
        </p:nvSpPr>
        <p:spPr>
          <a:xfrm>
            <a:off x="5330837" y="2314230"/>
            <a:ext cx="24908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ADVAM products, CC is developing “the premier airport retail ecommerce solution that integrates parking pre-book, data reporting &amp; eMarketing solutions”</a:t>
            </a: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437873" y="378491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 txBox="1"/>
          <p:nvPr/>
        </p:nvSpPr>
        <p:spPr>
          <a:xfrm>
            <a:off x="1290393" y="4010125"/>
            <a:ext cx="3400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CC’s Strengths</a:t>
            </a:r>
            <a:endParaRPr/>
          </a:p>
        </p:txBody>
      </p:sp>
      <p:sp>
        <p:nvSpPr>
          <p:cNvPr id="285" name="Google Shape;285;p4"/>
          <p:cNvSpPr txBox="1"/>
          <p:nvPr/>
        </p:nvSpPr>
        <p:spPr>
          <a:xfrm>
            <a:off x="437873" y="4632918"/>
            <a:ext cx="34004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Deep UK &amp; US market penetration More developed offering in managed services, retail loyalty, ecommerce, and yield management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SaaS roadmap model, which creates speed to market</a:t>
            </a: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4035461" y="3784918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 txBox="1"/>
          <p:nvPr/>
        </p:nvSpPr>
        <p:spPr>
          <a:xfrm>
            <a:off x="4887981" y="4010124"/>
            <a:ext cx="3400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CC’s Weaknesses</a:t>
            </a:r>
            <a:endParaRPr/>
          </a:p>
        </p:txBody>
      </p:sp>
      <p:sp>
        <p:nvSpPr>
          <p:cNvPr id="288" name="Google Shape;288;p4"/>
          <p:cNvSpPr txBox="1"/>
          <p:nvPr/>
        </p:nvSpPr>
        <p:spPr>
          <a:xfrm>
            <a:off x="4035461" y="4632918"/>
            <a:ext cx="34004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More limited and less-proven platform offering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Geographically limited to EMEA/US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Smaller size of business and backing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More expensive pricing model including extra costs for managed services</a:t>
            </a: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437873" y="6589496"/>
            <a:ext cx="727410" cy="72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 txBox="1"/>
          <p:nvPr/>
        </p:nvSpPr>
        <p:spPr>
          <a:xfrm>
            <a:off x="1290393" y="6706979"/>
            <a:ext cx="30142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We have lost deals to CC before due to…</a:t>
            </a:r>
            <a:endParaRPr/>
          </a:p>
        </p:txBody>
      </p:sp>
      <p:sp>
        <p:nvSpPr>
          <p:cNvPr id="291" name="Google Shape;291;p4"/>
          <p:cNvSpPr txBox="1"/>
          <p:nvPr/>
        </p:nvSpPr>
        <p:spPr>
          <a:xfrm>
            <a:off x="437873" y="7416355"/>
            <a:ext cx="3400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CC being solely-focused on Airport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Business Growth model in US based on MS structure</a:t>
            </a: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4035461" y="6589496"/>
            <a:ext cx="727410" cy="727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 txBox="1"/>
          <p:nvPr/>
        </p:nvSpPr>
        <p:spPr>
          <a:xfrm>
            <a:off x="4887981" y="6706979"/>
            <a:ext cx="34004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We position ourselves </a:t>
            </a:r>
            <a:b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400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by saying…</a:t>
            </a:r>
            <a:endParaRPr/>
          </a:p>
        </p:txBody>
      </p:sp>
      <p:sp>
        <p:nvSpPr>
          <p:cNvPr id="294" name="Google Shape;294;p4"/>
          <p:cNvSpPr txBox="1"/>
          <p:nvPr/>
        </p:nvSpPr>
        <p:spPr>
          <a:xfrm>
            <a:off x="4035461" y="7416356"/>
            <a:ext cx="340042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9863" marR="0" lvl="0" indent="-11588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ACME has a larger presence and greater service levels</a:t>
            </a:r>
            <a:endParaRPr/>
          </a:p>
          <a:p>
            <a:pPr marL="169863" marR="0" lvl="0" indent="-11588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Stronger presence in the US</a:t>
            </a:r>
            <a:endParaRPr/>
          </a:p>
          <a:p>
            <a:pPr marL="169863" marR="0" lvl="0" indent="-11588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ACME offers feature richness &amp; extensive product capabilities</a:t>
            </a:r>
            <a:endParaRPr/>
          </a:p>
          <a:p>
            <a:pPr marL="169863" marR="0" lvl="0" indent="-11588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ACME is not a SaaS company and can pivot to customer requirements</a:t>
            </a:r>
            <a:endParaRPr/>
          </a:p>
          <a:p>
            <a:pPr marL="169863" marR="0" lvl="0" indent="-11588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have Integration experience &amp; market performance/credibility with proven instances</a:t>
            </a:r>
            <a:endParaRPr/>
          </a:p>
        </p:txBody>
      </p:sp>
      <p:grpSp>
        <p:nvGrpSpPr>
          <p:cNvPr id="295" name="Google Shape;295;p4"/>
          <p:cNvGrpSpPr/>
          <p:nvPr/>
        </p:nvGrpSpPr>
        <p:grpSpPr>
          <a:xfrm>
            <a:off x="5530742" y="1554193"/>
            <a:ext cx="327603" cy="327603"/>
            <a:chOff x="2670175" y="723900"/>
            <a:chExt cx="360363" cy="360363"/>
          </a:xfrm>
        </p:grpSpPr>
        <p:sp>
          <p:nvSpPr>
            <p:cNvPr id="296" name="Google Shape;296;p4"/>
            <p:cNvSpPr/>
            <p:nvPr/>
          </p:nvSpPr>
          <p:spPr>
            <a:xfrm>
              <a:off x="2895600" y="723900"/>
              <a:ext cx="90488" cy="90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2692400" y="723900"/>
              <a:ext cx="147638" cy="90488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24" y="24"/>
                  </a:moveTo>
                  <a:cubicBezTo>
                    <a:pt x="27" y="16"/>
                    <a:pt x="32" y="8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2" y="1"/>
                    <a:pt x="8" y="10"/>
                    <a:pt x="0" y="24"/>
                  </a:cubicBezTo>
                  <a:lnTo>
                    <a:pt x="24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2670175" y="904875"/>
              <a:ext cx="112713" cy="74613"/>
            </a:xfrm>
            <a:custGeom>
              <a:avLst/>
              <a:gdLst/>
              <a:ahLst/>
              <a:cxnLst/>
              <a:rect l="l" t="t" r="r" b="b"/>
              <a:pathLst>
                <a:path w="30" h="20" extrusionOk="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5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3"/>
                    <a:pt x="26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2782888" y="723900"/>
              <a:ext cx="82550" cy="360363"/>
            </a:xfrm>
            <a:custGeom>
              <a:avLst/>
              <a:gdLst/>
              <a:ahLst/>
              <a:cxnLst/>
              <a:rect l="l" t="t" r="r" b="b"/>
              <a:pathLst>
                <a:path w="22" h="96" extrusionOk="0">
                  <a:moveTo>
                    <a:pt x="21" y="0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2" y="10"/>
                    <a:pt x="7" y="17"/>
                    <a:pt x="4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3"/>
                    <a:pt x="0" y="39"/>
                    <a:pt x="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5"/>
                    <a:pt x="2" y="61"/>
                    <a:pt x="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8" y="79"/>
                    <a:pt x="12" y="86"/>
                    <a:pt x="18" y="93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697163" y="993775"/>
              <a:ext cx="142875" cy="90488"/>
            </a:xfrm>
            <a:custGeom>
              <a:avLst/>
              <a:gdLst/>
              <a:ahLst/>
              <a:cxnLst/>
              <a:rect l="l" t="t" r="r" b="b"/>
              <a:pathLst>
                <a:path w="38" h="24" extrusionOk="0">
                  <a:moveTo>
                    <a:pt x="38" y="23"/>
                  </a:moveTo>
                  <a:cubicBezTo>
                    <a:pt x="32" y="16"/>
                    <a:pt x="27" y="8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4"/>
                    <a:pt x="22" y="23"/>
                    <a:pt x="38" y="24"/>
                  </a:cubicBezTo>
                  <a:lnTo>
                    <a:pt x="38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2670175" y="828675"/>
              <a:ext cx="109538" cy="60325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4" y="0"/>
                  </a:moveTo>
                  <a:cubicBezTo>
                    <a:pt x="2" y="5"/>
                    <a:pt x="0" y="10"/>
                    <a:pt x="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1"/>
                    <a:pt x="27" y="5"/>
                    <a:pt x="29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2881313" y="822325"/>
              <a:ext cx="149225" cy="261938"/>
            </a:xfrm>
            <a:custGeom>
              <a:avLst/>
              <a:gdLst/>
              <a:ahLst/>
              <a:cxnLst/>
              <a:rect l="l" t="t" r="r" b="b"/>
              <a:pathLst>
                <a:path w="40" h="70" extrusionOk="0">
                  <a:moveTo>
                    <a:pt x="39" y="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70"/>
                    <a:pt x="28" y="69"/>
                    <a:pt x="28" y="6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8"/>
                    <a:pt x="40" y="37"/>
                    <a:pt x="40" y="3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39" y="4"/>
                    <a:pt x="3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4"/>
          <p:cNvGrpSpPr/>
          <p:nvPr/>
        </p:nvGrpSpPr>
        <p:grpSpPr>
          <a:xfrm>
            <a:off x="4231758" y="3984099"/>
            <a:ext cx="334819" cy="329046"/>
            <a:chOff x="9153525" y="3248025"/>
            <a:chExt cx="368301" cy="361951"/>
          </a:xfrm>
        </p:grpSpPr>
        <p:sp>
          <p:nvSpPr>
            <p:cNvPr id="304" name="Google Shape;304;p4"/>
            <p:cNvSpPr/>
            <p:nvPr/>
          </p:nvSpPr>
          <p:spPr>
            <a:xfrm>
              <a:off x="9202738" y="3270250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1"/>
                    <a:pt x="17" y="14"/>
                    <a:pt x="16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9282113" y="3248025"/>
              <a:ext cx="30163" cy="6826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4" y="18"/>
                  </a:moveTo>
                  <a:cubicBezTo>
                    <a:pt x="2" y="18"/>
                    <a:pt x="0" y="16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6" y="18"/>
                    <a:pt x="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183688" y="3354388"/>
              <a:ext cx="68263" cy="30163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8" y="2"/>
                    <a:pt x="18" y="4"/>
                  </a:cubicBezTo>
                  <a:cubicBezTo>
                    <a:pt x="18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153525" y="3421063"/>
              <a:ext cx="195263" cy="188913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24" y="50"/>
                  </a:moveTo>
                  <a:cubicBezTo>
                    <a:pt x="20" y="50"/>
                    <a:pt x="15" y="48"/>
                    <a:pt x="11" y="45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0" y="33"/>
                    <a:pt x="0" y="22"/>
                    <a:pt x="7" y="1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5" y="0"/>
                    <a:pt x="26" y="1"/>
                  </a:cubicBezTo>
                  <a:cubicBezTo>
                    <a:pt x="28" y="3"/>
                    <a:pt x="28" y="6"/>
                    <a:pt x="26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9" y="25"/>
                    <a:pt x="9" y="31"/>
                    <a:pt x="13" y="35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1" y="43"/>
                    <a:pt x="27" y="43"/>
                    <a:pt x="31" y="39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9" y="24"/>
                    <a:pt x="51" y="25"/>
                  </a:cubicBezTo>
                  <a:cubicBezTo>
                    <a:pt x="52" y="27"/>
                    <a:pt x="52" y="30"/>
                    <a:pt x="51" y="3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3" y="48"/>
                    <a:pt x="29" y="50"/>
                    <a:pt x="24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371013" y="3354388"/>
              <a:ext cx="150813" cy="165100"/>
            </a:xfrm>
            <a:custGeom>
              <a:avLst/>
              <a:gdLst/>
              <a:ahLst/>
              <a:cxnLst/>
              <a:rect l="l" t="t" r="r" b="b"/>
              <a:pathLst>
                <a:path w="40" h="44" extrusionOk="0">
                  <a:moveTo>
                    <a:pt x="2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38"/>
                    <a:pt x="1" y="36"/>
                    <a:pt x="4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7" y="36"/>
                    <a:pt x="32" y="32"/>
                    <a:pt x="32" y="2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3"/>
                    <a:pt x="27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40" y="8"/>
                    <a:pt x="40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36"/>
                    <a:pt x="32" y="44"/>
                    <a:pt x="21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4"/>
          <p:cNvGrpSpPr/>
          <p:nvPr/>
        </p:nvGrpSpPr>
        <p:grpSpPr>
          <a:xfrm>
            <a:off x="640664" y="3988430"/>
            <a:ext cx="321830" cy="320386"/>
            <a:chOff x="8447088" y="3252788"/>
            <a:chExt cx="354013" cy="352425"/>
          </a:xfrm>
        </p:grpSpPr>
        <p:sp>
          <p:nvSpPr>
            <p:cNvPr id="310" name="Google Shape;310;p4"/>
            <p:cNvSpPr/>
            <p:nvPr/>
          </p:nvSpPr>
          <p:spPr>
            <a:xfrm>
              <a:off x="8570913" y="3252788"/>
              <a:ext cx="230188" cy="214313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40" y="53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61" y="30"/>
                    <a:pt x="58" y="18"/>
                    <a:pt x="52" y="12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3"/>
                    <a:pt x="37" y="1"/>
                    <a:pt x="33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6"/>
                    <a:pt x="0" y="33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10" y="39"/>
                    <a:pt x="11" y="38"/>
                  </a:cubicBezTo>
                  <a:cubicBezTo>
                    <a:pt x="13" y="36"/>
                    <a:pt x="13" y="34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0"/>
                    <a:pt x="9" y="28"/>
                    <a:pt x="11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8"/>
                    <a:pt x="29" y="8"/>
                    <a:pt x="32" y="8"/>
                  </a:cubicBezTo>
                  <a:cubicBezTo>
                    <a:pt x="35" y="8"/>
                    <a:pt x="38" y="10"/>
                    <a:pt x="39" y="11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50" y="21"/>
                    <a:pt x="52" y="28"/>
                    <a:pt x="49" y="3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9"/>
                    <a:pt x="30" y="50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6"/>
                    <a:pt x="24" y="46"/>
                    <a:pt x="22" y="48"/>
                  </a:cubicBezTo>
                  <a:cubicBezTo>
                    <a:pt x="21" y="50"/>
                    <a:pt x="21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4" y="57"/>
                    <a:pt x="38" y="56"/>
                    <a:pt x="40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447088" y="3390900"/>
              <a:ext cx="222250" cy="214313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6" y="3"/>
                  </a:moveTo>
                  <a:cubicBezTo>
                    <a:pt x="34" y="1"/>
                    <a:pt x="31" y="0"/>
                    <a:pt x="27" y="0"/>
                  </a:cubicBezTo>
                  <a:cubicBezTo>
                    <a:pt x="24" y="0"/>
                    <a:pt x="21" y="1"/>
                    <a:pt x="19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3"/>
                    <a:pt x="0" y="28"/>
                    <a:pt x="1" y="33"/>
                  </a:cubicBezTo>
                  <a:cubicBezTo>
                    <a:pt x="2" y="38"/>
                    <a:pt x="4" y="42"/>
                    <a:pt x="7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8" y="55"/>
                    <a:pt x="23" y="57"/>
                    <a:pt x="28" y="57"/>
                  </a:cubicBezTo>
                  <a:cubicBezTo>
                    <a:pt x="32" y="57"/>
                    <a:pt x="36" y="56"/>
                    <a:pt x="39" y="5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9" y="31"/>
                    <a:pt x="59" y="24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8"/>
                    <a:pt x="49" y="18"/>
                    <a:pt x="48" y="19"/>
                  </a:cubicBezTo>
                  <a:cubicBezTo>
                    <a:pt x="46" y="21"/>
                    <a:pt x="46" y="23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7"/>
                    <a:pt x="50" y="29"/>
                    <a:pt x="48" y="3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0" y="50"/>
                    <a:pt x="23" y="49"/>
                    <a:pt x="20" y="4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37"/>
                    <a:pt x="9" y="35"/>
                    <a:pt x="9" y="32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7" y="8"/>
                    <a:pt x="28" y="8"/>
                  </a:cubicBezTo>
                  <a:cubicBezTo>
                    <a:pt x="29" y="8"/>
                    <a:pt x="30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11"/>
                    <a:pt x="35" y="11"/>
                    <a:pt x="37" y="9"/>
                  </a:cubicBezTo>
                  <a:cubicBezTo>
                    <a:pt x="38" y="7"/>
                    <a:pt x="38" y="5"/>
                    <a:pt x="3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548688" y="3349625"/>
              <a:ext cx="142875" cy="153988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40"/>
                  </a:moveTo>
                  <a:cubicBezTo>
                    <a:pt x="2" y="41"/>
                    <a:pt x="3" y="41"/>
                    <a:pt x="4" y="41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3"/>
                    <a:pt x="37" y="2"/>
                  </a:cubicBezTo>
                  <a:cubicBezTo>
                    <a:pt x="35" y="0"/>
                    <a:pt x="33" y="1"/>
                    <a:pt x="31" y="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6"/>
                    <a:pt x="0" y="39"/>
                    <a:pt x="1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4"/>
          <p:cNvGrpSpPr/>
          <p:nvPr/>
        </p:nvGrpSpPr>
        <p:grpSpPr>
          <a:xfrm>
            <a:off x="637778" y="6788679"/>
            <a:ext cx="327603" cy="329045"/>
            <a:chOff x="5554663" y="2886076"/>
            <a:chExt cx="360363" cy="361950"/>
          </a:xfrm>
        </p:grpSpPr>
        <p:sp>
          <p:nvSpPr>
            <p:cNvPr id="314" name="Google Shape;314;p4"/>
            <p:cNvSpPr/>
            <p:nvPr/>
          </p:nvSpPr>
          <p:spPr>
            <a:xfrm>
              <a:off x="5554663" y="2932113"/>
              <a:ext cx="173038" cy="285750"/>
            </a:xfrm>
            <a:custGeom>
              <a:avLst/>
              <a:gdLst/>
              <a:ahLst/>
              <a:cxnLst/>
              <a:rect l="l" t="t" r="r" b="b"/>
              <a:pathLst>
                <a:path w="46" h="76" extrusionOk="0">
                  <a:moveTo>
                    <a:pt x="12" y="64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4" y="76"/>
                    <a:pt x="10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3" y="73"/>
                    <a:pt x="42" y="68"/>
                    <a:pt x="41" y="64"/>
                  </a:cubicBezTo>
                  <a:lnTo>
                    <a:pt x="12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5765800" y="2932113"/>
              <a:ext cx="44450" cy="115888"/>
            </a:xfrm>
            <a:custGeom>
              <a:avLst/>
              <a:gdLst/>
              <a:ahLst/>
              <a:cxnLst/>
              <a:rect l="l" t="t" r="r" b="b"/>
              <a:pathLst>
                <a:path w="12" h="31" extrusionOk="0">
                  <a:moveTo>
                    <a:pt x="12" y="2"/>
                  </a:moveTo>
                  <a:cubicBezTo>
                    <a:pt x="12" y="1"/>
                    <a:pt x="11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0"/>
                    <a:pt x="8" y="28"/>
                    <a:pt x="12" y="28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5630863" y="3022601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5630863" y="3052763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5630863" y="3082926"/>
              <a:ext cx="88900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5630863" y="3113088"/>
              <a:ext cx="60325" cy="14288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5614988" y="2886076"/>
              <a:ext cx="134938" cy="1063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7"/>
                    <a:pt x="36" y="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3"/>
                    <a:pt x="23" y="0"/>
                    <a:pt x="18" y="0"/>
                  </a:cubicBezTo>
                  <a:cubicBezTo>
                    <a:pt x="13" y="0"/>
                    <a:pt x="9" y="3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5719763" y="3052763"/>
              <a:ext cx="195263" cy="195263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38" y="35"/>
                  </a:moveTo>
                  <a:cubicBezTo>
                    <a:pt x="39" y="36"/>
                    <a:pt x="39" y="37"/>
                    <a:pt x="38" y="38"/>
                  </a:cubicBezTo>
                  <a:cubicBezTo>
                    <a:pt x="37" y="39"/>
                    <a:pt x="36" y="39"/>
                    <a:pt x="35" y="3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9"/>
                    <a:pt x="15" y="39"/>
                    <a:pt x="14" y="38"/>
                  </a:cubicBezTo>
                  <a:cubicBezTo>
                    <a:pt x="13" y="37"/>
                    <a:pt x="13" y="36"/>
                    <a:pt x="1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5" y="13"/>
                    <a:pt x="16" y="13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9" y="15"/>
                    <a:pt x="39" y="16"/>
                    <a:pt x="38" y="17"/>
                  </a:cubicBezTo>
                  <a:cubicBezTo>
                    <a:pt x="29" y="26"/>
                    <a:pt x="29" y="26"/>
                    <a:pt x="29" y="26"/>
                  </a:cubicBezTo>
                  <a:lnTo>
                    <a:pt x="38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4"/>
          <p:cNvGrpSpPr/>
          <p:nvPr/>
        </p:nvGrpSpPr>
        <p:grpSpPr>
          <a:xfrm>
            <a:off x="4235365" y="6789400"/>
            <a:ext cx="327602" cy="327603"/>
            <a:chOff x="5554663" y="2887663"/>
            <a:chExt cx="360362" cy="360363"/>
          </a:xfrm>
        </p:grpSpPr>
        <p:sp>
          <p:nvSpPr>
            <p:cNvPr id="323" name="Google Shape;323;p4"/>
            <p:cNvSpPr/>
            <p:nvPr/>
          </p:nvSpPr>
          <p:spPr>
            <a:xfrm>
              <a:off x="5784850" y="3052763"/>
              <a:ext cx="130175" cy="150813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554663" y="3052763"/>
              <a:ext cx="131763" cy="150813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5667375" y="3098801"/>
              <a:ext cx="136525" cy="149225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5630863" y="2887663"/>
              <a:ext cx="209550" cy="195263"/>
            </a:xfrm>
            <a:custGeom>
              <a:avLst/>
              <a:gdLst/>
              <a:ahLst/>
              <a:cxnLst/>
              <a:rect l="l" t="t" r="r" b="b"/>
              <a:pathLst>
                <a:path w="56" h="52" extrusionOk="0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4"/>
          <p:cNvSpPr txBox="1"/>
          <p:nvPr/>
        </p:nvSpPr>
        <p:spPr>
          <a:xfrm>
            <a:off x="7142482" y="9493422"/>
            <a:ext cx="553718" cy="26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54A4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50" b="1" i="0" u="none" strike="noStrike" cap="none">
              <a:solidFill>
                <a:srgbClr val="005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4" descr="AeroParker | Linked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4031" y="77044"/>
            <a:ext cx="767268" cy="767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NS_16_9_Presentation_GBL_Jan18">
  <a:themeElements>
    <a:clrScheme name="TNS">
      <a:dk1>
        <a:srgbClr val="3F3F3F"/>
      </a:dk1>
      <a:lt1>
        <a:srgbClr val="FFFFFF"/>
      </a:lt1>
      <a:dk2>
        <a:srgbClr val="1481C4"/>
      </a:dk2>
      <a:lt2>
        <a:srgbClr val="F2F2F2"/>
      </a:lt2>
      <a:accent1>
        <a:srgbClr val="1481C4"/>
      </a:accent1>
      <a:accent2>
        <a:srgbClr val="00A79D"/>
      </a:accent2>
      <a:accent3>
        <a:srgbClr val="0054A4"/>
      </a:accent3>
      <a:accent4>
        <a:srgbClr val="009DDC"/>
      </a:accent4>
      <a:accent5>
        <a:srgbClr val="8DC63F"/>
      </a:accent5>
      <a:accent6>
        <a:srgbClr val="F79646"/>
      </a:accent6>
      <a:hlink>
        <a:srgbClr val="8DC63F"/>
      </a:hlink>
      <a:folHlink>
        <a:srgbClr val="1481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Custom</PresentationFormat>
  <Paragraphs>61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Black</vt:lpstr>
      <vt:lpstr>Arial</vt:lpstr>
      <vt:lpstr>Helvetica Neue</vt:lpstr>
      <vt:lpstr>Calibri</vt:lpstr>
      <vt:lpstr>TNS_16_9_Presentation_GBL_Jan18</vt:lpstr>
      <vt:lpstr>Battlecards</vt:lpstr>
      <vt:lpstr>Battlecard: Competitor Acme</vt:lpstr>
      <vt:lpstr>Battlecard: Competitor BB</vt:lpstr>
      <vt:lpstr>Battlecard: Competitor 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Battlecards</dc:title>
  <dc:creator>Marc Andry</dc:creator>
  <cp:lastModifiedBy>Mike Riello</cp:lastModifiedBy>
  <cp:revision>1</cp:revision>
  <dcterms:created xsi:type="dcterms:W3CDTF">2021-06-16T18:36:56Z</dcterms:created>
  <dcterms:modified xsi:type="dcterms:W3CDTF">2023-08-08T13:08:19Z</dcterms:modified>
</cp:coreProperties>
</file>