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5.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6.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7.xml" ContentType="application/vnd.openxmlformats-officedocument.drawingml.chart+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8.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charts/chart9.xml" ContentType="application/vnd.openxmlformats-officedocument.drawingml.char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charts/chart10.xml" ContentType="application/vnd.openxmlformats-officedocument.drawingml.chart+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charts/chart11.xml" ContentType="application/vnd.openxmlformats-officedocument.drawingml.chart+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charts/chart12.xml" ContentType="application/vnd.openxmlformats-officedocument.drawingml.chart+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charts/chart13.xml" ContentType="application/vnd.openxmlformats-officedocument.drawingml.chart+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charts/chart14.xml" ContentType="application/vnd.openxmlformats-officedocument.drawingml.chart+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charts/chart15.xml" ContentType="application/vnd.openxmlformats-officedocument.drawingml.chart+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charts/chart16.xml" ContentType="application/vnd.openxmlformats-officedocument.drawingml.chart+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2.xml" ContentType="application/vnd.openxmlformats-officedocument.presentationml.notesSlide+xml"/>
  <Override PartName="/ppt/charts/chart17.xml" ContentType="application/vnd.openxmlformats-officedocument.drawingml.chart+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3.xml" ContentType="application/vnd.openxmlformats-officedocument.presentationml.notesSlide+xml"/>
  <Override PartName="/ppt/charts/chart18.xml" ContentType="application/vnd.openxmlformats-officedocument.drawingml.chart+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charts/chart19.xml" ContentType="application/vnd.openxmlformats-officedocument.drawingml.chart+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charts/chart20.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9" r:id="rId2"/>
    <p:sldId id="2147479446" r:id="rId3"/>
    <p:sldId id="2113417838" r:id="rId4"/>
    <p:sldId id="277" r:id="rId5"/>
    <p:sldId id="311" r:id="rId6"/>
    <p:sldId id="2113417826" r:id="rId7"/>
    <p:sldId id="2147479448" r:id="rId8"/>
    <p:sldId id="2113417830" r:id="rId9"/>
    <p:sldId id="2113417787" r:id="rId10"/>
    <p:sldId id="2113417793" r:id="rId11"/>
    <p:sldId id="2113417795" r:id="rId12"/>
    <p:sldId id="2113417823" r:id="rId13"/>
    <p:sldId id="2113417822" r:id="rId14"/>
    <p:sldId id="2147479449" r:id="rId15"/>
    <p:sldId id="2147479440" r:id="rId16"/>
    <p:sldId id="2113417800" r:id="rId17"/>
    <p:sldId id="2113417828" r:id="rId18"/>
    <p:sldId id="2147479450" r:id="rId19"/>
    <p:sldId id="2147479443" r:id="rId20"/>
    <p:sldId id="2113417805" r:id="rId21"/>
    <p:sldId id="2147479441" r:id="rId22"/>
    <p:sldId id="2147479451" r:id="rId23"/>
    <p:sldId id="214747945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4" userDrawn="1">
          <p15:clr>
            <a:srgbClr val="A4A3A4"/>
          </p15:clr>
        </p15:guide>
        <p15:guide id="2" orient="horz" pos="1272" userDrawn="1">
          <p15:clr>
            <a:srgbClr val="A4A3A4"/>
          </p15:clr>
        </p15:guide>
        <p15:guide id="3" pos="4992" userDrawn="1">
          <p15:clr>
            <a:srgbClr val="A4A3A4"/>
          </p15:clr>
        </p15:guide>
        <p15:guide id="4" orient="horz" pos="33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4E5BE-5AB0-EE41-0EB2-698F31816154}" name="Nick Toman" initials="NT" userId="S::nick.toman@sbigrowth.com::5fc96732-ee7e-49c2-92b3-e7fb7f3ccd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7FF22-BF92-1541-BDE8-4DB5393C1039}" v="17706" dt="2024-03-14T18:29:08.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62" autoAdjust="0"/>
    <p:restoredTop sz="96108"/>
  </p:normalViewPr>
  <p:slideViewPr>
    <p:cSldViewPr snapToGrid="0">
      <p:cViewPr varScale="1">
        <p:scale>
          <a:sx n="140" d="100"/>
          <a:sy n="140" d="100"/>
        </p:scale>
        <p:origin x="240" y="1392"/>
      </p:cViewPr>
      <p:guideLst>
        <p:guide pos="744"/>
        <p:guide orient="horz" pos="1272"/>
        <p:guide pos="4992"/>
        <p:guide orient="horz" pos="333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77285318559557"/>
          <c:y val="0.18784029038112524"/>
          <c:w val="0.47645429362880887"/>
          <c:h val="0.6243194192377495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BC14-8343-AD34-8272A3C4C510}"/>
              </c:ext>
            </c:extLst>
          </c:dPt>
          <c:dPt>
            <c:idx val="1"/>
            <c:bubble3D val="0"/>
            <c:spPr>
              <a:solidFill>
                <a:schemeClr val="accent2"/>
              </a:solidFill>
              <a:ln>
                <a:noFill/>
              </a:ln>
            </c:spPr>
            <c:extLst>
              <c:ext xmlns:c16="http://schemas.microsoft.com/office/drawing/2014/chart" uri="{C3380CC4-5D6E-409C-BE32-E72D297353CC}">
                <c16:uniqueId val="{00000001-BC14-8343-AD34-8272A3C4C510}"/>
              </c:ext>
            </c:extLst>
          </c:dPt>
          <c:dLbls>
            <c:dLbl>
              <c:idx val="0"/>
              <c:layout>
                <c:manualLayout>
                  <c:x val="4.224376731301939E-2"/>
                  <c:y val="1.6333938294010888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14-8343-AD34-8272A3C4C510}"/>
                </c:ext>
              </c:extLst>
            </c:dLbl>
            <c:dLbl>
              <c:idx val="1"/>
              <c:layout>
                <c:manualLayout>
                  <c:x val="-4.3628808864265928E-2"/>
                  <c:y val="-2.0871143375680582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14-8343-AD34-8272A3C4C5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60</c:v>
                </c:pt>
                <c:pt idx="1">
                  <c:v>40</c:v>
                </c:pt>
              </c:numCache>
            </c:numRef>
          </c:val>
          <c:extLst>
            <c:ext xmlns:c16="http://schemas.microsoft.com/office/drawing/2014/chart" uri="{C3380CC4-5D6E-409C-BE32-E72D297353CC}">
              <c16:uniqueId val="{00000002-BC14-8343-AD34-8272A3C4C51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20284917931246E-3"/>
          <c:y val="0.15311273135165451"/>
          <c:w val="0.9838959430164137"/>
          <c:h val="0.73864273696017946"/>
        </c:manualLayout>
      </c:layout>
      <c:barChart>
        <c:barDir val="col"/>
        <c:grouping val="clustered"/>
        <c:varyColors val="0"/>
        <c:ser>
          <c:idx val="0"/>
          <c:order val="0"/>
          <c:spPr>
            <a:solidFill>
              <a:schemeClr val="accent4"/>
            </a:solidFill>
            <a:ln>
              <a:noFill/>
            </a:ln>
          </c:spPr>
          <c:invertIfNegative val="0"/>
          <c:dLbls>
            <c:dLbl>
              <c:idx val="0"/>
              <c:layout>
                <c:manualLayout>
                  <c:x val="0"/>
                  <c:y val="-0.33763320246775097"/>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72-8340-A259-98663F23A2AE}"/>
                </c:ext>
              </c:extLst>
            </c:dLbl>
            <c:dLbl>
              <c:idx val="1"/>
              <c:layout>
                <c:manualLayout>
                  <c:x val="0"/>
                  <c:y val="-0.3684800897363993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72-8340-A259-98663F23A2AE}"/>
                </c:ext>
              </c:extLst>
            </c:dLbl>
            <c:dLbl>
              <c:idx val="2"/>
              <c:layout>
                <c:manualLayout>
                  <c:x val="0"/>
                  <c:y val="-0.28154795288839035"/>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72-8340-A259-98663F23A2AE}"/>
                </c:ext>
              </c:extLst>
            </c:dLbl>
            <c:dLbl>
              <c:idx val="3"/>
              <c:layout>
                <c:manualLayout>
                  <c:x val="0"/>
                  <c:y val="-0.37913628715647785"/>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72-8340-A259-98663F23A2AE}"/>
                </c:ext>
              </c:extLst>
            </c:dLbl>
            <c:dLbl>
              <c:idx val="4"/>
              <c:layout>
                <c:manualLayout>
                  <c:x val="0"/>
                  <c:y val="-0.2091979809310151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72-8340-A259-98663F23A2AE}"/>
                </c:ext>
              </c:extLst>
            </c:dLbl>
            <c:dLbl>
              <c:idx val="5"/>
              <c:layout>
                <c:manualLayout>
                  <c:x val="0"/>
                  <c:y val="-0.2349971957375210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872-8340-A259-98663F23A2AE}"/>
                </c:ext>
              </c:extLst>
            </c:dLbl>
            <c:dLbl>
              <c:idx val="6"/>
              <c:layout>
                <c:manualLayout>
                  <c:x val="0"/>
                  <c:y val="-0.32753785754346609"/>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872-8340-A259-98663F23A2AE}"/>
                </c:ext>
              </c:extLst>
            </c:dLbl>
            <c:dLbl>
              <c:idx val="7"/>
              <c:layout>
                <c:manualLayout>
                  <c:x val="0"/>
                  <c:y val="-0.27089175546831185"/>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72-8340-A259-98663F23A2AE}"/>
                </c:ext>
              </c:extLst>
            </c:dLbl>
            <c:dLbl>
              <c:idx val="8"/>
              <c:layout>
                <c:manualLayout>
                  <c:x val="0"/>
                  <c:y val="-0.28154795288839035"/>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872-8340-A259-98663F23A2AE}"/>
                </c:ext>
              </c:extLst>
            </c:dLbl>
            <c:dLbl>
              <c:idx val="9"/>
              <c:layout>
                <c:manualLayout>
                  <c:x val="0"/>
                  <c:y val="-0.1991026360067302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872-8340-A259-98663F23A2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62.637362637362635</c:v>
                </c:pt>
                <c:pt idx="1">
                  <c:v>69.230769230769226</c:v>
                </c:pt>
                <c:pt idx="2">
                  <c:v>50.549450549450547</c:v>
                </c:pt>
                <c:pt idx="3">
                  <c:v>71.428571428571431</c:v>
                </c:pt>
                <c:pt idx="4">
                  <c:v>35.164835164835161</c:v>
                </c:pt>
                <c:pt idx="5">
                  <c:v>40.659340659340657</c:v>
                </c:pt>
                <c:pt idx="6">
                  <c:v>60.439560439560438</c:v>
                </c:pt>
                <c:pt idx="7">
                  <c:v>48.35164835164835</c:v>
                </c:pt>
                <c:pt idx="8">
                  <c:v>50.549450549450547</c:v>
                </c:pt>
                <c:pt idx="9">
                  <c:v>32.967032967032964</c:v>
                </c:pt>
              </c:numCache>
            </c:numRef>
          </c:val>
          <c:extLst>
            <c:ext xmlns:c16="http://schemas.microsoft.com/office/drawing/2014/chart" uri="{C3380CC4-5D6E-409C-BE32-E72D297353CC}">
              <c16:uniqueId val="{0000000A-5872-8340-A259-98663F23A2AE}"/>
            </c:ext>
          </c:extLst>
        </c:ser>
        <c:ser>
          <c:idx val="1"/>
          <c:order val="1"/>
          <c:spPr>
            <a:solidFill>
              <a:schemeClr val="accent1"/>
            </a:solidFill>
            <a:ln>
              <a:noFill/>
            </a:ln>
          </c:spPr>
          <c:invertIfNegative val="0"/>
          <c:dLbls>
            <c:dLbl>
              <c:idx val="0"/>
              <c:layout>
                <c:manualLayout>
                  <c:x val="0"/>
                  <c:y val="-0.39540100953449242"/>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872-8340-A259-98663F23A2AE}"/>
                </c:ext>
              </c:extLst>
            </c:dLbl>
            <c:dLbl>
              <c:idx val="1"/>
              <c:layout>
                <c:manualLayout>
                  <c:x val="0"/>
                  <c:y val="-0.4144699943914750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872-8340-A259-98663F23A2AE}"/>
                </c:ext>
              </c:extLst>
            </c:dLbl>
            <c:dLbl>
              <c:idx val="2"/>
              <c:layout>
                <c:manualLayout>
                  <c:x val="0"/>
                  <c:y val="-0.2366797532249018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872-8340-A259-98663F23A2AE}"/>
                </c:ext>
              </c:extLst>
            </c:dLbl>
            <c:dLbl>
              <c:idx val="3"/>
              <c:layout>
                <c:manualLayout>
                  <c:x val="3.7163208423660575E-3"/>
                  <c:y val="-0.40942232192933259"/>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872-8340-A259-98663F23A2AE}"/>
                </c:ext>
              </c:extLst>
            </c:dLbl>
            <c:dLbl>
              <c:idx val="4"/>
              <c:layout>
                <c:manualLayout>
                  <c:x val="0"/>
                  <c:y val="-0.29276500280426249"/>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872-8340-A259-98663F23A2AE}"/>
                </c:ext>
              </c:extLst>
            </c:dLbl>
            <c:dLbl>
              <c:idx val="5"/>
              <c:layout>
                <c:manualLayout>
                  <c:x val="3.7163208423660575E-3"/>
                  <c:y val="-0.213123948401570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872-8340-A259-98663F23A2AE}"/>
                </c:ext>
              </c:extLst>
            </c:dLbl>
            <c:dLbl>
              <c:idx val="6"/>
              <c:layout>
                <c:manualLayout>
                  <c:x val="0"/>
                  <c:y val="-0.2602355580482333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872-8340-A259-98663F23A2AE}"/>
                </c:ext>
              </c:extLst>
            </c:dLbl>
            <c:dLbl>
              <c:idx val="7"/>
              <c:layout>
                <c:manualLayout>
                  <c:x val="3.7163208423660575E-3"/>
                  <c:y val="-0.28323051037577118"/>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872-8340-A259-98663F23A2AE}"/>
                </c:ext>
              </c:extLst>
            </c:dLbl>
            <c:dLbl>
              <c:idx val="8"/>
              <c:layout>
                <c:manualLayout>
                  <c:x val="0"/>
                  <c:y val="-0.2271452607964105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872-8340-A259-98663F23A2AE}"/>
                </c:ext>
              </c:extLst>
            </c:dLbl>
            <c:dLbl>
              <c:idx val="9"/>
              <c:layout>
                <c:manualLayout>
                  <c:x val="0"/>
                  <c:y val="-0.2411665731912507"/>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872-8340-A259-98663F23A2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75</c:v>
                </c:pt>
                <c:pt idx="1">
                  <c:v>79</c:v>
                </c:pt>
                <c:pt idx="2">
                  <c:v>41</c:v>
                </c:pt>
                <c:pt idx="3">
                  <c:v>78</c:v>
                </c:pt>
                <c:pt idx="4">
                  <c:v>53</c:v>
                </c:pt>
                <c:pt idx="5">
                  <c:v>36</c:v>
                </c:pt>
                <c:pt idx="6">
                  <c:v>46</c:v>
                </c:pt>
                <c:pt idx="7">
                  <c:v>51</c:v>
                </c:pt>
                <c:pt idx="8">
                  <c:v>39</c:v>
                </c:pt>
                <c:pt idx="9">
                  <c:v>42</c:v>
                </c:pt>
              </c:numCache>
            </c:numRef>
          </c:val>
          <c:extLst>
            <c:ext xmlns:c16="http://schemas.microsoft.com/office/drawing/2014/chart" uri="{C3380CC4-5D6E-409C-BE32-E72D297353CC}">
              <c16:uniqueId val="{00000015-5872-8340-A259-98663F23A2AE}"/>
            </c:ext>
          </c:extLst>
        </c:ser>
        <c:dLbls>
          <c:showLegendKey val="0"/>
          <c:showVal val="0"/>
          <c:showCatName val="0"/>
          <c:showSerName val="0"/>
          <c:showPercent val="0"/>
          <c:showBubbleSize val="0"/>
        </c:dLbls>
        <c:gapWidth val="80"/>
        <c:axId val="1212829951"/>
        <c:axId val="1"/>
      </c:barChart>
      <c:catAx>
        <c:axId val="12128299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
          <c:min val="0"/>
        </c:scaling>
        <c:delete val="1"/>
        <c:axPos val="l"/>
        <c:numFmt formatCode="General" sourceLinked="1"/>
        <c:majorTickMark val="out"/>
        <c:minorTickMark val="none"/>
        <c:tickLblPos val="nextTo"/>
        <c:crossAx val="1212829951"/>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07748008689359E-3"/>
          <c:y val="3.2098765432098768E-2"/>
          <c:w val="0.98493845039826211"/>
          <c:h val="0.93580246913580245"/>
        </c:manualLayout>
      </c:layout>
      <c:barChart>
        <c:barDir val="col"/>
        <c:grouping val="clustered"/>
        <c:varyColors val="0"/>
        <c:ser>
          <c:idx val="0"/>
          <c:order val="0"/>
          <c:spPr>
            <a:solidFill>
              <a:schemeClr val="accent3"/>
            </a:solidFill>
            <a:ln>
              <a:noFill/>
            </a:ln>
          </c:spPr>
          <c:invertIfNegative val="0"/>
          <c:val>
            <c:numRef>
              <c:f>Sheet1!$A$1:$J$1</c:f>
              <c:numCache>
                <c:formatCode>General</c:formatCode>
                <c:ptCount val="10"/>
                <c:pt idx="0">
                  <c:v>75</c:v>
                </c:pt>
                <c:pt idx="1">
                  <c:v>79</c:v>
                </c:pt>
                <c:pt idx="2">
                  <c:v>41</c:v>
                </c:pt>
                <c:pt idx="3">
                  <c:v>78</c:v>
                </c:pt>
                <c:pt idx="4">
                  <c:v>53</c:v>
                </c:pt>
                <c:pt idx="5">
                  <c:v>36</c:v>
                </c:pt>
                <c:pt idx="6">
                  <c:v>46</c:v>
                </c:pt>
                <c:pt idx="7">
                  <c:v>51</c:v>
                </c:pt>
                <c:pt idx="8">
                  <c:v>39</c:v>
                </c:pt>
                <c:pt idx="9">
                  <c:v>42</c:v>
                </c:pt>
              </c:numCache>
            </c:numRef>
          </c:val>
          <c:extLst>
            <c:ext xmlns:c16="http://schemas.microsoft.com/office/drawing/2014/chart" uri="{C3380CC4-5D6E-409C-BE32-E72D297353CC}">
              <c16:uniqueId val="{00000000-4361-B946-9AC6-9FED1DA2A0E2}"/>
            </c:ext>
          </c:extLst>
        </c:ser>
        <c:ser>
          <c:idx val="1"/>
          <c:order val="1"/>
          <c:spPr>
            <a:solidFill>
              <a:schemeClr val="accent2"/>
            </a:solidFill>
            <a:ln>
              <a:noFill/>
            </a:ln>
          </c:spPr>
          <c:invertIfNegative val="0"/>
          <c:val>
            <c:numRef>
              <c:f>Sheet1!$A$2:$J$2</c:f>
              <c:numCache>
                <c:formatCode>General</c:formatCode>
                <c:ptCount val="10"/>
                <c:pt idx="0">
                  <c:v>68</c:v>
                </c:pt>
                <c:pt idx="1">
                  <c:v>66</c:v>
                </c:pt>
                <c:pt idx="2">
                  <c:v>46</c:v>
                </c:pt>
                <c:pt idx="3">
                  <c:v>51</c:v>
                </c:pt>
                <c:pt idx="4">
                  <c:v>37</c:v>
                </c:pt>
                <c:pt idx="5">
                  <c:v>43</c:v>
                </c:pt>
                <c:pt idx="6">
                  <c:v>49</c:v>
                </c:pt>
                <c:pt idx="7">
                  <c:v>38</c:v>
                </c:pt>
                <c:pt idx="8">
                  <c:v>39</c:v>
                </c:pt>
                <c:pt idx="9">
                  <c:v>38</c:v>
                </c:pt>
              </c:numCache>
            </c:numRef>
          </c:val>
          <c:extLst>
            <c:ext xmlns:c16="http://schemas.microsoft.com/office/drawing/2014/chart" uri="{C3380CC4-5D6E-409C-BE32-E72D297353CC}">
              <c16:uniqueId val="{00000001-4361-B946-9AC6-9FED1DA2A0E2}"/>
            </c:ext>
          </c:extLst>
        </c:ser>
        <c:dLbls>
          <c:showLegendKey val="0"/>
          <c:showVal val="0"/>
          <c:showCatName val="0"/>
          <c:showSerName val="0"/>
          <c:showPercent val="0"/>
          <c:showBubbleSize val="0"/>
        </c:dLbls>
        <c:gapWidth val="80"/>
        <c:axId val="1181966063"/>
        <c:axId val="1"/>
      </c:barChart>
      <c:catAx>
        <c:axId val="1181966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
          <c:min val="0"/>
        </c:scaling>
        <c:delete val="1"/>
        <c:axPos val="l"/>
        <c:numFmt formatCode="General" sourceLinked="1"/>
        <c:majorTickMark val="out"/>
        <c:minorTickMark val="none"/>
        <c:tickLblPos val="nextTo"/>
        <c:crossAx val="1181966063"/>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311715776117302E-3"/>
          <c:y val="0.1204766107678729"/>
          <c:w val="0.98533765684477659"/>
          <c:h val="0.79435127978817299"/>
        </c:manualLayout>
      </c:layout>
      <c:barChart>
        <c:barDir val="col"/>
        <c:grouping val="stacked"/>
        <c:varyColors val="0"/>
        <c:ser>
          <c:idx val="0"/>
          <c:order val="0"/>
          <c:spPr>
            <a:solidFill>
              <a:schemeClr val="accent4"/>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36FB-4B40-92BA-816111F475F6}"/>
              </c:ext>
            </c:extLst>
          </c:dPt>
          <c:dPt>
            <c:idx val="1"/>
            <c:invertIfNegative val="0"/>
            <c:bubble3D val="0"/>
            <c:spPr>
              <a:solidFill>
                <a:schemeClr val="accent1"/>
              </a:solidFill>
              <a:ln>
                <a:noFill/>
              </a:ln>
            </c:spPr>
            <c:extLst>
              <c:ext xmlns:c16="http://schemas.microsoft.com/office/drawing/2014/chart" uri="{C3380CC4-5D6E-409C-BE32-E72D297353CC}">
                <c16:uniqueId val="{00000001-36FB-4B40-92BA-816111F475F6}"/>
              </c:ext>
            </c:extLst>
          </c:dPt>
          <c:dPt>
            <c:idx val="2"/>
            <c:invertIfNegative val="0"/>
            <c:bubble3D val="0"/>
            <c:spPr>
              <a:solidFill>
                <a:schemeClr val="accent1"/>
              </a:solidFill>
              <a:ln>
                <a:noFill/>
              </a:ln>
            </c:spPr>
            <c:extLst>
              <c:ext xmlns:c16="http://schemas.microsoft.com/office/drawing/2014/chart" uri="{C3380CC4-5D6E-409C-BE32-E72D297353CC}">
                <c16:uniqueId val="{00000002-36FB-4B40-92BA-816111F475F6}"/>
              </c:ext>
            </c:extLst>
          </c:dPt>
          <c:dPt>
            <c:idx val="3"/>
            <c:invertIfNegative val="0"/>
            <c:bubble3D val="0"/>
            <c:spPr>
              <a:solidFill>
                <a:schemeClr val="accent1"/>
              </a:solidFill>
              <a:ln>
                <a:noFill/>
              </a:ln>
            </c:spPr>
            <c:extLst>
              <c:ext xmlns:c16="http://schemas.microsoft.com/office/drawing/2014/chart" uri="{C3380CC4-5D6E-409C-BE32-E72D297353CC}">
                <c16:uniqueId val="{00000003-36FB-4B40-92BA-816111F475F6}"/>
              </c:ext>
            </c:extLst>
          </c:dPt>
          <c:dLbls>
            <c:dLbl>
              <c:idx val="0"/>
              <c:layout>
                <c:manualLayout>
                  <c:x val="0"/>
                  <c:y val="-0.43248014121800532"/>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FB-4B40-92BA-816111F475F6}"/>
                </c:ext>
              </c:extLst>
            </c:dLbl>
            <c:dLbl>
              <c:idx val="1"/>
              <c:layout>
                <c:manualLayout>
                  <c:x val="0"/>
                  <c:y val="-0.35613415710503088"/>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FB-4B40-92BA-816111F475F6}"/>
                </c:ext>
              </c:extLst>
            </c:dLbl>
            <c:dLbl>
              <c:idx val="2"/>
              <c:layout>
                <c:manualLayout>
                  <c:x val="0"/>
                  <c:y val="-0.35613415710503088"/>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FB-4B40-92BA-816111F475F6}"/>
                </c:ext>
              </c:extLst>
            </c:dLbl>
            <c:dLbl>
              <c:idx val="3"/>
              <c:layout>
                <c:manualLayout>
                  <c:x val="0"/>
                  <c:y val="-0.35613415710503088"/>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FB-4B40-92BA-816111F475F6}"/>
                </c:ext>
              </c:extLst>
            </c:dLbl>
            <c:dLbl>
              <c:idx val="4"/>
              <c:layout>
                <c:manualLayout>
                  <c:x val="0"/>
                  <c:y val="-0.31376875551632832"/>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FB-4B40-92BA-816111F475F6}"/>
                </c:ext>
              </c:extLst>
            </c:dLbl>
            <c:dLbl>
              <c:idx val="5"/>
              <c:layout>
                <c:manualLayout>
                  <c:x val="0"/>
                  <c:y val="-0.25860547219770519"/>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FB-4B40-92BA-816111F475F6}"/>
                </c:ext>
              </c:extLst>
            </c:dLbl>
            <c:dLbl>
              <c:idx val="6"/>
              <c:layout>
                <c:manualLayout>
                  <c:x val="0"/>
                  <c:y val="-0.15401588702559577"/>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6FB-4B40-92BA-816111F475F6}"/>
                </c:ext>
              </c:extLst>
            </c:dLbl>
            <c:dLbl>
              <c:idx val="7"/>
              <c:layout>
                <c:manualLayout>
                  <c:x val="0"/>
                  <c:y val="-0.12621359223300971"/>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FB-4B40-92BA-816111F475F6}"/>
                </c:ext>
              </c:extLst>
            </c:dLbl>
            <c:dLbl>
              <c:idx val="8"/>
              <c:layout>
                <c:manualLayout>
                  <c:x val="0"/>
                  <c:y val="-0.11915269196822595"/>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FB-4B40-92BA-816111F475F6}"/>
                </c:ext>
              </c:extLst>
            </c:dLbl>
            <c:dLbl>
              <c:idx val="9"/>
              <c:layout>
                <c:manualLayout>
                  <c:x val="0"/>
                  <c:y val="-9.7969991173874671E-2"/>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6FB-4B40-92BA-816111F475F6}"/>
                </c:ext>
              </c:extLst>
            </c:dLbl>
            <c:dLbl>
              <c:idx val="10"/>
              <c:layout>
                <c:manualLayout>
                  <c:x val="0"/>
                  <c:y val="-9.7969991173874671E-2"/>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FB-4B40-92BA-816111F475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56.999999999999993</c:v>
                </c:pt>
                <c:pt idx="1">
                  <c:v>46</c:v>
                </c:pt>
                <c:pt idx="2">
                  <c:v>46</c:v>
                </c:pt>
                <c:pt idx="3">
                  <c:v>46</c:v>
                </c:pt>
                <c:pt idx="4">
                  <c:v>40</c:v>
                </c:pt>
                <c:pt idx="5">
                  <c:v>32</c:v>
                </c:pt>
                <c:pt idx="6">
                  <c:v>17</c:v>
                </c:pt>
                <c:pt idx="7">
                  <c:v>13</c:v>
                </c:pt>
                <c:pt idx="8">
                  <c:v>12</c:v>
                </c:pt>
                <c:pt idx="9">
                  <c:v>9</c:v>
                </c:pt>
                <c:pt idx="10">
                  <c:v>9</c:v>
                </c:pt>
              </c:numCache>
            </c:numRef>
          </c:val>
          <c:extLst>
            <c:ext xmlns:c16="http://schemas.microsoft.com/office/drawing/2014/chart" uri="{C3380CC4-5D6E-409C-BE32-E72D297353CC}">
              <c16:uniqueId val="{0000000B-36FB-4B40-92BA-816111F475F6}"/>
            </c:ext>
          </c:extLst>
        </c:ser>
        <c:dLbls>
          <c:showLegendKey val="0"/>
          <c:showVal val="0"/>
          <c:showCatName val="0"/>
          <c:showSerName val="0"/>
          <c:showPercent val="0"/>
          <c:showBubbleSize val="0"/>
        </c:dLbls>
        <c:gapWidth val="80"/>
        <c:overlap val="100"/>
        <c:axId val="759104767"/>
        <c:axId val="1"/>
      </c:barChart>
      <c:catAx>
        <c:axId val="7591047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6.999999999999993"/>
          <c:min val="0"/>
        </c:scaling>
        <c:delete val="1"/>
        <c:axPos val="l"/>
        <c:numFmt formatCode="General" sourceLinked="1"/>
        <c:majorTickMark val="out"/>
        <c:minorTickMark val="none"/>
        <c:tickLblPos val="nextTo"/>
        <c:crossAx val="759104767"/>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737946681792397E-3"/>
          <c:y val="0.10788757932910245"/>
          <c:w val="0.98525241066364155"/>
          <c:h val="0.81595648232094287"/>
        </c:manualLayout>
      </c:layout>
      <c:barChart>
        <c:barDir val="col"/>
        <c:grouping val="stacked"/>
        <c:varyColors val="0"/>
        <c:ser>
          <c:idx val="0"/>
          <c:order val="0"/>
          <c:spPr>
            <a:solidFill>
              <a:schemeClr val="accent4"/>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8360-C941-A97D-F5E08D4606F5}"/>
              </c:ext>
            </c:extLst>
          </c:dPt>
          <c:dPt>
            <c:idx val="1"/>
            <c:invertIfNegative val="0"/>
            <c:bubble3D val="0"/>
            <c:spPr>
              <a:solidFill>
                <a:schemeClr val="accent1"/>
              </a:solidFill>
              <a:ln>
                <a:noFill/>
              </a:ln>
            </c:spPr>
            <c:extLst>
              <c:ext xmlns:c16="http://schemas.microsoft.com/office/drawing/2014/chart" uri="{C3380CC4-5D6E-409C-BE32-E72D297353CC}">
                <c16:uniqueId val="{00000001-8360-C941-A97D-F5E08D4606F5}"/>
              </c:ext>
            </c:extLst>
          </c:dPt>
          <c:dLbls>
            <c:dLbl>
              <c:idx val="0"/>
              <c:layout>
                <c:manualLayout>
                  <c:x val="0"/>
                  <c:y val="-0.440163191296464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60-C941-A97D-F5E08D4606F5}"/>
                </c:ext>
              </c:extLst>
            </c:dLbl>
            <c:dLbl>
              <c:idx val="1"/>
              <c:layout>
                <c:manualLayout>
                  <c:x val="0"/>
                  <c:y val="-0.33408884859474164"/>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60-C941-A97D-F5E08D4606F5}"/>
                </c:ext>
              </c:extLst>
            </c:dLbl>
            <c:dLbl>
              <c:idx val="2"/>
              <c:layout>
                <c:manualLayout>
                  <c:x val="0"/>
                  <c:y val="-0.28875793291024476"/>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360-C941-A97D-F5E08D4606F5}"/>
                </c:ext>
              </c:extLst>
            </c:dLbl>
            <c:dLbl>
              <c:idx val="3"/>
              <c:layout>
                <c:manualLayout>
                  <c:x val="0"/>
                  <c:y val="-0.27425203989120578"/>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60-C941-A97D-F5E08D4606F5}"/>
                </c:ext>
              </c:extLst>
            </c:dLbl>
            <c:dLbl>
              <c:idx val="4"/>
              <c:layout>
                <c:manualLayout>
                  <c:x val="0"/>
                  <c:y val="-0.25883952855847686"/>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360-C941-A97D-F5E08D4606F5}"/>
                </c:ext>
              </c:extLst>
            </c:dLbl>
            <c:dLbl>
              <c:idx val="5"/>
              <c:layout>
                <c:manualLayout>
                  <c:x val="0"/>
                  <c:y val="-0.10743427017225748"/>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360-C941-A97D-F5E08D4606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27</c:v>
                </c:pt>
                <c:pt idx="1">
                  <c:v>20</c:v>
                </c:pt>
                <c:pt idx="2">
                  <c:v>17</c:v>
                </c:pt>
                <c:pt idx="3">
                  <c:v>16</c:v>
                </c:pt>
                <c:pt idx="4">
                  <c:v>15</c:v>
                </c:pt>
                <c:pt idx="5">
                  <c:v>5</c:v>
                </c:pt>
              </c:numCache>
            </c:numRef>
          </c:val>
          <c:extLst>
            <c:ext xmlns:c16="http://schemas.microsoft.com/office/drawing/2014/chart" uri="{C3380CC4-5D6E-409C-BE32-E72D297353CC}">
              <c16:uniqueId val="{00000006-8360-C941-A97D-F5E08D4606F5}"/>
            </c:ext>
          </c:extLst>
        </c:ser>
        <c:dLbls>
          <c:showLegendKey val="0"/>
          <c:showVal val="0"/>
          <c:showCatName val="0"/>
          <c:showSerName val="0"/>
          <c:showPercent val="0"/>
          <c:showBubbleSize val="0"/>
        </c:dLbls>
        <c:gapWidth val="80"/>
        <c:overlap val="100"/>
        <c:axId val="1181977887"/>
        <c:axId val="1"/>
      </c:barChart>
      <c:catAx>
        <c:axId val="11819778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7"/>
          <c:min val="0"/>
        </c:scaling>
        <c:delete val="1"/>
        <c:axPos val="l"/>
        <c:numFmt formatCode="General" sourceLinked="1"/>
        <c:majorTickMark val="out"/>
        <c:minorTickMark val="none"/>
        <c:tickLblPos val="nextTo"/>
        <c:crossAx val="1181977887"/>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10638297872347E-3"/>
          <c:y val="3.0391583869082407E-2"/>
          <c:w val="0.98229787234042554"/>
          <c:h val="0.93921683226183517"/>
        </c:manualLayout>
      </c:layout>
      <c:barChart>
        <c:barDir val="col"/>
        <c:grouping val="clustered"/>
        <c:varyColors val="0"/>
        <c:ser>
          <c:idx val="0"/>
          <c:order val="0"/>
          <c:spPr>
            <a:solidFill>
              <a:schemeClr val="accent4"/>
            </a:solidFill>
            <a:ln>
              <a:noFill/>
            </a:ln>
          </c:spPr>
          <c:invertIfNegative val="0"/>
          <c:val>
            <c:numRef>
              <c:f>Sheet1!$A$1:$I$1</c:f>
              <c:numCache>
                <c:formatCode>General</c:formatCode>
                <c:ptCount val="9"/>
                <c:pt idx="0">
                  <c:v>92</c:v>
                </c:pt>
                <c:pt idx="1">
                  <c:v>86</c:v>
                </c:pt>
                <c:pt idx="2">
                  <c:v>83</c:v>
                </c:pt>
                <c:pt idx="3">
                  <c:v>57.999999999999993</c:v>
                </c:pt>
                <c:pt idx="5">
                  <c:v>87</c:v>
                </c:pt>
                <c:pt idx="6">
                  <c:v>84</c:v>
                </c:pt>
                <c:pt idx="7">
                  <c:v>83</c:v>
                </c:pt>
                <c:pt idx="8">
                  <c:v>82</c:v>
                </c:pt>
              </c:numCache>
            </c:numRef>
          </c:val>
          <c:extLst>
            <c:ext xmlns:c16="http://schemas.microsoft.com/office/drawing/2014/chart" uri="{C3380CC4-5D6E-409C-BE32-E72D297353CC}">
              <c16:uniqueId val="{00000000-E0F9-294F-AD6A-1E00345BEE54}"/>
            </c:ext>
          </c:extLst>
        </c:ser>
        <c:ser>
          <c:idx val="1"/>
          <c:order val="1"/>
          <c:spPr>
            <a:solidFill>
              <a:schemeClr val="accent1"/>
            </a:solidFill>
            <a:ln>
              <a:noFill/>
            </a:ln>
          </c:spPr>
          <c:invertIfNegative val="0"/>
          <c:val>
            <c:numRef>
              <c:f>Sheet1!$A$2:$I$2</c:f>
              <c:numCache>
                <c:formatCode>General</c:formatCode>
                <c:ptCount val="9"/>
                <c:pt idx="0">
                  <c:v>77</c:v>
                </c:pt>
                <c:pt idx="1">
                  <c:v>67</c:v>
                </c:pt>
                <c:pt idx="2">
                  <c:v>76</c:v>
                </c:pt>
                <c:pt idx="3">
                  <c:v>56.000000000000007</c:v>
                </c:pt>
                <c:pt idx="5">
                  <c:v>46</c:v>
                </c:pt>
                <c:pt idx="6">
                  <c:v>52</c:v>
                </c:pt>
                <c:pt idx="7">
                  <c:v>55.000000000000007</c:v>
                </c:pt>
                <c:pt idx="8">
                  <c:v>44</c:v>
                </c:pt>
              </c:numCache>
            </c:numRef>
          </c:val>
          <c:extLst>
            <c:ext xmlns:c16="http://schemas.microsoft.com/office/drawing/2014/chart" uri="{C3380CC4-5D6E-409C-BE32-E72D297353CC}">
              <c16:uniqueId val="{00000001-E0F9-294F-AD6A-1E00345BEE54}"/>
            </c:ext>
          </c:extLst>
        </c:ser>
        <c:dLbls>
          <c:showLegendKey val="0"/>
          <c:showVal val="0"/>
          <c:showCatName val="0"/>
          <c:showSerName val="0"/>
          <c:showPercent val="0"/>
          <c:showBubbleSize val="0"/>
        </c:dLbls>
        <c:gapWidth val="80"/>
        <c:axId val="1193084831"/>
        <c:axId val="1"/>
      </c:barChart>
      <c:catAx>
        <c:axId val="11930848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2"/>
          <c:min val="0"/>
        </c:scaling>
        <c:delete val="1"/>
        <c:axPos val="l"/>
        <c:numFmt formatCode="General" sourceLinked="1"/>
        <c:majorTickMark val="out"/>
        <c:minorTickMark val="none"/>
        <c:tickLblPos val="nextTo"/>
        <c:crossAx val="1193084831"/>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22440087145968E-2"/>
          <c:y val="9.355307804168686E-2"/>
          <c:w val="0.94335511982570808"/>
          <c:h val="0.81289384391662622"/>
        </c:manualLayout>
      </c:layout>
      <c:barChart>
        <c:barDir val="col"/>
        <c:grouping val="stacked"/>
        <c:varyColors val="0"/>
        <c:ser>
          <c:idx val="0"/>
          <c:order val="0"/>
          <c:spPr>
            <a:solidFill>
              <a:schemeClr val="accent1"/>
            </a:solidFill>
            <a:ln>
              <a:noFill/>
            </a:ln>
          </c:spPr>
          <c:invertIfNegative val="0"/>
          <c:dLbls>
            <c:dLbl>
              <c:idx val="0"/>
              <c:layout>
                <c:manualLayout>
                  <c:x val="0"/>
                  <c:y val="-1.454192922927775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8B7-4B43-8156-46E7CB435F59}"/>
                </c:ext>
              </c:extLst>
            </c:dLbl>
            <c:dLbl>
              <c:idx val="1"/>
              <c:layout>
                <c:manualLayout>
                  <c:x val="0"/>
                  <c:y val="-1.454192922927775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8B7-4B43-8156-46E7CB435F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69</c:v>
                </c:pt>
                <c:pt idx="1">
                  <c:v>52</c:v>
                </c:pt>
              </c:numCache>
            </c:numRef>
          </c:val>
          <c:extLst>
            <c:ext xmlns:c16="http://schemas.microsoft.com/office/drawing/2014/chart" uri="{C3380CC4-5D6E-409C-BE32-E72D297353CC}">
              <c16:uniqueId val="{00000002-D8B7-4B43-8156-46E7CB435F59}"/>
            </c:ext>
          </c:extLst>
        </c:ser>
        <c:ser>
          <c:idx val="1"/>
          <c:order val="1"/>
          <c:spPr>
            <a:solidFill>
              <a:schemeClr val="accent4"/>
            </a:solidFill>
            <a:ln>
              <a:noFill/>
            </a:ln>
          </c:spPr>
          <c:invertIfNegative val="0"/>
          <c:dLbls>
            <c:dLbl>
              <c:idx val="0"/>
              <c:layout>
                <c:manualLayout>
                  <c:x val="0"/>
                  <c:y val="-1.454192922927775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8B7-4B43-8156-46E7CB435F59}"/>
                </c:ext>
              </c:extLst>
            </c:dLbl>
            <c:dLbl>
              <c:idx val="1"/>
              <c:layout>
                <c:manualLayout>
                  <c:x val="0"/>
                  <c:y val="-1.454192922927775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8B7-4B43-8156-46E7CB435F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31.000000000000007</c:v>
                </c:pt>
                <c:pt idx="1">
                  <c:v>47</c:v>
                </c:pt>
              </c:numCache>
            </c:numRef>
          </c:val>
          <c:extLst>
            <c:ext xmlns:c16="http://schemas.microsoft.com/office/drawing/2014/chart" uri="{C3380CC4-5D6E-409C-BE32-E72D297353CC}">
              <c16:uniqueId val="{00000005-D8B7-4B43-8156-46E7CB435F59}"/>
            </c:ext>
          </c:extLst>
        </c:ser>
        <c:dLbls>
          <c:showLegendKey val="0"/>
          <c:showVal val="0"/>
          <c:showCatName val="0"/>
          <c:showSerName val="0"/>
          <c:showPercent val="0"/>
          <c:showBubbleSize val="0"/>
        </c:dLbls>
        <c:gapWidth val="80"/>
        <c:overlap val="100"/>
        <c:axId val="403005311"/>
        <c:axId val="1"/>
      </c:barChart>
      <c:catAx>
        <c:axId val="4030053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403005311"/>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61943148069581E-2"/>
          <c:y val="8.8289112534309239E-2"/>
          <c:w val="0.95587611370386083"/>
          <c:h val="0.82342177493138147"/>
        </c:manualLayout>
      </c:layout>
      <c:barChart>
        <c:barDir val="col"/>
        <c:grouping val="stacked"/>
        <c:varyColors val="0"/>
        <c:ser>
          <c:idx val="0"/>
          <c:order val="0"/>
          <c:spPr>
            <a:solidFill>
              <a:schemeClr val="accent3"/>
            </a:solidFill>
            <a:ln>
              <a:noFill/>
            </a:ln>
          </c:spPr>
          <c:invertIfNegative val="0"/>
          <c:dLbls>
            <c:dLbl>
              <c:idx val="0"/>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A48-1544-9ED0-5BBE169E5219}"/>
                </c:ext>
              </c:extLst>
            </c:dLbl>
            <c:dLbl>
              <c:idx val="1"/>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48-1544-9ED0-5BBE169E5219}"/>
                </c:ext>
              </c:extLst>
            </c:dLbl>
            <c:dLbl>
              <c:idx val="4"/>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A48-1544-9ED0-5BBE169E5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8</c:v>
                </c:pt>
                <c:pt idx="1">
                  <c:v>12</c:v>
                </c:pt>
                <c:pt idx="3">
                  <c:v>5</c:v>
                </c:pt>
                <c:pt idx="4">
                  <c:v>13</c:v>
                </c:pt>
              </c:numCache>
            </c:numRef>
          </c:val>
          <c:extLst>
            <c:ext xmlns:c16="http://schemas.microsoft.com/office/drawing/2014/chart" uri="{C3380CC4-5D6E-409C-BE32-E72D297353CC}">
              <c16:uniqueId val="{00000003-DA48-1544-9ED0-5BBE169E5219}"/>
            </c:ext>
          </c:extLst>
        </c:ser>
        <c:ser>
          <c:idx val="1"/>
          <c:order val="1"/>
          <c:spPr>
            <a:solidFill>
              <a:schemeClr val="accent2"/>
            </a:solidFill>
            <a:ln>
              <a:noFill/>
            </a:ln>
          </c:spPr>
          <c:invertIfNegative val="0"/>
          <c:dLbls>
            <c:dLbl>
              <c:idx val="0"/>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A48-1544-9ED0-5BBE169E5219}"/>
                </c:ext>
              </c:extLst>
            </c:dLbl>
            <c:dLbl>
              <c:idx val="1"/>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A48-1544-9ED0-5BBE169E5219}"/>
                </c:ext>
              </c:extLst>
            </c:dLbl>
            <c:dLbl>
              <c:idx val="3"/>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A48-1544-9ED0-5BBE169E5219}"/>
                </c:ext>
              </c:extLst>
            </c:dLbl>
            <c:dLbl>
              <c:idx val="4"/>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A48-1544-9ED0-5BBE169E5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46.999999999999993</c:v>
                </c:pt>
                <c:pt idx="1">
                  <c:v>42.000000000000007</c:v>
                </c:pt>
                <c:pt idx="3">
                  <c:v>60</c:v>
                </c:pt>
                <c:pt idx="4">
                  <c:v>50</c:v>
                </c:pt>
              </c:numCache>
            </c:numRef>
          </c:val>
          <c:extLst>
            <c:ext xmlns:c16="http://schemas.microsoft.com/office/drawing/2014/chart" uri="{C3380CC4-5D6E-409C-BE32-E72D297353CC}">
              <c16:uniqueId val="{00000008-DA48-1544-9ED0-5BBE169E5219}"/>
            </c:ext>
          </c:extLst>
        </c:ser>
        <c:ser>
          <c:idx val="2"/>
          <c:order val="2"/>
          <c:spPr>
            <a:solidFill>
              <a:schemeClr val="accent1"/>
            </a:solidFill>
            <a:ln>
              <a:noFill/>
            </a:ln>
          </c:spPr>
          <c:invertIfNegative val="0"/>
          <c:dLbls>
            <c:dLbl>
              <c:idx val="0"/>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A48-1544-9ED0-5BBE169E5219}"/>
                </c:ext>
              </c:extLst>
            </c:dLbl>
            <c:dLbl>
              <c:idx val="1"/>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A48-1544-9ED0-5BBE169E5219}"/>
                </c:ext>
              </c:extLst>
            </c:dLbl>
            <c:dLbl>
              <c:idx val="3"/>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A48-1544-9ED0-5BBE169E5219}"/>
                </c:ext>
              </c:extLst>
            </c:dLbl>
            <c:dLbl>
              <c:idx val="4"/>
              <c:layout>
                <c:manualLayout>
                  <c:x val="0"/>
                  <c:y val="-1.372369624885635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A48-1544-9ED0-5BBE169E5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45.000000000000007</c:v>
                </c:pt>
                <c:pt idx="1">
                  <c:v>46</c:v>
                </c:pt>
                <c:pt idx="3">
                  <c:v>35</c:v>
                </c:pt>
                <c:pt idx="4">
                  <c:v>37</c:v>
                </c:pt>
              </c:numCache>
            </c:numRef>
          </c:val>
          <c:extLst>
            <c:ext xmlns:c16="http://schemas.microsoft.com/office/drawing/2014/chart" uri="{C3380CC4-5D6E-409C-BE32-E72D297353CC}">
              <c16:uniqueId val="{0000000D-DA48-1544-9ED0-5BBE169E5219}"/>
            </c:ext>
          </c:extLst>
        </c:ser>
        <c:dLbls>
          <c:showLegendKey val="0"/>
          <c:showVal val="0"/>
          <c:showCatName val="0"/>
          <c:showSerName val="0"/>
          <c:showPercent val="0"/>
          <c:showBubbleSize val="0"/>
        </c:dLbls>
        <c:gapWidth val="80"/>
        <c:overlap val="100"/>
        <c:axId val="1662939616"/>
        <c:axId val="1"/>
      </c:barChart>
      <c:catAx>
        <c:axId val="16629396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66293961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597597597597601E-3"/>
          <c:y val="3.1119090365050867E-2"/>
          <c:w val="0.98048048048048053"/>
          <c:h val="0.93776181926989821"/>
        </c:manualLayout>
      </c:layout>
      <c:barChart>
        <c:barDir val="col"/>
        <c:grouping val="stacked"/>
        <c:varyColors val="0"/>
        <c:ser>
          <c:idx val="0"/>
          <c:order val="0"/>
          <c:spPr>
            <a:solidFill>
              <a:schemeClr val="accent3"/>
            </a:solidFill>
            <a:ln>
              <a:noFill/>
            </a:ln>
          </c:spPr>
          <c:invertIfNegative val="0"/>
          <c:val>
            <c:numRef>
              <c:f>Sheet1!$A$1:$K$1</c:f>
              <c:numCache>
                <c:formatCode>General</c:formatCode>
                <c:ptCount val="11"/>
                <c:pt idx="0">
                  <c:v>42</c:v>
                </c:pt>
                <c:pt idx="1">
                  <c:v>28.000000000000004</c:v>
                </c:pt>
                <c:pt idx="3">
                  <c:v>46</c:v>
                </c:pt>
                <c:pt idx="4">
                  <c:v>45</c:v>
                </c:pt>
                <c:pt idx="5">
                  <c:v>39</c:v>
                </c:pt>
                <c:pt idx="7">
                  <c:v>30</c:v>
                </c:pt>
                <c:pt idx="9">
                  <c:v>53</c:v>
                </c:pt>
                <c:pt idx="10">
                  <c:v>64</c:v>
                </c:pt>
              </c:numCache>
            </c:numRef>
          </c:val>
          <c:extLst>
            <c:ext xmlns:c16="http://schemas.microsoft.com/office/drawing/2014/chart" uri="{C3380CC4-5D6E-409C-BE32-E72D297353CC}">
              <c16:uniqueId val="{00000000-8597-F042-BC87-AA6E2CA6334E}"/>
            </c:ext>
          </c:extLst>
        </c:ser>
        <c:ser>
          <c:idx val="1"/>
          <c:order val="1"/>
          <c:spPr>
            <a:solidFill>
              <a:schemeClr val="accent2"/>
            </a:solidFill>
            <a:ln>
              <a:noFill/>
            </a:ln>
          </c:spPr>
          <c:invertIfNegative val="0"/>
          <c:val>
            <c:numRef>
              <c:f>Sheet1!$A$2:$K$2</c:f>
              <c:numCache>
                <c:formatCode>General</c:formatCode>
                <c:ptCount val="11"/>
                <c:pt idx="0">
                  <c:v>32</c:v>
                </c:pt>
                <c:pt idx="1">
                  <c:v>42</c:v>
                </c:pt>
                <c:pt idx="3">
                  <c:v>31</c:v>
                </c:pt>
                <c:pt idx="4">
                  <c:v>31</c:v>
                </c:pt>
                <c:pt idx="5">
                  <c:v>38</c:v>
                </c:pt>
                <c:pt idx="7">
                  <c:v>46</c:v>
                </c:pt>
                <c:pt idx="9">
                  <c:v>28</c:v>
                </c:pt>
                <c:pt idx="10">
                  <c:v>22</c:v>
                </c:pt>
              </c:numCache>
            </c:numRef>
          </c:val>
          <c:extLst>
            <c:ext xmlns:c16="http://schemas.microsoft.com/office/drawing/2014/chart" uri="{C3380CC4-5D6E-409C-BE32-E72D297353CC}">
              <c16:uniqueId val="{00000001-8597-F042-BC87-AA6E2CA6334E}"/>
            </c:ext>
          </c:extLst>
        </c:ser>
        <c:ser>
          <c:idx val="2"/>
          <c:order val="2"/>
          <c:spPr>
            <a:solidFill>
              <a:schemeClr val="accent1"/>
            </a:solidFill>
            <a:ln>
              <a:noFill/>
            </a:ln>
          </c:spPr>
          <c:invertIfNegative val="0"/>
          <c:val>
            <c:numRef>
              <c:f>Sheet1!$A$3:$K$3</c:f>
              <c:numCache>
                <c:formatCode>General</c:formatCode>
                <c:ptCount val="11"/>
                <c:pt idx="0">
                  <c:v>26</c:v>
                </c:pt>
                <c:pt idx="1">
                  <c:v>30</c:v>
                </c:pt>
                <c:pt idx="3">
                  <c:v>24</c:v>
                </c:pt>
                <c:pt idx="4">
                  <c:v>25</c:v>
                </c:pt>
                <c:pt idx="5">
                  <c:v>23</c:v>
                </c:pt>
                <c:pt idx="7">
                  <c:v>24</c:v>
                </c:pt>
                <c:pt idx="9">
                  <c:v>19</c:v>
                </c:pt>
                <c:pt idx="10">
                  <c:v>15</c:v>
                </c:pt>
              </c:numCache>
            </c:numRef>
          </c:val>
          <c:extLst>
            <c:ext xmlns:c16="http://schemas.microsoft.com/office/drawing/2014/chart" uri="{C3380CC4-5D6E-409C-BE32-E72D297353CC}">
              <c16:uniqueId val="{00000002-8597-F042-BC87-AA6E2CA6334E}"/>
            </c:ext>
          </c:extLst>
        </c:ser>
        <c:dLbls>
          <c:showLegendKey val="0"/>
          <c:showVal val="0"/>
          <c:showCatName val="0"/>
          <c:showSerName val="0"/>
          <c:showPercent val="0"/>
          <c:showBubbleSize val="0"/>
        </c:dLbls>
        <c:gapWidth val="80"/>
        <c:overlap val="100"/>
        <c:axId val="1924266496"/>
        <c:axId val="1"/>
      </c:barChart>
      <c:catAx>
        <c:axId val="19242664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1"/>
          <c:min val="0"/>
        </c:scaling>
        <c:delete val="1"/>
        <c:axPos val="l"/>
        <c:numFmt formatCode="General" sourceLinked="1"/>
        <c:majorTickMark val="out"/>
        <c:minorTickMark val="none"/>
        <c:tickLblPos val="nextTo"/>
        <c:crossAx val="192426649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48826577263029E-2"/>
          <c:y val="3.0606238964096526E-2"/>
          <c:w val="0.96830234684547389"/>
          <c:h val="0.93878752207180693"/>
        </c:manualLayout>
      </c:layout>
      <c:barChart>
        <c:barDir val="col"/>
        <c:grouping val="stacked"/>
        <c:varyColors val="0"/>
        <c:ser>
          <c:idx val="0"/>
          <c:order val="0"/>
          <c:spPr>
            <a:solidFill>
              <a:schemeClr val="accent4"/>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FDAB-DB48-9B39-F0A191BAC06D}"/>
              </c:ext>
            </c:extLst>
          </c:dPt>
          <c:val>
            <c:numRef>
              <c:f>Sheet1!$A$1:$E$1</c:f>
              <c:numCache>
                <c:formatCode>General</c:formatCode>
                <c:ptCount val="5"/>
                <c:pt idx="0">
                  <c:v>1</c:v>
                </c:pt>
                <c:pt idx="1">
                  <c:v>8</c:v>
                </c:pt>
                <c:pt idx="2">
                  <c:v>33</c:v>
                </c:pt>
                <c:pt idx="3">
                  <c:v>53</c:v>
                </c:pt>
                <c:pt idx="4">
                  <c:v>5</c:v>
                </c:pt>
              </c:numCache>
            </c:numRef>
          </c:val>
          <c:extLst>
            <c:ext xmlns:c16="http://schemas.microsoft.com/office/drawing/2014/chart" uri="{C3380CC4-5D6E-409C-BE32-E72D297353CC}">
              <c16:uniqueId val="{00000001-FDAB-DB48-9B39-F0A191BAC06D}"/>
            </c:ext>
          </c:extLst>
        </c:ser>
        <c:dLbls>
          <c:showLegendKey val="0"/>
          <c:showVal val="0"/>
          <c:showCatName val="0"/>
          <c:showSerName val="0"/>
          <c:showPercent val="0"/>
          <c:showBubbleSize val="0"/>
        </c:dLbls>
        <c:gapWidth val="80"/>
        <c:overlap val="100"/>
        <c:axId val="1179203711"/>
        <c:axId val="1"/>
      </c:barChart>
      <c:catAx>
        <c:axId val="11792037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3"/>
          <c:min val="0"/>
        </c:scaling>
        <c:delete val="1"/>
        <c:axPos val="l"/>
        <c:numFmt formatCode="General" sourceLinked="1"/>
        <c:majorTickMark val="out"/>
        <c:minorTickMark val="none"/>
        <c:tickLblPos val="nextTo"/>
        <c:crossAx val="1179203711"/>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10276679841896E-2"/>
          <c:y val="2.7310924369747899E-2"/>
          <c:w val="0.96837944664031617"/>
          <c:h val="0.94537815126050417"/>
        </c:manualLayout>
      </c:layout>
      <c:barChart>
        <c:barDir val="col"/>
        <c:grouping val="clustered"/>
        <c:varyColors val="0"/>
        <c:ser>
          <c:idx val="0"/>
          <c:order val="0"/>
          <c:spPr>
            <a:solidFill>
              <a:schemeClr val="accent4"/>
            </a:solidFill>
            <a:ln>
              <a:noFill/>
            </a:ln>
          </c:spPr>
          <c:invertIfNegative val="0"/>
          <c:val>
            <c:numRef>
              <c:f>Sheet1!$A$1:$C$1</c:f>
              <c:numCache>
                <c:formatCode>General</c:formatCode>
                <c:ptCount val="3"/>
                <c:pt idx="0">
                  <c:v>28.000000000000004</c:v>
                </c:pt>
                <c:pt idx="1">
                  <c:v>44</c:v>
                </c:pt>
                <c:pt idx="2">
                  <c:v>27</c:v>
                </c:pt>
              </c:numCache>
            </c:numRef>
          </c:val>
          <c:extLst>
            <c:ext xmlns:c16="http://schemas.microsoft.com/office/drawing/2014/chart" uri="{C3380CC4-5D6E-409C-BE32-E72D297353CC}">
              <c16:uniqueId val="{00000000-BDB1-7D45-956C-5202F40D9D14}"/>
            </c:ext>
          </c:extLst>
        </c:ser>
        <c:ser>
          <c:idx val="1"/>
          <c:order val="1"/>
          <c:spPr>
            <a:solidFill>
              <a:schemeClr val="accent1"/>
            </a:solidFill>
            <a:ln>
              <a:noFill/>
            </a:ln>
          </c:spPr>
          <c:invertIfNegative val="0"/>
          <c:val>
            <c:numRef>
              <c:f>Sheet1!$A$2:$C$2</c:f>
              <c:numCache>
                <c:formatCode>General</c:formatCode>
                <c:ptCount val="3"/>
                <c:pt idx="0">
                  <c:v>22</c:v>
                </c:pt>
                <c:pt idx="1">
                  <c:v>45</c:v>
                </c:pt>
                <c:pt idx="2">
                  <c:v>32</c:v>
                </c:pt>
              </c:numCache>
            </c:numRef>
          </c:val>
          <c:extLst>
            <c:ext xmlns:c16="http://schemas.microsoft.com/office/drawing/2014/chart" uri="{C3380CC4-5D6E-409C-BE32-E72D297353CC}">
              <c16:uniqueId val="{00000001-BDB1-7D45-956C-5202F40D9D14}"/>
            </c:ext>
          </c:extLst>
        </c:ser>
        <c:dLbls>
          <c:showLegendKey val="0"/>
          <c:showVal val="0"/>
          <c:showCatName val="0"/>
          <c:showSerName val="0"/>
          <c:showPercent val="0"/>
          <c:showBubbleSize val="0"/>
        </c:dLbls>
        <c:gapWidth val="80"/>
        <c:axId val="1146367695"/>
        <c:axId val="1"/>
      </c:barChart>
      <c:catAx>
        <c:axId val="11463676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
          <c:min val="0"/>
        </c:scaling>
        <c:delete val="1"/>
        <c:axPos val="l"/>
        <c:numFmt formatCode="General" sourceLinked="1"/>
        <c:majorTickMark val="out"/>
        <c:minorTickMark val="none"/>
        <c:tickLblPos val="nextTo"/>
        <c:crossAx val="114636769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77285318559557"/>
          <c:y val="0.18784029038112524"/>
          <c:w val="0.47645429362880887"/>
          <c:h val="0.6243194192377495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7118-2049-966D-44B8A9B3CC54}"/>
              </c:ext>
            </c:extLst>
          </c:dPt>
          <c:dPt>
            <c:idx val="1"/>
            <c:bubble3D val="0"/>
            <c:spPr>
              <a:solidFill>
                <a:schemeClr val="accent2"/>
              </a:solidFill>
              <a:ln>
                <a:noFill/>
              </a:ln>
            </c:spPr>
            <c:extLst>
              <c:ext xmlns:c16="http://schemas.microsoft.com/office/drawing/2014/chart" uri="{C3380CC4-5D6E-409C-BE32-E72D297353CC}">
                <c16:uniqueId val="{00000001-7118-2049-966D-44B8A9B3CC54}"/>
              </c:ext>
            </c:extLst>
          </c:dPt>
          <c:dLbls>
            <c:dLbl>
              <c:idx val="0"/>
              <c:layout>
                <c:manualLayout>
                  <c:x val="3.1855955678670361E-2"/>
                  <c:y val="4.26497277676951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18-2049-966D-44B8A9B3CC54}"/>
                </c:ext>
              </c:extLst>
            </c:dLbl>
            <c:dLbl>
              <c:idx val="1"/>
              <c:layout>
                <c:manualLayout>
                  <c:x val="-3.254847645429363E-2"/>
                  <c:y val="-4.7186932849364795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18-2049-966D-44B8A9B3CC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76</c:v>
                </c:pt>
                <c:pt idx="1">
                  <c:v>24</c:v>
                </c:pt>
              </c:numCache>
            </c:numRef>
          </c:val>
          <c:extLst>
            <c:ext xmlns:c16="http://schemas.microsoft.com/office/drawing/2014/chart" uri="{C3380CC4-5D6E-409C-BE32-E72D297353CC}">
              <c16:uniqueId val="{00000002-7118-2049-966D-44B8A9B3CC5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458567980691875E-2"/>
          <c:y val="8.524734982332155E-2"/>
          <c:w val="0.97908286403861622"/>
          <c:h val="0.8295053003533569"/>
        </c:manualLayout>
      </c:layout>
      <c:barChart>
        <c:barDir val="col"/>
        <c:grouping val="stacked"/>
        <c:varyColors val="0"/>
        <c:ser>
          <c:idx val="0"/>
          <c:order val="0"/>
          <c:spPr>
            <a:solidFill>
              <a:schemeClr val="accent4"/>
            </a:solidFill>
            <a:ln>
              <a:noFill/>
            </a:ln>
          </c:spPr>
          <c:invertIfNegative val="0"/>
          <c:dLbls>
            <c:dLbl>
              <c:idx val="0"/>
              <c:layout>
                <c:manualLayout>
                  <c:x val="0"/>
                  <c:y val="-1.7667844522968198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EE-9F40-ABD6-6FED1F32FEC0}"/>
                </c:ext>
              </c:extLst>
            </c:dLbl>
            <c:dLbl>
              <c:idx val="1"/>
              <c:layout>
                <c:manualLayout>
                  <c:x val="0"/>
                  <c:y val="-1.7667844522968198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FEE-9F40-ABD6-6FED1F32FEC0}"/>
                </c:ext>
              </c:extLst>
            </c:dLbl>
            <c:dLbl>
              <c:idx val="2"/>
              <c:layout>
                <c:manualLayout>
                  <c:x val="0"/>
                  <c:y val="-1.3250883392226149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EE-9F40-ABD6-6FED1F32FEC0}"/>
                </c:ext>
              </c:extLst>
            </c:dLbl>
            <c:dLbl>
              <c:idx val="3"/>
              <c:layout>
                <c:manualLayout>
                  <c:x val="0"/>
                  <c:y val="-1.7667844522968198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EE-9F40-ABD6-6FED1F32FE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28.999999999999996</c:v>
                </c:pt>
                <c:pt idx="1">
                  <c:v>24</c:v>
                </c:pt>
                <c:pt idx="2">
                  <c:v>23</c:v>
                </c:pt>
                <c:pt idx="3">
                  <c:v>14.000000000000002</c:v>
                </c:pt>
              </c:numCache>
            </c:numRef>
          </c:val>
          <c:extLst>
            <c:ext xmlns:c16="http://schemas.microsoft.com/office/drawing/2014/chart" uri="{C3380CC4-5D6E-409C-BE32-E72D297353CC}">
              <c16:uniqueId val="{00000004-5FEE-9F40-ABD6-6FED1F32FEC0}"/>
            </c:ext>
          </c:extLst>
        </c:ser>
        <c:ser>
          <c:idx val="1"/>
          <c:order val="1"/>
          <c:spPr>
            <a:solidFill>
              <a:schemeClr val="accent3"/>
            </a:solidFill>
            <a:ln>
              <a:noFill/>
            </a:ln>
          </c:spPr>
          <c:invertIfNegative val="0"/>
          <c:dLbls>
            <c:dLbl>
              <c:idx val="0"/>
              <c:layout>
                <c:manualLayout>
                  <c:x val="0"/>
                  <c:y val="-1.766784452296819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FEE-9F40-ABD6-6FED1F32FEC0}"/>
                </c:ext>
              </c:extLst>
            </c:dLbl>
            <c:dLbl>
              <c:idx val="1"/>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FEE-9F40-ABD6-6FED1F32FEC0}"/>
                </c:ext>
              </c:extLst>
            </c:dLbl>
            <c:dLbl>
              <c:idx val="2"/>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FEE-9F40-ABD6-6FED1F32FEC0}"/>
                </c:ext>
              </c:extLst>
            </c:dLbl>
            <c:dLbl>
              <c:idx val="3"/>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FEE-9F40-ABD6-6FED1F32FE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34.999999999999993</c:v>
                </c:pt>
                <c:pt idx="1">
                  <c:v>29.000000000000004</c:v>
                </c:pt>
                <c:pt idx="2">
                  <c:v>22</c:v>
                </c:pt>
                <c:pt idx="3">
                  <c:v>43.000000000000007</c:v>
                </c:pt>
              </c:numCache>
            </c:numRef>
          </c:val>
          <c:extLst>
            <c:ext xmlns:c16="http://schemas.microsoft.com/office/drawing/2014/chart" uri="{C3380CC4-5D6E-409C-BE32-E72D297353CC}">
              <c16:uniqueId val="{00000009-5FEE-9F40-ABD6-6FED1F32FEC0}"/>
            </c:ext>
          </c:extLst>
        </c:ser>
        <c:ser>
          <c:idx val="2"/>
          <c:order val="2"/>
          <c:spPr>
            <a:solidFill>
              <a:schemeClr val="accent2"/>
            </a:solidFill>
            <a:ln>
              <a:noFill/>
            </a:ln>
          </c:spPr>
          <c:invertIfNegative val="0"/>
          <c:dLbls>
            <c:dLbl>
              <c:idx val="0"/>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FEE-9F40-ABD6-6FED1F32FEC0}"/>
                </c:ext>
              </c:extLst>
            </c:dLbl>
            <c:dLbl>
              <c:idx val="1"/>
              <c:layout>
                <c:manualLayout>
                  <c:x val="0"/>
                  <c:y val="-1.766784452296819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FEE-9F40-ABD6-6FED1F32FEC0}"/>
                </c:ext>
              </c:extLst>
            </c:dLbl>
            <c:dLbl>
              <c:idx val="2"/>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FEE-9F40-ABD6-6FED1F32FEC0}"/>
                </c:ext>
              </c:extLst>
            </c:dLbl>
            <c:dLbl>
              <c:idx val="3"/>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FEE-9F40-ABD6-6FED1F32FE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28.000000000000004</c:v>
                </c:pt>
                <c:pt idx="1">
                  <c:v>31.000000000000007</c:v>
                </c:pt>
                <c:pt idx="2">
                  <c:v>36.000000000000007</c:v>
                </c:pt>
                <c:pt idx="3">
                  <c:v>42.999999999999993</c:v>
                </c:pt>
              </c:numCache>
            </c:numRef>
          </c:val>
          <c:extLst>
            <c:ext xmlns:c16="http://schemas.microsoft.com/office/drawing/2014/chart" uri="{C3380CC4-5D6E-409C-BE32-E72D297353CC}">
              <c16:uniqueId val="{0000000E-5FEE-9F40-ABD6-6FED1F32FEC0}"/>
            </c:ext>
          </c:extLst>
        </c:ser>
        <c:ser>
          <c:idx val="3"/>
          <c:order val="3"/>
          <c:spPr>
            <a:solidFill>
              <a:schemeClr val="accent1"/>
            </a:solidFill>
            <a:ln>
              <a:noFill/>
            </a:ln>
          </c:spPr>
          <c:invertIfNegative val="0"/>
          <c:dLbls>
            <c:dLbl>
              <c:idx val="0"/>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FEE-9F40-ABD6-6FED1F32FEC0}"/>
                </c:ext>
              </c:extLst>
            </c:dLbl>
            <c:dLbl>
              <c:idx val="1"/>
              <c:layout>
                <c:manualLayout>
                  <c:x val="0"/>
                  <c:y val="-1.766784452296819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EE-9F40-ABD6-6FED1F32FEC0}"/>
                </c:ext>
              </c:extLst>
            </c:dLbl>
            <c:dLbl>
              <c:idx val="2"/>
              <c:layout>
                <c:manualLayout>
                  <c:x val="0"/>
                  <c:y val="-1.325088339222614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FEE-9F40-ABD6-6FED1F32FE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6.0000000000000053</c:v>
                </c:pt>
                <c:pt idx="1">
                  <c:v>15.000000000000002</c:v>
                </c:pt>
                <c:pt idx="2">
                  <c:v>18.999999999999993</c:v>
                </c:pt>
                <c:pt idx="3">
                  <c:v>0</c:v>
                </c:pt>
              </c:numCache>
            </c:numRef>
          </c:val>
          <c:extLst>
            <c:ext xmlns:c16="http://schemas.microsoft.com/office/drawing/2014/chart" uri="{C3380CC4-5D6E-409C-BE32-E72D297353CC}">
              <c16:uniqueId val="{00000012-5FEE-9F40-ABD6-6FED1F32FEC0}"/>
            </c:ext>
          </c:extLst>
        </c:ser>
        <c:dLbls>
          <c:showLegendKey val="0"/>
          <c:showVal val="0"/>
          <c:showCatName val="0"/>
          <c:showSerName val="0"/>
          <c:showPercent val="0"/>
          <c:showBubbleSize val="0"/>
        </c:dLbls>
        <c:gapWidth val="80"/>
        <c:overlap val="100"/>
        <c:axId val="562895647"/>
        <c:axId val="1"/>
      </c:barChart>
      <c:catAx>
        <c:axId val="56289564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562895647"/>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77285318559557"/>
          <c:y val="0.18784029038112524"/>
          <c:w val="0.47645429362880887"/>
          <c:h val="0.62431941923774958"/>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DADA-FC44-9694-2183E126C96D}"/>
              </c:ext>
            </c:extLst>
          </c:dPt>
          <c:dPt>
            <c:idx val="1"/>
            <c:bubble3D val="0"/>
            <c:spPr>
              <a:solidFill>
                <a:schemeClr val="accent2"/>
              </a:solidFill>
              <a:ln>
                <a:noFill/>
              </a:ln>
            </c:spPr>
            <c:extLst>
              <c:ext xmlns:c16="http://schemas.microsoft.com/office/drawing/2014/chart" uri="{C3380CC4-5D6E-409C-BE32-E72D297353CC}">
                <c16:uniqueId val="{00000001-DADA-FC44-9694-2183E126C96D}"/>
              </c:ext>
            </c:extLst>
          </c:dPt>
          <c:dPt>
            <c:idx val="2"/>
            <c:bubble3D val="0"/>
            <c:spPr>
              <a:solidFill>
                <a:schemeClr val="accent3"/>
              </a:solidFill>
              <a:ln>
                <a:noFill/>
              </a:ln>
            </c:spPr>
            <c:extLst>
              <c:ext xmlns:c16="http://schemas.microsoft.com/office/drawing/2014/chart" uri="{C3380CC4-5D6E-409C-BE32-E72D297353CC}">
                <c16:uniqueId val="{00000002-DADA-FC44-9694-2183E126C96D}"/>
              </c:ext>
            </c:extLst>
          </c:dPt>
          <c:dPt>
            <c:idx val="3"/>
            <c:bubble3D val="0"/>
            <c:spPr>
              <a:solidFill>
                <a:schemeClr val="accent4"/>
              </a:solidFill>
              <a:ln>
                <a:noFill/>
              </a:ln>
            </c:spPr>
            <c:extLst>
              <c:ext xmlns:c16="http://schemas.microsoft.com/office/drawing/2014/chart" uri="{C3380CC4-5D6E-409C-BE32-E72D297353CC}">
                <c16:uniqueId val="{00000003-DADA-FC44-9694-2183E126C96D}"/>
              </c:ext>
            </c:extLst>
          </c:dPt>
          <c:dPt>
            <c:idx val="4"/>
            <c:bubble3D val="0"/>
            <c:spPr>
              <a:solidFill>
                <a:schemeClr val="accent5"/>
              </a:solidFill>
              <a:ln>
                <a:noFill/>
              </a:ln>
            </c:spPr>
            <c:extLst>
              <c:ext xmlns:c16="http://schemas.microsoft.com/office/drawing/2014/chart" uri="{C3380CC4-5D6E-409C-BE32-E72D297353CC}">
                <c16:uniqueId val="{00000004-DADA-FC44-9694-2183E126C96D}"/>
              </c:ext>
            </c:extLst>
          </c:dPt>
          <c:dLbls>
            <c:dLbl>
              <c:idx val="0"/>
              <c:layout>
                <c:manualLayout>
                  <c:x val="4.3628808864265928E-2"/>
                  <c:y val="1.5426497277676952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ADA-FC44-9694-2183E126C96D}"/>
                </c:ext>
              </c:extLst>
            </c:dLbl>
            <c:dLbl>
              <c:idx val="1"/>
              <c:layout>
                <c:manualLayout>
                  <c:x val="-4.8476454293628811E-2"/>
                  <c:y val="3.629764065335753E-3"/>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DA-FC44-9694-2183E126C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59.183673469387756</c:v>
                </c:pt>
                <c:pt idx="1">
                  <c:v>28.571428571428569</c:v>
                </c:pt>
                <c:pt idx="2">
                  <c:v>7.1428571428571423</c:v>
                </c:pt>
                <c:pt idx="3">
                  <c:v>2.0408163265306123</c:v>
                </c:pt>
                <c:pt idx="4">
                  <c:v>3.0612244897959182</c:v>
                </c:pt>
              </c:numCache>
            </c:numRef>
          </c:val>
          <c:extLst>
            <c:ext xmlns:c16="http://schemas.microsoft.com/office/drawing/2014/chart" uri="{C3380CC4-5D6E-409C-BE32-E72D297353CC}">
              <c16:uniqueId val="{00000005-DADA-FC44-9694-2183E126C96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46537396121883"/>
          <c:y val="0.18784029038112524"/>
          <c:w val="0.47645429362880887"/>
          <c:h val="0.62431941923774958"/>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8C3B-1240-BEFF-16474331B63E}"/>
              </c:ext>
            </c:extLst>
          </c:dPt>
          <c:dPt>
            <c:idx val="1"/>
            <c:bubble3D val="0"/>
            <c:spPr>
              <a:solidFill>
                <a:schemeClr val="accent2"/>
              </a:solidFill>
              <a:ln>
                <a:noFill/>
              </a:ln>
            </c:spPr>
            <c:extLst>
              <c:ext xmlns:c16="http://schemas.microsoft.com/office/drawing/2014/chart" uri="{C3380CC4-5D6E-409C-BE32-E72D297353CC}">
                <c16:uniqueId val="{00000001-8C3B-1240-BEFF-16474331B63E}"/>
              </c:ext>
            </c:extLst>
          </c:dPt>
          <c:dPt>
            <c:idx val="2"/>
            <c:bubble3D val="0"/>
            <c:spPr>
              <a:solidFill>
                <a:schemeClr val="accent3"/>
              </a:solidFill>
              <a:ln>
                <a:noFill/>
              </a:ln>
            </c:spPr>
            <c:extLst>
              <c:ext xmlns:c16="http://schemas.microsoft.com/office/drawing/2014/chart" uri="{C3380CC4-5D6E-409C-BE32-E72D297353CC}">
                <c16:uniqueId val="{00000002-8C3B-1240-BEFF-16474331B63E}"/>
              </c:ext>
            </c:extLst>
          </c:dPt>
          <c:dPt>
            <c:idx val="3"/>
            <c:bubble3D val="0"/>
            <c:spPr>
              <a:solidFill>
                <a:schemeClr val="accent4"/>
              </a:solidFill>
              <a:ln>
                <a:noFill/>
              </a:ln>
            </c:spPr>
            <c:extLst>
              <c:ext xmlns:c16="http://schemas.microsoft.com/office/drawing/2014/chart" uri="{C3380CC4-5D6E-409C-BE32-E72D297353CC}">
                <c16:uniqueId val="{00000003-8C3B-1240-BEFF-16474331B63E}"/>
              </c:ext>
            </c:extLst>
          </c:dPt>
          <c:dPt>
            <c:idx val="4"/>
            <c:bubble3D val="0"/>
            <c:spPr>
              <a:solidFill>
                <a:schemeClr val="accent5"/>
              </a:solidFill>
              <a:ln>
                <a:noFill/>
              </a:ln>
            </c:spPr>
            <c:extLst>
              <c:ext xmlns:c16="http://schemas.microsoft.com/office/drawing/2014/chart" uri="{C3380CC4-5D6E-409C-BE32-E72D297353CC}">
                <c16:uniqueId val="{00000004-8C3B-1240-BEFF-16474331B63E}"/>
              </c:ext>
            </c:extLst>
          </c:dPt>
          <c:dPt>
            <c:idx val="5"/>
            <c:bubble3D val="0"/>
            <c:spPr>
              <a:solidFill>
                <a:schemeClr val="hlink"/>
              </a:solidFill>
              <a:ln>
                <a:noFill/>
              </a:ln>
            </c:spPr>
            <c:extLst>
              <c:ext xmlns:c16="http://schemas.microsoft.com/office/drawing/2014/chart" uri="{C3380CC4-5D6E-409C-BE32-E72D297353CC}">
                <c16:uniqueId val="{00000005-8C3B-1240-BEFF-16474331B63E}"/>
              </c:ext>
            </c:extLst>
          </c:dPt>
          <c:dLbls>
            <c:dLbl>
              <c:idx val="0"/>
              <c:layout>
                <c:manualLayout>
                  <c:x val="-4.3628808864265928E-2"/>
                  <c:y val="-1.9963702359346643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3B-1240-BEFF-16474331B63E}"/>
                </c:ext>
              </c:extLst>
            </c:dLbl>
            <c:dLbl>
              <c:idx val="1"/>
              <c:layout>
                <c:manualLayout>
                  <c:x val="2.9778393351800554E-2"/>
                  <c:y val="-5.3539019963702361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3B-1240-BEFF-16474331B63E}"/>
                </c:ext>
              </c:extLst>
            </c:dLbl>
            <c:dLbl>
              <c:idx val="2"/>
              <c:layout>
                <c:manualLayout>
                  <c:x val="6.6481994459833799E-2"/>
                  <c:y val="-6.3520871143375682E-3"/>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3B-1240-BEFF-16474331B63E}"/>
                </c:ext>
              </c:extLst>
            </c:dLbl>
            <c:dLbl>
              <c:idx val="5"/>
              <c:layout>
                <c:manualLayout>
                  <c:x val="3.4626038781163434E-3"/>
                  <c:y val="8.8021778584392016E-2"/>
                </c:manualLayout>
              </c:layout>
              <c:numFmt formatCode="#,##0&quot;%&quot;;&quot;-&quot;#,##0&quot;%&quot;"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C3B-1240-BEFF-16474331B6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41</c:v>
                </c:pt>
                <c:pt idx="1">
                  <c:v>20</c:v>
                </c:pt>
                <c:pt idx="2">
                  <c:v>8</c:v>
                </c:pt>
                <c:pt idx="3">
                  <c:v>5</c:v>
                </c:pt>
                <c:pt idx="4">
                  <c:v>6</c:v>
                </c:pt>
                <c:pt idx="5">
                  <c:v>20</c:v>
                </c:pt>
              </c:numCache>
            </c:numRef>
          </c:val>
          <c:extLst>
            <c:ext xmlns:c16="http://schemas.microsoft.com/office/drawing/2014/chart" uri="{C3380CC4-5D6E-409C-BE32-E72D297353CC}">
              <c16:uniqueId val="{00000006-8C3B-1240-BEFF-16474331B63E}"/>
            </c:ext>
          </c:extLst>
        </c:ser>
        <c:dLbls>
          <c:showLegendKey val="0"/>
          <c:showVal val="0"/>
          <c:showCatName val="0"/>
          <c:showSerName val="0"/>
          <c:showPercent val="0"/>
          <c:showBubbleSize val="0"/>
          <c:showLeaderLines val="1"/>
        </c:dLbls>
        <c:firstSliceAng val="212"/>
      </c:pie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65458479848527E-2"/>
          <c:y val="7.2289156626506021E-2"/>
          <c:w val="0.97186908304030295"/>
          <c:h val="0.85542168674698793"/>
        </c:manualLayout>
      </c:layout>
      <c:barChart>
        <c:barDir val="col"/>
        <c:grouping val="stacked"/>
        <c:varyColors val="0"/>
        <c:ser>
          <c:idx val="0"/>
          <c:order val="0"/>
          <c:spPr>
            <a:solidFill>
              <a:schemeClr val="accent1"/>
            </a:solidFill>
            <a:ln>
              <a:noFill/>
            </a:ln>
          </c:spPr>
          <c:invertIfNegative val="0"/>
          <c:dLbls>
            <c:dLbl>
              <c:idx val="0"/>
              <c:layout>
                <c:manualLayout>
                  <c:x val="0"/>
                  <c:y val="-1.2908777969018934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F1-1342-9B98-28C52DAB83EB}"/>
                </c:ext>
              </c:extLst>
            </c:dLbl>
            <c:dLbl>
              <c:idx val="1"/>
              <c:layout>
                <c:manualLayout>
                  <c:x val="0"/>
                  <c:y val="-1.7211703958691911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F1-1342-9B98-28C52DAB83EB}"/>
                </c:ext>
              </c:extLst>
            </c:dLbl>
            <c:dLbl>
              <c:idx val="2"/>
              <c:layout>
                <c:manualLayout>
                  <c:x val="0"/>
                  <c:y val="-1.2908777969018934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F1-1342-9B98-28C52DAB83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49.504950495049506</c:v>
                </c:pt>
                <c:pt idx="1">
                  <c:v>27</c:v>
                </c:pt>
                <c:pt idx="2">
                  <c:v>52</c:v>
                </c:pt>
              </c:numCache>
            </c:numRef>
          </c:val>
          <c:extLst>
            <c:ext xmlns:c16="http://schemas.microsoft.com/office/drawing/2014/chart" uri="{C3380CC4-5D6E-409C-BE32-E72D297353CC}">
              <c16:uniqueId val="{00000003-D9F1-1342-9B98-28C52DAB83EB}"/>
            </c:ext>
          </c:extLst>
        </c:ser>
        <c:ser>
          <c:idx val="1"/>
          <c:order val="1"/>
          <c:spPr>
            <a:solidFill>
              <a:schemeClr val="accent4"/>
            </a:solidFill>
            <a:ln>
              <a:noFill/>
            </a:ln>
          </c:spPr>
          <c:invertIfNegative val="0"/>
          <c:dLbls>
            <c:dLbl>
              <c:idx val="0"/>
              <c:layout>
                <c:manualLayout>
                  <c:x val="0"/>
                  <c:y val="-1.2908777969018934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F1-1342-9B98-28C52DAB83EB}"/>
                </c:ext>
              </c:extLst>
            </c:dLbl>
            <c:dLbl>
              <c:idx val="1"/>
              <c:layout>
                <c:manualLayout>
                  <c:x val="0"/>
                  <c:y val="-1.7211703958691911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F1-1342-9B98-28C52DAB83EB}"/>
                </c:ext>
              </c:extLst>
            </c:dLbl>
            <c:dLbl>
              <c:idx val="2"/>
              <c:layout>
                <c:manualLayout>
                  <c:x val="0"/>
                  <c:y val="-1.2908777969018934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F1-1342-9B98-28C52DAB83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32.673267326732677</c:v>
                </c:pt>
                <c:pt idx="1">
                  <c:v>38</c:v>
                </c:pt>
                <c:pt idx="2">
                  <c:v>33.000000000000007</c:v>
                </c:pt>
              </c:numCache>
            </c:numRef>
          </c:val>
          <c:extLst>
            <c:ext xmlns:c16="http://schemas.microsoft.com/office/drawing/2014/chart" uri="{C3380CC4-5D6E-409C-BE32-E72D297353CC}">
              <c16:uniqueId val="{00000007-D9F1-1342-9B98-28C52DAB83EB}"/>
            </c:ext>
          </c:extLst>
        </c:ser>
        <c:ser>
          <c:idx val="2"/>
          <c:order val="2"/>
          <c:spPr>
            <a:solidFill>
              <a:srgbClr val="969696"/>
            </a:solidFill>
            <a:ln>
              <a:noFill/>
            </a:ln>
          </c:spPr>
          <c:invertIfNegative val="0"/>
          <c:dLbls>
            <c:dLbl>
              <c:idx val="0"/>
              <c:layout>
                <c:manualLayout>
                  <c:x val="0"/>
                  <c:y val="-1.2908777969018934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F1-1342-9B98-28C52DAB83EB}"/>
                </c:ext>
              </c:extLst>
            </c:dLbl>
            <c:dLbl>
              <c:idx val="1"/>
              <c:layout>
                <c:manualLayout>
                  <c:x val="0"/>
                  <c:y val="-1.2908777969018934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F1-1342-9B98-28C52DAB83EB}"/>
                </c:ext>
              </c:extLst>
            </c:dLbl>
            <c:dLbl>
              <c:idx val="2"/>
              <c:layout>
                <c:manualLayout>
                  <c:x val="0"/>
                  <c:y val="-1.2908777969018934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F1-1342-9B98-28C52DAB83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17.821782178217816</c:v>
                </c:pt>
                <c:pt idx="1">
                  <c:v>35</c:v>
                </c:pt>
                <c:pt idx="2">
                  <c:v>14.999999999999991</c:v>
                </c:pt>
              </c:numCache>
            </c:numRef>
          </c:val>
          <c:extLst>
            <c:ext xmlns:c16="http://schemas.microsoft.com/office/drawing/2014/chart" uri="{C3380CC4-5D6E-409C-BE32-E72D297353CC}">
              <c16:uniqueId val="{0000000B-D9F1-1342-9B98-28C52DAB83EB}"/>
            </c:ext>
          </c:extLst>
        </c:ser>
        <c:dLbls>
          <c:showLegendKey val="0"/>
          <c:showVal val="0"/>
          <c:showCatName val="0"/>
          <c:showSerName val="0"/>
          <c:showPercent val="0"/>
          <c:showBubbleSize val="0"/>
        </c:dLbls>
        <c:gapWidth val="80"/>
        <c:overlap val="100"/>
        <c:axId val="1193668415"/>
        <c:axId val="1"/>
      </c:barChart>
      <c:catAx>
        <c:axId val="1193668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93668415"/>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44111695669769E-2"/>
          <c:y val="6.8880688806888066E-2"/>
          <c:w val="0.95791177660866045"/>
          <c:h val="0.86223862238622384"/>
        </c:manualLayout>
      </c:layout>
      <c:barChart>
        <c:barDir val="col"/>
        <c:grouping val="stacked"/>
        <c:varyColors val="0"/>
        <c:ser>
          <c:idx val="0"/>
          <c:order val="0"/>
          <c:spPr>
            <a:solidFill>
              <a:schemeClr val="accent4"/>
            </a:solidFill>
            <a:ln>
              <a:noFill/>
            </a:ln>
          </c:spPr>
          <c:invertIfNegative val="0"/>
          <c:dLbls>
            <c:dLbl>
              <c:idx val="0"/>
              <c:layout>
                <c:manualLayout>
                  <c:x val="0"/>
                  <c:y val="-1.2300123001230013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4AE-5B4D-89AD-E5FC40643EB7}"/>
                </c:ext>
              </c:extLst>
            </c:dLbl>
            <c:dLbl>
              <c:idx val="1"/>
              <c:layout>
                <c:manualLayout>
                  <c:x val="0"/>
                  <c:y val="-1.2300123001230013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4AE-5B4D-89AD-E5FC40643E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54</c:v>
                </c:pt>
                <c:pt idx="1">
                  <c:v>50</c:v>
                </c:pt>
              </c:numCache>
            </c:numRef>
          </c:val>
          <c:extLst>
            <c:ext xmlns:c16="http://schemas.microsoft.com/office/drawing/2014/chart" uri="{C3380CC4-5D6E-409C-BE32-E72D297353CC}">
              <c16:uniqueId val="{00000002-94AE-5B4D-89AD-E5FC40643EB7}"/>
            </c:ext>
          </c:extLst>
        </c:ser>
        <c:ser>
          <c:idx val="1"/>
          <c:order val="1"/>
          <c:spPr>
            <a:solidFill>
              <a:schemeClr val="accent1"/>
            </a:solidFill>
            <a:ln>
              <a:noFill/>
            </a:ln>
          </c:spPr>
          <c:invertIfNegative val="0"/>
          <c:dLbls>
            <c:dLbl>
              <c:idx val="0"/>
              <c:layout>
                <c:manualLayout>
                  <c:x val="0"/>
                  <c:y val="-1.6400164001640015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AE-5B4D-89AD-E5FC40643EB7}"/>
                </c:ext>
              </c:extLst>
            </c:dLbl>
            <c:dLbl>
              <c:idx val="1"/>
              <c:layout>
                <c:manualLayout>
                  <c:x val="0"/>
                  <c:y val="-1.2300123001230013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4AE-5B4D-89AD-E5FC40643E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46</c:v>
                </c:pt>
                <c:pt idx="1">
                  <c:v>50</c:v>
                </c:pt>
              </c:numCache>
            </c:numRef>
          </c:val>
          <c:extLst>
            <c:ext xmlns:c16="http://schemas.microsoft.com/office/drawing/2014/chart" uri="{C3380CC4-5D6E-409C-BE32-E72D297353CC}">
              <c16:uniqueId val="{00000005-94AE-5B4D-89AD-E5FC40643EB7}"/>
            </c:ext>
          </c:extLst>
        </c:ser>
        <c:dLbls>
          <c:showLegendKey val="0"/>
          <c:showVal val="0"/>
          <c:showCatName val="0"/>
          <c:showSerName val="0"/>
          <c:showPercent val="0"/>
          <c:showBubbleSize val="0"/>
        </c:dLbls>
        <c:gapWidth val="80"/>
        <c:overlap val="100"/>
        <c:axId val="758583039"/>
        <c:axId val="1"/>
      </c:barChart>
      <c:catAx>
        <c:axId val="7585830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758583039"/>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19111661652813E-3"/>
          <c:y val="2.7310924369747899E-2"/>
          <c:w val="0.98159617766766949"/>
          <c:h val="0.94537815126050417"/>
        </c:manualLayout>
      </c:layout>
      <c:barChart>
        <c:barDir val="col"/>
        <c:grouping val="stacked"/>
        <c:varyColors val="0"/>
        <c:ser>
          <c:idx val="0"/>
          <c:order val="0"/>
          <c:spPr>
            <a:solidFill>
              <a:srgbClr val="969696"/>
            </a:solidFill>
            <a:ln>
              <a:noFill/>
            </a:ln>
          </c:spPr>
          <c:invertIfNegative val="0"/>
          <c:val>
            <c:numRef>
              <c:f>Sheet1!$A$1:$Q$1</c:f>
              <c:numCache>
                <c:formatCode>General</c:formatCode>
                <c:ptCount val="17"/>
                <c:pt idx="0">
                  <c:v>15</c:v>
                </c:pt>
                <c:pt idx="1">
                  <c:v>13</c:v>
                </c:pt>
                <c:pt idx="3">
                  <c:v>15</c:v>
                </c:pt>
                <c:pt idx="4">
                  <c:v>16</c:v>
                </c:pt>
                <c:pt idx="6">
                  <c:v>18</c:v>
                </c:pt>
                <c:pt idx="7">
                  <c:v>15</c:v>
                </c:pt>
                <c:pt idx="9">
                  <c:v>33</c:v>
                </c:pt>
                <c:pt idx="10">
                  <c:v>21</c:v>
                </c:pt>
                <c:pt idx="12">
                  <c:v>20</c:v>
                </c:pt>
                <c:pt idx="13">
                  <c:v>8</c:v>
                </c:pt>
                <c:pt idx="15">
                  <c:v>17</c:v>
                </c:pt>
                <c:pt idx="16">
                  <c:v>20</c:v>
                </c:pt>
              </c:numCache>
            </c:numRef>
          </c:val>
          <c:extLst>
            <c:ext xmlns:c16="http://schemas.microsoft.com/office/drawing/2014/chart" uri="{C3380CC4-5D6E-409C-BE32-E72D297353CC}">
              <c16:uniqueId val="{00000000-A32F-1045-B3F9-CAC88C8DE981}"/>
            </c:ext>
          </c:extLst>
        </c:ser>
        <c:ser>
          <c:idx val="1"/>
          <c:order val="1"/>
          <c:spPr>
            <a:solidFill>
              <a:schemeClr val="accent3"/>
            </a:solidFill>
            <a:ln>
              <a:noFill/>
            </a:ln>
          </c:spPr>
          <c:invertIfNegative val="0"/>
          <c:val>
            <c:numRef>
              <c:f>Sheet1!$A$2:$Q$2</c:f>
              <c:numCache>
                <c:formatCode>General</c:formatCode>
                <c:ptCount val="17"/>
                <c:pt idx="0">
                  <c:v>29</c:v>
                </c:pt>
                <c:pt idx="1">
                  <c:v>20</c:v>
                </c:pt>
                <c:pt idx="3">
                  <c:v>55</c:v>
                </c:pt>
                <c:pt idx="4">
                  <c:v>48</c:v>
                </c:pt>
                <c:pt idx="6">
                  <c:v>29</c:v>
                </c:pt>
                <c:pt idx="7">
                  <c:v>23</c:v>
                </c:pt>
                <c:pt idx="9">
                  <c:v>37</c:v>
                </c:pt>
                <c:pt idx="10">
                  <c:v>37</c:v>
                </c:pt>
                <c:pt idx="12">
                  <c:v>47</c:v>
                </c:pt>
                <c:pt idx="13">
                  <c:v>43</c:v>
                </c:pt>
                <c:pt idx="15">
                  <c:v>37</c:v>
                </c:pt>
                <c:pt idx="16">
                  <c:v>44</c:v>
                </c:pt>
              </c:numCache>
            </c:numRef>
          </c:val>
          <c:extLst>
            <c:ext xmlns:c16="http://schemas.microsoft.com/office/drawing/2014/chart" uri="{C3380CC4-5D6E-409C-BE32-E72D297353CC}">
              <c16:uniqueId val="{00000001-A32F-1045-B3F9-CAC88C8DE981}"/>
            </c:ext>
          </c:extLst>
        </c:ser>
        <c:ser>
          <c:idx val="2"/>
          <c:order val="2"/>
          <c:spPr>
            <a:solidFill>
              <a:schemeClr val="accent1"/>
            </a:solidFill>
            <a:ln>
              <a:noFill/>
            </a:ln>
          </c:spPr>
          <c:invertIfNegative val="0"/>
          <c:val>
            <c:numRef>
              <c:f>Sheet1!$A$3:$Q$3</c:f>
              <c:numCache>
                <c:formatCode>General</c:formatCode>
                <c:ptCount val="17"/>
                <c:pt idx="0">
                  <c:v>56</c:v>
                </c:pt>
                <c:pt idx="1">
                  <c:v>67</c:v>
                </c:pt>
                <c:pt idx="3">
                  <c:v>30</c:v>
                </c:pt>
                <c:pt idx="4">
                  <c:v>36</c:v>
                </c:pt>
                <c:pt idx="6">
                  <c:v>54</c:v>
                </c:pt>
                <c:pt idx="7">
                  <c:v>62</c:v>
                </c:pt>
                <c:pt idx="9">
                  <c:v>30</c:v>
                </c:pt>
                <c:pt idx="10">
                  <c:v>42</c:v>
                </c:pt>
                <c:pt idx="12">
                  <c:v>33</c:v>
                </c:pt>
                <c:pt idx="13">
                  <c:v>49</c:v>
                </c:pt>
                <c:pt idx="15">
                  <c:v>46</c:v>
                </c:pt>
                <c:pt idx="16">
                  <c:v>36</c:v>
                </c:pt>
              </c:numCache>
            </c:numRef>
          </c:val>
          <c:extLst>
            <c:ext xmlns:c16="http://schemas.microsoft.com/office/drawing/2014/chart" uri="{C3380CC4-5D6E-409C-BE32-E72D297353CC}">
              <c16:uniqueId val="{00000002-A32F-1045-B3F9-CAC88C8DE981}"/>
            </c:ext>
          </c:extLst>
        </c:ser>
        <c:dLbls>
          <c:showLegendKey val="0"/>
          <c:showVal val="0"/>
          <c:showCatName val="0"/>
          <c:showSerName val="0"/>
          <c:showPercent val="0"/>
          <c:showBubbleSize val="0"/>
        </c:dLbls>
        <c:gapWidth val="80"/>
        <c:overlap val="100"/>
        <c:axId val="1801306303"/>
        <c:axId val="1"/>
      </c:barChart>
      <c:catAx>
        <c:axId val="180130630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1"/>
          <c:min val="0"/>
        </c:scaling>
        <c:delete val="1"/>
        <c:axPos val="l"/>
        <c:numFmt formatCode="General" sourceLinked="1"/>
        <c:majorTickMark val="out"/>
        <c:minorTickMark val="none"/>
        <c:tickLblPos val="nextTo"/>
        <c:crossAx val="1801306303"/>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967581047381545E-2"/>
          <c:y val="0.10912425492893169"/>
          <c:w val="0.9740648379052369"/>
          <c:h val="0.81384685923888123"/>
        </c:manualLayout>
      </c:layout>
      <c:barChart>
        <c:barDir val="col"/>
        <c:grouping val="clustered"/>
        <c:varyColors val="0"/>
        <c:ser>
          <c:idx val="0"/>
          <c:order val="0"/>
          <c:spPr>
            <a:solidFill>
              <a:schemeClr val="accent4"/>
            </a:solidFill>
            <a:ln>
              <a:noFill/>
            </a:ln>
          </c:spPr>
          <c:invertIfNegative val="0"/>
          <c:dLbls>
            <c:dLbl>
              <c:idx val="0"/>
              <c:layout>
                <c:manualLayout>
                  <c:x val="0"/>
                  <c:y val="-0.31315910132966529"/>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37-974F-AC5F-B23CE2BDB718}"/>
                </c:ext>
              </c:extLst>
            </c:dLbl>
            <c:dLbl>
              <c:idx val="1"/>
              <c:layout>
                <c:manualLayout>
                  <c:x val="0"/>
                  <c:y val="-0.33104080696928012"/>
                </c:manualLayout>
              </c:layout>
              <c:numFmt formatCode="#,##0&quot;%&quot;;&quot;-&quot;#,##0&quot;%&quot;" sourceLinked="0"/>
              <c:spPr>
                <a:noFill/>
                <a:ln>
                  <a:noFill/>
                </a:ln>
              </c:spPr>
              <c:txPr>
                <a:bodyPr wrap="none"/>
                <a:lstStyle/>
                <a:p>
                  <a:pPr>
                    <a:defRPr sz="1200" kern="1200">
                      <a:solidFill>
                        <a:schemeClr val="tx1"/>
                      </a:solidFill>
                      <a:latin typeface="Avenir Next LT Pro"/>
                      <a:ea typeface="Avenir Next LT Pro"/>
                      <a:cs typeface="Avenir Next LT Pro"/>
                      <a:sym typeface="Avenir Next LT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37-974F-AC5F-B23CE2BDB718}"/>
                </c:ext>
              </c:extLst>
            </c:dLbl>
            <c:dLbl>
              <c:idx val="2"/>
              <c:layout>
                <c:manualLayout>
                  <c:x val="0"/>
                  <c:y val="-0.10499770747363595"/>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37-974F-AC5F-B23CE2BDB718}"/>
                </c:ext>
              </c:extLst>
            </c:dLbl>
            <c:dLbl>
              <c:idx val="3"/>
              <c:layout>
                <c:manualLayout>
                  <c:x val="0"/>
                  <c:y val="-0.2948188904172398"/>
                </c:manualLayout>
              </c:layout>
              <c:numFmt formatCode="#,##0&quot;%&quot;;&quot;-&quot;#,##0&quot;%&quot;" sourceLinked="0"/>
              <c:spPr>
                <a:noFill/>
                <a:ln>
                  <a:noFill/>
                </a:ln>
              </c:spPr>
              <c:txPr>
                <a:bodyPr wrap="none"/>
                <a:lstStyle/>
                <a:p>
                  <a:pPr>
                    <a:defRPr sz="1200" kern="1200">
                      <a:solidFill>
                        <a:schemeClr val="tx1"/>
                      </a:solidFill>
                      <a:latin typeface="Avenir Next LT Pro"/>
                      <a:ea typeface="Avenir Next LT Pro"/>
                      <a:cs typeface="Avenir Next LT Pro"/>
                      <a:sym typeface="Avenir Next LT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37-974F-AC5F-B23CE2BDB7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31</c:v>
                </c:pt>
                <c:pt idx="1">
                  <c:v>33</c:v>
                </c:pt>
                <c:pt idx="2">
                  <c:v>8</c:v>
                </c:pt>
                <c:pt idx="3">
                  <c:v>29</c:v>
                </c:pt>
              </c:numCache>
            </c:numRef>
          </c:val>
          <c:extLst>
            <c:ext xmlns:c16="http://schemas.microsoft.com/office/drawing/2014/chart" uri="{C3380CC4-5D6E-409C-BE32-E72D297353CC}">
              <c16:uniqueId val="{00000004-C237-974F-AC5F-B23CE2BDB718}"/>
            </c:ext>
          </c:extLst>
        </c:ser>
        <c:ser>
          <c:idx val="1"/>
          <c:order val="1"/>
          <c:spPr>
            <a:solidFill>
              <a:schemeClr val="accent1"/>
            </a:solidFill>
            <a:ln>
              <a:noFill/>
            </a:ln>
          </c:spPr>
          <c:invertIfNegative val="0"/>
          <c:dLbls>
            <c:dLbl>
              <c:idx val="0"/>
              <c:layout>
                <c:manualLayout>
                  <c:x val="0"/>
                  <c:y val="-0.4397065566254012"/>
                </c:manualLayout>
              </c:layout>
              <c:numFmt formatCode="#,##0&quot;%&quot;;&quot;-&quot;#,##0&quot;%&quot;" sourceLinked="0"/>
              <c:spPr>
                <a:noFill/>
                <a:ln>
                  <a:noFill/>
                </a:ln>
              </c:spPr>
              <c:txPr>
                <a:bodyPr wrap="none"/>
                <a:lstStyle/>
                <a:p>
                  <a:pPr>
                    <a:defRPr sz="1200" kern="1200">
                      <a:solidFill>
                        <a:schemeClr val="tx1"/>
                      </a:solidFill>
                      <a:latin typeface="Avenir Next LT Pro"/>
                      <a:ea typeface="Avenir Next LT Pro"/>
                      <a:cs typeface="Avenir Next LT Pro"/>
                      <a:sym typeface="Avenir Next LT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237-974F-AC5F-B23CE2BDB718}"/>
                </c:ext>
              </c:extLst>
            </c:dLbl>
            <c:dLbl>
              <c:idx val="1"/>
              <c:layout>
                <c:manualLayout>
                  <c:x val="0"/>
                  <c:y val="-0.4126547455295736"/>
                </c:manualLayout>
              </c:layout>
              <c:numFmt formatCode="#,##0&quot;%&quot;;&quot;-&quot;#,##0&quot;%&quot;" sourceLinked="0"/>
              <c:spPr>
                <a:noFill/>
                <a:ln>
                  <a:noFill/>
                </a:ln>
              </c:spPr>
              <c:txPr>
                <a:bodyPr wrap="none"/>
                <a:lstStyle/>
                <a:p>
                  <a:pPr>
                    <a:defRPr sz="1200" kern="1200">
                      <a:solidFill>
                        <a:schemeClr val="tx1"/>
                      </a:solidFill>
                      <a:latin typeface="Avenir Next LT Pro"/>
                      <a:ea typeface="Avenir Next LT Pro"/>
                      <a:cs typeface="Avenir Next LT Pro"/>
                      <a:sym typeface="Avenir Next LT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237-974F-AC5F-B23CE2BDB718}"/>
                </c:ext>
              </c:extLst>
            </c:dLbl>
            <c:dLbl>
              <c:idx val="2"/>
              <c:layout>
                <c:manualLayout>
                  <c:x val="0"/>
                  <c:y val="-7.7487391104997708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237-974F-AC5F-B23CE2BDB718}"/>
                </c:ext>
              </c:extLst>
            </c:dLbl>
            <c:dLbl>
              <c:idx val="3"/>
              <c:layout>
                <c:manualLayout>
                  <c:x val="0"/>
                  <c:y val="-0.10499770747363595"/>
                </c:manualLayout>
              </c:layout>
              <c:numFmt formatCode="#,##0&quot;%&quot;;&quot;-&quot;#,##0&quot;%&quot;" sourceLinked="0"/>
              <c:spPr>
                <a:noFill/>
                <a:ln>
                  <a:noFill/>
                </a:ln>
              </c:spPr>
              <c:txPr>
                <a:bodyPr wrap="none"/>
                <a:lstStyle/>
                <a:p>
                  <a:pPr>
                    <a:defRPr sz="1200" kern="1200">
                      <a:solidFill>
                        <a:schemeClr val="tx1"/>
                      </a:solidFill>
                      <a:latin typeface="Avenir Next LT Pro"/>
                      <a:ea typeface="Avenir Next LT Pro"/>
                      <a:cs typeface="Avenir Next LT Pro"/>
                      <a:sym typeface="Avenir Next LT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237-974F-AC5F-B23CE2BDB7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45</c:v>
                </c:pt>
                <c:pt idx="1">
                  <c:v>42</c:v>
                </c:pt>
                <c:pt idx="2">
                  <c:v>5</c:v>
                </c:pt>
                <c:pt idx="3">
                  <c:v>8</c:v>
                </c:pt>
              </c:numCache>
            </c:numRef>
          </c:val>
          <c:extLst>
            <c:ext xmlns:c16="http://schemas.microsoft.com/office/drawing/2014/chart" uri="{C3380CC4-5D6E-409C-BE32-E72D297353CC}">
              <c16:uniqueId val="{00000009-C237-974F-AC5F-B23CE2BDB718}"/>
            </c:ext>
          </c:extLst>
        </c:ser>
        <c:dLbls>
          <c:showLegendKey val="0"/>
          <c:showVal val="0"/>
          <c:showCatName val="0"/>
          <c:showSerName val="0"/>
          <c:showPercent val="0"/>
          <c:showBubbleSize val="0"/>
        </c:dLbls>
        <c:gapWidth val="80"/>
        <c:axId val="1166633039"/>
        <c:axId val="1"/>
      </c:barChart>
      <c:catAx>
        <c:axId val="11666330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
          <c:min val="0"/>
        </c:scaling>
        <c:delete val="1"/>
        <c:axPos val="l"/>
        <c:numFmt formatCode="General" sourceLinked="1"/>
        <c:majorTickMark val="out"/>
        <c:minorTickMark val="none"/>
        <c:tickLblPos val="nextTo"/>
        <c:crossAx val="1166633039"/>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22440087145968E-2"/>
          <c:y val="9.355307804168686E-2"/>
          <c:w val="0.94335511982570808"/>
          <c:h val="0.81289384391662622"/>
        </c:manualLayout>
      </c:layout>
      <c:barChart>
        <c:barDir val="col"/>
        <c:grouping val="stacked"/>
        <c:varyColors val="0"/>
        <c:ser>
          <c:idx val="0"/>
          <c:order val="0"/>
          <c:spPr>
            <a:solidFill>
              <a:schemeClr val="accent4"/>
            </a:solidFill>
            <a:ln>
              <a:noFill/>
            </a:ln>
          </c:spPr>
          <c:invertIfNegative val="0"/>
          <c:dLbls>
            <c:dLbl>
              <c:idx val="0"/>
              <c:layout>
                <c:manualLayout>
                  <c:x val="0"/>
                  <c:y val="-1.9389238972370335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11-6249-B5C2-A43AC6BA3113}"/>
                </c:ext>
              </c:extLst>
            </c:dLbl>
            <c:dLbl>
              <c:idx val="1"/>
              <c:layout>
                <c:manualLayout>
                  <c:x val="0"/>
                  <c:y val="-1.9389238972370335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11-6249-B5C2-A43AC6BA31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66.010000000000005</c:v>
                </c:pt>
                <c:pt idx="1">
                  <c:v>61</c:v>
                </c:pt>
              </c:numCache>
            </c:numRef>
          </c:val>
          <c:extLst>
            <c:ext xmlns:c16="http://schemas.microsoft.com/office/drawing/2014/chart" uri="{C3380CC4-5D6E-409C-BE32-E72D297353CC}">
              <c16:uniqueId val="{00000002-FB11-6249-B5C2-A43AC6BA3113}"/>
            </c:ext>
          </c:extLst>
        </c:ser>
        <c:ser>
          <c:idx val="1"/>
          <c:order val="1"/>
          <c:spPr>
            <a:solidFill>
              <a:schemeClr val="accent1"/>
            </a:solidFill>
            <a:ln>
              <a:noFill/>
            </a:ln>
          </c:spPr>
          <c:invertIfNegative val="0"/>
          <c:dLbls>
            <c:dLbl>
              <c:idx val="0"/>
              <c:layout>
                <c:manualLayout>
                  <c:x val="0"/>
                  <c:y val="-1.454192922927775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11-6249-B5C2-A43AC6BA3113}"/>
                </c:ext>
              </c:extLst>
            </c:dLbl>
            <c:dLbl>
              <c:idx val="1"/>
              <c:layout>
                <c:manualLayout>
                  <c:x val="0"/>
                  <c:y val="-1.454192922927775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11-6249-B5C2-A43AC6BA31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33.989999999999995</c:v>
                </c:pt>
                <c:pt idx="1">
                  <c:v>39</c:v>
                </c:pt>
              </c:numCache>
            </c:numRef>
          </c:val>
          <c:extLst>
            <c:ext xmlns:c16="http://schemas.microsoft.com/office/drawing/2014/chart" uri="{C3380CC4-5D6E-409C-BE32-E72D297353CC}">
              <c16:uniqueId val="{00000005-FB11-6249-B5C2-A43AC6BA3113}"/>
            </c:ext>
          </c:extLst>
        </c:ser>
        <c:dLbls>
          <c:showLegendKey val="0"/>
          <c:showVal val="0"/>
          <c:showCatName val="0"/>
          <c:showSerName val="0"/>
          <c:showPercent val="0"/>
          <c:showBubbleSize val="0"/>
        </c:dLbls>
        <c:gapWidth val="80"/>
        <c:overlap val="100"/>
        <c:axId val="1193683455"/>
        <c:axId val="1"/>
      </c:barChart>
      <c:catAx>
        <c:axId val="11936834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93683455"/>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82931-308B-1B43-894F-43ADAE4E62B4}" type="datetimeFigureOut">
              <a:rPr lang="en-US" smtClean="0"/>
              <a:t>3/14/24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32D91-0CCE-964E-9BBF-21FA58B2BE8E}" type="slidenum">
              <a:rPr lang="en-US" smtClean="0"/>
              <a:t>‹#›</a:t>
            </a:fld>
            <a:endParaRPr lang="en-US"/>
          </a:p>
        </p:txBody>
      </p:sp>
    </p:spTree>
    <p:extLst>
      <p:ext uri="{BB962C8B-B14F-4D97-AF65-F5344CB8AC3E}">
        <p14:creationId xmlns:p14="http://schemas.microsoft.com/office/powerpoint/2010/main" val="34461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32D91-0CCE-964E-9BBF-21FA58B2BE8E}" type="slidenum">
              <a:rPr lang="en-US" smtClean="0"/>
              <a:t>3</a:t>
            </a:fld>
            <a:endParaRPr lang="en-US"/>
          </a:p>
        </p:txBody>
      </p:sp>
    </p:spTree>
    <p:extLst>
      <p:ext uri="{BB962C8B-B14F-4D97-AF65-F5344CB8AC3E}">
        <p14:creationId xmlns:p14="http://schemas.microsoft.com/office/powerpoint/2010/main" val="352316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32D91-0CCE-964E-9BBF-21FA58B2BE8E}" type="slidenum">
              <a:rPr lang="en-US" smtClean="0"/>
              <a:t>19</a:t>
            </a:fld>
            <a:endParaRPr lang="en-US"/>
          </a:p>
        </p:txBody>
      </p:sp>
    </p:spTree>
    <p:extLst>
      <p:ext uri="{BB962C8B-B14F-4D97-AF65-F5344CB8AC3E}">
        <p14:creationId xmlns:p14="http://schemas.microsoft.com/office/powerpoint/2010/main" val="293196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32D91-0CCE-964E-9BBF-21FA58B2BE8E}" type="slidenum">
              <a:rPr lang="en-US" smtClean="0"/>
              <a:t>20</a:t>
            </a:fld>
            <a:endParaRPr lang="en-US"/>
          </a:p>
        </p:txBody>
      </p:sp>
    </p:spTree>
    <p:extLst>
      <p:ext uri="{BB962C8B-B14F-4D97-AF65-F5344CB8AC3E}">
        <p14:creationId xmlns:p14="http://schemas.microsoft.com/office/powerpoint/2010/main" val="248146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oleObject" Target="../embeddings/oleObject36.bin"/><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slideLayout" Target="../slideLayouts/slideLayout2.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chart" Target="../charts/chart10.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tags" Target="../tags/tag176.xml"/><Relationship Id="rId10" Type="http://schemas.openxmlformats.org/officeDocument/2006/relationships/tags" Target="../tags/tag171.xml"/><Relationship Id="rId19" Type="http://schemas.openxmlformats.org/officeDocument/2006/relationships/image" Target="../media/image17.emf"/><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s>
</file>

<file path=ppt/slides/_rels/slide11.xml.rels><?xml version="1.0" encoding="UTF-8" standalone="yes"?>
<Relationships xmlns="http://schemas.openxmlformats.org/package/2006/relationships"><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9" Type="http://schemas.openxmlformats.org/officeDocument/2006/relationships/tags" Target="../tags/tag216.xml"/><Relationship Id="rId21" Type="http://schemas.openxmlformats.org/officeDocument/2006/relationships/tags" Target="../tags/tag198.xml"/><Relationship Id="rId34" Type="http://schemas.openxmlformats.org/officeDocument/2006/relationships/tags" Target="../tags/tag211.xml"/><Relationship Id="rId42" Type="http://schemas.openxmlformats.org/officeDocument/2006/relationships/tags" Target="../tags/tag219.xml"/><Relationship Id="rId47" Type="http://schemas.openxmlformats.org/officeDocument/2006/relationships/tags" Target="../tags/tag224.xml"/><Relationship Id="rId50" Type="http://schemas.openxmlformats.org/officeDocument/2006/relationships/oleObject" Target="../embeddings/oleObject37.bin"/><Relationship Id="rId7" Type="http://schemas.openxmlformats.org/officeDocument/2006/relationships/tags" Target="../tags/tag184.xml"/><Relationship Id="rId2" Type="http://schemas.openxmlformats.org/officeDocument/2006/relationships/tags" Target="../tags/tag179.xml"/><Relationship Id="rId16" Type="http://schemas.openxmlformats.org/officeDocument/2006/relationships/tags" Target="../tags/tag193.xml"/><Relationship Id="rId29" Type="http://schemas.openxmlformats.org/officeDocument/2006/relationships/tags" Target="../tags/tag206.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tags" Target="../tags/tag222.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49" Type="http://schemas.openxmlformats.org/officeDocument/2006/relationships/slideLayout" Target="../slideLayouts/slideLayout2.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4" Type="http://schemas.openxmlformats.org/officeDocument/2006/relationships/tags" Target="../tags/tag221.xml"/><Relationship Id="rId52" Type="http://schemas.openxmlformats.org/officeDocument/2006/relationships/chart" Target="../charts/chart11.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 Id="rId48" Type="http://schemas.openxmlformats.org/officeDocument/2006/relationships/tags" Target="../tags/tag225.xml"/><Relationship Id="rId8" Type="http://schemas.openxmlformats.org/officeDocument/2006/relationships/tags" Target="../tags/tag185.xml"/><Relationship Id="rId51" Type="http://schemas.openxmlformats.org/officeDocument/2006/relationships/image" Target="../media/image18.emf"/><Relationship Id="rId3" Type="http://schemas.openxmlformats.org/officeDocument/2006/relationships/tags" Target="../tags/tag180.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tags" Target="../tags/tag223.xml"/><Relationship Id="rId20" Type="http://schemas.openxmlformats.org/officeDocument/2006/relationships/tags" Target="../tags/tag197.xml"/><Relationship Id="rId41" Type="http://schemas.openxmlformats.org/officeDocument/2006/relationships/tags" Target="../tags/tag218.xml"/><Relationship Id="rId1" Type="http://schemas.openxmlformats.org/officeDocument/2006/relationships/tags" Target="../tags/tag178.xml"/><Relationship Id="rId6" Type="http://schemas.openxmlformats.org/officeDocument/2006/relationships/tags" Target="../tags/tag183.xml"/></Relationships>
</file>

<file path=ppt/slides/_rels/slide12.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chart" Target="../charts/chart12.xml"/><Relationship Id="rId2" Type="http://schemas.openxmlformats.org/officeDocument/2006/relationships/tags" Target="../tags/tag227.xml"/><Relationship Id="rId16" Type="http://schemas.openxmlformats.org/officeDocument/2006/relationships/image" Target="../media/image14.emf"/><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oleObject" Target="../embeddings/oleObject38.bin"/><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chart" Target="../charts/chart13.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16.emf"/><Relationship Id="rId5" Type="http://schemas.openxmlformats.org/officeDocument/2006/relationships/tags" Target="../tags/tag243.xml"/><Relationship Id="rId10" Type="http://schemas.openxmlformats.org/officeDocument/2006/relationships/oleObject" Target="../embeddings/oleObject39.bin"/><Relationship Id="rId4" Type="http://schemas.openxmlformats.org/officeDocument/2006/relationships/tags" Target="../tags/tag242.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3.xml"/><Relationship Id="rId1" Type="http://schemas.openxmlformats.org/officeDocument/2006/relationships/tags" Target="../tags/tag24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9" Type="http://schemas.openxmlformats.org/officeDocument/2006/relationships/tags" Target="../tags/tag286.xml"/><Relationship Id="rId21" Type="http://schemas.openxmlformats.org/officeDocument/2006/relationships/tags" Target="../tags/tag268.xml"/><Relationship Id="rId34" Type="http://schemas.openxmlformats.org/officeDocument/2006/relationships/tags" Target="../tags/tag281.xml"/><Relationship Id="rId42" Type="http://schemas.openxmlformats.org/officeDocument/2006/relationships/tags" Target="../tags/tag289.xml"/><Relationship Id="rId47" Type="http://schemas.openxmlformats.org/officeDocument/2006/relationships/slideLayout" Target="../slideLayouts/slideLayout1.xml"/><Relationship Id="rId50" Type="http://schemas.openxmlformats.org/officeDocument/2006/relationships/chart" Target="../charts/chart14.xml"/><Relationship Id="rId7" Type="http://schemas.openxmlformats.org/officeDocument/2006/relationships/tags" Target="../tags/tag254.xml"/><Relationship Id="rId2" Type="http://schemas.openxmlformats.org/officeDocument/2006/relationships/tags" Target="../tags/tag249.xml"/><Relationship Id="rId16" Type="http://schemas.openxmlformats.org/officeDocument/2006/relationships/tags" Target="../tags/tag263.xml"/><Relationship Id="rId29" Type="http://schemas.openxmlformats.org/officeDocument/2006/relationships/tags" Target="../tags/tag276.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37" Type="http://schemas.openxmlformats.org/officeDocument/2006/relationships/tags" Target="../tags/tag284.xml"/><Relationship Id="rId40" Type="http://schemas.openxmlformats.org/officeDocument/2006/relationships/tags" Target="../tags/tag287.xml"/><Relationship Id="rId45" Type="http://schemas.openxmlformats.org/officeDocument/2006/relationships/tags" Target="../tags/tag292.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36" Type="http://schemas.openxmlformats.org/officeDocument/2006/relationships/tags" Target="../tags/tag283.xml"/><Relationship Id="rId49" Type="http://schemas.openxmlformats.org/officeDocument/2006/relationships/image" Target="../media/image12.emf"/><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4" Type="http://schemas.openxmlformats.org/officeDocument/2006/relationships/tags" Target="../tags/tag291.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tags" Target="../tags/tag282.xml"/><Relationship Id="rId43" Type="http://schemas.openxmlformats.org/officeDocument/2006/relationships/tags" Target="../tags/tag290.xml"/><Relationship Id="rId48" Type="http://schemas.openxmlformats.org/officeDocument/2006/relationships/oleObject" Target="../embeddings/oleObject41.bin"/><Relationship Id="rId8" Type="http://schemas.openxmlformats.org/officeDocument/2006/relationships/tags" Target="../tags/tag255.xml"/><Relationship Id="rId3" Type="http://schemas.openxmlformats.org/officeDocument/2006/relationships/tags" Target="../tags/tag250.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tags" Target="../tags/tag280.xml"/><Relationship Id="rId38" Type="http://schemas.openxmlformats.org/officeDocument/2006/relationships/tags" Target="../tags/tag285.xml"/><Relationship Id="rId46" Type="http://schemas.openxmlformats.org/officeDocument/2006/relationships/tags" Target="../tags/tag293.xml"/><Relationship Id="rId20" Type="http://schemas.openxmlformats.org/officeDocument/2006/relationships/tags" Target="../tags/tag267.xml"/><Relationship Id="rId41" Type="http://schemas.openxmlformats.org/officeDocument/2006/relationships/tags" Target="../tags/tag288.xml"/><Relationship Id="rId1" Type="http://schemas.openxmlformats.org/officeDocument/2006/relationships/tags" Target="../tags/tag248.xml"/><Relationship Id="rId6" Type="http://schemas.openxmlformats.org/officeDocument/2006/relationships/tags" Target="../tags/tag25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296.xml"/><Relationship Id="rId7" Type="http://schemas.openxmlformats.org/officeDocument/2006/relationships/slideLayout" Target="../slideLayouts/slideLayout2.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5" Type="http://schemas.openxmlformats.org/officeDocument/2006/relationships/tags" Target="../tags/tag298.xml"/><Relationship Id="rId10" Type="http://schemas.openxmlformats.org/officeDocument/2006/relationships/chart" Target="../charts/chart15.xml"/><Relationship Id="rId4" Type="http://schemas.openxmlformats.org/officeDocument/2006/relationships/tags" Target="../tags/tag297.xml"/><Relationship Id="rId9"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image" Target="../media/image20.emf"/><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oleObject" Target="../embeddings/oleObject43.bin"/><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slideLayout" Target="../slideLayouts/slideLayout2.xml"/><Relationship Id="rId5" Type="http://schemas.openxmlformats.org/officeDocument/2006/relationships/tags" Target="../tags/tag304.xml"/><Relationship Id="rId10" Type="http://schemas.openxmlformats.org/officeDocument/2006/relationships/tags" Target="../tags/tag309.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3.xml"/><Relationship Id="rId1" Type="http://schemas.openxmlformats.org/officeDocument/2006/relationships/tags" Target="../tags/tag310.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tags" Target="../tags/tag336.xml"/><Relationship Id="rId39" Type="http://schemas.openxmlformats.org/officeDocument/2006/relationships/tags" Target="../tags/tag349.xml"/><Relationship Id="rId21" Type="http://schemas.openxmlformats.org/officeDocument/2006/relationships/tags" Target="../tags/tag331.xml"/><Relationship Id="rId34" Type="http://schemas.openxmlformats.org/officeDocument/2006/relationships/tags" Target="../tags/tag344.xml"/><Relationship Id="rId42" Type="http://schemas.openxmlformats.org/officeDocument/2006/relationships/notesSlide" Target="../notesSlides/notesSlide2.xml"/><Relationship Id="rId7" Type="http://schemas.openxmlformats.org/officeDocument/2006/relationships/tags" Target="../tags/tag317.xml"/><Relationship Id="rId2" Type="http://schemas.openxmlformats.org/officeDocument/2006/relationships/tags" Target="../tags/tag312.xml"/><Relationship Id="rId16" Type="http://schemas.openxmlformats.org/officeDocument/2006/relationships/tags" Target="../tags/tag326.xml"/><Relationship Id="rId29" Type="http://schemas.openxmlformats.org/officeDocument/2006/relationships/tags" Target="../tags/tag339.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tags" Target="../tags/tag334.xml"/><Relationship Id="rId32" Type="http://schemas.openxmlformats.org/officeDocument/2006/relationships/tags" Target="../tags/tag342.xml"/><Relationship Id="rId37" Type="http://schemas.openxmlformats.org/officeDocument/2006/relationships/tags" Target="../tags/tag347.xml"/><Relationship Id="rId40" Type="http://schemas.openxmlformats.org/officeDocument/2006/relationships/tags" Target="../tags/tag350.xml"/><Relationship Id="rId45" Type="http://schemas.openxmlformats.org/officeDocument/2006/relationships/chart" Target="../charts/chart17.xml"/><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tags" Target="../tags/tag338.xml"/><Relationship Id="rId36" Type="http://schemas.openxmlformats.org/officeDocument/2006/relationships/tags" Target="../tags/tag346.xml"/><Relationship Id="rId10" Type="http://schemas.openxmlformats.org/officeDocument/2006/relationships/tags" Target="../tags/tag320.xml"/><Relationship Id="rId19" Type="http://schemas.openxmlformats.org/officeDocument/2006/relationships/tags" Target="../tags/tag329.xml"/><Relationship Id="rId31" Type="http://schemas.openxmlformats.org/officeDocument/2006/relationships/tags" Target="../tags/tag341.xml"/><Relationship Id="rId44" Type="http://schemas.openxmlformats.org/officeDocument/2006/relationships/image" Target="../media/image14.emf"/><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tags" Target="../tags/tag337.xml"/><Relationship Id="rId30" Type="http://schemas.openxmlformats.org/officeDocument/2006/relationships/tags" Target="../tags/tag340.xml"/><Relationship Id="rId35" Type="http://schemas.openxmlformats.org/officeDocument/2006/relationships/tags" Target="../tags/tag345.xml"/><Relationship Id="rId43" Type="http://schemas.openxmlformats.org/officeDocument/2006/relationships/oleObject" Target="../embeddings/oleObject45.bin"/><Relationship Id="rId8" Type="http://schemas.openxmlformats.org/officeDocument/2006/relationships/tags" Target="../tags/tag318.xml"/><Relationship Id="rId3" Type="http://schemas.openxmlformats.org/officeDocument/2006/relationships/tags" Target="../tags/tag313.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33" Type="http://schemas.openxmlformats.org/officeDocument/2006/relationships/tags" Target="../tags/tag343.xml"/><Relationship Id="rId38" Type="http://schemas.openxmlformats.org/officeDocument/2006/relationships/tags" Target="../tags/tag348.xml"/><Relationship Id="rId20" Type="http://schemas.openxmlformats.org/officeDocument/2006/relationships/tags" Target="../tags/tag330.xml"/><Relationship Id="rId4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image" Target="../media/image12.emf"/><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slide" Target="slide14.xml"/><Relationship Id="rId47" Type="http://schemas.openxmlformats.org/officeDocument/2006/relationships/chart" Target="../charts/chart4.xml"/><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slideLayout" Target="../slideLayouts/slideLayout2.xml"/><Relationship Id="rId40" Type="http://schemas.openxmlformats.org/officeDocument/2006/relationships/slide" Target="slide3.xml"/><Relationship Id="rId45" Type="http://schemas.openxmlformats.org/officeDocument/2006/relationships/chart" Target="../charts/chart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chart" Target="../charts/chart1.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slide" Target="slide18.xml"/><Relationship Id="rId8" Type="http://schemas.openxmlformats.org/officeDocument/2006/relationships/tags" Target="../tags/tag36.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oleObject" Target="../embeddings/oleObject28.bin"/><Relationship Id="rId46" Type="http://schemas.openxmlformats.org/officeDocument/2006/relationships/chart" Target="../charts/chart3.xml"/><Relationship Id="rId20" Type="http://schemas.openxmlformats.org/officeDocument/2006/relationships/tags" Target="../tags/tag48.xml"/><Relationship Id="rId41"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slideLayout" Target="../slideLayouts/slideLayout2.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chart" Target="../charts/chart18.xml"/><Relationship Id="rId2" Type="http://schemas.openxmlformats.org/officeDocument/2006/relationships/tags" Target="../tags/tag352.xml"/><Relationship Id="rId16" Type="http://schemas.openxmlformats.org/officeDocument/2006/relationships/image" Target="../media/image21.emf"/><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5" Type="http://schemas.openxmlformats.org/officeDocument/2006/relationships/oleObject" Target="../embeddings/oleObject46.bin"/><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18" Type="http://schemas.openxmlformats.org/officeDocument/2006/relationships/image" Target="../media/image22.emf"/><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oleObject" Target="../embeddings/oleObject47.bin"/><Relationship Id="rId2" Type="http://schemas.openxmlformats.org/officeDocument/2006/relationships/tags" Target="../tags/tag364.xml"/><Relationship Id="rId16" Type="http://schemas.openxmlformats.org/officeDocument/2006/relationships/slideLayout" Target="../slideLayouts/slideLayout2.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tags" Target="../tags/tag377.xml"/><Relationship Id="rId10" Type="http://schemas.openxmlformats.org/officeDocument/2006/relationships/tags" Target="../tags/tag372.xml"/><Relationship Id="rId19" Type="http://schemas.openxmlformats.org/officeDocument/2006/relationships/chart" Target="../charts/chart19.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s>
</file>

<file path=ppt/slides/_rels/slide22.xml.rels><?xml version="1.0" encoding="UTF-8" standalone="yes"?>
<Relationships xmlns="http://schemas.openxmlformats.org/package/2006/relationships"><Relationship Id="rId8" Type="http://schemas.openxmlformats.org/officeDocument/2006/relationships/tags" Target="../tags/tag385.xml"/><Relationship Id="rId13" Type="http://schemas.openxmlformats.org/officeDocument/2006/relationships/tags" Target="../tags/tag390.xml"/><Relationship Id="rId18" Type="http://schemas.openxmlformats.org/officeDocument/2006/relationships/image" Target="../media/image18.emf"/><Relationship Id="rId3" Type="http://schemas.openxmlformats.org/officeDocument/2006/relationships/tags" Target="../tags/tag380.xml"/><Relationship Id="rId7" Type="http://schemas.openxmlformats.org/officeDocument/2006/relationships/tags" Target="../tags/tag384.xml"/><Relationship Id="rId12" Type="http://schemas.openxmlformats.org/officeDocument/2006/relationships/tags" Target="../tags/tag389.xml"/><Relationship Id="rId17" Type="http://schemas.openxmlformats.org/officeDocument/2006/relationships/oleObject" Target="../embeddings/oleObject48.bin"/><Relationship Id="rId2" Type="http://schemas.openxmlformats.org/officeDocument/2006/relationships/tags" Target="../tags/tag379.xml"/><Relationship Id="rId16" Type="http://schemas.openxmlformats.org/officeDocument/2006/relationships/slideLayout" Target="../slideLayouts/slideLayout2.xml"/><Relationship Id="rId1" Type="http://schemas.openxmlformats.org/officeDocument/2006/relationships/tags" Target="../tags/tag378.xml"/><Relationship Id="rId6" Type="http://schemas.openxmlformats.org/officeDocument/2006/relationships/tags" Target="../tags/tag383.xml"/><Relationship Id="rId11" Type="http://schemas.openxmlformats.org/officeDocument/2006/relationships/tags" Target="../tags/tag388.xml"/><Relationship Id="rId5" Type="http://schemas.openxmlformats.org/officeDocument/2006/relationships/tags" Target="../tags/tag382.xml"/><Relationship Id="rId15" Type="http://schemas.openxmlformats.org/officeDocument/2006/relationships/tags" Target="../tags/tag392.xml"/><Relationship Id="rId10" Type="http://schemas.openxmlformats.org/officeDocument/2006/relationships/tags" Target="../tags/tag387.xml"/><Relationship Id="rId19" Type="http://schemas.openxmlformats.org/officeDocument/2006/relationships/chart" Target="../charts/chart20.xml"/><Relationship Id="rId4" Type="http://schemas.openxmlformats.org/officeDocument/2006/relationships/tags" Target="../tags/tag381.xml"/><Relationship Id="rId9" Type="http://schemas.openxmlformats.org/officeDocument/2006/relationships/tags" Target="../tags/tag386.xml"/><Relationship Id="rId14" Type="http://schemas.openxmlformats.org/officeDocument/2006/relationships/tags" Target="../tags/tag39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65.xml"/><Relationship Id="rId5" Type="http://schemas.openxmlformats.org/officeDocument/2006/relationships/image" Target="../media/image13.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68.xml"/><Relationship Id="rId7" Type="http://schemas.openxmlformats.org/officeDocument/2006/relationships/oleObject" Target="../embeddings/oleObject30.bin"/><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73.xml"/><Relationship Id="rId7"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chart" Target="../charts/chart6.xml"/><Relationship Id="rId4" Type="http://schemas.openxmlformats.org/officeDocument/2006/relationships/tags" Target="../tags/tag74.xml"/><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9" Type="http://schemas.openxmlformats.org/officeDocument/2006/relationships/tags" Target="../tags/tag115.xml"/><Relationship Id="rId21" Type="http://schemas.openxmlformats.org/officeDocument/2006/relationships/tags" Target="../tags/tag97.xml"/><Relationship Id="rId34" Type="http://schemas.openxmlformats.org/officeDocument/2006/relationships/tags" Target="../tags/tag110.xml"/><Relationship Id="rId42" Type="http://schemas.openxmlformats.org/officeDocument/2006/relationships/tags" Target="../tags/tag118.xml"/><Relationship Id="rId47" Type="http://schemas.openxmlformats.org/officeDocument/2006/relationships/tags" Target="../tags/tag123.xml"/><Relationship Id="rId50" Type="http://schemas.openxmlformats.org/officeDocument/2006/relationships/tags" Target="../tags/tag126.xml"/><Relationship Id="rId55" Type="http://schemas.openxmlformats.org/officeDocument/2006/relationships/tags" Target="../tags/tag131.xml"/><Relationship Id="rId7" Type="http://schemas.openxmlformats.org/officeDocument/2006/relationships/tags" Target="../tags/tag83.xml"/><Relationship Id="rId2" Type="http://schemas.openxmlformats.org/officeDocument/2006/relationships/tags" Target="../tags/tag78.xml"/><Relationship Id="rId16" Type="http://schemas.openxmlformats.org/officeDocument/2006/relationships/tags" Target="../tags/tag92.xml"/><Relationship Id="rId29" Type="http://schemas.openxmlformats.org/officeDocument/2006/relationships/tags" Target="../tags/tag105.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tags" Target="../tags/tag113.xml"/><Relationship Id="rId40" Type="http://schemas.openxmlformats.org/officeDocument/2006/relationships/tags" Target="../tags/tag116.xml"/><Relationship Id="rId45" Type="http://schemas.openxmlformats.org/officeDocument/2006/relationships/tags" Target="../tags/tag121.xml"/><Relationship Id="rId53" Type="http://schemas.openxmlformats.org/officeDocument/2006/relationships/tags" Target="../tags/tag129.xml"/><Relationship Id="rId58" Type="http://schemas.openxmlformats.org/officeDocument/2006/relationships/oleObject" Target="../embeddings/oleObject32.bin"/><Relationship Id="rId5" Type="http://schemas.openxmlformats.org/officeDocument/2006/relationships/tags" Target="../tags/tag81.xml"/><Relationship Id="rId19" Type="http://schemas.openxmlformats.org/officeDocument/2006/relationships/tags" Target="../tags/tag95.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tags" Target="../tags/tag111.xml"/><Relationship Id="rId43" Type="http://schemas.openxmlformats.org/officeDocument/2006/relationships/tags" Target="../tags/tag119.xml"/><Relationship Id="rId48" Type="http://schemas.openxmlformats.org/officeDocument/2006/relationships/tags" Target="../tags/tag124.xml"/><Relationship Id="rId56" Type="http://schemas.openxmlformats.org/officeDocument/2006/relationships/tags" Target="../tags/tag132.xml"/><Relationship Id="rId8" Type="http://schemas.openxmlformats.org/officeDocument/2006/relationships/tags" Target="../tags/tag84.xml"/><Relationship Id="rId51" Type="http://schemas.openxmlformats.org/officeDocument/2006/relationships/tags" Target="../tags/tag127.xml"/><Relationship Id="rId3" Type="http://schemas.openxmlformats.org/officeDocument/2006/relationships/tags" Target="../tags/tag79.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38" Type="http://schemas.openxmlformats.org/officeDocument/2006/relationships/tags" Target="../tags/tag114.xml"/><Relationship Id="rId46" Type="http://schemas.openxmlformats.org/officeDocument/2006/relationships/tags" Target="../tags/tag122.xml"/><Relationship Id="rId59" Type="http://schemas.openxmlformats.org/officeDocument/2006/relationships/image" Target="../media/image14.emf"/><Relationship Id="rId20" Type="http://schemas.openxmlformats.org/officeDocument/2006/relationships/tags" Target="../tags/tag96.xml"/><Relationship Id="rId41" Type="http://schemas.openxmlformats.org/officeDocument/2006/relationships/tags" Target="../tags/tag117.xml"/><Relationship Id="rId54" Type="http://schemas.openxmlformats.org/officeDocument/2006/relationships/tags" Target="../tags/tag130.xml"/><Relationship Id="rId1" Type="http://schemas.openxmlformats.org/officeDocument/2006/relationships/tags" Target="../tags/tag77.xml"/><Relationship Id="rId6" Type="http://schemas.openxmlformats.org/officeDocument/2006/relationships/tags" Target="../tags/tag82.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tags" Target="../tags/tag112.xml"/><Relationship Id="rId49" Type="http://schemas.openxmlformats.org/officeDocument/2006/relationships/tags" Target="../tags/tag125.xml"/><Relationship Id="rId57" Type="http://schemas.openxmlformats.org/officeDocument/2006/relationships/slideLayout" Target="../slideLayouts/slideLayout2.xml"/><Relationship Id="rId10" Type="http://schemas.openxmlformats.org/officeDocument/2006/relationships/tags" Target="../tags/tag86.xml"/><Relationship Id="rId31" Type="http://schemas.openxmlformats.org/officeDocument/2006/relationships/tags" Target="../tags/tag107.xml"/><Relationship Id="rId44" Type="http://schemas.openxmlformats.org/officeDocument/2006/relationships/tags" Target="../tags/tag120.xml"/><Relationship Id="rId52" Type="http://schemas.openxmlformats.org/officeDocument/2006/relationships/tags" Target="../tags/tag128.xml"/><Relationship Id="rId60"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3.xml"/><Relationship Id="rId1" Type="http://schemas.openxmlformats.org/officeDocument/2006/relationships/tags" Target="../tags/tag133.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chart" Target="../charts/chart8.xml"/><Relationship Id="rId3" Type="http://schemas.openxmlformats.org/officeDocument/2006/relationships/tags" Target="../tags/tag136.xml"/><Relationship Id="rId21" Type="http://schemas.openxmlformats.org/officeDocument/2006/relationships/tags" Target="../tags/tag154.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image" Target="../media/image12.emf"/><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oleObject" Target="../embeddings/oleObject34.bin"/><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slideLayout" Target="../slideLayouts/slideLayout1.xml"/><Relationship Id="rId10" Type="http://schemas.openxmlformats.org/officeDocument/2006/relationships/tags" Target="../tags/tag143.xml"/><Relationship Id="rId19" Type="http://schemas.openxmlformats.org/officeDocument/2006/relationships/tags" Target="../tags/tag152.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58.xml"/><Relationship Id="rId7"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chart" Target="../charts/chart9.xml"/><Relationship Id="rId4" Type="http://schemas.openxmlformats.org/officeDocument/2006/relationships/tags" Target="../tags/tag159.xml"/><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5256DD1-E803-62C7-701F-43DC4E5ADE2D}"/>
              </a:ext>
            </a:extLst>
          </p:cNvPr>
          <p:cNvGraphicFramePr>
            <a:graphicFrameLocks noChangeAspect="1"/>
          </p:cNvGraphicFramePr>
          <p:nvPr>
            <p:custDataLst>
              <p:tags r:id="rId1"/>
            </p:custDataLst>
            <p:extLst>
              <p:ext uri="{D42A27DB-BD31-4B8C-83A1-F6EECF244321}">
                <p14:modId xmlns:p14="http://schemas.microsoft.com/office/powerpoint/2010/main" val="24055140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55256DD1-E803-62C7-701F-43DC4E5ADE2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6458F22-03EF-875B-7A8A-7B7D8F8341B6}"/>
              </a:ext>
            </a:extLst>
          </p:cNvPr>
          <p:cNvSpPr>
            <a:spLocks noGrp="1"/>
          </p:cNvSpPr>
          <p:nvPr>
            <p:ph type="ctrTitle"/>
          </p:nvPr>
        </p:nvSpPr>
        <p:spPr/>
        <p:txBody>
          <a:bodyPr vert="horz"/>
          <a:lstStyle/>
          <a:p>
            <a:r>
              <a:rPr lang="en-US" dirty="0"/>
              <a:t>CEO Value Creation Pulse: Confident in the Direction, Hesitant on the People</a:t>
            </a:r>
          </a:p>
        </p:txBody>
      </p:sp>
      <p:sp>
        <p:nvSpPr>
          <p:cNvPr id="6" name="Subtitle 5">
            <a:extLst>
              <a:ext uri="{FF2B5EF4-FFF2-40B4-BE49-F238E27FC236}">
                <a16:creationId xmlns:a16="http://schemas.microsoft.com/office/drawing/2014/main" id="{0A3978C1-5FFE-A9FF-2F4C-D83157825084}"/>
              </a:ext>
            </a:extLst>
          </p:cNvPr>
          <p:cNvSpPr>
            <a:spLocks noGrp="1"/>
          </p:cNvSpPr>
          <p:nvPr>
            <p:ph type="subTitle" idx="1"/>
          </p:nvPr>
        </p:nvSpPr>
        <p:spPr/>
        <p:txBody>
          <a:bodyPr/>
          <a:lstStyle/>
          <a:p>
            <a:r>
              <a:rPr lang="en-US" dirty="0"/>
              <a:t>Q1 2024</a:t>
            </a:r>
          </a:p>
        </p:txBody>
      </p:sp>
    </p:spTree>
    <p:extLst>
      <p:ext uri="{BB962C8B-B14F-4D97-AF65-F5344CB8AC3E}">
        <p14:creationId xmlns:p14="http://schemas.microsoft.com/office/powerpoint/2010/main" val="224325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73FE185E-F314-F3F2-6EBB-D234D8AEDF1F}"/>
              </a:ext>
            </a:extLst>
          </p:cNvPr>
          <p:cNvGraphicFramePr>
            <a:graphicFrameLocks noChangeAspect="1"/>
          </p:cNvGraphicFramePr>
          <p:nvPr>
            <p:custDataLst>
              <p:tags r:id="rId1"/>
            </p:custDataLst>
            <p:extLst>
              <p:ext uri="{D42A27DB-BD31-4B8C-83A1-F6EECF244321}">
                <p14:modId xmlns:p14="http://schemas.microsoft.com/office/powerpoint/2010/main" val="32720823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14" name="Object 13" hidden="1">
                        <a:extLst>
                          <a:ext uri="{FF2B5EF4-FFF2-40B4-BE49-F238E27FC236}">
                            <a16:creationId xmlns:a16="http://schemas.microsoft.com/office/drawing/2014/main" id="{73FE185E-F314-F3F2-6EBB-D234D8AEDF1F}"/>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49A3EA-A4BB-FEF8-5439-7EC96FB58AA3}"/>
              </a:ext>
            </a:extLst>
          </p:cNvPr>
          <p:cNvSpPr>
            <a:spLocks noGrp="1"/>
          </p:cNvSpPr>
          <p:nvPr>
            <p:ph type="title"/>
          </p:nvPr>
        </p:nvSpPr>
        <p:spPr/>
        <p:txBody>
          <a:bodyPr vert="horz">
            <a:normAutofit/>
          </a:bodyPr>
          <a:lstStyle/>
          <a:p>
            <a:r>
              <a:rPr lang="en-US" dirty="0"/>
              <a:t>Notable increases in emphasis on customer retention, market penetration, and new launches</a:t>
            </a:r>
          </a:p>
        </p:txBody>
      </p:sp>
      <p:graphicFrame>
        <p:nvGraphicFramePr>
          <p:cNvPr id="10" name="Chart 9">
            <a:extLst>
              <a:ext uri="{FF2B5EF4-FFF2-40B4-BE49-F238E27FC236}">
                <a16:creationId xmlns:a16="http://schemas.microsoft.com/office/drawing/2014/main" id="{9AD10CE4-3B77-FF76-4B5A-68B357434678}"/>
              </a:ext>
            </a:extLst>
          </p:cNvPr>
          <p:cNvGraphicFramePr/>
          <p:nvPr>
            <p:custDataLst>
              <p:tags r:id="rId2"/>
            </p:custDataLst>
            <p:extLst>
              <p:ext uri="{D42A27DB-BD31-4B8C-83A1-F6EECF244321}">
                <p14:modId xmlns:p14="http://schemas.microsoft.com/office/powerpoint/2010/main" val="1219477965"/>
              </p:ext>
            </p:extLst>
          </p:nvPr>
        </p:nvGraphicFramePr>
        <p:xfrm>
          <a:off x="760413" y="1881188"/>
          <a:ext cx="10252075" cy="2830512"/>
        </p:xfrm>
        <a:graphic>
          <a:graphicData uri="http://schemas.openxmlformats.org/drawingml/2006/chart">
            <c:chart xmlns:c="http://schemas.openxmlformats.org/drawingml/2006/chart" xmlns:r="http://schemas.openxmlformats.org/officeDocument/2006/relationships" r:id="rId20"/>
          </a:graphicData>
        </a:graphic>
      </p:graphicFrame>
      <p:sp>
        <p:nvSpPr>
          <p:cNvPr id="5" name="Text Placeholder 2">
            <a:extLst>
              <a:ext uri="{FF2B5EF4-FFF2-40B4-BE49-F238E27FC236}">
                <a16:creationId xmlns:a16="http://schemas.microsoft.com/office/drawing/2014/main" id="{EA78E3C0-C78B-A965-E3E3-BD6A5E7808D8}"/>
              </a:ext>
            </a:extLst>
          </p:cNvPr>
          <p:cNvSpPr txBox="1">
            <a:spLocks/>
          </p:cNvSpPr>
          <p:nvPr>
            <p:custDataLst>
              <p:tags r:id="rId3"/>
            </p:custDataLst>
          </p:nvPr>
        </p:nvSpPr>
        <p:spPr bwMode="auto">
          <a:xfrm>
            <a:off x="1879600" y="4456113"/>
            <a:ext cx="949325"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E50D28E-6FC7-4422-A98C-A3F121D2F20E}" type="datetime'''Incre''ase customer rete''n''tion a''nd decre''ase c''hurn'">
              <a:rPr lang="en-US" altLang="en-US" sz="1200" smtClean="0"/>
              <a:pPr/>
              <a:t>Increase customer retention and decrease churn</a:t>
            </a:fld>
            <a:endParaRPr lang="en-US" sz="1200" dirty="0"/>
          </a:p>
        </p:txBody>
      </p:sp>
      <p:sp>
        <p:nvSpPr>
          <p:cNvPr id="6" name="Text Placeholder 2">
            <a:extLst>
              <a:ext uri="{FF2B5EF4-FFF2-40B4-BE49-F238E27FC236}">
                <a16:creationId xmlns:a16="http://schemas.microsoft.com/office/drawing/2014/main" id="{399E401F-3418-4A72-869C-DF2EE3BD378B}"/>
              </a:ext>
            </a:extLst>
          </p:cNvPr>
          <p:cNvSpPr txBox="1">
            <a:spLocks/>
          </p:cNvSpPr>
          <p:nvPr>
            <p:custDataLst>
              <p:tags r:id="rId4"/>
            </p:custDataLst>
          </p:nvPr>
        </p:nvSpPr>
        <p:spPr bwMode="auto">
          <a:xfrm>
            <a:off x="2946400" y="4456113"/>
            <a:ext cx="835025"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6AC3AE1-F18E-4254-BA04-447FBC4AAD87}" type="datetime'''Identify and e''xercise pricing and pa''c''kaging leverage'">
              <a:rPr lang="en-US" altLang="en-US" sz="1200" smtClean="0"/>
              <a:pPr/>
              <a:t>Identify and exercise pricing and packaging leverage</a:t>
            </a:fld>
            <a:endParaRPr lang="en-US" sz="1200" dirty="0"/>
          </a:p>
        </p:txBody>
      </p:sp>
      <p:sp>
        <p:nvSpPr>
          <p:cNvPr id="15" name="Text Placeholder 2">
            <a:extLst>
              <a:ext uri="{FF2B5EF4-FFF2-40B4-BE49-F238E27FC236}">
                <a16:creationId xmlns:a16="http://schemas.microsoft.com/office/drawing/2014/main" id="{D91A7FA6-C947-7F7B-D0D3-C0E16FC9C3BA}"/>
              </a:ext>
            </a:extLst>
          </p:cNvPr>
          <p:cNvSpPr txBox="1">
            <a:spLocks/>
          </p:cNvSpPr>
          <p:nvPr>
            <p:custDataLst>
              <p:tags r:id="rId5"/>
            </p:custDataLst>
          </p:nvPr>
        </p:nvSpPr>
        <p:spPr bwMode="auto">
          <a:xfrm>
            <a:off x="3906838" y="4456113"/>
            <a:ext cx="931863"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3D8B63A-2035-488B-82B6-3FC5BD9E089B}" type="datetime'Boost marke''t'' p''ene''tration and''/''or'' ex''p''ansio''n'">
              <a:rPr lang="en-US" altLang="en-US" sz="1200" smtClean="0"/>
              <a:pPr/>
              <a:t>Boost market penetration and/or expansion</a:t>
            </a:fld>
            <a:endParaRPr lang="en-US" sz="1200" dirty="0"/>
          </a:p>
        </p:txBody>
      </p:sp>
      <p:sp>
        <p:nvSpPr>
          <p:cNvPr id="16" name="Text Placeholder 2">
            <a:extLst>
              <a:ext uri="{FF2B5EF4-FFF2-40B4-BE49-F238E27FC236}">
                <a16:creationId xmlns:a16="http://schemas.microsoft.com/office/drawing/2014/main" id="{3C71DFE8-946E-E59D-7CCF-1428BB04A1D9}"/>
              </a:ext>
            </a:extLst>
          </p:cNvPr>
          <p:cNvSpPr txBox="1">
            <a:spLocks/>
          </p:cNvSpPr>
          <p:nvPr>
            <p:custDataLst>
              <p:tags r:id="rId6"/>
            </p:custDataLst>
          </p:nvPr>
        </p:nvSpPr>
        <p:spPr bwMode="auto">
          <a:xfrm>
            <a:off x="4926013" y="4456113"/>
            <a:ext cx="911225"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DCD0FAF-AE41-4C88-8897-99943D6BFBAF}" type="datetime'De''''velo''p'' and l''''a''unch new ''p''ro''''d''u''ct''s'">
              <a:rPr lang="en-US" altLang="en-US" sz="1200" smtClean="0"/>
              <a:pPr/>
              <a:t>Develop and launch new products</a:t>
            </a:fld>
            <a:endParaRPr lang="en-US" sz="1200" dirty="0"/>
          </a:p>
        </p:txBody>
      </p:sp>
      <p:sp>
        <p:nvSpPr>
          <p:cNvPr id="3" name="Text Placeholder 2">
            <a:extLst>
              <a:ext uri="{FF2B5EF4-FFF2-40B4-BE49-F238E27FC236}">
                <a16:creationId xmlns:a16="http://schemas.microsoft.com/office/drawing/2014/main" id="{EA807483-7F60-FB16-4C7E-BBC563DA9A1B}"/>
              </a:ext>
            </a:extLst>
          </p:cNvPr>
          <p:cNvSpPr txBox="1">
            <a:spLocks/>
          </p:cNvSpPr>
          <p:nvPr>
            <p:custDataLst>
              <p:tags r:id="rId7"/>
            </p:custDataLst>
          </p:nvPr>
        </p:nvSpPr>
        <p:spPr bwMode="auto">
          <a:xfrm>
            <a:off x="860425" y="4456113"/>
            <a:ext cx="971550" cy="990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A5BBB66-53D8-46C0-9772-3A4B5DEC5AE9}" type="thinkcell&lt;?xml version=&quot;1.0&quot; encoding=&quot;UTF-16&quot; standalone=&quot;yes&quot;?&gt;&lt;root reqver=&quot;27037&quot;&gt;&lt;version val=&quot;33047&quot;/&gt;&lt;PersistentType&gt;&lt;m_guid val=&quot;acd2da2e-ca97-445c-82f1-65c3e36d8b8f&quot;/&gt;&lt;m_prec&gt;&lt;m_yearfmt&gt;&lt;begin val=&quot;0&quot;/&gt;&lt;end val=&quot;4&quot;/&gt;&lt;/m_yearfmt&gt;&lt;/m_prec&gt;&lt;/PersistentType&gt;&lt;/root&gt;">
              <a:rPr lang="en-US" altLang="en-US" sz="1200" smtClean="0"/>
              <a:pPr/>
              <a:t>Optimize go-to-market model to improve sales &amp; marketing productivity</a:t>
            </a:fld>
            <a:endParaRPr lang="en-US" sz="1200" dirty="0"/>
          </a:p>
        </p:txBody>
      </p:sp>
      <p:sp>
        <p:nvSpPr>
          <p:cNvPr id="18" name="Text Placeholder 2">
            <a:extLst>
              <a:ext uri="{FF2B5EF4-FFF2-40B4-BE49-F238E27FC236}">
                <a16:creationId xmlns:a16="http://schemas.microsoft.com/office/drawing/2014/main" id="{8AFDB7B1-E2CC-7B1A-E167-7F1FC9014ADB}"/>
              </a:ext>
            </a:extLst>
          </p:cNvPr>
          <p:cNvSpPr txBox="1">
            <a:spLocks/>
          </p:cNvSpPr>
          <p:nvPr>
            <p:custDataLst>
              <p:tags r:id="rId8"/>
            </p:custDataLst>
          </p:nvPr>
        </p:nvSpPr>
        <p:spPr bwMode="auto">
          <a:xfrm>
            <a:off x="6900863" y="4456113"/>
            <a:ext cx="995363"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A0AC913-55F6-43C3-9452-D63B3AC37111}" type="datetime'Evolve'' service deliver''y mo''del to increase gross profit'">
              <a:rPr lang="en-US" altLang="en-US" sz="1200" smtClean="0"/>
              <a:pPr/>
              <a:t>Evolve service delivery model to increase gross profit</a:t>
            </a:fld>
            <a:endParaRPr lang="en-US" sz="1200" dirty="0"/>
          </a:p>
        </p:txBody>
      </p:sp>
      <p:sp>
        <p:nvSpPr>
          <p:cNvPr id="19" name="Text Placeholder 2">
            <a:extLst>
              <a:ext uri="{FF2B5EF4-FFF2-40B4-BE49-F238E27FC236}">
                <a16:creationId xmlns:a16="http://schemas.microsoft.com/office/drawing/2014/main" id="{1A2D3A73-82D1-71FF-7DC7-4386E9F25AE6}"/>
              </a:ext>
            </a:extLst>
          </p:cNvPr>
          <p:cNvSpPr txBox="1">
            <a:spLocks/>
          </p:cNvSpPr>
          <p:nvPr>
            <p:custDataLst>
              <p:tags r:id="rId9"/>
            </p:custDataLst>
          </p:nvPr>
        </p:nvSpPr>
        <p:spPr bwMode="auto">
          <a:xfrm>
            <a:off x="7913688" y="4456113"/>
            <a:ext cx="989013"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1AAFDE4-EF42-4B69-8ADE-76A920F7423E}" type="datetime'D''r''ive revenue thro''ugh most cost-efficient chann''''els'">
              <a:rPr lang="en-US" altLang="en-US" sz="1200" smtClean="0"/>
              <a:pPr/>
              <a:t>Drive revenue through most cost-efficient channels</a:t>
            </a:fld>
            <a:endParaRPr lang="en-US" sz="1200" dirty="0"/>
          </a:p>
        </p:txBody>
      </p:sp>
      <p:sp>
        <p:nvSpPr>
          <p:cNvPr id="20" name="Text Placeholder 2">
            <a:extLst>
              <a:ext uri="{FF2B5EF4-FFF2-40B4-BE49-F238E27FC236}">
                <a16:creationId xmlns:a16="http://schemas.microsoft.com/office/drawing/2014/main" id="{8A550C28-54F5-BB83-D902-016ADB60F8B5}"/>
              </a:ext>
            </a:extLst>
          </p:cNvPr>
          <p:cNvSpPr txBox="1">
            <a:spLocks/>
          </p:cNvSpPr>
          <p:nvPr>
            <p:custDataLst>
              <p:tags r:id="rId10"/>
            </p:custDataLst>
          </p:nvPr>
        </p:nvSpPr>
        <p:spPr bwMode="auto">
          <a:xfrm>
            <a:off x="8932863" y="4456113"/>
            <a:ext cx="965200"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2466488-2429-4F5A-9F63-25C1A1B81F89}" type="datetime'Bolster profitab''ility of l''ow margin customers/ s''egments'">
              <a:rPr lang="en-US" altLang="en-US" sz="1200" smtClean="0"/>
              <a:pPr/>
              <a:t>Bolster profitability of low margin customers/ segments</a:t>
            </a:fld>
            <a:endParaRPr lang="en-US" sz="1200" dirty="0"/>
          </a:p>
        </p:txBody>
      </p:sp>
      <p:sp>
        <p:nvSpPr>
          <p:cNvPr id="21" name="Text Placeholder 2">
            <a:extLst>
              <a:ext uri="{FF2B5EF4-FFF2-40B4-BE49-F238E27FC236}">
                <a16:creationId xmlns:a16="http://schemas.microsoft.com/office/drawing/2014/main" id="{6E7E60F8-D555-3610-84A7-B3234718890C}"/>
              </a:ext>
            </a:extLst>
          </p:cNvPr>
          <p:cNvSpPr txBox="1">
            <a:spLocks/>
          </p:cNvSpPr>
          <p:nvPr>
            <p:custDataLst>
              <p:tags r:id="rId11"/>
            </p:custDataLst>
          </p:nvPr>
        </p:nvSpPr>
        <p:spPr bwMode="auto">
          <a:xfrm>
            <a:off x="9963150" y="4456113"/>
            <a:ext cx="923925" cy="990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56E8EE7-0400-4F0E-BC9A-C9E5165BF067}" type="thinkcell&lt;?xml version=&quot;1.0&quot; encoding=&quot;UTF-16&quot; standalone=&quot;yes&quot;?&gt;&lt;root reqver=&quot;27037&quot;&gt;&lt;version val=&quot;33047&quot;/&gt;&lt;PersistentType&gt;&lt;m_guid val=&quot;e44b1a68-9ed4-4f9d-a5a9-3b48d8f347e9&quot;/&gt;&lt;m_prec&gt;&lt;m_yearfmt&gt;&lt;begin val=&quot;0&quot;/&gt;&lt;end val=&quot;4&quot;/&gt;&lt;/m_yearfmt&gt;&lt;/m_prec&gt;&lt;/PersistentType&gt;&lt;/root&gt;">
              <a:rPr lang="en-US" altLang="en-US" sz="1200" smtClean="0"/>
              <a:pPr/>
              <a:t>Reduce customer acquisition cost to lower go-to-market expense</a:t>
            </a:fld>
            <a:endParaRPr lang="en-US" sz="1200" dirty="0"/>
          </a:p>
        </p:txBody>
      </p:sp>
      <p:sp>
        <p:nvSpPr>
          <p:cNvPr id="17" name="Text Placeholder 2">
            <a:extLst>
              <a:ext uri="{FF2B5EF4-FFF2-40B4-BE49-F238E27FC236}">
                <a16:creationId xmlns:a16="http://schemas.microsoft.com/office/drawing/2014/main" id="{97A1831D-5C26-7B50-D83E-4E086FB8B40E}"/>
              </a:ext>
            </a:extLst>
          </p:cNvPr>
          <p:cNvSpPr txBox="1">
            <a:spLocks/>
          </p:cNvSpPr>
          <p:nvPr>
            <p:custDataLst>
              <p:tags r:id="rId12"/>
            </p:custDataLst>
          </p:nvPr>
        </p:nvSpPr>
        <p:spPr bwMode="auto">
          <a:xfrm>
            <a:off x="5929313" y="4456113"/>
            <a:ext cx="920750"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1502634-DCA0-4777-BFCF-8729732E521F}" type="datetime'Shift reven''ue model ''to capture grea''ter ACV and ''''CLTV'">
              <a:rPr lang="en-US" altLang="en-US" sz="1200" smtClean="0"/>
              <a:pPr/>
              <a:t>Shift revenue model to capture greater ACV and CLTV</a:t>
            </a:fld>
            <a:endParaRPr lang="en-US" sz="1200" dirty="0"/>
          </a:p>
        </p:txBody>
      </p:sp>
      <p:sp>
        <p:nvSpPr>
          <p:cNvPr id="62" name="TextBox 61">
            <a:extLst>
              <a:ext uri="{FF2B5EF4-FFF2-40B4-BE49-F238E27FC236}">
                <a16:creationId xmlns:a16="http://schemas.microsoft.com/office/drawing/2014/main" id="{C9A4E678-D1EC-ADD7-F5F9-1E1BF009A059}"/>
              </a:ext>
            </a:extLst>
          </p:cNvPr>
          <p:cNvSpPr txBox="1"/>
          <p:nvPr/>
        </p:nvSpPr>
        <p:spPr>
          <a:xfrm>
            <a:off x="609600" y="1066195"/>
            <a:ext cx="6588125" cy="523220"/>
          </a:xfrm>
          <a:prstGeom prst="rect">
            <a:avLst/>
          </a:prstGeom>
          <a:noFill/>
        </p:spPr>
        <p:txBody>
          <a:bodyPr wrap="square" rtlCol="0">
            <a:spAutoFit/>
          </a:bodyPr>
          <a:lstStyle/>
          <a:p>
            <a:pPr algn="l"/>
            <a:r>
              <a:rPr lang="en-US" sz="1400" b="1" dirty="0"/>
              <a:t>Criticality of Growth Levers, 2023 vs 2024 </a:t>
            </a:r>
          </a:p>
          <a:p>
            <a:pPr algn="l"/>
            <a:r>
              <a:rPr lang="en-US" sz="1400" i="1" dirty="0"/>
              <a:t>Percentage rating each as critical or highly critical to success</a:t>
            </a:r>
          </a:p>
        </p:txBody>
      </p:sp>
      <p:sp>
        <p:nvSpPr>
          <p:cNvPr id="70" name="TextBox 69">
            <a:extLst>
              <a:ext uri="{FF2B5EF4-FFF2-40B4-BE49-F238E27FC236}">
                <a16:creationId xmlns:a16="http://schemas.microsoft.com/office/drawing/2014/main" id="{0F737DE4-ABF5-1241-2515-31B9B8B56A26}"/>
              </a:ext>
            </a:extLst>
          </p:cNvPr>
          <p:cNvSpPr txBox="1"/>
          <p:nvPr/>
        </p:nvSpPr>
        <p:spPr>
          <a:xfrm>
            <a:off x="767556" y="5708620"/>
            <a:ext cx="6027738" cy="400110"/>
          </a:xfrm>
          <a:prstGeom prst="rect">
            <a:avLst/>
          </a:prstGeom>
          <a:noFill/>
        </p:spPr>
        <p:txBody>
          <a:bodyPr wrap="square" rtlCol="0">
            <a:spAutoFit/>
          </a:bodyPr>
          <a:lstStyle/>
          <a:p>
            <a:r>
              <a:rPr lang="en-US" sz="1000" dirty="0">
                <a:latin typeface="Avenir Next LT Pro" panose="020B0504020202020204" pitchFamily="34" charset="77"/>
              </a:rPr>
              <a:t>Q1 2023 N = 91; Q1 2024 N = 87</a:t>
            </a:r>
          </a:p>
          <a:p>
            <a:r>
              <a:rPr lang="en-US" sz="1000" dirty="0"/>
              <a:t>Source: SBI Q1 2023 CEO Survey; SBI Q1 2024 CEO Survey</a:t>
            </a:r>
          </a:p>
        </p:txBody>
      </p:sp>
      <p:sp>
        <p:nvSpPr>
          <p:cNvPr id="66" name="Rectangle 65">
            <a:extLst>
              <a:ext uri="{FF2B5EF4-FFF2-40B4-BE49-F238E27FC236}">
                <a16:creationId xmlns:a16="http://schemas.microsoft.com/office/drawing/2014/main" id="{66E1CEC9-7460-4D1A-F8B8-857CD9CB10D2}"/>
              </a:ext>
            </a:extLst>
          </p:cNvPr>
          <p:cNvSpPr/>
          <p:nvPr>
            <p:custDataLst>
              <p:tags r:id="rId13"/>
            </p:custDataLst>
          </p:nvPr>
        </p:nvSpPr>
        <p:spPr bwMode="auto">
          <a:xfrm>
            <a:off x="10145713" y="2093913"/>
            <a:ext cx="179388" cy="133350"/>
          </a:xfrm>
          <a:prstGeom prst="rect">
            <a:avLst/>
          </a:prstGeom>
          <a:solidFill>
            <a:schemeClr val="accent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C5A5012-11CF-5410-EC65-8F43327320A9}"/>
              </a:ext>
            </a:extLst>
          </p:cNvPr>
          <p:cNvSpPr/>
          <p:nvPr>
            <p:custDataLst>
              <p:tags r:id="rId14"/>
            </p:custDataLst>
          </p:nvPr>
        </p:nvSpPr>
        <p:spPr bwMode="auto">
          <a:xfrm>
            <a:off x="10145713" y="228917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
            <a:extLst>
              <a:ext uri="{FF2B5EF4-FFF2-40B4-BE49-F238E27FC236}">
                <a16:creationId xmlns:a16="http://schemas.microsoft.com/office/drawing/2014/main" id="{97B93CF6-2309-4345-AA1D-B104C260F806}"/>
              </a:ext>
            </a:extLst>
          </p:cNvPr>
          <p:cNvSpPr>
            <a:spLocks noGrp="1"/>
          </p:cNvSpPr>
          <p:nvPr>
            <p:custDataLst>
              <p:tags r:id="rId15"/>
            </p:custDataLst>
          </p:nvPr>
        </p:nvSpPr>
        <p:spPr bwMode="auto">
          <a:xfrm>
            <a:off x="10375900" y="2101850"/>
            <a:ext cx="503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6A037E1-C7B1-4E79-ADBA-F5868AA74A67}" type="datetime'''''''''''''''''Q1 ''''''2''''0''''''''2''''''''''''''''3'">
              <a:rPr lang="en-US" altLang="en-US" sz="1000" smtClean="0">
                <a:effectLst/>
              </a:rPr>
              <a:pPr>
                <a:spcBef>
                  <a:spcPct val="0"/>
                </a:spcBef>
                <a:spcAft>
                  <a:spcPct val="0"/>
                </a:spcAft>
              </a:pPr>
              <a:t>Q1 2023</a:t>
            </a:fld>
            <a:endParaRPr lang="en-US" sz="1000" dirty="0"/>
          </a:p>
        </p:txBody>
      </p:sp>
      <p:sp>
        <p:nvSpPr>
          <p:cNvPr id="64" name="Text Placeholder 2">
            <a:extLst>
              <a:ext uri="{FF2B5EF4-FFF2-40B4-BE49-F238E27FC236}">
                <a16:creationId xmlns:a16="http://schemas.microsoft.com/office/drawing/2014/main" id="{97B93CF6-2309-4345-AA1D-B104C260F806}"/>
              </a:ext>
            </a:extLst>
          </p:cNvPr>
          <p:cNvSpPr>
            <a:spLocks noGrp="1"/>
          </p:cNvSpPr>
          <p:nvPr>
            <p:custDataLst>
              <p:tags r:id="rId16"/>
            </p:custDataLst>
          </p:nvPr>
        </p:nvSpPr>
        <p:spPr bwMode="auto">
          <a:xfrm>
            <a:off x="10375900" y="2297113"/>
            <a:ext cx="503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C42099FD-BF31-46FA-AD7B-7E4FA07AE219}" type="datetime'''Q''''''''''1'''''''''''''' ''''2''0''''2''4'''">
              <a:rPr lang="en-US" altLang="en-US" sz="1000" smtClean="0"/>
              <a:pPr/>
              <a:t>Q1 2024</a:t>
            </a:fld>
            <a:endParaRPr lang="en-US" sz="1000" dirty="0"/>
          </a:p>
        </p:txBody>
      </p:sp>
      <p:sp>
        <p:nvSpPr>
          <p:cNvPr id="4" name="Rectangle 3">
            <a:extLst>
              <a:ext uri="{FF2B5EF4-FFF2-40B4-BE49-F238E27FC236}">
                <a16:creationId xmlns:a16="http://schemas.microsoft.com/office/drawing/2014/main" id="{B1941244-273A-F70B-6CB9-4D84CA190004}"/>
              </a:ext>
            </a:extLst>
          </p:cNvPr>
          <p:cNvSpPr/>
          <p:nvPr/>
        </p:nvSpPr>
        <p:spPr>
          <a:xfrm>
            <a:off x="3903662" y="1945172"/>
            <a:ext cx="1944687" cy="2510941"/>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038641-E8B4-CC47-0FAF-DB2C10E727D6}"/>
              </a:ext>
            </a:extLst>
          </p:cNvPr>
          <p:cNvSpPr/>
          <p:nvPr/>
        </p:nvSpPr>
        <p:spPr>
          <a:xfrm>
            <a:off x="1879600" y="1945171"/>
            <a:ext cx="1007957" cy="2510941"/>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91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0659D10E-7F02-A5EF-55FF-D94F27E01607}"/>
              </a:ext>
            </a:extLst>
          </p:cNvPr>
          <p:cNvGraphicFramePr>
            <a:graphicFrameLocks noChangeAspect="1"/>
          </p:cNvGraphicFramePr>
          <p:nvPr>
            <p:custDataLst>
              <p:tags r:id="rId1"/>
            </p:custDataLst>
            <p:extLst>
              <p:ext uri="{D42A27DB-BD31-4B8C-83A1-F6EECF244321}">
                <p14:modId xmlns:p14="http://schemas.microsoft.com/office/powerpoint/2010/main" val="37628667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0" imgW="7772400" imgH="10058400" progId="TCLayout.ActiveDocument.1">
                  <p:embed/>
                </p:oleObj>
              </mc:Choice>
              <mc:Fallback>
                <p:oleObj name="think-cell Slide" r:id="rId50" imgW="7772400" imgH="10058400" progId="TCLayout.ActiveDocument.1">
                  <p:embed/>
                  <p:pic>
                    <p:nvPicPr>
                      <p:cNvPr id="12" name="Object 11" hidden="1">
                        <a:extLst>
                          <a:ext uri="{FF2B5EF4-FFF2-40B4-BE49-F238E27FC236}">
                            <a16:creationId xmlns:a16="http://schemas.microsoft.com/office/drawing/2014/main" id="{0659D10E-7F02-A5EF-55FF-D94F27E01607}"/>
                          </a:ext>
                        </a:extLst>
                      </p:cNvPr>
                      <p:cNvPicPr/>
                      <p:nvPr/>
                    </p:nvPicPr>
                    <p:blipFill>
                      <a:blip r:embed="rId51"/>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62F3C0-A5E8-3DAF-1A4C-24032BFFB54C}"/>
              </a:ext>
            </a:extLst>
          </p:cNvPr>
          <p:cNvSpPr>
            <a:spLocks noGrp="1"/>
          </p:cNvSpPr>
          <p:nvPr>
            <p:ph type="title"/>
          </p:nvPr>
        </p:nvSpPr>
        <p:spPr/>
        <p:txBody>
          <a:bodyPr vert="horz"/>
          <a:lstStyle/>
          <a:p>
            <a:r>
              <a:rPr lang="en-US" dirty="0"/>
              <a:t>Biggest confidence gaps in market penetration and new product launches</a:t>
            </a:r>
          </a:p>
        </p:txBody>
      </p:sp>
      <p:graphicFrame>
        <p:nvGraphicFramePr>
          <p:cNvPr id="25" name="Chart 24">
            <a:extLst>
              <a:ext uri="{FF2B5EF4-FFF2-40B4-BE49-F238E27FC236}">
                <a16:creationId xmlns:a16="http://schemas.microsoft.com/office/drawing/2014/main" id="{B28D5480-9836-5B03-8063-6E2ABB57011B}"/>
              </a:ext>
            </a:extLst>
          </p:cNvPr>
          <p:cNvGraphicFramePr/>
          <p:nvPr>
            <p:custDataLst>
              <p:tags r:id="rId2"/>
            </p:custDataLst>
            <p:extLst>
              <p:ext uri="{D42A27DB-BD31-4B8C-83A1-F6EECF244321}">
                <p14:modId xmlns:p14="http://schemas.microsoft.com/office/powerpoint/2010/main" val="71640947"/>
              </p:ext>
            </p:extLst>
          </p:nvPr>
        </p:nvGraphicFramePr>
        <p:xfrm>
          <a:off x="527050" y="2162175"/>
          <a:ext cx="10961688" cy="2571750"/>
        </p:xfrm>
        <a:graphic>
          <a:graphicData uri="http://schemas.openxmlformats.org/drawingml/2006/chart">
            <c:chart xmlns:c="http://schemas.openxmlformats.org/drawingml/2006/chart" xmlns:r="http://schemas.openxmlformats.org/officeDocument/2006/relationships" r:id="rId52"/>
          </a:graphicData>
        </a:graphic>
      </p:graphicFrame>
      <p:cxnSp>
        <p:nvCxnSpPr>
          <p:cNvPr id="14" name="Straight Connector 13">
            <a:extLst>
              <a:ext uri="{FF2B5EF4-FFF2-40B4-BE49-F238E27FC236}">
                <a16:creationId xmlns:a16="http://schemas.microsoft.com/office/drawing/2014/main" id="{EAB04E69-9302-0BFB-2628-3F0AC4F30A78}"/>
              </a:ext>
            </a:extLst>
          </p:cNvPr>
          <p:cNvCxnSpPr/>
          <p:nvPr>
            <p:custDataLst>
              <p:tags r:id="rId3"/>
            </p:custDataLst>
          </p:nvPr>
        </p:nvCxnSpPr>
        <p:spPr bwMode="auto">
          <a:xfrm>
            <a:off x="2420938" y="1776413"/>
            <a:ext cx="0" cy="6080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DF4FAD9-FCC3-B94A-466E-60188B797DBF}"/>
              </a:ext>
            </a:extLst>
          </p:cNvPr>
          <p:cNvCxnSpPr/>
          <p:nvPr>
            <p:custDataLst>
              <p:tags r:id="rId4"/>
            </p:custDataLst>
          </p:nvPr>
        </p:nvCxnSpPr>
        <p:spPr bwMode="auto">
          <a:xfrm>
            <a:off x="2035176" y="1776413"/>
            <a:ext cx="3857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2049862-9876-A9BB-A686-368B44C4C602}"/>
              </a:ext>
            </a:extLst>
          </p:cNvPr>
          <p:cNvCxnSpPr/>
          <p:nvPr>
            <p:custDataLst>
              <p:tags r:id="rId5"/>
            </p:custDataLst>
          </p:nvPr>
        </p:nvCxnSpPr>
        <p:spPr bwMode="auto">
          <a:xfrm flipV="1">
            <a:off x="2035175" y="1776413"/>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D9C3B15-76FD-00FC-D20F-88EE1BFF814B}"/>
              </a:ext>
            </a:extLst>
          </p:cNvPr>
          <p:cNvCxnSpPr/>
          <p:nvPr>
            <p:custDataLst>
              <p:tags r:id="rId6"/>
            </p:custDataLst>
          </p:nvPr>
        </p:nvCxnSpPr>
        <p:spPr bwMode="auto">
          <a:xfrm flipV="1">
            <a:off x="4194175" y="1806575"/>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777E9A1-C363-1A8A-82B3-13C842D7CA15}"/>
              </a:ext>
            </a:extLst>
          </p:cNvPr>
          <p:cNvCxnSpPr/>
          <p:nvPr>
            <p:custDataLst>
              <p:tags r:id="rId7"/>
            </p:custDataLst>
          </p:nvPr>
        </p:nvCxnSpPr>
        <p:spPr bwMode="auto">
          <a:xfrm>
            <a:off x="4579938" y="1806575"/>
            <a:ext cx="0" cy="103505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D0AC1975-2A77-B6BB-65D3-1F02EBF30D0E}"/>
              </a:ext>
            </a:extLst>
          </p:cNvPr>
          <p:cNvCxnSpPr/>
          <p:nvPr>
            <p:custDataLst>
              <p:tags r:id="rId8"/>
            </p:custDataLst>
          </p:nvPr>
        </p:nvCxnSpPr>
        <p:spPr bwMode="auto">
          <a:xfrm>
            <a:off x="4194176" y="1806575"/>
            <a:ext cx="3857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0437C89-79AD-169E-24AF-D1A3C4FCA08A}"/>
              </a:ext>
            </a:extLst>
          </p:cNvPr>
          <p:cNvCxnSpPr/>
          <p:nvPr>
            <p:custDataLst>
              <p:tags r:id="rId9"/>
            </p:custDataLst>
          </p:nvPr>
        </p:nvCxnSpPr>
        <p:spPr bwMode="auto">
          <a:xfrm>
            <a:off x="5661025" y="2568574"/>
            <a:ext cx="0" cy="70008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A682ADE-7982-7421-5756-8675A6943A46}"/>
              </a:ext>
            </a:extLst>
          </p:cNvPr>
          <p:cNvCxnSpPr/>
          <p:nvPr>
            <p:custDataLst>
              <p:tags r:id="rId10"/>
            </p:custDataLst>
          </p:nvPr>
        </p:nvCxnSpPr>
        <p:spPr bwMode="auto">
          <a:xfrm flipV="1">
            <a:off x="5275263" y="2568575"/>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D8C975F-3A44-03CC-4717-4B7A62CFA615}"/>
              </a:ext>
            </a:extLst>
          </p:cNvPr>
          <p:cNvCxnSpPr/>
          <p:nvPr>
            <p:custDataLst>
              <p:tags r:id="rId11"/>
            </p:custDataLst>
          </p:nvPr>
        </p:nvCxnSpPr>
        <p:spPr bwMode="auto">
          <a:xfrm>
            <a:off x="5275264" y="2568575"/>
            <a:ext cx="3857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Text Placeholder 2">
            <a:extLst>
              <a:ext uri="{FF2B5EF4-FFF2-40B4-BE49-F238E27FC236}">
                <a16:creationId xmlns:a16="http://schemas.microsoft.com/office/drawing/2014/main" id="{429594B9-0B47-669A-4351-97C48810881F}"/>
              </a:ext>
            </a:extLst>
          </p:cNvPr>
          <p:cNvSpPr txBox="1">
            <a:spLocks/>
          </p:cNvSpPr>
          <p:nvPr>
            <p:custDataLst>
              <p:tags r:id="rId12"/>
            </p:custDataLst>
          </p:nvPr>
        </p:nvSpPr>
        <p:spPr bwMode="auto">
          <a:xfrm>
            <a:off x="663575" y="4702175"/>
            <a:ext cx="971550" cy="990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93E6233-4975-41CF-BED9-580D5C200EB6}" type="thinkcell&lt;?xml version=&quot;1.0&quot; encoding=&quot;UTF-16&quot; standalone=&quot;yes&quot;?&gt;&lt;root reqver=&quot;27037&quot;&gt;&lt;version val=&quot;33047&quot;/&gt;&lt;PersistentType&gt;&lt;m_guid val=&quot;b1682e48-43e1-4fd3-be2a-23ae3a062a4c&quot;/&gt;&lt;m_prec&gt;&lt;m_yearfmt&gt;&lt;begin val=&quot;0&quot;/&gt;&lt;end val=&quot;4&quot;/&gt;&lt;/m_yearfmt&gt;&lt;/m_prec&gt;&lt;/PersistentType&gt;&lt;/root&gt;">
              <a:rPr lang="en-US" altLang="en-US" sz="1200" smtClean="0"/>
              <a:pPr/>
              <a:t>Optimize go-to-market model to improve sales &amp; marketing productivity</a:t>
            </a:fld>
            <a:endParaRPr lang="en-US" sz="1200" dirty="0"/>
          </a:p>
        </p:txBody>
      </p:sp>
      <p:sp>
        <p:nvSpPr>
          <p:cNvPr id="46" name="Text Placeholder 2">
            <a:extLst>
              <a:ext uri="{FF2B5EF4-FFF2-40B4-BE49-F238E27FC236}">
                <a16:creationId xmlns:a16="http://schemas.microsoft.com/office/drawing/2014/main" id="{19183CAB-DB22-6704-37ED-0D3584536F26}"/>
              </a:ext>
            </a:extLst>
          </p:cNvPr>
          <p:cNvSpPr txBox="1">
            <a:spLocks/>
          </p:cNvSpPr>
          <p:nvPr>
            <p:custDataLst>
              <p:tags r:id="rId13"/>
            </p:custDataLst>
          </p:nvPr>
        </p:nvSpPr>
        <p:spPr bwMode="auto">
          <a:xfrm>
            <a:off x="10404476" y="4702175"/>
            <a:ext cx="923925" cy="990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E427751-4BA6-4393-ABBC-0335434891AA}" type="thinkcell&lt;?xml version=&quot;1.0&quot; encoding=&quot;UTF-16&quot; standalone=&quot;yes&quot;?&gt;&lt;root reqver=&quot;27037&quot;&gt;&lt;version val=&quot;33047&quot;/&gt;&lt;PersistentType&gt;&lt;m_guid val=&quot;bbc168c3-1f22-4822-a2aa-13a87aa08fb6&quot;/&gt;&lt;m_prec&gt;&lt;m_yearfmt&gt;&lt;begin val=&quot;0&quot;/&gt;&lt;end val=&quot;4&quot;/&gt;&lt;/m_yearfmt&gt;&lt;/m_prec&gt;&lt;/PersistentType&gt;&lt;/root&gt;">
              <a:rPr lang="en-US" altLang="en-US" sz="1200" smtClean="0"/>
              <a:pPr/>
              <a:t>Reduce customer acquisition cost to lower go-to-market expense</a:t>
            </a:fld>
            <a:endParaRPr lang="en-US" sz="1200" dirty="0"/>
          </a:p>
        </p:txBody>
      </p:sp>
      <p:sp>
        <p:nvSpPr>
          <p:cNvPr id="45" name="Text Placeholder 2">
            <a:extLst>
              <a:ext uri="{FF2B5EF4-FFF2-40B4-BE49-F238E27FC236}">
                <a16:creationId xmlns:a16="http://schemas.microsoft.com/office/drawing/2014/main" id="{FC627E83-CEEA-B0C2-521B-5654EE84990F}"/>
              </a:ext>
            </a:extLst>
          </p:cNvPr>
          <p:cNvSpPr txBox="1">
            <a:spLocks/>
          </p:cNvSpPr>
          <p:nvPr>
            <p:custDataLst>
              <p:tags r:id="rId14"/>
            </p:custDataLst>
          </p:nvPr>
        </p:nvSpPr>
        <p:spPr bwMode="auto">
          <a:xfrm>
            <a:off x="9304338" y="4702175"/>
            <a:ext cx="965200"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D6CD531-2AC6-4573-BC9A-D9E9D266362A}" type="datetime'Bolster profitability of l''ow ma''rgin customers''/ segments'">
              <a:rPr lang="en-US" altLang="en-US" sz="1200" smtClean="0"/>
              <a:pPr/>
              <a:t>Bolster profitability of low margin customers/ segments</a:t>
            </a:fld>
            <a:endParaRPr lang="en-US" sz="1200" dirty="0"/>
          </a:p>
        </p:txBody>
      </p:sp>
      <p:sp>
        <p:nvSpPr>
          <p:cNvPr id="44" name="Text Placeholder 2">
            <a:extLst>
              <a:ext uri="{FF2B5EF4-FFF2-40B4-BE49-F238E27FC236}">
                <a16:creationId xmlns:a16="http://schemas.microsoft.com/office/drawing/2014/main" id="{16F3E201-E805-9DB7-2F81-5B3CB747B358}"/>
              </a:ext>
            </a:extLst>
          </p:cNvPr>
          <p:cNvSpPr txBox="1">
            <a:spLocks/>
          </p:cNvSpPr>
          <p:nvPr>
            <p:custDataLst>
              <p:tags r:id="rId15"/>
            </p:custDataLst>
          </p:nvPr>
        </p:nvSpPr>
        <p:spPr bwMode="auto">
          <a:xfrm>
            <a:off x="8213725" y="4702175"/>
            <a:ext cx="989013"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5F43DCC-CDFD-43FD-B9BE-3601E4D591B2}" type="datetime'Drive revenu''e through most ''cost''-efficient chan''nels'">
              <a:rPr lang="en-US" altLang="en-US" sz="1200" smtClean="0"/>
              <a:pPr/>
              <a:t>Drive revenue through most cost-efficient channels</a:t>
            </a:fld>
            <a:endParaRPr lang="en-US" sz="1200" dirty="0"/>
          </a:p>
        </p:txBody>
      </p:sp>
      <p:sp>
        <p:nvSpPr>
          <p:cNvPr id="72" name="Text Placeholder 2">
            <a:extLst>
              <a:ext uri="{FF2B5EF4-FFF2-40B4-BE49-F238E27FC236}">
                <a16:creationId xmlns:a16="http://schemas.microsoft.com/office/drawing/2014/main" id="{00C65FF6-9B20-C10A-358F-89F4D53DF76D}"/>
              </a:ext>
            </a:extLst>
          </p:cNvPr>
          <p:cNvSpPr txBox="1">
            <a:spLocks/>
          </p:cNvSpPr>
          <p:nvPr>
            <p:custDataLst>
              <p:tags r:id="rId16"/>
            </p:custDataLst>
          </p:nvPr>
        </p:nvSpPr>
        <p:spPr bwMode="gray">
          <a:xfrm>
            <a:off x="2219325" y="24225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B0CB7DA-844F-4559-9ECE-79C8C94DADF3}" type="datetime'''''''''''''''''''6''6''''''''''''''''''''%'''''">
              <a:rPr lang="en-US" altLang="en-US" sz="1400" smtClean="0"/>
              <a:pPr/>
              <a:t>66%</a:t>
            </a:fld>
            <a:endParaRPr lang="en-US" sz="1400" dirty="0"/>
          </a:p>
        </p:txBody>
      </p:sp>
      <p:sp>
        <p:nvSpPr>
          <p:cNvPr id="43" name="Text Placeholder 2">
            <a:extLst>
              <a:ext uri="{FF2B5EF4-FFF2-40B4-BE49-F238E27FC236}">
                <a16:creationId xmlns:a16="http://schemas.microsoft.com/office/drawing/2014/main" id="{889254A1-2415-3B2F-E773-0150C8728ED1}"/>
              </a:ext>
            </a:extLst>
          </p:cNvPr>
          <p:cNvSpPr txBox="1">
            <a:spLocks/>
          </p:cNvSpPr>
          <p:nvPr>
            <p:custDataLst>
              <p:tags r:id="rId17"/>
            </p:custDataLst>
          </p:nvPr>
        </p:nvSpPr>
        <p:spPr bwMode="auto">
          <a:xfrm>
            <a:off x="7100888" y="4702175"/>
            <a:ext cx="1054100"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F85B66A-627F-4982-870B-306A2A987224}" type="datetime'Evolve ''servi''ce delivery model to increase'' gross profit'">
              <a:rPr lang="en-US" altLang="en-US" sz="1200" smtClean="0"/>
              <a:pPr/>
              <a:t>Evolve service delivery model to increase gross profit</a:t>
            </a:fld>
            <a:endParaRPr lang="en-US" sz="1200" dirty="0"/>
          </a:p>
        </p:txBody>
      </p:sp>
      <p:sp>
        <p:nvSpPr>
          <p:cNvPr id="42" name="Text Placeholder 2">
            <a:extLst>
              <a:ext uri="{FF2B5EF4-FFF2-40B4-BE49-F238E27FC236}">
                <a16:creationId xmlns:a16="http://schemas.microsoft.com/office/drawing/2014/main" id="{1122DB41-FAED-C2B5-747E-4E81E86053F0}"/>
              </a:ext>
            </a:extLst>
          </p:cNvPr>
          <p:cNvSpPr txBox="1">
            <a:spLocks/>
          </p:cNvSpPr>
          <p:nvPr>
            <p:custDataLst>
              <p:tags r:id="rId18"/>
            </p:custDataLst>
          </p:nvPr>
        </p:nvSpPr>
        <p:spPr bwMode="auto">
          <a:xfrm>
            <a:off x="6088063" y="4702175"/>
            <a:ext cx="920750"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84165E5-8388-4FDD-A4BA-C75AAA4CBA79}" type="datetime'Shift'' re''venue mo''del to capture greater ''ACV and CL''TV'">
              <a:rPr lang="en-US" altLang="en-US" sz="1200" smtClean="0"/>
              <a:pPr/>
              <a:t>Shift revenue model to capture greater ACV and CLTV</a:t>
            </a:fld>
            <a:endParaRPr lang="en-US" sz="1200" dirty="0"/>
          </a:p>
        </p:txBody>
      </p:sp>
      <p:sp>
        <p:nvSpPr>
          <p:cNvPr id="41" name="Text Placeholder 2">
            <a:extLst>
              <a:ext uri="{FF2B5EF4-FFF2-40B4-BE49-F238E27FC236}">
                <a16:creationId xmlns:a16="http://schemas.microsoft.com/office/drawing/2014/main" id="{4C548E8A-AC41-C9B7-308A-95F82234AC58}"/>
              </a:ext>
            </a:extLst>
          </p:cNvPr>
          <p:cNvSpPr txBox="1">
            <a:spLocks/>
          </p:cNvSpPr>
          <p:nvPr>
            <p:custDataLst>
              <p:tags r:id="rId19"/>
            </p:custDataLst>
          </p:nvPr>
        </p:nvSpPr>
        <p:spPr bwMode="auto">
          <a:xfrm>
            <a:off x="5011738" y="4702175"/>
            <a:ext cx="911225"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FD6BC4F-F875-41A3-BF13-2D0C3A50C167}" type="datetime'Dev''el''''''''o''p and lau''n''''ch ''ne''w ''''prod''uct''s'">
              <a:rPr lang="en-US" altLang="en-US" sz="1200" smtClean="0"/>
              <a:pPr/>
              <a:t>Develop and launch new products</a:t>
            </a:fld>
            <a:endParaRPr lang="en-US" sz="1200" dirty="0"/>
          </a:p>
        </p:txBody>
      </p:sp>
      <p:sp>
        <p:nvSpPr>
          <p:cNvPr id="69" name="Text Placeholder 2">
            <a:extLst>
              <a:ext uri="{FF2B5EF4-FFF2-40B4-BE49-F238E27FC236}">
                <a16:creationId xmlns:a16="http://schemas.microsoft.com/office/drawing/2014/main" id="{1A919C60-EFD1-8548-A4E3-BF58251AC5A8}"/>
              </a:ext>
            </a:extLst>
          </p:cNvPr>
          <p:cNvSpPr txBox="1">
            <a:spLocks/>
          </p:cNvSpPr>
          <p:nvPr>
            <p:custDataLst>
              <p:tags r:id="rId20"/>
            </p:custDataLst>
          </p:nvPr>
        </p:nvSpPr>
        <p:spPr bwMode="gray">
          <a:xfrm>
            <a:off x="754063" y="214947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FD71854-8ED3-43D2-9882-B39B92A4793E}" type="datetime'''''''''''''''''''7''''''''5''''''''''''%'''''''''">
              <a:rPr lang="en-US" altLang="en-US" sz="1400" smtClean="0"/>
              <a:pPr/>
              <a:t>75%</a:t>
            </a:fld>
            <a:endParaRPr lang="en-US" sz="1400" dirty="0"/>
          </a:p>
        </p:txBody>
      </p:sp>
      <p:sp>
        <p:nvSpPr>
          <p:cNvPr id="70" name="Text Placeholder 2">
            <a:extLst>
              <a:ext uri="{FF2B5EF4-FFF2-40B4-BE49-F238E27FC236}">
                <a16:creationId xmlns:a16="http://schemas.microsoft.com/office/drawing/2014/main" id="{D1D6BD3E-CE94-9070-5D68-7D0D1327AC6E}"/>
              </a:ext>
            </a:extLst>
          </p:cNvPr>
          <p:cNvSpPr txBox="1">
            <a:spLocks/>
          </p:cNvSpPr>
          <p:nvPr>
            <p:custDataLst>
              <p:tags r:id="rId21"/>
            </p:custDataLst>
          </p:nvPr>
        </p:nvSpPr>
        <p:spPr bwMode="gray">
          <a:xfrm>
            <a:off x="1139825" y="23622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BDD730F-D5B5-41D3-A9B6-BF1A648C058E}" type="datetime'''''''''''''''''''''''''6''''''''8''''%'''''''''''''">
              <a:rPr lang="en-US" altLang="en-US" sz="1400" smtClean="0"/>
              <a:pPr/>
              <a:t>68%</a:t>
            </a:fld>
            <a:endParaRPr lang="en-US" sz="1400" dirty="0"/>
          </a:p>
        </p:txBody>
      </p:sp>
      <p:sp>
        <p:nvSpPr>
          <p:cNvPr id="71" name="Text Placeholder 2">
            <a:extLst>
              <a:ext uri="{FF2B5EF4-FFF2-40B4-BE49-F238E27FC236}">
                <a16:creationId xmlns:a16="http://schemas.microsoft.com/office/drawing/2014/main" id="{62E37183-BE42-AC7F-A9EF-51F63D08B740}"/>
              </a:ext>
            </a:extLst>
          </p:cNvPr>
          <p:cNvSpPr txBox="1">
            <a:spLocks/>
          </p:cNvSpPr>
          <p:nvPr>
            <p:custDataLst>
              <p:tags r:id="rId22"/>
            </p:custDataLst>
          </p:nvPr>
        </p:nvSpPr>
        <p:spPr bwMode="gray">
          <a:xfrm>
            <a:off x="1833563" y="20272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AABDB74-16CD-4C51-860D-2576F11E428F}" type="datetime'''''''7''''''9''''''''''''''''''%'''''''''''''''''">
              <a:rPr lang="en-US" altLang="en-US" sz="1400" smtClean="0"/>
              <a:pPr/>
              <a:t>79%</a:t>
            </a:fld>
            <a:endParaRPr lang="en-US" sz="1400" dirty="0"/>
          </a:p>
        </p:txBody>
      </p:sp>
      <p:sp>
        <p:nvSpPr>
          <p:cNvPr id="35" name="Text Placeholder 2">
            <a:extLst>
              <a:ext uri="{FF2B5EF4-FFF2-40B4-BE49-F238E27FC236}">
                <a16:creationId xmlns:a16="http://schemas.microsoft.com/office/drawing/2014/main" id="{C8331584-6053-9CED-1478-C438E2AD36BF}"/>
              </a:ext>
            </a:extLst>
          </p:cNvPr>
          <p:cNvSpPr txBox="1">
            <a:spLocks/>
          </p:cNvSpPr>
          <p:nvPr>
            <p:custDataLst>
              <p:tags r:id="rId23"/>
            </p:custDataLst>
          </p:nvPr>
        </p:nvSpPr>
        <p:spPr bwMode="auto">
          <a:xfrm>
            <a:off x="1754189" y="4702175"/>
            <a:ext cx="949325"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FD4D69A-3F3D-428D-8BFE-2751A4E8710E}" type="datetime'Incre''a''se c''ustomer retention and decrease'''' ch''urn'''">
              <a:rPr lang="en-US" altLang="en-US" sz="1200" smtClean="0"/>
              <a:pPr/>
              <a:t>Increase customer retention and decrease churn</a:t>
            </a:fld>
            <a:endParaRPr lang="en-US" sz="1200" dirty="0"/>
          </a:p>
        </p:txBody>
      </p:sp>
      <p:sp>
        <p:nvSpPr>
          <p:cNvPr id="73" name="Text Placeholder 2">
            <a:extLst>
              <a:ext uri="{FF2B5EF4-FFF2-40B4-BE49-F238E27FC236}">
                <a16:creationId xmlns:a16="http://schemas.microsoft.com/office/drawing/2014/main" id="{771949A9-34DF-F373-078C-6C87095657B7}"/>
              </a:ext>
            </a:extLst>
          </p:cNvPr>
          <p:cNvSpPr txBox="1">
            <a:spLocks/>
          </p:cNvSpPr>
          <p:nvPr>
            <p:custDataLst>
              <p:tags r:id="rId24"/>
            </p:custDataLst>
          </p:nvPr>
        </p:nvSpPr>
        <p:spPr bwMode="gray">
          <a:xfrm>
            <a:off x="2913063" y="31845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F75730B-49E8-448A-A75E-3D306C1822D7}" type="datetime'''''4''''''''''''''''1''''%'''''''''''">
              <a:rPr lang="en-US" altLang="en-US" sz="1400" smtClean="0"/>
              <a:pPr/>
              <a:t>41%</a:t>
            </a:fld>
            <a:endParaRPr lang="en-US" sz="1400" dirty="0"/>
          </a:p>
        </p:txBody>
      </p:sp>
      <p:sp>
        <p:nvSpPr>
          <p:cNvPr id="74" name="Text Placeholder 2">
            <a:extLst>
              <a:ext uri="{FF2B5EF4-FFF2-40B4-BE49-F238E27FC236}">
                <a16:creationId xmlns:a16="http://schemas.microsoft.com/office/drawing/2014/main" id="{6611EEF1-C1D7-5182-3206-DBCC4F173C77}"/>
              </a:ext>
            </a:extLst>
          </p:cNvPr>
          <p:cNvSpPr txBox="1">
            <a:spLocks/>
          </p:cNvSpPr>
          <p:nvPr>
            <p:custDataLst>
              <p:tags r:id="rId25"/>
            </p:custDataLst>
          </p:nvPr>
        </p:nvSpPr>
        <p:spPr bwMode="gray">
          <a:xfrm>
            <a:off x="3298825" y="30321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5E504B1-33CE-4F8E-B4A5-019DF2180FD7}" type="datetime'''''4''''''''''6''''''''''''''''''%'">
              <a:rPr lang="en-US" altLang="en-US" sz="1400" smtClean="0"/>
              <a:pPr/>
              <a:t>46%</a:t>
            </a:fld>
            <a:endParaRPr lang="en-US" sz="1400" dirty="0"/>
          </a:p>
        </p:txBody>
      </p:sp>
      <p:sp>
        <p:nvSpPr>
          <p:cNvPr id="75" name="Text Placeholder 2">
            <a:extLst>
              <a:ext uri="{FF2B5EF4-FFF2-40B4-BE49-F238E27FC236}">
                <a16:creationId xmlns:a16="http://schemas.microsoft.com/office/drawing/2014/main" id="{52458FD3-200F-F645-54D9-6D7FEAAAF9C1}"/>
              </a:ext>
            </a:extLst>
          </p:cNvPr>
          <p:cNvSpPr txBox="1">
            <a:spLocks/>
          </p:cNvSpPr>
          <p:nvPr>
            <p:custDataLst>
              <p:tags r:id="rId26"/>
            </p:custDataLst>
          </p:nvPr>
        </p:nvSpPr>
        <p:spPr bwMode="gray">
          <a:xfrm>
            <a:off x="3992563" y="20574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A6DEF35-2146-4D68-B90E-342DA5358F59}" type="datetime'''''''7''8%'''''''''''''''''''''''''''''''''''">
              <a:rPr lang="en-US" altLang="en-US" sz="1400" smtClean="0"/>
              <a:pPr/>
              <a:t>78%</a:t>
            </a:fld>
            <a:endParaRPr lang="en-US" sz="1400" dirty="0"/>
          </a:p>
        </p:txBody>
      </p:sp>
      <p:sp>
        <p:nvSpPr>
          <p:cNvPr id="76" name="Text Placeholder 2">
            <a:extLst>
              <a:ext uri="{FF2B5EF4-FFF2-40B4-BE49-F238E27FC236}">
                <a16:creationId xmlns:a16="http://schemas.microsoft.com/office/drawing/2014/main" id="{C8E8D861-F6D9-00E6-478B-71ED4E564DC0}"/>
              </a:ext>
            </a:extLst>
          </p:cNvPr>
          <p:cNvSpPr txBox="1">
            <a:spLocks/>
          </p:cNvSpPr>
          <p:nvPr>
            <p:custDataLst>
              <p:tags r:id="rId27"/>
            </p:custDataLst>
          </p:nvPr>
        </p:nvSpPr>
        <p:spPr bwMode="gray">
          <a:xfrm>
            <a:off x="4378325" y="28797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935B252-B386-430D-89D7-16F679795273}" type="datetime'5''''''1''''''''''''''''%'''''''''''''''''''''''">
              <a:rPr lang="en-US" altLang="en-US" sz="1400" smtClean="0"/>
              <a:pPr/>
              <a:t>51%</a:t>
            </a:fld>
            <a:endParaRPr lang="en-US" sz="1400" dirty="0"/>
          </a:p>
        </p:txBody>
      </p:sp>
      <p:sp>
        <p:nvSpPr>
          <p:cNvPr id="77" name="Text Placeholder 2">
            <a:extLst>
              <a:ext uri="{FF2B5EF4-FFF2-40B4-BE49-F238E27FC236}">
                <a16:creationId xmlns:a16="http://schemas.microsoft.com/office/drawing/2014/main" id="{F6E1A47F-49D6-C3C6-64B0-2BF9E8B8A45C}"/>
              </a:ext>
            </a:extLst>
          </p:cNvPr>
          <p:cNvSpPr txBox="1">
            <a:spLocks/>
          </p:cNvSpPr>
          <p:nvPr>
            <p:custDataLst>
              <p:tags r:id="rId28"/>
            </p:custDataLst>
          </p:nvPr>
        </p:nvSpPr>
        <p:spPr bwMode="gray">
          <a:xfrm>
            <a:off x="5073650" y="28194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85267DF-9698-4FE1-A5CD-777D946383EC}" type="datetime'''''''''53''''''''''''''''''''''''''''''%'''''''">
              <a:rPr lang="en-US" altLang="en-US" sz="1400" smtClean="0"/>
              <a:pPr/>
              <a:t>53%</a:t>
            </a:fld>
            <a:endParaRPr lang="en-US" sz="1400" dirty="0"/>
          </a:p>
        </p:txBody>
      </p:sp>
      <p:sp>
        <p:nvSpPr>
          <p:cNvPr id="78" name="Text Placeholder 2">
            <a:extLst>
              <a:ext uri="{FF2B5EF4-FFF2-40B4-BE49-F238E27FC236}">
                <a16:creationId xmlns:a16="http://schemas.microsoft.com/office/drawing/2014/main" id="{1345DD7D-C469-D411-44A0-37FCBFB16E53}"/>
              </a:ext>
            </a:extLst>
          </p:cNvPr>
          <p:cNvSpPr txBox="1">
            <a:spLocks/>
          </p:cNvSpPr>
          <p:nvPr>
            <p:custDataLst>
              <p:tags r:id="rId29"/>
            </p:custDataLst>
          </p:nvPr>
        </p:nvSpPr>
        <p:spPr bwMode="gray">
          <a:xfrm>
            <a:off x="5459413" y="330676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6A264D7-E65E-489F-955B-3405BAF97C6D}" type="datetime'3''''''''''''''''''''''''''''7''''%'''">
              <a:rPr lang="en-US" altLang="en-US" sz="1400" smtClean="0"/>
              <a:pPr/>
              <a:t>37%</a:t>
            </a:fld>
            <a:endParaRPr lang="en-US" sz="1400" dirty="0"/>
          </a:p>
        </p:txBody>
      </p:sp>
      <p:sp>
        <p:nvSpPr>
          <p:cNvPr id="79" name="Text Placeholder 2">
            <a:extLst>
              <a:ext uri="{FF2B5EF4-FFF2-40B4-BE49-F238E27FC236}">
                <a16:creationId xmlns:a16="http://schemas.microsoft.com/office/drawing/2014/main" id="{95D21745-9C14-1362-3FDC-B2F365CE72E6}"/>
              </a:ext>
            </a:extLst>
          </p:cNvPr>
          <p:cNvSpPr txBox="1">
            <a:spLocks/>
          </p:cNvSpPr>
          <p:nvPr>
            <p:custDataLst>
              <p:tags r:id="rId30"/>
            </p:custDataLst>
          </p:nvPr>
        </p:nvSpPr>
        <p:spPr bwMode="gray">
          <a:xfrm>
            <a:off x="6153150" y="33369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2899894-290C-4DCB-AEF3-5651A868A03F}" type="datetime'''''''''3''''''''''''''''''''''''''6''%'''''''''''">
              <a:rPr lang="en-US" altLang="en-US" sz="1400" smtClean="0"/>
              <a:pPr/>
              <a:t>36%</a:t>
            </a:fld>
            <a:endParaRPr lang="en-US" sz="1400" dirty="0"/>
          </a:p>
        </p:txBody>
      </p:sp>
      <p:sp>
        <p:nvSpPr>
          <p:cNvPr id="80" name="Text Placeholder 2">
            <a:extLst>
              <a:ext uri="{FF2B5EF4-FFF2-40B4-BE49-F238E27FC236}">
                <a16:creationId xmlns:a16="http://schemas.microsoft.com/office/drawing/2014/main" id="{38DA8FDD-FAD4-62B3-C786-A503AC5DE5F4}"/>
              </a:ext>
            </a:extLst>
          </p:cNvPr>
          <p:cNvSpPr txBox="1">
            <a:spLocks/>
          </p:cNvSpPr>
          <p:nvPr>
            <p:custDataLst>
              <p:tags r:id="rId31"/>
            </p:custDataLst>
          </p:nvPr>
        </p:nvSpPr>
        <p:spPr bwMode="gray">
          <a:xfrm>
            <a:off x="6538913" y="31242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BFCB054-CF3D-40D9-A98A-708A537F55D4}" type="datetime'''''''''''4''''''''''''''''''''''''''''3''''''''''''''''%'''">
              <a:rPr lang="en-US" altLang="en-US" sz="1400" smtClean="0"/>
              <a:pPr/>
              <a:t>43%</a:t>
            </a:fld>
            <a:endParaRPr lang="en-US" sz="1400" dirty="0"/>
          </a:p>
        </p:txBody>
      </p:sp>
      <p:sp>
        <p:nvSpPr>
          <p:cNvPr id="81" name="Text Placeholder 2">
            <a:extLst>
              <a:ext uri="{FF2B5EF4-FFF2-40B4-BE49-F238E27FC236}">
                <a16:creationId xmlns:a16="http://schemas.microsoft.com/office/drawing/2014/main" id="{B45CDAD9-4152-2F12-5FCA-8BDAB64AB425}"/>
              </a:ext>
            </a:extLst>
          </p:cNvPr>
          <p:cNvSpPr txBox="1">
            <a:spLocks/>
          </p:cNvSpPr>
          <p:nvPr>
            <p:custDataLst>
              <p:tags r:id="rId32"/>
            </p:custDataLst>
          </p:nvPr>
        </p:nvSpPr>
        <p:spPr bwMode="gray">
          <a:xfrm>
            <a:off x="7232650" y="30321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CBF112F-92ED-4F5C-A669-92012282537B}" type="datetime'''4''''''''''6''''''''''''''''%'''''">
              <a:rPr lang="en-US" altLang="en-US" sz="1400" smtClean="0"/>
              <a:pPr/>
              <a:t>46%</a:t>
            </a:fld>
            <a:endParaRPr lang="en-US" sz="1400" dirty="0"/>
          </a:p>
        </p:txBody>
      </p:sp>
      <p:sp>
        <p:nvSpPr>
          <p:cNvPr id="82" name="Text Placeholder 2">
            <a:extLst>
              <a:ext uri="{FF2B5EF4-FFF2-40B4-BE49-F238E27FC236}">
                <a16:creationId xmlns:a16="http://schemas.microsoft.com/office/drawing/2014/main" id="{3063C4C0-7378-20CA-C2F2-E29F755AF180}"/>
              </a:ext>
            </a:extLst>
          </p:cNvPr>
          <p:cNvSpPr txBox="1">
            <a:spLocks/>
          </p:cNvSpPr>
          <p:nvPr>
            <p:custDataLst>
              <p:tags r:id="rId33"/>
            </p:custDataLst>
          </p:nvPr>
        </p:nvSpPr>
        <p:spPr bwMode="gray">
          <a:xfrm>
            <a:off x="7618413" y="29416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6C1F839-8B9C-4746-B0AF-537C1F7C9340}" type="datetime'''''4''''''''''''''''9''''''''''''''''''''''''%'''''''">
              <a:rPr lang="en-US" altLang="en-US" sz="1400" smtClean="0"/>
              <a:pPr/>
              <a:t>49%</a:t>
            </a:fld>
            <a:endParaRPr lang="en-US" sz="1400" dirty="0"/>
          </a:p>
        </p:txBody>
      </p:sp>
      <p:sp>
        <p:nvSpPr>
          <p:cNvPr id="83" name="Text Placeholder 2">
            <a:extLst>
              <a:ext uri="{FF2B5EF4-FFF2-40B4-BE49-F238E27FC236}">
                <a16:creationId xmlns:a16="http://schemas.microsoft.com/office/drawing/2014/main" id="{D1C3548A-4470-C1E6-9CD5-621E59B56F1B}"/>
              </a:ext>
            </a:extLst>
          </p:cNvPr>
          <p:cNvSpPr txBox="1">
            <a:spLocks/>
          </p:cNvSpPr>
          <p:nvPr>
            <p:custDataLst>
              <p:tags r:id="rId34"/>
            </p:custDataLst>
          </p:nvPr>
        </p:nvSpPr>
        <p:spPr bwMode="gray">
          <a:xfrm>
            <a:off x="8312150" y="28797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94D8219-5273-459D-B6FA-B92BC4013C1C}" type="datetime'5''''''1''''''''''''''''''''''''''''''''%'''''''''''''''''''''">
              <a:rPr lang="en-US" altLang="en-US" sz="1400" smtClean="0"/>
              <a:pPr/>
              <a:t>51%</a:t>
            </a:fld>
            <a:endParaRPr lang="en-US" sz="1400" dirty="0"/>
          </a:p>
        </p:txBody>
      </p:sp>
      <p:sp>
        <p:nvSpPr>
          <p:cNvPr id="84" name="Text Placeholder 2">
            <a:extLst>
              <a:ext uri="{FF2B5EF4-FFF2-40B4-BE49-F238E27FC236}">
                <a16:creationId xmlns:a16="http://schemas.microsoft.com/office/drawing/2014/main" id="{2F5E86AE-4E67-35E6-A4FA-54FD3A1022AB}"/>
              </a:ext>
            </a:extLst>
          </p:cNvPr>
          <p:cNvSpPr txBox="1">
            <a:spLocks/>
          </p:cNvSpPr>
          <p:nvPr>
            <p:custDataLst>
              <p:tags r:id="rId35"/>
            </p:custDataLst>
          </p:nvPr>
        </p:nvSpPr>
        <p:spPr bwMode="gray">
          <a:xfrm>
            <a:off x="8697913" y="32766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D0A6EF6-A241-4048-BB06-CBA3A843FD5A}" type="datetime'''''''''''''''''3''''''''8''''''''''''''''''''''%'''''''">
              <a:rPr lang="en-US" altLang="en-US" sz="1400" smtClean="0"/>
              <a:pPr/>
              <a:t>38%</a:t>
            </a:fld>
            <a:endParaRPr lang="en-US" sz="1400" dirty="0"/>
          </a:p>
        </p:txBody>
      </p:sp>
      <p:sp>
        <p:nvSpPr>
          <p:cNvPr id="85" name="Text Placeholder 2">
            <a:extLst>
              <a:ext uri="{FF2B5EF4-FFF2-40B4-BE49-F238E27FC236}">
                <a16:creationId xmlns:a16="http://schemas.microsoft.com/office/drawing/2014/main" id="{B0AA5872-B555-F23B-C777-6454944859BD}"/>
              </a:ext>
            </a:extLst>
          </p:cNvPr>
          <p:cNvSpPr txBox="1">
            <a:spLocks/>
          </p:cNvSpPr>
          <p:nvPr>
            <p:custDataLst>
              <p:tags r:id="rId36"/>
            </p:custDataLst>
          </p:nvPr>
        </p:nvSpPr>
        <p:spPr bwMode="gray">
          <a:xfrm>
            <a:off x="9391650" y="32464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CDBA0D6-D9FF-44C6-BA57-4142CAAF4136}" type="datetime'''''''''''''39''''''''''''''''''''''''%'''''''''''''''''''''''">
              <a:rPr lang="en-US" altLang="en-US" sz="1400" smtClean="0"/>
              <a:pPr/>
              <a:t>39%</a:t>
            </a:fld>
            <a:endParaRPr lang="en-US" sz="1400" dirty="0"/>
          </a:p>
        </p:txBody>
      </p:sp>
      <p:sp>
        <p:nvSpPr>
          <p:cNvPr id="86" name="Text Placeholder 2">
            <a:extLst>
              <a:ext uri="{FF2B5EF4-FFF2-40B4-BE49-F238E27FC236}">
                <a16:creationId xmlns:a16="http://schemas.microsoft.com/office/drawing/2014/main" id="{7559B929-170D-3C4A-0F0B-ED88A3C8548E}"/>
              </a:ext>
            </a:extLst>
          </p:cNvPr>
          <p:cNvSpPr txBox="1">
            <a:spLocks/>
          </p:cNvSpPr>
          <p:nvPr>
            <p:custDataLst>
              <p:tags r:id="rId37"/>
            </p:custDataLst>
          </p:nvPr>
        </p:nvSpPr>
        <p:spPr bwMode="gray">
          <a:xfrm>
            <a:off x="9777413" y="32464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F03D88C-7CCE-4CEE-9F9D-C83C1C524B45}" type="datetime'''''''''''''''''''''''39''''''''''''''''''''''''''%'">
              <a:rPr lang="en-US" altLang="en-US" sz="1400" smtClean="0"/>
              <a:pPr/>
              <a:t>39%</a:t>
            </a:fld>
            <a:endParaRPr lang="en-US" sz="1400" dirty="0"/>
          </a:p>
        </p:txBody>
      </p:sp>
      <p:sp>
        <p:nvSpPr>
          <p:cNvPr id="87" name="Text Placeholder 2">
            <a:extLst>
              <a:ext uri="{FF2B5EF4-FFF2-40B4-BE49-F238E27FC236}">
                <a16:creationId xmlns:a16="http://schemas.microsoft.com/office/drawing/2014/main" id="{0520113D-A42D-7AFC-1E01-80C7D31FF248}"/>
              </a:ext>
            </a:extLst>
          </p:cNvPr>
          <p:cNvSpPr txBox="1">
            <a:spLocks/>
          </p:cNvSpPr>
          <p:nvPr>
            <p:custDataLst>
              <p:tags r:id="rId38"/>
            </p:custDataLst>
          </p:nvPr>
        </p:nvSpPr>
        <p:spPr bwMode="gray">
          <a:xfrm>
            <a:off x="10471150" y="315436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D9A11D6-0550-4454-AF2E-D5CAD79E8E31}" type="datetime'''''''''''''''4''''''''''''''''''''''''''2%'''''''''''">
              <a:rPr lang="en-US" altLang="en-US" sz="1400" smtClean="0"/>
              <a:pPr/>
              <a:t>42%</a:t>
            </a:fld>
            <a:endParaRPr lang="en-US" sz="1400" dirty="0"/>
          </a:p>
        </p:txBody>
      </p:sp>
      <p:sp>
        <p:nvSpPr>
          <p:cNvPr id="88" name="Text Placeholder 2">
            <a:extLst>
              <a:ext uri="{FF2B5EF4-FFF2-40B4-BE49-F238E27FC236}">
                <a16:creationId xmlns:a16="http://schemas.microsoft.com/office/drawing/2014/main" id="{4848615D-2B6E-93D7-FA54-55B80753925E}"/>
              </a:ext>
            </a:extLst>
          </p:cNvPr>
          <p:cNvSpPr txBox="1">
            <a:spLocks/>
          </p:cNvSpPr>
          <p:nvPr>
            <p:custDataLst>
              <p:tags r:id="rId39"/>
            </p:custDataLst>
          </p:nvPr>
        </p:nvSpPr>
        <p:spPr bwMode="gray">
          <a:xfrm>
            <a:off x="10856913" y="32766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C7A83D5-FBFB-4C9C-AE99-4B98AAFFC6AD}" type="datetime'''''''''''''''3''''''''''''''''''8''%'''">
              <a:rPr lang="en-US" altLang="en-US" sz="1400" smtClean="0"/>
              <a:pPr/>
              <a:t>38%</a:t>
            </a:fld>
            <a:endParaRPr lang="en-US" sz="1400" dirty="0"/>
          </a:p>
        </p:txBody>
      </p:sp>
      <p:sp>
        <p:nvSpPr>
          <p:cNvPr id="36" name="Text Placeholder 2">
            <a:extLst>
              <a:ext uri="{FF2B5EF4-FFF2-40B4-BE49-F238E27FC236}">
                <a16:creationId xmlns:a16="http://schemas.microsoft.com/office/drawing/2014/main" id="{D37BA0FF-DD87-9442-08FE-64E0838A2242}"/>
              </a:ext>
            </a:extLst>
          </p:cNvPr>
          <p:cNvSpPr txBox="1">
            <a:spLocks/>
          </p:cNvSpPr>
          <p:nvPr>
            <p:custDataLst>
              <p:tags r:id="rId40"/>
            </p:custDataLst>
          </p:nvPr>
        </p:nvSpPr>
        <p:spPr bwMode="auto">
          <a:xfrm>
            <a:off x="2890838" y="4702175"/>
            <a:ext cx="835025"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9C6A710-7D5C-460A-8AD2-2DBEB2A2D38E}" type="datetime'Identify and exercise pr''icing and ''packaging lev''erag''e'">
              <a:rPr lang="en-US" altLang="en-US" sz="1200" smtClean="0"/>
              <a:pPr/>
              <a:t>Identify and exercise pricing and packaging leverage</a:t>
            </a:fld>
            <a:endParaRPr lang="en-US" sz="1200" dirty="0"/>
          </a:p>
        </p:txBody>
      </p:sp>
      <p:sp>
        <p:nvSpPr>
          <p:cNvPr id="40" name="Text Placeholder 2">
            <a:extLst>
              <a:ext uri="{FF2B5EF4-FFF2-40B4-BE49-F238E27FC236}">
                <a16:creationId xmlns:a16="http://schemas.microsoft.com/office/drawing/2014/main" id="{8FB1EBFE-D9E5-B01B-857B-0C23A94DDA6F}"/>
              </a:ext>
            </a:extLst>
          </p:cNvPr>
          <p:cNvSpPr txBox="1">
            <a:spLocks/>
          </p:cNvSpPr>
          <p:nvPr>
            <p:custDataLst>
              <p:tags r:id="rId41"/>
            </p:custDataLst>
          </p:nvPr>
        </p:nvSpPr>
        <p:spPr bwMode="auto">
          <a:xfrm>
            <a:off x="3922713" y="4702175"/>
            <a:ext cx="931863"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71C3841-B780-4565-A205-4655C7DAAEF2}" type="datetime'Boos''t'' ma''rke''t penetration ''and''/''or exp''ansio''n'''">
              <a:rPr lang="en-US" altLang="en-US" sz="1200" smtClean="0"/>
              <a:pPr/>
              <a:t>Boost market penetration and/or expansion</a:t>
            </a:fld>
            <a:endParaRPr lang="en-US" sz="1200" dirty="0"/>
          </a:p>
        </p:txBody>
      </p:sp>
      <p:sp>
        <p:nvSpPr>
          <p:cNvPr id="10" name="Text Placeholder 2">
            <a:extLst>
              <a:ext uri="{FF2B5EF4-FFF2-40B4-BE49-F238E27FC236}">
                <a16:creationId xmlns:a16="http://schemas.microsoft.com/office/drawing/2014/main" id="{72BDF3C7-FCD3-6124-712E-BDFD475C5709}"/>
              </a:ext>
            </a:extLst>
          </p:cNvPr>
          <p:cNvSpPr txBox="1">
            <a:spLocks/>
          </p:cNvSpPr>
          <p:nvPr>
            <p:custDataLst>
              <p:tags r:id="rId42"/>
            </p:custDataLst>
          </p:nvPr>
        </p:nvSpPr>
        <p:spPr bwMode="auto">
          <a:xfrm>
            <a:off x="1909763" y="1639888"/>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597B867-2592-4C8A-BE31-83A6CE04281F}" type="datetime'''''''''''''''''''''''''''''''''''-1''''''''''''''3'">
              <a:rPr lang="en-US" altLang="en-US" sz="1400" b="1" smtClean="0">
                <a:effectLst/>
              </a:rPr>
              <a:pPr/>
              <a:t>-13</a:t>
            </a:fld>
            <a:r>
              <a:rPr lang="en-US" altLang="en-US" sz="1400" b="1" dirty="0">
                <a:effectLst/>
              </a:rPr>
              <a:t>%</a:t>
            </a:r>
            <a:endParaRPr lang="en-US" sz="1400" b="1" dirty="0"/>
          </a:p>
        </p:txBody>
      </p:sp>
      <p:sp>
        <p:nvSpPr>
          <p:cNvPr id="5" name="Text Placeholder 2">
            <a:extLst>
              <a:ext uri="{FF2B5EF4-FFF2-40B4-BE49-F238E27FC236}">
                <a16:creationId xmlns:a16="http://schemas.microsoft.com/office/drawing/2014/main" id="{C450202A-3EFA-C27D-AD1E-5B17A64937CC}"/>
              </a:ext>
            </a:extLst>
          </p:cNvPr>
          <p:cNvSpPr txBox="1">
            <a:spLocks/>
          </p:cNvSpPr>
          <p:nvPr>
            <p:custDataLst>
              <p:tags r:id="rId43"/>
            </p:custDataLst>
          </p:nvPr>
        </p:nvSpPr>
        <p:spPr bwMode="auto">
          <a:xfrm>
            <a:off x="4068763" y="1670050"/>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2D0362F-D365-4DDF-8167-C08579D6D472}" type="datetime'''''''-''''2''''''''''''''''''''''''''''''''''''''''''''7'">
              <a:rPr lang="en-US" altLang="en-US" sz="1400" b="1" smtClean="0">
                <a:effectLst/>
              </a:rPr>
              <a:pPr/>
              <a:t>-27</a:t>
            </a:fld>
            <a:r>
              <a:rPr lang="en-US" altLang="en-US" sz="1400" b="1" dirty="0">
                <a:effectLst/>
              </a:rPr>
              <a:t>%</a:t>
            </a:r>
            <a:endParaRPr lang="en-US" sz="1400" b="1" dirty="0"/>
          </a:p>
        </p:txBody>
      </p:sp>
      <p:sp>
        <p:nvSpPr>
          <p:cNvPr id="17" name="Text Placeholder 2">
            <a:extLst>
              <a:ext uri="{FF2B5EF4-FFF2-40B4-BE49-F238E27FC236}">
                <a16:creationId xmlns:a16="http://schemas.microsoft.com/office/drawing/2014/main" id="{6AB7D51B-FC26-D935-3AB4-A50CA0B39859}"/>
              </a:ext>
            </a:extLst>
          </p:cNvPr>
          <p:cNvSpPr txBox="1">
            <a:spLocks/>
          </p:cNvSpPr>
          <p:nvPr>
            <p:custDataLst>
              <p:tags r:id="rId44"/>
            </p:custDataLst>
          </p:nvPr>
        </p:nvSpPr>
        <p:spPr bwMode="auto">
          <a:xfrm>
            <a:off x="5149850" y="2432050"/>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99D6F45-BCE8-480B-9F68-6E60205CC9BC}" type="datetime'''''''''''''''''-''''''''''''''''''''''1''''''''''''''''6'">
              <a:rPr lang="en-US" altLang="en-US" sz="1400" b="1" smtClean="0">
                <a:effectLst/>
              </a:rPr>
              <a:pPr/>
              <a:t>-16</a:t>
            </a:fld>
            <a:r>
              <a:rPr lang="en-US" altLang="en-US" sz="1400" b="1" dirty="0">
                <a:effectLst/>
              </a:rPr>
              <a:t>%</a:t>
            </a:r>
            <a:endParaRPr lang="en-US" sz="1400" b="1" dirty="0"/>
          </a:p>
        </p:txBody>
      </p:sp>
      <p:sp>
        <p:nvSpPr>
          <p:cNvPr id="38" name="Rectangle 37">
            <a:extLst>
              <a:ext uri="{FF2B5EF4-FFF2-40B4-BE49-F238E27FC236}">
                <a16:creationId xmlns:a16="http://schemas.microsoft.com/office/drawing/2014/main" id="{DD4EA5E0-BD54-F8B4-7D0A-0968D5597C9D}"/>
              </a:ext>
            </a:extLst>
          </p:cNvPr>
          <p:cNvSpPr/>
          <p:nvPr>
            <p:custDataLst>
              <p:tags r:id="rId45"/>
            </p:custDataLst>
          </p:nvPr>
        </p:nvSpPr>
        <p:spPr bwMode="auto">
          <a:xfrm>
            <a:off x="10255250" y="1370013"/>
            <a:ext cx="250825" cy="187325"/>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E792126-3AEC-A717-9E30-ADE80DB21557}"/>
              </a:ext>
            </a:extLst>
          </p:cNvPr>
          <p:cNvSpPr/>
          <p:nvPr>
            <p:custDataLst>
              <p:tags r:id="rId46"/>
            </p:custDataLst>
          </p:nvPr>
        </p:nvSpPr>
        <p:spPr bwMode="auto">
          <a:xfrm>
            <a:off x="10255250" y="1624013"/>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a:extLst>
              <a:ext uri="{FF2B5EF4-FFF2-40B4-BE49-F238E27FC236}">
                <a16:creationId xmlns:a16="http://schemas.microsoft.com/office/drawing/2014/main" id="{4A697632-D383-E2EF-D83C-4B325D28A02C}"/>
              </a:ext>
            </a:extLst>
          </p:cNvPr>
          <p:cNvSpPr txBox="1">
            <a:spLocks/>
          </p:cNvSpPr>
          <p:nvPr>
            <p:custDataLst>
              <p:tags r:id="rId47"/>
            </p:custDataLst>
          </p:nvPr>
        </p:nvSpPr>
        <p:spPr bwMode="auto">
          <a:xfrm>
            <a:off x="10556875" y="1381125"/>
            <a:ext cx="752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ADA1EEC6-3E30-4138-B97B-B77A9484A91B}" type="datetime'''''''''''''C''rit''i''''''c''a''''li''''''t''''''''''''y'''">
              <a:rPr lang="en-US" altLang="en-US" sz="1400" smtClean="0"/>
              <a:pPr/>
              <a:t>Criticality</a:t>
            </a:fld>
            <a:endParaRPr lang="en-US" sz="1400" dirty="0"/>
          </a:p>
        </p:txBody>
      </p:sp>
      <p:sp>
        <p:nvSpPr>
          <p:cNvPr id="56" name="Text Placeholder 2">
            <a:extLst>
              <a:ext uri="{FF2B5EF4-FFF2-40B4-BE49-F238E27FC236}">
                <a16:creationId xmlns:a16="http://schemas.microsoft.com/office/drawing/2014/main" id="{B0F7ECD3-1F7C-2C67-7394-0F836B163C77}"/>
              </a:ext>
            </a:extLst>
          </p:cNvPr>
          <p:cNvSpPr txBox="1">
            <a:spLocks/>
          </p:cNvSpPr>
          <p:nvPr>
            <p:custDataLst>
              <p:tags r:id="rId48"/>
            </p:custDataLst>
          </p:nvPr>
        </p:nvSpPr>
        <p:spPr bwMode="auto">
          <a:xfrm>
            <a:off x="10556875" y="1635125"/>
            <a:ext cx="9429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3F01DF28-C6DC-41D1-A919-98AB8C346974}" type="datetime'''''''''''''''''''C''o''n''''''''fid''''''e''''n''ce'''''''">
              <a:rPr lang="en-US" altLang="en-US" sz="1400" smtClean="0"/>
              <a:pPr/>
              <a:t>Confidence</a:t>
            </a:fld>
            <a:endParaRPr lang="en-US" sz="1400" dirty="0"/>
          </a:p>
        </p:txBody>
      </p:sp>
      <p:sp>
        <p:nvSpPr>
          <p:cNvPr id="94" name="TextBox 93">
            <a:extLst>
              <a:ext uri="{FF2B5EF4-FFF2-40B4-BE49-F238E27FC236}">
                <a16:creationId xmlns:a16="http://schemas.microsoft.com/office/drawing/2014/main" id="{731EAAFC-D1C2-5CD2-39EF-A48D56CBABFD}"/>
              </a:ext>
            </a:extLst>
          </p:cNvPr>
          <p:cNvSpPr txBox="1"/>
          <p:nvPr/>
        </p:nvSpPr>
        <p:spPr>
          <a:xfrm>
            <a:off x="609600" y="1066195"/>
            <a:ext cx="6588125" cy="523220"/>
          </a:xfrm>
          <a:prstGeom prst="rect">
            <a:avLst/>
          </a:prstGeom>
          <a:noFill/>
        </p:spPr>
        <p:txBody>
          <a:bodyPr wrap="square" rtlCol="0">
            <a:spAutoFit/>
          </a:bodyPr>
          <a:lstStyle/>
          <a:p>
            <a:pPr algn="l"/>
            <a:r>
              <a:rPr lang="en-US" sz="1400" b="1" dirty="0"/>
              <a:t>Criticality vs Confidence for Growth Levers for FY2024</a:t>
            </a:r>
          </a:p>
          <a:p>
            <a:pPr algn="l"/>
            <a:r>
              <a:rPr lang="en-US" sz="1400" i="1" dirty="0"/>
              <a:t>Percentage rating each as critical to success and confident in ability to execute</a:t>
            </a:r>
          </a:p>
        </p:txBody>
      </p:sp>
      <p:sp>
        <p:nvSpPr>
          <p:cNvPr id="105" name="TextBox 104">
            <a:extLst>
              <a:ext uri="{FF2B5EF4-FFF2-40B4-BE49-F238E27FC236}">
                <a16:creationId xmlns:a16="http://schemas.microsoft.com/office/drawing/2014/main" id="{87700F89-3A61-140D-ABDF-6CFDB922B08B}"/>
              </a:ext>
            </a:extLst>
          </p:cNvPr>
          <p:cNvSpPr txBox="1"/>
          <p:nvPr/>
        </p:nvSpPr>
        <p:spPr>
          <a:xfrm>
            <a:off x="671513" y="5824507"/>
            <a:ext cx="6027738" cy="400110"/>
          </a:xfrm>
          <a:prstGeom prst="rect">
            <a:avLst/>
          </a:prstGeom>
          <a:noFill/>
        </p:spPr>
        <p:txBody>
          <a:bodyPr wrap="square" rtlCol="0">
            <a:spAutoFit/>
          </a:bodyPr>
          <a:lstStyle/>
          <a:p>
            <a:pPr algn="l"/>
            <a:r>
              <a:rPr lang="en-US" sz="1000" dirty="0"/>
              <a:t>N = 87</a:t>
            </a:r>
          </a:p>
          <a:p>
            <a:pPr algn="l"/>
            <a:r>
              <a:rPr lang="en-US" sz="1000" dirty="0"/>
              <a:t>Source: SBI Q1 2024 CEO Survey</a:t>
            </a:r>
          </a:p>
        </p:txBody>
      </p:sp>
      <p:sp>
        <p:nvSpPr>
          <p:cNvPr id="3" name="Rectangle 2">
            <a:extLst>
              <a:ext uri="{FF2B5EF4-FFF2-40B4-BE49-F238E27FC236}">
                <a16:creationId xmlns:a16="http://schemas.microsoft.com/office/drawing/2014/main" id="{C0BDA5EE-FDFD-7D91-8A03-6850278ABB88}"/>
              </a:ext>
            </a:extLst>
          </p:cNvPr>
          <p:cNvSpPr/>
          <p:nvPr/>
        </p:nvSpPr>
        <p:spPr>
          <a:xfrm>
            <a:off x="3903662" y="1945172"/>
            <a:ext cx="2049463" cy="2757003"/>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4E951B0-300A-090A-4591-BABA6B225116}"/>
              </a:ext>
            </a:extLst>
          </p:cNvPr>
          <p:cNvSpPr/>
          <p:nvPr/>
        </p:nvSpPr>
        <p:spPr>
          <a:xfrm>
            <a:off x="1724872" y="1935680"/>
            <a:ext cx="1007957" cy="2757003"/>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71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0D12C73-BF46-72FF-6625-27E68B770433}"/>
              </a:ext>
            </a:extLst>
          </p:cNvPr>
          <p:cNvGraphicFramePr>
            <a:graphicFrameLocks noChangeAspect="1"/>
          </p:cNvGraphicFramePr>
          <p:nvPr>
            <p:custDataLst>
              <p:tags r:id="rId1"/>
            </p:custDataLst>
            <p:extLst>
              <p:ext uri="{D42A27DB-BD31-4B8C-83A1-F6EECF244321}">
                <p14:modId xmlns:p14="http://schemas.microsoft.com/office/powerpoint/2010/main" val="5846969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5" imgW="7772400" imgH="10058400" progId="TCLayout.ActiveDocument.1">
                  <p:embed/>
                </p:oleObj>
              </mc:Choice>
              <mc:Fallback>
                <p:oleObj name="think-cell Slide" r:id="rId15" imgW="7772400" imgH="10058400" progId="TCLayout.ActiveDocument.1">
                  <p:embed/>
                  <p:pic>
                    <p:nvPicPr>
                      <p:cNvPr id="14" name="Object 13" hidden="1">
                        <a:extLst>
                          <a:ext uri="{FF2B5EF4-FFF2-40B4-BE49-F238E27FC236}">
                            <a16:creationId xmlns:a16="http://schemas.microsoft.com/office/drawing/2014/main" id="{00D12C73-BF46-72FF-6625-27E68B770433}"/>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B3DCE-317A-EFE7-7F9E-4F91717A304C}"/>
              </a:ext>
            </a:extLst>
          </p:cNvPr>
          <p:cNvSpPr>
            <a:spLocks noGrp="1"/>
          </p:cNvSpPr>
          <p:nvPr>
            <p:ph type="title"/>
          </p:nvPr>
        </p:nvSpPr>
        <p:spPr/>
        <p:txBody>
          <a:bodyPr vert="horz"/>
          <a:lstStyle/>
          <a:p>
            <a:r>
              <a:rPr lang="en-US" dirty="0"/>
              <a:t>Sales, Product, and Marketing most likely to see operating expense increases</a:t>
            </a:r>
          </a:p>
        </p:txBody>
      </p:sp>
      <p:graphicFrame>
        <p:nvGraphicFramePr>
          <p:cNvPr id="6" name="Chart 5">
            <a:extLst>
              <a:ext uri="{FF2B5EF4-FFF2-40B4-BE49-F238E27FC236}">
                <a16:creationId xmlns:a16="http://schemas.microsoft.com/office/drawing/2014/main" id="{51C5A7A0-1F8B-2F18-66D0-2306E87A5171}"/>
              </a:ext>
            </a:extLst>
          </p:cNvPr>
          <p:cNvGraphicFramePr/>
          <p:nvPr>
            <p:custDataLst>
              <p:tags r:id="rId2"/>
            </p:custDataLst>
            <p:extLst>
              <p:ext uri="{D42A27DB-BD31-4B8C-83A1-F6EECF244321}">
                <p14:modId xmlns:p14="http://schemas.microsoft.com/office/powerpoint/2010/main" val="756512270"/>
              </p:ext>
            </p:extLst>
          </p:nvPr>
        </p:nvGraphicFramePr>
        <p:xfrm>
          <a:off x="642938" y="1400175"/>
          <a:ext cx="11260137" cy="3597275"/>
        </p:xfrm>
        <a:graphic>
          <a:graphicData uri="http://schemas.openxmlformats.org/drawingml/2006/chart">
            <c:chart xmlns:c="http://schemas.openxmlformats.org/drawingml/2006/chart" xmlns:r="http://schemas.openxmlformats.org/officeDocument/2006/relationships" r:id="rId17"/>
          </a:graphicData>
        </a:graphic>
      </p:graphicFrame>
      <p:sp>
        <p:nvSpPr>
          <p:cNvPr id="3" name="Text Placeholder 2">
            <a:extLst>
              <a:ext uri="{FF2B5EF4-FFF2-40B4-BE49-F238E27FC236}">
                <a16:creationId xmlns:a16="http://schemas.microsoft.com/office/drawing/2014/main" id="{8FCAEAE4-074E-1782-3B78-C7C36070E5EB}"/>
              </a:ext>
            </a:extLst>
          </p:cNvPr>
          <p:cNvSpPr txBox="1">
            <a:spLocks/>
          </p:cNvSpPr>
          <p:nvPr>
            <p:custDataLst>
              <p:tags r:id="rId3"/>
            </p:custDataLst>
          </p:nvPr>
        </p:nvSpPr>
        <p:spPr bwMode="auto">
          <a:xfrm>
            <a:off x="1895475" y="4737100"/>
            <a:ext cx="68580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190EA22-4587-4066-B2D2-ADEFC0233F5D}" type="datetime'Produc''''''''t &amp; ''''''Innova''''''ti''''''o''n'''''''''">
              <a:rPr lang="en-US" altLang="en-US" sz="1100" smtClean="0"/>
              <a:pPr/>
              <a:t>Product &amp; Innovation</a:t>
            </a:fld>
            <a:endParaRPr lang="en-US" sz="1100" dirty="0"/>
          </a:p>
        </p:txBody>
      </p:sp>
      <p:sp>
        <p:nvSpPr>
          <p:cNvPr id="5" name="Text Placeholder 2">
            <a:extLst>
              <a:ext uri="{FF2B5EF4-FFF2-40B4-BE49-F238E27FC236}">
                <a16:creationId xmlns:a16="http://schemas.microsoft.com/office/drawing/2014/main" id="{DB378DDB-0B3F-B426-7F27-02FE75D4455C}"/>
              </a:ext>
            </a:extLst>
          </p:cNvPr>
          <p:cNvSpPr txBox="1">
            <a:spLocks/>
          </p:cNvSpPr>
          <p:nvPr>
            <p:custDataLst>
              <p:tags r:id="rId4"/>
            </p:custDataLst>
          </p:nvPr>
        </p:nvSpPr>
        <p:spPr bwMode="auto">
          <a:xfrm>
            <a:off x="2774950" y="4737100"/>
            <a:ext cx="9445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724D326-5302-44F3-A917-0E6B437B2C4F}" type="datetime'''''Cus''''''tome''r'''''''' O''p''''''''''s'''''''''''''">
              <a:rPr lang="en-US" altLang="en-US" sz="1100" smtClean="0"/>
              <a:pPr/>
              <a:t>Customer Ops</a:t>
            </a:fld>
            <a:endParaRPr lang="en-US" sz="1100" dirty="0"/>
          </a:p>
        </p:txBody>
      </p:sp>
      <p:sp>
        <p:nvSpPr>
          <p:cNvPr id="7" name="Text Placeholder 2">
            <a:extLst>
              <a:ext uri="{FF2B5EF4-FFF2-40B4-BE49-F238E27FC236}">
                <a16:creationId xmlns:a16="http://schemas.microsoft.com/office/drawing/2014/main" id="{307888EC-2334-F934-DF7E-0464D341B0B4}"/>
              </a:ext>
            </a:extLst>
          </p:cNvPr>
          <p:cNvSpPr txBox="1">
            <a:spLocks/>
          </p:cNvSpPr>
          <p:nvPr>
            <p:custDataLst>
              <p:tags r:id="rId5"/>
            </p:custDataLst>
          </p:nvPr>
        </p:nvSpPr>
        <p:spPr bwMode="auto">
          <a:xfrm>
            <a:off x="3924300" y="4737100"/>
            <a:ext cx="6619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670419A-48BD-482B-9EB8-3B15EF908AB0}" type="datetime'''''''M''''ar''k''''''''''''''''et''''''i''''n''''''''''''g'''">
              <a:rPr lang="en-US" altLang="en-US" sz="1100" smtClean="0"/>
              <a:pPr/>
              <a:t>Marketing</a:t>
            </a:fld>
            <a:endParaRPr lang="en-US" sz="1100" dirty="0"/>
          </a:p>
        </p:txBody>
      </p:sp>
      <p:sp>
        <p:nvSpPr>
          <p:cNvPr id="10" name="Text Placeholder 2">
            <a:extLst>
              <a:ext uri="{FF2B5EF4-FFF2-40B4-BE49-F238E27FC236}">
                <a16:creationId xmlns:a16="http://schemas.microsoft.com/office/drawing/2014/main" id="{D2500280-1F91-A46D-52C0-32BCE316E4EB}"/>
              </a:ext>
            </a:extLst>
          </p:cNvPr>
          <p:cNvSpPr txBox="1">
            <a:spLocks/>
          </p:cNvSpPr>
          <p:nvPr>
            <p:custDataLst>
              <p:tags r:id="rId6"/>
            </p:custDataLst>
          </p:nvPr>
        </p:nvSpPr>
        <p:spPr bwMode="auto">
          <a:xfrm>
            <a:off x="5021263" y="4737100"/>
            <a:ext cx="4857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B08D5FC-83DC-4692-8973-B20019CE6660}" type="datetime'''''''''''I''''''''n''''''''''''''''''f''o''''''Se''c'''''''">
              <a:rPr lang="en-US" altLang="en-US" sz="1100" smtClean="0"/>
              <a:pPr/>
              <a:t>InfoSec</a:t>
            </a:fld>
            <a:endParaRPr lang="en-US" sz="1100" dirty="0"/>
          </a:p>
        </p:txBody>
      </p:sp>
      <p:sp>
        <p:nvSpPr>
          <p:cNvPr id="37" name="Text Placeholder 2">
            <a:extLst>
              <a:ext uri="{FF2B5EF4-FFF2-40B4-BE49-F238E27FC236}">
                <a16:creationId xmlns:a16="http://schemas.microsoft.com/office/drawing/2014/main" id="{52568C89-7C19-47A4-0968-05C006DCF79A}"/>
              </a:ext>
            </a:extLst>
          </p:cNvPr>
          <p:cNvSpPr txBox="1">
            <a:spLocks/>
          </p:cNvSpPr>
          <p:nvPr>
            <p:custDataLst>
              <p:tags r:id="rId7"/>
            </p:custDataLst>
          </p:nvPr>
        </p:nvSpPr>
        <p:spPr bwMode="auto">
          <a:xfrm>
            <a:off x="6208713" y="4737100"/>
            <a:ext cx="1285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7CD67F7-4811-49B5-B675-9A654DDCAD79}" type="datetime'''''''''''''I''''''''''''''T'''''''''''''''">
              <a:rPr lang="en-US" altLang="en-US" sz="1100" smtClean="0"/>
              <a:pPr/>
              <a:t>IT</a:t>
            </a:fld>
            <a:endParaRPr lang="en-US" sz="1100" dirty="0"/>
          </a:p>
        </p:txBody>
      </p:sp>
      <p:sp>
        <p:nvSpPr>
          <p:cNvPr id="45" name="Text Placeholder 2">
            <a:extLst>
              <a:ext uri="{FF2B5EF4-FFF2-40B4-BE49-F238E27FC236}">
                <a16:creationId xmlns:a16="http://schemas.microsoft.com/office/drawing/2014/main" id="{7B7545BA-C4BC-0C94-F1F7-337699BDEDB7}"/>
              </a:ext>
            </a:extLst>
          </p:cNvPr>
          <p:cNvSpPr txBox="1">
            <a:spLocks/>
          </p:cNvSpPr>
          <p:nvPr>
            <p:custDataLst>
              <p:tags r:id="rId8"/>
            </p:custDataLst>
          </p:nvPr>
        </p:nvSpPr>
        <p:spPr bwMode="auto">
          <a:xfrm>
            <a:off x="1057275" y="4737100"/>
            <a:ext cx="3429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AF46A50-DBFD-40A3-B709-E130F4F87BF2}" type="datetime'''''''''''''S''''''''a''''l''''''es'''''''''''''''''">
              <a:rPr lang="en-US" altLang="en-US" sz="1100" smtClean="0"/>
              <a:pPr/>
              <a:t>Sales</a:t>
            </a:fld>
            <a:endParaRPr lang="en-US" sz="1100" dirty="0"/>
          </a:p>
        </p:txBody>
      </p:sp>
      <p:sp>
        <p:nvSpPr>
          <p:cNvPr id="27" name="Text Placeholder 2">
            <a:extLst>
              <a:ext uri="{FF2B5EF4-FFF2-40B4-BE49-F238E27FC236}">
                <a16:creationId xmlns:a16="http://schemas.microsoft.com/office/drawing/2014/main" id="{F7EDC2B8-FF9B-9CEF-C970-ABA3117D091F}"/>
              </a:ext>
            </a:extLst>
          </p:cNvPr>
          <p:cNvSpPr txBox="1">
            <a:spLocks/>
          </p:cNvSpPr>
          <p:nvPr>
            <p:custDataLst>
              <p:tags r:id="rId9"/>
            </p:custDataLst>
          </p:nvPr>
        </p:nvSpPr>
        <p:spPr bwMode="auto">
          <a:xfrm>
            <a:off x="7804149" y="4737100"/>
            <a:ext cx="9715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796E3B1-283B-4E64-8216-05CE6EE95725}" type="datetime'''Co''rp''''''''o''r''''''''''''''''''a''''t''e - HR'''''''''">
              <a:rPr lang="en-US" altLang="en-US" sz="1100" smtClean="0"/>
              <a:pPr/>
              <a:t>Corporate - HR</a:t>
            </a:fld>
            <a:endParaRPr lang="en-US" sz="1100" dirty="0"/>
          </a:p>
        </p:txBody>
      </p:sp>
      <p:sp>
        <p:nvSpPr>
          <p:cNvPr id="19" name="Text Placeholder 2">
            <a:extLst>
              <a:ext uri="{FF2B5EF4-FFF2-40B4-BE49-F238E27FC236}">
                <a16:creationId xmlns:a16="http://schemas.microsoft.com/office/drawing/2014/main" id="{225E91EC-4965-63EF-91F2-B139E528B198}"/>
              </a:ext>
            </a:extLst>
          </p:cNvPr>
          <p:cNvSpPr txBox="1">
            <a:spLocks/>
          </p:cNvSpPr>
          <p:nvPr>
            <p:custDataLst>
              <p:tags r:id="rId10"/>
            </p:custDataLst>
          </p:nvPr>
        </p:nvSpPr>
        <p:spPr bwMode="auto">
          <a:xfrm>
            <a:off x="8961438" y="4737100"/>
            <a:ext cx="67310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EAA768E-0CA2-41CB-B941-7F7D56935DFC}" type="datetime'C''''''''''orpor''''a''t''''e ''-'''' Fin''''a''''''nc''e'''''">
              <a:rPr lang="en-US" altLang="en-US" sz="1100" smtClean="0"/>
              <a:pPr/>
              <a:t>Corporate - Finance</a:t>
            </a:fld>
            <a:endParaRPr lang="en-US" sz="1100" dirty="0"/>
          </a:p>
        </p:txBody>
      </p:sp>
      <p:sp>
        <p:nvSpPr>
          <p:cNvPr id="30" name="Text Placeholder 2">
            <a:extLst>
              <a:ext uri="{FF2B5EF4-FFF2-40B4-BE49-F238E27FC236}">
                <a16:creationId xmlns:a16="http://schemas.microsoft.com/office/drawing/2014/main" id="{3D423667-09C7-B478-F140-AD5C24901E66}"/>
              </a:ext>
            </a:extLst>
          </p:cNvPr>
          <p:cNvSpPr txBox="1">
            <a:spLocks/>
          </p:cNvSpPr>
          <p:nvPr>
            <p:custDataLst>
              <p:tags r:id="rId11"/>
            </p:custDataLst>
          </p:nvPr>
        </p:nvSpPr>
        <p:spPr bwMode="auto">
          <a:xfrm>
            <a:off x="9934576" y="4737100"/>
            <a:ext cx="746125"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5767EBD-FB76-4B24-8428-A1CF21A925F9}" type="datetime'Co''''''''r''p''''''ora''te - ''L''e''''''''gal/Ri''''sk'">
              <a:rPr lang="en-US" altLang="en-US" sz="1100" smtClean="0"/>
              <a:pPr/>
              <a:t>Corporate - Legal/Risk</a:t>
            </a:fld>
            <a:endParaRPr lang="en-US" sz="1100" dirty="0"/>
          </a:p>
        </p:txBody>
      </p:sp>
      <p:sp>
        <p:nvSpPr>
          <p:cNvPr id="33" name="Text Placeholder 2">
            <a:extLst>
              <a:ext uri="{FF2B5EF4-FFF2-40B4-BE49-F238E27FC236}">
                <a16:creationId xmlns:a16="http://schemas.microsoft.com/office/drawing/2014/main" id="{F2DB3BB0-9E03-B668-65AF-5FDDC87F5B69}"/>
              </a:ext>
            </a:extLst>
          </p:cNvPr>
          <p:cNvSpPr txBox="1">
            <a:spLocks/>
          </p:cNvSpPr>
          <p:nvPr>
            <p:custDataLst>
              <p:tags r:id="rId12"/>
            </p:custDataLst>
          </p:nvPr>
        </p:nvSpPr>
        <p:spPr bwMode="auto">
          <a:xfrm>
            <a:off x="11036300" y="4737100"/>
            <a:ext cx="5603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0027B65-7EE7-4446-B429-03A1F1B540FE}" type="datetime'''F''''''''''''''''''aci''''''li''''''''ti''''''es'''''">
              <a:rPr lang="en-US" altLang="en-US" sz="1100" smtClean="0"/>
              <a:pPr/>
              <a:t>Facilities</a:t>
            </a:fld>
            <a:endParaRPr lang="en-US" sz="1100" dirty="0"/>
          </a:p>
        </p:txBody>
      </p:sp>
      <p:sp>
        <p:nvSpPr>
          <p:cNvPr id="11" name="Text Placeholder 2">
            <a:extLst>
              <a:ext uri="{FF2B5EF4-FFF2-40B4-BE49-F238E27FC236}">
                <a16:creationId xmlns:a16="http://schemas.microsoft.com/office/drawing/2014/main" id="{3E42FAAA-725E-909A-099F-78116C90860B}"/>
              </a:ext>
            </a:extLst>
          </p:cNvPr>
          <p:cNvSpPr txBox="1">
            <a:spLocks/>
          </p:cNvSpPr>
          <p:nvPr>
            <p:custDataLst>
              <p:tags r:id="rId13"/>
            </p:custDataLst>
          </p:nvPr>
        </p:nvSpPr>
        <p:spPr bwMode="auto">
          <a:xfrm>
            <a:off x="6945313" y="4737100"/>
            <a:ext cx="67310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DE6A603-7030-40DB-84C0-DA031C18A151}" type="datetime'Co''''r''''''p''''orat''''e'' -'' T''ra''i''''''''''ni''n''g'">
              <a:rPr lang="en-US" altLang="en-US" sz="1100" smtClean="0"/>
              <a:pPr/>
              <a:t>Corporate - Training</a:t>
            </a:fld>
            <a:endParaRPr lang="en-US" sz="1100" dirty="0"/>
          </a:p>
        </p:txBody>
      </p:sp>
      <p:sp>
        <p:nvSpPr>
          <p:cNvPr id="77" name="TextBox 76">
            <a:extLst>
              <a:ext uri="{FF2B5EF4-FFF2-40B4-BE49-F238E27FC236}">
                <a16:creationId xmlns:a16="http://schemas.microsoft.com/office/drawing/2014/main" id="{E8DE1321-9ACB-4CA1-0000-0B05D714B98E}"/>
              </a:ext>
            </a:extLst>
          </p:cNvPr>
          <p:cNvSpPr txBox="1"/>
          <p:nvPr/>
        </p:nvSpPr>
        <p:spPr>
          <a:xfrm>
            <a:off x="773113" y="5319713"/>
            <a:ext cx="6027738" cy="400050"/>
          </a:xfrm>
          <a:prstGeom prst="rect">
            <a:avLst/>
          </a:prstGeom>
          <a:noFill/>
        </p:spPr>
        <p:txBody>
          <a:bodyPr wrap="square" rtlCol="0">
            <a:spAutoFit/>
          </a:bodyPr>
          <a:lstStyle/>
          <a:p>
            <a:pPr algn="l"/>
            <a:r>
              <a:rPr lang="en-US" sz="1000" dirty="0"/>
              <a:t>N = 87</a:t>
            </a:r>
          </a:p>
          <a:p>
            <a:pPr algn="l"/>
            <a:r>
              <a:rPr lang="en-US" sz="1000" dirty="0"/>
              <a:t>Source: SBI Q1 2024 CEO Survey</a:t>
            </a:r>
          </a:p>
        </p:txBody>
      </p:sp>
      <p:sp>
        <p:nvSpPr>
          <p:cNvPr id="165" name="TextBox 164">
            <a:extLst>
              <a:ext uri="{FF2B5EF4-FFF2-40B4-BE49-F238E27FC236}">
                <a16:creationId xmlns:a16="http://schemas.microsoft.com/office/drawing/2014/main" id="{B87CB323-855B-6165-4DDA-A530DB24F815}"/>
              </a:ext>
            </a:extLst>
          </p:cNvPr>
          <p:cNvSpPr txBox="1"/>
          <p:nvPr/>
        </p:nvSpPr>
        <p:spPr>
          <a:xfrm>
            <a:off x="673710" y="1082675"/>
            <a:ext cx="7130439" cy="461665"/>
          </a:xfrm>
          <a:prstGeom prst="rect">
            <a:avLst/>
          </a:prstGeom>
          <a:noFill/>
        </p:spPr>
        <p:txBody>
          <a:bodyPr wrap="square" rtlCol="0">
            <a:spAutoFit/>
          </a:bodyPr>
          <a:lstStyle/>
          <a:p>
            <a:pPr algn="l"/>
            <a:r>
              <a:rPr lang="en-US" sz="1200" b="1" dirty="0">
                <a:latin typeface="Avenir Next LT Pro" panose="020B0504020202020204" pitchFamily="34" charset="77"/>
              </a:rPr>
              <a:t>Areas of Expansion in Operational Expense</a:t>
            </a:r>
            <a:br>
              <a:rPr lang="en-US" sz="1200" b="1" dirty="0">
                <a:latin typeface="Avenir Next LT Pro" panose="020B0504020202020204" pitchFamily="34" charset="77"/>
              </a:rPr>
            </a:br>
            <a:r>
              <a:rPr lang="en-US" sz="1200" i="1" dirty="0">
                <a:latin typeface="Avenir Next LT Pro" panose="020B0504020202020204" pitchFamily="34" charset="77"/>
              </a:rPr>
              <a:t>Percentage of respondents identifying as areas for moderate to substantial increase in expense</a:t>
            </a:r>
            <a:endParaRPr lang="en-US" sz="1200" b="1" dirty="0">
              <a:latin typeface="Avenir Next LT Pro" panose="020B0504020202020204" pitchFamily="34" charset="77"/>
            </a:endParaRPr>
          </a:p>
        </p:txBody>
      </p:sp>
    </p:spTree>
    <p:extLst>
      <p:ext uri="{BB962C8B-B14F-4D97-AF65-F5344CB8AC3E}">
        <p14:creationId xmlns:p14="http://schemas.microsoft.com/office/powerpoint/2010/main" val="17262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02AAFD91-302A-9397-6C43-8D353D9E54D2}"/>
              </a:ext>
            </a:extLst>
          </p:cNvPr>
          <p:cNvGraphicFramePr>
            <a:graphicFrameLocks noChangeAspect="1"/>
          </p:cNvGraphicFramePr>
          <p:nvPr>
            <p:custDataLst>
              <p:tags r:id="rId1"/>
            </p:custDataLst>
            <p:extLst>
              <p:ext uri="{D42A27DB-BD31-4B8C-83A1-F6EECF244321}">
                <p14:modId xmlns:p14="http://schemas.microsoft.com/office/powerpoint/2010/main" val="6041401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17" name="Object 16" hidden="1">
                        <a:extLst>
                          <a:ext uri="{FF2B5EF4-FFF2-40B4-BE49-F238E27FC236}">
                            <a16:creationId xmlns:a16="http://schemas.microsoft.com/office/drawing/2014/main" id="{02AAFD91-302A-9397-6C43-8D353D9E54D2}"/>
                          </a:ext>
                        </a:extLst>
                      </p:cNvPr>
                      <p:cNvPicPr/>
                      <p:nvPr/>
                    </p:nvPicPr>
                    <p:blipFill>
                      <a:blip r:embed="rId11"/>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DF8E07-F293-D8BB-96EA-01447AB6017E}"/>
              </a:ext>
            </a:extLst>
          </p:cNvPr>
          <p:cNvSpPr>
            <a:spLocks noGrp="1"/>
          </p:cNvSpPr>
          <p:nvPr>
            <p:ph type="title"/>
          </p:nvPr>
        </p:nvSpPr>
        <p:spPr/>
        <p:txBody>
          <a:bodyPr vert="horz"/>
          <a:lstStyle/>
          <a:p>
            <a:r>
              <a:rPr lang="en-US" dirty="0"/>
              <a:t>Expanding markets the primary drivers for M&amp;A</a:t>
            </a:r>
          </a:p>
        </p:txBody>
      </p:sp>
      <p:sp>
        <p:nvSpPr>
          <p:cNvPr id="68" name="TextBox 67">
            <a:extLst>
              <a:ext uri="{FF2B5EF4-FFF2-40B4-BE49-F238E27FC236}">
                <a16:creationId xmlns:a16="http://schemas.microsoft.com/office/drawing/2014/main" id="{84C8DE82-0719-6BCB-5611-11E9EC51690D}"/>
              </a:ext>
            </a:extLst>
          </p:cNvPr>
          <p:cNvSpPr txBox="1"/>
          <p:nvPr/>
        </p:nvSpPr>
        <p:spPr>
          <a:xfrm>
            <a:off x="609600" y="5839904"/>
            <a:ext cx="6067245" cy="461665"/>
          </a:xfrm>
          <a:prstGeom prst="rect">
            <a:avLst/>
          </a:prstGeom>
          <a:noFill/>
        </p:spPr>
        <p:txBody>
          <a:bodyPr wrap="square">
            <a:spAutoFit/>
          </a:bodyPr>
          <a:lstStyle/>
          <a:p>
            <a:r>
              <a:rPr lang="en-US" sz="800" dirty="0"/>
              <a:t>N = 87</a:t>
            </a:r>
          </a:p>
          <a:p>
            <a:r>
              <a:rPr lang="en-US" sz="800" dirty="0"/>
              <a:t>Question: Which of the following represents the primary strategic intent of your M&amp;A pursuits for FY24?</a:t>
            </a:r>
          </a:p>
          <a:p>
            <a:r>
              <a:rPr lang="en-US" sz="800" dirty="0"/>
              <a:t>Source: SBI Q1 2024 CEO Survey</a:t>
            </a:r>
          </a:p>
        </p:txBody>
      </p:sp>
      <p:sp>
        <p:nvSpPr>
          <p:cNvPr id="72" name="TextBox 71">
            <a:extLst>
              <a:ext uri="{FF2B5EF4-FFF2-40B4-BE49-F238E27FC236}">
                <a16:creationId xmlns:a16="http://schemas.microsoft.com/office/drawing/2014/main" id="{D2228811-355C-CC33-FB26-80B2B85EBB64}"/>
              </a:ext>
            </a:extLst>
          </p:cNvPr>
          <p:cNvSpPr txBox="1"/>
          <p:nvPr/>
        </p:nvSpPr>
        <p:spPr>
          <a:xfrm>
            <a:off x="609599" y="1194379"/>
            <a:ext cx="6337955" cy="307777"/>
          </a:xfrm>
          <a:prstGeom prst="rect">
            <a:avLst/>
          </a:prstGeom>
          <a:noFill/>
        </p:spPr>
        <p:txBody>
          <a:bodyPr wrap="square" rtlCol="0">
            <a:spAutoFit/>
          </a:bodyPr>
          <a:lstStyle/>
          <a:p>
            <a:pPr algn="l"/>
            <a:r>
              <a:rPr lang="en-US" sz="1400" b="1" dirty="0"/>
              <a:t>Percentage Rating as Primary Strategic Intent for M&amp;A Pursuits</a:t>
            </a:r>
          </a:p>
        </p:txBody>
      </p:sp>
      <p:sp>
        <p:nvSpPr>
          <p:cNvPr id="4" name="TextBox 3">
            <a:extLst>
              <a:ext uri="{FF2B5EF4-FFF2-40B4-BE49-F238E27FC236}">
                <a16:creationId xmlns:a16="http://schemas.microsoft.com/office/drawing/2014/main" id="{1148F2BE-23E8-6C11-8238-6D2313B06ACD}"/>
              </a:ext>
            </a:extLst>
          </p:cNvPr>
          <p:cNvSpPr txBox="1"/>
          <p:nvPr/>
        </p:nvSpPr>
        <p:spPr>
          <a:xfrm>
            <a:off x="-214489" y="880533"/>
            <a:ext cx="184731" cy="307777"/>
          </a:xfrm>
          <a:prstGeom prst="rect">
            <a:avLst/>
          </a:prstGeom>
          <a:noFill/>
        </p:spPr>
        <p:txBody>
          <a:bodyPr wrap="none" rtlCol="0">
            <a:spAutoFit/>
          </a:bodyPr>
          <a:lstStyle/>
          <a:p>
            <a:pPr algn="l"/>
            <a:endParaRPr lang="en-US" sz="1400" dirty="0"/>
          </a:p>
        </p:txBody>
      </p:sp>
      <p:graphicFrame>
        <p:nvGraphicFramePr>
          <p:cNvPr id="7" name="Chart 6">
            <a:extLst>
              <a:ext uri="{FF2B5EF4-FFF2-40B4-BE49-F238E27FC236}">
                <a16:creationId xmlns:a16="http://schemas.microsoft.com/office/drawing/2014/main" id="{A47E07A0-EDF0-1CF5-6B6F-DDD10CA1C518}"/>
              </a:ext>
            </a:extLst>
          </p:cNvPr>
          <p:cNvGraphicFramePr/>
          <p:nvPr>
            <p:custDataLst>
              <p:tags r:id="rId2"/>
            </p:custDataLst>
            <p:extLst>
              <p:ext uri="{D42A27DB-BD31-4B8C-83A1-F6EECF244321}">
                <p14:modId xmlns:p14="http://schemas.microsoft.com/office/powerpoint/2010/main" val="2427292541"/>
              </p:ext>
            </p:extLst>
          </p:nvPr>
        </p:nvGraphicFramePr>
        <p:xfrm>
          <a:off x="527050" y="1641475"/>
          <a:ext cx="11195050" cy="3502025"/>
        </p:xfrm>
        <a:graphic>
          <a:graphicData uri="http://schemas.openxmlformats.org/drawingml/2006/chart">
            <c:chart xmlns:c="http://schemas.openxmlformats.org/drawingml/2006/chart" xmlns:r="http://schemas.openxmlformats.org/officeDocument/2006/relationships" r:id="rId12"/>
          </a:graphicData>
        </a:graphic>
      </p:graphicFrame>
      <p:sp>
        <p:nvSpPr>
          <p:cNvPr id="71" name="Text Placeholder 2">
            <a:extLst>
              <a:ext uri="{FF2B5EF4-FFF2-40B4-BE49-F238E27FC236}">
                <a16:creationId xmlns:a16="http://schemas.microsoft.com/office/drawing/2014/main" id="{97B93CF6-2309-4345-AA1D-B104C260F806}"/>
              </a:ext>
            </a:extLst>
          </p:cNvPr>
          <p:cNvSpPr>
            <a:spLocks noGrp="1"/>
          </p:cNvSpPr>
          <p:nvPr>
            <p:custDataLst>
              <p:tags r:id="rId3"/>
            </p:custDataLst>
          </p:nvPr>
        </p:nvSpPr>
        <p:spPr bwMode="auto">
          <a:xfrm>
            <a:off x="2608263" y="4927600"/>
            <a:ext cx="1517650"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E4310C1-5DB1-489F-B130-15CC5D28A6F0}" type="thinkcell&lt;?xml version=&quot;1.0&quot; encoding=&quot;UTF-16&quot; standalone=&quot;yes&quot;?&gt;&lt;root reqver=&quot;28224&quot;&gt;&lt;version val=&quot;35283&quot;/&gt;&lt;PersistentType&gt;&lt;m_guid val=&quot;6ec522c9-e109-45ce-a10e-058329369ae6&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200" smtClean="0"/>
              <a:pPr/>
              <a:t>Customer Acquisition - gaining additional customers for our existing products</a:t>
            </a:fld>
            <a:endParaRPr lang="en-US" sz="1200" dirty="0"/>
          </a:p>
        </p:txBody>
      </p:sp>
      <p:sp>
        <p:nvSpPr>
          <p:cNvPr id="25" name="Text Placeholder 2">
            <a:extLst>
              <a:ext uri="{FF2B5EF4-FFF2-40B4-BE49-F238E27FC236}">
                <a16:creationId xmlns:a16="http://schemas.microsoft.com/office/drawing/2014/main" id="{899A4C51-5315-8EA5-A457-FE180462E8CC}"/>
              </a:ext>
            </a:extLst>
          </p:cNvPr>
          <p:cNvSpPr>
            <a:spLocks noGrp="1"/>
          </p:cNvSpPr>
          <p:nvPr>
            <p:custDataLst>
              <p:tags r:id="rId4"/>
            </p:custDataLst>
          </p:nvPr>
        </p:nvSpPr>
        <p:spPr bwMode="auto">
          <a:xfrm>
            <a:off x="4471988" y="4927600"/>
            <a:ext cx="1468438"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707DD87-A7DB-4198-8617-4B9378F1E2FE}" type="datetime'E''BITDA E''xpansion - acq''uiring to i''mprove EBITDA margin'">
              <a:rPr lang="en-US" altLang="en-US" sz="1200" smtClean="0"/>
              <a:pPr/>
              <a:t>EBITDA Expansion - acquiring to improve EBITDA margin</a:t>
            </a:fld>
            <a:endParaRPr lang="en-US" sz="1200" dirty="0"/>
          </a:p>
        </p:txBody>
      </p:sp>
      <p:sp>
        <p:nvSpPr>
          <p:cNvPr id="20" name="Text Placeholder 2">
            <a:extLst>
              <a:ext uri="{FF2B5EF4-FFF2-40B4-BE49-F238E27FC236}">
                <a16:creationId xmlns:a16="http://schemas.microsoft.com/office/drawing/2014/main" id="{AF896EE2-208D-1676-E7B2-B16C4DDB1792}"/>
              </a:ext>
            </a:extLst>
          </p:cNvPr>
          <p:cNvSpPr>
            <a:spLocks noGrp="1"/>
          </p:cNvSpPr>
          <p:nvPr>
            <p:custDataLst>
              <p:tags r:id="rId5"/>
            </p:custDataLst>
          </p:nvPr>
        </p:nvSpPr>
        <p:spPr bwMode="auto">
          <a:xfrm>
            <a:off x="690563" y="4927600"/>
            <a:ext cx="1677988"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CF4FAAA-F844-4366-AB61-2A387C7FBC32}" type="thinkcell&lt;?xml version=&quot;1.0&quot; encoding=&quot;UTF-16&quot; standalone=&quot;yes&quot;?&gt;&lt;root reqver=&quot;28224&quot;&gt;&lt;version val=&quot;35283&quot;/&gt;&lt;PersistentType&gt;&lt;m_guid val=&quot;f869455a-c043-46f8-9ec3-e47e1cd23321&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200" smtClean="0"/>
              <a:pPr/>
              <a:t>New Market Penetration - providing access to new segments/geos</a:t>
            </a:fld>
            <a:endParaRPr lang="en-US" sz="1200" dirty="0"/>
          </a:p>
        </p:txBody>
      </p:sp>
      <p:sp>
        <p:nvSpPr>
          <p:cNvPr id="3" name="Text Placeholder 2">
            <a:extLst>
              <a:ext uri="{FF2B5EF4-FFF2-40B4-BE49-F238E27FC236}">
                <a16:creationId xmlns:a16="http://schemas.microsoft.com/office/drawing/2014/main" id="{543228A8-6C35-69BC-B8F4-C31BBCE35324}"/>
              </a:ext>
            </a:extLst>
          </p:cNvPr>
          <p:cNvSpPr>
            <a:spLocks noGrp="1"/>
          </p:cNvSpPr>
          <p:nvPr>
            <p:custDataLst>
              <p:tags r:id="rId6"/>
            </p:custDataLst>
          </p:nvPr>
        </p:nvSpPr>
        <p:spPr bwMode="auto">
          <a:xfrm>
            <a:off x="7956550" y="4927600"/>
            <a:ext cx="1852613"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4EB2BD7-8E77-4AA3-A5E2-E158A5EC2D42}" type="thinkcell&lt;?xml version=&quot;1.0&quot; encoding=&quot;UTF-16&quot; standalone=&quot;yes&quot;?&gt;&lt;root reqver=&quot;27037&quot;&gt;&lt;version val=&quot;33114&quot;/&gt;&lt;PersistentType&gt;&lt;m_guid val=&quot;5659a11d-ae87-4ee4-a97a-a4c27cc5e42a&quot;/&gt;&lt;m_prec&gt;&lt;m_bNumberIsYear val=&quot;0&quot;/&gt;&lt;m_chDecimalSymbol17909&gt;.&lt;/m_chDecimalSymbol17909&gt;&lt;m_yearfmt&gt;&lt;begin val=&quot;0&quot;/&gt;&lt;end val=&quot;4&quot;/&gt;&lt;/m_yearfmt&gt;&lt;/m_prec&gt;&lt;/PersistentType&gt;&lt;/root&gt;">
              <a:rPr lang="en-US" altLang="en-US" sz="1200" smtClean="0"/>
              <a:pPr/>
              <a:t>Product Expansion/Transition - accelerating a shift in our product/revenue/business model</a:t>
            </a:fld>
            <a:endParaRPr lang="en-US" sz="1200" dirty="0"/>
          </a:p>
        </p:txBody>
      </p:sp>
      <p:sp>
        <p:nvSpPr>
          <p:cNvPr id="6" name="Text Placeholder 2">
            <a:extLst>
              <a:ext uri="{FF2B5EF4-FFF2-40B4-BE49-F238E27FC236}">
                <a16:creationId xmlns:a16="http://schemas.microsoft.com/office/drawing/2014/main" id="{38CAC7AE-D3B5-3ADE-C949-3EEAA8BA13B3}"/>
              </a:ext>
            </a:extLst>
          </p:cNvPr>
          <p:cNvSpPr>
            <a:spLocks noGrp="1"/>
          </p:cNvSpPr>
          <p:nvPr>
            <p:custDataLst>
              <p:tags r:id="rId7"/>
            </p:custDataLst>
          </p:nvPr>
        </p:nvSpPr>
        <p:spPr bwMode="auto">
          <a:xfrm>
            <a:off x="10020301" y="4927600"/>
            <a:ext cx="1400175"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E66E798-B241-4EAD-AC4A-1D68F4F1EE9B}" type="thinkcell&lt;?xml version=&quot;1.0&quot; encoding=&quot;UTF-16&quot; standalone=&quot;yes&quot;?&gt;&lt;root reqver=&quot;27037&quot;&gt;&lt;version val=&quot;33114&quot;/&gt;&lt;PersistentType&gt;&lt;m_guid val=&quot;a388e866-0dcc-4509-922b-3a7f3dc28843&quot;/&gt;&lt;m_prec&gt;&lt;m_bNumberIsYear val=&quot;0&quot;/&gt;&lt;m_chDecimalSymbol17909&gt;.&lt;/m_chDecimalSymbol17909&gt;&lt;m_yearfmt&gt;&lt;begin val=&quot;0&quot;/&gt;&lt;end val=&quot;4&quot;/&gt;&lt;/m_yearfmt&gt;&lt;/m_prec&gt;&lt;/PersistentType&gt;&lt;/root&gt;">
              <a:rPr lang="en-US" altLang="en-US" sz="1200" smtClean="0"/>
              <a:pPr/>
              <a:t>Competitor Takeout - removing a key competitor/boxing out the competition</a:t>
            </a:fld>
            <a:endParaRPr lang="en-US" sz="1200" dirty="0"/>
          </a:p>
        </p:txBody>
      </p:sp>
      <p:sp>
        <p:nvSpPr>
          <p:cNvPr id="74" name="Text Placeholder 2">
            <a:extLst>
              <a:ext uri="{FF2B5EF4-FFF2-40B4-BE49-F238E27FC236}">
                <a16:creationId xmlns:a16="http://schemas.microsoft.com/office/drawing/2014/main" id="{97B93CF6-2309-4345-AA1D-B104C260F806}"/>
              </a:ext>
            </a:extLst>
          </p:cNvPr>
          <p:cNvSpPr>
            <a:spLocks noGrp="1"/>
          </p:cNvSpPr>
          <p:nvPr>
            <p:custDataLst>
              <p:tags r:id="rId8"/>
            </p:custDataLst>
          </p:nvPr>
        </p:nvSpPr>
        <p:spPr bwMode="auto">
          <a:xfrm>
            <a:off x="6132513" y="4927600"/>
            <a:ext cx="1824038"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A998A18-E990-4067-B5F0-9696DFCE199B}" type="thinkcell&lt;?xml version=&quot;1.0&quot; encoding=&quot;UTF-16&quot; standalone=&quot;yes&quot;?&gt;&lt;root reqver=&quot;28224&quot;&gt;&lt;version val=&quot;35283&quot;/&gt;&lt;PersistentType&gt;&lt;m_guid val=&quot;dcae31a1-a792-4b83-a245-12496508e082&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200" smtClean="0"/>
              <a:pPr/>
              <a:t>Product Tuck-in - acquired products will extend our current portfolio</a:t>
            </a:fld>
            <a:endParaRPr lang="en-US" sz="1200" dirty="0"/>
          </a:p>
        </p:txBody>
      </p:sp>
    </p:spTree>
    <p:extLst>
      <p:ext uri="{BB962C8B-B14F-4D97-AF65-F5344CB8AC3E}">
        <p14:creationId xmlns:p14="http://schemas.microsoft.com/office/powerpoint/2010/main" val="63273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33AFD6-D420-397B-7203-4BFBAD8B62F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BE33AFD6-D420-397B-7203-4BFBAD8B62F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205D979-1AB7-BE09-FC44-7C1C9340120B}"/>
              </a:ext>
            </a:extLst>
          </p:cNvPr>
          <p:cNvSpPr/>
          <p:nvPr/>
        </p:nvSpPr>
        <p:spPr>
          <a:xfrm>
            <a:off x="6772588" y="0"/>
            <a:ext cx="5419412" cy="64389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a:extLst>
              <a:ext uri="{FF2B5EF4-FFF2-40B4-BE49-F238E27FC236}">
                <a16:creationId xmlns:a16="http://schemas.microsoft.com/office/drawing/2014/main" id="{8DFFAE70-E405-6D07-5EBF-D035F39CE3D7}"/>
              </a:ext>
            </a:extLst>
          </p:cNvPr>
          <p:cNvSpPr/>
          <p:nvPr/>
        </p:nvSpPr>
        <p:spPr>
          <a:xfrm>
            <a:off x="0" y="2380808"/>
            <a:ext cx="7008708" cy="2876992"/>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E4F0C56-6A48-7310-964D-9D1EC91A6D7F}"/>
              </a:ext>
            </a:extLst>
          </p:cNvPr>
          <p:cNvSpPr>
            <a:spLocks noGrp="1"/>
          </p:cNvSpPr>
          <p:nvPr>
            <p:ph type="body" sz="quarter" idx="10"/>
          </p:nvPr>
        </p:nvSpPr>
        <p:spPr>
          <a:xfrm>
            <a:off x="6990080" y="419100"/>
            <a:ext cx="5025116" cy="4640317"/>
          </a:xfrm>
        </p:spPr>
        <p:txBody>
          <a:bodyPr>
            <a:noAutofit/>
          </a:bodyPr>
          <a:lstStyle/>
          <a:p>
            <a:r>
              <a:rPr lang="en-US" sz="1600" b="1" dirty="0">
                <a:solidFill>
                  <a:schemeClr val="bg1"/>
                </a:solidFill>
              </a:rPr>
              <a:t>Implications for CEOs and Their GTM Leadership Teams</a:t>
            </a:r>
          </a:p>
          <a:p>
            <a:pPr marR="0" lvl="0">
              <a:lnSpc>
                <a:spcPct val="107000"/>
              </a:lnSpc>
              <a:spcBef>
                <a:spcPts val="0"/>
              </a:spcBef>
              <a:spcAft>
                <a:spcPts val="0"/>
              </a:spcAft>
            </a:pPr>
            <a:endParaRPr lang="en-US" b="1" kern="100" dirty="0">
              <a:solidFill>
                <a:schemeClr val="bg1"/>
              </a:solidFill>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b="1" kern="100" dirty="0">
              <a:solidFill>
                <a:schemeClr val="bg1"/>
              </a:solidFill>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US" b="1" kern="100" dirty="0">
                <a:solidFill>
                  <a:schemeClr val="bg1"/>
                </a:solidFill>
                <a:effectLst/>
                <a:ea typeface="Calibri" panose="020F0502020204030204" pitchFamily="34" charset="0"/>
                <a:cs typeface="Times New Roman" panose="02020603050405020304" pitchFamily="18" charset="0"/>
              </a:rPr>
              <a:t>Get clear on your needs and </a:t>
            </a:r>
            <a:r>
              <a:rPr lang="en-US" b="1" kern="100" dirty="0">
                <a:solidFill>
                  <a:schemeClr val="bg1"/>
                </a:solidFill>
                <a:ea typeface="Calibri" panose="020F0502020204030204" pitchFamily="34" charset="0"/>
                <a:cs typeface="Times New Roman" panose="02020603050405020304" pitchFamily="18" charset="0"/>
              </a:rPr>
              <a:t>expectations </a:t>
            </a:r>
            <a:r>
              <a:rPr lang="en-US" b="1" kern="100" dirty="0">
                <a:solidFill>
                  <a:schemeClr val="bg1"/>
                </a:solidFill>
                <a:effectLst/>
                <a:ea typeface="Calibri" panose="020F0502020204030204" pitchFamily="34" charset="0"/>
                <a:cs typeface="Times New Roman" panose="02020603050405020304" pitchFamily="18" charset="0"/>
              </a:rPr>
              <a:t>across GTM roles. </a:t>
            </a:r>
            <a:r>
              <a:rPr lang="en-US" kern="100" dirty="0">
                <a:solidFill>
                  <a:schemeClr val="bg1"/>
                </a:solidFill>
                <a:effectLst/>
                <a:ea typeface="Calibri" panose="020F0502020204030204" pitchFamily="34" charset="0"/>
                <a:cs typeface="Times New Roman" panose="02020603050405020304" pitchFamily="18" charset="0"/>
              </a:rPr>
              <a:t>Competencies and role expectations cannot remain the same as buyers, markets, and products evolve. Evaluate the relevance of your GTM role design to ensure they are contemporary with your growth plan.</a:t>
            </a:r>
            <a:endParaRPr lang="en-US" b="1" kern="100" dirty="0">
              <a:solidFill>
                <a:schemeClr val="bg1"/>
              </a:solidFill>
              <a:effectLst/>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endParaRPr lang="en-US" b="1" kern="100" dirty="0">
              <a:solidFill>
                <a:schemeClr val="bg1"/>
              </a:solidFill>
              <a:effectLst/>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US" b="1" kern="100" dirty="0">
                <a:solidFill>
                  <a:schemeClr val="bg1"/>
                </a:solidFill>
                <a:effectLst/>
                <a:ea typeface="Calibri" panose="020F0502020204030204" pitchFamily="34" charset="0"/>
                <a:cs typeface="Times New Roman" panose="02020603050405020304" pitchFamily="18" charset="0"/>
              </a:rPr>
              <a:t>Ensure GTM organization alignment and collaboration to drive efficiency and customer satisfaction.</a:t>
            </a:r>
            <a:r>
              <a:rPr lang="en-US" kern="100" dirty="0">
                <a:solidFill>
                  <a:schemeClr val="bg1"/>
                </a:solidFill>
                <a:effectLst/>
                <a:ea typeface="Calibri" panose="020F0502020204030204" pitchFamily="34" charset="0"/>
                <a:cs typeface="Times New Roman" panose="02020603050405020304" pitchFamily="18" charset="0"/>
              </a:rPr>
              <a:t> Conduct a detailed role-based time and task audit to assess if teams are engaged in redundant time spend. Then establish clear and distinct RACIs for cross-sell, up-sell, and retention activities to reduce overlaps and increase ACV.</a:t>
            </a:r>
          </a:p>
          <a:p>
            <a:pPr marL="114300" marR="0" lvl="0" indent="-114300">
              <a:lnSpc>
                <a:spcPct val="107000"/>
              </a:lnSpc>
              <a:spcBef>
                <a:spcPts val="0"/>
              </a:spcBef>
              <a:spcAft>
                <a:spcPts val="0"/>
              </a:spcAft>
              <a:buFont typeface="Arial" panose="020B0604020202020204" pitchFamily="34" charset="0"/>
              <a:buChar char="•"/>
            </a:pPr>
            <a:endParaRPr lang="en-US" b="1" kern="100" dirty="0">
              <a:solidFill>
                <a:schemeClr val="bg1"/>
              </a:solidFill>
              <a:ea typeface="Calibri" panose="020F0502020204030204" pitchFamily="34" charset="0"/>
              <a:cs typeface="Times New Roman" panose="02020603050405020304" pitchFamily="18" charset="0"/>
            </a:endParaRPr>
          </a:p>
          <a:p>
            <a:pPr marL="114300" indent="-114300">
              <a:lnSpc>
                <a:spcPct val="107000"/>
              </a:lnSpc>
              <a:spcBef>
                <a:spcPts val="0"/>
              </a:spcBef>
              <a:buFont typeface="Arial" panose="020B0604020202020204" pitchFamily="34" charset="0"/>
              <a:buChar char="•"/>
            </a:pPr>
            <a:r>
              <a:rPr lang="en-US" b="1" kern="100" dirty="0">
                <a:solidFill>
                  <a:schemeClr val="bg1"/>
                </a:solidFill>
                <a:effectLst/>
                <a:ea typeface="Calibri" panose="020F0502020204030204" pitchFamily="34" charset="0"/>
                <a:cs typeface="Times New Roman" panose="02020603050405020304" pitchFamily="18" charset="0"/>
              </a:rPr>
              <a:t>Upskill sales managers to effectively balance deal and skill coaching with their teams</a:t>
            </a:r>
            <a:r>
              <a:rPr lang="en-US" kern="100" dirty="0">
                <a:solidFill>
                  <a:schemeClr val="bg1"/>
                </a:solidFill>
                <a:effectLst/>
                <a:ea typeface="Calibri" panose="020F0502020204030204" pitchFamily="34" charset="0"/>
                <a:cs typeface="Times New Roman" panose="02020603050405020304" pitchFamily="18" charset="0"/>
              </a:rPr>
              <a:t>. Change the management conversation to be less about where deals are and how to push them forward with today’s more conservative buyers. Ensure managers can help sellers develop the skills to tailor their messaging to the buyer’s own data and buying process.</a:t>
            </a:r>
          </a:p>
          <a:p>
            <a:pPr marL="114300" indent="-114300">
              <a:lnSpc>
                <a:spcPct val="107000"/>
              </a:lnSpc>
              <a:spcBef>
                <a:spcPts val="0"/>
              </a:spcBef>
              <a:buFont typeface="Arial" panose="020B0604020202020204" pitchFamily="34" charset="0"/>
              <a:buChar char="•"/>
            </a:pPr>
            <a:endParaRPr lang="en-US" b="1" kern="100" dirty="0">
              <a:solidFill>
                <a:schemeClr val="bg1"/>
              </a:solidFill>
              <a:ea typeface="Calibri" panose="020F0502020204030204" pitchFamily="34" charset="0"/>
              <a:cs typeface="Times New Roman" panose="02020603050405020304" pitchFamily="18" charset="0"/>
            </a:endParaRPr>
          </a:p>
          <a:p>
            <a:pPr marL="114300" indent="-114300">
              <a:lnSpc>
                <a:spcPct val="107000"/>
              </a:lnSpc>
              <a:spcBef>
                <a:spcPts val="0"/>
              </a:spcBef>
              <a:buFont typeface="Arial" panose="020B0604020202020204" pitchFamily="34" charset="0"/>
              <a:buChar char="•"/>
            </a:pPr>
            <a:endParaRPr lang="en-US" kern="100" dirty="0">
              <a:solidFill>
                <a:schemeClr val="bg1"/>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C73CD6A-6BEB-5EA9-C6FE-8AC5E7F4177F}"/>
              </a:ext>
            </a:extLst>
          </p:cNvPr>
          <p:cNvSpPr>
            <a:spLocks noGrp="1"/>
          </p:cNvSpPr>
          <p:nvPr>
            <p:ph type="body" sz="quarter" idx="11"/>
          </p:nvPr>
        </p:nvSpPr>
        <p:spPr>
          <a:xfrm>
            <a:off x="698374" y="982514"/>
            <a:ext cx="5729057" cy="4640316"/>
          </a:xfrm>
        </p:spPr>
        <p:txBody>
          <a:bodyPr>
            <a:noAutofit/>
          </a:bodyPr>
          <a:lstStyle/>
          <a:p>
            <a:pPr>
              <a:lnSpc>
                <a:spcPct val="100000"/>
              </a:lnSpc>
            </a:pPr>
            <a:r>
              <a:rPr lang="en-US" sz="1600" dirty="0">
                <a:solidFill>
                  <a:schemeClr val="bg1">
                    <a:lumMod val="50000"/>
                  </a:schemeClr>
                </a:solidFill>
              </a:rPr>
              <a:t>1. Boosts in Growth Confidence Fueled by Strong Forward Indicators</a:t>
            </a:r>
          </a:p>
          <a:p>
            <a:pPr>
              <a:lnSpc>
                <a:spcPct val="100000"/>
              </a:lnSpc>
            </a:pPr>
            <a:r>
              <a:rPr lang="en-US" sz="1600" dirty="0">
                <a:solidFill>
                  <a:schemeClr val="bg1">
                    <a:lumMod val="50000"/>
                  </a:schemeClr>
                </a:solidFill>
              </a:rPr>
              <a:t>2. Investing More in Capturing New Markets, Despite Gaps in Confidence</a:t>
            </a:r>
          </a:p>
          <a:p>
            <a:pPr>
              <a:lnSpc>
                <a:spcPct val="100000"/>
              </a:lnSpc>
            </a:pPr>
            <a:br>
              <a:rPr lang="en-US" sz="1600" dirty="0">
                <a:solidFill>
                  <a:schemeClr val="bg1">
                    <a:lumMod val="50000"/>
                  </a:schemeClr>
                </a:solidFill>
              </a:rPr>
            </a:br>
            <a:r>
              <a:rPr lang="en-US" sz="1600" dirty="0"/>
              <a:t>3. Confident in the Strategy, Questions About the Talent to Execute It</a:t>
            </a:r>
          </a:p>
          <a:p>
            <a:pPr>
              <a:lnSpc>
                <a:spcPct val="100000"/>
              </a:lnSpc>
            </a:pPr>
            <a:r>
              <a:rPr lang="en-US" sz="1600" b="0" dirty="0"/>
              <a:t>CEOs believe they have the right strategy, the right operating model, and strong product-market fit. Concerningly, however, GTM talent appears lacking. Barely half (and sometimes fewer) of CEOs feel they have the right people, with the right skills, allocating their time in the right ways. Further, they are largely neutral in their confidence in their commercial leadership teams, with a growing segment lacking confidence in them.</a:t>
            </a:r>
            <a:br>
              <a:rPr lang="en-US" sz="1600" b="0" dirty="0">
                <a:solidFill>
                  <a:schemeClr val="bg1">
                    <a:lumMod val="50000"/>
                  </a:schemeClr>
                </a:solidFill>
              </a:rPr>
            </a:br>
            <a:endParaRPr lang="en-US" sz="1600" b="0" dirty="0">
              <a:solidFill>
                <a:schemeClr val="bg1">
                  <a:lumMod val="50000"/>
                </a:schemeClr>
              </a:solidFill>
            </a:endParaRPr>
          </a:p>
          <a:p>
            <a:pPr>
              <a:lnSpc>
                <a:spcPct val="100000"/>
              </a:lnSpc>
            </a:pPr>
            <a:r>
              <a:rPr lang="en-US" sz="1600" dirty="0">
                <a:solidFill>
                  <a:schemeClr val="bg1">
                    <a:lumMod val="50000"/>
                  </a:schemeClr>
                </a:solidFill>
              </a:rPr>
              <a:t>4. Relying on New Hires, But Long Ramps and Limited Additional Support Threaten Growth</a:t>
            </a:r>
          </a:p>
          <a:p>
            <a:pPr>
              <a:lnSpc>
                <a:spcPct val="100000"/>
              </a:lnSpc>
            </a:pPr>
            <a:endParaRPr lang="en-US" sz="1600" dirty="0">
              <a:solidFill>
                <a:schemeClr val="bg1">
                  <a:lumMod val="50000"/>
                </a:schemeClr>
              </a:solidFill>
            </a:endParaRPr>
          </a:p>
          <a:p>
            <a:pPr marL="342900" indent="-342900">
              <a:lnSpc>
                <a:spcPct val="100000"/>
              </a:lnSpc>
              <a:buFont typeface="Arial" panose="020B0604020202020204" pitchFamily="34" charset="0"/>
              <a:buAutoNum type="arabicPeriod"/>
            </a:pPr>
            <a:endParaRPr lang="en-US" sz="900" dirty="0"/>
          </a:p>
          <a:p>
            <a:pPr marL="342900" indent="-342900">
              <a:lnSpc>
                <a:spcPct val="100000"/>
              </a:lnSpc>
              <a:buAutoNum type="arabicPeriod"/>
            </a:pPr>
            <a:endParaRPr lang="en-US" sz="1600" dirty="0"/>
          </a:p>
          <a:p>
            <a:pPr marL="342900" indent="-342900">
              <a:lnSpc>
                <a:spcPct val="100000"/>
              </a:lnSpc>
              <a:buAutoNum type="arabicPeriod"/>
            </a:pPr>
            <a:endParaRPr lang="en-US" sz="1600" dirty="0"/>
          </a:p>
          <a:p>
            <a:pPr>
              <a:lnSpc>
                <a:spcPct val="100000"/>
              </a:lnSpc>
            </a:pPr>
            <a:endParaRPr lang="en-US" dirty="0"/>
          </a:p>
        </p:txBody>
      </p:sp>
    </p:spTree>
    <p:extLst>
      <p:ext uri="{BB962C8B-B14F-4D97-AF65-F5344CB8AC3E}">
        <p14:creationId xmlns:p14="http://schemas.microsoft.com/office/powerpoint/2010/main" val="414414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25A4-9441-E754-1C02-D1557E441E52}"/>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7212EB-7F28-5F8E-2CD9-C8D71B2BD8E9}"/>
              </a:ext>
            </a:extLst>
          </p:cNvPr>
          <p:cNvGraphicFramePr>
            <a:graphicFrameLocks noChangeAspect="1"/>
          </p:cNvGraphicFramePr>
          <p:nvPr>
            <p:custDataLst>
              <p:tags r:id="rId1"/>
            </p:custDataLst>
            <p:extLst>
              <p:ext uri="{D42A27DB-BD31-4B8C-83A1-F6EECF244321}">
                <p14:modId xmlns:p14="http://schemas.microsoft.com/office/powerpoint/2010/main" val="273513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592" imgH="595" progId="TCLayout.ActiveDocument.1">
                  <p:embed/>
                </p:oleObj>
              </mc:Choice>
              <mc:Fallback>
                <p:oleObj name="think-cell Slide" r:id="rId48" imgW="592" imgH="595" progId="TCLayout.ActiveDocument.1">
                  <p:embed/>
                  <p:pic>
                    <p:nvPicPr>
                      <p:cNvPr id="5" name="Object 4" hidden="1">
                        <a:extLst>
                          <a:ext uri="{FF2B5EF4-FFF2-40B4-BE49-F238E27FC236}">
                            <a16:creationId xmlns:a16="http://schemas.microsoft.com/office/drawing/2014/main" id="{987212EB-7F28-5F8E-2CD9-C8D71B2BD8E9}"/>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E76DFB-8E38-619B-EA8D-1DF86172103E}"/>
              </a:ext>
            </a:extLst>
          </p:cNvPr>
          <p:cNvSpPr>
            <a:spLocks noGrp="1"/>
          </p:cNvSpPr>
          <p:nvPr>
            <p:ph type="title"/>
          </p:nvPr>
        </p:nvSpPr>
        <p:spPr/>
        <p:txBody>
          <a:bodyPr vert="horz">
            <a:normAutofit/>
          </a:bodyPr>
          <a:lstStyle/>
          <a:p>
            <a:r>
              <a:rPr lang="en-US" dirty="0"/>
              <a:t>Confident in the plan; less confident in the people</a:t>
            </a:r>
          </a:p>
        </p:txBody>
      </p:sp>
      <p:sp>
        <p:nvSpPr>
          <p:cNvPr id="7" name="TextBox 6">
            <a:extLst>
              <a:ext uri="{FF2B5EF4-FFF2-40B4-BE49-F238E27FC236}">
                <a16:creationId xmlns:a16="http://schemas.microsoft.com/office/drawing/2014/main" id="{364C4713-CD14-4E65-9019-BE931E5923F0}"/>
              </a:ext>
            </a:extLst>
          </p:cNvPr>
          <p:cNvSpPr txBox="1"/>
          <p:nvPr/>
        </p:nvSpPr>
        <p:spPr>
          <a:xfrm>
            <a:off x="609599" y="1032531"/>
            <a:ext cx="7145867" cy="307777"/>
          </a:xfrm>
          <a:prstGeom prst="rect">
            <a:avLst/>
          </a:prstGeom>
          <a:noFill/>
        </p:spPr>
        <p:txBody>
          <a:bodyPr wrap="square" rtlCol="0">
            <a:spAutoFit/>
          </a:bodyPr>
          <a:lstStyle/>
          <a:p>
            <a:pPr algn="l"/>
            <a:r>
              <a:rPr lang="en-US" sz="1400" b="1" dirty="0"/>
              <a:t>CEO Ratings of Criticality and Adequacy of Contributors to Value Creation Goals</a:t>
            </a:r>
          </a:p>
        </p:txBody>
      </p:sp>
      <p:sp>
        <p:nvSpPr>
          <p:cNvPr id="148" name="TextBox 147">
            <a:extLst>
              <a:ext uri="{FF2B5EF4-FFF2-40B4-BE49-F238E27FC236}">
                <a16:creationId xmlns:a16="http://schemas.microsoft.com/office/drawing/2014/main" id="{2C9F283F-8475-1BCF-333B-24571C0D0EB7}"/>
              </a:ext>
            </a:extLst>
          </p:cNvPr>
          <p:cNvSpPr txBox="1"/>
          <p:nvPr/>
        </p:nvSpPr>
        <p:spPr>
          <a:xfrm>
            <a:off x="527050" y="5576282"/>
            <a:ext cx="7764895" cy="553998"/>
          </a:xfrm>
          <a:prstGeom prst="rect">
            <a:avLst/>
          </a:prstGeom>
          <a:noFill/>
        </p:spPr>
        <p:txBody>
          <a:bodyPr wrap="square">
            <a:spAutoFit/>
          </a:bodyPr>
          <a:lstStyle/>
          <a:p>
            <a:r>
              <a:rPr lang="en-US" sz="1000" dirty="0"/>
              <a:t>N = 87</a:t>
            </a:r>
          </a:p>
          <a:p>
            <a:r>
              <a:rPr lang="en-US" sz="1000" dirty="0"/>
              <a:t>Source: SBI Q1 2024 CEO Survey</a:t>
            </a:r>
          </a:p>
          <a:p>
            <a:endParaRPr lang="en-US" sz="1000" dirty="0"/>
          </a:p>
        </p:txBody>
      </p:sp>
      <p:graphicFrame>
        <p:nvGraphicFramePr>
          <p:cNvPr id="13" name="Chart 12">
            <a:extLst>
              <a:ext uri="{FF2B5EF4-FFF2-40B4-BE49-F238E27FC236}">
                <a16:creationId xmlns:a16="http://schemas.microsoft.com/office/drawing/2014/main" id="{719AFBD8-3F36-B86C-8637-5021278CF3FB}"/>
              </a:ext>
            </a:extLst>
          </p:cNvPr>
          <p:cNvGraphicFramePr/>
          <p:nvPr>
            <p:custDataLst>
              <p:tags r:id="rId2"/>
            </p:custDataLst>
            <p:extLst>
              <p:ext uri="{D42A27DB-BD31-4B8C-83A1-F6EECF244321}">
                <p14:modId xmlns:p14="http://schemas.microsoft.com/office/powerpoint/2010/main" val="3726672107"/>
              </p:ext>
            </p:extLst>
          </p:nvPr>
        </p:nvGraphicFramePr>
        <p:xfrm>
          <a:off x="747713" y="2266950"/>
          <a:ext cx="9326562" cy="2716213"/>
        </p:xfrm>
        <a:graphic>
          <a:graphicData uri="http://schemas.openxmlformats.org/drawingml/2006/chart">
            <c:chart xmlns:c="http://schemas.openxmlformats.org/drawingml/2006/chart" xmlns:r="http://schemas.openxmlformats.org/officeDocument/2006/relationships" r:id="rId50"/>
          </a:graphicData>
        </a:graphic>
      </p:graphicFrame>
      <p:cxnSp>
        <p:nvCxnSpPr>
          <p:cNvPr id="10" name="Straight Connector 9">
            <a:extLst>
              <a:ext uri="{FF2B5EF4-FFF2-40B4-BE49-F238E27FC236}">
                <a16:creationId xmlns:a16="http://schemas.microsoft.com/office/drawing/2014/main" id="{FA793BA6-86AC-F246-800D-DCF92BF74EC9}"/>
              </a:ext>
            </a:extLst>
          </p:cNvPr>
          <p:cNvCxnSpPr/>
          <p:nvPr>
            <p:custDataLst>
              <p:tags r:id="rId3"/>
            </p:custDataLst>
          </p:nvPr>
        </p:nvCxnSpPr>
        <p:spPr bwMode="auto">
          <a:xfrm>
            <a:off x="6608763" y="2019300"/>
            <a:ext cx="0" cy="13493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DA4C40F-1E6C-6BAA-265C-A9EED09B207F}"/>
              </a:ext>
            </a:extLst>
          </p:cNvPr>
          <p:cNvCxnSpPr/>
          <p:nvPr>
            <p:custDataLst>
              <p:tags r:id="rId4"/>
            </p:custDataLst>
          </p:nvPr>
        </p:nvCxnSpPr>
        <p:spPr bwMode="auto">
          <a:xfrm>
            <a:off x="6245225" y="2019300"/>
            <a:ext cx="3635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56D8BF6-FC0E-8623-94C7-5AF947B3BB5A}"/>
              </a:ext>
            </a:extLst>
          </p:cNvPr>
          <p:cNvCxnSpPr/>
          <p:nvPr>
            <p:custDataLst>
              <p:tags r:id="rId5"/>
            </p:custDataLst>
          </p:nvPr>
        </p:nvCxnSpPr>
        <p:spPr bwMode="auto">
          <a:xfrm flipV="1">
            <a:off x="6245225" y="2019300"/>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2C1350E-209F-316E-A6E2-A2A793573BB3}"/>
              </a:ext>
            </a:extLst>
          </p:cNvPr>
          <p:cNvCxnSpPr/>
          <p:nvPr>
            <p:custDataLst>
              <p:tags r:id="rId6"/>
            </p:custDataLst>
          </p:nvPr>
        </p:nvCxnSpPr>
        <p:spPr bwMode="auto">
          <a:xfrm flipV="1">
            <a:off x="7264400" y="2103438"/>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0746204-F9BF-E917-0C03-DC228FC98DC2}"/>
              </a:ext>
            </a:extLst>
          </p:cNvPr>
          <p:cNvCxnSpPr/>
          <p:nvPr>
            <p:custDataLst>
              <p:tags r:id="rId7"/>
            </p:custDataLst>
          </p:nvPr>
        </p:nvCxnSpPr>
        <p:spPr bwMode="auto">
          <a:xfrm>
            <a:off x="7264400" y="2103438"/>
            <a:ext cx="3635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79E2A81F-AFE1-7543-3721-4228066B7A93}"/>
              </a:ext>
            </a:extLst>
          </p:cNvPr>
          <p:cNvCxnSpPr/>
          <p:nvPr>
            <p:custDataLst>
              <p:tags r:id="rId8"/>
            </p:custDataLst>
          </p:nvPr>
        </p:nvCxnSpPr>
        <p:spPr bwMode="auto">
          <a:xfrm>
            <a:off x="7627938" y="2103438"/>
            <a:ext cx="0" cy="11001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4D7A9F2-7081-3E6B-E0BC-5CA65813B0C2}"/>
              </a:ext>
            </a:extLst>
          </p:cNvPr>
          <p:cNvCxnSpPr/>
          <p:nvPr>
            <p:custDataLst>
              <p:tags r:id="rId9"/>
            </p:custDataLst>
          </p:nvPr>
        </p:nvCxnSpPr>
        <p:spPr bwMode="auto">
          <a:xfrm>
            <a:off x="8645525" y="2130426"/>
            <a:ext cx="0" cy="9890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944107FF-E6CC-17FE-21A8-C4E36AC48214}"/>
              </a:ext>
            </a:extLst>
          </p:cNvPr>
          <p:cNvCxnSpPr/>
          <p:nvPr>
            <p:custDataLst>
              <p:tags r:id="rId10"/>
            </p:custDataLst>
          </p:nvPr>
        </p:nvCxnSpPr>
        <p:spPr bwMode="auto">
          <a:xfrm>
            <a:off x="8281988" y="2130425"/>
            <a:ext cx="3635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B64FD758-282F-3296-9924-17DB663371A4}"/>
              </a:ext>
            </a:extLst>
          </p:cNvPr>
          <p:cNvCxnSpPr/>
          <p:nvPr>
            <p:custDataLst>
              <p:tags r:id="rId11"/>
            </p:custDataLst>
          </p:nvPr>
        </p:nvCxnSpPr>
        <p:spPr bwMode="auto">
          <a:xfrm flipV="1">
            <a:off x="8281988" y="2130425"/>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C8A31D35-BEA8-A21F-90E5-6CBADC71D091}"/>
              </a:ext>
            </a:extLst>
          </p:cNvPr>
          <p:cNvCxnSpPr>
            <a:cxnSpLocks/>
          </p:cNvCxnSpPr>
          <p:nvPr>
            <p:custDataLst>
              <p:tags r:id="rId12"/>
            </p:custDataLst>
          </p:nvPr>
        </p:nvCxnSpPr>
        <p:spPr bwMode="auto">
          <a:xfrm>
            <a:off x="9299575" y="2159000"/>
            <a:ext cx="3635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9D045EAD-8AE3-504E-1A3E-17227C0FA1A3}"/>
              </a:ext>
            </a:extLst>
          </p:cNvPr>
          <p:cNvCxnSpPr/>
          <p:nvPr>
            <p:custDataLst>
              <p:tags r:id="rId13"/>
            </p:custDataLst>
          </p:nvPr>
        </p:nvCxnSpPr>
        <p:spPr bwMode="auto">
          <a:xfrm>
            <a:off x="9663113" y="2159000"/>
            <a:ext cx="0" cy="1265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37817691-7FD5-3159-4ADE-84F02BB1E94C}"/>
              </a:ext>
            </a:extLst>
          </p:cNvPr>
          <p:cNvCxnSpPr/>
          <p:nvPr>
            <p:custDataLst>
              <p:tags r:id="rId14"/>
            </p:custDataLst>
          </p:nvPr>
        </p:nvCxnSpPr>
        <p:spPr bwMode="auto">
          <a:xfrm flipV="1">
            <a:off x="9299575" y="2159000"/>
            <a:ext cx="0" cy="2127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Text Placeholder 2">
            <a:extLst>
              <a:ext uri="{FF2B5EF4-FFF2-40B4-BE49-F238E27FC236}">
                <a16:creationId xmlns:a16="http://schemas.microsoft.com/office/drawing/2014/main" id="{0401E83F-81A3-57F5-AEE2-84CAA0B8E3B3}"/>
              </a:ext>
            </a:extLst>
          </p:cNvPr>
          <p:cNvSpPr txBox="1">
            <a:spLocks/>
          </p:cNvSpPr>
          <p:nvPr>
            <p:custDataLst>
              <p:tags r:id="rId15"/>
            </p:custDataLst>
          </p:nvPr>
        </p:nvSpPr>
        <p:spPr bwMode="auto">
          <a:xfrm>
            <a:off x="965200" y="4951413"/>
            <a:ext cx="7477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0069741-E19A-47B9-839D-49C713BD859B}" type="datetime'R''igh''''''t G''T''M'' ''''''''St''r''a''''te''''''''''''gy'">
              <a:rPr lang="en-US" altLang="en-US" sz="1200" smtClean="0"/>
              <a:pPr/>
              <a:t>Right GTM Strategy</a:t>
            </a:fld>
            <a:endParaRPr lang="en-US" sz="1200" dirty="0"/>
          </a:p>
        </p:txBody>
      </p:sp>
      <p:sp>
        <p:nvSpPr>
          <p:cNvPr id="165" name="Text Placeholder 2">
            <a:extLst>
              <a:ext uri="{FF2B5EF4-FFF2-40B4-BE49-F238E27FC236}">
                <a16:creationId xmlns:a16="http://schemas.microsoft.com/office/drawing/2014/main" id="{4C90D6E6-18D4-008A-BC04-39ACFDB1502D}"/>
              </a:ext>
            </a:extLst>
          </p:cNvPr>
          <p:cNvSpPr txBox="1">
            <a:spLocks/>
          </p:cNvSpPr>
          <p:nvPr>
            <p:custDataLst>
              <p:tags r:id="rId16"/>
            </p:custDataLst>
          </p:nvPr>
        </p:nvSpPr>
        <p:spPr bwMode="gray">
          <a:xfrm>
            <a:off x="2335213" y="282575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051D22B-02F0-4F30-9EAF-64179FD709E6}" type="datetime'''''''6''''''''7''''''%'''''''''''''''''''''''''''">
              <a:rPr lang="en-US" altLang="en-US" sz="1400" smtClean="0">
                <a:effectLst/>
              </a:rPr>
              <a:pPr algn="ctr">
                <a:spcBef>
                  <a:spcPct val="0"/>
                </a:spcBef>
                <a:spcAft>
                  <a:spcPct val="0"/>
                </a:spcAft>
              </a:pPr>
              <a:t>67%</a:t>
            </a:fld>
            <a:endParaRPr lang="en-US" sz="1400" dirty="0"/>
          </a:p>
        </p:txBody>
      </p:sp>
      <p:sp>
        <p:nvSpPr>
          <p:cNvPr id="30" name="Text Placeholder 2">
            <a:extLst>
              <a:ext uri="{FF2B5EF4-FFF2-40B4-BE49-F238E27FC236}">
                <a16:creationId xmlns:a16="http://schemas.microsoft.com/office/drawing/2014/main" id="{F2CB70E1-13AD-48B2-74D5-7310B55627C7}"/>
              </a:ext>
            </a:extLst>
          </p:cNvPr>
          <p:cNvSpPr txBox="1">
            <a:spLocks/>
          </p:cNvSpPr>
          <p:nvPr>
            <p:custDataLst>
              <p:tags r:id="rId17"/>
            </p:custDataLst>
          </p:nvPr>
        </p:nvSpPr>
        <p:spPr bwMode="auto">
          <a:xfrm>
            <a:off x="9090025" y="4951413"/>
            <a:ext cx="785813"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EC83AE6-4AF0-45C5-8795-612AD2C1D597}" type="datetime'Peop''''''le Allo''cating ''T''ime in t''he R''''ight ''Ways'">
              <a:rPr lang="en-US" altLang="en-US" sz="1200" smtClean="0"/>
              <a:pPr/>
              <a:t>People Allocating Time in the Right Ways</a:t>
            </a:fld>
            <a:endParaRPr lang="en-US" sz="1200" dirty="0"/>
          </a:p>
        </p:txBody>
      </p:sp>
      <p:sp>
        <p:nvSpPr>
          <p:cNvPr id="175" name="Text Placeholder 2">
            <a:extLst>
              <a:ext uri="{FF2B5EF4-FFF2-40B4-BE49-F238E27FC236}">
                <a16:creationId xmlns:a16="http://schemas.microsoft.com/office/drawing/2014/main" id="{6E14FC91-E73C-FF47-6238-C6320231CE9E}"/>
              </a:ext>
            </a:extLst>
          </p:cNvPr>
          <p:cNvSpPr txBox="1">
            <a:spLocks/>
          </p:cNvSpPr>
          <p:nvPr>
            <p:custDataLst>
              <p:tags r:id="rId18"/>
            </p:custDataLst>
          </p:nvPr>
        </p:nvSpPr>
        <p:spPr bwMode="gray">
          <a:xfrm>
            <a:off x="9461500" y="34623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CB5A989-F3AA-4290-862F-5BFD84594779}" type="datetime'''''''''''''''''''''''''''4''4''''''''''%'''''">
              <a:rPr lang="en-US" altLang="en-US" sz="1400" smtClean="0">
                <a:effectLst/>
              </a:rPr>
              <a:pPr algn="ctr">
                <a:spcBef>
                  <a:spcPct val="0"/>
                </a:spcBef>
                <a:spcAft>
                  <a:spcPct val="0"/>
                </a:spcAft>
              </a:pPr>
              <a:t>44%</a:t>
            </a:fld>
            <a:endParaRPr lang="en-US" sz="1400" dirty="0"/>
          </a:p>
        </p:txBody>
      </p:sp>
      <p:sp>
        <p:nvSpPr>
          <p:cNvPr id="29" name="Text Placeholder 2">
            <a:extLst>
              <a:ext uri="{FF2B5EF4-FFF2-40B4-BE49-F238E27FC236}">
                <a16:creationId xmlns:a16="http://schemas.microsoft.com/office/drawing/2014/main" id="{D4DCC0B3-5D9D-740A-7CA8-57560C326B4A}"/>
              </a:ext>
            </a:extLst>
          </p:cNvPr>
          <p:cNvSpPr txBox="1">
            <a:spLocks/>
          </p:cNvSpPr>
          <p:nvPr>
            <p:custDataLst>
              <p:tags r:id="rId19"/>
            </p:custDataLst>
          </p:nvPr>
        </p:nvSpPr>
        <p:spPr bwMode="auto">
          <a:xfrm>
            <a:off x="8040688" y="4951413"/>
            <a:ext cx="8493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90C92B4-B722-4B6A-B7AD-BB8F3AF771F5}" type="datetime'R''''ig''h''t'' ''Ro''l''e''s''/ ''''''Or''g ''D''e''''sign'">
              <a:rPr lang="en-US" altLang="en-US" sz="1200" smtClean="0"/>
              <a:pPr/>
              <a:t>Right Roles/ Org Design</a:t>
            </a:fld>
            <a:endParaRPr lang="en-US" sz="1200" dirty="0"/>
          </a:p>
        </p:txBody>
      </p:sp>
      <p:sp>
        <p:nvSpPr>
          <p:cNvPr id="27" name="Text Placeholder 2">
            <a:extLst>
              <a:ext uri="{FF2B5EF4-FFF2-40B4-BE49-F238E27FC236}">
                <a16:creationId xmlns:a16="http://schemas.microsoft.com/office/drawing/2014/main" id="{FFED4E59-D157-97AB-DEFB-481A16F743D8}"/>
              </a:ext>
            </a:extLst>
          </p:cNvPr>
          <p:cNvSpPr txBox="1">
            <a:spLocks/>
          </p:cNvSpPr>
          <p:nvPr>
            <p:custDataLst>
              <p:tags r:id="rId20"/>
            </p:custDataLst>
          </p:nvPr>
        </p:nvSpPr>
        <p:spPr bwMode="auto">
          <a:xfrm>
            <a:off x="6997700" y="4951413"/>
            <a:ext cx="89535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41D1A85-F150-4586-8E49-381644E9CDD3}" type="datetime'''Ri''gh''t People i''n ''''O''''ur GT''M O''''r''g'''''">
              <a:rPr lang="en-US" altLang="en-US" sz="1200" smtClean="0"/>
              <a:pPr/>
              <a:t>Right People in Our GTM Org</a:t>
            </a:fld>
            <a:endParaRPr lang="en-US" sz="1200" dirty="0"/>
          </a:p>
        </p:txBody>
      </p:sp>
      <p:sp>
        <p:nvSpPr>
          <p:cNvPr id="19" name="Text Placeholder 2">
            <a:extLst>
              <a:ext uri="{FF2B5EF4-FFF2-40B4-BE49-F238E27FC236}">
                <a16:creationId xmlns:a16="http://schemas.microsoft.com/office/drawing/2014/main" id="{E37ACCA4-1DA3-B0EE-D2BA-330653255F07}"/>
              </a:ext>
            </a:extLst>
          </p:cNvPr>
          <p:cNvSpPr txBox="1">
            <a:spLocks/>
          </p:cNvSpPr>
          <p:nvPr>
            <p:custDataLst>
              <p:tags r:id="rId21"/>
            </p:custDataLst>
          </p:nvPr>
        </p:nvSpPr>
        <p:spPr bwMode="auto">
          <a:xfrm>
            <a:off x="5957888" y="4951413"/>
            <a:ext cx="9398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4E238CE-30E9-4498-AE60-CDFFE8FCE83D}" type="datetime'R''''i''''''ght Skil''ls'' i''n our'' ''GTM'''' O''''rg'''''">
              <a:rPr lang="en-US" altLang="en-US" sz="1200" smtClean="0"/>
              <a:pPr/>
              <a:t>Right Skills in our GTM Org</a:t>
            </a:fld>
            <a:endParaRPr lang="en-US" sz="1200" dirty="0"/>
          </a:p>
        </p:txBody>
      </p:sp>
      <p:sp>
        <p:nvSpPr>
          <p:cNvPr id="174" name="Text Placeholder 2">
            <a:extLst>
              <a:ext uri="{FF2B5EF4-FFF2-40B4-BE49-F238E27FC236}">
                <a16:creationId xmlns:a16="http://schemas.microsoft.com/office/drawing/2014/main" id="{7C30BA03-52B6-33D5-33AB-D1E7097EFB5F}"/>
              </a:ext>
            </a:extLst>
          </p:cNvPr>
          <p:cNvSpPr txBox="1">
            <a:spLocks/>
          </p:cNvSpPr>
          <p:nvPr>
            <p:custDataLst>
              <p:tags r:id="rId22"/>
            </p:custDataLst>
          </p:nvPr>
        </p:nvSpPr>
        <p:spPr bwMode="gray">
          <a:xfrm>
            <a:off x="9097963" y="24098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4BDD445-7A38-40F6-92DC-8A9BA679F61D}" type="datetime'''''''''''''''''''''''''''''''''8''''''''''''''''''''2''%'''''">
              <a:rPr lang="en-US" altLang="en-US" sz="1400" smtClean="0">
                <a:effectLst/>
              </a:rPr>
              <a:pPr algn="ctr">
                <a:spcBef>
                  <a:spcPct val="0"/>
                </a:spcBef>
                <a:spcAft>
                  <a:spcPct val="0"/>
                </a:spcAft>
              </a:pPr>
              <a:t>82%</a:t>
            </a:fld>
            <a:endParaRPr lang="en-US" sz="1400" dirty="0"/>
          </a:p>
        </p:txBody>
      </p:sp>
      <p:sp>
        <p:nvSpPr>
          <p:cNvPr id="22" name="Text Placeholder 2">
            <a:extLst>
              <a:ext uri="{FF2B5EF4-FFF2-40B4-BE49-F238E27FC236}">
                <a16:creationId xmlns:a16="http://schemas.microsoft.com/office/drawing/2014/main" id="{D9EB4556-687C-70D8-037E-F93E112BF0B4}"/>
              </a:ext>
            </a:extLst>
          </p:cNvPr>
          <p:cNvSpPr txBox="1">
            <a:spLocks/>
          </p:cNvSpPr>
          <p:nvPr>
            <p:custDataLst>
              <p:tags r:id="rId23"/>
            </p:custDataLst>
          </p:nvPr>
        </p:nvSpPr>
        <p:spPr bwMode="auto">
          <a:xfrm>
            <a:off x="3925888" y="4951413"/>
            <a:ext cx="93345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C7A7DCF-02A8-43F5-BCA2-DE47F4C33EE6}" type="datetime'''''Ri''g''h''t'''' ''''''Techno''log''y Inf''r''astructur''e'">
              <a:rPr lang="en-US" altLang="en-US" sz="1200" smtClean="0"/>
              <a:pPr/>
              <a:t>Right Technology Infrastructure</a:t>
            </a:fld>
            <a:endParaRPr lang="en-US" sz="1200" dirty="0"/>
          </a:p>
        </p:txBody>
      </p:sp>
      <p:sp>
        <p:nvSpPr>
          <p:cNvPr id="14" name="Text Placeholder 2">
            <a:extLst>
              <a:ext uri="{FF2B5EF4-FFF2-40B4-BE49-F238E27FC236}">
                <a16:creationId xmlns:a16="http://schemas.microsoft.com/office/drawing/2014/main" id="{168E0149-501B-F487-B9C7-AD722D491445}"/>
              </a:ext>
            </a:extLst>
          </p:cNvPr>
          <p:cNvSpPr txBox="1">
            <a:spLocks/>
          </p:cNvSpPr>
          <p:nvPr>
            <p:custDataLst>
              <p:tags r:id="rId24"/>
            </p:custDataLst>
          </p:nvPr>
        </p:nvSpPr>
        <p:spPr bwMode="auto">
          <a:xfrm>
            <a:off x="3008313" y="4951413"/>
            <a:ext cx="731838"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9195E39-25D6-42DB-8179-857B2F023AB0}" type="datetime'Ri''gh''''t ''Opera''t''''''i''n''''''g ''''''M''o''de''''l'">
              <a:rPr lang="en-US" altLang="en-US" sz="1200" smtClean="0"/>
              <a:pPr/>
              <a:t>Right Operating Model</a:t>
            </a:fld>
            <a:endParaRPr lang="en-US" sz="1200" dirty="0"/>
          </a:p>
        </p:txBody>
      </p:sp>
      <p:sp>
        <p:nvSpPr>
          <p:cNvPr id="17" name="Text Placeholder 2">
            <a:extLst>
              <a:ext uri="{FF2B5EF4-FFF2-40B4-BE49-F238E27FC236}">
                <a16:creationId xmlns:a16="http://schemas.microsoft.com/office/drawing/2014/main" id="{2E95A6EA-EB3B-D432-D0C1-0CB689C79D75}"/>
              </a:ext>
            </a:extLst>
          </p:cNvPr>
          <p:cNvSpPr txBox="1">
            <a:spLocks/>
          </p:cNvSpPr>
          <p:nvPr>
            <p:custDataLst>
              <p:tags r:id="rId25"/>
            </p:custDataLst>
          </p:nvPr>
        </p:nvSpPr>
        <p:spPr bwMode="auto">
          <a:xfrm>
            <a:off x="1879600" y="4951413"/>
            <a:ext cx="9525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A7A7CB7-D68F-496E-8D88-3E0CFAC32CDC}" type="datetime'Right P''r''odu''c''t ''''M''arke''t'' F''i''''''''''''''t'''">
              <a:rPr lang="en-US" altLang="en-US" sz="1200" smtClean="0"/>
              <a:pPr/>
              <a:t>Right Product Market Fit</a:t>
            </a:fld>
            <a:endParaRPr lang="en-US" sz="1200" dirty="0"/>
          </a:p>
        </p:txBody>
      </p:sp>
      <p:sp>
        <p:nvSpPr>
          <p:cNvPr id="152" name="Text Placeholder 2">
            <a:extLst>
              <a:ext uri="{FF2B5EF4-FFF2-40B4-BE49-F238E27FC236}">
                <a16:creationId xmlns:a16="http://schemas.microsoft.com/office/drawing/2014/main" id="{73B14E01-BF1F-BF39-59CE-430FC108C7AA}"/>
              </a:ext>
            </a:extLst>
          </p:cNvPr>
          <p:cNvSpPr txBox="1">
            <a:spLocks/>
          </p:cNvSpPr>
          <p:nvPr>
            <p:custDataLst>
              <p:tags r:id="rId26"/>
            </p:custDataLst>
          </p:nvPr>
        </p:nvSpPr>
        <p:spPr bwMode="gray">
          <a:xfrm>
            <a:off x="954088" y="21320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08A4ACD-F9A2-45AD-98F2-D00E186556B8}" type="datetime'''''''''''''''''''''9''''''''''''''''''2''''%'''''''''">
              <a:rPr lang="en-US" altLang="en-US" sz="1400" smtClean="0"/>
              <a:pPr/>
              <a:t>92%</a:t>
            </a:fld>
            <a:endParaRPr lang="en-US" sz="1400" dirty="0"/>
          </a:p>
        </p:txBody>
      </p:sp>
      <p:sp>
        <p:nvSpPr>
          <p:cNvPr id="163" name="Text Placeholder 2">
            <a:extLst>
              <a:ext uri="{FF2B5EF4-FFF2-40B4-BE49-F238E27FC236}">
                <a16:creationId xmlns:a16="http://schemas.microsoft.com/office/drawing/2014/main" id="{A3120167-D25C-AE9B-A53B-BC9E0FB9B3D2}"/>
              </a:ext>
            </a:extLst>
          </p:cNvPr>
          <p:cNvSpPr txBox="1">
            <a:spLocks/>
          </p:cNvSpPr>
          <p:nvPr>
            <p:custDataLst>
              <p:tags r:id="rId27"/>
            </p:custDataLst>
          </p:nvPr>
        </p:nvSpPr>
        <p:spPr bwMode="gray">
          <a:xfrm>
            <a:off x="1317625" y="25479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B5566A1-D1E6-42A2-BFE1-7C6EAA27B072}" type="datetime'''''''''''''''''''''''''7''''''''''''''''''''''''''7%'">
              <a:rPr lang="en-US" altLang="en-US" sz="1400" smtClean="0">
                <a:effectLst/>
              </a:rPr>
              <a:pPr algn="ctr">
                <a:spcBef>
                  <a:spcPct val="0"/>
                </a:spcBef>
                <a:spcAft>
                  <a:spcPct val="0"/>
                </a:spcAft>
              </a:pPr>
              <a:t>77%</a:t>
            </a:fld>
            <a:endParaRPr lang="en-US" sz="1400" dirty="0"/>
          </a:p>
        </p:txBody>
      </p:sp>
      <p:sp>
        <p:nvSpPr>
          <p:cNvPr id="164" name="Text Placeholder 2">
            <a:extLst>
              <a:ext uri="{FF2B5EF4-FFF2-40B4-BE49-F238E27FC236}">
                <a16:creationId xmlns:a16="http://schemas.microsoft.com/office/drawing/2014/main" id="{3BA37130-5112-78BF-AACF-52D76A910599}"/>
              </a:ext>
            </a:extLst>
          </p:cNvPr>
          <p:cNvSpPr txBox="1">
            <a:spLocks/>
          </p:cNvSpPr>
          <p:nvPr>
            <p:custDataLst>
              <p:tags r:id="rId28"/>
            </p:custDataLst>
          </p:nvPr>
        </p:nvSpPr>
        <p:spPr bwMode="gray">
          <a:xfrm>
            <a:off x="1971675" y="22987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631A7E1-2C1F-4F9E-A37F-DA173C313651}" type="datetime'''''''''''''''''''''''''''8''''''''''6''''''''%'">
              <a:rPr lang="en-US" altLang="en-US" sz="1400" smtClean="0">
                <a:effectLst/>
              </a:rPr>
              <a:pPr algn="ctr">
                <a:spcBef>
                  <a:spcPct val="0"/>
                </a:spcBef>
                <a:spcAft>
                  <a:spcPct val="0"/>
                </a:spcAft>
              </a:pPr>
              <a:t>86%</a:t>
            </a:fld>
            <a:endParaRPr lang="en-US" sz="1400" dirty="0"/>
          </a:p>
        </p:txBody>
      </p:sp>
      <p:sp>
        <p:nvSpPr>
          <p:cNvPr id="173" name="Text Placeholder 2">
            <a:extLst>
              <a:ext uri="{FF2B5EF4-FFF2-40B4-BE49-F238E27FC236}">
                <a16:creationId xmlns:a16="http://schemas.microsoft.com/office/drawing/2014/main" id="{72277A34-A716-A528-2705-6B82BA92E09F}"/>
              </a:ext>
            </a:extLst>
          </p:cNvPr>
          <p:cNvSpPr txBox="1">
            <a:spLocks/>
          </p:cNvSpPr>
          <p:nvPr>
            <p:custDataLst>
              <p:tags r:id="rId29"/>
            </p:custDataLst>
          </p:nvPr>
        </p:nvSpPr>
        <p:spPr bwMode="gray">
          <a:xfrm>
            <a:off x="8443913" y="31575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2A2D446-4AEF-4E37-8147-0F8FCD5FEED8}" type="datetime'5''''''''''''''''''''''5%'''''''''''''''''''">
              <a:rPr lang="en-US" altLang="en-US" sz="1400" smtClean="0">
                <a:effectLst/>
              </a:rPr>
              <a:pPr algn="ctr">
                <a:spcBef>
                  <a:spcPct val="0"/>
                </a:spcBef>
                <a:spcAft>
                  <a:spcPct val="0"/>
                </a:spcAft>
              </a:pPr>
              <a:t>55%</a:t>
            </a:fld>
            <a:endParaRPr lang="en-US" sz="1400" dirty="0"/>
          </a:p>
        </p:txBody>
      </p:sp>
      <p:sp>
        <p:nvSpPr>
          <p:cNvPr id="16" name="Text Placeholder 2">
            <a:extLst>
              <a:ext uri="{FF2B5EF4-FFF2-40B4-BE49-F238E27FC236}">
                <a16:creationId xmlns:a16="http://schemas.microsoft.com/office/drawing/2014/main" id="{94AA8C32-515E-C2ED-9E73-4284FCF4D060}"/>
              </a:ext>
            </a:extLst>
          </p:cNvPr>
          <p:cNvSpPr txBox="1">
            <a:spLocks/>
          </p:cNvSpPr>
          <p:nvPr>
            <p:custDataLst>
              <p:tags r:id="rId30"/>
            </p:custDataLst>
          </p:nvPr>
        </p:nvSpPr>
        <p:spPr bwMode="gray">
          <a:xfrm>
            <a:off x="2990850" y="238125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74288C4-4F34-43D0-A843-3A1CC9873CFB}" type="datetime'''''8''''''''''''''''''''''''''''3''''''''''''%'''''''''">
              <a:rPr lang="en-US" altLang="en-US" sz="1400" smtClean="0"/>
              <a:pPr/>
              <a:t>83%</a:t>
            </a:fld>
            <a:endParaRPr lang="en-US" sz="1400" dirty="0"/>
          </a:p>
        </p:txBody>
      </p:sp>
      <p:sp>
        <p:nvSpPr>
          <p:cNvPr id="18" name="Text Placeholder 2">
            <a:extLst>
              <a:ext uri="{FF2B5EF4-FFF2-40B4-BE49-F238E27FC236}">
                <a16:creationId xmlns:a16="http://schemas.microsoft.com/office/drawing/2014/main" id="{281AFF50-5491-FC3F-6DAA-50DD957161D6}"/>
              </a:ext>
            </a:extLst>
          </p:cNvPr>
          <p:cNvSpPr txBox="1">
            <a:spLocks/>
          </p:cNvSpPr>
          <p:nvPr>
            <p:custDataLst>
              <p:tags r:id="rId31"/>
            </p:custDataLst>
          </p:nvPr>
        </p:nvSpPr>
        <p:spPr bwMode="gray">
          <a:xfrm>
            <a:off x="3354388" y="25749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A1026B1-9A96-41D5-96DD-2F70A271E55A}" type="datetime'''''''''''''''''7''''6''''''''''''''''''''''''''''''%'">
              <a:rPr lang="en-US" altLang="en-US" sz="1400" smtClean="0"/>
              <a:pPr/>
              <a:t>76%</a:t>
            </a:fld>
            <a:endParaRPr lang="en-US" sz="1400" dirty="0"/>
          </a:p>
        </p:txBody>
      </p:sp>
      <p:sp>
        <p:nvSpPr>
          <p:cNvPr id="23" name="Text Placeholder 2">
            <a:extLst>
              <a:ext uri="{FF2B5EF4-FFF2-40B4-BE49-F238E27FC236}">
                <a16:creationId xmlns:a16="http://schemas.microsoft.com/office/drawing/2014/main" id="{20BA5D98-9C75-F39B-3798-396AB741D6EE}"/>
              </a:ext>
            </a:extLst>
          </p:cNvPr>
          <p:cNvSpPr txBox="1">
            <a:spLocks/>
          </p:cNvSpPr>
          <p:nvPr>
            <p:custDataLst>
              <p:tags r:id="rId32"/>
            </p:custDataLst>
          </p:nvPr>
        </p:nvSpPr>
        <p:spPr bwMode="gray">
          <a:xfrm>
            <a:off x="4008438" y="307498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454D679-5157-401B-8BC4-385340B549D9}" type="datetime'''''''''''''''''''''''''''''58''''''%'''''''''''">
              <a:rPr lang="en-US" altLang="en-US" sz="1400" smtClean="0"/>
              <a:pPr/>
              <a:t>58%</a:t>
            </a:fld>
            <a:endParaRPr lang="en-US" sz="1400" dirty="0"/>
          </a:p>
        </p:txBody>
      </p:sp>
      <p:sp>
        <p:nvSpPr>
          <p:cNvPr id="25" name="Text Placeholder 2">
            <a:extLst>
              <a:ext uri="{FF2B5EF4-FFF2-40B4-BE49-F238E27FC236}">
                <a16:creationId xmlns:a16="http://schemas.microsoft.com/office/drawing/2014/main" id="{6DCBAD91-2EEB-26E6-94B3-E04656A98275}"/>
              </a:ext>
            </a:extLst>
          </p:cNvPr>
          <p:cNvSpPr txBox="1">
            <a:spLocks/>
          </p:cNvSpPr>
          <p:nvPr>
            <p:custDataLst>
              <p:tags r:id="rId33"/>
            </p:custDataLst>
          </p:nvPr>
        </p:nvSpPr>
        <p:spPr bwMode="gray">
          <a:xfrm>
            <a:off x="4406900" y="313055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93DC5D8-51B5-428B-9C1E-C1806F539607}" type="datetime'5''''''''''''''''''''''''''''''''6%'''">
              <a:rPr lang="en-US" altLang="en-US" sz="1400" smtClean="0"/>
              <a:pPr/>
              <a:t>56%</a:t>
            </a:fld>
            <a:endParaRPr lang="en-US" sz="1400" dirty="0"/>
          </a:p>
        </p:txBody>
      </p:sp>
      <p:sp>
        <p:nvSpPr>
          <p:cNvPr id="166" name="Text Placeholder 2">
            <a:extLst>
              <a:ext uri="{FF2B5EF4-FFF2-40B4-BE49-F238E27FC236}">
                <a16:creationId xmlns:a16="http://schemas.microsoft.com/office/drawing/2014/main" id="{CFE1C20D-2BBF-9FD8-9877-B86683FAB64C}"/>
              </a:ext>
            </a:extLst>
          </p:cNvPr>
          <p:cNvSpPr txBox="1">
            <a:spLocks/>
          </p:cNvSpPr>
          <p:nvPr>
            <p:custDataLst>
              <p:tags r:id="rId34"/>
            </p:custDataLst>
          </p:nvPr>
        </p:nvSpPr>
        <p:spPr bwMode="gray">
          <a:xfrm>
            <a:off x="6043613" y="22701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1E2C466-4732-4CDD-857C-CD59F302B8F5}" type="datetime'''''''''8''''''''7''''%'">
              <a:rPr lang="en-US" altLang="en-US" sz="1400" smtClean="0">
                <a:effectLst/>
              </a:rPr>
              <a:pPr algn="ctr">
                <a:spcBef>
                  <a:spcPct val="0"/>
                </a:spcBef>
                <a:spcAft>
                  <a:spcPct val="0"/>
                </a:spcAft>
              </a:pPr>
              <a:t>87%</a:t>
            </a:fld>
            <a:endParaRPr lang="en-US" sz="1400" dirty="0"/>
          </a:p>
        </p:txBody>
      </p:sp>
      <p:sp>
        <p:nvSpPr>
          <p:cNvPr id="167" name="Text Placeholder 2">
            <a:extLst>
              <a:ext uri="{FF2B5EF4-FFF2-40B4-BE49-F238E27FC236}">
                <a16:creationId xmlns:a16="http://schemas.microsoft.com/office/drawing/2014/main" id="{7BD04827-13F3-03C9-7D44-E6AE4DF3998A}"/>
              </a:ext>
            </a:extLst>
          </p:cNvPr>
          <p:cNvSpPr txBox="1">
            <a:spLocks/>
          </p:cNvSpPr>
          <p:nvPr>
            <p:custDataLst>
              <p:tags r:id="rId35"/>
            </p:custDataLst>
          </p:nvPr>
        </p:nvSpPr>
        <p:spPr bwMode="gray">
          <a:xfrm>
            <a:off x="6407150" y="340677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29A308B-83EF-4D86-BE78-CC0E75739A23}" type="datetime'''''''4''''''''''''6''''''''''''%'''''''''">
              <a:rPr lang="en-US" altLang="en-US" sz="1400" smtClean="0">
                <a:effectLst/>
              </a:rPr>
              <a:pPr algn="ctr">
                <a:spcBef>
                  <a:spcPct val="0"/>
                </a:spcBef>
                <a:spcAft>
                  <a:spcPct val="0"/>
                </a:spcAft>
              </a:pPr>
              <a:t>46%</a:t>
            </a:fld>
            <a:endParaRPr lang="en-US" sz="1400" dirty="0"/>
          </a:p>
        </p:txBody>
      </p:sp>
      <p:sp>
        <p:nvSpPr>
          <p:cNvPr id="168" name="Text Placeholder 2">
            <a:extLst>
              <a:ext uri="{FF2B5EF4-FFF2-40B4-BE49-F238E27FC236}">
                <a16:creationId xmlns:a16="http://schemas.microsoft.com/office/drawing/2014/main" id="{856A2D1B-B49F-CC37-50A0-203CD7FABEFA}"/>
              </a:ext>
            </a:extLst>
          </p:cNvPr>
          <p:cNvSpPr txBox="1">
            <a:spLocks/>
          </p:cNvSpPr>
          <p:nvPr>
            <p:custDataLst>
              <p:tags r:id="rId36"/>
            </p:custDataLst>
          </p:nvPr>
        </p:nvSpPr>
        <p:spPr bwMode="gray">
          <a:xfrm>
            <a:off x="7062788" y="235426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AE607F9-BB6C-4719-A49C-F9C74941A02E}" type="datetime'''8''''4''''''''''''''''''''''''''''%'''''''''''''''''''''''">
              <a:rPr lang="en-US" altLang="en-US" sz="1400" smtClean="0">
                <a:effectLst/>
              </a:rPr>
              <a:pPr algn="ctr">
                <a:spcBef>
                  <a:spcPct val="0"/>
                </a:spcBef>
                <a:spcAft>
                  <a:spcPct val="0"/>
                </a:spcAft>
              </a:pPr>
              <a:t>84%</a:t>
            </a:fld>
            <a:endParaRPr lang="en-US" sz="1400" dirty="0"/>
          </a:p>
        </p:txBody>
      </p:sp>
      <p:sp>
        <p:nvSpPr>
          <p:cNvPr id="169" name="Text Placeholder 2">
            <a:extLst>
              <a:ext uri="{FF2B5EF4-FFF2-40B4-BE49-F238E27FC236}">
                <a16:creationId xmlns:a16="http://schemas.microsoft.com/office/drawing/2014/main" id="{BB815CAC-7E73-613F-F3EC-3A042BA03042}"/>
              </a:ext>
            </a:extLst>
          </p:cNvPr>
          <p:cNvSpPr txBox="1">
            <a:spLocks/>
          </p:cNvSpPr>
          <p:nvPr>
            <p:custDataLst>
              <p:tags r:id="rId37"/>
            </p:custDataLst>
          </p:nvPr>
        </p:nvSpPr>
        <p:spPr bwMode="gray">
          <a:xfrm>
            <a:off x="7426325" y="324167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83BEC3A-32A6-4170-ADDC-36FD32101BFC}" type="datetime'''''''''''''''''5''''''2''''''''''%'''''''''">
              <a:rPr lang="en-US" altLang="en-US" sz="1400" smtClean="0">
                <a:effectLst/>
              </a:rPr>
              <a:pPr algn="ctr">
                <a:spcBef>
                  <a:spcPct val="0"/>
                </a:spcBef>
                <a:spcAft>
                  <a:spcPct val="0"/>
                </a:spcAft>
              </a:pPr>
              <a:t>52%</a:t>
            </a:fld>
            <a:endParaRPr lang="en-US" sz="1400" dirty="0"/>
          </a:p>
        </p:txBody>
      </p:sp>
      <p:sp>
        <p:nvSpPr>
          <p:cNvPr id="172" name="Text Placeholder 2">
            <a:extLst>
              <a:ext uri="{FF2B5EF4-FFF2-40B4-BE49-F238E27FC236}">
                <a16:creationId xmlns:a16="http://schemas.microsoft.com/office/drawing/2014/main" id="{2DF67D8B-071C-057A-2A36-418EEB20942E}"/>
              </a:ext>
            </a:extLst>
          </p:cNvPr>
          <p:cNvSpPr txBox="1">
            <a:spLocks/>
          </p:cNvSpPr>
          <p:nvPr>
            <p:custDataLst>
              <p:tags r:id="rId38"/>
            </p:custDataLst>
          </p:nvPr>
        </p:nvSpPr>
        <p:spPr bwMode="gray">
          <a:xfrm>
            <a:off x="8080375" y="238125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1AD0AE2-07A8-4203-B4D9-0504B9E9A6A3}" type="datetime'''''''''''''''''''''''''''''''''''8''3''''%'''''''''''''''">
              <a:rPr lang="en-US" altLang="en-US" sz="1400" smtClean="0">
                <a:effectLst/>
              </a:rPr>
              <a:pPr algn="ctr">
                <a:spcBef>
                  <a:spcPct val="0"/>
                </a:spcBef>
                <a:spcAft>
                  <a:spcPct val="0"/>
                </a:spcAft>
              </a:pPr>
              <a:t>83%</a:t>
            </a:fld>
            <a:endParaRPr lang="en-US" sz="1400" dirty="0"/>
          </a:p>
        </p:txBody>
      </p:sp>
      <p:sp>
        <p:nvSpPr>
          <p:cNvPr id="4" name="Text Placeholder 2">
            <a:extLst>
              <a:ext uri="{FF2B5EF4-FFF2-40B4-BE49-F238E27FC236}">
                <a16:creationId xmlns:a16="http://schemas.microsoft.com/office/drawing/2014/main" id="{31C4B027-A794-A049-2B49-AF0C6AE540B6}"/>
              </a:ext>
            </a:extLst>
          </p:cNvPr>
          <p:cNvSpPr txBox="1">
            <a:spLocks/>
          </p:cNvSpPr>
          <p:nvPr>
            <p:custDataLst>
              <p:tags r:id="rId39"/>
            </p:custDataLst>
          </p:nvPr>
        </p:nvSpPr>
        <p:spPr bwMode="auto">
          <a:xfrm>
            <a:off x="6108700" y="1882775"/>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02595E6-46AD-47A5-AF67-46883CC0213E}" type="datetime'-''''''''''''''''''''''''''''4''''''''''''''''''''1'''">
              <a:rPr lang="en-US" altLang="en-US" sz="1400" b="1" smtClean="0">
                <a:effectLst/>
              </a:rPr>
              <a:pPr/>
              <a:t>-41</a:t>
            </a:fld>
            <a:r>
              <a:rPr lang="en-US" altLang="en-US" sz="1400" b="1" dirty="0">
                <a:effectLst/>
              </a:rPr>
              <a:t>%</a:t>
            </a:r>
            <a:endParaRPr lang="en-US" sz="1400" b="1" dirty="0"/>
          </a:p>
        </p:txBody>
      </p:sp>
      <p:sp>
        <p:nvSpPr>
          <p:cNvPr id="46" name="Text Placeholder 2">
            <a:extLst>
              <a:ext uri="{FF2B5EF4-FFF2-40B4-BE49-F238E27FC236}">
                <a16:creationId xmlns:a16="http://schemas.microsoft.com/office/drawing/2014/main" id="{32E2DFA2-98C9-EC63-2B43-D46D66E4D90C}"/>
              </a:ext>
            </a:extLst>
          </p:cNvPr>
          <p:cNvSpPr txBox="1">
            <a:spLocks/>
          </p:cNvSpPr>
          <p:nvPr>
            <p:custDataLst>
              <p:tags r:id="rId40"/>
            </p:custDataLst>
          </p:nvPr>
        </p:nvSpPr>
        <p:spPr bwMode="auto">
          <a:xfrm>
            <a:off x="7127875" y="1966913"/>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C3327CB-CC32-4B18-A851-2F6C90346B26}" type="datetime'-''''''''''''''''''''''''''''''''''''''''''''3''''''2'''">
              <a:rPr lang="en-US" altLang="en-US" sz="1400" b="1" smtClean="0">
                <a:effectLst/>
              </a:rPr>
              <a:pPr/>
              <a:t>-32</a:t>
            </a:fld>
            <a:r>
              <a:rPr lang="en-US" altLang="en-US" sz="1400" b="1" dirty="0">
                <a:effectLst/>
              </a:rPr>
              <a:t>%</a:t>
            </a:r>
            <a:endParaRPr lang="en-US" sz="1400" b="1" dirty="0"/>
          </a:p>
        </p:txBody>
      </p:sp>
      <p:sp>
        <p:nvSpPr>
          <p:cNvPr id="58" name="Text Placeholder 2">
            <a:extLst>
              <a:ext uri="{FF2B5EF4-FFF2-40B4-BE49-F238E27FC236}">
                <a16:creationId xmlns:a16="http://schemas.microsoft.com/office/drawing/2014/main" id="{C684247C-F5C1-CD6F-CC93-E553E666148A}"/>
              </a:ext>
            </a:extLst>
          </p:cNvPr>
          <p:cNvSpPr txBox="1">
            <a:spLocks/>
          </p:cNvSpPr>
          <p:nvPr>
            <p:custDataLst>
              <p:tags r:id="rId41"/>
            </p:custDataLst>
          </p:nvPr>
        </p:nvSpPr>
        <p:spPr bwMode="auto">
          <a:xfrm>
            <a:off x="8145463" y="1993900"/>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D0FC5B9-EA39-4429-8BF3-69AFC1D0C086}" type="datetime'''''''-''''''''''2''''''''''''8'''''''''''">
              <a:rPr lang="en-US" altLang="en-US" sz="1400" b="1" smtClean="0">
                <a:effectLst/>
              </a:rPr>
              <a:pPr/>
              <a:t>-28</a:t>
            </a:fld>
            <a:r>
              <a:rPr lang="en-US" altLang="en-US" sz="1400" b="1" dirty="0">
                <a:effectLst/>
              </a:rPr>
              <a:t>%</a:t>
            </a:r>
            <a:endParaRPr lang="en-US" sz="1400" b="1" dirty="0"/>
          </a:p>
        </p:txBody>
      </p:sp>
      <p:sp>
        <p:nvSpPr>
          <p:cNvPr id="134" name="Text Placeholder 2">
            <a:extLst>
              <a:ext uri="{FF2B5EF4-FFF2-40B4-BE49-F238E27FC236}">
                <a16:creationId xmlns:a16="http://schemas.microsoft.com/office/drawing/2014/main" id="{032B9234-BBDC-9F04-D5E8-54B37CFD9A72}"/>
              </a:ext>
            </a:extLst>
          </p:cNvPr>
          <p:cNvSpPr txBox="1">
            <a:spLocks/>
          </p:cNvSpPr>
          <p:nvPr>
            <p:custDataLst>
              <p:tags r:id="rId42"/>
            </p:custDataLst>
          </p:nvPr>
        </p:nvSpPr>
        <p:spPr bwMode="auto">
          <a:xfrm>
            <a:off x="9163050" y="2022475"/>
            <a:ext cx="636588" cy="2730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9EB5044-24D9-4BA4-9A28-96D146352CBA}" type="datetime'-''''''''''''''''''''''''''''''''''''''''''3''8'''''''''''">
              <a:rPr lang="en-US" altLang="en-US" sz="1400" b="1" smtClean="0">
                <a:effectLst/>
              </a:rPr>
              <a:pPr/>
              <a:t>-38</a:t>
            </a:fld>
            <a:r>
              <a:rPr lang="en-US" altLang="en-US" sz="1400" b="1" dirty="0">
                <a:effectLst/>
              </a:rPr>
              <a:t>%</a:t>
            </a:r>
            <a:endParaRPr lang="en-US" sz="1400" b="1" dirty="0"/>
          </a:p>
        </p:txBody>
      </p:sp>
      <p:sp>
        <p:nvSpPr>
          <p:cNvPr id="24" name="Rectangle 23">
            <a:extLst>
              <a:ext uri="{FF2B5EF4-FFF2-40B4-BE49-F238E27FC236}">
                <a16:creationId xmlns:a16="http://schemas.microsoft.com/office/drawing/2014/main" id="{F189682B-45F6-F37F-9A08-66820F7F37B6}"/>
              </a:ext>
            </a:extLst>
          </p:cNvPr>
          <p:cNvSpPr/>
          <p:nvPr>
            <p:custDataLst>
              <p:tags r:id="rId43"/>
            </p:custDataLst>
          </p:nvPr>
        </p:nvSpPr>
        <p:spPr bwMode="auto">
          <a:xfrm>
            <a:off x="9563100" y="1204913"/>
            <a:ext cx="214313" cy="160338"/>
          </a:xfrm>
          <a:prstGeom prst="rect">
            <a:avLst/>
          </a:prstGeom>
          <a:solidFill>
            <a:schemeClr val="accent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0BED79-7AFA-FD77-1580-67A1146DEAAA}"/>
              </a:ext>
            </a:extLst>
          </p:cNvPr>
          <p:cNvSpPr/>
          <p:nvPr>
            <p:custDataLst>
              <p:tags r:id="rId44"/>
            </p:custDataLst>
          </p:nvPr>
        </p:nvSpPr>
        <p:spPr bwMode="auto">
          <a:xfrm>
            <a:off x="9563100" y="1593850"/>
            <a:ext cx="214313" cy="1603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78290AD6-34AD-9C6F-8D1B-BAA9CDA90899}"/>
              </a:ext>
            </a:extLst>
          </p:cNvPr>
          <p:cNvSpPr txBox="1">
            <a:spLocks/>
          </p:cNvSpPr>
          <p:nvPr>
            <p:custDataLst>
              <p:tags r:id="rId45"/>
            </p:custDataLst>
          </p:nvPr>
        </p:nvSpPr>
        <p:spPr bwMode="auto">
          <a:xfrm>
            <a:off x="9828213" y="1212850"/>
            <a:ext cx="179387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FFC5F1AC-193D-44EA-B8AE-B9ED14F9CCD9}" type="datetime'Percentage Viewing As &#10;Critic''al to Over''all'' ''Success'''">
              <a:rPr lang="en-US" altLang="en-US" sz="1200" smtClean="0"/>
              <a:pPr/>
              <a:t>Percentage Viewing As 
Critical to Overall Success</a:t>
            </a:fld>
            <a:endParaRPr lang="en-US" sz="1200" dirty="0"/>
          </a:p>
        </p:txBody>
      </p:sp>
      <p:sp>
        <p:nvSpPr>
          <p:cNvPr id="12" name="Text Placeholder 2">
            <a:extLst>
              <a:ext uri="{FF2B5EF4-FFF2-40B4-BE49-F238E27FC236}">
                <a16:creationId xmlns:a16="http://schemas.microsoft.com/office/drawing/2014/main" id="{E309344B-DE51-BFA1-B797-CF5261A6DBC0}"/>
              </a:ext>
            </a:extLst>
          </p:cNvPr>
          <p:cNvSpPr txBox="1">
            <a:spLocks/>
          </p:cNvSpPr>
          <p:nvPr>
            <p:custDataLst>
              <p:tags r:id="rId46"/>
            </p:custDataLst>
          </p:nvPr>
        </p:nvSpPr>
        <p:spPr bwMode="auto">
          <a:xfrm>
            <a:off x="9828213" y="1601788"/>
            <a:ext cx="197167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6AACBF79-9F1A-4845-81B3-DEE2AC71E1EF}" type="datetime'Percentage A''''greeing &#10;T''hey Currently Have'' it Right '">
              <a:rPr lang="en-US" altLang="en-US" sz="1200" smtClean="0"/>
              <a:pPr/>
              <a:t>Percentage Agreeing 
They Currently Have it Right </a:t>
            </a:fld>
            <a:endParaRPr lang="en-US" sz="1200" dirty="0"/>
          </a:p>
        </p:txBody>
      </p:sp>
      <p:sp>
        <p:nvSpPr>
          <p:cNvPr id="42" name="TextBox 41">
            <a:extLst>
              <a:ext uri="{FF2B5EF4-FFF2-40B4-BE49-F238E27FC236}">
                <a16:creationId xmlns:a16="http://schemas.microsoft.com/office/drawing/2014/main" id="{5A3CA0DB-F21B-A90A-3E81-7B3EDE8ABA1C}"/>
              </a:ext>
            </a:extLst>
          </p:cNvPr>
          <p:cNvSpPr txBox="1"/>
          <p:nvPr/>
        </p:nvSpPr>
        <p:spPr>
          <a:xfrm>
            <a:off x="1520032" y="1475085"/>
            <a:ext cx="3291682" cy="307777"/>
          </a:xfrm>
          <a:prstGeom prst="rect">
            <a:avLst/>
          </a:prstGeom>
          <a:noFill/>
        </p:spPr>
        <p:txBody>
          <a:bodyPr wrap="square" rtlCol="0">
            <a:spAutoFit/>
          </a:bodyPr>
          <a:lstStyle/>
          <a:p>
            <a:pPr algn="ctr"/>
            <a:r>
              <a:rPr lang="en-US" sz="1400" i="1" dirty="0"/>
              <a:t>Strategy and Operating Conditions</a:t>
            </a:r>
          </a:p>
        </p:txBody>
      </p:sp>
      <p:sp>
        <p:nvSpPr>
          <p:cNvPr id="43" name="TextBox 42">
            <a:extLst>
              <a:ext uri="{FF2B5EF4-FFF2-40B4-BE49-F238E27FC236}">
                <a16:creationId xmlns:a16="http://schemas.microsoft.com/office/drawing/2014/main" id="{43C81416-8D11-5F2B-A475-17BD6EB5FE61}"/>
              </a:ext>
            </a:extLst>
          </p:cNvPr>
          <p:cNvSpPr txBox="1"/>
          <p:nvPr/>
        </p:nvSpPr>
        <p:spPr>
          <a:xfrm>
            <a:off x="6211094" y="1474184"/>
            <a:ext cx="3291682" cy="307777"/>
          </a:xfrm>
          <a:prstGeom prst="rect">
            <a:avLst/>
          </a:prstGeom>
          <a:noFill/>
        </p:spPr>
        <p:txBody>
          <a:bodyPr wrap="square" rtlCol="0">
            <a:spAutoFit/>
          </a:bodyPr>
          <a:lstStyle/>
          <a:p>
            <a:pPr algn="ctr"/>
            <a:r>
              <a:rPr lang="en-US" sz="1400" i="1" dirty="0"/>
              <a:t>Commercial Talent</a:t>
            </a:r>
          </a:p>
        </p:txBody>
      </p:sp>
    </p:spTree>
    <p:extLst>
      <p:ext uri="{BB962C8B-B14F-4D97-AF65-F5344CB8AC3E}">
        <p14:creationId xmlns:p14="http://schemas.microsoft.com/office/powerpoint/2010/main" val="235493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244573-85E3-FAC2-A443-19CD6CA54A32}"/>
              </a:ext>
            </a:extLst>
          </p:cNvPr>
          <p:cNvGraphicFramePr>
            <a:graphicFrameLocks noChangeAspect="1"/>
          </p:cNvGraphicFramePr>
          <p:nvPr>
            <p:custDataLst>
              <p:tags r:id="rId1"/>
            </p:custDataLst>
            <p:extLst>
              <p:ext uri="{D42A27DB-BD31-4B8C-83A1-F6EECF244321}">
                <p14:modId xmlns:p14="http://schemas.microsoft.com/office/powerpoint/2010/main" val="160708119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4" name="Object 3" hidden="1">
                        <a:extLst>
                          <a:ext uri="{FF2B5EF4-FFF2-40B4-BE49-F238E27FC236}">
                            <a16:creationId xmlns:a16="http://schemas.microsoft.com/office/drawing/2014/main" id="{86244573-85E3-FAC2-A443-19CD6CA54A32}"/>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E450996-5AA9-04C6-A547-40DA695E20EA}"/>
              </a:ext>
            </a:extLst>
          </p:cNvPr>
          <p:cNvSpPr>
            <a:spLocks noGrp="1"/>
          </p:cNvSpPr>
          <p:nvPr>
            <p:ph type="title"/>
          </p:nvPr>
        </p:nvSpPr>
        <p:spPr/>
        <p:txBody>
          <a:bodyPr vert="horz"/>
          <a:lstStyle/>
          <a:p>
            <a:r>
              <a:rPr lang="en-US" dirty="0"/>
              <a:t>Seller productivity better, but remains flat to declining for more than half</a:t>
            </a:r>
          </a:p>
        </p:txBody>
      </p:sp>
      <p:sp>
        <p:nvSpPr>
          <p:cNvPr id="28" name="TextBox 27">
            <a:extLst>
              <a:ext uri="{FF2B5EF4-FFF2-40B4-BE49-F238E27FC236}">
                <a16:creationId xmlns:a16="http://schemas.microsoft.com/office/drawing/2014/main" id="{061E32C8-18EA-6F0B-84F9-CDB7C594ED2A}"/>
              </a:ext>
            </a:extLst>
          </p:cNvPr>
          <p:cNvSpPr txBox="1"/>
          <p:nvPr/>
        </p:nvSpPr>
        <p:spPr>
          <a:xfrm>
            <a:off x="609600" y="1633866"/>
            <a:ext cx="4221892" cy="276999"/>
          </a:xfrm>
          <a:prstGeom prst="rect">
            <a:avLst/>
          </a:prstGeom>
          <a:noFill/>
        </p:spPr>
        <p:txBody>
          <a:bodyPr wrap="square" rtlCol="0">
            <a:spAutoFit/>
          </a:bodyPr>
          <a:lstStyle/>
          <a:p>
            <a:pPr algn="l"/>
            <a:r>
              <a:rPr lang="en-US" sz="1200" b="1" dirty="0"/>
              <a:t>CEO Characterization of Seller Productivity</a:t>
            </a:r>
          </a:p>
        </p:txBody>
      </p:sp>
      <p:graphicFrame>
        <p:nvGraphicFramePr>
          <p:cNvPr id="49" name="Chart 48">
            <a:extLst>
              <a:ext uri="{FF2B5EF4-FFF2-40B4-BE49-F238E27FC236}">
                <a16:creationId xmlns:a16="http://schemas.microsoft.com/office/drawing/2014/main" id="{3D4D2C6B-E45E-7910-8F3D-7E898104E1CF}"/>
              </a:ext>
            </a:extLst>
          </p:cNvPr>
          <p:cNvGraphicFramePr/>
          <p:nvPr>
            <p:custDataLst>
              <p:tags r:id="rId2"/>
            </p:custDataLst>
            <p:extLst>
              <p:ext uri="{D42A27DB-BD31-4B8C-83A1-F6EECF244321}">
                <p14:modId xmlns:p14="http://schemas.microsoft.com/office/powerpoint/2010/main" val="4087605632"/>
              </p:ext>
            </p:extLst>
          </p:nvPr>
        </p:nvGraphicFramePr>
        <p:xfrm>
          <a:off x="1873250" y="1774825"/>
          <a:ext cx="2914650" cy="3275013"/>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 Placeholder 2">
            <a:extLst>
              <a:ext uri="{FF2B5EF4-FFF2-40B4-BE49-F238E27FC236}">
                <a16:creationId xmlns:a16="http://schemas.microsoft.com/office/drawing/2014/main" id="{6BBDF699-3DF6-251F-E88A-662A1FF10223}"/>
              </a:ext>
            </a:extLst>
          </p:cNvPr>
          <p:cNvSpPr txBox="1">
            <a:spLocks/>
          </p:cNvSpPr>
          <p:nvPr>
            <p:custDataLst>
              <p:tags r:id="rId3"/>
            </p:custDataLst>
          </p:nvPr>
        </p:nvSpPr>
        <p:spPr bwMode="auto">
          <a:xfrm>
            <a:off x="2282825" y="4802188"/>
            <a:ext cx="7223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14E1D7E-5C2A-40AC-B195-5C610BEAD140}" type="datetime'''''''''''''Q''''1'''''''' 2''''02''''3'''''''''''''''''">
              <a:rPr lang="en-US" altLang="en-US" sz="1400" smtClean="0"/>
              <a:pPr/>
              <a:t>Q1 2023</a:t>
            </a:fld>
            <a:endParaRPr lang="en-US" sz="1400" dirty="0"/>
          </a:p>
        </p:txBody>
      </p:sp>
      <p:sp>
        <p:nvSpPr>
          <p:cNvPr id="22" name="Text Placeholder 2">
            <a:extLst>
              <a:ext uri="{FF2B5EF4-FFF2-40B4-BE49-F238E27FC236}">
                <a16:creationId xmlns:a16="http://schemas.microsoft.com/office/drawing/2014/main" id="{B0A74C2C-3DFF-CFB4-DECA-5BA66F206D0C}"/>
              </a:ext>
            </a:extLst>
          </p:cNvPr>
          <p:cNvSpPr txBox="1">
            <a:spLocks/>
          </p:cNvSpPr>
          <p:nvPr>
            <p:custDataLst>
              <p:tags r:id="rId4"/>
            </p:custDataLst>
          </p:nvPr>
        </p:nvSpPr>
        <p:spPr bwMode="auto">
          <a:xfrm>
            <a:off x="3657600" y="4802188"/>
            <a:ext cx="7223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8DFFC6A-2EF1-47E2-B6E1-38D0E19EF0AA}" type="datetime'''''''''Q''1'''''' 2''''0''''''''''2''''''''''''''''''''4'''''">
              <a:rPr lang="en-US" altLang="en-US" sz="1400" smtClean="0"/>
              <a:pPr/>
              <a:t>Q1 2024</a:t>
            </a:fld>
            <a:endParaRPr lang="en-US" sz="1400" dirty="0"/>
          </a:p>
        </p:txBody>
      </p:sp>
      <p:sp>
        <p:nvSpPr>
          <p:cNvPr id="23" name="Text Placeholder 2">
            <a:extLst>
              <a:ext uri="{FF2B5EF4-FFF2-40B4-BE49-F238E27FC236}">
                <a16:creationId xmlns:a16="http://schemas.microsoft.com/office/drawing/2014/main" id="{5FB8AF9B-1BD3-0E50-1F22-628E2B05DC24}"/>
              </a:ext>
            </a:extLst>
          </p:cNvPr>
          <p:cNvSpPr txBox="1">
            <a:spLocks/>
          </p:cNvSpPr>
          <p:nvPr>
            <p:custDataLst>
              <p:tags r:id="rId5"/>
            </p:custDataLst>
          </p:nvPr>
        </p:nvSpPr>
        <p:spPr bwMode="auto">
          <a:xfrm>
            <a:off x="1285875" y="2398713"/>
            <a:ext cx="8318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0164E0A8-443A-4627-AB51-5ABDF3474235}" type="datetime'''''''I''''''''''''''''''''''''''m''''''''p''ro''''v''''ing'">
              <a:rPr lang="en-US" altLang="en-US" sz="1400" smtClean="0"/>
              <a:pPr/>
              <a:t>Improving</a:t>
            </a:fld>
            <a:endParaRPr lang="en-US" sz="1400" dirty="0"/>
          </a:p>
        </p:txBody>
      </p:sp>
      <p:sp>
        <p:nvSpPr>
          <p:cNvPr id="24" name="Text Placeholder 2">
            <a:extLst>
              <a:ext uri="{FF2B5EF4-FFF2-40B4-BE49-F238E27FC236}">
                <a16:creationId xmlns:a16="http://schemas.microsoft.com/office/drawing/2014/main" id="{BE036CD7-4E8D-F51B-1E42-79270675EC58}"/>
              </a:ext>
            </a:extLst>
          </p:cNvPr>
          <p:cNvSpPr txBox="1">
            <a:spLocks/>
          </p:cNvSpPr>
          <p:nvPr>
            <p:custDataLst>
              <p:tags r:id="rId6"/>
            </p:custDataLst>
          </p:nvPr>
        </p:nvSpPr>
        <p:spPr bwMode="auto">
          <a:xfrm>
            <a:off x="793751" y="3729038"/>
            <a:ext cx="13239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E3132D87-663F-4D9F-97F8-A66FECF74294}" type="datetime'F''l''''''''''at'' ''''t''o'' ''''D''''ec''li''''nin''g'''">
              <a:rPr lang="en-US" altLang="en-US" sz="1400" smtClean="0"/>
              <a:pPr/>
              <a:t>Flat to Declining</a:t>
            </a:fld>
            <a:endParaRPr lang="en-US" sz="1400" dirty="0"/>
          </a:p>
        </p:txBody>
      </p:sp>
      <p:cxnSp>
        <p:nvCxnSpPr>
          <p:cNvPr id="51" name="Straight Connector 50">
            <a:extLst>
              <a:ext uri="{FF2B5EF4-FFF2-40B4-BE49-F238E27FC236}">
                <a16:creationId xmlns:a16="http://schemas.microsoft.com/office/drawing/2014/main" id="{46A920A3-A2E5-359D-3AC8-E939D86D3981}"/>
              </a:ext>
            </a:extLst>
          </p:cNvPr>
          <p:cNvCxnSpPr/>
          <p:nvPr/>
        </p:nvCxnSpPr>
        <p:spPr>
          <a:xfrm>
            <a:off x="2002055" y="3503596"/>
            <a:ext cx="2785845" cy="0"/>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6F9C09D-3BC0-679A-0519-6645046049A4}"/>
              </a:ext>
            </a:extLst>
          </p:cNvPr>
          <p:cNvSpPr txBox="1"/>
          <p:nvPr/>
        </p:nvSpPr>
        <p:spPr>
          <a:xfrm>
            <a:off x="4155576" y="3365096"/>
            <a:ext cx="1079499" cy="276999"/>
          </a:xfrm>
          <a:prstGeom prst="rect">
            <a:avLst/>
          </a:prstGeom>
          <a:noFill/>
        </p:spPr>
        <p:txBody>
          <a:bodyPr wrap="square" rtlCol="0">
            <a:spAutoFit/>
          </a:bodyPr>
          <a:lstStyle/>
          <a:p>
            <a:pPr algn="r"/>
            <a:r>
              <a:rPr lang="en-US" sz="1200" i="1" dirty="0"/>
              <a:t>50%</a:t>
            </a:r>
          </a:p>
        </p:txBody>
      </p:sp>
      <p:sp>
        <p:nvSpPr>
          <p:cNvPr id="3" name="TextBox 2">
            <a:extLst>
              <a:ext uri="{FF2B5EF4-FFF2-40B4-BE49-F238E27FC236}">
                <a16:creationId xmlns:a16="http://schemas.microsoft.com/office/drawing/2014/main" id="{13354693-BE08-CBFC-C521-5B3D7984E343}"/>
              </a:ext>
            </a:extLst>
          </p:cNvPr>
          <p:cNvSpPr txBox="1"/>
          <p:nvPr/>
        </p:nvSpPr>
        <p:spPr>
          <a:xfrm>
            <a:off x="767556" y="5708620"/>
            <a:ext cx="6027738" cy="400110"/>
          </a:xfrm>
          <a:prstGeom prst="rect">
            <a:avLst/>
          </a:prstGeom>
          <a:noFill/>
        </p:spPr>
        <p:txBody>
          <a:bodyPr wrap="square" rtlCol="0">
            <a:spAutoFit/>
          </a:bodyPr>
          <a:lstStyle/>
          <a:p>
            <a:r>
              <a:rPr lang="en-US" sz="1000" dirty="0">
                <a:latin typeface="Avenir Next LT Pro" panose="020B0504020202020204" pitchFamily="34" charset="77"/>
              </a:rPr>
              <a:t>Q1 2023 N = 91; Q1 2024 N = 87</a:t>
            </a:r>
          </a:p>
          <a:p>
            <a:r>
              <a:rPr lang="en-US" sz="1000" dirty="0"/>
              <a:t>Source: SBI Q1 2023 CEO Survey; SBI Q1 2024 CEO Survey</a:t>
            </a:r>
          </a:p>
        </p:txBody>
      </p:sp>
    </p:spTree>
    <p:extLst>
      <p:ext uri="{BB962C8B-B14F-4D97-AF65-F5344CB8AC3E}">
        <p14:creationId xmlns:p14="http://schemas.microsoft.com/office/powerpoint/2010/main" val="126203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3B4722AB-5742-B030-E497-DA27513E575E}"/>
              </a:ext>
            </a:extLst>
          </p:cNvPr>
          <p:cNvGraphicFramePr>
            <a:graphicFrameLocks noChangeAspect="1"/>
          </p:cNvGraphicFramePr>
          <p:nvPr>
            <p:custDataLst>
              <p:tags r:id="rId1"/>
            </p:custDataLst>
            <p:extLst>
              <p:ext uri="{D42A27DB-BD31-4B8C-83A1-F6EECF244321}">
                <p14:modId xmlns:p14="http://schemas.microsoft.com/office/powerpoint/2010/main" val="35865482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2" imgW="7772400" imgH="10058400" progId="TCLayout.ActiveDocument.1">
                  <p:embed/>
                </p:oleObj>
              </mc:Choice>
              <mc:Fallback>
                <p:oleObj name="think-cell Slide" r:id="rId12" imgW="7772400" imgH="10058400" progId="TCLayout.ActiveDocument.1">
                  <p:embed/>
                  <p:pic>
                    <p:nvPicPr>
                      <p:cNvPr id="17" name="Object 16" hidden="1">
                        <a:extLst>
                          <a:ext uri="{FF2B5EF4-FFF2-40B4-BE49-F238E27FC236}">
                            <a16:creationId xmlns:a16="http://schemas.microsoft.com/office/drawing/2014/main" id="{3B4722AB-5742-B030-E497-DA27513E575E}"/>
                          </a:ext>
                        </a:extLst>
                      </p:cNvPr>
                      <p:cNvPicPr/>
                      <p:nvPr/>
                    </p:nvPicPr>
                    <p:blipFill>
                      <a:blip r:embed="rId13"/>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3D12FC8-46B7-DB86-3427-A59A725B80A5}"/>
              </a:ext>
            </a:extLst>
          </p:cNvPr>
          <p:cNvSpPr>
            <a:spLocks noGrp="1"/>
          </p:cNvSpPr>
          <p:nvPr>
            <p:ph type="title"/>
          </p:nvPr>
        </p:nvSpPr>
        <p:spPr>
          <a:xfrm>
            <a:off x="839755" y="49496"/>
            <a:ext cx="10962290" cy="767853"/>
          </a:xfrm>
        </p:spPr>
        <p:txBody>
          <a:bodyPr vert="horz"/>
          <a:lstStyle/>
          <a:p>
            <a:r>
              <a:rPr lang="en-US" dirty="0"/>
              <a:t>A notable increase in CEOs expressing lack of confidence in both CROs and CMOs</a:t>
            </a:r>
          </a:p>
        </p:txBody>
      </p:sp>
      <p:graphicFrame>
        <p:nvGraphicFramePr>
          <p:cNvPr id="9" name="Chart 8">
            <a:extLst>
              <a:ext uri="{FF2B5EF4-FFF2-40B4-BE49-F238E27FC236}">
                <a16:creationId xmlns:a16="http://schemas.microsoft.com/office/drawing/2014/main" id="{B866780A-F1A2-8B56-ACA9-075F50C76BC3}"/>
              </a:ext>
            </a:extLst>
          </p:cNvPr>
          <p:cNvGraphicFramePr/>
          <p:nvPr>
            <p:custDataLst>
              <p:tags r:id="rId2"/>
            </p:custDataLst>
            <p:extLst>
              <p:ext uri="{D42A27DB-BD31-4B8C-83A1-F6EECF244321}">
                <p14:modId xmlns:p14="http://schemas.microsoft.com/office/powerpoint/2010/main" val="3114554959"/>
              </p:ext>
            </p:extLst>
          </p:nvPr>
        </p:nvGraphicFramePr>
        <p:xfrm>
          <a:off x="1781175" y="1387475"/>
          <a:ext cx="3741738" cy="3470275"/>
        </p:xfrm>
        <a:graphic>
          <a:graphicData uri="http://schemas.openxmlformats.org/drawingml/2006/chart">
            <c:chart xmlns:c="http://schemas.openxmlformats.org/drawingml/2006/chart" xmlns:r="http://schemas.openxmlformats.org/officeDocument/2006/relationships" r:id="rId14"/>
          </a:graphicData>
        </a:graphic>
      </p:graphicFrame>
      <p:sp>
        <p:nvSpPr>
          <p:cNvPr id="16" name="Text Placeholder 2">
            <a:extLst>
              <a:ext uri="{FF2B5EF4-FFF2-40B4-BE49-F238E27FC236}">
                <a16:creationId xmlns:a16="http://schemas.microsoft.com/office/drawing/2014/main" id="{11CF835F-F357-183B-C0AE-16BD2DC738A0}"/>
              </a:ext>
            </a:extLst>
          </p:cNvPr>
          <p:cNvSpPr txBox="1">
            <a:spLocks/>
          </p:cNvSpPr>
          <p:nvPr>
            <p:custDataLst>
              <p:tags r:id="rId3"/>
            </p:custDataLst>
          </p:nvPr>
        </p:nvSpPr>
        <p:spPr bwMode="auto">
          <a:xfrm>
            <a:off x="2724150" y="4635500"/>
            <a:ext cx="4254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66C06F3-E9B3-416A-8E0C-ECC0E653B2BA}" type="datetime'Q''''''''''''''1'' ''2''''''''''0''''''''''2''''4'''''''''''''">
              <a:rPr lang="en-US" altLang="en-US" sz="1400" smtClean="0"/>
              <a:pPr/>
              <a:t>Q1 2024</a:t>
            </a:fld>
            <a:endParaRPr lang="en-US" sz="1400" dirty="0"/>
          </a:p>
        </p:txBody>
      </p:sp>
      <p:sp>
        <p:nvSpPr>
          <p:cNvPr id="68" name="Text Placeholder 2">
            <a:extLst>
              <a:ext uri="{FF2B5EF4-FFF2-40B4-BE49-F238E27FC236}">
                <a16:creationId xmlns:a16="http://schemas.microsoft.com/office/drawing/2014/main" id="{5EA1F289-BD3E-F8B3-08BC-DF1A87A9E14C}"/>
              </a:ext>
            </a:extLst>
          </p:cNvPr>
          <p:cNvSpPr txBox="1">
            <a:spLocks/>
          </p:cNvSpPr>
          <p:nvPr>
            <p:custDataLst>
              <p:tags r:id="rId4"/>
            </p:custDataLst>
          </p:nvPr>
        </p:nvSpPr>
        <p:spPr bwMode="gray">
          <a:xfrm>
            <a:off x="4216400" y="4384675"/>
            <a:ext cx="301625"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4B0303A-6C2F-4532-A296-942A0D9ED74D}" type="datetime'''5''''''''''''''''''%'''''''''''''''''">
              <a:rPr lang="en-US" altLang="en-US" sz="1400" smtClean="0">
                <a:solidFill>
                  <a:schemeClr val="bg1"/>
                </a:solidFill>
                <a:effectLst/>
              </a:rPr>
              <a:pPr/>
              <a:t>5%</a:t>
            </a:fld>
            <a:endParaRPr lang="en-US" sz="1400" dirty="0">
              <a:solidFill>
                <a:schemeClr val="bg1"/>
              </a:solidFill>
            </a:endParaRPr>
          </a:p>
        </p:txBody>
      </p:sp>
      <p:sp>
        <p:nvSpPr>
          <p:cNvPr id="51" name="Text Placeholder 2">
            <a:extLst>
              <a:ext uri="{FF2B5EF4-FFF2-40B4-BE49-F238E27FC236}">
                <a16:creationId xmlns:a16="http://schemas.microsoft.com/office/drawing/2014/main" id="{27776276-B482-6A95-C993-892AA4FFF2F6}"/>
              </a:ext>
            </a:extLst>
          </p:cNvPr>
          <p:cNvSpPr txBox="1">
            <a:spLocks/>
          </p:cNvSpPr>
          <p:nvPr>
            <p:custDataLst>
              <p:tags r:id="rId5"/>
            </p:custDataLst>
          </p:nvPr>
        </p:nvSpPr>
        <p:spPr bwMode="auto">
          <a:xfrm>
            <a:off x="4154488" y="4635500"/>
            <a:ext cx="4254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42FFEE5-4427-4769-9E14-CBB4ADEB8197}" type="datetime'''Q''''''''''1 ''2''''''''''''0''''''''''2''''''3'''''''''">
              <a:rPr lang="en-US" altLang="en-US" sz="1400" smtClean="0"/>
              <a:pPr/>
              <a:t>Q1 2023</a:t>
            </a:fld>
            <a:endParaRPr lang="en-US" sz="1400" dirty="0"/>
          </a:p>
        </p:txBody>
      </p:sp>
      <p:sp>
        <p:nvSpPr>
          <p:cNvPr id="22" name="Text Placeholder 2">
            <a:extLst>
              <a:ext uri="{FF2B5EF4-FFF2-40B4-BE49-F238E27FC236}">
                <a16:creationId xmlns:a16="http://schemas.microsoft.com/office/drawing/2014/main" id="{31B2EB3F-AB65-DA00-BFCE-E4B0E611BD99}"/>
              </a:ext>
            </a:extLst>
          </p:cNvPr>
          <p:cNvSpPr txBox="1">
            <a:spLocks/>
          </p:cNvSpPr>
          <p:nvPr>
            <p:custDataLst>
              <p:tags r:id="rId6"/>
            </p:custDataLst>
          </p:nvPr>
        </p:nvSpPr>
        <p:spPr bwMode="auto">
          <a:xfrm>
            <a:off x="2008188" y="4635500"/>
            <a:ext cx="4254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81F7C1F-8AE2-49E0-9464-D6D4A29F64E1}" type="datetime'Q''''''''''1'''' ''''''''''''20''''''''''''2''''''''''''3'">
              <a:rPr lang="en-US" altLang="en-US" sz="1400" smtClean="0"/>
              <a:pPr/>
              <a:t>Q1 2023</a:t>
            </a:fld>
            <a:endParaRPr lang="en-US" sz="1400" dirty="0"/>
          </a:p>
        </p:txBody>
      </p:sp>
      <p:sp>
        <p:nvSpPr>
          <p:cNvPr id="35" name="Text Placeholder 2">
            <a:extLst>
              <a:ext uri="{FF2B5EF4-FFF2-40B4-BE49-F238E27FC236}">
                <a16:creationId xmlns:a16="http://schemas.microsoft.com/office/drawing/2014/main" id="{B67DAEA2-0275-0610-3A22-CEE61892116C}"/>
              </a:ext>
            </a:extLst>
          </p:cNvPr>
          <p:cNvSpPr txBox="1">
            <a:spLocks/>
          </p:cNvSpPr>
          <p:nvPr>
            <p:custDataLst>
              <p:tags r:id="rId7"/>
            </p:custDataLst>
          </p:nvPr>
        </p:nvSpPr>
        <p:spPr bwMode="auto">
          <a:xfrm>
            <a:off x="1071563" y="2241550"/>
            <a:ext cx="8080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7EC738CC-5A64-44D2-AB13-45277087B54A}" type="datetime'''C''''on''''''f''i''''d''en''''''t'''''''''''">
              <a:rPr lang="en-US" altLang="en-US" sz="1400" smtClean="0">
                <a:effectLst/>
              </a:rPr>
              <a:pPr algn="r">
                <a:spcBef>
                  <a:spcPct val="0"/>
                </a:spcBef>
                <a:spcAft>
                  <a:spcPct val="0"/>
                </a:spcAft>
              </a:pPr>
              <a:t>Confident</a:t>
            </a:fld>
            <a:endParaRPr lang="en-US" sz="1400" dirty="0"/>
          </a:p>
        </p:txBody>
      </p:sp>
      <p:sp>
        <p:nvSpPr>
          <p:cNvPr id="41" name="Text Placeholder 2">
            <a:extLst>
              <a:ext uri="{FF2B5EF4-FFF2-40B4-BE49-F238E27FC236}">
                <a16:creationId xmlns:a16="http://schemas.microsoft.com/office/drawing/2014/main" id="{9339EA34-4919-2259-32BD-F62B549D38B4}"/>
              </a:ext>
            </a:extLst>
          </p:cNvPr>
          <p:cNvSpPr txBox="1">
            <a:spLocks/>
          </p:cNvSpPr>
          <p:nvPr>
            <p:custDataLst>
              <p:tags r:id="rId8"/>
            </p:custDataLst>
          </p:nvPr>
        </p:nvSpPr>
        <p:spPr bwMode="auto">
          <a:xfrm>
            <a:off x="1281113" y="3556000"/>
            <a:ext cx="5984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F89C3865-4F6F-4D67-AB78-1A96E157CC6D}" type="datetime'''''N''''''e''''''''u''''''''''t''''''''''''r''a''''''''''l'''">
              <a:rPr lang="en-US" altLang="en-US" sz="1400" smtClean="0"/>
              <a:pPr/>
              <a:t>Neutral</a:t>
            </a:fld>
            <a:endParaRPr lang="en-US" sz="1400" dirty="0"/>
          </a:p>
        </p:txBody>
      </p:sp>
      <p:sp>
        <p:nvSpPr>
          <p:cNvPr id="46" name="Text Placeholder 2">
            <a:extLst>
              <a:ext uri="{FF2B5EF4-FFF2-40B4-BE49-F238E27FC236}">
                <a16:creationId xmlns:a16="http://schemas.microsoft.com/office/drawing/2014/main" id="{26DCD8A3-88D3-F4DC-233A-9F920DE1DDE3}"/>
              </a:ext>
            </a:extLst>
          </p:cNvPr>
          <p:cNvSpPr txBox="1">
            <a:spLocks/>
          </p:cNvSpPr>
          <p:nvPr>
            <p:custDataLst>
              <p:tags r:id="rId9"/>
            </p:custDataLst>
          </p:nvPr>
        </p:nvSpPr>
        <p:spPr bwMode="auto">
          <a:xfrm>
            <a:off x="727075" y="4333875"/>
            <a:ext cx="11525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FB99040C-AF30-43A4-96C0-6F54693CB7B0}" type="datetime'''Not Co''''''''''n''''''f''''''''''''''''i''den''t'''">
              <a:rPr lang="en-US" altLang="en-US" sz="1400" smtClean="0"/>
              <a:pPr/>
              <a:t>Not Confident</a:t>
            </a:fld>
            <a:endParaRPr lang="en-US" sz="1400" dirty="0"/>
          </a:p>
        </p:txBody>
      </p:sp>
      <p:sp>
        <p:nvSpPr>
          <p:cNvPr id="32" name="Text Placeholder 2">
            <a:extLst>
              <a:ext uri="{FF2B5EF4-FFF2-40B4-BE49-F238E27FC236}">
                <a16:creationId xmlns:a16="http://schemas.microsoft.com/office/drawing/2014/main" id="{F5473E7D-DF0B-CF00-E8CE-FEFDE1AF0A80}"/>
              </a:ext>
            </a:extLst>
          </p:cNvPr>
          <p:cNvSpPr txBox="1">
            <a:spLocks/>
          </p:cNvSpPr>
          <p:nvPr>
            <p:custDataLst>
              <p:tags r:id="rId10"/>
            </p:custDataLst>
          </p:nvPr>
        </p:nvSpPr>
        <p:spPr bwMode="auto">
          <a:xfrm>
            <a:off x="4868863" y="4635500"/>
            <a:ext cx="4254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DD3EB5F-CF76-4331-9FA1-12311621835C}" type="datetime'''''''''''Q''''''''1 ''''''''''''''202''''4'''''">
              <a:rPr lang="en-US" altLang="en-US" sz="1400" smtClean="0"/>
              <a:pPr/>
              <a:t>Q1 2024</a:t>
            </a:fld>
            <a:endParaRPr lang="en-US" sz="1400" dirty="0"/>
          </a:p>
        </p:txBody>
      </p:sp>
      <p:sp>
        <p:nvSpPr>
          <p:cNvPr id="208" name="TextBox 207">
            <a:extLst>
              <a:ext uri="{FF2B5EF4-FFF2-40B4-BE49-F238E27FC236}">
                <a16:creationId xmlns:a16="http://schemas.microsoft.com/office/drawing/2014/main" id="{2C1731B9-739D-0EE9-EE36-315070AE4DFC}"/>
              </a:ext>
            </a:extLst>
          </p:cNvPr>
          <p:cNvSpPr txBox="1"/>
          <p:nvPr/>
        </p:nvSpPr>
        <p:spPr>
          <a:xfrm>
            <a:off x="1943100" y="1092200"/>
            <a:ext cx="2282825" cy="461963"/>
          </a:xfrm>
          <a:prstGeom prst="rect">
            <a:avLst/>
          </a:prstGeom>
          <a:noFill/>
        </p:spPr>
        <p:txBody>
          <a:bodyPr wrap="square" rtlCol="0">
            <a:spAutoFit/>
          </a:bodyPr>
          <a:lstStyle/>
          <a:p>
            <a:r>
              <a:rPr lang="en-US" sz="1200" b="1" dirty="0"/>
              <a:t>Chief Revenue Officer or Equivalent</a:t>
            </a:r>
          </a:p>
        </p:txBody>
      </p:sp>
      <p:sp>
        <p:nvSpPr>
          <p:cNvPr id="209" name="TextBox 208">
            <a:extLst>
              <a:ext uri="{FF2B5EF4-FFF2-40B4-BE49-F238E27FC236}">
                <a16:creationId xmlns:a16="http://schemas.microsoft.com/office/drawing/2014/main" id="{3284053E-8CF5-E321-FA37-BDA10FEEF485}"/>
              </a:ext>
            </a:extLst>
          </p:cNvPr>
          <p:cNvSpPr txBox="1"/>
          <p:nvPr/>
        </p:nvSpPr>
        <p:spPr>
          <a:xfrm>
            <a:off x="1727200" y="1606550"/>
            <a:ext cx="184150" cy="307975"/>
          </a:xfrm>
          <a:prstGeom prst="rect">
            <a:avLst/>
          </a:prstGeom>
          <a:noFill/>
        </p:spPr>
        <p:txBody>
          <a:bodyPr wrap="none" rtlCol="0">
            <a:spAutoFit/>
          </a:bodyPr>
          <a:lstStyle/>
          <a:p>
            <a:pPr algn="l"/>
            <a:endParaRPr lang="en-US" sz="1400" dirty="0"/>
          </a:p>
        </p:txBody>
      </p:sp>
      <p:sp>
        <p:nvSpPr>
          <p:cNvPr id="210" name="TextBox 209">
            <a:extLst>
              <a:ext uri="{FF2B5EF4-FFF2-40B4-BE49-F238E27FC236}">
                <a16:creationId xmlns:a16="http://schemas.microsoft.com/office/drawing/2014/main" id="{E8686501-3B90-80E2-AFB4-BDE29557C088}"/>
              </a:ext>
            </a:extLst>
          </p:cNvPr>
          <p:cNvSpPr txBox="1"/>
          <p:nvPr/>
        </p:nvSpPr>
        <p:spPr>
          <a:xfrm>
            <a:off x="4027488" y="1092200"/>
            <a:ext cx="2282825" cy="461963"/>
          </a:xfrm>
          <a:prstGeom prst="rect">
            <a:avLst/>
          </a:prstGeom>
          <a:noFill/>
        </p:spPr>
        <p:txBody>
          <a:bodyPr wrap="square" rtlCol="0">
            <a:spAutoFit/>
          </a:bodyPr>
          <a:lstStyle/>
          <a:p>
            <a:r>
              <a:rPr lang="en-US" sz="1200" b="1" dirty="0"/>
              <a:t>Chief Marketing Officer or Equivalent</a:t>
            </a:r>
          </a:p>
        </p:txBody>
      </p:sp>
      <p:sp>
        <p:nvSpPr>
          <p:cNvPr id="4" name="TextBox 3">
            <a:extLst>
              <a:ext uri="{FF2B5EF4-FFF2-40B4-BE49-F238E27FC236}">
                <a16:creationId xmlns:a16="http://schemas.microsoft.com/office/drawing/2014/main" id="{9851047C-61E9-0C2D-E816-9CB6B5984D2E}"/>
              </a:ext>
            </a:extLst>
          </p:cNvPr>
          <p:cNvSpPr txBox="1"/>
          <p:nvPr/>
        </p:nvSpPr>
        <p:spPr>
          <a:xfrm>
            <a:off x="1117600" y="5238750"/>
            <a:ext cx="5821363" cy="584200"/>
          </a:xfrm>
          <a:prstGeom prst="rect">
            <a:avLst/>
          </a:prstGeom>
          <a:noFill/>
        </p:spPr>
        <p:txBody>
          <a:bodyPr wrap="square">
            <a:spAutoFit/>
          </a:bodyPr>
          <a:lstStyle/>
          <a:p>
            <a:r>
              <a:rPr lang="en-US" sz="800" dirty="0"/>
              <a:t>N = 91 (Q1 2023) ), 87 (Q1 2024)</a:t>
            </a:r>
          </a:p>
          <a:p>
            <a:r>
              <a:rPr lang="en-US" sz="800" dirty="0"/>
              <a:t>Question: Candidly speaking, how confident are you in the following executive's ability to drive commercial success for your organization?</a:t>
            </a:r>
          </a:p>
          <a:p>
            <a:r>
              <a:rPr lang="en-US" sz="800" dirty="0"/>
              <a:t>Source: SBI Q1 2023 CEO Survey; SBI Q1 2024 CEO Survey</a:t>
            </a:r>
          </a:p>
        </p:txBody>
      </p:sp>
      <p:sp>
        <p:nvSpPr>
          <p:cNvPr id="3" name="Rectangle 2">
            <a:extLst>
              <a:ext uri="{FF2B5EF4-FFF2-40B4-BE49-F238E27FC236}">
                <a16:creationId xmlns:a16="http://schemas.microsoft.com/office/drawing/2014/main" id="{C923E7AD-60BA-118E-28E9-40440406483A}"/>
              </a:ext>
            </a:extLst>
          </p:cNvPr>
          <p:cNvSpPr/>
          <p:nvPr/>
        </p:nvSpPr>
        <p:spPr>
          <a:xfrm>
            <a:off x="622300" y="4102100"/>
            <a:ext cx="4954588" cy="461963"/>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07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33AFD6-D420-397B-7203-4BFBAD8B62F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BE33AFD6-D420-397B-7203-4BFBAD8B62F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205D979-1AB7-BE09-FC44-7C1C9340120B}"/>
              </a:ext>
            </a:extLst>
          </p:cNvPr>
          <p:cNvSpPr/>
          <p:nvPr/>
        </p:nvSpPr>
        <p:spPr>
          <a:xfrm>
            <a:off x="6772588" y="0"/>
            <a:ext cx="5419412" cy="6430945"/>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FFAE70-E405-6D07-5EBF-D035F39CE3D7}"/>
              </a:ext>
            </a:extLst>
          </p:cNvPr>
          <p:cNvSpPr/>
          <p:nvPr/>
        </p:nvSpPr>
        <p:spPr>
          <a:xfrm>
            <a:off x="-18628" y="2962656"/>
            <a:ext cx="7008708" cy="3468286"/>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E4F0C56-6A48-7310-964D-9D1EC91A6D7F}"/>
              </a:ext>
            </a:extLst>
          </p:cNvPr>
          <p:cNvSpPr>
            <a:spLocks noGrp="1"/>
          </p:cNvSpPr>
          <p:nvPr>
            <p:ph type="body" sz="quarter" idx="10"/>
          </p:nvPr>
        </p:nvSpPr>
        <p:spPr>
          <a:xfrm>
            <a:off x="6989284" y="605917"/>
            <a:ext cx="4986020" cy="4640317"/>
          </a:xfrm>
        </p:spPr>
        <p:txBody>
          <a:bodyPr>
            <a:noAutofit/>
          </a:bodyPr>
          <a:lstStyle/>
          <a:p>
            <a:r>
              <a:rPr lang="en-US" sz="1600" b="1" dirty="0">
                <a:solidFill>
                  <a:schemeClr val="bg1"/>
                </a:solidFill>
              </a:rPr>
              <a:t>Implications for CEOs and Their GTM Leadership Teams</a:t>
            </a:r>
          </a:p>
          <a:p>
            <a:pPr marR="0" lvl="0">
              <a:lnSpc>
                <a:spcPct val="107000"/>
              </a:lnSpc>
              <a:spcBef>
                <a:spcPts val="0"/>
              </a:spcBef>
              <a:spcAft>
                <a:spcPts val="0"/>
              </a:spcAft>
            </a:pPr>
            <a:endParaRPr lang="en-US" b="1" kern="100" dirty="0">
              <a:solidFill>
                <a:schemeClr val="bg1"/>
              </a:solidFill>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US" b="1" kern="100" dirty="0">
                <a:solidFill>
                  <a:schemeClr val="bg1"/>
                </a:solidFill>
                <a:ea typeface="Calibri" panose="020F0502020204030204" pitchFamily="34" charset="0"/>
                <a:cs typeface="Times New Roman" panose="02020603050405020304" pitchFamily="18" charset="0"/>
              </a:rPr>
              <a:t>Press commercial leadership to develop a deeper understanding of who their true A-players are. </a:t>
            </a:r>
            <a:r>
              <a:rPr lang="en-US" kern="100" dirty="0">
                <a:solidFill>
                  <a:schemeClr val="bg1"/>
                </a:solidFill>
                <a:ea typeface="Calibri" panose="020F0502020204030204" pitchFamily="34" charset="0"/>
                <a:cs typeface="Times New Roman" panose="02020603050405020304" pitchFamily="18" charset="0"/>
              </a:rPr>
              <a:t>Purely metric-driven assessments, gut feelings, or over-reliance on similarities to their own past performance often lead to holding on to the wrong people. Define performance on a combination of objective and validated competencies, potential, and outcomes. </a:t>
            </a:r>
            <a:r>
              <a:rPr lang="en-US" b="1" kern="100" dirty="0">
                <a:solidFill>
                  <a:schemeClr val="bg1"/>
                </a:solidFill>
                <a:ea typeface="Calibri" panose="020F0502020204030204" pitchFamily="34" charset="0"/>
                <a:cs typeface="Times New Roman" panose="02020603050405020304" pitchFamily="18" charset="0"/>
              </a:rPr>
              <a:t> </a:t>
            </a:r>
          </a:p>
          <a:p>
            <a:pPr marL="114300" marR="0" lvl="0" indent="-114300">
              <a:lnSpc>
                <a:spcPct val="107000"/>
              </a:lnSpc>
              <a:spcBef>
                <a:spcPts val="0"/>
              </a:spcBef>
              <a:spcAft>
                <a:spcPts val="0"/>
              </a:spcAft>
              <a:buFont typeface="Arial" panose="020B0604020202020204" pitchFamily="34" charset="0"/>
              <a:buChar char="•"/>
            </a:pPr>
            <a:endParaRPr lang="en-US" b="1" kern="100" dirty="0">
              <a:solidFill>
                <a:schemeClr val="bg1"/>
              </a:solidFill>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US" b="1" kern="100" dirty="0">
                <a:solidFill>
                  <a:schemeClr val="bg1"/>
                </a:solidFill>
                <a:ea typeface="Calibri" panose="020F0502020204030204" pitchFamily="34" charset="0"/>
                <a:cs typeface="Times New Roman" panose="02020603050405020304" pitchFamily="18" charset="0"/>
              </a:rPr>
              <a:t>Drive leaders at all levels to invest </a:t>
            </a:r>
            <a:r>
              <a:rPr lang="en-MY" sz="1400" b="1" dirty="0">
                <a:solidFill>
                  <a:schemeClr val="bg1"/>
                </a:solidFill>
                <a:latin typeface="Avenir Next LT Pro"/>
                <a:ea typeface="Source Serif Pro Light"/>
              </a:rPr>
              <a:t>much more time on selection. </a:t>
            </a:r>
            <a:r>
              <a:rPr lang="en-MY" sz="1400" dirty="0">
                <a:solidFill>
                  <a:schemeClr val="bg1"/>
                </a:solidFill>
                <a:latin typeface="Avenir Next LT Pro"/>
                <a:ea typeface="Source Serif Pro Light"/>
              </a:rPr>
              <a:t>Get clear on what to look for in candidates, particularly as selling and buying journeys are evolving. </a:t>
            </a:r>
            <a:endParaRPr lang="en-US" b="1" kern="100" dirty="0">
              <a:solidFill>
                <a:schemeClr val="bg1"/>
              </a:solidFill>
              <a:effectLst/>
              <a:ea typeface="Calibri" panose="020F0502020204030204" pitchFamily="34" charset="0"/>
              <a:cs typeface="Times New Roman" panose="02020603050405020304" pitchFamily="18" charset="0"/>
            </a:endParaRPr>
          </a:p>
          <a:p>
            <a:pPr marL="114300" indent="-114300">
              <a:lnSpc>
                <a:spcPct val="107000"/>
              </a:lnSpc>
              <a:spcBef>
                <a:spcPts val="0"/>
              </a:spcBef>
              <a:buFont typeface="Arial" panose="020B0604020202020204" pitchFamily="34" charset="0"/>
              <a:buChar char="•"/>
            </a:pPr>
            <a:endParaRPr lang="en-US" b="1" kern="100" dirty="0">
              <a:solidFill>
                <a:schemeClr val="bg1"/>
              </a:solidFill>
              <a:effectLst/>
              <a:ea typeface="Calibri" panose="020F0502020204030204" pitchFamily="34" charset="0"/>
              <a:cs typeface="Times New Roman" panose="02020603050405020304" pitchFamily="18" charset="0"/>
            </a:endParaRPr>
          </a:p>
          <a:p>
            <a:pPr marL="114300" indent="-114300">
              <a:lnSpc>
                <a:spcPct val="107000"/>
              </a:lnSpc>
              <a:spcBef>
                <a:spcPts val="0"/>
              </a:spcBef>
              <a:buFont typeface="Arial" panose="020B0604020202020204" pitchFamily="34" charset="0"/>
              <a:buChar char="•"/>
            </a:pPr>
            <a:r>
              <a:rPr lang="en-US" b="1" kern="100" dirty="0">
                <a:solidFill>
                  <a:schemeClr val="bg1"/>
                </a:solidFill>
                <a:effectLst/>
                <a:ea typeface="Calibri" panose="020F0502020204030204" pitchFamily="34" charset="0"/>
                <a:cs typeface="Times New Roman" panose="02020603050405020304" pitchFamily="18" charset="0"/>
              </a:rPr>
              <a:t>Focus generative </a:t>
            </a:r>
            <a:r>
              <a:rPr lang="en-US" b="1" kern="100" dirty="0">
                <a:solidFill>
                  <a:schemeClr val="bg1"/>
                </a:solidFill>
                <a:ea typeface="Calibri" panose="020F0502020204030204" pitchFamily="34" charset="0"/>
                <a:cs typeface="Times New Roman" panose="02020603050405020304" pitchFamily="18" charset="0"/>
              </a:rPr>
              <a:t>AI efforts on its game-changing potential to accelerate business and commercial acumen among GTM teams. </a:t>
            </a:r>
            <a:r>
              <a:rPr lang="en-MY" dirty="0">
                <a:solidFill>
                  <a:schemeClr val="bg1"/>
                </a:solidFill>
                <a:ea typeface="Source Serif Pro Light"/>
              </a:rPr>
              <a:t>Generative AI can accelerate time to productivity for onboarding sellers, as an always-on expert on the product and customers.</a:t>
            </a:r>
            <a:r>
              <a:rPr lang="en-US" dirty="0">
                <a:solidFill>
                  <a:schemeClr val="bg1"/>
                </a:solidFill>
                <a:ea typeface="Source Serif Pro Light"/>
              </a:rPr>
              <a:t> </a:t>
            </a:r>
            <a:r>
              <a:rPr lang="en-US" kern="100" dirty="0">
                <a:solidFill>
                  <a:schemeClr val="bg1"/>
                </a:solidFill>
                <a:effectLst/>
                <a:ea typeface="Calibri" panose="020F0502020204030204" pitchFamily="34" charset="0"/>
                <a:cs typeface="Times New Roman" panose="02020603050405020304" pitchFamily="18" charset="0"/>
              </a:rPr>
              <a:t>Do less “telling” when it comes to prompts and usage guidelines, instead driving use of generative AI as a tool for creativity and learning. </a:t>
            </a:r>
            <a:endParaRPr lang="en-MY" sz="1400" b="1" dirty="0">
              <a:solidFill>
                <a:schemeClr val="bg1"/>
              </a:solidFill>
              <a:latin typeface="Avenir Next LT Pro"/>
              <a:ea typeface="Source Serif Pro Light"/>
            </a:endParaRPr>
          </a:p>
        </p:txBody>
      </p:sp>
      <p:sp>
        <p:nvSpPr>
          <p:cNvPr id="3" name="Text Placeholder 2">
            <a:extLst>
              <a:ext uri="{FF2B5EF4-FFF2-40B4-BE49-F238E27FC236}">
                <a16:creationId xmlns:a16="http://schemas.microsoft.com/office/drawing/2014/main" id="{AC73CD6A-6BEB-5EA9-C6FE-8AC5E7F4177F}"/>
              </a:ext>
            </a:extLst>
          </p:cNvPr>
          <p:cNvSpPr>
            <a:spLocks noGrp="1"/>
          </p:cNvSpPr>
          <p:nvPr>
            <p:ph type="body" sz="quarter" idx="11"/>
          </p:nvPr>
        </p:nvSpPr>
        <p:spPr>
          <a:xfrm>
            <a:off x="634999" y="1163583"/>
            <a:ext cx="5729057" cy="4640316"/>
          </a:xfrm>
        </p:spPr>
        <p:txBody>
          <a:bodyPr>
            <a:noAutofit/>
          </a:bodyPr>
          <a:lstStyle/>
          <a:p>
            <a:pPr>
              <a:lnSpc>
                <a:spcPct val="100000"/>
              </a:lnSpc>
            </a:pPr>
            <a:r>
              <a:rPr lang="en-US" sz="1600" dirty="0">
                <a:solidFill>
                  <a:schemeClr val="bg1">
                    <a:lumMod val="50000"/>
                  </a:schemeClr>
                </a:solidFill>
              </a:rPr>
              <a:t>1. Boosts in Growth Confidence Fueled by Strong Forward Indicators</a:t>
            </a:r>
          </a:p>
          <a:p>
            <a:pPr>
              <a:lnSpc>
                <a:spcPct val="100000"/>
              </a:lnSpc>
            </a:pPr>
            <a:r>
              <a:rPr lang="en-US" sz="1600" dirty="0">
                <a:solidFill>
                  <a:schemeClr val="bg1">
                    <a:lumMod val="50000"/>
                  </a:schemeClr>
                </a:solidFill>
              </a:rPr>
              <a:t>2. Investing More in Capturing New Markets, Despite Gaps in Confidence</a:t>
            </a:r>
          </a:p>
          <a:p>
            <a:pPr>
              <a:lnSpc>
                <a:spcPct val="100000"/>
              </a:lnSpc>
            </a:pPr>
            <a:r>
              <a:rPr lang="en-US" sz="1600" dirty="0">
                <a:solidFill>
                  <a:schemeClr val="bg1">
                    <a:lumMod val="50000"/>
                  </a:schemeClr>
                </a:solidFill>
              </a:rPr>
              <a:t>3. Confident in the Strategy, Questions About the Talent to Execute It</a:t>
            </a:r>
            <a:endParaRPr lang="en-US" sz="1600" dirty="0"/>
          </a:p>
          <a:p>
            <a:pPr>
              <a:lnSpc>
                <a:spcPct val="100000"/>
              </a:lnSpc>
            </a:pPr>
            <a:r>
              <a:rPr lang="en-US" sz="1600" dirty="0"/>
              <a:t>4. Relying on New Hires, But Long Ramps and Limited Additional Support Threaten Growth</a:t>
            </a:r>
          </a:p>
          <a:p>
            <a:pPr>
              <a:lnSpc>
                <a:spcPct val="100000"/>
              </a:lnSpc>
            </a:pPr>
            <a:r>
              <a:rPr lang="en-US" sz="1600" b="0" dirty="0"/>
              <a:t>To improve productivity, CEOs are focused on managing out poor performers and hiring in higher performers. Most expect at least a moderate increase in headcount. While positive churn is important, time to productivity for new hires is slowing, putting growth plans at risk. This risk is heightened with few emphasizing enablement or even improving onboarding programs. And while emerging technologies like generative AI hold promise for improving GTM productivity and performance, efforts here remain largely experimental for the vast majority.</a:t>
            </a:r>
          </a:p>
          <a:p>
            <a:pPr>
              <a:lnSpc>
                <a:spcPct val="100000"/>
              </a:lnSpc>
            </a:pPr>
            <a:endParaRPr lang="en-US" sz="1600" dirty="0">
              <a:solidFill>
                <a:schemeClr val="bg1">
                  <a:lumMod val="50000"/>
                </a:schemeClr>
              </a:solidFill>
            </a:endParaRPr>
          </a:p>
          <a:p>
            <a:pPr>
              <a:lnSpc>
                <a:spcPct val="100000"/>
              </a:lnSpc>
            </a:pPr>
            <a:endParaRPr lang="en-US" sz="1600" dirty="0">
              <a:solidFill>
                <a:schemeClr val="bg1">
                  <a:lumMod val="50000"/>
                </a:schemeClr>
              </a:solidFill>
            </a:endParaRPr>
          </a:p>
          <a:p>
            <a:pPr>
              <a:lnSpc>
                <a:spcPct val="100000"/>
              </a:lnSpc>
            </a:pPr>
            <a:endParaRPr lang="en-US" sz="1600" dirty="0">
              <a:solidFill>
                <a:schemeClr val="bg1">
                  <a:lumMod val="50000"/>
                </a:schemeClr>
              </a:solidFill>
            </a:endParaRPr>
          </a:p>
          <a:p>
            <a:pPr marL="342900" indent="-342900">
              <a:lnSpc>
                <a:spcPct val="100000"/>
              </a:lnSpc>
              <a:buFont typeface="Arial" panose="020B0604020202020204" pitchFamily="34" charset="0"/>
              <a:buAutoNum type="arabicPeriod"/>
            </a:pPr>
            <a:endParaRPr lang="en-US" sz="900" dirty="0"/>
          </a:p>
          <a:p>
            <a:pPr marL="342900" indent="-342900">
              <a:lnSpc>
                <a:spcPct val="100000"/>
              </a:lnSpc>
              <a:buAutoNum type="arabicPeriod"/>
            </a:pPr>
            <a:endParaRPr lang="en-US" sz="1600" dirty="0"/>
          </a:p>
          <a:p>
            <a:pPr marL="342900" indent="-342900">
              <a:lnSpc>
                <a:spcPct val="100000"/>
              </a:lnSpc>
              <a:buAutoNum type="arabicPeriod"/>
            </a:pPr>
            <a:endParaRPr lang="en-US" sz="1600" dirty="0"/>
          </a:p>
          <a:p>
            <a:pPr>
              <a:lnSpc>
                <a:spcPct val="100000"/>
              </a:lnSpc>
            </a:pPr>
            <a:endParaRPr lang="en-US" dirty="0"/>
          </a:p>
        </p:txBody>
      </p:sp>
    </p:spTree>
    <p:extLst>
      <p:ext uri="{BB962C8B-B14F-4D97-AF65-F5344CB8AC3E}">
        <p14:creationId xmlns:p14="http://schemas.microsoft.com/office/powerpoint/2010/main" val="320507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0D12C73-BF46-72FF-6625-27E68B770433}"/>
              </a:ext>
            </a:extLst>
          </p:cNvPr>
          <p:cNvGraphicFramePr>
            <a:graphicFrameLocks noChangeAspect="1"/>
          </p:cNvGraphicFramePr>
          <p:nvPr>
            <p:custDataLst>
              <p:tags r:id="rId1"/>
            </p:custDataLst>
            <p:extLst>
              <p:ext uri="{D42A27DB-BD31-4B8C-83A1-F6EECF244321}">
                <p14:modId xmlns:p14="http://schemas.microsoft.com/office/powerpoint/2010/main" val="9464748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3" imgW="7772400" imgH="10058400" progId="TCLayout.ActiveDocument.1">
                  <p:embed/>
                </p:oleObj>
              </mc:Choice>
              <mc:Fallback>
                <p:oleObj name="think-cell Slide" r:id="rId43" imgW="7772400" imgH="10058400" progId="TCLayout.ActiveDocument.1">
                  <p:embed/>
                  <p:pic>
                    <p:nvPicPr>
                      <p:cNvPr id="14" name="Object 13" hidden="1">
                        <a:extLst>
                          <a:ext uri="{FF2B5EF4-FFF2-40B4-BE49-F238E27FC236}">
                            <a16:creationId xmlns:a16="http://schemas.microsoft.com/office/drawing/2014/main" id="{00D12C73-BF46-72FF-6625-27E68B770433}"/>
                          </a:ext>
                        </a:extLst>
                      </p:cNvPr>
                      <p:cNvPicPr/>
                      <p:nvPr/>
                    </p:nvPicPr>
                    <p:blipFill>
                      <a:blip r:embed="rId4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B3DCE-317A-EFE7-7F9E-4F91717A304C}"/>
              </a:ext>
            </a:extLst>
          </p:cNvPr>
          <p:cNvSpPr>
            <a:spLocks noGrp="1"/>
          </p:cNvSpPr>
          <p:nvPr>
            <p:ph type="title"/>
          </p:nvPr>
        </p:nvSpPr>
        <p:spPr/>
        <p:txBody>
          <a:bodyPr vert="horz"/>
          <a:lstStyle/>
          <a:p>
            <a:r>
              <a:rPr lang="en-US" dirty="0"/>
              <a:t>Primary emphasis on positive churn to manage skill gaps</a:t>
            </a:r>
          </a:p>
        </p:txBody>
      </p:sp>
      <p:graphicFrame>
        <p:nvGraphicFramePr>
          <p:cNvPr id="5" name="Chart 4">
            <a:extLst>
              <a:ext uri="{FF2B5EF4-FFF2-40B4-BE49-F238E27FC236}">
                <a16:creationId xmlns:a16="http://schemas.microsoft.com/office/drawing/2014/main" id="{12E0C04B-0A95-84EE-C6BB-502E56DF97CD}"/>
              </a:ext>
            </a:extLst>
          </p:cNvPr>
          <p:cNvGraphicFramePr/>
          <p:nvPr>
            <p:custDataLst>
              <p:tags r:id="rId2"/>
            </p:custDataLst>
            <p:extLst>
              <p:ext uri="{D42A27DB-BD31-4B8C-83A1-F6EECF244321}">
                <p14:modId xmlns:p14="http://schemas.microsoft.com/office/powerpoint/2010/main" val="382916297"/>
              </p:ext>
            </p:extLst>
          </p:nvPr>
        </p:nvGraphicFramePr>
        <p:xfrm>
          <a:off x="642938" y="1938338"/>
          <a:ext cx="8458200" cy="2652712"/>
        </p:xfrm>
        <a:graphic>
          <a:graphicData uri="http://schemas.openxmlformats.org/drawingml/2006/chart">
            <c:chart xmlns:c="http://schemas.openxmlformats.org/drawingml/2006/chart" xmlns:r="http://schemas.openxmlformats.org/officeDocument/2006/relationships" r:id="rId45"/>
          </a:graphicData>
        </a:graphic>
      </p:graphicFrame>
      <p:sp>
        <p:nvSpPr>
          <p:cNvPr id="82" name="Text Placeholder 2">
            <a:extLst>
              <a:ext uri="{FF2B5EF4-FFF2-40B4-BE49-F238E27FC236}">
                <a16:creationId xmlns:a16="http://schemas.microsoft.com/office/drawing/2014/main" id="{CEAB670A-CA76-1F6E-BB42-C55298460913}"/>
              </a:ext>
            </a:extLst>
          </p:cNvPr>
          <p:cNvSpPr txBox="1">
            <a:spLocks/>
          </p:cNvSpPr>
          <p:nvPr>
            <p:custDataLst>
              <p:tags r:id="rId3"/>
            </p:custDataLst>
          </p:nvPr>
        </p:nvSpPr>
        <p:spPr bwMode="gray">
          <a:xfrm>
            <a:off x="900113" y="29845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4D7F1AA-D3B1-4AE0-A665-AF76813D8FE0}" type="datetime'''''''''3''''''''''''''''''''2''%'''''''''''''''">
              <a:rPr lang="en-US" altLang="en-US" sz="1400" smtClean="0">
                <a:solidFill>
                  <a:schemeClr val="bg1"/>
                </a:solidFill>
              </a:rPr>
              <a:pPr algn="ctr">
                <a:spcBef>
                  <a:spcPct val="0"/>
                </a:spcBef>
                <a:spcAft>
                  <a:spcPct val="0"/>
                </a:spcAft>
              </a:pPr>
              <a:t>32%</a:t>
            </a:fld>
            <a:endParaRPr lang="en-US" sz="1400" dirty="0">
              <a:solidFill>
                <a:schemeClr val="bg1"/>
              </a:solidFill>
            </a:endParaRPr>
          </a:p>
        </p:txBody>
      </p:sp>
      <p:sp>
        <p:nvSpPr>
          <p:cNvPr id="30" name="Text Placeholder 2">
            <a:extLst>
              <a:ext uri="{FF2B5EF4-FFF2-40B4-BE49-F238E27FC236}">
                <a16:creationId xmlns:a16="http://schemas.microsoft.com/office/drawing/2014/main" id="{62C41FF8-0502-E85F-CE32-02A61921C9F3}"/>
              </a:ext>
            </a:extLst>
          </p:cNvPr>
          <p:cNvSpPr txBox="1">
            <a:spLocks/>
          </p:cNvSpPr>
          <p:nvPr>
            <p:custDataLst>
              <p:tags r:id="rId4"/>
            </p:custDataLst>
          </p:nvPr>
        </p:nvSpPr>
        <p:spPr bwMode="gray">
          <a:xfrm>
            <a:off x="900113" y="3895725"/>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17600E5-FA0D-499F-92D0-AC6BB6E88094}" type="datetime'4''''''2''''''''''''''%'''''''''">
              <a:rPr lang="en-US" altLang="en-US" sz="1400" smtClean="0">
                <a:solidFill>
                  <a:schemeClr val="bg1"/>
                </a:solidFill>
              </a:rPr>
              <a:pPr/>
              <a:t>42%</a:t>
            </a:fld>
            <a:endParaRPr lang="en-US" sz="1400" dirty="0">
              <a:solidFill>
                <a:schemeClr val="bg1"/>
              </a:solidFill>
            </a:endParaRPr>
          </a:p>
        </p:txBody>
      </p:sp>
      <p:sp>
        <p:nvSpPr>
          <p:cNvPr id="45" name="Text Placeholder 2">
            <a:extLst>
              <a:ext uri="{FF2B5EF4-FFF2-40B4-BE49-F238E27FC236}">
                <a16:creationId xmlns:a16="http://schemas.microsoft.com/office/drawing/2014/main" id="{7B7545BA-C4BC-0C94-F1F7-337699BDEDB7}"/>
              </a:ext>
            </a:extLst>
          </p:cNvPr>
          <p:cNvSpPr txBox="1">
            <a:spLocks/>
          </p:cNvSpPr>
          <p:nvPr>
            <p:custDataLst>
              <p:tags r:id="rId5"/>
            </p:custDataLst>
          </p:nvPr>
        </p:nvSpPr>
        <p:spPr bwMode="auto">
          <a:xfrm>
            <a:off x="746125" y="4551363"/>
            <a:ext cx="711200" cy="819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2F88D05-0AE4-43DC-8116-2F6DCF0C0F28}" type="thinkcell&lt;?xml version=&quot;1.0&quot; encoding=&quot;UTF-16&quot; standalone=&quot;yes&quot;?&gt;&lt;root reqver=&quot;28224&quot;&gt;&lt;version val=&quot;35283&quot;/&gt;&lt;PersistentType&gt;&lt;m_guid val=&quot;58bf0dc7-c0e7-4bb2-832e-071f7fb161bd&quot;/&gt;&lt;m_prec&gt;&lt;m_yearfmt&gt;&lt;begin val=&quot;0&quot;/&gt;&lt;end val=&quot;4&quot;/&gt;&lt;/m_yearfmt&gt;&lt;/m_prec&gt;&lt;m_bUseExcelFont val=&quot;0&quot;/&gt;&lt;m_bUseExcelFontColor val=&quot;0&quot;/&gt;&lt;/PersistentType&gt;&lt;/root&gt;">
              <a:rPr lang="en-US" altLang="en-US" sz="1000" smtClean="0"/>
              <a:pPr/>
              <a:t>Revamping sales enablement resources (e.g., Sales Playbooks)</a:t>
            </a:fld>
            <a:endParaRPr lang="en-US" sz="1000" dirty="0"/>
          </a:p>
        </p:txBody>
      </p:sp>
      <p:sp>
        <p:nvSpPr>
          <p:cNvPr id="10" name="Text Placeholder 2">
            <a:extLst>
              <a:ext uri="{FF2B5EF4-FFF2-40B4-BE49-F238E27FC236}">
                <a16:creationId xmlns:a16="http://schemas.microsoft.com/office/drawing/2014/main" id="{EFC4F90A-13C4-AC1B-D721-27B9F815B3D1}"/>
              </a:ext>
            </a:extLst>
          </p:cNvPr>
          <p:cNvSpPr txBox="1">
            <a:spLocks/>
          </p:cNvSpPr>
          <p:nvPr>
            <p:custDataLst>
              <p:tags r:id="rId6"/>
            </p:custDataLst>
          </p:nvPr>
        </p:nvSpPr>
        <p:spPr bwMode="gray">
          <a:xfrm>
            <a:off x="1654175" y="231933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3253FA7-7A07-421D-AEB2-E1E5998F4BAF}" type="datetime'3''''''''''''''''''''''''''0''''''''''''''%'''''''''''''''''''">
              <a:rPr lang="en-US" altLang="en-US" sz="1400" smtClean="0">
                <a:solidFill>
                  <a:schemeClr val="bg1"/>
                </a:solidFill>
              </a:rPr>
              <a:pPr/>
              <a:t>30%</a:t>
            </a:fld>
            <a:endParaRPr lang="en-US" sz="1400" dirty="0">
              <a:solidFill>
                <a:schemeClr val="bg1"/>
              </a:solidFill>
            </a:endParaRPr>
          </a:p>
        </p:txBody>
      </p:sp>
      <p:sp>
        <p:nvSpPr>
          <p:cNvPr id="9" name="Text Placeholder 2">
            <a:extLst>
              <a:ext uri="{FF2B5EF4-FFF2-40B4-BE49-F238E27FC236}">
                <a16:creationId xmlns:a16="http://schemas.microsoft.com/office/drawing/2014/main" id="{636E2777-1ADE-8F62-6508-6F6AEAD69058}"/>
              </a:ext>
            </a:extLst>
          </p:cNvPr>
          <p:cNvSpPr txBox="1">
            <a:spLocks/>
          </p:cNvSpPr>
          <p:nvPr>
            <p:custDataLst>
              <p:tags r:id="rId7"/>
            </p:custDataLst>
          </p:nvPr>
        </p:nvSpPr>
        <p:spPr bwMode="gray">
          <a:xfrm>
            <a:off x="1654175" y="320675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D890632-8AEC-43CF-8E22-2823054B648C}" type="datetime'''''''''''''''''''4''''2%'">
              <a:rPr lang="en-US" altLang="en-US" sz="1400" smtClean="0">
                <a:solidFill>
                  <a:schemeClr val="bg1"/>
                </a:solidFill>
              </a:rPr>
              <a:pPr/>
              <a:t>42%</a:t>
            </a:fld>
            <a:endParaRPr lang="en-US" sz="1400" dirty="0">
              <a:solidFill>
                <a:schemeClr val="bg1"/>
              </a:solidFill>
            </a:endParaRPr>
          </a:p>
        </p:txBody>
      </p:sp>
      <p:sp>
        <p:nvSpPr>
          <p:cNvPr id="6" name="Text Placeholder 2">
            <a:extLst>
              <a:ext uri="{FF2B5EF4-FFF2-40B4-BE49-F238E27FC236}">
                <a16:creationId xmlns:a16="http://schemas.microsoft.com/office/drawing/2014/main" id="{91F690F2-AD15-4265-A89C-29D91E8F260C}"/>
              </a:ext>
            </a:extLst>
          </p:cNvPr>
          <p:cNvSpPr txBox="1">
            <a:spLocks/>
          </p:cNvSpPr>
          <p:nvPr>
            <p:custDataLst>
              <p:tags r:id="rId8"/>
            </p:custDataLst>
          </p:nvPr>
        </p:nvSpPr>
        <p:spPr bwMode="gray">
          <a:xfrm>
            <a:off x="1654175" y="4068763"/>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A2D0CE9-C123-47F5-8A66-EC66A549DF38}" type="datetime'''''''''''''''''''''''''''''''2''8''''''''''%'''''''">
              <a:rPr lang="en-US" altLang="en-US" sz="1400" smtClean="0">
                <a:solidFill>
                  <a:schemeClr val="bg1"/>
                </a:solidFill>
              </a:rPr>
              <a:pPr/>
              <a:t>28%</a:t>
            </a:fld>
            <a:endParaRPr lang="en-US" sz="1400" dirty="0">
              <a:solidFill>
                <a:schemeClr val="bg1"/>
              </a:solidFill>
            </a:endParaRPr>
          </a:p>
        </p:txBody>
      </p:sp>
      <p:sp>
        <p:nvSpPr>
          <p:cNvPr id="4" name="Text Placeholder 2">
            <a:extLst>
              <a:ext uri="{FF2B5EF4-FFF2-40B4-BE49-F238E27FC236}">
                <a16:creationId xmlns:a16="http://schemas.microsoft.com/office/drawing/2014/main" id="{340D9FF6-F76F-6CAF-C853-8C3247084736}"/>
              </a:ext>
            </a:extLst>
          </p:cNvPr>
          <p:cNvSpPr txBox="1">
            <a:spLocks/>
          </p:cNvSpPr>
          <p:nvPr>
            <p:custDataLst>
              <p:tags r:id="rId9"/>
            </p:custDataLst>
          </p:nvPr>
        </p:nvSpPr>
        <p:spPr bwMode="auto">
          <a:xfrm>
            <a:off x="1441451" y="4551364"/>
            <a:ext cx="828675" cy="955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F29CA43-6F2E-4253-AC60-216D2913BF6B}" type="thinkcell&lt;?xml version=&quot;1.0&quot; encoding=&quot;UTF-16&quot; standalone=&quot;yes&quot;?&gt;&lt;root reqver=&quot;28224&quot;&gt;&lt;version val=&quot;35295&quot;/&gt;&lt;PersistentType&gt;&lt;m_guid val=&quot;d3986ac8-a0f9-4fa8-b70e-ed4b5fbe703b&quot;/&gt;&lt;m_prec&gt;&lt;m_yearfmt&gt;&lt;begin val=&quot;0&quot;/&gt;&lt;end val=&quot;4&quot;/&gt;&lt;/m_yearfmt&gt;&lt;/m_prec&gt;&lt;m_bUseExcelFont val=&quot;0&quot;/&gt;&lt;m_bUseExcelFontColor val=&quot;0&quot;/&gt;&lt;/PersistentType&gt;&lt;/root&gt;">
              <a:rPr lang="en-US" altLang="en-US" sz="1000" smtClean="0"/>
              <a:pPr/>
              <a:t>Investing in new technologies that reduce administrative burden on sellers</a:t>
            </a:fld>
            <a:endParaRPr lang="en-US" sz="1000" dirty="0"/>
          </a:p>
        </p:txBody>
      </p:sp>
      <p:sp>
        <p:nvSpPr>
          <p:cNvPr id="20" name="Text Placeholder 2">
            <a:extLst>
              <a:ext uri="{FF2B5EF4-FFF2-40B4-BE49-F238E27FC236}">
                <a16:creationId xmlns:a16="http://schemas.microsoft.com/office/drawing/2014/main" id="{E1A0A042-1788-7D16-F8A9-46DB7903DA52}"/>
              </a:ext>
            </a:extLst>
          </p:cNvPr>
          <p:cNvSpPr txBox="1">
            <a:spLocks/>
          </p:cNvSpPr>
          <p:nvPr>
            <p:custDataLst>
              <p:tags r:id="rId10"/>
            </p:custDataLst>
          </p:nvPr>
        </p:nvSpPr>
        <p:spPr bwMode="gray">
          <a:xfrm>
            <a:off x="3162300" y="22209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F6F2ACD-63F3-4DD4-A9D6-5D44787D6BEB}" type="datetime'2''''''''4''''%'''''''''''''''''''''''''''''''''''''''''''">
              <a:rPr lang="en-US" altLang="en-US" sz="1400" smtClean="0">
                <a:solidFill>
                  <a:schemeClr val="bg1"/>
                </a:solidFill>
              </a:rPr>
              <a:pPr/>
              <a:t>24%</a:t>
            </a:fld>
            <a:endParaRPr lang="en-US" sz="1400" dirty="0">
              <a:solidFill>
                <a:schemeClr val="bg1"/>
              </a:solidFill>
            </a:endParaRPr>
          </a:p>
        </p:txBody>
      </p:sp>
      <p:sp>
        <p:nvSpPr>
          <p:cNvPr id="18" name="Text Placeholder 2">
            <a:extLst>
              <a:ext uri="{FF2B5EF4-FFF2-40B4-BE49-F238E27FC236}">
                <a16:creationId xmlns:a16="http://schemas.microsoft.com/office/drawing/2014/main" id="{7665B7D2-49AB-0B2F-19C8-F205C07C261E}"/>
              </a:ext>
            </a:extLst>
          </p:cNvPr>
          <p:cNvSpPr txBox="1">
            <a:spLocks/>
          </p:cNvSpPr>
          <p:nvPr>
            <p:custDataLst>
              <p:tags r:id="rId11"/>
            </p:custDataLst>
          </p:nvPr>
        </p:nvSpPr>
        <p:spPr bwMode="gray">
          <a:xfrm>
            <a:off x="3162300" y="2897188"/>
            <a:ext cx="404813" cy="19208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659FF2A-0B8D-4329-9359-F0D8EE56FABE}" type="datetime'3''''''''''''''1''''''''''''''''''%'''''''">
              <a:rPr lang="en-US" altLang="en-US" sz="1400" smtClean="0">
                <a:solidFill>
                  <a:schemeClr val="bg1"/>
                </a:solidFill>
              </a:rPr>
              <a:pPr/>
              <a:t>31%</a:t>
            </a:fld>
            <a:endParaRPr lang="en-US" sz="1400" dirty="0">
              <a:solidFill>
                <a:schemeClr val="bg1"/>
              </a:solidFill>
            </a:endParaRPr>
          </a:p>
        </p:txBody>
      </p:sp>
      <p:sp>
        <p:nvSpPr>
          <p:cNvPr id="17" name="Text Placeholder 2">
            <a:extLst>
              <a:ext uri="{FF2B5EF4-FFF2-40B4-BE49-F238E27FC236}">
                <a16:creationId xmlns:a16="http://schemas.microsoft.com/office/drawing/2014/main" id="{EC7A75D6-6F1F-7611-F5A4-9CD67985CF6F}"/>
              </a:ext>
            </a:extLst>
          </p:cNvPr>
          <p:cNvSpPr txBox="1">
            <a:spLocks/>
          </p:cNvSpPr>
          <p:nvPr>
            <p:custDataLst>
              <p:tags r:id="rId12"/>
            </p:custDataLst>
          </p:nvPr>
        </p:nvSpPr>
        <p:spPr bwMode="gray">
          <a:xfrm>
            <a:off x="3162300" y="3846513"/>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0DAF8CB-6F6F-426D-9CD8-705346C930BE}" type="datetime'''''''''4''''''''''''''6''''''''''''''%'''''''''''">
              <a:rPr lang="en-US" altLang="en-US" sz="1400" smtClean="0">
                <a:solidFill>
                  <a:schemeClr val="bg1"/>
                </a:solidFill>
              </a:rPr>
              <a:pPr/>
              <a:t>46%</a:t>
            </a:fld>
            <a:endParaRPr lang="en-US" sz="1400" dirty="0">
              <a:solidFill>
                <a:schemeClr val="bg1"/>
              </a:solidFill>
            </a:endParaRPr>
          </a:p>
        </p:txBody>
      </p:sp>
      <p:sp>
        <p:nvSpPr>
          <p:cNvPr id="16" name="Text Placeholder 2">
            <a:extLst>
              <a:ext uri="{FF2B5EF4-FFF2-40B4-BE49-F238E27FC236}">
                <a16:creationId xmlns:a16="http://schemas.microsoft.com/office/drawing/2014/main" id="{2B863795-65D5-585F-62A1-6FF070499467}"/>
              </a:ext>
            </a:extLst>
          </p:cNvPr>
          <p:cNvSpPr txBox="1">
            <a:spLocks/>
          </p:cNvSpPr>
          <p:nvPr>
            <p:custDataLst>
              <p:tags r:id="rId13"/>
            </p:custDataLst>
          </p:nvPr>
        </p:nvSpPr>
        <p:spPr bwMode="auto">
          <a:xfrm>
            <a:off x="3051176" y="4551363"/>
            <a:ext cx="625475" cy="682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C966442-F4E3-4C44-AA8E-7ED8C0758971}" type="datetime'E''nhanci''ng fo''rma''l training avail''able to selle''r''s'">
              <a:rPr lang="en-US" altLang="en-US" sz="1000" smtClean="0"/>
              <a:pPr/>
              <a:t>Enhancing formal training available to sellers</a:t>
            </a:fld>
            <a:endParaRPr lang="en-US" sz="1000" dirty="0"/>
          </a:p>
        </p:txBody>
      </p:sp>
      <p:sp>
        <p:nvSpPr>
          <p:cNvPr id="86" name="Text Placeholder 2">
            <a:extLst>
              <a:ext uri="{FF2B5EF4-FFF2-40B4-BE49-F238E27FC236}">
                <a16:creationId xmlns:a16="http://schemas.microsoft.com/office/drawing/2014/main" id="{B995DB98-8CC1-917A-B669-93D1916DBE2F}"/>
              </a:ext>
            </a:extLst>
          </p:cNvPr>
          <p:cNvSpPr txBox="1">
            <a:spLocks/>
          </p:cNvSpPr>
          <p:nvPr>
            <p:custDataLst>
              <p:tags r:id="rId14"/>
            </p:custDataLst>
          </p:nvPr>
        </p:nvSpPr>
        <p:spPr bwMode="gray">
          <a:xfrm>
            <a:off x="3916363" y="22336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CB780DF-E358-4A14-B1DA-ACC37FF52875}" type="datetime'25''''''''''''''''''''%'''''''''''''''''''''''''">
              <a:rPr lang="en-US" altLang="en-US" sz="1400" smtClean="0">
                <a:solidFill>
                  <a:schemeClr val="bg1"/>
                </a:solidFill>
              </a:rPr>
              <a:pPr algn="ctr">
                <a:spcBef>
                  <a:spcPct val="0"/>
                </a:spcBef>
                <a:spcAft>
                  <a:spcPct val="0"/>
                </a:spcAft>
              </a:pPr>
              <a:t>25%</a:t>
            </a:fld>
            <a:endParaRPr lang="en-US" sz="1400" dirty="0">
              <a:solidFill>
                <a:schemeClr val="bg1"/>
              </a:solidFill>
            </a:endParaRPr>
          </a:p>
        </p:txBody>
      </p:sp>
      <p:sp>
        <p:nvSpPr>
          <p:cNvPr id="88" name="Text Placeholder 2">
            <a:extLst>
              <a:ext uri="{FF2B5EF4-FFF2-40B4-BE49-F238E27FC236}">
                <a16:creationId xmlns:a16="http://schemas.microsoft.com/office/drawing/2014/main" id="{E46F3625-105E-EDDB-8DAA-BE5766975D43}"/>
              </a:ext>
            </a:extLst>
          </p:cNvPr>
          <p:cNvSpPr txBox="1">
            <a:spLocks/>
          </p:cNvSpPr>
          <p:nvPr>
            <p:custDataLst>
              <p:tags r:id="rId15"/>
            </p:custDataLst>
          </p:nvPr>
        </p:nvSpPr>
        <p:spPr bwMode="gray">
          <a:xfrm>
            <a:off x="3916363" y="292258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1E9918C-E89A-4B63-BD86-E310C4BB5679}" type="datetime'''3''1''''''''''''''''''''''''''''''''''''''''''''%'''">
              <a:rPr lang="en-US" altLang="en-US" sz="1400" smtClean="0">
                <a:solidFill>
                  <a:schemeClr val="bg1"/>
                </a:solidFill>
              </a:rPr>
              <a:pPr algn="ctr">
                <a:spcBef>
                  <a:spcPct val="0"/>
                </a:spcBef>
                <a:spcAft>
                  <a:spcPct val="0"/>
                </a:spcAft>
              </a:pPr>
              <a:t>31%</a:t>
            </a:fld>
            <a:endParaRPr lang="en-US" sz="1400" dirty="0">
              <a:solidFill>
                <a:schemeClr val="bg1"/>
              </a:solidFill>
            </a:endParaRPr>
          </a:p>
        </p:txBody>
      </p:sp>
      <p:sp>
        <p:nvSpPr>
          <p:cNvPr id="54" name="Text Placeholder 2">
            <a:extLst>
              <a:ext uri="{FF2B5EF4-FFF2-40B4-BE49-F238E27FC236}">
                <a16:creationId xmlns:a16="http://schemas.microsoft.com/office/drawing/2014/main" id="{EE8A2324-AEF3-9E9C-48DE-1675F50FA0AE}"/>
              </a:ext>
            </a:extLst>
          </p:cNvPr>
          <p:cNvSpPr txBox="1">
            <a:spLocks/>
          </p:cNvSpPr>
          <p:nvPr>
            <p:custDataLst>
              <p:tags r:id="rId16"/>
            </p:custDataLst>
          </p:nvPr>
        </p:nvSpPr>
        <p:spPr bwMode="gray">
          <a:xfrm>
            <a:off x="3916363" y="3859213"/>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967CC93-204D-47E1-A32A-10D6C5EEA485}" type="datetime'''4''''''''''''''''''''''5''''''''%'''''''''''''''''''''''''">
              <a:rPr lang="en-US" altLang="en-US" sz="1400" smtClean="0">
                <a:solidFill>
                  <a:schemeClr val="bg1"/>
                </a:solidFill>
              </a:rPr>
              <a:pPr/>
              <a:t>45%</a:t>
            </a:fld>
            <a:endParaRPr lang="en-US" sz="1400" dirty="0">
              <a:solidFill>
                <a:schemeClr val="bg1"/>
              </a:solidFill>
            </a:endParaRPr>
          </a:p>
        </p:txBody>
      </p:sp>
      <p:sp>
        <p:nvSpPr>
          <p:cNvPr id="7" name="Text Placeholder 2">
            <a:extLst>
              <a:ext uri="{FF2B5EF4-FFF2-40B4-BE49-F238E27FC236}">
                <a16:creationId xmlns:a16="http://schemas.microsoft.com/office/drawing/2014/main" id="{307888EC-2334-F934-DF7E-0464D341B0B4}"/>
              </a:ext>
            </a:extLst>
          </p:cNvPr>
          <p:cNvSpPr txBox="1">
            <a:spLocks/>
          </p:cNvSpPr>
          <p:nvPr>
            <p:custDataLst>
              <p:tags r:id="rId17"/>
            </p:custDataLst>
          </p:nvPr>
        </p:nvSpPr>
        <p:spPr bwMode="auto">
          <a:xfrm>
            <a:off x="3822700" y="4551363"/>
            <a:ext cx="592138" cy="819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D605ED5-A9A6-4D62-A885-9994C1D286CC}" type="datetime'Upskilling frontline sales ma''nagers in'' sales coac''h''ing'">
              <a:rPr lang="en-US" altLang="en-US" sz="1000" smtClean="0"/>
              <a:pPr/>
              <a:t>Upskilling frontline sales managers in sales coaching</a:t>
            </a:fld>
            <a:endParaRPr lang="en-US" sz="1000" dirty="0"/>
          </a:p>
        </p:txBody>
      </p:sp>
      <p:sp>
        <p:nvSpPr>
          <p:cNvPr id="80" name="Text Placeholder 2">
            <a:extLst>
              <a:ext uri="{FF2B5EF4-FFF2-40B4-BE49-F238E27FC236}">
                <a16:creationId xmlns:a16="http://schemas.microsoft.com/office/drawing/2014/main" id="{93E17FA8-2D69-6BD9-EA73-F921BFCB93A0}"/>
              </a:ext>
            </a:extLst>
          </p:cNvPr>
          <p:cNvSpPr txBox="1">
            <a:spLocks/>
          </p:cNvSpPr>
          <p:nvPr>
            <p:custDataLst>
              <p:tags r:id="rId18"/>
            </p:custDataLst>
          </p:nvPr>
        </p:nvSpPr>
        <p:spPr bwMode="gray">
          <a:xfrm>
            <a:off x="900113" y="227012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1C695F1-883E-480E-87D1-479D2274F724}" type="datetime'''''''''''2''''6''''''''''''''''%'''''''">
              <a:rPr lang="en-US" altLang="en-US" sz="1400" smtClean="0">
                <a:solidFill>
                  <a:schemeClr val="bg1"/>
                </a:solidFill>
              </a:rPr>
              <a:pPr algn="ctr">
                <a:spcBef>
                  <a:spcPct val="0"/>
                </a:spcBef>
                <a:spcAft>
                  <a:spcPct val="0"/>
                </a:spcAft>
              </a:pPr>
              <a:t>26%</a:t>
            </a:fld>
            <a:endParaRPr lang="en-US" sz="1400" dirty="0">
              <a:solidFill>
                <a:schemeClr val="bg1"/>
              </a:solidFill>
            </a:endParaRPr>
          </a:p>
        </p:txBody>
      </p:sp>
      <p:sp>
        <p:nvSpPr>
          <p:cNvPr id="26" name="Text Placeholder 2">
            <a:extLst>
              <a:ext uri="{FF2B5EF4-FFF2-40B4-BE49-F238E27FC236}">
                <a16:creationId xmlns:a16="http://schemas.microsoft.com/office/drawing/2014/main" id="{8F5C39FE-1F24-E82B-A7D2-4DB356FB67D5}"/>
              </a:ext>
            </a:extLst>
          </p:cNvPr>
          <p:cNvSpPr txBox="1">
            <a:spLocks/>
          </p:cNvSpPr>
          <p:nvPr>
            <p:custDataLst>
              <p:tags r:id="rId19"/>
            </p:custDataLst>
          </p:nvPr>
        </p:nvSpPr>
        <p:spPr bwMode="gray">
          <a:xfrm>
            <a:off x="4670425" y="29845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4004A8B-3EB2-4848-ADC3-974E933E5BD8}" type="datetime'3''''''''''''''''8''''''''''''''''''%'''''''''''''''''''''">
              <a:rPr lang="en-US" altLang="en-US" sz="1400" smtClean="0">
                <a:solidFill>
                  <a:schemeClr val="bg1"/>
                </a:solidFill>
              </a:rPr>
              <a:pPr/>
              <a:t>38%</a:t>
            </a:fld>
            <a:endParaRPr lang="en-US" sz="1400" dirty="0">
              <a:solidFill>
                <a:schemeClr val="bg1"/>
              </a:solidFill>
            </a:endParaRPr>
          </a:p>
        </p:txBody>
      </p:sp>
      <p:sp>
        <p:nvSpPr>
          <p:cNvPr id="25" name="Text Placeholder 2">
            <a:extLst>
              <a:ext uri="{FF2B5EF4-FFF2-40B4-BE49-F238E27FC236}">
                <a16:creationId xmlns:a16="http://schemas.microsoft.com/office/drawing/2014/main" id="{8C795359-C0A9-421A-FB65-E0883EE1268D}"/>
              </a:ext>
            </a:extLst>
          </p:cNvPr>
          <p:cNvSpPr txBox="1">
            <a:spLocks/>
          </p:cNvSpPr>
          <p:nvPr>
            <p:custDataLst>
              <p:tags r:id="rId20"/>
            </p:custDataLst>
          </p:nvPr>
        </p:nvSpPr>
        <p:spPr bwMode="gray">
          <a:xfrm>
            <a:off x="4670425" y="3932238"/>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17B9BEC-897C-47FA-8099-717B31BB73EA}" type="datetime'''''''3''''''''''''''''''''''''''9''''%'''''''''''''">
              <a:rPr lang="en-US" altLang="en-US" sz="1400" smtClean="0">
                <a:solidFill>
                  <a:schemeClr val="bg1"/>
                </a:solidFill>
              </a:rPr>
              <a:pPr/>
              <a:t>39%</a:t>
            </a:fld>
            <a:endParaRPr lang="en-US" sz="1400" dirty="0">
              <a:solidFill>
                <a:schemeClr val="bg1"/>
              </a:solidFill>
            </a:endParaRPr>
          </a:p>
        </p:txBody>
      </p:sp>
      <p:sp>
        <p:nvSpPr>
          <p:cNvPr id="24" name="Text Placeholder 2">
            <a:extLst>
              <a:ext uri="{FF2B5EF4-FFF2-40B4-BE49-F238E27FC236}">
                <a16:creationId xmlns:a16="http://schemas.microsoft.com/office/drawing/2014/main" id="{88C1B49F-4230-6C6B-DA7B-1FF83BE2EE5C}"/>
              </a:ext>
            </a:extLst>
          </p:cNvPr>
          <p:cNvSpPr txBox="1">
            <a:spLocks/>
          </p:cNvSpPr>
          <p:nvPr>
            <p:custDataLst>
              <p:tags r:id="rId21"/>
            </p:custDataLst>
          </p:nvPr>
        </p:nvSpPr>
        <p:spPr bwMode="auto">
          <a:xfrm>
            <a:off x="4521200" y="4551363"/>
            <a:ext cx="703263" cy="546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778F2B8-CEE7-42EE-9DE7-02EF5014B308}" type="datetime'''Imp''''r''oving'' s''''ell''er on''boardin''g'' progr''ams'">
              <a:rPr lang="en-US" altLang="en-US" sz="1000" smtClean="0"/>
              <a:pPr/>
              <a:t>Improving seller onboarding programs</a:t>
            </a:fld>
            <a:endParaRPr lang="en-US" sz="1000" dirty="0"/>
          </a:p>
        </p:txBody>
      </p:sp>
      <p:sp>
        <p:nvSpPr>
          <p:cNvPr id="89" name="Text Placeholder 2">
            <a:extLst>
              <a:ext uri="{FF2B5EF4-FFF2-40B4-BE49-F238E27FC236}">
                <a16:creationId xmlns:a16="http://schemas.microsoft.com/office/drawing/2014/main" id="{B00BBDBD-C13B-24CC-3458-F92931D5008C}"/>
              </a:ext>
            </a:extLst>
          </p:cNvPr>
          <p:cNvSpPr txBox="1">
            <a:spLocks/>
          </p:cNvSpPr>
          <p:nvPr>
            <p:custDataLst>
              <p:tags r:id="rId22"/>
            </p:custDataLst>
          </p:nvPr>
        </p:nvSpPr>
        <p:spPr bwMode="gray">
          <a:xfrm>
            <a:off x="6176963" y="22463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C531F9B-6CAE-4CB6-A190-91349E18C13D}" type="datetime'''''''2''''''''''''''''''''4''%'''''''''''''''''''''''''''''''">
              <a:rPr lang="en-US" altLang="en-US" sz="1400" smtClean="0">
                <a:solidFill>
                  <a:schemeClr val="bg1"/>
                </a:solidFill>
              </a:rPr>
              <a:pPr algn="ctr">
                <a:spcBef>
                  <a:spcPct val="0"/>
                </a:spcBef>
                <a:spcAft>
                  <a:spcPct val="0"/>
                </a:spcAft>
              </a:pPr>
              <a:t>24%</a:t>
            </a:fld>
            <a:endParaRPr lang="en-US" sz="1400" dirty="0">
              <a:solidFill>
                <a:schemeClr val="bg1"/>
              </a:solidFill>
            </a:endParaRPr>
          </a:p>
        </p:txBody>
      </p:sp>
      <p:sp>
        <p:nvSpPr>
          <p:cNvPr id="91" name="Text Placeholder 2">
            <a:extLst>
              <a:ext uri="{FF2B5EF4-FFF2-40B4-BE49-F238E27FC236}">
                <a16:creationId xmlns:a16="http://schemas.microsoft.com/office/drawing/2014/main" id="{69FCC688-118A-31CB-B831-70E2E00B1BCB}"/>
              </a:ext>
            </a:extLst>
          </p:cNvPr>
          <p:cNvSpPr txBox="1">
            <a:spLocks/>
          </p:cNvSpPr>
          <p:nvPr>
            <p:custDataLst>
              <p:tags r:id="rId23"/>
            </p:custDataLst>
          </p:nvPr>
        </p:nvSpPr>
        <p:spPr bwMode="gray">
          <a:xfrm>
            <a:off x="6176963" y="3108325"/>
            <a:ext cx="404813" cy="19208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C0C59A1-55EE-4E33-9DB2-9973C70A6DAC}" type="datetime'''''''''''''4''''''''''6%'''''''''''">
              <a:rPr lang="en-US" altLang="en-US" sz="1400" smtClean="0">
                <a:solidFill>
                  <a:schemeClr val="bg1"/>
                </a:solidFill>
              </a:rPr>
              <a:pPr/>
              <a:t>46%</a:t>
            </a:fld>
            <a:endParaRPr lang="en-US" sz="1400" dirty="0">
              <a:solidFill>
                <a:schemeClr val="bg1"/>
              </a:solidFill>
            </a:endParaRPr>
          </a:p>
        </p:txBody>
      </p:sp>
      <p:sp>
        <p:nvSpPr>
          <p:cNvPr id="70" name="Text Placeholder 2">
            <a:extLst>
              <a:ext uri="{FF2B5EF4-FFF2-40B4-BE49-F238E27FC236}">
                <a16:creationId xmlns:a16="http://schemas.microsoft.com/office/drawing/2014/main" id="{18EFACB4-FB86-5FF3-6FF0-D90CDD37D368}"/>
              </a:ext>
            </a:extLst>
          </p:cNvPr>
          <p:cNvSpPr txBox="1">
            <a:spLocks/>
          </p:cNvSpPr>
          <p:nvPr>
            <p:custDataLst>
              <p:tags r:id="rId24"/>
            </p:custDataLst>
          </p:nvPr>
        </p:nvSpPr>
        <p:spPr bwMode="gray">
          <a:xfrm>
            <a:off x="6176963" y="404336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7367492-8995-460B-A84E-9B7C5400E519}" type="datetime'''''''''''''''''3''0%'''''''''''''">
              <a:rPr lang="en-US" altLang="en-US" sz="1400" smtClean="0">
                <a:solidFill>
                  <a:schemeClr val="bg1"/>
                </a:solidFill>
              </a:rPr>
              <a:pPr/>
              <a:t>30%</a:t>
            </a:fld>
            <a:endParaRPr lang="en-US" sz="1400" dirty="0">
              <a:solidFill>
                <a:schemeClr val="bg1"/>
              </a:solidFill>
            </a:endParaRPr>
          </a:p>
        </p:txBody>
      </p:sp>
      <p:sp>
        <p:nvSpPr>
          <p:cNvPr id="8" name="Text Placeholder 2">
            <a:extLst>
              <a:ext uri="{FF2B5EF4-FFF2-40B4-BE49-F238E27FC236}">
                <a16:creationId xmlns:a16="http://schemas.microsoft.com/office/drawing/2014/main" id="{F746A8AA-C168-1F78-607C-FFD1C45B1BDD}"/>
              </a:ext>
            </a:extLst>
          </p:cNvPr>
          <p:cNvSpPr txBox="1">
            <a:spLocks/>
          </p:cNvSpPr>
          <p:nvPr>
            <p:custDataLst>
              <p:tags r:id="rId25"/>
            </p:custDataLst>
          </p:nvPr>
        </p:nvSpPr>
        <p:spPr bwMode="auto">
          <a:xfrm>
            <a:off x="5957888" y="4551363"/>
            <a:ext cx="841375" cy="682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2CC23FB-D7AF-46ED-89FB-6AD20BC238CC}" type="datetime'Makin''g changes'' t''o sales com''''pens''atio''n prog''rams'">
              <a:rPr lang="en-US" altLang="en-US" sz="1000" smtClean="0"/>
              <a:pPr/>
              <a:t>Making changes to sales compensation programs</a:t>
            </a:fld>
            <a:endParaRPr lang="en-US" sz="1000" dirty="0"/>
          </a:p>
        </p:txBody>
      </p:sp>
      <p:sp>
        <p:nvSpPr>
          <p:cNvPr id="92" name="Text Placeholder 2">
            <a:extLst>
              <a:ext uri="{FF2B5EF4-FFF2-40B4-BE49-F238E27FC236}">
                <a16:creationId xmlns:a16="http://schemas.microsoft.com/office/drawing/2014/main" id="{F55E64BA-BF28-7004-3556-62FD4E1AC022}"/>
              </a:ext>
            </a:extLst>
          </p:cNvPr>
          <p:cNvSpPr txBox="1">
            <a:spLocks/>
          </p:cNvSpPr>
          <p:nvPr>
            <p:custDataLst>
              <p:tags r:id="rId26"/>
            </p:custDataLst>
          </p:nvPr>
        </p:nvSpPr>
        <p:spPr bwMode="gray">
          <a:xfrm>
            <a:off x="7685088" y="218440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6F283C9-E140-4055-8938-98C964CA81D2}" type="datetime'''''''''''''''1''''''''''9%'''''''">
              <a:rPr lang="en-US" altLang="en-US" sz="1400" smtClean="0">
                <a:solidFill>
                  <a:schemeClr val="bg1"/>
                </a:solidFill>
                <a:effectLst/>
              </a:rPr>
              <a:pPr algn="ctr">
                <a:spcBef>
                  <a:spcPct val="0"/>
                </a:spcBef>
                <a:spcAft>
                  <a:spcPct val="0"/>
                </a:spcAft>
              </a:pPr>
              <a:t>19%</a:t>
            </a:fld>
            <a:endParaRPr lang="en-US" sz="1400" dirty="0">
              <a:solidFill>
                <a:schemeClr val="bg1"/>
              </a:solidFill>
            </a:endParaRPr>
          </a:p>
        </p:txBody>
      </p:sp>
      <p:sp>
        <p:nvSpPr>
          <p:cNvPr id="94" name="Text Placeholder 2">
            <a:extLst>
              <a:ext uri="{FF2B5EF4-FFF2-40B4-BE49-F238E27FC236}">
                <a16:creationId xmlns:a16="http://schemas.microsoft.com/office/drawing/2014/main" id="{0FE89D7C-5321-1FD0-AA01-A0CA6117F875}"/>
              </a:ext>
            </a:extLst>
          </p:cNvPr>
          <p:cNvSpPr txBox="1">
            <a:spLocks/>
          </p:cNvSpPr>
          <p:nvPr>
            <p:custDataLst>
              <p:tags r:id="rId27"/>
            </p:custDataLst>
          </p:nvPr>
        </p:nvSpPr>
        <p:spPr bwMode="gray">
          <a:xfrm>
            <a:off x="7685088" y="2762250"/>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7565B02-314D-4F44-B401-666D62ACB22D}" type="datetime'''''''''''''''2''''8''''''''''''''''''''%'''''''''''">
              <a:rPr lang="en-US" altLang="en-US" sz="1400" smtClean="0">
                <a:solidFill>
                  <a:schemeClr val="bg1"/>
                </a:solidFill>
              </a:rPr>
              <a:pPr algn="ctr">
                <a:spcBef>
                  <a:spcPct val="0"/>
                </a:spcBef>
                <a:spcAft>
                  <a:spcPct val="0"/>
                </a:spcAft>
              </a:pPr>
              <a:t>28%</a:t>
            </a:fld>
            <a:endParaRPr lang="en-US" sz="1400" dirty="0">
              <a:solidFill>
                <a:schemeClr val="bg1"/>
              </a:solidFill>
            </a:endParaRPr>
          </a:p>
        </p:txBody>
      </p:sp>
      <p:sp>
        <p:nvSpPr>
          <p:cNvPr id="103" name="Text Placeholder 2">
            <a:extLst>
              <a:ext uri="{FF2B5EF4-FFF2-40B4-BE49-F238E27FC236}">
                <a16:creationId xmlns:a16="http://schemas.microsoft.com/office/drawing/2014/main" id="{0A645293-57FD-F9D9-B879-EC5A8C486240}"/>
              </a:ext>
            </a:extLst>
          </p:cNvPr>
          <p:cNvSpPr txBox="1">
            <a:spLocks/>
          </p:cNvSpPr>
          <p:nvPr>
            <p:custDataLst>
              <p:tags r:id="rId28"/>
            </p:custDataLst>
          </p:nvPr>
        </p:nvSpPr>
        <p:spPr bwMode="gray">
          <a:xfrm>
            <a:off x="7685088" y="3760788"/>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F18EDF8-B7E8-4B63-B676-337DED16A034}" type="datetime'''''''''''''''5''''''''''''''3''''''''''''''''''''%'''''''''">
              <a:rPr lang="en-US" altLang="en-US" sz="1400" smtClean="0">
                <a:solidFill>
                  <a:schemeClr val="bg1"/>
                </a:solidFill>
              </a:rPr>
              <a:pPr/>
              <a:t>53%</a:t>
            </a:fld>
            <a:endParaRPr lang="en-US" sz="1400" dirty="0">
              <a:solidFill>
                <a:schemeClr val="bg1"/>
              </a:solidFill>
            </a:endParaRPr>
          </a:p>
        </p:txBody>
      </p:sp>
      <p:sp>
        <p:nvSpPr>
          <p:cNvPr id="19" name="Text Placeholder 2">
            <a:extLst>
              <a:ext uri="{FF2B5EF4-FFF2-40B4-BE49-F238E27FC236}">
                <a16:creationId xmlns:a16="http://schemas.microsoft.com/office/drawing/2014/main" id="{56B3D0D8-1398-C3B3-8108-65111430A75F}"/>
              </a:ext>
            </a:extLst>
          </p:cNvPr>
          <p:cNvSpPr txBox="1">
            <a:spLocks/>
          </p:cNvSpPr>
          <p:nvPr>
            <p:custDataLst>
              <p:tags r:id="rId29"/>
            </p:custDataLst>
          </p:nvPr>
        </p:nvSpPr>
        <p:spPr bwMode="auto">
          <a:xfrm>
            <a:off x="7550150" y="4551363"/>
            <a:ext cx="673100" cy="546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2605168-9E93-49C3-A29C-398FBC8CB5B3}" type="datetime'Hi''''ring'' in hig''her-p''''er''for''''''ming sellers'''''">
              <a:rPr lang="en-US" altLang="en-US" sz="1000" smtClean="0"/>
              <a:pPr/>
              <a:t>Hiring in higher-performing sellers</a:t>
            </a:fld>
            <a:endParaRPr lang="en-US" sz="1000" dirty="0"/>
          </a:p>
        </p:txBody>
      </p:sp>
      <p:sp>
        <p:nvSpPr>
          <p:cNvPr id="120" name="Text Placeholder 2">
            <a:extLst>
              <a:ext uri="{FF2B5EF4-FFF2-40B4-BE49-F238E27FC236}">
                <a16:creationId xmlns:a16="http://schemas.microsoft.com/office/drawing/2014/main" id="{C4360526-DBC8-3DEB-DA1C-0B8F1362E190}"/>
              </a:ext>
            </a:extLst>
          </p:cNvPr>
          <p:cNvSpPr txBox="1">
            <a:spLocks/>
          </p:cNvSpPr>
          <p:nvPr>
            <p:custDataLst>
              <p:tags r:id="rId30"/>
            </p:custDataLst>
          </p:nvPr>
        </p:nvSpPr>
        <p:spPr bwMode="gray">
          <a:xfrm>
            <a:off x="8439150" y="210978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4D20802-509A-4C74-A30C-70F094CFA3A8}" type="datetime'''''''''''''''''''15''''''''''''''''%'''''''''">
              <a:rPr lang="en-US" altLang="en-US" sz="1400" smtClean="0">
                <a:solidFill>
                  <a:schemeClr val="bg1"/>
                </a:solidFill>
                <a:effectLst/>
              </a:rPr>
              <a:pPr algn="ctr">
                <a:spcBef>
                  <a:spcPct val="0"/>
                </a:spcBef>
                <a:spcAft>
                  <a:spcPct val="0"/>
                </a:spcAft>
              </a:pPr>
              <a:t>15%</a:t>
            </a:fld>
            <a:endParaRPr lang="en-US" sz="1400" dirty="0">
              <a:solidFill>
                <a:schemeClr val="bg1"/>
              </a:solidFill>
            </a:endParaRPr>
          </a:p>
        </p:txBody>
      </p:sp>
      <p:sp>
        <p:nvSpPr>
          <p:cNvPr id="165" name="Text Placeholder 2">
            <a:extLst>
              <a:ext uri="{FF2B5EF4-FFF2-40B4-BE49-F238E27FC236}">
                <a16:creationId xmlns:a16="http://schemas.microsoft.com/office/drawing/2014/main" id="{D2D5B462-009E-CBE8-5127-62482D1A9F27}"/>
              </a:ext>
            </a:extLst>
          </p:cNvPr>
          <p:cNvSpPr txBox="1">
            <a:spLocks/>
          </p:cNvSpPr>
          <p:nvPr>
            <p:custDataLst>
              <p:tags r:id="rId31"/>
            </p:custDataLst>
          </p:nvPr>
        </p:nvSpPr>
        <p:spPr bwMode="gray">
          <a:xfrm>
            <a:off x="8439150" y="2565400"/>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8DCF560-E610-4530-B9E1-346B1AB51885}" type="datetime'''2''''''''''2''''''''''''''''''''''''''''%'">
              <a:rPr lang="en-US" altLang="en-US" sz="1400" smtClean="0">
                <a:solidFill>
                  <a:schemeClr val="bg1"/>
                </a:solidFill>
              </a:rPr>
              <a:pPr algn="ctr">
                <a:spcBef>
                  <a:spcPct val="0"/>
                </a:spcBef>
                <a:spcAft>
                  <a:spcPct val="0"/>
                </a:spcAft>
              </a:pPr>
              <a:t>22%</a:t>
            </a:fld>
            <a:endParaRPr lang="en-US" sz="1400" dirty="0">
              <a:solidFill>
                <a:schemeClr val="bg1"/>
              </a:solidFill>
            </a:endParaRPr>
          </a:p>
        </p:txBody>
      </p:sp>
      <p:sp>
        <p:nvSpPr>
          <p:cNvPr id="186" name="Text Placeholder 2">
            <a:extLst>
              <a:ext uri="{FF2B5EF4-FFF2-40B4-BE49-F238E27FC236}">
                <a16:creationId xmlns:a16="http://schemas.microsoft.com/office/drawing/2014/main" id="{C18E3CBD-7262-53FA-F28B-9848AFA71F66}"/>
              </a:ext>
            </a:extLst>
          </p:cNvPr>
          <p:cNvSpPr txBox="1">
            <a:spLocks/>
          </p:cNvSpPr>
          <p:nvPr>
            <p:custDataLst>
              <p:tags r:id="rId32"/>
            </p:custDataLst>
          </p:nvPr>
        </p:nvSpPr>
        <p:spPr bwMode="gray">
          <a:xfrm>
            <a:off x="8439150" y="3624263"/>
            <a:ext cx="404813" cy="192088"/>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34E3D14-1905-4C35-87A4-34598FCCACC0}" type="datetime'''''''''''6''4''''''''''''''''''''''''''''%'''''''">
              <a:rPr lang="en-US" altLang="en-US" sz="1400" smtClean="0">
                <a:solidFill>
                  <a:schemeClr val="bg1"/>
                </a:solidFill>
              </a:rPr>
              <a:pPr/>
              <a:t>64%</a:t>
            </a:fld>
            <a:endParaRPr lang="en-US" sz="1400" dirty="0">
              <a:solidFill>
                <a:schemeClr val="bg1"/>
              </a:solidFill>
            </a:endParaRPr>
          </a:p>
        </p:txBody>
      </p:sp>
      <p:sp>
        <p:nvSpPr>
          <p:cNvPr id="76" name="Text Placeholder 2">
            <a:extLst>
              <a:ext uri="{FF2B5EF4-FFF2-40B4-BE49-F238E27FC236}">
                <a16:creationId xmlns:a16="http://schemas.microsoft.com/office/drawing/2014/main" id="{CF3637AD-DD7B-C6A9-C2BF-F1513072C68B}"/>
              </a:ext>
            </a:extLst>
          </p:cNvPr>
          <p:cNvSpPr txBox="1">
            <a:spLocks/>
          </p:cNvSpPr>
          <p:nvPr>
            <p:custDataLst>
              <p:tags r:id="rId33"/>
            </p:custDataLst>
          </p:nvPr>
        </p:nvSpPr>
        <p:spPr bwMode="auto">
          <a:xfrm>
            <a:off x="8304213" y="4551363"/>
            <a:ext cx="673100" cy="546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089F5AF-4538-48D1-AF72-057FF5CAF0C2}" type="datetime'''M''a''''nag''in''g out'' lo''wer-p''''erformin''g ''sellers'">
              <a:rPr lang="en-US" altLang="en-US" sz="1000" smtClean="0"/>
              <a:pPr/>
              <a:t>Managing out lower-performing sellers</a:t>
            </a:fld>
            <a:endParaRPr lang="en-US" sz="1000" dirty="0"/>
          </a:p>
        </p:txBody>
      </p:sp>
      <p:sp>
        <p:nvSpPr>
          <p:cNvPr id="27" name="Text Placeholder 2">
            <a:extLst>
              <a:ext uri="{FF2B5EF4-FFF2-40B4-BE49-F238E27FC236}">
                <a16:creationId xmlns:a16="http://schemas.microsoft.com/office/drawing/2014/main" id="{DFEBC2E9-B4E5-079E-B599-B4BAF707BCE5}"/>
              </a:ext>
            </a:extLst>
          </p:cNvPr>
          <p:cNvSpPr txBox="1">
            <a:spLocks/>
          </p:cNvSpPr>
          <p:nvPr>
            <p:custDataLst>
              <p:tags r:id="rId34"/>
            </p:custDataLst>
          </p:nvPr>
        </p:nvSpPr>
        <p:spPr bwMode="gray">
          <a:xfrm>
            <a:off x="4670425" y="22336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F272FCB-6F73-44AC-9789-7F7A74C075BA}" type="datetime'''''''''2''''''3''''''''''''''''''''''''''%'''">
              <a:rPr lang="en-US" altLang="en-US" sz="1400" smtClean="0">
                <a:solidFill>
                  <a:schemeClr val="bg1"/>
                </a:solidFill>
              </a:rPr>
              <a:pPr/>
              <a:t>23%</a:t>
            </a:fld>
            <a:endParaRPr lang="en-US" sz="1400" dirty="0">
              <a:solidFill>
                <a:schemeClr val="bg1"/>
              </a:solidFill>
            </a:endParaRPr>
          </a:p>
        </p:txBody>
      </p:sp>
      <p:sp>
        <p:nvSpPr>
          <p:cNvPr id="77" name="TextBox 76">
            <a:extLst>
              <a:ext uri="{FF2B5EF4-FFF2-40B4-BE49-F238E27FC236}">
                <a16:creationId xmlns:a16="http://schemas.microsoft.com/office/drawing/2014/main" id="{E8DE1321-9ACB-4CA1-0000-0B05D714B98E}"/>
              </a:ext>
            </a:extLst>
          </p:cNvPr>
          <p:cNvSpPr txBox="1"/>
          <p:nvPr/>
        </p:nvSpPr>
        <p:spPr>
          <a:xfrm>
            <a:off x="773112" y="5772150"/>
            <a:ext cx="6094413" cy="400110"/>
          </a:xfrm>
          <a:prstGeom prst="rect">
            <a:avLst/>
          </a:prstGeom>
          <a:noFill/>
        </p:spPr>
        <p:txBody>
          <a:bodyPr wrap="square" rtlCol="0">
            <a:spAutoFit/>
          </a:bodyPr>
          <a:lstStyle/>
          <a:p>
            <a:pPr algn="l"/>
            <a:r>
              <a:rPr lang="en-US" sz="1000" dirty="0"/>
              <a:t>N = 87</a:t>
            </a:r>
          </a:p>
          <a:p>
            <a:pPr algn="l"/>
            <a:r>
              <a:rPr lang="en-US" sz="1000" dirty="0"/>
              <a:t>Source: SBI Q1 2024 CEO Survey</a:t>
            </a:r>
          </a:p>
        </p:txBody>
      </p:sp>
      <p:sp>
        <p:nvSpPr>
          <p:cNvPr id="78" name="TextBox 77">
            <a:extLst>
              <a:ext uri="{FF2B5EF4-FFF2-40B4-BE49-F238E27FC236}">
                <a16:creationId xmlns:a16="http://schemas.microsoft.com/office/drawing/2014/main" id="{CC58991B-DA2C-4F6F-4251-F112DC2E39C3}"/>
              </a:ext>
            </a:extLst>
          </p:cNvPr>
          <p:cNvSpPr txBox="1"/>
          <p:nvPr/>
        </p:nvSpPr>
        <p:spPr>
          <a:xfrm>
            <a:off x="609599" y="1194379"/>
            <a:ext cx="8837614" cy="307777"/>
          </a:xfrm>
          <a:prstGeom prst="rect">
            <a:avLst/>
          </a:prstGeom>
          <a:noFill/>
        </p:spPr>
        <p:txBody>
          <a:bodyPr wrap="square" rtlCol="0">
            <a:spAutoFit/>
          </a:bodyPr>
          <a:lstStyle/>
          <a:p>
            <a:pPr algn="l"/>
            <a:r>
              <a:rPr lang="en-US" sz="1400" b="1" dirty="0"/>
              <a:t>Initiatives Being Considered for Accelerating Seller Productivity and/ or Skill Development</a:t>
            </a:r>
          </a:p>
        </p:txBody>
      </p:sp>
      <p:sp>
        <p:nvSpPr>
          <p:cNvPr id="121" name="Rectangle 120">
            <a:extLst>
              <a:ext uri="{FF2B5EF4-FFF2-40B4-BE49-F238E27FC236}">
                <a16:creationId xmlns:a16="http://schemas.microsoft.com/office/drawing/2014/main" id="{9D5176B3-16F9-0094-B129-0BA556672C6A}"/>
              </a:ext>
            </a:extLst>
          </p:cNvPr>
          <p:cNvSpPr/>
          <p:nvPr>
            <p:custDataLst>
              <p:tags r:id="rId35"/>
            </p:custDataLst>
          </p:nvPr>
        </p:nvSpPr>
        <p:spPr bwMode="auto">
          <a:xfrm>
            <a:off x="9296400" y="1552575"/>
            <a:ext cx="179388" cy="13335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21F12F8-98A2-4115-F573-B80C79FB4CCD}"/>
              </a:ext>
            </a:extLst>
          </p:cNvPr>
          <p:cNvSpPr/>
          <p:nvPr>
            <p:custDataLst>
              <p:tags r:id="rId36"/>
            </p:custDataLst>
          </p:nvPr>
        </p:nvSpPr>
        <p:spPr bwMode="auto">
          <a:xfrm>
            <a:off x="9296400" y="1747838"/>
            <a:ext cx="179388" cy="133350"/>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069CB8EC-B27E-CC5D-A56A-075F0E2CDB30}"/>
              </a:ext>
            </a:extLst>
          </p:cNvPr>
          <p:cNvSpPr/>
          <p:nvPr>
            <p:custDataLst>
              <p:tags r:id="rId37"/>
            </p:custDataLst>
          </p:nvPr>
        </p:nvSpPr>
        <p:spPr bwMode="auto">
          <a:xfrm>
            <a:off x="9296400" y="1943100"/>
            <a:ext cx="179388" cy="133350"/>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Placeholder 2">
            <a:extLst>
              <a:ext uri="{FF2B5EF4-FFF2-40B4-BE49-F238E27FC236}">
                <a16:creationId xmlns:a16="http://schemas.microsoft.com/office/drawing/2014/main" id="{97B93CF6-2309-4345-AA1D-B104C260F806}"/>
              </a:ext>
            </a:extLst>
          </p:cNvPr>
          <p:cNvSpPr>
            <a:spLocks noGrp="1"/>
          </p:cNvSpPr>
          <p:nvPr>
            <p:custDataLst>
              <p:tags r:id="rId38"/>
            </p:custDataLst>
          </p:nvPr>
        </p:nvSpPr>
        <p:spPr bwMode="auto">
          <a:xfrm>
            <a:off x="9526588" y="1560513"/>
            <a:ext cx="1363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637A307F-898C-473E-B27C-CE5D9B275199}" type="datetime'Sm''''''a''ll'''' ''em''''p''h''''asi''s'' ''''''''in 2''024'">
              <a:rPr lang="en-US" altLang="en-US" sz="1000" smtClean="0"/>
              <a:pPr/>
              <a:t>Small emphasis in 2024</a:t>
            </a:fld>
            <a:endParaRPr lang="en-US" sz="1000" dirty="0"/>
          </a:p>
        </p:txBody>
      </p:sp>
      <p:sp>
        <p:nvSpPr>
          <p:cNvPr id="116" name="Text Placeholder 2">
            <a:extLst>
              <a:ext uri="{FF2B5EF4-FFF2-40B4-BE49-F238E27FC236}">
                <a16:creationId xmlns:a16="http://schemas.microsoft.com/office/drawing/2014/main" id="{97B93CF6-2309-4345-AA1D-B104C260F806}"/>
              </a:ext>
            </a:extLst>
          </p:cNvPr>
          <p:cNvSpPr>
            <a:spLocks noGrp="1"/>
          </p:cNvSpPr>
          <p:nvPr>
            <p:custDataLst>
              <p:tags r:id="rId39"/>
            </p:custDataLst>
          </p:nvPr>
        </p:nvSpPr>
        <p:spPr bwMode="auto">
          <a:xfrm>
            <a:off x="9526588" y="1755775"/>
            <a:ext cx="23764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37A9C2E-5EE1-46F5-807E-92AB06E2BC85}" type="datetime'Neither ''''''s''''mal''l nor large ''em''pha''sis in 20''24'">
              <a:rPr lang="en-US" altLang="en-US" sz="1000" smtClean="0"/>
              <a:pPr/>
              <a:t>Neither small nor large emphasis in 2024</a:t>
            </a:fld>
            <a:endParaRPr lang="en-US" sz="1000" dirty="0"/>
          </a:p>
        </p:txBody>
      </p:sp>
      <p:sp>
        <p:nvSpPr>
          <p:cNvPr id="117" name="Text Placeholder 2">
            <a:extLst>
              <a:ext uri="{FF2B5EF4-FFF2-40B4-BE49-F238E27FC236}">
                <a16:creationId xmlns:a16="http://schemas.microsoft.com/office/drawing/2014/main" id="{97B93CF6-2309-4345-AA1D-B104C260F806}"/>
              </a:ext>
            </a:extLst>
          </p:cNvPr>
          <p:cNvSpPr>
            <a:spLocks noGrp="1"/>
          </p:cNvSpPr>
          <p:nvPr>
            <p:custDataLst>
              <p:tags r:id="rId40"/>
            </p:custDataLst>
          </p:nvPr>
        </p:nvSpPr>
        <p:spPr bwMode="auto">
          <a:xfrm>
            <a:off x="9526588" y="1951038"/>
            <a:ext cx="1381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C25808EB-7182-4115-B7D9-ED50D6C7335C}" type="datetime'Lar''ge'''' empha''si''s in ''''''''''2''''0''''''24'''''''">
              <a:rPr lang="en-US" altLang="en-US" sz="1000" smtClean="0"/>
              <a:pPr/>
              <a:t>Large emphasis in 2024</a:t>
            </a:fld>
            <a:endParaRPr lang="en-US" sz="1000" dirty="0"/>
          </a:p>
        </p:txBody>
      </p:sp>
      <p:sp>
        <p:nvSpPr>
          <p:cNvPr id="36" name="TextBox 35">
            <a:extLst>
              <a:ext uri="{FF2B5EF4-FFF2-40B4-BE49-F238E27FC236}">
                <a16:creationId xmlns:a16="http://schemas.microsoft.com/office/drawing/2014/main" id="{40ECC2BB-210D-37C1-97E5-DFB1B415D068}"/>
              </a:ext>
            </a:extLst>
          </p:cNvPr>
          <p:cNvSpPr txBox="1"/>
          <p:nvPr/>
        </p:nvSpPr>
        <p:spPr>
          <a:xfrm>
            <a:off x="502443" y="1610424"/>
            <a:ext cx="1808958" cy="246221"/>
          </a:xfrm>
          <a:prstGeom prst="rect">
            <a:avLst/>
          </a:prstGeom>
          <a:noFill/>
        </p:spPr>
        <p:txBody>
          <a:bodyPr wrap="square" rtlCol="0">
            <a:spAutoFit/>
          </a:bodyPr>
          <a:lstStyle/>
          <a:p>
            <a:pPr algn="ctr"/>
            <a:r>
              <a:rPr lang="en-US" sz="1000" i="1" dirty="0"/>
              <a:t>Tools and Enablement</a:t>
            </a:r>
          </a:p>
        </p:txBody>
      </p:sp>
      <p:sp>
        <p:nvSpPr>
          <p:cNvPr id="37" name="TextBox 36">
            <a:extLst>
              <a:ext uri="{FF2B5EF4-FFF2-40B4-BE49-F238E27FC236}">
                <a16:creationId xmlns:a16="http://schemas.microsoft.com/office/drawing/2014/main" id="{679B7CA4-0728-66BB-5E60-54C445A0F2D4}"/>
              </a:ext>
            </a:extLst>
          </p:cNvPr>
          <p:cNvSpPr txBox="1"/>
          <p:nvPr/>
        </p:nvSpPr>
        <p:spPr>
          <a:xfrm>
            <a:off x="3021013" y="1607265"/>
            <a:ext cx="2157379" cy="246221"/>
          </a:xfrm>
          <a:prstGeom prst="rect">
            <a:avLst/>
          </a:prstGeom>
          <a:noFill/>
        </p:spPr>
        <p:txBody>
          <a:bodyPr wrap="square" rtlCol="0">
            <a:spAutoFit/>
          </a:bodyPr>
          <a:lstStyle/>
          <a:p>
            <a:pPr algn="ctr"/>
            <a:r>
              <a:rPr lang="en-US" sz="1000" i="1" dirty="0"/>
              <a:t>Training and Skill Development</a:t>
            </a:r>
          </a:p>
        </p:txBody>
      </p:sp>
      <p:sp>
        <p:nvSpPr>
          <p:cNvPr id="38" name="TextBox 37">
            <a:extLst>
              <a:ext uri="{FF2B5EF4-FFF2-40B4-BE49-F238E27FC236}">
                <a16:creationId xmlns:a16="http://schemas.microsoft.com/office/drawing/2014/main" id="{806A3EC5-7FD0-6F11-3FD7-93C4DF348E01}"/>
              </a:ext>
            </a:extLst>
          </p:cNvPr>
          <p:cNvSpPr txBox="1"/>
          <p:nvPr/>
        </p:nvSpPr>
        <p:spPr>
          <a:xfrm>
            <a:off x="5615188" y="1603722"/>
            <a:ext cx="1526774" cy="246221"/>
          </a:xfrm>
          <a:prstGeom prst="rect">
            <a:avLst/>
          </a:prstGeom>
          <a:noFill/>
        </p:spPr>
        <p:txBody>
          <a:bodyPr wrap="square" rtlCol="0">
            <a:spAutoFit/>
          </a:bodyPr>
          <a:lstStyle/>
          <a:p>
            <a:pPr algn="ctr"/>
            <a:r>
              <a:rPr lang="en-US" sz="1000" i="1" dirty="0"/>
              <a:t>Comp Plan Design</a:t>
            </a:r>
          </a:p>
        </p:txBody>
      </p:sp>
      <p:sp>
        <p:nvSpPr>
          <p:cNvPr id="39" name="TextBox 38">
            <a:extLst>
              <a:ext uri="{FF2B5EF4-FFF2-40B4-BE49-F238E27FC236}">
                <a16:creationId xmlns:a16="http://schemas.microsoft.com/office/drawing/2014/main" id="{29345703-97F1-DD78-5056-BC3477F59FA5}"/>
              </a:ext>
            </a:extLst>
          </p:cNvPr>
          <p:cNvSpPr txBox="1"/>
          <p:nvPr/>
        </p:nvSpPr>
        <p:spPr>
          <a:xfrm>
            <a:off x="7558606" y="1600915"/>
            <a:ext cx="1526774" cy="246221"/>
          </a:xfrm>
          <a:prstGeom prst="rect">
            <a:avLst/>
          </a:prstGeom>
          <a:noFill/>
        </p:spPr>
        <p:txBody>
          <a:bodyPr wrap="square" rtlCol="0">
            <a:spAutoFit/>
          </a:bodyPr>
          <a:lstStyle/>
          <a:p>
            <a:pPr algn="ctr"/>
            <a:r>
              <a:rPr lang="en-US" sz="1000" i="1" dirty="0"/>
              <a:t>Managing Churn</a:t>
            </a:r>
          </a:p>
        </p:txBody>
      </p:sp>
      <p:cxnSp>
        <p:nvCxnSpPr>
          <p:cNvPr id="40" name="Straight Connector 39">
            <a:extLst>
              <a:ext uri="{FF2B5EF4-FFF2-40B4-BE49-F238E27FC236}">
                <a16:creationId xmlns:a16="http://schemas.microsoft.com/office/drawing/2014/main" id="{9C8A9C1D-489E-A995-EAD3-7614D4C76EC9}"/>
              </a:ext>
            </a:extLst>
          </p:cNvPr>
          <p:cNvCxnSpPr>
            <a:cxnSpLocks/>
          </p:cNvCxnSpPr>
          <p:nvPr/>
        </p:nvCxnSpPr>
        <p:spPr>
          <a:xfrm flipV="1">
            <a:off x="698535" y="3303000"/>
            <a:ext cx="8597865" cy="19251"/>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F7985E2-A1AC-DBD8-AF17-9115E86F918F}"/>
              </a:ext>
            </a:extLst>
          </p:cNvPr>
          <p:cNvSpPr txBox="1"/>
          <p:nvPr/>
        </p:nvSpPr>
        <p:spPr>
          <a:xfrm>
            <a:off x="8524892" y="2973536"/>
            <a:ext cx="2095466" cy="461665"/>
          </a:xfrm>
          <a:prstGeom prst="rect">
            <a:avLst/>
          </a:prstGeom>
          <a:noFill/>
        </p:spPr>
        <p:txBody>
          <a:bodyPr wrap="square" rtlCol="0">
            <a:spAutoFit/>
          </a:bodyPr>
          <a:lstStyle/>
          <a:p>
            <a:pPr algn="r"/>
            <a:r>
              <a:rPr lang="en-US" sz="1200" i="1" dirty="0"/>
              <a:t>Large emphasis for </a:t>
            </a:r>
          </a:p>
          <a:p>
            <a:pPr algn="r"/>
            <a:r>
              <a:rPr lang="en-US" sz="1200" i="1" dirty="0"/>
              <a:t>more than half </a:t>
            </a:r>
          </a:p>
        </p:txBody>
      </p:sp>
    </p:spTree>
    <p:extLst>
      <p:ext uri="{BB962C8B-B14F-4D97-AF65-F5344CB8AC3E}">
        <p14:creationId xmlns:p14="http://schemas.microsoft.com/office/powerpoint/2010/main" val="23362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0677D3-A747-97CA-DAF5-87DCDBD0FC60}"/>
              </a:ext>
            </a:extLst>
          </p:cNvPr>
          <p:cNvGraphicFramePr>
            <a:graphicFrameLocks noChangeAspect="1"/>
          </p:cNvGraphicFramePr>
          <p:nvPr>
            <p:custDataLst>
              <p:tags r:id="rId1"/>
            </p:custDataLst>
            <p:extLst>
              <p:ext uri="{D42A27DB-BD31-4B8C-83A1-F6EECF244321}">
                <p14:modId xmlns:p14="http://schemas.microsoft.com/office/powerpoint/2010/main" val="3867380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592" imgH="595" progId="TCLayout.ActiveDocument.1">
                  <p:embed/>
                </p:oleObj>
              </mc:Choice>
              <mc:Fallback>
                <p:oleObj name="think-cell Slide" r:id="rId38" imgW="592" imgH="595" progId="TCLayout.ActiveDocument.1">
                  <p:embed/>
                  <p:pic>
                    <p:nvPicPr>
                      <p:cNvPr id="4" name="Object 3" hidden="1">
                        <a:extLst>
                          <a:ext uri="{FF2B5EF4-FFF2-40B4-BE49-F238E27FC236}">
                            <a16:creationId xmlns:a16="http://schemas.microsoft.com/office/drawing/2014/main" id="{B80677D3-A747-97CA-DAF5-87DCDBD0FC60}"/>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A0F1DC-2BF4-1BEB-34A6-94FD9F0C9BC8}"/>
              </a:ext>
            </a:extLst>
          </p:cNvPr>
          <p:cNvSpPr>
            <a:spLocks noGrp="1"/>
          </p:cNvSpPr>
          <p:nvPr>
            <p:ph type="title"/>
          </p:nvPr>
        </p:nvSpPr>
        <p:spPr/>
        <p:txBody>
          <a:bodyPr vert="horz"/>
          <a:lstStyle/>
          <a:p>
            <a:r>
              <a:rPr lang="en-US" dirty="0"/>
              <a:t>CEO Value Creation Pulse, Q1 2024</a:t>
            </a:r>
          </a:p>
        </p:txBody>
      </p:sp>
      <p:sp>
        <p:nvSpPr>
          <p:cNvPr id="22" name="TextBox 21">
            <a:extLst>
              <a:ext uri="{FF2B5EF4-FFF2-40B4-BE49-F238E27FC236}">
                <a16:creationId xmlns:a16="http://schemas.microsoft.com/office/drawing/2014/main" id="{9A88FAD3-F600-90CA-D943-13DC2CC95E24}"/>
              </a:ext>
            </a:extLst>
          </p:cNvPr>
          <p:cNvSpPr txBox="1"/>
          <p:nvPr/>
        </p:nvSpPr>
        <p:spPr>
          <a:xfrm>
            <a:off x="731837" y="4204250"/>
            <a:ext cx="3392488" cy="276999"/>
          </a:xfrm>
          <a:prstGeom prst="rect">
            <a:avLst/>
          </a:prstGeom>
          <a:noFill/>
        </p:spPr>
        <p:txBody>
          <a:bodyPr wrap="square" rtlCol="0">
            <a:spAutoFit/>
          </a:bodyPr>
          <a:lstStyle/>
          <a:p>
            <a:pPr algn="l"/>
            <a:r>
              <a:rPr lang="en-US" sz="1200" b="1" dirty="0"/>
              <a:t>Respondent Title</a:t>
            </a:r>
          </a:p>
        </p:txBody>
      </p:sp>
      <p:sp>
        <p:nvSpPr>
          <p:cNvPr id="23" name="TextBox 22">
            <a:extLst>
              <a:ext uri="{FF2B5EF4-FFF2-40B4-BE49-F238E27FC236}">
                <a16:creationId xmlns:a16="http://schemas.microsoft.com/office/drawing/2014/main" id="{2AA4D2FE-49DC-BFF3-03E6-C5FAFD42DA59}"/>
              </a:ext>
            </a:extLst>
          </p:cNvPr>
          <p:cNvSpPr txBox="1"/>
          <p:nvPr/>
        </p:nvSpPr>
        <p:spPr>
          <a:xfrm>
            <a:off x="8542671" y="4209092"/>
            <a:ext cx="3392488" cy="276999"/>
          </a:xfrm>
          <a:prstGeom prst="rect">
            <a:avLst/>
          </a:prstGeom>
          <a:noFill/>
        </p:spPr>
        <p:txBody>
          <a:bodyPr wrap="square" rtlCol="0">
            <a:spAutoFit/>
          </a:bodyPr>
          <a:lstStyle/>
          <a:p>
            <a:pPr algn="l"/>
            <a:r>
              <a:rPr lang="en-US" sz="1200" b="1"/>
              <a:t>Company Industry</a:t>
            </a:r>
          </a:p>
        </p:txBody>
      </p:sp>
      <p:sp>
        <p:nvSpPr>
          <p:cNvPr id="36" name="TextBox 35">
            <a:extLst>
              <a:ext uri="{FF2B5EF4-FFF2-40B4-BE49-F238E27FC236}">
                <a16:creationId xmlns:a16="http://schemas.microsoft.com/office/drawing/2014/main" id="{D9EC58D9-2227-BC26-0058-33888E9B8BB4}"/>
              </a:ext>
            </a:extLst>
          </p:cNvPr>
          <p:cNvSpPr txBox="1"/>
          <p:nvPr/>
        </p:nvSpPr>
        <p:spPr>
          <a:xfrm>
            <a:off x="3314473" y="4204250"/>
            <a:ext cx="1982210" cy="276999"/>
          </a:xfrm>
          <a:prstGeom prst="rect">
            <a:avLst/>
          </a:prstGeom>
          <a:noFill/>
        </p:spPr>
        <p:txBody>
          <a:bodyPr wrap="square" rtlCol="0">
            <a:spAutoFit/>
          </a:bodyPr>
          <a:lstStyle/>
          <a:p>
            <a:pPr algn="l"/>
            <a:r>
              <a:rPr lang="en-US" sz="1200" b="1"/>
              <a:t>Ownership Structure</a:t>
            </a:r>
          </a:p>
        </p:txBody>
      </p:sp>
      <p:sp>
        <p:nvSpPr>
          <p:cNvPr id="37" name="TextBox 36">
            <a:extLst>
              <a:ext uri="{FF2B5EF4-FFF2-40B4-BE49-F238E27FC236}">
                <a16:creationId xmlns:a16="http://schemas.microsoft.com/office/drawing/2014/main" id="{40695AE2-FD83-A6F5-4525-DD38D33DFDE1}"/>
              </a:ext>
            </a:extLst>
          </p:cNvPr>
          <p:cNvSpPr txBox="1"/>
          <p:nvPr/>
        </p:nvSpPr>
        <p:spPr>
          <a:xfrm>
            <a:off x="5932487" y="4204940"/>
            <a:ext cx="3392488" cy="276999"/>
          </a:xfrm>
          <a:prstGeom prst="rect">
            <a:avLst/>
          </a:prstGeom>
          <a:noFill/>
        </p:spPr>
        <p:txBody>
          <a:bodyPr wrap="square" rtlCol="0">
            <a:spAutoFit/>
          </a:bodyPr>
          <a:lstStyle/>
          <a:p>
            <a:pPr algn="l"/>
            <a:r>
              <a:rPr lang="en-US" sz="1200" b="1"/>
              <a:t>Annual Revenue</a:t>
            </a:r>
          </a:p>
        </p:txBody>
      </p:sp>
      <p:sp>
        <p:nvSpPr>
          <p:cNvPr id="3" name="TextBox 2">
            <a:extLst>
              <a:ext uri="{FF2B5EF4-FFF2-40B4-BE49-F238E27FC236}">
                <a16:creationId xmlns:a16="http://schemas.microsoft.com/office/drawing/2014/main" id="{E2827E6E-3C80-2A19-777A-90B407D02FB6}"/>
              </a:ext>
            </a:extLst>
          </p:cNvPr>
          <p:cNvSpPr txBox="1"/>
          <p:nvPr/>
        </p:nvSpPr>
        <p:spPr>
          <a:xfrm>
            <a:off x="1257301" y="1245696"/>
            <a:ext cx="9712013" cy="2677656"/>
          </a:xfrm>
          <a:prstGeom prst="rect">
            <a:avLst/>
          </a:prstGeom>
          <a:solidFill>
            <a:schemeClr val="bg1">
              <a:lumMod val="85000"/>
            </a:schemeClr>
          </a:solidFill>
        </p:spPr>
        <p:txBody>
          <a:bodyPr wrap="square" rtlCol="0">
            <a:spAutoFit/>
          </a:bodyPr>
          <a:lstStyle/>
          <a:p>
            <a:pPr algn="l"/>
            <a:r>
              <a:rPr lang="en-US" sz="1400" dirty="0"/>
              <a:t>SBI’s quarterly survey of CEOs and other C-level executives focuses on how they are planning for value creation, and the go-to-market strategies and tactics that will get them there. This report details four findings that should drive executive planning in early 2024:</a:t>
            </a:r>
          </a:p>
          <a:p>
            <a:pPr algn="l"/>
            <a:endParaRPr lang="en-US" sz="1400" dirty="0"/>
          </a:p>
          <a:p>
            <a:pPr algn="l"/>
            <a:r>
              <a:rPr lang="en-US" sz="1400" b="1" dirty="0"/>
              <a:t>1. Boosts in Growth Confidence Fueled by Strong Forward Indicators </a:t>
            </a:r>
            <a:r>
              <a:rPr lang="en-US" sz="1400" dirty="0">
                <a:hlinkClick r:id="rId40" action="ppaction://hlinksldjump"/>
              </a:rPr>
              <a:t>(pages 3 - 6)</a:t>
            </a:r>
            <a:endParaRPr lang="en-US" sz="1400" dirty="0"/>
          </a:p>
          <a:p>
            <a:pPr algn="l"/>
            <a:r>
              <a:rPr lang="en-US" sz="1400" b="1" dirty="0"/>
              <a:t>2. Investing More in Capturing New Markets, Despite Gaps in Confidence </a:t>
            </a:r>
            <a:r>
              <a:rPr lang="en-US" sz="1400" dirty="0">
                <a:hlinkClick r:id="rId41" action="ppaction://hlinksldjump"/>
              </a:rPr>
              <a:t>(pages 7 – 13)</a:t>
            </a:r>
            <a:endParaRPr lang="en-US" sz="1400" dirty="0"/>
          </a:p>
          <a:p>
            <a:pPr algn="l"/>
            <a:r>
              <a:rPr lang="en-US" sz="1400" b="1" dirty="0"/>
              <a:t>3. Confident in the Strategy, Questions About the Talent to Execute It </a:t>
            </a:r>
            <a:r>
              <a:rPr lang="en-US" sz="1400" dirty="0">
                <a:hlinkClick r:id="rId42" action="ppaction://hlinksldjump"/>
              </a:rPr>
              <a:t>(pages 14 – 17)</a:t>
            </a:r>
            <a:endParaRPr lang="en-US" sz="1400" dirty="0"/>
          </a:p>
          <a:p>
            <a:pPr algn="l"/>
            <a:r>
              <a:rPr lang="en-US" sz="1400" b="1" dirty="0"/>
              <a:t>4. Relying on New Hires, But Long Ramps and Limited Additional Support Threaten Growth </a:t>
            </a:r>
            <a:r>
              <a:rPr lang="en-US" sz="1400" dirty="0">
                <a:hlinkClick r:id="rId43" action="ppaction://hlinksldjump"/>
              </a:rPr>
              <a:t>(pages 18 – 22)</a:t>
            </a:r>
            <a:endParaRPr lang="en-US" sz="1400" dirty="0"/>
          </a:p>
          <a:p>
            <a:pPr algn="l"/>
            <a:endParaRPr lang="en-US" sz="1400" dirty="0"/>
          </a:p>
          <a:p>
            <a:pPr algn="l"/>
            <a:r>
              <a:rPr lang="en-US" sz="1400" dirty="0"/>
              <a:t>Together these indicators of CEO sentiment suggest that they are confident in the direction they have set their organizations on and the market momentum that they are feeling. But they remain hesitant about their ability to execute, and in particular whether they have their teams set up for success as they advance growth strategies. </a:t>
            </a:r>
          </a:p>
        </p:txBody>
      </p:sp>
      <p:graphicFrame>
        <p:nvGraphicFramePr>
          <p:cNvPr id="28" name="Chart 27">
            <a:extLst>
              <a:ext uri="{FF2B5EF4-FFF2-40B4-BE49-F238E27FC236}">
                <a16:creationId xmlns:a16="http://schemas.microsoft.com/office/drawing/2014/main" id="{14597201-8252-7C87-92BA-8921B3FB2805}"/>
              </a:ext>
            </a:extLst>
          </p:cNvPr>
          <p:cNvGraphicFramePr/>
          <p:nvPr>
            <p:custDataLst>
              <p:tags r:id="rId2"/>
            </p:custDataLst>
            <p:extLst>
              <p:ext uri="{D42A27DB-BD31-4B8C-83A1-F6EECF244321}">
                <p14:modId xmlns:p14="http://schemas.microsoft.com/office/powerpoint/2010/main" val="633843257"/>
              </p:ext>
            </p:extLst>
          </p:nvPr>
        </p:nvGraphicFramePr>
        <p:xfrm>
          <a:off x="692150" y="4381500"/>
          <a:ext cx="2292350" cy="1749425"/>
        </p:xfrm>
        <a:graphic>
          <a:graphicData uri="http://schemas.openxmlformats.org/drawingml/2006/chart">
            <c:chart xmlns:c="http://schemas.openxmlformats.org/drawingml/2006/chart" xmlns:r="http://schemas.openxmlformats.org/officeDocument/2006/relationships" r:id="rId44"/>
          </a:graphicData>
        </a:graphic>
      </p:graphicFrame>
      <p:sp>
        <p:nvSpPr>
          <p:cNvPr id="17" name="Text Placeholder 2">
            <a:extLst>
              <a:ext uri="{FF2B5EF4-FFF2-40B4-BE49-F238E27FC236}">
                <a16:creationId xmlns:a16="http://schemas.microsoft.com/office/drawing/2014/main" id="{1D145FE8-A6A4-C8AC-EE35-98E2505E6185}"/>
              </a:ext>
            </a:extLst>
          </p:cNvPr>
          <p:cNvSpPr>
            <a:spLocks noGrp="1"/>
          </p:cNvSpPr>
          <p:nvPr>
            <p:custDataLst>
              <p:tags r:id="rId3"/>
            </p:custDataLst>
          </p:nvPr>
        </p:nvSpPr>
        <p:spPr bwMode="auto">
          <a:xfrm>
            <a:off x="2417763" y="5387975"/>
            <a:ext cx="3016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D55033F-B254-4591-814A-B04BB98A1BEC}" type="datetime'C''''''''''''''''''''''''''''''''''''''E''''''''''''''''O'">
              <a:rPr lang="en-US" altLang="en-US" sz="1100" smtClean="0"/>
              <a:pPr/>
              <a:t>CEO</a:t>
            </a:fld>
            <a:endParaRPr lang="en-US" sz="1100" dirty="0"/>
          </a:p>
        </p:txBody>
      </p:sp>
      <p:sp>
        <p:nvSpPr>
          <p:cNvPr id="20" name="Text Placeholder 2">
            <a:extLst>
              <a:ext uri="{FF2B5EF4-FFF2-40B4-BE49-F238E27FC236}">
                <a16:creationId xmlns:a16="http://schemas.microsoft.com/office/drawing/2014/main" id="{F95991CD-BBF3-8711-38FA-E324B5FA63A3}"/>
              </a:ext>
            </a:extLst>
          </p:cNvPr>
          <p:cNvSpPr>
            <a:spLocks noGrp="1"/>
          </p:cNvSpPr>
          <p:nvPr>
            <p:custDataLst>
              <p:tags r:id="rId4"/>
            </p:custDataLst>
          </p:nvPr>
        </p:nvSpPr>
        <p:spPr bwMode="auto">
          <a:xfrm>
            <a:off x="369888" y="4975225"/>
            <a:ext cx="8874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7C407756-ABF9-4B97-83D1-3C9DA2162CE3}" type="datetime'''''''''''''''O''''''''t''h''er'''' C''-''''Lev''''el'''">
              <a:rPr lang="en-US" altLang="en-US" sz="1100" smtClean="0"/>
              <a:pPr/>
              <a:t>Other C-Level</a:t>
            </a:fld>
            <a:endParaRPr lang="en-US" sz="1100" dirty="0"/>
          </a:p>
        </p:txBody>
      </p:sp>
      <p:graphicFrame>
        <p:nvGraphicFramePr>
          <p:cNvPr id="38" name="Chart 37">
            <a:extLst>
              <a:ext uri="{FF2B5EF4-FFF2-40B4-BE49-F238E27FC236}">
                <a16:creationId xmlns:a16="http://schemas.microsoft.com/office/drawing/2014/main" id="{6D64DE78-6BF5-8C0E-DAF2-53D9B20DE921}"/>
              </a:ext>
            </a:extLst>
          </p:cNvPr>
          <p:cNvGraphicFramePr/>
          <p:nvPr>
            <p:custDataLst>
              <p:tags r:id="rId5"/>
            </p:custDataLst>
            <p:extLst>
              <p:ext uri="{D42A27DB-BD31-4B8C-83A1-F6EECF244321}">
                <p14:modId xmlns:p14="http://schemas.microsoft.com/office/powerpoint/2010/main" val="745142942"/>
              </p:ext>
            </p:extLst>
          </p:nvPr>
        </p:nvGraphicFramePr>
        <p:xfrm>
          <a:off x="2900363" y="4381500"/>
          <a:ext cx="2292350" cy="1749425"/>
        </p:xfrm>
        <a:graphic>
          <a:graphicData uri="http://schemas.openxmlformats.org/drawingml/2006/chart">
            <c:chart xmlns:c="http://schemas.openxmlformats.org/drawingml/2006/chart" xmlns:r="http://schemas.openxmlformats.org/officeDocument/2006/relationships" r:id="rId45"/>
          </a:graphicData>
        </a:graphic>
      </p:graphicFrame>
      <p:sp>
        <p:nvSpPr>
          <p:cNvPr id="30" name="Text Placeholder 2">
            <a:extLst>
              <a:ext uri="{FF2B5EF4-FFF2-40B4-BE49-F238E27FC236}">
                <a16:creationId xmlns:a16="http://schemas.microsoft.com/office/drawing/2014/main" id="{3FC6E4F9-D012-DF7E-166F-C50ED3EEB9D5}"/>
              </a:ext>
            </a:extLst>
          </p:cNvPr>
          <p:cNvSpPr>
            <a:spLocks noGrp="1"/>
          </p:cNvSpPr>
          <p:nvPr>
            <p:custDataLst>
              <p:tags r:id="rId6"/>
            </p:custDataLst>
          </p:nvPr>
        </p:nvSpPr>
        <p:spPr bwMode="auto">
          <a:xfrm>
            <a:off x="4443413" y="5676900"/>
            <a:ext cx="15843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EE429F03-5AD5-482D-9C0A-C05DB78698AB}" type="datetime'Pri''vat''e'''' e''quity'''''''' sponso''re''''''''''d'">
              <a:rPr lang="en-US" altLang="en-US" sz="1100" smtClean="0"/>
              <a:pPr/>
              <a:t>Private equity sponsored</a:t>
            </a:fld>
            <a:endParaRPr lang="en-US" sz="1100" dirty="0"/>
          </a:p>
        </p:txBody>
      </p:sp>
      <p:sp>
        <p:nvSpPr>
          <p:cNvPr id="31" name="Text Placeholder 2">
            <a:extLst>
              <a:ext uri="{FF2B5EF4-FFF2-40B4-BE49-F238E27FC236}">
                <a16:creationId xmlns:a16="http://schemas.microsoft.com/office/drawing/2014/main" id="{57042E56-89D8-D775-D41A-B91101DB299D}"/>
              </a:ext>
            </a:extLst>
          </p:cNvPr>
          <p:cNvSpPr>
            <a:spLocks noGrp="1"/>
          </p:cNvSpPr>
          <p:nvPr>
            <p:custDataLst>
              <p:tags r:id="rId7"/>
            </p:custDataLst>
          </p:nvPr>
        </p:nvSpPr>
        <p:spPr bwMode="auto">
          <a:xfrm>
            <a:off x="3255963" y="4686300"/>
            <a:ext cx="3905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6F668D6A-75D5-4439-A719-BABF00E57C92}" type="datetime'''''P''''''u''b''''''''''''''l''''''''''''''''''''''ic'''''">
              <a:rPr lang="en-US" altLang="en-US" sz="1100" smtClean="0"/>
              <a:pPr/>
              <a:t>Public</a:t>
            </a:fld>
            <a:endParaRPr lang="en-US" sz="1100" dirty="0"/>
          </a:p>
        </p:txBody>
      </p:sp>
      <p:graphicFrame>
        <p:nvGraphicFramePr>
          <p:cNvPr id="13" name="Chart 12">
            <a:extLst>
              <a:ext uri="{FF2B5EF4-FFF2-40B4-BE49-F238E27FC236}">
                <a16:creationId xmlns:a16="http://schemas.microsoft.com/office/drawing/2014/main" id="{F14380ED-7830-5876-113C-9B28239519D4}"/>
              </a:ext>
            </a:extLst>
          </p:cNvPr>
          <p:cNvGraphicFramePr/>
          <p:nvPr>
            <p:custDataLst>
              <p:tags r:id="rId8"/>
            </p:custDataLst>
            <p:extLst>
              <p:ext uri="{D42A27DB-BD31-4B8C-83A1-F6EECF244321}">
                <p14:modId xmlns:p14="http://schemas.microsoft.com/office/powerpoint/2010/main" val="1735223173"/>
              </p:ext>
            </p:extLst>
          </p:nvPr>
        </p:nvGraphicFramePr>
        <p:xfrm>
          <a:off x="5462588" y="4381500"/>
          <a:ext cx="2292350" cy="1749425"/>
        </p:xfrm>
        <a:graphic>
          <a:graphicData uri="http://schemas.openxmlformats.org/drawingml/2006/chart">
            <c:chart xmlns:c="http://schemas.openxmlformats.org/drawingml/2006/chart" xmlns:r="http://schemas.openxmlformats.org/officeDocument/2006/relationships" r:id="rId46"/>
          </a:graphicData>
        </a:graphic>
      </p:graphicFrame>
      <p:sp>
        <p:nvSpPr>
          <p:cNvPr id="55" name="Text Placeholder 2">
            <a:extLst>
              <a:ext uri="{FF2B5EF4-FFF2-40B4-BE49-F238E27FC236}">
                <a16:creationId xmlns:a16="http://schemas.microsoft.com/office/drawing/2014/main" id="{67329E9A-A43E-87FB-3206-D98722B59F80}"/>
              </a:ext>
            </a:extLst>
          </p:cNvPr>
          <p:cNvSpPr txBox="1">
            <a:spLocks/>
          </p:cNvSpPr>
          <p:nvPr>
            <p:custDataLst>
              <p:tags r:id="rId9"/>
            </p:custDataLst>
          </p:nvPr>
        </p:nvSpPr>
        <p:spPr bwMode="gray">
          <a:xfrm>
            <a:off x="6273800" y="4826000"/>
            <a:ext cx="238125" cy="150813"/>
          </a:xfrm>
          <a:prstGeom prst="rect">
            <a:avLst/>
          </a:prstGeom>
          <a:solidFill>
            <a:schemeClr val="accent3"/>
          </a:solidFill>
          <a:ln>
            <a:noFill/>
          </a:ln>
          <a:effectLst/>
        </p:spPr>
        <p:txBody>
          <a:bodyPr vert="horz" wrap="none" lIns="20638" tIns="0" rIns="20638"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9443E06-2655-47D8-AB3D-18719B84E093}" type="datetime'''''''''''''''''''7''''%'''''''">
              <a:rPr lang="en-US" altLang="en-US" sz="1100" smtClean="0">
                <a:solidFill>
                  <a:schemeClr val="bg1"/>
                </a:solidFill>
                <a:effectLst/>
              </a:rPr>
              <a:pPr algn="ctr">
                <a:spcBef>
                  <a:spcPct val="0"/>
                </a:spcBef>
                <a:spcAft>
                  <a:spcPct val="0"/>
                </a:spcAft>
              </a:pPr>
              <a:t>7%</a:t>
            </a:fld>
            <a:endParaRPr lang="en-US" sz="1100" dirty="0">
              <a:solidFill>
                <a:schemeClr val="bg1"/>
              </a:solidFill>
            </a:endParaRPr>
          </a:p>
        </p:txBody>
      </p:sp>
      <p:sp>
        <p:nvSpPr>
          <p:cNvPr id="40" name="Text Placeholder 2">
            <a:extLst>
              <a:ext uri="{FF2B5EF4-FFF2-40B4-BE49-F238E27FC236}">
                <a16:creationId xmlns:a16="http://schemas.microsoft.com/office/drawing/2014/main" id="{CAFB2D3F-91DE-75F0-140F-DD155798E3B4}"/>
              </a:ext>
            </a:extLst>
          </p:cNvPr>
          <p:cNvSpPr txBox="1">
            <a:spLocks/>
          </p:cNvSpPr>
          <p:nvPr>
            <p:custDataLst>
              <p:tags r:id="rId10"/>
            </p:custDataLst>
          </p:nvPr>
        </p:nvSpPr>
        <p:spPr bwMode="gray">
          <a:xfrm>
            <a:off x="6435725" y="4976813"/>
            <a:ext cx="238125" cy="150813"/>
          </a:xfrm>
          <a:prstGeom prst="rect">
            <a:avLst/>
          </a:prstGeom>
          <a:solidFill>
            <a:schemeClr val="accent4"/>
          </a:solidFill>
          <a:ln>
            <a:noFill/>
          </a:ln>
          <a:effectLst/>
        </p:spPr>
        <p:txBody>
          <a:bodyPr vert="horz" wrap="none" lIns="20638" tIns="0" rIns="20638"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3F841A9-D0A3-4832-8134-1E38E0B6F464}" type="datetime'''''''''''''''''''2''''''''''''''''''''''''''''''''''%'''''">
              <a:rPr lang="en-US" altLang="en-US" sz="1100" smtClean="0">
                <a:effectLst/>
              </a:rPr>
              <a:pPr/>
              <a:t>2%</a:t>
            </a:fld>
            <a:endParaRPr lang="en-US" sz="1100" dirty="0"/>
          </a:p>
        </p:txBody>
      </p:sp>
      <p:sp>
        <p:nvSpPr>
          <p:cNvPr id="41" name="Text Placeholder 2">
            <a:extLst>
              <a:ext uri="{FF2B5EF4-FFF2-40B4-BE49-F238E27FC236}">
                <a16:creationId xmlns:a16="http://schemas.microsoft.com/office/drawing/2014/main" id="{6879C1CA-4DE6-5C33-983E-A052CE40D1F6}"/>
              </a:ext>
            </a:extLst>
          </p:cNvPr>
          <p:cNvSpPr txBox="1">
            <a:spLocks/>
          </p:cNvSpPr>
          <p:nvPr>
            <p:custDataLst>
              <p:tags r:id="rId11"/>
            </p:custDataLst>
          </p:nvPr>
        </p:nvSpPr>
        <p:spPr bwMode="gray">
          <a:xfrm>
            <a:off x="6484938" y="5127625"/>
            <a:ext cx="238125" cy="150813"/>
          </a:xfrm>
          <a:prstGeom prst="rect">
            <a:avLst/>
          </a:prstGeom>
          <a:solidFill>
            <a:schemeClr val="accent5"/>
          </a:solidFill>
          <a:ln>
            <a:noFill/>
          </a:ln>
          <a:effectLst/>
        </p:spPr>
        <p:txBody>
          <a:bodyPr vert="horz" wrap="none" lIns="20638" tIns="0" rIns="20638"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15EA966-8D61-4513-B19A-90F55BABA192}" type="datetime'''''''''3''''''''''''''''''''''''''''''''''%'''''''''''">
              <a:rPr lang="en-US" altLang="en-US" sz="1100" smtClean="0">
                <a:solidFill>
                  <a:schemeClr val="bg1"/>
                </a:solidFill>
                <a:effectLst/>
              </a:rPr>
              <a:pPr/>
              <a:t>3%</a:t>
            </a:fld>
            <a:endParaRPr lang="en-US" sz="1100" dirty="0">
              <a:solidFill>
                <a:schemeClr val="bg1"/>
              </a:solidFill>
            </a:endParaRPr>
          </a:p>
        </p:txBody>
      </p:sp>
      <p:sp>
        <p:nvSpPr>
          <p:cNvPr id="42" name="Rectangle 41">
            <a:extLst>
              <a:ext uri="{FF2B5EF4-FFF2-40B4-BE49-F238E27FC236}">
                <a16:creationId xmlns:a16="http://schemas.microsoft.com/office/drawing/2014/main" id="{AEC34903-7673-922A-09B5-DF12CC15DEB1}"/>
              </a:ext>
            </a:extLst>
          </p:cNvPr>
          <p:cNvSpPr/>
          <p:nvPr>
            <p:custDataLst>
              <p:tags r:id="rId12"/>
            </p:custDataLst>
          </p:nvPr>
        </p:nvSpPr>
        <p:spPr bwMode="auto">
          <a:xfrm>
            <a:off x="7316788" y="4879975"/>
            <a:ext cx="107950" cy="809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DEA771F-744C-6F25-7D58-A3A31F17C53F}"/>
              </a:ext>
            </a:extLst>
          </p:cNvPr>
          <p:cNvSpPr/>
          <p:nvPr>
            <p:custDataLst>
              <p:tags r:id="rId13"/>
            </p:custDataLst>
          </p:nvPr>
        </p:nvSpPr>
        <p:spPr bwMode="auto">
          <a:xfrm>
            <a:off x="7316788" y="4603750"/>
            <a:ext cx="107950" cy="809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6A240CA-10B0-94DA-226A-A4B546BD3B79}"/>
              </a:ext>
            </a:extLst>
          </p:cNvPr>
          <p:cNvSpPr/>
          <p:nvPr>
            <p:custDataLst>
              <p:tags r:id="rId14"/>
            </p:custDataLst>
          </p:nvPr>
        </p:nvSpPr>
        <p:spPr bwMode="auto">
          <a:xfrm>
            <a:off x="7316788" y="5018088"/>
            <a:ext cx="107950" cy="80963"/>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05FB241-8D0D-8926-6815-CA8FE6E8861E}"/>
              </a:ext>
            </a:extLst>
          </p:cNvPr>
          <p:cNvSpPr/>
          <p:nvPr>
            <p:custDataLst>
              <p:tags r:id="rId15"/>
            </p:custDataLst>
          </p:nvPr>
        </p:nvSpPr>
        <p:spPr bwMode="auto">
          <a:xfrm>
            <a:off x="7316788" y="4741863"/>
            <a:ext cx="107950" cy="809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22137CC-0623-3883-1D2F-74946054FC1B}"/>
              </a:ext>
            </a:extLst>
          </p:cNvPr>
          <p:cNvSpPr/>
          <p:nvPr>
            <p:custDataLst>
              <p:tags r:id="rId16"/>
            </p:custDataLst>
          </p:nvPr>
        </p:nvSpPr>
        <p:spPr bwMode="auto">
          <a:xfrm>
            <a:off x="7316788" y="5156200"/>
            <a:ext cx="107950" cy="80963"/>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2">
            <a:extLst>
              <a:ext uri="{FF2B5EF4-FFF2-40B4-BE49-F238E27FC236}">
                <a16:creationId xmlns:a16="http://schemas.microsoft.com/office/drawing/2014/main" id="{CD28853F-650B-AA23-20F3-56CFEC690FB1}"/>
              </a:ext>
            </a:extLst>
          </p:cNvPr>
          <p:cNvSpPr>
            <a:spLocks noGrp="1"/>
          </p:cNvSpPr>
          <p:nvPr>
            <p:custDataLst>
              <p:tags r:id="rId17"/>
            </p:custDataLst>
          </p:nvPr>
        </p:nvSpPr>
        <p:spPr bwMode="auto">
          <a:xfrm>
            <a:off x="7475538" y="4884738"/>
            <a:ext cx="481013"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94C969AC-75EF-41E4-B914-C11DE70DC209}" type="datetime'''''''''''''$2''''.''1'''' -'''''' 5''B ''''U''''S''''''''D'">
              <a:rPr lang="en-US" altLang="en-US" sz="600" smtClean="0"/>
              <a:pPr/>
              <a:t>$2.1 - 5B USD</a:t>
            </a:fld>
            <a:endParaRPr lang="en-US" sz="600" dirty="0"/>
          </a:p>
        </p:txBody>
      </p:sp>
      <p:sp>
        <p:nvSpPr>
          <p:cNvPr id="48" name="Text Placeholder 2">
            <a:extLst>
              <a:ext uri="{FF2B5EF4-FFF2-40B4-BE49-F238E27FC236}">
                <a16:creationId xmlns:a16="http://schemas.microsoft.com/office/drawing/2014/main" id="{6D66C7D6-B9CB-F1FD-39AD-A2815B5AE54A}"/>
              </a:ext>
            </a:extLst>
          </p:cNvPr>
          <p:cNvSpPr>
            <a:spLocks noGrp="1"/>
          </p:cNvSpPr>
          <p:nvPr>
            <p:custDataLst>
              <p:tags r:id="rId18"/>
            </p:custDataLst>
          </p:nvPr>
        </p:nvSpPr>
        <p:spPr bwMode="auto">
          <a:xfrm>
            <a:off x="7475538" y="5022850"/>
            <a:ext cx="525463"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8720F11D-86EF-41F6-B0DD-F10D5B54C474}" type="datetime'$''''''''''5''.1 -'' 10B ''''''''U''''''SD'''''''''''">
              <a:rPr lang="en-US" altLang="en-US" sz="600" smtClean="0"/>
              <a:pPr/>
              <a:t>$5.1 - 10B USD</a:t>
            </a:fld>
            <a:endParaRPr lang="en-US" sz="600" dirty="0"/>
          </a:p>
        </p:txBody>
      </p:sp>
      <p:sp>
        <p:nvSpPr>
          <p:cNvPr id="49" name="Text Placeholder 2">
            <a:extLst>
              <a:ext uri="{FF2B5EF4-FFF2-40B4-BE49-F238E27FC236}">
                <a16:creationId xmlns:a16="http://schemas.microsoft.com/office/drawing/2014/main" id="{35DE63DB-8180-CDC3-C172-BFFCC22AB2EA}"/>
              </a:ext>
            </a:extLst>
          </p:cNvPr>
          <p:cNvSpPr>
            <a:spLocks noGrp="1"/>
          </p:cNvSpPr>
          <p:nvPr>
            <p:custDataLst>
              <p:tags r:id="rId19"/>
            </p:custDataLst>
          </p:nvPr>
        </p:nvSpPr>
        <p:spPr bwMode="auto">
          <a:xfrm>
            <a:off x="7475539" y="4746625"/>
            <a:ext cx="574675"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A691A14C-A221-41D4-BD3E-BA6D31F7A8E7}" type="datetime'$''5''0''''''1''''M'' ''-'''''''' ''''2''B'' ''''U''S''D'''">
              <a:rPr lang="en-US" altLang="en-US" sz="600" smtClean="0"/>
              <a:pPr/>
              <a:t>$501M - 2B USD</a:t>
            </a:fld>
            <a:endParaRPr lang="en-US" sz="600" dirty="0"/>
          </a:p>
        </p:txBody>
      </p:sp>
      <p:sp>
        <p:nvSpPr>
          <p:cNvPr id="50" name="Text Placeholder 2">
            <a:extLst>
              <a:ext uri="{FF2B5EF4-FFF2-40B4-BE49-F238E27FC236}">
                <a16:creationId xmlns:a16="http://schemas.microsoft.com/office/drawing/2014/main" id="{785951AC-BB88-BD79-BE07-A88618EE8796}"/>
              </a:ext>
            </a:extLst>
          </p:cNvPr>
          <p:cNvSpPr>
            <a:spLocks noGrp="1"/>
          </p:cNvSpPr>
          <p:nvPr>
            <p:custDataLst>
              <p:tags r:id="rId20"/>
            </p:custDataLst>
          </p:nvPr>
        </p:nvSpPr>
        <p:spPr bwMode="auto">
          <a:xfrm>
            <a:off x="7475538" y="5160963"/>
            <a:ext cx="406400"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F62818F2-3EA6-48CF-8278-B188862D2DD4}" type="datetime'''''''''''''&gt;''''''$''1''''''0B'''' ''''''''''U''''''''''SD'">
              <a:rPr lang="en-US" altLang="en-US" sz="600" smtClean="0"/>
              <a:pPr/>
              <a:t>&gt;$10B USD</a:t>
            </a:fld>
            <a:endParaRPr lang="en-US" sz="600" dirty="0"/>
          </a:p>
        </p:txBody>
      </p:sp>
      <p:sp>
        <p:nvSpPr>
          <p:cNvPr id="51" name="Text Placeholder 2">
            <a:extLst>
              <a:ext uri="{FF2B5EF4-FFF2-40B4-BE49-F238E27FC236}">
                <a16:creationId xmlns:a16="http://schemas.microsoft.com/office/drawing/2014/main" id="{B4DEBF32-16CC-D7A7-6AB3-B04DC2E2CE64}"/>
              </a:ext>
            </a:extLst>
          </p:cNvPr>
          <p:cNvSpPr>
            <a:spLocks noGrp="1"/>
          </p:cNvSpPr>
          <p:nvPr>
            <p:custDataLst>
              <p:tags r:id="rId21"/>
            </p:custDataLst>
          </p:nvPr>
        </p:nvSpPr>
        <p:spPr bwMode="auto">
          <a:xfrm>
            <a:off x="7475538" y="4608513"/>
            <a:ext cx="682625"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C9879BBC-710F-40FA-8AF9-678C44DBEA71}" type="datetime'$1''00''''M'' ''-'''''''''''' ''5''''0''''''''''''0M US''D'''">
              <a:rPr lang="en-US" altLang="en-US" sz="600" smtClean="0"/>
              <a:pPr/>
              <a:t>$100M - 500M USD</a:t>
            </a:fld>
            <a:endParaRPr lang="en-US" sz="600" dirty="0"/>
          </a:p>
        </p:txBody>
      </p:sp>
      <p:graphicFrame>
        <p:nvGraphicFramePr>
          <p:cNvPr id="82" name="Chart 81">
            <a:extLst>
              <a:ext uri="{FF2B5EF4-FFF2-40B4-BE49-F238E27FC236}">
                <a16:creationId xmlns:a16="http://schemas.microsoft.com/office/drawing/2014/main" id="{8368B246-E2BF-4033-D20C-3CE681DFDB0B}"/>
              </a:ext>
            </a:extLst>
          </p:cNvPr>
          <p:cNvGraphicFramePr/>
          <p:nvPr>
            <p:custDataLst>
              <p:tags r:id="rId22"/>
            </p:custDataLst>
            <p:extLst>
              <p:ext uri="{D42A27DB-BD31-4B8C-83A1-F6EECF244321}">
                <p14:modId xmlns:p14="http://schemas.microsoft.com/office/powerpoint/2010/main" val="596040387"/>
              </p:ext>
            </p:extLst>
          </p:nvPr>
        </p:nvGraphicFramePr>
        <p:xfrm>
          <a:off x="8166100" y="4381500"/>
          <a:ext cx="2292350" cy="1749425"/>
        </p:xfrm>
        <a:graphic>
          <a:graphicData uri="http://schemas.openxmlformats.org/drawingml/2006/chart">
            <c:chart xmlns:c="http://schemas.openxmlformats.org/drawingml/2006/chart" xmlns:r="http://schemas.openxmlformats.org/officeDocument/2006/relationships" r:id="rId47"/>
          </a:graphicData>
        </a:graphic>
      </p:graphicFrame>
      <p:sp>
        <p:nvSpPr>
          <p:cNvPr id="79" name="Text Placeholder 2">
            <a:extLst>
              <a:ext uri="{FF2B5EF4-FFF2-40B4-BE49-F238E27FC236}">
                <a16:creationId xmlns:a16="http://schemas.microsoft.com/office/drawing/2014/main" id="{6FBFD558-094A-DF7B-31E4-16BB061A0DD8}"/>
              </a:ext>
            </a:extLst>
          </p:cNvPr>
          <p:cNvSpPr txBox="1">
            <a:spLocks/>
          </p:cNvSpPr>
          <p:nvPr>
            <p:custDataLst>
              <p:tags r:id="rId23"/>
            </p:custDataLst>
          </p:nvPr>
        </p:nvSpPr>
        <p:spPr bwMode="gray">
          <a:xfrm>
            <a:off x="9583738" y="5321300"/>
            <a:ext cx="238125" cy="150813"/>
          </a:xfrm>
          <a:prstGeom prst="rect">
            <a:avLst/>
          </a:prstGeom>
          <a:solidFill>
            <a:schemeClr val="accent4"/>
          </a:solidFill>
          <a:ln>
            <a:noFill/>
          </a:ln>
          <a:effectLst/>
        </p:spPr>
        <p:txBody>
          <a:bodyPr vert="horz" wrap="none" lIns="20638" tIns="0" rIns="20638"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0518FCC-75F9-48C2-B743-FBE48D9DBFF9}" type="datetime'''''''''''5''''''''''''''''''''''''''''''''%'''''">
              <a:rPr lang="en-US" altLang="en-US" sz="1100" smtClean="0">
                <a:effectLst/>
              </a:rPr>
              <a:pPr algn="ctr">
                <a:spcBef>
                  <a:spcPct val="0"/>
                </a:spcBef>
                <a:spcAft>
                  <a:spcPct val="0"/>
                </a:spcAft>
              </a:pPr>
              <a:t>5%</a:t>
            </a:fld>
            <a:endParaRPr lang="en-US" sz="1100" dirty="0"/>
          </a:p>
        </p:txBody>
      </p:sp>
      <p:sp>
        <p:nvSpPr>
          <p:cNvPr id="81" name="Text Placeholder 2">
            <a:extLst>
              <a:ext uri="{FF2B5EF4-FFF2-40B4-BE49-F238E27FC236}">
                <a16:creationId xmlns:a16="http://schemas.microsoft.com/office/drawing/2014/main" id="{200A41CE-972B-C378-F006-DA6FD74112E7}"/>
              </a:ext>
            </a:extLst>
          </p:cNvPr>
          <p:cNvSpPr txBox="1">
            <a:spLocks/>
          </p:cNvSpPr>
          <p:nvPr>
            <p:custDataLst>
              <p:tags r:id="rId24"/>
            </p:custDataLst>
          </p:nvPr>
        </p:nvSpPr>
        <p:spPr bwMode="gray">
          <a:xfrm>
            <a:off x="9366250" y="5322888"/>
            <a:ext cx="238125" cy="150813"/>
          </a:xfrm>
          <a:prstGeom prst="rect">
            <a:avLst/>
          </a:prstGeom>
          <a:solidFill>
            <a:schemeClr val="accent5"/>
          </a:solidFill>
          <a:ln>
            <a:noFill/>
          </a:ln>
          <a:effectLst/>
        </p:spPr>
        <p:txBody>
          <a:bodyPr vert="horz" wrap="none" lIns="20638" tIns="0" rIns="20638"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F911908-3F17-4BC3-943A-CE1567752579}" type="datetime'''''6''''''''''''''''''%'''''''''''''''''''''''''''''''''''''">
              <a:rPr lang="en-US" altLang="en-US" sz="1100" smtClean="0">
                <a:solidFill>
                  <a:schemeClr val="bg1"/>
                </a:solidFill>
                <a:effectLst/>
              </a:rPr>
              <a:pPr algn="ctr">
                <a:spcBef>
                  <a:spcPct val="0"/>
                </a:spcBef>
                <a:spcAft>
                  <a:spcPct val="0"/>
                </a:spcAft>
              </a:pPr>
              <a:t>6%</a:t>
            </a:fld>
            <a:endParaRPr lang="en-US" sz="1100" dirty="0">
              <a:solidFill>
                <a:schemeClr val="bg1"/>
              </a:solidFill>
            </a:endParaRPr>
          </a:p>
        </p:txBody>
      </p:sp>
      <p:sp>
        <p:nvSpPr>
          <p:cNvPr id="64" name="Rectangle 63">
            <a:extLst>
              <a:ext uri="{FF2B5EF4-FFF2-40B4-BE49-F238E27FC236}">
                <a16:creationId xmlns:a16="http://schemas.microsoft.com/office/drawing/2014/main" id="{D964C0D5-18D7-E595-A756-318883705775}"/>
              </a:ext>
            </a:extLst>
          </p:cNvPr>
          <p:cNvSpPr/>
          <p:nvPr>
            <p:custDataLst>
              <p:tags r:id="rId25"/>
            </p:custDataLst>
          </p:nvPr>
        </p:nvSpPr>
        <p:spPr bwMode="auto">
          <a:xfrm>
            <a:off x="9993313" y="5294314"/>
            <a:ext cx="107950" cy="80963"/>
          </a:xfrm>
          <a:prstGeom prst="rect">
            <a:avLst/>
          </a:prstGeom>
          <a:solidFill>
            <a:schemeClr val="hlink"/>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931852B-0204-E556-36BC-6EED45FE013E}"/>
              </a:ext>
            </a:extLst>
          </p:cNvPr>
          <p:cNvSpPr/>
          <p:nvPr>
            <p:custDataLst>
              <p:tags r:id="rId26"/>
            </p:custDataLst>
          </p:nvPr>
        </p:nvSpPr>
        <p:spPr bwMode="auto">
          <a:xfrm>
            <a:off x="9993313" y="4603751"/>
            <a:ext cx="107950" cy="80963"/>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CC5AE94-998D-CF06-DF86-D8D3985D0065}"/>
              </a:ext>
            </a:extLst>
          </p:cNvPr>
          <p:cNvSpPr/>
          <p:nvPr>
            <p:custDataLst>
              <p:tags r:id="rId27"/>
            </p:custDataLst>
          </p:nvPr>
        </p:nvSpPr>
        <p:spPr bwMode="auto">
          <a:xfrm>
            <a:off x="9993313" y="5156201"/>
            <a:ext cx="107950" cy="80963"/>
          </a:xfrm>
          <a:prstGeom prst="rect">
            <a:avLst/>
          </a:prstGeom>
          <a:solidFill>
            <a:schemeClr val="accent5"/>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BEEC558-7C4E-ADB2-B613-2F9600EDB1AC}"/>
              </a:ext>
            </a:extLst>
          </p:cNvPr>
          <p:cNvSpPr/>
          <p:nvPr>
            <p:custDataLst>
              <p:tags r:id="rId28"/>
            </p:custDataLst>
          </p:nvPr>
        </p:nvSpPr>
        <p:spPr bwMode="auto">
          <a:xfrm>
            <a:off x="9993313" y="4741864"/>
            <a:ext cx="107950" cy="80963"/>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558BFCB-EA24-7ADE-B173-9487C8951C82}"/>
              </a:ext>
            </a:extLst>
          </p:cNvPr>
          <p:cNvSpPr/>
          <p:nvPr>
            <p:custDataLst>
              <p:tags r:id="rId29"/>
            </p:custDataLst>
          </p:nvPr>
        </p:nvSpPr>
        <p:spPr bwMode="auto">
          <a:xfrm>
            <a:off x="9993313" y="5018089"/>
            <a:ext cx="107950" cy="80963"/>
          </a:xfrm>
          <a:prstGeom prst="rect">
            <a:avLst/>
          </a:prstGeom>
          <a:solidFill>
            <a:schemeClr val="accent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C8652CB-57E3-E985-4701-55C2A875C6E4}"/>
              </a:ext>
            </a:extLst>
          </p:cNvPr>
          <p:cNvSpPr/>
          <p:nvPr>
            <p:custDataLst>
              <p:tags r:id="rId30"/>
            </p:custDataLst>
          </p:nvPr>
        </p:nvSpPr>
        <p:spPr bwMode="auto">
          <a:xfrm>
            <a:off x="9993313" y="4879976"/>
            <a:ext cx="107950" cy="80963"/>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2">
            <a:extLst>
              <a:ext uri="{FF2B5EF4-FFF2-40B4-BE49-F238E27FC236}">
                <a16:creationId xmlns:a16="http://schemas.microsoft.com/office/drawing/2014/main" id="{B671C730-FBB5-5F64-410C-DD6822F24F52}"/>
              </a:ext>
            </a:extLst>
          </p:cNvPr>
          <p:cNvSpPr>
            <a:spLocks noGrp="1"/>
          </p:cNvSpPr>
          <p:nvPr>
            <p:custDataLst>
              <p:tags r:id="rId31"/>
            </p:custDataLst>
          </p:nvPr>
        </p:nvSpPr>
        <p:spPr bwMode="auto">
          <a:xfrm>
            <a:off x="10152064" y="4608513"/>
            <a:ext cx="303213"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40EA227-FA15-4F31-A00F-648D7AA3AA28}" type="datetime'''''''''S''''o''f''''''t''''w''''a''r''''''''''''''e'''''">
              <a:rPr lang="en-US" altLang="en-US" sz="600" smtClean="0"/>
              <a:pPr/>
              <a:t>Software</a:t>
            </a:fld>
            <a:endParaRPr lang="en-US" sz="600" dirty="0"/>
          </a:p>
        </p:txBody>
      </p:sp>
      <p:sp>
        <p:nvSpPr>
          <p:cNvPr id="70" name="Text Placeholder 2">
            <a:extLst>
              <a:ext uri="{FF2B5EF4-FFF2-40B4-BE49-F238E27FC236}">
                <a16:creationId xmlns:a16="http://schemas.microsoft.com/office/drawing/2014/main" id="{A078B74D-6515-4C90-BEF7-5C4B6BFC3260}"/>
              </a:ext>
            </a:extLst>
          </p:cNvPr>
          <p:cNvSpPr>
            <a:spLocks noGrp="1"/>
          </p:cNvSpPr>
          <p:nvPr>
            <p:custDataLst>
              <p:tags r:id="rId32"/>
            </p:custDataLst>
          </p:nvPr>
        </p:nvSpPr>
        <p:spPr bwMode="auto">
          <a:xfrm>
            <a:off x="10152063" y="4884738"/>
            <a:ext cx="611188"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40C6102-4E09-4C87-BB61-AF842BCF9BF8}" type="datetime'''F''''ina''nc''''''''i''''al'' Se''''''r''vi''''''ce''''s'''">
              <a:rPr lang="en-US" altLang="en-US" sz="600" smtClean="0"/>
              <a:pPr/>
              <a:t>Financial Services</a:t>
            </a:fld>
            <a:endParaRPr lang="en-US" sz="600" dirty="0"/>
          </a:p>
        </p:txBody>
      </p:sp>
      <p:sp>
        <p:nvSpPr>
          <p:cNvPr id="74" name="Text Placeholder 2">
            <a:extLst>
              <a:ext uri="{FF2B5EF4-FFF2-40B4-BE49-F238E27FC236}">
                <a16:creationId xmlns:a16="http://schemas.microsoft.com/office/drawing/2014/main" id="{44627469-B335-2B74-0058-2648A28ADA1C}"/>
              </a:ext>
            </a:extLst>
          </p:cNvPr>
          <p:cNvSpPr>
            <a:spLocks noGrp="1"/>
          </p:cNvSpPr>
          <p:nvPr>
            <p:custDataLst>
              <p:tags r:id="rId33"/>
            </p:custDataLst>
          </p:nvPr>
        </p:nvSpPr>
        <p:spPr bwMode="auto">
          <a:xfrm>
            <a:off x="10152063" y="5160963"/>
            <a:ext cx="1085850"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564F77EF-1375-4F7C-9A0A-EDE066EFD0DD}" type="datetime'''C''''''''''omm''unic''at''''i''o''ns'' &amp; N''etwo''''''rking'">
              <a:rPr lang="en-US" altLang="en-US" sz="600" smtClean="0"/>
              <a:pPr/>
              <a:t>Communications &amp; Networking</a:t>
            </a:fld>
            <a:endParaRPr lang="en-US" sz="600" dirty="0"/>
          </a:p>
        </p:txBody>
      </p:sp>
      <p:sp>
        <p:nvSpPr>
          <p:cNvPr id="72" name="Text Placeholder 2">
            <a:extLst>
              <a:ext uri="{FF2B5EF4-FFF2-40B4-BE49-F238E27FC236}">
                <a16:creationId xmlns:a16="http://schemas.microsoft.com/office/drawing/2014/main" id="{4C38BECD-E7E0-B850-D155-17D2981B6E31}"/>
              </a:ext>
            </a:extLst>
          </p:cNvPr>
          <p:cNvSpPr>
            <a:spLocks noGrp="1"/>
          </p:cNvSpPr>
          <p:nvPr>
            <p:custDataLst>
              <p:tags r:id="rId34"/>
            </p:custDataLst>
          </p:nvPr>
        </p:nvSpPr>
        <p:spPr bwMode="auto">
          <a:xfrm>
            <a:off x="10152063" y="4746625"/>
            <a:ext cx="1000125"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CD07BC8A-1C17-41FE-9792-F97892A54725}" type="datetime'Busin''''ess P''r''odu''''''c''''''ts &amp; ''S''e''rv''ice''s'''">
              <a:rPr lang="en-US" altLang="en-US" sz="600" smtClean="0"/>
              <a:pPr/>
              <a:t>Business Products &amp; Services</a:t>
            </a:fld>
            <a:endParaRPr lang="en-US" sz="600" dirty="0"/>
          </a:p>
        </p:txBody>
      </p:sp>
      <p:sp>
        <p:nvSpPr>
          <p:cNvPr id="71" name="Text Placeholder 2">
            <a:extLst>
              <a:ext uri="{FF2B5EF4-FFF2-40B4-BE49-F238E27FC236}">
                <a16:creationId xmlns:a16="http://schemas.microsoft.com/office/drawing/2014/main" id="{9B650C56-6E6F-5288-D32F-D9F9962A8C04}"/>
              </a:ext>
            </a:extLst>
          </p:cNvPr>
          <p:cNvSpPr>
            <a:spLocks noGrp="1"/>
          </p:cNvSpPr>
          <p:nvPr>
            <p:custDataLst>
              <p:tags r:id="rId35"/>
            </p:custDataLst>
          </p:nvPr>
        </p:nvSpPr>
        <p:spPr bwMode="auto">
          <a:xfrm>
            <a:off x="10152063" y="5299075"/>
            <a:ext cx="203200"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9FD32E29-BBB5-458A-9760-B5DB2C8E1379}" type="datetime'''''''O''''''''t''h''e''''''''''''''''''''r'''''''''">
              <a:rPr lang="en-US" altLang="en-US" sz="600" smtClean="0"/>
              <a:pPr/>
              <a:t>Other</a:t>
            </a:fld>
            <a:endParaRPr lang="en-US" sz="600" dirty="0"/>
          </a:p>
        </p:txBody>
      </p:sp>
      <p:sp>
        <p:nvSpPr>
          <p:cNvPr id="73" name="Text Placeholder 2">
            <a:extLst>
              <a:ext uri="{FF2B5EF4-FFF2-40B4-BE49-F238E27FC236}">
                <a16:creationId xmlns:a16="http://schemas.microsoft.com/office/drawing/2014/main" id="{BE027E3B-11CA-786D-6678-54F73A2268DD}"/>
              </a:ext>
            </a:extLst>
          </p:cNvPr>
          <p:cNvSpPr>
            <a:spLocks noGrp="1"/>
          </p:cNvSpPr>
          <p:nvPr>
            <p:custDataLst>
              <p:tags r:id="rId36"/>
            </p:custDataLst>
          </p:nvPr>
        </p:nvSpPr>
        <p:spPr bwMode="auto">
          <a:xfrm>
            <a:off x="10152063" y="5022850"/>
            <a:ext cx="712788" cy="82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2618E8BF-60FF-451A-8170-2EC9FDAF5A29}" type="datetime'''C''om''''p''uter'''''' ''H''a''''''rdw''''a''''''re'''''''">
              <a:rPr lang="en-US" altLang="en-US" sz="600" smtClean="0"/>
              <a:pPr/>
              <a:t>Computer Hardware</a:t>
            </a:fld>
            <a:endParaRPr lang="en-US" sz="600" dirty="0"/>
          </a:p>
        </p:txBody>
      </p:sp>
      <p:sp>
        <p:nvSpPr>
          <p:cNvPr id="5" name="TextBox 4">
            <a:extLst>
              <a:ext uri="{FF2B5EF4-FFF2-40B4-BE49-F238E27FC236}">
                <a16:creationId xmlns:a16="http://schemas.microsoft.com/office/drawing/2014/main" id="{99F171E8-4203-BDCC-7100-D64555DD7337}"/>
              </a:ext>
            </a:extLst>
          </p:cNvPr>
          <p:cNvSpPr txBox="1"/>
          <p:nvPr/>
        </p:nvSpPr>
        <p:spPr>
          <a:xfrm>
            <a:off x="482804" y="6103631"/>
            <a:ext cx="10363200" cy="246221"/>
          </a:xfrm>
          <a:prstGeom prst="rect">
            <a:avLst/>
          </a:prstGeom>
          <a:noFill/>
        </p:spPr>
        <p:txBody>
          <a:bodyPr wrap="square">
            <a:spAutoFit/>
          </a:bodyPr>
          <a:lstStyle/>
          <a:p>
            <a:r>
              <a:rPr lang="en-US" sz="1000" dirty="0"/>
              <a:t>N = 87; Survey fielded in January – February 2024</a:t>
            </a:r>
          </a:p>
        </p:txBody>
      </p:sp>
    </p:spTree>
    <p:extLst>
      <p:ext uri="{BB962C8B-B14F-4D97-AF65-F5344CB8AC3E}">
        <p14:creationId xmlns:p14="http://schemas.microsoft.com/office/powerpoint/2010/main" val="2675722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42068BB-A809-D0A5-8BD0-BB854269110A}"/>
              </a:ext>
            </a:extLst>
          </p:cNvPr>
          <p:cNvGraphicFramePr>
            <a:graphicFrameLocks noChangeAspect="1"/>
          </p:cNvGraphicFramePr>
          <p:nvPr>
            <p:custDataLst>
              <p:tags r:id="rId1"/>
            </p:custDataLst>
            <p:extLst>
              <p:ext uri="{D42A27DB-BD31-4B8C-83A1-F6EECF244321}">
                <p14:modId xmlns:p14="http://schemas.microsoft.com/office/powerpoint/2010/main" val="41436937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5" imgW="7772400" imgH="10058400" progId="TCLayout.ActiveDocument.1">
                  <p:embed/>
                </p:oleObj>
              </mc:Choice>
              <mc:Fallback>
                <p:oleObj name="think-cell Slide" r:id="rId15" imgW="7772400" imgH="10058400" progId="TCLayout.ActiveDocument.1">
                  <p:embed/>
                  <p:pic>
                    <p:nvPicPr>
                      <p:cNvPr id="11" name="Object 10" hidden="1">
                        <a:extLst>
                          <a:ext uri="{FF2B5EF4-FFF2-40B4-BE49-F238E27FC236}">
                            <a16:creationId xmlns:a16="http://schemas.microsoft.com/office/drawing/2014/main" id="{642068BB-A809-D0A5-8BD0-BB854269110A}"/>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97B49-5ED3-C11D-2E1B-E7792C894067}"/>
              </a:ext>
            </a:extLst>
          </p:cNvPr>
          <p:cNvSpPr>
            <a:spLocks noGrp="1"/>
          </p:cNvSpPr>
          <p:nvPr>
            <p:ph type="title"/>
          </p:nvPr>
        </p:nvSpPr>
        <p:spPr/>
        <p:txBody>
          <a:bodyPr vert="horz"/>
          <a:lstStyle/>
          <a:p>
            <a:r>
              <a:rPr lang="en-US" dirty="0"/>
              <a:t>GTM team sizes moderately increasing</a:t>
            </a:r>
          </a:p>
        </p:txBody>
      </p:sp>
      <p:sp>
        <p:nvSpPr>
          <p:cNvPr id="20" name="TextBox 19">
            <a:extLst>
              <a:ext uri="{FF2B5EF4-FFF2-40B4-BE49-F238E27FC236}">
                <a16:creationId xmlns:a16="http://schemas.microsoft.com/office/drawing/2014/main" id="{43FF96FE-0D39-DC16-4F39-74E1F8F0562B}"/>
              </a:ext>
            </a:extLst>
          </p:cNvPr>
          <p:cNvSpPr txBox="1"/>
          <p:nvPr/>
        </p:nvSpPr>
        <p:spPr>
          <a:xfrm>
            <a:off x="609600" y="1576388"/>
            <a:ext cx="5821363" cy="276225"/>
          </a:xfrm>
          <a:prstGeom prst="rect">
            <a:avLst/>
          </a:prstGeom>
          <a:noFill/>
        </p:spPr>
        <p:txBody>
          <a:bodyPr wrap="square" rtlCol="0">
            <a:spAutoFit/>
          </a:bodyPr>
          <a:lstStyle/>
          <a:p>
            <a:pPr algn="l"/>
            <a:r>
              <a:rPr lang="en-US" sz="1200" b="1" dirty="0"/>
              <a:t>Go To Market Headcount Expectations for 2024 Relative to 2023</a:t>
            </a:r>
          </a:p>
        </p:txBody>
      </p:sp>
      <p:graphicFrame>
        <p:nvGraphicFramePr>
          <p:cNvPr id="5" name="Chart 4">
            <a:extLst>
              <a:ext uri="{FF2B5EF4-FFF2-40B4-BE49-F238E27FC236}">
                <a16:creationId xmlns:a16="http://schemas.microsoft.com/office/drawing/2014/main" id="{CECB1018-2730-8F7E-D8B9-85CA35E3AEFE}"/>
              </a:ext>
            </a:extLst>
          </p:cNvPr>
          <p:cNvGraphicFramePr/>
          <p:nvPr>
            <p:custDataLst>
              <p:tags r:id="rId2"/>
            </p:custDataLst>
            <p:extLst>
              <p:ext uri="{D42A27DB-BD31-4B8C-83A1-F6EECF244321}">
                <p14:modId xmlns:p14="http://schemas.microsoft.com/office/powerpoint/2010/main" val="3782898455"/>
              </p:ext>
            </p:extLst>
          </p:nvPr>
        </p:nvGraphicFramePr>
        <p:xfrm>
          <a:off x="642938" y="2233613"/>
          <a:ext cx="5208587" cy="2697162"/>
        </p:xfrm>
        <a:graphic>
          <a:graphicData uri="http://schemas.openxmlformats.org/drawingml/2006/chart">
            <c:chart xmlns:c="http://schemas.openxmlformats.org/drawingml/2006/chart" xmlns:r="http://schemas.openxmlformats.org/officeDocument/2006/relationships" r:id="rId17"/>
          </a:graphicData>
        </a:graphic>
      </p:graphicFrame>
      <p:sp>
        <p:nvSpPr>
          <p:cNvPr id="76" name="Text Placeholder 2">
            <a:extLst>
              <a:ext uri="{FF2B5EF4-FFF2-40B4-BE49-F238E27FC236}">
                <a16:creationId xmlns:a16="http://schemas.microsoft.com/office/drawing/2014/main" id="{293372AC-D3C4-7DE3-D32C-45B44BCDF372}"/>
              </a:ext>
            </a:extLst>
          </p:cNvPr>
          <p:cNvSpPr txBox="1">
            <a:spLocks/>
          </p:cNvSpPr>
          <p:nvPr>
            <p:custDataLst>
              <p:tags r:id="rId3"/>
            </p:custDataLst>
          </p:nvPr>
        </p:nvSpPr>
        <p:spPr bwMode="auto">
          <a:xfrm>
            <a:off x="1820863" y="4906963"/>
            <a:ext cx="835025"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A582E18-3DD1-4A44-B382-3555BE954E0D}" type="datetime'''M''od''''''era''t''e'''''''' ''''R''edu''''ctio''''''n'''">
              <a:rPr lang="en-US" altLang="en-US" sz="1400" smtClean="0"/>
              <a:pPr/>
              <a:t>Moderate Reduction</a:t>
            </a:fld>
            <a:endParaRPr lang="en-US" sz="1400" dirty="0"/>
          </a:p>
        </p:txBody>
      </p:sp>
      <p:sp>
        <p:nvSpPr>
          <p:cNvPr id="77" name="Text Placeholder 2">
            <a:extLst>
              <a:ext uri="{FF2B5EF4-FFF2-40B4-BE49-F238E27FC236}">
                <a16:creationId xmlns:a16="http://schemas.microsoft.com/office/drawing/2014/main" id="{8362AAF8-D8CD-80E6-76B3-77B6DE868107}"/>
              </a:ext>
            </a:extLst>
          </p:cNvPr>
          <p:cNvSpPr txBox="1">
            <a:spLocks/>
          </p:cNvSpPr>
          <p:nvPr>
            <p:custDataLst>
              <p:tags r:id="rId4"/>
            </p:custDataLst>
          </p:nvPr>
        </p:nvSpPr>
        <p:spPr bwMode="auto">
          <a:xfrm>
            <a:off x="2797175" y="4906963"/>
            <a:ext cx="90011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70FB381-ADCA-4656-988F-DE24DE6D0F81}" type="datetime'L''it''''''''''t''le ''t''o ''''No ''''''C''''ha''''''''''nge'">
              <a:rPr lang="en-US" altLang="en-US" sz="1400" smtClean="0"/>
              <a:pPr/>
              <a:t>Little to No Change</a:t>
            </a:fld>
            <a:endParaRPr lang="en-US" sz="1400" dirty="0"/>
          </a:p>
        </p:txBody>
      </p:sp>
      <p:sp>
        <p:nvSpPr>
          <p:cNvPr id="81" name="Text Placeholder 2">
            <a:extLst>
              <a:ext uri="{FF2B5EF4-FFF2-40B4-BE49-F238E27FC236}">
                <a16:creationId xmlns:a16="http://schemas.microsoft.com/office/drawing/2014/main" id="{CD5B7C4D-0A63-A840-FDF8-55429C7B2B89}"/>
              </a:ext>
            </a:extLst>
          </p:cNvPr>
          <p:cNvSpPr txBox="1">
            <a:spLocks/>
          </p:cNvSpPr>
          <p:nvPr>
            <p:custDataLst>
              <p:tags r:id="rId5"/>
            </p:custDataLst>
          </p:nvPr>
        </p:nvSpPr>
        <p:spPr bwMode="auto">
          <a:xfrm>
            <a:off x="3854450" y="4906963"/>
            <a:ext cx="80486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E00DE0F-A68B-471E-8C20-95452DC2F217}" type="datetime'Mo''''der''at''''''''''''''e In''''''''crea''''''s''''''e'''''">
              <a:rPr lang="en-US" altLang="en-US" sz="1400" smtClean="0"/>
              <a:pPr/>
              <a:t>Moderate Increase</a:t>
            </a:fld>
            <a:endParaRPr lang="en-US" sz="1400" dirty="0"/>
          </a:p>
        </p:txBody>
      </p:sp>
      <p:sp>
        <p:nvSpPr>
          <p:cNvPr id="82" name="Text Placeholder 2">
            <a:extLst>
              <a:ext uri="{FF2B5EF4-FFF2-40B4-BE49-F238E27FC236}">
                <a16:creationId xmlns:a16="http://schemas.microsoft.com/office/drawing/2014/main" id="{0F947691-6800-7853-EDD9-BB3C353E76BA}"/>
              </a:ext>
            </a:extLst>
          </p:cNvPr>
          <p:cNvSpPr txBox="1">
            <a:spLocks/>
          </p:cNvSpPr>
          <p:nvPr>
            <p:custDataLst>
              <p:tags r:id="rId6"/>
            </p:custDataLst>
          </p:nvPr>
        </p:nvSpPr>
        <p:spPr bwMode="auto">
          <a:xfrm>
            <a:off x="4835525" y="4906963"/>
            <a:ext cx="8572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8520BAD-6D90-4300-935A-5FDC3757963A}" type="datetime'S''''i''g''ni''fican''''t'''' ''I''''n''''''''c''r''ease'''">
              <a:rPr lang="en-US" altLang="en-US" sz="1400" smtClean="0"/>
              <a:pPr/>
              <a:t>Significant Increase</a:t>
            </a:fld>
            <a:endParaRPr lang="en-US" sz="1400" dirty="0"/>
          </a:p>
        </p:txBody>
      </p:sp>
      <p:sp>
        <p:nvSpPr>
          <p:cNvPr id="75" name="Text Placeholder 2">
            <a:extLst>
              <a:ext uri="{FF2B5EF4-FFF2-40B4-BE49-F238E27FC236}">
                <a16:creationId xmlns:a16="http://schemas.microsoft.com/office/drawing/2014/main" id="{B7728FDE-68FD-AE03-F9D9-0DCBA336445C}"/>
              </a:ext>
            </a:extLst>
          </p:cNvPr>
          <p:cNvSpPr txBox="1">
            <a:spLocks/>
          </p:cNvSpPr>
          <p:nvPr>
            <p:custDataLst>
              <p:tags r:id="rId7"/>
            </p:custDataLst>
          </p:nvPr>
        </p:nvSpPr>
        <p:spPr bwMode="auto">
          <a:xfrm>
            <a:off x="800100" y="4906963"/>
            <a:ext cx="8572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F09F83A-B24D-48EC-A45F-C67485D79C30}" type="datetime'''''''Si''gn''i''f''i''''c''''a''nt Re''''d''uc''''tio''n'''''">
              <a:rPr lang="en-US" altLang="en-US" sz="1400" smtClean="0"/>
              <a:pPr/>
              <a:t>Significant Reduction</a:t>
            </a:fld>
            <a:endParaRPr lang="en-US" sz="1400" dirty="0"/>
          </a:p>
        </p:txBody>
      </p:sp>
      <p:sp>
        <p:nvSpPr>
          <p:cNvPr id="95" name="Text Placeholder 2">
            <a:extLst>
              <a:ext uri="{FF2B5EF4-FFF2-40B4-BE49-F238E27FC236}">
                <a16:creationId xmlns:a16="http://schemas.microsoft.com/office/drawing/2014/main" id="{F8D76615-4D89-CBA5-C62C-7EC493AFB9D5}"/>
              </a:ext>
            </a:extLst>
          </p:cNvPr>
          <p:cNvSpPr txBox="1">
            <a:spLocks/>
          </p:cNvSpPr>
          <p:nvPr>
            <p:custDataLst>
              <p:tags r:id="rId8"/>
            </p:custDataLst>
          </p:nvPr>
        </p:nvSpPr>
        <p:spPr bwMode="gray">
          <a:xfrm>
            <a:off x="2087563" y="4248150"/>
            <a:ext cx="3016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80508C4-7CB8-48A2-B158-D01A1E682959}" type="datetime'''''''''''8''%'''''''''''''''''">
              <a:rPr lang="en-US" altLang="en-US" sz="1400" smtClean="0"/>
              <a:pPr/>
              <a:t>8%</a:t>
            </a:fld>
            <a:endParaRPr lang="en-US" sz="1400" dirty="0"/>
          </a:p>
        </p:txBody>
      </p:sp>
      <p:sp>
        <p:nvSpPr>
          <p:cNvPr id="97" name="Text Placeholder 2">
            <a:extLst>
              <a:ext uri="{FF2B5EF4-FFF2-40B4-BE49-F238E27FC236}">
                <a16:creationId xmlns:a16="http://schemas.microsoft.com/office/drawing/2014/main" id="{D936EB1A-7E4A-E904-3B05-7FCFFCED5333}"/>
              </a:ext>
            </a:extLst>
          </p:cNvPr>
          <p:cNvSpPr txBox="1">
            <a:spLocks/>
          </p:cNvSpPr>
          <p:nvPr>
            <p:custDataLst>
              <p:tags r:id="rId9"/>
            </p:custDataLst>
          </p:nvPr>
        </p:nvSpPr>
        <p:spPr bwMode="gray">
          <a:xfrm>
            <a:off x="3044825" y="3054350"/>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444DF29-E442-4CDA-8082-A82D3AB6F570}" type="datetime'''''''''''''''''''''3''''''''''''''''3''''%'">
              <a:rPr lang="en-US" altLang="en-US" sz="1400" smtClean="0"/>
              <a:pPr/>
              <a:t>33%</a:t>
            </a:fld>
            <a:endParaRPr lang="en-US" sz="1400" dirty="0"/>
          </a:p>
        </p:txBody>
      </p:sp>
      <p:sp>
        <p:nvSpPr>
          <p:cNvPr id="99" name="Text Placeholder 2">
            <a:extLst>
              <a:ext uri="{FF2B5EF4-FFF2-40B4-BE49-F238E27FC236}">
                <a16:creationId xmlns:a16="http://schemas.microsoft.com/office/drawing/2014/main" id="{B41D195E-1D5C-3DD9-329C-3248F245721C}"/>
              </a:ext>
            </a:extLst>
          </p:cNvPr>
          <p:cNvSpPr txBox="1">
            <a:spLocks/>
          </p:cNvSpPr>
          <p:nvPr>
            <p:custDataLst>
              <p:tags r:id="rId10"/>
            </p:custDataLst>
          </p:nvPr>
        </p:nvSpPr>
        <p:spPr bwMode="gray">
          <a:xfrm>
            <a:off x="4054475" y="2098675"/>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1744761-D044-4142-869C-7883B62A0624}" type="datetime'''''''''''''5''3''%'''''''''''''''''''''''''''''''''''''''''''">
              <a:rPr lang="en-US" altLang="en-US" sz="1400" smtClean="0"/>
              <a:pPr/>
              <a:t>53%</a:t>
            </a:fld>
            <a:endParaRPr lang="en-US" sz="1400" dirty="0"/>
          </a:p>
        </p:txBody>
      </p:sp>
      <p:sp>
        <p:nvSpPr>
          <p:cNvPr id="101" name="Text Placeholder 2">
            <a:extLst>
              <a:ext uri="{FF2B5EF4-FFF2-40B4-BE49-F238E27FC236}">
                <a16:creationId xmlns:a16="http://schemas.microsoft.com/office/drawing/2014/main" id="{98C065A7-0B15-71F4-9727-3CAA4BB1D689}"/>
              </a:ext>
            </a:extLst>
          </p:cNvPr>
          <p:cNvSpPr txBox="1">
            <a:spLocks/>
          </p:cNvSpPr>
          <p:nvPr>
            <p:custDataLst>
              <p:tags r:id="rId11"/>
            </p:custDataLst>
          </p:nvPr>
        </p:nvSpPr>
        <p:spPr bwMode="gray">
          <a:xfrm>
            <a:off x="5113338" y="4392613"/>
            <a:ext cx="3016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D33EB2C-A8D4-4D9C-B3E1-08AC0B0F1E94}" type="datetime'''''5''%'''''''''''''''''''''''''''''''''''''''''''''''''">
              <a:rPr lang="en-US" altLang="en-US" sz="1400" smtClean="0"/>
              <a:pPr/>
              <a:t>5%</a:t>
            </a:fld>
            <a:endParaRPr lang="en-US" sz="1400" dirty="0"/>
          </a:p>
        </p:txBody>
      </p:sp>
      <p:sp>
        <p:nvSpPr>
          <p:cNvPr id="93" name="Text Placeholder 2">
            <a:extLst>
              <a:ext uri="{FF2B5EF4-FFF2-40B4-BE49-F238E27FC236}">
                <a16:creationId xmlns:a16="http://schemas.microsoft.com/office/drawing/2014/main" id="{DAEAB799-78FC-CED8-B8B3-CBB23196C8EA}"/>
              </a:ext>
            </a:extLst>
          </p:cNvPr>
          <p:cNvSpPr txBox="1">
            <a:spLocks/>
          </p:cNvSpPr>
          <p:nvPr>
            <p:custDataLst>
              <p:tags r:id="rId12"/>
            </p:custDataLst>
          </p:nvPr>
        </p:nvSpPr>
        <p:spPr bwMode="gray">
          <a:xfrm>
            <a:off x="1077913" y="4583113"/>
            <a:ext cx="3016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1C3C0FB-63BA-4AC0-868C-9641EEA9B091}" type="datetime'''''''''''''1''''''''''''''%'">
              <a:rPr lang="en-US" altLang="en-US" sz="1400" smtClean="0"/>
              <a:pPr/>
              <a:t>1%</a:t>
            </a:fld>
            <a:endParaRPr lang="en-US" sz="1400" dirty="0"/>
          </a:p>
        </p:txBody>
      </p:sp>
      <p:sp>
        <p:nvSpPr>
          <p:cNvPr id="3" name="TextBox 2">
            <a:extLst>
              <a:ext uri="{FF2B5EF4-FFF2-40B4-BE49-F238E27FC236}">
                <a16:creationId xmlns:a16="http://schemas.microsoft.com/office/drawing/2014/main" id="{8B532E16-5522-E0C6-12F6-7DA67AAD9DF8}"/>
              </a:ext>
            </a:extLst>
          </p:cNvPr>
          <p:cNvSpPr txBox="1"/>
          <p:nvPr/>
        </p:nvSpPr>
        <p:spPr>
          <a:xfrm>
            <a:off x="642938" y="5581234"/>
            <a:ext cx="3742481" cy="338554"/>
          </a:xfrm>
          <a:prstGeom prst="rect">
            <a:avLst/>
          </a:prstGeom>
          <a:noFill/>
        </p:spPr>
        <p:txBody>
          <a:bodyPr wrap="square">
            <a:spAutoFit/>
          </a:bodyPr>
          <a:lstStyle/>
          <a:p>
            <a:r>
              <a:rPr lang="en-US" sz="800" dirty="0"/>
              <a:t>N = 87</a:t>
            </a:r>
          </a:p>
          <a:p>
            <a:r>
              <a:rPr lang="en-US" sz="800" dirty="0"/>
              <a:t>Source: SBI Q1 2024 CEO Survey</a:t>
            </a:r>
          </a:p>
        </p:txBody>
      </p:sp>
    </p:spTree>
    <p:extLst>
      <p:ext uri="{BB962C8B-B14F-4D97-AF65-F5344CB8AC3E}">
        <p14:creationId xmlns:p14="http://schemas.microsoft.com/office/powerpoint/2010/main" val="294135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380B5ED-0973-8E55-290A-A93AEEF72F54}"/>
              </a:ext>
            </a:extLst>
          </p:cNvPr>
          <p:cNvGraphicFramePr>
            <a:graphicFrameLocks noChangeAspect="1"/>
          </p:cNvGraphicFramePr>
          <p:nvPr>
            <p:custDataLst>
              <p:tags r:id="rId1"/>
            </p:custDataLst>
            <p:extLst>
              <p:ext uri="{D42A27DB-BD31-4B8C-83A1-F6EECF244321}">
                <p14:modId xmlns:p14="http://schemas.microsoft.com/office/powerpoint/2010/main" val="29562677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11" name="think-cell data - do not delete" hidden="1">
                        <a:extLst>
                          <a:ext uri="{FF2B5EF4-FFF2-40B4-BE49-F238E27FC236}">
                            <a16:creationId xmlns:a16="http://schemas.microsoft.com/office/drawing/2014/main" id="{4380B5ED-0973-8E55-290A-A93AEEF72F54}"/>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0A9E9B-C709-C34F-3D50-1C93CEC015A0}"/>
              </a:ext>
            </a:extLst>
          </p:cNvPr>
          <p:cNvSpPr>
            <a:spLocks noGrp="1"/>
          </p:cNvSpPr>
          <p:nvPr>
            <p:ph type="title"/>
          </p:nvPr>
        </p:nvSpPr>
        <p:spPr/>
        <p:txBody>
          <a:bodyPr vert="horz"/>
          <a:lstStyle/>
          <a:p>
            <a:r>
              <a:rPr lang="en-US" dirty="0"/>
              <a:t>Ramping new hires is more likely to be taking even longer</a:t>
            </a:r>
          </a:p>
        </p:txBody>
      </p:sp>
      <p:sp>
        <p:nvSpPr>
          <p:cNvPr id="3" name="TextBox 2">
            <a:extLst>
              <a:ext uri="{FF2B5EF4-FFF2-40B4-BE49-F238E27FC236}">
                <a16:creationId xmlns:a16="http://schemas.microsoft.com/office/drawing/2014/main" id="{4037526B-95F7-808E-B2C5-62DB5D724A1D}"/>
              </a:ext>
            </a:extLst>
          </p:cNvPr>
          <p:cNvSpPr txBox="1"/>
          <p:nvPr/>
        </p:nvSpPr>
        <p:spPr>
          <a:xfrm>
            <a:off x="609600" y="5717651"/>
            <a:ext cx="3741738" cy="338138"/>
          </a:xfrm>
          <a:prstGeom prst="rect">
            <a:avLst/>
          </a:prstGeom>
          <a:noFill/>
        </p:spPr>
        <p:txBody>
          <a:bodyPr wrap="square">
            <a:spAutoFit/>
          </a:bodyPr>
          <a:lstStyle/>
          <a:p>
            <a:r>
              <a:rPr lang="en-US" sz="800" dirty="0"/>
              <a:t>Q1 2023 N = 91; Q1 2024 N = 87</a:t>
            </a:r>
          </a:p>
          <a:p>
            <a:r>
              <a:rPr lang="en-US" sz="800" dirty="0"/>
              <a:t>Source: SBI Q1 2023 CEO Survey; SBI Q1 2024 CEO Survey</a:t>
            </a:r>
          </a:p>
        </p:txBody>
      </p:sp>
      <p:sp>
        <p:nvSpPr>
          <p:cNvPr id="8" name="TextBox 7">
            <a:extLst>
              <a:ext uri="{FF2B5EF4-FFF2-40B4-BE49-F238E27FC236}">
                <a16:creationId xmlns:a16="http://schemas.microsoft.com/office/drawing/2014/main" id="{8EC02764-C223-F43F-C31F-F90E6E038D9E}"/>
              </a:ext>
            </a:extLst>
          </p:cNvPr>
          <p:cNvSpPr txBox="1"/>
          <p:nvPr/>
        </p:nvSpPr>
        <p:spPr>
          <a:xfrm>
            <a:off x="609600" y="1473200"/>
            <a:ext cx="4294188" cy="461665"/>
          </a:xfrm>
          <a:prstGeom prst="rect">
            <a:avLst/>
          </a:prstGeom>
          <a:noFill/>
        </p:spPr>
        <p:txBody>
          <a:bodyPr wrap="square" rtlCol="0">
            <a:spAutoFit/>
          </a:bodyPr>
          <a:lstStyle/>
          <a:p>
            <a:pPr algn="l"/>
            <a:r>
              <a:rPr lang="en-US" sz="1200" b="1" dirty="0"/>
              <a:t>CEO Characterization of Time to Productivity for New GTM Team Hires</a:t>
            </a:r>
          </a:p>
        </p:txBody>
      </p:sp>
      <p:graphicFrame>
        <p:nvGraphicFramePr>
          <p:cNvPr id="6" name="Chart 5">
            <a:extLst>
              <a:ext uri="{FF2B5EF4-FFF2-40B4-BE49-F238E27FC236}">
                <a16:creationId xmlns:a16="http://schemas.microsoft.com/office/drawing/2014/main" id="{D698FBDD-8D3D-CCF2-FB84-95F12010F3A6}"/>
              </a:ext>
            </a:extLst>
          </p:cNvPr>
          <p:cNvGraphicFramePr/>
          <p:nvPr>
            <p:custDataLst>
              <p:tags r:id="rId2"/>
            </p:custDataLst>
            <p:extLst>
              <p:ext uri="{D42A27DB-BD31-4B8C-83A1-F6EECF244321}">
                <p14:modId xmlns:p14="http://schemas.microsoft.com/office/powerpoint/2010/main" val="423031281"/>
              </p:ext>
            </p:extLst>
          </p:nvPr>
        </p:nvGraphicFramePr>
        <p:xfrm>
          <a:off x="527050" y="2368550"/>
          <a:ext cx="5221288" cy="3022600"/>
        </p:xfrm>
        <a:graphic>
          <a:graphicData uri="http://schemas.openxmlformats.org/drawingml/2006/chart">
            <c:chart xmlns:c="http://schemas.openxmlformats.org/drawingml/2006/chart" xmlns:r="http://schemas.openxmlformats.org/officeDocument/2006/relationships" r:id="rId19"/>
          </a:graphicData>
        </a:graphic>
      </p:graphicFrame>
      <p:sp>
        <p:nvSpPr>
          <p:cNvPr id="28" name="Text Placeholder 2">
            <a:extLst>
              <a:ext uri="{FF2B5EF4-FFF2-40B4-BE49-F238E27FC236}">
                <a16:creationId xmlns:a16="http://schemas.microsoft.com/office/drawing/2014/main" id="{E9E4247A-839F-9021-D1A1-E4194D7A33C2}"/>
              </a:ext>
            </a:extLst>
          </p:cNvPr>
          <p:cNvSpPr txBox="1">
            <a:spLocks/>
          </p:cNvSpPr>
          <p:nvPr>
            <p:custDataLst>
              <p:tags r:id="rId3"/>
            </p:custDataLst>
          </p:nvPr>
        </p:nvSpPr>
        <p:spPr bwMode="auto">
          <a:xfrm>
            <a:off x="2641600" y="5367338"/>
            <a:ext cx="990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D3AE1D1-86A6-4091-915C-A57C8F9D12C7}" type="datetime'''N''o ''''''''''''''C''''hange'' '''''''''''''''''''''''">
              <a:rPr lang="en-US" altLang="en-US" sz="1400" smtClean="0"/>
              <a:pPr/>
              <a:t>No Change </a:t>
            </a:fld>
            <a:endParaRPr lang="en-US" sz="1400" dirty="0"/>
          </a:p>
        </p:txBody>
      </p:sp>
      <p:sp>
        <p:nvSpPr>
          <p:cNvPr id="31" name="Text Placeholder 2">
            <a:extLst>
              <a:ext uri="{FF2B5EF4-FFF2-40B4-BE49-F238E27FC236}">
                <a16:creationId xmlns:a16="http://schemas.microsoft.com/office/drawing/2014/main" id="{ED44434B-19C3-8E96-A78F-A4C1CAC79C8A}"/>
              </a:ext>
            </a:extLst>
          </p:cNvPr>
          <p:cNvSpPr txBox="1">
            <a:spLocks/>
          </p:cNvSpPr>
          <p:nvPr>
            <p:custDataLst>
              <p:tags r:id="rId4"/>
            </p:custDataLst>
          </p:nvPr>
        </p:nvSpPr>
        <p:spPr bwMode="auto">
          <a:xfrm>
            <a:off x="4527550" y="5367338"/>
            <a:ext cx="5889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1456D32-DDA0-48E4-B6AA-FB779ABC4484}" type="datetime'''''''''''''''''Lo''''''''''''''''''''''''''''nge''r'''''">
              <a:rPr lang="en-US" altLang="en-US" sz="1400" smtClean="0"/>
              <a:pPr/>
              <a:t>Longer</a:t>
            </a:fld>
            <a:endParaRPr lang="en-US" sz="1400" dirty="0"/>
          </a:p>
        </p:txBody>
      </p:sp>
      <p:sp>
        <p:nvSpPr>
          <p:cNvPr id="61" name="Text Placeholder 2">
            <a:extLst>
              <a:ext uri="{FF2B5EF4-FFF2-40B4-BE49-F238E27FC236}">
                <a16:creationId xmlns:a16="http://schemas.microsoft.com/office/drawing/2014/main" id="{0F5FA079-C0F4-8ABE-9B7F-AF6EF9BCC8FF}"/>
              </a:ext>
            </a:extLst>
          </p:cNvPr>
          <p:cNvSpPr txBox="1">
            <a:spLocks/>
          </p:cNvSpPr>
          <p:nvPr>
            <p:custDataLst>
              <p:tags r:id="rId5"/>
            </p:custDataLst>
          </p:nvPr>
        </p:nvSpPr>
        <p:spPr bwMode="gray">
          <a:xfrm>
            <a:off x="949325" y="33131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5D2CC96-B0B1-4235-8E60-41FFFCC313FA}" type="datetime'''''''''''''''''''''''2''''''''''''8''''''%'''">
              <a:rPr lang="en-US" altLang="en-US" sz="1400" smtClean="0">
                <a:effectLst/>
              </a:rPr>
              <a:pPr algn="ctr">
                <a:spcBef>
                  <a:spcPct val="0"/>
                </a:spcBef>
                <a:spcAft>
                  <a:spcPct val="0"/>
                </a:spcAft>
              </a:pPr>
              <a:t>28%</a:t>
            </a:fld>
            <a:endParaRPr lang="en-US" sz="1400" dirty="0"/>
          </a:p>
        </p:txBody>
      </p:sp>
      <p:sp>
        <p:nvSpPr>
          <p:cNvPr id="62" name="Text Placeholder 2">
            <a:extLst>
              <a:ext uri="{FF2B5EF4-FFF2-40B4-BE49-F238E27FC236}">
                <a16:creationId xmlns:a16="http://schemas.microsoft.com/office/drawing/2014/main" id="{943B077D-85A4-F8C9-9180-B6BD59589D40}"/>
              </a:ext>
            </a:extLst>
          </p:cNvPr>
          <p:cNvSpPr txBox="1">
            <a:spLocks/>
          </p:cNvSpPr>
          <p:nvPr>
            <p:custDataLst>
              <p:tags r:id="rId6"/>
            </p:custDataLst>
          </p:nvPr>
        </p:nvSpPr>
        <p:spPr bwMode="gray">
          <a:xfrm>
            <a:off x="1550988" y="36941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8F9D7A0-71B4-4F4F-937F-76967C35E950}" type="datetime'2''''''''''''''''''''''''''''''''2''''''''''''''''''''%'''">
              <a:rPr lang="en-US" altLang="en-US" sz="1400" smtClean="0"/>
              <a:pPr/>
              <a:t>22%</a:t>
            </a:fld>
            <a:endParaRPr lang="en-US" sz="1400" dirty="0"/>
          </a:p>
        </p:txBody>
      </p:sp>
      <p:sp>
        <p:nvSpPr>
          <p:cNvPr id="16" name="Text Placeholder 2">
            <a:extLst>
              <a:ext uri="{FF2B5EF4-FFF2-40B4-BE49-F238E27FC236}">
                <a16:creationId xmlns:a16="http://schemas.microsoft.com/office/drawing/2014/main" id="{B768049C-8898-31B5-EE89-2E259ABC8AF4}"/>
              </a:ext>
            </a:extLst>
          </p:cNvPr>
          <p:cNvSpPr txBox="1">
            <a:spLocks/>
          </p:cNvSpPr>
          <p:nvPr>
            <p:custDataLst>
              <p:tags r:id="rId7"/>
            </p:custDataLst>
          </p:nvPr>
        </p:nvSpPr>
        <p:spPr bwMode="auto">
          <a:xfrm>
            <a:off x="1147763" y="5367338"/>
            <a:ext cx="6064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83E1C63-9FD1-48C2-A2AF-825CBA2A3054}" type="datetime'''''''S''''h''''''''o''''''rt''e''''''r'''''''''">
              <a:rPr lang="en-US" altLang="en-US" sz="1400" smtClean="0"/>
              <a:pPr/>
              <a:t>Shorter</a:t>
            </a:fld>
            <a:endParaRPr lang="en-US" sz="1400" dirty="0"/>
          </a:p>
        </p:txBody>
      </p:sp>
      <p:sp>
        <p:nvSpPr>
          <p:cNvPr id="64" name="Text Placeholder 2">
            <a:extLst>
              <a:ext uri="{FF2B5EF4-FFF2-40B4-BE49-F238E27FC236}">
                <a16:creationId xmlns:a16="http://schemas.microsoft.com/office/drawing/2014/main" id="{50CACDD8-E790-2DF5-1FF1-174AA34663FA}"/>
              </a:ext>
            </a:extLst>
          </p:cNvPr>
          <p:cNvSpPr txBox="1">
            <a:spLocks/>
          </p:cNvSpPr>
          <p:nvPr>
            <p:custDataLst>
              <p:tags r:id="rId8"/>
            </p:custDataLst>
          </p:nvPr>
        </p:nvSpPr>
        <p:spPr bwMode="gray">
          <a:xfrm>
            <a:off x="3235325" y="22336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A7DB93A-E459-469A-9131-7C996C3902AB}" type="datetime'''''''''''4''''''''''''''''''''''''5''''%'''''''''''''''''">
              <a:rPr lang="en-US" altLang="en-US" sz="1400" smtClean="0">
                <a:effectLst/>
              </a:rPr>
              <a:pPr algn="ctr">
                <a:spcBef>
                  <a:spcPct val="0"/>
                </a:spcBef>
                <a:spcAft>
                  <a:spcPct val="0"/>
                </a:spcAft>
              </a:pPr>
              <a:t>45%</a:t>
            </a:fld>
            <a:endParaRPr lang="en-US" sz="1400" dirty="0"/>
          </a:p>
        </p:txBody>
      </p:sp>
      <p:sp>
        <p:nvSpPr>
          <p:cNvPr id="65" name="Text Placeholder 2">
            <a:extLst>
              <a:ext uri="{FF2B5EF4-FFF2-40B4-BE49-F238E27FC236}">
                <a16:creationId xmlns:a16="http://schemas.microsoft.com/office/drawing/2014/main" id="{CE8326DA-7913-0E00-8D10-B303A4E2303C}"/>
              </a:ext>
            </a:extLst>
          </p:cNvPr>
          <p:cNvSpPr txBox="1">
            <a:spLocks/>
          </p:cNvSpPr>
          <p:nvPr>
            <p:custDataLst>
              <p:tags r:id="rId9"/>
            </p:custDataLst>
          </p:nvPr>
        </p:nvSpPr>
        <p:spPr bwMode="gray">
          <a:xfrm>
            <a:off x="4319588" y="33766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BA7EAAF-47A2-4108-8960-18708FAE62A3}" type="datetime'''''2''''''''7''''''''''''''''''''''%'''">
              <a:rPr lang="en-US" altLang="en-US" sz="1400" smtClean="0">
                <a:effectLst/>
              </a:rPr>
              <a:pPr algn="ctr">
                <a:spcBef>
                  <a:spcPct val="0"/>
                </a:spcBef>
                <a:spcAft>
                  <a:spcPct val="0"/>
                </a:spcAft>
              </a:pPr>
              <a:t>27%</a:t>
            </a:fld>
            <a:endParaRPr lang="en-US" sz="1400" dirty="0"/>
          </a:p>
        </p:txBody>
      </p:sp>
      <p:sp>
        <p:nvSpPr>
          <p:cNvPr id="66" name="Text Placeholder 2">
            <a:extLst>
              <a:ext uri="{FF2B5EF4-FFF2-40B4-BE49-F238E27FC236}">
                <a16:creationId xmlns:a16="http://schemas.microsoft.com/office/drawing/2014/main" id="{94E40A14-11AA-9996-7E8B-10A5F8BC3AC7}"/>
              </a:ext>
            </a:extLst>
          </p:cNvPr>
          <p:cNvSpPr txBox="1">
            <a:spLocks/>
          </p:cNvSpPr>
          <p:nvPr>
            <p:custDataLst>
              <p:tags r:id="rId10"/>
            </p:custDataLst>
          </p:nvPr>
        </p:nvSpPr>
        <p:spPr bwMode="gray">
          <a:xfrm>
            <a:off x="4921250" y="30591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AE66DDB-C2D6-43BE-A42E-51E49314E066}" type="datetime'''''3''''''''''''2''''''''''''''''''''%'''''''''''''''''''''">
              <a:rPr lang="en-US" altLang="en-US" sz="1400" smtClean="0"/>
              <a:pPr/>
              <a:t>32%</a:t>
            </a:fld>
            <a:endParaRPr lang="en-US" sz="1400" dirty="0"/>
          </a:p>
        </p:txBody>
      </p:sp>
      <p:sp>
        <p:nvSpPr>
          <p:cNvPr id="63" name="Text Placeholder 2">
            <a:extLst>
              <a:ext uri="{FF2B5EF4-FFF2-40B4-BE49-F238E27FC236}">
                <a16:creationId xmlns:a16="http://schemas.microsoft.com/office/drawing/2014/main" id="{DCFEFFD2-E64B-7777-CB5D-DE3DEF170689}"/>
              </a:ext>
            </a:extLst>
          </p:cNvPr>
          <p:cNvSpPr txBox="1">
            <a:spLocks/>
          </p:cNvSpPr>
          <p:nvPr>
            <p:custDataLst>
              <p:tags r:id="rId11"/>
            </p:custDataLst>
          </p:nvPr>
        </p:nvSpPr>
        <p:spPr bwMode="gray">
          <a:xfrm>
            <a:off x="2633663" y="2297113"/>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149AC8B-B6DD-41C2-8776-1991562F903C}" type="datetime'4''''''''''''''''4''''''''''''%'''''''''''''">
              <a:rPr lang="en-US" altLang="en-US" sz="1400" smtClean="0">
                <a:effectLst/>
              </a:rPr>
              <a:pPr algn="ctr">
                <a:spcBef>
                  <a:spcPct val="0"/>
                </a:spcBef>
                <a:spcAft>
                  <a:spcPct val="0"/>
                </a:spcAft>
              </a:pPr>
              <a:t>44%</a:t>
            </a:fld>
            <a:endParaRPr lang="en-US" sz="1400" dirty="0"/>
          </a:p>
        </p:txBody>
      </p:sp>
      <p:sp>
        <p:nvSpPr>
          <p:cNvPr id="20" name="Rectangle 19">
            <a:extLst>
              <a:ext uri="{FF2B5EF4-FFF2-40B4-BE49-F238E27FC236}">
                <a16:creationId xmlns:a16="http://schemas.microsoft.com/office/drawing/2014/main" id="{5C3A86CF-805B-200B-2740-FD3BC0AE90E4}"/>
              </a:ext>
            </a:extLst>
          </p:cNvPr>
          <p:cNvSpPr/>
          <p:nvPr>
            <p:custDataLst>
              <p:tags r:id="rId12"/>
            </p:custDataLst>
          </p:nvPr>
        </p:nvSpPr>
        <p:spPr bwMode="auto">
          <a:xfrm>
            <a:off x="5961063" y="2144713"/>
            <a:ext cx="250825" cy="187325"/>
          </a:xfrm>
          <a:prstGeom prst="rect">
            <a:avLst/>
          </a:prstGeom>
          <a:solidFill>
            <a:schemeClr val="accent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7C1BA0-D43A-7890-82B2-14D95256B947}"/>
              </a:ext>
            </a:extLst>
          </p:cNvPr>
          <p:cNvSpPr/>
          <p:nvPr>
            <p:custDataLst>
              <p:tags r:id="rId13"/>
            </p:custDataLst>
          </p:nvPr>
        </p:nvSpPr>
        <p:spPr bwMode="auto">
          <a:xfrm>
            <a:off x="5961063" y="2398713"/>
            <a:ext cx="250825" cy="187325"/>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5FB68DE-BEBA-3F3A-7279-7E00E49D81F9}"/>
              </a:ext>
            </a:extLst>
          </p:cNvPr>
          <p:cNvSpPr txBox="1">
            <a:spLocks/>
          </p:cNvSpPr>
          <p:nvPr>
            <p:custDataLst>
              <p:tags r:id="rId14"/>
            </p:custDataLst>
          </p:nvPr>
        </p:nvSpPr>
        <p:spPr bwMode="auto">
          <a:xfrm>
            <a:off x="6262688" y="2155825"/>
            <a:ext cx="7096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91214D3C-307D-44B3-A1A2-AA3165E002DE}" type="datetime'''''''Q1'''''''' ''''''''''2''0''''''''''''''2''''''''''3'''">
              <a:rPr lang="en-US" altLang="en-US" sz="1400" smtClean="0"/>
              <a:pPr/>
              <a:t>Q1 2023</a:t>
            </a:fld>
            <a:endParaRPr lang="en-US" sz="1400" dirty="0"/>
          </a:p>
        </p:txBody>
      </p:sp>
      <p:sp>
        <p:nvSpPr>
          <p:cNvPr id="15" name="Text Placeholder 2">
            <a:extLst>
              <a:ext uri="{FF2B5EF4-FFF2-40B4-BE49-F238E27FC236}">
                <a16:creationId xmlns:a16="http://schemas.microsoft.com/office/drawing/2014/main" id="{3DA9CAD9-C910-9B0A-34AC-899280E4D1E0}"/>
              </a:ext>
            </a:extLst>
          </p:cNvPr>
          <p:cNvSpPr txBox="1">
            <a:spLocks/>
          </p:cNvSpPr>
          <p:nvPr>
            <p:custDataLst>
              <p:tags r:id="rId15"/>
            </p:custDataLst>
          </p:nvPr>
        </p:nvSpPr>
        <p:spPr bwMode="auto">
          <a:xfrm>
            <a:off x="6262688" y="2409825"/>
            <a:ext cx="7096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A5BAC0CD-A682-4688-8680-BF337B63FBE4}" type="datetime'Q''''''''1'''''''' ''2''''''0''''2''''''''''''4'''">
              <a:rPr lang="en-US" altLang="en-US" sz="1400" smtClean="0"/>
              <a:pPr/>
              <a:t>Q1 2024</a:t>
            </a:fld>
            <a:endParaRPr lang="en-US" sz="1400" dirty="0"/>
          </a:p>
        </p:txBody>
      </p:sp>
    </p:spTree>
    <p:extLst>
      <p:ext uri="{BB962C8B-B14F-4D97-AF65-F5344CB8AC3E}">
        <p14:creationId xmlns:p14="http://schemas.microsoft.com/office/powerpoint/2010/main" val="174284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0659D10E-7F02-A5EF-55FF-D94F27E01607}"/>
              </a:ext>
            </a:extLst>
          </p:cNvPr>
          <p:cNvGraphicFramePr>
            <a:graphicFrameLocks noChangeAspect="1"/>
          </p:cNvGraphicFramePr>
          <p:nvPr>
            <p:custDataLst>
              <p:tags r:id="rId1"/>
            </p:custDataLst>
            <p:extLst>
              <p:ext uri="{D42A27DB-BD31-4B8C-83A1-F6EECF244321}">
                <p14:modId xmlns:p14="http://schemas.microsoft.com/office/powerpoint/2010/main" val="36268663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12" name="Object 11" hidden="1">
                        <a:extLst>
                          <a:ext uri="{FF2B5EF4-FFF2-40B4-BE49-F238E27FC236}">
                            <a16:creationId xmlns:a16="http://schemas.microsoft.com/office/drawing/2014/main" id="{0659D10E-7F02-A5EF-55FF-D94F27E01607}"/>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62F3C0-A5E8-3DAF-1A4C-24032BFFB54C}"/>
              </a:ext>
            </a:extLst>
          </p:cNvPr>
          <p:cNvSpPr>
            <a:spLocks noGrp="1"/>
          </p:cNvSpPr>
          <p:nvPr>
            <p:ph type="title"/>
          </p:nvPr>
        </p:nvSpPr>
        <p:spPr/>
        <p:txBody>
          <a:bodyPr vert="horz"/>
          <a:lstStyle/>
          <a:p>
            <a:r>
              <a:rPr lang="en-US" dirty="0"/>
              <a:t>Few using AI systematically to help their teams</a:t>
            </a:r>
          </a:p>
        </p:txBody>
      </p:sp>
      <p:graphicFrame>
        <p:nvGraphicFramePr>
          <p:cNvPr id="106" name="Chart 105">
            <a:extLst>
              <a:ext uri="{FF2B5EF4-FFF2-40B4-BE49-F238E27FC236}">
                <a16:creationId xmlns:a16="http://schemas.microsoft.com/office/drawing/2014/main" id="{E7EEEFAC-1E3A-FCC5-3FB4-BE883BC87D79}"/>
              </a:ext>
            </a:extLst>
          </p:cNvPr>
          <p:cNvGraphicFramePr/>
          <p:nvPr>
            <p:custDataLst>
              <p:tags r:id="rId2"/>
            </p:custDataLst>
            <p:extLst>
              <p:ext uri="{D42A27DB-BD31-4B8C-83A1-F6EECF244321}">
                <p14:modId xmlns:p14="http://schemas.microsoft.com/office/powerpoint/2010/main" val="2219777714"/>
              </p:ext>
            </p:extLst>
          </p:nvPr>
        </p:nvGraphicFramePr>
        <p:xfrm>
          <a:off x="527050" y="1643063"/>
          <a:ext cx="7893050" cy="3594100"/>
        </p:xfrm>
        <a:graphic>
          <a:graphicData uri="http://schemas.openxmlformats.org/drawingml/2006/chart">
            <c:chart xmlns:c="http://schemas.openxmlformats.org/drawingml/2006/chart" xmlns:r="http://schemas.openxmlformats.org/officeDocument/2006/relationships" r:id="rId19"/>
          </a:graphicData>
        </a:graphic>
      </p:graphicFrame>
      <p:sp>
        <p:nvSpPr>
          <p:cNvPr id="36" name="Text Placeholder 2">
            <a:extLst>
              <a:ext uri="{FF2B5EF4-FFF2-40B4-BE49-F238E27FC236}">
                <a16:creationId xmlns:a16="http://schemas.microsoft.com/office/drawing/2014/main" id="{D37BA0FF-DD87-9442-08FE-64E0838A2242}"/>
              </a:ext>
            </a:extLst>
          </p:cNvPr>
          <p:cNvSpPr txBox="1">
            <a:spLocks/>
          </p:cNvSpPr>
          <p:nvPr>
            <p:custDataLst>
              <p:tags r:id="rId3"/>
            </p:custDataLst>
          </p:nvPr>
        </p:nvSpPr>
        <p:spPr bwMode="auto">
          <a:xfrm>
            <a:off x="3148013" y="4981575"/>
            <a:ext cx="717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A02B529-4EA0-496E-BF74-FD366681F67D}" type="datetime'M''''''ar''''''''''''''''k''''''''''''''etin''''''''''''g'">
              <a:rPr lang="en-US" altLang="en-US" sz="1200" smtClean="0"/>
              <a:pPr/>
              <a:t>Marketing</a:t>
            </a:fld>
            <a:endParaRPr lang="en-US" sz="1200" dirty="0"/>
          </a:p>
        </p:txBody>
      </p:sp>
      <p:sp>
        <p:nvSpPr>
          <p:cNvPr id="40" name="Text Placeholder 2">
            <a:extLst>
              <a:ext uri="{FF2B5EF4-FFF2-40B4-BE49-F238E27FC236}">
                <a16:creationId xmlns:a16="http://schemas.microsoft.com/office/drawing/2014/main" id="{8FB1EBFE-D9E5-B01B-857B-0C23A94DDA6F}"/>
              </a:ext>
            </a:extLst>
          </p:cNvPr>
          <p:cNvSpPr txBox="1">
            <a:spLocks/>
          </p:cNvSpPr>
          <p:nvPr>
            <p:custDataLst>
              <p:tags r:id="rId4"/>
            </p:custDataLst>
          </p:nvPr>
        </p:nvSpPr>
        <p:spPr bwMode="auto">
          <a:xfrm>
            <a:off x="4818063" y="4981575"/>
            <a:ext cx="1241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FBE1CA8-0634-4EEE-BCC0-986834032E11}" type="datetime'Cust''o''m''''er'' S''''''''e''''''r''v''''i''''ce'''''''''">
              <a:rPr lang="en-US" altLang="en-US" sz="1200" smtClean="0"/>
              <a:pPr/>
              <a:t>Customer Service</a:t>
            </a:fld>
            <a:endParaRPr lang="en-US" sz="1200" dirty="0"/>
          </a:p>
        </p:txBody>
      </p:sp>
      <p:sp>
        <p:nvSpPr>
          <p:cNvPr id="41" name="Text Placeholder 2">
            <a:extLst>
              <a:ext uri="{FF2B5EF4-FFF2-40B4-BE49-F238E27FC236}">
                <a16:creationId xmlns:a16="http://schemas.microsoft.com/office/drawing/2014/main" id="{4C548E8A-AC41-C9B7-308A-95F82234AC58}"/>
              </a:ext>
            </a:extLst>
          </p:cNvPr>
          <p:cNvSpPr txBox="1">
            <a:spLocks/>
          </p:cNvSpPr>
          <p:nvPr>
            <p:custDataLst>
              <p:tags r:id="rId5"/>
            </p:custDataLst>
          </p:nvPr>
        </p:nvSpPr>
        <p:spPr bwMode="auto">
          <a:xfrm>
            <a:off x="6727825" y="4981575"/>
            <a:ext cx="12874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32EF14C-1ED4-45F6-BCCC-3289F421FA0E}" type="datetime'''''C''us''''tom''er'' S''uc''''c''''''''''''e''s''s'''">
              <a:rPr lang="en-US" altLang="en-US" sz="1200" smtClean="0"/>
              <a:pPr/>
              <a:t>Customer Success</a:t>
            </a:fld>
            <a:endParaRPr lang="en-US" sz="1200" dirty="0"/>
          </a:p>
        </p:txBody>
      </p:sp>
      <p:sp>
        <p:nvSpPr>
          <p:cNvPr id="17" name="Text Placeholder 2">
            <a:extLst>
              <a:ext uri="{FF2B5EF4-FFF2-40B4-BE49-F238E27FC236}">
                <a16:creationId xmlns:a16="http://schemas.microsoft.com/office/drawing/2014/main" id="{EC1CB0EE-1185-C795-6250-508395ADF0E0}"/>
              </a:ext>
            </a:extLst>
          </p:cNvPr>
          <p:cNvSpPr txBox="1">
            <a:spLocks/>
          </p:cNvSpPr>
          <p:nvPr>
            <p:custDataLst>
              <p:tags r:id="rId6"/>
            </p:custDataLst>
          </p:nvPr>
        </p:nvSpPr>
        <p:spPr bwMode="gray">
          <a:xfrm>
            <a:off x="7219950" y="1854200"/>
            <a:ext cx="301625" cy="192088"/>
          </a:xfrm>
          <a:prstGeom prst="rect">
            <a:avLst/>
          </a:prstGeom>
          <a:solidFill>
            <a:schemeClr val="accent1"/>
          </a:solidFill>
          <a:ln>
            <a:noFill/>
          </a:ln>
          <a:effectLst/>
        </p:spPr>
        <p:txBody>
          <a:bodyPr vert="horz" wrap="none" lIns="25400" tIns="0" rIns="2540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DCE9ECE-466D-4382-94F1-504CB40E38ED}" type="datetime'''''''''''''''''''0''''''''''''''''''''''''''''%'''">
              <a:rPr lang="en-US" altLang="en-US" sz="1400" smtClean="0">
                <a:solidFill>
                  <a:schemeClr val="bg1"/>
                </a:solidFill>
                <a:effectLst/>
              </a:rPr>
              <a:pPr/>
              <a:t>0%</a:t>
            </a:fld>
            <a:endParaRPr lang="en-US" sz="1400" dirty="0">
              <a:solidFill>
                <a:schemeClr val="bg1"/>
              </a:solidFill>
            </a:endParaRPr>
          </a:p>
        </p:txBody>
      </p:sp>
      <p:sp>
        <p:nvSpPr>
          <p:cNvPr id="95" name="Text Placeholder 2">
            <a:extLst>
              <a:ext uri="{FF2B5EF4-FFF2-40B4-BE49-F238E27FC236}">
                <a16:creationId xmlns:a16="http://schemas.microsoft.com/office/drawing/2014/main" id="{E3192D8F-58FE-D73E-AEE5-1A06C976079F}"/>
              </a:ext>
            </a:extLst>
          </p:cNvPr>
          <p:cNvSpPr txBox="1">
            <a:spLocks/>
          </p:cNvSpPr>
          <p:nvPr>
            <p:custDataLst>
              <p:tags r:id="rId7"/>
            </p:custDataLst>
          </p:nvPr>
        </p:nvSpPr>
        <p:spPr bwMode="auto">
          <a:xfrm>
            <a:off x="1389063" y="4981575"/>
            <a:ext cx="3730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B5D06C9-4993-427E-8612-F152B0A22A77}" type="datetime'Sa''''''l''''''''''''e''''''''s'''">
              <a:rPr lang="en-US" altLang="en-US" sz="1200" smtClean="0"/>
              <a:pPr/>
              <a:t>Sales</a:t>
            </a:fld>
            <a:endParaRPr lang="en-US" sz="1200" dirty="0"/>
          </a:p>
        </p:txBody>
      </p:sp>
      <p:sp>
        <p:nvSpPr>
          <p:cNvPr id="94" name="TextBox 93">
            <a:extLst>
              <a:ext uri="{FF2B5EF4-FFF2-40B4-BE49-F238E27FC236}">
                <a16:creationId xmlns:a16="http://schemas.microsoft.com/office/drawing/2014/main" id="{731EAAFC-D1C2-5CD2-39EF-A48D56CBABFD}"/>
              </a:ext>
            </a:extLst>
          </p:cNvPr>
          <p:cNvSpPr txBox="1"/>
          <p:nvPr/>
        </p:nvSpPr>
        <p:spPr>
          <a:xfrm>
            <a:off x="609600" y="1309386"/>
            <a:ext cx="6588125" cy="307777"/>
          </a:xfrm>
          <a:prstGeom prst="rect">
            <a:avLst/>
          </a:prstGeom>
          <a:noFill/>
        </p:spPr>
        <p:txBody>
          <a:bodyPr wrap="square" rtlCol="0">
            <a:spAutoFit/>
          </a:bodyPr>
          <a:lstStyle/>
          <a:p>
            <a:pPr algn="l"/>
            <a:r>
              <a:rPr lang="en-US" sz="1400" b="1" dirty="0"/>
              <a:t>Generative AI Utilization Across the GTM Organization</a:t>
            </a:r>
          </a:p>
        </p:txBody>
      </p:sp>
      <p:sp>
        <p:nvSpPr>
          <p:cNvPr id="105" name="TextBox 104">
            <a:extLst>
              <a:ext uri="{FF2B5EF4-FFF2-40B4-BE49-F238E27FC236}">
                <a16:creationId xmlns:a16="http://schemas.microsoft.com/office/drawing/2014/main" id="{87700F89-3A61-140D-ABDF-6CFDB922B08B}"/>
              </a:ext>
            </a:extLst>
          </p:cNvPr>
          <p:cNvSpPr txBox="1"/>
          <p:nvPr/>
        </p:nvSpPr>
        <p:spPr>
          <a:xfrm>
            <a:off x="671513" y="5824507"/>
            <a:ext cx="6027738" cy="400110"/>
          </a:xfrm>
          <a:prstGeom prst="rect">
            <a:avLst/>
          </a:prstGeom>
          <a:noFill/>
        </p:spPr>
        <p:txBody>
          <a:bodyPr wrap="square" rtlCol="0">
            <a:spAutoFit/>
          </a:bodyPr>
          <a:lstStyle/>
          <a:p>
            <a:pPr algn="l"/>
            <a:r>
              <a:rPr lang="en-US" sz="1000" dirty="0"/>
              <a:t>N = 87</a:t>
            </a:r>
          </a:p>
          <a:p>
            <a:pPr algn="l"/>
            <a:r>
              <a:rPr lang="en-US" sz="1000" dirty="0"/>
              <a:t>Source: SBI Q1 2024 CEO Survey</a:t>
            </a:r>
          </a:p>
        </p:txBody>
      </p:sp>
      <p:sp>
        <p:nvSpPr>
          <p:cNvPr id="21" name="Rectangle 20">
            <a:extLst>
              <a:ext uri="{FF2B5EF4-FFF2-40B4-BE49-F238E27FC236}">
                <a16:creationId xmlns:a16="http://schemas.microsoft.com/office/drawing/2014/main" id="{8A9A18E1-AB1F-F074-06B7-ABF4785B9DE4}"/>
              </a:ext>
            </a:extLst>
          </p:cNvPr>
          <p:cNvSpPr/>
          <p:nvPr>
            <p:custDataLst>
              <p:tags r:id="rId8"/>
            </p:custDataLst>
          </p:nvPr>
        </p:nvSpPr>
        <p:spPr bwMode="auto">
          <a:xfrm>
            <a:off x="8596313" y="2362200"/>
            <a:ext cx="179388" cy="133350"/>
          </a:xfrm>
          <a:prstGeom prst="rect">
            <a:avLst/>
          </a:prstGeom>
          <a:solidFill>
            <a:schemeClr val="accent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58E716-58AB-FEDC-AEC1-67553DCC9D8C}"/>
              </a:ext>
            </a:extLst>
          </p:cNvPr>
          <p:cNvSpPr/>
          <p:nvPr>
            <p:custDataLst>
              <p:tags r:id="rId9"/>
            </p:custDataLst>
          </p:nvPr>
        </p:nvSpPr>
        <p:spPr bwMode="auto">
          <a:xfrm>
            <a:off x="8596313" y="1639888"/>
            <a:ext cx="179388" cy="13335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87238B0-78F8-BEB0-AA0C-66FEFC880A90}"/>
              </a:ext>
            </a:extLst>
          </p:cNvPr>
          <p:cNvSpPr/>
          <p:nvPr>
            <p:custDataLst>
              <p:tags r:id="rId10"/>
            </p:custDataLst>
          </p:nvPr>
        </p:nvSpPr>
        <p:spPr bwMode="auto">
          <a:xfrm>
            <a:off x="8596313" y="2166938"/>
            <a:ext cx="179388" cy="133350"/>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C4278B4-F344-E891-17FE-F1B4AE9E7C23}"/>
              </a:ext>
            </a:extLst>
          </p:cNvPr>
          <p:cNvSpPr/>
          <p:nvPr>
            <p:custDataLst>
              <p:tags r:id="rId11"/>
            </p:custDataLst>
          </p:nvPr>
        </p:nvSpPr>
        <p:spPr bwMode="auto">
          <a:xfrm>
            <a:off x="8596313" y="1971675"/>
            <a:ext cx="179388" cy="133350"/>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97B93CF6-2309-4345-AA1D-B104C260F806}"/>
              </a:ext>
            </a:extLst>
          </p:cNvPr>
          <p:cNvSpPr>
            <a:spLocks noGrp="1"/>
          </p:cNvSpPr>
          <p:nvPr>
            <p:custDataLst>
              <p:tags r:id="rId12"/>
            </p:custDataLst>
          </p:nvPr>
        </p:nvSpPr>
        <p:spPr bwMode="auto">
          <a:xfrm>
            <a:off x="8826500" y="1647825"/>
            <a:ext cx="17430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BDB5276B-39CE-45A1-9A7F-65529748C796}" type="thinkcell&lt;?xml version=&quot;1.0&quot; encoding=&quot;UTF-16&quot; standalone=&quot;yes&quot;?&gt;&lt;root reqver=&quot;28224&quot;&gt;&lt;version val=&quot;35295&quot;/&gt;&lt;PersistentType&gt;&lt;m_guid val=&quot;a2a97629-9707-404b-a633-eaeaf69e7063&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000" smtClean="0"/>
              <a:pPr/>
              <a:t>Running larger scale pilots or 
actively implementing at scale</a:t>
            </a:fld>
            <a:endParaRPr lang="en-US" sz="1000" dirty="0"/>
          </a:p>
        </p:txBody>
      </p:sp>
      <p:sp>
        <p:nvSpPr>
          <p:cNvPr id="15" name="Text Placeholder 2">
            <a:extLst>
              <a:ext uri="{FF2B5EF4-FFF2-40B4-BE49-F238E27FC236}">
                <a16:creationId xmlns:a16="http://schemas.microsoft.com/office/drawing/2014/main" id="{97B93CF6-2309-4345-AA1D-B104C260F806}"/>
              </a:ext>
            </a:extLst>
          </p:cNvPr>
          <p:cNvSpPr>
            <a:spLocks noGrp="1"/>
          </p:cNvSpPr>
          <p:nvPr>
            <p:custDataLst>
              <p:tags r:id="rId13"/>
            </p:custDataLst>
          </p:nvPr>
        </p:nvSpPr>
        <p:spPr bwMode="auto">
          <a:xfrm>
            <a:off x="8826500" y="1979613"/>
            <a:ext cx="18430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1027FD67-17E2-4A02-A266-F5650A2E080C}" type="datetime'Runn''''in''''g s''om''e s''''m''all'' ''scal''''e'' pi''lots'">
              <a:rPr lang="en-US" altLang="en-US" sz="1000" smtClean="0"/>
              <a:pPr/>
              <a:t>Running some small scale pilots</a:t>
            </a:fld>
            <a:endParaRPr lang="en-US" sz="1000" dirty="0"/>
          </a:p>
        </p:txBody>
      </p:sp>
      <p:sp>
        <p:nvSpPr>
          <p:cNvPr id="14" name="Text Placeholder 2">
            <a:extLst>
              <a:ext uri="{FF2B5EF4-FFF2-40B4-BE49-F238E27FC236}">
                <a16:creationId xmlns:a16="http://schemas.microsoft.com/office/drawing/2014/main" id="{A31FF114-BD0A-8AA1-0188-6CFCAF051259}"/>
              </a:ext>
            </a:extLst>
          </p:cNvPr>
          <p:cNvSpPr>
            <a:spLocks noGrp="1"/>
          </p:cNvSpPr>
          <p:nvPr>
            <p:custDataLst>
              <p:tags r:id="rId14"/>
            </p:custDataLst>
          </p:nvPr>
        </p:nvSpPr>
        <p:spPr bwMode="auto">
          <a:xfrm>
            <a:off x="8826500" y="2370138"/>
            <a:ext cx="1816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83D351E-F5BB-4F58-AAD9-F5ACCEAD7D8A}" type="datetime'Ha''v''''''e d''one'''' noth''ing t''o'' very li''ttl''e'''">
              <a:rPr lang="en-US" altLang="en-US" sz="1000" smtClean="0"/>
              <a:pPr/>
              <a:t>Have done nothing to very little</a:t>
            </a:fld>
            <a:endParaRPr lang="en-US" sz="1000" dirty="0"/>
          </a:p>
        </p:txBody>
      </p:sp>
      <p:sp>
        <p:nvSpPr>
          <p:cNvPr id="16" name="Text Placeholder 2">
            <a:extLst>
              <a:ext uri="{FF2B5EF4-FFF2-40B4-BE49-F238E27FC236}">
                <a16:creationId xmlns:a16="http://schemas.microsoft.com/office/drawing/2014/main" id="{97B93CF6-2309-4345-AA1D-B104C260F806}"/>
              </a:ext>
            </a:extLst>
          </p:cNvPr>
          <p:cNvSpPr>
            <a:spLocks noGrp="1"/>
          </p:cNvSpPr>
          <p:nvPr>
            <p:custDataLst>
              <p:tags r:id="rId15"/>
            </p:custDataLst>
          </p:nvPr>
        </p:nvSpPr>
        <p:spPr bwMode="auto">
          <a:xfrm>
            <a:off x="8826500" y="2174875"/>
            <a:ext cx="1028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1AD3F6E-FF9D-4A09-BB41-B1BB973E4736}" type="datetime'''Ex''p''''''''''l''''''''o''''ring ''''optio''''''n''''''''s'">
              <a:rPr lang="en-US" altLang="en-US" sz="1000" smtClean="0"/>
              <a:pPr/>
              <a:t>Exploring options</a:t>
            </a:fld>
            <a:endParaRPr lang="en-US" sz="1000" dirty="0"/>
          </a:p>
        </p:txBody>
      </p:sp>
      <p:sp>
        <p:nvSpPr>
          <p:cNvPr id="108" name="TextBox 107">
            <a:extLst>
              <a:ext uri="{FF2B5EF4-FFF2-40B4-BE49-F238E27FC236}">
                <a16:creationId xmlns:a16="http://schemas.microsoft.com/office/drawing/2014/main" id="{B6E3AA45-D56B-9D49-455D-EAAD20E6B6D5}"/>
              </a:ext>
            </a:extLst>
          </p:cNvPr>
          <p:cNvSpPr txBox="1"/>
          <p:nvPr/>
        </p:nvSpPr>
        <p:spPr>
          <a:xfrm>
            <a:off x="8775701" y="3081132"/>
            <a:ext cx="2149423" cy="553998"/>
          </a:xfrm>
          <a:prstGeom prst="rect">
            <a:avLst/>
          </a:prstGeom>
          <a:noFill/>
          <a:ln>
            <a:solidFill>
              <a:schemeClr val="accent5"/>
            </a:solidFill>
            <a:prstDash val="dash"/>
          </a:ln>
        </p:spPr>
        <p:txBody>
          <a:bodyPr wrap="square" rtlCol="0">
            <a:spAutoFit/>
          </a:bodyPr>
          <a:lstStyle/>
          <a:p>
            <a:pPr algn="ctr"/>
            <a:r>
              <a:rPr lang="en-US" sz="1000" dirty="0"/>
              <a:t>For all GTM roles, fewer than 20% are doing anything more than small scale pilots.</a:t>
            </a:r>
          </a:p>
        </p:txBody>
      </p:sp>
      <p:cxnSp>
        <p:nvCxnSpPr>
          <p:cNvPr id="110" name="Straight Arrow Connector 109">
            <a:extLst>
              <a:ext uri="{FF2B5EF4-FFF2-40B4-BE49-F238E27FC236}">
                <a16:creationId xmlns:a16="http://schemas.microsoft.com/office/drawing/2014/main" id="{ED5DF6BD-2764-6F7E-4E85-D6AC4D685C45}"/>
              </a:ext>
            </a:extLst>
          </p:cNvPr>
          <p:cNvCxnSpPr>
            <a:stCxn id="108" idx="1"/>
            <a:endCxn id="17" idx="3"/>
          </p:cNvCxnSpPr>
          <p:nvPr/>
        </p:nvCxnSpPr>
        <p:spPr>
          <a:xfrm flipH="1" flipV="1">
            <a:off x="7521575" y="1950244"/>
            <a:ext cx="1254126" cy="140788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6DD1E7F-D525-3584-0478-02DA6B7295CA}"/>
              </a:ext>
            </a:extLst>
          </p:cNvPr>
          <p:cNvCxnSpPr>
            <a:cxnSpLocks/>
            <a:stCxn id="108" idx="1"/>
          </p:cNvCxnSpPr>
          <p:nvPr/>
        </p:nvCxnSpPr>
        <p:spPr>
          <a:xfrm flipH="1" flipV="1">
            <a:off x="2146434" y="2126456"/>
            <a:ext cx="6629267" cy="123167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8D551CE-1E74-2BBA-6CED-E803F43D3039}"/>
              </a:ext>
            </a:extLst>
          </p:cNvPr>
          <p:cNvCxnSpPr>
            <a:cxnSpLocks/>
            <a:stCxn id="108" idx="1"/>
          </p:cNvCxnSpPr>
          <p:nvPr/>
        </p:nvCxnSpPr>
        <p:spPr>
          <a:xfrm flipH="1" flipV="1">
            <a:off x="4109987" y="2158673"/>
            <a:ext cx="4665714" cy="119945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2DCD1689-4BF7-43C6-105F-7A57A889EF50}"/>
              </a:ext>
            </a:extLst>
          </p:cNvPr>
          <p:cNvCxnSpPr>
            <a:cxnSpLocks/>
            <a:stCxn id="108" idx="1"/>
          </p:cNvCxnSpPr>
          <p:nvPr/>
        </p:nvCxnSpPr>
        <p:spPr>
          <a:xfrm flipH="1" flipV="1">
            <a:off x="5981752" y="2235994"/>
            <a:ext cx="2793949" cy="112213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17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C3E97-4AA6-E0FC-4FA9-5F9E9C1AC7C3}"/>
              </a:ext>
            </a:extLst>
          </p:cNvPr>
          <p:cNvSpPr>
            <a:spLocks noGrp="1"/>
          </p:cNvSpPr>
          <p:nvPr>
            <p:ph type="body" sz="quarter" idx="10"/>
          </p:nvPr>
        </p:nvSpPr>
        <p:spPr>
          <a:xfrm>
            <a:off x="8178229" y="1608083"/>
            <a:ext cx="3473189" cy="3657600"/>
          </a:xfrm>
        </p:spPr>
        <p:txBody>
          <a:bodyPr>
            <a:normAutofit lnSpcReduction="10000"/>
          </a:bodyPr>
          <a:lstStyle/>
          <a:p>
            <a:r>
              <a:rPr lang="en-US" b="1" dirty="0">
                <a:latin typeface="Avenir Next LT Pro" panose="020B0504020202020204" pitchFamily="34" charset="77"/>
              </a:rPr>
              <a:t>About SBI</a:t>
            </a:r>
          </a:p>
          <a:p>
            <a:pPr marL="12700" algn="l"/>
            <a:r>
              <a:rPr lang="en-US" sz="1400" dirty="0">
                <a:latin typeface="Avenir Next LT Pro" panose="020B0504020202020204" pitchFamily="34" charset="77"/>
                <a:ea typeface="Verdana" panose="020B0604030504040204" pitchFamily="34" charset="0"/>
                <a:cs typeface="Verdana" panose="020B0604030504040204" pitchFamily="34" charset="0"/>
              </a:rPr>
              <a:t>Driven by insights and delivered from experience, SBI continues to help clients grow their revenue, margin and enterprise value in ways never before possible</a:t>
            </a:r>
            <a:r>
              <a:rPr lang="en-US" dirty="0">
                <a:latin typeface="Avenir Next LT Pro" panose="020B0504020202020204" pitchFamily="34" charset="77"/>
                <a:ea typeface="Verdana" panose="020B0604030504040204" pitchFamily="34" charset="0"/>
                <a:cs typeface="Verdana" panose="020B0604030504040204" pitchFamily="34" charset="0"/>
              </a:rPr>
              <a:t>.</a:t>
            </a:r>
          </a:p>
          <a:p>
            <a:pPr marL="12700" algn="l"/>
            <a:endParaRPr lang="en-US" sz="1400" dirty="0">
              <a:latin typeface="Avenir Next LT Pro" panose="020B0504020202020204" pitchFamily="34" charset="77"/>
              <a:ea typeface="Verdana" panose="020B0604030504040204" pitchFamily="34" charset="0"/>
              <a:cs typeface="Verdana" panose="020B0604030504040204" pitchFamily="34" charset="0"/>
            </a:endParaRPr>
          </a:p>
          <a:p>
            <a:pPr marL="12700" algn="l"/>
            <a:r>
              <a:rPr lang="en-US" sz="1400" dirty="0">
                <a:latin typeface="Avenir Next LT Pro" panose="020B0504020202020204" pitchFamily="34" charset="77"/>
                <a:ea typeface="Verdana" panose="020B0604030504040204" pitchFamily="34" charset="0"/>
                <a:cs typeface="Verdana" panose="020B0604030504040204" pitchFamily="34" charset="0"/>
              </a:rPr>
              <a:t>Working with us, leaders can expect confidence and trust with experienced partners every step of the way. We engage and support our clients as an extension of their team, both guiding and working side-by-side to deliver relatable, practical strategies that work for today and tomorrow.</a:t>
            </a:r>
          </a:p>
          <a:p>
            <a:pPr algn="l"/>
            <a:endParaRPr lang="en-US" sz="1400" dirty="0">
              <a:latin typeface="Avenir Next LT Pro" panose="020B0504020202020204" pitchFamily="34" charset="77"/>
              <a:ea typeface="Verdana" panose="020B0604030504040204" pitchFamily="34" charset="0"/>
              <a:cs typeface="Verdana" panose="020B0604030504040204" pitchFamily="34" charset="0"/>
            </a:endParaRPr>
          </a:p>
          <a:p>
            <a:pPr algn="l"/>
            <a:r>
              <a:rPr lang="en-US" sz="1400" dirty="0" err="1">
                <a:latin typeface="Avenir Next LT Pro" panose="020B0504020202020204" pitchFamily="34" charset="77"/>
                <a:ea typeface="Verdana" panose="020B0604030504040204" pitchFamily="34" charset="0"/>
                <a:cs typeface="Verdana" panose="020B0604030504040204" pitchFamily="34" charset="0"/>
              </a:rPr>
              <a:t>sbigrowth.com</a:t>
            </a:r>
            <a:endParaRPr lang="en-US" sz="1400" dirty="0">
              <a:latin typeface="Avenir Next LT Pro" panose="020B0504020202020204" pitchFamily="34"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575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33AFD6-D420-397B-7203-4BFBAD8B62F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BE33AFD6-D420-397B-7203-4BFBAD8B62F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205D979-1AB7-BE09-FC44-7C1C9340120B}"/>
              </a:ext>
            </a:extLst>
          </p:cNvPr>
          <p:cNvSpPr/>
          <p:nvPr/>
        </p:nvSpPr>
        <p:spPr>
          <a:xfrm>
            <a:off x="6772588" y="0"/>
            <a:ext cx="5419412" cy="6430945"/>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FFAE70-E405-6D07-5EBF-D035F39CE3D7}"/>
              </a:ext>
            </a:extLst>
          </p:cNvPr>
          <p:cNvSpPr/>
          <p:nvPr/>
        </p:nvSpPr>
        <p:spPr>
          <a:xfrm>
            <a:off x="-18628" y="-1"/>
            <a:ext cx="7008708" cy="3612334"/>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E4F0C56-6A48-7310-964D-9D1EC91A6D7F}"/>
              </a:ext>
            </a:extLst>
          </p:cNvPr>
          <p:cNvSpPr>
            <a:spLocks noGrp="1"/>
          </p:cNvSpPr>
          <p:nvPr>
            <p:ph type="body" sz="quarter" idx="10"/>
          </p:nvPr>
        </p:nvSpPr>
        <p:spPr>
          <a:xfrm>
            <a:off x="7017683" y="539713"/>
            <a:ext cx="4871720" cy="4640317"/>
          </a:xfrm>
        </p:spPr>
        <p:txBody>
          <a:bodyPr>
            <a:noAutofit/>
          </a:bodyPr>
          <a:lstStyle/>
          <a:p>
            <a:r>
              <a:rPr lang="en-US" sz="1600" b="1" dirty="0">
                <a:solidFill>
                  <a:schemeClr val="bg1"/>
                </a:solidFill>
              </a:rPr>
              <a:t>Implications for CEOs and Their GTM Leadership Teams</a:t>
            </a:r>
          </a:p>
          <a:p>
            <a:pPr marR="0" lvl="0">
              <a:lnSpc>
                <a:spcPct val="107000"/>
              </a:lnSpc>
              <a:spcBef>
                <a:spcPts val="0"/>
              </a:spcBef>
              <a:spcAft>
                <a:spcPts val="0"/>
              </a:spcAft>
            </a:pPr>
            <a:endParaRPr lang="en-US" b="1" kern="100" dirty="0">
              <a:solidFill>
                <a:schemeClr val="bg1"/>
              </a:solidFill>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kern="100" dirty="0">
              <a:solidFill>
                <a:schemeClr val="bg1"/>
              </a:solidFill>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MY" sz="1400" b="1" dirty="0">
                <a:solidFill>
                  <a:schemeClr val="bg1"/>
                </a:solidFill>
                <a:latin typeface="Avenir Next LT Pro"/>
                <a:ea typeface="Source Serif Pro Light"/>
              </a:rPr>
              <a:t>Tighten up on execution. </a:t>
            </a:r>
            <a:r>
              <a:rPr lang="en-MY" sz="1400" dirty="0">
                <a:solidFill>
                  <a:schemeClr val="bg1"/>
                </a:solidFill>
                <a:latin typeface="Avenir Next LT Pro"/>
                <a:ea typeface="Source Serif Pro Light"/>
              </a:rPr>
              <a:t>CEOs tell us they are more squarely focused on execution than ever. </a:t>
            </a:r>
            <a:r>
              <a:rPr lang="en-US" sz="1400" dirty="0">
                <a:solidFill>
                  <a:schemeClr val="bg1"/>
                </a:solidFill>
                <a:latin typeface="Avenir Next LT Pro"/>
                <a:ea typeface="Source Serif Pro Light"/>
              </a:rPr>
              <a:t>Executive leaders need to get</a:t>
            </a:r>
            <a:r>
              <a:rPr lang="en-MY" sz="1400" dirty="0">
                <a:solidFill>
                  <a:schemeClr val="bg1"/>
                </a:solidFill>
                <a:latin typeface="Avenir Next LT Pro"/>
                <a:ea typeface="Source Serif Pro Light"/>
              </a:rPr>
              <a:t> deeper into the details with </a:t>
            </a:r>
            <a:r>
              <a:rPr lang="en-US" sz="1400" dirty="0">
                <a:solidFill>
                  <a:schemeClr val="bg1"/>
                </a:solidFill>
                <a:latin typeface="Avenir Next LT Pro"/>
                <a:ea typeface="Source Serif Pro Light"/>
              </a:rPr>
              <a:t>their </a:t>
            </a:r>
            <a:r>
              <a:rPr lang="en-MY" sz="1400" dirty="0">
                <a:solidFill>
                  <a:schemeClr val="bg1"/>
                </a:solidFill>
                <a:latin typeface="Avenir Next LT Pro"/>
                <a:ea typeface="Source Serif Pro Light"/>
              </a:rPr>
              <a:t>teams – setting the right objectives and metrics, regularly reviewing them and updating plans to ensure they are set up to deliver. This will drive higher and faster demand conversion into actual bookings.</a:t>
            </a:r>
          </a:p>
          <a:p>
            <a:pPr marL="114300" marR="0" lvl="0" indent="-114300">
              <a:lnSpc>
                <a:spcPct val="107000"/>
              </a:lnSpc>
              <a:spcBef>
                <a:spcPts val="0"/>
              </a:spcBef>
              <a:spcAft>
                <a:spcPts val="0"/>
              </a:spcAft>
              <a:buFont typeface="Arial" panose="020B0604020202020204" pitchFamily="34" charset="0"/>
              <a:buChar char="•"/>
            </a:pPr>
            <a:endParaRPr lang="en-US" b="1" kern="100" dirty="0">
              <a:solidFill>
                <a:schemeClr val="bg1"/>
              </a:solidFill>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US" b="1" kern="100" dirty="0">
                <a:solidFill>
                  <a:schemeClr val="bg1"/>
                </a:solidFill>
                <a:ea typeface="Calibri" panose="020F0502020204030204" pitchFamily="34" charset="0"/>
                <a:cs typeface="Times New Roman" panose="02020603050405020304" pitchFamily="18" charset="0"/>
              </a:rPr>
              <a:t>Identify buyer stall points. </a:t>
            </a:r>
            <a:r>
              <a:rPr lang="en-US" kern="100" dirty="0">
                <a:solidFill>
                  <a:schemeClr val="bg1"/>
                </a:solidFill>
                <a:ea typeface="Calibri" panose="020F0502020204030204" pitchFamily="34" charset="0"/>
                <a:cs typeface="Times New Roman" panose="02020603050405020304" pitchFamily="18" charset="0"/>
              </a:rPr>
              <a:t>Revisit your funnel progression tactics for an era of still more conservative buying and heavy buyer distraction and confusion. Prioritize ease in both the customer’s internal buying process and their “buying from you” processes.</a:t>
            </a:r>
          </a:p>
          <a:p>
            <a:pPr marL="114300" marR="0" lvl="0" indent="-114300">
              <a:lnSpc>
                <a:spcPct val="107000"/>
              </a:lnSpc>
              <a:spcBef>
                <a:spcPts val="0"/>
              </a:spcBef>
              <a:spcAft>
                <a:spcPts val="0"/>
              </a:spcAft>
              <a:buFont typeface="Arial" panose="020B0604020202020204" pitchFamily="34" charset="0"/>
              <a:buChar char="•"/>
            </a:pPr>
            <a:endParaRPr lang="en-US" kern="100" dirty="0">
              <a:solidFill>
                <a:schemeClr val="bg1"/>
              </a:solidFill>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Arial" panose="020B0604020202020204" pitchFamily="34" charset="0"/>
              <a:buChar char="•"/>
            </a:pPr>
            <a:r>
              <a:rPr lang="en-US" b="1" kern="100" dirty="0">
                <a:solidFill>
                  <a:schemeClr val="bg1"/>
                </a:solidFill>
                <a:ea typeface="Calibri" panose="020F0502020204030204" pitchFamily="34" charset="0"/>
                <a:cs typeface="Times New Roman" panose="02020603050405020304" pitchFamily="18" charset="0"/>
              </a:rPr>
              <a:t>Build a dedicated customer marketing strategy to tighten focus and drive cross-sell, up-sell, and advocacy.</a:t>
            </a:r>
            <a:r>
              <a:rPr lang="en-US" kern="100" dirty="0">
                <a:solidFill>
                  <a:schemeClr val="bg1"/>
                </a:solidFill>
                <a:ea typeface="Calibri" panose="020F0502020204030204" pitchFamily="34" charset="0"/>
                <a:cs typeface="Times New Roman" panose="02020603050405020304" pitchFamily="18" charset="0"/>
              </a:rPr>
              <a:t> Analyze customer data to find friction points in the customer journey that can become the program centerpiece. Commit to focused ABM efforts on top fit/ propensity accounts to activate the strategy.</a:t>
            </a:r>
          </a:p>
          <a:p>
            <a:pPr marR="0" lvl="0">
              <a:lnSpc>
                <a:spcPct val="107000"/>
              </a:lnSpc>
              <a:spcBef>
                <a:spcPts val="0"/>
              </a:spcBef>
              <a:spcAft>
                <a:spcPts val="0"/>
              </a:spcAft>
            </a:pPr>
            <a:endParaRPr lang="en-US" kern="100" dirty="0">
              <a:solidFill>
                <a:schemeClr val="bg1"/>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C73CD6A-6BEB-5EA9-C6FE-8AC5E7F4177F}"/>
              </a:ext>
            </a:extLst>
          </p:cNvPr>
          <p:cNvSpPr>
            <a:spLocks noGrp="1"/>
          </p:cNvSpPr>
          <p:nvPr>
            <p:ph type="body" sz="quarter" idx="11"/>
          </p:nvPr>
        </p:nvSpPr>
        <p:spPr>
          <a:xfrm>
            <a:off x="621197" y="1009674"/>
            <a:ext cx="5729057" cy="4640316"/>
          </a:xfrm>
        </p:spPr>
        <p:txBody>
          <a:bodyPr>
            <a:noAutofit/>
          </a:bodyPr>
          <a:lstStyle/>
          <a:p>
            <a:pPr>
              <a:lnSpc>
                <a:spcPct val="100000"/>
              </a:lnSpc>
            </a:pPr>
            <a:r>
              <a:rPr lang="en-US" sz="1600" dirty="0"/>
              <a:t>1. Boosts in Growth Confidence Fueled by Strong Forward Indicators</a:t>
            </a:r>
          </a:p>
          <a:p>
            <a:pPr>
              <a:lnSpc>
                <a:spcPct val="100000"/>
              </a:lnSpc>
            </a:pPr>
            <a:r>
              <a:rPr lang="en-US" sz="1400" b="0" dirty="0"/>
              <a:t>Rebounding demand sentiment, after a significant drop in 2023, has CEOs and investors shifting their emphasis back toward growth. This confidence in demand is bolstered by improving signals in several forward-looking indicators, including pipelines, deal progression, and deal size and volume. One area of concern remains – renewal rates. In conversations, many commercial leaders note that today’s ARR pressure is caused by customers looking to reduce license volume as they tighten spend.</a:t>
            </a:r>
          </a:p>
          <a:p>
            <a:pPr>
              <a:lnSpc>
                <a:spcPct val="100000"/>
              </a:lnSpc>
            </a:pPr>
            <a:endParaRPr lang="en-US" sz="1400" dirty="0"/>
          </a:p>
          <a:p>
            <a:pPr>
              <a:lnSpc>
                <a:spcPct val="100000"/>
              </a:lnSpc>
            </a:pPr>
            <a:r>
              <a:rPr lang="en-US" sz="1600" dirty="0">
                <a:solidFill>
                  <a:schemeClr val="bg1">
                    <a:lumMod val="50000"/>
                  </a:schemeClr>
                </a:solidFill>
              </a:rPr>
              <a:t>2. Investing More in Capturing New Markets, Despite Gaps in Confidence</a:t>
            </a:r>
          </a:p>
          <a:p>
            <a:pPr>
              <a:lnSpc>
                <a:spcPct val="100000"/>
              </a:lnSpc>
            </a:pPr>
            <a:r>
              <a:rPr lang="en-US" sz="1600" dirty="0">
                <a:solidFill>
                  <a:schemeClr val="bg1">
                    <a:lumMod val="50000"/>
                  </a:schemeClr>
                </a:solidFill>
              </a:rPr>
              <a:t>3. Confident in the Strategy, Questions About the Talent to Execute It</a:t>
            </a:r>
          </a:p>
          <a:p>
            <a:pPr>
              <a:lnSpc>
                <a:spcPct val="100000"/>
              </a:lnSpc>
            </a:pPr>
            <a:r>
              <a:rPr lang="en-US" sz="1600" dirty="0">
                <a:solidFill>
                  <a:schemeClr val="bg1">
                    <a:lumMod val="50000"/>
                  </a:schemeClr>
                </a:solidFill>
              </a:rPr>
              <a:t>4. Relying on New Hires, But Long Ramps and Limited Additional Support Threaten Growth</a:t>
            </a:r>
          </a:p>
          <a:p>
            <a:pPr>
              <a:lnSpc>
                <a:spcPct val="100000"/>
              </a:lnSpc>
            </a:pPr>
            <a:endParaRPr lang="en-US" sz="1600" dirty="0">
              <a:solidFill>
                <a:schemeClr val="bg1">
                  <a:lumMod val="50000"/>
                </a:schemeClr>
              </a:solidFill>
            </a:endParaRPr>
          </a:p>
          <a:p>
            <a:pPr>
              <a:lnSpc>
                <a:spcPct val="100000"/>
              </a:lnSpc>
            </a:pPr>
            <a:endParaRPr lang="en-US" sz="1600" dirty="0">
              <a:solidFill>
                <a:schemeClr val="bg1">
                  <a:lumMod val="50000"/>
                </a:schemeClr>
              </a:solidFill>
            </a:endParaRPr>
          </a:p>
          <a:p>
            <a:pPr marL="342900" indent="-342900">
              <a:lnSpc>
                <a:spcPct val="100000"/>
              </a:lnSpc>
              <a:buFont typeface="Arial" panose="020B0604020202020204" pitchFamily="34" charset="0"/>
              <a:buAutoNum type="arabicPeriod"/>
            </a:pPr>
            <a:endParaRPr lang="en-US" sz="900" dirty="0"/>
          </a:p>
          <a:p>
            <a:pPr marL="342900" indent="-342900">
              <a:lnSpc>
                <a:spcPct val="100000"/>
              </a:lnSpc>
              <a:buAutoNum type="arabicPeriod"/>
            </a:pPr>
            <a:endParaRPr lang="en-US" sz="1600" dirty="0"/>
          </a:p>
          <a:p>
            <a:pPr marL="342900" indent="-342900">
              <a:lnSpc>
                <a:spcPct val="100000"/>
              </a:lnSpc>
              <a:buAutoNum type="arabicPeriod"/>
            </a:pPr>
            <a:endParaRPr lang="en-US" sz="1600" dirty="0"/>
          </a:p>
          <a:p>
            <a:pPr>
              <a:lnSpc>
                <a:spcPct val="100000"/>
              </a:lnSpc>
            </a:pPr>
            <a:endParaRPr lang="en-US" dirty="0"/>
          </a:p>
        </p:txBody>
      </p:sp>
    </p:spTree>
    <p:extLst>
      <p:ext uri="{BB962C8B-B14F-4D97-AF65-F5344CB8AC3E}">
        <p14:creationId xmlns:p14="http://schemas.microsoft.com/office/powerpoint/2010/main" val="67908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17ECE8-B542-179F-04EA-40AF78A0F711}"/>
              </a:ext>
            </a:extLst>
          </p:cNvPr>
          <p:cNvGraphicFramePr>
            <a:graphicFrameLocks noChangeAspect="1"/>
          </p:cNvGraphicFramePr>
          <p:nvPr>
            <p:custDataLst>
              <p:tags r:id="rId1"/>
            </p:custDataLst>
            <p:extLst>
              <p:ext uri="{D42A27DB-BD31-4B8C-83A1-F6EECF244321}">
                <p14:modId xmlns:p14="http://schemas.microsoft.com/office/powerpoint/2010/main" val="402209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5" name="Object 4" hidden="1">
                        <a:extLst>
                          <a:ext uri="{FF2B5EF4-FFF2-40B4-BE49-F238E27FC236}">
                            <a16:creationId xmlns:a16="http://schemas.microsoft.com/office/drawing/2014/main" id="{6D17ECE8-B542-179F-04EA-40AF78A0F71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80C64D-5FAC-1BBB-7569-F8942543333B}"/>
              </a:ext>
            </a:extLst>
          </p:cNvPr>
          <p:cNvSpPr>
            <a:spLocks noGrp="1"/>
          </p:cNvSpPr>
          <p:nvPr>
            <p:ph type="title"/>
          </p:nvPr>
        </p:nvSpPr>
        <p:spPr/>
        <p:txBody>
          <a:bodyPr vert="horz">
            <a:normAutofit/>
          </a:bodyPr>
          <a:lstStyle/>
          <a:p>
            <a:r>
              <a:rPr lang="en-US" dirty="0"/>
              <a:t>Demand sentiment has rebounded to levels not seen since Q2 2022</a:t>
            </a:r>
          </a:p>
        </p:txBody>
      </p:sp>
      <p:sp>
        <p:nvSpPr>
          <p:cNvPr id="7" name="TextBox 6">
            <a:extLst>
              <a:ext uri="{FF2B5EF4-FFF2-40B4-BE49-F238E27FC236}">
                <a16:creationId xmlns:a16="http://schemas.microsoft.com/office/drawing/2014/main" id="{BFC3C79E-5C66-DC22-5F27-F6875ABE0F8C}"/>
              </a:ext>
            </a:extLst>
          </p:cNvPr>
          <p:cNvSpPr txBox="1"/>
          <p:nvPr/>
        </p:nvSpPr>
        <p:spPr>
          <a:xfrm>
            <a:off x="604837" y="1344135"/>
            <a:ext cx="4916703" cy="307777"/>
          </a:xfrm>
          <a:prstGeom prst="rect">
            <a:avLst/>
          </a:prstGeom>
          <a:noFill/>
        </p:spPr>
        <p:txBody>
          <a:bodyPr wrap="square" rtlCol="0">
            <a:spAutoFit/>
          </a:bodyPr>
          <a:lstStyle/>
          <a:p>
            <a:pPr algn="l"/>
            <a:r>
              <a:rPr lang="en-US" sz="1400" b="1" dirty="0"/>
              <a:t>CEO Characterization of Demand</a:t>
            </a:r>
          </a:p>
        </p:txBody>
      </p:sp>
      <p:sp>
        <p:nvSpPr>
          <p:cNvPr id="148" name="TextBox 147">
            <a:extLst>
              <a:ext uri="{FF2B5EF4-FFF2-40B4-BE49-F238E27FC236}">
                <a16:creationId xmlns:a16="http://schemas.microsoft.com/office/drawing/2014/main" id="{2CB322A5-86A0-F2AE-E562-CB861F656EF2}"/>
              </a:ext>
            </a:extLst>
          </p:cNvPr>
          <p:cNvSpPr txBox="1"/>
          <p:nvPr/>
        </p:nvSpPr>
        <p:spPr>
          <a:xfrm>
            <a:off x="527050" y="5576282"/>
            <a:ext cx="9226550" cy="861774"/>
          </a:xfrm>
          <a:prstGeom prst="rect">
            <a:avLst/>
          </a:prstGeom>
          <a:noFill/>
        </p:spPr>
        <p:txBody>
          <a:bodyPr wrap="square">
            <a:spAutoFit/>
          </a:bodyPr>
          <a:lstStyle/>
          <a:p>
            <a:r>
              <a:rPr lang="en-US" sz="1000" dirty="0"/>
              <a:t>Q2 2022 N = 120; Q1 2023 N = 91; Q1 2024 N = 87</a:t>
            </a:r>
          </a:p>
          <a:p>
            <a:r>
              <a:rPr lang="en-US" sz="1000" dirty="0"/>
              <a:t>Response to question:  Q2 2022: To what extent do you perceive softening demand indicators for your business?;</a:t>
            </a:r>
          </a:p>
          <a:p>
            <a:pPr>
              <a:tabLst>
                <a:tab pos="1371600" algn="l"/>
              </a:tabLst>
            </a:pPr>
            <a:r>
              <a:rPr lang="en-US" sz="1000" dirty="0"/>
              <a:t>	Q1 2023, Q1 2024: How would you characterize demand indicators for your business?</a:t>
            </a:r>
          </a:p>
          <a:p>
            <a:r>
              <a:rPr lang="en-US" sz="1000" dirty="0"/>
              <a:t>Source: SBI Q2 2022 CEO Survey; SBI Q1 2023 CEO Survey; SBI Q1 2024 CEO Survey</a:t>
            </a:r>
          </a:p>
          <a:p>
            <a:endParaRPr lang="en-US" sz="1000" dirty="0"/>
          </a:p>
        </p:txBody>
      </p:sp>
      <p:graphicFrame>
        <p:nvGraphicFramePr>
          <p:cNvPr id="6" name="Chart 5">
            <a:extLst>
              <a:ext uri="{FF2B5EF4-FFF2-40B4-BE49-F238E27FC236}">
                <a16:creationId xmlns:a16="http://schemas.microsoft.com/office/drawing/2014/main" id="{0936A3EF-37F8-705C-DADC-76C4F41A2E26}"/>
              </a:ext>
            </a:extLst>
          </p:cNvPr>
          <p:cNvGraphicFramePr/>
          <p:nvPr>
            <p:custDataLst>
              <p:tags r:id="rId2"/>
            </p:custDataLst>
            <p:extLst>
              <p:ext uri="{D42A27DB-BD31-4B8C-83A1-F6EECF244321}">
                <p14:modId xmlns:p14="http://schemas.microsoft.com/office/powerpoint/2010/main" val="2309208602"/>
              </p:ext>
            </p:extLst>
          </p:nvPr>
        </p:nvGraphicFramePr>
        <p:xfrm>
          <a:off x="1916113" y="1566863"/>
          <a:ext cx="5868987" cy="3689350"/>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 Placeholder 2">
            <a:extLst>
              <a:ext uri="{FF2B5EF4-FFF2-40B4-BE49-F238E27FC236}">
                <a16:creationId xmlns:a16="http://schemas.microsoft.com/office/drawing/2014/main" id="{76DE86CD-DCE0-8228-4120-15CE72ACA0E3}"/>
              </a:ext>
            </a:extLst>
          </p:cNvPr>
          <p:cNvSpPr>
            <a:spLocks noGrp="1"/>
          </p:cNvSpPr>
          <p:nvPr>
            <p:custDataLst>
              <p:tags r:id="rId3"/>
            </p:custDataLst>
          </p:nvPr>
        </p:nvSpPr>
        <p:spPr bwMode="auto">
          <a:xfrm>
            <a:off x="2613025" y="5040313"/>
            <a:ext cx="6731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1E1A633-E775-4A17-A098-257156F768A7}" type="datetime'''Q2'''' ''''''2''''0''''''''''''''''''''2''''''2'''''''''''''">
              <a:rPr lang="en-US" altLang="en-US" sz="1200" b="1" smtClean="0"/>
              <a:pPr/>
              <a:t>Q2 2022</a:t>
            </a:fld>
            <a:endParaRPr lang="en-US" sz="1200" b="1" dirty="0"/>
          </a:p>
        </p:txBody>
      </p:sp>
      <p:sp>
        <p:nvSpPr>
          <p:cNvPr id="14" name="Text Placeholder 2">
            <a:extLst>
              <a:ext uri="{FF2B5EF4-FFF2-40B4-BE49-F238E27FC236}">
                <a16:creationId xmlns:a16="http://schemas.microsoft.com/office/drawing/2014/main" id="{AFCCEF31-1B68-9A42-B526-BF97D623E851}"/>
              </a:ext>
            </a:extLst>
          </p:cNvPr>
          <p:cNvSpPr>
            <a:spLocks noGrp="1"/>
          </p:cNvSpPr>
          <p:nvPr>
            <p:custDataLst>
              <p:tags r:id="rId4"/>
            </p:custDataLst>
          </p:nvPr>
        </p:nvSpPr>
        <p:spPr bwMode="auto">
          <a:xfrm>
            <a:off x="4513263" y="5040313"/>
            <a:ext cx="6731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530384C-9024-4B71-A2B7-224303516B4E}" type="datetime'Q''1 ''2''''''''''''''''''0''''''''''''''''''2''3'''''''''">
              <a:rPr lang="en-US" altLang="en-US" sz="1200" b="1" smtClean="0"/>
              <a:pPr/>
              <a:t>Q1 2023</a:t>
            </a:fld>
            <a:endParaRPr lang="en-US" sz="1200" b="1" dirty="0"/>
          </a:p>
        </p:txBody>
      </p:sp>
      <p:sp>
        <p:nvSpPr>
          <p:cNvPr id="3" name="Text Placeholder 2">
            <a:extLst>
              <a:ext uri="{FF2B5EF4-FFF2-40B4-BE49-F238E27FC236}">
                <a16:creationId xmlns:a16="http://schemas.microsoft.com/office/drawing/2014/main" id="{8E65C2E6-2F61-7044-8964-B3A917428C02}"/>
              </a:ext>
            </a:extLst>
          </p:cNvPr>
          <p:cNvSpPr>
            <a:spLocks noGrp="1"/>
          </p:cNvSpPr>
          <p:nvPr>
            <p:custDataLst>
              <p:tags r:id="rId5"/>
            </p:custDataLst>
          </p:nvPr>
        </p:nvSpPr>
        <p:spPr bwMode="auto">
          <a:xfrm>
            <a:off x="6415088" y="5040313"/>
            <a:ext cx="6731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7162502-A8E1-48FC-97E4-7CE46E20E4CC}" type="datetime'Q''1'''''''''''' ''''''''2''''''''''''''''''''''''0''2''4'">
              <a:rPr lang="en-US" altLang="en-US" sz="1200" b="1" smtClean="0"/>
              <a:pPr/>
              <a:t>Q1 2024</a:t>
            </a:fld>
            <a:endParaRPr lang="en-US" sz="1200" b="1" dirty="0"/>
          </a:p>
        </p:txBody>
      </p:sp>
      <p:sp>
        <p:nvSpPr>
          <p:cNvPr id="16" name="TextBox 15">
            <a:extLst>
              <a:ext uri="{FF2B5EF4-FFF2-40B4-BE49-F238E27FC236}">
                <a16:creationId xmlns:a16="http://schemas.microsoft.com/office/drawing/2014/main" id="{4DCD5809-2921-A9A6-C5E6-91618A2EAB74}"/>
              </a:ext>
            </a:extLst>
          </p:cNvPr>
          <p:cNvSpPr txBox="1"/>
          <p:nvPr/>
        </p:nvSpPr>
        <p:spPr>
          <a:xfrm>
            <a:off x="733779" y="4255911"/>
            <a:ext cx="1452210" cy="307777"/>
          </a:xfrm>
          <a:prstGeom prst="rect">
            <a:avLst/>
          </a:prstGeom>
          <a:noFill/>
        </p:spPr>
        <p:txBody>
          <a:bodyPr wrap="square" rtlCol="0">
            <a:spAutoFit/>
          </a:bodyPr>
          <a:lstStyle/>
          <a:p>
            <a:pPr algn="l"/>
            <a:r>
              <a:rPr lang="en-US" sz="1400" b="1" dirty="0"/>
              <a:t>Accelerating</a:t>
            </a:r>
          </a:p>
        </p:txBody>
      </p:sp>
      <p:sp>
        <p:nvSpPr>
          <p:cNvPr id="18" name="TextBox 17">
            <a:extLst>
              <a:ext uri="{FF2B5EF4-FFF2-40B4-BE49-F238E27FC236}">
                <a16:creationId xmlns:a16="http://schemas.microsoft.com/office/drawing/2014/main" id="{78B0B294-E756-65A1-5C99-A6E14800E750}"/>
              </a:ext>
            </a:extLst>
          </p:cNvPr>
          <p:cNvSpPr txBox="1"/>
          <p:nvPr/>
        </p:nvSpPr>
        <p:spPr>
          <a:xfrm>
            <a:off x="733779" y="3150517"/>
            <a:ext cx="1452210" cy="307777"/>
          </a:xfrm>
          <a:prstGeom prst="rect">
            <a:avLst/>
          </a:prstGeom>
          <a:noFill/>
        </p:spPr>
        <p:txBody>
          <a:bodyPr wrap="square" rtlCol="0">
            <a:spAutoFit/>
          </a:bodyPr>
          <a:lstStyle/>
          <a:p>
            <a:pPr algn="l"/>
            <a:r>
              <a:rPr lang="en-US" sz="1400" b="1" dirty="0"/>
              <a:t>Consistent</a:t>
            </a:r>
          </a:p>
        </p:txBody>
      </p:sp>
      <p:sp>
        <p:nvSpPr>
          <p:cNvPr id="20" name="TextBox 19">
            <a:extLst>
              <a:ext uri="{FF2B5EF4-FFF2-40B4-BE49-F238E27FC236}">
                <a16:creationId xmlns:a16="http://schemas.microsoft.com/office/drawing/2014/main" id="{D18D2069-F7D0-B95E-DE3B-BE460E9F28C4}"/>
              </a:ext>
            </a:extLst>
          </p:cNvPr>
          <p:cNvSpPr txBox="1"/>
          <p:nvPr/>
        </p:nvSpPr>
        <p:spPr>
          <a:xfrm>
            <a:off x="733779" y="2091524"/>
            <a:ext cx="1452210" cy="307777"/>
          </a:xfrm>
          <a:prstGeom prst="rect">
            <a:avLst/>
          </a:prstGeom>
          <a:noFill/>
        </p:spPr>
        <p:txBody>
          <a:bodyPr wrap="square" rtlCol="0">
            <a:spAutoFit/>
          </a:bodyPr>
          <a:lstStyle/>
          <a:p>
            <a:pPr algn="l"/>
            <a:r>
              <a:rPr lang="en-US" sz="1400" b="1" dirty="0"/>
              <a:t>Slowing</a:t>
            </a:r>
          </a:p>
        </p:txBody>
      </p:sp>
      <p:sp>
        <p:nvSpPr>
          <p:cNvPr id="22" name="Rectangle 21">
            <a:extLst>
              <a:ext uri="{FF2B5EF4-FFF2-40B4-BE49-F238E27FC236}">
                <a16:creationId xmlns:a16="http://schemas.microsoft.com/office/drawing/2014/main" id="{65918D86-F1DE-3471-DB29-31BFA5B236AC}"/>
              </a:ext>
            </a:extLst>
          </p:cNvPr>
          <p:cNvSpPr/>
          <p:nvPr/>
        </p:nvSpPr>
        <p:spPr>
          <a:xfrm>
            <a:off x="2328068" y="3373928"/>
            <a:ext cx="1243013" cy="1620347"/>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BBE821-03E3-9C70-137F-245211E14687}"/>
              </a:ext>
            </a:extLst>
          </p:cNvPr>
          <p:cNvSpPr/>
          <p:nvPr/>
        </p:nvSpPr>
        <p:spPr>
          <a:xfrm>
            <a:off x="4262437" y="4086225"/>
            <a:ext cx="1243013" cy="917219"/>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9589FB-00C8-D852-24A6-721359C0CE0C}"/>
              </a:ext>
            </a:extLst>
          </p:cNvPr>
          <p:cNvSpPr/>
          <p:nvPr/>
        </p:nvSpPr>
        <p:spPr>
          <a:xfrm>
            <a:off x="6130131" y="3272118"/>
            <a:ext cx="1243013" cy="1768195"/>
          </a:xfrm>
          <a:prstGeom prst="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13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17ECE8-B542-179F-04EA-40AF78A0F711}"/>
              </a:ext>
            </a:extLst>
          </p:cNvPr>
          <p:cNvGraphicFramePr>
            <a:graphicFrameLocks noChangeAspect="1"/>
          </p:cNvGraphicFramePr>
          <p:nvPr>
            <p:custDataLst>
              <p:tags r:id="rId1"/>
            </p:custDataLst>
            <p:extLst>
              <p:ext uri="{D42A27DB-BD31-4B8C-83A1-F6EECF244321}">
                <p14:modId xmlns:p14="http://schemas.microsoft.com/office/powerpoint/2010/main" val="198064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5" name="Object 4" hidden="1">
                        <a:extLst>
                          <a:ext uri="{FF2B5EF4-FFF2-40B4-BE49-F238E27FC236}">
                            <a16:creationId xmlns:a16="http://schemas.microsoft.com/office/drawing/2014/main" id="{6D17ECE8-B542-179F-04EA-40AF78A0F71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80C64D-5FAC-1BBB-7569-F8942543333B}"/>
              </a:ext>
            </a:extLst>
          </p:cNvPr>
          <p:cNvSpPr>
            <a:spLocks noGrp="1"/>
          </p:cNvSpPr>
          <p:nvPr>
            <p:ph type="title"/>
          </p:nvPr>
        </p:nvSpPr>
        <p:spPr/>
        <p:txBody>
          <a:bodyPr vert="horz">
            <a:normAutofit/>
          </a:bodyPr>
          <a:lstStyle/>
          <a:p>
            <a:r>
              <a:rPr lang="en-US" dirty="0"/>
              <a:t>A subtle shift back toward growth emphasis</a:t>
            </a:r>
          </a:p>
        </p:txBody>
      </p:sp>
      <p:sp>
        <p:nvSpPr>
          <p:cNvPr id="7" name="TextBox 6">
            <a:extLst>
              <a:ext uri="{FF2B5EF4-FFF2-40B4-BE49-F238E27FC236}">
                <a16:creationId xmlns:a16="http://schemas.microsoft.com/office/drawing/2014/main" id="{BFC3C79E-5C66-DC22-5F27-F6875ABE0F8C}"/>
              </a:ext>
            </a:extLst>
          </p:cNvPr>
          <p:cNvSpPr txBox="1"/>
          <p:nvPr/>
        </p:nvSpPr>
        <p:spPr>
          <a:xfrm>
            <a:off x="609600" y="1032531"/>
            <a:ext cx="7020910" cy="307777"/>
          </a:xfrm>
          <a:prstGeom prst="rect">
            <a:avLst/>
          </a:prstGeom>
          <a:noFill/>
        </p:spPr>
        <p:txBody>
          <a:bodyPr wrap="square" rtlCol="0">
            <a:spAutoFit/>
          </a:bodyPr>
          <a:lstStyle/>
          <a:p>
            <a:pPr algn="l"/>
            <a:r>
              <a:rPr lang="en-US" sz="1400" b="1" dirty="0"/>
              <a:t>CEO Perceived Relative Importance of Growth and Earnings Among Investors</a:t>
            </a:r>
          </a:p>
        </p:txBody>
      </p:sp>
      <p:sp>
        <p:nvSpPr>
          <p:cNvPr id="68" name="TextBox 67">
            <a:extLst>
              <a:ext uri="{FF2B5EF4-FFF2-40B4-BE49-F238E27FC236}">
                <a16:creationId xmlns:a16="http://schemas.microsoft.com/office/drawing/2014/main" id="{66B81EE0-C69F-049E-BAB9-154AC21A087B}"/>
              </a:ext>
            </a:extLst>
          </p:cNvPr>
          <p:cNvSpPr txBox="1"/>
          <p:nvPr/>
        </p:nvSpPr>
        <p:spPr>
          <a:xfrm>
            <a:off x="609600" y="5771564"/>
            <a:ext cx="10363200" cy="707886"/>
          </a:xfrm>
          <a:prstGeom prst="rect">
            <a:avLst/>
          </a:prstGeom>
          <a:noFill/>
        </p:spPr>
        <p:txBody>
          <a:bodyPr wrap="square">
            <a:spAutoFit/>
          </a:bodyPr>
          <a:lstStyle/>
          <a:p>
            <a:r>
              <a:rPr lang="en-US" sz="1000" dirty="0"/>
              <a:t>N = 91 (Q1 2023); 87 (Q1 2024)</a:t>
            </a:r>
          </a:p>
          <a:p>
            <a:r>
              <a:rPr lang="en-US" sz="1000" dirty="0"/>
              <a:t>Question: Allocate 100 points to indicate the relative importance your investors place on the following outcomes: Growth or Earnings / EBITDA. (current year / a year ago)</a:t>
            </a:r>
          </a:p>
          <a:p>
            <a:r>
              <a:rPr lang="en-US" sz="1000" dirty="0">
                <a:latin typeface="Avenir Next LT Pro" panose="020B0504020202020204" pitchFamily="34" charset="77"/>
              </a:rPr>
              <a:t>Source: SBI Q1 2023 CEO Survey; SBI Q1 2024 CEO Survey </a:t>
            </a:r>
          </a:p>
          <a:p>
            <a:endParaRPr lang="en-US" sz="1000" dirty="0"/>
          </a:p>
        </p:txBody>
      </p:sp>
      <p:graphicFrame>
        <p:nvGraphicFramePr>
          <p:cNvPr id="4" name="Chart 3">
            <a:extLst>
              <a:ext uri="{FF2B5EF4-FFF2-40B4-BE49-F238E27FC236}">
                <a16:creationId xmlns:a16="http://schemas.microsoft.com/office/drawing/2014/main" id="{AE89FB31-EA18-233E-6165-CBAF85E4D46B}"/>
              </a:ext>
            </a:extLst>
          </p:cNvPr>
          <p:cNvGraphicFramePr/>
          <p:nvPr>
            <p:custDataLst>
              <p:tags r:id="rId2"/>
            </p:custDataLst>
            <p:extLst>
              <p:ext uri="{D42A27DB-BD31-4B8C-83A1-F6EECF244321}">
                <p14:modId xmlns:p14="http://schemas.microsoft.com/office/powerpoint/2010/main" val="3664912485"/>
              </p:ext>
            </p:extLst>
          </p:nvPr>
        </p:nvGraphicFramePr>
        <p:xfrm>
          <a:off x="1674813" y="1727200"/>
          <a:ext cx="3922712" cy="3871913"/>
        </p:xfrm>
        <a:graphic>
          <a:graphicData uri="http://schemas.openxmlformats.org/drawingml/2006/chart">
            <c:chart xmlns:c="http://schemas.openxmlformats.org/drawingml/2006/chart" xmlns:r="http://schemas.openxmlformats.org/officeDocument/2006/relationships" r:id="rId10"/>
          </a:graphicData>
        </a:graphic>
      </p:graphicFrame>
      <p:sp>
        <p:nvSpPr>
          <p:cNvPr id="8" name="Text Placeholder 2">
            <a:extLst>
              <a:ext uri="{FF2B5EF4-FFF2-40B4-BE49-F238E27FC236}">
                <a16:creationId xmlns:a16="http://schemas.microsoft.com/office/drawing/2014/main" id="{0385217F-1AE0-3867-BE9F-2F5C400DB575}"/>
              </a:ext>
            </a:extLst>
          </p:cNvPr>
          <p:cNvSpPr>
            <a:spLocks noGrp="1"/>
          </p:cNvSpPr>
          <p:nvPr>
            <p:custDataLst>
              <p:tags r:id="rId3"/>
            </p:custDataLst>
          </p:nvPr>
        </p:nvSpPr>
        <p:spPr bwMode="auto">
          <a:xfrm>
            <a:off x="2386013" y="5383213"/>
            <a:ext cx="6238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666F694-476F-4503-BACA-1F48AB8B763F}" type="datetime'''''''''''Q1 ''2''''''''0''''''''''23'''''''''''">
              <a:rPr lang="en-US" altLang="en-US" sz="1200" smtClean="0"/>
              <a:pPr/>
              <a:t>Q1 2023</a:t>
            </a:fld>
            <a:endParaRPr lang="en-US" sz="1200" dirty="0"/>
          </a:p>
        </p:txBody>
      </p:sp>
      <p:sp>
        <p:nvSpPr>
          <p:cNvPr id="20" name="Text Placeholder 2">
            <a:extLst>
              <a:ext uri="{FF2B5EF4-FFF2-40B4-BE49-F238E27FC236}">
                <a16:creationId xmlns:a16="http://schemas.microsoft.com/office/drawing/2014/main" id="{D1BEF453-56F3-9062-47F4-8C993787858D}"/>
              </a:ext>
            </a:extLst>
          </p:cNvPr>
          <p:cNvSpPr>
            <a:spLocks noGrp="1"/>
          </p:cNvSpPr>
          <p:nvPr>
            <p:custDataLst>
              <p:tags r:id="rId4"/>
            </p:custDataLst>
          </p:nvPr>
        </p:nvSpPr>
        <p:spPr bwMode="auto">
          <a:xfrm>
            <a:off x="4264025" y="5383213"/>
            <a:ext cx="6238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E8A3A94-470C-4E59-AE0F-6D4BEADE327B}" type="datetime'''''Q''''''''''''''''''1'' 20''''''''2''''''4'''''''''''">
              <a:rPr lang="en-US" altLang="en-US" sz="1200" smtClean="0"/>
              <a:pPr/>
              <a:t>Q1 2024</a:t>
            </a:fld>
            <a:endParaRPr lang="en-US" sz="1200" dirty="0"/>
          </a:p>
        </p:txBody>
      </p:sp>
      <p:sp>
        <p:nvSpPr>
          <p:cNvPr id="358" name="Text Placeholder 2">
            <a:extLst>
              <a:ext uri="{FF2B5EF4-FFF2-40B4-BE49-F238E27FC236}">
                <a16:creationId xmlns:a16="http://schemas.microsoft.com/office/drawing/2014/main" id="{9579325C-3F10-BAC8-1036-1B3DF6176C58}"/>
              </a:ext>
            </a:extLst>
          </p:cNvPr>
          <p:cNvSpPr txBox="1">
            <a:spLocks/>
          </p:cNvSpPr>
          <p:nvPr>
            <p:custDataLst>
              <p:tags r:id="rId5"/>
            </p:custDataLst>
          </p:nvPr>
        </p:nvSpPr>
        <p:spPr bwMode="auto">
          <a:xfrm>
            <a:off x="1536700" y="2678113"/>
            <a:ext cx="515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2945A51F-B23C-49CD-8FB1-CCC71A0FBBE8}" type="datetime'''''''''''''''''G''''''''''''r''o''''w''''''''''''t''''''h'''">
              <a:rPr lang="en-US" altLang="en-US" sz="1200" smtClean="0">
                <a:effectLst/>
              </a:rPr>
              <a:pPr algn="r">
                <a:spcBef>
                  <a:spcPct val="0"/>
                </a:spcBef>
                <a:spcAft>
                  <a:spcPct val="0"/>
                </a:spcAft>
              </a:pPr>
              <a:t>Growth</a:t>
            </a:fld>
            <a:endParaRPr lang="en-US" sz="1200" dirty="0"/>
          </a:p>
        </p:txBody>
      </p:sp>
      <p:sp>
        <p:nvSpPr>
          <p:cNvPr id="359" name="Text Placeholder 2">
            <a:extLst>
              <a:ext uri="{FF2B5EF4-FFF2-40B4-BE49-F238E27FC236}">
                <a16:creationId xmlns:a16="http://schemas.microsoft.com/office/drawing/2014/main" id="{835E8C62-D51B-167F-FA41-4C1FC7553F6F}"/>
              </a:ext>
            </a:extLst>
          </p:cNvPr>
          <p:cNvSpPr txBox="1">
            <a:spLocks/>
          </p:cNvSpPr>
          <p:nvPr>
            <p:custDataLst>
              <p:tags r:id="rId6"/>
            </p:custDataLst>
          </p:nvPr>
        </p:nvSpPr>
        <p:spPr bwMode="auto">
          <a:xfrm>
            <a:off x="815975" y="4348163"/>
            <a:ext cx="1236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9051ED07-BD16-49FA-BC0C-BDDA46952553}" type="datetime'E''''''a''r''''''''n''''''''ings''''/'' EBI''''T''DA'''''''">
              <a:rPr lang="en-US" altLang="en-US" sz="1200" smtClean="0">
                <a:effectLst/>
              </a:rPr>
              <a:pPr algn="r">
                <a:spcBef>
                  <a:spcPct val="0"/>
                </a:spcBef>
                <a:spcAft>
                  <a:spcPct val="0"/>
                </a:spcAft>
              </a:pPr>
              <a:t>Earnings/ EBITDA</a:t>
            </a:fld>
            <a:endParaRPr lang="en-US" sz="1200" dirty="0"/>
          </a:p>
        </p:txBody>
      </p:sp>
    </p:spTree>
    <p:extLst>
      <p:ext uri="{BB962C8B-B14F-4D97-AF65-F5344CB8AC3E}">
        <p14:creationId xmlns:p14="http://schemas.microsoft.com/office/powerpoint/2010/main" val="308753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0D12C73-BF46-72FF-6625-27E68B770433}"/>
              </a:ext>
            </a:extLst>
          </p:cNvPr>
          <p:cNvGraphicFramePr>
            <a:graphicFrameLocks noChangeAspect="1"/>
          </p:cNvGraphicFramePr>
          <p:nvPr>
            <p:custDataLst>
              <p:tags r:id="rId1"/>
            </p:custDataLst>
            <p:extLst>
              <p:ext uri="{D42A27DB-BD31-4B8C-83A1-F6EECF244321}">
                <p14:modId xmlns:p14="http://schemas.microsoft.com/office/powerpoint/2010/main" val="31725766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8" imgW="7772400" imgH="10058400" progId="TCLayout.ActiveDocument.1">
                  <p:embed/>
                </p:oleObj>
              </mc:Choice>
              <mc:Fallback>
                <p:oleObj name="think-cell Slide" r:id="rId58" imgW="7772400" imgH="10058400" progId="TCLayout.ActiveDocument.1">
                  <p:embed/>
                  <p:pic>
                    <p:nvPicPr>
                      <p:cNvPr id="14" name="Object 13" hidden="1">
                        <a:extLst>
                          <a:ext uri="{FF2B5EF4-FFF2-40B4-BE49-F238E27FC236}">
                            <a16:creationId xmlns:a16="http://schemas.microsoft.com/office/drawing/2014/main" id="{00D12C73-BF46-72FF-6625-27E68B770433}"/>
                          </a:ext>
                        </a:extLst>
                      </p:cNvPr>
                      <p:cNvPicPr/>
                      <p:nvPr/>
                    </p:nvPicPr>
                    <p:blipFill>
                      <a:blip r:embed="rId59"/>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B3DCE-317A-EFE7-7F9E-4F91717A304C}"/>
              </a:ext>
            </a:extLst>
          </p:cNvPr>
          <p:cNvSpPr>
            <a:spLocks noGrp="1"/>
          </p:cNvSpPr>
          <p:nvPr>
            <p:ph type="title"/>
          </p:nvPr>
        </p:nvSpPr>
        <p:spPr/>
        <p:txBody>
          <a:bodyPr vert="horz"/>
          <a:lstStyle/>
          <a:p>
            <a:r>
              <a:rPr lang="en-US" dirty="0"/>
              <a:t>Forward-looking indicators better than this time last year, with the exception of renewal rates </a:t>
            </a:r>
          </a:p>
        </p:txBody>
      </p:sp>
      <p:graphicFrame>
        <p:nvGraphicFramePr>
          <p:cNvPr id="20" name="Chart 19">
            <a:extLst>
              <a:ext uri="{FF2B5EF4-FFF2-40B4-BE49-F238E27FC236}">
                <a16:creationId xmlns:a16="http://schemas.microsoft.com/office/drawing/2014/main" id="{B344319F-495D-F910-B827-0540E4A22400}"/>
              </a:ext>
            </a:extLst>
          </p:cNvPr>
          <p:cNvGraphicFramePr/>
          <p:nvPr>
            <p:custDataLst>
              <p:tags r:id="rId2"/>
            </p:custDataLst>
            <p:extLst>
              <p:ext uri="{D42A27DB-BD31-4B8C-83A1-F6EECF244321}">
                <p14:modId xmlns:p14="http://schemas.microsoft.com/office/powerpoint/2010/main" val="2057123245"/>
              </p:ext>
            </p:extLst>
          </p:nvPr>
        </p:nvGraphicFramePr>
        <p:xfrm>
          <a:off x="642938" y="1922463"/>
          <a:ext cx="8970962" cy="3022600"/>
        </p:xfrm>
        <a:graphic>
          <a:graphicData uri="http://schemas.openxmlformats.org/drawingml/2006/chart">
            <c:chart xmlns:c="http://schemas.openxmlformats.org/drawingml/2006/chart" xmlns:r="http://schemas.openxmlformats.org/officeDocument/2006/relationships" r:id="rId60"/>
          </a:graphicData>
        </a:graphic>
      </p:graphicFrame>
      <p:sp>
        <p:nvSpPr>
          <p:cNvPr id="15" name="Text Placeholder 2">
            <a:extLst>
              <a:ext uri="{FF2B5EF4-FFF2-40B4-BE49-F238E27FC236}">
                <a16:creationId xmlns:a16="http://schemas.microsoft.com/office/drawing/2014/main" id="{9B5B35F1-4C6B-2A01-D308-FA8DA654D789}"/>
              </a:ext>
            </a:extLst>
          </p:cNvPr>
          <p:cNvSpPr txBox="1">
            <a:spLocks/>
          </p:cNvSpPr>
          <p:nvPr>
            <p:custDataLst>
              <p:tags r:id="rId3"/>
            </p:custDataLst>
          </p:nvPr>
        </p:nvSpPr>
        <p:spPr bwMode="gray">
          <a:xfrm>
            <a:off x="782638" y="3932238"/>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88D846F-82B2-4CC3-BC3C-759979F86D69}" type="datetime'''''''''''''''''''''''''''''''2''''''9''''%'''''''''''''''">
              <a:rPr lang="en-US" altLang="en-US" sz="1400" smtClean="0">
                <a:solidFill>
                  <a:schemeClr val="bg1"/>
                </a:solidFill>
              </a:rPr>
              <a:pPr/>
              <a:t>29%</a:t>
            </a:fld>
            <a:endParaRPr lang="en-US" sz="1400" dirty="0">
              <a:solidFill>
                <a:schemeClr val="bg1"/>
              </a:solidFill>
            </a:endParaRPr>
          </a:p>
        </p:txBody>
      </p:sp>
      <p:sp>
        <p:nvSpPr>
          <p:cNvPr id="17" name="Text Placeholder 2">
            <a:extLst>
              <a:ext uri="{FF2B5EF4-FFF2-40B4-BE49-F238E27FC236}">
                <a16:creationId xmlns:a16="http://schemas.microsoft.com/office/drawing/2014/main" id="{CE4514B8-9C8A-1686-0112-E8651668AB3C}"/>
              </a:ext>
            </a:extLst>
          </p:cNvPr>
          <p:cNvSpPr txBox="1">
            <a:spLocks/>
          </p:cNvSpPr>
          <p:nvPr>
            <p:custDataLst>
              <p:tags r:id="rId4"/>
            </p:custDataLst>
          </p:nvPr>
        </p:nvSpPr>
        <p:spPr bwMode="gray">
          <a:xfrm>
            <a:off x="782638" y="4554538"/>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D8EE51A-84D2-46FF-84EF-B32D5279C7CD}" type="datetime'''''''''''''''''''''''''''1''''5''''''''''%'''''''''">
              <a:rPr lang="en-US" altLang="en-US" sz="1400" smtClean="0">
                <a:solidFill>
                  <a:schemeClr val="bg1"/>
                </a:solidFill>
              </a:rPr>
              <a:pPr/>
              <a:t>15%</a:t>
            </a:fld>
            <a:endParaRPr lang="en-US" sz="1400" dirty="0">
              <a:solidFill>
                <a:schemeClr val="bg1"/>
              </a:solidFill>
            </a:endParaRPr>
          </a:p>
        </p:txBody>
      </p:sp>
      <p:sp>
        <p:nvSpPr>
          <p:cNvPr id="19" name="Text Placeholder 2">
            <a:extLst>
              <a:ext uri="{FF2B5EF4-FFF2-40B4-BE49-F238E27FC236}">
                <a16:creationId xmlns:a16="http://schemas.microsoft.com/office/drawing/2014/main" id="{865D81A3-04FE-1259-DA35-04B74DD235F6}"/>
              </a:ext>
            </a:extLst>
          </p:cNvPr>
          <p:cNvSpPr txBox="1">
            <a:spLocks/>
          </p:cNvSpPr>
          <p:nvPr>
            <p:custDataLst>
              <p:tags r:id="rId5"/>
            </p:custDataLst>
          </p:nvPr>
        </p:nvSpPr>
        <p:spPr bwMode="auto">
          <a:xfrm>
            <a:off x="815975"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F99D16E-4F9D-43D4-81C2-BA00153FD152}" type="datetime'''Q''''''1'''''''''''''' ''''''2''''''0''''2''''''''''''3'''''">
              <a:rPr lang="en-US" altLang="en-US" sz="1100" smtClean="0"/>
              <a:pPr/>
              <a:t>Q1 2023</a:t>
            </a:fld>
            <a:endParaRPr lang="en-US" sz="1100" dirty="0"/>
          </a:p>
        </p:txBody>
      </p:sp>
      <p:sp>
        <p:nvSpPr>
          <p:cNvPr id="24" name="Text Placeholder 2">
            <a:extLst>
              <a:ext uri="{FF2B5EF4-FFF2-40B4-BE49-F238E27FC236}">
                <a16:creationId xmlns:a16="http://schemas.microsoft.com/office/drawing/2014/main" id="{A7106CB5-0E9E-F1FD-A166-38C36FAFEBCA}"/>
              </a:ext>
            </a:extLst>
          </p:cNvPr>
          <p:cNvSpPr txBox="1">
            <a:spLocks/>
          </p:cNvSpPr>
          <p:nvPr>
            <p:custDataLst>
              <p:tags r:id="rId6"/>
            </p:custDataLst>
          </p:nvPr>
        </p:nvSpPr>
        <p:spPr bwMode="gray">
          <a:xfrm>
            <a:off x="1300163" y="2886075"/>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5A463B0-18FC-4881-83D7-DA736813E43B}" type="datetime'''''''''6''''''7''''''''%'''''''''''''''''''''''''''''''''''''">
              <a:rPr lang="en-US" altLang="en-US" sz="1400" smtClean="0">
                <a:solidFill>
                  <a:schemeClr val="bg1"/>
                </a:solidFill>
                <a:effectLst/>
              </a:rPr>
              <a:pPr/>
              <a:t>67%</a:t>
            </a:fld>
            <a:endParaRPr lang="en-US" sz="1400" dirty="0">
              <a:solidFill>
                <a:schemeClr val="bg1"/>
              </a:solidFill>
            </a:endParaRPr>
          </a:p>
        </p:txBody>
      </p:sp>
      <p:sp>
        <p:nvSpPr>
          <p:cNvPr id="32" name="Text Placeholder 2">
            <a:extLst>
              <a:ext uri="{FF2B5EF4-FFF2-40B4-BE49-F238E27FC236}">
                <a16:creationId xmlns:a16="http://schemas.microsoft.com/office/drawing/2014/main" id="{6995BBBA-0BF9-3994-00D2-B05FE60D3D03}"/>
              </a:ext>
            </a:extLst>
          </p:cNvPr>
          <p:cNvSpPr txBox="1">
            <a:spLocks/>
          </p:cNvSpPr>
          <p:nvPr>
            <p:custDataLst>
              <p:tags r:id="rId7"/>
            </p:custDataLst>
          </p:nvPr>
        </p:nvSpPr>
        <p:spPr bwMode="gray">
          <a:xfrm>
            <a:off x="1300163" y="4116388"/>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353AB4D-2357-40D6-AD56-135DFD16E5C3}" type="datetime'''''''''2''''''''''''''''''0''%'">
              <a:rPr lang="en-US" altLang="en-US" sz="1400" smtClean="0">
                <a:solidFill>
                  <a:schemeClr val="bg1"/>
                </a:solidFill>
                <a:effectLst/>
              </a:rPr>
              <a:pPr/>
              <a:t>20%</a:t>
            </a:fld>
            <a:endParaRPr lang="en-US" sz="1400" dirty="0">
              <a:solidFill>
                <a:schemeClr val="bg1"/>
              </a:solidFill>
            </a:endParaRPr>
          </a:p>
        </p:txBody>
      </p:sp>
      <p:sp>
        <p:nvSpPr>
          <p:cNvPr id="35" name="Text Placeholder 2">
            <a:extLst>
              <a:ext uri="{FF2B5EF4-FFF2-40B4-BE49-F238E27FC236}">
                <a16:creationId xmlns:a16="http://schemas.microsoft.com/office/drawing/2014/main" id="{3975A22A-C69C-A7D1-17BB-B7E92C326350}"/>
              </a:ext>
            </a:extLst>
          </p:cNvPr>
          <p:cNvSpPr txBox="1">
            <a:spLocks/>
          </p:cNvSpPr>
          <p:nvPr>
            <p:custDataLst>
              <p:tags r:id="rId8"/>
            </p:custDataLst>
          </p:nvPr>
        </p:nvSpPr>
        <p:spPr bwMode="gray">
          <a:xfrm>
            <a:off x="1300163" y="4583113"/>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58656D5-B1B0-4A1F-B48A-93F8DD646787}" type="datetime'''''''''''''''''''''''''''1''''''''''''''''''3''''%'''''''''''">
              <a:rPr lang="en-US" altLang="en-US" sz="1400" smtClean="0">
                <a:solidFill>
                  <a:schemeClr val="bg1"/>
                </a:solidFill>
                <a:effectLst/>
              </a:rPr>
              <a:pPr/>
              <a:t>13%</a:t>
            </a:fld>
            <a:endParaRPr lang="en-US" sz="1400" dirty="0">
              <a:solidFill>
                <a:schemeClr val="bg1"/>
              </a:solidFill>
            </a:endParaRPr>
          </a:p>
        </p:txBody>
      </p:sp>
      <p:sp>
        <p:nvSpPr>
          <p:cNvPr id="8" name="Text Placeholder 2">
            <a:extLst>
              <a:ext uri="{FF2B5EF4-FFF2-40B4-BE49-F238E27FC236}">
                <a16:creationId xmlns:a16="http://schemas.microsoft.com/office/drawing/2014/main" id="{A8E24BB6-0901-BF85-43CB-FDB4F6FB54A2}"/>
              </a:ext>
            </a:extLst>
          </p:cNvPr>
          <p:cNvSpPr txBox="1">
            <a:spLocks/>
          </p:cNvSpPr>
          <p:nvPr>
            <p:custDataLst>
              <p:tags r:id="rId9"/>
            </p:custDataLst>
          </p:nvPr>
        </p:nvSpPr>
        <p:spPr bwMode="auto">
          <a:xfrm>
            <a:off x="1333500"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47D526D-752A-45AB-A5A5-FBC4530CAB6C}" type="datetime'''''''Q''''''''''''''''''''1 2''''''''''''''024'''''">
              <a:rPr lang="en-US" altLang="en-US" sz="1100" smtClean="0"/>
              <a:pPr/>
              <a:t>Q1 2024</a:t>
            </a:fld>
            <a:endParaRPr lang="en-US" sz="1100" dirty="0"/>
          </a:p>
        </p:txBody>
      </p:sp>
      <p:sp>
        <p:nvSpPr>
          <p:cNvPr id="27" name="Text Placeholder 2">
            <a:extLst>
              <a:ext uri="{FF2B5EF4-FFF2-40B4-BE49-F238E27FC236}">
                <a16:creationId xmlns:a16="http://schemas.microsoft.com/office/drawing/2014/main" id="{0386C0CB-100E-26DA-2A8D-E1DBFDA03A95}"/>
              </a:ext>
            </a:extLst>
          </p:cNvPr>
          <p:cNvSpPr txBox="1">
            <a:spLocks/>
          </p:cNvSpPr>
          <p:nvPr>
            <p:custDataLst>
              <p:tags r:id="rId10"/>
            </p:custDataLst>
          </p:nvPr>
        </p:nvSpPr>
        <p:spPr bwMode="gray">
          <a:xfrm>
            <a:off x="2336800" y="2362200"/>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9279287-3B3E-4BED-A319-C489B12AEA05}" type="datetime'''3''''''''''''''''''''''''''0''''''''''''''''''''''%'">
              <a:rPr lang="en-US" altLang="en-US" sz="1400" smtClean="0">
                <a:solidFill>
                  <a:schemeClr val="bg1"/>
                </a:solidFill>
              </a:rPr>
              <a:pPr/>
              <a:t>30%</a:t>
            </a:fld>
            <a:endParaRPr lang="en-US" sz="1400" dirty="0">
              <a:solidFill>
                <a:schemeClr val="bg1"/>
              </a:solidFill>
            </a:endParaRPr>
          </a:p>
        </p:txBody>
      </p:sp>
      <p:sp>
        <p:nvSpPr>
          <p:cNvPr id="28" name="Text Placeholder 2">
            <a:extLst>
              <a:ext uri="{FF2B5EF4-FFF2-40B4-BE49-F238E27FC236}">
                <a16:creationId xmlns:a16="http://schemas.microsoft.com/office/drawing/2014/main" id="{D7B20086-EC0D-DE2D-6FAD-E8ABDDC826EC}"/>
              </a:ext>
            </a:extLst>
          </p:cNvPr>
          <p:cNvSpPr txBox="1">
            <a:spLocks/>
          </p:cNvSpPr>
          <p:nvPr>
            <p:custDataLst>
              <p:tags r:id="rId11"/>
            </p:custDataLst>
          </p:nvPr>
        </p:nvSpPr>
        <p:spPr bwMode="gray">
          <a:xfrm>
            <a:off x="2336800" y="3563938"/>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4CD0961-AE08-4925-B940-A82E10710503}" type="datetime'''''''''''''''''''''''5''''5''''''%'''''''''''''''''''">
              <a:rPr lang="en-US" altLang="en-US" sz="1400" smtClean="0">
                <a:solidFill>
                  <a:schemeClr val="bg1"/>
                </a:solidFill>
              </a:rPr>
              <a:pPr/>
              <a:t>55%</a:t>
            </a:fld>
            <a:endParaRPr lang="en-US" sz="1400" dirty="0">
              <a:solidFill>
                <a:schemeClr val="bg1"/>
              </a:solidFill>
            </a:endParaRPr>
          </a:p>
        </p:txBody>
      </p:sp>
      <p:sp>
        <p:nvSpPr>
          <p:cNvPr id="29" name="Text Placeholder 2">
            <a:extLst>
              <a:ext uri="{FF2B5EF4-FFF2-40B4-BE49-F238E27FC236}">
                <a16:creationId xmlns:a16="http://schemas.microsoft.com/office/drawing/2014/main" id="{EDA39FEB-1A0D-6175-BEF9-B700F924DFAE}"/>
              </a:ext>
            </a:extLst>
          </p:cNvPr>
          <p:cNvSpPr txBox="1">
            <a:spLocks/>
          </p:cNvSpPr>
          <p:nvPr>
            <p:custDataLst>
              <p:tags r:id="rId12"/>
            </p:custDataLst>
          </p:nvPr>
        </p:nvSpPr>
        <p:spPr bwMode="gray">
          <a:xfrm>
            <a:off x="2336800" y="4554538"/>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5AF5574-8FB5-460F-8643-8CBA303B87FB}" type="datetime'''''''1''''5%'''''''''''''''''''''''''''''''''''''">
              <a:rPr lang="en-US" altLang="en-US" sz="1400" smtClean="0">
                <a:solidFill>
                  <a:schemeClr val="bg1"/>
                </a:solidFill>
              </a:rPr>
              <a:pPr/>
              <a:t>15%</a:t>
            </a:fld>
            <a:endParaRPr lang="en-US" sz="1400" dirty="0">
              <a:solidFill>
                <a:schemeClr val="bg1"/>
              </a:solidFill>
            </a:endParaRPr>
          </a:p>
        </p:txBody>
      </p:sp>
      <p:sp>
        <p:nvSpPr>
          <p:cNvPr id="21" name="Text Placeholder 2">
            <a:extLst>
              <a:ext uri="{FF2B5EF4-FFF2-40B4-BE49-F238E27FC236}">
                <a16:creationId xmlns:a16="http://schemas.microsoft.com/office/drawing/2014/main" id="{820ADACF-4AAF-4919-0C80-24181E515D6E}"/>
              </a:ext>
            </a:extLst>
          </p:cNvPr>
          <p:cNvSpPr txBox="1">
            <a:spLocks/>
          </p:cNvSpPr>
          <p:nvPr>
            <p:custDataLst>
              <p:tags r:id="rId13"/>
            </p:custDataLst>
          </p:nvPr>
        </p:nvSpPr>
        <p:spPr bwMode="auto">
          <a:xfrm>
            <a:off x="2370138"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9381717-6030-4E58-A199-C3304398912C}" type="datetime'Q''''''''1 2''''''0''''''2''''''''''''''''''3'''''''''''">
              <a:rPr lang="en-US" altLang="en-US" sz="1100" smtClean="0"/>
              <a:pPr/>
              <a:t>Q1 2023</a:t>
            </a:fld>
            <a:endParaRPr lang="en-US" sz="1100" dirty="0"/>
          </a:p>
        </p:txBody>
      </p:sp>
      <p:sp>
        <p:nvSpPr>
          <p:cNvPr id="52" name="Text Placeholder 2">
            <a:extLst>
              <a:ext uri="{FF2B5EF4-FFF2-40B4-BE49-F238E27FC236}">
                <a16:creationId xmlns:a16="http://schemas.microsoft.com/office/drawing/2014/main" id="{68F18ACD-9D5E-ABF0-73C6-7FB36A1C0217}"/>
              </a:ext>
            </a:extLst>
          </p:cNvPr>
          <p:cNvSpPr txBox="1">
            <a:spLocks/>
          </p:cNvSpPr>
          <p:nvPr>
            <p:custDataLst>
              <p:tags r:id="rId14"/>
            </p:custDataLst>
          </p:nvPr>
        </p:nvSpPr>
        <p:spPr bwMode="gray">
          <a:xfrm>
            <a:off x="2854325" y="2446338"/>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1164944-98AA-4680-8062-7414284BD155}" type="datetime'''''''''''''''3''''''''''''6''%'">
              <a:rPr lang="en-US" altLang="en-US" sz="1400" smtClean="0">
                <a:solidFill>
                  <a:schemeClr val="bg1"/>
                </a:solidFill>
                <a:effectLst/>
              </a:rPr>
              <a:pPr/>
              <a:t>36%</a:t>
            </a:fld>
            <a:endParaRPr lang="en-US" sz="1400" dirty="0">
              <a:solidFill>
                <a:schemeClr val="bg1"/>
              </a:solidFill>
            </a:endParaRPr>
          </a:p>
        </p:txBody>
      </p:sp>
      <p:sp>
        <p:nvSpPr>
          <p:cNvPr id="55" name="Text Placeholder 2">
            <a:extLst>
              <a:ext uri="{FF2B5EF4-FFF2-40B4-BE49-F238E27FC236}">
                <a16:creationId xmlns:a16="http://schemas.microsoft.com/office/drawing/2014/main" id="{FA78CFDA-20EF-9433-6478-210C2F0F137D}"/>
              </a:ext>
            </a:extLst>
          </p:cNvPr>
          <p:cNvSpPr txBox="1">
            <a:spLocks/>
          </p:cNvSpPr>
          <p:nvPr>
            <p:custDataLst>
              <p:tags r:id="rId15"/>
            </p:custDataLst>
          </p:nvPr>
        </p:nvSpPr>
        <p:spPr bwMode="gray">
          <a:xfrm>
            <a:off x="2854325" y="3635375"/>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5BDDC4A-5E9D-4228-8411-7450067680B3}" type="datetime'''''''''''''''''''''''''''''''''''''''''''''4''''8''''%'''">
              <a:rPr lang="en-US" altLang="en-US" sz="1400" smtClean="0">
                <a:solidFill>
                  <a:schemeClr val="bg1"/>
                </a:solidFill>
                <a:effectLst/>
              </a:rPr>
              <a:pPr/>
              <a:t>48%</a:t>
            </a:fld>
            <a:endParaRPr lang="en-US" sz="1400" dirty="0">
              <a:solidFill>
                <a:schemeClr val="bg1"/>
              </a:solidFill>
            </a:endParaRPr>
          </a:p>
        </p:txBody>
      </p:sp>
      <p:sp>
        <p:nvSpPr>
          <p:cNvPr id="58" name="Text Placeholder 2">
            <a:extLst>
              <a:ext uri="{FF2B5EF4-FFF2-40B4-BE49-F238E27FC236}">
                <a16:creationId xmlns:a16="http://schemas.microsoft.com/office/drawing/2014/main" id="{B7298844-0181-FEBE-03FE-FDE2AC9F0542}"/>
              </a:ext>
            </a:extLst>
          </p:cNvPr>
          <p:cNvSpPr txBox="1">
            <a:spLocks/>
          </p:cNvSpPr>
          <p:nvPr>
            <p:custDataLst>
              <p:tags r:id="rId16"/>
            </p:custDataLst>
          </p:nvPr>
        </p:nvSpPr>
        <p:spPr bwMode="gray">
          <a:xfrm>
            <a:off x="2854325" y="4540250"/>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7B8EDDC-5FC9-4F9D-87DF-747E617852CE}" type="datetime'''''1''''''''''''''''''''''''''''''6''''''''%'''">
              <a:rPr lang="en-US" altLang="en-US" sz="1400" smtClean="0">
                <a:solidFill>
                  <a:schemeClr val="bg1"/>
                </a:solidFill>
                <a:effectLst/>
              </a:rPr>
              <a:pPr/>
              <a:t>16%</a:t>
            </a:fld>
            <a:endParaRPr lang="en-US" sz="1400" dirty="0">
              <a:solidFill>
                <a:schemeClr val="bg1"/>
              </a:solidFill>
            </a:endParaRPr>
          </a:p>
        </p:txBody>
      </p:sp>
      <p:sp>
        <p:nvSpPr>
          <p:cNvPr id="45" name="Text Placeholder 2">
            <a:extLst>
              <a:ext uri="{FF2B5EF4-FFF2-40B4-BE49-F238E27FC236}">
                <a16:creationId xmlns:a16="http://schemas.microsoft.com/office/drawing/2014/main" id="{FBD1FA0C-1FD5-6DE8-6534-03185DD29157}"/>
              </a:ext>
            </a:extLst>
          </p:cNvPr>
          <p:cNvSpPr txBox="1">
            <a:spLocks/>
          </p:cNvSpPr>
          <p:nvPr>
            <p:custDataLst>
              <p:tags r:id="rId17"/>
            </p:custDataLst>
          </p:nvPr>
        </p:nvSpPr>
        <p:spPr bwMode="auto">
          <a:xfrm>
            <a:off x="2887663"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DDE8132-BA90-4292-AFA9-B2675C67C2C5}" type="datetime'''''''Q''1 2''''''''''''''0''''''2''''''4'''''''''''''''''''">
              <a:rPr lang="en-US" altLang="en-US" sz="1100" smtClean="0"/>
              <a:pPr/>
              <a:t>Q1 2024</a:t>
            </a:fld>
            <a:endParaRPr lang="en-US" sz="1100" dirty="0"/>
          </a:p>
        </p:txBody>
      </p:sp>
      <p:sp>
        <p:nvSpPr>
          <p:cNvPr id="106" name="Text Placeholder 2">
            <a:extLst>
              <a:ext uri="{FF2B5EF4-FFF2-40B4-BE49-F238E27FC236}">
                <a16:creationId xmlns:a16="http://schemas.microsoft.com/office/drawing/2014/main" id="{B6560DA8-C1EB-5319-317C-4EB5771F9116}"/>
              </a:ext>
            </a:extLst>
          </p:cNvPr>
          <p:cNvSpPr txBox="1">
            <a:spLocks/>
          </p:cNvSpPr>
          <p:nvPr>
            <p:custDataLst>
              <p:tags r:id="rId18"/>
            </p:custDataLst>
          </p:nvPr>
        </p:nvSpPr>
        <p:spPr bwMode="gray">
          <a:xfrm>
            <a:off x="3890963" y="2673350"/>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08D315B-54CA-4440-8F27-7D2BA701311E}" type="datetime'''''''''''''''''''''5''''''4%'''''''''''''''''''">
              <a:rPr lang="en-US" altLang="en-US" sz="1400" smtClean="0">
                <a:solidFill>
                  <a:schemeClr val="bg1"/>
                </a:solidFill>
              </a:rPr>
              <a:pPr/>
              <a:t>54%</a:t>
            </a:fld>
            <a:endParaRPr lang="en-US" sz="1400" dirty="0">
              <a:solidFill>
                <a:schemeClr val="bg1"/>
              </a:solidFill>
            </a:endParaRPr>
          </a:p>
        </p:txBody>
      </p:sp>
      <p:sp>
        <p:nvSpPr>
          <p:cNvPr id="105" name="Text Placeholder 2">
            <a:extLst>
              <a:ext uri="{FF2B5EF4-FFF2-40B4-BE49-F238E27FC236}">
                <a16:creationId xmlns:a16="http://schemas.microsoft.com/office/drawing/2014/main" id="{509561D3-13BB-D933-EA54-52F2840D70FB}"/>
              </a:ext>
            </a:extLst>
          </p:cNvPr>
          <p:cNvSpPr txBox="1">
            <a:spLocks/>
          </p:cNvSpPr>
          <p:nvPr>
            <p:custDataLst>
              <p:tags r:id="rId19"/>
            </p:custDataLst>
          </p:nvPr>
        </p:nvSpPr>
        <p:spPr bwMode="gray">
          <a:xfrm>
            <a:off x="3890963" y="3846513"/>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DC55472-4E31-4F24-9838-95FE6FF73D0B}" type="datetime'''''''''''''29''''%'''''''''''''''''">
              <a:rPr lang="en-US" altLang="en-US" sz="1400" smtClean="0">
                <a:solidFill>
                  <a:schemeClr val="bg1"/>
                </a:solidFill>
              </a:rPr>
              <a:pPr/>
              <a:t>29%</a:t>
            </a:fld>
            <a:endParaRPr lang="en-US" sz="1400" dirty="0">
              <a:solidFill>
                <a:schemeClr val="bg1"/>
              </a:solidFill>
            </a:endParaRPr>
          </a:p>
        </p:txBody>
      </p:sp>
      <p:sp>
        <p:nvSpPr>
          <p:cNvPr id="109" name="Text Placeholder 2">
            <a:extLst>
              <a:ext uri="{FF2B5EF4-FFF2-40B4-BE49-F238E27FC236}">
                <a16:creationId xmlns:a16="http://schemas.microsoft.com/office/drawing/2014/main" id="{00F88952-FFE0-A05D-5149-22B4C382E78D}"/>
              </a:ext>
            </a:extLst>
          </p:cNvPr>
          <p:cNvSpPr txBox="1">
            <a:spLocks/>
          </p:cNvSpPr>
          <p:nvPr>
            <p:custDataLst>
              <p:tags r:id="rId20"/>
            </p:custDataLst>
          </p:nvPr>
        </p:nvSpPr>
        <p:spPr bwMode="gray">
          <a:xfrm>
            <a:off x="3890963" y="4511675"/>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82B7AC0-6FE4-40D9-9ED6-58EFF7D4563B}" type="datetime'''''1''8''''''%'''''''''">
              <a:rPr lang="en-US" altLang="en-US" sz="1400" smtClean="0">
                <a:solidFill>
                  <a:schemeClr val="bg1"/>
                </a:solidFill>
              </a:rPr>
              <a:pPr/>
              <a:t>18%</a:t>
            </a:fld>
            <a:endParaRPr lang="en-US" sz="1400" dirty="0">
              <a:solidFill>
                <a:schemeClr val="bg1"/>
              </a:solidFill>
            </a:endParaRPr>
          </a:p>
        </p:txBody>
      </p:sp>
      <p:sp>
        <p:nvSpPr>
          <p:cNvPr id="4" name="Text Placeholder 2">
            <a:extLst>
              <a:ext uri="{FF2B5EF4-FFF2-40B4-BE49-F238E27FC236}">
                <a16:creationId xmlns:a16="http://schemas.microsoft.com/office/drawing/2014/main" id="{87DA1AA2-1998-7881-6664-83723FA07114}"/>
              </a:ext>
            </a:extLst>
          </p:cNvPr>
          <p:cNvSpPr txBox="1">
            <a:spLocks/>
          </p:cNvSpPr>
          <p:nvPr>
            <p:custDataLst>
              <p:tags r:id="rId21"/>
            </p:custDataLst>
          </p:nvPr>
        </p:nvSpPr>
        <p:spPr bwMode="auto">
          <a:xfrm>
            <a:off x="3924300"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98C1906-CC35-4E3D-8C53-E89B4F4D4D81}" type="datetime'''''''''Q1'''' ''2''''''''''''''''0''''''''''''''''''''''23'">
              <a:rPr lang="en-US" altLang="en-US" sz="1100" smtClean="0"/>
              <a:pPr/>
              <a:t>Q1 2023</a:t>
            </a:fld>
            <a:endParaRPr lang="en-US" sz="1100" dirty="0"/>
          </a:p>
        </p:txBody>
      </p:sp>
      <p:sp>
        <p:nvSpPr>
          <p:cNvPr id="70" name="Text Placeholder 2">
            <a:extLst>
              <a:ext uri="{FF2B5EF4-FFF2-40B4-BE49-F238E27FC236}">
                <a16:creationId xmlns:a16="http://schemas.microsoft.com/office/drawing/2014/main" id="{39068601-B1E2-FA6D-881C-745AB9BC44C4}"/>
              </a:ext>
            </a:extLst>
          </p:cNvPr>
          <p:cNvSpPr txBox="1">
            <a:spLocks/>
          </p:cNvSpPr>
          <p:nvPr>
            <p:custDataLst>
              <p:tags r:id="rId22"/>
            </p:custDataLst>
          </p:nvPr>
        </p:nvSpPr>
        <p:spPr bwMode="gray">
          <a:xfrm>
            <a:off x="4408488" y="2814638"/>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DF5AD5C-C8A7-4D9A-84DE-304491B936A1}" type="datetime'''''''''''6''''''''''''''''''''''''''''''2''''''''''''%'">
              <a:rPr lang="en-US" altLang="en-US" sz="1400" smtClean="0">
                <a:solidFill>
                  <a:schemeClr val="bg1"/>
                </a:solidFill>
                <a:effectLst/>
              </a:rPr>
              <a:pPr/>
              <a:t>62%</a:t>
            </a:fld>
            <a:endParaRPr lang="en-US" sz="1400" dirty="0">
              <a:solidFill>
                <a:schemeClr val="bg1"/>
              </a:solidFill>
            </a:endParaRPr>
          </a:p>
        </p:txBody>
      </p:sp>
      <p:sp>
        <p:nvSpPr>
          <p:cNvPr id="75" name="Text Placeholder 2">
            <a:extLst>
              <a:ext uri="{FF2B5EF4-FFF2-40B4-BE49-F238E27FC236}">
                <a16:creationId xmlns:a16="http://schemas.microsoft.com/office/drawing/2014/main" id="{7EB4B4AC-B915-1873-1F0A-89D4B0CBE278}"/>
              </a:ext>
            </a:extLst>
          </p:cNvPr>
          <p:cNvSpPr txBox="1">
            <a:spLocks/>
          </p:cNvSpPr>
          <p:nvPr>
            <p:custDataLst>
              <p:tags r:id="rId23"/>
            </p:custDataLst>
          </p:nvPr>
        </p:nvSpPr>
        <p:spPr bwMode="gray">
          <a:xfrm>
            <a:off x="4408488" y="4017963"/>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0B76933-8688-498A-986C-E5AA9345D4DF}" type="datetime'2''''3''''%'''''''''''''''">
              <a:rPr lang="en-US" altLang="en-US" sz="1400" smtClean="0">
                <a:solidFill>
                  <a:schemeClr val="bg1"/>
                </a:solidFill>
                <a:effectLst/>
              </a:rPr>
              <a:pPr/>
              <a:t>23%</a:t>
            </a:fld>
            <a:endParaRPr lang="en-US" sz="1400" dirty="0">
              <a:solidFill>
                <a:schemeClr val="bg1"/>
              </a:solidFill>
            </a:endParaRPr>
          </a:p>
        </p:txBody>
      </p:sp>
      <p:sp>
        <p:nvSpPr>
          <p:cNvPr id="78" name="Text Placeholder 2">
            <a:extLst>
              <a:ext uri="{FF2B5EF4-FFF2-40B4-BE49-F238E27FC236}">
                <a16:creationId xmlns:a16="http://schemas.microsoft.com/office/drawing/2014/main" id="{7699E5D1-93E4-DAC8-32B7-4092344BB8A2}"/>
              </a:ext>
            </a:extLst>
          </p:cNvPr>
          <p:cNvSpPr txBox="1">
            <a:spLocks/>
          </p:cNvSpPr>
          <p:nvPr>
            <p:custDataLst>
              <p:tags r:id="rId24"/>
            </p:custDataLst>
          </p:nvPr>
        </p:nvSpPr>
        <p:spPr bwMode="gray">
          <a:xfrm>
            <a:off x="4408488" y="4554538"/>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BB47887-ED38-4584-B724-7B24B133A78B}" type="datetime'''''''''''1''''''''5''''''''''''''''''%'''''''''''''''''''''''">
              <a:rPr lang="en-US" altLang="en-US" sz="1400" smtClean="0">
                <a:solidFill>
                  <a:schemeClr val="bg1"/>
                </a:solidFill>
                <a:effectLst/>
              </a:rPr>
              <a:pPr/>
              <a:t>15%</a:t>
            </a:fld>
            <a:endParaRPr lang="en-US" sz="1400" dirty="0">
              <a:solidFill>
                <a:schemeClr val="bg1"/>
              </a:solidFill>
            </a:endParaRPr>
          </a:p>
        </p:txBody>
      </p:sp>
      <p:sp>
        <p:nvSpPr>
          <p:cNvPr id="65" name="Text Placeholder 2">
            <a:extLst>
              <a:ext uri="{FF2B5EF4-FFF2-40B4-BE49-F238E27FC236}">
                <a16:creationId xmlns:a16="http://schemas.microsoft.com/office/drawing/2014/main" id="{B8BFE263-1800-B83A-6D17-DD09C2E2E3B0}"/>
              </a:ext>
            </a:extLst>
          </p:cNvPr>
          <p:cNvSpPr txBox="1">
            <a:spLocks/>
          </p:cNvSpPr>
          <p:nvPr>
            <p:custDataLst>
              <p:tags r:id="rId25"/>
            </p:custDataLst>
          </p:nvPr>
        </p:nvSpPr>
        <p:spPr bwMode="auto">
          <a:xfrm>
            <a:off x="4441825"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080641A-34B0-4BA6-AD12-936C51C6858D}" type="datetime'''''''''''Q''''''''1'''' ''''''''''2024'''''">
              <a:rPr lang="en-US" altLang="en-US" sz="1100" smtClean="0"/>
              <a:pPr/>
              <a:t>Q1 2024</a:t>
            </a:fld>
            <a:endParaRPr lang="en-US" sz="1100" dirty="0"/>
          </a:p>
        </p:txBody>
      </p:sp>
      <p:sp>
        <p:nvSpPr>
          <p:cNvPr id="6" name="Text Placeholder 2">
            <a:extLst>
              <a:ext uri="{FF2B5EF4-FFF2-40B4-BE49-F238E27FC236}">
                <a16:creationId xmlns:a16="http://schemas.microsoft.com/office/drawing/2014/main" id="{6B410EC4-84AF-2FA2-7FE3-F5DBDF905EA6}"/>
              </a:ext>
            </a:extLst>
          </p:cNvPr>
          <p:cNvSpPr txBox="1">
            <a:spLocks/>
          </p:cNvSpPr>
          <p:nvPr>
            <p:custDataLst>
              <p:tags r:id="rId26"/>
            </p:custDataLst>
          </p:nvPr>
        </p:nvSpPr>
        <p:spPr bwMode="gray">
          <a:xfrm>
            <a:off x="782638" y="2730500"/>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150C7B8-841C-425F-AEF4-3446E138FF3A}" type="datetime'''5''''''''6%'''''">
              <a:rPr lang="en-US" altLang="en-US" sz="1400" smtClean="0">
                <a:solidFill>
                  <a:schemeClr val="bg1"/>
                </a:solidFill>
              </a:rPr>
              <a:pPr/>
              <a:t>56%</a:t>
            </a:fld>
            <a:endParaRPr lang="en-US" sz="1400" dirty="0">
              <a:solidFill>
                <a:schemeClr val="bg1"/>
              </a:solidFill>
            </a:endParaRPr>
          </a:p>
        </p:txBody>
      </p:sp>
      <p:sp>
        <p:nvSpPr>
          <p:cNvPr id="113" name="Text Placeholder 2">
            <a:extLst>
              <a:ext uri="{FF2B5EF4-FFF2-40B4-BE49-F238E27FC236}">
                <a16:creationId xmlns:a16="http://schemas.microsoft.com/office/drawing/2014/main" id="{5895B96B-EC68-1362-DB1A-3162D65A812C}"/>
              </a:ext>
            </a:extLst>
          </p:cNvPr>
          <p:cNvSpPr txBox="1">
            <a:spLocks/>
          </p:cNvSpPr>
          <p:nvPr>
            <p:custDataLst>
              <p:tags r:id="rId27"/>
            </p:custDataLst>
          </p:nvPr>
        </p:nvSpPr>
        <p:spPr bwMode="gray">
          <a:xfrm>
            <a:off x="5445125" y="3309938"/>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C596C38-E0C2-4009-B658-2BE4D7A0DBDB}" type="datetime'3''''7''''''''%'''''''''''''''''''''''''">
              <a:rPr lang="en-US" altLang="en-US" sz="1400" smtClean="0">
                <a:solidFill>
                  <a:schemeClr val="bg1"/>
                </a:solidFill>
              </a:rPr>
              <a:pPr/>
              <a:t>37%</a:t>
            </a:fld>
            <a:endParaRPr lang="en-US" sz="1400" dirty="0">
              <a:solidFill>
                <a:schemeClr val="bg1"/>
              </a:solidFill>
            </a:endParaRPr>
          </a:p>
        </p:txBody>
      </p:sp>
      <p:sp>
        <p:nvSpPr>
          <p:cNvPr id="117" name="Text Placeholder 2">
            <a:extLst>
              <a:ext uri="{FF2B5EF4-FFF2-40B4-BE49-F238E27FC236}">
                <a16:creationId xmlns:a16="http://schemas.microsoft.com/office/drawing/2014/main" id="{F16895F4-7DD0-1178-EDAB-96878C565D1A}"/>
              </a:ext>
            </a:extLst>
          </p:cNvPr>
          <p:cNvSpPr txBox="1">
            <a:spLocks/>
          </p:cNvSpPr>
          <p:nvPr>
            <p:custDataLst>
              <p:tags r:id="rId28"/>
            </p:custDataLst>
          </p:nvPr>
        </p:nvSpPr>
        <p:spPr bwMode="gray">
          <a:xfrm>
            <a:off x="5445125" y="4300538"/>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826AA55-6A3D-48BC-BE84-7691291A9BB4}" type="datetime'''''''''''''''3''''''3%'''''''''''''''''''''''">
              <a:rPr lang="en-US" altLang="en-US" sz="1400" smtClean="0">
                <a:solidFill>
                  <a:schemeClr val="bg1"/>
                </a:solidFill>
              </a:rPr>
              <a:pPr/>
              <a:t>33%</a:t>
            </a:fld>
            <a:endParaRPr lang="en-US" sz="1400" dirty="0">
              <a:solidFill>
                <a:schemeClr val="bg1"/>
              </a:solidFill>
            </a:endParaRPr>
          </a:p>
        </p:txBody>
      </p:sp>
      <p:sp>
        <p:nvSpPr>
          <p:cNvPr id="9" name="Text Placeholder 2">
            <a:extLst>
              <a:ext uri="{FF2B5EF4-FFF2-40B4-BE49-F238E27FC236}">
                <a16:creationId xmlns:a16="http://schemas.microsoft.com/office/drawing/2014/main" id="{A704F021-2665-9DF7-63FF-E68C19A9C709}"/>
              </a:ext>
            </a:extLst>
          </p:cNvPr>
          <p:cNvSpPr txBox="1">
            <a:spLocks/>
          </p:cNvSpPr>
          <p:nvPr>
            <p:custDataLst>
              <p:tags r:id="rId29"/>
            </p:custDataLst>
          </p:nvPr>
        </p:nvSpPr>
        <p:spPr bwMode="auto">
          <a:xfrm>
            <a:off x="5478463"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2796B01-BC10-49C9-9254-D327D5D06C41}" type="datetime'''''''''''''''Q''1 ''2''''''''02''''''''''''''''''''''''3'''''">
              <a:rPr lang="en-US" altLang="en-US" sz="1100" smtClean="0"/>
              <a:pPr/>
              <a:t>Q1 2023</a:t>
            </a:fld>
            <a:endParaRPr lang="en-US" sz="1100" dirty="0"/>
          </a:p>
        </p:txBody>
      </p:sp>
      <p:sp>
        <p:nvSpPr>
          <p:cNvPr id="89" name="Text Placeholder 2">
            <a:extLst>
              <a:ext uri="{FF2B5EF4-FFF2-40B4-BE49-F238E27FC236}">
                <a16:creationId xmlns:a16="http://schemas.microsoft.com/office/drawing/2014/main" id="{789FF7F3-1692-35BB-347D-107D0EBDF242}"/>
              </a:ext>
            </a:extLst>
          </p:cNvPr>
          <p:cNvSpPr txBox="1">
            <a:spLocks/>
          </p:cNvSpPr>
          <p:nvPr>
            <p:custDataLst>
              <p:tags r:id="rId30"/>
            </p:custDataLst>
          </p:nvPr>
        </p:nvSpPr>
        <p:spPr bwMode="gray">
          <a:xfrm>
            <a:off x="5962650" y="2532063"/>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F0906FA-A3EE-4766-9AA2-91FD8C0EE484}" type="datetime'4''''''''''''''''2''''''''''''%'''''''''''''''''''">
              <a:rPr lang="en-US" altLang="en-US" sz="1400" smtClean="0">
                <a:solidFill>
                  <a:schemeClr val="bg1"/>
                </a:solidFill>
                <a:effectLst/>
              </a:rPr>
              <a:pPr/>
              <a:t>42%</a:t>
            </a:fld>
            <a:endParaRPr lang="en-US" sz="1400" dirty="0">
              <a:solidFill>
                <a:schemeClr val="bg1"/>
              </a:solidFill>
            </a:endParaRPr>
          </a:p>
        </p:txBody>
      </p:sp>
      <p:sp>
        <p:nvSpPr>
          <p:cNvPr id="94" name="Text Placeholder 2">
            <a:extLst>
              <a:ext uri="{FF2B5EF4-FFF2-40B4-BE49-F238E27FC236}">
                <a16:creationId xmlns:a16="http://schemas.microsoft.com/office/drawing/2014/main" id="{E12084B2-E651-ED9F-544D-31117D6DA3E1}"/>
              </a:ext>
            </a:extLst>
          </p:cNvPr>
          <p:cNvSpPr txBox="1">
            <a:spLocks/>
          </p:cNvSpPr>
          <p:nvPr>
            <p:custDataLst>
              <p:tags r:id="rId31"/>
            </p:custDataLst>
          </p:nvPr>
        </p:nvSpPr>
        <p:spPr bwMode="gray">
          <a:xfrm>
            <a:off x="5962650" y="3649663"/>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98EAF3E-63AD-46B2-A9D2-951196E02334}" type="datetime'''''''''''3''''7''''''''''''''''''''''''''%'''''''''''''''''">
              <a:rPr lang="en-US" altLang="en-US" sz="1400" smtClean="0">
                <a:solidFill>
                  <a:schemeClr val="bg1"/>
                </a:solidFill>
                <a:effectLst/>
              </a:rPr>
              <a:pPr/>
              <a:t>37%</a:t>
            </a:fld>
            <a:endParaRPr lang="en-US" sz="1400" dirty="0">
              <a:solidFill>
                <a:schemeClr val="bg1"/>
              </a:solidFill>
            </a:endParaRPr>
          </a:p>
        </p:txBody>
      </p:sp>
      <p:sp>
        <p:nvSpPr>
          <p:cNvPr id="98" name="Text Placeholder 2">
            <a:extLst>
              <a:ext uri="{FF2B5EF4-FFF2-40B4-BE49-F238E27FC236}">
                <a16:creationId xmlns:a16="http://schemas.microsoft.com/office/drawing/2014/main" id="{3F1D4B54-533D-A4E3-C912-21F8333643B7}"/>
              </a:ext>
            </a:extLst>
          </p:cNvPr>
          <p:cNvSpPr txBox="1">
            <a:spLocks/>
          </p:cNvSpPr>
          <p:nvPr>
            <p:custDataLst>
              <p:tags r:id="rId32"/>
            </p:custDataLst>
          </p:nvPr>
        </p:nvSpPr>
        <p:spPr bwMode="gray">
          <a:xfrm>
            <a:off x="5962650" y="4470400"/>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B008B13-DAE1-4867-A18A-8C21149649C3}" type="datetime'''''''''''''2''''''''''''''''''''1''''%'''">
              <a:rPr lang="en-US" altLang="en-US" sz="1400" smtClean="0">
                <a:solidFill>
                  <a:schemeClr val="bg1"/>
                </a:solidFill>
                <a:effectLst/>
              </a:rPr>
              <a:pPr/>
              <a:t>21%</a:t>
            </a:fld>
            <a:endParaRPr lang="en-US" sz="1400" dirty="0">
              <a:solidFill>
                <a:schemeClr val="bg1"/>
              </a:solidFill>
            </a:endParaRPr>
          </a:p>
        </p:txBody>
      </p:sp>
      <p:sp>
        <p:nvSpPr>
          <p:cNvPr id="85" name="Text Placeholder 2">
            <a:extLst>
              <a:ext uri="{FF2B5EF4-FFF2-40B4-BE49-F238E27FC236}">
                <a16:creationId xmlns:a16="http://schemas.microsoft.com/office/drawing/2014/main" id="{64C9B2E6-2D6A-B3AF-FE20-58344B9B1982}"/>
              </a:ext>
            </a:extLst>
          </p:cNvPr>
          <p:cNvSpPr txBox="1">
            <a:spLocks/>
          </p:cNvSpPr>
          <p:nvPr>
            <p:custDataLst>
              <p:tags r:id="rId33"/>
            </p:custDataLst>
          </p:nvPr>
        </p:nvSpPr>
        <p:spPr bwMode="auto">
          <a:xfrm>
            <a:off x="5995988"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773174F8-FEF1-4D9C-91A4-68FB66B1ED7E}" type="datetime'''''Q''1 ''''''''''''''''''''''''''''''''''2''''02''''''4'''''">
              <a:rPr lang="en-US" altLang="en-US" sz="1100" smtClean="0"/>
              <a:pPr/>
              <a:t>Q1 2024</a:t>
            </a:fld>
            <a:endParaRPr lang="en-US" sz="1100" dirty="0"/>
          </a:p>
        </p:txBody>
      </p:sp>
      <p:sp>
        <p:nvSpPr>
          <p:cNvPr id="122" name="Text Placeholder 2">
            <a:extLst>
              <a:ext uri="{FF2B5EF4-FFF2-40B4-BE49-F238E27FC236}">
                <a16:creationId xmlns:a16="http://schemas.microsoft.com/office/drawing/2014/main" id="{12628AF0-48DF-14D0-3CAF-B8B64145A0DB}"/>
              </a:ext>
            </a:extLst>
          </p:cNvPr>
          <p:cNvSpPr txBox="1">
            <a:spLocks/>
          </p:cNvSpPr>
          <p:nvPr>
            <p:custDataLst>
              <p:tags r:id="rId34"/>
            </p:custDataLst>
          </p:nvPr>
        </p:nvSpPr>
        <p:spPr bwMode="gray">
          <a:xfrm>
            <a:off x="6999288" y="2405063"/>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5821E13-3533-4BE8-8CAA-79412C503F8F}" type="datetime'''''''''''''''''''''''''''''''''''3''''''''''3%'''">
              <a:rPr lang="en-US" altLang="en-US" sz="1400" smtClean="0">
                <a:solidFill>
                  <a:schemeClr val="bg1"/>
                </a:solidFill>
              </a:rPr>
              <a:pPr/>
              <a:t>33%</a:t>
            </a:fld>
            <a:endParaRPr lang="en-US" sz="1400" dirty="0">
              <a:solidFill>
                <a:schemeClr val="bg1"/>
              </a:solidFill>
            </a:endParaRPr>
          </a:p>
        </p:txBody>
      </p:sp>
      <p:sp>
        <p:nvSpPr>
          <p:cNvPr id="121" name="Text Placeholder 2">
            <a:extLst>
              <a:ext uri="{FF2B5EF4-FFF2-40B4-BE49-F238E27FC236}">
                <a16:creationId xmlns:a16="http://schemas.microsoft.com/office/drawing/2014/main" id="{80F098C8-2D98-E343-3AAF-59615ADA8B50}"/>
              </a:ext>
            </a:extLst>
          </p:cNvPr>
          <p:cNvSpPr txBox="1">
            <a:spLocks/>
          </p:cNvSpPr>
          <p:nvPr>
            <p:custDataLst>
              <p:tags r:id="rId35"/>
            </p:custDataLst>
          </p:nvPr>
        </p:nvSpPr>
        <p:spPr bwMode="gray">
          <a:xfrm>
            <a:off x="6999288" y="3536950"/>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A55BB67-AE19-475E-95D2-4B44352DA6DF}" type="datetime'''''''''''''''4''''''''''''''''''''''7''%'''''''">
              <a:rPr lang="en-US" altLang="en-US" sz="1400" smtClean="0">
                <a:solidFill>
                  <a:schemeClr val="bg1"/>
                </a:solidFill>
              </a:rPr>
              <a:pPr/>
              <a:t>47%</a:t>
            </a:fld>
            <a:endParaRPr lang="en-US" sz="1400" dirty="0">
              <a:solidFill>
                <a:schemeClr val="bg1"/>
              </a:solidFill>
            </a:endParaRPr>
          </a:p>
        </p:txBody>
      </p:sp>
      <p:sp>
        <p:nvSpPr>
          <p:cNvPr id="125" name="Text Placeholder 2">
            <a:extLst>
              <a:ext uri="{FF2B5EF4-FFF2-40B4-BE49-F238E27FC236}">
                <a16:creationId xmlns:a16="http://schemas.microsoft.com/office/drawing/2014/main" id="{922ECF56-9BD6-1C19-36DA-118A7613659F}"/>
              </a:ext>
            </a:extLst>
          </p:cNvPr>
          <p:cNvSpPr txBox="1">
            <a:spLocks/>
          </p:cNvSpPr>
          <p:nvPr>
            <p:custDataLst>
              <p:tags r:id="rId36"/>
            </p:custDataLst>
          </p:nvPr>
        </p:nvSpPr>
        <p:spPr bwMode="gray">
          <a:xfrm>
            <a:off x="6999288" y="4484688"/>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AD6CFAF6-AAA3-4D84-8446-94C2B8476509}" type="datetime'''''''''''''''2''''''''''''''''''''''''0%'''">
              <a:rPr lang="en-US" altLang="en-US" sz="1400" smtClean="0">
                <a:solidFill>
                  <a:schemeClr val="bg1"/>
                </a:solidFill>
              </a:rPr>
              <a:pPr/>
              <a:t>20%</a:t>
            </a:fld>
            <a:endParaRPr lang="en-US" sz="1400" dirty="0">
              <a:solidFill>
                <a:schemeClr val="bg1"/>
              </a:solidFill>
            </a:endParaRPr>
          </a:p>
        </p:txBody>
      </p:sp>
      <p:sp>
        <p:nvSpPr>
          <p:cNvPr id="22" name="Text Placeholder 2">
            <a:extLst>
              <a:ext uri="{FF2B5EF4-FFF2-40B4-BE49-F238E27FC236}">
                <a16:creationId xmlns:a16="http://schemas.microsoft.com/office/drawing/2014/main" id="{CBA035B1-24B2-3285-B5EB-8A8145333542}"/>
              </a:ext>
            </a:extLst>
          </p:cNvPr>
          <p:cNvSpPr txBox="1">
            <a:spLocks/>
          </p:cNvSpPr>
          <p:nvPr>
            <p:custDataLst>
              <p:tags r:id="rId37"/>
            </p:custDataLst>
          </p:nvPr>
        </p:nvSpPr>
        <p:spPr bwMode="auto">
          <a:xfrm>
            <a:off x="7032625"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19738E4-E2C2-4CBF-AC1C-7DE95B18BA70}" type="datetime'Q''''''1 ''''''''''''2''''''0''2''''''''''''''''''3'''''''">
              <a:rPr lang="en-US" altLang="en-US" sz="1100" smtClean="0"/>
              <a:pPr/>
              <a:t>Q1 2023</a:t>
            </a:fld>
            <a:endParaRPr lang="en-US" sz="1100" dirty="0"/>
          </a:p>
        </p:txBody>
      </p:sp>
      <p:sp>
        <p:nvSpPr>
          <p:cNvPr id="107" name="Text Placeholder 2">
            <a:extLst>
              <a:ext uri="{FF2B5EF4-FFF2-40B4-BE49-F238E27FC236}">
                <a16:creationId xmlns:a16="http://schemas.microsoft.com/office/drawing/2014/main" id="{F25AEB85-B15C-1D63-3F10-31429D9A9F45}"/>
              </a:ext>
            </a:extLst>
          </p:cNvPr>
          <p:cNvSpPr txBox="1">
            <a:spLocks/>
          </p:cNvSpPr>
          <p:nvPr>
            <p:custDataLst>
              <p:tags r:id="rId38"/>
            </p:custDataLst>
          </p:nvPr>
        </p:nvSpPr>
        <p:spPr bwMode="gray">
          <a:xfrm>
            <a:off x="7516813" y="2630488"/>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380FAC9-BC48-4477-930A-CC519C2EFDB8}" type="datetime'''''''''''''''''4''''9''''''%'''''''''''''">
              <a:rPr lang="en-US" altLang="en-US" sz="1400" smtClean="0">
                <a:solidFill>
                  <a:schemeClr val="bg1"/>
                </a:solidFill>
                <a:effectLst/>
              </a:rPr>
              <a:pPr/>
              <a:t>49%</a:t>
            </a:fld>
            <a:endParaRPr lang="en-US" sz="1400" dirty="0">
              <a:solidFill>
                <a:schemeClr val="bg1"/>
              </a:solidFill>
            </a:endParaRPr>
          </a:p>
        </p:txBody>
      </p:sp>
      <p:sp>
        <p:nvSpPr>
          <p:cNvPr id="111" name="Text Placeholder 2">
            <a:extLst>
              <a:ext uri="{FF2B5EF4-FFF2-40B4-BE49-F238E27FC236}">
                <a16:creationId xmlns:a16="http://schemas.microsoft.com/office/drawing/2014/main" id="{EA37D18A-03AF-832B-35FB-B2A9510A6971}"/>
              </a:ext>
            </a:extLst>
          </p:cNvPr>
          <p:cNvSpPr txBox="1">
            <a:spLocks/>
          </p:cNvSpPr>
          <p:nvPr>
            <p:custDataLst>
              <p:tags r:id="rId39"/>
            </p:custDataLst>
          </p:nvPr>
        </p:nvSpPr>
        <p:spPr bwMode="gray">
          <a:xfrm>
            <a:off x="7516813" y="3932238"/>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5ABBE5A-7C50-4DA7-8FD8-8FDB19A2E895}" type="datetime'''''''''''''4''''''''''''3''''''''%'''''''''''''''''''''''''''">
              <a:rPr lang="en-US" altLang="en-US" sz="1400" smtClean="0">
                <a:solidFill>
                  <a:schemeClr val="bg1"/>
                </a:solidFill>
                <a:effectLst/>
              </a:rPr>
              <a:pPr/>
              <a:t>43%</a:t>
            </a:fld>
            <a:endParaRPr lang="en-US" sz="1400" dirty="0">
              <a:solidFill>
                <a:schemeClr val="bg1"/>
              </a:solidFill>
            </a:endParaRPr>
          </a:p>
        </p:txBody>
      </p:sp>
      <p:sp>
        <p:nvSpPr>
          <p:cNvPr id="116" name="Text Placeholder 2">
            <a:extLst>
              <a:ext uri="{FF2B5EF4-FFF2-40B4-BE49-F238E27FC236}">
                <a16:creationId xmlns:a16="http://schemas.microsoft.com/office/drawing/2014/main" id="{328F3ACC-CAB1-1DCA-3D6B-F63426252ED0}"/>
              </a:ext>
            </a:extLst>
          </p:cNvPr>
          <p:cNvSpPr txBox="1">
            <a:spLocks/>
          </p:cNvSpPr>
          <p:nvPr>
            <p:custDataLst>
              <p:tags r:id="rId40"/>
            </p:custDataLst>
          </p:nvPr>
        </p:nvSpPr>
        <p:spPr bwMode="gray">
          <a:xfrm>
            <a:off x="7567613" y="4652963"/>
            <a:ext cx="301625" cy="192088"/>
          </a:xfrm>
          <a:prstGeom prst="rect">
            <a:avLst/>
          </a:prstGeom>
          <a:noFill/>
          <a:ln>
            <a:noFill/>
          </a:ln>
          <a:effectLst/>
          <a:extLst>
            <a:ext uri="{909E8E84-426E-40DD-AFC4-6F175D3DCCD1}">
              <a14:hiddenFill xmlns:a14="http://schemas.microsoft.com/office/drawing/2010/main">
                <a:solidFill>
                  <a:srgbClr val="969696"/>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C68A603-0F7C-4101-9549-8DC236E9F5D7}" type="datetime'''''''''''''''''''''''''''''''8''''''''''%'''''''''''''''''''">
              <a:rPr lang="en-US" altLang="en-US" sz="1400" smtClean="0">
                <a:solidFill>
                  <a:schemeClr val="bg1"/>
                </a:solidFill>
                <a:effectLst/>
              </a:rPr>
              <a:pPr/>
              <a:t>8%</a:t>
            </a:fld>
            <a:endParaRPr lang="en-US" sz="1400" dirty="0">
              <a:solidFill>
                <a:schemeClr val="bg1"/>
              </a:solidFill>
            </a:endParaRPr>
          </a:p>
        </p:txBody>
      </p:sp>
      <p:sp>
        <p:nvSpPr>
          <p:cNvPr id="102" name="Text Placeholder 2">
            <a:extLst>
              <a:ext uri="{FF2B5EF4-FFF2-40B4-BE49-F238E27FC236}">
                <a16:creationId xmlns:a16="http://schemas.microsoft.com/office/drawing/2014/main" id="{C6B5C00A-A183-D8DC-4C71-FA76F986E0F2}"/>
              </a:ext>
            </a:extLst>
          </p:cNvPr>
          <p:cNvSpPr txBox="1">
            <a:spLocks/>
          </p:cNvSpPr>
          <p:nvPr>
            <p:custDataLst>
              <p:tags r:id="rId41"/>
            </p:custDataLst>
          </p:nvPr>
        </p:nvSpPr>
        <p:spPr bwMode="auto">
          <a:xfrm>
            <a:off x="7550150"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3032A5E-4932-48B7-84D1-F2AF204B1390}" type="datetime'''''''Q1'''' ''''''''''''2''''''''0''''''''''''2''''4'">
              <a:rPr lang="en-US" altLang="en-US" sz="1100" smtClean="0"/>
              <a:pPr/>
              <a:t>Q1 2024</a:t>
            </a:fld>
            <a:endParaRPr lang="en-US" sz="1100" dirty="0"/>
          </a:p>
        </p:txBody>
      </p:sp>
      <p:sp>
        <p:nvSpPr>
          <p:cNvPr id="133" name="Text Placeholder 2">
            <a:extLst>
              <a:ext uri="{FF2B5EF4-FFF2-40B4-BE49-F238E27FC236}">
                <a16:creationId xmlns:a16="http://schemas.microsoft.com/office/drawing/2014/main" id="{5E902E42-E7C9-0FA1-DDB5-D772D6A0AF5F}"/>
              </a:ext>
            </a:extLst>
          </p:cNvPr>
          <p:cNvSpPr txBox="1">
            <a:spLocks/>
          </p:cNvSpPr>
          <p:nvPr>
            <p:custDataLst>
              <p:tags r:id="rId42"/>
            </p:custDataLst>
          </p:nvPr>
        </p:nvSpPr>
        <p:spPr bwMode="gray">
          <a:xfrm>
            <a:off x="8551863" y="2589213"/>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9065BF0-94C9-4134-832A-7F9F5AE7F9E2}" type="datetime'''''''''''''''''''''''''''''''4''6''''''''%'''''''">
              <a:rPr lang="en-US" altLang="en-US" sz="1400" smtClean="0">
                <a:solidFill>
                  <a:schemeClr val="bg1"/>
                </a:solidFill>
              </a:rPr>
              <a:pPr/>
              <a:t>46%</a:t>
            </a:fld>
            <a:endParaRPr lang="en-US" sz="1400" dirty="0">
              <a:solidFill>
                <a:schemeClr val="bg1"/>
              </a:solidFill>
            </a:endParaRPr>
          </a:p>
        </p:txBody>
      </p:sp>
      <p:sp>
        <p:nvSpPr>
          <p:cNvPr id="132" name="Text Placeholder 2">
            <a:extLst>
              <a:ext uri="{FF2B5EF4-FFF2-40B4-BE49-F238E27FC236}">
                <a16:creationId xmlns:a16="http://schemas.microsoft.com/office/drawing/2014/main" id="{19C6BAFF-8A0E-9967-D5F3-421179BDED05}"/>
              </a:ext>
            </a:extLst>
          </p:cNvPr>
          <p:cNvSpPr txBox="1">
            <a:spLocks/>
          </p:cNvSpPr>
          <p:nvPr>
            <p:custDataLst>
              <p:tags r:id="rId43"/>
            </p:custDataLst>
          </p:nvPr>
        </p:nvSpPr>
        <p:spPr bwMode="gray">
          <a:xfrm>
            <a:off x="8551863" y="3762375"/>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95BF1C3-4E26-4E4E-8BAA-2083A1FD8421}" type="datetime'''3''''7''''''''''''''''''''''''''''%'''">
              <a:rPr lang="en-US" altLang="en-US" sz="1400" smtClean="0">
                <a:solidFill>
                  <a:schemeClr val="bg1"/>
                </a:solidFill>
              </a:rPr>
              <a:pPr/>
              <a:t>37%</a:t>
            </a:fld>
            <a:endParaRPr lang="en-US" sz="1400" dirty="0">
              <a:solidFill>
                <a:schemeClr val="bg1"/>
              </a:solidFill>
            </a:endParaRPr>
          </a:p>
        </p:txBody>
      </p:sp>
      <p:sp>
        <p:nvSpPr>
          <p:cNvPr id="136" name="Text Placeholder 2">
            <a:extLst>
              <a:ext uri="{FF2B5EF4-FFF2-40B4-BE49-F238E27FC236}">
                <a16:creationId xmlns:a16="http://schemas.microsoft.com/office/drawing/2014/main" id="{600A33AA-BB2C-09E9-38B1-9104BE45615F}"/>
              </a:ext>
            </a:extLst>
          </p:cNvPr>
          <p:cNvSpPr txBox="1">
            <a:spLocks/>
          </p:cNvSpPr>
          <p:nvPr>
            <p:custDataLst>
              <p:tags r:id="rId44"/>
            </p:custDataLst>
          </p:nvPr>
        </p:nvSpPr>
        <p:spPr bwMode="gray">
          <a:xfrm>
            <a:off x="8551863" y="4525963"/>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AB698FA-2677-4CFB-A687-D400DFE08862}" type="datetime'''1''''''''''7%'''''''''''''''">
              <a:rPr lang="en-US" altLang="en-US" sz="1400" smtClean="0">
                <a:solidFill>
                  <a:schemeClr val="bg1"/>
                </a:solidFill>
              </a:rPr>
              <a:pPr/>
              <a:t>17%</a:t>
            </a:fld>
            <a:endParaRPr lang="en-US" sz="1400" dirty="0">
              <a:solidFill>
                <a:schemeClr val="bg1"/>
              </a:solidFill>
            </a:endParaRPr>
          </a:p>
        </p:txBody>
      </p:sp>
      <p:sp>
        <p:nvSpPr>
          <p:cNvPr id="26" name="Text Placeholder 2">
            <a:extLst>
              <a:ext uri="{FF2B5EF4-FFF2-40B4-BE49-F238E27FC236}">
                <a16:creationId xmlns:a16="http://schemas.microsoft.com/office/drawing/2014/main" id="{D9DE875C-C3E8-5003-B975-4B7308E3ADFC}"/>
              </a:ext>
            </a:extLst>
          </p:cNvPr>
          <p:cNvSpPr txBox="1">
            <a:spLocks/>
          </p:cNvSpPr>
          <p:nvPr>
            <p:custDataLst>
              <p:tags r:id="rId45"/>
            </p:custDataLst>
          </p:nvPr>
        </p:nvSpPr>
        <p:spPr bwMode="auto">
          <a:xfrm>
            <a:off x="8585200"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795F98C-7832-4904-BAA2-3993E37EC69B}" type="datetime'''Q''''''''''''''1'' 2''''''''''''''''''''''''''023'''''''''''">
              <a:rPr lang="en-US" altLang="en-US" sz="1100" smtClean="0"/>
              <a:pPr/>
              <a:t>Q1 2023</a:t>
            </a:fld>
            <a:endParaRPr lang="en-US" sz="1100" dirty="0"/>
          </a:p>
        </p:txBody>
      </p:sp>
      <p:sp>
        <p:nvSpPr>
          <p:cNvPr id="127" name="Text Placeholder 2">
            <a:extLst>
              <a:ext uri="{FF2B5EF4-FFF2-40B4-BE49-F238E27FC236}">
                <a16:creationId xmlns:a16="http://schemas.microsoft.com/office/drawing/2014/main" id="{E0E94AE3-E1F0-747F-8677-D4E8C8B95CDD}"/>
              </a:ext>
            </a:extLst>
          </p:cNvPr>
          <p:cNvSpPr txBox="1">
            <a:spLocks/>
          </p:cNvSpPr>
          <p:nvPr>
            <p:custDataLst>
              <p:tags r:id="rId46"/>
            </p:custDataLst>
          </p:nvPr>
        </p:nvSpPr>
        <p:spPr bwMode="gray">
          <a:xfrm>
            <a:off x="9070975" y="2446338"/>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D563A3A-C939-47B9-AC8A-C5545AA32224}" type="datetime'''''''''''''''''3''''''''''''6''''%'''''''''">
              <a:rPr lang="en-US" altLang="en-US" sz="1400" smtClean="0">
                <a:solidFill>
                  <a:schemeClr val="bg1"/>
                </a:solidFill>
                <a:effectLst/>
              </a:rPr>
              <a:pPr/>
              <a:t>36%</a:t>
            </a:fld>
            <a:endParaRPr lang="en-US" sz="1400" dirty="0">
              <a:solidFill>
                <a:schemeClr val="bg1"/>
              </a:solidFill>
            </a:endParaRPr>
          </a:p>
        </p:txBody>
      </p:sp>
      <p:sp>
        <p:nvSpPr>
          <p:cNvPr id="126" name="Text Placeholder 2">
            <a:extLst>
              <a:ext uri="{FF2B5EF4-FFF2-40B4-BE49-F238E27FC236}">
                <a16:creationId xmlns:a16="http://schemas.microsoft.com/office/drawing/2014/main" id="{CC620CC3-87E0-FF0D-3697-7FFDF6B8980C}"/>
              </a:ext>
            </a:extLst>
          </p:cNvPr>
          <p:cNvSpPr txBox="1">
            <a:spLocks/>
          </p:cNvSpPr>
          <p:nvPr>
            <p:custDataLst>
              <p:tags r:id="rId47"/>
            </p:custDataLst>
          </p:nvPr>
        </p:nvSpPr>
        <p:spPr bwMode="gray">
          <a:xfrm>
            <a:off x="9070975" y="3578225"/>
            <a:ext cx="404813" cy="192088"/>
          </a:xfrm>
          <a:prstGeom prst="rect">
            <a:avLst/>
          </a:prstGeom>
          <a:solidFill>
            <a:schemeClr val="accent3"/>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CB49169-5FB8-4317-88F3-3875B9848E61}" type="datetime'''4''''''''''''''''''''''4''''''''''%'''''''''''''''''''''''">
              <a:rPr lang="en-US" altLang="en-US" sz="1400" smtClean="0">
                <a:solidFill>
                  <a:schemeClr val="bg1"/>
                </a:solidFill>
                <a:effectLst/>
              </a:rPr>
              <a:pPr/>
              <a:t>44%</a:t>
            </a:fld>
            <a:endParaRPr lang="en-US" sz="1400" dirty="0">
              <a:solidFill>
                <a:schemeClr val="bg1"/>
              </a:solidFill>
            </a:endParaRPr>
          </a:p>
        </p:txBody>
      </p:sp>
      <p:sp>
        <p:nvSpPr>
          <p:cNvPr id="130" name="Text Placeholder 2">
            <a:extLst>
              <a:ext uri="{FF2B5EF4-FFF2-40B4-BE49-F238E27FC236}">
                <a16:creationId xmlns:a16="http://schemas.microsoft.com/office/drawing/2014/main" id="{E25FCABE-7D9B-E4D7-2DA7-330AA94830FB}"/>
              </a:ext>
            </a:extLst>
          </p:cNvPr>
          <p:cNvSpPr txBox="1">
            <a:spLocks/>
          </p:cNvSpPr>
          <p:nvPr>
            <p:custDataLst>
              <p:tags r:id="rId48"/>
            </p:custDataLst>
          </p:nvPr>
        </p:nvSpPr>
        <p:spPr bwMode="gray">
          <a:xfrm>
            <a:off x="9070975" y="4484688"/>
            <a:ext cx="404813" cy="192088"/>
          </a:xfrm>
          <a:prstGeom prst="rect">
            <a:avLst/>
          </a:prstGeom>
          <a:solidFill>
            <a:srgbClr val="96969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95D2C5A-0B67-4E5D-9682-37556F8D0B2C}" type="datetime'''''''''2''''''''0%'''''''''''''''''''''''''">
              <a:rPr lang="en-US" altLang="en-US" sz="1400" smtClean="0">
                <a:solidFill>
                  <a:schemeClr val="bg1"/>
                </a:solidFill>
                <a:effectLst/>
              </a:rPr>
              <a:pPr/>
              <a:t>20%</a:t>
            </a:fld>
            <a:endParaRPr lang="en-US" sz="1400" dirty="0">
              <a:solidFill>
                <a:schemeClr val="bg1"/>
              </a:solidFill>
            </a:endParaRPr>
          </a:p>
        </p:txBody>
      </p:sp>
      <p:sp>
        <p:nvSpPr>
          <p:cNvPr id="120" name="Text Placeholder 2">
            <a:extLst>
              <a:ext uri="{FF2B5EF4-FFF2-40B4-BE49-F238E27FC236}">
                <a16:creationId xmlns:a16="http://schemas.microsoft.com/office/drawing/2014/main" id="{BB3C3242-6C0F-4C8D-4E2D-21F2712E912B}"/>
              </a:ext>
            </a:extLst>
          </p:cNvPr>
          <p:cNvSpPr txBox="1">
            <a:spLocks/>
          </p:cNvSpPr>
          <p:nvPr>
            <p:custDataLst>
              <p:tags r:id="rId49"/>
            </p:custDataLst>
          </p:nvPr>
        </p:nvSpPr>
        <p:spPr bwMode="auto">
          <a:xfrm>
            <a:off x="9104313" y="4908550"/>
            <a:ext cx="3365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3D18064-7A9D-461B-8F44-B8BB51EADFCF}" type="datetime'''''''''''''Q''1'''' 2''''0''''''''''''''''2''''''4'''">
              <a:rPr lang="en-US" altLang="en-US" sz="1100" smtClean="0"/>
              <a:pPr/>
              <a:t>Q1 2024</a:t>
            </a:fld>
            <a:endParaRPr lang="en-US" sz="1100" dirty="0"/>
          </a:p>
        </p:txBody>
      </p:sp>
      <p:sp>
        <p:nvSpPr>
          <p:cNvPr id="114" name="Text Placeholder 2">
            <a:extLst>
              <a:ext uri="{FF2B5EF4-FFF2-40B4-BE49-F238E27FC236}">
                <a16:creationId xmlns:a16="http://schemas.microsoft.com/office/drawing/2014/main" id="{694AF6C0-AD90-FC0B-21CF-74B510A6B8B7}"/>
              </a:ext>
            </a:extLst>
          </p:cNvPr>
          <p:cNvSpPr txBox="1">
            <a:spLocks/>
          </p:cNvSpPr>
          <p:nvPr>
            <p:custDataLst>
              <p:tags r:id="rId50"/>
            </p:custDataLst>
          </p:nvPr>
        </p:nvSpPr>
        <p:spPr bwMode="gray">
          <a:xfrm>
            <a:off x="5445125" y="2362200"/>
            <a:ext cx="404813"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F083D07-1237-4263-9ABF-DA155EA5BA18}" type="datetime'''''''''''''''''''''''''''''''3''''''''''0''''''%'">
              <a:rPr lang="en-US" altLang="en-US" sz="1400" smtClean="0">
                <a:solidFill>
                  <a:schemeClr val="bg1"/>
                </a:solidFill>
              </a:rPr>
              <a:pPr/>
              <a:t>30%</a:t>
            </a:fld>
            <a:endParaRPr lang="en-US" sz="1400" dirty="0">
              <a:solidFill>
                <a:schemeClr val="bg1"/>
              </a:solidFill>
            </a:endParaRPr>
          </a:p>
        </p:txBody>
      </p:sp>
      <p:sp>
        <p:nvSpPr>
          <p:cNvPr id="37" name="Rectangle 36">
            <a:extLst>
              <a:ext uri="{FF2B5EF4-FFF2-40B4-BE49-F238E27FC236}">
                <a16:creationId xmlns:a16="http://schemas.microsoft.com/office/drawing/2014/main" id="{D054A5C2-D550-E57B-B5DA-677005790A44}"/>
              </a:ext>
            </a:extLst>
          </p:cNvPr>
          <p:cNvSpPr/>
          <p:nvPr>
            <p:custDataLst>
              <p:tags r:id="rId51"/>
            </p:custDataLst>
          </p:nvPr>
        </p:nvSpPr>
        <p:spPr bwMode="auto">
          <a:xfrm>
            <a:off x="9907588" y="2065338"/>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4238C8E-5B9C-F1DC-A0DE-2F52264F50B8}"/>
              </a:ext>
            </a:extLst>
          </p:cNvPr>
          <p:cNvSpPr/>
          <p:nvPr>
            <p:custDataLst>
              <p:tags r:id="rId52"/>
            </p:custDataLst>
          </p:nvPr>
        </p:nvSpPr>
        <p:spPr bwMode="auto">
          <a:xfrm>
            <a:off x="9907588" y="2289175"/>
            <a:ext cx="214313" cy="160338"/>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394C774-EE09-8CD8-5E7A-DAE06CE754D4}"/>
              </a:ext>
            </a:extLst>
          </p:cNvPr>
          <p:cNvSpPr/>
          <p:nvPr>
            <p:custDataLst>
              <p:tags r:id="rId53"/>
            </p:custDataLst>
          </p:nvPr>
        </p:nvSpPr>
        <p:spPr bwMode="auto">
          <a:xfrm>
            <a:off x="9907588" y="2513013"/>
            <a:ext cx="214313" cy="160338"/>
          </a:xfrm>
          <a:prstGeom prst="rect">
            <a:avLst/>
          </a:prstGeom>
          <a:solidFill>
            <a:srgbClr val="96969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C109A968-296A-407C-92F1-6E4267A1910F}"/>
              </a:ext>
            </a:extLst>
          </p:cNvPr>
          <p:cNvSpPr txBox="1">
            <a:spLocks/>
          </p:cNvSpPr>
          <p:nvPr>
            <p:custDataLst>
              <p:tags r:id="rId54"/>
            </p:custDataLst>
          </p:nvPr>
        </p:nvSpPr>
        <p:spPr bwMode="auto">
          <a:xfrm>
            <a:off x="10172700" y="2073275"/>
            <a:ext cx="15875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E71AEFF0-F4E5-4C6B-857D-B0D01DB54B02}" type="datetime'''''Be''tter ''''tha''''n ''''l''ast'''''''' qu''art''''e''r'">
              <a:rPr lang="en-US" altLang="en-US" sz="1200" smtClean="0"/>
              <a:pPr/>
              <a:t>Better than last quarter</a:t>
            </a:fld>
            <a:endParaRPr lang="en-US" sz="1200" dirty="0"/>
          </a:p>
        </p:txBody>
      </p:sp>
      <p:sp>
        <p:nvSpPr>
          <p:cNvPr id="42" name="Text Placeholder 2">
            <a:extLst>
              <a:ext uri="{FF2B5EF4-FFF2-40B4-BE49-F238E27FC236}">
                <a16:creationId xmlns:a16="http://schemas.microsoft.com/office/drawing/2014/main" id="{D3A21B69-D434-69EE-CB40-F6FBEBFB0275}"/>
              </a:ext>
            </a:extLst>
          </p:cNvPr>
          <p:cNvSpPr txBox="1">
            <a:spLocks/>
          </p:cNvSpPr>
          <p:nvPr>
            <p:custDataLst>
              <p:tags r:id="rId55"/>
            </p:custDataLst>
          </p:nvPr>
        </p:nvSpPr>
        <p:spPr bwMode="auto">
          <a:xfrm>
            <a:off x="10172700" y="2297113"/>
            <a:ext cx="13985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9C32EF10-A1E9-447D-8F63-07E549EE5F90}" type="datetime'''''Sa''''''''''m''e a''''s'''''' last'' ''''q''uar''te''r'">
              <a:rPr lang="en-US" altLang="en-US" sz="1200" smtClean="0"/>
              <a:pPr/>
              <a:t>Same as last quarter</a:t>
            </a:fld>
            <a:endParaRPr lang="en-US" sz="1200" dirty="0"/>
          </a:p>
        </p:txBody>
      </p:sp>
      <p:sp>
        <p:nvSpPr>
          <p:cNvPr id="40" name="Text Placeholder 2">
            <a:extLst>
              <a:ext uri="{FF2B5EF4-FFF2-40B4-BE49-F238E27FC236}">
                <a16:creationId xmlns:a16="http://schemas.microsoft.com/office/drawing/2014/main" id="{86A7A0A2-E507-E126-66EB-D5D2F8E77D89}"/>
              </a:ext>
            </a:extLst>
          </p:cNvPr>
          <p:cNvSpPr txBox="1">
            <a:spLocks/>
          </p:cNvSpPr>
          <p:nvPr>
            <p:custDataLst>
              <p:tags r:id="rId56"/>
            </p:custDataLst>
          </p:nvPr>
        </p:nvSpPr>
        <p:spPr bwMode="auto">
          <a:xfrm>
            <a:off x="10172700" y="2520950"/>
            <a:ext cx="16129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2F0D21E6-71FF-413F-9411-9CA307434048}" type="datetime'Wor''se th''an ''l''''a''s''''''t ''''''q''u''a''r''t''er'">
              <a:rPr lang="en-US" altLang="en-US" sz="1200" smtClean="0"/>
              <a:pPr/>
              <a:t>Worse than last quarter</a:t>
            </a:fld>
            <a:endParaRPr lang="en-US" sz="1200" dirty="0"/>
          </a:p>
        </p:txBody>
      </p:sp>
      <p:sp>
        <p:nvSpPr>
          <p:cNvPr id="62" name="TextBox 61">
            <a:extLst>
              <a:ext uri="{FF2B5EF4-FFF2-40B4-BE49-F238E27FC236}">
                <a16:creationId xmlns:a16="http://schemas.microsoft.com/office/drawing/2014/main" id="{08184726-B3B3-4FCA-BBD5-8C3932DC184D}"/>
              </a:ext>
            </a:extLst>
          </p:cNvPr>
          <p:cNvSpPr txBox="1"/>
          <p:nvPr/>
        </p:nvSpPr>
        <p:spPr>
          <a:xfrm>
            <a:off x="416597" y="1305392"/>
            <a:ext cx="1638941" cy="646331"/>
          </a:xfrm>
          <a:prstGeom prst="rect">
            <a:avLst/>
          </a:prstGeom>
          <a:noFill/>
        </p:spPr>
        <p:txBody>
          <a:bodyPr wrap="square" rtlCol="0">
            <a:spAutoFit/>
          </a:bodyPr>
          <a:lstStyle/>
          <a:p>
            <a:pPr algn="ctr"/>
            <a:r>
              <a:rPr lang="en-US" sz="1200" b="1" dirty="0"/>
              <a:t>Quality of Prospective Customer Pipeline</a:t>
            </a:r>
          </a:p>
        </p:txBody>
      </p:sp>
      <p:sp>
        <p:nvSpPr>
          <p:cNvPr id="67" name="TextBox 66">
            <a:extLst>
              <a:ext uri="{FF2B5EF4-FFF2-40B4-BE49-F238E27FC236}">
                <a16:creationId xmlns:a16="http://schemas.microsoft.com/office/drawing/2014/main" id="{08482825-1CEF-FF19-3F73-DD978245223E}"/>
              </a:ext>
            </a:extLst>
          </p:cNvPr>
          <p:cNvSpPr txBox="1"/>
          <p:nvPr/>
        </p:nvSpPr>
        <p:spPr>
          <a:xfrm>
            <a:off x="469558" y="5576282"/>
            <a:ext cx="7822388" cy="553998"/>
          </a:xfrm>
          <a:prstGeom prst="rect">
            <a:avLst/>
          </a:prstGeom>
          <a:noFill/>
        </p:spPr>
        <p:txBody>
          <a:bodyPr wrap="square">
            <a:spAutoFit/>
          </a:bodyPr>
          <a:lstStyle/>
          <a:p>
            <a:r>
              <a:rPr lang="en-US" sz="1000" dirty="0"/>
              <a:t>Q1 2023 N = 91; Q1 2024 N = 87</a:t>
            </a:r>
          </a:p>
          <a:p>
            <a:r>
              <a:rPr lang="en-US" sz="1000" dirty="0"/>
              <a:t>Source: SBI Q1 2023 CEO Survey; SBI Q1 2024 CEO Survey</a:t>
            </a:r>
          </a:p>
          <a:p>
            <a:endParaRPr lang="en-US" sz="1000" dirty="0"/>
          </a:p>
        </p:txBody>
      </p:sp>
      <p:sp>
        <p:nvSpPr>
          <p:cNvPr id="142" name="TextBox 141">
            <a:extLst>
              <a:ext uri="{FF2B5EF4-FFF2-40B4-BE49-F238E27FC236}">
                <a16:creationId xmlns:a16="http://schemas.microsoft.com/office/drawing/2014/main" id="{E9ADD477-D79C-D512-C23B-5304A016F6FC}"/>
              </a:ext>
            </a:extLst>
          </p:cNvPr>
          <p:cNvSpPr txBox="1"/>
          <p:nvPr/>
        </p:nvSpPr>
        <p:spPr>
          <a:xfrm>
            <a:off x="1988939" y="1276132"/>
            <a:ext cx="1638941" cy="646331"/>
          </a:xfrm>
          <a:prstGeom prst="rect">
            <a:avLst/>
          </a:prstGeom>
          <a:noFill/>
        </p:spPr>
        <p:txBody>
          <a:bodyPr wrap="square" rtlCol="0">
            <a:spAutoFit/>
          </a:bodyPr>
          <a:lstStyle/>
          <a:p>
            <a:pPr algn="ctr"/>
            <a:r>
              <a:rPr lang="en-US" sz="1200" b="1" dirty="0"/>
              <a:t>Speed Progressing Through Marketing Funnel</a:t>
            </a:r>
          </a:p>
        </p:txBody>
      </p:sp>
      <p:sp>
        <p:nvSpPr>
          <p:cNvPr id="143" name="TextBox 142">
            <a:extLst>
              <a:ext uri="{FF2B5EF4-FFF2-40B4-BE49-F238E27FC236}">
                <a16:creationId xmlns:a16="http://schemas.microsoft.com/office/drawing/2014/main" id="{F69A643F-8471-BE52-D3D5-1FB057C48A79}"/>
              </a:ext>
            </a:extLst>
          </p:cNvPr>
          <p:cNvSpPr txBox="1"/>
          <p:nvPr/>
        </p:nvSpPr>
        <p:spPr>
          <a:xfrm>
            <a:off x="3646159" y="1317811"/>
            <a:ext cx="1469186" cy="461665"/>
          </a:xfrm>
          <a:prstGeom prst="rect">
            <a:avLst/>
          </a:prstGeom>
          <a:noFill/>
        </p:spPr>
        <p:txBody>
          <a:bodyPr wrap="square" rtlCol="0">
            <a:spAutoFit/>
          </a:bodyPr>
          <a:lstStyle/>
          <a:p>
            <a:pPr algn="ctr"/>
            <a:r>
              <a:rPr lang="en-US" sz="1200" b="1" dirty="0"/>
              <a:t>Sales Deal Volume</a:t>
            </a:r>
          </a:p>
        </p:txBody>
      </p:sp>
      <p:sp>
        <p:nvSpPr>
          <p:cNvPr id="144" name="TextBox 143">
            <a:extLst>
              <a:ext uri="{FF2B5EF4-FFF2-40B4-BE49-F238E27FC236}">
                <a16:creationId xmlns:a16="http://schemas.microsoft.com/office/drawing/2014/main" id="{DA696603-79CC-9CE9-263D-DE6F3A2F00E3}"/>
              </a:ext>
            </a:extLst>
          </p:cNvPr>
          <p:cNvSpPr txBox="1"/>
          <p:nvPr/>
        </p:nvSpPr>
        <p:spPr>
          <a:xfrm>
            <a:off x="5200222" y="1305392"/>
            <a:ext cx="1469186" cy="461665"/>
          </a:xfrm>
          <a:prstGeom prst="rect">
            <a:avLst/>
          </a:prstGeom>
          <a:noFill/>
        </p:spPr>
        <p:txBody>
          <a:bodyPr wrap="square" rtlCol="0">
            <a:spAutoFit/>
          </a:bodyPr>
          <a:lstStyle/>
          <a:p>
            <a:pPr algn="ctr"/>
            <a:r>
              <a:rPr lang="en-US" sz="1200" b="1" dirty="0"/>
              <a:t>Sales Deal Velocity</a:t>
            </a:r>
          </a:p>
        </p:txBody>
      </p:sp>
      <p:sp>
        <p:nvSpPr>
          <p:cNvPr id="145" name="TextBox 144">
            <a:extLst>
              <a:ext uri="{FF2B5EF4-FFF2-40B4-BE49-F238E27FC236}">
                <a16:creationId xmlns:a16="http://schemas.microsoft.com/office/drawing/2014/main" id="{FDFB136E-3D6A-C84F-C36D-B459DDC1F8A8}"/>
              </a:ext>
            </a:extLst>
          </p:cNvPr>
          <p:cNvSpPr txBox="1"/>
          <p:nvPr/>
        </p:nvSpPr>
        <p:spPr>
          <a:xfrm>
            <a:off x="6791959" y="1305392"/>
            <a:ext cx="1224283" cy="461665"/>
          </a:xfrm>
          <a:prstGeom prst="rect">
            <a:avLst/>
          </a:prstGeom>
          <a:noFill/>
        </p:spPr>
        <p:txBody>
          <a:bodyPr wrap="square" rtlCol="0">
            <a:spAutoFit/>
          </a:bodyPr>
          <a:lstStyle/>
          <a:p>
            <a:pPr algn="ctr"/>
            <a:r>
              <a:rPr lang="en-US" sz="1200" b="1" dirty="0"/>
              <a:t>Sales Deal Size</a:t>
            </a:r>
          </a:p>
        </p:txBody>
      </p:sp>
      <p:sp>
        <p:nvSpPr>
          <p:cNvPr id="146" name="TextBox 145">
            <a:extLst>
              <a:ext uri="{FF2B5EF4-FFF2-40B4-BE49-F238E27FC236}">
                <a16:creationId xmlns:a16="http://schemas.microsoft.com/office/drawing/2014/main" id="{D7BFD1CC-96A9-1EED-7FD5-F290091C301D}"/>
              </a:ext>
            </a:extLst>
          </p:cNvPr>
          <p:cNvSpPr txBox="1"/>
          <p:nvPr/>
        </p:nvSpPr>
        <p:spPr>
          <a:xfrm>
            <a:off x="8344534" y="1305392"/>
            <a:ext cx="1287645" cy="461665"/>
          </a:xfrm>
          <a:prstGeom prst="rect">
            <a:avLst/>
          </a:prstGeom>
          <a:noFill/>
        </p:spPr>
        <p:txBody>
          <a:bodyPr wrap="square" rtlCol="0">
            <a:spAutoFit/>
          </a:bodyPr>
          <a:lstStyle/>
          <a:p>
            <a:pPr algn="ctr"/>
            <a:r>
              <a:rPr lang="en-US" sz="1200" b="1" dirty="0"/>
              <a:t>Renewals (MRR or ARR)</a:t>
            </a:r>
          </a:p>
        </p:txBody>
      </p:sp>
    </p:spTree>
    <p:extLst>
      <p:ext uri="{BB962C8B-B14F-4D97-AF65-F5344CB8AC3E}">
        <p14:creationId xmlns:p14="http://schemas.microsoft.com/office/powerpoint/2010/main" val="30907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33AFD6-D420-397B-7203-4BFBAD8B62F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BE33AFD6-D420-397B-7203-4BFBAD8B62F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205D979-1AB7-BE09-FC44-7C1C9340120B}"/>
              </a:ext>
            </a:extLst>
          </p:cNvPr>
          <p:cNvSpPr/>
          <p:nvPr/>
        </p:nvSpPr>
        <p:spPr>
          <a:xfrm>
            <a:off x="6772588" y="0"/>
            <a:ext cx="5419412" cy="643715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FFAE70-E405-6D07-5EBF-D035F39CE3D7}"/>
              </a:ext>
            </a:extLst>
          </p:cNvPr>
          <p:cNvSpPr/>
          <p:nvPr/>
        </p:nvSpPr>
        <p:spPr>
          <a:xfrm>
            <a:off x="0" y="1917676"/>
            <a:ext cx="7008708" cy="3303548"/>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E4F0C56-6A48-7310-964D-9D1EC91A6D7F}"/>
              </a:ext>
            </a:extLst>
          </p:cNvPr>
          <p:cNvSpPr>
            <a:spLocks noGrp="1"/>
          </p:cNvSpPr>
          <p:nvPr>
            <p:ph type="body" sz="quarter" idx="10"/>
          </p:nvPr>
        </p:nvSpPr>
        <p:spPr>
          <a:xfrm>
            <a:off x="6990080" y="420843"/>
            <a:ext cx="4975312" cy="4640317"/>
          </a:xfrm>
        </p:spPr>
        <p:txBody>
          <a:bodyPr>
            <a:noAutofit/>
          </a:bodyPr>
          <a:lstStyle/>
          <a:p>
            <a:r>
              <a:rPr lang="en-US" sz="1600" b="1" dirty="0">
                <a:solidFill>
                  <a:schemeClr val="bg1"/>
                </a:solidFill>
              </a:rPr>
              <a:t>Implications for CEOs and Their GTM Leadership Teams</a:t>
            </a:r>
          </a:p>
          <a:p>
            <a:pPr marR="0" lvl="0">
              <a:lnSpc>
                <a:spcPct val="107000"/>
              </a:lnSpc>
              <a:spcBef>
                <a:spcPts val="0"/>
              </a:spcBef>
              <a:spcAft>
                <a:spcPts val="0"/>
              </a:spcAft>
            </a:pPr>
            <a:endParaRPr lang="en-US" b="1" kern="100" dirty="0">
              <a:solidFill>
                <a:schemeClr val="bg1"/>
              </a:solidFill>
              <a:ea typeface="Calibri" panose="020F0502020204030204" pitchFamily="34" charset="0"/>
              <a:cs typeface="Times New Roman" panose="02020603050405020304" pitchFamily="18" charset="0"/>
            </a:endParaRPr>
          </a:p>
          <a:p>
            <a:pPr marL="165100" marR="0" lvl="0" indent="-165100">
              <a:lnSpc>
                <a:spcPct val="107000"/>
              </a:lnSpc>
              <a:spcBef>
                <a:spcPts val="0"/>
              </a:spcBef>
              <a:spcAft>
                <a:spcPts val="0"/>
              </a:spcAft>
              <a:buFont typeface="Arial" panose="020B0604020202020204" pitchFamily="34" charset="0"/>
              <a:buChar char="•"/>
            </a:pPr>
            <a:endParaRPr lang="en-US" b="1" kern="100" dirty="0">
              <a:solidFill>
                <a:schemeClr val="bg1"/>
              </a:solidFill>
              <a:effectLst/>
              <a:ea typeface="Calibri" panose="020F0502020204030204" pitchFamily="34" charset="0"/>
              <a:cs typeface="Times New Roman" panose="02020603050405020304" pitchFamily="18" charset="0"/>
            </a:endParaRPr>
          </a:p>
          <a:p>
            <a:pPr marL="165100" indent="-165100">
              <a:lnSpc>
                <a:spcPct val="107000"/>
              </a:lnSpc>
              <a:spcBef>
                <a:spcPts val="0"/>
              </a:spcBef>
              <a:buFont typeface="Arial" panose="020B0604020202020204" pitchFamily="34" charset="0"/>
              <a:buChar char="•"/>
            </a:pPr>
            <a:r>
              <a:rPr lang="en-MY" sz="1400" b="1" dirty="0">
                <a:solidFill>
                  <a:schemeClr val="bg1"/>
                </a:solidFill>
                <a:latin typeface="Avenir Next LT Pro"/>
                <a:ea typeface="Source Serif Pro Light"/>
              </a:rPr>
              <a:t>Drive a tighter focus on upstream deal qualification and structuring to ensure higher late-stage conversion</a:t>
            </a:r>
            <a:r>
              <a:rPr lang="en-MY" sz="1400" dirty="0">
                <a:solidFill>
                  <a:schemeClr val="bg1"/>
                </a:solidFill>
                <a:latin typeface="Avenir Next LT Pro"/>
                <a:ea typeface="Source Serif Pro Light"/>
              </a:rPr>
              <a:t>. This is critical both in existing markets – where cycle times have gotten much longer and </a:t>
            </a:r>
            <a:r>
              <a:rPr lang="en-MY" dirty="0">
                <a:solidFill>
                  <a:schemeClr val="bg1"/>
                </a:solidFill>
                <a:latin typeface="Avenir Next LT Pro"/>
                <a:ea typeface="Source Serif Pro Light"/>
              </a:rPr>
              <a:t>”no decision” </a:t>
            </a:r>
            <a:r>
              <a:rPr lang="en-US" dirty="0">
                <a:solidFill>
                  <a:schemeClr val="bg1"/>
                </a:solidFill>
                <a:latin typeface="Avenir Next LT Pro"/>
                <a:ea typeface="Source Serif Pro Light"/>
              </a:rPr>
              <a:t>is</a:t>
            </a:r>
            <a:r>
              <a:rPr lang="en-MY" dirty="0">
                <a:solidFill>
                  <a:schemeClr val="bg1"/>
                </a:solidFill>
                <a:latin typeface="Avenir Next LT Pro"/>
                <a:ea typeface="Source Serif Pro Light"/>
              </a:rPr>
              <a:t> increasing – and in new markets where mis-understanding of customer signals is a greater risk. </a:t>
            </a:r>
            <a:endParaRPr lang="en-US" kern="100" dirty="0">
              <a:solidFill>
                <a:schemeClr val="bg1"/>
              </a:solidFill>
              <a:effectLst/>
              <a:ea typeface="Calibri" panose="020F0502020204030204" pitchFamily="34" charset="0"/>
              <a:cs typeface="Times New Roman" panose="02020603050405020304" pitchFamily="18" charset="0"/>
            </a:endParaRPr>
          </a:p>
          <a:p>
            <a:pPr marL="165100" indent="-165100">
              <a:lnSpc>
                <a:spcPct val="107000"/>
              </a:lnSpc>
              <a:spcBef>
                <a:spcPts val="0"/>
              </a:spcBef>
              <a:buFont typeface="Arial" panose="020B0604020202020204" pitchFamily="34" charset="0"/>
              <a:buChar char="•"/>
            </a:pPr>
            <a:endParaRPr lang="en-US" b="1" kern="100" dirty="0">
              <a:solidFill>
                <a:schemeClr val="bg1"/>
              </a:solidFill>
              <a:ea typeface="Calibri" panose="020F0502020204030204" pitchFamily="34" charset="0"/>
              <a:cs typeface="Times New Roman" panose="02020603050405020304" pitchFamily="18" charset="0"/>
            </a:endParaRPr>
          </a:p>
          <a:p>
            <a:pPr marL="165100" indent="-165100">
              <a:lnSpc>
                <a:spcPct val="107000"/>
              </a:lnSpc>
              <a:spcBef>
                <a:spcPts val="0"/>
              </a:spcBef>
              <a:buFont typeface="Arial" panose="020B0604020202020204" pitchFamily="34" charset="0"/>
              <a:buChar char="•"/>
            </a:pPr>
            <a:r>
              <a:rPr lang="en-US" b="1" kern="100" dirty="0">
                <a:solidFill>
                  <a:schemeClr val="bg1"/>
                </a:solidFill>
                <a:ea typeface="Calibri" panose="020F0502020204030204" pitchFamily="34" charset="0"/>
                <a:cs typeface="Times New Roman" panose="02020603050405020304" pitchFamily="18" charset="0"/>
              </a:rPr>
              <a:t>Re-think your messaging to capture attention in new markets. </a:t>
            </a:r>
            <a:r>
              <a:rPr lang="en-MY" sz="1400" dirty="0">
                <a:solidFill>
                  <a:schemeClr val="bg1"/>
                </a:solidFill>
                <a:latin typeface="Avenir Next LT Pro"/>
                <a:ea typeface="Source Serif Pro Light"/>
              </a:rPr>
              <a:t>Tightening up marketing messaging is even more critical for organizations in growth mode. As more people join the organization and offerings get complex, </a:t>
            </a:r>
            <a:r>
              <a:rPr lang="en-US" sz="1400" dirty="0">
                <a:solidFill>
                  <a:schemeClr val="bg1"/>
                </a:solidFill>
                <a:latin typeface="Avenir Next LT Pro"/>
                <a:ea typeface="Source Serif Pro Light"/>
              </a:rPr>
              <a:t>Marketing must</a:t>
            </a:r>
            <a:r>
              <a:rPr lang="en-MY" sz="1400" dirty="0">
                <a:solidFill>
                  <a:schemeClr val="bg1"/>
                </a:solidFill>
                <a:latin typeface="Avenir Next LT Pro"/>
                <a:ea typeface="Source Serif Pro Light"/>
              </a:rPr>
              <a:t> ensure core messaging and product clarity don’t get diluted.</a:t>
            </a:r>
            <a:r>
              <a:rPr lang="en-US" dirty="0">
                <a:solidFill>
                  <a:schemeClr val="bg1"/>
                </a:solidFill>
                <a:latin typeface="Avenir Next LT Pro"/>
                <a:ea typeface="Source Serif Pro Light"/>
              </a:rPr>
              <a:t> On the customer front, d</a:t>
            </a:r>
            <a:r>
              <a:rPr lang="en-US" kern="100" dirty="0">
                <a:solidFill>
                  <a:schemeClr val="bg1"/>
                </a:solidFill>
                <a:ea typeface="Calibri" panose="020F0502020204030204" pitchFamily="34" charset="0"/>
                <a:cs typeface="Times New Roman" panose="02020603050405020304" pitchFamily="18" charset="0"/>
              </a:rPr>
              <a:t>ifferentiation will come from targeted marketing and ABM/X initiatives aligned to specific customer contexts.</a:t>
            </a:r>
            <a:endParaRPr lang="en-MY" dirty="0">
              <a:solidFill>
                <a:schemeClr val="bg1"/>
              </a:solidFill>
              <a:latin typeface="Avenir Next LT Pro"/>
              <a:ea typeface="Source Serif Pro Light"/>
            </a:endParaRPr>
          </a:p>
          <a:p>
            <a:pPr marL="165100" indent="-165100">
              <a:lnSpc>
                <a:spcPct val="107000"/>
              </a:lnSpc>
              <a:spcBef>
                <a:spcPts val="0"/>
              </a:spcBef>
              <a:buFont typeface="Arial" panose="020B0604020202020204" pitchFamily="34" charset="0"/>
              <a:buChar char="•"/>
            </a:pPr>
            <a:endParaRPr lang="en-US" b="1" kern="100" dirty="0">
              <a:solidFill>
                <a:schemeClr val="bg1"/>
              </a:solidFill>
              <a:ea typeface="Calibri" panose="020F0502020204030204" pitchFamily="34" charset="0"/>
              <a:cs typeface="Times New Roman" panose="02020603050405020304" pitchFamily="18" charset="0"/>
            </a:endParaRPr>
          </a:p>
          <a:p>
            <a:pPr marL="165100" marR="0" lvl="0" indent="-165100">
              <a:lnSpc>
                <a:spcPct val="107000"/>
              </a:lnSpc>
              <a:spcBef>
                <a:spcPts val="0"/>
              </a:spcBef>
              <a:spcAft>
                <a:spcPts val="0"/>
              </a:spcAft>
              <a:buFont typeface="Arial" panose="020B0604020202020204" pitchFamily="34" charset="0"/>
              <a:buChar char="•"/>
            </a:pPr>
            <a:r>
              <a:rPr lang="en-US" b="1" kern="100" dirty="0">
                <a:solidFill>
                  <a:schemeClr val="bg1"/>
                </a:solidFill>
                <a:effectLst/>
                <a:ea typeface="Calibri" panose="020F0502020204030204" pitchFamily="34" charset="0"/>
                <a:cs typeface="Times New Roman" panose="02020603050405020304" pitchFamily="18" charset="0"/>
              </a:rPr>
              <a:t>Establish dedicated GTM motions for new introductions to accelerate revenue capture</a:t>
            </a:r>
            <a:r>
              <a:rPr lang="en-US" kern="100" dirty="0">
                <a:solidFill>
                  <a:schemeClr val="bg1"/>
                </a:solidFill>
                <a:effectLst/>
                <a:ea typeface="Calibri" panose="020F0502020204030204" pitchFamily="34" charset="0"/>
                <a:cs typeface="Times New Roman" panose="02020603050405020304" pitchFamily="18" charset="0"/>
              </a:rPr>
              <a:t>. Gain alignment on metrics for success and how they will differ from core products and services. Use benchmarks from past and competitor launches to set expectations.</a:t>
            </a:r>
          </a:p>
          <a:p>
            <a:pPr marL="165100" marR="0" lvl="0" indent="-165100">
              <a:lnSpc>
                <a:spcPct val="107000"/>
              </a:lnSpc>
              <a:spcBef>
                <a:spcPts val="0"/>
              </a:spcBef>
              <a:spcAft>
                <a:spcPts val="0"/>
              </a:spcAft>
              <a:buFont typeface="Arial" panose="020B0604020202020204" pitchFamily="34" charset="0"/>
              <a:buChar char="•"/>
            </a:pPr>
            <a:endParaRPr lang="en-US" kern="100" dirty="0">
              <a:solidFill>
                <a:schemeClr val="bg1"/>
              </a:solidFill>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C73CD6A-6BEB-5EA9-C6FE-8AC5E7F4177F}"/>
              </a:ext>
            </a:extLst>
          </p:cNvPr>
          <p:cNvSpPr>
            <a:spLocks noGrp="1"/>
          </p:cNvSpPr>
          <p:nvPr>
            <p:ph type="body" sz="quarter" idx="11"/>
          </p:nvPr>
        </p:nvSpPr>
        <p:spPr>
          <a:xfrm>
            <a:off x="521766" y="1031558"/>
            <a:ext cx="5729057" cy="4640316"/>
          </a:xfrm>
        </p:spPr>
        <p:txBody>
          <a:bodyPr>
            <a:noAutofit/>
          </a:bodyPr>
          <a:lstStyle/>
          <a:p>
            <a:pPr>
              <a:lnSpc>
                <a:spcPct val="100000"/>
              </a:lnSpc>
            </a:pPr>
            <a:r>
              <a:rPr lang="en-US" sz="1600" dirty="0">
                <a:solidFill>
                  <a:schemeClr val="bg1">
                    <a:lumMod val="50000"/>
                  </a:schemeClr>
                </a:solidFill>
              </a:rPr>
              <a:t>1. Boosts in Growth Confidence Fueled by Strong Forward Indicators</a:t>
            </a:r>
          </a:p>
          <a:p>
            <a:pPr>
              <a:lnSpc>
                <a:spcPct val="100000"/>
              </a:lnSpc>
            </a:pPr>
            <a:endParaRPr lang="en-US" sz="1400" b="0" dirty="0">
              <a:solidFill>
                <a:schemeClr val="bg1">
                  <a:lumMod val="50000"/>
                </a:schemeClr>
              </a:solidFill>
            </a:endParaRPr>
          </a:p>
          <a:p>
            <a:pPr>
              <a:lnSpc>
                <a:spcPct val="100000"/>
              </a:lnSpc>
            </a:pPr>
            <a:r>
              <a:rPr lang="en-US" sz="1600" dirty="0"/>
              <a:t>2. Investing More in Capturing New Markets, Despite Gaps in Confidence</a:t>
            </a:r>
          </a:p>
          <a:p>
            <a:pPr>
              <a:lnSpc>
                <a:spcPct val="100000"/>
              </a:lnSpc>
            </a:pPr>
            <a:r>
              <a:rPr lang="en-US" sz="1600" b="0" dirty="0"/>
              <a:t>Plans for value creation in 2024 include a significant shift toward accelerating growth. This is largely focused on demand capture and market penetration, which are viewed as the most critical levers for success by CEOs, and a primary thesis for M&amp;A activity across the next 12 – 18 months. We also see a substantial increase in emphasis on new product launches as a strategy for driving growth. These areas, however – market penetration and new product launches – are two areas with the largest confidence gaps among CEOs.</a:t>
            </a:r>
            <a:br>
              <a:rPr lang="en-US" sz="1600" b="0" dirty="0"/>
            </a:br>
            <a:endParaRPr lang="en-US" sz="1600" dirty="0">
              <a:solidFill>
                <a:schemeClr val="bg1">
                  <a:lumMod val="50000"/>
                </a:schemeClr>
              </a:solidFill>
            </a:endParaRPr>
          </a:p>
          <a:p>
            <a:pPr>
              <a:lnSpc>
                <a:spcPct val="100000"/>
              </a:lnSpc>
            </a:pPr>
            <a:r>
              <a:rPr lang="en-US" sz="1600" dirty="0">
                <a:solidFill>
                  <a:schemeClr val="bg1">
                    <a:lumMod val="50000"/>
                  </a:schemeClr>
                </a:solidFill>
              </a:rPr>
              <a:t>3. Confident in the Strategy, Questions About the Talent to Execute It</a:t>
            </a:r>
          </a:p>
          <a:p>
            <a:pPr>
              <a:lnSpc>
                <a:spcPct val="100000"/>
              </a:lnSpc>
            </a:pPr>
            <a:r>
              <a:rPr lang="en-US" sz="1600" dirty="0">
                <a:solidFill>
                  <a:schemeClr val="bg1">
                    <a:lumMod val="50000"/>
                  </a:schemeClr>
                </a:solidFill>
              </a:rPr>
              <a:t>4. Relying on New Hires, But Long Ramps and Limited Additional Support Threaten Growth</a:t>
            </a:r>
          </a:p>
          <a:p>
            <a:pPr>
              <a:lnSpc>
                <a:spcPct val="100000"/>
              </a:lnSpc>
            </a:pPr>
            <a:endParaRPr lang="en-US" sz="1600" dirty="0">
              <a:solidFill>
                <a:schemeClr val="bg1">
                  <a:lumMod val="50000"/>
                </a:schemeClr>
              </a:solidFill>
            </a:endParaRPr>
          </a:p>
          <a:p>
            <a:pPr marL="342900" indent="-342900">
              <a:lnSpc>
                <a:spcPct val="100000"/>
              </a:lnSpc>
              <a:buFont typeface="Arial" panose="020B0604020202020204" pitchFamily="34" charset="0"/>
              <a:buAutoNum type="arabicPeriod"/>
            </a:pPr>
            <a:endParaRPr lang="en-US" sz="900" dirty="0"/>
          </a:p>
          <a:p>
            <a:pPr marL="342900" indent="-342900">
              <a:lnSpc>
                <a:spcPct val="100000"/>
              </a:lnSpc>
              <a:buAutoNum type="arabicPeriod"/>
            </a:pPr>
            <a:endParaRPr lang="en-US" sz="1600" dirty="0"/>
          </a:p>
          <a:p>
            <a:pPr marL="342900" indent="-342900">
              <a:lnSpc>
                <a:spcPct val="100000"/>
              </a:lnSpc>
              <a:buAutoNum type="arabicPeriod"/>
            </a:pPr>
            <a:endParaRPr lang="en-US" sz="1600" dirty="0"/>
          </a:p>
          <a:p>
            <a:pPr>
              <a:lnSpc>
                <a:spcPct val="100000"/>
              </a:lnSpc>
            </a:pPr>
            <a:endParaRPr lang="en-US" dirty="0"/>
          </a:p>
        </p:txBody>
      </p:sp>
    </p:spTree>
    <p:extLst>
      <p:ext uri="{BB962C8B-B14F-4D97-AF65-F5344CB8AC3E}">
        <p14:creationId xmlns:p14="http://schemas.microsoft.com/office/powerpoint/2010/main" val="23383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17ECE8-B542-179F-04EA-40AF78A0F711}"/>
              </a:ext>
            </a:extLst>
          </p:cNvPr>
          <p:cNvGraphicFramePr>
            <a:graphicFrameLocks noChangeAspect="1"/>
          </p:cNvGraphicFramePr>
          <p:nvPr>
            <p:custDataLst>
              <p:tags r:id="rId1"/>
            </p:custDataLst>
            <p:extLst>
              <p:ext uri="{D42A27DB-BD31-4B8C-83A1-F6EECF244321}">
                <p14:modId xmlns:p14="http://schemas.microsoft.com/office/powerpoint/2010/main" val="2390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592" imgH="595" progId="TCLayout.ActiveDocument.1">
                  <p:embed/>
                </p:oleObj>
              </mc:Choice>
              <mc:Fallback>
                <p:oleObj name="think-cell Slide" r:id="rId24" imgW="592" imgH="595" progId="TCLayout.ActiveDocument.1">
                  <p:embed/>
                  <p:pic>
                    <p:nvPicPr>
                      <p:cNvPr id="5" name="Object 4" hidden="1">
                        <a:extLst>
                          <a:ext uri="{FF2B5EF4-FFF2-40B4-BE49-F238E27FC236}">
                            <a16:creationId xmlns:a16="http://schemas.microsoft.com/office/drawing/2014/main" id="{6D17ECE8-B542-179F-04EA-40AF78A0F71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80C64D-5FAC-1BBB-7569-F8942543333B}"/>
              </a:ext>
            </a:extLst>
          </p:cNvPr>
          <p:cNvSpPr>
            <a:spLocks noGrp="1"/>
          </p:cNvSpPr>
          <p:nvPr>
            <p:ph type="title"/>
          </p:nvPr>
        </p:nvSpPr>
        <p:spPr/>
        <p:txBody>
          <a:bodyPr vert="horz">
            <a:normAutofit/>
          </a:bodyPr>
          <a:lstStyle/>
          <a:p>
            <a:r>
              <a:rPr lang="en-US" dirty="0"/>
              <a:t>Clear shift to accelerating growth</a:t>
            </a:r>
          </a:p>
        </p:txBody>
      </p:sp>
      <p:graphicFrame>
        <p:nvGraphicFramePr>
          <p:cNvPr id="8" name="Chart 7">
            <a:extLst>
              <a:ext uri="{FF2B5EF4-FFF2-40B4-BE49-F238E27FC236}">
                <a16:creationId xmlns:a16="http://schemas.microsoft.com/office/drawing/2014/main" id="{866DD7EC-2E69-3886-4D51-40305BDC2443}"/>
              </a:ext>
            </a:extLst>
          </p:cNvPr>
          <p:cNvGraphicFramePr/>
          <p:nvPr>
            <p:custDataLst>
              <p:tags r:id="rId2"/>
            </p:custDataLst>
            <p:extLst>
              <p:ext uri="{D42A27DB-BD31-4B8C-83A1-F6EECF244321}">
                <p14:modId xmlns:p14="http://schemas.microsoft.com/office/powerpoint/2010/main" val="1257582866"/>
              </p:ext>
            </p:extLst>
          </p:nvPr>
        </p:nvGraphicFramePr>
        <p:xfrm>
          <a:off x="5145088" y="1793875"/>
          <a:ext cx="6365875" cy="3462338"/>
        </p:xfrm>
        <a:graphic>
          <a:graphicData uri="http://schemas.openxmlformats.org/drawingml/2006/chart">
            <c:chart xmlns:c="http://schemas.openxmlformats.org/drawingml/2006/chart" xmlns:r="http://schemas.openxmlformats.org/officeDocument/2006/relationships" r:id="rId26"/>
          </a:graphicData>
        </a:graphic>
      </p:graphicFrame>
      <p:cxnSp>
        <p:nvCxnSpPr>
          <p:cNvPr id="23" name="Straight Connector 22">
            <a:extLst>
              <a:ext uri="{FF2B5EF4-FFF2-40B4-BE49-F238E27FC236}">
                <a16:creationId xmlns:a16="http://schemas.microsoft.com/office/drawing/2014/main" id="{F476CC0D-9D01-B33E-C887-20FA1B1ACD3E}"/>
              </a:ext>
            </a:extLst>
          </p:cNvPr>
          <p:cNvCxnSpPr>
            <a:cxnSpLocks/>
          </p:cNvCxnSpPr>
          <p:nvPr>
            <p:custDataLst>
              <p:tags r:id="rId3"/>
            </p:custDataLst>
          </p:nvPr>
        </p:nvCxnSpPr>
        <p:spPr bwMode="auto">
          <a:xfrm flipV="1">
            <a:off x="5724525" y="1673226"/>
            <a:ext cx="0" cy="11461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0AA4688-8A63-D470-2A10-4A4C135BCC46}"/>
              </a:ext>
            </a:extLst>
          </p:cNvPr>
          <p:cNvCxnSpPr/>
          <p:nvPr>
            <p:custDataLst>
              <p:tags r:id="rId4"/>
            </p:custDataLst>
          </p:nvPr>
        </p:nvCxnSpPr>
        <p:spPr bwMode="auto">
          <a:xfrm>
            <a:off x="5724525" y="1673225"/>
            <a:ext cx="5540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E528427-AEFD-130F-5114-0F9EFF8FCDED}"/>
              </a:ext>
            </a:extLst>
          </p:cNvPr>
          <p:cNvCxnSpPr/>
          <p:nvPr>
            <p:custDataLst>
              <p:tags r:id="rId5"/>
            </p:custDataLst>
          </p:nvPr>
        </p:nvCxnSpPr>
        <p:spPr bwMode="auto">
          <a:xfrm>
            <a:off x="6278563" y="1673225"/>
            <a:ext cx="0" cy="2698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7010266-445D-7BBE-DB9C-AEF1340C524A}"/>
              </a:ext>
            </a:extLst>
          </p:cNvPr>
          <p:cNvCxnSpPr/>
          <p:nvPr>
            <p:custDataLst>
              <p:tags r:id="rId6"/>
            </p:custDataLst>
          </p:nvPr>
        </p:nvCxnSpPr>
        <p:spPr bwMode="auto">
          <a:xfrm>
            <a:off x="7829550" y="1974850"/>
            <a:ext cx="0" cy="1555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A9B1E77-494B-666E-5363-208F1534D3F2}"/>
              </a:ext>
            </a:extLst>
          </p:cNvPr>
          <p:cNvCxnSpPr>
            <a:cxnSpLocks/>
          </p:cNvCxnSpPr>
          <p:nvPr>
            <p:custDataLst>
              <p:tags r:id="rId7"/>
            </p:custDataLst>
          </p:nvPr>
        </p:nvCxnSpPr>
        <p:spPr bwMode="auto">
          <a:xfrm flipV="1">
            <a:off x="7275513" y="1974850"/>
            <a:ext cx="0" cy="71913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E5F1044-FD22-79E2-5030-0384EAFBAD6A}"/>
              </a:ext>
            </a:extLst>
          </p:cNvPr>
          <p:cNvCxnSpPr/>
          <p:nvPr>
            <p:custDataLst>
              <p:tags r:id="rId8"/>
            </p:custDataLst>
          </p:nvPr>
        </p:nvCxnSpPr>
        <p:spPr bwMode="auto">
          <a:xfrm>
            <a:off x="7275513" y="1974850"/>
            <a:ext cx="554037"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A8D03D0-3427-D56B-B35E-1918700CFF74}"/>
              </a:ext>
            </a:extLst>
          </p:cNvPr>
          <p:cNvCxnSpPr/>
          <p:nvPr>
            <p:custDataLst>
              <p:tags r:id="rId9"/>
            </p:custDataLst>
          </p:nvPr>
        </p:nvCxnSpPr>
        <p:spPr bwMode="auto">
          <a:xfrm>
            <a:off x="10929938" y="2751138"/>
            <a:ext cx="0" cy="15081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1CEE6642-D1A9-FD91-A152-5F5D6C235F99}"/>
              </a:ext>
            </a:extLst>
          </p:cNvPr>
          <p:cNvCxnSpPr/>
          <p:nvPr>
            <p:custDataLst>
              <p:tags r:id="rId10"/>
            </p:custDataLst>
          </p:nvPr>
        </p:nvCxnSpPr>
        <p:spPr bwMode="auto">
          <a:xfrm flipV="1">
            <a:off x="10375900" y="2751138"/>
            <a:ext cx="0" cy="1936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A490763-1C12-751B-4294-D66CDA70857B}"/>
              </a:ext>
            </a:extLst>
          </p:cNvPr>
          <p:cNvCxnSpPr>
            <a:cxnSpLocks/>
          </p:cNvCxnSpPr>
          <p:nvPr>
            <p:custDataLst>
              <p:tags r:id="rId11"/>
            </p:custDataLst>
          </p:nvPr>
        </p:nvCxnSpPr>
        <p:spPr bwMode="auto">
          <a:xfrm>
            <a:off x="10375900" y="2751138"/>
            <a:ext cx="5540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2">
            <a:extLst>
              <a:ext uri="{FF2B5EF4-FFF2-40B4-BE49-F238E27FC236}">
                <a16:creationId xmlns:a16="http://schemas.microsoft.com/office/drawing/2014/main" id="{4E8B499F-6F49-547F-5007-94328CBD5C77}"/>
              </a:ext>
            </a:extLst>
          </p:cNvPr>
          <p:cNvSpPr>
            <a:spLocks noGrp="1"/>
          </p:cNvSpPr>
          <p:nvPr>
            <p:custDataLst>
              <p:tags r:id="rId12"/>
            </p:custDataLst>
          </p:nvPr>
        </p:nvSpPr>
        <p:spPr bwMode="auto">
          <a:xfrm>
            <a:off x="5281613" y="5027613"/>
            <a:ext cx="1443038"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2866D83-9F04-4A4D-B569-CA157A102B30}" type="datetime'Accelerating Growth'' without ''Increa''''sing ''Expen''s''e'">
              <a:rPr lang="en-US" altLang="en-US" sz="900" smtClean="0">
                <a:latin typeface="Avenir Next LT Pro" panose="020B0504020202020204" pitchFamily="34" charset="77"/>
                <a:sym typeface="Avenir Next LT Pro" panose="020B0504020202020204" pitchFamily="34" charset="77"/>
              </a:rPr>
              <a:pPr/>
              <a:t>Accelerating Growth without Increasing Expense</a:t>
            </a:fld>
            <a:endParaRPr lang="en-US" sz="900" dirty="0">
              <a:latin typeface="Avenir Next LT Pro" panose="020B0504020202020204" pitchFamily="34" charset="77"/>
              <a:sym typeface="Avenir Next LT Pro" panose="020B0504020202020204" pitchFamily="34" charset="77"/>
            </a:endParaRPr>
          </a:p>
        </p:txBody>
      </p:sp>
      <p:sp>
        <p:nvSpPr>
          <p:cNvPr id="22" name="Text Placeholder 2">
            <a:extLst>
              <a:ext uri="{FF2B5EF4-FFF2-40B4-BE49-F238E27FC236}">
                <a16:creationId xmlns:a16="http://schemas.microsoft.com/office/drawing/2014/main" id="{A3735D83-22B3-0EAE-25BF-BFCF34BCA677}"/>
              </a:ext>
            </a:extLst>
          </p:cNvPr>
          <p:cNvSpPr>
            <a:spLocks noGrp="1"/>
          </p:cNvSpPr>
          <p:nvPr>
            <p:custDataLst>
              <p:tags r:id="rId13"/>
            </p:custDataLst>
          </p:nvPr>
        </p:nvSpPr>
        <p:spPr bwMode="auto">
          <a:xfrm>
            <a:off x="9932988" y="5027613"/>
            <a:ext cx="1443038"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184EE6C3-0202-483E-A057-1D16E6A4EDF8}" type="datetime'Maintaining Gro''''wth Rate w''ithout Inc''reasing Ex''pense'">
              <a:rPr lang="en-US" altLang="en-US" sz="900" smtClean="0">
                <a:latin typeface="Avenir Next LT Pro" panose="020B0504020202020204" pitchFamily="34" charset="77"/>
                <a:sym typeface="Avenir Next LT Pro" panose="020B0504020202020204" pitchFamily="34" charset="77"/>
              </a:rPr>
              <a:pPr/>
              <a:t>Maintaining Growth Rate without Increasing Expense</a:t>
            </a:fld>
            <a:endParaRPr lang="en-US" sz="900" dirty="0">
              <a:latin typeface="Avenir Next LT Pro" panose="020B0504020202020204" pitchFamily="34" charset="77"/>
              <a:sym typeface="Avenir Next LT Pro" panose="020B0504020202020204" pitchFamily="34" charset="77"/>
            </a:endParaRPr>
          </a:p>
        </p:txBody>
      </p:sp>
      <p:sp>
        <p:nvSpPr>
          <p:cNvPr id="20" name="Text Placeholder 2">
            <a:extLst>
              <a:ext uri="{FF2B5EF4-FFF2-40B4-BE49-F238E27FC236}">
                <a16:creationId xmlns:a16="http://schemas.microsoft.com/office/drawing/2014/main" id="{C1B08D66-9472-C6B5-934F-0438ED500A24}"/>
              </a:ext>
            </a:extLst>
          </p:cNvPr>
          <p:cNvSpPr>
            <a:spLocks noGrp="1"/>
          </p:cNvSpPr>
          <p:nvPr>
            <p:custDataLst>
              <p:tags r:id="rId14"/>
            </p:custDataLst>
          </p:nvPr>
        </p:nvSpPr>
        <p:spPr bwMode="auto">
          <a:xfrm>
            <a:off x="8450263" y="5027613"/>
            <a:ext cx="130492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r>
              <a:rPr lang="en-US" altLang="en-US" sz="900">
                <a:latin typeface="Avenir Next LT Pro" panose="020B0504020202020204" pitchFamily="34" charset="77"/>
                <a:sym typeface="Avenir Next LT Pro" panose="020B0504020202020204" pitchFamily="34" charset="77"/>
              </a:rPr>
              <a:t>Maintaining Growth </a:t>
            </a:r>
            <a:r>
              <a:rPr lang="en-US" altLang="en-US" sz="900" dirty="0">
                <a:latin typeface="Avenir Next LT Pro" panose="020B0504020202020204" pitchFamily="34" charset="77"/>
                <a:sym typeface="Avenir Next LT Pro" panose="020B0504020202020204" pitchFamily="34" charset="77"/>
              </a:rPr>
              <a:t>Rate with Increased Expense</a:t>
            </a:r>
            <a:endParaRPr lang="en-US" sz="900" dirty="0">
              <a:latin typeface="Avenir Next LT Pro" panose="020B0504020202020204" pitchFamily="34" charset="77"/>
              <a:sym typeface="Avenir Next LT Pro" panose="020B0504020202020204" pitchFamily="34" charset="77"/>
            </a:endParaRPr>
          </a:p>
        </p:txBody>
      </p:sp>
      <p:sp>
        <p:nvSpPr>
          <p:cNvPr id="16" name="Text Placeholder 2">
            <a:extLst>
              <a:ext uri="{FF2B5EF4-FFF2-40B4-BE49-F238E27FC236}">
                <a16:creationId xmlns:a16="http://schemas.microsoft.com/office/drawing/2014/main" id="{A85BEB5D-CDC4-33AD-4EBF-7F243947A6D2}"/>
              </a:ext>
            </a:extLst>
          </p:cNvPr>
          <p:cNvSpPr>
            <a:spLocks noGrp="1"/>
          </p:cNvSpPr>
          <p:nvPr>
            <p:custDataLst>
              <p:tags r:id="rId15"/>
            </p:custDataLst>
          </p:nvPr>
        </p:nvSpPr>
        <p:spPr bwMode="auto">
          <a:xfrm>
            <a:off x="6932613" y="5027613"/>
            <a:ext cx="124142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3063907-EA8C-4D74-8640-60940402068E}" type="datetime'Accelera''ti''n''g Growt''h with In''creas''ed Exp''ens''''e'">
              <a:rPr lang="en-US" altLang="en-US" sz="900" smtClean="0">
                <a:latin typeface="Avenir Next LT Pro" panose="020B0504020202020204" pitchFamily="34" charset="77"/>
                <a:sym typeface="Avenir Next LT Pro" panose="020B0504020202020204" pitchFamily="34" charset="77"/>
              </a:rPr>
              <a:pPr/>
              <a:t>Accelerating Growth with Increased Expense</a:t>
            </a:fld>
            <a:endParaRPr lang="en-US" sz="900" dirty="0">
              <a:latin typeface="Avenir Next LT Pro" panose="020B0504020202020204" pitchFamily="34" charset="77"/>
              <a:sym typeface="Avenir Next LT Pro" panose="020B0504020202020204" pitchFamily="34" charset="77"/>
            </a:endParaRPr>
          </a:p>
        </p:txBody>
      </p:sp>
      <p:sp>
        <p:nvSpPr>
          <p:cNvPr id="11" name="Text Placeholder 2">
            <a:extLst>
              <a:ext uri="{FF2B5EF4-FFF2-40B4-BE49-F238E27FC236}">
                <a16:creationId xmlns:a16="http://schemas.microsoft.com/office/drawing/2014/main" id="{925BE61C-299B-8D9D-7394-15AACEC31888}"/>
              </a:ext>
            </a:extLst>
          </p:cNvPr>
          <p:cNvSpPr txBox="1">
            <a:spLocks/>
          </p:cNvSpPr>
          <p:nvPr>
            <p:custDataLst>
              <p:tags r:id="rId16"/>
            </p:custDataLst>
          </p:nvPr>
        </p:nvSpPr>
        <p:spPr bwMode="auto">
          <a:xfrm>
            <a:off x="5692775" y="1555750"/>
            <a:ext cx="617538" cy="2349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0CBC19B-94A9-459A-98FD-BF06CAECD643}" type="datetime'''''''''''+''''''''1''''''''''''''''''''''''4''''''''''%'">
              <a:rPr lang="en-US" altLang="en-US" sz="1200" b="1" smtClean="0">
                <a:effectLst/>
              </a:rPr>
              <a:pPr/>
              <a:t>+14%</a:t>
            </a:fld>
            <a:endParaRPr lang="en-US" sz="1200" b="1" dirty="0">
              <a:sym typeface="Avenir Next LT Pro" panose="020B0504020202020204" pitchFamily="34" charset="77"/>
            </a:endParaRPr>
          </a:p>
        </p:txBody>
      </p:sp>
      <p:sp>
        <p:nvSpPr>
          <p:cNvPr id="31" name="Text Placeholder 2">
            <a:extLst>
              <a:ext uri="{FF2B5EF4-FFF2-40B4-BE49-F238E27FC236}">
                <a16:creationId xmlns:a16="http://schemas.microsoft.com/office/drawing/2014/main" id="{948AC1F3-149D-359F-EA18-B65F636353F6}"/>
              </a:ext>
            </a:extLst>
          </p:cNvPr>
          <p:cNvSpPr txBox="1">
            <a:spLocks/>
          </p:cNvSpPr>
          <p:nvPr>
            <p:custDataLst>
              <p:tags r:id="rId17"/>
            </p:custDataLst>
          </p:nvPr>
        </p:nvSpPr>
        <p:spPr bwMode="auto">
          <a:xfrm>
            <a:off x="7312025" y="1857375"/>
            <a:ext cx="479425" cy="2349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568ADD4D-3019-4C5E-B591-9A92870C2918}" type="datetime'+9''''''''''''''''%'''''''''''''''''''''''''''''">
              <a:rPr lang="en-US" altLang="en-US" sz="1200" b="1" smtClean="0">
                <a:effectLst/>
              </a:rPr>
              <a:pPr/>
              <a:t>+9%</a:t>
            </a:fld>
            <a:endParaRPr lang="en-US" sz="1200" b="1" dirty="0">
              <a:sym typeface="Avenir Next LT Pro" panose="020B0504020202020204" pitchFamily="34" charset="77"/>
            </a:endParaRPr>
          </a:p>
        </p:txBody>
      </p:sp>
      <p:sp>
        <p:nvSpPr>
          <p:cNvPr id="54" name="Text Placeholder 2">
            <a:extLst>
              <a:ext uri="{FF2B5EF4-FFF2-40B4-BE49-F238E27FC236}">
                <a16:creationId xmlns:a16="http://schemas.microsoft.com/office/drawing/2014/main" id="{C6096220-1E95-B613-B599-405862CB0DFD}"/>
              </a:ext>
            </a:extLst>
          </p:cNvPr>
          <p:cNvSpPr txBox="1">
            <a:spLocks/>
          </p:cNvSpPr>
          <p:nvPr>
            <p:custDataLst>
              <p:tags r:id="rId18"/>
            </p:custDataLst>
          </p:nvPr>
        </p:nvSpPr>
        <p:spPr bwMode="auto">
          <a:xfrm>
            <a:off x="10380663" y="2633663"/>
            <a:ext cx="544513" cy="23495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D44DD83-340C-4115-9D30-48AB4C93DA5A}" type="datetime'-''''''''''''2''''''''''''''''''''''''''''''1''''''''%'''''''">
              <a:rPr lang="en-US" altLang="en-US" sz="1200" b="1" smtClean="0">
                <a:effectLst/>
              </a:rPr>
              <a:pPr/>
              <a:t>-21%</a:t>
            </a:fld>
            <a:endParaRPr lang="en-US" sz="1200" b="1" dirty="0">
              <a:sym typeface="Avenir Next LT Pro" panose="020B0504020202020204" pitchFamily="34" charset="77"/>
            </a:endParaRPr>
          </a:p>
        </p:txBody>
      </p:sp>
      <p:sp>
        <p:nvSpPr>
          <p:cNvPr id="26" name="TextBox 25">
            <a:extLst>
              <a:ext uri="{FF2B5EF4-FFF2-40B4-BE49-F238E27FC236}">
                <a16:creationId xmlns:a16="http://schemas.microsoft.com/office/drawing/2014/main" id="{4B8BBA05-860F-2AE9-F8F7-4659E75C9272}"/>
              </a:ext>
            </a:extLst>
          </p:cNvPr>
          <p:cNvSpPr txBox="1"/>
          <p:nvPr/>
        </p:nvSpPr>
        <p:spPr>
          <a:xfrm>
            <a:off x="5321300" y="1042988"/>
            <a:ext cx="6337301" cy="276999"/>
          </a:xfrm>
          <a:prstGeom prst="rect">
            <a:avLst/>
          </a:prstGeom>
          <a:noFill/>
        </p:spPr>
        <p:txBody>
          <a:bodyPr wrap="square" rtlCol="0">
            <a:spAutoFit/>
          </a:bodyPr>
          <a:lstStyle/>
          <a:p>
            <a:pPr algn="l"/>
            <a:r>
              <a:rPr lang="en-US" sz="1200" b="1" dirty="0">
                <a:latin typeface="Avenir Next LT Pro" panose="020B0504020202020204" pitchFamily="34" charset="77"/>
              </a:rPr>
              <a:t>Planned Value Creation Strategies</a:t>
            </a:r>
          </a:p>
        </p:txBody>
      </p:sp>
      <p:sp>
        <p:nvSpPr>
          <p:cNvPr id="27" name="TextBox 26">
            <a:extLst>
              <a:ext uri="{FF2B5EF4-FFF2-40B4-BE49-F238E27FC236}">
                <a16:creationId xmlns:a16="http://schemas.microsoft.com/office/drawing/2014/main" id="{A3078CD6-B387-4E2C-BE6A-CBC136C2AA0E}"/>
              </a:ext>
            </a:extLst>
          </p:cNvPr>
          <p:cNvSpPr txBox="1"/>
          <p:nvPr/>
        </p:nvSpPr>
        <p:spPr>
          <a:xfrm>
            <a:off x="5540375" y="5882131"/>
            <a:ext cx="5953125" cy="461665"/>
          </a:xfrm>
          <a:prstGeom prst="rect">
            <a:avLst/>
          </a:prstGeom>
          <a:noFill/>
        </p:spPr>
        <p:txBody>
          <a:bodyPr wrap="square">
            <a:spAutoFit/>
          </a:bodyPr>
          <a:lstStyle/>
          <a:p>
            <a:r>
              <a:rPr lang="en-US" sz="800" dirty="0">
                <a:latin typeface="Avenir Next LT Pro" panose="020B0504020202020204" pitchFamily="34" charset="77"/>
              </a:rPr>
              <a:t>Q1 2023 N = 91; Q1 2024 N = 87</a:t>
            </a:r>
          </a:p>
          <a:p>
            <a:r>
              <a:rPr lang="en-US" sz="800" dirty="0">
                <a:latin typeface="Avenir Next LT Pro" panose="020B0504020202020204" pitchFamily="34" charset="77"/>
              </a:rPr>
              <a:t>Question: Which of the following quadrants best describes your organization’s approach to value creation?</a:t>
            </a:r>
          </a:p>
          <a:p>
            <a:r>
              <a:rPr lang="en-US" sz="800" dirty="0"/>
              <a:t>Source: SBI Q1 2023 CEO Survey; SBI Q1 2024 CEO Survey</a:t>
            </a:r>
          </a:p>
        </p:txBody>
      </p:sp>
      <p:sp>
        <p:nvSpPr>
          <p:cNvPr id="15" name="Oval 14">
            <a:extLst>
              <a:ext uri="{FF2B5EF4-FFF2-40B4-BE49-F238E27FC236}">
                <a16:creationId xmlns:a16="http://schemas.microsoft.com/office/drawing/2014/main" id="{D6DE2EC4-C274-B1C8-25DC-3D7044F70484}"/>
              </a:ext>
            </a:extLst>
          </p:cNvPr>
          <p:cNvSpPr/>
          <p:nvPr/>
        </p:nvSpPr>
        <p:spPr>
          <a:xfrm>
            <a:off x="5854166" y="5327871"/>
            <a:ext cx="261938" cy="2317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venir Next LT Pro" panose="020B0504020202020204" pitchFamily="34" charset="77"/>
              </a:rPr>
              <a:t>1</a:t>
            </a:r>
          </a:p>
        </p:txBody>
      </p:sp>
      <p:sp>
        <p:nvSpPr>
          <p:cNvPr id="17" name="Oval 16">
            <a:extLst>
              <a:ext uri="{FF2B5EF4-FFF2-40B4-BE49-F238E27FC236}">
                <a16:creationId xmlns:a16="http://schemas.microsoft.com/office/drawing/2014/main" id="{22DF56E8-C7DA-A486-B5F5-90315419140A}"/>
              </a:ext>
            </a:extLst>
          </p:cNvPr>
          <p:cNvSpPr/>
          <p:nvPr/>
        </p:nvSpPr>
        <p:spPr>
          <a:xfrm>
            <a:off x="7421562" y="5328062"/>
            <a:ext cx="260350" cy="2317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venir Next LT Pro" panose="020B0504020202020204" pitchFamily="34" charset="77"/>
              </a:rPr>
              <a:t>2</a:t>
            </a:r>
          </a:p>
        </p:txBody>
      </p:sp>
      <p:sp>
        <p:nvSpPr>
          <p:cNvPr id="19" name="Oval 18">
            <a:extLst>
              <a:ext uri="{FF2B5EF4-FFF2-40B4-BE49-F238E27FC236}">
                <a16:creationId xmlns:a16="http://schemas.microsoft.com/office/drawing/2014/main" id="{1EF22F8D-D83A-4559-AFA2-EE5FAC49162C}"/>
              </a:ext>
            </a:extLst>
          </p:cNvPr>
          <p:cNvSpPr/>
          <p:nvPr/>
        </p:nvSpPr>
        <p:spPr>
          <a:xfrm>
            <a:off x="8971756" y="5327870"/>
            <a:ext cx="261938" cy="2317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venir Next LT Pro" panose="020B0504020202020204" pitchFamily="34" charset="77"/>
              </a:rPr>
              <a:t>3</a:t>
            </a:r>
          </a:p>
        </p:txBody>
      </p:sp>
      <p:sp>
        <p:nvSpPr>
          <p:cNvPr id="21" name="Oval 20">
            <a:extLst>
              <a:ext uri="{FF2B5EF4-FFF2-40B4-BE49-F238E27FC236}">
                <a16:creationId xmlns:a16="http://schemas.microsoft.com/office/drawing/2014/main" id="{AFAD6496-9528-59EE-C91F-17ADE378360A}"/>
              </a:ext>
            </a:extLst>
          </p:cNvPr>
          <p:cNvSpPr/>
          <p:nvPr/>
        </p:nvSpPr>
        <p:spPr>
          <a:xfrm>
            <a:off x="10523538" y="5327870"/>
            <a:ext cx="260350" cy="2317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venir Next LT Pro" panose="020B0504020202020204" pitchFamily="34" charset="77"/>
              </a:rPr>
              <a:t>4</a:t>
            </a:r>
          </a:p>
        </p:txBody>
      </p:sp>
      <p:pic>
        <p:nvPicPr>
          <p:cNvPr id="53" name="Picture 52">
            <a:extLst>
              <a:ext uri="{FF2B5EF4-FFF2-40B4-BE49-F238E27FC236}">
                <a16:creationId xmlns:a16="http://schemas.microsoft.com/office/drawing/2014/main" id="{BF3D03CE-93D0-8142-D697-F773DFCD4DB7}"/>
              </a:ext>
            </a:extLst>
          </p:cNvPr>
          <p:cNvPicPr>
            <a:picLocks noChangeAspect="1"/>
          </p:cNvPicPr>
          <p:nvPr/>
        </p:nvPicPr>
        <p:blipFill>
          <a:blip r:embed="rId27"/>
          <a:stretch>
            <a:fillRect/>
          </a:stretch>
        </p:blipFill>
        <p:spPr>
          <a:xfrm>
            <a:off x="704026" y="1997584"/>
            <a:ext cx="3761866" cy="3761866"/>
          </a:xfrm>
          <a:prstGeom prst="rect">
            <a:avLst/>
          </a:prstGeom>
        </p:spPr>
      </p:pic>
      <p:sp>
        <p:nvSpPr>
          <p:cNvPr id="116" name="TextBox 115">
            <a:extLst>
              <a:ext uri="{FF2B5EF4-FFF2-40B4-BE49-F238E27FC236}">
                <a16:creationId xmlns:a16="http://schemas.microsoft.com/office/drawing/2014/main" id="{2B60F07C-1F7F-3A3F-16DA-E5ACDAC7B9AD}"/>
              </a:ext>
            </a:extLst>
          </p:cNvPr>
          <p:cNvSpPr txBox="1"/>
          <p:nvPr/>
        </p:nvSpPr>
        <p:spPr>
          <a:xfrm>
            <a:off x="447675" y="1038604"/>
            <a:ext cx="5092700" cy="277813"/>
          </a:xfrm>
          <a:prstGeom prst="rect">
            <a:avLst/>
          </a:prstGeom>
          <a:noFill/>
        </p:spPr>
        <p:txBody>
          <a:bodyPr wrap="square" rtlCol="0">
            <a:spAutoFit/>
          </a:bodyPr>
          <a:lstStyle/>
          <a:p>
            <a:pPr algn="l"/>
            <a:r>
              <a:rPr lang="en-US" sz="1200" b="1" dirty="0">
                <a:latin typeface="Avenir Next LT Pro" panose="020B0504020202020204" pitchFamily="34" charset="77"/>
              </a:rPr>
              <a:t>SBI’s Value Creation Compass</a:t>
            </a:r>
          </a:p>
        </p:txBody>
      </p:sp>
      <p:sp>
        <p:nvSpPr>
          <p:cNvPr id="75" name="Rectangle 74">
            <a:extLst>
              <a:ext uri="{FF2B5EF4-FFF2-40B4-BE49-F238E27FC236}">
                <a16:creationId xmlns:a16="http://schemas.microsoft.com/office/drawing/2014/main" id="{7C99735E-93CB-BC8D-034A-1B28C736BFB0}"/>
              </a:ext>
            </a:extLst>
          </p:cNvPr>
          <p:cNvSpPr/>
          <p:nvPr>
            <p:custDataLst>
              <p:tags r:id="rId19"/>
            </p:custDataLst>
          </p:nvPr>
        </p:nvSpPr>
        <p:spPr bwMode="auto">
          <a:xfrm>
            <a:off x="10644188" y="1630363"/>
            <a:ext cx="179388" cy="133350"/>
          </a:xfrm>
          <a:prstGeom prst="rect">
            <a:avLst/>
          </a:prstGeom>
          <a:solidFill>
            <a:schemeClr val="accent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E7BBB3B-B706-3A21-2460-8762D7624E39}"/>
              </a:ext>
            </a:extLst>
          </p:cNvPr>
          <p:cNvSpPr/>
          <p:nvPr>
            <p:custDataLst>
              <p:tags r:id="rId20"/>
            </p:custDataLst>
          </p:nvPr>
        </p:nvSpPr>
        <p:spPr bwMode="auto">
          <a:xfrm>
            <a:off x="10644188" y="182562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2">
            <a:extLst>
              <a:ext uri="{FF2B5EF4-FFF2-40B4-BE49-F238E27FC236}">
                <a16:creationId xmlns:a16="http://schemas.microsoft.com/office/drawing/2014/main" id="{97B93CF6-2309-4345-AA1D-B104C260F806}"/>
              </a:ext>
            </a:extLst>
          </p:cNvPr>
          <p:cNvSpPr>
            <a:spLocks noGrp="1"/>
          </p:cNvSpPr>
          <p:nvPr>
            <p:custDataLst>
              <p:tags r:id="rId21"/>
            </p:custDataLst>
          </p:nvPr>
        </p:nvSpPr>
        <p:spPr bwMode="auto">
          <a:xfrm>
            <a:off x="10874375" y="1638300"/>
            <a:ext cx="503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38C40E54-DBF2-4233-A66C-906F846C8F44}" type="datetime'''Q''''''1'''''''''''''''''''''''' ''''2''0''''''''''''23'''''">
              <a:rPr lang="en-US" altLang="en-US" sz="1000" smtClean="0">
                <a:effectLst/>
                <a:latin typeface="Avenir Next LT Pro" panose="020B0504020202020204" pitchFamily="34" charset="0"/>
                <a:sym typeface="Avenir Next LT Pro" panose="020B0504020202020204" pitchFamily="34" charset="0"/>
              </a:rPr>
              <a:pPr>
                <a:spcBef>
                  <a:spcPct val="0"/>
                </a:spcBef>
                <a:spcAft>
                  <a:spcPct val="0"/>
                </a:spcAft>
              </a:pPr>
              <a:t>Q1 2023</a:t>
            </a:fld>
            <a:endParaRPr lang="en-US" sz="1000" dirty="0">
              <a:latin typeface="Avenir Next LT Pro" panose="020B0504020202020204" pitchFamily="34" charset="0"/>
              <a:sym typeface="Avenir Next LT Pro" panose="020B0504020202020204" pitchFamily="34" charset="0"/>
            </a:endParaRPr>
          </a:p>
        </p:txBody>
      </p:sp>
      <p:sp>
        <p:nvSpPr>
          <p:cNvPr id="71" name="Text Placeholder 2">
            <a:extLst>
              <a:ext uri="{FF2B5EF4-FFF2-40B4-BE49-F238E27FC236}">
                <a16:creationId xmlns:a16="http://schemas.microsoft.com/office/drawing/2014/main" id="{97B93CF6-2309-4345-AA1D-B104C260F806}"/>
              </a:ext>
            </a:extLst>
          </p:cNvPr>
          <p:cNvSpPr>
            <a:spLocks noGrp="1"/>
          </p:cNvSpPr>
          <p:nvPr>
            <p:custDataLst>
              <p:tags r:id="rId22"/>
            </p:custDataLst>
          </p:nvPr>
        </p:nvSpPr>
        <p:spPr bwMode="auto">
          <a:xfrm>
            <a:off x="10874375" y="1833563"/>
            <a:ext cx="503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1350D29F-AC8A-4AB2-95AB-F4074FADB401}" type="datetime'''''''''''''''''''Q1'' 20''''''''2''''''''''''''4'''''''''">
              <a:rPr lang="en-US" altLang="en-US" sz="1000" smtClean="0"/>
              <a:pPr/>
              <a:t>Q1 2024</a:t>
            </a:fld>
            <a:endParaRPr lang="en-US" sz="1000" dirty="0">
              <a:sym typeface="Avenir Next LT Pro" panose="020B0504020202020204" pitchFamily="34" charset="0"/>
            </a:endParaRPr>
          </a:p>
        </p:txBody>
      </p:sp>
    </p:spTree>
    <p:extLst>
      <p:ext uri="{BB962C8B-B14F-4D97-AF65-F5344CB8AC3E}">
        <p14:creationId xmlns:p14="http://schemas.microsoft.com/office/powerpoint/2010/main" val="357880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02AAFD91-302A-9397-6C43-8D353D9E54D2}"/>
              </a:ext>
            </a:extLst>
          </p:cNvPr>
          <p:cNvGraphicFramePr>
            <a:graphicFrameLocks noChangeAspect="1"/>
          </p:cNvGraphicFramePr>
          <p:nvPr>
            <p:custDataLst>
              <p:tags r:id="rId1"/>
            </p:custDataLst>
            <p:extLst>
              <p:ext uri="{D42A27DB-BD31-4B8C-83A1-F6EECF244321}">
                <p14:modId xmlns:p14="http://schemas.microsoft.com/office/powerpoint/2010/main" val="12625656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17" name="Object 16" hidden="1">
                        <a:extLst>
                          <a:ext uri="{FF2B5EF4-FFF2-40B4-BE49-F238E27FC236}">
                            <a16:creationId xmlns:a16="http://schemas.microsoft.com/office/drawing/2014/main" id="{02AAFD91-302A-9397-6C43-8D353D9E54D2}"/>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DF8E07-F293-D8BB-96EA-01447AB6017E}"/>
              </a:ext>
            </a:extLst>
          </p:cNvPr>
          <p:cNvSpPr>
            <a:spLocks noGrp="1"/>
          </p:cNvSpPr>
          <p:nvPr>
            <p:ph type="title"/>
          </p:nvPr>
        </p:nvSpPr>
        <p:spPr/>
        <p:txBody>
          <a:bodyPr vert="horz"/>
          <a:lstStyle/>
          <a:p>
            <a:r>
              <a:rPr lang="en-US" dirty="0"/>
              <a:t>Small but noticeable shift toward more revenue from new customers</a:t>
            </a:r>
          </a:p>
        </p:txBody>
      </p:sp>
      <p:graphicFrame>
        <p:nvGraphicFramePr>
          <p:cNvPr id="9" name="Chart 8">
            <a:extLst>
              <a:ext uri="{FF2B5EF4-FFF2-40B4-BE49-F238E27FC236}">
                <a16:creationId xmlns:a16="http://schemas.microsoft.com/office/drawing/2014/main" id="{ED2E53BF-73F1-1FB2-5243-2B7A855A930E}"/>
              </a:ext>
            </a:extLst>
          </p:cNvPr>
          <p:cNvGraphicFramePr/>
          <p:nvPr>
            <p:custDataLst>
              <p:tags r:id="rId2"/>
            </p:custDataLst>
            <p:extLst>
              <p:ext uri="{D42A27DB-BD31-4B8C-83A1-F6EECF244321}">
                <p14:modId xmlns:p14="http://schemas.microsoft.com/office/powerpoint/2010/main" val="2228745768"/>
              </p:ext>
            </p:extLst>
          </p:nvPr>
        </p:nvGraphicFramePr>
        <p:xfrm>
          <a:off x="1873250" y="1774825"/>
          <a:ext cx="2914650" cy="3275013"/>
        </p:xfrm>
        <a:graphic>
          <a:graphicData uri="http://schemas.openxmlformats.org/drawingml/2006/chart">
            <c:chart xmlns:c="http://schemas.openxmlformats.org/drawingml/2006/chart" xmlns:r="http://schemas.openxmlformats.org/officeDocument/2006/relationships" r:id="rId10"/>
          </a:graphicData>
        </a:graphic>
      </p:graphicFrame>
      <p:sp>
        <p:nvSpPr>
          <p:cNvPr id="5" name="Text Placeholder 2">
            <a:extLst>
              <a:ext uri="{FF2B5EF4-FFF2-40B4-BE49-F238E27FC236}">
                <a16:creationId xmlns:a16="http://schemas.microsoft.com/office/drawing/2014/main" id="{431E318C-3A78-1841-A4A8-B93F89D9F1D7}"/>
              </a:ext>
            </a:extLst>
          </p:cNvPr>
          <p:cNvSpPr txBox="1">
            <a:spLocks/>
          </p:cNvSpPr>
          <p:nvPr>
            <p:custDataLst>
              <p:tags r:id="rId3"/>
            </p:custDataLst>
          </p:nvPr>
        </p:nvSpPr>
        <p:spPr bwMode="auto">
          <a:xfrm>
            <a:off x="2282825" y="4802188"/>
            <a:ext cx="7223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E5B18E3-2B64-434E-89AA-03D3C47FB482}" type="datetime'''''''''''''Q''1'''''' ''''''2''0''''''''''2''''''''3'''''">
              <a:rPr lang="en-US" altLang="en-US" sz="1400" smtClean="0"/>
              <a:pPr/>
              <a:t>Q1 2023</a:t>
            </a:fld>
            <a:endParaRPr lang="en-US" sz="1400" dirty="0"/>
          </a:p>
        </p:txBody>
      </p:sp>
      <p:sp>
        <p:nvSpPr>
          <p:cNvPr id="12" name="Text Placeholder 2">
            <a:extLst>
              <a:ext uri="{FF2B5EF4-FFF2-40B4-BE49-F238E27FC236}">
                <a16:creationId xmlns:a16="http://schemas.microsoft.com/office/drawing/2014/main" id="{FB91BE92-016F-92C1-A78F-93EA7FB11F4B}"/>
              </a:ext>
            </a:extLst>
          </p:cNvPr>
          <p:cNvSpPr txBox="1">
            <a:spLocks/>
          </p:cNvSpPr>
          <p:nvPr>
            <p:custDataLst>
              <p:tags r:id="rId4"/>
            </p:custDataLst>
          </p:nvPr>
        </p:nvSpPr>
        <p:spPr bwMode="auto">
          <a:xfrm>
            <a:off x="3657600" y="4802188"/>
            <a:ext cx="7223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0E07928-276B-4F96-BA9D-456005BE1527}" type="datetime'Q''''''1'''''''''''' ''2''''0''''''''''''''2''''''''''''''4'''">
              <a:rPr lang="en-US" altLang="en-US" sz="1400" smtClean="0"/>
              <a:pPr/>
              <a:t>Q1 2024</a:t>
            </a:fld>
            <a:endParaRPr lang="en-US" sz="1400" dirty="0"/>
          </a:p>
        </p:txBody>
      </p:sp>
      <p:sp>
        <p:nvSpPr>
          <p:cNvPr id="7" name="Text Placeholder 2">
            <a:extLst>
              <a:ext uri="{FF2B5EF4-FFF2-40B4-BE49-F238E27FC236}">
                <a16:creationId xmlns:a16="http://schemas.microsoft.com/office/drawing/2014/main" id="{754647CA-76F1-15DE-844C-785E779D9439}"/>
              </a:ext>
            </a:extLst>
          </p:cNvPr>
          <p:cNvSpPr txBox="1">
            <a:spLocks/>
          </p:cNvSpPr>
          <p:nvPr>
            <p:custDataLst>
              <p:tags r:id="rId5"/>
            </p:custDataLst>
          </p:nvPr>
        </p:nvSpPr>
        <p:spPr bwMode="auto">
          <a:xfrm>
            <a:off x="825500" y="2438400"/>
            <a:ext cx="12922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6F0B4F28-8064-4E47-B5E6-FD71AA7DEB06}" type="datetime'''''Ne''''w ''''Cus''''''t''''''ome''''''''''''''rs'''''''''">
              <a:rPr lang="en-US" altLang="en-US" sz="1400" smtClean="0"/>
              <a:pPr/>
              <a:t>New Customers</a:t>
            </a:fld>
            <a:endParaRPr lang="en-US" sz="1400" dirty="0"/>
          </a:p>
        </p:txBody>
      </p:sp>
      <p:sp>
        <p:nvSpPr>
          <p:cNvPr id="8" name="Text Placeholder 2">
            <a:extLst>
              <a:ext uri="{FF2B5EF4-FFF2-40B4-BE49-F238E27FC236}">
                <a16:creationId xmlns:a16="http://schemas.microsoft.com/office/drawing/2014/main" id="{42143CC2-5EF0-7532-D0A3-CFACBD1D8909}"/>
              </a:ext>
            </a:extLst>
          </p:cNvPr>
          <p:cNvSpPr txBox="1">
            <a:spLocks/>
          </p:cNvSpPr>
          <p:nvPr>
            <p:custDataLst>
              <p:tags r:id="rId6"/>
            </p:custDataLst>
          </p:nvPr>
        </p:nvSpPr>
        <p:spPr bwMode="auto">
          <a:xfrm>
            <a:off x="566738" y="3768725"/>
            <a:ext cx="15509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ct val="0"/>
              </a:spcAft>
            </a:pPr>
            <a:fld id="{44B44E28-E89B-443D-949E-354AE6673791}" type="datetime'''''''E''xi''''s''t''i''''''''n''''g ''C''ustomers'">
              <a:rPr lang="en-US" altLang="en-US" sz="1400" smtClean="0"/>
              <a:pPr/>
              <a:t>Existing Customers</a:t>
            </a:fld>
            <a:endParaRPr lang="en-US" sz="1400" dirty="0"/>
          </a:p>
        </p:txBody>
      </p:sp>
      <p:sp>
        <p:nvSpPr>
          <p:cNvPr id="68" name="TextBox 67">
            <a:extLst>
              <a:ext uri="{FF2B5EF4-FFF2-40B4-BE49-F238E27FC236}">
                <a16:creationId xmlns:a16="http://schemas.microsoft.com/office/drawing/2014/main" id="{84C8DE82-0719-6BCB-5611-11E9EC51690D}"/>
              </a:ext>
            </a:extLst>
          </p:cNvPr>
          <p:cNvSpPr txBox="1"/>
          <p:nvPr/>
        </p:nvSpPr>
        <p:spPr>
          <a:xfrm>
            <a:off x="609600" y="5174962"/>
            <a:ext cx="5821363" cy="461665"/>
          </a:xfrm>
          <a:prstGeom prst="rect">
            <a:avLst/>
          </a:prstGeom>
          <a:noFill/>
        </p:spPr>
        <p:txBody>
          <a:bodyPr wrap="square">
            <a:spAutoFit/>
          </a:bodyPr>
          <a:lstStyle/>
          <a:p>
            <a:r>
              <a:rPr lang="en-US" sz="800" dirty="0"/>
              <a:t>N = 91 (Q1 2023) ), 87 (Q1 2024)</a:t>
            </a:r>
          </a:p>
          <a:p>
            <a:r>
              <a:rPr lang="en-US" sz="800" dirty="0"/>
              <a:t>Question: What percent of net new bookings do you expect to receive from new vs existing customers in FY23?</a:t>
            </a:r>
          </a:p>
          <a:p>
            <a:r>
              <a:rPr lang="en-US" sz="800" dirty="0"/>
              <a:t>Source: SBI Q1 2023 CEO Survey; SBI Q1 2024 CEO Survey</a:t>
            </a:r>
          </a:p>
        </p:txBody>
      </p:sp>
      <p:sp>
        <p:nvSpPr>
          <p:cNvPr id="72" name="TextBox 71">
            <a:extLst>
              <a:ext uri="{FF2B5EF4-FFF2-40B4-BE49-F238E27FC236}">
                <a16:creationId xmlns:a16="http://schemas.microsoft.com/office/drawing/2014/main" id="{D2228811-355C-CC33-FB26-80B2B85EBB64}"/>
              </a:ext>
            </a:extLst>
          </p:cNvPr>
          <p:cNvSpPr txBox="1"/>
          <p:nvPr/>
        </p:nvSpPr>
        <p:spPr>
          <a:xfrm>
            <a:off x="609600" y="1194379"/>
            <a:ext cx="4978400" cy="523220"/>
          </a:xfrm>
          <a:prstGeom prst="rect">
            <a:avLst/>
          </a:prstGeom>
          <a:noFill/>
        </p:spPr>
        <p:txBody>
          <a:bodyPr wrap="square" rtlCol="0">
            <a:spAutoFit/>
          </a:bodyPr>
          <a:lstStyle/>
          <a:p>
            <a:pPr algn="l"/>
            <a:r>
              <a:rPr lang="en-US" sz="1400" b="1" dirty="0"/>
              <a:t>Relative Share of Net New Bookings From New vs Existing Customers</a:t>
            </a:r>
          </a:p>
        </p:txBody>
      </p:sp>
      <p:sp>
        <p:nvSpPr>
          <p:cNvPr id="4" name="TextBox 3">
            <a:extLst>
              <a:ext uri="{FF2B5EF4-FFF2-40B4-BE49-F238E27FC236}">
                <a16:creationId xmlns:a16="http://schemas.microsoft.com/office/drawing/2014/main" id="{1148F2BE-23E8-6C11-8238-6D2313B06ACD}"/>
              </a:ext>
            </a:extLst>
          </p:cNvPr>
          <p:cNvSpPr txBox="1"/>
          <p:nvPr/>
        </p:nvSpPr>
        <p:spPr>
          <a:xfrm>
            <a:off x="-214489" y="880533"/>
            <a:ext cx="184731" cy="307777"/>
          </a:xfrm>
          <a:prstGeom prst="rect">
            <a:avLst/>
          </a:prstGeom>
          <a:noFill/>
        </p:spPr>
        <p:txBody>
          <a:bodyPr wrap="none" rtlCol="0">
            <a:spAutoFit/>
          </a:bodyPr>
          <a:lstStyle/>
          <a:p>
            <a:pPr algn="l"/>
            <a:endParaRPr lang="en-US" sz="1400" dirty="0"/>
          </a:p>
        </p:txBody>
      </p:sp>
    </p:spTree>
    <p:extLst>
      <p:ext uri="{BB962C8B-B14F-4D97-AF65-F5344CB8AC3E}">
        <p14:creationId xmlns:p14="http://schemas.microsoft.com/office/powerpoint/2010/main" val="1340558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7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C0_bNkL1Z_Ht6_C_CrO1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T1i3e3PK0yqOcqO1VRde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umY3JvukEOspoSP4RWAP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KiZyE_IjK9Sc7shYlFUX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ADDuwwWqgeuakHC7jttS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kcCzINmuFOGf1gZG.0Y2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Or_R4Es3uNzns0suX1Hd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NGS.BFNWEQYj5d038Cau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0.fKb0xtI4iWwbcN5MjF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p8k21Kw5abxnNU53k47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blvEwYPLOhleUUOo0Z6z3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4D3T5uRi9itmqleBOvYuR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FUTuZD4VTmK4iD.L8rC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iSN7DtlLBhSAEL37beKk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LTvdchfC8ZQuYHoP2ut4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mBJW3_E7g9kvxaF.Pl2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Kt9kTc6kV0HOiBsILShV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_sWDvQSDdAiPIkyUjjuul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nsbpEwhjDb0GWUdiYt.Y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oaxYHTu0f7vrE5D4RV2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3Oh7T8vgpZJPlylVdPYO2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bSXQRm0vPtxAJsRXQ5gc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YE0OxT8gXhRoJWKuAiVc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0vmA4aaGplvMUa6gkR2G0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1JCmTAk.VkDvFCAe_nyr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uRK62KFycBp7L8YK8hIU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_Gj5Krgm7jDq0qWdaE27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UOhLyU2icBbvP8h6AiLb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lnp9lOvxMN3_Nafw6BzR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LFNYlJOvqDJNjiS8TRu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H.WrcgsLsvACx3k1keGL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rViFS5ZeXx9pHAUC1zSz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s_mO8yYrR8NfHv2Q.kx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BWiOp9PN7ZhpU12PeQkm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P9ff.bdYWeOaWlph0DiE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xdFfKbZvdbacTx3.65ZE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gcf6bJHeLgY_e3SyWF_1S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XYlKzCx7jyrnTFcs5mud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eEUNxMSgxaCgVSgG2JJo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JPN0ovm5qapQ_FJ3tyMHK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JHBoO_efhljHadBSHBrp0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zkgtdU55iVp5OLT8a6en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DQgLNMJTgMpuXqKjqgTS_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kf5Ziro0uQSPKsSWCf7r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J_G3W4uE.qpVMVaOS1eFh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6ZqpHjnty74qWFFgWZrF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mjeJBUccgcMCHcsJHJ00e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nynkbbk4eiHZMN6UWZA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1yioxtXGTSbpAcDmCzhan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TQFssPoYFBmtTzwrJ3EM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8nEeVb6latM8gE6I_GZEM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xP2moH_xxNzCWBT_FGYM8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L1DT7iLEzMiF0a4bQcBzg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uLD6yLnYE7seHD8ADlFY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7_excHyxHFAixehwyRpfl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zeNRaSxh5iaxO30PyZmb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3t9GQoNNFTLg4x20gRcZ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_AqCbGozLya5M7FhwAoO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_qGv1PgsSHjkg6yetC5wp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XgO01pI8wiAfg6YUJuOf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R7vO3YMP7IWirV8CnxD8h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g8Tf4cl_GU7T6MnIb77xU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_ugMNZtjbt2hl_0dHmm8w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7fp.sgwqTc_.SYpyoJyki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EvlLG7DPIKwtOyZ.hTXK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QG9MAppyr2vEBK_zslUL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l7PSqAGeVdUnBXuXwawz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Im50HJWhjuq_NuJj_KDo8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2rtrxGzoKDMwDOUU8brp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AsTWpiucPaAgIlj6ZdrSX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UuvWnEvA.L4t2j_LqoSsu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u8HMTV44NSvfZqagJu4n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hxJV41vgMmZxkfBX2fy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hHbBtVfv3Rg3yiCrT3IH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XowwmeU_h_BU4k5Xt7y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9SpeFMMgdlK27kHplNIr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S7FMJwraFLSqx98a7rcLy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_pDGIJUCDoashabC7pSKf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CX1bcYEsffwzm_Sm5p0Z4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DkdvfYsLBTzfxe7pPKcj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bj7w9NODUxxKAPC7j6dV8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z0t7yzjgrf2THUM4IUsa7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fG_4_QvMUdg2XP6RiL7Y_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eSmJ1x1A2rYkcC3snvDck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hcNGFifczk.BnNthSFn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tJqUMSmATxmQKC1TRVp8V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9ZWOQKce1DZ3vWIC5V5i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oVCgumMJsX0ZmHUnpedWM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9SKFKSLFEeVZl1Bwu3mvl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QsllRypj_9QXiQlOjxwvl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D_RHf33pVukwVekR1EER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8WVkb8Hboeh3LoTrTItO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XX7fBoIK5NqioJr6dUKjQ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eOpCxjN3lPrbF9j8qt9wW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WseuZbyYPpMYRJ0mGMpM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dpTHIf_jZKzI9lbD9wD8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W8iRtcfDQ1Ib5f4p4jmV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bVcmvrWK8_L9_jOqRI9YX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GQ1twiThj02IMxxgS7ih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XOukIP68m35EM9_lxoGS2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JMJhPVB14SaNkguYkE3jE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jzn0tmR4HMD66PrvbxFHN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KSnrJrBXmfx4iTJgP0WA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jxv6jSD3J9.qnHCqPQeo5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5VSiOznM05xvuE7DsHoL3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Lu0dF3VeD7HJzMagrJcK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kVzhOd2r27jzZ5UigIyO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rFUTMsdOh1Keac3L8mYPq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6Ue0K81UiaY1IUEn6tWN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gB8fhrWzSOs4cRptd6gXg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aO648tfkJ8YozR0bKj9o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eDyHx03ifgVMx2tySKdA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7agbTgdOL2pVnykb6EWO_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xI753q36PfwULHRmYM3r0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DC6cGN8E1i0VpVexHIyQ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nC.8wGGl2OIJorXPXQ4zA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6qLPV9MRsXl.dCp5IWCpW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50.jGSnPVvFwpSV.4QSWH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mW6ux23dVqUpjLYRzgHNs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4BXQtXJLLcYy7.hUE0WXg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ADqR2vKmNhCIvSKFq9NL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wzzK3o8BBHUCx4sTV4IDT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ukYMAOUpkscOtSxcOlCJi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bJ9bbXluzXIl_A.zlrn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6DTy3DN1r00dijgWiXdp4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XgQQkARCwOZ_J3vAHIv04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kvlW7hvPJxv_DDydUs8N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848MAWz6KYo6bvdfmk9y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AMr7Dyqo6_.KgL32kcbDI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wfcG9W6gid.ZewldzHJph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XAWAUuWYvAN0PK6eqApd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BODevjts.VfZrGwp6qy_y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j2o.DDts0yyVUtiSECbfc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VkMfMIvYD1Cj4ukav74Zb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PlmkT964SGQVKPunKuEVA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hDMa6plVoVVjpGaUHPqy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x6gNE4i2AOsJ_cwo3K4Gc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tSGYjrkdExKndymzVp2Ho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Lg1Q_cT8BnWciFfBUHCe9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Kcl7LDabmRIP3LVEUvSee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ylAfUGbCVGGqfesvWTNv3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q9xyZNhInR7NA7ckY62_K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oE7ABEygu934yzMKai4RD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vVb1UBTNfigTveiehVeB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phEWYAxhfYZ6.h3_.0Bli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lRUIz5gBm3p8FW05sihJy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L4vcr.aiet7MYEeq4lh3y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pfJwhZJS6Z5k4ebyuXxDu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7Xn3.Ag3IYSL8F2B9i2YK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91uPzNUid17A2ebu0edqz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16nxtrllU_.hZvVQH_zKz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8XyyhLleNcXzBqDVzigMY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6BhxcPUQw4QjbStBdIAlv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C2lx.qrSmy0QEanI1O7nZ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U_Z6PLSs4fCHnKFcW_.GQ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duql3.9N3QJe6kPiDXaD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O2m5bL4naOU76ucpTxYw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P182bfPoEtybqrb4bEg3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diFP7V7g0lsDripCZS0RZ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GGBA8u3.ixAtMcTUWxR6W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SKXeEGknVbvSEF668F0ts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SzNafpo2STf7qBeqQ6e9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4Xy2J4yCksLkclvWY0EmG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_.OKaqhfi14dLvvtExVrK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onpWuT4k2JMC1voiKoMKT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A1Sq_wwnEDaIqSVuZWgY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5aMeqDkoCTp76Oz6BiSG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dXWboJcEMA2cmAzsV8vVC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3xkQN0mOcLTTf82cWjqW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hzEEOdKqpwVRoY4HdGkD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z7_iFmfznZ3pR0v0fY0uJ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_TQgB..GGDnjSIHjB5uZV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0BBisRGS912daoearHJQ9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E.5zMU8bCWXLvdQ.Kxtr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mJpzwbXk.B9pMSdEkaYxT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17MiPUUbYM6FOTaO4ppm2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OiIjejfucp97REezgBw0.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7FV7WmeI3jxxWGrS.trH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gS5716xwsfC4DchwgtiJ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pZNCSiSIX1ISefoPSECgY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yrGZgfp7ytWbtDALtc_k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C3xWh6gu4ess0LgpMU2GH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uRpoWhfvMz3QCPonfIrdq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25euXjOzm6LxZrnLOxiHO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136qmrLS2iGbiYX4Fsp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rwvqsruG0D5JiJv1tet3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hM7C0b6kuvaRgzx5Q5DX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_ooygyQfZ5amVyRy2ak8m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dcpYWDzuwfG7AiR99tjnJ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0n5hH966kfamkX747Xz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TzrwKyp0zmBHn25OVju_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mowtgxLeusICG.G2oIS_4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QFnwoSRvZGrkFVDDaq0A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3Yv8AV0yOkBrS3r80Dp.I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iXbfOU2f71Nl75dg_CZHD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boBAq1hd4Qa6asCKgkFUE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hkXa4jPDv.A0AOCL2rMD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mhVVWJGtJr8AKiXbWaHlj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p28nGW03vRGvykiP0yQIm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RRaTUpRr9qoEIY3ouPZO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r7y5qTC1xR2G0iwO7qn.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zzK3o8BBHUCx4sTV4IDT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gUxQBRJc5FBUOoLPvR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JhojSO0nMv2lPR04CPX6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848MAWz6KYo6bvdfmk9y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k1PbzoMPzTOIGI1.rvlV_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zveFUT8Mcepd49uz37Now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dzMGUOdiQGUZtt6RfWaPE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8NClvD2TC5r1J2okOXd7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hiyfX7bJ6AwQTWFjl7ow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TcZs3Go7olz8tc3hipMy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TzdlmSBQgCHK9pBq9CxoA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Jola1S1S_fMUOuLllODN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Ylbx3xFEIYIOzggiiM1dH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gbXx1LWbzK.jdn_y4rUP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jIlXS48Wpuj5dme_D3WIM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qvsnPNNj4Hwz0x5NZGD9B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6DTy3DN1r00dijgWiXdp4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xW.LjhXMcy6dV_LugxASA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nnYb_zlXyXK0pNcND3DV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XqUwuO2fNQ5XJTDBynFu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iMp._5_DzlQuu1E6y8vXT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Z0xeaYfHM_iS1to80Ls9D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Osga3AmhQCOutNrvipFw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pTJ6riKaTFB9I7ZOCL6D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tr47f1TgjviSqoXKl4r7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vf4pcZ3e0i.6kM6rZBUZe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xz0va2b_YpMhALJr9dVx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660hgtyMjOjQpCO7nGRf0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XkKQ8xcQ3Ts8pmvskRh1P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xHVMSY9dALUbbmTZBwqU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q8BLT3XCkPX4L9zyFzV5c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96MsKaS.kZ7NKdoyyHkQP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JVqnOt_Nn0P5YbErLDxM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lCg6h8aYgm_ZCp8EWtCY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0Vfl3JG5BVZfWsLLz_nW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USxhLYaBRsSkN5Nyw7leh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sTZdTcW1z3TXI71Z8P.xM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3El8UkQAfbNslfEr5Pu7C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vVGzrYplcQlAqlesT3e2g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G4w48QvWMTq4dMrcz6tav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Jrkj7txr3YmWjYGYEom_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4v0CmKyp2PHiqg9GhKtK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6h0CgrV5kOoZwK0ID4cXn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U3Ui0X84myUI2Tl2b5MTm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ngf_1ZIC3R0iz4Xig3RpJ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CdHySzgopAY8TtDwr9nl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2lzIK4oBICyrKxHoUHmEh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DCkUKZw5DHen.aiFq9pMs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x.dv.YaBpte3j7qEoFWGF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q6wNcda4uruKaxqdFq43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ThafS_X2fM8nV2F8PB0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ERAE4u6EuQ.WootRqa51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bHggX4X1T2vbkDJv4VLLf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uZ.tWiN3WPZ0RmZS72nd6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Qdu_Kb.DM62W1zAvUVXc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UniCawLT6yPhpOwhPKSl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LNveQrn61emno3pPS9iLK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5ThbjzJILLknYVqlfAwug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uxzY7Iw4TLLleHekkpWTB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imhXyoM2125Q52XgzaKzo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qri8TCgUwfNFC1y2H.7u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feE.lgA0noQWZZC2x6Gc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FWl960YhOMrRWfHjmT4LB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gN79xac8PLYAZoCVuNFu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cxh4Du9J8FnB0vvCR6tKf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unTnaM6BjCULFSSMJTMI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_jOfOhpj7hcmMU1cwFs4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tU9ICzkEu232.sz5xyH4y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oD89mly5q.Tz3uIpI5MHt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Lj_x75IRe5d4Tu3eWguU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XowwmeU_h_BU4k5Xt7y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0LrzdHMMCeQwSL3IOgJf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7agbTgdOL2pVnykb6EWO_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xI753q36PfwULHRmYM3r0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x8WVkb8Hboeh3LoTrTItO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tbJp_mGW9CVV8vVEbeFut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SuE_1R6H6bTPCC9LbH_W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Wmi9M4Ri.BOhMEFz9zK6F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a0NtG2b8iQVYJRdBXpPB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ikxVapLy59ypGM5BH23cE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GJPWJgRBaZU1VqAnjWr__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Bn0MgqnYZX0wqTRKSrnSE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uhc_vuNWvakVIBc89AEA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JkApMDdhVZUD3R44TY55T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6jgzXlGr8ionQRDKT6rx0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l3dXLJBavLNIwOax.R9W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SiQM0fxQyMibjE7oyQbW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7yLxYaJCCE8ha6KXdY56I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kerfM3I9z0rGrxtBMz56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7gxUYe.yjdhl9NsZXV1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XnP13cCL_vIw2U6jL0SY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1H4QQFeHR57N4jQILcYJ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1QSzHHblQVdUajpZZnILM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V5n61KZPG.vgfBX8dFbd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RY_XX9tiYTmuLI6ca1SQ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H_vwJqgV210cGugYxYT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O9UsY5xPujc7584Qhs5m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B2A_H4QFPVrqnjbwqKN0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6APTByxVJKWylZKXmi6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8Q0By4vCozBv6cRdg3wY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MutXz4HVTCBSO3XbNaBJ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_O6OhvJZ160Wr.ZzKXk8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HWk6Zgcp8dQ13M5yJXgp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BW.UKOzlk9srFjjWNDF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1InmNm.siyWgHVvgD4kjB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TBTEZiUI90l729Z7POB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DK.I7qwHD9TVfMmIyzr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LYJavP_15x.6SsCywSdA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n796fqNT7Gs5StJHoop5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Ypl0eJR06_9d5QeiSF2t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vCWK8fUhm636m6BDH7n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a22sjvPsLl4t.ZXHDlD7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GT4mrQpOVyIH.ZUWreX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1XcXi7pIttSdgElr46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2s3HczVYmh42aTg395I4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drPckIyve4nOn_y3w_mL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v31BxwhJASlyAcZIvFul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PwZnzz3eKEU0t3XKwyRrG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J2YzaeH4UoHQ06ih4A.r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RDT_pXO1Q6Js6gCHLI9O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9pHMz5m.6BiGyS6oStC4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f1mpDVoM0ENdZNQ3ugb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VHZJ_SIxeRSbI1NgzPku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5HF.bBEPG5qgNfHVH8Z.B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2xQicK8R7bvRRN9Ex4wD0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n1Y1mapMZBw1F5HvsqiqU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Hr.KQIxRd4AaV8Q1fCme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CYeWjy0sp4KjwHzHlN_a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_p11fjWlgc2ceYSuTk5W4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eCGobFFqj6zy7v1ds0ko9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dp2uBBHKZk1r61qIEQJO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Yw4knbs3sm8BEqcbgIh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ltEF.kVrAgABwcRzqvyi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_D8x50Pmu__IOsA2HSE.Y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tFvEuMySHkaqzSBtXvia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lyFo7Me.iA9PX9paz2D7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rz9cfkXibxUyPT7HPLFC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Zw0l_NC0K.m67iH7A0Us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X.4YZ3IsoK.8PErVVZST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DT22T7kw3jjPP6y3Rt2D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ZUI_hYE9ZR7H68jxVHI1d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FPGL7fTf3KhkvgOTIWxsw"/>
</p:tagLst>
</file>

<file path=ppt/theme/theme1.xml><?xml version="1.0" encoding="utf-8"?>
<a:theme xmlns:a="http://schemas.openxmlformats.org/drawingml/2006/main" name="SBI PPT 2022">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2022" id="{5E45936B-3A31-4DBD-A719-35711901F56E}" vid="{A0C7F62E-8949-4985-834E-6924861C3B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34689</TotalTime>
  <Words>2676</Words>
  <Application>Microsoft Macintosh PowerPoint</Application>
  <PresentationFormat>Widescreen</PresentationFormat>
  <Paragraphs>452</Paragraphs>
  <Slides>23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Avenir Next LT Pro</vt:lpstr>
      <vt:lpstr>Calibri</vt:lpstr>
      <vt:lpstr>Courier New</vt:lpstr>
      <vt:lpstr>Source Serif Pro Light</vt:lpstr>
      <vt:lpstr>SBI PPT 2022</vt:lpstr>
      <vt:lpstr>think-cell Slide</vt:lpstr>
      <vt:lpstr>CEO Value Creation Pulse: Confident in the Direction, Hesitant on the People</vt:lpstr>
      <vt:lpstr>CEO Value Creation Pulse, Q1 2024</vt:lpstr>
      <vt:lpstr>PowerPoint Presentation</vt:lpstr>
      <vt:lpstr>Demand sentiment has rebounded to levels not seen since Q2 2022</vt:lpstr>
      <vt:lpstr>A subtle shift back toward growth emphasis</vt:lpstr>
      <vt:lpstr>Forward-looking indicators better than this time last year, with the exception of renewal rates </vt:lpstr>
      <vt:lpstr>PowerPoint Presentation</vt:lpstr>
      <vt:lpstr>Clear shift to accelerating growth</vt:lpstr>
      <vt:lpstr>Small but noticeable shift toward more revenue from new customers</vt:lpstr>
      <vt:lpstr>Notable increases in emphasis on customer retention, market penetration, and new launches</vt:lpstr>
      <vt:lpstr>Biggest confidence gaps in market penetration and new product launches</vt:lpstr>
      <vt:lpstr>Sales, Product, and Marketing most likely to see operating expense increases</vt:lpstr>
      <vt:lpstr>Expanding markets the primary drivers for M&amp;A</vt:lpstr>
      <vt:lpstr>PowerPoint Presentation</vt:lpstr>
      <vt:lpstr>Confident in the plan; less confident in the people</vt:lpstr>
      <vt:lpstr>Seller productivity better, but remains flat to declining for more than half</vt:lpstr>
      <vt:lpstr>A notable increase in CEOs expressing lack of confidence in both CROs and CMOs</vt:lpstr>
      <vt:lpstr>PowerPoint Presentation</vt:lpstr>
      <vt:lpstr>Primary emphasis on positive churn to manage skill gaps</vt:lpstr>
      <vt:lpstr>GTM team sizes moderately increasing</vt:lpstr>
      <vt:lpstr>Ramping new hires is more likely to be taking even longer</vt:lpstr>
      <vt:lpstr>Few using AI systematically to help their teams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Among CEOs, SBI sees a shift to cost-efficient value creation</dc:title>
  <dc:creator>Chris Brown</dc:creator>
  <cp:lastModifiedBy>Bryan Kurey</cp:lastModifiedBy>
  <cp:revision>73</cp:revision>
  <cp:lastPrinted>2022-11-21T20:48:21Z</cp:lastPrinted>
  <dcterms:created xsi:type="dcterms:W3CDTF">2022-11-14T11:23:34Z</dcterms:created>
  <dcterms:modified xsi:type="dcterms:W3CDTF">2024-03-14T18:32:12Z</dcterms:modified>
</cp:coreProperties>
</file>