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2.xml" ContentType="application/vnd.openxmlformats-officedocument.theme+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notesSlides/notesSlide17.xml" ContentType="application/vnd.openxmlformats-officedocument.presentationml.notesSlide+xml"/>
  <Override PartName="/ppt/tags/tag46.xml" ContentType="application/vnd.openxmlformats-officedocument.presentationml.tags+xml"/>
  <Override PartName="/ppt/notesSlides/notesSlide18.xml" ContentType="application/vnd.openxmlformats-officedocument.presentationml.notesSlide+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notesSlides/notesSlide20.xml" ContentType="application/vnd.openxmlformats-officedocument.presentationml.notesSlide+xml"/>
  <Override PartName="/ppt/tags/tag49.xml" ContentType="application/vnd.openxmlformats-officedocument.presentationml.tags+xml"/>
  <Override PartName="/ppt/notesSlides/notesSlide21.xml" ContentType="application/vnd.openxmlformats-officedocument.presentationml.notesSlide+xml"/>
  <Override PartName="/ppt/tags/tag50.xml" ContentType="application/vnd.openxmlformats-officedocument.presentationml.tags+xml"/>
  <Override PartName="/ppt/notesSlides/notesSlide22.xml" ContentType="application/vnd.openxmlformats-officedocument.presentationml.notesSlide+xml"/>
  <Override PartName="/ppt/tags/tag51.xml" ContentType="application/vnd.openxmlformats-officedocument.presentationml.tags+xml"/>
  <Override PartName="/ppt/notesSlides/notesSlide23.xml" ContentType="application/vnd.openxmlformats-officedocument.presentationml.notesSlide+xml"/>
  <Override PartName="/ppt/tags/tag52.xml" ContentType="application/vnd.openxmlformats-officedocument.presentationml.tags+xml"/>
  <Override PartName="/ppt/notesSlides/notesSlide24.xml" ContentType="application/vnd.openxmlformats-officedocument.presentationml.notesSlide+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notesSlides/notesSlide26.xml" ContentType="application/vnd.openxmlformats-officedocument.presentationml.notesSlide+xml"/>
  <Override PartName="/ppt/tags/tag55.xml" ContentType="application/vnd.openxmlformats-officedocument.presentationml.tags+xml"/>
  <Override PartName="/ppt/notesSlides/notesSlide27.xml" ContentType="application/vnd.openxmlformats-officedocument.presentationml.notesSlide+xml"/>
  <Override PartName="/ppt/tags/tag56.xml" ContentType="application/vnd.openxmlformats-officedocument.presentationml.tags+xml"/>
  <Override PartName="/ppt/notesSlides/notesSlide28.xml" ContentType="application/vnd.openxmlformats-officedocument.presentationml.notesSlide+xml"/>
  <Override PartName="/ppt/tags/tag57.xml" ContentType="application/vnd.openxmlformats-officedocument.presentationml.tags+xml"/>
  <Override PartName="/ppt/notesSlides/notesSlide29.xml" ContentType="application/vnd.openxmlformats-officedocument.presentationml.notesSlide+xml"/>
  <Override PartName="/ppt/tags/tag58.xml" ContentType="application/vnd.openxmlformats-officedocument.presentationml.tags+xml"/>
  <Override PartName="/ppt/notesSlides/notesSlide30.xml" ContentType="application/vnd.openxmlformats-officedocument.presentationml.notesSlide+xml"/>
  <Override PartName="/ppt/tags/tag59.xml" ContentType="application/vnd.openxmlformats-officedocument.presentationml.tag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147471093" r:id="rId2"/>
    <p:sldId id="263" r:id="rId3"/>
    <p:sldId id="264" r:id="rId4"/>
    <p:sldId id="265" r:id="rId5"/>
    <p:sldId id="266" r:id="rId6"/>
    <p:sldId id="267" r:id="rId7"/>
    <p:sldId id="272" r:id="rId8"/>
    <p:sldId id="273" r:id="rId9"/>
    <p:sldId id="269" r:id="rId10"/>
    <p:sldId id="274" r:id="rId11"/>
    <p:sldId id="2147471091" r:id="rId12"/>
    <p:sldId id="278" r:id="rId13"/>
    <p:sldId id="279" r:id="rId14"/>
    <p:sldId id="280" r:id="rId15"/>
    <p:sldId id="281" r:id="rId16"/>
    <p:sldId id="2147471063" r:id="rId17"/>
    <p:sldId id="2147471074" r:id="rId18"/>
    <p:sldId id="2147471075" r:id="rId19"/>
    <p:sldId id="2147471076" r:id="rId20"/>
    <p:sldId id="2147471077" r:id="rId21"/>
    <p:sldId id="2147471094" r:id="rId22"/>
    <p:sldId id="2147471082" r:id="rId23"/>
    <p:sldId id="2147471095" r:id="rId24"/>
    <p:sldId id="2147471083" r:id="rId25"/>
    <p:sldId id="2147471084" r:id="rId26"/>
    <p:sldId id="2147471096" r:id="rId27"/>
    <p:sldId id="2147471086" r:id="rId28"/>
    <p:sldId id="2147471097" r:id="rId29"/>
    <p:sldId id="2147471088" r:id="rId30"/>
    <p:sldId id="2147471098" r:id="rId31"/>
    <p:sldId id="2147471090"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8BD823-2BD2-4ACE-914F-5E103B4023C9}">
          <p14:sldIdLst>
            <p14:sldId id="2147471093"/>
            <p14:sldId id="263"/>
            <p14:sldId id="264"/>
            <p14:sldId id="265"/>
            <p14:sldId id="266"/>
            <p14:sldId id="267"/>
            <p14:sldId id="272"/>
            <p14:sldId id="273"/>
            <p14:sldId id="269"/>
            <p14:sldId id="274"/>
            <p14:sldId id="2147471091"/>
            <p14:sldId id="278"/>
            <p14:sldId id="279"/>
            <p14:sldId id="280"/>
            <p14:sldId id="281"/>
            <p14:sldId id="2147471063"/>
            <p14:sldId id="2147471074"/>
            <p14:sldId id="2147471075"/>
            <p14:sldId id="2147471076"/>
            <p14:sldId id="2147471077"/>
            <p14:sldId id="2147471094"/>
            <p14:sldId id="2147471082"/>
            <p14:sldId id="2147471095"/>
            <p14:sldId id="2147471083"/>
            <p14:sldId id="2147471084"/>
            <p14:sldId id="2147471096"/>
            <p14:sldId id="2147471086"/>
            <p14:sldId id="2147471097"/>
            <p14:sldId id="2147471088"/>
            <p14:sldId id="2147471098"/>
            <p14:sldId id="2147471090"/>
          </p14:sldIdLst>
        </p14:section>
      </p14:sectionLst>
    </p:ext>
    <p:ext uri="{EFAFB233-063F-42B5-8137-9DF3F51BA10A}">
      <p15:sldGuideLst xmlns:p15="http://schemas.microsoft.com/office/powerpoint/2012/main">
        <p15:guide id="1" orient="horz" pos="822" userDrawn="1">
          <p15:clr>
            <a:srgbClr val="A4A3A4"/>
          </p15:clr>
        </p15:guide>
        <p15:guide id="2" orient="horz" pos="2432"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86E7C-C2CB-7D08-4D74-A2E648009D75}" name="it 24slides11" initials="i2" userId="S::24slides11@pahlawandesign.onmicrosoft.com::815a8db7-e062-4895-9980-69996332c3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0" autoAdjust="0"/>
    <p:restoredTop sz="94660"/>
  </p:normalViewPr>
  <p:slideViewPr>
    <p:cSldViewPr snapToGrid="0">
      <p:cViewPr>
        <p:scale>
          <a:sx n="100" d="100"/>
          <a:sy n="100" d="100"/>
        </p:scale>
        <p:origin x="58" y="-605"/>
      </p:cViewPr>
      <p:guideLst>
        <p:guide orient="horz" pos="822"/>
        <p:guide orient="horz" pos="2432"/>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142690739662202E-2"/>
          <c:y val="2.1399176954732511E-2"/>
          <c:w val="0.96971461852067564"/>
          <c:h val="0.95308641975308639"/>
        </c:manualLayout>
      </c:layout>
      <c:bubbleChart>
        <c:varyColors val="0"/>
        <c:ser>
          <c:idx val="0"/>
          <c:order val="0"/>
          <c:spPr>
            <a:solidFill>
              <a:schemeClr val="accent5"/>
            </a:solidFill>
            <a:ln>
              <a:noFill/>
            </a:ln>
          </c:spPr>
          <c:invertIfNegative val="0"/>
          <c:xVal>
            <c:numRef>
              <c:f>Sheet1!$A$1:$A$5</c:f>
              <c:numCache>
                <c:formatCode>General</c:formatCode>
                <c:ptCount val="5"/>
                <c:pt idx="0">
                  <c:v>1</c:v>
                </c:pt>
                <c:pt idx="1">
                  <c:v>2</c:v>
                </c:pt>
                <c:pt idx="2">
                  <c:v>5</c:v>
                </c:pt>
                <c:pt idx="3">
                  <c:v>4</c:v>
                </c:pt>
                <c:pt idx="4">
                  <c:v>2</c:v>
                </c:pt>
              </c:numCache>
            </c:numRef>
          </c:xVal>
          <c:yVal>
            <c:numRef>
              <c:f>Sheet1!$B$1:$B$5</c:f>
              <c:numCache>
                <c:formatCode>General</c:formatCode>
                <c:ptCount val="5"/>
                <c:pt idx="0">
                  <c:v>1</c:v>
                </c:pt>
                <c:pt idx="1">
                  <c:v>2</c:v>
                </c:pt>
                <c:pt idx="2">
                  <c:v>5</c:v>
                </c:pt>
                <c:pt idx="3">
                  <c:v>1</c:v>
                </c:pt>
                <c:pt idx="4">
                  <c:v>5</c:v>
                </c:pt>
              </c:numCache>
            </c:numRef>
          </c:yVal>
          <c:bubbleSize>
            <c:numRef>
              <c:f>Sheet1!$C$1:$C$5</c:f>
              <c:numCache>
                <c:formatCode>General</c:formatCode>
                <c:ptCount val="5"/>
                <c:pt idx="0">
                  <c:v>8</c:v>
                </c:pt>
                <c:pt idx="1">
                  <c:v>2</c:v>
                </c:pt>
                <c:pt idx="2">
                  <c:v>16</c:v>
                </c:pt>
                <c:pt idx="3">
                  <c:v>2</c:v>
                </c:pt>
                <c:pt idx="4">
                  <c:v>4</c:v>
                </c:pt>
              </c:numCache>
            </c:numRef>
          </c:bubbleSize>
          <c:bubble3D val="0"/>
          <c:extLst>
            <c:ext xmlns:c16="http://schemas.microsoft.com/office/drawing/2014/chart" uri="{C3380CC4-5D6E-409C-BE32-E72D297353CC}">
              <c16:uniqueId val="{00000000-664C-41B1-9327-409CB51C584C}"/>
            </c:ext>
          </c:extLst>
        </c:ser>
        <c:dLbls>
          <c:showLegendKey val="0"/>
          <c:showVal val="0"/>
          <c:showCatName val="0"/>
          <c:showSerName val="0"/>
          <c:showPercent val="0"/>
          <c:showBubbleSize val="0"/>
        </c:dLbls>
        <c:bubbleScale val="109"/>
        <c:showNegBubbles val="0"/>
        <c:axId val="1922224959"/>
        <c:axId val="1"/>
      </c:bubbleChart>
      <c:valAx>
        <c:axId val="1922224959"/>
        <c:scaling>
          <c:orientation val="minMax"/>
          <c:max val="6"/>
          <c:min val="0"/>
        </c:scaling>
        <c:delete val="1"/>
        <c:axPos val="b"/>
        <c:numFmt formatCode="General" sourceLinked="1"/>
        <c:majorTickMark val="none"/>
        <c:minorTickMark val="none"/>
        <c:tickLblPos val="none"/>
        <c:crossAx val="1"/>
        <c:crosses val="min"/>
        <c:crossBetween val="midCat"/>
      </c:valAx>
      <c:valAx>
        <c:axId val="1"/>
        <c:scaling>
          <c:orientation val="minMax"/>
          <c:max val="6"/>
          <c:min val="0"/>
        </c:scaling>
        <c:delete val="0"/>
        <c:axPos val="l"/>
        <c:numFmt formatCode="General" sourceLinked="1"/>
        <c:majorTickMark val="none"/>
        <c:minorTickMark val="none"/>
        <c:tickLblPos val="none"/>
        <c:spPr>
          <a:ln w="9525" algn="ctr">
            <a:noFill/>
            <a:prstDash val="solid"/>
          </a:ln>
        </c:spPr>
        <c:crossAx val="1922224959"/>
        <c:crosses val="min"/>
        <c:crossBetween val="midCat"/>
      </c:valAx>
      <c:spPr>
        <a:noFill/>
        <a:ln w="9525" algn="ctr">
          <a:noFill/>
          <a:prstDash val="solid"/>
        </a:ln>
      </c:spPr>
    </c:plotArea>
    <c:plotVisOnly val="0"/>
    <c:dispBlanksAs val="gap"/>
    <c:showDLblsOverMax val="1"/>
  </c:chart>
  <c:spPr>
    <a:noFill/>
    <a:ln>
      <a:solidFill>
        <a:schemeClr val="bg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late Pro" panose="02000506040000020004" pitchFamily="2" charset="0"/>
                <a:sym typeface="Slate Pro" panose="02000506040000020004"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late Pro" panose="02000506040000020004" pitchFamily="2" charset="0"/>
                <a:sym typeface="Slate Pro" panose="02000506040000020004" pitchFamily="2" charset="0"/>
              </a:defRPr>
            </a:lvl1pPr>
          </a:lstStyle>
          <a:p>
            <a:fld id="{8A83D155-8D73-4FC7-A341-7CF39BDD88F8}" type="datetimeFigureOut">
              <a:rPr lang="en-US" smtClean="0"/>
              <a:pPr/>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late Pro" panose="02000506040000020004" pitchFamily="2" charset="0"/>
                <a:sym typeface="Slate Pro" panose="02000506040000020004"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late Pro" panose="02000506040000020004" pitchFamily="2" charset="0"/>
                <a:sym typeface="Slate Pro" panose="02000506040000020004" pitchFamily="2" charset="0"/>
              </a:defRPr>
            </a:lvl1pPr>
          </a:lstStyle>
          <a:p>
            <a:fld id="{15DD4C09-BA83-48BC-8187-94EEF1660D35}" type="slidenum">
              <a:rPr lang="en-US" smtClean="0"/>
              <a:pPr/>
              <a:t>‹#›</a:t>
            </a:fld>
            <a:endParaRPr lang="en-US"/>
          </a:p>
        </p:txBody>
      </p:sp>
    </p:spTree>
    <p:extLst>
      <p:ext uri="{BB962C8B-B14F-4D97-AF65-F5344CB8AC3E}">
        <p14:creationId xmlns:p14="http://schemas.microsoft.com/office/powerpoint/2010/main" val="44589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1pPr>
    <a:lvl2pPr marL="4572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2pPr>
    <a:lvl3pPr marL="9144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3pPr>
    <a:lvl4pPr marL="13716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4pPr>
    <a:lvl5pPr marL="1828800" algn="l" defTabSz="914400" rtl="0" eaLnBrk="1" latinLnBrk="0" hangingPunct="1">
      <a:defRPr sz="1200" kern="1200">
        <a:solidFill>
          <a:schemeClr val="tx1"/>
        </a:solidFill>
        <a:latin typeface="Slate Pro" panose="02000506040000020004" pitchFamily="2" charset="0"/>
        <a:ea typeface="+mn-ea"/>
        <a:cs typeface="+mn-cs"/>
        <a:sym typeface="Slate Pro" panose="0200050604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1</a:t>
            </a:fld>
            <a:endParaRPr lang="en-US"/>
          </a:p>
        </p:txBody>
      </p:sp>
    </p:spTree>
    <p:extLst>
      <p:ext uri="{BB962C8B-B14F-4D97-AF65-F5344CB8AC3E}">
        <p14:creationId xmlns:p14="http://schemas.microsoft.com/office/powerpoint/2010/main" val="350496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10</a:t>
            </a:fld>
            <a:endParaRPr lang="en-US"/>
          </a:p>
        </p:txBody>
      </p:sp>
    </p:spTree>
    <p:extLst>
      <p:ext uri="{BB962C8B-B14F-4D97-AF65-F5344CB8AC3E}">
        <p14:creationId xmlns:p14="http://schemas.microsoft.com/office/powerpoint/2010/main" val="1965940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11</a:t>
            </a:fld>
            <a:endParaRPr lang="en-US" dirty="0"/>
          </a:p>
        </p:txBody>
      </p:sp>
    </p:spTree>
    <p:extLst>
      <p:ext uri="{BB962C8B-B14F-4D97-AF65-F5344CB8AC3E}">
        <p14:creationId xmlns:p14="http://schemas.microsoft.com/office/powerpoint/2010/main" val="95818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12</a:t>
            </a:fld>
            <a:endParaRPr lang="en-US"/>
          </a:p>
        </p:txBody>
      </p:sp>
    </p:spTree>
    <p:extLst>
      <p:ext uri="{BB962C8B-B14F-4D97-AF65-F5344CB8AC3E}">
        <p14:creationId xmlns:p14="http://schemas.microsoft.com/office/powerpoint/2010/main" val="11698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13</a:t>
            </a:fld>
            <a:endParaRPr lang="en-US"/>
          </a:p>
        </p:txBody>
      </p:sp>
    </p:spTree>
    <p:extLst>
      <p:ext uri="{BB962C8B-B14F-4D97-AF65-F5344CB8AC3E}">
        <p14:creationId xmlns:p14="http://schemas.microsoft.com/office/powerpoint/2010/main" val="184866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14</a:t>
            </a:fld>
            <a:endParaRPr lang="en-US"/>
          </a:p>
        </p:txBody>
      </p:sp>
    </p:spTree>
    <p:extLst>
      <p:ext uri="{BB962C8B-B14F-4D97-AF65-F5344CB8AC3E}">
        <p14:creationId xmlns:p14="http://schemas.microsoft.com/office/powerpoint/2010/main" val="56229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DD4C09-BA83-48BC-8187-94EEF1660D35}" type="slidenum">
              <a:rPr lang="en-US" smtClean="0"/>
              <a:t>15</a:t>
            </a:fld>
            <a:endParaRPr lang="en-US"/>
          </a:p>
        </p:txBody>
      </p:sp>
    </p:spTree>
    <p:extLst>
      <p:ext uri="{BB962C8B-B14F-4D97-AF65-F5344CB8AC3E}">
        <p14:creationId xmlns:p14="http://schemas.microsoft.com/office/powerpoint/2010/main" val="989462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16</a:t>
            </a:fld>
            <a:endParaRPr lang="en-US" dirty="0"/>
          </a:p>
        </p:txBody>
      </p:sp>
    </p:spTree>
    <p:extLst>
      <p:ext uri="{BB962C8B-B14F-4D97-AF65-F5344CB8AC3E}">
        <p14:creationId xmlns:p14="http://schemas.microsoft.com/office/powerpoint/2010/main" val="82508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17</a:t>
            </a:fld>
            <a:endParaRPr lang="en-US"/>
          </a:p>
        </p:txBody>
      </p:sp>
    </p:spTree>
    <p:extLst>
      <p:ext uri="{BB962C8B-B14F-4D97-AF65-F5344CB8AC3E}">
        <p14:creationId xmlns:p14="http://schemas.microsoft.com/office/powerpoint/2010/main" val="61974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18</a:t>
            </a:fld>
            <a:endParaRPr lang="en-US" dirty="0"/>
          </a:p>
        </p:txBody>
      </p:sp>
    </p:spTree>
    <p:extLst>
      <p:ext uri="{BB962C8B-B14F-4D97-AF65-F5344CB8AC3E}">
        <p14:creationId xmlns:p14="http://schemas.microsoft.com/office/powerpoint/2010/main" val="409314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19</a:t>
            </a:fld>
            <a:endParaRPr lang="en-US" dirty="0"/>
          </a:p>
        </p:txBody>
      </p:sp>
    </p:spTree>
    <p:extLst>
      <p:ext uri="{BB962C8B-B14F-4D97-AF65-F5344CB8AC3E}">
        <p14:creationId xmlns:p14="http://schemas.microsoft.com/office/powerpoint/2010/main" val="28270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a:t>
            </a:fld>
            <a:endParaRPr lang="en-US"/>
          </a:p>
        </p:txBody>
      </p:sp>
    </p:spTree>
    <p:extLst>
      <p:ext uri="{BB962C8B-B14F-4D97-AF65-F5344CB8AC3E}">
        <p14:creationId xmlns:p14="http://schemas.microsoft.com/office/powerpoint/2010/main" val="3715317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20</a:t>
            </a:fld>
            <a:endParaRPr lang="en-US"/>
          </a:p>
        </p:txBody>
      </p:sp>
    </p:spTree>
    <p:extLst>
      <p:ext uri="{BB962C8B-B14F-4D97-AF65-F5344CB8AC3E}">
        <p14:creationId xmlns:p14="http://schemas.microsoft.com/office/powerpoint/2010/main" val="621858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21</a:t>
            </a:fld>
            <a:endParaRPr lang="en-US" dirty="0"/>
          </a:p>
        </p:txBody>
      </p:sp>
    </p:spTree>
    <p:extLst>
      <p:ext uri="{BB962C8B-B14F-4D97-AF65-F5344CB8AC3E}">
        <p14:creationId xmlns:p14="http://schemas.microsoft.com/office/powerpoint/2010/main" val="536232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22</a:t>
            </a:fld>
            <a:endParaRPr lang="en-US"/>
          </a:p>
        </p:txBody>
      </p:sp>
    </p:spTree>
    <p:extLst>
      <p:ext uri="{BB962C8B-B14F-4D97-AF65-F5344CB8AC3E}">
        <p14:creationId xmlns:p14="http://schemas.microsoft.com/office/powerpoint/2010/main" val="288338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23</a:t>
            </a:fld>
            <a:endParaRPr lang="en-US" dirty="0"/>
          </a:p>
        </p:txBody>
      </p:sp>
    </p:spTree>
    <p:extLst>
      <p:ext uri="{BB962C8B-B14F-4D97-AF65-F5344CB8AC3E}">
        <p14:creationId xmlns:p14="http://schemas.microsoft.com/office/powerpoint/2010/main" val="402092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24</a:t>
            </a:fld>
            <a:endParaRPr lang="en-US"/>
          </a:p>
        </p:txBody>
      </p:sp>
    </p:spTree>
    <p:extLst>
      <p:ext uri="{BB962C8B-B14F-4D97-AF65-F5344CB8AC3E}">
        <p14:creationId xmlns:p14="http://schemas.microsoft.com/office/powerpoint/2010/main" val="365912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25</a:t>
            </a:fld>
            <a:endParaRPr lang="en-US"/>
          </a:p>
        </p:txBody>
      </p:sp>
    </p:spTree>
    <p:extLst>
      <p:ext uri="{BB962C8B-B14F-4D97-AF65-F5344CB8AC3E}">
        <p14:creationId xmlns:p14="http://schemas.microsoft.com/office/powerpoint/2010/main" val="4233599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26</a:t>
            </a:fld>
            <a:endParaRPr lang="en-US" dirty="0"/>
          </a:p>
        </p:txBody>
      </p:sp>
    </p:spTree>
    <p:extLst>
      <p:ext uri="{BB962C8B-B14F-4D97-AF65-F5344CB8AC3E}">
        <p14:creationId xmlns:p14="http://schemas.microsoft.com/office/powerpoint/2010/main" val="50152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27</a:t>
            </a:fld>
            <a:endParaRPr lang="en-US"/>
          </a:p>
        </p:txBody>
      </p:sp>
    </p:spTree>
    <p:extLst>
      <p:ext uri="{BB962C8B-B14F-4D97-AF65-F5344CB8AC3E}">
        <p14:creationId xmlns:p14="http://schemas.microsoft.com/office/powerpoint/2010/main" val="33316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28</a:t>
            </a:fld>
            <a:endParaRPr lang="en-US" dirty="0"/>
          </a:p>
        </p:txBody>
      </p:sp>
    </p:spTree>
    <p:extLst>
      <p:ext uri="{BB962C8B-B14F-4D97-AF65-F5344CB8AC3E}">
        <p14:creationId xmlns:p14="http://schemas.microsoft.com/office/powerpoint/2010/main" val="579530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29</a:t>
            </a:fld>
            <a:endParaRPr lang="en-US"/>
          </a:p>
        </p:txBody>
      </p:sp>
    </p:spTree>
    <p:extLst>
      <p:ext uri="{BB962C8B-B14F-4D97-AF65-F5344CB8AC3E}">
        <p14:creationId xmlns:p14="http://schemas.microsoft.com/office/powerpoint/2010/main" val="191337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3</a:t>
            </a:fld>
            <a:endParaRPr lang="en-US"/>
          </a:p>
        </p:txBody>
      </p:sp>
    </p:spTree>
    <p:extLst>
      <p:ext uri="{BB962C8B-B14F-4D97-AF65-F5344CB8AC3E}">
        <p14:creationId xmlns:p14="http://schemas.microsoft.com/office/powerpoint/2010/main" val="354908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036CA68-81EA-4916-95FB-C7C2F2C0E2FF}" type="slidenum">
              <a:rPr lang="en-US" smtClean="0"/>
              <a:pPr/>
              <a:t>30</a:t>
            </a:fld>
            <a:endParaRPr lang="en-US" dirty="0"/>
          </a:p>
        </p:txBody>
      </p:sp>
    </p:spTree>
    <p:extLst>
      <p:ext uri="{BB962C8B-B14F-4D97-AF65-F5344CB8AC3E}">
        <p14:creationId xmlns:p14="http://schemas.microsoft.com/office/powerpoint/2010/main" val="382849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31</a:t>
            </a:fld>
            <a:endParaRPr lang="en-US"/>
          </a:p>
        </p:txBody>
      </p:sp>
    </p:spTree>
    <p:extLst>
      <p:ext uri="{BB962C8B-B14F-4D97-AF65-F5344CB8AC3E}">
        <p14:creationId xmlns:p14="http://schemas.microsoft.com/office/powerpoint/2010/main" val="31093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4</a:t>
            </a:fld>
            <a:endParaRPr lang="en-US"/>
          </a:p>
        </p:txBody>
      </p:sp>
    </p:spTree>
    <p:extLst>
      <p:ext uri="{BB962C8B-B14F-4D97-AF65-F5344CB8AC3E}">
        <p14:creationId xmlns:p14="http://schemas.microsoft.com/office/powerpoint/2010/main" val="99197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5</a:t>
            </a:fld>
            <a:endParaRPr lang="en-US"/>
          </a:p>
        </p:txBody>
      </p:sp>
    </p:spTree>
    <p:extLst>
      <p:ext uri="{BB962C8B-B14F-4D97-AF65-F5344CB8AC3E}">
        <p14:creationId xmlns:p14="http://schemas.microsoft.com/office/powerpoint/2010/main" val="341852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6</a:t>
            </a:fld>
            <a:endParaRPr lang="en-US"/>
          </a:p>
        </p:txBody>
      </p:sp>
    </p:spTree>
    <p:extLst>
      <p:ext uri="{BB962C8B-B14F-4D97-AF65-F5344CB8AC3E}">
        <p14:creationId xmlns:p14="http://schemas.microsoft.com/office/powerpoint/2010/main" val="913541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7</a:t>
            </a:fld>
            <a:endParaRPr lang="en-US"/>
          </a:p>
        </p:txBody>
      </p:sp>
    </p:spTree>
    <p:extLst>
      <p:ext uri="{BB962C8B-B14F-4D97-AF65-F5344CB8AC3E}">
        <p14:creationId xmlns:p14="http://schemas.microsoft.com/office/powerpoint/2010/main" val="3471868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DD4C09-BA83-48BC-8187-94EEF1660D35}" type="slidenum">
              <a:rPr lang="en-US" smtClean="0"/>
              <a:t>8</a:t>
            </a:fld>
            <a:endParaRPr lang="en-US"/>
          </a:p>
        </p:txBody>
      </p:sp>
    </p:spTree>
    <p:extLst>
      <p:ext uri="{BB962C8B-B14F-4D97-AF65-F5344CB8AC3E}">
        <p14:creationId xmlns:p14="http://schemas.microsoft.com/office/powerpoint/2010/main" val="119295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1901597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latin typeface="Slate Pro" panose="02000506040000020004" pitchFamily="2" charset="0"/>
                <a:sym typeface="Slate Pro" panose="02000506040000020004" pitchFamily="2" charset="0"/>
              </a:defRPr>
            </a:lvl1pPr>
            <a:lvl2pPr>
              <a:defRPr>
                <a:solidFill>
                  <a:schemeClr val="tx1"/>
                </a:solidFill>
                <a:latin typeface="Slate Pro" panose="02000506040000020004" pitchFamily="2" charset="0"/>
                <a:sym typeface="Slate Pro" panose="02000506040000020004" pitchFamily="2" charset="0"/>
              </a:defRPr>
            </a:lvl2pPr>
            <a:lvl3pPr>
              <a:defRPr>
                <a:solidFill>
                  <a:schemeClr val="tx1"/>
                </a:solidFill>
                <a:latin typeface="Slate Pro" panose="02000506040000020004" pitchFamily="2" charset="0"/>
                <a:sym typeface="Slate Pro" panose="02000506040000020004" pitchFamily="2" charset="0"/>
              </a:defRPr>
            </a:lvl3pPr>
            <a:lvl4pPr>
              <a:defRPr>
                <a:solidFill>
                  <a:schemeClr val="tx1"/>
                </a:solidFill>
                <a:latin typeface="Slate Pro" panose="02000506040000020004" pitchFamily="2" charset="0"/>
                <a:sym typeface="Slate Pro" panose="02000506040000020004" pitchFamily="2" charset="0"/>
              </a:defRPr>
            </a:lvl4pPr>
            <a:lvl5pPr>
              <a:defRPr>
                <a:solidFill>
                  <a:schemeClr val="tx1"/>
                </a:solidFill>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121326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40710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087300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1711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79553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176419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318963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16460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151293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01663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8117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13910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075542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31318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2102402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Slate Pro" panose="02000506040000020004" pitchFamily="2" charset="0"/>
                <a:ea typeface="Verdana" panose="020B0604030504040204" pitchFamily="34" charset="0"/>
                <a:cs typeface="Slate Pro" panose="02000506040000020004" pitchFamily="2" charset="0"/>
                <a:sym typeface="Slate Pro" panose="02000506040000020004" pitchFamily="2"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atin typeface="Slate Pro" panose="02000506040000020004" pitchFamily="2" charset="0"/>
                <a:sym typeface="Slate Pro" panose="02000506040000020004" pitchFamily="2" charset="0"/>
              </a:defRPr>
            </a:lvl1pPr>
            <a:lvl5pPr marL="682625" indent="0">
              <a:buNone/>
              <a:defRPr/>
            </a:lvl5pPr>
          </a:lstStyle>
          <a:p>
            <a:pPr lvl="0"/>
            <a:r>
              <a:rPr lang="en-US" dirty="0"/>
              <a:t>For Our Discussion Today</a:t>
            </a:r>
          </a:p>
        </p:txBody>
      </p:sp>
    </p:spTree>
    <p:extLst>
      <p:ext uri="{BB962C8B-B14F-4D97-AF65-F5344CB8AC3E}">
        <p14:creationId xmlns:p14="http://schemas.microsoft.com/office/powerpoint/2010/main" val="305305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342230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latin typeface="Slate Pro" panose="02000506040000020004" pitchFamily="2" charset="0"/>
                <a:sym typeface="Slate Pro" panose="02000506040000020004" pitchFamily="2" charset="0"/>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latin typeface="Slate Pro" panose="02000506040000020004" pitchFamily="2" charset="0"/>
                <a:sym typeface="Slate Pro" panose="02000506040000020004" pitchFamily="2" charset="0"/>
              </a:defRPr>
            </a:lvl1pPr>
          </a:lstStyle>
          <a:p>
            <a:pPr lvl="0"/>
            <a:r>
              <a:rPr lang="en-US" dirty="0"/>
              <a:t>##</a:t>
            </a:r>
          </a:p>
        </p:txBody>
      </p:sp>
    </p:spTree>
    <p:extLst>
      <p:ext uri="{BB962C8B-B14F-4D97-AF65-F5344CB8AC3E}">
        <p14:creationId xmlns:p14="http://schemas.microsoft.com/office/powerpoint/2010/main" val="34281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2250062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latin typeface="Slate Pro" panose="02000506040000020004" pitchFamily="2" charset="0"/>
                <a:sym typeface="Slate Pro" panose="02000506040000020004" pitchFamily="2" charset="0"/>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latin typeface="Slate Pro" panose="02000506040000020004" pitchFamily="2" charset="0"/>
                <a:sym typeface="Slate Pro" panose="02000506040000020004" pitchFamily="2" charset="0"/>
              </a:defRPr>
            </a:lvl1pPr>
          </a:lstStyle>
          <a:p>
            <a:pPr lvl="0"/>
            <a:r>
              <a:rPr lang="en-US" dirty="0"/>
              <a:t>##</a:t>
            </a:r>
          </a:p>
        </p:txBody>
      </p:sp>
    </p:spTree>
    <p:extLst>
      <p:ext uri="{BB962C8B-B14F-4D97-AF65-F5344CB8AC3E}">
        <p14:creationId xmlns:p14="http://schemas.microsoft.com/office/powerpoint/2010/main" val="16362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961808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Tree>
    <p:extLst>
      <p:ext uri="{BB962C8B-B14F-4D97-AF65-F5344CB8AC3E}">
        <p14:creationId xmlns:p14="http://schemas.microsoft.com/office/powerpoint/2010/main" val="2653271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49384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latin typeface="Slate Pro" panose="02000506040000020004" pitchFamily="2" charset="0"/>
                <a:sym typeface="Slate Pro" panose="02000506040000020004" pitchFamily="2" charset="0"/>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latin typeface="Slate Pro" panose="02000506040000020004" pitchFamily="2" charset="0"/>
                <a:sym typeface="Slate Pro" panose="02000506040000020004" pitchFamily="2" charset="0"/>
              </a:defRPr>
            </a:lvl1pPr>
          </a:lstStyle>
          <a:p>
            <a:pPr lvl="0"/>
            <a:r>
              <a:rPr lang="en-US" dirty="0"/>
              <a:t>##</a:t>
            </a:r>
          </a:p>
        </p:txBody>
      </p:sp>
    </p:spTree>
    <p:extLst>
      <p:ext uri="{BB962C8B-B14F-4D97-AF65-F5344CB8AC3E}">
        <p14:creationId xmlns:p14="http://schemas.microsoft.com/office/powerpoint/2010/main" val="30356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3438241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latin typeface="Slate Pro" panose="02000506040000020004" pitchFamily="2" charset="0"/>
                <a:sym typeface="Slate Pro" panose="02000506040000020004" pitchFamily="2" charset="0"/>
              </a:rPr>
              <a:pPr algn="r"/>
              <a:t>‹#›</a:t>
            </a:fld>
            <a:endParaRPr lang="en-US" sz="1100" dirty="0">
              <a:solidFill>
                <a:schemeClr val="bg1"/>
              </a:solidFill>
              <a:latin typeface="Slate Pro" panose="02000506040000020004" pitchFamily="2" charset="0"/>
              <a:sym typeface="Slate Pro" panose="02000506040000020004" pitchFamily="2" charset="0"/>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20058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3617810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latin typeface="Slate Pro" panose="02000506040000020004" pitchFamily="2" charset="0"/>
                <a:sym typeface="Slate Pro" panose="02000506040000020004" pitchFamily="2" charset="0"/>
              </a:rPr>
              <a:pPr algn="r"/>
              <a:t>‹#›</a:t>
            </a:fld>
            <a:endParaRPr lang="en-US" sz="1100" dirty="0">
              <a:solidFill>
                <a:schemeClr val="bg1"/>
              </a:solidFill>
              <a:latin typeface="Slate Pro" panose="02000506040000020004" pitchFamily="2" charset="0"/>
              <a:sym typeface="Slate Pro" panose="02000506040000020004" pitchFamily="2" charset="0"/>
            </a:endParaRPr>
          </a:p>
        </p:txBody>
      </p:sp>
      <p:sp>
        <p:nvSpPr>
          <p:cNvPr id="2" name="TextBox 1">
            <a:extLst>
              <a:ext uri="{FF2B5EF4-FFF2-40B4-BE49-F238E27FC236}">
                <a16:creationId xmlns:a16="http://schemas.microsoft.com/office/drawing/2014/main" id="{3252A3CD-9F27-5AE1-225C-3361E5B5BB61}"/>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306939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745787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Slate Pro" panose="02000506040000020004" pitchFamily="2" charset="0"/>
                <a:sym typeface="Slate Pro" panose="02000506040000020004" pitchFamily="2" charset="0"/>
              </a:rPr>
              <a:pPr algn="r"/>
              <a:t>‹#›</a:t>
            </a:fld>
            <a:endParaRPr lang="en-US" sz="1100" dirty="0">
              <a:solidFill>
                <a:schemeClr val="tx1"/>
              </a:solidFill>
              <a:latin typeface="Slate Pro" panose="02000506040000020004" pitchFamily="2" charset="0"/>
              <a:sym typeface="Slate Pro" panose="02000506040000020004" pitchFamily="2" charset="0"/>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0081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236209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Slate Pro" panose="02000506040000020004" pitchFamily="2" charset="0"/>
                <a:sym typeface="Slate Pro" panose="02000506040000020004" pitchFamily="2" charset="0"/>
              </a:rPr>
              <a:pPr algn="r"/>
              <a:t>‹#›</a:t>
            </a:fld>
            <a:endParaRPr lang="en-US" sz="1100" dirty="0">
              <a:solidFill>
                <a:schemeClr val="tx1"/>
              </a:solidFill>
              <a:latin typeface="Slate Pro" panose="02000506040000020004" pitchFamily="2" charset="0"/>
              <a:sym typeface="Slate Pro" panose="02000506040000020004" pitchFamily="2" charset="0"/>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77105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231940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3"/>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latin typeface="Slate Pro" panose="02000506040000020004" pitchFamily="2" charset="0"/>
                <a:sym typeface="Slate Pro" panose="0200050604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latin typeface="Slate Pro" panose="02000506040000020004" pitchFamily="2" charset="0"/>
                <a:sym typeface="Slate Pro" panose="02000506040000020004" pitchFamily="2"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latin typeface="Slate Pro" panose="02000506040000020004" pitchFamily="2" charset="0"/>
                <a:sym typeface="Slate Pro" panose="02000506040000020004" pitchFamily="2" charset="0"/>
              </a:rPr>
              <a:pPr algn="r"/>
              <a:t>‹#›</a:t>
            </a:fld>
            <a:endParaRPr lang="en-US" sz="1100" dirty="0">
              <a:solidFill>
                <a:schemeClr val="bg1"/>
              </a:solidFill>
              <a:latin typeface="Slate Pro" panose="02000506040000020004" pitchFamily="2" charset="0"/>
              <a:sym typeface="Slate Pro" panose="02000506040000020004" pitchFamily="2" charset="0"/>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909229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eneric Divider">
  <p:cSld name="Generic Divider">
    <p:spTree>
      <p:nvGrpSpPr>
        <p:cNvPr id="1" name="Shape 3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E505F29-9BD9-515E-D199-BCB04CE30CBF}"/>
              </a:ext>
            </a:extLst>
          </p:cNvPr>
          <p:cNvGraphicFramePr>
            <a:graphicFrameLocks noChangeAspect="1"/>
          </p:cNvGraphicFramePr>
          <p:nvPr userDrawn="1">
            <p:custDataLst>
              <p:tags r:id="rId1"/>
            </p:custDataLst>
            <p:extLst>
              <p:ext uri="{D42A27DB-BD31-4B8C-83A1-F6EECF244321}">
                <p14:modId xmlns:p14="http://schemas.microsoft.com/office/powerpoint/2010/main" val="3751965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5" name="Google Shape;35;p131"/>
          <p:cNvPicPr preferRelativeResize="0"/>
          <p:nvPr/>
        </p:nvPicPr>
        <p:blipFill rotWithShape="1">
          <a:blip r:embed="rId5">
            <a:alphaModFix/>
          </a:blip>
          <a:srcRect/>
          <a:stretch/>
        </p:blipFill>
        <p:spPr>
          <a:xfrm>
            <a:off x="677" y="-1"/>
            <a:ext cx="12190645" cy="6503437"/>
          </a:xfrm>
          <a:prstGeom prst="rect">
            <a:avLst/>
          </a:prstGeom>
          <a:noFill/>
          <a:ln>
            <a:noFill/>
          </a:ln>
        </p:spPr>
      </p:pic>
      <p:sp>
        <p:nvSpPr>
          <p:cNvPr id="36" name="Google Shape;36;p131"/>
          <p:cNvSpPr/>
          <p:nvPr/>
        </p:nvSpPr>
        <p:spPr>
          <a:xfrm>
            <a:off x="-678" y="-5833"/>
            <a:ext cx="12192000" cy="6515100"/>
          </a:xfrm>
          <a:prstGeom prst="rect">
            <a:avLst/>
          </a:prstGeom>
          <a:solidFill>
            <a:srgbClr val="DCDAD7">
              <a:alpha val="91764"/>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7A7571"/>
              </a:solidFill>
              <a:latin typeface="Slate Pro" panose="02000506040000020004" pitchFamily="2" charset="0"/>
              <a:ea typeface="Avenir"/>
              <a:cs typeface="Avenir"/>
              <a:sym typeface="Slate Pro" panose="02000506040000020004" pitchFamily="2" charset="0"/>
            </a:endParaRPr>
          </a:p>
        </p:txBody>
      </p:sp>
      <p:sp>
        <p:nvSpPr>
          <p:cNvPr id="37" name="Google Shape;37;p131"/>
          <p:cNvSpPr/>
          <p:nvPr/>
        </p:nvSpPr>
        <p:spPr>
          <a:xfrm>
            <a:off x="4728560" y="2698169"/>
            <a:ext cx="2734880" cy="1222017"/>
          </a:xfrm>
          <a:prstGeom prst="roundRect">
            <a:avLst>
              <a:gd name="adj" fmla="val 758"/>
            </a:avLst>
          </a:prstGeom>
          <a:solidFill>
            <a:schemeClr val="lt1"/>
          </a:solidFill>
          <a:ln w="9525" cap="flat" cmpd="sng">
            <a:solidFill>
              <a:srgbClr val="E0E3E6"/>
            </a:solidFill>
            <a:prstDash val="solid"/>
            <a:round/>
            <a:headEnd type="none" w="sm" len="sm"/>
            <a:tailEnd type="none" w="sm" len="sm"/>
          </a:ln>
          <a:effectLst>
            <a:outerShdw blurRad="76200" dist="50800" dir="5400000" algn="tl" rotWithShape="0">
              <a:schemeClr val="dk2">
                <a:alpha val="3529"/>
              </a:scheme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7A7571"/>
              </a:solidFill>
              <a:latin typeface="Slate Pro" panose="02000506040000020004" pitchFamily="2" charset="0"/>
              <a:ea typeface="Avenir"/>
              <a:cs typeface="Avenir"/>
              <a:sym typeface="Slate Pro" panose="02000506040000020004" pitchFamily="2" charset="0"/>
            </a:endParaRPr>
          </a:p>
        </p:txBody>
      </p:sp>
      <p:grpSp>
        <p:nvGrpSpPr>
          <p:cNvPr id="38" name="Google Shape;38;p131"/>
          <p:cNvGrpSpPr/>
          <p:nvPr/>
        </p:nvGrpSpPr>
        <p:grpSpPr>
          <a:xfrm>
            <a:off x="5770661" y="2372830"/>
            <a:ext cx="650678" cy="650678"/>
            <a:chOff x="5757753" y="2535523"/>
            <a:chExt cx="650678" cy="650678"/>
          </a:xfrm>
        </p:grpSpPr>
        <p:sp>
          <p:nvSpPr>
            <p:cNvPr id="39" name="Google Shape;39;p131"/>
            <p:cNvSpPr/>
            <p:nvPr/>
          </p:nvSpPr>
          <p:spPr>
            <a:xfrm>
              <a:off x="5757753" y="2535523"/>
              <a:ext cx="650678" cy="650678"/>
            </a:xfrm>
            <a:prstGeom prst="ellipse">
              <a:avLst/>
            </a:prstGeom>
            <a:solidFill>
              <a:schemeClr val="lt1"/>
            </a:solidFill>
            <a:ln w="9525" cap="flat" cmpd="sng">
              <a:solidFill>
                <a:srgbClr val="E0E3E6"/>
              </a:solidFill>
              <a:prstDash val="solid"/>
              <a:round/>
              <a:headEnd type="none" w="sm" len="sm"/>
              <a:tailEnd type="none" w="sm" len="sm"/>
            </a:ln>
            <a:effectLst>
              <a:outerShdw blurRad="76200" dist="50800" dir="5400000" algn="tl" rotWithShape="0">
                <a:schemeClr val="dk2">
                  <a:alpha val="3529"/>
                </a:scheme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7A7571"/>
                </a:solidFill>
                <a:latin typeface="Slate Pro" panose="02000506040000020004" pitchFamily="2" charset="0"/>
                <a:ea typeface="Avenir"/>
                <a:cs typeface="Avenir"/>
                <a:sym typeface="Slate Pro" panose="02000506040000020004" pitchFamily="2" charset="0"/>
              </a:endParaRPr>
            </a:p>
          </p:txBody>
        </p:sp>
        <p:pic>
          <p:nvPicPr>
            <p:cNvPr id="40" name="Google Shape;40;p131" descr="A close up of text on a black background&#10;&#10;Description automatically generated"/>
            <p:cNvPicPr preferRelativeResize="0"/>
            <p:nvPr/>
          </p:nvPicPr>
          <p:blipFill rotWithShape="1">
            <a:blip r:embed="rId6">
              <a:alphaModFix/>
            </a:blip>
            <a:srcRect/>
            <a:stretch/>
          </p:blipFill>
          <p:spPr>
            <a:xfrm>
              <a:off x="5906728" y="2621217"/>
              <a:ext cx="352728" cy="479291"/>
            </a:xfrm>
            <a:prstGeom prst="rect">
              <a:avLst/>
            </a:prstGeom>
            <a:noFill/>
            <a:ln>
              <a:noFill/>
            </a:ln>
          </p:spPr>
        </p:pic>
      </p:grpSp>
      <p:sp>
        <p:nvSpPr>
          <p:cNvPr id="41" name="Google Shape;41;p131"/>
          <p:cNvSpPr txBox="1">
            <a:spLocks noGrp="1"/>
          </p:cNvSpPr>
          <p:nvPr>
            <p:ph type="body" idx="1"/>
          </p:nvPr>
        </p:nvSpPr>
        <p:spPr>
          <a:xfrm>
            <a:off x="4924425" y="3099627"/>
            <a:ext cx="2343150" cy="4191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600"/>
              <a:buNone/>
              <a:defRPr sz="1600" b="1">
                <a:solidFill>
                  <a:schemeClr val="dk1"/>
                </a:solidFill>
                <a:latin typeface="Slate Pro" panose="02000506040000020004" pitchFamily="2" charset="0"/>
                <a:ea typeface="Slate Pro" panose="02000506040000020004" pitchFamily="2" charset="0"/>
                <a:cs typeface="Slate Pro" panose="02000506040000020004" pitchFamily="2" charset="0"/>
                <a:sym typeface="Slate Pro" panose="02000506040000020004" pitchFamily="2" charset="0"/>
              </a:defRPr>
            </a:lvl1pPr>
            <a:lvl2pPr marL="914400" lvl="1" indent="-330200" algn="l">
              <a:lnSpc>
                <a:spcPct val="100000"/>
              </a:lnSpc>
              <a:spcBef>
                <a:spcPts val="0"/>
              </a:spcBef>
              <a:spcAft>
                <a:spcPts val="0"/>
              </a:spcAft>
              <a:buSzPts val="1600"/>
              <a:buChar char="•"/>
              <a:defRPr sz="1600" b="1">
                <a:solidFill>
                  <a:schemeClr val="dk1"/>
                </a:solidFill>
                <a:latin typeface="Avenir"/>
                <a:ea typeface="Avenir"/>
                <a:cs typeface="Avenir"/>
                <a:sym typeface="Avenir"/>
              </a:defRPr>
            </a:lvl2pPr>
            <a:lvl3pPr marL="1371600" lvl="2" indent="-309880" algn="l">
              <a:lnSpc>
                <a:spcPct val="100000"/>
              </a:lnSpc>
              <a:spcBef>
                <a:spcPts val="0"/>
              </a:spcBef>
              <a:spcAft>
                <a:spcPts val="0"/>
              </a:spcAft>
              <a:buSzPts val="1280"/>
              <a:buChar char="o"/>
              <a:defRPr sz="1600" b="1">
                <a:solidFill>
                  <a:schemeClr val="dk1"/>
                </a:solidFill>
                <a:latin typeface="Avenir"/>
                <a:ea typeface="Avenir"/>
                <a:cs typeface="Avenir"/>
                <a:sym typeface="Avenir"/>
              </a:defRPr>
            </a:lvl3pPr>
            <a:lvl4pPr marL="1828800" lvl="3" indent="-330200" algn="l">
              <a:lnSpc>
                <a:spcPct val="100000"/>
              </a:lnSpc>
              <a:spcBef>
                <a:spcPts val="0"/>
              </a:spcBef>
              <a:spcAft>
                <a:spcPts val="0"/>
              </a:spcAft>
              <a:buSzPts val="1600"/>
              <a:buChar char="−"/>
              <a:defRPr sz="1600" b="1">
                <a:solidFill>
                  <a:schemeClr val="dk1"/>
                </a:solidFill>
                <a:latin typeface="Avenir"/>
                <a:ea typeface="Avenir"/>
                <a:cs typeface="Avenir"/>
                <a:sym typeface="Avenir"/>
              </a:defRPr>
            </a:lvl4pPr>
            <a:lvl5pPr marL="2286000" lvl="4" indent="-330200" algn="l">
              <a:lnSpc>
                <a:spcPct val="100000"/>
              </a:lnSpc>
              <a:spcBef>
                <a:spcPts val="0"/>
              </a:spcBef>
              <a:spcAft>
                <a:spcPts val="0"/>
              </a:spcAft>
              <a:buSzPts val="1600"/>
              <a:buChar char="•"/>
              <a:defRPr sz="1600" b="1">
                <a:solidFill>
                  <a:schemeClr val="dk1"/>
                </a:solidFill>
                <a:latin typeface="Avenir"/>
                <a:ea typeface="Avenir"/>
                <a:cs typeface="Avenir"/>
                <a:sym typeface="Aveni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076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8322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5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4122716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lvl1pPr>
              <a:defRPr>
                <a:latin typeface="Slate Pro" panose="02000506040000020004" pitchFamily="2" charset="0"/>
                <a:sym typeface="Slate Pro" panose="02000506040000020004" pitchFamily="2" charset="0"/>
              </a:defRPr>
            </a:lvl1pPr>
            <a:lvl2pPr>
              <a:defRPr>
                <a:latin typeface="Slate Pro" panose="02000506040000020004" pitchFamily="2" charset="0"/>
                <a:sym typeface="Slate Pro" panose="02000506040000020004" pitchFamily="2" charset="0"/>
              </a:defRPr>
            </a:lvl2pPr>
            <a:lvl3pPr>
              <a:defRPr>
                <a:latin typeface="Slate Pro" panose="02000506040000020004" pitchFamily="2" charset="0"/>
                <a:sym typeface="Slate Pro" panose="02000506040000020004" pitchFamily="2" charset="0"/>
              </a:defRPr>
            </a:lvl3pPr>
            <a:lvl4pPr>
              <a:defRPr>
                <a:latin typeface="Slate Pro" panose="02000506040000020004" pitchFamily="2" charset="0"/>
                <a:sym typeface="Slate Pro" panose="02000506040000020004" pitchFamily="2" charset="0"/>
              </a:defRPr>
            </a:lvl4pPr>
            <a:lvl5pPr>
              <a:defRPr>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lvl1pPr>
              <a:defRPr>
                <a:latin typeface="Slate Pro" panose="02000506040000020004" pitchFamily="2" charset="0"/>
                <a:sym typeface="Slate Pro" panose="02000506040000020004" pitchFamily="2" charset="0"/>
              </a:defRPr>
            </a:lvl1pPr>
            <a:lvl2pPr>
              <a:defRPr>
                <a:latin typeface="Slate Pro" panose="02000506040000020004" pitchFamily="2" charset="0"/>
                <a:sym typeface="Slate Pro" panose="02000506040000020004" pitchFamily="2" charset="0"/>
              </a:defRPr>
            </a:lvl2pPr>
            <a:lvl3pPr>
              <a:defRPr>
                <a:latin typeface="Slate Pro" panose="02000506040000020004" pitchFamily="2" charset="0"/>
                <a:sym typeface="Slate Pro" panose="02000506040000020004" pitchFamily="2" charset="0"/>
              </a:defRPr>
            </a:lvl3pPr>
            <a:lvl4pPr>
              <a:defRPr>
                <a:latin typeface="Slate Pro" panose="02000506040000020004" pitchFamily="2" charset="0"/>
                <a:sym typeface="Slate Pro" panose="02000506040000020004" pitchFamily="2" charset="0"/>
              </a:defRPr>
            </a:lvl4pPr>
            <a:lvl5pPr>
              <a:defRPr>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Tree>
    <p:extLst>
      <p:ext uri="{BB962C8B-B14F-4D97-AF65-F5344CB8AC3E}">
        <p14:creationId xmlns:p14="http://schemas.microsoft.com/office/powerpoint/2010/main" val="149588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613153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atin typeface="Slate Pro" panose="02000506040000020004" pitchFamily="2" charset="0"/>
                <a:sym typeface="Slate Pro" panose="02000506040000020004" pitchFamily="2" charset="0"/>
              </a:defRPr>
            </a:lvl1pPr>
            <a:lvl2pPr>
              <a:defRPr sz="1100">
                <a:latin typeface="Slate Pro" panose="02000506040000020004" pitchFamily="2" charset="0"/>
                <a:sym typeface="Slate Pro" panose="02000506040000020004" pitchFamily="2" charset="0"/>
              </a:defRPr>
            </a:lvl2pPr>
            <a:lvl3pPr>
              <a:defRPr sz="1050">
                <a:latin typeface="Slate Pro" panose="02000506040000020004" pitchFamily="2" charset="0"/>
                <a:sym typeface="Slate Pro" panose="02000506040000020004" pitchFamily="2" charset="0"/>
              </a:defRPr>
            </a:lvl3pPr>
            <a:lvl4pPr>
              <a:defRPr sz="1000">
                <a:latin typeface="Slate Pro" panose="02000506040000020004" pitchFamily="2" charset="0"/>
                <a:sym typeface="Slate Pro" panose="02000506040000020004" pitchFamily="2" charset="0"/>
              </a:defRPr>
            </a:lvl4pPr>
            <a:lvl5pPr>
              <a:defRPr sz="100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8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948546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lvl1pPr>
              <a:defRPr>
                <a:latin typeface="Slate Pro" panose="02000506040000020004" pitchFamily="2" charset="0"/>
                <a:sym typeface="Slate Pro" panose="0200050604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lvl1pPr>
              <a:defRPr>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atin typeface="Slate Pro" panose="02000506040000020004" pitchFamily="2" charset="0"/>
                <a:sym typeface="Slate Pro" panose="0200050604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atin typeface="Slate Pro" panose="02000506040000020004" pitchFamily="2" charset="0"/>
                <a:sym typeface="Slate Pro" panose="02000506040000020004" pitchFamily="2" charset="0"/>
              </a:defRPr>
            </a:lvl1pPr>
            <a:lvl2pPr>
              <a:defRPr sz="1200">
                <a:latin typeface="Slate Pro" panose="02000506040000020004" pitchFamily="2" charset="0"/>
                <a:sym typeface="Slate Pro" panose="02000506040000020004" pitchFamily="2" charset="0"/>
              </a:defRPr>
            </a:lvl2pPr>
            <a:lvl3pPr>
              <a:defRPr sz="1100">
                <a:latin typeface="Slate Pro" panose="02000506040000020004" pitchFamily="2" charset="0"/>
                <a:sym typeface="Slate Pro" panose="02000506040000020004" pitchFamily="2" charset="0"/>
              </a:defRPr>
            </a:lvl3pPr>
            <a:lvl4pPr>
              <a:defRPr sz="1050">
                <a:latin typeface="Slate Pro" panose="02000506040000020004" pitchFamily="2" charset="0"/>
                <a:sym typeface="Slate Pro" panose="02000506040000020004" pitchFamily="2" charset="0"/>
              </a:defRPr>
            </a:lvl4pPr>
            <a:lvl5pPr>
              <a:defRPr sz="1050">
                <a:latin typeface="Slate Pro" panose="02000506040000020004" pitchFamily="2" charset="0"/>
                <a:sym typeface="Slate Pro" panose="02000506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878461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09263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253738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1390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552549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latin typeface="Slate Pro" panose="02000506040000020004" pitchFamily="2" charset="0"/>
                <a:sym typeface="Slate Pro" panose="02000506040000020004" pitchFamily="2" charset="0"/>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latin typeface="Slate Pro" panose="02000506040000020004" pitchFamily="2" charset="0"/>
                <a:sym typeface="Slate Pro" panose="02000506040000020004" pitchFamily="2" charset="0"/>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latin typeface="Slate Pro" panose="02000506040000020004" pitchFamily="2" charset="0"/>
                <a:sym typeface="Slate Pro" panose="02000506040000020004" pitchFamily="2" charset="0"/>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late Pro" panose="02000506040000020004" pitchFamily="2" charset="0"/>
                <a:sym typeface="Slate Pro" panose="02000506040000020004" pitchFamily="2" charset="0"/>
              </a:endParaRPr>
            </a:p>
          </p:txBody>
        </p:sp>
      </p:grpSp>
      <p:sp>
        <p:nvSpPr>
          <p:cNvPr id="3" name="TextBox 2">
            <a:extLst>
              <a:ext uri="{FF2B5EF4-FFF2-40B4-BE49-F238E27FC236}">
                <a16:creationId xmlns:a16="http://schemas.microsoft.com/office/drawing/2014/main" id="{2CDAAB41-4F5B-0002-62E7-0314002034DE}"/>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254295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8"/>
            </p:custDataLst>
            <p:extLst>
              <p:ext uri="{D42A27DB-BD31-4B8C-83A1-F6EECF244321}">
                <p14:modId xmlns:p14="http://schemas.microsoft.com/office/powerpoint/2010/main" val="1125001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0" imgH="409" progId="TCLayout.ActiveDocument.1">
                  <p:embed/>
                </p:oleObj>
              </mc:Choice>
              <mc:Fallback>
                <p:oleObj name="think-cell Slide" r:id="rId29"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Slate Pro" panose="02000506040000020004" pitchFamily="2" charset="0"/>
                <a:sym typeface="Slate Pro" panose="02000506040000020004" pitchFamily="2" charset="0"/>
              </a:rPr>
              <a:pPr algn="r"/>
              <a:t>‹#›</a:t>
            </a:fld>
            <a:endParaRPr lang="en-US" sz="1100" dirty="0">
              <a:solidFill>
                <a:schemeClr val="tx1"/>
              </a:solidFill>
              <a:latin typeface="Slate Pro" panose="02000506040000020004" pitchFamily="2" charset="0"/>
              <a:sym typeface="Slate Pro" panose="02000506040000020004" pitchFamily="2" charset="0"/>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Slate Pro" panose="02000506040000020004" pitchFamily="2" charset="0"/>
                <a:sym typeface="Slate Pro" panose="02000506040000020004" pitchFamily="2" charset="0"/>
              </a:defRPr>
            </a:lvl1pPr>
          </a:lstStyle>
          <a:p>
            <a:r>
              <a:rPr lang="en-US"/>
              <a:t>Source:</a:t>
            </a:r>
          </a:p>
          <a:p>
            <a:r>
              <a:rPr lang="en-US"/>
              <a:t>Notes:</a:t>
            </a:r>
            <a:endParaRPr lang="en-US" dirty="0"/>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latin typeface="Slate Pro" panose="02000506040000020004" pitchFamily="2" charset="0"/>
                <a:sym typeface="Slate Pro" panose="02000506040000020004" pitchFamily="2" charset="0"/>
              </a:rPr>
              <a:t>Includes content supplied by Sales Benchmark Index; Copyright © Sales Benchmark Index, 2023</a:t>
            </a:r>
          </a:p>
        </p:txBody>
      </p:sp>
    </p:spTree>
    <p:extLst>
      <p:ext uri="{BB962C8B-B14F-4D97-AF65-F5344CB8AC3E}">
        <p14:creationId xmlns:p14="http://schemas.microsoft.com/office/powerpoint/2010/main" val="3939428535"/>
      </p:ext>
    </p:extLst>
  </p:cSld>
  <p:clrMap bg1="lt1" tx1="dk1" bg2="lt2" tx2="dk2" accent1="accent1" accent2="accent2" accent3="accent3" accent4="accent4" accent5="accent5" accent6="accent6" hlink="hlink" folHlink="folHlink"/>
  <p:sldLayoutIdLst>
    <p:sldLayoutId id="2147483688" r:id="rId1"/>
    <p:sldLayoutId id="2147483717" r:id="rId2"/>
    <p:sldLayoutId id="2147483718" r:id="rId3"/>
    <p:sldLayoutId id="2147483691" r:id="rId4"/>
    <p:sldLayoutId id="2147483692" r:id="rId5"/>
    <p:sldLayoutId id="2147483716" r:id="rId6"/>
    <p:sldLayoutId id="2147483660" r:id="rId7"/>
    <p:sldLayoutId id="2147483675" r:id="rId8"/>
    <p:sldLayoutId id="2147483681" r:id="rId9"/>
    <p:sldLayoutId id="2147483726" r:id="rId10"/>
    <p:sldLayoutId id="2147483727" r:id="rId11"/>
    <p:sldLayoutId id="2147483723" r:id="rId12"/>
    <p:sldLayoutId id="2147483724" r:id="rId13"/>
    <p:sldLayoutId id="2147483725" r:id="rId14"/>
    <p:sldLayoutId id="2147483721" r:id="rId15"/>
    <p:sldLayoutId id="2147483722" r:id="rId16"/>
    <p:sldLayoutId id="2147483720" r:id="rId17"/>
    <p:sldLayoutId id="2147483683" r:id="rId18"/>
    <p:sldLayoutId id="2147483685" r:id="rId19"/>
    <p:sldLayoutId id="2147483684" r:id="rId20"/>
    <p:sldLayoutId id="2147483686" r:id="rId21"/>
    <p:sldLayoutId id="2147483714" r:id="rId22"/>
    <p:sldLayoutId id="2147483687" r:id="rId23"/>
    <p:sldLayoutId id="2147483715" r:id="rId24"/>
    <p:sldLayoutId id="2147483690" r:id="rId25"/>
    <p:sldLayoutId id="2147483729" r:id="rId26"/>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Slate Pro" panose="02000506040000020004" pitchFamily="2" charset="0"/>
          <a:ea typeface="+mj-ea"/>
          <a:cs typeface="+mj-cs"/>
          <a:sym typeface="Slate Pro" panose="0200050604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late Pro" panose="02000506040000020004" pitchFamily="2" charset="0"/>
          <a:ea typeface="+mn-ea"/>
          <a:cs typeface="+mn-cs"/>
          <a:sym typeface="Slate Pro" panose="02000506040000020004" pitchFamily="2" charset="0"/>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late Pro" panose="02000506040000020004" pitchFamily="2" charset="0"/>
          <a:ea typeface="+mn-ea"/>
          <a:cs typeface="+mn-cs"/>
          <a:sym typeface="Slate Pro" panose="02000506040000020004" pitchFamily="2" charset="0"/>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Slate Pro" panose="02000506040000020004" pitchFamily="2" charset="0"/>
          <a:ea typeface="+mn-ea"/>
          <a:cs typeface="+mn-cs"/>
          <a:sym typeface="Slate Pro" panose="02000506040000020004" pitchFamily="2" charset="0"/>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Slate Pro" panose="02000506040000020004" pitchFamily="2" charset="0"/>
          <a:ea typeface="+mn-ea"/>
          <a:cs typeface="+mn-cs"/>
          <a:sym typeface="Slate Pro" panose="02000506040000020004" pitchFamily="2" charset="0"/>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Slate Pro" panose="02000506040000020004" pitchFamily="2" charset="0"/>
          <a:ea typeface="+mn-ea"/>
          <a:cs typeface="+mn-cs"/>
          <a:sym typeface="Slate Pro" panose="02000506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9.xml"/><Relationship Id="rId5" Type="http://schemas.openxmlformats.org/officeDocument/2006/relationships/image" Target="../media/image1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21.jpg"/><Relationship Id="rId5" Type="http://schemas.openxmlformats.org/officeDocument/2006/relationships/image" Target="../media/image11.emf"/><Relationship Id="rId4" Type="http://schemas.openxmlformats.org/officeDocument/2006/relationships/oleObject" Target="../embeddings/oleObject37.bin"/></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1.xml"/><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11.emf"/><Relationship Id="rId10" Type="http://schemas.openxmlformats.org/officeDocument/2006/relationships/image" Target="../media/image26.svg"/><Relationship Id="rId4" Type="http://schemas.openxmlformats.org/officeDocument/2006/relationships/oleObject" Target="../embeddings/oleObject38.bin"/><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9.jpeg"/><Relationship Id="rId5" Type="http://schemas.openxmlformats.org/officeDocument/2006/relationships/image" Target="../media/image11.emf"/><Relationship Id="rId4" Type="http://schemas.openxmlformats.org/officeDocument/2006/relationships/oleObject" Target="../embeddings/oleObject3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0.jpg"/><Relationship Id="rId5" Type="http://schemas.openxmlformats.org/officeDocument/2006/relationships/image" Target="../media/image11.emf"/><Relationship Id="rId4" Type="http://schemas.openxmlformats.org/officeDocument/2006/relationships/oleObject" Target="../embeddings/oleObject40.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chart" Target="../charts/chart1.xml"/><Relationship Id="rId5" Type="http://schemas.openxmlformats.org/officeDocument/2006/relationships/image" Target="../media/image11.emf"/><Relationship Id="rId4" Type="http://schemas.openxmlformats.org/officeDocument/2006/relationships/oleObject" Target="../embeddings/oleObject4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11.emf"/><Relationship Id="rId4" Type="http://schemas.openxmlformats.org/officeDocument/2006/relationships/oleObject" Target="../embeddings/oleObject42.bin"/></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6.xml"/><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11.emf"/><Relationship Id="rId10" Type="http://schemas.openxmlformats.org/officeDocument/2006/relationships/image" Target="../media/image26.svg"/><Relationship Id="rId4" Type="http://schemas.openxmlformats.org/officeDocument/2006/relationships/oleObject" Target="../embeddings/oleObject43.bin"/><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45.xml"/><Relationship Id="rId5" Type="http://schemas.openxmlformats.org/officeDocument/2006/relationships/image" Target="../media/image11.emf"/><Relationship Id="rId4" Type="http://schemas.openxmlformats.org/officeDocument/2006/relationships/oleObject" Target="../embeddings/oleObject44.bin"/></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notesSlide" Target="../notesSlides/notesSlide18.xml"/><Relationship Id="rId7" Type="http://schemas.openxmlformats.org/officeDocument/2006/relationships/slide" Target="slide21.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slide" Target="slide19.xml"/><Relationship Id="rId5" Type="http://schemas.openxmlformats.org/officeDocument/2006/relationships/image" Target="../media/image11.emf"/><Relationship Id="rId4" Type="http://schemas.openxmlformats.org/officeDocument/2006/relationships/oleObject" Target="../embeddings/oleObject45.bin"/></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notesSlide" Target="../notesSlides/notesSlide19.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1.emf"/><Relationship Id="rId10" Type="http://schemas.openxmlformats.org/officeDocument/2006/relationships/image" Target="../media/image36.png"/><Relationship Id="rId4" Type="http://schemas.openxmlformats.org/officeDocument/2006/relationships/oleObject" Target="../embeddings/oleObject46.bin"/><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notesSlide" Target="../notesSlides/notesSlide2.xml"/><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4.jpeg"/><Relationship Id="rId5" Type="http://schemas.openxmlformats.org/officeDocument/2006/relationships/image" Target="../media/image11.emf"/><Relationship Id="rId10" Type="http://schemas.openxmlformats.org/officeDocument/2006/relationships/slide" Target="slide17.xml"/><Relationship Id="rId4" Type="http://schemas.openxmlformats.org/officeDocument/2006/relationships/oleObject" Target="../embeddings/oleObject29.bin"/><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0.xml"/><Relationship Id="rId7" Type="http://schemas.openxmlformats.org/officeDocument/2006/relationships/image" Target="../media/image41.sv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40.png"/><Relationship Id="rId5" Type="http://schemas.openxmlformats.org/officeDocument/2006/relationships/image" Target="../media/image11.emf"/><Relationship Id="rId4" Type="http://schemas.openxmlformats.org/officeDocument/2006/relationships/oleObject" Target="../embeddings/oleObject47.bin"/><Relationship Id="rId9" Type="http://schemas.openxmlformats.org/officeDocument/2006/relationships/image" Target="../media/image43.sv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notesSlide" Target="../notesSlides/notesSlide21.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1.emf"/><Relationship Id="rId10" Type="http://schemas.openxmlformats.org/officeDocument/2006/relationships/image" Target="../media/image36.png"/><Relationship Id="rId4" Type="http://schemas.openxmlformats.org/officeDocument/2006/relationships/oleObject" Target="../embeddings/oleObject48.bin"/><Relationship Id="rId9"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2.xml"/><Relationship Id="rId7" Type="http://schemas.openxmlformats.org/officeDocument/2006/relationships/image" Target="../media/image43.sv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11.emf"/><Relationship Id="rId10" Type="http://schemas.openxmlformats.org/officeDocument/2006/relationships/image" Target="../media/image44.png"/><Relationship Id="rId4" Type="http://schemas.openxmlformats.org/officeDocument/2006/relationships/oleObject" Target="../embeddings/oleObject49.bin"/><Relationship Id="rId9" Type="http://schemas.openxmlformats.org/officeDocument/2006/relationships/image" Target="../media/image41.sv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notesSlide" Target="../notesSlides/notesSlide23.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1.emf"/><Relationship Id="rId10" Type="http://schemas.openxmlformats.org/officeDocument/2006/relationships/image" Target="../media/image36.png"/><Relationship Id="rId4" Type="http://schemas.openxmlformats.org/officeDocument/2006/relationships/oleObject" Target="../embeddings/oleObject50.bin"/><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4.xml"/><Relationship Id="rId7" Type="http://schemas.openxmlformats.org/officeDocument/2006/relationships/image" Target="../media/image43.sv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42.png"/><Relationship Id="rId5" Type="http://schemas.openxmlformats.org/officeDocument/2006/relationships/image" Target="../media/image11.emf"/><Relationship Id="rId4" Type="http://schemas.openxmlformats.org/officeDocument/2006/relationships/oleObject" Target="../embeddings/oleObject51.bin"/><Relationship Id="rId9"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5.xml"/><Relationship Id="rId7" Type="http://schemas.openxmlformats.org/officeDocument/2006/relationships/image" Target="../media/image47.sv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46.png"/><Relationship Id="rId5" Type="http://schemas.openxmlformats.org/officeDocument/2006/relationships/image" Target="../media/image11.emf"/><Relationship Id="rId4" Type="http://schemas.openxmlformats.org/officeDocument/2006/relationships/oleObject" Target="../embeddings/oleObject52.bin"/><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notesSlide" Target="../notesSlides/notesSlide26.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1.emf"/><Relationship Id="rId10" Type="http://schemas.openxmlformats.org/officeDocument/2006/relationships/image" Target="../media/image36.png"/><Relationship Id="rId4" Type="http://schemas.openxmlformats.org/officeDocument/2006/relationships/oleObject" Target="../embeddings/oleObject53.bin"/><Relationship Id="rId9"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7.xml"/><Relationship Id="rId7" Type="http://schemas.openxmlformats.org/officeDocument/2006/relationships/image" Target="../media/image43.sv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42.png"/><Relationship Id="rId11" Type="http://schemas.openxmlformats.org/officeDocument/2006/relationships/image" Target="../media/image51.svg"/><Relationship Id="rId5" Type="http://schemas.openxmlformats.org/officeDocument/2006/relationships/image" Target="../media/image11.emf"/><Relationship Id="rId10" Type="http://schemas.openxmlformats.org/officeDocument/2006/relationships/image" Target="../media/image50.png"/><Relationship Id="rId4" Type="http://schemas.openxmlformats.org/officeDocument/2006/relationships/oleObject" Target="../embeddings/oleObject54.bin"/><Relationship Id="rId9" Type="http://schemas.openxmlformats.org/officeDocument/2006/relationships/image" Target="../media/image45.sv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notesSlide" Target="../notesSlides/notesSlide28.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1.emf"/><Relationship Id="rId10" Type="http://schemas.openxmlformats.org/officeDocument/2006/relationships/image" Target="../media/image36.png"/><Relationship Id="rId4" Type="http://schemas.openxmlformats.org/officeDocument/2006/relationships/oleObject" Target="../embeddings/oleObject55.bin"/><Relationship Id="rId9" Type="http://schemas.openxmlformats.org/officeDocument/2006/relationships/image" Target="../media/image35.sv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9.xml"/><Relationship Id="rId7" Type="http://schemas.openxmlformats.org/officeDocument/2006/relationships/image" Target="../media/image43.sv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42.png"/><Relationship Id="rId5" Type="http://schemas.openxmlformats.org/officeDocument/2006/relationships/image" Target="../media/image11.emf"/><Relationship Id="rId4" Type="http://schemas.openxmlformats.org/officeDocument/2006/relationships/oleObject" Target="../embeddings/oleObject56.bin"/><Relationship Id="rId9"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5.jpeg"/><Relationship Id="rId5" Type="http://schemas.openxmlformats.org/officeDocument/2006/relationships/image" Target="../media/image11.emf"/><Relationship Id="rId4" Type="http://schemas.openxmlformats.org/officeDocument/2006/relationships/oleObject" Target="../embeddings/oleObject30.bin"/></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notesSlide" Target="../notesSlides/notesSlide30.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1.emf"/><Relationship Id="rId10" Type="http://schemas.openxmlformats.org/officeDocument/2006/relationships/image" Target="../media/image36.png"/><Relationship Id="rId4" Type="http://schemas.openxmlformats.org/officeDocument/2006/relationships/oleObject" Target="../embeddings/oleObject57.bin"/><Relationship Id="rId9" Type="http://schemas.openxmlformats.org/officeDocument/2006/relationships/image" Target="../media/image35.sv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xml"/><Relationship Id="rId7" Type="http://schemas.openxmlformats.org/officeDocument/2006/relationships/image" Target="../media/image43.sv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11.emf"/><Relationship Id="rId10" Type="http://schemas.openxmlformats.org/officeDocument/2006/relationships/image" Target="../media/image44.png"/><Relationship Id="rId4" Type="http://schemas.openxmlformats.org/officeDocument/2006/relationships/oleObject" Target="../embeddings/oleObject58.bin"/><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6.jpeg"/><Relationship Id="rId5" Type="http://schemas.openxmlformats.org/officeDocument/2006/relationships/image" Target="../media/image11.emf"/><Relationship Id="rId4" Type="http://schemas.openxmlformats.org/officeDocument/2006/relationships/oleObject" Target="../embeddings/oleObject3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33.xml"/><Relationship Id="rId5" Type="http://schemas.openxmlformats.org/officeDocument/2006/relationships/image" Target="../media/image11.emf"/><Relationship Id="rId4" Type="http://schemas.openxmlformats.org/officeDocument/2006/relationships/oleObject" Target="../embeddings/oleObject3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7.jpg"/><Relationship Id="rId5" Type="http://schemas.openxmlformats.org/officeDocument/2006/relationships/image" Target="../media/image11.emf"/><Relationship Id="rId4" Type="http://schemas.openxmlformats.org/officeDocument/2006/relationships/oleObject" Target="../embeddings/oleObject33.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9.jpeg"/><Relationship Id="rId5" Type="http://schemas.openxmlformats.org/officeDocument/2006/relationships/image" Target="../media/image11.emf"/><Relationship Id="rId4" Type="http://schemas.openxmlformats.org/officeDocument/2006/relationships/oleObject" Target="../embeddings/oleObject3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1.emf"/><Relationship Id="rId4" Type="http://schemas.openxmlformats.org/officeDocument/2006/relationships/oleObject" Target="../embeddings/oleObject3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7.xml"/><Relationship Id="rId5" Type="http://schemas.openxmlformats.org/officeDocument/2006/relationships/image" Target="../media/image11.emf"/><Relationship Id="rId4" Type="http://schemas.openxmlformats.org/officeDocument/2006/relationships/oleObject" Target="../embeddings/oleObject3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47B1C2F-42BF-61E0-45E8-D3D840EE511F}"/>
              </a:ext>
            </a:extLst>
          </p:cNvPr>
          <p:cNvGraphicFramePr>
            <a:graphicFrameLocks noChangeAspect="1"/>
          </p:cNvGraphicFramePr>
          <p:nvPr>
            <p:custDataLst>
              <p:tags r:id="rId1"/>
            </p:custDataLst>
            <p:extLst>
              <p:ext uri="{D42A27DB-BD31-4B8C-83A1-F6EECF244321}">
                <p14:modId xmlns:p14="http://schemas.microsoft.com/office/powerpoint/2010/main" val="1872293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1C2021-F9BB-F864-E5DE-E06641F7C717}"/>
              </a:ext>
            </a:extLst>
          </p:cNvPr>
          <p:cNvSpPr>
            <a:spLocks noGrp="1"/>
          </p:cNvSpPr>
          <p:nvPr>
            <p:ph type="ctrTitle"/>
          </p:nvPr>
        </p:nvSpPr>
        <p:spPr/>
        <p:txBody>
          <a:bodyPr vert="horz"/>
          <a:lstStyle/>
          <a:p>
            <a:r>
              <a:rPr lang="en-US" dirty="0"/>
              <a:t>Competitive Intelligence Playbook</a:t>
            </a:r>
          </a:p>
        </p:txBody>
      </p:sp>
      <p:sp>
        <p:nvSpPr>
          <p:cNvPr id="3" name="Text Placeholder 2">
            <a:extLst>
              <a:ext uri="{FF2B5EF4-FFF2-40B4-BE49-F238E27FC236}">
                <a16:creationId xmlns:a16="http://schemas.microsoft.com/office/drawing/2014/main" id="{652F3418-62F7-C5E1-7E9F-751385F1D0EB}"/>
              </a:ext>
            </a:extLst>
          </p:cNvPr>
          <p:cNvSpPr>
            <a:spLocks noGrp="1"/>
          </p:cNvSpPr>
          <p:nvPr>
            <p:ph type="body" sz="quarter" idx="13"/>
          </p:nvPr>
        </p:nvSpPr>
        <p:spPr/>
        <p:txBody>
          <a:bodyPr/>
          <a:lstStyle/>
          <a:p>
            <a:endParaRPr lang="en-US"/>
          </a:p>
        </p:txBody>
      </p:sp>
      <p:sp>
        <p:nvSpPr>
          <p:cNvPr id="4" name="Subtitle 3">
            <a:extLst>
              <a:ext uri="{FF2B5EF4-FFF2-40B4-BE49-F238E27FC236}">
                <a16:creationId xmlns:a16="http://schemas.microsoft.com/office/drawing/2014/main" id="{842DD6F1-CE19-A4AC-BD5C-AC3A7ACB562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2949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0B8C9793-A8E7-F756-095A-0AC038FA6311}"/>
              </a:ext>
            </a:extLst>
          </p:cNvPr>
          <p:cNvGraphicFramePr>
            <a:graphicFrameLocks noChangeAspect="1"/>
          </p:cNvGraphicFramePr>
          <p:nvPr>
            <p:custDataLst>
              <p:tags r:id="rId1"/>
            </p:custDataLst>
            <p:extLst>
              <p:ext uri="{D42A27DB-BD31-4B8C-83A1-F6EECF244321}">
                <p14:modId xmlns:p14="http://schemas.microsoft.com/office/powerpoint/2010/main" val="790557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530214F9-14B4-8C6D-B596-83D48FF68B98}"/>
              </a:ext>
            </a:extLst>
          </p:cNvPr>
          <p:cNvSpPr/>
          <p:nvPr/>
        </p:nvSpPr>
        <p:spPr>
          <a:xfrm>
            <a:off x="0" y="2031872"/>
            <a:ext cx="12192000" cy="34497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38" name="Group 37">
            <a:extLst>
              <a:ext uri="{FF2B5EF4-FFF2-40B4-BE49-F238E27FC236}">
                <a16:creationId xmlns:a16="http://schemas.microsoft.com/office/drawing/2014/main" id="{64960D68-B0D2-6E33-556E-6C4637B18CA4}"/>
              </a:ext>
            </a:extLst>
          </p:cNvPr>
          <p:cNvGrpSpPr/>
          <p:nvPr/>
        </p:nvGrpSpPr>
        <p:grpSpPr>
          <a:xfrm>
            <a:off x="609600" y="1541332"/>
            <a:ext cx="11249025" cy="981075"/>
            <a:chOff x="609599" y="7876818"/>
            <a:chExt cx="11249025" cy="981075"/>
          </a:xfrm>
        </p:grpSpPr>
        <p:pic>
          <p:nvPicPr>
            <p:cNvPr id="37" name="Picture 36" descr="A person and person sitting at a table looking at a computer&#10;&#10;Description automatically generated">
              <a:extLst>
                <a:ext uri="{FF2B5EF4-FFF2-40B4-BE49-F238E27FC236}">
                  <a16:creationId xmlns:a16="http://schemas.microsoft.com/office/drawing/2014/main" id="{2BDD0DED-4565-C3BA-CB1A-9808DB4AA942}"/>
                </a:ext>
              </a:extLst>
            </p:cNvPr>
            <p:cNvPicPr>
              <a:picLocks noChangeAspect="1"/>
            </p:cNvPicPr>
            <p:nvPr/>
          </p:nvPicPr>
          <p:blipFill rotWithShape="1">
            <a:blip r:embed="rId6"/>
            <a:srcRect l="72745" t="60072" r="1860" b="27326"/>
            <a:stretch/>
          </p:blipFill>
          <p:spPr>
            <a:xfrm>
              <a:off x="8892972" y="7876818"/>
              <a:ext cx="2965652" cy="981074"/>
            </a:xfrm>
            <a:custGeom>
              <a:avLst/>
              <a:gdLst>
                <a:gd name="connsiteX0" fmla="*/ 0 w 2965652"/>
                <a:gd name="connsiteY0" fmla="*/ 0 h 981074"/>
                <a:gd name="connsiteX1" fmla="*/ 2694189 w 2965652"/>
                <a:gd name="connsiteY1" fmla="*/ 0 h 981074"/>
                <a:gd name="connsiteX2" fmla="*/ 2965652 w 2965652"/>
                <a:gd name="connsiteY2" fmla="*/ 490537 h 981074"/>
                <a:gd name="connsiteX3" fmla="*/ 2694189 w 2965652"/>
                <a:gd name="connsiteY3" fmla="*/ 981074 h 981074"/>
                <a:gd name="connsiteX4" fmla="*/ 0 w 2965652"/>
                <a:gd name="connsiteY4" fmla="*/ 981074 h 981074"/>
                <a:gd name="connsiteX5" fmla="*/ 271463 w 2965652"/>
                <a:gd name="connsiteY5" fmla="*/ 490537 h 9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652" h="981074">
                  <a:moveTo>
                    <a:pt x="0" y="0"/>
                  </a:moveTo>
                  <a:lnTo>
                    <a:pt x="2694189" y="0"/>
                  </a:lnTo>
                  <a:lnTo>
                    <a:pt x="2965652" y="490537"/>
                  </a:lnTo>
                  <a:lnTo>
                    <a:pt x="2694189" y="981074"/>
                  </a:lnTo>
                  <a:lnTo>
                    <a:pt x="0" y="981074"/>
                  </a:lnTo>
                  <a:lnTo>
                    <a:pt x="271463" y="490537"/>
                  </a:lnTo>
                  <a:close/>
                </a:path>
              </a:pathLst>
            </a:custGeom>
          </p:spPr>
        </p:pic>
        <p:pic>
          <p:nvPicPr>
            <p:cNvPr id="35" name="Picture 34" descr="A person and person sitting at a table looking at a computer&#10;&#10;Description automatically generated">
              <a:extLst>
                <a:ext uri="{FF2B5EF4-FFF2-40B4-BE49-F238E27FC236}">
                  <a16:creationId xmlns:a16="http://schemas.microsoft.com/office/drawing/2014/main" id="{76723933-79EB-15D4-C803-7E680F5B94CF}"/>
                </a:ext>
              </a:extLst>
            </p:cNvPr>
            <p:cNvPicPr>
              <a:picLocks noChangeAspect="1"/>
            </p:cNvPicPr>
            <p:nvPr/>
          </p:nvPicPr>
          <p:blipFill rotWithShape="1">
            <a:blip r:embed="rId6"/>
            <a:srcRect l="49101" t="60072" r="25504" b="27326"/>
            <a:stretch/>
          </p:blipFill>
          <p:spPr>
            <a:xfrm>
              <a:off x="6131849" y="7876818"/>
              <a:ext cx="2965651" cy="981074"/>
            </a:xfrm>
            <a:custGeom>
              <a:avLst/>
              <a:gdLst>
                <a:gd name="connsiteX0" fmla="*/ 0 w 2965651"/>
                <a:gd name="connsiteY0" fmla="*/ 0 h 981074"/>
                <a:gd name="connsiteX1" fmla="*/ 2694188 w 2965651"/>
                <a:gd name="connsiteY1" fmla="*/ 0 h 981074"/>
                <a:gd name="connsiteX2" fmla="*/ 2965651 w 2965651"/>
                <a:gd name="connsiteY2" fmla="*/ 490537 h 981074"/>
                <a:gd name="connsiteX3" fmla="*/ 2694188 w 2965651"/>
                <a:gd name="connsiteY3" fmla="*/ 981074 h 981074"/>
                <a:gd name="connsiteX4" fmla="*/ 0 w 2965651"/>
                <a:gd name="connsiteY4" fmla="*/ 981074 h 981074"/>
                <a:gd name="connsiteX5" fmla="*/ 271462 w 2965651"/>
                <a:gd name="connsiteY5" fmla="*/ 490537 h 9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651" h="981074">
                  <a:moveTo>
                    <a:pt x="0" y="0"/>
                  </a:moveTo>
                  <a:lnTo>
                    <a:pt x="2694188" y="0"/>
                  </a:lnTo>
                  <a:lnTo>
                    <a:pt x="2965651" y="490537"/>
                  </a:lnTo>
                  <a:lnTo>
                    <a:pt x="2694188" y="981074"/>
                  </a:lnTo>
                  <a:lnTo>
                    <a:pt x="0" y="981074"/>
                  </a:lnTo>
                  <a:lnTo>
                    <a:pt x="271462" y="490537"/>
                  </a:lnTo>
                  <a:close/>
                </a:path>
              </a:pathLst>
            </a:custGeom>
          </p:spPr>
        </p:pic>
        <p:pic>
          <p:nvPicPr>
            <p:cNvPr id="33" name="Picture 32" descr="A person and person sitting at a table looking at a computer&#10;&#10;Description automatically generated">
              <a:extLst>
                <a:ext uri="{FF2B5EF4-FFF2-40B4-BE49-F238E27FC236}">
                  <a16:creationId xmlns:a16="http://schemas.microsoft.com/office/drawing/2014/main" id="{6AAC7A4C-91EF-D7E0-5E8A-C053FC4D685E}"/>
                </a:ext>
              </a:extLst>
            </p:cNvPr>
            <p:cNvPicPr>
              <a:picLocks noChangeAspect="1"/>
            </p:cNvPicPr>
            <p:nvPr/>
          </p:nvPicPr>
          <p:blipFill rotWithShape="1">
            <a:blip r:embed="rId6"/>
            <a:srcRect l="25457" t="60072" r="49148" b="27326"/>
            <a:stretch/>
          </p:blipFill>
          <p:spPr>
            <a:xfrm>
              <a:off x="3370723" y="7876818"/>
              <a:ext cx="2965652" cy="981074"/>
            </a:xfrm>
            <a:custGeom>
              <a:avLst/>
              <a:gdLst>
                <a:gd name="connsiteX0" fmla="*/ 0 w 2965652"/>
                <a:gd name="connsiteY0" fmla="*/ 0 h 981074"/>
                <a:gd name="connsiteX1" fmla="*/ 2694189 w 2965652"/>
                <a:gd name="connsiteY1" fmla="*/ 0 h 981074"/>
                <a:gd name="connsiteX2" fmla="*/ 2965652 w 2965652"/>
                <a:gd name="connsiteY2" fmla="*/ 490537 h 981074"/>
                <a:gd name="connsiteX3" fmla="*/ 2694189 w 2965652"/>
                <a:gd name="connsiteY3" fmla="*/ 981074 h 981074"/>
                <a:gd name="connsiteX4" fmla="*/ 0 w 2965652"/>
                <a:gd name="connsiteY4" fmla="*/ 981074 h 981074"/>
                <a:gd name="connsiteX5" fmla="*/ 271463 w 2965652"/>
                <a:gd name="connsiteY5" fmla="*/ 490537 h 9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652" h="981074">
                  <a:moveTo>
                    <a:pt x="0" y="0"/>
                  </a:moveTo>
                  <a:lnTo>
                    <a:pt x="2694189" y="0"/>
                  </a:lnTo>
                  <a:lnTo>
                    <a:pt x="2965652" y="490537"/>
                  </a:lnTo>
                  <a:lnTo>
                    <a:pt x="2694189" y="981074"/>
                  </a:lnTo>
                  <a:lnTo>
                    <a:pt x="0" y="981074"/>
                  </a:lnTo>
                  <a:lnTo>
                    <a:pt x="271463" y="490537"/>
                  </a:lnTo>
                  <a:close/>
                </a:path>
              </a:pathLst>
            </a:custGeom>
          </p:spPr>
        </p:pic>
        <p:pic>
          <p:nvPicPr>
            <p:cNvPr id="31" name="Picture 30" descr="A person and person sitting at a table looking at a computer&#10;&#10;Description automatically generated">
              <a:extLst>
                <a:ext uri="{FF2B5EF4-FFF2-40B4-BE49-F238E27FC236}">
                  <a16:creationId xmlns:a16="http://schemas.microsoft.com/office/drawing/2014/main" id="{E5216C10-A0C3-3024-4FDE-F570ECE07074}"/>
                </a:ext>
              </a:extLst>
            </p:cNvPr>
            <p:cNvPicPr>
              <a:picLocks noChangeAspect="1"/>
            </p:cNvPicPr>
            <p:nvPr/>
          </p:nvPicPr>
          <p:blipFill rotWithShape="1">
            <a:blip r:embed="rId6"/>
            <a:srcRect l="1814" t="60072" r="72791" b="27326"/>
            <a:stretch/>
          </p:blipFill>
          <p:spPr>
            <a:xfrm>
              <a:off x="609599" y="7876818"/>
              <a:ext cx="2965652" cy="981075"/>
            </a:xfrm>
            <a:custGeom>
              <a:avLst/>
              <a:gdLst>
                <a:gd name="connsiteX0" fmla="*/ 0 w 2965652"/>
                <a:gd name="connsiteY0" fmla="*/ 0 h 981075"/>
                <a:gd name="connsiteX1" fmla="*/ 2703715 w 2965652"/>
                <a:gd name="connsiteY1" fmla="*/ 0 h 981075"/>
                <a:gd name="connsiteX2" fmla="*/ 2965652 w 2965652"/>
                <a:gd name="connsiteY2" fmla="*/ 490538 h 981075"/>
                <a:gd name="connsiteX3" fmla="*/ 2703715 w 2965652"/>
                <a:gd name="connsiteY3" fmla="*/ 981075 h 981075"/>
                <a:gd name="connsiteX4" fmla="*/ 0 w 2965652"/>
                <a:gd name="connsiteY4" fmla="*/ 981075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52" h="981075">
                  <a:moveTo>
                    <a:pt x="0" y="0"/>
                  </a:moveTo>
                  <a:lnTo>
                    <a:pt x="2703715" y="0"/>
                  </a:lnTo>
                  <a:lnTo>
                    <a:pt x="2965652" y="490538"/>
                  </a:lnTo>
                  <a:lnTo>
                    <a:pt x="2703715" y="981075"/>
                  </a:lnTo>
                  <a:lnTo>
                    <a:pt x="0" y="981075"/>
                  </a:lnTo>
                  <a:close/>
                </a:path>
              </a:pathLst>
            </a:custGeom>
          </p:spPr>
        </p:pic>
      </p:grpSp>
      <p:sp>
        <p:nvSpPr>
          <p:cNvPr id="2" name="Title 1">
            <a:extLst>
              <a:ext uri="{FF2B5EF4-FFF2-40B4-BE49-F238E27FC236}">
                <a16:creationId xmlns:a16="http://schemas.microsoft.com/office/drawing/2014/main" id="{69BCF872-3AF4-0DBA-AAEB-49A9F5040D42}"/>
              </a:ext>
            </a:extLst>
          </p:cNvPr>
          <p:cNvSpPr>
            <a:spLocks noGrp="1"/>
          </p:cNvSpPr>
          <p:nvPr>
            <p:ph type="title"/>
          </p:nvPr>
        </p:nvSpPr>
        <p:spPr/>
        <p:txBody>
          <a:bodyPr vert="horz"/>
          <a:lstStyle/>
          <a:p>
            <a:r>
              <a:rPr lang="en-US" dirty="0"/>
              <a:t>The CI program operates with four guiding principles</a:t>
            </a:r>
          </a:p>
        </p:txBody>
      </p:sp>
      <p:sp>
        <p:nvSpPr>
          <p:cNvPr id="3" name="Arrow: Pentagon 2">
            <a:extLst>
              <a:ext uri="{FF2B5EF4-FFF2-40B4-BE49-F238E27FC236}">
                <a16:creationId xmlns:a16="http://schemas.microsoft.com/office/drawing/2014/main" id="{E10BB8F9-6514-0514-0681-9F93A3E14C1D}"/>
              </a:ext>
            </a:extLst>
          </p:cNvPr>
          <p:cNvSpPr/>
          <p:nvPr/>
        </p:nvSpPr>
        <p:spPr>
          <a:xfrm>
            <a:off x="609600" y="1541332"/>
            <a:ext cx="2965652" cy="981075"/>
          </a:xfrm>
          <a:prstGeom prst="homePlate">
            <a:avLst>
              <a:gd name="adj" fmla="val 26699"/>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4" name="Arrow: Chevron 3">
            <a:extLst>
              <a:ext uri="{FF2B5EF4-FFF2-40B4-BE49-F238E27FC236}">
                <a16:creationId xmlns:a16="http://schemas.microsoft.com/office/drawing/2014/main" id="{78A2731B-6B17-7E6F-16DA-E838C84B3576}"/>
              </a:ext>
            </a:extLst>
          </p:cNvPr>
          <p:cNvSpPr/>
          <p:nvPr/>
        </p:nvSpPr>
        <p:spPr>
          <a:xfrm>
            <a:off x="3370724" y="1541332"/>
            <a:ext cx="2965652" cy="981074"/>
          </a:xfrm>
          <a:prstGeom prst="chevron">
            <a:avLst>
              <a:gd name="adj" fmla="val 27670"/>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chemeClr val="tx1"/>
              </a:solidFill>
              <a:latin typeface="Slate Pro" panose="02000506040000020004" pitchFamily="2" charset="0"/>
              <a:sym typeface="Slate Pro" panose="02000506040000020004" pitchFamily="2" charset="0"/>
            </a:endParaRPr>
          </a:p>
        </p:txBody>
      </p:sp>
      <p:sp>
        <p:nvSpPr>
          <p:cNvPr id="5" name="Arrow: Chevron 4">
            <a:extLst>
              <a:ext uri="{FF2B5EF4-FFF2-40B4-BE49-F238E27FC236}">
                <a16:creationId xmlns:a16="http://schemas.microsoft.com/office/drawing/2014/main" id="{5FBF861E-97F7-DD83-CB1A-2F8AA6FFF58C}"/>
              </a:ext>
            </a:extLst>
          </p:cNvPr>
          <p:cNvSpPr/>
          <p:nvPr/>
        </p:nvSpPr>
        <p:spPr>
          <a:xfrm>
            <a:off x="6131849" y="1541332"/>
            <a:ext cx="2965652" cy="981074"/>
          </a:xfrm>
          <a:prstGeom prst="chevron">
            <a:avLst>
              <a:gd name="adj" fmla="val 27670"/>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latin typeface="Slate Pro" panose="02000506040000020004" pitchFamily="2" charset="0"/>
              <a:sym typeface="Slate Pro" panose="02000506040000020004" pitchFamily="2" charset="0"/>
            </a:endParaRPr>
          </a:p>
        </p:txBody>
      </p:sp>
      <p:sp>
        <p:nvSpPr>
          <p:cNvPr id="6" name="Arrow: Chevron 5">
            <a:extLst>
              <a:ext uri="{FF2B5EF4-FFF2-40B4-BE49-F238E27FC236}">
                <a16:creationId xmlns:a16="http://schemas.microsoft.com/office/drawing/2014/main" id="{A3ABA015-F204-7941-8578-9DE4917B4078}"/>
              </a:ext>
            </a:extLst>
          </p:cNvPr>
          <p:cNvSpPr/>
          <p:nvPr/>
        </p:nvSpPr>
        <p:spPr>
          <a:xfrm>
            <a:off x="8892973" y="1541332"/>
            <a:ext cx="2965652" cy="981074"/>
          </a:xfrm>
          <a:prstGeom prst="chevron">
            <a:avLst>
              <a:gd name="adj" fmla="val 27670"/>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chemeClr val="tx1"/>
              </a:solidFill>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5598D82C-4392-9FAD-EB1E-66C68C6F65B2}"/>
              </a:ext>
            </a:extLst>
          </p:cNvPr>
          <p:cNvSpPr/>
          <p:nvPr/>
        </p:nvSpPr>
        <p:spPr>
          <a:xfrm>
            <a:off x="733425" y="2661376"/>
            <a:ext cx="2563346"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Competitive intelligence is an ongoing, programmatic activity that relies on the collaboration of multiple stakeholder teams.</a:t>
            </a:r>
            <a:endParaRPr lang="en-US" sz="1400" dirty="0">
              <a:solidFill>
                <a:schemeClr val="tx1"/>
              </a:solidFill>
              <a:latin typeface="Slate Pro" panose="02000506040000020004" pitchFamily="2" charset="0"/>
              <a:sym typeface="Slate Pro" panose="02000506040000020004" pitchFamily="2" charset="0"/>
            </a:endParaRPr>
          </a:p>
        </p:txBody>
      </p:sp>
      <p:sp>
        <p:nvSpPr>
          <p:cNvPr id="17" name="Rectangle 16">
            <a:extLst>
              <a:ext uri="{FF2B5EF4-FFF2-40B4-BE49-F238E27FC236}">
                <a16:creationId xmlns:a16="http://schemas.microsoft.com/office/drawing/2014/main" id="{68B98A77-8885-5A9F-5EEC-B05F22BEBFB2}"/>
              </a:ext>
            </a:extLst>
          </p:cNvPr>
          <p:cNvSpPr/>
          <p:nvPr/>
        </p:nvSpPr>
        <p:spPr>
          <a:xfrm>
            <a:off x="3706578" y="2661376"/>
            <a:ext cx="2360728"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Not all intelligence that’s gathered should be acted on. Use strategic initiatives and prioritize to filter intelligence that requires action.</a:t>
            </a:r>
            <a:endParaRPr lang="en-US" sz="1400" dirty="0">
              <a:solidFill>
                <a:schemeClr val="tx1"/>
              </a:solidFill>
              <a:latin typeface="Slate Pro" panose="02000506040000020004" pitchFamily="2" charset="0"/>
              <a:sym typeface="Slate Pro" panose="02000506040000020004" pitchFamily="2" charset="0"/>
            </a:endParaRPr>
          </a:p>
        </p:txBody>
      </p:sp>
      <p:sp>
        <p:nvSpPr>
          <p:cNvPr id="18" name="Rectangle 17">
            <a:extLst>
              <a:ext uri="{FF2B5EF4-FFF2-40B4-BE49-F238E27FC236}">
                <a16:creationId xmlns:a16="http://schemas.microsoft.com/office/drawing/2014/main" id="{BABABCD8-8E6F-21DA-0EAA-0666088A1190}"/>
              </a:ext>
            </a:extLst>
          </p:cNvPr>
          <p:cNvSpPr/>
          <p:nvPr/>
        </p:nvSpPr>
        <p:spPr>
          <a:xfrm>
            <a:off x="6448770" y="2661376"/>
            <a:ext cx="2322974"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Companies may opt to imitate competitors, differentiate from them, or monitor activity for further intelligence.</a:t>
            </a:r>
            <a:endParaRPr lang="en-US" sz="1400" dirty="0">
              <a:solidFill>
                <a:schemeClr val="tx1"/>
              </a:solidFill>
              <a:latin typeface="Slate Pro" panose="02000506040000020004" pitchFamily="2" charset="0"/>
              <a:sym typeface="Slate Pro" panose="02000506040000020004" pitchFamily="2" charset="0"/>
            </a:endParaRPr>
          </a:p>
        </p:txBody>
      </p:sp>
      <p:sp>
        <p:nvSpPr>
          <p:cNvPr id="19" name="Rectangle 18">
            <a:extLst>
              <a:ext uri="{FF2B5EF4-FFF2-40B4-BE49-F238E27FC236}">
                <a16:creationId xmlns:a16="http://schemas.microsoft.com/office/drawing/2014/main" id="{4C5D1840-B265-E61D-A94B-B6F7D2761B78}"/>
              </a:ext>
            </a:extLst>
          </p:cNvPr>
          <p:cNvSpPr/>
          <p:nvPr/>
        </p:nvSpPr>
        <p:spPr>
          <a:xfrm>
            <a:off x="9209894" y="2661376"/>
            <a:ext cx="2361996" cy="1723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To help prioritize the opportunities to imitate or differentiate from competitors, CI teams should provide leadership with estimates of the level of effort, time to realization, and anticipated return on investment of the opportunities.</a:t>
            </a:r>
            <a:endParaRPr lang="en-US" sz="1400" dirty="0">
              <a:solidFill>
                <a:schemeClr val="tx1"/>
              </a:solidFill>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EC641D37-CE9E-CBAC-34B6-F1FD15B93B32}"/>
              </a:ext>
            </a:extLst>
          </p:cNvPr>
          <p:cNvSpPr/>
          <p:nvPr/>
        </p:nvSpPr>
        <p:spPr>
          <a:xfrm>
            <a:off x="1464510" y="1689832"/>
            <a:ext cx="1729827" cy="719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sz="1800" b="1" i="0" u="none" strike="noStrike" cap="none" dirty="0">
                <a:solidFill>
                  <a:schemeClr val="bg1"/>
                </a:solidFill>
                <a:latin typeface="Slate Pro" panose="02000506040000020004" pitchFamily="2" charset="0"/>
                <a:ea typeface="Avenir"/>
                <a:cs typeface="Avenir"/>
                <a:sym typeface="Slate Pro" panose="02000506040000020004" pitchFamily="2" charset="0"/>
              </a:rPr>
              <a:t>Principle #1</a:t>
            </a:r>
            <a:endParaRPr lang="en-US" dirty="0">
              <a:solidFill>
                <a:schemeClr val="bg1"/>
              </a:solidFill>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AF985DBA-A632-6D74-AF3A-AE5D306C2207}"/>
              </a:ext>
            </a:extLst>
          </p:cNvPr>
          <p:cNvSpPr/>
          <p:nvPr/>
        </p:nvSpPr>
        <p:spPr>
          <a:xfrm>
            <a:off x="4429352" y="1689832"/>
            <a:ext cx="1429530" cy="719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sz="1800" b="1" i="0" u="none" strike="noStrike" cap="none" dirty="0">
                <a:solidFill>
                  <a:schemeClr val="bg1"/>
                </a:solidFill>
                <a:latin typeface="Slate Pro" panose="02000506040000020004" pitchFamily="2" charset="0"/>
                <a:ea typeface="Avenir"/>
                <a:cs typeface="Avenir"/>
                <a:sym typeface="Slate Pro" panose="02000506040000020004" pitchFamily="2" charset="0"/>
              </a:rPr>
              <a:t>Principle #2</a:t>
            </a:r>
            <a:endParaRPr lang="en-US" dirty="0">
              <a:solidFill>
                <a:schemeClr val="bg1"/>
              </a:solidFill>
              <a:latin typeface="Slate Pro" panose="02000506040000020004" pitchFamily="2" charset="0"/>
              <a:sym typeface="Slate Pro" panose="02000506040000020004" pitchFamily="2" charset="0"/>
            </a:endParaRPr>
          </a:p>
        </p:txBody>
      </p:sp>
      <p:sp>
        <p:nvSpPr>
          <p:cNvPr id="14" name="Rectangle 13">
            <a:extLst>
              <a:ext uri="{FF2B5EF4-FFF2-40B4-BE49-F238E27FC236}">
                <a16:creationId xmlns:a16="http://schemas.microsoft.com/office/drawing/2014/main" id="{E8C2C495-EA79-A527-BA94-D23E093BEBA4}"/>
              </a:ext>
            </a:extLst>
          </p:cNvPr>
          <p:cNvSpPr/>
          <p:nvPr/>
        </p:nvSpPr>
        <p:spPr>
          <a:xfrm>
            <a:off x="7190422" y="1689832"/>
            <a:ext cx="1429530" cy="719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sz="1800" b="1" i="0" u="none" strike="noStrike" cap="none" dirty="0">
                <a:solidFill>
                  <a:schemeClr val="bg1"/>
                </a:solidFill>
                <a:latin typeface="Slate Pro" panose="02000506040000020004" pitchFamily="2" charset="0"/>
                <a:ea typeface="Avenir"/>
                <a:cs typeface="Avenir"/>
                <a:sym typeface="Slate Pro" panose="02000506040000020004" pitchFamily="2" charset="0"/>
              </a:rPr>
              <a:t>Principle #3</a:t>
            </a:r>
            <a:endParaRPr lang="en-US" dirty="0">
              <a:solidFill>
                <a:schemeClr val="bg1"/>
              </a:solidFill>
              <a:latin typeface="Slate Pro" panose="02000506040000020004" pitchFamily="2" charset="0"/>
              <a:sym typeface="Slate Pro" panose="02000506040000020004" pitchFamily="2" charset="0"/>
            </a:endParaRPr>
          </a:p>
        </p:txBody>
      </p:sp>
      <p:sp>
        <p:nvSpPr>
          <p:cNvPr id="15" name="Rectangle 14">
            <a:extLst>
              <a:ext uri="{FF2B5EF4-FFF2-40B4-BE49-F238E27FC236}">
                <a16:creationId xmlns:a16="http://schemas.microsoft.com/office/drawing/2014/main" id="{52D1C4C8-325D-BB39-3241-5AE209400FB3}"/>
              </a:ext>
            </a:extLst>
          </p:cNvPr>
          <p:cNvSpPr/>
          <p:nvPr/>
        </p:nvSpPr>
        <p:spPr>
          <a:xfrm>
            <a:off x="9942827" y="1689832"/>
            <a:ext cx="1429530" cy="719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sz="1800" b="1" i="0" u="none" strike="noStrike" cap="none" dirty="0">
                <a:solidFill>
                  <a:schemeClr val="bg1"/>
                </a:solidFill>
                <a:latin typeface="Slate Pro" panose="02000506040000020004" pitchFamily="2" charset="0"/>
                <a:ea typeface="Avenir"/>
                <a:cs typeface="Avenir"/>
                <a:sym typeface="Slate Pro" panose="02000506040000020004" pitchFamily="2" charset="0"/>
              </a:rPr>
              <a:t>Principle #4</a:t>
            </a:r>
            <a:endParaRPr lang="en-US" dirty="0">
              <a:solidFill>
                <a:schemeClr val="bg1"/>
              </a:solidFill>
              <a:latin typeface="Slate Pro" panose="02000506040000020004" pitchFamily="2" charset="0"/>
              <a:sym typeface="Slate Pro" panose="02000506040000020004" pitchFamily="2" charset="0"/>
            </a:endParaRPr>
          </a:p>
        </p:txBody>
      </p:sp>
      <p:grpSp>
        <p:nvGrpSpPr>
          <p:cNvPr id="20" name="Group 19">
            <a:extLst>
              <a:ext uri="{FF2B5EF4-FFF2-40B4-BE49-F238E27FC236}">
                <a16:creationId xmlns:a16="http://schemas.microsoft.com/office/drawing/2014/main" id="{E91DFD02-5B5D-5727-B62F-2DD3F95776EC}"/>
              </a:ext>
            </a:extLst>
          </p:cNvPr>
          <p:cNvGrpSpPr/>
          <p:nvPr/>
        </p:nvGrpSpPr>
        <p:grpSpPr>
          <a:xfrm>
            <a:off x="733425" y="1710930"/>
            <a:ext cx="578807" cy="587978"/>
            <a:chOff x="733425" y="1304925"/>
            <a:chExt cx="578807" cy="587978"/>
          </a:xfrm>
        </p:grpSpPr>
        <p:sp>
          <p:nvSpPr>
            <p:cNvPr id="8" name="Rectangle 7">
              <a:extLst>
                <a:ext uri="{FF2B5EF4-FFF2-40B4-BE49-F238E27FC236}">
                  <a16:creationId xmlns:a16="http://schemas.microsoft.com/office/drawing/2014/main" id="{A3455607-D323-7780-3116-71BAB51F740A}"/>
                </a:ext>
              </a:extLst>
            </p:cNvPr>
            <p:cNvSpPr/>
            <p:nvPr/>
          </p:nvSpPr>
          <p:spPr>
            <a:xfrm>
              <a:off x="733425" y="1304925"/>
              <a:ext cx="578807" cy="5879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grpSp>
          <p:nvGrpSpPr>
            <p:cNvPr id="39" name="Google Shape;867;p105">
              <a:extLst>
                <a:ext uri="{FF2B5EF4-FFF2-40B4-BE49-F238E27FC236}">
                  <a16:creationId xmlns:a16="http://schemas.microsoft.com/office/drawing/2014/main" id="{069F1A0E-7313-52B6-5BBD-DACF7EBEA925}"/>
                </a:ext>
              </a:extLst>
            </p:cNvPr>
            <p:cNvGrpSpPr/>
            <p:nvPr/>
          </p:nvGrpSpPr>
          <p:grpSpPr>
            <a:xfrm>
              <a:off x="812316" y="1390193"/>
              <a:ext cx="425543" cy="424101"/>
              <a:chOff x="4119563" y="2901951"/>
              <a:chExt cx="346075" cy="331788"/>
            </a:xfrm>
          </p:grpSpPr>
          <p:sp>
            <p:nvSpPr>
              <p:cNvPr id="40" name="Google Shape;868;p105">
                <a:extLst>
                  <a:ext uri="{FF2B5EF4-FFF2-40B4-BE49-F238E27FC236}">
                    <a16:creationId xmlns:a16="http://schemas.microsoft.com/office/drawing/2014/main" id="{82D06080-EE2A-1A2E-CBB2-47BC6C66FCE5}"/>
                  </a:ext>
                </a:extLst>
              </p:cNvPr>
              <p:cNvSpPr/>
              <p:nvPr/>
            </p:nvSpPr>
            <p:spPr>
              <a:xfrm>
                <a:off x="4360863" y="3052763"/>
                <a:ext cx="104775" cy="150813"/>
              </a:xfrm>
              <a:custGeom>
                <a:avLst/>
                <a:gdLst/>
                <a:ahLst/>
                <a:cxnLst/>
                <a:rect l="l" t="t" r="r" b="b"/>
                <a:pathLst>
                  <a:path w="28" h="40" extrusionOk="0">
                    <a:moveTo>
                      <a:pt x="17" y="22"/>
                    </a:moveTo>
                    <a:cubicBezTo>
                      <a:pt x="20" y="19"/>
                      <a:pt x="22" y="16"/>
                      <a:pt x="22" y="12"/>
                    </a:cubicBezTo>
                    <a:cubicBezTo>
                      <a:pt x="22" y="5"/>
                      <a:pt x="17" y="0"/>
                      <a:pt x="10" y="0"/>
                    </a:cubicBezTo>
                    <a:cubicBezTo>
                      <a:pt x="7" y="0"/>
                      <a:pt x="4" y="1"/>
                      <a:pt x="2" y="3"/>
                    </a:cubicBezTo>
                    <a:cubicBezTo>
                      <a:pt x="2" y="5"/>
                      <a:pt x="2" y="7"/>
                      <a:pt x="2" y="8"/>
                    </a:cubicBezTo>
                    <a:cubicBezTo>
                      <a:pt x="2" y="12"/>
                      <a:pt x="1" y="15"/>
                      <a:pt x="0" y="18"/>
                    </a:cubicBezTo>
                    <a:cubicBezTo>
                      <a:pt x="1" y="19"/>
                      <a:pt x="2" y="21"/>
                      <a:pt x="3" y="22"/>
                    </a:cubicBezTo>
                    <a:cubicBezTo>
                      <a:pt x="2" y="22"/>
                      <a:pt x="1" y="23"/>
                      <a:pt x="0" y="23"/>
                    </a:cubicBezTo>
                    <a:cubicBezTo>
                      <a:pt x="5" y="27"/>
                      <a:pt x="9" y="33"/>
                      <a:pt x="10" y="40"/>
                    </a:cubicBezTo>
                    <a:cubicBezTo>
                      <a:pt x="26" y="40"/>
                      <a:pt x="26" y="40"/>
                      <a:pt x="26" y="40"/>
                    </a:cubicBezTo>
                    <a:cubicBezTo>
                      <a:pt x="27" y="40"/>
                      <a:pt x="28" y="39"/>
                      <a:pt x="28" y="38"/>
                    </a:cubicBezTo>
                    <a:cubicBezTo>
                      <a:pt x="28" y="31"/>
                      <a:pt x="24" y="24"/>
                      <a:pt x="17" y="2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1" name="Google Shape;869;p105">
                <a:extLst>
                  <a:ext uri="{FF2B5EF4-FFF2-40B4-BE49-F238E27FC236}">
                    <a16:creationId xmlns:a16="http://schemas.microsoft.com/office/drawing/2014/main" id="{33F2213A-06EA-6CA3-C613-B6396A26B4B2}"/>
                  </a:ext>
                </a:extLst>
              </p:cNvPr>
              <p:cNvSpPr/>
              <p:nvPr/>
            </p:nvSpPr>
            <p:spPr>
              <a:xfrm>
                <a:off x="4119563" y="3052763"/>
                <a:ext cx="106363" cy="150813"/>
              </a:xfrm>
              <a:custGeom>
                <a:avLst/>
                <a:gdLst/>
                <a:ahLst/>
                <a:cxnLst/>
                <a:rect l="l" t="t" r="r" b="b"/>
                <a:pathLst>
                  <a:path w="28" h="40" extrusionOk="0">
                    <a:moveTo>
                      <a:pt x="28" y="23"/>
                    </a:moveTo>
                    <a:cubicBezTo>
                      <a:pt x="27" y="23"/>
                      <a:pt x="26" y="22"/>
                      <a:pt x="25" y="22"/>
                    </a:cubicBezTo>
                    <a:cubicBezTo>
                      <a:pt x="26" y="21"/>
                      <a:pt x="27" y="19"/>
                      <a:pt x="28" y="18"/>
                    </a:cubicBezTo>
                    <a:cubicBezTo>
                      <a:pt x="27" y="15"/>
                      <a:pt x="26" y="12"/>
                      <a:pt x="26" y="8"/>
                    </a:cubicBezTo>
                    <a:cubicBezTo>
                      <a:pt x="26" y="7"/>
                      <a:pt x="26" y="5"/>
                      <a:pt x="26" y="3"/>
                    </a:cubicBezTo>
                    <a:cubicBezTo>
                      <a:pt x="24" y="1"/>
                      <a:pt x="21" y="0"/>
                      <a:pt x="18" y="0"/>
                    </a:cubicBezTo>
                    <a:cubicBezTo>
                      <a:pt x="11" y="0"/>
                      <a:pt x="6" y="5"/>
                      <a:pt x="6" y="12"/>
                    </a:cubicBezTo>
                    <a:cubicBezTo>
                      <a:pt x="6" y="16"/>
                      <a:pt x="8" y="19"/>
                      <a:pt x="11" y="22"/>
                    </a:cubicBezTo>
                    <a:cubicBezTo>
                      <a:pt x="4" y="24"/>
                      <a:pt x="0" y="31"/>
                      <a:pt x="0" y="38"/>
                    </a:cubicBezTo>
                    <a:cubicBezTo>
                      <a:pt x="0" y="39"/>
                      <a:pt x="1" y="40"/>
                      <a:pt x="2" y="40"/>
                    </a:cubicBezTo>
                    <a:cubicBezTo>
                      <a:pt x="18" y="40"/>
                      <a:pt x="18" y="40"/>
                      <a:pt x="18" y="40"/>
                    </a:cubicBezTo>
                    <a:cubicBezTo>
                      <a:pt x="19" y="33"/>
                      <a:pt x="23" y="27"/>
                      <a:pt x="2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2" name="Google Shape;870;p105">
                <a:extLst>
                  <a:ext uri="{FF2B5EF4-FFF2-40B4-BE49-F238E27FC236}">
                    <a16:creationId xmlns:a16="http://schemas.microsoft.com/office/drawing/2014/main" id="{F2D36D34-A841-D557-6953-33CDB4E6EF2B}"/>
                  </a:ext>
                </a:extLst>
              </p:cNvPr>
              <p:cNvSpPr/>
              <p:nvPr/>
            </p:nvSpPr>
            <p:spPr>
              <a:xfrm>
                <a:off x="4206875" y="2978151"/>
                <a:ext cx="173038" cy="52388"/>
              </a:xfrm>
              <a:custGeom>
                <a:avLst/>
                <a:gdLst/>
                <a:ahLst/>
                <a:cxnLst/>
                <a:rect l="l" t="t" r="r" b="b"/>
                <a:pathLst>
                  <a:path w="46" h="14" extrusionOk="0">
                    <a:moveTo>
                      <a:pt x="2" y="14"/>
                    </a:moveTo>
                    <a:cubicBezTo>
                      <a:pt x="2" y="14"/>
                      <a:pt x="2" y="14"/>
                      <a:pt x="1" y="14"/>
                    </a:cubicBezTo>
                    <a:cubicBezTo>
                      <a:pt x="0" y="13"/>
                      <a:pt x="0" y="12"/>
                      <a:pt x="1" y="11"/>
                    </a:cubicBezTo>
                    <a:cubicBezTo>
                      <a:pt x="6" y="4"/>
                      <a:pt x="14" y="0"/>
                      <a:pt x="23" y="0"/>
                    </a:cubicBezTo>
                    <a:cubicBezTo>
                      <a:pt x="32" y="0"/>
                      <a:pt x="40" y="4"/>
                      <a:pt x="45" y="11"/>
                    </a:cubicBezTo>
                    <a:cubicBezTo>
                      <a:pt x="46" y="12"/>
                      <a:pt x="46" y="13"/>
                      <a:pt x="45" y="14"/>
                    </a:cubicBezTo>
                    <a:cubicBezTo>
                      <a:pt x="44" y="14"/>
                      <a:pt x="43" y="14"/>
                      <a:pt x="42" y="13"/>
                    </a:cubicBezTo>
                    <a:cubicBezTo>
                      <a:pt x="37" y="7"/>
                      <a:pt x="30" y="4"/>
                      <a:pt x="23" y="4"/>
                    </a:cubicBezTo>
                    <a:cubicBezTo>
                      <a:pt x="16" y="4"/>
                      <a:pt x="9" y="7"/>
                      <a:pt x="4" y="13"/>
                    </a:cubicBezTo>
                    <a:cubicBezTo>
                      <a:pt x="4" y="14"/>
                      <a:pt x="3" y="14"/>
                      <a:pt x="2"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3" name="Google Shape;871;p105">
                <a:extLst>
                  <a:ext uri="{FF2B5EF4-FFF2-40B4-BE49-F238E27FC236}">
                    <a16:creationId xmlns:a16="http://schemas.microsoft.com/office/drawing/2014/main" id="{4C0D18B2-0C74-E57E-6FF2-9421DF1A01F2}"/>
                  </a:ext>
                </a:extLst>
              </p:cNvPr>
              <p:cNvSpPr/>
              <p:nvPr/>
            </p:nvSpPr>
            <p:spPr>
              <a:xfrm>
                <a:off x="4179888" y="2940051"/>
                <a:ext cx="225425" cy="68263"/>
              </a:xfrm>
              <a:custGeom>
                <a:avLst/>
                <a:gdLst/>
                <a:ahLst/>
                <a:cxnLst/>
                <a:rect l="l" t="t" r="r" b="b"/>
                <a:pathLst>
                  <a:path w="60" h="18" extrusionOk="0">
                    <a:moveTo>
                      <a:pt x="2" y="17"/>
                    </a:moveTo>
                    <a:cubicBezTo>
                      <a:pt x="2" y="17"/>
                      <a:pt x="1" y="17"/>
                      <a:pt x="1" y="17"/>
                    </a:cubicBezTo>
                    <a:cubicBezTo>
                      <a:pt x="0" y="16"/>
                      <a:pt x="0" y="15"/>
                      <a:pt x="0" y="14"/>
                    </a:cubicBezTo>
                    <a:cubicBezTo>
                      <a:pt x="8" y="5"/>
                      <a:pt x="18" y="0"/>
                      <a:pt x="30" y="0"/>
                    </a:cubicBezTo>
                    <a:cubicBezTo>
                      <a:pt x="42" y="0"/>
                      <a:pt x="52" y="5"/>
                      <a:pt x="60" y="14"/>
                    </a:cubicBezTo>
                    <a:cubicBezTo>
                      <a:pt x="60" y="15"/>
                      <a:pt x="60" y="16"/>
                      <a:pt x="59" y="17"/>
                    </a:cubicBezTo>
                    <a:cubicBezTo>
                      <a:pt x="58" y="18"/>
                      <a:pt x="57" y="17"/>
                      <a:pt x="56" y="17"/>
                    </a:cubicBezTo>
                    <a:cubicBezTo>
                      <a:pt x="50" y="9"/>
                      <a:pt x="40" y="4"/>
                      <a:pt x="30" y="4"/>
                    </a:cubicBezTo>
                    <a:cubicBezTo>
                      <a:pt x="20" y="4"/>
                      <a:pt x="10" y="9"/>
                      <a:pt x="4" y="17"/>
                    </a:cubicBezTo>
                    <a:cubicBezTo>
                      <a:pt x="3" y="17"/>
                      <a:pt x="3" y="17"/>
                      <a:pt x="2" y="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4" name="Google Shape;872;p105">
                <a:extLst>
                  <a:ext uri="{FF2B5EF4-FFF2-40B4-BE49-F238E27FC236}">
                    <a16:creationId xmlns:a16="http://schemas.microsoft.com/office/drawing/2014/main" id="{7C905BA2-AEE0-2B88-063E-5B9D19FBDBF6}"/>
                  </a:ext>
                </a:extLst>
              </p:cNvPr>
              <p:cNvSpPr/>
              <p:nvPr/>
            </p:nvSpPr>
            <p:spPr>
              <a:xfrm>
                <a:off x="4149725" y="2901951"/>
                <a:ext cx="285750" cy="84138"/>
              </a:xfrm>
              <a:custGeom>
                <a:avLst/>
                <a:gdLst/>
                <a:ahLst/>
                <a:cxnLst/>
                <a:rect l="l" t="t" r="r" b="b"/>
                <a:pathLst>
                  <a:path w="76" h="22" extrusionOk="0">
                    <a:moveTo>
                      <a:pt x="74" y="21"/>
                    </a:moveTo>
                    <a:cubicBezTo>
                      <a:pt x="73" y="21"/>
                      <a:pt x="73" y="21"/>
                      <a:pt x="73" y="21"/>
                    </a:cubicBezTo>
                    <a:cubicBezTo>
                      <a:pt x="64" y="10"/>
                      <a:pt x="52" y="4"/>
                      <a:pt x="38" y="4"/>
                    </a:cubicBezTo>
                    <a:cubicBezTo>
                      <a:pt x="24" y="4"/>
                      <a:pt x="12" y="10"/>
                      <a:pt x="4" y="21"/>
                    </a:cubicBezTo>
                    <a:cubicBezTo>
                      <a:pt x="3" y="21"/>
                      <a:pt x="2" y="22"/>
                      <a:pt x="1" y="21"/>
                    </a:cubicBezTo>
                    <a:cubicBezTo>
                      <a:pt x="0" y="20"/>
                      <a:pt x="0" y="19"/>
                      <a:pt x="0" y="18"/>
                    </a:cubicBezTo>
                    <a:cubicBezTo>
                      <a:pt x="10" y="7"/>
                      <a:pt x="23" y="0"/>
                      <a:pt x="38" y="0"/>
                    </a:cubicBezTo>
                    <a:cubicBezTo>
                      <a:pt x="53" y="0"/>
                      <a:pt x="66" y="7"/>
                      <a:pt x="76" y="18"/>
                    </a:cubicBezTo>
                    <a:cubicBezTo>
                      <a:pt x="76" y="19"/>
                      <a:pt x="76" y="20"/>
                      <a:pt x="75" y="21"/>
                    </a:cubicBezTo>
                    <a:cubicBezTo>
                      <a:pt x="75" y="21"/>
                      <a:pt x="75" y="21"/>
                      <a:pt x="74"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5" name="Google Shape;873;p105">
                <a:extLst>
                  <a:ext uri="{FF2B5EF4-FFF2-40B4-BE49-F238E27FC236}">
                    <a16:creationId xmlns:a16="http://schemas.microsoft.com/office/drawing/2014/main" id="{735C55C2-C552-7ABE-2A88-020D79F639E4}"/>
                  </a:ext>
                </a:extLst>
              </p:cNvPr>
              <p:cNvSpPr/>
              <p:nvPr/>
            </p:nvSpPr>
            <p:spPr>
              <a:xfrm>
                <a:off x="4198938" y="3022601"/>
                <a:ext cx="187325" cy="211138"/>
              </a:xfrm>
              <a:custGeom>
                <a:avLst/>
                <a:gdLst/>
                <a:ahLst/>
                <a:cxnLst/>
                <a:rect l="l" t="t" r="r" b="b"/>
                <a:pathLst>
                  <a:path w="50" h="56" extrusionOk="0">
                    <a:moveTo>
                      <a:pt x="50" y="53"/>
                    </a:moveTo>
                    <a:cubicBezTo>
                      <a:pt x="50" y="43"/>
                      <a:pt x="43" y="34"/>
                      <a:pt x="34" y="30"/>
                    </a:cubicBezTo>
                    <a:cubicBezTo>
                      <a:pt x="38" y="28"/>
                      <a:pt x="41" y="22"/>
                      <a:pt x="41" y="16"/>
                    </a:cubicBezTo>
                    <a:cubicBezTo>
                      <a:pt x="41" y="7"/>
                      <a:pt x="34" y="0"/>
                      <a:pt x="25" y="0"/>
                    </a:cubicBezTo>
                    <a:cubicBezTo>
                      <a:pt x="16" y="0"/>
                      <a:pt x="9" y="7"/>
                      <a:pt x="9" y="16"/>
                    </a:cubicBezTo>
                    <a:cubicBezTo>
                      <a:pt x="9" y="22"/>
                      <a:pt x="12" y="28"/>
                      <a:pt x="16" y="30"/>
                    </a:cubicBezTo>
                    <a:cubicBezTo>
                      <a:pt x="7" y="34"/>
                      <a:pt x="0" y="43"/>
                      <a:pt x="0" y="54"/>
                    </a:cubicBezTo>
                    <a:cubicBezTo>
                      <a:pt x="0" y="55"/>
                      <a:pt x="1" y="56"/>
                      <a:pt x="2" y="56"/>
                    </a:cubicBezTo>
                    <a:cubicBezTo>
                      <a:pt x="48" y="56"/>
                      <a:pt x="48" y="56"/>
                      <a:pt x="48" y="56"/>
                    </a:cubicBezTo>
                    <a:cubicBezTo>
                      <a:pt x="48" y="56"/>
                      <a:pt x="48" y="56"/>
                      <a:pt x="48" y="56"/>
                    </a:cubicBezTo>
                    <a:cubicBezTo>
                      <a:pt x="49" y="56"/>
                      <a:pt x="50" y="55"/>
                      <a:pt x="50" y="54"/>
                    </a:cubicBezTo>
                    <a:cubicBezTo>
                      <a:pt x="50" y="54"/>
                      <a:pt x="50" y="54"/>
                      <a:pt x="50" y="5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7" name="Group 6">
            <a:extLst>
              <a:ext uri="{FF2B5EF4-FFF2-40B4-BE49-F238E27FC236}">
                <a16:creationId xmlns:a16="http://schemas.microsoft.com/office/drawing/2014/main" id="{2576BB8E-CAF1-7233-3464-5343C252AEE4}"/>
              </a:ext>
            </a:extLst>
          </p:cNvPr>
          <p:cNvGrpSpPr/>
          <p:nvPr/>
        </p:nvGrpSpPr>
        <p:grpSpPr>
          <a:xfrm>
            <a:off x="3706578" y="1712686"/>
            <a:ext cx="576072" cy="585216"/>
            <a:chOff x="3687647" y="1304925"/>
            <a:chExt cx="576072" cy="585216"/>
          </a:xfrm>
        </p:grpSpPr>
        <p:sp>
          <p:nvSpPr>
            <p:cNvPr id="9" name="Rectangle 8">
              <a:extLst>
                <a:ext uri="{FF2B5EF4-FFF2-40B4-BE49-F238E27FC236}">
                  <a16:creationId xmlns:a16="http://schemas.microsoft.com/office/drawing/2014/main" id="{BFEF2971-2336-5FAE-110E-392BA01496D2}"/>
                </a:ext>
              </a:extLst>
            </p:cNvPr>
            <p:cNvSpPr/>
            <p:nvPr/>
          </p:nvSpPr>
          <p:spPr>
            <a:xfrm>
              <a:off x="3687647" y="1304925"/>
              <a:ext cx="576072" cy="5852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latin typeface="Slate Pro" panose="02000506040000020004" pitchFamily="2" charset="0"/>
                <a:sym typeface="Slate Pro" panose="02000506040000020004" pitchFamily="2" charset="0"/>
              </a:endParaRPr>
            </a:p>
          </p:txBody>
        </p:sp>
        <p:grpSp>
          <p:nvGrpSpPr>
            <p:cNvPr id="46" name="Google Shape;874;p105">
              <a:extLst>
                <a:ext uri="{FF2B5EF4-FFF2-40B4-BE49-F238E27FC236}">
                  <a16:creationId xmlns:a16="http://schemas.microsoft.com/office/drawing/2014/main" id="{0EAB3C79-1EA2-5C76-882C-4A429AD3C888}"/>
                </a:ext>
              </a:extLst>
            </p:cNvPr>
            <p:cNvGrpSpPr/>
            <p:nvPr/>
          </p:nvGrpSpPr>
          <p:grpSpPr>
            <a:xfrm>
              <a:off x="3790645" y="1392343"/>
              <a:ext cx="397915" cy="421081"/>
              <a:chOff x="7758427" y="5064718"/>
              <a:chExt cx="447440" cy="438841"/>
            </a:xfrm>
          </p:grpSpPr>
          <p:sp>
            <p:nvSpPr>
              <p:cNvPr id="47" name="Google Shape;875;p105">
                <a:extLst>
                  <a:ext uri="{FF2B5EF4-FFF2-40B4-BE49-F238E27FC236}">
                    <a16:creationId xmlns:a16="http://schemas.microsoft.com/office/drawing/2014/main" id="{90B2E641-CB21-E297-C040-3F1FAB1BCD25}"/>
                  </a:ext>
                </a:extLst>
              </p:cNvPr>
              <p:cNvSpPr/>
              <p:nvPr/>
            </p:nvSpPr>
            <p:spPr>
              <a:xfrm>
                <a:off x="7853363" y="5233988"/>
                <a:ext cx="15875" cy="3016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8" name="Google Shape;876;p105">
                <a:extLst>
                  <a:ext uri="{FF2B5EF4-FFF2-40B4-BE49-F238E27FC236}">
                    <a16:creationId xmlns:a16="http://schemas.microsoft.com/office/drawing/2014/main" id="{4A37C886-93FB-24FA-A7C5-EAF0B998AADD}"/>
                  </a:ext>
                </a:extLst>
              </p:cNvPr>
              <p:cNvSpPr/>
              <p:nvPr/>
            </p:nvSpPr>
            <p:spPr>
              <a:xfrm>
                <a:off x="7943850" y="5159376"/>
                <a:ext cx="15875" cy="3016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9" name="Google Shape;877;p105">
                <a:extLst>
                  <a:ext uri="{FF2B5EF4-FFF2-40B4-BE49-F238E27FC236}">
                    <a16:creationId xmlns:a16="http://schemas.microsoft.com/office/drawing/2014/main" id="{59135FEE-876C-20B3-95BE-C1F05430E8A9}"/>
                  </a:ext>
                </a:extLst>
              </p:cNvPr>
              <p:cNvSpPr/>
              <p:nvPr/>
            </p:nvSpPr>
            <p:spPr>
              <a:xfrm>
                <a:off x="7824788" y="5159376"/>
                <a:ext cx="14288" cy="3016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0" name="Google Shape;878;p105">
                <a:extLst>
                  <a:ext uri="{FF2B5EF4-FFF2-40B4-BE49-F238E27FC236}">
                    <a16:creationId xmlns:a16="http://schemas.microsoft.com/office/drawing/2014/main" id="{C3EB7DB3-4872-F5A3-42C8-5BAEE42EA82C}"/>
                  </a:ext>
                </a:extLst>
              </p:cNvPr>
              <p:cNvSpPr/>
              <p:nvPr/>
            </p:nvSpPr>
            <p:spPr>
              <a:xfrm>
                <a:off x="7758427" y="5064718"/>
                <a:ext cx="447440" cy="438841"/>
              </a:xfrm>
              <a:custGeom>
                <a:avLst/>
                <a:gdLst/>
                <a:ahLst/>
                <a:cxnLst/>
                <a:rect l="l" t="t" r="r" b="b"/>
                <a:pathLst>
                  <a:path w="87" h="96" extrusionOk="0">
                    <a:moveTo>
                      <a:pt x="81" y="39"/>
                    </a:moveTo>
                    <a:cubicBezTo>
                      <a:pt x="80" y="37"/>
                      <a:pt x="78" y="34"/>
                      <a:pt x="78" y="34"/>
                    </a:cubicBezTo>
                    <a:cubicBezTo>
                      <a:pt x="78" y="13"/>
                      <a:pt x="59" y="0"/>
                      <a:pt x="40" y="0"/>
                    </a:cubicBezTo>
                    <a:cubicBezTo>
                      <a:pt x="18" y="0"/>
                      <a:pt x="0" y="18"/>
                      <a:pt x="0" y="40"/>
                    </a:cubicBezTo>
                    <a:cubicBezTo>
                      <a:pt x="0" y="55"/>
                      <a:pt x="5" y="65"/>
                      <a:pt x="16" y="72"/>
                    </a:cubicBezTo>
                    <a:cubicBezTo>
                      <a:pt x="16" y="94"/>
                      <a:pt x="16" y="94"/>
                      <a:pt x="16" y="94"/>
                    </a:cubicBezTo>
                    <a:cubicBezTo>
                      <a:pt x="16" y="95"/>
                      <a:pt x="17" y="96"/>
                      <a:pt x="18" y="96"/>
                    </a:cubicBezTo>
                    <a:cubicBezTo>
                      <a:pt x="58" y="96"/>
                      <a:pt x="58" y="96"/>
                      <a:pt x="58" y="96"/>
                    </a:cubicBezTo>
                    <a:cubicBezTo>
                      <a:pt x="59" y="96"/>
                      <a:pt x="60" y="95"/>
                      <a:pt x="60" y="94"/>
                    </a:cubicBezTo>
                    <a:cubicBezTo>
                      <a:pt x="60" y="82"/>
                      <a:pt x="60" y="82"/>
                      <a:pt x="60" y="82"/>
                    </a:cubicBezTo>
                    <a:cubicBezTo>
                      <a:pt x="67" y="82"/>
                      <a:pt x="71" y="81"/>
                      <a:pt x="74" y="78"/>
                    </a:cubicBezTo>
                    <a:cubicBezTo>
                      <a:pt x="78" y="75"/>
                      <a:pt x="78" y="65"/>
                      <a:pt x="78" y="60"/>
                    </a:cubicBezTo>
                    <a:cubicBezTo>
                      <a:pt x="79" y="60"/>
                      <a:pt x="81" y="60"/>
                      <a:pt x="82" y="60"/>
                    </a:cubicBezTo>
                    <a:cubicBezTo>
                      <a:pt x="84" y="60"/>
                      <a:pt x="85" y="59"/>
                      <a:pt x="86" y="58"/>
                    </a:cubicBezTo>
                    <a:cubicBezTo>
                      <a:pt x="87" y="57"/>
                      <a:pt x="87" y="56"/>
                      <a:pt x="87" y="55"/>
                    </a:cubicBezTo>
                    <a:cubicBezTo>
                      <a:pt x="87" y="54"/>
                      <a:pt x="87" y="54"/>
                      <a:pt x="87" y="54"/>
                    </a:cubicBezTo>
                    <a:cubicBezTo>
                      <a:pt x="87" y="50"/>
                      <a:pt x="84" y="44"/>
                      <a:pt x="81" y="39"/>
                    </a:cubicBezTo>
                    <a:close/>
                    <a:moveTo>
                      <a:pt x="20" y="24"/>
                    </a:moveTo>
                    <a:cubicBezTo>
                      <a:pt x="32" y="24"/>
                      <a:pt x="32" y="24"/>
                      <a:pt x="32" y="24"/>
                    </a:cubicBezTo>
                    <a:cubicBezTo>
                      <a:pt x="32" y="40"/>
                      <a:pt x="32" y="40"/>
                      <a:pt x="32" y="40"/>
                    </a:cubicBezTo>
                    <a:cubicBezTo>
                      <a:pt x="20" y="40"/>
                      <a:pt x="20" y="40"/>
                      <a:pt x="20" y="40"/>
                    </a:cubicBezTo>
                    <a:lnTo>
                      <a:pt x="20" y="24"/>
                    </a:lnTo>
                    <a:close/>
                    <a:moveTo>
                      <a:pt x="24" y="60"/>
                    </a:moveTo>
                    <a:cubicBezTo>
                      <a:pt x="20" y="60"/>
                      <a:pt x="20" y="60"/>
                      <a:pt x="20" y="60"/>
                    </a:cubicBezTo>
                    <a:cubicBezTo>
                      <a:pt x="20" y="44"/>
                      <a:pt x="20" y="44"/>
                      <a:pt x="20" y="44"/>
                    </a:cubicBezTo>
                    <a:cubicBezTo>
                      <a:pt x="24" y="44"/>
                      <a:pt x="24" y="44"/>
                      <a:pt x="24" y="44"/>
                    </a:cubicBezTo>
                    <a:lnTo>
                      <a:pt x="24" y="60"/>
                    </a:lnTo>
                    <a:close/>
                    <a:moveTo>
                      <a:pt x="40" y="60"/>
                    </a:moveTo>
                    <a:cubicBezTo>
                      <a:pt x="28" y="60"/>
                      <a:pt x="28" y="60"/>
                      <a:pt x="28" y="60"/>
                    </a:cubicBezTo>
                    <a:cubicBezTo>
                      <a:pt x="28" y="44"/>
                      <a:pt x="28" y="44"/>
                      <a:pt x="28" y="44"/>
                    </a:cubicBezTo>
                    <a:cubicBezTo>
                      <a:pt x="40" y="44"/>
                      <a:pt x="40" y="44"/>
                      <a:pt x="40" y="44"/>
                    </a:cubicBezTo>
                    <a:lnTo>
                      <a:pt x="40" y="60"/>
                    </a:lnTo>
                    <a:close/>
                    <a:moveTo>
                      <a:pt x="40" y="40"/>
                    </a:moveTo>
                    <a:cubicBezTo>
                      <a:pt x="36" y="40"/>
                      <a:pt x="36" y="40"/>
                      <a:pt x="36" y="40"/>
                    </a:cubicBezTo>
                    <a:cubicBezTo>
                      <a:pt x="36" y="24"/>
                      <a:pt x="36" y="24"/>
                      <a:pt x="36" y="24"/>
                    </a:cubicBezTo>
                    <a:cubicBezTo>
                      <a:pt x="40" y="24"/>
                      <a:pt x="40" y="24"/>
                      <a:pt x="40" y="24"/>
                    </a:cubicBezTo>
                    <a:lnTo>
                      <a:pt x="40" y="40"/>
                    </a:lnTo>
                    <a:close/>
                    <a:moveTo>
                      <a:pt x="48" y="60"/>
                    </a:moveTo>
                    <a:cubicBezTo>
                      <a:pt x="44" y="60"/>
                      <a:pt x="44" y="60"/>
                      <a:pt x="44" y="60"/>
                    </a:cubicBezTo>
                    <a:cubicBezTo>
                      <a:pt x="44" y="44"/>
                      <a:pt x="44" y="44"/>
                      <a:pt x="44" y="44"/>
                    </a:cubicBezTo>
                    <a:cubicBezTo>
                      <a:pt x="48" y="44"/>
                      <a:pt x="48" y="44"/>
                      <a:pt x="48" y="44"/>
                    </a:cubicBezTo>
                    <a:lnTo>
                      <a:pt x="48" y="60"/>
                    </a:lnTo>
                    <a:close/>
                    <a:moveTo>
                      <a:pt x="48" y="40"/>
                    </a:moveTo>
                    <a:cubicBezTo>
                      <a:pt x="44" y="40"/>
                      <a:pt x="44" y="40"/>
                      <a:pt x="44" y="40"/>
                    </a:cubicBezTo>
                    <a:cubicBezTo>
                      <a:pt x="44" y="24"/>
                      <a:pt x="44" y="24"/>
                      <a:pt x="44" y="24"/>
                    </a:cubicBezTo>
                    <a:cubicBezTo>
                      <a:pt x="48" y="24"/>
                      <a:pt x="48" y="24"/>
                      <a:pt x="48" y="24"/>
                    </a:cubicBezTo>
                    <a:lnTo>
                      <a:pt x="48" y="40"/>
                    </a:lnTo>
                    <a:close/>
                    <a:moveTo>
                      <a:pt x="56" y="60"/>
                    </a:moveTo>
                    <a:cubicBezTo>
                      <a:pt x="52" y="60"/>
                      <a:pt x="52" y="60"/>
                      <a:pt x="52" y="60"/>
                    </a:cubicBezTo>
                    <a:cubicBezTo>
                      <a:pt x="52" y="44"/>
                      <a:pt x="52" y="44"/>
                      <a:pt x="52" y="44"/>
                    </a:cubicBezTo>
                    <a:cubicBezTo>
                      <a:pt x="56" y="44"/>
                      <a:pt x="56" y="44"/>
                      <a:pt x="56" y="44"/>
                    </a:cubicBezTo>
                    <a:lnTo>
                      <a:pt x="56" y="60"/>
                    </a:lnTo>
                    <a:close/>
                    <a:moveTo>
                      <a:pt x="64" y="60"/>
                    </a:moveTo>
                    <a:cubicBezTo>
                      <a:pt x="60" y="60"/>
                      <a:pt x="60" y="60"/>
                      <a:pt x="60" y="60"/>
                    </a:cubicBezTo>
                    <a:cubicBezTo>
                      <a:pt x="60" y="44"/>
                      <a:pt x="60" y="44"/>
                      <a:pt x="60" y="44"/>
                    </a:cubicBezTo>
                    <a:cubicBezTo>
                      <a:pt x="64" y="44"/>
                      <a:pt x="64" y="44"/>
                      <a:pt x="64" y="44"/>
                    </a:cubicBezTo>
                    <a:lnTo>
                      <a:pt x="64" y="60"/>
                    </a:lnTo>
                    <a:close/>
                    <a:moveTo>
                      <a:pt x="64" y="40"/>
                    </a:moveTo>
                    <a:cubicBezTo>
                      <a:pt x="52" y="40"/>
                      <a:pt x="52" y="40"/>
                      <a:pt x="52" y="40"/>
                    </a:cubicBezTo>
                    <a:cubicBezTo>
                      <a:pt x="52" y="24"/>
                      <a:pt x="52" y="24"/>
                      <a:pt x="52" y="24"/>
                    </a:cubicBezTo>
                    <a:cubicBezTo>
                      <a:pt x="64" y="24"/>
                      <a:pt x="64" y="24"/>
                      <a:pt x="64" y="24"/>
                    </a:cubicBezTo>
                    <a:lnTo>
                      <a:pt x="64" y="4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21" name="Group 20">
            <a:extLst>
              <a:ext uri="{FF2B5EF4-FFF2-40B4-BE49-F238E27FC236}">
                <a16:creationId xmlns:a16="http://schemas.microsoft.com/office/drawing/2014/main" id="{2E3B44EF-FCE5-64C3-4E5A-E49A49A943D1}"/>
              </a:ext>
            </a:extLst>
          </p:cNvPr>
          <p:cNvGrpSpPr/>
          <p:nvPr/>
        </p:nvGrpSpPr>
        <p:grpSpPr>
          <a:xfrm>
            <a:off x="6472548" y="1712686"/>
            <a:ext cx="576072" cy="585216"/>
            <a:chOff x="6448770" y="1304924"/>
            <a:chExt cx="576072" cy="585216"/>
          </a:xfrm>
        </p:grpSpPr>
        <p:sp>
          <p:nvSpPr>
            <p:cNvPr id="10" name="Rectangle 9">
              <a:extLst>
                <a:ext uri="{FF2B5EF4-FFF2-40B4-BE49-F238E27FC236}">
                  <a16:creationId xmlns:a16="http://schemas.microsoft.com/office/drawing/2014/main" id="{CA360264-C4E2-058A-AB49-11DC70969131}"/>
                </a:ext>
              </a:extLst>
            </p:cNvPr>
            <p:cNvSpPr/>
            <p:nvPr/>
          </p:nvSpPr>
          <p:spPr>
            <a:xfrm>
              <a:off x="6448770" y="1304924"/>
              <a:ext cx="576072" cy="5852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51" name="Google Shape;879;p105">
              <a:extLst>
                <a:ext uri="{FF2B5EF4-FFF2-40B4-BE49-F238E27FC236}">
                  <a16:creationId xmlns:a16="http://schemas.microsoft.com/office/drawing/2014/main" id="{6E92711C-B89A-1622-6F67-FFB12C6E53DF}"/>
                </a:ext>
              </a:extLst>
            </p:cNvPr>
            <p:cNvSpPr/>
            <p:nvPr/>
          </p:nvSpPr>
          <p:spPr>
            <a:xfrm>
              <a:off x="6544224" y="1422443"/>
              <a:ext cx="381456" cy="381456"/>
            </a:xfrm>
            <a:custGeom>
              <a:avLst/>
              <a:gdLst/>
              <a:ahLst/>
              <a:cxnLst/>
              <a:rect l="l" t="t" r="r" b="b"/>
              <a:pathLst>
                <a:path w="96" h="96" extrusionOk="0">
                  <a:moveTo>
                    <a:pt x="96" y="11"/>
                  </a:moveTo>
                  <a:cubicBezTo>
                    <a:pt x="96" y="10"/>
                    <a:pt x="96" y="10"/>
                    <a:pt x="96" y="10"/>
                  </a:cubicBezTo>
                  <a:cubicBezTo>
                    <a:pt x="96" y="9"/>
                    <a:pt x="96" y="9"/>
                    <a:pt x="95" y="9"/>
                  </a:cubicBezTo>
                  <a:cubicBezTo>
                    <a:pt x="95" y="8"/>
                    <a:pt x="95" y="8"/>
                    <a:pt x="94" y="8"/>
                  </a:cubicBezTo>
                  <a:cubicBezTo>
                    <a:pt x="86" y="8"/>
                    <a:pt x="86" y="8"/>
                    <a:pt x="86" y="8"/>
                  </a:cubicBezTo>
                  <a:cubicBezTo>
                    <a:pt x="86" y="6"/>
                    <a:pt x="86" y="4"/>
                    <a:pt x="86" y="2"/>
                  </a:cubicBezTo>
                  <a:cubicBezTo>
                    <a:pt x="86" y="1"/>
                    <a:pt x="85" y="0"/>
                    <a:pt x="84" y="0"/>
                  </a:cubicBezTo>
                  <a:cubicBezTo>
                    <a:pt x="12" y="0"/>
                    <a:pt x="12" y="0"/>
                    <a:pt x="12" y="0"/>
                  </a:cubicBezTo>
                  <a:cubicBezTo>
                    <a:pt x="11" y="0"/>
                    <a:pt x="10" y="1"/>
                    <a:pt x="10" y="2"/>
                  </a:cubicBezTo>
                  <a:cubicBezTo>
                    <a:pt x="10" y="4"/>
                    <a:pt x="10" y="6"/>
                    <a:pt x="10" y="8"/>
                  </a:cubicBezTo>
                  <a:cubicBezTo>
                    <a:pt x="2" y="8"/>
                    <a:pt x="2" y="8"/>
                    <a:pt x="2" y="8"/>
                  </a:cubicBezTo>
                  <a:cubicBezTo>
                    <a:pt x="1" y="8"/>
                    <a:pt x="0" y="9"/>
                    <a:pt x="0" y="10"/>
                  </a:cubicBezTo>
                  <a:cubicBezTo>
                    <a:pt x="0" y="11"/>
                    <a:pt x="0" y="11"/>
                    <a:pt x="0" y="11"/>
                  </a:cubicBezTo>
                  <a:cubicBezTo>
                    <a:pt x="0" y="17"/>
                    <a:pt x="0" y="31"/>
                    <a:pt x="7" y="39"/>
                  </a:cubicBezTo>
                  <a:cubicBezTo>
                    <a:pt x="11" y="42"/>
                    <a:pt x="15" y="44"/>
                    <a:pt x="19" y="44"/>
                  </a:cubicBezTo>
                  <a:cubicBezTo>
                    <a:pt x="24" y="50"/>
                    <a:pt x="29" y="53"/>
                    <a:pt x="33" y="56"/>
                  </a:cubicBezTo>
                  <a:cubicBezTo>
                    <a:pt x="38" y="59"/>
                    <a:pt x="42" y="61"/>
                    <a:pt x="42" y="68"/>
                  </a:cubicBezTo>
                  <a:cubicBezTo>
                    <a:pt x="42" y="78"/>
                    <a:pt x="39" y="84"/>
                    <a:pt x="26" y="84"/>
                  </a:cubicBezTo>
                  <a:cubicBezTo>
                    <a:pt x="25" y="84"/>
                    <a:pt x="24" y="85"/>
                    <a:pt x="24" y="86"/>
                  </a:cubicBezTo>
                  <a:cubicBezTo>
                    <a:pt x="24" y="94"/>
                    <a:pt x="24" y="94"/>
                    <a:pt x="24" y="94"/>
                  </a:cubicBezTo>
                  <a:cubicBezTo>
                    <a:pt x="24" y="95"/>
                    <a:pt x="25" y="96"/>
                    <a:pt x="26" y="96"/>
                  </a:cubicBezTo>
                  <a:cubicBezTo>
                    <a:pt x="70" y="96"/>
                    <a:pt x="70" y="96"/>
                    <a:pt x="70" y="96"/>
                  </a:cubicBezTo>
                  <a:cubicBezTo>
                    <a:pt x="71" y="96"/>
                    <a:pt x="72" y="95"/>
                    <a:pt x="72" y="94"/>
                  </a:cubicBezTo>
                  <a:cubicBezTo>
                    <a:pt x="72" y="86"/>
                    <a:pt x="72" y="86"/>
                    <a:pt x="72" y="86"/>
                  </a:cubicBezTo>
                  <a:cubicBezTo>
                    <a:pt x="72" y="85"/>
                    <a:pt x="71" y="84"/>
                    <a:pt x="70" y="84"/>
                  </a:cubicBezTo>
                  <a:cubicBezTo>
                    <a:pt x="59" y="84"/>
                    <a:pt x="54" y="79"/>
                    <a:pt x="54" y="68"/>
                  </a:cubicBezTo>
                  <a:cubicBezTo>
                    <a:pt x="54" y="61"/>
                    <a:pt x="58" y="59"/>
                    <a:pt x="63" y="55"/>
                  </a:cubicBezTo>
                  <a:cubicBezTo>
                    <a:pt x="67" y="53"/>
                    <a:pt x="72" y="50"/>
                    <a:pt x="77" y="44"/>
                  </a:cubicBezTo>
                  <a:cubicBezTo>
                    <a:pt x="81" y="44"/>
                    <a:pt x="85" y="42"/>
                    <a:pt x="88" y="39"/>
                  </a:cubicBezTo>
                  <a:cubicBezTo>
                    <a:pt x="96" y="31"/>
                    <a:pt x="96" y="16"/>
                    <a:pt x="96" y="11"/>
                  </a:cubicBezTo>
                  <a:close/>
                  <a:moveTo>
                    <a:pt x="61" y="24"/>
                  </a:moveTo>
                  <a:cubicBezTo>
                    <a:pt x="56" y="28"/>
                    <a:pt x="56" y="28"/>
                    <a:pt x="56" y="28"/>
                  </a:cubicBezTo>
                  <a:cubicBezTo>
                    <a:pt x="58" y="35"/>
                    <a:pt x="58" y="35"/>
                    <a:pt x="58" y="35"/>
                  </a:cubicBezTo>
                  <a:cubicBezTo>
                    <a:pt x="58" y="36"/>
                    <a:pt x="58" y="37"/>
                    <a:pt x="57" y="38"/>
                  </a:cubicBezTo>
                  <a:cubicBezTo>
                    <a:pt x="57" y="38"/>
                    <a:pt x="56" y="38"/>
                    <a:pt x="56" y="38"/>
                  </a:cubicBezTo>
                  <a:cubicBezTo>
                    <a:pt x="55" y="38"/>
                    <a:pt x="55" y="38"/>
                    <a:pt x="55" y="38"/>
                  </a:cubicBezTo>
                  <a:cubicBezTo>
                    <a:pt x="48" y="32"/>
                    <a:pt x="48" y="32"/>
                    <a:pt x="48" y="32"/>
                  </a:cubicBezTo>
                  <a:cubicBezTo>
                    <a:pt x="41" y="38"/>
                    <a:pt x="41" y="38"/>
                    <a:pt x="41" y="38"/>
                  </a:cubicBezTo>
                  <a:cubicBezTo>
                    <a:pt x="40" y="38"/>
                    <a:pt x="39" y="38"/>
                    <a:pt x="39" y="38"/>
                  </a:cubicBezTo>
                  <a:cubicBezTo>
                    <a:pt x="38" y="37"/>
                    <a:pt x="38" y="36"/>
                    <a:pt x="38" y="35"/>
                  </a:cubicBezTo>
                  <a:cubicBezTo>
                    <a:pt x="41" y="28"/>
                    <a:pt x="41" y="28"/>
                    <a:pt x="41" y="28"/>
                  </a:cubicBezTo>
                  <a:cubicBezTo>
                    <a:pt x="35" y="24"/>
                    <a:pt x="35" y="24"/>
                    <a:pt x="35" y="24"/>
                  </a:cubicBezTo>
                  <a:cubicBezTo>
                    <a:pt x="34" y="23"/>
                    <a:pt x="34" y="22"/>
                    <a:pt x="34" y="21"/>
                  </a:cubicBezTo>
                  <a:cubicBezTo>
                    <a:pt x="34" y="21"/>
                    <a:pt x="35" y="20"/>
                    <a:pt x="36" y="20"/>
                  </a:cubicBezTo>
                  <a:cubicBezTo>
                    <a:pt x="43" y="20"/>
                    <a:pt x="43" y="20"/>
                    <a:pt x="43" y="20"/>
                  </a:cubicBezTo>
                  <a:cubicBezTo>
                    <a:pt x="46" y="13"/>
                    <a:pt x="46" y="13"/>
                    <a:pt x="46" y="13"/>
                  </a:cubicBezTo>
                  <a:cubicBezTo>
                    <a:pt x="47" y="12"/>
                    <a:pt x="49" y="12"/>
                    <a:pt x="50" y="13"/>
                  </a:cubicBezTo>
                  <a:cubicBezTo>
                    <a:pt x="53" y="20"/>
                    <a:pt x="53" y="20"/>
                    <a:pt x="53" y="20"/>
                  </a:cubicBezTo>
                  <a:cubicBezTo>
                    <a:pt x="60" y="20"/>
                    <a:pt x="60" y="20"/>
                    <a:pt x="60" y="20"/>
                  </a:cubicBezTo>
                  <a:cubicBezTo>
                    <a:pt x="61" y="20"/>
                    <a:pt x="62" y="21"/>
                    <a:pt x="62" y="21"/>
                  </a:cubicBezTo>
                  <a:cubicBezTo>
                    <a:pt x="62" y="22"/>
                    <a:pt x="62" y="23"/>
                    <a:pt x="61" y="24"/>
                  </a:cubicBezTo>
                  <a:close/>
                  <a:moveTo>
                    <a:pt x="10" y="36"/>
                  </a:moveTo>
                  <a:cubicBezTo>
                    <a:pt x="4" y="30"/>
                    <a:pt x="4" y="18"/>
                    <a:pt x="4" y="12"/>
                  </a:cubicBezTo>
                  <a:cubicBezTo>
                    <a:pt x="10" y="12"/>
                    <a:pt x="10" y="12"/>
                    <a:pt x="10" y="12"/>
                  </a:cubicBezTo>
                  <a:cubicBezTo>
                    <a:pt x="11" y="25"/>
                    <a:pt x="14" y="33"/>
                    <a:pt x="17" y="40"/>
                  </a:cubicBezTo>
                  <a:cubicBezTo>
                    <a:pt x="14" y="39"/>
                    <a:pt x="12" y="38"/>
                    <a:pt x="10" y="36"/>
                  </a:cubicBezTo>
                  <a:close/>
                  <a:moveTo>
                    <a:pt x="86" y="36"/>
                  </a:moveTo>
                  <a:cubicBezTo>
                    <a:pt x="84" y="38"/>
                    <a:pt x="82" y="39"/>
                    <a:pt x="79" y="40"/>
                  </a:cubicBezTo>
                  <a:cubicBezTo>
                    <a:pt x="82" y="33"/>
                    <a:pt x="85" y="25"/>
                    <a:pt x="86" y="12"/>
                  </a:cubicBezTo>
                  <a:cubicBezTo>
                    <a:pt x="92" y="12"/>
                    <a:pt x="92" y="12"/>
                    <a:pt x="92" y="12"/>
                  </a:cubicBezTo>
                  <a:cubicBezTo>
                    <a:pt x="92" y="18"/>
                    <a:pt x="92" y="30"/>
                    <a:pt x="86"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nvGrpSpPr>
          <p:cNvPr id="22" name="Group 21">
            <a:extLst>
              <a:ext uri="{FF2B5EF4-FFF2-40B4-BE49-F238E27FC236}">
                <a16:creationId xmlns:a16="http://schemas.microsoft.com/office/drawing/2014/main" id="{08EE4725-BF57-2EF2-DA4C-76F037D2EF2B}"/>
              </a:ext>
            </a:extLst>
          </p:cNvPr>
          <p:cNvGrpSpPr/>
          <p:nvPr/>
        </p:nvGrpSpPr>
        <p:grpSpPr>
          <a:xfrm>
            <a:off x="9218019" y="1716226"/>
            <a:ext cx="576072" cy="585216"/>
            <a:chOff x="9209894" y="1304924"/>
            <a:chExt cx="576072" cy="585216"/>
          </a:xfrm>
        </p:grpSpPr>
        <p:sp>
          <p:nvSpPr>
            <p:cNvPr id="11" name="Rectangle 10">
              <a:extLst>
                <a:ext uri="{FF2B5EF4-FFF2-40B4-BE49-F238E27FC236}">
                  <a16:creationId xmlns:a16="http://schemas.microsoft.com/office/drawing/2014/main" id="{2285A3F9-090A-BF3A-12CE-63CA09DC03D1}"/>
                </a:ext>
              </a:extLst>
            </p:cNvPr>
            <p:cNvSpPr/>
            <p:nvPr/>
          </p:nvSpPr>
          <p:spPr>
            <a:xfrm>
              <a:off x="9209894" y="1304924"/>
              <a:ext cx="576072" cy="5852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b="1" dirty="0">
                <a:latin typeface="Slate Pro" panose="02000506040000020004" pitchFamily="2" charset="0"/>
                <a:sym typeface="Slate Pro" panose="02000506040000020004" pitchFamily="2" charset="0"/>
              </a:endParaRPr>
            </a:p>
          </p:txBody>
        </p:sp>
        <p:sp>
          <p:nvSpPr>
            <p:cNvPr id="52" name="Google Shape;880;p105">
              <a:extLst>
                <a:ext uri="{FF2B5EF4-FFF2-40B4-BE49-F238E27FC236}">
                  <a16:creationId xmlns:a16="http://schemas.microsoft.com/office/drawing/2014/main" id="{6F1F140F-3252-D4DA-3CE4-2CFC2DA1EED3}"/>
                </a:ext>
              </a:extLst>
            </p:cNvPr>
            <p:cNvSpPr/>
            <p:nvPr/>
          </p:nvSpPr>
          <p:spPr>
            <a:xfrm>
              <a:off x="9247993" y="1390193"/>
              <a:ext cx="505607" cy="434281"/>
            </a:xfrm>
            <a:custGeom>
              <a:avLst/>
              <a:gdLst/>
              <a:ahLst/>
              <a:cxnLst/>
              <a:rect l="l" t="t" r="r" b="b"/>
              <a:pathLst>
                <a:path w="96" h="96" extrusionOk="0">
                  <a:moveTo>
                    <a:pt x="96" y="48"/>
                  </a:moveTo>
                  <a:cubicBezTo>
                    <a:pt x="96" y="47"/>
                    <a:pt x="96" y="47"/>
                    <a:pt x="95" y="46"/>
                  </a:cubicBezTo>
                  <a:cubicBezTo>
                    <a:pt x="88" y="40"/>
                    <a:pt x="88" y="40"/>
                    <a:pt x="88" y="40"/>
                  </a:cubicBezTo>
                  <a:cubicBezTo>
                    <a:pt x="92" y="31"/>
                    <a:pt x="92" y="31"/>
                    <a:pt x="92" y="31"/>
                  </a:cubicBezTo>
                  <a:cubicBezTo>
                    <a:pt x="93" y="31"/>
                    <a:pt x="93" y="30"/>
                    <a:pt x="92" y="30"/>
                  </a:cubicBezTo>
                  <a:cubicBezTo>
                    <a:pt x="92" y="29"/>
                    <a:pt x="92" y="29"/>
                    <a:pt x="91" y="28"/>
                  </a:cubicBezTo>
                  <a:cubicBezTo>
                    <a:pt x="82" y="25"/>
                    <a:pt x="82" y="25"/>
                    <a:pt x="82" y="25"/>
                  </a:cubicBezTo>
                  <a:cubicBezTo>
                    <a:pt x="83" y="16"/>
                    <a:pt x="83" y="16"/>
                    <a:pt x="83" y="16"/>
                  </a:cubicBezTo>
                  <a:cubicBezTo>
                    <a:pt x="83" y="15"/>
                    <a:pt x="82" y="14"/>
                    <a:pt x="82" y="14"/>
                  </a:cubicBezTo>
                  <a:cubicBezTo>
                    <a:pt x="82" y="14"/>
                    <a:pt x="81" y="13"/>
                    <a:pt x="80" y="13"/>
                  </a:cubicBezTo>
                  <a:cubicBezTo>
                    <a:pt x="70" y="14"/>
                    <a:pt x="70" y="14"/>
                    <a:pt x="70" y="14"/>
                  </a:cubicBezTo>
                  <a:cubicBezTo>
                    <a:pt x="68" y="5"/>
                    <a:pt x="68" y="5"/>
                    <a:pt x="68" y="5"/>
                  </a:cubicBezTo>
                  <a:cubicBezTo>
                    <a:pt x="67" y="4"/>
                    <a:pt x="67" y="4"/>
                    <a:pt x="66" y="4"/>
                  </a:cubicBezTo>
                  <a:cubicBezTo>
                    <a:pt x="66" y="3"/>
                    <a:pt x="65" y="3"/>
                    <a:pt x="65" y="4"/>
                  </a:cubicBezTo>
                  <a:cubicBezTo>
                    <a:pt x="56" y="8"/>
                    <a:pt x="56" y="8"/>
                    <a:pt x="56" y="8"/>
                  </a:cubicBezTo>
                  <a:cubicBezTo>
                    <a:pt x="50" y="1"/>
                    <a:pt x="50" y="1"/>
                    <a:pt x="50" y="1"/>
                  </a:cubicBezTo>
                  <a:cubicBezTo>
                    <a:pt x="49" y="0"/>
                    <a:pt x="47" y="0"/>
                    <a:pt x="46" y="1"/>
                  </a:cubicBezTo>
                  <a:cubicBezTo>
                    <a:pt x="40" y="8"/>
                    <a:pt x="40" y="8"/>
                    <a:pt x="40" y="8"/>
                  </a:cubicBezTo>
                  <a:cubicBezTo>
                    <a:pt x="31" y="4"/>
                    <a:pt x="31" y="4"/>
                    <a:pt x="31" y="4"/>
                  </a:cubicBezTo>
                  <a:cubicBezTo>
                    <a:pt x="31" y="3"/>
                    <a:pt x="30" y="3"/>
                    <a:pt x="30" y="4"/>
                  </a:cubicBezTo>
                  <a:cubicBezTo>
                    <a:pt x="29" y="4"/>
                    <a:pt x="29" y="4"/>
                    <a:pt x="28" y="5"/>
                  </a:cubicBezTo>
                  <a:cubicBezTo>
                    <a:pt x="26" y="14"/>
                    <a:pt x="26" y="14"/>
                    <a:pt x="26" y="14"/>
                  </a:cubicBezTo>
                  <a:cubicBezTo>
                    <a:pt x="16" y="13"/>
                    <a:pt x="16" y="13"/>
                    <a:pt x="16" y="13"/>
                  </a:cubicBezTo>
                  <a:cubicBezTo>
                    <a:pt x="15" y="13"/>
                    <a:pt x="14" y="14"/>
                    <a:pt x="14" y="14"/>
                  </a:cubicBezTo>
                  <a:cubicBezTo>
                    <a:pt x="14" y="14"/>
                    <a:pt x="13" y="15"/>
                    <a:pt x="13" y="16"/>
                  </a:cubicBezTo>
                  <a:cubicBezTo>
                    <a:pt x="14" y="25"/>
                    <a:pt x="14" y="25"/>
                    <a:pt x="14" y="25"/>
                  </a:cubicBezTo>
                  <a:cubicBezTo>
                    <a:pt x="5" y="28"/>
                    <a:pt x="5" y="28"/>
                    <a:pt x="5" y="28"/>
                  </a:cubicBezTo>
                  <a:cubicBezTo>
                    <a:pt x="4" y="29"/>
                    <a:pt x="4" y="29"/>
                    <a:pt x="4" y="30"/>
                  </a:cubicBezTo>
                  <a:cubicBezTo>
                    <a:pt x="3" y="30"/>
                    <a:pt x="3" y="31"/>
                    <a:pt x="4" y="31"/>
                  </a:cubicBezTo>
                  <a:cubicBezTo>
                    <a:pt x="8" y="40"/>
                    <a:pt x="8" y="40"/>
                    <a:pt x="8" y="40"/>
                  </a:cubicBezTo>
                  <a:cubicBezTo>
                    <a:pt x="1" y="46"/>
                    <a:pt x="1" y="46"/>
                    <a:pt x="1" y="46"/>
                  </a:cubicBezTo>
                  <a:cubicBezTo>
                    <a:pt x="0" y="47"/>
                    <a:pt x="0" y="47"/>
                    <a:pt x="0" y="48"/>
                  </a:cubicBezTo>
                  <a:cubicBezTo>
                    <a:pt x="0" y="49"/>
                    <a:pt x="0" y="49"/>
                    <a:pt x="1" y="49"/>
                  </a:cubicBezTo>
                  <a:cubicBezTo>
                    <a:pt x="8" y="56"/>
                    <a:pt x="8" y="56"/>
                    <a:pt x="8" y="56"/>
                  </a:cubicBezTo>
                  <a:cubicBezTo>
                    <a:pt x="4" y="65"/>
                    <a:pt x="4" y="65"/>
                    <a:pt x="4" y="65"/>
                  </a:cubicBezTo>
                  <a:cubicBezTo>
                    <a:pt x="3" y="65"/>
                    <a:pt x="3" y="66"/>
                    <a:pt x="4" y="66"/>
                  </a:cubicBezTo>
                  <a:cubicBezTo>
                    <a:pt x="4" y="67"/>
                    <a:pt x="4" y="67"/>
                    <a:pt x="5" y="67"/>
                  </a:cubicBezTo>
                  <a:cubicBezTo>
                    <a:pt x="14" y="70"/>
                    <a:pt x="14" y="70"/>
                    <a:pt x="14" y="70"/>
                  </a:cubicBezTo>
                  <a:cubicBezTo>
                    <a:pt x="13" y="80"/>
                    <a:pt x="13" y="80"/>
                    <a:pt x="13" y="80"/>
                  </a:cubicBezTo>
                  <a:cubicBezTo>
                    <a:pt x="13" y="81"/>
                    <a:pt x="14" y="81"/>
                    <a:pt x="14" y="82"/>
                  </a:cubicBezTo>
                  <a:cubicBezTo>
                    <a:pt x="14" y="82"/>
                    <a:pt x="15" y="83"/>
                    <a:pt x="16" y="82"/>
                  </a:cubicBezTo>
                  <a:cubicBezTo>
                    <a:pt x="26" y="82"/>
                    <a:pt x="26" y="82"/>
                    <a:pt x="26" y="82"/>
                  </a:cubicBezTo>
                  <a:cubicBezTo>
                    <a:pt x="28" y="91"/>
                    <a:pt x="28" y="91"/>
                    <a:pt x="28" y="91"/>
                  </a:cubicBezTo>
                  <a:cubicBezTo>
                    <a:pt x="29" y="92"/>
                    <a:pt x="29" y="92"/>
                    <a:pt x="30" y="92"/>
                  </a:cubicBezTo>
                  <a:cubicBezTo>
                    <a:pt x="30" y="93"/>
                    <a:pt x="31" y="93"/>
                    <a:pt x="31" y="92"/>
                  </a:cubicBezTo>
                  <a:cubicBezTo>
                    <a:pt x="40" y="88"/>
                    <a:pt x="40" y="88"/>
                    <a:pt x="40" y="88"/>
                  </a:cubicBezTo>
                  <a:cubicBezTo>
                    <a:pt x="46" y="95"/>
                    <a:pt x="46" y="95"/>
                    <a:pt x="46" y="95"/>
                  </a:cubicBezTo>
                  <a:cubicBezTo>
                    <a:pt x="47" y="96"/>
                    <a:pt x="47" y="96"/>
                    <a:pt x="48" y="96"/>
                  </a:cubicBezTo>
                  <a:cubicBezTo>
                    <a:pt x="49" y="96"/>
                    <a:pt x="49" y="96"/>
                    <a:pt x="50" y="95"/>
                  </a:cubicBezTo>
                  <a:cubicBezTo>
                    <a:pt x="56" y="88"/>
                    <a:pt x="56" y="88"/>
                    <a:pt x="56" y="88"/>
                  </a:cubicBezTo>
                  <a:cubicBezTo>
                    <a:pt x="65" y="92"/>
                    <a:pt x="65" y="92"/>
                    <a:pt x="65" y="92"/>
                  </a:cubicBezTo>
                  <a:cubicBezTo>
                    <a:pt x="65" y="93"/>
                    <a:pt x="66" y="93"/>
                    <a:pt x="66" y="92"/>
                  </a:cubicBezTo>
                  <a:cubicBezTo>
                    <a:pt x="67" y="92"/>
                    <a:pt x="67" y="92"/>
                    <a:pt x="68" y="91"/>
                  </a:cubicBezTo>
                  <a:cubicBezTo>
                    <a:pt x="70" y="82"/>
                    <a:pt x="70" y="82"/>
                    <a:pt x="70" y="82"/>
                  </a:cubicBezTo>
                  <a:cubicBezTo>
                    <a:pt x="80" y="82"/>
                    <a:pt x="80" y="82"/>
                    <a:pt x="80" y="82"/>
                  </a:cubicBezTo>
                  <a:cubicBezTo>
                    <a:pt x="81" y="83"/>
                    <a:pt x="82" y="82"/>
                    <a:pt x="82" y="82"/>
                  </a:cubicBezTo>
                  <a:cubicBezTo>
                    <a:pt x="82" y="81"/>
                    <a:pt x="83" y="81"/>
                    <a:pt x="83" y="80"/>
                  </a:cubicBezTo>
                  <a:cubicBezTo>
                    <a:pt x="82" y="70"/>
                    <a:pt x="82" y="70"/>
                    <a:pt x="82" y="70"/>
                  </a:cubicBezTo>
                  <a:cubicBezTo>
                    <a:pt x="91" y="67"/>
                    <a:pt x="91" y="67"/>
                    <a:pt x="91" y="67"/>
                  </a:cubicBezTo>
                  <a:cubicBezTo>
                    <a:pt x="92" y="67"/>
                    <a:pt x="92" y="67"/>
                    <a:pt x="92" y="66"/>
                  </a:cubicBezTo>
                  <a:cubicBezTo>
                    <a:pt x="93" y="66"/>
                    <a:pt x="93" y="65"/>
                    <a:pt x="92" y="65"/>
                  </a:cubicBezTo>
                  <a:cubicBezTo>
                    <a:pt x="88" y="56"/>
                    <a:pt x="88" y="56"/>
                    <a:pt x="88" y="56"/>
                  </a:cubicBezTo>
                  <a:cubicBezTo>
                    <a:pt x="95" y="49"/>
                    <a:pt x="95" y="49"/>
                    <a:pt x="95" y="49"/>
                  </a:cubicBezTo>
                  <a:cubicBezTo>
                    <a:pt x="96" y="49"/>
                    <a:pt x="96" y="49"/>
                    <a:pt x="96" y="48"/>
                  </a:cubicBezTo>
                  <a:close/>
                  <a:moveTo>
                    <a:pt x="64" y="67"/>
                  </a:moveTo>
                  <a:cubicBezTo>
                    <a:pt x="64" y="68"/>
                    <a:pt x="64" y="69"/>
                    <a:pt x="63" y="70"/>
                  </a:cubicBezTo>
                  <a:cubicBezTo>
                    <a:pt x="63" y="70"/>
                    <a:pt x="62" y="70"/>
                    <a:pt x="62" y="70"/>
                  </a:cubicBezTo>
                  <a:cubicBezTo>
                    <a:pt x="62" y="70"/>
                    <a:pt x="61" y="70"/>
                    <a:pt x="61" y="70"/>
                  </a:cubicBezTo>
                  <a:cubicBezTo>
                    <a:pt x="48" y="60"/>
                    <a:pt x="48" y="60"/>
                    <a:pt x="48" y="60"/>
                  </a:cubicBezTo>
                  <a:cubicBezTo>
                    <a:pt x="35" y="70"/>
                    <a:pt x="35" y="70"/>
                    <a:pt x="35" y="70"/>
                  </a:cubicBezTo>
                  <a:cubicBezTo>
                    <a:pt x="34" y="70"/>
                    <a:pt x="34" y="70"/>
                    <a:pt x="33" y="70"/>
                  </a:cubicBezTo>
                  <a:cubicBezTo>
                    <a:pt x="32" y="69"/>
                    <a:pt x="32" y="68"/>
                    <a:pt x="32" y="67"/>
                  </a:cubicBezTo>
                  <a:cubicBezTo>
                    <a:pt x="38" y="53"/>
                    <a:pt x="38" y="53"/>
                    <a:pt x="38" y="53"/>
                  </a:cubicBezTo>
                  <a:cubicBezTo>
                    <a:pt x="27" y="43"/>
                    <a:pt x="27" y="43"/>
                    <a:pt x="27" y="43"/>
                  </a:cubicBezTo>
                  <a:cubicBezTo>
                    <a:pt x="26" y="43"/>
                    <a:pt x="26" y="42"/>
                    <a:pt x="26" y="41"/>
                  </a:cubicBezTo>
                  <a:cubicBezTo>
                    <a:pt x="26" y="40"/>
                    <a:pt x="27" y="40"/>
                    <a:pt x="28" y="40"/>
                  </a:cubicBezTo>
                  <a:cubicBezTo>
                    <a:pt x="41" y="40"/>
                    <a:pt x="41" y="40"/>
                    <a:pt x="41" y="40"/>
                  </a:cubicBezTo>
                  <a:cubicBezTo>
                    <a:pt x="46" y="27"/>
                    <a:pt x="46" y="27"/>
                    <a:pt x="46" y="27"/>
                  </a:cubicBezTo>
                  <a:cubicBezTo>
                    <a:pt x="47" y="26"/>
                    <a:pt x="47" y="26"/>
                    <a:pt x="48" y="26"/>
                  </a:cubicBezTo>
                  <a:cubicBezTo>
                    <a:pt x="48" y="26"/>
                    <a:pt x="48" y="26"/>
                    <a:pt x="48" y="26"/>
                  </a:cubicBezTo>
                  <a:cubicBezTo>
                    <a:pt x="49" y="26"/>
                    <a:pt x="50" y="26"/>
                    <a:pt x="50" y="27"/>
                  </a:cubicBezTo>
                  <a:cubicBezTo>
                    <a:pt x="55" y="40"/>
                    <a:pt x="55" y="40"/>
                    <a:pt x="55" y="40"/>
                  </a:cubicBezTo>
                  <a:cubicBezTo>
                    <a:pt x="68" y="40"/>
                    <a:pt x="68" y="40"/>
                    <a:pt x="68" y="40"/>
                  </a:cubicBezTo>
                  <a:cubicBezTo>
                    <a:pt x="69" y="40"/>
                    <a:pt x="70" y="40"/>
                    <a:pt x="70" y="41"/>
                  </a:cubicBezTo>
                  <a:cubicBezTo>
                    <a:pt x="70" y="42"/>
                    <a:pt x="70" y="43"/>
                    <a:pt x="69" y="43"/>
                  </a:cubicBezTo>
                  <a:cubicBezTo>
                    <a:pt x="58" y="53"/>
                    <a:pt x="58" y="53"/>
                    <a:pt x="58" y="53"/>
                  </a:cubicBezTo>
                  <a:lnTo>
                    <a:pt x="64" y="6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cxnSp>
        <p:nvCxnSpPr>
          <p:cNvPr id="54" name="Straight Connector 53">
            <a:extLst>
              <a:ext uri="{FF2B5EF4-FFF2-40B4-BE49-F238E27FC236}">
                <a16:creationId xmlns:a16="http://schemas.microsoft.com/office/drawing/2014/main" id="{2B8E817B-5ECE-9F38-00A6-C5A632E3FF98}"/>
              </a:ext>
            </a:extLst>
          </p:cNvPr>
          <p:cNvCxnSpPr>
            <a:cxnSpLocks/>
          </p:cNvCxnSpPr>
          <p:nvPr/>
        </p:nvCxnSpPr>
        <p:spPr>
          <a:xfrm>
            <a:off x="3296772" y="2661376"/>
            <a:ext cx="0" cy="2082074"/>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A60887-D694-0288-6E03-7F329E935B9B}"/>
              </a:ext>
            </a:extLst>
          </p:cNvPr>
          <p:cNvCxnSpPr>
            <a:cxnSpLocks/>
          </p:cNvCxnSpPr>
          <p:nvPr/>
        </p:nvCxnSpPr>
        <p:spPr>
          <a:xfrm>
            <a:off x="6034085" y="2661376"/>
            <a:ext cx="0" cy="2082074"/>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5D79150-814F-8292-E907-81CE93FD18BE}"/>
              </a:ext>
            </a:extLst>
          </p:cNvPr>
          <p:cNvCxnSpPr>
            <a:cxnSpLocks/>
          </p:cNvCxnSpPr>
          <p:nvPr/>
        </p:nvCxnSpPr>
        <p:spPr>
          <a:xfrm>
            <a:off x="8771399" y="2661376"/>
            <a:ext cx="0" cy="2082074"/>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76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8501EB5-4BC8-6CCC-E151-BE9F3A4C3F20}"/>
              </a:ext>
            </a:extLst>
          </p:cNvPr>
          <p:cNvGraphicFramePr>
            <a:graphicFrameLocks noChangeAspect="1"/>
          </p:cNvGraphicFramePr>
          <p:nvPr>
            <p:custDataLst>
              <p:tags r:id="rId1"/>
            </p:custDataLst>
            <p:extLst>
              <p:ext uri="{D42A27DB-BD31-4B8C-83A1-F6EECF244321}">
                <p14:modId xmlns:p14="http://schemas.microsoft.com/office/powerpoint/2010/main" val="1998263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3" name="Picture 122">
            <a:extLst>
              <a:ext uri="{FF2B5EF4-FFF2-40B4-BE49-F238E27FC236}">
                <a16:creationId xmlns:a16="http://schemas.microsoft.com/office/drawing/2014/main" id="{62E39F6B-CEBF-D543-F4D8-30BE6A74ADD8}"/>
              </a:ext>
            </a:extLst>
          </p:cNvPr>
          <p:cNvPicPr>
            <a:picLocks noChangeAspect="1"/>
          </p:cNvPicPr>
          <p:nvPr/>
        </p:nvPicPr>
        <p:blipFill rotWithShape="1">
          <a:blip r:embed="rId6">
            <a:extLst>
              <a:ext uri="{28A0092B-C50C-407E-A947-70E740481C1C}">
                <a14:useLocalDpi xmlns:a14="http://schemas.microsoft.com/office/drawing/2010/main" val="0"/>
              </a:ext>
            </a:extLst>
          </a:blip>
          <a:srcRect l="1784" t="6891" r="2471" b="71746"/>
          <a:stretch/>
        </p:blipFill>
        <p:spPr>
          <a:xfrm>
            <a:off x="0" y="1876558"/>
            <a:ext cx="12192000" cy="1813258"/>
          </a:xfrm>
          <a:custGeom>
            <a:avLst/>
            <a:gdLst>
              <a:gd name="connsiteX0" fmla="*/ 0 w 4633993"/>
              <a:gd name="connsiteY0" fmla="*/ 0 h 4687886"/>
              <a:gd name="connsiteX1" fmla="*/ 4633993 w 4633993"/>
              <a:gd name="connsiteY1" fmla="*/ 0 h 4687886"/>
              <a:gd name="connsiteX2" fmla="*/ 4633993 w 4633993"/>
              <a:gd name="connsiteY2" fmla="*/ 4687886 h 4687886"/>
              <a:gd name="connsiteX3" fmla="*/ 0 w 4633993"/>
              <a:gd name="connsiteY3" fmla="*/ 4687886 h 4687886"/>
            </a:gdLst>
            <a:ahLst/>
            <a:cxnLst>
              <a:cxn ang="0">
                <a:pos x="connsiteX0" y="connsiteY0"/>
              </a:cxn>
              <a:cxn ang="0">
                <a:pos x="connsiteX1" y="connsiteY1"/>
              </a:cxn>
              <a:cxn ang="0">
                <a:pos x="connsiteX2" y="connsiteY2"/>
              </a:cxn>
              <a:cxn ang="0">
                <a:pos x="connsiteX3" y="connsiteY3"/>
              </a:cxn>
            </a:cxnLst>
            <a:rect l="l" t="t" r="r" b="b"/>
            <a:pathLst>
              <a:path w="4633993" h="4687886">
                <a:moveTo>
                  <a:pt x="0" y="0"/>
                </a:moveTo>
                <a:lnTo>
                  <a:pt x="4633993" y="0"/>
                </a:lnTo>
                <a:lnTo>
                  <a:pt x="4633993" y="4687886"/>
                </a:lnTo>
                <a:lnTo>
                  <a:pt x="0" y="4687886"/>
                </a:lnTo>
                <a:close/>
              </a:path>
            </a:pathLst>
          </a:custGeom>
        </p:spPr>
      </p:pic>
      <p:sp>
        <p:nvSpPr>
          <p:cNvPr id="3" name="Rectangle 2">
            <a:extLst>
              <a:ext uri="{FF2B5EF4-FFF2-40B4-BE49-F238E27FC236}">
                <a16:creationId xmlns:a16="http://schemas.microsoft.com/office/drawing/2014/main" id="{727E1420-860E-F4C6-0C2B-3C00BCC3BDB8}"/>
              </a:ext>
            </a:extLst>
          </p:cNvPr>
          <p:cNvSpPr/>
          <p:nvPr/>
        </p:nvSpPr>
        <p:spPr>
          <a:xfrm>
            <a:off x="0" y="1876558"/>
            <a:ext cx="12192000" cy="1794967"/>
          </a:xfrm>
          <a:prstGeom prst="rect">
            <a:avLst/>
          </a:prstGeom>
          <a:solidFill>
            <a:schemeClr val="tx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Formation of a CI program requires taking a phased approach</a:t>
            </a:r>
          </a:p>
        </p:txBody>
      </p:sp>
      <p:sp>
        <p:nvSpPr>
          <p:cNvPr id="11" name="Rectangle 10">
            <a:extLst>
              <a:ext uri="{FF2B5EF4-FFF2-40B4-BE49-F238E27FC236}">
                <a16:creationId xmlns:a16="http://schemas.microsoft.com/office/drawing/2014/main" id="{F45ED2AE-2344-754B-424C-3479CD7BC961}"/>
              </a:ext>
            </a:extLst>
          </p:cNvPr>
          <p:cNvSpPr/>
          <p:nvPr/>
        </p:nvSpPr>
        <p:spPr>
          <a:xfrm>
            <a:off x="619969" y="2704292"/>
            <a:ext cx="3421355" cy="2290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34" name="Rectangle 33">
            <a:extLst>
              <a:ext uri="{FF2B5EF4-FFF2-40B4-BE49-F238E27FC236}">
                <a16:creationId xmlns:a16="http://schemas.microsoft.com/office/drawing/2014/main" id="{451C7CFC-B42F-827A-B5CF-ECFF7A6938D2}"/>
              </a:ext>
            </a:extLst>
          </p:cNvPr>
          <p:cNvSpPr/>
          <p:nvPr/>
        </p:nvSpPr>
        <p:spPr>
          <a:xfrm>
            <a:off x="1992246" y="4906889"/>
            <a:ext cx="676800" cy="874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1" name="TextBox 20">
            <a:extLst>
              <a:ext uri="{FF2B5EF4-FFF2-40B4-BE49-F238E27FC236}">
                <a16:creationId xmlns:a16="http://schemas.microsoft.com/office/drawing/2014/main" id="{C37FE67F-0610-10D9-D621-6D669E12D444}"/>
              </a:ext>
            </a:extLst>
          </p:cNvPr>
          <p:cNvSpPr txBox="1"/>
          <p:nvPr/>
        </p:nvSpPr>
        <p:spPr>
          <a:xfrm>
            <a:off x="947589" y="3536277"/>
            <a:ext cx="2915695" cy="256160"/>
          </a:xfrm>
          <a:prstGeom prst="rect">
            <a:avLst/>
          </a:prstGeom>
          <a:noFill/>
        </p:spPr>
        <p:txBody>
          <a:bodyPr wrap="square" lIns="0" tIns="0" rIns="0" bIns="0">
            <a:spAutoFit/>
          </a:bodyPr>
          <a:lstStyle/>
          <a:p>
            <a:pPr>
              <a:lnSpc>
                <a:spcPct val="114000"/>
              </a:lnSpc>
              <a:buClr>
                <a:schemeClr val="bg1"/>
              </a:buClr>
            </a:pPr>
            <a:r>
              <a:rPr lang="en-US" sz="1600" b="1" dirty="0">
                <a:latin typeface="Slate Pro" panose="02000506040000020004" pitchFamily="2" charset="0"/>
                <a:sym typeface="Slate Pro" panose="02000506040000020004" pitchFamily="2" charset="0"/>
              </a:rPr>
              <a:t>Build the Programmatic Muscle</a:t>
            </a:r>
          </a:p>
        </p:txBody>
      </p:sp>
      <p:sp>
        <p:nvSpPr>
          <p:cNvPr id="93" name="TextBox 92">
            <a:extLst>
              <a:ext uri="{FF2B5EF4-FFF2-40B4-BE49-F238E27FC236}">
                <a16:creationId xmlns:a16="http://schemas.microsoft.com/office/drawing/2014/main" id="{52F4CB99-4ED0-0A40-092C-7BEB6B2E03A5}"/>
              </a:ext>
            </a:extLst>
          </p:cNvPr>
          <p:cNvSpPr txBox="1"/>
          <p:nvPr/>
        </p:nvSpPr>
        <p:spPr>
          <a:xfrm>
            <a:off x="947589" y="3859256"/>
            <a:ext cx="2717940" cy="861774"/>
          </a:xfrm>
          <a:prstGeom prst="rect">
            <a:avLst/>
          </a:prstGeom>
          <a:noFill/>
        </p:spPr>
        <p:txBody>
          <a:bodyPr wrap="square" lIns="0" tIns="0" rIns="0" bIns="0">
            <a:spAutoFit/>
          </a:bodyPr>
          <a:lstStyle/>
          <a:p>
            <a:pPr marL="0" marR="0" lvl="0" indent="0" algn="l" rtl="0">
              <a:lnSpc>
                <a:spcPct val="100000"/>
              </a:lnSpc>
              <a:spcBef>
                <a:spcPts val="0"/>
              </a:spcBef>
              <a:spcAft>
                <a:spcPts val="0"/>
              </a:spcAft>
              <a:buClr>
                <a:schemeClr val="lt1"/>
              </a:buClr>
              <a:buSzPts val="1100"/>
              <a:buFont typeface="Arial"/>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Continue conducting research but begin meeting cross-functionally to share insights and make recommendations to leadership.</a:t>
            </a:r>
            <a:endParaRPr lang="en-US" sz="1400" dirty="0">
              <a:solidFill>
                <a:schemeClr val="tx1"/>
              </a:solidFill>
              <a:latin typeface="Slate Pro" panose="02000506040000020004" pitchFamily="2" charset="0"/>
              <a:sym typeface="Slate Pro" panose="02000506040000020004" pitchFamily="2" charset="0"/>
            </a:endParaRPr>
          </a:p>
        </p:txBody>
      </p:sp>
      <p:sp>
        <p:nvSpPr>
          <p:cNvPr id="70" name="Rectangle 69">
            <a:extLst>
              <a:ext uri="{FF2B5EF4-FFF2-40B4-BE49-F238E27FC236}">
                <a16:creationId xmlns:a16="http://schemas.microsoft.com/office/drawing/2014/main" id="{31BFBF05-1A40-5EA9-3CA5-DC3D52516E7A}"/>
              </a:ext>
            </a:extLst>
          </p:cNvPr>
          <p:cNvSpPr/>
          <p:nvPr/>
        </p:nvSpPr>
        <p:spPr>
          <a:xfrm>
            <a:off x="4392128" y="2704292"/>
            <a:ext cx="3421355" cy="2290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77" name="Rectangle 76">
            <a:extLst>
              <a:ext uri="{FF2B5EF4-FFF2-40B4-BE49-F238E27FC236}">
                <a16:creationId xmlns:a16="http://schemas.microsoft.com/office/drawing/2014/main" id="{5B9909FC-CD51-711A-5446-E06F57F4F36E}"/>
              </a:ext>
            </a:extLst>
          </p:cNvPr>
          <p:cNvSpPr/>
          <p:nvPr/>
        </p:nvSpPr>
        <p:spPr>
          <a:xfrm>
            <a:off x="5764406" y="4906889"/>
            <a:ext cx="676800" cy="874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08" name="TextBox 107">
            <a:extLst>
              <a:ext uri="{FF2B5EF4-FFF2-40B4-BE49-F238E27FC236}">
                <a16:creationId xmlns:a16="http://schemas.microsoft.com/office/drawing/2014/main" id="{4917D3DD-F2A5-5B93-5231-8F92634C3E60}"/>
              </a:ext>
            </a:extLst>
          </p:cNvPr>
          <p:cNvSpPr txBox="1"/>
          <p:nvPr/>
        </p:nvSpPr>
        <p:spPr>
          <a:xfrm>
            <a:off x="4743836" y="3536277"/>
            <a:ext cx="2717939" cy="256160"/>
          </a:xfrm>
          <a:prstGeom prst="rect">
            <a:avLst/>
          </a:prstGeom>
          <a:noFill/>
        </p:spPr>
        <p:txBody>
          <a:bodyPr wrap="square" lIns="0" tIns="0" rIns="0" bIns="0">
            <a:spAutoFit/>
          </a:bodyPr>
          <a:lstStyle/>
          <a:p>
            <a:pPr>
              <a:lnSpc>
                <a:spcPct val="114000"/>
              </a:lnSpc>
              <a:buClr>
                <a:schemeClr val="bg1"/>
              </a:buClr>
            </a:pPr>
            <a:r>
              <a:rPr lang="en-US" sz="1600" b="1" dirty="0">
                <a:latin typeface="Slate Pro" panose="02000506040000020004" pitchFamily="2" charset="0"/>
                <a:sym typeface="Slate Pro" panose="02000506040000020004" pitchFamily="2" charset="0"/>
              </a:rPr>
              <a:t>Increase Research Frequency</a:t>
            </a:r>
          </a:p>
        </p:txBody>
      </p:sp>
      <p:sp>
        <p:nvSpPr>
          <p:cNvPr id="109" name="TextBox 108">
            <a:extLst>
              <a:ext uri="{FF2B5EF4-FFF2-40B4-BE49-F238E27FC236}">
                <a16:creationId xmlns:a16="http://schemas.microsoft.com/office/drawing/2014/main" id="{AA68C7B6-91BE-C817-ED07-8A9DB0DA2162}"/>
              </a:ext>
            </a:extLst>
          </p:cNvPr>
          <p:cNvSpPr txBox="1"/>
          <p:nvPr/>
        </p:nvSpPr>
        <p:spPr>
          <a:xfrm>
            <a:off x="4743836" y="3859256"/>
            <a:ext cx="2717939" cy="646331"/>
          </a:xfrm>
          <a:prstGeom prst="rect">
            <a:avLst/>
          </a:prstGeom>
          <a:noFill/>
        </p:spPr>
        <p:txBody>
          <a:bodyPr wrap="square" lIns="0" tIns="0" rIns="0" bIns="0">
            <a:spAutoFit/>
          </a:bodyPr>
          <a:lstStyle/>
          <a:p>
            <a:pPr marL="0" marR="0" lvl="0" indent="0" algn="l" rtl="0">
              <a:lnSpc>
                <a:spcPct val="100000"/>
              </a:lnSpc>
              <a:spcBef>
                <a:spcPts val="0"/>
              </a:spcBef>
              <a:spcAft>
                <a:spcPts val="0"/>
              </a:spcAft>
              <a:buClr>
                <a:schemeClr val="lt1"/>
              </a:buClr>
              <a:buSzPts val="1100"/>
              <a:buFont typeface="Arial"/>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Increase frequency of ad hoc research sprints to elevate more insights to leadership.</a:t>
            </a:r>
            <a:endParaRPr lang="en-US" sz="1400" dirty="0">
              <a:solidFill>
                <a:schemeClr val="tx1"/>
              </a:solidFill>
              <a:latin typeface="Slate Pro" panose="02000506040000020004" pitchFamily="2" charset="0"/>
              <a:sym typeface="Slate Pro" panose="02000506040000020004" pitchFamily="2" charset="0"/>
            </a:endParaRPr>
          </a:p>
        </p:txBody>
      </p:sp>
      <p:sp>
        <p:nvSpPr>
          <p:cNvPr id="84" name="Rectangle 83">
            <a:extLst>
              <a:ext uri="{FF2B5EF4-FFF2-40B4-BE49-F238E27FC236}">
                <a16:creationId xmlns:a16="http://schemas.microsoft.com/office/drawing/2014/main" id="{7084637F-82CD-30D6-BEEB-C23458D71DE1}"/>
              </a:ext>
            </a:extLst>
          </p:cNvPr>
          <p:cNvSpPr/>
          <p:nvPr/>
        </p:nvSpPr>
        <p:spPr>
          <a:xfrm>
            <a:off x="8164288" y="2704292"/>
            <a:ext cx="3421355" cy="2290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86" name="Rectangle 85">
            <a:extLst>
              <a:ext uri="{FF2B5EF4-FFF2-40B4-BE49-F238E27FC236}">
                <a16:creationId xmlns:a16="http://schemas.microsoft.com/office/drawing/2014/main" id="{B9DA5133-A972-2712-266C-44B6D41D0FB3}"/>
              </a:ext>
            </a:extLst>
          </p:cNvPr>
          <p:cNvSpPr/>
          <p:nvPr/>
        </p:nvSpPr>
        <p:spPr>
          <a:xfrm>
            <a:off x="9536565" y="4906889"/>
            <a:ext cx="676800" cy="874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1" name="TextBox 110">
            <a:extLst>
              <a:ext uri="{FF2B5EF4-FFF2-40B4-BE49-F238E27FC236}">
                <a16:creationId xmlns:a16="http://schemas.microsoft.com/office/drawing/2014/main" id="{D8E4771E-9968-677A-90C5-7987F27D981A}"/>
              </a:ext>
            </a:extLst>
          </p:cNvPr>
          <p:cNvSpPr txBox="1"/>
          <p:nvPr/>
        </p:nvSpPr>
        <p:spPr>
          <a:xfrm>
            <a:off x="8515995" y="3536277"/>
            <a:ext cx="2837805" cy="256160"/>
          </a:xfrm>
          <a:prstGeom prst="rect">
            <a:avLst/>
          </a:prstGeom>
          <a:noFill/>
        </p:spPr>
        <p:txBody>
          <a:bodyPr wrap="square" lIns="0" tIns="0" rIns="0" bIns="0">
            <a:spAutoFit/>
          </a:bodyPr>
          <a:lstStyle/>
          <a:p>
            <a:pPr>
              <a:lnSpc>
                <a:spcPct val="114000"/>
              </a:lnSpc>
              <a:buClr>
                <a:schemeClr val="bg1"/>
              </a:buClr>
            </a:pPr>
            <a:r>
              <a:rPr lang="en-US" sz="1600" b="1" dirty="0">
                <a:latin typeface="Slate Pro" panose="02000506040000020004" pitchFamily="2" charset="0"/>
                <a:sym typeface="Slate Pro" panose="02000506040000020004" pitchFamily="2" charset="0"/>
              </a:rPr>
              <a:t>Add Research and Competitors</a:t>
            </a:r>
          </a:p>
        </p:txBody>
      </p:sp>
      <p:sp>
        <p:nvSpPr>
          <p:cNvPr id="112" name="TextBox 111">
            <a:extLst>
              <a:ext uri="{FF2B5EF4-FFF2-40B4-BE49-F238E27FC236}">
                <a16:creationId xmlns:a16="http://schemas.microsoft.com/office/drawing/2014/main" id="{5E58C9AA-C3C8-31A1-D8FE-1B7E507FBDEF}"/>
              </a:ext>
            </a:extLst>
          </p:cNvPr>
          <p:cNvSpPr txBox="1"/>
          <p:nvPr/>
        </p:nvSpPr>
        <p:spPr>
          <a:xfrm>
            <a:off x="8515995" y="3859256"/>
            <a:ext cx="2717939" cy="861774"/>
          </a:xfrm>
          <a:prstGeom prst="rect">
            <a:avLst/>
          </a:prstGeom>
          <a:noFill/>
        </p:spPr>
        <p:txBody>
          <a:bodyPr wrap="square" lIns="0" tIns="0" rIns="0" bIns="0">
            <a:spAutoFit/>
          </a:bodyPr>
          <a:lstStyle/>
          <a:p>
            <a:pPr marL="0" marR="0" lvl="0" indent="0" algn="l" rtl="0">
              <a:lnSpc>
                <a:spcPct val="100000"/>
              </a:lnSpc>
              <a:spcBef>
                <a:spcPts val="0"/>
              </a:spcBef>
              <a:spcAft>
                <a:spcPts val="0"/>
              </a:spcAft>
              <a:buClr>
                <a:schemeClr val="lt1"/>
              </a:buClr>
              <a:buSzPts val="1100"/>
              <a:buFont typeface="Arial"/>
              <a:buNone/>
            </a:pP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Add additional research activities that are not </a:t>
            </a:r>
            <a:r>
              <a:rPr lang="en-US" sz="1400" dirty="0">
                <a:latin typeface="Slate Pro" panose="02000506040000020004" pitchFamily="2" charset="0"/>
                <a:ea typeface="Avenir"/>
                <a:cs typeface="Avenir"/>
                <a:sym typeface="Slate Pro" panose="02000506040000020004" pitchFamily="2" charset="0"/>
              </a:rPr>
              <a:t>currently being</a:t>
            </a:r>
            <a:r>
              <a:rPr lang="en-US" sz="1400" b="0" i="0" u="none" strike="noStrike" cap="none" dirty="0">
                <a:solidFill>
                  <a:schemeClr val="tx1"/>
                </a:solidFill>
                <a:latin typeface="Slate Pro" panose="02000506040000020004" pitchFamily="2" charset="0"/>
                <a:ea typeface="Avenir"/>
                <a:cs typeface="Avenir"/>
                <a:sym typeface="Slate Pro" panose="02000506040000020004" pitchFamily="2" charset="0"/>
              </a:rPr>
              <a:t> done and expand to include additional primary and secondary competitors.</a:t>
            </a:r>
            <a:endParaRPr lang="en-US" sz="1400" dirty="0">
              <a:solidFill>
                <a:schemeClr val="tx1"/>
              </a:solidFill>
              <a:latin typeface="Slate Pro" panose="02000506040000020004" pitchFamily="2" charset="0"/>
              <a:sym typeface="Slate Pro" panose="02000506040000020004" pitchFamily="2" charset="0"/>
            </a:endParaRPr>
          </a:p>
        </p:txBody>
      </p:sp>
      <p:sp>
        <p:nvSpPr>
          <p:cNvPr id="28" name="Rectangle 27">
            <a:extLst>
              <a:ext uri="{FF2B5EF4-FFF2-40B4-BE49-F238E27FC236}">
                <a16:creationId xmlns:a16="http://schemas.microsoft.com/office/drawing/2014/main" id="{DDF3F32A-8982-D50D-D211-98368A557ED0}"/>
              </a:ext>
            </a:extLst>
          </p:cNvPr>
          <p:cNvSpPr/>
          <p:nvPr/>
        </p:nvSpPr>
        <p:spPr>
          <a:xfrm>
            <a:off x="1991656" y="2704292"/>
            <a:ext cx="677981" cy="6779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79" name="Rectangle 78">
            <a:extLst>
              <a:ext uri="{FF2B5EF4-FFF2-40B4-BE49-F238E27FC236}">
                <a16:creationId xmlns:a16="http://schemas.microsoft.com/office/drawing/2014/main" id="{AFDC3202-5995-B47D-5838-265AB50F93B3}"/>
              </a:ext>
            </a:extLst>
          </p:cNvPr>
          <p:cNvSpPr/>
          <p:nvPr/>
        </p:nvSpPr>
        <p:spPr>
          <a:xfrm>
            <a:off x="5800748" y="2704292"/>
            <a:ext cx="677981" cy="6779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8" name="Rectangle 87">
            <a:extLst>
              <a:ext uri="{FF2B5EF4-FFF2-40B4-BE49-F238E27FC236}">
                <a16:creationId xmlns:a16="http://schemas.microsoft.com/office/drawing/2014/main" id="{81CE9D2C-0816-DB54-3939-25CE3D0E380F}"/>
              </a:ext>
            </a:extLst>
          </p:cNvPr>
          <p:cNvSpPr/>
          <p:nvPr/>
        </p:nvSpPr>
        <p:spPr>
          <a:xfrm>
            <a:off x="9535975" y="2704292"/>
            <a:ext cx="677981" cy="6779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22" name="Group 121">
            <a:extLst>
              <a:ext uri="{FF2B5EF4-FFF2-40B4-BE49-F238E27FC236}">
                <a16:creationId xmlns:a16="http://schemas.microsoft.com/office/drawing/2014/main" id="{72E407A0-2BE0-85F3-3DB1-0409AD99C88E}"/>
              </a:ext>
            </a:extLst>
          </p:cNvPr>
          <p:cNvGrpSpPr/>
          <p:nvPr/>
        </p:nvGrpSpPr>
        <p:grpSpPr>
          <a:xfrm>
            <a:off x="4216726" y="2247778"/>
            <a:ext cx="3772159" cy="259534"/>
            <a:chOff x="4216726" y="2033081"/>
            <a:chExt cx="3772159" cy="544749"/>
          </a:xfrm>
        </p:grpSpPr>
        <p:cxnSp>
          <p:nvCxnSpPr>
            <p:cNvPr id="118" name="Straight Connector 117">
              <a:extLst>
                <a:ext uri="{FF2B5EF4-FFF2-40B4-BE49-F238E27FC236}">
                  <a16:creationId xmlns:a16="http://schemas.microsoft.com/office/drawing/2014/main" id="{3217534F-415E-CFBA-2228-8D5E0AA1E64E}"/>
                </a:ext>
              </a:extLst>
            </p:cNvPr>
            <p:cNvCxnSpPr/>
            <p:nvPr/>
          </p:nvCxnSpPr>
          <p:spPr>
            <a:xfrm>
              <a:off x="4216726" y="2033081"/>
              <a:ext cx="0" cy="544749"/>
            </a:xfrm>
            <a:prstGeom prst="line">
              <a:avLst/>
            </a:prstGeom>
            <a:ln>
              <a:solidFill>
                <a:schemeClr val="bg1">
                  <a:alpha val="68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5B963DE-FD6D-54D6-32D2-805427E6C373}"/>
                </a:ext>
              </a:extLst>
            </p:cNvPr>
            <p:cNvCxnSpPr/>
            <p:nvPr/>
          </p:nvCxnSpPr>
          <p:spPr>
            <a:xfrm>
              <a:off x="7988885" y="2033081"/>
              <a:ext cx="0" cy="544749"/>
            </a:xfrm>
            <a:prstGeom prst="line">
              <a:avLst/>
            </a:prstGeom>
            <a:ln>
              <a:solidFill>
                <a:schemeClr val="bg1">
                  <a:alpha val="68000"/>
                </a:schemeClr>
              </a:solidFill>
            </a:ln>
          </p:spPr>
          <p:style>
            <a:lnRef idx="1">
              <a:schemeClr val="accent1"/>
            </a:lnRef>
            <a:fillRef idx="0">
              <a:schemeClr val="accent1"/>
            </a:fillRef>
            <a:effectRef idx="0">
              <a:schemeClr val="accent1"/>
            </a:effectRef>
            <a:fontRef idx="minor">
              <a:schemeClr val="tx1"/>
            </a:fontRef>
          </p:style>
        </p:cxnSp>
      </p:grpSp>
      <p:pic>
        <p:nvPicPr>
          <p:cNvPr id="124" name="Graphic 123">
            <a:extLst>
              <a:ext uri="{FF2B5EF4-FFF2-40B4-BE49-F238E27FC236}">
                <a16:creationId xmlns:a16="http://schemas.microsoft.com/office/drawing/2014/main" id="{ACA49BA1-EAB2-105B-21B1-3108878727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6965" y="2845283"/>
            <a:ext cx="396000" cy="396000"/>
          </a:xfrm>
          <a:prstGeom prst="rect">
            <a:avLst/>
          </a:prstGeom>
        </p:spPr>
      </p:pic>
      <p:pic>
        <p:nvPicPr>
          <p:cNvPr id="125" name="Graphic 124">
            <a:extLst>
              <a:ext uri="{FF2B5EF4-FFF2-40B4-BE49-F238E27FC236}">
                <a16:creationId xmlns:a16="http://schemas.microsoft.com/office/drawing/2014/main" id="{33A611A4-0F04-0F8C-AEB7-4690DA5BB5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2647" y="2845283"/>
            <a:ext cx="396000" cy="396000"/>
          </a:xfrm>
          <a:prstGeom prst="rect">
            <a:avLst/>
          </a:prstGeom>
        </p:spPr>
      </p:pic>
      <p:pic>
        <p:nvPicPr>
          <p:cNvPr id="126" name="Graphic 125">
            <a:extLst>
              <a:ext uri="{FF2B5EF4-FFF2-40B4-BE49-F238E27FC236}">
                <a16:creationId xmlns:a16="http://schemas.microsoft.com/office/drawing/2014/main" id="{209E9E8B-95C1-31A5-BAEE-A1D0F098B8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41738" y="2845283"/>
            <a:ext cx="396000" cy="396000"/>
          </a:xfrm>
          <a:prstGeom prst="rect">
            <a:avLst/>
          </a:prstGeom>
        </p:spPr>
      </p:pic>
      <p:sp>
        <p:nvSpPr>
          <p:cNvPr id="127" name="Arrow: Right 126">
            <a:extLst>
              <a:ext uri="{FF2B5EF4-FFF2-40B4-BE49-F238E27FC236}">
                <a16:creationId xmlns:a16="http://schemas.microsoft.com/office/drawing/2014/main" id="{FD88055B-02CA-C860-E202-23296CE47083}"/>
              </a:ext>
            </a:extLst>
          </p:cNvPr>
          <p:cNvSpPr/>
          <p:nvPr/>
        </p:nvSpPr>
        <p:spPr>
          <a:xfrm>
            <a:off x="1" y="1688827"/>
            <a:ext cx="12191998" cy="38396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grpSp>
        <p:nvGrpSpPr>
          <p:cNvPr id="98" name="Group 97">
            <a:extLst>
              <a:ext uri="{FF2B5EF4-FFF2-40B4-BE49-F238E27FC236}">
                <a16:creationId xmlns:a16="http://schemas.microsoft.com/office/drawing/2014/main" id="{91369660-ED7F-32F8-06F1-2A47BD6AFD30}"/>
              </a:ext>
            </a:extLst>
          </p:cNvPr>
          <p:cNvGrpSpPr/>
          <p:nvPr/>
        </p:nvGrpSpPr>
        <p:grpSpPr>
          <a:xfrm>
            <a:off x="567455" y="1268793"/>
            <a:ext cx="3526383" cy="1248522"/>
            <a:chOff x="614785" y="1268793"/>
            <a:chExt cx="3526383" cy="1248522"/>
          </a:xfrm>
        </p:grpSpPr>
        <p:sp>
          <p:nvSpPr>
            <p:cNvPr id="6" name="TextBox 5">
              <a:extLst>
                <a:ext uri="{FF2B5EF4-FFF2-40B4-BE49-F238E27FC236}">
                  <a16:creationId xmlns:a16="http://schemas.microsoft.com/office/drawing/2014/main" id="{0066BAC3-1CBB-311F-D169-F2C8681C9004}"/>
                </a:ext>
              </a:extLst>
            </p:cNvPr>
            <p:cNvSpPr txBox="1"/>
            <p:nvPr/>
          </p:nvSpPr>
          <p:spPr>
            <a:xfrm>
              <a:off x="614785" y="2261155"/>
              <a:ext cx="3526383" cy="256160"/>
            </a:xfrm>
            <a:prstGeom prst="rect">
              <a:avLst/>
            </a:prstGeom>
            <a:noFill/>
          </p:spPr>
          <p:txBody>
            <a:bodyPr wrap="square" lIns="0" tIns="0" rIns="0" bIns="0" rtlCol="0">
              <a:spAutoFit/>
            </a:bodyPr>
            <a:lstStyle/>
            <a:p>
              <a:pPr algn="ctr">
                <a:lnSpc>
                  <a:spcPct val="114000"/>
                </a:lnSpc>
              </a:pPr>
              <a:r>
                <a:rPr lang="en-US" sz="1600" b="1" dirty="0">
                  <a:solidFill>
                    <a:schemeClr val="bg1"/>
                  </a:solidFill>
                  <a:latin typeface="Slate Pro" panose="02000506040000020004" pitchFamily="2" charset="0"/>
                  <a:sym typeface="Slate Pro" panose="02000506040000020004" pitchFamily="2" charset="0"/>
                </a:rPr>
                <a:t>Timing: Aligned to annual planning</a:t>
              </a:r>
            </a:p>
          </p:txBody>
        </p:sp>
        <p:sp>
          <p:nvSpPr>
            <p:cNvPr id="96" name="Google Shape;1113;p111">
              <a:extLst>
                <a:ext uri="{FF2B5EF4-FFF2-40B4-BE49-F238E27FC236}">
                  <a16:creationId xmlns:a16="http://schemas.microsoft.com/office/drawing/2014/main" id="{A9A4CFAB-C367-6C03-5CFE-86A964287C5E}"/>
                </a:ext>
              </a:extLst>
            </p:cNvPr>
            <p:cNvSpPr/>
            <p:nvPr/>
          </p:nvSpPr>
          <p:spPr>
            <a:xfrm>
              <a:off x="2149376" y="1662701"/>
              <a:ext cx="457200" cy="457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dirty="0">
                  <a:solidFill>
                    <a:srgbClr val="FFFFFF"/>
                  </a:solidFill>
                  <a:latin typeface="Slate Pro" panose="02000506040000020004" pitchFamily="2" charset="0"/>
                  <a:ea typeface="Avenir"/>
                  <a:cs typeface="Avenir"/>
                  <a:sym typeface="Slate Pro" panose="02000506040000020004" pitchFamily="2" charset="0"/>
                </a:rPr>
                <a:t>1</a:t>
              </a:r>
              <a:endParaRPr dirty="0">
                <a:latin typeface="Slate Pro" panose="02000506040000020004" pitchFamily="2" charset="0"/>
                <a:sym typeface="Slate Pro" panose="02000506040000020004" pitchFamily="2" charset="0"/>
              </a:endParaRPr>
            </a:p>
          </p:txBody>
        </p:sp>
        <p:sp>
          <p:nvSpPr>
            <p:cNvPr id="97" name="Google Shape;1116;p111">
              <a:extLst>
                <a:ext uri="{FF2B5EF4-FFF2-40B4-BE49-F238E27FC236}">
                  <a16:creationId xmlns:a16="http://schemas.microsoft.com/office/drawing/2014/main" id="{D08A44B7-7747-9078-3A0B-EE28E3872A27}"/>
                </a:ext>
              </a:extLst>
            </p:cNvPr>
            <p:cNvSpPr txBox="1"/>
            <p:nvPr/>
          </p:nvSpPr>
          <p:spPr>
            <a:xfrm>
              <a:off x="619969" y="1268793"/>
              <a:ext cx="3516014"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a:t>
              </a:r>
              <a:endParaRPr sz="1600" dirty="0">
                <a:latin typeface="Slate Pro" panose="02000506040000020004" pitchFamily="2" charset="0"/>
                <a:sym typeface="Slate Pro" panose="02000506040000020004" pitchFamily="2" charset="0"/>
              </a:endParaRPr>
            </a:p>
          </p:txBody>
        </p:sp>
      </p:grpSp>
      <p:grpSp>
        <p:nvGrpSpPr>
          <p:cNvPr id="99" name="Group 98">
            <a:extLst>
              <a:ext uri="{FF2B5EF4-FFF2-40B4-BE49-F238E27FC236}">
                <a16:creationId xmlns:a16="http://schemas.microsoft.com/office/drawing/2014/main" id="{DC983C7E-078E-E05E-58F3-14B5B5DE4EA3}"/>
              </a:ext>
            </a:extLst>
          </p:cNvPr>
          <p:cNvGrpSpPr/>
          <p:nvPr/>
        </p:nvGrpSpPr>
        <p:grpSpPr>
          <a:xfrm>
            <a:off x="4339614" y="1268793"/>
            <a:ext cx="3526383" cy="1248522"/>
            <a:chOff x="614785" y="1268793"/>
            <a:chExt cx="3526383" cy="1248522"/>
          </a:xfrm>
        </p:grpSpPr>
        <p:sp>
          <p:nvSpPr>
            <p:cNvPr id="100" name="TextBox 99">
              <a:extLst>
                <a:ext uri="{FF2B5EF4-FFF2-40B4-BE49-F238E27FC236}">
                  <a16:creationId xmlns:a16="http://schemas.microsoft.com/office/drawing/2014/main" id="{998AEAFE-8E30-9032-4A40-56D04EC394D8}"/>
                </a:ext>
              </a:extLst>
            </p:cNvPr>
            <p:cNvSpPr txBox="1"/>
            <p:nvPr/>
          </p:nvSpPr>
          <p:spPr>
            <a:xfrm>
              <a:off x="614785" y="2261155"/>
              <a:ext cx="3526383" cy="256160"/>
            </a:xfrm>
            <a:prstGeom prst="rect">
              <a:avLst/>
            </a:prstGeom>
            <a:noFill/>
          </p:spPr>
          <p:txBody>
            <a:bodyPr wrap="square" lIns="0" tIns="0" rIns="0" bIns="0" rtlCol="0">
              <a:spAutoFit/>
            </a:bodyPr>
            <a:lstStyle/>
            <a:p>
              <a:pPr algn="ctr">
                <a:lnSpc>
                  <a:spcPct val="114000"/>
                </a:lnSpc>
              </a:pPr>
              <a:r>
                <a:rPr lang="en-US" sz="1600" b="1" dirty="0">
                  <a:solidFill>
                    <a:schemeClr val="bg1"/>
                  </a:solidFill>
                  <a:latin typeface="Slate Pro" panose="02000506040000020004" pitchFamily="2" charset="0"/>
                  <a:sym typeface="Slate Pro" panose="02000506040000020004" pitchFamily="2" charset="0"/>
                </a:rPr>
                <a:t>Timing: Through Year 1, H1</a:t>
              </a:r>
            </a:p>
          </p:txBody>
        </p:sp>
        <p:sp>
          <p:nvSpPr>
            <p:cNvPr id="101" name="Google Shape;1113;p111">
              <a:extLst>
                <a:ext uri="{FF2B5EF4-FFF2-40B4-BE49-F238E27FC236}">
                  <a16:creationId xmlns:a16="http://schemas.microsoft.com/office/drawing/2014/main" id="{995B0273-6B4E-774F-9E20-340BC99E4719}"/>
                </a:ext>
              </a:extLst>
            </p:cNvPr>
            <p:cNvSpPr/>
            <p:nvPr/>
          </p:nvSpPr>
          <p:spPr>
            <a:xfrm>
              <a:off x="2149376" y="1662701"/>
              <a:ext cx="457200" cy="457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dirty="0">
                  <a:solidFill>
                    <a:srgbClr val="FFFFFF"/>
                  </a:solidFill>
                  <a:latin typeface="Slate Pro" panose="02000506040000020004" pitchFamily="2" charset="0"/>
                  <a:ea typeface="Avenir"/>
                  <a:cs typeface="Avenir"/>
                  <a:sym typeface="Slate Pro" panose="02000506040000020004" pitchFamily="2" charset="0"/>
                </a:rPr>
                <a:t>2</a:t>
              </a:r>
              <a:endParaRPr dirty="0">
                <a:latin typeface="Slate Pro" panose="02000506040000020004" pitchFamily="2" charset="0"/>
                <a:sym typeface="Slate Pro" panose="02000506040000020004" pitchFamily="2" charset="0"/>
              </a:endParaRPr>
            </a:p>
          </p:txBody>
        </p:sp>
        <p:sp>
          <p:nvSpPr>
            <p:cNvPr id="102" name="Google Shape;1116;p111">
              <a:extLst>
                <a:ext uri="{FF2B5EF4-FFF2-40B4-BE49-F238E27FC236}">
                  <a16:creationId xmlns:a16="http://schemas.microsoft.com/office/drawing/2014/main" id="{A8A1845F-54CF-B2D5-A745-35F3800BE691}"/>
                </a:ext>
              </a:extLst>
            </p:cNvPr>
            <p:cNvSpPr txBox="1"/>
            <p:nvPr/>
          </p:nvSpPr>
          <p:spPr>
            <a:xfrm>
              <a:off x="619969" y="1268793"/>
              <a:ext cx="3516014"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a:t>
              </a:r>
              <a:endParaRPr sz="1600" dirty="0">
                <a:latin typeface="Slate Pro" panose="02000506040000020004" pitchFamily="2" charset="0"/>
                <a:sym typeface="Slate Pro" panose="02000506040000020004" pitchFamily="2" charset="0"/>
              </a:endParaRPr>
            </a:p>
          </p:txBody>
        </p:sp>
      </p:grpSp>
      <p:grpSp>
        <p:nvGrpSpPr>
          <p:cNvPr id="103" name="Group 102">
            <a:extLst>
              <a:ext uri="{FF2B5EF4-FFF2-40B4-BE49-F238E27FC236}">
                <a16:creationId xmlns:a16="http://schemas.microsoft.com/office/drawing/2014/main" id="{B4711C57-9023-4422-E477-198ABD6EFD69}"/>
              </a:ext>
            </a:extLst>
          </p:cNvPr>
          <p:cNvGrpSpPr/>
          <p:nvPr/>
        </p:nvGrpSpPr>
        <p:grpSpPr>
          <a:xfrm>
            <a:off x="8111774" y="1268793"/>
            <a:ext cx="3526383" cy="1248522"/>
            <a:chOff x="614785" y="1268793"/>
            <a:chExt cx="3526383" cy="1248522"/>
          </a:xfrm>
        </p:grpSpPr>
        <p:sp>
          <p:nvSpPr>
            <p:cNvPr id="104" name="TextBox 103">
              <a:extLst>
                <a:ext uri="{FF2B5EF4-FFF2-40B4-BE49-F238E27FC236}">
                  <a16:creationId xmlns:a16="http://schemas.microsoft.com/office/drawing/2014/main" id="{70E6FBB9-65D7-BC03-5171-7F9D137564A0}"/>
                </a:ext>
              </a:extLst>
            </p:cNvPr>
            <p:cNvSpPr txBox="1"/>
            <p:nvPr/>
          </p:nvSpPr>
          <p:spPr>
            <a:xfrm>
              <a:off x="614785" y="2261155"/>
              <a:ext cx="3526383" cy="256160"/>
            </a:xfrm>
            <a:prstGeom prst="rect">
              <a:avLst/>
            </a:prstGeom>
            <a:noFill/>
          </p:spPr>
          <p:txBody>
            <a:bodyPr wrap="square" lIns="0" tIns="0" rIns="0" bIns="0" rtlCol="0">
              <a:spAutoFit/>
            </a:bodyPr>
            <a:lstStyle/>
            <a:p>
              <a:pPr algn="ctr">
                <a:lnSpc>
                  <a:spcPct val="114000"/>
                </a:lnSpc>
              </a:pPr>
              <a:r>
                <a:rPr lang="en-US" sz="1600" b="1" dirty="0">
                  <a:solidFill>
                    <a:schemeClr val="bg1"/>
                  </a:solidFill>
                  <a:latin typeface="Slate Pro" panose="02000506040000020004" pitchFamily="2" charset="0"/>
                  <a:sym typeface="Slate Pro" panose="02000506040000020004" pitchFamily="2" charset="0"/>
                </a:rPr>
                <a:t>Timing: Year 1, H2+</a:t>
              </a:r>
            </a:p>
          </p:txBody>
        </p:sp>
        <p:sp>
          <p:nvSpPr>
            <p:cNvPr id="105" name="Google Shape;1113;p111">
              <a:extLst>
                <a:ext uri="{FF2B5EF4-FFF2-40B4-BE49-F238E27FC236}">
                  <a16:creationId xmlns:a16="http://schemas.microsoft.com/office/drawing/2014/main" id="{E06A3D49-E3CB-B232-401E-3AE0E39FED77}"/>
                </a:ext>
              </a:extLst>
            </p:cNvPr>
            <p:cNvSpPr/>
            <p:nvPr/>
          </p:nvSpPr>
          <p:spPr>
            <a:xfrm>
              <a:off x="2149376" y="1662701"/>
              <a:ext cx="457200" cy="457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dirty="0">
                  <a:solidFill>
                    <a:srgbClr val="FFFFFF"/>
                  </a:solidFill>
                  <a:latin typeface="Slate Pro" panose="02000506040000020004" pitchFamily="2" charset="0"/>
                  <a:ea typeface="Avenir"/>
                  <a:cs typeface="Avenir"/>
                  <a:sym typeface="Slate Pro" panose="02000506040000020004" pitchFamily="2" charset="0"/>
                </a:rPr>
                <a:t>3</a:t>
              </a:r>
              <a:endParaRPr dirty="0">
                <a:latin typeface="Slate Pro" panose="02000506040000020004" pitchFamily="2" charset="0"/>
                <a:sym typeface="Slate Pro" panose="02000506040000020004" pitchFamily="2" charset="0"/>
              </a:endParaRPr>
            </a:p>
          </p:txBody>
        </p:sp>
        <p:sp>
          <p:nvSpPr>
            <p:cNvPr id="106" name="Google Shape;1116;p111">
              <a:extLst>
                <a:ext uri="{FF2B5EF4-FFF2-40B4-BE49-F238E27FC236}">
                  <a16:creationId xmlns:a16="http://schemas.microsoft.com/office/drawing/2014/main" id="{3681DD56-E63A-4312-793E-AC3288924D98}"/>
                </a:ext>
              </a:extLst>
            </p:cNvPr>
            <p:cNvSpPr txBox="1"/>
            <p:nvPr/>
          </p:nvSpPr>
          <p:spPr>
            <a:xfrm>
              <a:off x="619969" y="1268793"/>
              <a:ext cx="3516014"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a:t>
              </a:r>
              <a:endParaRPr sz="1600" dirty="0">
                <a:latin typeface="Slate Pro" panose="02000506040000020004" pitchFamily="2" charset="0"/>
                <a:sym typeface="Slate Pro" panose="02000506040000020004" pitchFamily="2" charset="0"/>
              </a:endParaRPr>
            </a:p>
          </p:txBody>
        </p:sp>
      </p:grpSp>
      <p:sp>
        <p:nvSpPr>
          <p:cNvPr id="4" name="Rectangle 3">
            <a:extLst>
              <a:ext uri="{FF2B5EF4-FFF2-40B4-BE49-F238E27FC236}">
                <a16:creationId xmlns:a16="http://schemas.microsoft.com/office/drawing/2014/main" id="{CF060950-680E-00AE-CA4D-5699F7691CF8}"/>
              </a:ext>
            </a:extLst>
          </p:cNvPr>
          <p:cNvSpPr/>
          <p:nvPr/>
        </p:nvSpPr>
        <p:spPr>
          <a:xfrm>
            <a:off x="619969" y="5600700"/>
            <a:ext cx="10951921" cy="571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rtl="0">
              <a:lnSpc>
                <a:spcPct val="100000"/>
              </a:lnSpc>
              <a:spcBef>
                <a:spcPts val="0"/>
              </a:spcBef>
              <a:spcAft>
                <a:spcPts val="0"/>
              </a:spcAft>
              <a:buClr>
                <a:schemeClr val="lt1"/>
              </a:buClr>
              <a:buSzPts val="1600"/>
              <a:buFont typeface="Arial"/>
              <a:buNone/>
            </a:pPr>
            <a:r>
              <a:rPr lang="en-US" sz="1600" b="1" i="1" u="none" strike="noStrike" cap="none" dirty="0">
                <a:solidFill>
                  <a:schemeClr val="tx1"/>
                </a:solidFill>
                <a:latin typeface="Slate Pro" panose="02000506040000020004" pitchFamily="2" charset="0"/>
                <a:ea typeface="Avenir"/>
                <a:cs typeface="Avenir"/>
                <a:sym typeface="Slate Pro" panose="02000506040000020004" pitchFamily="2" charset="0"/>
              </a:rPr>
              <a:t>Begin by establishing a process and cadence, then expand the scope of competitive intelligence activities.</a:t>
            </a:r>
            <a:endParaRPr lang="en-US" sz="1600" dirty="0">
              <a:solidFill>
                <a:schemeClr val="tx1"/>
              </a:solidFill>
              <a:latin typeface="Slate Pro" panose="02000506040000020004" pitchFamily="2" charset="0"/>
              <a:sym typeface="Slate Pro" panose="02000506040000020004" pitchFamily="2" charset="0"/>
            </a:endParaRPr>
          </a:p>
        </p:txBody>
      </p:sp>
    </p:spTree>
    <p:extLst>
      <p:ext uri="{BB962C8B-B14F-4D97-AF65-F5344CB8AC3E}">
        <p14:creationId xmlns:p14="http://schemas.microsoft.com/office/powerpoint/2010/main" val="201933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CED12D3-964E-DAD4-282C-18011E7F1DD6}"/>
              </a:ext>
            </a:extLst>
          </p:cNvPr>
          <p:cNvGraphicFramePr>
            <a:graphicFrameLocks noChangeAspect="1"/>
          </p:cNvGraphicFramePr>
          <p:nvPr>
            <p:custDataLst>
              <p:tags r:id="rId1"/>
            </p:custDataLst>
            <p:extLst>
              <p:ext uri="{D42A27DB-BD31-4B8C-83A1-F6EECF244321}">
                <p14:modId xmlns:p14="http://schemas.microsoft.com/office/powerpoint/2010/main" val="3805891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group of people standing together&#10;&#10;Description automatically generated">
            <a:extLst>
              <a:ext uri="{FF2B5EF4-FFF2-40B4-BE49-F238E27FC236}">
                <a16:creationId xmlns:a16="http://schemas.microsoft.com/office/drawing/2014/main" id="{67EE583F-6787-4397-0AB1-1A07DC6406F0}"/>
              </a:ext>
            </a:extLst>
          </p:cNvPr>
          <p:cNvPicPr>
            <a:picLocks noChangeAspect="1"/>
          </p:cNvPicPr>
          <p:nvPr/>
        </p:nvPicPr>
        <p:blipFill>
          <a:blip r:embed="rId6" cstate="screen">
            <a:extLst>
              <a:ext uri="{28A0092B-C50C-407E-A947-70E740481C1C}">
                <a14:useLocalDpi xmlns:a14="http://schemas.microsoft.com/office/drawing/2010/main"/>
              </a:ext>
            </a:extLst>
          </a:blip>
          <a:srcRect l="20551" t="4020" r="23734" b="12399"/>
          <a:stretch>
            <a:fillRect/>
          </a:stretch>
        </p:blipFill>
        <p:spPr>
          <a:xfrm>
            <a:off x="3960812" y="1706562"/>
            <a:ext cx="4064000" cy="4064000"/>
          </a:xfrm>
          <a:custGeom>
            <a:avLst/>
            <a:gdLst>
              <a:gd name="connsiteX0" fmla="*/ 2032000 w 4064000"/>
              <a:gd name="connsiteY0" fmla="*/ 0 h 4064000"/>
              <a:gd name="connsiteX1" fmla="*/ 4064000 w 4064000"/>
              <a:gd name="connsiteY1" fmla="*/ 2032000 h 4064000"/>
              <a:gd name="connsiteX2" fmla="*/ 2032000 w 4064000"/>
              <a:gd name="connsiteY2" fmla="*/ 4064000 h 4064000"/>
              <a:gd name="connsiteX3" fmla="*/ 0 w 4064000"/>
              <a:gd name="connsiteY3" fmla="*/ 2032000 h 4064000"/>
              <a:gd name="connsiteX4" fmla="*/ 2032000 w 4064000"/>
              <a:gd name="connsiteY4" fmla="*/ 0 h 40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4064000">
                <a:moveTo>
                  <a:pt x="2032000" y="0"/>
                </a:moveTo>
                <a:cubicBezTo>
                  <a:pt x="3154243" y="0"/>
                  <a:pt x="4064000" y="909757"/>
                  <a:pt x="4064000" y="2032000"/>
                </a:cubicBezTo>
                <a:cubicBezTo>
                  <a:pt x="4064000" y="3154243"/>
                  <a:pt x="3154243" y="4064000"/>
                  <a:pt x="2032000" y="4064000"/>
                </a:cubicBezTo>
                <a:cubicBezTo>
                  <a:pt x="909757" y="4064000"/>
                  <a:pt x="0" y="3154243"/>
                  <a:pt x="0" y="2032000"/>
                </a:cubicBezTo>
                <a:cubicBezTo>
                  <a:pt x="0" y="909757"/>
                  <a:pt x="909757" y="0"/>
                  <a:pt x="2032000" y="0"/>
                </a:cubicBezTo>
                <a:close/>
              </a:path>
            </a:pathLst>
          </a:custGeom>
        </p:spPr>
      </p:pic>
      <p:sp>
        <p:nvSpPr>
          <p:cNvPr id="4" name="Oval 3">
            <a:extLst>
              <a:ext uri="{FF2B5EF4-FFF2-40B4-BE49-F238E27FC236}">
                <a16:creationId xmlns:a16="http://schemas.microsoft.com/office/drawing/2014/main" id="{3E2DD2C6-7864-8500-9CAA-0707E51B7D73}"/>
              </a:ext>
            </a:extLst>
          </p:cNvPr>
          <p:cNvSpPr/>
          <p:nvPr/>
        </p:nvSpPr>
        <p:spPr>
          <a:xfrm>
            <a:off x="3559175" y="1304925"/>
            <a:ext cx="4867275" cy="4867275"/>
          </a:xfrm>
          <a:prstGeom prst="ellipse">
            <a:avLst/>
          </a:prstGeom>
          <a:no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 name="Title 1">
            <a:extLst>
              <a:ext uri="{FF2B5EF4-FFF2-40B4-BE49-F238E27FC236}">
                <a16:creationId xmlns:a16="http://schemas.microsoft.com/office/drawing/2014/main" id="{BF3535BA-5980-7DBC-619B-7C0DAF9E4086}"/>
              </a:ext>
            </a:extLst>
          </p:cNvPr>
          <p:cNvSpPr>
            <a:spLocks noGrp="1"/>
          </p:cNvSpPr>
          <p:nvPr>
            <p:ph type="title"/>
          </p:nvPr>
        </p:nvSpPr>
        <p:spPr/>
        <p:txBody>
          <a:bodyPr vert="horz"/>
          <a:lstStyle/>
          <a:p>
            <a:r>
              <a:rPr lang="en-US" dirty="0"/>
              <a:t>CI stakeholders meet during four key points to review and act on continuous competitive research</a:t>
            </a:r>
          </a:p>
        </p:txBody>
      </p:sp>
      <p:sp>
        <p:nvSpPr>
          <p:cNvPr id="3" name="Oval 2">
            <a:extLst>
              <a:ext uri="{FF2B5EF4-FFF2-40B4-BE49-F238E27FC236}">
                <a16:creationId xmlns:a16="http://schemas.microsoft.com/office/drawing/2014/main" id="{48A47BD6-AADC-0D70-369B-9FAE848DA389}"/>
              </a:ext>
            </a:extLst>
          </p:cNvPr>
          <p:cNvSpPr/>
          <p:nvPr/>
        </p:nvSpPr>
        <p:spPr>
          <a:xfrm>
            <a:off x="3960812" y="1706562"/>
            <a:ext cx="4064000" cy="4064000"/>
          </a:xfrm>
          <a:prstGeom prst="ellipse">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0" name="Rectangle 9">
            <a:extLst>
              <a:ext uri="{FF2B5EF4-FFF2-40B4-BE49-F238E27FC236}">
                <a16:creationId xmlns:a16="http://schemas.microsoft.com/office/drawing/2014/main" id="{D9402A69-D054-C0A8-0E46-D59945DAC8FD}"/>
              </a:ext>
            </a:extLst>
          </p:cNvPr>
          <p:cNvSpPr/>
          <p:nvPr/>
        </p:nvSpPr>
        <p:spPr>
          <a:xfrm>
            <a:off x="609600" y="4025900"/>
            <a:ext cx="2794000" cy="182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B5B8915C-5DE8-992D-AF5D-5BC0A400B1B8}"/>
              </a:ext>
            </a:extLst>
          </p:cNvPr>
          <p:cNvSpPr/>
          <p:nvPr/>
        </p:nvSpPr>
        <p:spPr>
          <a:xfrm>
            <a:off x="8777890" y="4025900"/>
            <a:ext cx="2794000" cy="182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4" name="Rectangle 13">
            <a:extLst>
              <a:ext uri="{FF2B5EF4-FFF2-40B4-BE49-F238E27FC236}">
                <a16:creationId xmlns:a16="http://schemas.microsoft.com/office/drawing/2014/main" id="{95661BE3-65F5-4FB8-B853-29981C1000AF}"/>
              </a:ext>
            </a:extLst>
          </p:cNvPr>
          <p:cNvSpPr/>
          <p:nvPr/>
        </p:nvSpPr>
        <p:spPr>
          <a:xfrm>
            <a:off x="807403" y="4699000"/>
            <a:ext cx="2398395"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Slate Pro" panose="02000506040000020004" pitchFamily="2" charset="0"/>
                <a:ea typeface="Avenir"/>
                <a:cs typeface="Avenir"/>
                <a:sym typeface="Slate Pro" panose="02000506040000020004" pitchFamily="2" charset="0"/>
              </a:rPr>
              <a:t>Outcomes from executive leadership team (ELT) meeting are communicated back to functional teams to help guide the next round of CI gathering.</a:t>
            </a:r>
            <a:endParaRPr lang="en-US" sz="1400" dirty="0">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F0AF41F9-1CF4-ABD5-86E0-4FD5860C6933}"/>
              </a:ext>
            </a:extLst>
          </p:cNvPr>
          <p:cNvSpPr/>
          <p:nvPr/>
        </p:nvSpPr>
        <p:spPr>
          <a:xfrm>
            <a:off x="8975693" y="4699000"/>
            <a:ext cx="2398395"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Slate Pro" panose="02000506040000020004" pitchFamily="2" charset="0"/>
                <a:ea typeface="Avenir"/>
                <a:cs typeface="Avenir"/>
                <a:sym typeface="Slate Pro" panose="02000506040000020004" pitchFamily="2" charset="0"/>
              </a:rPr>
              <a:t>The CI committee brings insights and recommendations to the ELT, who then determines follow-up action </a:t>
            </a:r>
            <a:r>
              <a:rPr lang="en-US" sz="1400" dirty="0">
                <a:solidFill>
                  <a:srgbClr val="000000"/>
                </a:solidFill>
                <a:latin typeface="Slate Pro" panose="02000506040000020004" pitchFamily="2" charset="0"/>
                <a:ea typeface="Avenir"/>
                <a:cs typeface="Avenir"/>
                <a:sym typeface="Slate Pro" panose="02000506040000020004" pitchFamily="2" charset="0"/>
              </a:rPr>
              <a:t>and</a:t>
            </a:r>
            <a:r>
              <a:rPr lang="en-US" sz="1400" b="0" i="0" u="none" strike="noStrike" cap="none" dirty="0">
                <a:solidFill>
                  <a:srgbClr val="000000"/>
                </a:solidFill>
                <a:latin typeface="Slate Pro" panose="02000506040000020004" pitchFamily="2" charset="0"/>
                <a:ea typeface="Avenir"/>
                <a:cs typeface="Avenir"/>
                <a:sym typeface="Slate Pro" panose="02000506040000020004" pitchFamily="2" charset="0"/>
              </a:rPr>
              <a:t> further analysis.</a:t>
            </a:r>
            <a:endParaRPr lang="en-US" sz="1400" dirty="0">
              <a:latin typeface="Slate Pro" panose="02000506040000020004" pitchFamily="2" charset="0"/>
              <a:sym typeface="Slate Pro" panose="02000506040000020004" pitchFamily="2" charset="0"/>
            </a:endParaRPr>
          </a:p>
        </p:txBody>
      </p:sp>
      <p:sp>
        <p:nvSpPr>
          <p:cNvPr id="18" name="Rectangle 17">
            <a:extLst>
              <a:ext uri="{FF2B5EF4-FFF2-40B4-BE49-F238E27FC236}">
                <a16:creationId xmlns:a16="http://schemas.microsoft.com/office/drawing/2014/main" id="{7F546306-AA1C-2CE3-FC47-CCF75DB28EEA}"/>
              </a:ext>
            </a:extLst>
          </p:cNvPr>
          <p:cNvSpPr/>
          <p:nvPr/>
        </p:nvSpPr>
        <p:spPr>
          <a:xfrm>
            <a:off x="2698751" y="4140200"/>
            <a:ext cx="507047" cy="507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2000" b="1" dirty="0">
                <a:solidFill>
                  <a:schemeClr val="accent3"/>
                </a:solidFill>
                <a:latin typeface="Slate Pro" panose="02000506040000020004" pitchFamily="2" charset="0"/>
                <a:sym typeface="Slate Pro" panose="02000506040000020004" pitchFamily="2" charset="0"/>
              </a:rPr>
              <a:t>4</a:t>
            </a:r>
          </a:p>
        </p:txBody>
      </p:sp>
      <p:sp>
        <p:nvSpPr>
          <p:cNvPr id="19" name="Rectangle 18">
            <a:extLst>
              <a:ext uri="{FF2B5EF4-FFF2-40B4-BE49-F238E27FC236}">
                <a16:creationId xmlns:a16="http://schemas.microsoft.com/office/drawing/2014/main" id="{46E0D852-AB14-05AC-3F0F-443AF86B6056}"/>
              </a:ext>
            </a:extLst>
          </p:cNvPr>
          <p:cNvSpPr/>
          <p:nvPr/>
        </p:nvSpPr>
        <p:spPr>
          <a:xfrm>
            <a:off x="8975693" y="4140200"/>
            <a:ext cx="507047" cy="507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2000" b="1" dirty="0">
                <a:solidFill>
                  <a:schemeClr val="accent3"/>
                </a:solidFill>
                <a:latin typeface="Slate Pro" panose="02000506040000020004" pitchFamily="2" charset="0"/>
                <a:sym typeface="Slate Pro" panose="02000506040000020004" pitchFamily="2" charset="0"/>
              </a:rPr>
              <a:t>3</a:t>
            </a:r>
          </a:p>
        </p:txBody>
      </p:sp>
      <p:sp>
        <p:nvSpPr>
          <p:cNvPr id="9" name="Rectangle 8">
            <a:extLst>
              <a:ext uri="{FF2B5EF4-FFF2-40B4-BE49-F238E27FC236}">
                <a16:creationId xmlns:a16="http://schemas.microsoft.com/office/drawing/2014/main" id="{26A10F23-F124-935A-0934-C805E00AB64C}"/>
              </a:ext>
            </a:extLst>
          </p:cNvPr>
          <p:cNvSpPr/>
          <p:nvPr/>
        </p:nvSpPr>
        <p:spPr>
          <a:xfrm>
            <a:off x="609600" y="1304925"/>
            <a:ext cx="2794000" cy="182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 name="Rectangle 10">
            <a:extLst>
              <a:ext uri="{FF2B5EF4-FFF2-40B4-BE49-F238E27FC236}">
                <a16:creationId xmlns:a16="http://schemas.microsoft.com/office/drawing/2014/main" id="{679DF272-C802-E7FC-A80B-5237B36E8806}"/>
              </a:ext>
            </a:extLst>
          </p:cNvPr>
          <p:cNvSpPr/>
          <p:nvPr/>
        </p:nvSpPr>
        <p:spPr>
          <a:xfrm>
            <a:off x="8777890" y="1304925"/>
            <a:ext cx="2794000" cy="182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2AE96B51-358E-FA81-85A5-67A46FC65148}"/>
              </a:ext>
            </a:extLst>
          </p:cNvPr>
          <p:cNvSpPr/>
          <p:nvPr/>
        </p:nvSpPr>
        <p:spPr>
          <a:xfrm>
            <a:off x="807403" y="1978025"/>
            <a:ext cx="2398395"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Slate Pro" panose="02000506040000020004" pitchFamily="2" charset="0"/>
                <a:ea typeface="Avenir"/>
                <a:cs typeface="Avenir"/>
                <a:sym typeface="Slate Pro" panose="02000506040000020004" pitchFamily="2" charset="0"/>
              </a:rPr>
              <a:t>Functional teams review competitive intelligence to determine key insights to bring to the CI Committee via scorecard templates. </a:t>
            </a:r>
            <a:endParaRPr lang="en-US" sz="1400" dirty="0">
              <a:latin typeface="Slate Pro" panose="02000506040000020004" pitchFamily="2" charset="0"/>
              <a:sym typeface="Slate Pro" panose="02000506040000020004" pitchFamily="2" charset="0"/>
            </a:endParaRPr>
          </a:p>
        </p:txBody>
      </p:sp>
      <p:sp>
        <p:nvSpPr>
          <p:cNvPr id="15" name="Rectangle 14">
            <a:extLst>
              <a:ext uri="{FF2B5EF4-FFF2-40B4-BE49-F238E27FC236}">
                <a16:creationId xmlns:a16="http://schemas.microsoft.com/office/drawing/2014/main" id="{B66C7653-B022-2305-80C0-E0CBFA0D31BC}"/>
              </a:ext>
            </a:extLst>
          </p:cNvPr>
          <p:cNvSpPr/>
          <p:nvPr/>
        </p:nvSpPr>
        <p:spPr>
          <a:xfrm>
            <a:off x="8975693" y="1978025"/>
            <a:ext cx="2398395"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Slate Pro" panose="02000506040000020004" pitchFamily="2" charset="0"/>
                <a:ea typeface="Avenir"/>
                <a:cs typeface="Avenir"/>
                <a:sym typeface="Slate Pro" panose="02000506040000020004" pitchFamily="2" charset="0"/>
              </a:rPr>
              <a:t>Cross-functional CI committee meets to discuss findings and determines which should be imitated, differentiated, or monitored.</a:t>
            </a:r>
            <a:endParaRPr lang="en-US" sz="1400" dirty="0">
              <a:latin typeface="Slate Pro" panose="02000506040000020004" pitchFamily="2" charset="0"/>
              <a:sym typeface="Slate Pro" panose="02000506040000020004" pitchFamily="2" charset="0"/>
            </a:endParaRPr>
          </a:p>
        </p:txBody>
      </p:sp>
      <p:sp>
        <p:nvSpPr>
          <p:cNvPr id="17" name="Rectangle 16">
            <a:extLst>
              <a:ext uri="{FF2B5EF4-FFF2-40B4-BE49-F238E27FC236}">
                <a16:creationId xmlns:a16="http://schemas.microsoft.com/office/drawing/2014/main" id="{E2AA9D59-A2B8-D2B4-DEE5-31BAE27EB901}"/>
              </a:ext>
            </a:extLst>
          </p:cNvPr>
          <p:cNvSpPr/>
          <p:nvPr/>
        </p:nvSpPr>
        <p:spPr>
          <a:xfrm>
            <a:off x="2698751" y="1419225"/>
            <a:ext cx="507047" cy="507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2000" b="1" dirty="0">
                <a:solidFill>
                  <a:schemeClr val="accent3"/>
                </a:solidFill>
                <a:latin typeface="Slate Pro" panose="02000506040000020004" pitchFamily="2" charset="0"/>
                <a:sym typeface="Slate Pro" panose="02000506040000020004" pitchFamily="2" charset="0"/>
              </a:rPr>
              <a:t>1</a:t>
            </a:r>
          </a:p>
        </p:txBody>
      </p:sp>
      <p:sp>
        <p:nvSpPr>
          <p:cNvPr id="20" name="Rectangle 19">
            <a:extLst>
              <a:ext uri="{FF2B5EF4-FFF2-40B4-BE49-F238E27FC236}">
                <a16:creationId xmlns:a16="http://schemas.microsoft.com/office/drawing/2014/main" id="{035A7EC2-BA66-761E-6146-CEDAEE307D91}"/>
              </a:ext>
            </a:extLst>
          </p:cNvPr>
          <p:cNvSpPr/>
          <p:nvPr/>
        </p:nvSpPr>
        <p:spPr>
          <a:xfrm>
            <a:off x="8975693" y="1419225"/>
            <a:ext cx="507047" cy="507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2000" b="1" dirty="0">
                <a:solidFill>
                  <a:schemeClr val="accent3"/>
                </a:solidFill>
                <a:latin typeface="Slate Pro" panose="02000506040000020004" pitchFamily="2" charset="0"/>
                <a:sym typeface="Slate Pro" panose="02000506040000020004" pitchFamily="2" charset="0"/>
              </a:rPr>
              <a:t>2</a:t>
            </a:r>
          </a:p>
        </p:txBody>
      </p:sp>
      <p:sp>
        <p:nvSpPr>
          <p:cNvPr id="21" name="Oval 20">
            <a:extLst>
              <a:ext uri="{FF2B5EF4-FFF2-40B4-BE49-F238E27FC236}">
                <a16:creationId xmlns:a16="http://schemas.microsoft.com/office/drawing/2014/main" id="{482A931F-BBE3-E047-ADBA-EE3DD12325B5}"/>
              </a:ext>
            </a:extLst>
          </p:cNvPr>
          <p:cNvSpPr/>
          <p:nvPr/>
        </p:nvSpPr>
        <p:spPr>
          <a:xfrm>
            <a:off x="3960812" y="1498600"/>
            <a:ext cx="713482" cy="71348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22" name="Oval 21">
            <a:extLst>
              <a:ext uri="{FF2B5EF4-FFF2-40B4-BE49-F238E27FC236}">
                <a16:creationId xmlns:a16="http://schemas.microsoft.com/office/drawing/2014/main" id="{78BD1E68-AB3E-FD1A-F0E4-BF41484D07F2}"/>
              </a:ext>
            </a:extLst>
          </p:cNvPr>
          <p:cNvSpPr/>
          <p:nvPr/>
        </p:nvSpPr>
        <p:spPr>
          <a:xfrm>
            <a:off x="7326777" y="1498600"/>
            <a:ext cx="713482" cy="71348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23" name="Oval 22">
            <a:extLst>
              <a:ext uri="{FF2B5EF4-FFF2-40B4-BE49-F238E27FC236}">
                <a16:creationId xmlns:a16="http://schemas.microsoft.com/office/drawing/2014/main" id="{082946BE-0EEE-F4AF-806D-E4B19987B36E}"/>
              </a:ext>
            </a:extLst>
          </p:cNvPr>
          <p:cNvSpPr/>
          <p:nvPr/>
        </p:nvSpPr>
        <p:spPr>
          <a:xfrm>
            <a:off x="3960812" y="5287392"/>
            <a:ext cx="713482" cy="71348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24" name="Oval 23">
            <a:extLst>
              <a:ext uri="{FF2B5EF4-FFF2-40B4-BE49-F238E27FC236}">
                <a16:creationId xmlns:a16="http://schemas.microsoft.com/office/drawing/2014/main" id="{E6048FBB-D06A-6EE2-01D9-58D266D61810}"/>
              </a:ext>
            </a:extLst>
          </p:cNvPr>
          <p:cNvSpPr/>
          <p:nvPr/>
        </p:nvSpPr>
        <p:spPr>
          <a:xfrm>
            <a:off x="7326777" y="5287392"/>
            <a:ext cx="713482" cy="71348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grpSp>
        <p:nvGrpSpPr>
          <p:cNvPr id="31" name="Group 30">
            <a:extLst>
              <a:ext uri="{FF2B5EF4-FFF2-40B4-BE49-F238E27FC236}">
                <a16:creationId xmlns:a16="http://schemas.microsoft.com/office/drawing/2014/main" id="{B9118EE2-2BAF-8D8E-9973-9703A8413BA3}"/>
              </a:ext>
            </a:extLst>
          </p:cNvPr>
          <p:cNvGrpSpPr/>
          <p:nvPr/>
        </p:nvGrpSpPr>
        <p:grpSpPr>
          <a:xfrm>
            <a:off x="4611305" y="2608794"/>
            <a:ext cx="2763014" cy="2351871"/>
            <a:chOff x="4611305" y="2778114"/>
            <a:chExt cx="2763014" cy="2351871"/>
          </a:xfrm>
        </p:grpSpPr>
        <p:sp>
          <p:nvSpPr>
            <p:cNvPr id="25" name="Google Shape;950;p107">
              <a:extLst>
                <a:ext uri="{FF2B5EF4-FFF2-40B4-BE49-F238E27FC236}">
                  <a16:creationId xmlns:a16="http://schemas.microsoft.com/office/drawing/2014/main" id="{B1018E34-E20A-DD52-18E3-059A7F129682}"/>
                </a:ext>
              </a:extLst>
            </p:cNvPr>
            <p:cNvSpPr txBox="1"/>
            <p:nvPr/>
          </p:nvSpPr>
          <p:spPr>
            <a:xfrm flipH="1">
              <a:off x="4611305" y="3467992"/>
              <a:ext cx="2763014" cy="1661993"/>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None/>
              </a:pPr>
              <a:r>
                <a:rPr lang="en-US" b="1" i="0" u="none" strike="noStrike" cap="none" dirty="0">
                  <a:solidFill>
                    <a:schemeClr val="lt1"/>
                  </a:solidFill>
                  <a:latin typeface="Slate Pro" panose="02000506040000020004" pitchFamily="2" charset="0"/>
                  <a:ea typeface="Avenir"/>
                  <a:cs typeface="Avenir"/>
                  <a:sym typeface="Slate Pro" panose="02000506040000020004" pitchFamily="2" charset="0"/>
                </a:rPr>
                <a:t>The CI owner manages this process using project management tools and ensuring research is conducted and meetings are scheduled for review. </a:t>
              </a:r>
              <a:endParaRPr sz="2000" dirty="0">
                <a:latin typeface="Slate Pro" panose="02000506040000020004" pitchFamily="2" charset="0"/>
                <a:sym typeface="Slate Pro" panose="02000506040000020004" pitchFamily="2" charset="0"/>
              </a:endParaRPr>
            </a:p>
          </p:txBody>
        </p:sp>
        <p:grpSp>
          <p:nvGrpSpPr>
            <p:cNvPr id="26" name="Group 25">
              <a:extLst>
                <a:ext uri="{FF2B5EF4-FFF2-40B4-BE49-F238E27FC236}">
                  <a16:creationId xmlns:a16="http://schemas.microsoft.com/office/drawing/2014/main" id="{5737480D-67A2-4D54-9EB4-C84BBA713A04}"/>
                </a:ext>
              </a:extLst>
            </p:cNvPr>
            <p:cNvGrpSpPr/>
            <p:nvPr/>
          </p:nvGrpSpPr>
          <p:grpSpPr>
            <a:xfrm>
              <a:off x="5690393" y="2778114"/>
              <a:ext cx="604838" cy="629809"/>
              <a:chOff x="2678113" y="2887663"/>
              <a:chExt cx="346075" cy="360363"/>
            </a:xfrm>
            <a:solidFill>
              <a:schemeClr val="bg1"/>
            </a:solidFill>
          </p:grpSpPr>
          <p:sp>
            <p:nvSpPr>
              <p:cNvPr id="27" name="Freeform 195">
                <a:extLst>
                  <a:ext uri="{FF2B5EF4-FFF2-40B4-BE49-F238E27FC236}">
                    <a16:creationId xmlns:a16="http://schemas.microsoft.com/office/drawing/2014/main" id="{60755A41-9AB0-74D4-3723-1BD3B21A9219}"/>
                  </a:ext>
                </a:extLst>
              </p:cNvPr>
              <p:cNvSpPr>
                <a:spLocks/>
              </p:cNvSpPr>
              <p:nvPr/>
            </p:nvSpPr>
            <p:spPr bwMode="auto">
              <a:xfrm>
                <a:off x="2678113" y="3121026"/>
                <a:ext cx="107950" cy="127000"/>
              </a:xfrm>
              <a:custGeom>
                <a:avLst/>
                <a:gdLst>
                  <a:gd name="T0" fmla="*/ 26 w 29"/>
                  <a:gd name="T1" fmla="*/ 32 h 34"/>
                  <a:gd name="T2" fmla="*/ 29 w 29"/>
                  <a:gd name="T3" fmla="*/ 22 h 34"/>
                  <a:gd name="T4" fmla="*/ 22 w 29"/>
                  <a:gd name="T5" fmla="*/ 17 h 34"/>
                  <a:gd name="T6" fmla="*/ 26 w 29"/>
                  <a:gd name="T7" fmla="*/ 10 h 34"/>
                  <a:gd name="T8" fmla="*/ 16 w 29"/>
                  <a:gd name="T9" fmla="*/ 0 h 34"/>
                  <a:gd name="T10" fmla="*/ 6 w 29"/>
                  <a:gd name="T11" fmla="*/ 10 h 34"/>
                  <a:gd name="T12" fmla="*/ 9 w 29"/>
                  <a:gd name="T13" fmla="*/ 17 h 34"/>
                  <a:gd name="T14" fmla="*/ 0 w 29"/>
                  <a:gd name="T15" fmla="*/ 32 h 34"/>
                  <a:gd name="T16" fmla="*/ 2 w 29"/>
                  <a:gd name="T17" fmla="*/ 34 h 34"/>
                  <a:gd name="T18" fmla="*/ 26 w 29"/>
                  <a:gd name="T19" fmla="*/ 34 h 34"/>
                  <a:gd name="T20" fmla="*/ 26 w 29"/>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4">
                    <a:moveTo>
                      <a:pt x="26" y="32"/>
                    </a:moveTo>
                    <a:cubicBezTo>
                      <a:pt x="26" y="28"/>
                      <a:pt x="27" y="25"/>
                      <a:pt x="29" y="22"/>
                    </a:cubicBezTo>
                    <a:cubicBezTo>
                      <a:pt x="27" y="20"/>
                      <a:pt x="25" y="18"/>
                      <a:pt x="22" y="17"/>
                    </a:cubicBezTo>
                    <a:cubicBezTo>
                      <a:pt x="25" y="15"/>
                      <a:pt x="26" y="13"/>
                      <a:pt x="26" y="10"/>
                    </a:cubicBezTo>
                    <a:cubicBezTo>
                      <a:pt x="26" y="4"/>
                      <a:pt x="21" y="0"/>
                      <a:pt x="16" y="0"/>
                    </a:cubicBezTo>
                    <a:cubicBezTo>
                      <a:pt x="10" y="0"/>
                      <a:pt x="6" y="4"/>
                      <a:pt x="6" y="10"/>
                    </a:cubicBezTo>
                    <a:cubicBezTo>
                      <a:pt x="6" y="13"/>
                      <a:pt x="7" y="15"/>
                      <a:pt x="9" y="17"/>
                    </a:cubicBezTo>
                    <a:cubicBezTo>
                      <a:pt x="4" y="20"/>
                      <a:pt x="0" y="25"/>
                      <a:pt x="0" y="32"/>
                    </a:cubicBezTo>
                    <a:cubicBezTo>
                      <a:pt x="0" y="33"/>
                      <a:pt x="1" y="34"/>
                      <a:pt x="2" y="34"/>
                    </a:cubicBezTo>
                    <a:cubicBezTo>
                      <a:pt x="26" y="34"/>
                      <a:pt x="26" y="34"/>
                      <a:pt x="26" y="34"/>
                    </a:cubicBezTo>
                    <a:lnTo>
                      <a:pt x="2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8" name="Freeform 196">
                <a:extLst>
                  <a:ext uri="{FF2B5EF4-FFF2-40B4-BE49-F238E27FC236}">
                    <a16:creationId xmlns:a16="http://schemas.microsoft.com/office/drawing/2014/main" id="{4948090D-7CBA-B390-61A3-932D77AF85DD}"/>
                  </a:ext>
                </a:extLst>
              </p:cNvPr>
              <p:cNvSpPr>
                <a:spLocks/>
              </p:cNvSpPr>
              <p:nvPr/>
            </p:nvSpPr>
            <p:spPr bwMode="auto">
              <a:xfrm>
                <a:off x="2914650" y="3121026"/>
                <a:ext cx="109538" cy="127000"/>
              </a:xfrm>
              <a:custGeom>
                <a:avLst/>
                <a:gdLst>
                  <a:gd name="T0" fmla="*/ 29 w 29"/>
                  <a:gd name="T1" fmla="*/ 31 h 34"/>
                  <a:gd name="T2" fmla="*/ 19 w 29"/>
                  <a:gd name="T3" fmla="*/ 17 h 34"/>
                  <a:gd name="T4" fmla="*/ 23 w 29"/>
                  <a:gd name="T5" fmla="*/ 10 h 34"/>
                  <a:gd name="T6" fmla="*/ 13 w 29"/>
                  <a:gd name="T7" fmla="*/ 0 h 34"/>
                  <a:gd name="T8" fmla="*/ 3 w 29"/>
                  <a:gd name="T9" fmla="*/ 10 h 34"/>
                  <a:gd name="T10" fmla="*/ 6 w 29"/>
                  <a:gd name="T11" fmla="*/ 17 h 34"/>
                  <a:gd name="T12" fmla="*/ 0 w 29"/>
                  <a:gd name="T13" fmla="*/ 22 h 34"/>
                  <a:gd name="T14" fmla="*/ 3 w 29"/>
                  <a:gd name="T15" fmla="*/ 32 h 34"/>
                  <a:gd name="T16" fmla="*/ 3 w 29"/>
                  <a:gd name="T17" fmla="*/ 34 h 34"/>
                  <a:gd name="T18" fmla="*/ 27 w 29"/>
                  <a:gd name="T19" fmla="*/ 34 h 34"/>
                  <a:gd name="T20" fmla="*/ 27 w 29"/>
                  <a:gd name="T21" fmla="*/ 34 h 34"/>
                  <a:gd name="T22" fmla="*/ 29 w 29"/>
                  <a:gd name="T23" fmla="*/ 32 h 34"/>
                  <a:gd name="T24" fmla="*/ 29 w 29"/>
                  <a:gd name="T2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4">
                    <a:moveTo>
                      <a:pt x="29" y="31"/>
                    </a:moveTo>
                    <a:cubicBezTo>
                      <a:pt x="29" y="25"/>
                      <a:pt x="25" y="20"/>
                      <a:pt x="19" y="17"/>
                    </a:cubicBezTo>
                    <a:cubicBezTo>
                      <a:pt x="22" y="15"/>
                      <a:pt x="23" y="13"/>
                      <a:pt x="23" y="10"/>
                    </a:cubicBezTo>
                    <a:cubicBezTo>
                      <a:pt x="23" y="4"/>
                      <a:pt x="18" y="0"/>
                      <a:pt x="13" y="0"/>
                    </a:cubicBezTo>
                    <a:cubicBezTo>
                      <a:pt x="7" y="0"/>
                      <a:pt x="3" y="4"/>
                      <a:pt x="3" y="10"/>
                    </a:cubicBezTo>
                    <a:cubicBezTo>
                      <a:pt x="3" y="13"/>
                      <a:pt x="4" y="15"/>
                      <a:pt x="6" y="17"/>
                    </a:cubicBezTo>
                    <a:cubicBezTo>
                      <a:pt x="4" y="18"/>
                      <a:pt x="2" y="20"/>
                      <a:pt x="0" y="22"/>
                    </a:cubicBezTo>
                    <a:cubicBezTo>
                      <a:pt x="2" y="25"/>
                      <a:pt x="3" y="28"/>
                      <a:pt x="3" y="32"/>
                    </a:cubicBezTo>
                    <a:cubicBezTo>
                      <a:pt x="3" y="34"/>
                      <a:pt x="3" y="34"/>
                      <a:pt x="3" y="34"/>
                    </a:cubicBezTo>
                    <a:cubicBezTo>
                      <a:pt x="27" y="34"/>
                      <a:pt x="27" y="34"/>
                      <a:pt x="27" y="34"/>
                    </a:cubicBezTo>
                    <a:cubicBezTo>
                      <a:pt x="27" y="34"/>
                      <a:pt x="27" y="34"/>
                      <a:pt x="27" y="34"/>
                    </a:cubicBezTo>
                    <a:cubicBezTo>
                      <a:pt x="28" y="34"/>
                      <a:pt x="29" y="33"/>
                      <a:pt x="29" y="32"/>
                    </a:cubicBezTo>
                    <a:cubicBezTo>
                      <a:pt x="29" y="32"/>
                      <a:pt x="29" y="32"/>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9" name="Freeform 197">
                <a:extLst>
                  <a:ext uri="{FF2B5EF4-FFF2-40B4-BE49-F238E27FC236}">
                    <a16:creationId xmlns:a16="http://schemas.microsoft.com/office/drawing/2014/main" id="{3C382993-F179-196F-299E-B2F0DFF39C94}"/>
                  </a:ext>
                </a:extLst>
              </p:cNvPr>
              <p:cNvSpPr>
                <a:spLocks/>
              </p:cNvSpPr>
              <p:nvPr/>
            </p:nvSpPr>
            <p:spPr bwMode="auto">
              <a:xfrm>
                <a:off x="2730500" y="2887663"/>
                <a:ext cx="239713" cy="211138"/>
              </a:xfrm>
              <a:custGeom>
                <a:avLst/>
                <a:gdLst>
                  <a:gd name="T0" fmla="*/ 62 w 64"/>
                  <a:gd name="T1" fmla="*/ 48 h 56"/>
                  <a:gd name="T2" fmla="*/ 34 w 64"/>
                  <a:gd name="T3" fmla="*/ 48 h 56"/>
                  <a:gd name="T4" fmla="*/ 34 w 64"/>
                  <a:gd name="T5" fmla="*/ 44 h 56"/>
                  <a:gd name="T6" fmla="*/ 50 w 64"/>
                  <a:gd name="T7" fmla="*/ 44 h 56"/>
                  <a:gd name="T8" fmla="*/ 50 w 64"/>
                  <a:gd name="T9" fmla="*/ 44 h 56"/>
                  <a:gd name="T10" fmla="*/ 52 w 64"/>
                  <a:gd name="T11" fmla="*/ 42 h 56"/>
                  <a:gd name="T12" fmla="*/ 52 w 64"/>
                  <a:gd name="T13" fmla="*/ 41 h 56"/>
                  <a:gd name="T14" fmla="*/ 40 w 64"/>
                  <a:gd name="T15" fmla="*/ 24 h 56"/>
                  <a:gd name="T16" fmla="*/ 45 w 64"/>
                  <a:gd name="T17" fmla="*/ 13 h 56"/>
                  <a:gd name="T18" fmla="*/ 32 w 64"/>
                  <a:gd name="T19" fmla="*/ 0 h 56"/>
                  <a:gd name="T20" fmla="*/ 19 w 64"/>
                  <a:gd name="T21" fmla="*/ 13 h 56"/>
                  <a:gd name="T22" fmla="*/ 24 w 64"/>
                  <a:gd name="T23" fmla="*/ 24 h 56"/>
                  <a:gd name="T24" fmla="*/ 12 w 64"/>
                  <a:gd name="T25" fmla="*/ 42 h 56"/>
                  <a:gd name="T26" fmla="*/ 14 w 64"/>
                  <a:gd name="T27" fmla="*/ 44 h 56"/>
                  <a:gd name="T28" fmla="*/ 30 w 64"/>
                  <a:gd name="T29" fmla="*/ 44 h 56"/>
                  <a:gd name="T30" fmla="*/ 30 w 64"/>
                  <a:gd name="T31" fmla="*/ 48 h 56"/>
                  <a:gd name="T32" fmla="*/ 2 w 64"/>
                  <a:gd name="T33" fmla="*/ 48 h 56"/>
                  <a:gd name="T34" fmla="*/ 0 w 64"/>
                  <a:gd name="T35" fmla="*/ 50 h 56"/>
                  <a:gd name="T36" fmla="*/ 0 w 64"/>
                  <a:gd name="T37" fmla="*/ 54 h 56"/>
                  <a:gd name="T38" fmla="*/ 2 w 64"/>
                  <a:gd name="T39" fmla="*/ 56 h 56"/>
                  <a:gd name="T40" fmla="*/ 4 w 64"/>
                  <a:gd name="T41" fmla="*/ 54 h 56"/>
                  <a:gd name="T42" fmla="*/ 4 w 64"/>
                  <a:gd name="T43" fmla="*/ 52 h 56"/>
                  <a:gd name="T44" fmla="*/ 30 w 64"/>
                  <a:gd name="T45" fmla="*/ 52 h 56"/>
                  <a:gd name="T46" fmla="*/ 30 w 64"/>
                  <a:gd name="T47" fmla="*/ 54 h 56"/>
                  <a:gd name="T48" fmla="*/ 32 w 64"/>
                  <a:gd name="T49" fmla="*/ 56 h 56"/>
                  <a:gd name="T50" fmla="*/ 34 w 64"/>
                  <a:gd name="T51" fmla="*/ 54 h 56"/>
                  <a:gd name="T52" fmla="*/ 34 w 64"/>
                  <a:gd name="T53" fmla="*/ 52 h 56"/>
                  <a:gd name="T54" fmla="*/ 60 w 64"/>
                  <a:gd name="T55" fmla="*/ 52 h 56"/>
                  <a:gd name="T56" fmla="*/ 60 w 64"/>
                  <a:gd name="T57" fmla="*/ 54 h 56"/>
                  <a:gd name="T58" fmla="*/ 62 w 64"/>
                  <a:gd name="T59" fmla="*/ 56 h 56"/>
                  <a:gd name="T60" fmla="*/ 64 w 64"/>
                  <a:gd name="T61" fmla="*/ 54 h 56"/>
                  <a:gd name="T62" fmla="*/ 64 w 64"/>
                  <a:gd name="T63" fmla="*/ 50 h 56"/>
                  <a:gd name="T64" fmla="*/ 62 w 64"/>
                  <a:gd name="T65"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56">
                    <a:moveTo>
                      <a:pt x="62" y="48"/>
                    </a:moveTo>
                    <a:cubicBezTo>
                      <a:pt x="34" y="48"/>
                      <a:pt x="34" y="48"/>
                      <a:pt x="34" y="48"/>
                    </a:cubicBezTo>
                    <a:cubicBezTo>
                      <a:pt x="34" y="44"/>
                      <a:pt x="34" y="44"/>
                      <a:pt x="34" y="44"/>
                    </a:cubicBezTo>
                    <a:cubicBezTo>
                      <a:pt x="50" y="44"/>
                      <a:pt x="50" y="44"/>
                      <a:pt x="50" y="44"/>
                    </a:cubicBezTo>
                    <a:cubicBezTo>
                      <a:pt x="50" y="44"/>
                      <a:pt x="50" y="44"/>
                      <a:pt x="50" y="44"/>
                    </a:cubicBezTo>
                    <a:cubicBezTo>
                      <a:pt x="51" y="44"/>
                      <a:pt x="52" y="43"/>
                      <a:pt x="52" y="42"/>
                    </a:cubicBezTo>
                    <a:cubicBezTo>
                      <a:pt x="52" y="42"/>
                      <a:pt x="52" y="42"/>
                      <a:pt x="52" y="41"/>
                    </a:cubicBezTo>
                    <a:cubicBezTo>
                      <a:pt x="52" y="33"/>
                      <a:pt x="47" y="27"/>
                      <a:pt x="40" y="24"/>
                    </a:cubicBezTo>
                    <a:cubicBezTo>
                      <a:pt x="43" y="21"/>
                      <a:pt x="45" y="18"/>
                      <a:pt x="45" y="13"/>
                    </a:cubicBezTo>
                    <a:cubicBezTo>
                      <a:pt x="45" y="6"/>
                      <a:pt x="39" y="0"/>
                      <a:pt x="32" y="0"/>
                    </a:cubicBezTo>
                    <a:cubicBezTo>
                      <a:pt x="25" y="0"/>
                      <a:pt x="19" y="6"/>
                      <a:pt x="19" y="13"/>
                    </a:cubicBezTo>
                    <a:cubicBezTo>
                      <a:pt x="19" y="18"/>
                      <a:pt x="21" y="21"/>
                      <a:pt x="24" y="24"/>
                    </a:cubicBezTo>
                    <a:cubicBezTo>
                      <a:pt x="17" y="27"/>
                      <a:pt x="12" y="34"/>
                      <a:pt x="12" y="42"/>
                    </a:cubicBezTo>
                    <a:cubicBezTo>
                      <a:pt x="12" y="43"/>
                      <a:pt x="13" y="44"/>
                      <a:pt x="14" y="44"/>
                    </a:cubicBezTo>
                    <a:cubicBezTo>
                      <a:pt x="30" y="44"/>
                      <a:pt x="30" y="44"/>
                      <a:pt x="30" y="44"/>
                    </a:cubicBezTo>
                    <a:cubicBezTo>
                      <a:pt x="30" y="48"/>
                      <a:pt x="30" y="48"/>
                      <a:pt x="30" y="48"/>
                    </a:cubicBezTo>
                    <a:cubicBezTo>
                      <a:pt x="2" y="48"/>
                      <a:pt x="2" y="48"/>
                      <a:pt x="2" y="48"/>
                    </a:cubicBezTo>
                    <a:cubicBezTo>
                      <a:pt x="1" y="48"/>
                      <a:pt x="0" y="49"/>
                      <a:pt x="0" y="50"/>
                    </a:cubicBezTo>
                    <a:cubicBezTo>
                      <a:pt x="0" y="54"/>
                      <a:pt x="0" y="54"/>
                      <a:pt x="0" y="54"/>
                    </a:cubicBezTo>
                    <a:cubicBezTo>
                      <a:pt x="0" y="55"/>
                      <a:pt x="1" y="56"/>
                      <a:pt x="2" y="56"/>
                    </a:cubicBezTo>
                    <a:cubicBezTo>
                      <a:pt x="3" y="56"/>
                      <a:pt x="4" y="55"/>
                      <a:pt x="4" y="54"/>
                    </a:cubicBezTo>
                    <a:cubicBezTo>
                      <a:pt x="4" y="52"/>
                      <a:pt x="4" y="52"/>
                      <a:pt x="4" y="52"/>
                    </a:cubicBezTo>
                    <a:cubicBezTo>
                      <a:pt x="30" y="52"/>
                      <a:pt x="30" y="52"/>
                      <a:pt x="30" y="52"/>
                    </a:cubicBezTo>
                    <a:cubicBezTo>
                      <a:pt x="30" y="54"/>
                      <a:pt x="30" y="54"/>
                      <a:pt x="30" y="54"/>
                    </a:cubicBezTo>
                    <a:cubicBezTo>
                      <a:pt x="30" y="55"/>
                      <a:pt x="31" y="56"/>
                      <a:pt x="32" y="56"/>
                    </a:cubicBezTo>
                    <a:cubicBezTo>
                      <a:pt x="33" y="56"/>
                      <a:pt x="34" y="55"/>
                      <a:pt x="34" y="54"/>
                    </a:cubicBezTo>
                    <a:cubicBezTo>
                      <a:pt x="34" y="52"/>
                      <a:pt x="34" y="52"/>
                      <a:pt x="34" y="52"/>
                    </a:cubicBezTo>
                    <a:cubicBezTo>
                      <a:pt x="60" y="52"/>
                      <a:pt x="60" y="52"/>
                      <a:pt x="60" y="52"/>
                    </a:cubicBezTo>
                    <a:cubicBezTo>
                      <a:pt x="60" y="54"/>
                      <a:pt x="60" y="54"/>
                      <a:pt x="60" y="54"/>
                    </a:cubicBezTo>
                    <a:cubicBezTo>
                      <a:pt x="60" y="55"/>
                      <a:pt x="61" y="56"/>
                      <a:pt x="62" y="56"/>
                    </a:cubicBezTo>
                    <a:cubicBezTo>
                      <a:pt x="63" y="56"/>
                      <a:pt x="64" y="55"/>
                      <a:pt x="64" y="54"/>
                    </a:cubicBezTo>
                    <a:cubicBezTo>
                      <a:pt x="64" y="50"/>
                      <a:pt x="64" y="50"/>
                      <a:pt x="64" y="50"/>
                    </a:cubicBezTo>
                    <a:cubicBezTo>
                      <a:pt x="64" y="49"/>
                      <a:pt x="63" y="48"/>
                      <a:pt x="6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0" name="Freeform 198">
                <a:extLst>
                  <a:ext uri="{FF2B5EF4-FFF2-40B4-BE49-F238E27FC236}">
                    <a16:creationId xmlns:a16="http://schemas.microsoft.com/office/drawing/2014/main" id="{85BA667A-80B9-39F4-A261-AFB2ADDD9DDA}"/>
                  </a:ext>
                </a:extLst>
              </p:cNvPr>
              <p:cNvSpPr>
                <a:spLocks/>
              </p:cNvSpPr>
              <p:nvPr/>
            </p:nvSpPr>
            <p:spPr bwMode="auto">
              <a:xfrm>
                <a:off x="2790825" y="3121026"/>
                <a:ext cx="120650" cy="127000"/>
              </a:xfrm>
              <a:custGeom>
                <a:avLst/>
                <a:gdLst>
                  <a:gd name="T0" fmla="*/ 32 w 32"/>
                  <a:gd name="T1" fmla="*/ 31 h 34"/>
                  <a:gd name="T2" fmla="*/ 23 w 32"/>
                  <a:gd name="T3" fmla="*/ 17 h 34"/>
                  <a:gd name="T4" fmla="*/ 26 w 32"/>
                  <a:gd name="T5" fmla="*/ 10 h 34"/>
                  <a:gd name="T6" fmla="*/ 16 w 32"/>
                  <a:gd name="T7" fmla="*/ 0 h 34"/>
                  <a:gd name="T8" fmla="*/ 6 w 32"/>
                  <a:gd name="T9" fmla="*/ 10 h 34"/>
                  <a:gd name="T10" fmla="*/ 9 w 32"/>
                  <a:gd name="T11" fmla="*/ 17 h 34"/>
                  <a:gd name="T12" fmla="*/ 0 w 32"/>
                  <a:gd name="T13" fmla="*/ 32 h 34"/>
                  <a:gd name="T14" fmla="*/ 2 w 32"/>
                  <a:gd name="T15" fmla="*/ 34 h 34"/>
                  <a:gd name="T16" fmla="*/ 30 w 32"/>
                  <a:gd name="T17" fmla="*/ 34 h 34"/>
                  <a:gd name="T18" fmla="*/ 30 w 32"/>
                  <a:gd name="T19" fmla="*/ 34 h 34"/>
                  <a:gd name="T20" fmla="*/ 32 w 32"/>
                  <a:gd name="T21" fmla="*/ 32 h 34"/>
                  <a:gd name="T22" fmla="*/ 32 w 32"/>
                  <a:gd name="T23"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4">
                    <a:moveTo>
                      <a:pt x="32" y="31"/>
                    </a:moveTo>
                    <a:cubicBezTo>
                      <a:pt x="32" y="25"/>
                      <a:pt x="28" y="20"/>
                      <a:pt x="23" y="17"/>
                    </a:cubicBezTo>
                    <a:cubicBezTo>
                      <a:pt x="25" y="15"/>
                      <a:pt x="26" y="13"/>
                      <a:pt x="26" y="10"/>
                    </a:cubicBezTo>
                    <a:cubicBezTo>
                      <a:pt x="26" y="4"/>
                      <a:pt x="22" y="0"/>
                      <a:pt x="16" y="0"/>
                    </a:cubicBezTo>
                    <a:cubicBezTo>
                      <a:pt x="10" y="0"/>
                      <a:pt x="6" y="4"/>
                      <a:pt x="6" y="10"/>
                    </a:cubicBezTo>
                    <a:cubicBezTo>
                      <a:pt x="6" y="13"/>
                      <a:pt x="7" y="15"/>
                      <a:pt x="9" y="17"/>
                    </a:cubicBezTo>
                    <a:cubicBezTo>
                      <a:pt x="4" y="20"/>
                      <a:pt x="0" y="25"/>
                      <a:pt x="0" y="32"/>
                    </a:cubicBezTo>
                    <a:cubicBezTo>
                      <a:pt x="0" y="33"/>
                      <a:pt x="1" y="34"/>
                      <a:pt x="2" y="34"/>
                    </a:cubicBezTo>
                    <a:cubicBezTo>
                      <a:pt x="30" y="34"/>
                      <a:pt x="30" y="34"/>
                      <a:pt x="30" y="34"/>
                    </a:cubicBezTo>
                    <a:cubicBezTo>
                      <a:pt x="30" y="34"/>
                      <a:pt x="30" y="34"/>
                      <a:pt x="30" y="34"/>
                    </a:cubicBezTo>
                    <a:cubicBezTo>
                      <a:pt x="31" y="34"/>
                      <a:pt x="32" y="33"/>
                      <a:pt x="32" y="32"/>
                    </a:cubicBezTo>
                    <a:cubicBezTo>
                      <a:pt x="32" y="32"/>
                      <a:pt x="32" y="32"/>
                      <a:pt x="3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grpSp>
        <p:nvGrpSpPr>
          <p:cNvPr id="32" name="Group 31">
            <a:extLst>
              <a:ext uri="{FF2B5EF4-FFF2-40B4-BE49-F238E27FC236}">
                <a16:creationId xmlns:a16="http://schemas.microsoft.com/office/drawing/2014/main" id="{B6B454FC-7C1D-1477-4B59-E47BFE54FC6F}"/>
              </a:ext>
            </a:extLst>
          </p:cNvPr>
          <p:cNvGrpSpPr/>
          <p:nvPr/>
        </p:nvGrpSpPr>
        <p:grpSpPr>
          <a:xfrm>
            <a:off x="4137372" y="1675160"/>
            <a:ext cx="360362" cy="360363"/>
            <a:chOff x="5554663" y="2887663"/>
            <a:chExt cx="360362" cy="360363"/>
          </a:xfrm>
          <a:solidFill>
            <a:schemeClr val="bg1"/>
          </a:solidFill>
        </p:grpSpPr>
        <p:sp>
          <p:nvSpPr>
            <p:cNvPr id="33" name="Freeform 152">
              <a:extLst>
                <a:ext uri="{FF2B5EF4-FFF2-40B4-BE49-F238E27FC236}">
                  <a16:creationId xmlns:a16="http://schemas.microsoft.com/office/drawing/2014/main" id="{BA037F3D-132D-104B-9610-D9D9922637E6}"/>
                </a:ext>
              </a:extLst>
            </p:cNvPr>
            <p:cNvSpPr>
              <a:spLocks/>
            </p:cNvSpPr>
            <p:nvPr/>
          </p:nvSpPr>
          <p:spPr bwMode="auto">
            <a:xfrm>
              <a:off x="5784850" y="3052763"/>
              <a:ext cx="130175" cy="150813"/>
            </a:xfrm>
            <a:custGeom>
              <a:avLst/>
              <a:gdLst>
                <a:gd name="T0" fmla="*/ 35 w 35"/>
                <a:gd name="T1" fmla="*/ 37 h 40"/>
                <a:gd name="T2" fmla="*/ 24 w 35"/>
                <a:gd name="T3" fmla="*/ 22 h 40"/>
                <a:gd name="T4" fmla="*/ 29 w 35"/>
                <a:gd name="T5" fmla="*/ 12 h 40"/>
                <a:gd name="T6" fmla="*/ 17 w 35"/>
                <a:gd name="T7" fmla="*/ 0 h 40"/>
                <a:gd name="T8" fmla="*/ 5 w 35"/>
                <a:gd name="T9" fmla="*/ 12 h 40"/>
                <a:gd name="T10" fmla="*/ 10 w 35"/>
                <a:gd name="T11" fmla="*/ 22 h 40"/>
                <a:gd name="T12" fmla="*/ 0 w 35"/>
                <a:gd name="T13" fmla="*/ 32 h 40"/>
                <a:gd name="T14" fmla="*/ 7 w 35"/>
                <a:gd name="T15" fmla="*/ 40 h 40"/>
                <a:gd name="T16" fmla="*/ 33 w 35"/>
                <a:gd name="T17" fmla="*/ 40 h 40"/>
                <a:gd name="T18" fmla="*/ 33 w 35"/>
                <a:gd name="T19" fmla="*/ 40 h 40"/>
                <a:gd name="T20" fmla="*/ 35 w 35"/>
                <a:gd name="T21" fmla="*/ 38 h 40"/>
                <a:gd name="T22" fmla="*/ 35 w 35"/>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0">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4" name="Freeform 153">
              <a:extLst>
                <a:ext uri="{FF2B5EF4-FFF2-40B4-BE49-F238E27FC236}">
                  <a16:creationId xmlns:a16="http://schemas.microsoft.com/office/drawing/2014/main" id="{68D8A9FC-606C-1B82-43E7-05AC12499FEA}"/>
                </a:ext>
              </a:extLst>
            </p:cNvPr>
            <p:cNvSpPr>
              <a:spLocks/>
            </p:cNvSpPr>
            <p:nvPr/>
          </p:nvSpPr>
          <p:spPr bwMode="auto">
            <a:xfrm>
              <a:off x="5554663" y="3052763"/>
              <a:ext cx="131763" cy="150813"/>
            </a:xfrm>
            <a:custGeom>
              <a:avLst/>
              <a:gdLst>
                <a:gd name="T0" fmla="*/ 35 w 35"/>
                <a:gd name="T1" fmla="*/ 32 h 40"/>
                <a:gd name="T2" fmla="*/ 25 w 35"/>
                <a:gd name="T3" fmla="*/ 22 h 40"/>
                <a:gd name="T4" fmla="*/ 30 w 35"/>
                <a:gd name="T5" fmla="*/ 12 h 40"/>
                <a:gd name="T6" fmla="*/ 18 w 35"/>
                <a:gd name="T7" fmla="*/ 0 h 40"/>
                <a:gd name="T8" fmla="*/ 6 w 35"/>
                <a:gd name="T9" fmla="*/ 12 h 40"/>
                <a:gd name="T10" fmla="*/ 11 w 35"/>
                <a:gd name="T11" fmla="*/ 22 h 40"/>
                <a:gd name="T12" fmla="*/ 0 w 35"/>
                <a:gd name="T13" fmla="*/ 38 h 40"/>
                <a:gd name="T14" fmla="*/ 2 w 35"/>
                <a:gd name="T15" fmla="*/ 40 h 40"/>
                <a:gd name="T16" fmla="*/ 28 w 35"/>
                <a:gd name="T17" fmla="*/ 40 h 40"/>
                <a:gd name="T18" fmla="*/ 35 w 35"/>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0">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5" name="Freeform 154">
              <a:extLst>
                <a:ext uri="{FF2B5EF4-FFF2-40B4-BE49-F238E27FC236}">
                  <a16:creationId xmlns:a16="http://schemas.microsoft.com/office/drawing/2014/main" id="{169FBF19-D00C-3114-AE32-FC413EE75101}"/>
                </a:ext>
              </a:extLst>
            </p:cNvPr>
            <p:cNvSpPr>
              <a:spLocks/>
            </p:cNvSpPr>
            <p:nvPr/>
          </p:nvSpPr>
          <p:spPr bwMode="auto">
            <a:xfrm>
              <a:off x="5667375" y="3098801"/>
              <a:ext cx="136525" cy="149225"/>
            </a:xfrm>
            <a:custGeom>
              <a:avLst/>
              <a:gdLst>
                <a:gd name="T0" fmla="*/ 36 w 36"/>
                <a:gd name="T1" fmla="*/ 37 h 40"/>
                <a:gd name="T2" fmla="*/ 25 w 36"/>
                <a:gd name="T3" fmla="*/ 22 h 40"/>
                <a:gd name="T4" fmla="*/ 30 w 36"/>
                <a:gd name="T5" fmla="*/ 12 h 40"/>
                <a:gd name="T6" fmla="*/ 18 w 36"/>
                <a:gd name="T7" fmla="*/ 0 h 40"/>
                <a:gd name="T8" fmla="*/ 6 w 36"/>
                <a:gd name="T9" fmla="*/ 12 h 40"/>
                <a:gd name="T10" fmla="*/ 11 w 36"/>
                <a:gd name="T11" fmla="*/ 22 h 40"/>
                <a:gd name="T12" fmla="*/ 0 w 36"/>
                <a:gd name="T13" fmla="*/ 38 h 40"/>
                <a:gd name="T14" fmla="*/ 2 w 36"/>
                <a:gd name="T15" fmla="*/ 40 h 40"/>
                <a:gd name="T16" fmla="*/ 34 w 36"/>
                <a:gd name="T17" fmla="*/ 40 h 40"/>
                <a:gd name="T18" fmla="*/ 34 w 36"/>
                <a:gd name="T19" fmla="*/ 40 h 40"/>
                <a:gd name="T20" fmla="*/ 36 w 36"/>
                <a:gd name="T21" fmla="*/ 38 h 40"/>
                <a:gd name="T22" fmla="*/ 36 w 36"/>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0">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6" name="Freeform 155">
              <a:extLst>
                <a:ext uri="{FF2B5EF4-FFF2-40B4-BE49-F238E27FC236}">
                  <a16:creationId xmlns:a16="http://schemas.microsoft.com/office/drawing/2014/main" id="{B6BBDCC7-0B82-3C2E-024A-E908EAD93C16}"/>
                </a:ext>
              </a:extLst>
            </p:cNvPr>
            <p:cNvSpPr>
              <a:spLocks noEditPoints="1"/>
            </p:cNvSpPr>
            <p:nvPr/>
          </p:nvSpPr>
          <p:spPr bwMode="auto">
            <a:xfrm>
              <a:off x="5630863" y="2887663"/>
              <a:ext cx="209550" cy="195263"/>
            </a:xfrm>
            <a:custGeom>
              <a:avLst/>
              <a:gdLst>
                <a:gd name="T0" fmla="*/ 50 w 56"/>
                <a:gd name="T1" fmla="*/ 0 h 52"/>
                <a:gd name="T2" fmla="*/ 6 w 56"/>
                <a:gd name="T3" fmla="*/ 0 h 52"/>
                <a:gd name="T4" fmla="*/ 0 w 56"/>
                <a:gd name="T5" fmla="*/ 6 h 52"/>
                <a:gd name="T6" fmla="*/ 0 w 56"/>
                <a:gd name="T7" fmla="*/ 34 h 52"/>
                <a:gd name="T8" fmla="*/ 6 w 56"/>
                <a:gd name="T9" fmla="*/ 40 h 52"/>
                <a:gd name="T10" fmla="*/ 9 w 56"/>
                <a:gd name="T11" fmla="*/ 40 h 52"/>
                <a:gd name="T12" fmla="*/ 21 w 56"/>
                <a:gd name="T13" fmla="*/ 51 h 52"/>
                <a:gd name="T14" fmla="*/ 22 w 56"/>
                <a:gd name="T15" fmla="*/ 52 h 52"/>
                <a:gd name="T16" fmla="*/ 23 w 56"/>
                <a:gd name="T17" fmla="*/ 52 h 52"/>
                <a:gd name="T18" fmla="*/ 24 w 56"/>
                <a:gd name="T19" fmla="*/ 50 h 52"/>
                <a:gd name="T20" fmla="*/ 24 w 56"/>
                <a:gd name="T21" fmla="*/ 40 h 52"/>
                <a:gd name="T22" fmla="*/ 50 w 56"/>
                <a:gd name="T23" fmla="*/ 40 h 52"/>
                <a:gd name="T24" fmla="*/ 56 w 56"/>
                <a:gd name="T25" fmla="*/ 34 h 52"/>
                <a:gd name="T26" fmla="*/ 56 w 56"/>
                <a:gd name="T27" fmla="*/ 6 h 52"/>
                <a:gd name="T28" fmla="*/ 50 w 56"/>
                <a:gd name="T29" fmla="*/ 0 h 52"/>
                <a:gd name="T30" fmla="*/ 42 w 56"/>
                <a:gd name="T31" fmla="*/ 28 h 52"/>
                <a:gd name="T32" fmla="*/ 14 w 56"/>
                <a:gd name="T33" fmla="*/ 28 h 52"/>
                <a:gd name="T34" fmla="*/ 12 w 56"/>
                <a:gd name="T35" fmla="*/ 26 h 52"/>
                <a:gd name="T36" fmla="*/ 14 w 56"/>
                <a:gd name="T37" fmla="*/ 24 h 52"/>
                <a:gd name="T38" fmla="*/ 42 w 56"/>
                <a:gd name="T39" fmla="*/ 24 h 52"/>
                <a:gd name="T40" fmla="*/ 44 w 56"/>
                <a:gd name="T41" fmla="*/ 26 h 52"/>
                <a:gd name="T42" fmla="*/ 42 w 56"/>
                <a:gd name="T43" fmla="*/ 28 h 52"/>
                <a:gd name="T44" fmla="*/ 42 w 56"/>
                <a:gd name="T45" fmla="*/ 20 h 52"/>
                <a:gd name="T46" fmla="*/ 14 w 56"/>
                <a:gd name="T47" fmla="*/ 20 h 52"/>
                <a:gd name="T48" fmla="*/ 12 w 56"/>
                <a:gd name="T49" fmla="*/ 18 h 52"/>
                <a:gd name="T50" fmla="*/ 14 w 56"/>
                <a:gd name="T51" fmla="*/ 16 h 52"/>
                <a:gd name="T52" fmla="*/ 42 w 56"/>
                <a:gd name="T53" fmla="*/ 16 h 52"/>
                <a:gd name="T54" fmla="*/ 44 w 56"/>
                <a:gd name="T55" fmla="*/ 18 h 52"/>
                <a:gd name="T56" fmla="*/ 42 w 56"/>
                <a:gd name="T57" fmla="*/ 20 h 52"/>
                <a:gd name="T58" fmla="*/ 42 w 56"/>
                <a:gd name="T59" fmla="*/ 12 h 52"/>
                <a:gd name="T60" fmla="*/ 14 w 56"/>
                <a:gd name="T61" fmla="*/ 12 h 52"/>
                <a:gd name="T62" fmla="*/ 12 w 56"/>
                <a:gd name="T63" fmla="*/ 10 h 52"/>
                <a:gd name="T64" fmla="*/ 14 w 56"/>
                <a:gd name="T65" fmla="*/ 8 h 52"/>
                <a:gd name="T66" fmla="*/ 42 w 56"/>
                <a:gd name="T67" fmla="*/ 8 h 52"/>
                <a:gd name="T68" fmla="*/ 44 w 56"/>
                <a:gd name="T69" fmla="*/ 10 h 52"/>
                <a:gd name="T70" fmla="*/ 42 w 56"/>
                <a:gd name="T71"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2">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7" name="Group 36">
            <a:extLst>
              <a:ext uri="{FF2B5EF4-FFF2-40B4-BE49-F238E27FC236}">
                <a16:creationId xmlns:a16="http://schemas.microsoft.com/office/drawing/2014/main" id="{B33F314C-8B7E-4243-6CC4-A6CEFD34DC3A}"/>
              </a:ext>
            </a:extLst>
          </p:cNvPr>
          <p:cNvGrpSpPr/>
          <p:nvPr/>
        </p:nvGrpSpPr>
        <p:grpSpPr>
          <a:xfrm>
            <a:off x="7503337" y="1675160"/>
            <a:ext cx="360363" cy="360363"/>
            <a:chOff x="7002463" y="2509838"/>
            <a:chExt cx="360363" cy="360363"/>
          </a:xfrm>
          <a:solidFill>
            <a:schemeClr val="bg1"/>
          </a:solidFill>
        </p:grpSpPr>
        <p:sp>
          <p:nvSpPr>
            <p:cNvPr id="38" name="Freeform 172">
              <a:extLst>
                <a:ext uri="{FF2B5EF4-FFF2-40B4-BE49-F238E27FC236}">
                  <a16:creationId xmlns:a16="http://schemas.microsoft.com/office/drawing/2014/main" id="{4EB76977-9553-DA8B-B3BE-DD887CC0CD76}"/>
                </a:ext>
              </a:extLst>
            </p:cNvPr>
            <p:cNvSpPr>
              <a:spLocks/>
            </p:cNvSpPr>
            <p:nvPr/>
          </p:nvSpPr>
          <p:spPr bwMode="auto">
            <a:xfrm>
              <a:off x="7115176" y="2614613"/>
              <a:ext cx="134938" cy="150813"/>
            </a:xfrm>
            <a:custGeom>
              <a:avLst/>
              <a:gdLst>
                <a:gd name="T0" fmla="*/ 25 w 36"/>
                <a:gd name="T1" fmla="*/ 22 h 40"/>
                <a:gd name="T2" fmla="*/ 30 w 36"/>
                <a:gd name="T3" fmla="*/ 12 h 40"/>
                <a:gd name="T4" fmla="*/ 18 w 36"/>
                <a:gd name="T5" fmla="*/ 0 h 40"/>
                <a:gd name="T6" fmla="*/ 6 w 36"/>
                <a:gd name="T7" fmla="*/ 12 h 40"/>
                <a:gd name="T8" fmla="*/ 11 w 36"/>
                <a:gd name="T9" fmla="*/ 22 h 40"/>
                <a:gd name="T10" fmla="*/ 0 w 36"/>
                <a:gd name="T11" fmla="*/ 38 h 40"/>
                <a:gd name="T12" fmla="*/ 2 w 36"/>
                <a:gd name="T13" fmla="*/ 40 h 40"/>
                <a:gd name="T14" fmla="*/ 34 w 36"/>
                <a:gd name="T15" fmla="*/ 40 h 40"/>
                <a:gd name="T16" fmla="*/ 34 w 36"/>
                <a:gd name="T17" fmla="*/ 40 h 40"/>
                <a:gd name="T18" fmla="*/ 36 w 36"/>
                <a:gd name="T19" fmla="*/ 38 h 40"/>
                <a:gd name="T20" fmla="*/ 36 w 36"/>
                <a:gd name="T21" fmla="*/ 37 h 40"/>
                <a:gd name="T22" fmla="*/ 25 w 36"/>
                <a:gd name="T23"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0">
                  <a:moveTo>
                    <a:pt x="25" y="22"/>
                  </a:move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ubicBezTo>
                    <a:pt x="36" y="30"/>
                    <a:pt x="31" y="24"/>
                    <a:pt x="2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9" name="Freeform 173">
              <a:extLst>
                <a:ext uri="{FF2B5EF4-FFF2-40B4-BE49-F238E27FC236}">
                  <a16:creationId xmlns:a16="http://schemas.microsoft.com/office/drawing/2014/main" id="{BFB0D641-D02B-FBCF-F0B8-95B3C25A5937}"/>
                </a:ext>
              </a:extLst>
            </p:cNvPr>
            <p:cNvSpPr>
              <a:spLocks noEditPoints="1"/>
            </p:cNvSpPr>
            <p:nvPr/>
          </p:nvSpPr>
          <p:spPr bwMode="auto">
            <a:xfrm>
              <a:off x="7250113" y="2509838"/>
              <a:ext cx="112713" cy="112713"/>
            </a:xfrm>
            <a:custGeom>
              <a:avLst/>
              <a:gdLst>
                <a:gd name="T0" fmla="*/ 2 w 30"/>
                <a:gd name="T1" fmla="*/ 30 h 30"/>
                <a:gd name="T2" fmla="*/ 3 w 30"/>
                <a:gd name="T3" fmla="*/ 29 h 30"/>
                <a:gd name="T4" fmla="*/ 15 w 30"/>
                <a:gd name="T5" fmla="*/ 18 h 30"/>
                <a:gd name="T6" fmla="*/ 20 w 30"/>
                <a:gd name="T7" fmla="*/ 20 h 30"/>
                <a:gd name="T8" fmla="*/ 30 w 30"/>
                <a:gd name="T9" fmla="*/ 10 h 30"/>
                <a:gd name="T10" fmla="*/ 20 w 30"/>
                <a:gd name="T11" fmla="*/ 0 h 30"/>
                <a:gd name="T12" fmla="*/ 10 w 30"/>
                <a:gd name="T13" fmla="*/ 10 h 30"/>
                <a:gd name="T14" fmla="*/ 12 w 30"/>
                <a:gd name="T15" fmla="*/ 16 h 30"/>
                <a:gd name="T16" fmla="*/ 1 w 30"/>
                <a:gd name="T17" fmla="*/ 27 h 30"/>
                <a:gd name="T18" fmla="*/ 1 w 30"/>
                <a:gd name="T19" fmla="*/ 29 h 30"/>
                <a:gd name="T20" fmla="*/ 2 w 30"/>
                <a:gd name="T21" fmla="*/ 30 h 30"/>
                <a:gd name="T22" fmla="*/ 20 w 30"/>
                <a:gd name="T23" fmla="*/ 4 h 30"/>
                <a:gd name="T24" fmla="*/ 26 w 30"/>
                <a:gd name="T25" fmla="*/ 10 h 30"/>
                <a:gd name="T26" fmla="*/ 20 w 30"/>
                <a:gd name="T27" fmla="*/ 16 h 30"/>
                <a:gd name="T28" fmla="*/ 14 w 30"/>
                <a:gd name="T29" fmla="*/ 10 h 30"/>
                <a:gd name="T30" fmla="*/ 20 w 30"/>
                <a:gd name="T3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0">
                  <a:moveTo>
                    <a:pt x="2" y="30"/>
                  </a:moveTo>
                  <a:cubicBezTo>
                    <a:pt x="3" y="30"/>
                    <a:pt x="3" y="30"/>
                    <a:pt x="3" y="29"/>
                  </a:cubicBezTo>
                  <a:cubicBezTo>
                    <a:pt x="15" y="18"/>
                    <a:pt x="15" y="18"/>
                    <a:pt x="15" y="18"/>
                  </a:cubicBezTo>
                  <a:cubicBezTo>
                    <a:pt x="16" y="19"/>
                    <a:pt x="18" y="20"/>
                    <a:pt x="20" y="20"/>
                  </a:cubicBezTo>
                  <a:cubicBezTo>
                    <a:pt x="26" y="20"/>
                    <a:pt x="30" y="16"/>
                    <a:pt x="30" y="10"/>
                  </a:cubicBezTo>
                  <a:cubicBezTo>
                    <a:pt x="30" y="4"/>
                    <a:pt x="26" y="0"/>
                    <a:pt x="20" y="0"/>
                  </a:cubicBezTo>
                  <a:cubicBezTo>
                    <a:pt x="15" y="0"/>
                    <a:pt x="10" y="4"/>
                    <a:pt x="10" y="10"/>
                  </a:cubicBezTo>
                  <a:cubicBezTo>
                    <a:pt x="10" y="12"/>
                    <a:pt x="11" y="14"/>
                    <a:pt x="12" y="16"/>
                  </a:cubicBezTo>
                  <a:cubicBezTo>
                    <a:pt x="1" y="27"/>
                    <a:pt x="1" y="27"/>
                    <a:pt x="1" y="27"/>
                  </a:cubicBezTo>
                  <a:cubicBezTo>
                    <a:pt x="0" y="27"/>
                    <a:pt x="0" y="29"/>
                    <a:pt x="1" y="29"/>
                  </a:cubicBezTo>
                  <a:cubicBezTo>
                    <a:pt x="1" y="30"/>
                    <a:pt x="2" y="30"/>
                    <a:pt x="2" y="30"/>
                  </a:cubicBezTo>
                  <a:close/>
                  <a:moveTo>
                    <a:pt x="20" y="4"/>
                  </a:moveTo>
                  <a:cubicBezTo>
                    <a:pt x="23" y="4"/>
                    <a:pt x="26" y="7"/>
                    <a:pt x="26" y="10"/>
                  </a:cubicBezTo>
                  <a:cubicBezTo>
                    <a:pt x="26" y="13"/>
                    <a:pt x="23" y="16"/>
                    <a:pt x="20" y="16"/>
                  </a:cubicBezTo>
                  <a:cubicBezTo>
                    <a:pt x="17" y="16"/>
                    <a:pt x="14" y="13"/>
                    <a:pt x="14" y="10"/>
                  </a:cubicBezTo>
                  <a:cubicBezTo>
                    <a:pt x="14" y="7"/>
                    <a:pt x="17"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0" name="Freeform 174">
              <a:extLst>
                <a:ext uri="{FF2B5EF4-FFF2-40B4-BE49-F238E27FC236}">
                  <a16:creationId xmlns:a16="http://schemas.microsoft.com/office/drawing/2014/main" id="{AA03E677-04B4-1B3F-6A96-7024934E9BD7}"/>
                </a:ext>
              </a:extLst>
            </p:cNvPr>
            <p:cNvSpPr>
              <a:spLocks noEditPoints="1"/>
            </p:cNvSpPr>
            <p:nvPr/>
          </p:nvSpPr>
          <p:spPr bwMode="auto">
            <a:xfrm>
              <a:off x="7265988" y="2773363"/>
              <a:ext cx="96838" cy="96838"/>
            </a:xfrm>
            <a:custGeom>
              <a:avLst/>
              <a:gdLst>
                <a:gd name="T0" fmla="*/ 16 w 26"/>
                <a:gd name="T1" fmla="*/ 6 h 26"/>
                <a:gd name="T2" fmla="*/ 10 w 26"/>
                <a:gd name="T3" fmla="*/ 8 h 26"/>
                <a:gd name="T4" fmla="*/ 3 w 26"/>
                <a:gd name="T5" fmla="*/ 1 h 26"/>
                <a:gd name="T6" fmla="*/ 0 w 26"/>
                <a:gd name="T7" fmla="*/ 0 h 26"/>
                <a:gd name="T8" fmla="*/ 0 w 26"/>
                <a:gd name="T9" fmla="*/ 3 h 26"/>
                <a:gd name="T10" fmla="*/ 8 w 26"/>
                <a:gd name="T11" fmla="*/ 11 h 26"/>
                <a:gd name="T12" fmla="*/ 6 w 26"/>
                <a:gd name="T13" fmla="*/ 16 h 26"/>
                <a:gd name="T14" fmla="*/ 16 w 26"/>
                <a:gd name="T15" fmla="*/ 26 h 26"/>
                <a:gd name="T16" fmla="*/ 26 w 26"/>
                <a:gd name="T17" fmla="*/ 16 h 26"/>
                <a:gd name="T18" fmla="*/ 16 w 26"/>
                <a:gd name="T19" fmla="*/ 6 h 26"/>
                <a:gd name="T20" fmla="*/ 16 w 26"/>
                <a:gd name="T21" fmla="*/ 22 h 26"/>
                <a:gd name="T22" fmla="*/ 10 w 26"/>
                <a:gd name="T23" fmla="*/ 16 h 26"/>
                <a:gd name="T24" fmla="*/ 16 w 26"/>
                <a:gd name="T25" fmla="*/ 10 h 26"/>
                <a:gd name="T26" fmla="*/ 22 w 26"/>
                <a:gd name="T27" fmla="*/ 16 h 26"/>
                <a:gd name="T28" fmla="*/ 16 w 26"/>
                <a:gd name="T2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6">
                  <a:moveTo>
                    <a:pt x="16" y="6"/>
                  </a:moveTo>
                  <a:cubicBezTo>
                    <a:pt x="14" y="6"/>
                    <a:pt x="12" y="7"/>
                    <a:pt x="10" y="8"/>
                  </a:cubicBezTo>
                  <a:cubicBezTo>
                    <a:pt x="3" y="1"/>
                    <a:pt x="3" y="1"/>
                    <a:pt x="3" y="1"/>
                  </a:cubicBezTo>
                  <a:cubicBezTo>
                    <a:pt x="3" y="0"/>
                    <a:pt x="1" y="0"/>
                    <a:pt x="0" y="0"/>
                  </a:cubicBezTo>
                  <a:cubicBezTo>
                    <a:pt x="0" y="1"/>
                    <a:pt x="0" y="3"/>
                    <a:pt x="0" y="3"/>
                  </a:cubicBezTo>
                  <a:cubicBezTo>
                    <a:pt x="8" y="11"/>
                    <a:pt x="8" y="11"/>
                    <a:pt x="8" y="11"/>
                  </a:cubicBezTo>
                  <a:cubicBezTo>
                    <a:pt x="7" y="12"/>
                    <a:pt x="6" y="14"/>
                    <a:pt x="6" y="16"/>
                  </a:cubicBezTo>
                  <a:cubicBezTo>
                    <a:pt x="6" y="22"/>
                    <a:pt x="11" y="26"/>
                    <a:pt x="16" y="26"/>
                  </a:cubicBezTo>
                  <a:cubicBezTo>
                    <a:pt x="22" y="26"/>
                    <a:pt x="26" y="22"/>
                    <a:pt x="26" y="16"/>
                  </a:cubicBezTo>
                  <a:cubicBezTo>
                    <a:pt x="26" y="10"/>
                    <a:pt x="22" y="6"/>
                    <a:pt x="16" y="6"/>
                  </a:cubicBezTo>
                  <a:close/>
                  <a:moveTo>
                    <a:pt x="16" y="22"/>
                  </a:moveTo>
                  <a:cubicBezTo>
                    <a:pt x="13" y="22"/>
                    <a:pt x="10" y="19"/>
                    <a:pt x="10" y="16"/>
                  </a:cubicBezTo>
                  <a:cubicBezTo>
                    <a:pt x="10" y="13"/>
                    <a:pt x="13" y="10"/>
                    <a:pt x="16" y="10"/>
                  </a:cubicBezTo>
                  <a:cubicBezTo>
                    <a:pt x="19" y="10"/>
                    <a:pt x="22" y="13"/>
                    <a:pt x="22" y="16"/>
                  </a:cubicBezTo>
                  <a:cubicBezTo>
                    <a:pt x="22" y="19"/>
                    <a:pt x="19" y="22"/>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1" name="Freeform 175">
              <a:extLst>
                <a:ext uri="{FF2B5EF4-FFF2-40B4-BE49-F238E27FC236}">
                  <a16:creationId xmlns:a16="http://schemas.microsoft.com/office/drawing/2014/main" id="{4B8C95F8-A01B-C531-41FC-26BD86B8F977}"/>
                </a:ext>
              </a:extLst>
            </p:cNvPr>
            <p:cNvSpPr>
              <a:spLocks noEditPoints="1"/>
            </p:cNvSpPr>
            <p:nvPr/>
          </p:nvSpPr>
          <p:spPr bwMode="auto">
            <a:xfrm>
              <a:off x="7002463" y="2509838"/>
              <a:ext cx="112713" cy="112713"/>
            </a:xfrm>
            <a:custGeom>
              <a:avLst/>
              <a:gdLst>
                <a:gd name="T0" fmla="*/ 10 w 30"/>
                <a:gd name="T1" fmla="*/ 20 h 30"/>
                <a:gd name="T2" fmla="*/ 15 w 30"/>
                <a:gd name="T3" fmla="*/ 18 h 30"/>
                <a:gd name="T4" fmla="*/ 27 w 30"/>
                <a:gd name="T5" fmla="*/ 29 h 30"/>
                <a:gd name="T6" fmla="*/ 28 w 30"/>
                <a:gd name="T7" fmla="*/ 30 h 30"/>
                <a:gd name="T8" fmla="*/ 29 w 30"/>
                <a:gd name="T9" fmla="*/ 29 h 30"/>
                <a:gd name="T10" fmla="*/ 29 w 30"/>
                <a:gd name="T11" fmla="*/ 27 h 30"/>
                <a:gd name="T12" fmla="*/ 18 w 30"/>
                <a:gd name="T13" fmla="*/ 16 h 30"/>
                <a:gd name="T14" fmla="*/ 20 w 30"/>
                <a:gd name="T15" fmla="*/ 10 h 30"/>
                <a:gd name="T16" fmla="*/ 10 w 30"/>
                <a:gd name="T17" fmla="*/ 0 h 30"/>
                <a:gd name="T18" fmla="*/ 0 w 30"/>
                <a:gd name="T19" fmla="*/ 10 h 30"/>
                <a:gd name="T20" fmla="*/ 10 w 30"/>
                <a:gd name="T21" fmla="*/ 20 h 30"/>
                <a:gd name="T22" fmla="*/ 10 w 30"/>
                <a:gd name="T23" fmla="*/ 4 h 30"/>
                <a:gd name="T24" fmla="*/ 16 w 30"/>
                <a:gd name="T25" fmla="*/ 10 h 30"/>
                <a:gd name="T26" fmla="*/ 10 w 30"/>
                <a:gd name="T27" fmla="*/ 16 h 30"/>
                <a:gd name="T28" fmla="*/ 4 w 30"/>
                <a:gd name="T29" fmla="*/ 10 h 30"/>
                <a:gd name="T30" fmla="*/ 10 w 30"/>
                <a:gd name="T3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0">
                  <a:moveTo>
                    <a:pt x="10" y="20"/>
                  </a:moveTo>
                  <a:cubicBezTo>
                    <a:pt x="12" y="20"/>
                    <a:pt x="14" y="19"/>
                    <a:pt x="15" y="18"/>
                  </a:cubicBezTo>
                  <a:cubicBezTo>
                    <a:pt x="27" y="29"/>
                    <a:pt x="27" y="29"/>
                    <a:pt x="27" y="29"/>
                  </a:cubicBezTo>
                  <a:cubicBezTo>
                    <a:pt x="27" y="30"/>
                    <a:pt x="28" y="30"/>
                    <a:pt x="28" y="30"/>
                  </a:cubicBezTo>
                  <a:cubicBezTo>
                    <a:pt x="29" y="30"/>
                    <a:pt x="29" y="30"/>
                    <a:pt x="29" y="29"/>
                  </a:cubicBezTo>
                  <a:cubicBezTo>
                    <a:pt x="30" y="29"/>
                    <a:pt x="30" y="27"/>
                    <a:pt x="29" y="27"/>
                  </a:cubicBezTo>
                  <a:cubicBezTo>
                    <a:pt x="18" y="16"/>
                    <a:pt x="18" y="16"/>
                    <a:pt x="18" y="16"/>
                  </a:cubicBezTo>
                  <a:cubicBezTo>
                    <a:pt x="19" y="14"/>
                    <a:pt x="20" y="12"/>
                    <a:pt x="20" y="10"/>
                  </a:cubicBezTo>
                  <a:cubicBezTo>
                    <a:pt x="20" y="4"/>
                    <a:pt x="16" y="0"/>
                    <a:pt x="10" y="0"/>
                  </a:cubicBezTo>
                  <a:cubicBezTo>
                    <a:pt x="5" y="0"/>
                    <a:pt x="0" y="4"/>
                    <a:pt x="0" y="10"/>
                  </a:cubicBezTo>
                  <a:cubicBezTo>
                    <a:pt x="0" y="16"/>
                    <a:pt x="5"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2" name="Freeform 176">
              <a:extLst>
                <a:ext uri="{FF2B5EF4-FFF2-40B4-BE49-F238E27FC236}">
                  <a16:creationId xmlns:a16="http://schemas.microsoft.com/office/drawing/2014/main" id="{AB3A7F50-7F7E-13FF-604F-8808BC051598}"/>
                </a:ext>
              </a:extLst>
            </p:cNvPr>
            <p:cNvSpPr>
              <a:spLocks noEditPoints="1"/>
            </p:cNvSpPr>
            <p:nvPr/>
          </p:nvSpPr>
          <p:spPr bwMode="auto">
            <a:xfrm>
              <a:off x="7002463" y="2773363"/>
              <a:ext cx="98425" cy="96838"/>
            </a:xfrm>
            <a:custGeom>
              <a:avLst/>
              <a:gdLst>
                <a:gd name="T0" fmla="*/ 23 w 26"/>
                <a:gd name="T1" fmla="*/ 1 h 26"/>
                <a:gd name="T2" fmla="*/ 16 w 26"/>
                <a:gd name="T3" fmla="*/ 8 h 26"/>
                <a:gd name="T4" fmla="*/ 10 w 26"/>
                <a:gd name="T5" fmla="*/ 6 h 26"/>
                <a:gd name="T6" fmla="*/ 0 w 26"/>
                <a:gd name="T7" fmla="*/ 16 h 26"/>
                <a:gd name="T8" fmla="*/ 10 w 26"/>
                <a:gd name="T9" fmla="*/ 26 h 26"/>
                <a:gd name="T10" fmla="*/ 20 w 26"/>
                <a:gd name="T11" fmla="*/ 16 h 26"/>
                <a:gd name="T12" fmla="*/ 18 w 26"/>
                <a:gd name="T13" fmla="*/ 11 h 26"/>
                <a:gd name="T14" fmla="*/ 26 w 26"/>
                <a:gd name="T15" fmla="*/ 3 h 26"/>
                <a:gd name="T16" fmla="*/ 26 w 26"/>
                <a:gd name="T17" fmla="*/ 0 h 26"/>
                <a:gd name="T18" fmla="*/ 23 w 26"/>
                <a:gd name="T19" fmla="*/ 1 h 26"/>
                <a:gd name="T20" fmla="*/ 10 w 26"/>
                <a:gd name="T21" fmla="*/ 22 h 26"/>
                <a:gd name="T22" fmla="*/ 4 w 26"/>
                <a:gd name="T23" fmla="*/ 16 h 26"/>
                <a:gd name="T24" fmla="*/ 10 w 26"/>
                <a:gd name="T25" fmla="*/ 10 h 26"/>
                <a:gd name="T26" fmla="*/ 16 w 26"/>
                <a:gd name="T27" fmla="*/ 16 h 26"/>
                <a:gd name="T28" fmla="*/ 10 w 26"/>
                <a:gd name="T2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6">
                  <a:moveTo>
                    <a:pt x="23" y="1"/>
                  </a:moveTo>
                  <a:cubicBezTo>
                    <a:pt x="16" y="8"/>
                    <a:pt x="16" y="8"/>
                    <a:pt x="16" y="8"/>
                  </a:cubicBezTo>
                  <a:cubicBezTo>
                    <a:pt x="14" y="7"/>
                    <a:pt x="12" y="6"/>
                    <a:pt x="10" y="6"/>
                  </a:cubicBezTo>
                  <a:cubicBezTo>
                    <a:pt x="4" y="6"/>
                    <a:pt x="0" y="10"/>
                    <a:pt x="0" y="16"/>
                  </a:cubicBezTo>
                  <a:cubicBezTo>
                    <a:pt x="0" y="22"/>
                    <a:pt x="4" y="26"/>
                    <a:pt x="10" y="26"/>
                  </a:cubicBezTo>
                  <a:cubicBezTo>
                    <a:pt x="16" y="26"/>
                    <a:pt x="20" y="22"/>
                    <a:pt x="20" y="16"/>
                  </a:cubicBezTo>
                  <a:cubicBezTo>
                    <a:pt x="20" y="14"/>
                    <a:pt x="19" y="12"/>
                    <a:pt x="18" y="11"/>
                  </a:cubicBezTo>
                  <a:cubicBezTo>
                    <a:pt x="26" y="3"/>
                    <a:pt x="26" y="3"/>
                    <a:pt x="26" y="3"/>
                  </a:cubicBezTo>
                  <a:cubicBezTo>
                    <a:pt x="26" y="3"/>
                    <a:pt x="26" y="1"/>
                    <a:pt x="26" y="0"/>
                  </a:cubicBezTo>
                  <a:cubicBezTo>
                    <a:pt x="25" y="0"/>
                    <a:pt x="24" y="0"/>
                    <a:pt x="23" y="1"/>
                  </a:cubicBezTo>
                  <a:close/>
                  <a:moveTo>
                    <a:pt x="10" y="22"/>
                  </a:moveTo>
                  <a:cubicBezTo>
                    <a:pt x="7" y="22"/>
                    <a:pt x="4" y="19"/>
                    <a:pt x="4" y="16"/>
                  </a:cubicBezTo>
                  <a:cubicBezTo>
                    <a:pt x="4" y="13"/>
                    <a:pt x="7" y="10"/>
                    <a:pt x="10" y="10"/>
                  </a:cubicBezTo>
                  <a:cubicBezTo>
                    <a:pt x="13" y="10"/>
                    <a:pt x="16" y="13"/>
                    <a:pt x="16" y="16"/>
                  </a:cubicBezTo>
                  <a:cubicBezTo>
                    <a:pt x="16" y="19"/>
                    <a:pt x="13" y="22"/>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3" name="Freeform 177">
              <a:extLst>
                <a:ext uri="{FF2B5EF4-FFF2-40B4-BE49-F238E27FC236}">
                  <a16:creationId xmlns:a16="http://schemas.microsoft.com/office/drawing/2014/main" id="{3FBB9E38-E92D-D773-EFFB-AF2603D24126}"/>
                </a:ext>
              </a:extLst>
            </p:cNvPr>
            <p:cNvSpPr>
              <a:spLocks noEditPoints="1"/>
            </p:cNvSpPr>
            <p:nvPr/>
          </p:nvSpPr>
          <p:spPr bwMode="auto">
            <a:xfrm>
              <a:off x="7243763" y="2644775"/>
              <a:ext cx="119063" cy="74613"/>
            </a:xfrm>
            <a:custGeom>
              <a:avLst/>
              <a:gdLst>
                <a:gd name="T0" fmla="*/ 2 w 32"/>
                <a:gd name="T1" fmla="*/ 12 h 20"/>
                <a:gd name="T2" fmla="*/ 12 w 32"/>
                <a:gd name="T3" fmla="*/ 12 h 20"/>
                <a:gd name="T4" fmla="*/ 22 w 32"/>
                <a:gd name="T5" fmla="*/ 20 h 20"/>
                <a:gd name="T6" fmla="*/ 32 w 32"/>
                <a:gd name="T7" fmla="*/ 10 h 20"/>
                <a:gd name="T8" fmla="*/ 22 w 32"/>
                <a:gd name="T9" fmla="*/ 0 h 20"/>
                <a:gd name="T10" fmla="*/ 12 w 32"/>
                <a:gd name="T11" fmla="*/ 8 h 20"/>
                <a:gd name="T12" fmla="*/ 2 w 32"/>
                <a:gd name="T13" fmla="*/ 8 h 20"/>
                <a:gd name="T14" fmla="*/ 0 w 32"/>
                <a:gd name="T15" fmla="*/ 10 h 20"/>
                <a:gd name="T16" fmla="*/ 2 w 32"/>
                <a:gd name="T17" fmla="*/ 12 h 20"/>
                <a:gd name="T18" fmla="*/ 22 w 32"/>
                <a:gd name="T19" fmla="*/ 4 h 20"/>
                <a:gd name="T20" fmla="*/ 28 w 32"/>
                <a:gd name="T21" fmla="*/ 10 h 20"/>
                <a:gd name="T22" fmla="*/ 22 w 32"/>
                <a:gd name="T23" fmla="*/ 16 h 20"/>
                <a:gd name="T24" fmla="*/ 16 w 32"/>
                <a:gd name="T25" fmla="*/ 10 h 20"/>
                <a:gd name="T26" fmla="*/ 22 w 32"/>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0">
                  <a:moveTo>
                    <a:pt x="2" y="12"/>
                  </a:moveTo>
                  <a:cubicBezTo>
                    <a:pt x="12" y="12"/>
                    <a:pt x="12" y="12"/>
                    <a:pt x="12" y="12"/>
                  </a:cubicBezTo>
                  <a:cubicBezTo>
                    <a:pt x="13" y="17"/>
                    <a:pt x="17" y="20"/>
                    <a:pt x="22" y="20"/>
                  </a:cubicBezTo>
                  <a:cubicBezTo>
                    <a:pt x="28" y="20"/>
                    <a:pt x="32" y="16"/>
                    <a:pt x="32" y="10"/>
                  </a:cubicBezTo>
                  <a:cubicBezTo>
                    <a:pt x="32" y="4"/>
                    <a:pt x="28" y="0"/>
                    <a:pt x="22" y="0"/>
                  </a:cubicBezTo>
                  <a:cubicBezTo>
                    <a:pt x="17" y="0"/>
                    <a:pt x="13" y="3"/>
                    <a:pt x="12" y="8"/>
                  </a:cubicBezTo>
                  <a:cubicBezTo>
                    <a:pt x="2" y="8"/>
                    <a:pt x="2" y="8"/>
                    <a:pt x="2" y="8"/>
                  </a:cubicBezTo>
                  <a:cubicBezTo>
                    <a:pt x="1" y="8"/>
                    <a:pt x="0" y="9"/>
                    <a:pt x="0" y="10"/>
                  </a:cubicBezTo>
                  <a:cubicBezTo>
                    <a:pt x="0" y="11"/>
                    <a:pt x="1" y="12"/>
                    <a:pt x="2" y="12"/>
                  </a:cubicBezTo>
                  <a:close/>
                  <a:moveTo>
                    <a:pt x="22" y="4"/>
                  </a:moveTo>
                  <a:cubicBezTo>
                    <a:pt x="25" y="4"/>
                    <a:pt x="28" y="7"/>
                    <a:pt x="28" y="10"/>
                  </a:cubicBezTo>
                  <a:cubicBezTo>
                    <a:pt x="28" y="13"/>
                    <a:pt x="25" y="16"/>
                    <a:pt x="22" y="16"/>
                  </a:cubicBezTo>
                  <a:cubicBezTo>
                    <a:pt x="19" y="16"/>
                    <a:pt x="16" y="13"/>
                    <a:pt x="16" y="10"/>
                  </a:cubicBezTo>
                  <a:cubicBezTo>
                    <a:pt x="16" y="7"/>
                    <a:pt x="19" y="4"/>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4" name="Freeform 178">
              <a:extLst>
                <a:ext uri="{FF2B5EF4-FFF2-40B4-BE49-F238E27FC236}">
                  <a16:creationId xmlns:a16="http://schemas.microsoft.com/office/drawing/2014/main" id="{70693834-AD78-BC13-2550-42572365B70E}"/>
                </a:ext>
              </a:extLst>
            </p:cNvPr>
            <p:cNvSpPr>
              <a:spLocks noEditPoints="1"/>
            </p:cNvSpPr>
            <p:nvPr/>
          </p:nvSpPr>
          <p:spPr bwMode="auto">
            <a:xfrm>
              <a:off x="7002463" y="2644775"/>
              <a:ext cx="120650" cy="74613"/>
            </a:xfrm>
            <a:custGeom>
              <a:avLst/>
              <a:gdLst>
                <a:gd name="T0" fmla="*/ 10 w 32"/>
                <a:gd name="T1" fmla="*/ 20 h 20"/>
                <a:gd name="T2" fmla="*/ 20 w 32"/>
                <a:gd name="T3" fmla="*/ 12 h 20"/>
                <a:gd name="T4" fmla="*/ 30 w 32"/>
                <a:gd name="T5" fmla="*/ 12 h 20"/>
                <a:gd name="T6" fmla="*/ 32 w 32"/>
                <a:gd name="T7" fmla="*/ 10 h 20"/>
                <a:gd name="T8" fmla="*/ 30 w 32"/>
                <a:gd name="T9" fmla="*/ 8 h 20"/>
                <a:gd name="T10" fmla="*/ 20 w 32"/>
                <a:gd name="T11" fmla="*/ 8 h 20"/>
                <a:gd name="T12" fmla="*/ 10 w 32"/>
                <a:gd name="T13" fmla="*/ 0 h 20"/>
                <a:gd name="T14" fmla="*/ 0 w 32"/>
                <a:gd name="T15" fmla="*/ 10 h 20"/>
                <a:gd name="T16" fmla="*/ 10 w 32"/>
                <a:gd name="T17" fmla="*/ 20 h 20"/>
                <a:gd name="T18" fmla="*/ 10 w 32"/>
                <a:gd name="T19" fmla="*/ 4 h 20"/>
                <a:gd name="T20" fmla="*/ 16 w 32"/>
                <a:gd name="T21" fmla="*/ 10 h 20"/>
                <a:gd name="T22" fmla="*/ 10 w 32"/>
                <a:gd name="T23" fmla="*/ 16 h 20"/>
                <a:gd name="T24" fmla="*/ 4 w 32"/>
                <a:gd name="T25" fmla="*/ 10 h 20"/>
                <a:gd name="T26" fmla="*/ 10 w 32"/>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0">
                  <a:moveTo>
                    <a:pt x="10" y="20"/>
                  </a:moveTo>
                  <a:cubicBezTo>
                    <a:pt x="15" y="20"/>
                    <a:pt x="19" y="17"/>
                    <a:pt x="20" y="12"/>
                  </a:cubicBezTo>
                  <a:cubicBezTo>
                    <a:pt x="30" y="12"/>
                    <a:pt x="30" y="12"/>
                    <a:pt x="30" y="12"/>
                  </a:cubicBezTo>
                  <a:cubicBezTo>
                    <a:pt x="31" y="12"/>
                    <a:pt x="32" y="11"/>
                    <a:pt x="32" y="10"/>
                  </a:cubicBezTo>
                  <a:cubicBezTo>
                    <a:pt x="32" y="9"/>
                    <a:pt x="31" y="8"/>
                    <a:pt x="30" y="8"/>
                  </a:cubicBezTo>
                  <a:cubicBezTo>
                    <a:pt x="20" y="8"/>
                    <a:pt x="20" y="8"/>
                    <a:pt x="20" y="8"/>
                  </a:cubicBezTo>
                  <a:cubicBezTo>
                    <a:pt x="19" y="3"/>
                    <a:pt x="15" y="0"/>
                    <a:pt x="10" y="0"/>
                  </a:cubicBezTo>
                  <a:cubicBezTo>
                    <a:pt x="5" y="0"/>
                    <a:pt x="0" y="4"/>
                    <a:pt x="0" y="10"/>
                  </a:cubicBezTo>
                  <a:cubicBezTo>
                    <a:pt x="0" y="16"/>
                    <a:pt x="5"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45" name="Group 44">
            <a:extLst>
              <a:ext uri="{FF2B5EF4-FFF2-40B4-BE49-F238E27FC236}">
                <a16:creationId xmlns:a16="http://schemas.microsoft.com/office/drawing/2014/main" id="{0CF0414F-9196-565B-FA03-B58424810EE2}"/>
              </a:ext>
            </a:extLst>
          </p:cNvPr>
          <p:cNvGrpSpPr/>
          <p:nvPr/>
        </p:nvGrpSpPr>
        <p:grpSpPr>
          <a:xfrm>
            <a:off x="7507305" y="5463952"/>
            <a:ext cx="352426" cy="360363"/>
            <a:chOff x="5562600" y="4332288"/>
            <a:chExt cx="352426" cy="360363"/>
          </a:xfrm>
          <a:solidFill>
            <a:schemeClr val="bg1"/>
          </a:solidFill>
        </p:grpSpPr>
        <p:sp>
          <p:nvSpPr>
            <p:cNvPr id="46" name="Oval 127">
              <a:extLst>
                <a:ext uri="{FF2B5EF4-FFF2-40B4-BE49-F238E27FC236}">
                  <a16:creationId xmlns:a16="http://schemas.microsoft.com/office/drawing/2014/main" id="{B5C4578D-C285-0A34-6EBB-28837BEA9A47}"/>
                </a:ext>
              </a:extLst>
            </p:cNvPr>
            <p:cNvSpPr>
              <a:spLocks noChangeArrowheads="1"/>
            </p:cNvSpPr>
            <p:nvPr/>
          </p:nvSpPr>
          <p:spPr bwMode="auto">
            <a:xfrm>
              <a:off x="5592763" y="4332288"/>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7" name="Freeform 128">
              <a:extLst>
                <a:ext uri="{FF2B5EF4-FFF2-40B4-BE49-F238E27FC236}">
                  <a16:creationId xmlns:a16="http://schemas.microsoft.com/office/drawing/2014/main" id="{EEC0A2D3-3047-E904-3E4A-967D6ED78C75}"/>
                </a:ext>
              </a:extLst>
            </p:cNvPr>
            <p:cNvSpPr>
              <a:spLocks/>
            </p:cNvSpPr>
            <p:nvPr/>
          </p:nvSpPr>
          <p:spPr bwMode="auto">
            <a:xfrm>
              <a:off x="5562600" y="4467226"/>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8" name="Freeform 129">
              <a:extLst>
                <a:ext uri="{FF2B5EF4-FFF2-40B4-BE49-F238E27FC236}">
                  <a16:creationId xmlns:a16="http://schemas.microsoft.com/office/drawing/2014/main" id="{FFC59A34-507E-A9BD-59F3-6D4BA00FB811}"/>
                </a:ext>
              </a:extLst>
            </p:cNvPr>
            <p:cNvSpPr>
              <a:spLocks noEditPoints="1"/>
            </p:cNvSpPr>
            <p:nvPr/>
          </p:nvSpPr>
          <p:spPr bwMode="auto">
            <a:xfrm>
              <a:off x="5697538" y="4346576"/>
              <a:ext cx="217488" cy="225425"/>
            </a:xfrm>
            <a:custGeom>
              <a:avLst/>
              <a:gdLst>
                <a:gd name="T0" fmla="*/ 4 w 58"/>
                <a:gd name="T1" fmla="*/ 0 h 60"/>
                <a:gd name="T2" fmla="*/ 8 w 58"/>
                <a:gd name="T3" fmla="*/ 12 h 60"/>
                <a:gd name="T4" fmla="*/ 0 w 58"/>
                <a:gd name="T5" fmla="*/ 28 h 60"/>
                <a:gd name="T6" fmla="*/ 16 w 58"/>
                <a:gd name="T7" fmla="*/ 28 h 60"/>
                <a:gd name="T8" fmla="*/ 16 w 58"/>
                <a:gd name="T9" fmla="*/ 34 h 60"/>
                <a:gd name="T10" fmla="*/ 9 w 58"/>
                <a:gd name="T11" fmla="*/ 60 h 60"/>
                <a:gd name="T12" fmla="*/ 58 w 58"/>
                <a:gd name="T13" fmla="*/ 60 h 60"/>
                <a:gd name="T14" fmla="*/ 58 w 58"/>
                <a:gd name="T15" fmla="*/ 0 h 60"/>
                <a:gd name="T16" fmla="*/ 4 w 58"/>
                <a:gd name="T17" fmla="*/ 0 h 60"/>
                <a:gd name="T18" fmla="*/ 45 w 58"/>
                <a:gd name="T19" fmla="*/ 44 h 60"/>
                <a:gd name="T20" fmla="*/ 44 w 58"/>
                <a:gd name="T21" fmla="*/ 44 h 60"/>
                <a:gd name="T22" fmla="*/ 43 w 58"/>
                <a:gd name="T23" fmla="*/ 43 h 60"/>
                <a:gd name="T24" fmla="*/ 40 w 58"/>
                <a:gd name="T25" fmla="*/ 36 h 60"/>
                <a:gd name="T26" fmla="*/ 28 w 58"/>
                <a:gd name="T27" fmla="*/ 36 h 60"/>
                <a:gd name="T28" fmla="*/ 25 w 58"/>
                <a:gd name="T29" fmla="*/ 43 h 60"/>
                <a:gd name="T30" fmla="*/ 23 w 58"/>
                <a:gd name="T31" fmla="*/ 44 h 60"/>
                <a:gd name="T32" fmla="*/ 22 w 58"/>
                <a:gd name="T33" fmla="*/ 41 h 60"/>
                <a:gd name="T34" fmla="*/ 32 w 58"/>
                <a:gd name="T35" fmla="*/ 14 h 60"/>
                <a:gd name="T36" fmla="*/ 34 w 58"/>
                <a:gd name="T37" fmla="*/ 12 h 60"/>
                <a:gd name="T38" fmla="*/ 36 w 58"/>
                <a:gd name="T39" fmla="*/ 14 h 60"/>
                <a:gd name="T40" fmla="*/ 46 w 58"/>
                <a:gd name="T41" fmla="*/ 41 h 60"/>
                <a:gd name="T42" fmla="*/ 45 w 58"/>
                <a:gd name="T43"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60">
                  <a:moveTo>
                    <a:pt x="4" y="0"/>
                  </a:moveTo>
                  <a:cubicBezTo>
                    <a:pt x="6" y="3"/>
                    <a:pt x="8" y="7"/>
                    <a:pt x="8" y="12"/>
                  </a:cubicBezTo>
                  <a:cubicBezTo>
                    <a:pt x="8" y="19"/>
                    <a:pt x="5" y="24"/>
                    <a:pt x="0" y="28"/>
                  </a:cubicBezTo>
                  <a:cubicBezTo>
                    <a:pt x="16" y="28"/>
                    <a:pt x="16" y="28"/>
                    <a:pt x="16" y="28"/>
                  </a:cubicBezTo>
                  <a:cubicBezTo>
                    <a:pt x="16" y="34"/>
                    <a:pt x="16" y="34"/>
                    <a:pt x="16" y="34"/>
                  </a:cubicBezTo>
                  <a:cubicBezTo>
                    <a:pt x="16" y="44"/>
                    <a:pt x="13" y="53"/>
                    <a:pt x="9" y="60"/>
                  </a:cubicBezTo>
                  <a:cubicBezTo>
                    <a:pt x="58" y="60"/>
                    <a:pt x="58" y="60"/>
                    <a:pt x="58" y="60"/>
                  </a:cubicBezTo>
                  <a:cubicBezTo>
                    <a:pt x="58" y="0"/>
                    <a:pt x="58" y="0"/>
                    <a:pt x="58" y="0"/>
                  </a:cubicBezTo>
                  <a:lnTo>
                    <a:pt x="4" y="0"/>
                  </a:lnTo>
                  <a:close/>
                  <a:moveTo>
                    <a:pt x="45" y="44"/>
                  </a:moveTo>
                  <a:cubicBezTo>
                    <a:pt x="45" y="44"/>
                    <a:pt x="45" y="44"/>
                    <a:pt x="44" y="44"/>
                  </a:cubicBezTo>
                  <a:cubicBezTo>
                    <a:pt x="44" y="44"/>
                    <a:pt x="43" y="44"/>
                    <a:pt x="43" y="43"/>
                  </a:cubicBezTo>
                  <a:cubicBezTo>
                    <a:pt x="40" y="36"/>
                    <a:pt x="40" y="36"/>
                    <a:pt x="40" y="36"/>
                  </a:cubicBezTo>
                  <a:cubicBezTo>
                    <a:pt x="28" y="36"/>
                    <a:pt x="28" y="36"/>
                    <a:pt x="28" y="36"/>
                  </a:cubicBezTo>
                  <a:cubicBezTo>
                    <a:pt x="25" y="43"/>
                    <a:pt x="25" y="43"/>
                    <a:pt x="25" y="43"/>
                  </a:cubicBezTo>
                  <a:cubicBezTo>
                    <a:pt x="25" y="44"/>
                    <a:pt x="24" y="44"/>
                    <a:pt x="23" y="44"/>
                  </a:cubicBezTo>
                  <a:cubicBezTo>
                    <a:pt x="22" y="43"/>
                    <a:pt x="21" y="42"/>
                    <a:pt x="22" y="41"/>
                  </a:cubicBezTo>
                  <a:cubicBezTo>
                    <a:pt x="32" y="14"/>
                    <a:pt x="32" y="14"/>
                    <a:pt x="32" y="14"/>
                  </a:cubicBezTo>
                  <a:cubicBezTo>
                    <a:pt x="32" y="13"/>
                    <a:pt x="33" y="12"/>
                    <a:pt x="34" y="12"/>
                  </a:cubicBezTo>
                  <a:cubicBezTo>
                    <a:pt x="35" y="12"/>
                    <a:pt x="36" y="13"/>
                    <a:pt x="36" y="14"/>
                  </a:cubicBezTo>
                  <a:cubicBezTo>
                    <a:pt x="46" y="41"/>
                    <a:pt x="46" y="41"/>
                    <a:pt x="46" y="41"/>
                  </a:cubicBezTo>
                  <a:cubicBezTo>
                    <a:pt x="47" y="42"/>
                    <a:pt x="46" y="44"/>
                    <a:pt x="4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9" name="Freeform 130">
              <a:extLst>
                <a:ext uri="{FF2B5EF4-FFF2-40B4-BE49-F238E27FC236}">
                  <a16:creationId xmlns:a16="http://schemas.microsoft.com/office/drawing/2014/main" id="{0EA94CF7-EDFA-AAAF-BCAC-67ACA669E031}"/>
                </a:ext>
              </a:extLst>
            </p:cNvPr>
            <p:cNvSpPr>
              <a:spLocks/>
            </p:cNvSpPr>
            <p:nvPr/>
          </p:nvSpPr>
          <p:spPr bwMode="auto">
            <a:xfrm>
              <a:off x="5810250" y="4422776"/>
              <a:ext cx="34925" cy="44450"/>
            </a:xfrm>
            <a:custGeom>
              <a:avLst/>
              <a:gdLst>
                <a:gd name="T0" fmla="*/ 0 w 22"/>
                <a:gd name="T1" fmla="*/ 28 h 28"/>
                <a:gd name="T2" fmla="*/ 22 w 22"/>
                <a:gd name="T3" fmla="*/ 28 h 28"/>
                <a:gd name="T4" fmla="*/ 10 w 22"/>
                <a:gd name="T5" fmla="*/ 0 h 28"/>
                <a:gd name="T6" fmla="*/ 0 w 22"/>
                <a:gd name="T7" fmla="*/ 28 h 28"/>
              </a:gdLst>
              <a:ahLst/>
              <a:cxnLst>
                <a:cxn ang="0">
                  <a:pos x="T0" y="T1"/>
                </a:cxn>
                <a:cxn ang="0">
                  <a:pos x="T2" y="T3"/>
                </a:cxn>
                <a:cxn ang="0">
                  <a:pos x="T4" y="T5"/>
                </a:cxn>
                <a:cxn ang="0">
                  <a:pos x="T6" y="T7"/>
                </a:cxn>
              </a:cxnLst>
              <a:rect l="0" t="0" r="r" b="b"/>
              <a:pathLst>
                <a:path w="22" h="28">
                  <a:moveTo>
                    <a:pt x="0" y="28"/>
                  </a:moveTo>
                  <a:lnTo>
                    <a:pt x="22" y="28"/>
                  </a:lnTo>
                  <a:lnTo>
                    <a:pt x="10"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50" name="Group 49">
            <a:extLst>
              <a:ext uri="{FF2B5EF4-FFF2-40B4-BE49-F238E27FC236}">
                <a16:creationId xmlns:a16="http://schemas.microsoft.com/office/drawing/2014/main" id="{2BAEC6E0-D031-E3C9-53CB-D83FAC1F1FE4}"/>
              </a:ext>
            </a:extLst>
          </p:cNvPr>
          <p:cNvGrpSpPr/>
          <p:nvPr/>
        </p:nvGrpSpPr>
        <p:grpSpPr>
          <a:xfrm>
            <a:off x="4140547" y="5463952"/>
            <a:ext cx="354012" cy="360363"/>
            <a:chOff x="4119563" y="4332288"/>
            <a:chExt cx="354012" cy="360363"/>
          </a:xfrm>
          <a:solidFill>
            <a:schemeClr val="bg1"/>
          </a:solidFill>
        </p:grpSpPr>
        <p:sp>
          <p:nvSpPr>
            <p:cNvPr id="51" name="Oval 124">
              <a:extLst>
                <a:ext uri="{FF2B5EF4-FFF2-40B4-BE49-F238E27FC236}">
                  <a16:creationId xmlns:a16="http://schemas.microsoft.com/office/drawing/2014/main" id="{3AD7E3AE-1423-E5EC-7417-56A6E3A563BC}"/>
                </a:ext>
              </a:extLst>
            </p:cNvPr>
            <p:cNvSpPr>
              <a:spLocks noChangeArrowheads="1"/>
            </p:cNvSpPr>
            <p:nvPr/>
          </p:nvSpPr>
          <p:spPr bwMode="auto">
            <a:xfrm>
              <a:off x="4149725" y="4332288"/>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2" name="Freeform 125">
              <a:extLst>
                <a:ext uri="{FF2B5EF4-FFF2-40B4-BE49-F238E27FC236}">
                  <a16:creationId xmlns:a16="http://schemas.microsoft.com/office/drawing/2014/main" id="{E4D3D903-AD77-CB31-B23A-AA04AF55CF1E}"/>
                </a:ext>
              </a:extLst>
            </p:cNvPr>
            <p:cNvSpPr>
              <a:spLocks/>
            </p:cNvSpPr>
            <p:nvPr/>
          </p:nvSpPr>
          <p:spPr bwMode="auto">
            <a:xfrm>
              <a:off x="4119563" y="4467226"/>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3" name="Freeform 126">
              <a:extLst>
                <a:ext uri="{FF2B5EF4-FFF2-40B4-BE49-F238E27FC236}">
                  <a16:creationId xmlns:a16="http://schemas.microsoft.com/office/drawing/2014/main" id="{EF1C9F8E-F0B2-F40C-F1D3-774F75F051E6}"/>
                </a:ext>
              </a:extLst>
            </p:cNvPr>
            <p:cNvSpPr>
              <a:spLocks/>
            </p:cNvSpPr>
            <p:nvPr/>
          </p:nvSpPr>
          <p:spPr bwMode="auto">
            <a:xfrm>
              <a:off x="4314825" y="4346576"/>
              <a:ext cx="158750" cy="331788"/>
            </a:xfrm>
            <a:custGeom>
              <a:avLst/>
              <a:gdLst>
                <a:gd name="T0" fmla="*/ 24 w 42"/>
                <a:gd name="T1" fmla="*/ 20 h 88"/>
                <a:gd name="T2" fmla="*/ 40 w 42"/>
                <a:gd name="T3" fmla="*/ 20 h 88"/>
                <a:gd name="T4" fmla="*/ 42 w 42"/>
                <a:gd name="T5" fmla="*/ 18 h 88"/>
                <a:gd name="T6" fmla="*/ 42 w 42"/>
                <a:gd name="T7" fmla="*/ 2 h 88"/>
                <a:gd name="T8" fmla="*/ 40 w 42"/>
                <a:gd name="T9" fmla="*/ 0 h 88"/>
                <a:gd name="T10" fmla="*/ 24 w 42"/>
                <a:gd name="T11" fmla="*/ 0 h 88"/>
                <a:gd name="T12" fmla="*/ 22 w 42"/>
                <a:gd name="T13" fmla="*/ 2 h 88"/>
                <a:gd name="T14" fmla="*/ 22 w 42"/>
                <a:gd name="T15" fmla="*/ 8 h 88"/>
                <a:gd name="T16" fmla="*/ 12 w 42"/>
                <a:gd name="T17" fmla="*/ 8 h 88"/>
                <a:gd name="T18" fmla="*/ 10 w 42"/>
                <a:gd name="T19" fmla="*/ 10 h 88"/>
                <a:gd name="T20" fmla="*/ 10 w 42"/>
                <a:gd name="T21" fmla="*/ 44 h 88"/>
                <a:gd name="T22" fmla="*/ 2 w 42"/>
                <a:gd name="T23" fmla="*/ 44 h 88"/>
                <a:gd name="T24" fmla="*/ 0 w 42"/>
                <a:gd name="T25" fmla="*/ 46 h 88"/>
                <a:gd name="T26" fmla="*/ 2 w 42"/>
                <a:gd name="T27" fmla="*/ 48 h 88"/>
                <a:gd name="T28" fmla="*/ 10 w 42"/>
                <a:gd name="T29" fmla="*/ 48 h 88"/>
                <a:gd name="T30" fmla="*/ 10 w 42"/>
                <a:gd name="T31" fmla="*/ 78 h 88"/>
                <a:gd name="T32" fmla="*/ 12 w 42"/>
                <a:gd name="T33" fmla="*/ 80 h 88"/>
                <a:gd name="T34" fmla="*/ 22 w 42"/>
                <a:gd name="T35" fmla="*/ 80 h 88"/>
                <a:gd name="T36" fmla="*/ 22 w 42"/>
                <a:gd name="T37" fmla="*/ 86 h 88"/>
                <a:gd name="T38" fmla="*/ 24 w 42"/>
                <a:gd name="T39" fmla="*/ 88 h 88"/>
                <a:gd name="T40" fmla="*/ 40 w 42"/>
                <a:gd name="T41" fmla="*/ 88 h 88"/>
                <a:gd name="T42" fmla="*/ 42 w 42"/>
                <a:gd name="T43" fmla="*/ 86 h 88"/>
                <a:gd name="T44" fmla="*/ 42 w 42"/>
                <a:gd name="T45" fmla="*/ 70 h 88"/>
                <a:gd name="T46" fmla="*/ 40 w 42"/>
                <a:gd name="T47" fmla="*/ 68 h 88"/>
                <a:gd name="T48" fmla="*/ 24 w 42"/>
                <a:gd name="T49" fmla="*/ 68 h 88"/>
                <a:gd name="T50" fmla="*/ 22 w 42"/>
                <a:gd name="T51" fmla="*/ 70 h 88"/>
                <a:gd name="T52" fmla="*/ 22 w 42"/>
                <a:gd name="T53" fmla="*/ 76 h 88"/>
                <a:gd name="T54" fmla="*/ 14 w 42"/>
                <a:gd name="T55" fmla="*/ 76 h 88"/>
                <a:gd name="T56" fmla="*/ 14 w 42"/>
                <a:gd name="T57" fmla="*/ 48 h 88"/>
                <a:gd name="T58" fmla="*/ 22 w 42"/>
                <a:gd name="T59" fmla="*/ 48 h 88"/>
                <a:gd name="T60" fmla="*/ 22 w 42"/>
                <a:gd name="T61" fmla="*/ 54 h 88"/>
                <a:gd name="T62" fmla="*/ 24 w 42"/>
                <a:gd name="T63" fmla="*/ 56 h 88"/>
                <a:gd name="T64" fmla="*/ 40 w 42"/>
                <a:gd name="T65" fmla="*/ 56 h 88"/>
                <a:gd name="T66" fmla="*/ 42 w 42"/>
                <a:gd name="T67" fmla="*/ 54 h 88"/>
                <a:gd name="T68" fmla="*/ 42 w 42"/>
                <a:gd name="T69" fmla="*/ 38 h 88"/>
                <a:gd name="T70" fmla="*/ 40 w 42"/>
                <a:gd name="T71" fmla="*/ 36 h 88"/>
                <a:gd name="T72" fmla="*/ 24 w 42"/>
                <a:gd name="T73" fmla="*/ 36 h 88"/>
                <a:gd name="T74" fmla="*/ 22 w 42"/>
                <a:gd name="T75" fmla="*/ 38 h 88"/>
                <a:gd name="T76" fmla="*/ 22 w 42"/>
                <a:gd name="T77" fmla="*/ 44 h 88"/>
                <a:gd name="T78" fmla="*/ 14 w 42"/>
                <a:gd name="T79" fmla="*/ 44 h 88"/>
                <a:gd name="T80" fmla="*/ 14 w 42"/>
                <a:gd name="T81" fmla="*/ 12 h 88"/>
                <a:gd name="T82" fmla="*/ 22 w 42"/>
                <a:gd name="T83" fmla="*/ 12 h 88"/>
                <a:gd name="T84" fmla="*/ 22 w 42"/>
                <a:gd name="T85" fmla="*/ 18 h 88"/>
                <a:gd name="T86" fmla="*/ 24 w 42"/>
                <a:gd name="T87"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88">
                  <a:moveTo>
                    <a:pt x="24" y="20"/>
                  </a:moveTo>
                  <a:cubicBezTo>
                    <a:pt x="40" y="20"/>
                    <a:pt x="40" y="20"/>
                    <a:pt x="40" y="20"/>
                  </a:cubicBezTo>
                  <a:cubicBezTo>
                    <a:pt x="41" y="20"/>
                    <a:pt x="42" y="19"/>
                    <a:pt x="42" y="18"/>
                  </a:cubicBezTo>
                  <a:cubicBezTo>
                    <a:pt x="42" y="2"/>
                    <a:pt x="42" y="2"/>
                    <a:pt x="42" y="2"/>
                  </a:cubicBezTo>
                  <a:cubicBezTo>
                    <a:pt x="42" y="1"/>
                    <a:pt x="41" y="0"/>
                    <a:pt x="40" y="0"/>
                  </a:cubicBezTo>
                  <a:cubicBezTo>
                    <a:pt x="24" y="0"/>
                    <a:pt x="24" y="0"/>
                    <a:pt x="24" y="0"/>
                  </a:cubicBezTo>
                  <a:cubicBezTo>
                    <a:pt x="23" y="0"/>
                    <a:pt x="22" y="1"/>
                    <a:pt x="22" y="2"/>
                  </a:cubicBezTo>
                  <a:cubicBezTo>
                    <a:pt x="22" y="8"/>
                    <a:pt x="22" y="8"/>
                    <a:pt x="22" y="8"/>
                  </a:cubicBezTo>
                  <a:cubicBezTo>
                    <a:pt x="12" y="8"/>
                    <a:pt x="12" y="8"/>
                    <a:pt x="12" y="8"/>
                  </a:cubicBezTo>
                  <a:cubicBezTo>
                    <a:pt x="11" y="8"/>
                    <a:pt x="10" y="9"/>
                    <a:pt x="10" y="10"/>
                  </a:cubicBezTo>
                  <a:cubicBezTo>
                    <a:pt x="10" y="44"/>
                    <a:pt x="10" y="44"/>
                    <a:pt x="10" y="44"/>
                  </a:cubicBezTo>
                  <a:cubicBezTo>
                    <a:pt x="2" y="44"/>
                    <a:pt x="2" y="44"/>
                    <a:pt x="2" y="44"/>
                  </a:cubicBezTo>
                  <a:cubicBezTo>
                    <a:pt x="1" y="44"/>
                    <a:pt x="0" y="45"/>
                    <a:pt x="0" y="46"/>
                  </a:cubicBezTo>
                  <a:cubicBezTo>
                    <a:pt x="0" y="47"/>
                    <a:pt x="1" y="48"/>
                    <a:pt x="2" y="48"/>
                  </a:cubicBezTo>
                  <a:cubicBezTo>
                    <a:pt x="10" y="48"/>
                    <a:pt x="10" y="48"/>
                    <a:pt x="10" y="48"/>
                  </a:cubicBezTo>
                  <a:cubicBezTo>
                    <a:pt x="10" y="78"/>
                    <a:pt x="10" y="78"/>
                    <a:pt x="10" y="78"/>
                  </a:cubicBezTo>
                  <a:cubicBezTo>
                    <a:pt x="10" y="79"/>
                    <a:pt x="11" y="80"/>
                    <a:pt x="12" y="80"/>
                  </a:cubicBezTo>
                  <a:cubicBezTo>
                    <a:pt x="22" y="80"/>
                    <a:pt x="22" y="80"/>
                    <a:pt x="22" y="80"/>
                  </a:cubicBezTo>
                  <a:cubicBezTo>
                    <a:pt x="22" y="86"/>
                    <a:pt x="22" y="86"/>
                    <a:pt x="22" y="86"/>
                  </a:cubicBezTo>
                  <a:cubicBezTo>
                    <a:pt x="22" y="87"/>
                    <a:pt x="23" y="88"/>
                    <a:pt x="24" y="88"/>
                  </a:cubicBezTo>
                  <a:cubicBezTo>
                    <a:pt x="40" y="88"/>
                    <a:pt x="40" y="88"/>
                    <a:pt x="40" y="88"/>
                  </a:cubicBezTo>
                  <a:cubicBezTo>
                    <a:pt x="41" y="88"/>
                    <a:pt x="42" y="87"/>
                    <a:pt x="42" y="86"/>
                  </a:cubicBezTo>
                  <a:cubicBezTo>
                    <a:pt x="42" y="70"/>
                    <a:pt x="42" y="70"/>
                    <a:pt x="42" y="70"/>
                  </a:cubicBezTo>
                  <a:cubicBezTo>
                    <a:pt x="42" y="69"/>
                    <a:pt x="41" y="68"/>
                    <a:pt x="40" y="68"/>
                  </a:cubicBezTo>
                  <a:cubicBezTo>
                    <a:pt x="24" y="68"/>
                    <a:pt x="24" y="68"/>
                    <a:pt x="24" y="68"/>
                  </a:cubicBezTo>
                  <a:cubicBezTo>
                    <a:pt x="23" y="68"/>
                    <a:pt x="22" y="69"/>
                    <a:pt x="22" y="70"/>
                  </a:cubicBezTo>
                  <a:cubicBezTo>
                    <a:pt x="22" y="76"/>
                    <a:pt x="22" y="76"/>
                    <a:pt x="22" y="76"/>
                  </a:cubicBezTo>
                  <a:cubicBezTo>
                    <a:pt x="14" y="76"/>
                    <a:pt x="14" y="76"/>
                    <a:pt x="14" y="76"/>
                  </a:cubicBezTo>
                  <a:cubicBezTo>
                    <a:pt x="14" y="48"/>
                    <a:pt x="14" y="48"/>
                    <a:pt x="14" y="48"/>
                  </a:cubicBezTo>
                  <a:cubicBezTo>
                    <a:pt x="22" y="48"/>
                    <a:pt x="22" y="48"/>
                    <a:pt x="22" y="48"/>
                  </a:cubicBezTo>
                  <a:cubicBezTo>
                    <a:pt x="22" y="54"/>
                    <a:pt x="22" y="54"/>
                    <a:pt x="22" y="54"/>
                  </a:cubicBezTo>
                  <a:cubicBezTo>
                    <a:pt x="22" y="55"/>
                    <a:pt x="23" y="56"/>
                    <a:pt x="24" y="56"/>
                  </a:cubicBezTo>
                  <a:cubicBezTo>
                    <a:pt x="40" y="56"/>
                    <a:pt x="40" y="56"/>
                    <a:pt x="40" y="56"/>
                  </a:cubicBezTo>
                  <a:cubicBezTo>
                    <a:pt x="41" y="56"/>
                    <a:pt x="42" y="55"/>
                    <a:pt x="42" y="54"/>
                  </a:cubicBezTo>
                  <a:cubicBezTo>
                    <a:pt x="42" y="38"/>
                    <a:pt x="42" y="38"/>
                    <a:pt x="42" y="38"/>
                  </a:cubicBezTo>
                  <a:cubicBezTo>
                    <a:pt x="42" y="37"/>
                    <a:pt x="41" y="36"/>
                    <a:pt x="40" y="36"/>
                  </a:cubicBezTo>
                  <a:cubicBezTo>
                    <a:pt x="24" y="36"/>
                    <a:pt x="24" y="36"/>
                    <a:pt x="24" y="36"/>
                  </a:cubicBezTo>
                  <a:cubicBezTo>
                    <a:pt x="23" y="36"/>
                    <a:pt x="22" y="37"/>
                    <a:pt x="22" y="38"/>
                  </a:cubicBezTo>
                  <a:cubicBezTo>
                    <a:pt x="22" y="44"/>
                    <a:pt x="22" y="44"/>
                    <a:pt x="22" y="44"/>
                  </a:cubicBezTo>
                  <a:cubicBezTo>
                    <a:pt x="14" y="44"/>
                    <a:pt x="14" y="44"/>
                    <a:pt x="14" y="44"/>
                  </a:cubicBezTo>
                  <a:cubicBezTo>
                    <a:pt x="14" y="12"/>
                    <a:pt x="14" y="12"/>
                    <a:pt x="14" y="12"/>
                  </a:cubicBezTo>
                  <a:cubicBezTo>
                    <a:pt x="22" y="12"/>
                    <a:pt x="22" y="12"/>
                    <a:pt x="22" y="12"/>
                  </a:cubicBezTo>
                  <a:cubicBezTo>
                    <a:pt x="22" y="18"/>
                    <a:pt x="22" y="18"/>
                    <a:pt x="22" y="18"/>
                  </a:cubicBezTo>
                  <a:cubicBezTo>
                    <a:pt x="22" y="19"/>
                    <a:pt x="23" y="20"/>
                    <a:pt x="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496044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6A87623-22F9-7E88-FE5D-757C2EDC88DC}"/>
              </a:ext>
            </a:extLst>
          </p:cNvPr>
          <p:cNvGraphicFramePr>
            <a:graphicFrameLocks noChangeAspect="1"/>
          </p:cNvGraphicFramePr>
          <p:nvPr>
            <p:custDataLst>
              <p:tags r:id="rId1"/>
            </p:custDataLst>
            <p:extLst>
              <p:ext uri="{D42A27DB-BD31-4B8C-83A1-F6EECF244321}">
                <p14:modId xmlns:p14="http://schemas.microsoft.com/office/powerpoint/2010/main" val="225377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Google Shape;983;p108">
            <a:extLst>
              <a:ext uri="{FF2B5EF4-FFF2-40B4-BE49-F238E27FC236}">
                <a16:creationId xmlns:a16="http://schemas.microsoft.com/office/drawing/2014/main" id="{7B962D0B-688B-52DA-8017-77DFC0B4C0FA}"/>
              </a:ext>
            </a:extLst>
          </p:cNvPr>
          <p:cNvPicPr preferRelativeResize="0"/>
          <p:nvPr/>
        </p:nvPicPr>
        <p:blipFill rotWithShape="1">
          <a:blip r:embed="rId6">
            <a:alphaModFix amt="10000"/>
          </a:blip>
          <a:srcRect l="15983" t="21332" b="19198"/>
          <a:stretch/>
        </p:blipFill>
        <p:spPr>
          <a:xfrm>
            <a:off x="2616199" y="1304925"/>
            <a:ext cx="8966201" cy="4867277"/>
          </a:xfrm>
          <a:prstGeom prst="rect">
            <a:avLst/>
          </a:prstGeom>
          <a:noFill/>
          <a:ln>
            <a:noFill/>
          </a:ln>
        </p:spPr>
      </p:pic>
      <p:pic>
        <p:nvPicPr>
          <p:cNvPr id="8" name="Picture 7" descr="A person standing in front of a group of people sitting in chairs&#10;&#10;Description automatically generated">
            <a:extLst>
              <a:ext uri="{FF2B5EF4-FFF2-40B4-BE49-F238E27FC236}">
                <a16:creationId xmlns:a16="http://schemas.microsoft.com/office/drawing/2014/main" id="{18C2ED4B-2080-45FF-CADE-05BA8725A1AD}"/>
              </a:ext>
            </a:extLst>
          </p:cNvPr>
          <p:cNvPicPr>
            <a:picLocks noChangeAspect="1"/>
          </p:cNvPicPr>
          <p:nvPr/>
        </p:nvPicPr>
        <p:blipFill>
          <a:blip r:embed="rId7" cstate="screen">
            <a:extLst>
              <a:ext uri="{28A0092B-C50C-407E-A947-70E740481C1C}">
                <a14:useLocalDpi xmlns:a14="http://schemas.microsoft.com/office/drawing/2010/main"/>
              </a:ext>
            </a:extLst>
          </a:blip>
          <a:srcRect l="29977" t="29292" r="42540" b="6863"/>
          <a:stretch>
            <a:fillRect/>
          </a:stretch>
        </p:blipFill>
        <p:spPr>
          <a:xfrm>
            <a:off x="0" y="2362200"/>
            <a:ext cx="2616200" cy="3810000"/>
          </a:xfrm>
          <a:custGeom>
            <a:avLst/>
            <a:gdLst>
              <a:gd name="connsiteX0" fmla="*/ 0 w 2616200"/>
              <a:gd name="connsiteY0" fmla="*/ 0 h 3810000"/>
              <a:gd name="connsiteX1" fmla="*/ 2616200 w 2616200"/>
              <a:gd name="connsiteY1" fmla="*/ 0 h 3810000"/>
              <a:gd name="connsiteX2" fmla="*/ 2616200 w 2616200"/>
              <a:gd name="connsiteY2" fmla="*/ 3810000 h 3810000"/>
              <a:gd name="connsiteX3" fmla="*/ 0 w 2616200"/>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2616200" h="3810000">
                <a:moveTo>
                  <a:pt x="0" y="0"/>
                </a:moveTo>
                <a:lnTo>
                  <a:pt x="2616200" y="0"/>
                </a:lnTo>
                <a:lnTo>
                  <a:pt x="2616200" y="3810000"/>
                </a:lnTo>
                <a:lnTo>
                  <a:pt x="0" y="3810000"/>
                </a:lnTo>
                <a:close/>
              </a:path>
            </a:pathLst>
          </a:custGeom>
        </p:spPr>
      </p:pic>
      <p:sp>
        <p:nvSpPr>
          <p:cNvPr id="9" name="Rectangle 8">
            <a:extLst>
              <a:ext uri="{FF2B5EF4-FFF2-40B4-BE49-F238E27FC236}">
                <a16:creationId xmlns:a16="http://schemas.microsoft.com/office/drawing/2014/main" id="{0D866808-8092-D276-6EE5-F5C994EA0471}"/>
              </a:ext>
            </a:extLst>
          </p:cNvPr>
          <p:cNvSpPr/>
          <p:nvPr/>
        </p:nvSpPr>
        <p:spPr>
          <a:xfrm>
            <a:off x="0" y="2362200"/>
            <a:ext cx="2616200" cy="38100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 name="Title 1">
            <a:extLst>
              <a:ext uri="{FF2B5EF4-FFF2-40B4-BE49-F238E27FC236}">
                <a16:creationId xmlns:a16="http://schemas.microsoft.com/office/drawing/2014/main" id="{A56B1841-94E5-082F-DC86-4B9843335015}"/>
              </a:ext>
            </a:extLst>
          </p:cNvPr>
          <p:cNvSpPr>
            <a:spLocks noGrp="1"/>
          </p:cNvSpPr>
          <p:nvPr>
            <p:ph type="title"/>
          </p:nvPr>
        </p:nvSpPr>
        <p:spPr/>
        <p:txBody>
          <a:bodyPr vert="horz"/>
          <a:lstStyle/>
          <a:p>
            <a:r>
              <a:rPr lang="en-US" dirty="0"/>
              <a:t>The CI program will have three main roles</a:t>
            </a:r>
          </a:p>
        </p:txBody>
      </p:sp>
      <p:graphicFrame>
        <p:nvGraphicFramePr>
          <p:cNvPr id="3" name="Google Shape;984;p108">
            <a:extLst>
              <a:ext uri="{FF2B5EF4-FFF2-40B4-BE49-F238E27FC236}">
                <a16:creationId xmlns:a16="http://schemas.microsoft.com/office/drawing/2014/main" id="{935F4E5B-3558-E8B5-4839-5195E3AFD8CF}"/>
              </a:ext>
            </a:extLst>
          </p:cNvPr>
          <p:cNvGraphicFramePr/>
          <p:nvPr>
            <p:extLst>
              <p:ext uri="{D42A27DB-BD31-4B8C-83A1-F6EECF244321}">
                <p14:modId xmlns:p14="http://schemas.microsoft.com/office/powerpoint/2010/main" val="339506680"/>
              </p:ext>
            </p:extLst>
          </p:nvPr>
        </p:nvGraphicFramePr>
        <p:xfrm>
          <a:off x="609600" y="1304925"/>
          <a:ext cx="10972804" cy="4867275"/>
        </p:xfrm>
        <a:graphic>
          <a:graphicData uri="http://schemas.openxmlformats.org/drawingml/2006/table">
            <a:tbl>
              <a:tblPr firstRow="1" bandRow="1">
                <a:noFill/>
              </a:tblPr>
              <a:tblGrid>
                <a:gridCol w="1993900">
                  <a:extLst>
                    <a:ext uri="{9D8B030D-6E8A-4147-A177-3AD203B41FA5}">
                      <a16:colId xmlns:a16="http://schemas.microsoft.com/office/drawing/2014/main" val="20000"/>
                    </a:ext>
                  </a:extLst>
                </a:gridCol>
                <a:gridCol w="2992968">
                  <a:extLst>
                    <a:ext uri="{9D8B030D-6E8A-4147-A177-3AD203B41FA5}">
                      <a16:colId xmlns:a16="http://schemas.microsoft.com/office/drawing/2014/main" val="20001"/>
                    </a:ext>
                  </a:extLst>
                </a:gridCol>
                <a:gridCol w="2992968">
                  <a:extLst>
                    <a:ext uri="{9D8B030D-6E8A-4147-A177-3AD203B41FA5}">
                      <a16:colId xmlns:a16="http://schemas.microsoft.com/office/drawing/2014/main" val="20002"/>
                    </a:ext>
                  </a:extLst>
                </a:gridCol>
                <a:gridCol w="2992968">
                  <a:extLst>
                    <a:ext uri="{9D8B030D-6E8A-4147-A177-3AD203B41FA5}">
                      <a16:colId xmlns:a16="http://schemas.microsoft.com/office/drawing/2014/main" val="20003"/>
                    </a:ext>
                  </a:extLst>
                </a:gridCol>
              </a:tblGrid>
              <a:tr h="1043913">
                <a:tc>
                  <a:txBody>
                    <a:bodyPr/>
                    <a:lstStyle/>
                    <a:p>
                      <a:pPr marL="0" marR="0" lvl="0" indent="0" algn="l" rtl="0">
                        <a:lnSpc>
                          <a:spcPct val="100000"/>
                        </a:lnSpc>
                        <a:spcBef>
                          <a:spcPts val="0"/>
                        </a:spcBef>
                        <a:spcAft>
                          <a:spcPts val="0"/>
                        </a:spcAft>
                        <a:buNone/>
                      </a:pPr>
                      <a:endParaRPr sz="1600" u="none" strike="noStrike" cap="none" dirty="0">
                        <a:solidFill>
                          <a:schemeClr val="lt1"/>
                        </a:solidFill>
                        <a:latin typeface="Slate Pro" panose="02000506040000020004" pitchFamily="2" charset="0"/>
                        <a:sym typeface="Slate Pro" panose="02000506040000020004" pitchFamily="2" charset="0"/>
                      </a:endParaRPr>
                    </a:p>
                  </a:txBody>
                  <a:tcPr marL="91450" marR="91450" marT="45725" marB="45725">
                    <a:lnL w="9525"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6350" cap="flat" cmpd="sng" algn="ctr">
                      <a:solidFill>
                        <a:schemeClr val="bg1">
                          <a:lumMod val="85000"/>
                        </a:scheme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1800" b="1" u="none" strike="noStrike" cap="none" dirty="0">
                          <a:solidFill>
                            <a:schemeClr val="lt1"/>
                          </a:solidFill>
                          <a:latin typeface="Slate Pro" panose="02000506040000020004" pitchFamily="2" charset="0"/>
                          <a:sym typeface="Slate Pro" panose="02000506040000020004" pitchFamily="2" charset="0"/>
                        </a:rPr>
                        <a:t>Project Manager</a:t>
                      </a:r>
                      <a:endParaRPr sz="1800" b="1" dirty="0">
                        <a:latin typeface="Slate Pro" panose="02000506040000020004" pitchFamily="2" charset="0"/>
                        <a:sym typeface="Slate Pro" panose="02000506040000020004" pitchFamily="2" charset="0"/>
                      </a:endParaRPr>
                    </a:p>
                  </a:txBody>
                  <a:tcPr marL="18000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lvl="0" indent="0" algn="ctr" rtl="0">
                        <a:lnSpc>
                          <a:spcPct val="100000"/>
                        </a:lnSpc>
                        <a:spcBef>
                          <a:spcPts val="0"/>
                        </a:spcBef>
                        <a:spcAft>
                          <a:spcPts val="0"/>
                        </a:spcAft>
                        <a:buNone/>
                      </a:pPr>
                      <a:r>
                        <a:rPr lang="en-US" sz="1800" b="1" u="none" strike="noStrike" cap="none" dirty="0">
                          <a:solidFill>
                            <a:schemeClr val="lt1"/>
                          </a:solidFill>
                          <a:latin typeface="Slate Pro" panose="02000506040000020004" pitchFamily="2" charset="0"/>
                          <a:sym typeface="Slate Pro" panose="02000506040000020004" pitchFamily="2" charset="0"/>
                        </a:rPr>
                        <a:t>Content Analyst</a:t>
                      </a:r>
                      <a:endParaRPr sz="1800" b="1" dirty="0">
                        <a:latin typeface="Slate Pro" panose="02000506040000020004" pitchFamily="2" charset="0"/>
                        <a:sym typeface="Slate Pro" panose="02000506040000020004" pitchFamily="2" charset="0"/>
                      </a:endParaRPr>
                    </a:p>
                  </a:txBody>
                  <a:tcPr marL="18000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lvl="0" indent="0" algn="ctr" rtl="0">
                        <a:lnSpc>
                          <a:spcPct val="100000"/>
                        </a:lnSpc>
                        <a:spcBef>
                          <a:spcPts val="0"/>
                        </a:spcBef>
                        <a:spcAft>
                          <a:spcPts val="0"/>
                        </a:spcAft>
                        <a:buNone/>
                      </a:pPr>
                      <a:r>
                        <a:rPr lang="en-US" sz="1800" b="1" u="none" strike="noStrike" cap="none" dirty="0">
                          <a:solidFill>
                            <a:schemeClr val="lt1"/>
                          </a:solidFill>
                          <a:latin typeface="Slate Pro" panose="02000506040000020004" pitchFamily="2" charset="0"/>
                          <a:sym typeface="Slate Pro" panose="02000506040000020004" pitchFamily="2" charset="0"/>
                        </a:rPr>
                        <a:t>CI Committee</a:t>
                      </a:r>
                      <a:endParaRPr sz="1800" b="1" dirty="0">
                        <a:latin typeface="Slate Pro" panose="02000506040000020004" pitchFamily="2" charset="0"/>
                        <a:sym typeface="Slate Pro" panose="02000506040000020004" pitchFamily="2" charset="0"/>
                      </a:endParaRPr>
                    </a:p>
                  </a:txBody>
                  <a:tcPr marL="18000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911681">
                <a:tc>
                  <a:txBody>
                    <a:bodyPr/>
                    <a:lstStyle/>
                    <a:p>
                      <a:pPr marL="0" marR="0" lvl="0" indent="0" algn="l" rtl="0">
                        <a:lnSpc>
                          <a:spcPct val="100000"/>
                        </a:lnSpc>
                        <a:spcBef>
                          <a:spcPts val="0"/>
                        </a:spcBef>
                        <a:spcAft>
                          <a:spcPts val="0"/>
                        </a:spcAft>
                        <a:buNone/>
                      </a:pPr>
                      <a:r>
                        <a:rPr lang="en-US" sz="1800" b="1" u="none" strike="noStrike" cap="none" dirty="0">
                          <a:solidFill>
                            <a:schemeClr val="lt1"/>
                          </a:solidFill>
                          <a:latin typeface="Slate Pro" panose="02000506040000020004" pitchFamily="2" charset="0"/>
                          <a:sym typeface="Slate Pro" panose="02000506040000020004" pitchFamily="2" charset="0"/>
                        </a:rPr>
                        <a:t>Primary Responsibilities</a:t>
                      </a:r>
                      <a:endParaRPr sz="1800" dirty="0">
                        <a:latin typeface="Slate Pro" panose="02000506040000020004" pitchFamily="2" charset="0"/>
                        <a:sym typeface="Slate Pro" panose="02000506040000020004" pitchFamily="2" charset="0"/>
                      </a:endParaRPr>
                    </a:p>
                  </a:txBody>
                  <a:tcPr marL="0" marR="91450" marT="900000" marB="45725">
                    <a:lnL w="9525"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216000" marR="0" lvl="0" indent="-216000" algn="l" rtl="0">
                        <a:lnSpc>
                          <a:spcPct val="100000"/>
                        </a:lnSpc>
                        <a:spcBef>
                          <a:spcPts val="0"/>
                        </a:spcBef>
                        <a:spcAft>
                          <a:spcPts val="600"/>
                        </a:spcAft>
                        <a:buClr>
                          <a:srgbClr val="000000"/>
                        </a:buClr>
                        <a:buSzPts val="1400"/>
                        <a:buFont typeface="Arial"/>
                        <a:buChar char="•"/>
                      </a:pPr>
                      <a:r>
                        <a:rPr lang="en-US" sz="1600" u="none" strike="noStrike" cap="none" dirty="0">
                          <a:latin typeface="Slate Pro" panose="02000506040000020004" pitchFamily="2" charset="0"/>
                          <a:sym typeface="Slate Pro" panose="02000506040000020004" pitchFamily="2" charset="0"/>
                        </a:rPr>
                        <a:t>Schedule key meetings</a:t>
                      </a:r>
                      <a:endParaRPr sz="16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600" u="none" strike="noStrike" cap="none" dirty="0">
                          <a:latin typeface="Slate Pro" panose="02000506040000020004" pitchFamily="2" charset="0"/>
                          <a:sym typeface="Slate Pro" panose="02000506040000020004" pitchFamily="2" charset="0"/>
                        </a:rPr>
                        <a:t>Remind teams when to conduct CI research and where to report findings</a:t>
                      </a:r>
                      <a:endParaRPr sz="1600" dirty="0">
                        <a:latin typeface="Slate Pro" panose="02000506040000020004" pitchFamily="2" charset="0"/>
                        <a:sym typeface="Slate Pro" panose="02000506040000020004" pitchFamily="2" charset="0"/>
                      </a:endParaRPr>
                    </a:p>
                  </a:txBody>
                  <a:tcPr marL="144000" marR="91450" marT="108000"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alpha val="0"/>
                      </a:schemeClr>
                    </a:solidFill>
                  </a:tcPr>
                </a:tc>
                <a:tc>
                  <a:txBody>
                    <a:bodyPr/>
                    <a:lstStyle/>
                    <a:p>
                      <a:pPr marL="216000" marR="0" lvl="0" indent="-216000" algn="l" rtl="0">
                        <a:lnSpc>
                          <a:spcPct val="100000"/>
                        </a:lnSpc>
                        <a:spcBef>
                          <a:spcPts val="0"/>
                        </a:spcBef>
                        <a:spcAft>
                          <a:spcPts val="600"/>
                        </a:spcAft>
                        <a:buClr>
                          <a:srgbClr val="000000"/>
                        </a:buClr>
                        <a:buSzPts val="1400"/>
                        <a:buFont typeface="Arial"/>
                        <a:buChar char="•"/>
                      </a:pPr>
                      <a:r>
                        <a:rPr lang="en-US" sz="1600" u="none" strike="noStrike" cap="none" dirty="0">
                          <a:latin typeface="Slate Pro" panose="02000506040000020004" pitchFamily="2" charset="0"/>
                          <a:sym typeface="Slate Pro" panose="02000506040000020004" pitchFamily="2" charset="0"/>
                        </a:rPr>
                        <a:t>Collate all team findings, looking for key themes across findings</a:t>
                      </a:r>
                      <a:endParaRPr sz="16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600" u="none" strike="noStrike" cap="none" dirty="0">
                          <a:latin typeface="Slate Pro" panose="02000506040000020004" pitchFamily="2" charset="0"/>
                          <a:sym typeface="Slate Pro" panose="02000506040000020004" pitchFamily="2" charset="0"/>
                        </a:rPr>
                        <a:t>Sends group findings to CI stakeholders</a:t>
                      </a:r>
                      <a:endParaRPr sz="1600" dirty="0">
                        <a:latin typeface="Slate Pro" panose="02000506040000020004" pitchFamily="2" charset="0"/>
                        <a:sym typeface="Slate Pro" panose="02000506040000020004" pitchFamily="2" charset="0"/>
                      </a:endParaRPr>
                    </a:p>
                  </a:txBody>
                  <a:tcPr marL="144000" marR="91450" marT="108000"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alpha val="0"/>
                      </a:schemeClr>
                    </a:solidFill>
                  </a:tcPr>
                </a:tc>
                <a:tc>
                  <a:txBody>
                    <a:bodyPr/>
                    <a:lstStyle/>
                    <a:p>
                      <a:pPr marL="216000" marR="0" lvl="0" indent="-216000" algn="l" rtl="0">
                        <a:lnSpc>
                          <a:spcPct val="100000"/>
                        </a:lnSpc>
                        <a:spcBef>
                          <a:spcPts val="0"/>
                        </a:spcBef>
                        <a:spcAft>
                          <a:spcPts val="600"/>
                        </a:spcAft>
                        <a:buClr>
                          <a:srgbClr val="000000"/>
                        </a:buClr>
                        <a:buSzPts val="1400"/>
                        <a:buFont typeface="Arial"/>
                        <a:buChar char="•"/>
                      </a:pPr>
                      <a:r>
                        <a:rPr lang="en-US" sz="1600" u="none" strike="noStrike" cap="none" dirty="0">
                          <a:latin typeface="Slate Pro" panose="02000506040000020004" pitchFamily="2" charset="0"/>
                          <a:sym typeface="Slate Pro" panose="02000506040000020004" pitchFamily="2" charset="0"/>
                        </a:rPr>
                        <a:t>Review key findings from cross-functional teams</a:t>
                      </a:r>
                      <a:endParaRPr sz="16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600" u="none" strike="noStrike" cap="none" dirty="0">
                          <a:latin typeface="Slate Pro" panose="02000506040000020004" pitchFamily="2" charset="0"/>
                          <a:sym typeface="Slate Pro" panose="02000506040000020004" pitchFamily="2" charset="0"/>
                        </a:rPr>
                        <a:t>Surface recommendations to ELT</a:t>
                      </a:r>
                      <a:endParaRPr sz="1600" dirty="0">
                        <a:latin typeface="Slate Pro" panose="02000506040000020004" pitchFamily="2" charset="0"/>
                        <a:sym typeface="Slate Pro" panose="02000506040000020004" pitchFamily="2" charset="0"/>
                      </a:endParaRPr>
                    </a:p>
                  </a:txBody>
                  <a:tcPr marL="144000" marR="91450" marT="108000"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alpha val="0"/>
                      </a:schemeClr>
                    </a:solidFill>
                  </a:tcPr>
                </a:tc>
                <a:extLst>
                  <a:ext uri="{0D108BD9-81ED-4DB2-BD59-A6C34878D82A}">
                    <a16:rowId xmlns:a16="http://schemas.microsoft.com/office/drawing/2014/main" val="10001"/>
                  </a:ext>
                </a:extLst>
              </a:tr>
              <a:tr h="1911681">
                <a:tc>
                  <a:txBody>
                    <a:bodyPr/>
                    <a:lstStyle/>
                    <a:p>
                      <a:pPr marL="0" marR="0" lvl="0" indent="0" algn="l" rtl="0">
                        <a:lnSpc>
                          <a:spcPct val="100000"/>
                        </a:lnSpc>
                        <a:spcBef>
                          <a:spcPts val="0"/>
                        </a:spcBef>
                        <a:spcAft>
                          <a:spcPts val="0"/>
                        </a:spcAft>
                        <a:buNone/>
                      </a:pPr>
                      <a:r>
                        <a:rPr lang="en-US" sz="1800" b="1" u="none" strike="noStrike" cap="none" dirty="0">
                          <a:solidFill>
                            <a:schemeClr val="lt1"/>
                          </a:solidFill>
                          <a:latin typeface="Slate Pro" panose="02000506040000020004" pitchFamily="2" charset="0"/>
                          <a:sym typeface="Slate Pro" panose="02000506040000020004" pitchFamily="2" charset="0"/>
                        </a:rPr>
                        <a:t>Owner(s)</a:t>
                      </a:r>
                      <a:endParaRPr sz="1800" dirty="0">
                        <a:latin typeface="Slate Pro" panose="02000506040000020004" pitchFamily="2" charset="0"/>
                        <a:sym typeface="Slate Pro" panose="02000506040000020004" pitchFamily="2" charset="0"/>
                      </a:endParaRPr>
                    </a:p>
                  </a:txBody>
                  <a:tcPr marL="0" marR="91450" marT="900000" marB="45725">
                    <a:lnL w="9525"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9525" cap="flat" cmpd="sng">
                      <a:solidFill>
                        <a:srgbClr val="000000">
                          <a:alpha val="0"/>
                        </a:srgbClr>
                      </a:solidFill>
                      <a:prstDash val="solid"/>
                      <a:round/>
                      <a:headEnd type="none" w="sm" len="sm"/>
                      <a:tailEnd type="none" w="sm" len="sm"/>
                    </a:lnB>
                    <a:noFill/>
                  </a:tcPr>
                </a:tc>
                <a:tc>
                  <a:txBody>
                    <a:bodyPr/>
                    <a:lstStyle/>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r>
                        <a:rPr lang="en-US" sz="1400" u="none" strike="noStrike" cap="none" dirty="0">
                          <a:latin typeface="Slate Pro" panose="02000506040000020004" pitchFamily="2" charset="0"/>
                          <a:sym typeface="Slate Pro" panose="02000506040000020004" pitchFamily="2" charset="0"/>
                        </a:rPr>
                        <a:t>Strategy</a:t>
                      </a:r>
                    </a:p>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r>
                        <a:rPr lang="en-US" sz="1400" u="none" strike="noStrike" cap="none" dirty="0">
                          <a:latin typeface="Slate Pro" panose="02000506040000020004" pitchFamily="2" charset="0"/>
                          <a:sym typeface="Slate Pro" panose="02000506040000020004" pitchFamily="2" charset="0"/>
                        </a:rPr>
                        <a:t>Marketing</a:t>
                      </a:r>
                    </a:p>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r>
                        <a:rPr lang="en-US" sz="1400" u="none" strike="noStrike" cap="none" dirty="0">
                          <a:latin typeface="Slate Pro" panose="02000506040000020004" pitchFamily="2" charset="0"/>
                          <a:sym typeface="Slate Pro" panose="02000506040000020004" pitchFamily="2" charset="0"/>
                        </a:rPr>
                        <a:t>Business analytics</a:t>
                      </a:r>
                    </a:p>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r>
                        <a:rPr lang="en-US" sz="1400" u="none" strike="noStrike" cap="none" dirty="0">
                          <a:latin typeface="Slate Pro" panose="02000506040000020004" pitchFamily="2" charset="0"/>
                          <a:sym typeface="Slate Pro" panose="02000506040000020004" pitchFamily="2" charset="0"/>
                        </a:rPr>
                        <a:t>Business development</a:t>
                      </a:r>
                      <a:endParaRPr sz="1400" u="none" strike="noStrike" cap="none" dirty="0">
                        <a:latin typeface="Slate Pro" panose="02000506040000020004" pitchFamily="2" charset="0"/>
                        <a:sym typeface="Slate Pro" panose="02000506040000020004" pitchFamily="2" charset="0"/>
                      </a:endParaRPr>
                    </a:p>
                  </a:txBody>
                  <a:tcPr marL="144000" marR="91450" marT="108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alpha val="0"/>
                      </a:schemeClr>
                    </a:solidFill>
                  </a:tcPr>
                </a:tc>
                <a:tc>
                  <a:txBody>
                    <a:bodyPr/>
                    <a:lstStyle/>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r>
                        <a:rPr lang="en-US" sz="1400" u="none" strike="noStrike" cap="none" dirty="0">
                          <a:latin typeface="Slate Pro" panose="02000506040000020004" pitchFamily="2" charset="0"/>
                          <a:sym typeface="Slate Pro" panose="02000506040000020004" pitchFamily="2" charset="0"/>
                        </a:rPr>
                        <a:t>Business analytics</a:t>
                      </a:r>
                    </a:p>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r>
                        <a:rPr lang="en-US" sz="1400" u="none" strike="noStrike" cap="none" dirty="0">
                          <a:latin typeface="Slate Pro" panose="02000506040000020004" pitchFamily="2" charset="0"/>
                          <a:sym typeface="Slate Pro" panose="02000506040000020004" pitchFamily="2" charset="0"/>
                        </a:rPr>
                        <a:t>Marketing</a:t>
                      </a:r>
                    </a:p>
                    <a:p>
                      <a:pPr marL="285750" marR="0" lvl="0" indent="-285750" algn="l" rtl="0">
                        <a:lnSpc>
                          <a:spcPct val="100000"/>
                        </a:lnSpc>
                        <a:spcBef>
                          <a:spcPts val="0"/>
                        </a:spcBef>
                        <a:spcAft>
                          <a:spcPts val="600"/>
                        </a:spcAft>
                        <a:buClr>
                          <a:srgbClr val="000000"/>
                        </a:buClr>
                        <a:buSzPts val="1400"/>
                        <a:buFont typeface="Arial" panose="020B0604020202020204" pitchFamily="34" charset="0"/>
                        <a:buChar char="•"/>
                      </a:pPr>
                      <a:endParaRPr sz="1400" u="none" strike="noStrike" cap="none" dirty="0">
                        <a:latin typeface="Slate Pro" panose="02000506040000020004" pitchFamily="2" charset="0"/>
                        <a:sym typeface="Slate Pro" panose="02000506040000020004" pitchFamily="2" charset="0"/>
                      </a:endParaRPr>
                    </a:p>
                  </a:txBody>
                  <a:tcPr marL="144000" marR="91450" marT="108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alpha val="0"/>
                      </a:schemeClr>
                    </a:solidFill>
                  </a:tcPr>
                </a:tc>
                <a:tc>
                  <a:txBody>
                    <a:bodyPr/>
                    <a:lstStyle/>
                    <a:p>
                      <a:pPr marL="216000" marR="0" lvl="0" indent="-216000" algn="l" rtl="0">
                        <a:lnSpc>
                          <a:spcPct val="100000"/>
                        </a:lnSpc>
                        <a:spcBef>
                          <a:spcPts val="0"/>
                        </a:spcBef>
                        <a:spcAft>
                          <a:spcPts val="600"/>
                        </a:spcAft>
                        <a:buClr>
                          <a:srgbClr val="000000"/>
                        </a:buClr>
                        <a:buSzPts val="1400"/>
                        <a:buFont typeface="Arial"/>
                        <a:buChar char="•"/>
                      </a:pPr>
                      <a:r>
                        <a:rPr lang="en-US" sz="1400" u="none" strike="noStrike" cap="none" dirty="0">
                          <a:latin typeface="Slate Pro" panose="02000506040000020004" pitchFamily="2" charset="0"/>
                          <a:sym typeface="Slate Pro" panose="02000506040000020004" pitchFamily="2" charset="0"/>
                        </a:rPr>
                        <a:t>Marketing</a:t>
                      </a:r>
                      <a:endParaRPr sz="14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400" u="none" strike="noStrike" cap="none" dirty="0">
                          <a:latin typeface="Slate Pro" panose="02000506040000020004" pitchFamily="2" charset="0"/>
                          <a:sym typeface="Slate Pro" panose="02000506040000020004" pitchFamily="2" charset="0"/>
                        </a:rPr>
                        <a:t>Product</a:t>
                      </a:r>
                      <a:endParaRPr sz="14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400" u="none" strike="noStrike" cap="none" dirty="0">
                          <a:latin typeface="Slate Pro" panose="02000506040000020004" pitchFamily="2" charset="0"/>
                          <a:sym typeface="Slate Pro" panose="02000506040000020004" pitchFamily="2" charset="0"/>
                        </a:rPr>
                        <a:t>Sales/sales enablement</a:t>
                      </a:r>
                      <a:endParaRPr sz="14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400" u="none" strike="noStrike" cap="none" dirty="0">
                          <a:latin typeface="Slate Pro" panose="02000506040000020004" pitchFamily="2" charset="0"/>
                          <a:sym typeface="Slate Pro" panose="02000506040000020004" pitchFamily="2" charset="0"/>
                        </a:rPr>
                        <a:t>Strategy</a:t>
                      </a:r>
                      <a:endParaRPr sz="1400" dirty="0">
                        <a:latin typeface="Slate Pro" panose="02000506040000020004" pitchFamily="2" charset="0"/>
                        <a:sym typeface="Slate Pro" panose="02000506040000020004" pitchFamily="2" charset="0"/>
                      </a:endParaRPr>
                    </a:p>
                    <a:p>
                      <a:pPr marL="216000" marR="0" lvl="0" indent="-216000" algn="l" rtl="0">
                        <a:lnSpc>
                          <a:spcPct val="100000"/>
                        </a:lnSpc>
                        <a:spcBef>
                          <a:spcPts val="0"/>
                        </a:spcBef>
                        <a:spcAft>
                          <a:spcPts val="600"/>
                        </a:spcAft>
                        <a:buClr>
                          <a:srgbClr val="000000"/>
                        </a:buClr>
                        <a:buSzPts val="1400"/>
                        <a:buFont typeface="Arial"/>
                        <a:buChar char="•"/>
                      </a:pPr>
                      <a:r>
                        <a:rPr lang="en-US" sz="1400" u="none" strike="noStrike" cap="none" dirty="0">
                          <a:latin typeface="Slate Pro" panose="02000506040000020004" pitchFamily="2" charset="0"/>
                          <a:sym typeface="Slate Pro" panose="02000506040000020004" pitchFamily="2" charset="0"/>
                        </a:rPr>
                        <a:t>Revenue/finance</a:t>
                      </a:r>
                      <a:endParaRPr sz="1400" dirty="0">
                        <a:latin typeface="Slate Pro" panose="02000506040000020004" pitchFamily="2" charset="0"/>
                        <a:sym typeface="Slate Pro" panose="02000506040000020004" pitchFamily="2" charset="0"/>
                      </a:endParaRPr>
                    </a:p>
                  </a:txBody>
                  <a:tcPr marL="144000" marR="91450" marT="108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alpha val="0"/>
                      </a:schemeClr>
                    </a:solidFill>
                  </a:tcPr>
                </a:tc>
                <a:extLst>
                  <a:ext uri="{0D108BD9-81ED-4DB2-BD59-A6C34878D82A}">
                    <a16:rowId xmlns:a16="http://schemas.microsoft.com/office/drawing/2014/main" val="10002"/>
                  </a:ext>
                </a:extLst>
              </a:tr>
            </a:tbl>
          </a:graphicData>
        </a:graphic>
      </p:graphicFrame>
      <p:cxnSp>
        <p:nvCxnSpPr>
          <p:cNvPr id="11" name="Straight Connector 10">
            <a:extLst>
              <a:ext uri="{FF2B5EF4-FFF2-40B4-BE49-F238E27FC236}">
                <a16:creationId xmlns:a16="http://schemas.microsoft.com/office/drawing/2014/main" id="{56DF5161-A1C0-5767-D72C-6F86189C7BF9}"/>
              </a:ext>
            </a:extLst>
          </p:cNvPr>
          <p:cNvCxnSpPr>
            <a:cxnSpLocks/>
          </p:cNvCxnSpPr>
          <p:nvPr/>
        </p:nvCxnSpPr>
        <p:spPr>
          <a:xfrm>
            <a:off x="0" y="4257674"/>
            <a:ext cx="26162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69721EC-4DB2-3F5F-0588-6778F1AF2629}"/>
              </a:ext>
            </a:extLst>
          </p:cNvPr>
          <p:cNvGrpSpPr/>
          <p:nvPr/>
        </p:nvGrpSpPr>
        <p:grpSpPr>
          <a:xfrm>
            <a:off x="609596" y="2752726"/>
            <a:ext cx="360363" cy="361950"/>
            <a:chOff x="5554663" y="3970338"/>
            <a:chExt cx="360363" cy="361950"/>
          </a:xfrm>
          <a:solidFill>
            <a:schemeClr val="bg1"/>
          </a:solidFill>
        </p:grpSpPr>
        <p:sp>
          <p:nvSpPr>
            <p:cNvPr id="14" name="Freeform 128">
              <a:extLst>
                <a:ext uri="{FF2B5EF4-FFF2-40B4-BE49-F238E27FC236}">
                  <a16:creationId xmlns:a16="http://schemas.microsoft.com/office/drawing/2014/main" id="{6366516B-E1F2-9B5B-3C03-7BCE47DEEF0C}"/>
                </a:ext>
              </a:extLst>
            </p:cNvPr>
            <p:cNvSpPr>
              <a:spLocks noEditPoints="1"/>
            </p:cNvSpPr>
            <p:nvPr/>
          </p:nvSpPr>
          <p:spPr bwMode="auto">
            <a:xfrm>
              <a:off x="5554663" y="3970338"/>
              <a:ext cx="255588" cy="331788"/>
            </a:xfrm>
            <a:custGeom>
              <a:avLst/>
              <a:gdLst>
                <a:gd name="T0" fmla="*/ 55 w 68"/>
                <a:gd name="T1" fmla="*/ 78 h 88"/>
                <a:gd name="T2" fmla="*/ 46 w 68"/>
                <a:gd name="T3" fmla="*/ 71 h 88"/>
                <a:gd name="T4" fmla="*/ 44 w 68"/>
                <a:gd name="T5" fmla="*/ 64 h 88"/>
                <a:gd name="T6" fmla="*/ 50 w 68"/>
                <a:gd name="T7" fmla="*/ 60 h 88"/>
                <a:gd name="T8" fmla="*/ 60 w 68"/>
                <a:gd name="T9" fmla="*/ 60 h 88"/>
                <a:gd name="T10" fmla="*/ 67 w 68"/>
                <a:gd name="T11" fmla="*/ 47 h 88"/>
                <a:gd name="T12" fmla="*/ 68 w 68"/>
                <a:gd name="T13" fmla="*/ 46 h 88"/>
                <a:gd name="T14" fmla="*/ 68 w 68"/>
                <a:gd name="T15" fmla="*/ 22 h 88"/>
                <a:gd name="T16" fmla="*/ 67 w 68"/>
                <a:gd name="T17" fmla="*/ 21 h 88"/>
                <a:gd name="T18" fmla="*/ 47 w 68"/>
                <a:gd name="T19" fmla="*/ 1 h 88"/>
                <a:gd name="T20" fmla="*/ 46 w 68"/>
                <a:gd name="T21" fmla="*/ 0 h 88"/>
                <a:gd name="T22" fmla="*/ 2 w 68"/>
                <a:gd name="T23" fmla="*/ 0 h 88"/>
                <a:gd name="T24" fmla="*/ 0 w 68"/>
                <a:gd name="T25" fmla="*/ 2 h 88"/>
                <a:gd name="T26" fmla="*/ 0 w 68"/>
                <a:gd name="T27" fmla="*/ 86 h 88"/>
                <a:gd name="T28" fmla="*/ 2 w 68"/>
                <a:gd name="T29" fmla="*/ 88 h 88"/>
                <a:gd name="T30" fmla="*/ 52 w 68"/>
                <a:gd name="T31" fmla="*/ 88 h 88"/>
                <a:gd name="T32" fmla="*/ 55 w 68"/>
                <a:gd name="T33" fmla="*/ 78 h 88"/>
                <a:gd name="T34" fmla="*/ 46 w 68"/>
                <a:gd name="T35" fmla="*/ 2 h 88"/>
                <a:gd name="T36" fmla="*/ 66 w 68"/>
                <a:gd name="T37" fmla="*/ 22 h 88"/>
                <a:gd name="T38" fmla="*/ 46 w 68"/>
                <a:gd name="T39" fmla="*/ 22 h 88"/>
                <a:gd name="T40" fmla="*/ 46 w 68"/>
                <a:gd name="T41" fmla="*/ 2 h 88"/>
                <a:gd name="T42" fmla="*/ 14 w 68"/>
                <a:gd name="T43" fmla="*/ 24 h 88"/>
                <a:gd name="T44" fmla="*/ 32 w 68"/>
                <a:gd name="T45" fmla="*/ 24 h 88"/>
                <a:gd name="T46" fmla="*/ 34 w 68"/>
                <a:gd name="T47" fmla="*/ 26 h 88"/>
                <a:gd name="T48" fmla="*/ 32 w 68"/>
                <a:gd name="T49" fmla="*/ 28 h 88"/>
                <a:gd name="T50" fmla="*/ 14 w 68"/>
                <a:gd name="T51" fmla="*/ 28 h 88"/>
                <a:gd name="T52" fmla="*/ 12 w 68"/>
                <a:gd name="T53" fmla="*/ 26 h 88"/>
                <a:gd name="T54" fmla="*/ 14 w 68"/>
                <a:gd name="T55" fmla="*/ 24 h 88"/>
                <a:gd name="T56" fmla="*/ 14 w 68"/>
                <a:gd name="T57" fmla="*/ 36 h 88"/>
                <a:gd name="T58" fmla="*/ 46 w 68"/>
                <a:gd name="T59" fmla="*/ 36 h 88"/>
                <a:gd name="T60" fmla="*/ 48 w 68"/>
                <a:gd name="T61" fmla="*/ 38 h 88"/>
                <a:gd name="T62" fmla="*/ 46 w 68"/>
                <a:gd name="T63" fmla="*/ 40 h 88"/>
                <a:gd name="T64" fmla="*/ 14 w 68"/>
                <a:gd name="T65" fmla="*/ 40 h 88"/>
                <a:gd name="T66" fmla="*/ 12 w 68"/>
                <a:gd name="T67" fmla="*/ 38 h 88"/>
                <a:gd name="T68" fmla="*/ 14 w 68"/>
                <a:gd name="T69" fmla="*/ 36 h 88"/>
                <a:gd name="T70" fmla="*/ 34 w 68"/>
                <a:gd name="T71" fmla="*/ 64 h 88"/>
                <a:gd name="T72" fmla="*/ 14 w 68"/>
                <a:gd name="T73" fmla="*/ 64 h 88"/>
                <a:gd name="T74" fmla="*/ 12 w 68"/>
                <a:gd name="T75" fmla="*/ 62 h 88"/>
                <a:gd name="T76" fmla="*/ 14 w 68"/>
                <a:gd name="T77" fmla="*/ 60 h 88"/>
                <a:gd name="T78" fmla="*/ 34 w 68"/>
                <a:gd name="T79" fmla="*/ 60 h 88"/>
                <a:gd name="T80" fmla="*/ 36 w 68"/>
                <a:gd name="T81" fmla="*/ 62 h 88"/>
                <a:gd name="T82" fmla="*/ 34 w 68"/>
                <a:gd name="T83" fmla="*/ 64 h 88"/>
                <a:gd name="T84" fmla="*/ 38 w 68"/>
                <a:gd name="T85" fmla="*/ 52 h 88"/>
                <a:gd name="T86" fmla="*/ 14 w 68"/>
                <a:gd name="T87" fmla="*/ 52 h 88"/>
                <a:gd name="T88" fmla="*/ 12 w 68"/>
                <a:gd name="T89" fmla="*/ 50 h 88"/>
                <a:gd name="T90" fmla="*/ 14 w 68"/>
                <a:gd name="T91" fmla="*/ 48 h 88"/>
                <a:gd name="T92" fmla="*/ 38 w 68"/>
                <a:gd name="T93" fmla="*/ 48 h 88"/>
                <a:gd name="T94" fmla="*/ 40 w 68"/>
                <a:gd name="T95" fmla="*/ 50 h 88"/>
                <a:gd name="T96" fmla="*/ 38 w 68"/>
                <a:gd name="T9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 h="88">
                  <a:moveTo>
                    <a:pt x="55" y="78"/>
                  </a:moveTo>
                  <a:cubicBezTo>
                    <a:pt x="46" y="71"/>
                    <a:pt x="46" y="71"/>
                    <a:pt x="46" y="71"/>
                  </a:cubicBezTo>
                  <a:cubicBezTo>
                    <a:pt x="44" y="69"/>
                    <a:pt x="43" y="66"/>
                    <a:pt x="44" y="64"/>
                  </a:cubicBezTo>
                  <a:cubicBezTo>
                    <a:pt x="45" y="62"/>
                    <a:pt x="47" y="60"/>
                    <a:pt x="50" y="60"/>
                  </a:cubicBezTo>
                  <a:cubicBezTo>
                    <a:pt x="60" y="60"/>
                    <a:pt x="60" y="60"/>
                    <a:pt x="60" y="60"/>
                  </a:cubicBezTo>
                  <a:cubicBezTo>
                    <a:pt x="67" y="47"/>
                    <a:pt x="67" y="47"/>
                    <a:pt x="67" y="47"/>
                  </a:cubicBezTo>
                  <a:cubicBezTo>
                    <a:pt x="67" y="47"/>
                    <a:pt x="67" y="46"/>
                    <a:pt x="68" y="46"/>
                  </a:cubicBezTo>
                  <a:cubicBezTo>
                    <a:pt x="68" y="22"/>
                    <a:pt x="68" y="22"/>
                    <a:pt x="68" y="22"/>
                  </a:cubicBezTo>
                  <a:cubicBezTo>
                    <a:pt x="68" y="21"/>
                    <a:pt x="68" y="21"/>
                    <a:pt x="67" y="21"/>
                  </a:cubicBezTo>
                  <a:cubicBezTo>
                    <a:pt x="47" y="1"/>
                    <a:pt x="47" y="1"/>
                    <a:pt x="47" y="1"/>
                  </a:cubicBezTo>
                  <a:cubicBezTo>
                    <a:pt x="47" y="0"/>
                    <a:pt x="47" y="0"/>
                    <a:pt x="46" y="0"/>
                  </a:cubicBezTo>
                  <a:cubicBezTo>
                    <a:pt x="2" y="0"/>
                    <a:pt x="2" y="0"/>
                    <a:pt x="2" y="0"/>
                  </a:cubicBezTo>
                  <a:cubicBezTo>
                    <a:pt x="1" y="0"/>
                    <a:pt x="0" y="1"/>
                    <a:pt x="0" y="2"/>
                  </a:cubicBezTo>
                  <a:cubicBezTo>
                    <a:pt x="0" y="86"/>
                    <a:pt x="0" y="86"/>
                    <a:pt x="0" y="86"/>
                  </a:cubicBezTo>
                  <a:cubicBezTo>
                    <a:pt x="0" y="87"/>
                    <a:pt x="1" y="88"/>
                    <a:pt x="2" y="88"/>
                  </a:cubicBezTo>
                  <a:cubicBezTo>
                    <a:pt x="52" y="88"/>
                    <a:pt x="52" y="88"/>
                    <a:pt x="52" y="88"/>
                  </a:cubicBezTo>
                  <a:lnTo>
                    <a:pt x="55" y="78"/>
                  </a:lnTo>
                  <a:close/>
                  <a:moveTo>
                    <a:pt x="46" y="2"/>
                  </a:moveTo>
                  <a:cubicBezTo>
                    <a:pt x="66" y="22"/>
                    <a:pt x="66" y="22"/>
                    <a:pt x="66" y="22"/>
                  </a:cubicBezTo>
                  <a:cubicBezTo>
                    <a:pt x="46" y="22"/>
                    <a:pt x="46" y="22"/>
                    <a:pt x="46" y="22"/>
                  </a:cubicBezTo>
                  <a:lnTo>
                    <a:pt x="46" y="2"/>
                  </a:lnTo>
                  <a:close/>
                  <a:moveTo>
                    <a:pt x="14" y="24"/>
                  </a:moveTo>
                  <a:cubicBezTo>
                    <a:pt x="32" y="24"/>
                    <a:pt x="32" y="24"/>
                    <a:pt x="32" y="24"/>
                  </a:cubicBezTo>
                  <a:cubicBezTo>
                    <a:pt x="33" y="24"/>
                    <a:pt x="34" y="25"/>
                    <a:pt x="34" y="26"/>
                  </a:cubicBezTo>
                  <a:cubicBezTo>
                    <a:pt x="34" y="27"/>
                    <a:pt x="33" y="28"/>
                    <a:pt x="32" y="28"/>
                  </a:cubicBezTo>
                  <a:cubicBezTo>
                    <a:pt x="14" y="28"/>
                    <a:pt x="14" y="28"/>
                    <a:pt x="14" y="28"/>
                  </a:cubicBezTo>
                  <a:cubicBezTo>
                    <a:pt x="13" y="28"/>
                    <a:pt x="12" y="27"/>
                    <a:pt x="12" y="26"/>
                  </a:cubicBezTo>
                  <a:cubicBezTo>
                    <a:pt x="12" y="25"/>
                    <a:pt x="13" y="24"/>
                    <a:pt x="14" y="24"/>
                  </a:cubicBezTo>
                  <a:close/>
                  <a:moveTo>
                    <a:pt x="14" y="36"/>
                  </a:moveTo>
                  <a:cubicBezTo>
                    <a:pt x="46" y="36"/>
                    <a:pt x="46" y="36"/>
                    <a:pt x="46" y="36"/>
                  </a:cubicBezTo>
                  <a:cubicBezTo>
                    <a:pt x="47" y="36"/>
                    <a:pt x="48" y="37"/>
                    <a:pt x="48" y="38"/>
                  </a:cubicBezTo>
                  <a:cubicBezTo>
                    <a:pt x="48" y="39"/>
                    <a:pt x="47" y="40"/>
                    <a:pt x="46" y="40"/>
                  </a:cubicBezTo>
                  <a:cubicBezTo>
                    <a:pt x="14" y="40"/>
                    <a:pt x="14" y="40"/>
                    <a:pt x="14" y="40"/>
                  </a:cubicBezTo>
                  <a:cubicBezTo>
                    <a:pt x="13" y="40"/>
                    <a:pt x="12" y="39"/>
                    <a:pt x="12" y="38"/>
                  </a:cubicBezTo>
                  <a:cubicBezTo>
                    <a:pt x="12" y="37"/>
                    <a:pt x="13" y="36"/>
                    <a:pt x="14" y="36"/>
                  </a:cubicBezTo>
                  <a:close/>
                  <a:moveTo>
                    <a:pt x="34" y="64"/>
                  </a:moveTo>
                  <a:cubicBezTo>
                    <a:pt x="14" y="64"/>
                    <a:pt x="14" y="64"/>
                    <a:pt x="14" y="64"/>
                  </a:cubicBezTo>
                  <a:cubicBezTo>
                    <a:pt x="13" y="64"/>
                    <a:pt x="12" y="63"/>
                    <a:pt x="12" y="62"/>
                  </a:cubicBezTo>
                  <a:cubicBezTo>
                    <a:pt x="12" y="61"/>
                    <a:pt x="13" y="60"/>
                    <a:pt x="14" y="60"/>
                  </a:cubicBezTo>
                  <a:cubicBezTo>
                    <a:pt x="34" y="60"/>
                    <a:pt x="34" y="60"/>
                    <a:pt x="34" y="60"/>
                  </a:cubicBezTo>
                  <a:cubicBezTo>
                    <a:pt x="35" y="60"/>
                    <a:pt x="36" y="61"/>
                    <a:pt x="36" y="62"/>
                  </a:cubicBezTo>
                  <a:cubicBezTo>
                    <a:pt x="36" y="63"/>
                    <a:pt x="35" y="64"/>
                    <a:pt x="34" y="64"/>
                  </a:cubicBezTo>
                  <a:close/>
                  <a:moveTo>
                    <a:pt x="38" y="52"/>
                  </a:moveTo>
                  <a:cubicBezTo>
                    <a:pt x="14" y="52"/>
                    <a:pt x="14" y="52"/>
                    <a:pt x="14" y="52"/>
                  </a:cubicBezTo>
                  <a:cubicBezTo>
                    <a:pt x="13" y="52"/>
                    <a:pt x="12" y="51"/>
                    <a:pt x="12" y="50"/>
                  </a:cubicBezTo>
                  <a:cubicBezTo>
                    <a:pt x="12" y="49"/>
                    <a:pt x="13" y="48"/>
                    <a:pt x="14" y="48"/>
                  </a:cubicBezTo>
                  <a:cubicBezTo>
                    <a:pt x="38" y="48"/>
                    <a:pt x="38" y="48"/>
                    <a:pt x="38" y="48"/>
                  </a:cubicBezTo>
                  <a:cubicBezTo>
                    <a:pt x="39" y="48"/>
                    <a:pt x="40" y="49"/>
                    <a:pt x="40" y="50"/>
                  </a:cubicBezTo>
                  <a:cubicBezTo>
                    <a:pt x="40" y="51"/>
                    <a:pt x="39" y="52"/>
                    <a:pt x="3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15" name="Freeform 129">
              <a:extLst>
                <a:ext uri="{FF2B5EF4-FFF2-40B4-BE49-F238E27FC236}">
                  <a16:creationId xmlns:a16="http://schemas.microsoft.com/office/drawing/2014/main" id="{01251D10-85DD-F75C-52C9-E1F16DE485A3}"/>
                </a:ext>
              </a:extLst>
            </p:cNvPr>
            <p:cNvSpPr>
              <a:spLocks/>
            </p:cNvSpPr>
            <p:nvPr/>
          </p:nvSpPr>
          <p:spPr bwMode="auto">
            <a:xfrm>
              <a:off x="5735638" y="4151313"/>
              <a:ext cx="179388" cy="180975"/>
            </a:xfrm>
            <a:custGeom>
              <a:avLst/>
              <a:gdLst>
                <a:gd name="T0" fmla="*/ 48 w 48"/>
                <a:gd name="T1" fmla="*/ 17 h 48"/>
                <a:gd name="T2" fmla="*/ 46 w 48"/>
                <a:gd name="T3" fmla="*/ 16 h 48"/>
                <a:gd name="T4" fmla="*/ 33 w 48"/>
                <a:gd name="T5" fmla="*/ 16 h 48"/>
                <a:gd name="T6" fmla="*/ 26 w 48"/>
                <a:gd name="T7" fmla="*/ 1 h 48"/>
                <a:gd name="T8" fmla="*/ 24 w 48"/>
                <a:gd name="T9" fmla="*/ 0 h 48"/>
                <a:gd name="T10" fmla="*/ 22 w 48"/>
                <a:gd name="T11" fmla="*/ 1 h 48"/>
                <a:gd name="T12" fmla="*/ 15 w 48"/>
                <a:gd name="T13" fmla="*/ 16 h 48"/>
                <a:gd name="T14" fmla="*/ 2 w 48"/>
                <a:gd name="T15" fmla="*/ 16 h 48"/>
                <a:gd name="T16" fmla="*/ 0 w 48"/>
                <a:gd name="T17" fmla="*/ 17 h 48"/>
                <a:gd name="T18" fmla="*/ 1 w 48"/>
                <a:gd name="T19" fmla="*/ 20 h 48"/>
                <a:gd name="T20" fmla="*/ 12 w 48"/>
                <a:gd name="T21" fmla="*/ 29 h 48"/>
                <a:gd name="T22" fmla="*/ 6 w 48"/>
                <a:gd name="T23" fmla="*/ 45 h 48"/>
                <a:gd name="T24" fmla="*/ 7 w 48"/>
                <a:gd name="T25" fmla="*/ 48 h 48"/>
                <a:gd name="T26" fmla="*/ 8 w 48"/>
                <a:gd name="T27" fmla="*/ 48 h 48"/>
                <a:gd name="T28" fmla="*/ 9 w 48"/>
                <a:gd name="T29" fmla="*/ 48 h 48"/>
                <a:gd name="T30" fmla="*/ 24 w 48"/>
                <a:gd name="T31" fmla="*/ 37 h 48"/>
                <a:gd name="T32" fmla="*/ 39 w 48"/>
                <a:gd name="T33" fmla="*/ 48 h 48"/>
                <a:gd name="T34" fmla="*/ 41 w 48"/>
                <a:gd name="T35" fmla="*/ 48 h 48"/>
                <a:gd name="T36" fmla="*/ 42 w 48"/>
                <a:gd name="T37" fmla="*/ 45 h 48"/>
                <a:gd name="T38" fmla="*/ 36 w 48"/>
                <a:gd name="T39" fmla="*/ 29 h 48"/>
                <a:gd name="T40" fmla="*/ 47 w 48"/>
                <a:gd name="T41" fmla="*/ 20 h 48"/>
                <a:gd name="T42" fmla="*/ 48 w 48"/>
                <a:gd name="T43"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48" y="17"/>
                  </a:moveTo>
                  <a:cubicBezTo>
                    <a:pt x="48" y="17"/>
                    <a:pt x="47" y="16"/>
                    <a:pt x="46" y="16"/>
                  </a:cubicBezTo>
                  <a:cubicBezTo>
                    <a:pt x="33" y="16"/>
                    <a:pt x="33" y="16"/>
                    <a:pt x="33" y="16"/>
                  </a:cubicBezTo>
                  <a:cubicBezTo>
                    <a:pt x="26" y="1"/>
                    <a:pt x="26" y="1"/>
                    <a:pt x="26" y="1"/>
                  </a:cubicBezTo>
                  <a:cubicBezTo>
                    <a:pt x="25" y="0"/>
                    <a:pt x="25" y="0"/>
                    <a:pt x="24" y="0"/>
                  </a:cubicBezTo>
                  <a:cubicBezTo>
                    <a:pt x="23" y="0"/>
                    <a:pt x="23" y="0"/>
                    <a:pt x="22" y="1"/>
                  </a:cubicBezTo>
                  <a:cubicBezTo>
                    <a:pt x="15" y="16"/>
                    <a:pt x="15" y="16"/>
                    <a:pt x="15" y="16"/>
                  </a:cubicBezTo>
                  <a:cubicBezTo>
                    <a:pt x="2" y="16"/>
                    <a:pt x="2" y="16"/>
                    <a:pt x="2" y="16"/>
                  </a:cubicBezTo>
                  <a:cubicBezTo>
                    <a:pt x="1" y="16"/>
                    <a:pt x="0" y="17"/>
                    <a:pt x="0" y="17"/>
                  </a:cubicBezTo>
                  <a:cubicBezTo>
                    <a:pt x="0" y="18"/>
                    <a:pt x="0" y="19"/>
                    <a:pt x="1" y="20"/>
                  </a:cubicBezTo>
                  <a:cubicBezTo>
                    <a:pt x="12" y="29"/>
                    <a:pt x="12" y="29"/>
                    <a:pt x="12" y="29"/>
                  </a:cubicBezTo>
                  <a:cubicBezTo>
                    <a:pt x="6" y="45"/>
                    <a:pt x="6" y="45"/>
                    <a:pt x="6" y="45"/>
                  </a:cubicBezTo>
                  <a:cubicBezTo>
                    <a:pt x="6" y="46"/>
                    <a:pt x="6" y="47"/>
                    <a:pt x="7" y="48"/>
                  </a:cubicBezTo>
                  <a:cubicBezTo>
                    <a:pt x="7" y="48"/>
                    <a:pt x="8" y="48"/>
                    <a:pt x="8" y="48"/>
                  </a:cubicBezTo>
                  <a:cubicBezTo>
                    <a:pt x="8" y="48"/>
                    <a:pt x="9" y="48"/>
                    <a:pt x="9" y="48"/>
                  </a:cubicBezTo>
                  <a:cubicBezTo>
                    <a:pt x="24" y="37"/>
                    <a:pt x="24" y="37"/>
                    <a:pt x="24" y="37"/>
                  </a:cubicBezTo>
                  <a:cubicBezTo>
                    <a:pt x="39" y="48"/>
                    <a:pt x="39" y="48"/>
                    <a:pt x="39" y="48"/>
                  </a:cubicBezTo>
                  <a:cubicBezTo>
                    <a:pt x="40" y="48"/>
                    <a:pt x="41" y="48"/>
                    <a:pt x="41" y="48"/>
                  </a:cubicBezTo>
                  <a:cubicBezTo>
                    <a:pt x="42" y="47"/>
                    <a:pt x="42" y="46"/>
                    <a:pt x="42" y="45"/>
                  </a:cubicBezTo>
                  <a:cubicBezTo>
                    <a:pt x="36" y="29"/>
                    <a:pt x="36" y="29"/>
                    <a:pt x="36" y="29"/>
                  </a:cubicBezTo>
                  <a:cubicBezTo>
                    <a:pt x="47" y="20"/>
                    <a:pt x="47" y="20"/>
                    <a:pt x="47" y="20"/>
                  </a:cubicBezTo>
                  <a:cubicBezTo>
                    <a:pt x="48" y="19"/>
                    <a:pt x="48" y="18"/>
                    <a:pt x="4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
        <p:nvSpPr>
          <p:cNvPr id="16" name="Freeform 19">
            <a:extLst>
              <a:ext uri="{FF2B5EF4-FFF2-40B4-BE49-F238E27FC236}">
                <a16:creationId xmlns:a16="http://schemas.microsoft.com/office/drawing/2014/main" id="{1DFF0E3E-2368-35E5-12D2-9DE79025FDA7}"/>
              </a:ext>
            </a:extLst>
          </p:cNvPr>
          <p:cNvSpPr>
            <a:spLocks/>
          </p:cNvSpPr>
          <p:nvPr/>
        </p:nvSpPr>
        <p:spPr bwMode="auto">
          <a:xfrm>
            <a:off x="609600" y="4641273"/>
            <a:ext cx="361950" cy="360363"/>
          </a:xfrm>
          <a:custGeom>
            <a:avLst/>
            <a:gdLst>
              <a:gd name="T0" fmla="*/ 92 w 96"/>
              <a:gd name="T1" fmla="*/ 77 h 96"/>
              <a:gd name="T2" fmla="*/ 65 w 96"/>
              <a:gd name="T3" fmla="*/ 62 h 96"/>
              <a:gd name="T4" fmla="*/ 60 w 96"/>
              <a:gd name="T5" fmla="*/ 60 h 96"/>
              <a:gd name="T6" fmla="*/ 60 w 96"/>
              <a:gd name="T7" fmla="*/ 51 h 96"/>
              <a:gd name="T8" fmla="*/ 66 w 96"/>
              <a:gd name="T9" fmla="*/ 39 h 96"/>
              <a:gd name="T10" fmla="*/ 68 w 96"/>
              <a:gd name="T11" fmla="*/ 35 h 96"/>
              <a:gd name="T12" fmla="*/ 66 w 96"/>
              <a:gd name="T13" fmla="*/ 27 h 96"/>
              <a:gd name="T14" fmla="*/ 67 w 96"/>
              <a:gd name="T15" fmla="*/ 26 h 96"/>
              <a:gd name="T16" fmla="*/ 70 w 96"/>
              <a:gd name="T17" fmla="*/ 9 h 96"/>
              <a:gd name="T18" fmla="*/ 51 w 96"/>
              <a:gd name="T19" fmla="*/ 0 h 96"/>
              <a:gd name="T20" fmla="*/ 35 w 96"/>
              <a:gd name="T21" fmla="*/ 6 h 96"/>
              <a:gd name="T22" fmla="*/ 29 w 96"/>
              <a:gd name="T23" fmla="*/ 9 h 96"/>
              <a:gd name="T24" fmla="*/ 30 w 96"/>
              <a:gd name="T25" fmla="*/ 26 h 96"/>
              <a:gd name="T26" fmla="*/ 30 w 96"/>
              <a:gd name="T27" fmla="*/ 27 h 96"/>
              <a:gd name="T28" fmla="*/ 28 w 96"/>
              <a:gd name="T29" fmla="*/ 35 h 96"/>
              <a:gd name="T30" fmla="*/ 30 w 96"/>
              <a:gd name="T31" fmla="*/ 39 h 96"/>
              <a:gd name="T32" fmla="*/ 36 w 96"/>
              <a:gd name="T33" fmla="*/ 51 h 96"/>
              <a:gd name="T34" fmla="*/ 36 w 96"/>
              <a:gd name="T35" fmla="*/ 60 h 96"/>
              <a:gd name="T36" fmla="*/ 31 w 96"/>
              <a:gd name="T37" fmla="*/ 62 h 96"/>
              <a:gd name="T38" fmla="*/ 4 w 96"/>
              <a:gd name="T39" fmla="*/ 77 h 96"/>
              <a:gd name="T40" fmla="*/ 0 w 96"/>
              <a:gd name="T41" fmla="*/ 94 h 96"/>
              <a:gd name="T42" fmla="*/ 2 w 96"/>
              <a:gd name="T43" fmla="*/ 96 h 96"/>
              <a:gd name="T44" fmla="*/ 94 w 96"/>
              <a:gd name="T45" fmla="*/ 96 h 96"/>
              <a:gd name="T46" fmla="*/ 96 w 96"/>
              <a:gd name="T47" fmla="*/ 94 h 96"/>
              <a:gd name="T48" fmla="*/ 92 w 96"/>
              <a:gd name="T49" fmla="*/ 7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96">
                <a:moveTo>
                  <a:pt x="92" y="77"/>
                </a:moveTo>
                <a:cubicBezTo>
                  <a:pt x="89" y="71"/>
                  <a:pt x="79" y="67"/>
                  <a:pt x="65" y="62"/>
                </a:cubicBezTo>
                <a:cubicBezTo>
                  <a:pt x="63" y="61"/>
                  <a:pt x="62" y="61"/>
                  <a:pt x="60" y="60"/>
                </a:cubicBezTo>
                <a:cubicBezTo>
                  <a:pt x="60" y="51"/>
                  <a:pt x="60" y="51"/>
                  <a:pt x="60" y="51"/>
                </a:cubicBezTo>
                <a:cubicBezTo>
                  <a:pt x="62" y="49"/>
                  <a:pt x="66" y="45"/>
                  <a:pt x="66" y="39"/>
                </a:cubicBezTo>
                <a:cubicBezTo>
                  <a:pt x="67" y="38"/>
                  <a:pt x="68" y="37"/>
                  <a:pt x="68" y="35"/>
                </a:cubicBezTo>
                <a:cubicBezTo>
                  <a:pt x="69" y="32"/>
                  <a:pt x="68" y="29"/>
                  <a:pt x="66" y="27"/>
                </a:cubicBezTo>
                <a:cubicBezTo>
                  <a:pt x="66" y="27"/>
                  <a:pt x="67" y="26"/>
                  <a:pt x="67" y="26"/>
                </a:cubicBezTo>
                <a:cubicBezTo>
                  <a:pt x="68" y="22"/>
                  <a:pt x="71" y="15"/>
                  <a:pt x="70" y="9"/>
                </a:cubicBezTo>
                <a:cubicBezTo>
                  <a:pt x="69" y="2"/>
                  <a:pt x="59" y="0"/>
                  <a:pt x="51" y="0"/>
                </a:cubicBezTo>
                <a:cubicBezTo>
                  <a:pt x="45" y="0"/>
                  <a:pt x="37" y="1"/>
                  <a:pt x="35" y="6"/>
                </a:cubicBezTo>
                <a:cubicBezTo>
                  <a:pt x="32" y="6"/>
                  <a:pt x="30" y="7"/>
                  <a:pt x="29" y="9"/>
                </a:cubicBezTo>
                <a:cubicBezTo>
                  <a:pt x="26" y="13"/>
                  <a:pt x="28" y="22"/>
                  <a:pt x="30" y="26"/>
                </a:cubicBezTo>
                <a:cubicBezTo>
                  <a:pt x="30" y="26"/>
                  <a:pt x="30" y="27"/>
                  <a:pt x="30" y="27"/>
                </a:cubicBezTo>
                <a:cubicBezTo>
                  <a:pt x="28" y="29"/>
                  <a:pt x="27" y="32"/>
                  <a:pt x="28" y="35"/>
                </a:cubicBezTo>
                <a:cubicBezTo>
                  <a:pt x="28" y="37"/>
                  <a:pt x="29" y="38"/>
                  <a:pt x="30" y="39"/>
                </a:cubicBezTo>
                <a:cubicBezTo>
                  <a:pt x="30" y="45"/>
                  <a:pt x="34" y="49"/>
                  <a:pt x="36" y="51"/>
                </a:cubicBezTo>
                <a:cubicBezTo>
                  <a:pt x="36" y="60"/>
                  <a:pt x="36" y="60"/>
                  <a:pt x="36" y="60"/>
                </a:cubicBezTo>
                <a:cubicBezTo>
                  <a:pt x="34" y="61"/>
                  <a:pt x="33" y="61"/>
                  <a:pt x="31" y="62"/>
                </a:cubicBezTo>
                <a:cubicBezTo>
                  <a:pt x="17" y="67"/>
                  <a:pt x="7" y="71"/>
                  <a:pt x="4" y="77"/>
                </a:cubicBezTo>
                <a:cubicBezTo>
                  <a:pt x="0" y="85"/>
                  <a:pt x="0" y="93"/>
                  <a:pt x="0" y="94"/>
                </a:cubicBezTo>
                <a:cubicBezTo>
                  <a:pt x="0" y="95"/>
                  <a:pt x="1" y="96"/>
                  <a:pt x="2" y="96"/>
                </a:cubicBezTo>
                <a:cubicBezTo>
                  <a:pt x="94" y="96"/>
                  <a:pt x="94" y="96"/>
                  <a:pt x="94" y="96"/>
                </a:cubicBezTo>
                <a:cubicBezTo>
                  <a:pt x="95" y="96"/>
                  <a:pt x="96" y="95"/>
                  <a:pt x="96" y="94"/>
                </a:cubicBezTo>
                <a:cubicBezTo>
                  <a:pt x="96" y="93"/>
                  <a:pt x="96" y="85"/>
                  <a:pt x="92"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Tree>
    <p:extLst>
      <p:ext uri="{BB962C8B-B14F-4D97-AF65-F5344CB8AC3E}">
        <p14:creationId xmlns:p14="http://schemas.microsoft.com/office/powerpoint/2010/main" val="3583393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A3061B6-81F3-A862-799F-91713BE566FC}"/>
              </a:ext>
            </a:extLst>
          </p:cNvPr>
          <p:cNvGraphicFramePr>
            <a:graphicFrameLocks noChangeAspect="1"/>
          </p:cNvGraphicFramePr>
          <p:nvPr>
            <p:custDataLst>
              <p:tags r:id="rId1"/>
            </p:custDataLst>
            <p:extLst>
              <p:ext uri="{D42A27DB-BD31-4B8C-83A1-F6EECF244321}">
                <p14:modId xmlns:p14="http://schemas.microsoft.com/office/powerpoint/2010/main" val="501890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DB967B-3370-462A-C5AB-52B08E991609}"/>
              </a:ext>
            </a:extLst>
          </p:cNvPr>
          <p:cNvSpPr>
            <a:spLocks noGrp="1"/>
          </p:cNvSpPr>
          <p:nvPr>
            <p:ph type="title"/>
          </p:nvPr>
        </p:nvSpPr>
        <p:spPr/>
        <p:txBody>
          <a:bodyPr vert="horz"/>
          <a:lstStyle/>
          <a:p>
            <a:r>
              <a:rPr lang="en-US" dirty="0"/>
              <a:t>Opportunities can be prioritized with time to realization, level of effort, and impact value</a:t>
            </a:r>
          </a:p>
        </p:txBody>
      </p:sp>
      <p:sp>
        <p:nvSpPr>
          <p:cNvPr id="17" name="Rectangle 16">
            <a:extLst>
              <a:ext uri="{FF2B5EF4-FFF2-40B4-BE49-F238E27FC236}">
                <a16:creationId xmlns:a16="http://schemas.microsoft.com/office/drawing/2014/main" id="{BF5A4F30-FF8A-405B-6686-42BE79ACF59F}"/>
              </a:ext>
            </a:extLst>
          </p:cNvPr>
          <p:cNvSpPr/>
          <p:nvPr/>
        </p:nvSpPr>
        <p:spPr>
          <a:xfrm>
            <a:off x="6096000" y="1166321"/>
            <a:ext cx="5486399" cy="4637378"/>
          </a:xfrm>
          <a:prstGeom prst="rect">
            <a:avLst/>
          </a:prstGeom>
          <a:solidFill>
            <a:schemeClr val="bg1"/>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grpSp>
        <p:nvGrpSpPr>
          <p:cNvPr id="28" name="Group 27">
            <a:extLst>
              <a:ext uri="{FF2B5EF4-FFF2-40B4-BE49-F238E27FC236}">
                <a16:creationId xmlns:a16="http://schemas.microsoft.com/office/drawing/2014/main" id="{F9C6AB04-98C2-4F4C-B7C2-2162228498F9}"/>
              </a:ext>
            </a:extLst>
          </p:cNvPr>
          <p:cNvGrpSpPr/>
          <p:nvPr/>
        </p:nvGrpSpPr>
        <p:grpSpPr>
          <a:xfrm>
            <a:off x="609600" y="1166321"/>
            <a:ext cx="5233480" cy="835674"/>
            <a:chOff x="609600" y="1304923"/>
            <a:chExt cx="5233480" cy="835674"/>
          </a:xfrm>
        </p:grpSpPr>
        <p:sp>
          <p:nvSpPr>
            <p:cNvPr id="8" name="Rectangle 7">
              <a:extLst>
                <a:ext uri="{FF2B5EF4-FFF2-40B4-BE49-F238E27FC236}">
                  <a16:creationId xmlns:a16="http://schemas.microsoft.com/office/drawing/2014/main" id="{0DD5A79D-77DA-92AF-9956-7C28EA1907F6}"/>
                </a:ext>
              </a:extLst>
            </p:cNvPr>
            <p:cNvSpPr/>
            <p:nvPr/>
          </p:nvSpPr>
          <p:spPr>
            <a:xfrm>
              <a:off x="609600" y="1304926"/>
              <a:ext cx="5233480" cy="41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3" indent="0" rtl="0">
                <a:lnSpc>
                  <a:spcPct val="100000"/>
                </a:lnSpc>
                <a:spcBef>
                  <a:spcPts val="0"/>
                </a:spcBef>
                <a:spcAft>
                  <a:spcPts val="0"/>
                </a:spcAft>
                <a:buNone/>
              </a:pPr>
              <a:r>
                <a:rPr lang="en-US" sz="1400" b="1" i="0" u="none" strike="noStrike" cap="none" dirty="0">
                  <a:solidFill>
                    <a:schemeClr val="lt1"/>
                  </a:solidFill>
                  <a:latin typeface="Slate Pro" panose="02000506040000020004" pitchFamily="2" charset="0"/>
                  <a:ea typeface="Avenir"/>
                  <a:cs typeface="Avenir"/>
                  <a:sym typeface="Slate Pro" panose="02000506040000020004" pitchFamily="2" charset="0"/>
                </a:rPr>
                <a:t>Time to </a:t>
              </a:r>
              <a:r>
                <a:rPr lang="en-US" sz="1400" b="1" dirty="0">
                  <a:latin typeface="Slate Pro" panose="02000506040000020004" pitchFamily="2" charset="0"/>
                  <a:ea typeface="Avenir"/>
                  <a:cs typeface="Avenir"/>
                  <a:sym typeface="Slate Pro" panose="02000506040000020004" pitchFamily="2" charset="0"/>
                </a:rPr>
                <a:t>r</a:t>
              </a:r>
              <a:r>
                <a:rPr lang="en-US" sz="1400" b="1" i="0" u="none" strike="noStrike" cap="none" dirty="0">
                  <a:solidFill>
                    <a:schemeClr val="lt1"/>
                  </a:solidFill>
                  <a:latin typeface="Slate Pro" panose="02000506040000020004" pitchFamily="2" charset="0"/>
                  <a:ea typeface="Avenir"/>
                  <a:cs typeface="Avenir"/>
                  <a:sym typeface="Slate Pro" panose="02000506040000020004" pitchFamily="2" charset="0"/>
                </a:rPr>
                <a:t>ealization</a:t>
              </a:r>
              <a:endParaRPr lang="en-US" sz="1400" dirty="0">
                <a:latin typeface="Slate Pro" panose="02000506040000020004" pitchFamily="2" charset="0"/>
                <a:sym typeface="Slate Pro" panose="02000506040000020004" pitchFamily="2" charset="0"/>
              </a:endParaRPr>
            </a:p>
          </p:txBody>
        </p:sp>
        <p:sp>
          <p:nvSpPr>
            <p:cNvPr id="9" name="Rectangle 8">
              <a:extLst>
                <a:ext uri="{FF2B5EF4-FFF2-40B4-BE49-F238E27FC236}">
                  <a16:creationId xmlns:a16="http://schemas.microsoft.com/office/drawing/2014/main" id="{625FE015-855C-07FC-24C4-52ABC57FE02E}"/>
                </a:ext>
              </a:extLst>
            </p:cNvPr>
            <p:cNvSpPr/>
            <p:nvPr/>
          </p:nvSpPr>
          <p:spPr>
            <a:xfrm>
              <a:off x="5423407" y="1304923"/>
              <a:ext cx="419673" cy="419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late Pro" panose="02000506040000020004" pitchFamily="2" charset="0"/>
                <a:sym typeface="Slate Pro" panose="02000506040000020004" pitchFamily="2" charset="0"/>
              </a:endParaRPr>
            </a:p>
          </p:txBody>
        </p:sp>
        <p:sp>
          <p:nvSpPr>
            <p:cNvPr id="10" name="Rectangle 9">
              <a:extLst>
                <a:ext uri="{FF2B5EF4-FFF2-40B4-BE49-F238E27FC236}">
                  <a16:creationId xmlns:a16="http://schemas.microsoft.com/office/drawing/2014/main" id="{1BA2144A-1902-63C6-C677-79653CD78829}"/>
                </a:ext>
              </a:extLst>
            </p:cNvPr>
            <p:cNvSpPr/>
            <p:nvPr/>
          </p:nvSpPr>
          <p:spPr>
            <a:xfrm>
              <a:off x="609600" y="1771265"/>
              <a:ext cx="52334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171450" marR="0" lvl="3" indent="-171450" rtl="0">
                <a:lnSpc>
                  <a:spcPct val="100000"/>
                </a:lnSpc>
                <a:spcBef>
                  <a:spcPts val="0"/>
                </a:spcBef>
                <a:spcAft>
                  <a:spcPts val="0"/>
                </a:spcAft>
                <a:buFont typeface="Arial" panose="020B0604020202020204" pitchFamily="34" charset="0"/>
                <a:buChar char="•"/>
              </a:pPr>
              <a:r>
                <a:rPr lang="en-US" sz="1200" b="0" i="0" u="none" strike="noStrike" cap="none" dirty="0">
                  <a:solidFill>
                    <a:schemeClr val="tx1"/>
                  </a:solidFill>
                  <a:latin typeface="Slate Pro" panose="02000506040000020004" pitchFamily="2" charset="0"/>
                  <a:ea typeface="Avenir"/>
                  <a:cs typeface="Avenir"/>
                  <a:sym typeface="Slate Pro" panose="02000506040000020004" pitchFamily="2" charset="0"/>
                </a:rPr>
                <a:t>How long before you see return on your investment?</a:t>
              </a:r>
              <a:endParaRPr lang="en-US" sz="1200" dirty="0">
                <a:solidFill>
                  <a:schemeClr val="tx1"/>
                </a:solidFill>
                <a:latin typeface="Slate Pro" panose="02000506040000020004" pitchFamily="2" charset="0"/>
                <a:ea typeface="Avenir"/>
                <a:cs typeface="Avenir"/>
                <a:sym typeface="Slate Pro" panose="02000506040000020004" pitchFamily="2" charset="0"/>
              </a:endParaRPr>
            </a:p>
            <a:p>
              <a:pPr marL="628650" lvl="4" indent="-171450">
                <a:buFont typeface="Courier New" panose="02070309020205020404" pitchFamily="49" charset="0"/>
                <a:buChar char="o"/>
              </a:pPr>
              <a:r>
                <a:rPr lang="en-US" sz="1200" b="0" u="none" strike="noStrike" cap="none" dirty="0">
                  <a:solidFill>
                    <a:schemeClr val="tx1"/>
                  </a:solidFill>
                  <a:latin typeface="Slate Pro" panose="02000506040000020004" pitchFamily="2" charset="0"/>
                  <a:ea typeface="Avenir"/>
                  <a:cs typeface="Avenir"/>
                  <a:sym typeface="Slate Pro" panose="02000506040000020004" pitchFamily="2" charset="0"/>
                </a:rPr>
                <a:t>6-9 </a:t>
              </a:r>
              <a:r>
                <a:rPr lang="en-US" sz="1200" dirty="0">
                  <a:solidFill>
                    <a:schemeClr val="tx1"/>
                  </a:solidFill>
                  <a:latin typeface="Slate Pro" panose="02000506040000020004" pitchFamily="2" charset="0"/>
                  <a:ea typeface="Avenir"/>
                  <a:cs typeface="Avenir"/>
                  <a:sym typeface="Slate Pro" panose="02000506040000020004" pitchFamily="2" charset="0"/>
                </a:rPr>
                <a:t>m</a:t>
              </a:r>
              <a:r>
                <a:rPr lang="en-US" sz="1200" b="0" u="none" strike="noStrike" cap="none" dirty="0">
                  <a:solidFill>
                    <a:schemeClr val="tx1"/>
                  </a:solidFill>
                  <a:latin typeface="Slate Pro" panose="02000506040000020004" pitchFamily="2" charset="0"/>
                  <a:ea typeface="Avenir"/>
                  <a:cs typeface="Avenir"/>
                  <a:sym typeface="Slate Pro" panose="02000506040000020004" pitchFamily="2" charset="0"/>
                </a:rPr>
                <a:t>onths, 9-18 months,  or 18-24 </a:t>
              </a:r>
              <a:r>
                <a:rPr lang="en-US" sz="1200" dirty="0">
                  <a:solidFill>
                    <a:schemeClr val="tx1"/>
                  </a:solidFill>
                  <a:latin typeface="Slate Pro" panose="02000506040000020004" pitchFamily="2" charset="0"/>
                  <a:ea typeface="Avenir"/>
                  <a:cs typeface="Avenir"/>
                  <a:sym typeface="Slate Pro" panose="02000506040000020004" pitchFamily="2" charset="0"/>
                </a:rPr>
                <a:t>m</a:t>
              </a:r>
              <a:r>
                <a:rPr lang="en-US" sz="1200" b="0" u="none" strike="noStrike" cap="none" dirty="0">
                  <a:solidFill>
                    <a:schemeClr val="tx1"/>
                  </a:solidFill>
                  <a:latin typeface="Slate Pro" panose="02000506040000020004" pitchFamily="2" charset="0"/>
                  <a:ea typeface="Avenir"/>
                  <a:cs typeface="Avenir"/>
                  <a:sym typeface="Slate Pro" panose="02000506040000020004" pitchFamily="2" charset="0"/>
                </a:rPr>
                <a:t>onths</a:t>
              </a:r>
              <a:endParaRPr lang="en-US" sz="1200" dirty="0">
                <a:solidFill>
                  <a:schemeClr val="tx1"/>
                </a:solidFill>
                <a:latin typeface="Slate Pro" panose="02000506040000020004" pitchFamily="2" charset="0"/>
                <a:sym typeface="Slate Pro" panose="02000506040000020004" pitchFamily="2" charset="0"/>
              </a:endParaRPr>
            </a:p>
          </p:txBody>
        </p:sp>
        <p:grpSp>
          <p:nvGrpSpPr>
            <p:cNvPr id="20" name="Group 19">
              <a:extLst>
                <a:ext uri="{FF2B5EF4-FFF2-40B4-BE49-F238E27FC236}">
                  <a16:creationId xmlns:a16="http://schemas.microsoft.com/office/drawing/2014/main" id="{5AEB299D-F159-B33D-BBB2-26D3FA46CCCF}"/>
                </a:ext>
              </a:extLst>
            </p:cNvPr>
            <p:cNvGrpSpPr/>
            <p:nvPr/>
          </p:nvGrpSpPr>
          <p:grpSpPr>
            <a:xfrm>
              <a:off x="5506782" y="1390577"/>
              <a:ext cx="252922" cy="248365"/>
              <a:chOff x="2678113" y="2540000"/>
              <a:chExt cx="352425" cy="346075"/>
            </a:xfrm>
            <a:solidFill>
              <a:schemeClr val="bg1"/>
            </a:solidFill>
          </p:grpSpPr>
          <p:sp>
            <p:nvSpPr>
              <p:cNvPr id="21" name="Freeform 74">
                <a:extLst>
                  <a:ext uri="{FF2B5EF4-FFF2-40B4-BE49-F238E27FC236}">
                    <a16:creationId xmlns:a16="http://schemas.microsoft.com/office/drawing/2014/main" id="{A20C0618-9983-7B26-5245-5A41FC5C9F70}"/>
                  </a:ext>
                </a:extLst>
              </p:cNvPr>
              <p:cNvSpPr>
                <a:spLocks/>
              </p:cNvSpPr>
              <p:nvPr/>
            </p:nvSpPr>
            <p:spPr bwMode="auto">
              <a:xfrm>
                <a:off x="2738438" y="2863850"/>
                <a:ext cx="22225" cy="22225"/>
              </a:xfrm>
              <a:custGeom>
                <a:avLst/>
                <a:gdLst>
                  <a:gd name="T0" fmla="*/ 1 w 6"/>
                  <a:gd name="T1" fmla="*/ 3 h 6"/>
                  <a:gd name="T2" fmla="*/ 1 w 6"/>
                  <a:gd name="T3" fmla="*/ 5 h 6"/>
                  <a:gd name="T4" fmla="*/ 2 w 6"/>
                  <a:gd name="T5" fmla="*/ 6 h 6"/>
                  <a:gd name="T6" fmla="*/ 3 w 6"/>
                  <a:gd name="T7" fmla="*/ 5 h 6"/>
                  <a:gd name="T8" fmla="*/ 6 w 6"/>
                  <a:gd name="T9" fmla="*/ 3 h 6"/>
                  <a:gd name="T10" fmla="*/ 3 w 6"/>
                  <a:gd name="T11" fmla="*/ 0 h 6"/>
                  <a:gd name="T12" fmla="*/ 1 w 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1" y="3"/>
                    </a:moveTo>
                    <a:cubicBezTo>
                      <a:pt x="0" y="3"/>
                      <a:pt x="0" y="5"/>
                      <a:pt x="1" y="5"/>
                    </a:cubicBezTo>
                    <a:cubicBezTo>
                      <a:pt x="1" y="6"/>
                      <a:pt x="1" y="6"/>
                      <a:pt x="2" y="6"/>
                    </a:cubicBezTo>
                    <a:cubicBezTo>
                      <a:pt x="3" y="6"/>
                      <a:pt x="3" y="6"/>
                      <a:pt x="3" y="5"/>
                    </a:cubicBezTo>
                    <a:cubicBezTo>
                      <a:pt x="6" y="3"/>
                      <a:pt x="6" y="3"/>
                      <a:pt x="6" y="3"/>
                    </a:cubicBezTo>
                    <a:cubicBezTo>
                      <a:pt x="5" y="2"/>
                      <a:pt x="4" y="1"/>
                      <a:pt x="3" y="0"/>
                    </a:cubicBez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2" name="Freeform 75">
                <a:extLst>
                  <a:ext uri="{FF2B5EF4-FFF2-40B4-BE49-F238E27FC236}">
                    <a16:creationId xmlns:a16="http://schemas.microsoft.com/office/drawing/2014/main" id="{81B591CE-FDC0-0376-968A-992B2F8989D8}"/>
                  </a:ext>
                </a:extLst>
              </p:cNvPr>
              <p:cNvSpPr>
                <a:spLocks/>
              </p:cNvSpPr>
              <p:nvPr/>
            </p:nvSpPr>
            <p:spPr bwMode="auto">
              <a:xfrm>
                <a:off x="2940050" y="2863850"/>
                <a:ext cx="23813" cy="22225"/>
              </a:xfrm>
              <a:custGeom>
                <a:avLst/>
                <a:gdLst>
                  <a:gd name="T0" fmla="*/ 3 w 6"/>
                  <a:gd name="T1" fmla="*/ 0 h 6"/>
                  <a:gd name="T2" fmla="*/ 0 w 6"/>
                  <a:gd name="T3" fmla="*/ 3 h 6"/>
                  <a:gd name="T4" fmla="*/ 3 w 6"/>
                  <a:gd name="T5" fmla="*/ 5 h 6"/>
                  <a:gd name="T6" fmla="*/ 4 w 6"/>
                  <a:gd name="T7" fmla="*/ 6 h 6"/>
                  <a:gd name="T8" fmla="*/ 5 w 6"/>
                  <a:gd name="T9" fmla="*/ 5 h 6"/>
                  <a:gd name="T10" fmla="*/ 5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2" y="1"/>
                      <a:pt x="1" y="2"/>
                      <a:pt x="0" y="3"/>
                    </a:cubicBezTo>
                    <a:cubicBezTo>
                      <a:pt x="3" y="5"/>
                      <a:pt x="3" y="5"/>
                      <a:pt x="3" y="5"/>
                    </a:cubicBezTo>
                    <a:cubicBezTo>
                      <a:pt x="3" y="6"/>
                      <a:pt x="3" y="6"/>
                      <a:pt x="4" y="6"/>
                    </a:cubicBezTo>
                    <a:cubicBezTo>
                      <a:pt x="5" y="6"/>
                      <a:pt x="5" y="6"/>
                      <a:pt x="5" y="5"/>
                    </a:cubicBezTo>
                    <a:cubicBezTo>
                      <a:pt x="6" y="5"/>
                      <a:pt x="6" y="3"/>
                      <a:pt x="5" y="3"/>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3" name="Freeform 76">
                <a:extLst>
                  <a:ext uri="{FF2B5EF4-FFF2-40B4-BE49-F238E27FC236}">
                    <a16:creationId xmlns:a16="http://schemas.microsoft.com/office/drawing/2014/main" id="{DA1C8F5C-505B-0B06-3303-E7D7C51F2874}"/>
                  </a:ext>
                </a:extLst>
              </p:cNvPr>
              <p:cNvSpPr>
                <a:spLocks/>
              </p:cNvSpPr>
              <p:nvPr/>
            </p:nvSpPr>
            <p:spPr bwMode="auto">
              <a:xfrm>
                <a:off x="2903538" y="2540000"/>
                <a:ext cx="127000" cy="123825"/>
              </a:xfrm>
              <a:custGeom>
                <a:avLst/>
                <a:gdLst>
                  <a:gd name="T0" fmla="*/ 16 w 34"/>
                  <a:gd name="T1" fmla="*/ 0 h 33"/>
                  <a:gd name="T2" fmla="*/ 0 w 34"/>
                  <a:gd name="T3" fmla="*/ 10 h 33"/>
                  <a:gd name="T4" fmla="*/ 26 w 34"/>
                  <a:gd name="T5" fmla="*/ 33 h 33"/>
                  <a:gd name="T6" fmla="*/ 34 w 34"/>
                  <a:gd name="T7" fmla="*/ 18 h 33"/>
                  <a:gd name="T8" fmla="*/ 16 w 34"/>
                  <a:gd name="T9" fmla="*/ 0 h 33"/>
                </a:gdLst>
                <a:ahLst/>
                <a:cxnLst>
                  <a:cxn ang="0">
                    <a:pos x="T0" y="T1"/>
                  </a:cxn>
                  <a:cxn ang="0">
                    <a:pos x="T2" y="T3"/>
                  </a:cxn>
                  <a:cxn ang="0">
                    <a:pos x="T4" y="T5"/>
                  </a:cxn>
                  <a:cxn ang="0">
                    <a:pos x="T6" y="T7"/>
                  </a:cxn>
                  <a:cxn ang="0">
                    <a:pos x="T8" y="T9"/>
                  </a:cxn>
                </a:cxnLst>
                <a:rect l="0" t="0" r="r" b="b"/>
                <a:pathLst>
                  <a:path w="34" h="33">
                    <a:moveTo>
                      <a:pt x="16" y="0"/>
                    </a:moveTo>
                    <a:cubicBezTo>
                      <a:pt x="9" y="0"/>
                      <a:pt x="3" y="4"/>
                      <a:pt x="0" y="10"/>
                    </a:cubicBezTo>
                    <a:cubicBezTo>
                      <a:pt x="11" y="14"/>
                      <a:pt x="21" y="22"/>
                      <a:pt x="26" y="33"/>
                    </a:cubicBezTo>
                    <a:cubicBezTo>
                      <a:pt x="31" y="30"/>
                      <a:pt x="34" y="24"/>
                      <a:pt x="34" y="18"/>
                    </a:cubicBezTo>
                    <a:cubicBezTo>
                      <a:pt x="34" y="8"/>
                      <a:pt x="2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4" name="Freeform 77">
                <a:extLst>
                  <a:ext uri="{FF2B5EF4-FFF2-40B4-BE49-F238E27FC236}">
                    <a16:creationId xmlns:a16="http://schemas.microsoft.com/office/drawing/2014/main" id="{F96E3554-F47F-84D9-A85A-125C9AFB06AE}"/>
                  </a:ext>
                </a:extLst>
              </p:cNvPr>
              <p:cNvSpPr>
                <a:spLocks/>
              </p:cNvSpPr>
              <p:nvPr/>
            </p:nvSpPr>
            <p:spPr bwMode="auto">
              <a:xfrm>
                <a:off x="2678113" y="2540000"/>
                <a:ext cx="127000" cy="120650"/>
              </a:xfrm>
              <a:custGeom>
                <a:avLst/>
                <a:gdLst>
                  <a:gd name="T0" fmla="*/ 34 w 34"/>
                  <a:gd name="T1" fmla="*/ 10 h 32"/>
                  <a:gd name="T2" fmla="*/ 18 w 34"/>
                  <a:gd name="T3" fmla="*/ 0 h 32"/>
                  <a:gd name="T4" fmla="*/ 0 w 34"/>
                  <a:gd name="T5" fmla="*/ 18 h 32"/>
                  <a:gd name="T6" fmla="*/ 7 w 34"/>
                  <a:gd name="T7" fmla="*/ 32 h 32"/>
                  <a:gd name="T8" fmla="*/ 34 w 34"/>
                  <a:gd name="T9" fmla="*/ 10 h 32"/>
                </a:gdLst>
                <a:ahLst/>
                <a:cxnLst>
                  <a:cxn ang="0">
                    <a:pos x="T0" y="T1"/>
                  </a:cxn>
                  <a:cxn ang="0">
                    <a:pos x="T2" y="T3"/>
                  </a:cxn>
                  <a:cxn ang="0">
                    <a:pos x="T4" y="T5"/>
                  </a:cxn>
                  <a:cxn ang="0">
                    <a:pos x="T6" y="T7"/>
                  </a:cxn>
                  <a:cxn ang="0">
                    <a:pos x="T8" y="T9"/>
                  </a:cxn>
                </a:cxnLst>
                <a:rect l="0" t="0" r="r" b="b"/>
                <a:pathLst>
                  <a:path w="34" h="32">
                    <a:moveTo>
                      <a:pt x="34" y="10"/>
                    </a:moveTo>
                    <a:cubicBezTo>
                      <a:pt x="31" y="4"/>
                      <a:pt x="25" y="0"/>
                      <a:pt x="18" y="0"/>
                    </a:cubicBezTo>
                    <a:cubicBezTo>
                      <a:pt x="8" y="0"/>
                      <a:pt x="0" y="8"/>
                      <a:pt x="0" y="18"/>
                    </a:cubicBezTo>
                    <a:cubicBezTo>
                      <a:pt x="0" y="24"/>
                      <a:pt x="3" y="29"/>
                      <a:pt x="7" y="32"/>
                    </a:cubicBezTo>
                    <a:cubicBezTo>
                      <a:pt x="12" y="21"/>
                      <a:pt x="22" y="13"/>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5" name="Freeform 78">
                <a:extLst>
                  <a:ext uri="{FF2B5EF4-FFF2-40B4-BE49-F238E27FC236}">
                    <a16:creationId xmlns:a16="http://schemas.microsoft.com/office/drawing/2014/main" id="{128F6B39-6C6F-1B04-138F-AC301C1C674E}"/>
                  </a:ext>
                </a:extLst>
              </p:cNvPr>
              <p:cNvSpPr>
                <a:spLocks noEditPoints="1"/>
              </p:cNvSpPr>
              <p:nvPr/>
            </p:nvSpPr>
            <p:spPr bwMode="auto">
              <a:xfrm>
                <a:off x="2700338" y="2584450"/>
                <a:ext cx="300038" cy="301625"/>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44 w 80"/>
                  <a:gd name="T11" fmla="*/ 42 h 80"/>
                  <a:gd name="T12" fmla="*/ 42 w 80"/>
                  <a:gd name="T13" fmla="*/ 44 h 80"/>
                  <a:gd name="T14" fmla="*/ 26 w 80"/>
                  <a:gd name="T15" fmla="*/ 44 h 80"/>
                  <a:gd name="T16" fmla="*/ 24 w 80"/>
                  <a:gd name="T17" fmla="*/ 42 h 80"/>
                  <a:gd name="T18" fmla="*/ 26 w 80"/>
                  <a:gd name="T19" fmla="*/ 40 h 80"/>
                  <a:gd name="T20" fmla="*/ 40 w 80"/>
                  <a:gd name="T21" fmla="*/ 40 h 80"/>
                  <a:gd name="T22" fmla="*/ 40 w 80"/>
                  <a:gd name="T23" fmla="*/ 18 h 80"/>
                  <a:gd name="T24" fmla="*/ 42 w 80"/>
                  <a:gd name="T25" fmla="*/ 16 h 80"/>
                  <a:gd name="T26" fmla="*/ 44 w 80"/>
                  <a:gd name="T27" fmla="*/ 18 h 80"/>
                  <a:gd name="T28" fmla="*/ 44 w 80"/>
                  <a:gd name="T29"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44" y="42"/>
                    </a:moveTo>
                    <a:cubicBezTo>
                      <a:pt x="44" y="43"/>
                      <a:pt x="43" y="44"/>
                      <a:pt x="42" y="44"/>
                    </a:cubicBezTo>
                    <a:cubicBezTo>
                      <a:pt x="26" y="44"/>
                      <a:pt x="26" y="44"/>
                      <a:pt x="26" y="44"/>
                    </a:cubicBezTo>
                    <a:cubicBezTo>
                      <a:pt x="25" y="44"/>
                      <a:pt x="24" y="43"/>
                      <a:pt x="24" y="42"/>
                    </a:cubicBezTo>
                    <a:cubicBezTo>
                      <a:pt x="24" y="41"/>
                      <a:pt x="25" y="40"/>
                      <a:pt x="26" y="40"/>
                    </a:cubicBezTo>
                    <a:cubicBezTo>
                      <a:pt x="40" y="40"/>
                      <a:pt x="40" y="40"/>
                      <a:pt x="40" y="40"/>
                    </a:cubicBezTo>
                    <a:cubicBezTo>
                      <a:pt x="40" y="18"/>
                      <a:pt x="40" y="18"/>
                      <a:pt x="40" y="18"/>
                    </a:cubicBezTo>
                    <a:cubicBezTo>
                      <a:pt x="40" y="17"/>
                      <a:pt x="41" y="16"/>
                      <a:pt x="42" y="16"/>
                    </a:cubicBezTo>
                    <a:cubicBezTo>
                      <a:pt x="43" y="16"/>
                      <a:pt x="44" y="17"/>
                      <a:pt x="44" y="18"/>
                    </a:cubicBezTo>
                    <a:lnTo>
                      <a:pt x="4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grpSp>
        <p:nvGrpSpPr>
          <p:cNvPr id="29" name="Group 28">
            <a:extLst>
              <a:ext uri="{FF2B5EF4-FFF2-40B4-BE49-F238E27FC236}">
                <a16:creationId xmlns:a16="http://schemas.microsoft.com/office/drawing/2014/main" id="{3C1EA7AC-DD69-7149-AECE-226854050113}"/>
              </a:ext>
            </a:extLst>
          </p:cNvPr>
          <p:cNvGrpSpPr/>
          <p:nvPr/>
        </p:nvGrpSpPr>
        <p:grpSpPr>
          <a:xfrm>
            <a:off x="609600" y="2064601"/>
            <a:ext cx="5233480" cy="835674"/>
            <a:chOff x="609600" y="2290191"/>
            <a:chExt cx="5233480" cy="835674"/>
          </a:xfrm>
        </p:grpSpPr>
        <p:sp>
          <p:nvSpPr>
            <p:cNvPr id="11" name="Rectangle 10">
              <a:extLst>
                <a:ext uri="{FF2B5EF4-FFF2-40B4-BE49-F238E27FC236}">
                  <a16:creationId xmlns:a16="http://schemas.microsoft.com/office/drawing/2014/main" id="{339A771C-6C04-F771-AD77-47025ED0638A}"/>
                </a:ext>
              </a:extLst>
            </p:cNvPr>
            <p:cNvSpPr/>
            <p:nvPr/>
          </p:nvSpPr>
          <p:spPr>
            <a:xfrm>
              <a:off x="609600" y="2290194"/>
              <a:ext cx="5233480" cy="41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3" indent="0" rtl="0">
                <a:lnSpc>
                  <a:spcPct val="100000"/>
                </a:lnSpc>
                <a:spcBef>
                  <a:spcPts val="0"/>
                </a:spcBef>
                <a:spcAft>
                  <a:spcPts val="0"/>
                </a:spcAft>
                <a:buNone/>
              </a:pPr>
              <a:r>
                <a:rPr lang="en-US" sz="1400" b="1" i="0" u="none" strike="noStrike" cap="none" dirty="0">
                  <a:solidFill>
                    <a:schemeClr val="lt1"/>
                  </a:solidFill>
                  <a:latin typeface="Slate Pro" panose="02000506040000020004" pitchFamily="2" charset="0"/>
                  <a:ea typeface="Avenir"/>
                  <a:cs typeface="Avenir"/>
                  <a:sym typeface="Slate Pro" panose="02000506040000020004" pitchFamily="2" charset="0"/>
                </a:rPr>
                <a:t>Level of effort</a:t>
              </a:r>
              <a:endParaRPr lang="en-US" sz="1400" dirty="0">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8780B1BF-E5BE-D268-A315-B795E04B36CB}"/>
                </a:ext>
              </a:extLst>
            </p:cNvPr>
            <p:cNvSpPr/>
            <p:nvPr/>
          </p:nvSpPr>
          <p:spPr>
            <a:xfrm>
              <a:off x="5423407" y="2290191"/>
              <a:ext cx="419673" cy="419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65951892-0F79-370F-2B8D-1A86827A6BAA}"/>
                </a:ext>
              </a:extLst>
            </p:cNvPr>
            <p:cNvSpPr/>
            <p:nvPr/>
          </p:nvSpPr>
          <p:spPr>
            <a:xfrm>
              <a:off x="609600" y="2756533"/>
              <a:ext cx="52334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171450" marR="0" lvl="3" indent="-171450" rtl="0">
                <a:lnSpc>
                  <a:spcPct val="100000"/>
                </a:lnSpc>
                <a:spcBef>
                  <a:spcPts val="0"/>
                </a:spcBef>
                <a:spcAft>
                  <a:spcPts val="0"/>
                </a:spcAft>
                <a:buFont typeface="Arial" panose="020B0604020202020204" pitchFamily="34" charset="0"/>
                <a:buChar char="•"/>
              </a:pPr>
              <a:r>
                <a:rPr lang="en-US" sz="1200" b="0" i="0" u="none" strike="noStrike" cap="none" dirty="0">
                  <a:solidFill>
                    <a:schemeClr val="tx1"/>
                  </a:solidFill>
                  <a:latin typeface="Slate Pro" panose="02000506040000020004" pitchFamily="2" charset="0"/>
                  <a:ea typeface="Avenir"/>
                  <a:cs typeface="Avenir"/>
                  <a:sym typeface="Slate Pro" panose="02000506040000020004" pitchFamily="2" charset="0"/>
                </a:rPr>
                <a:t>How many resources and change will this opportunity take to implement?</a:t>
              </a:r>
            </a:p>
            <a:p>
              <a:pPr marL="628650" lvl="4" indent="-171450">
                <a:buFont typeface="Courier New" panose="02070309020205020404" pitchFamily="49" charset="0"/>
                <a:buChar char="o"/>
              </a:pPr>
              <a:r>
                <a:rPr lang="en-US" sz="1200" b="0" u="none" strike="noStrike" cap="none" dirty="0">
                  <a:solidFill>
                    <a:schemeClr val="tx1"/>
                  </a:solidFill>
                  <a:latin typeface="Slate Pro" panose="02000506040000020004" pitchFamily="2" charset="0"/>
                  <a:ea typeface="Avenir"/>
                  <a:cs typeface="Avenir"/>
                  <a:sym typeface="Slate Pro" panose="02000506040000020004" pitchFamily="2" charset="0"/>
                </a:rPr>
                <a:t>Low, medium, or high</a:t>
              </a:r>
              <a:endParaRPr lang="en-US" sz="1200" dirty="0">
                <a:solidFill>
                  <a:schemeClr val="tx1"/>
                </a:solidFill>
                <a:latin typeface="Slate Pro" panose="02000506040000020004" pitchFamily="2" charset="0"/>
                <a:sym typeface="Slate Pro" panose="02000506040000020004" pitchFamily="2" charset="0"/>
              </a:endParaRPr>
            </a:p>
          </p:txBody>
        </p:sp>
        <p:sp>
          <p:nvSpPr>
            <p:cNvPr id="26" name="Freeform 23">
              <a:extLst>
                <a:ext uri="{FF2B5EF4-FFF2-40B4-BE49-F238E27FC236}">
                  <a16:creationId xmlns:a16="http://schemas.microsoft.com/office/drawing/2014/main" id="{361FA356-7061-F6F7-7C0B-C7C801C1330F}"/>
                </a:ext>
              </a:extLst>
            </p:cNvPr>
            <p:cNvSpPr>
              <a:spLocks/>
            </p:cNvSpPr>
            <p:nvPr/>
          </p:nvSpPr>
          <p:spPr bwMode="auto">
            <a:xfrm>
              <a:off x="5503934" y="2413441"/>
              <a:ext cx="258619" cy="173172"/>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30" name="Group 29">
            <a:extLst>
              <a:ext uri="{FF2B5EF4-FFF2-40B4-BE49-F238E27FC236}">
                <a16:creationId xmlns:a16="http://schemas.microsoft.com/office/drawing/2014/main" id="{FD7A9F2A-A841-A526-9144-C09255F19CE0}"/>
              </a:ext>
            </a:extLst>
          </p:cNvPr>
          <p:cNvGrpSpPr/>
          <p:nvPr/>
        </p:nvGrpSpPr>
        <p:grpSpPr>
          <a:xfrm>
            <a:off x="609600" y="3037004"/>
            <a:ext cx="5233480" cy="651008"/>
            <a:chOff x="609600" y="3327398"/>
            <a:chExt cx="5233480" cy="651008"/>
          </a:xfrm>
        </p:grpSpPr>
        <p:sp>
          <p:nvSpPr>
            <p:cNvPr id="14" name="Rectangle 13">
              <a:extLst>
                <a:ext uri="{FF2B5EF4-FFF2-40B4-BE49-F238E27FC236}">
                  <a16:creationId xmlns:a16="http://schemas.microsoft.com/office/drawing/2014/main" id="{58559949-3AB0-01A5-F88A-158FB39A375C}"/>
                </a:ext>
              </a:extLst>
            </p:cNvPr>
            <p:cNvSpPr/>
            <p:nvPr/>
          </p:nvSpPr>
          <p:spPr>
            <a:xfrm>
              <a:off x="609600" y="3327401"/>
              <a:ext cx="5233480" cy="41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3" indent="0" rtl="0">
                <a:lnSpc>
                  <a:spcPct val="100000"/>
                </a:lnSpc>
                <a:spcBef>
                  <a:spcPts val="0"/>
                </a:spcBef>
                <a:spcAft>
                  <a:spcPts val="0"/>
                </a:spcAft>
                <a:buNone/>
              </a:pPr>
              <a:r>
                <a:rPr lang="en-US" sz="1400" b="1" i="0" u="none" strike="noStrike" cap="none" dirty="0">
                  <a:solidFill>
                    <a:schemeClr val="lt1"/>
                  </a:solidFill>
                  <a:latin typeface="Slate Pro" panose="02000506040000020004" pitchFamily="2" charset="0"/>
                  <a:ea typeface="Avenir"/>
                  <a:cs typeface="Avenir"/>
                  <a:sym typeface="Slate Pro" panose="02000506040000020004" pitchFamily="2" charset="0"/>
                </a:rPr>
                <a:t>Impact on enterprise </a:t>
              </a:r>
              <a:r>
                <a:rPr lang="en-US" sz="1400" b="1" dirty="0">
                  <a:latin typeface="Slate Pro" panose="02000506040000020004" pitchFamily="2" charset="0"/>
                  <a:ea typeface="Avenir"/>
                  <a:cs typeface="Avenir"/>
                  <a:sym typeface="Slate Pro" panose="02000506040000020004" pitchFamily="2" charset="0"/>
                </a:rPr>
                <a:t>v</a:t>
              </a:r>
              <a:r>
                <a:rPr lang="en-US" sz="1400" b="1" i="0" u="none" strike="noStrike" cap="none" dirty="0">
                  <a:solidFill>
                    <a:schemeClr val="lt1"/>
                  </a:solidFill>
                  <a:latin typeface="Slate Pro" panose="02000506040000020004" pitchFamily="2" charset="0"/>
                  <a:ea typeface="Avenir"/>
                  <a:cs typeface="Avenir"/>
                  <a:sym typeface="Slate Pro" panose="02000506040000020004" pitchFamily="2" charset="0"/>
                </a:rPr>
                <a:t>alue</a:t>
              </a:r>
              <a:endParaRPr lang="en-US" sz="1400" dirty="0">
                <a:latin typeface="Slate Pro" panose="02000506040000020004" pitchFamily="2" charset="0"/>
                <a:sym typeface="Slate Pro" panose="02000506040000020004" pitchFamily="2" charset="0"/>
              </a:endParaRPr>
            </a:p>
          </p:txBody>
        </p:sp>
        <p:sp>
          <p:nvSpPr>
            <p:cNvPr id="15" name="Rectangle 14">
              <a:extLst>
                <a:ext uri="{FF2B5EF4-FFF2-40B4-BE49-F238E27FC236}">
                  <a16:creationId xmlns:a16="http://schemas.microsoft.com/office/drawing/2014/main" id="{9F8652DC-C901-3B1B-42AD-AA0BBCAD1803}"/>
                </a:ext>
              </a:extLst>
            </p:cNvPr>
            <p:cNvSpPr/>
            <p:nvPr/>
          </p:nvSpPr>
          <p:spPr>
            <a:xfrm>
              <a:off x="5423407" y="3327398"/>
              <a:ext cx="419673" cy="419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B77680FE-39D9-101F-D7FF-E48FD974688D}"/>
                </a:ext>
              </a:extLst>
            </p:cNvPr>
            <p:cNvSpPr/>
            <p:nvPr/>
          </p:nvSpPr>
          <p:spPr>
            <a:xfrm>
              <a:off x="609600" y="3793740"/>
              <a:ext cx="523348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171450" marR="0" lvl="3" indent="-171450" rtl="0">
                <a:lnSpc>
                  <a:spcPct val="100000"/>
                </a:lnSpc>
                <a:spcBef>
                  <a:spcPts val="0"/>
                </a:spcBef>
                <a:spcAft>
                  <a:spcPts val="0"/>
                </a:spcAft>
                <a:buFont typeface="Arial" panose="020B0604020202020204" pitchFamily="34" charset="0"/>
                <a:buChar char="•"/>
              </a:pPr>
              <a:r>
                <a:rPr lang="en-US" sz="1200" b="0" i="0" u="none" strike="noStrike" cap="none" dirty="0">
                  <a:solidFill>
                    <a:schemeClr val="tx1"/>
                  </a:solidFill>
                  <a:latin typeface="Slate Pro" panose="02000506040000020004" pitchFamily="2" charset="0"/>
                  <a:ea typeface="Avenir"/>
                  <a:cs typeface="Avenir"/>
                  <a:sym typeface="Slate Pro" panose="02000506040000020004" pitchFamily="2" charset="0"/>
                </a:rPr>
                <a:t>How much return on your investment can you expect?</a:t>
              </a:r>
              <a:endParaRPr lang="en-US" sz="1200" dirty="0">
                <a:solidFill>
                  <a:schemeClr val="tx1"/>
                </a:solidFill>
                <a:latin typeface="Slate Pro" panose="02000506040000020004" pitchFamily="2" charset="0"/>
                <a:sym typeface="Slate Pro" panose="02000506040000020004" pitchFamily="2" charset="0"/>
              </a:endParaRPr>
            </a:p>
          </p:txBody>
        </p:sp>
        <p:sp>
          <p:nvSpPr>
            <p:cNvPr id="27" name="Freeform 59">
              <a:extLst>
                <a:ext uri="{FF2B5EF4-FFF2-40B4-BE49-F238E27FC236}">
                  <a16:creationId xmlns:a16="http://schemas.microsoft.com/office/drawing/2014/main" id="{549BA4E0-3823-B27B-230A-BD2F3D30C6E7}"/>
                </a:ext>
              </a:extLst>
            </p:cNvPr>
            <p:cNvSpPr>
              <a:spLocks/>
            </p:cNvSpPr>
            <p:nvPr/>
          </p:nvSpPr>
          <p:spPr bwMode="auto">
            <a:xfrm>
              <a:off x="5509061" y="3422736"/>
              <a:ext cx="248365" cy="228997"/>
            </a:xfrm>
            <a:custGeom>
              <a:avLst/>
              <a:gdLst>
                <a:gd name="T0" fmla="*/ 92 w 92"/>
                <a:gd name="T1" fmla="*/ 41 h 85"/>
                <a:gd name="T2" fmla="*/ 84 w 92"/>
                <a:gd name="T3" fmla="*/ 33 h 85"/>
                <a:gd name="T4" fmla="*/ 55 w 92"/>
                <a:gd name="T5" fmla="*/ 33 h 85"/>
                <a:gd name="T6" fmla="*/ 58 w 92"/>
                <a:gd name="T7" fmla="*/ 12 h 85"/>
                <a:gd name="T8" fmla="*/ 49 w 92"/>
                <a:gd name="T9" fmla="*/ 0 h 85"/>
                <a:gd name="T10" fmla="*/ 42 w 92"/>
                <a:gd name="T11" fmla="*/ 7 h 85"/>
                <a:gd name="T12" fmla="*/ 14 w 92"/>
                <a:gd name="T13" fmla="*/ 37 h 85"/>
                <a:gd name="T14" fmla="*/ 2 w 92"/>
                <a:gd name="T15" fmla="*/ 37 h 85"/>
                <a:gd name="T16" fmla="*/ 0 w 92"/>
                <a:gd name="T17" fmla="*/ 39 h 85"/>
                <a:gd name="T18" fmla="*/ 0 w 92"/>
                <a:gd name="T19" fmla="*/ 75 h 85"/>
                <a:gd name="T20" fmla="*/ 2 w 92"/>
                <a:gd name="T21" fmla="*/ 77 h 85"/>
                <a:gd name="T22" fmla="*/ 32 w 92"/>
                <a:gd name="T23" fmla="*/ 82 h 85"/>
                <a:gd name="T24" fmla="*/ 46 w 92"/>
                <a:gd name="T25" fmla="*/ 85 h 85"/>
                <a:gd name="T26" fmla="*/ 72 w 92"/>
                <a:gd name="T27" fmla="*/ 85 h 85"/>
                <a:gd name="T28" fmla="*/ 80 w 92"/>
                <a:gd name="T29" fmla="*/ 77 h 85"/>
                <a:gd name="T30" fmla="*/ 79 w 92"/>
                <a:gd name="T31" fmla="*/ 73 h 85"/>
                <a:gd name="T32" fmla="*/ 84 w 92"/>
                <a:gd name="T33" fmla="*/ 65 h 85"/>
                <a:gd name="T34" fmla="*/ 83 w 92"/>
                <a:gd name="T35" fmla="*/ 61 h 85"/>
                <a:gd name="T36" fmla="*/ 88 w 92"/>
                <a:gd name="T37" fmla="*/ 53 h 85"/>
                <a:gd name="T38" fmla="*/ 87 w 92"/>
                <a:gd name="T39" fmla="*/ 49 h 85"/>
                <a:gd name="T40" fmla="*/ 92 w 92"/>
                <a:gd name="T41" fmla="*/ 4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85">
                  <a:moveTo>
                    <a:pt x="92" y="41"/>
                  </a:moveTo>
                  <a:cubicBezTo>
                    <a:pt x="92" y="37"/>
                    <a:pt x="88" y="33"/>
                    <a:pt x="84" y="33"/>
                  </a:cubicBezTo>
                  <a:cubicBezTo>
                    <a:pt x="55" y="33"/>
                    <a:pt x="55" y="33"/>
                    <a:pt x="55" y="33"/>
                  </a:cubicBezTo>
                  <a:cubicBezTo>
                    <a:pt x="56" y="28"/>
                    <a:pt x="58" y="18"/>
                    <a:pt x="58" y="12"/>
                  </a:cubicBezTo>
                  <a:cubicBezTo>
                    <a:pt x="58" y="4"/>
                    <a:pt x="53" y="0"/>
                    <a:pt x="49" y="0"/>
                  </a:cubicBezTo>
                  <a:cubicBezTo>
                    <a:pt x="45" y="0"/>
                    <a:pt x="42" y="3"/>
                    <a:pt x="42" y="7"/>
                  </a:cubicBezTo>
                  <a:cubicBezTo>
                    <a:pt x="42" y="25"/>
                    <a:pt x="27" y="37"/>
                    <a:pt x="14" y="37"/>
                  </a:cubicBezTo>
                  <a:cubicBezTo>
                    <a:pt x="2" y="37"/>
                    <a:pt x="2" y="37"/>
                    <a:pt x="2" y="37"/>
                  </a:cubicBezTo>
                  <a:cubicBezTo>
                    <a:pt x="1" y="37"/>
                    <a:pt x="0" y="38"/>
                    <a:pt x="0" y="39"/>
                  </a:cubicBezTo>
                  <a:cubicBezTo>
                    <a:pt x="0" y="75"/>
                    <a:pt x="0" y="75"/>
                    <a:pt x="0" y="75"/>
                  </a:cubicBezTo>
                  <a:cubicBezTo>
                    <a:pt x="0" y="76"/>
                    <a:pt x="1" y="77"/>
                    <a:pt x="2" y="77"/>
                  </a:cubicBezTo>
                  <a:cubicBezTo>
                    <a:pt x="20" y="77"/>
                    <a:pt x="27" y="80"/>
                    <a:pt x="32" y="82"/>
                  </a:cubicBezTo>
                  <a:cubicBezTo>
                    <a:pt x="35" y="83"/>
                    <a:pt x="39" y="85"/>
                    <a:pt x="46" y="85"/>
                  </a:cubicBezTo>
                  <a:cubicBezTo>
                    <a:pt x="72" y="85"/>
                    <a:pt x="72" y="85"/>
                    <a:pt x="72" y="85"/>
                  </a:cubicBezTo>
                  <a:cubicBezTo>
                    <a:pt x="76" y="85"/>
                    <a:pt x="80" y="81"/>
                    <a:pt x="80" y="77"/>
                  </a:cubicBezTo>
                  <a:cubicBezTo>
                    <a:pt x="80" y="75"/>
                    <a:pt x="79" y="74"/>
                    <a:pt x="79" y="73"/>
                  </a:cubicBezTo>
                  <a:cubicBezTo>
                    <a:pt x="82" y="71"/>
                    <a:pt x="84" y="68"/>
                    <a:pt x="84" y="65"/>
                  </a:cubicBezTo>
                  <a:cubicBezTo>
                    <a:pt x="84" y="63"/>
                    <a:pt x="83" y="62"/>
                    <a:pt x="83" y="61"/>
                  </a:cubicBezTo>
                  <a:cubicBezTo>
                    <a:pt x="86" y="59"/>
                    <a:pt x="88" y="56"/>
                    <a:pt x="88" y="53"/>
                  </a:cubicBezTo>
                  <a:cubicBezTo>
                    <a:pt x="88" y="51"/>
                    <a:pt x="87" y="50"/>
                    <a:pt x="87" y="49"/>
                  </a:cubicBezTo>
                  <a:cubicBezTo>
                    <a:pt x="90" y="47"/>
                    <a:pt x="92" y="44"/>
                    <a:pt x="92"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
        <p:nvSpPr>
          <p:cNvPr id="31" name="Rectangle 30">
            <a:extLst>
              <a:ext uri="{FF2B5EF4-FFF2-40B4-BE49-F238E27FC236}">
                <a16:creationId xmlns:a16="http://schemas.microsoft.com/office/drawing/2014/main" id="{2804E6DA-9E8D-D563-DB9F-2D74BD7A8794}"/>
              </a:ext>
            </a:extLst>
          </p:cNvPr>
          <p:cNvSpPr/>
          <p:nvPr/>
        </p:nvSpPr>
        <p:spPr>
          <a:xfrm>
            <a:off x="609600" y="5934075"/>
            <a:ext cx="10962290" cy="2381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None/>
            </a:pPr>
            <a:r>
              <a:rPr lang="en-US" sz="1400" b="1" i="1" u="none" strike="noStrike" cap="none" dirty="0">
                <a:solidFill>
                  <a:schemeClr val="dk1"/>
                </a:solidFill>
                <a:latin typeface="Slate Pro" panose="02000506040000020004" pitchFamily="2" charset="0"/>
                <a:ea typeface="Avenir"/>
                <a:cs typeface="Avenir"/>
                <a:sym typeface="Slate Pro" panose="02000506040000020004" pitchFamily="2" charset="0"/>
              </a:rPr>
              <a:t>Leadership collaborates to select opportunities that are high impact, achievable, and aligned towards a common commercial goal.</a:t>
            </a:r>
            <a:endParaRPr lang="en-US" sz="1400" b="1" i="1" dirty="0">
              <a:latin typeface="Slate Pro" panose="02000506040000020004" pitchFamily="2" charset="0"/>
              <a:sym typeface="Slate Pro" panose="02000506040000020004" pitchFamily="2" charset="0"/>
            </a:endParaRPr>
          </a:p>
        </p:txBody>
      </p:sp>
      <p:sp>
        <p:nvSpPr>
          <p:cNvPr id="32" name="Rectangle 31">
            <a:extLst>
              <a:ext uri="{FF2B5EF4-FFF2-40B4-BE49-F238E27FC236}">
                <a16:creationId xmlns:a16="http://schemas.microsoft.com/office/drawing/2014/main" id="{84255113-52AE-261B-E26A-51AC1E2BCA0E}"/>
              </a:ext>
            </a:extLst>
          </p:cNvPr>
          <p:cNvSpPr/>
          <p:nvPr/>
        </p:nvSpPr>
        <p:spPr>
          <a:xfrm>
            <a:off x="6648451" y="1506436"/>
            <a:ext cx="4800600" cy="3508485"/>
          </a:xfrm>
          <a:prstGeom prst="rect">
            <a:avLst/>
          </a:prstGeom>
          <a:solidFill>
            <a:schemeClr val="bg1"/>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33" name="Rectangle 32">
            <a:extLst>
              <a:ext uri="{FF2B5EF4-FFF2-40B4-BE49-F238E27FC236}">
                <a16:creationId xmlns:a16="http://schemas.microsoft.com/office/drawing/2014/main" id="{BA7B4391-6FAE-1DA9-25C5-5AFC3A7E5EE1}"/>
              </a:ext>
            </a:extLst>
          </p:cNvPr>
          <p:cNvSpPr/>
          <p:nvPr/>
        </p:nvSpPr>
        <p:spPr>
          <a:xfrm>
            <a:off x="6287587" y="2482913"/>
            <a:ext cx="169277" cy="2142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square" lIns="0" tIns="0" rIns="0" bIns="36000" rtlCol="0" anchor="ctr">
            <a:spAutoFit/>
          </a:bodyPr>
          <a:lstStyle/>
          <a:p>
            <a:pPr marL="0" marR="0" lvl="1" indent="0" algn="ctr" rtl="0">
              <a:lnSpc>
                <a:spcPct val="100000"/>
              </a:lnSpc>
              <a:spcBef>
                <a:spcPts val="0"/>
              </a:spcBef>
              <a:spcAft>
                <a:spcPts val="0"/>
              </a:spcAft>
              <a:buClr>
                <a:srgbClr val="000000"/>
              </a:buClr>
              <a:buSzPts val="1200"/>
              <a:buFont typeface="Arial"/>
              <a:buNone/>
            </a:pPr>
            <a:r>
              <a:rPr lang="en-US" sz="1100" b="1" i="0" u="none" strike="noStrike" cap="none" dirty="0">
                <a:solidFill>
                  <a:schemeClr val="tx1"/>
                </a:solidFill>
                <a:latin typeface="Slate Pro" panose="02000506040000020004" pitchFamily="2" charset="0"/>
                <a:ea typeface="Avenir"/>
                <a:cs typeface="Avenir"/>
                <a:sym typeface="Slate Pro" panose="02000506040000020004" pitchFamily="2" charset="0"/>
              </a:rPr>
              <a:t>Time to realization</a:t>
            </a:r>
          </a:p>
        </p:txBody>
      </p:sp>
      <p:sp>
        <p:nvSpPr>
          <p:cNvPr id="34" name="Rectangle 33">
            <a:extLst>
              <a:ext uri="{FF2B5EF4-FFF2-40B4-BE49-F238E27FC236}">
                <a16:creationId xmlns:a16="http://schemas.microsoft.com/office/drawing/2014/main" id="{3E5EEEDC-CC81-4C57-266A-7470457C7CFA}"/>
              </a:ext>
            </a:extLst>
          </p:cNvPr>
          <p:cNvSpPr/>
          <p:nvPr/>
        </p:nvSpPr>
        <p:spPr>
          <a:xfrm rot="5400000" flipH="1">
            <a:off x="8964113" y="4134709"/>
            <a:ext cx="169277" cy="2142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square" lIns="0" tIns="0" rIns="0" bIns="36000" rtlCol="0" anchor="ctr">
            <a:spAutoFit/>
          </a:bodyPr>
          <a:lstStyle/>
          <a:p>
            <a:pPr marL="0" marR="0" lvl="1" indent="0" algn="ctr" rtl="0">
              <a:lnSpc>
                <a:spcPct val="100000"/>
              </a:lnSpc>
              <a:spcBef>
                <a:spcPts val="0"/>
              </a:spcBef>
              <a:spcAft>
                <a:spcPts val="0"/>
              </a:spcAft>
              <a:buClr>
                <a:srgbClr val="000000"/>
              </a:buClr>
              <a:buSzPts val="1200"/>
              <a:buFont typeface="Arial"/>
              <a:buNone/>
            </a:pPr>
            <a:r>
              <a:rPr lang="en-US" sz="1100" b="1" i="0" u="none" strike="noStrike" cap="none" dirty="0">
                <a:solidFill>
                  <a:schemeClr val="accent1"/>
                </a:solidFill>
                <a:latin typeface="Slate Pro" panose="02000506040000020004" pitchFamily="2" charset="0"/>
                <a:ea typeface="Avenir"/>
                <a:cs typeface="Avenir"/>
                <a:sym typeface="Slate Pro" panose="02000506040000020004" pitchFamily="2" charset="0"/>
              </a:rPr>
              <a:t>Effort to implement</a:t>
            </a:r>
          </a:p>
        </p:txBody>
      </p:sp>
      <p:graphicFrame>
        <p:nvGraphicFramePr>
          <p:cNvPr id="35" name="Google Shape;1046;p109">
            <a:extLst>
              <a:ext uri="{FF2B5EF4-FFF2-40B4-BE49-F238E27FC236}">
                <a16:creationId xmlns:a16="http://schemas.microsoft.com/office/drawing/2014/main" id="{EFF61893-49C3-08DD-9D1A-058838DAAA91}"/>
              </a:ext>
            </a:extLst>
          </p:cNvPr>
          <p:cNvGraphicFramePr/>
          <p:nvPr>
            <p:extLst>
              <p:ext uri="{D42A27DB-BD31-4B8C-83A1-F6EECF244321}">
                <p14:modId xmlns:p14="http://schemas.microsoft.com/office/powerpoint/2010/main" val="217247052"/>
              </p:ext>
            </p:extLst>
          </p:nvPr>
        </p:nvGraphicFramePr>
        <p:xfrm>
          <a:off x="6772764" y="1638942"/>
          <a:ext cx="4551975" cy="3232827"/>
        </p:xfrm>
        <a:graphic>
          <a:graphicData uri="http://schemas.openxmlformats.org/drawingml/2006/chart">
            <c:chart xmlns:c="http://schemas.openxmlformats.org/drawingml/2006/chart" xmlns:r="http://schemas.openxmlformats.org/officeDocument/2006/relationships" r:id="rId6"/>
          </a:graphicData>
        </a:graphic>
      </p:graphicFrame>
      <p:sp>
        <p:nvSpPr>
          <p:cNvPr id="36" name="Google Shape;1047;p109">
            <a:extLst>
              <a:ext uri="{FF2B5EF4-FFF2-40B4-BE49-F238E27FC236}">
                <a16:creationId xmlns:a16="http://schemas.microsoft.com/office/drawing/2014/main" id="{F0E29FC5-4BE1-AD70-600E-0931EFB78342}"/>
              </a:ext>
            </a:extLst>
          </p:cNvPr>
          <p:cNvSpPr/>
          <p:nvPr/>
        </p:nvSpPr>
        <p:spPr>
          <a:xfrm>
            <a:off x="8562725" y="2081327"/>
            <a:ext cx="773113" cy="212725"/>
          </a:xfrm>
          <a:prstGeom prst="rect">
            <a:avLst/>
          </a:prstGeom>
          <a:noFill/>
          <a:ln>
            <a:noFill/>
          </a:ln>
        </p:spPr>
        <p:txBody>
          <a:bodyPr spcFirstLastPara="1" wrap="square" lIns="25400" tIns="0" rIns="25400" bIns="0" anchor="ctr" anchorCtr="0">
            <a:noAutofit/>
          </a:bodyPr>
          <a:lstStyle/>
          <a:p>
            <a:pPr marL="0" marR="0" lvl="1" indent="0" algn="l" rtl="0">
              <a:lnSpc>
                <a:spcPct val="100000"/>
              </a:lnSpc>
              <a:spcBef>
                <a:spcPts val="0"/>
              </a:spcBef>
              <a:spcAft>
                <a:spcPts val="0"/>
              </a:spcAft>
              <a:buClr>
                <a:srgbClr val="000000"/>
              </a:buClr>
              <a:buSzPts val="1200"/>
              <a:buFont typeface="Arial"/>
              <a:buNone/>
            </a:pPr>
            <a:r>
              <a:rPr lang="en-US" sz="1200" b="0" i="0" u="none" strike="noStrike" cap="none" dirty="0">
                <a:latin typeface="Slate Pro" panose="02000506040000020004" pitchFamily="2" charset="0"/>
                <a:ea typeface="Avenir"/>
                <a:cs typeface="Avenir"/>
                <a:sym typeface="Slate Pro" panose="02000506040000020004" pitchFamily="2" charset="0"/>
              </a:rPr>
              <a:t>Option 5</a:t>
            </a:r>
            <a:endParaRPr sz="1200" b="0" i="0" u="none" strike="noStrike" cap="none" dirty="0">
              <a:latin typeface="Slate Pro" panose="02000506040000020004" pitchFamily="2" charset="0"/>
              <a:ea typeface="Avenir"/>
              <a:cs typeface="Avenir"/>
              <a:sym typeface="Slate Pro" panose="02000506040000020004" pitchFamily="2" charset="0"/>
            </a:endParaRPr>
          </a:p>
        </p:txBody>
      </p:sp>
      <p:sp>
        <p:nvSpPr>
          <p:cNvPr id="37" name="Google Shape;1049;p109">
            <a:extLst>
              <a:ext uri="{FF2B5EF4-FFF2-40B4-BE49-F238E27FC236}">
                <a16:creationId xmlns:a16="http://schemas.microsoft.com/office/drawing/2014/main" id="{1BF98911-73A7-4CC8-BD35-80E151B2AD19}"/>
              </a:ext>
            </a:extLst>
          </p:cNvPr>
          <p:cNvSpPr/>
          <p:nvPr/>
        </p:nvSpPr>
        <p:spPr>
          <a:xfrm>
            <a:off x="8474867" y="3661442"/>
            <a:ext cx="728663" cy="212725"/>
          </a:xfrm>
          <a:prstGeom prst="rect">
            <a:avLst/>
          </a:prstGeom>
          <a:noFill/>
          <a:ln>
            <a:noFill/>
          </a:ln>
        </p:spPr>
        <p:txBody>
          <a:bodyPr spcFirstLastPara="1" wrap="square" lIns="25400" tIns="0" rIns="25400" bIns="0" anchor="ctr" anchorCtr="0">
            <a:noAutofit/>
          </a:bodyPr>
          <a:lstStyle/>
          <a:p>
            <a:pPr marL="0" marR="0" lvl="1" indent="0" algn="l" rtl="0">
              <a:lnSpc>
                <a:spcPct val="100000"/>
              </a:lnSpc>
              <a:spcBef>
                <a:spcPts val="0"/>
              </a:spcBef>
              <a:spcAft>
                <a:spcPts val="0"/>
              </a:spcAft>
              <a:buClr>
                <a:srgbClr val="000000"/>
              </a:buClr>
              <a:buSzPts val="1200"/>
              <a:buFont typeface="Arial"/>
              <a:buNone/>
            </a:pPr>
            <a:r>
              <a:rPr lang="en-US" sz="1200" b="0" i="0" u="none" strike="noStrike" cap="none" dirty="0">
                <a:latin typeface="Slate Pro" panose="02000506040000020004" pitchFamily="2" charset="0"/>
                <a:ea typeface="Avenir"/>
                <a:cs typeface="Avenir"/>
                <a:sym typeface="Slate Pro" panose="02000506040000020004" pitchFamily="2" charset="0"/>
              </a:rPr>
              <a:t>Option2</a:t>
            </a:r>
            <a:endParaRPr sz="1200" b="0" i="0" u="none" strike="noStrike" cap="none" dirty="0">
              <a:latin typeface="Slate Pro" panose="02000506040000020004" pitchFamily="2" charset="0"/>
              <a:ea typeface="Avenir"/>
              <a:cs typeface="Avenir"/>
              <a:sym typeface="Slate Pro" panose="02000506040000020004" pitchFamily="2" charset="0"/>
            </a:endParaRPr>
          </a:p>
        </p:txBody>
      </p:sp>
      <p:sp>
        <p:nvSpPr>
          <p:cNvPr id="38" name="Google Shape;1051;p109">
            <a:extLst>
              <a:ext uri="{FF2B5EF4-FFF2-40B4-BE49-F238E27FC236}">
                <a16:creationId xmlns:a16="http://schemas.microsoft.com/office/drawing/2014/main" id="{0CC89281-BD9A-D9BF-C061-D22F1B00FD03}"/>
              </a:ext>
            </a:extLst>
          </p:cNvPr>
          <p:cNvSpPr/>
          <p:nvPr/>
        </p:nvSpPr>
        <p:spPr>
          <a:xfrm>
            <a:off x="7909530" y="4162195"/>
            <a:ext cx="773113" cy="213842"/>
          </a:xfrm>
          <a:prstGeom prst="rect">
            <a:avLst/>
          </a:prstGeom>
          <a:noFill/>
          <a:ln>
            <a:noFill/>
          </a:ln>
        </p:spPr>
        <p:txBody>
          <a:bodyPr spcFirstLastPara="1" wrap="square" lIns="25400" tIns="0" rIns="25400" bIns="0" anchor="ctr" anchorCtr="0">
            <a:noAutofit/>
          </a:bodyPr>
          <a:lstStyle/>
          <a:p>
            <a:pPr marL="0" marR="0" lvl="1" indent="0" algn="l" rtl="0">
              <a:lnSpc>
                <a:spcPct val="100000"/>
              </a:lnSpc>
              <a:spcBef>
                <a:spcPts val="0"/>
              </a:spcBef>
              <a:spcAft>
                <a:spcPts val="0"/>
              </a:spcAft>
              <a:buClr>
                <a:srgbClr val="000000"/>
              </a:buClr>
              <a:buSzPts val="1200"/>
              <a:buFont typeface="Arial"/>
              <a:buNone/>
            </a:pPr>
            <a:r>
              <a:rPr lang="en-US" sz="1200" b="0" i="0" u="none" strike="noStrike" cap="none" dirty="0">
                <a:latin typeface="Slate Pro" panose="02000506040000020004" pitchFamily="2" charset="0"/>
                <a:ea typeface="Avenir"/>
                <a:cs typeface="Avenir"/>
                <a:sym typeface="Slate Pro" panose="02000506040000020004" pitchFamily="2" charset="0"/>
              </a:rPr>
              <a:t>Option 1</a:t>
            </a:r>
            <a:endParaRPr sz="1200" b="0" i="0" u="none" strike="noStrike" cap="none" dirty="0">
              <a:latin typeface="Slate Pro" panose="02000506040000020004" pitchFamily="2" charset="0"/>
              <a:ea typeface="Avenir"/>
              <a:cs typeface="Avenir"/>
              <a:sym typeface="Slate Pro" panose="02000506040000020004" pitchFamily="2" charset="0"/>
            </a:endParaRPr>
          </a:p>
        </p:txBody>
      </p:sp>
      <p:sp>
        <p:nvSpPr>
          <p:cNvPr id="39" name="Google Shape;1052;p109">
            <a:extLst>
              <a:ext uri="{FF2B5EF4-FFF2-40B4-BE49-F238E27FC236}">
                <a16:creationId xmlns:a16="http://schemas.microsoft.com/office/drawing/2014/main" id="{9EA4C695-7021-9C1C-69CC-238B5075DF21}"/>
              </a:ext>
            </a:extLst>
          </p:cNvPr>
          <p:cNvSpPr/>
          <p:nvPr/>
        </p:nvSpPr>
        <p:spPr>
          <a:xfrm>
            <a:off x="9955227" y="4179639"/>
            <a:ext cx="773113" cy="212725"/>
          </a:xfrm>
          <a:prstGeom prst="rect">
            <a:avLst/>
          </a:prstGeom>
          <a:noFill/>
          <a:ln>
            <a:noFill/>
          </a:ln>
        </p:spPr>
        <p:txBody>
          <a:bodyPr spcFirstLastPara="1" wrap="square" lIns="25400" tIns="0" rIns="25400" bIns="0" anchor="ctr" anchorCtr="0">
            <a:noAutofit/>
          </a:bodyPr>
          <a:lstStyle/>
          <a:p>
            <a:pPr marL="0" marR="0" lvl="1" indent="0" algn="l" rtl="0">
              <a:lnSpc>
                <a:spcPct val="100000"/>
              </a:lnSpc>
              <a:spcBef>
                <a:spcPts val="0"/>
              </a:spcBef>
              <a:spcAft>
                <a:spcPts val="0"/>
              </a:spcAft>
              <a:buClr>
                <a:srgbClr val="000000"/>
              </a:buClr>
              <a:buSzPts val="1200"/>
              <a:buFont typeface="Arial"/>
              <a:buNone/>
            </a:pPr>
            <a:r>
              <a:rPr lang="en-US" sz="1200" b="0" i="0" u="none" strike="noStrike" cap="none" dirty="0">
                <a:latin typeface="Slate Pro" panose="02000506040000020004" pitchFamily="2" charset="0"/>
                <a:ea typeface="Avenir"/>
                <a:cs typeface="Avenir"/>
                <a:sym typeface="Slate Pro" panose="02000506040000020004" pitchFamily="2" charset="0"/>
              </a:rPr>
              <a:t>Option 4</a:t>
            </a:r>
            <a:endParaRPr sz="1200" b="0" i="0" u="none" strike="noStrike" cap="none" dirty="0">
              <a:latin typeface="Slate Pro" panose="02000506040000020004" pitchFamily="2" charset="0"/>
              <a:ea typeface="Avenir"/>
              <a:cs typeface="Avenir"/>
              <a:sym typeface="Slate Pro" panose="02000506040000020004" pitchFamily="2" charset="0"/>
            </a:endParaRPr>
          </a:p>
        </p:txBody>
      </p:sp>
      <p:sp>
        <p:nvSpPr>
          <p:cNvPr id="40" name="Google Shape;1054;p109">
            <a:extLst>
              <a:ext uri="{FF2B5EF4-FFF2-40B4-BE49-F238E27FC236}">
                <a16:creationId xmlns:a16="http://schemas.microsoft.com/office/drawing/2014/main" id="{CBB7570B-A380-1455-E1EC-7F684A1D2046}"/>
              </a:ext>
            </a:extLst>
          </p:cNvPr>
          <p:cNvSpPr/>
          <p:nvPr/>
        </p:nvSpPr>
        <p:spPr>
          <a:xfrm>
            <a:off x="10120150" y="2706876"/>
            <a:ext cx="773113" cy="212725"/>
          </a:xfrm>
          <a:prstGeom prst="rect">
            <a:avLst/>
          </a:prstGeom>
          <a:noFill/>
          <a:ln>
            <a:noFill/>
          </a:ln>
        </p:spPr>
        <p:txBody>
          <a:bodyPr spcFirstLastPara="1" wrap="square" lIns="25400" tIns="0" rIns="25400" bIns="0" anchor="ctr" anchorCtr="0">
            <a:noAutofit/>
          </a:bodyPr>
          <a:lstStyle/>
          <a:p>
            <a:pPr marL="0" marR="0" lvl="1" indent="0" algn="ctr" rtl="0">
              <a:lnSpc>
                <a:spcPct val="100000"/>
              </a:lnSpc>
              <a:spcBef>
                <a:spcPts val="0"/>
              </a:spcBef>
              <a:spcAft>
                <a:spcPts val="0"/>
              </a:spcAft>
              <a:buClr>
                <a:srgbClr val="000000"/>
              </a:buClr>
              <a:buSzPts val="1200"/>
              <a:buFont typeface="Arial"/>
              <a:buNone/>
            </a:pPr>
            <a:r>
              <a:rPr lang="en-US" sz="1200" b="0" i="0" u="none" strike="noStrike" cap="none" dirty="0">
                <a:latin typeface="Slate Pro" panose="02000506040000020004" pitchFamily="2" charset="0"/>
                <a:ea typeface="Avenir"/>
                <a:cs typeface="Avenir"/>
                <a:sym typeface="Slate Pro" panose="02000506040000020004" pitchFamily="2" charset="0"/>
              </a:rPr>
              <a:t>Option 3</a:t>
            </a:r>
            <a:endParaRPr sz="1200" b="0" i="0" u="none" strike="noStrike" cap="none" dirty="0">
              <a:latin typeface="Slate Pro" panose="02000506040000020004" pitchFamily="2" charset="0"/>
              <a:ea typeface="Avenir"/>
              <a:cs typeface="Avenir"/>
              <a:sym typeface="Slate Pro" panose="02000506040000020004" pitchFamily="2" charset="0"/>
            </a:endParaRPr>
          </a:p>
        </p:txBody>
      </p:sp>
      <p:grpSp>
        <p:nvGrpSpPr>
          <p:cNvPr id="43" name="Group 42">
            <a:extLst>
              <a:ext uri="{FF2B5EF4-FFF2-40B4-BE49-F238E27FC236}">
                <a16:creationId xmlns:a16="http://schemas.microsoft.com/office/drawing/2014/main" id="{2ED784EA-F172-5369-4F8E-D4446D9D2D1B}"/>
              </a:ext>
            </a:extLst>
          </p:cNvPr>
          <p:cNvGrpSpPr/>
          <p:nvPr/>
        </p:nvGrpSpPr>
        <p:grpSpPr>
          <a:xfrm>
            <a:off x="7140469" y="5419742"/>
            <a:ext cx="3816565" cy="271938"/>
            <a:chOff x="7773561" y="5340500"/>
            <a:chExt cx="3816565" cy="271938"/>
          </a:xfrm>
        </p:grpSpPr>
        <p:sp>
          <p:nvSpPr>
            <p:cNvPr id="41" name="Google Shape;1053;p109">
              <a:extLst>
                <a:ext uri="{FF2B5EF4-FFF2-40B4-BE49-F238E27FC236}">
                  <a16:creationId xmlns:a16="http://schemas.microsoft.com/office/drawing/2014/main" id="{2AC65336-9A44-E3EE-3CE9-25D55F2B714F}"/>
                </a:ext>
              </a:extLst>
            </p:cNvPr>
            <p:cNvSpPr/>
            <p:nvPr/>
          </p:nvSpPr>
          <p:spPr>
            <a:xfrm>
              <a:off x="7773561" y="5340500"/>
              <a:ext cx="271938" cy="27193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Slate Pro" panose="02000506040000020004" pitchFamily="2" charset="0"/>
                <a:ea typeface="Arial"/>
                <a:cs typeface="Arial"/>
                <a:sym typeface="Slate Pro" panose="02000506040000020004" pitchFamily="2" charset="0"/>
              </a:endParaRPr>
            </a:p>
          </p:txBody>
        </p:sp>
        <p:sp>
          <p:nvSpPr>
            <p:cNvPr id="42" name="Google Shape;1056;p109">
              <a:extLst>
                <a:ext uri="{FF2B5EF4-FFF2-40B4-BE49-F238E27FC236}">
                  <a16:creationId xmlns:a16="http://schemas.microsoft.com/office/drawing/2014/main" id="{34BA321D-6C0F-19A4-1D42-B9863D4DB3F5}"/>
                </a:ext>
              </a:extLst>
            </p:cNvPr>
            <p:cNvSpPr/>
            <p:nvPr/>
          </p:nvSpPr>
          <p:spPr>
            <a:xfrm>
              <a:off x="8141305" y="5400269"/>
              <a:ext cx="3448821" cy="1524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1000"/>
                <a:buFont typeface="Arial"/>
                <a:buNone/>
              </a:pPr>
              <a:r>
                <a:rPr lang="en-US" sz="1000" b="0" i="1" u="none" strike="noStrike" cap="none" dirty="0">
                  <a:latin typeface="Slate Pro" panose="02000506040000020004" pitchFamily="2" charset="0"/>
                  <a:ea typeface="Avenir"/>
                  <a:cs typeface="Avenir"/>
                  <a:sym typeface="Slate Pro" panose="02000506040000020004" pitchFamily="2" charset="0"/>
                </a:rPr>
                <a:t>Size of bubble indicates impact/value of the opportunity</a:t>
              </a:r>
              <a:endParaRPr dirty="0">
                <a:latin typeface="Slate Pro" panose="02000506040000020004" pitchFamily="2" charset="0"/>
                <a:sym typeface="Slate Pro" panose="02000506040000020004" pitchFamily="2" charset="0"/>
              </a:endParaRPr>
            </a:p>
          </p:txBody>
        </p:sp>
      </p:grpSp>
      <p:grpSp>
        <p:nvGrpSpPr>
          <p:cNvPr id="71" name="Group 70">
            <a:extLst>
              <a:ext uri="{FF2B5EF4-FFF2-40B4-BE49-F238E27FC236}">
                <a16:creationId xmlns:a16="http://schemas.microsoft.com/office/drawing/2014/main" id="{AC9CA84C-7DC9-2965-5894-9BB52FF2A96D}"/>
              </a:ext>
            </a:extLst>
          </p:cNvPr>
          <p:cNvGrpSpPr/>
          <p:nvPr/>
        </p:nvGrpSpPr>
        <p:grpSpPr>
          <a:xfrm>
            <a:off x="399565" y="3773737"/>
            <a:ext cx="5443515" cy="2056702"/>
            <a:chOff x="399565" y="3510060"/>
            <a:chExt cx="5821013" cy="2320379"/>
          </a:xfrm>
        </p:grpSpPr>
        <p:sp>
          <p:nvSpPr>
            <p:cNvPr id="72" name="Google Shape;993;p109">
              <a:extLst>
                <a:ext uri="{FF2B5EF4-FFF2-40B4-BE49-F238E27FC236}">
                  <a16:creationId xmlns:a16="http://schemas.microsoft.com/office/drawing/2014/main" id="{7044C9F8-8487-EE43-802A-30888B9CAB96}"/>
                </a:ext>
              </a:extLst>
            </p:cNvPr>
            <p:cNvSpPr/>
            <p:nvPr/>
          </p:nvSpPr>
          <p:spPr>
            <a:xfrm>
              <a:off x="563227" y="3510060"/>
              <a:ext cx="5657351" cy="2320379"/>
            </a:xfrm>
            <a:prstGeom prst="rect">
              <a:avLst/>
            </a:prstGeom>
            <a:solidFill>
              <a:srgbClr val="2F414E">
                <a:alpha val="89803"/>
              </a:srgbClr>
            </a:solidFill>
            <a:ln>
              <a:noFill/>
            </a:ln>
            <a:effectLst>
              <a:outerShdw blurRad="76200" dist="50800" dir="5400000" algn="tl" rotWithShape="0">
                <a:schemeClr val="lt2">
                  <a:alpha val="3921"/>
                </a:schemeClr>
              </a:outerShdw>
            </a:effectLst>
          </p:spPr>
          <p:txBody>
            <a:bodyPr spcFirstLastPara="1" wrap="square" lIns="182875" tIns="182875" rIns="182875" bIns="182875" anchor="t" anchorCtr="0">
              <a:noAutofit/>
            </a:bodyPr>
            <a:lstStyle/>
            <a:p>
              <a:pPr marL="0" marR="0" lvl="0" indent="0" algn="l" rtl="0">
                <a:lnSpc>
                  <a:spcPct val="100000"/>
                </a:lnSpc>
                <a:spcBef>
                  <a:spcPts val="0"/>
                </a:spcBef>
                <a:spcAft>
                  <a:spcPts val="0"/>
                </a:spcAft>
                <a:buNone/>
              </a:pPr>
              <a:endParaRPr sz="1200" b="0" i="0" u="none" strike="noStrike" cap="none">
                <a:solidFill>
                  <a:schemeClr val="lt2"/>
                </a:solidFill>
                <a:latin typeface="Arial"/>
                <a:ea typeface="Arial"/>
                <a:cs typeface="Arial"/>
                <a:sym typeface="Arial"/>
              </a:endParaRPr>
            </a:p>
          </p:txBody>
        </p:sp>
        <p:grpSp>
          <p:nvGrpSpPr>
            <p:cNvPr id="73" name="Google Shape;1021;p109">
              <a:extLst>
                <a:ext uri="{FF2B5EF4-FFF2-40B4-BE49-F238E27FC236}">
                  <a16:creationId xmlns:a16="http://schemas.microsoft.com/office/drawing/2014/main" id="{E32FDD4B-E1C3-8A99-3F0C-48F145EF4D83}"/>
                </a:ext>
              </a:extLst>
            </p:cNvPr>
            <p:cNvGrpSpPr/>
            <p:nvPr/>
          </p:nvGrpSpPr>
          <p:grpSpPr>
            <a:xfrm>
              <a:off x="399565" y="3652158"/>
              <a:ext cx="5601669" cy="329425"/>
              <a:chOff x="399565" y="3502228"/>
              <a:chExt cx="5601669" cy="329425"/>
            </a:xfrm>
          </p:grpSpPr>
          <p:sp>
            <p:nvSpPr>
              <p:cNvPr id="94" name="Google Shape;1022;p109">
                <a:extLst>
                  <a:ext uri="{FF2B5EF4-FFF2-40B4-BE49-F238E27FC236}">
                    <a16:creationId xmlns:a16="http://schemas.microsoft.com/office/drawing/2014/main" id="{105DB857-C2CA-D7D3-490F-7FB4D070A63F}"/>
                  </a:ext>
                </a:extLst>
              </p:cNvPr>
              <p:cNvSpPr/>
              <p:nvPr/>
            </p:nvSpPr>
            <p:spPr>
              <a:xfrm>
                <a:off x="1530254" y="3502228"/>
                <a:ext cx="4470980" cy="323165"/>
              </a:xfrm>
              <a:prstGeom prst="rect">
                <a:avLst/>
              </a:prstGeom>
              <a:noFill/>
              <a:ln>
                <a:noFill/>
              </a:ln>
            </p:spPr>
            <p:txBody>
              <a:bodyPr spcFirstLastPara="1" wrap="square" lIns="0" tIns="0" rIns="0" bIns="0" anchor="t" anchorCtr="0">
                <a:spAutoFit/>
              </a:bodyPr>
              <a:lstStyle/>
              <a:p>
                <a:pPr marL="0" marR="0" lvl="3" indent="0" algn="l" rtl="0">
                  <a:lnSpc>
                    <a:spcPct val="100000"/>
                  </a:lnSpc>
                  <a:spcBef>
                    <a:spcPts val="0"/>
                  </a:spcBef>
                  <a:spcAft>
                    <a:spcPts val="0"/>
                  </a:spcAft>
                  <a:buNone/>
                </a:pPr>
                <a:r>
                  <a:rPr lang="en-US" sz="1050" dirty="0">
                    <a:solidFill>
                      <a:schemeClr val="lt1"/>
                    </a:solidFill>
                    <a:latin typeface="Avenir"/>
                    <a:ea typeface="Avenir"/>
                    <a:cs typeface="Avenir"/>
                    <a:sym typeface="Avenir"/>
                  </a:rPr>
                  <a:t>G</a:t>
                </a:r>
                <a:r>
                  <a:rPr lang="en-US" sz="1050" b="0" i="0" u="none" strike="noStrike" cap="none" dirty="0">
                    <a:solidFill>
                      <a:schemeClr val="lt1"/>
                    </a:solidFill>
                    <a:latin typeface="Avenir"/>
                    <a:ea typeface="Avenir"/>
                    <a:cs typeface="Avenir"/>
                    <a:sym typeface="Avenir"/>
                  </a:rPr>
                  <a:t>reat opportunity due to being high impact and not requiring too much time or effort to implement. </a:t>
                </a:r>
                <a:endParaRPr dirty="0"/>
              </a:p>
            </p:txBody>
          </p:sp>
          <p:grpSp>
            <p:nvGrpSpPr>
              <p:cNvPr id="95" name="Google Shape;1023;p109">
                <a:extLst>
                  <a:ext uri="{FF2B5EF4-FFF2-40B4-BE49-F238E27FC236}">
                    <a16:creationId xmlns:a16="http://schemas.microsoft.com/office/drawing/2014/main" id="{8C02307D-2156-A0AD-CBD0-B4DE0E0A3BE7}"/>
                  </a:ext>
                </a:extLst>
              </p:cNvPr>
              <p:cNvGrpSpPr/>
              <p:nvPr/>
            </p:nvGrpSpPr>
            <p:grpSpPr>
              <a:xfrm>
                <a:off x="399565" y="3502228"/>
                <a:ext cx="1035289" cy="329425"/>
                <a:chOff x="399565" y="3478054"/>
                <a:chExt cx="1035289" cy="438465"/>
              </a:xfrm>
            </p:grpSpPr>
            <p:sp>
              <p:nvSpPr>
                <p:cNvPr id="96" name="Google Shape;1024;p109">
                  <a:extLst>
                    <a:ext uri="{FF2B5EF4-FFF2-40B4-BE49-F238E27FC236}">
                      <a16:creationId xmlns:a16="http://schemas.microsoft.com/office/drawing/2014/main" id="{229E5C6B-4114-50E8-F9F7-07DA78B8B4FF}"/>
                    </a:ext>
                  </a:extLst>
                </p:cNvPr>
                <p:cNvSpPr/>
                <p:nvPr/>
              </p:nvSpPr>
              <p:spPr>
                <a:xfrm>
                  <a:off x="399565" y="3478054"/>
                  <a:ext cx="1035289" cy="331979"/>
                </a:xfrm>
                <a:prstGeom prst="homePlate">
                  <a:avLst>
                    <a:gd name="adj" fmla="val 23438"/>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b="1" i="0" u="none" strike="noStrike" cap="none" dirty="0">
                      <a:solidFill>
                        <a:schemeClr val="lt1"/>
                      </a:solidFill>
                      <a:latin typeface="Avenir"/>
                      <a:ea typeface="Avenir"/>
                      <a:cs typeface="Avenir"/>
                      <a:sym typeface="Avenir"/>
                    </a:rPr>
                    <a:t>Option 1</a:t>
                  </a:r>
                  <a:endParaRPr dirty="0"/>
                </a:p>
              </p:txBody>
            </p:sp>
            <p:sp>
              <p:nvSpPr>
                <p:cNvPr id="97" name="Google Shape;1025;p109">
                  <a:extLst>
                    <a:ext uri="{FF2B5EF4-FFF2-40B4-BE49-F238E27FC236}">
                      <a16:creationId xmlns:a16="http://schemas.microsoft.com/office/drawing/2014/main" id="{4B286726-84AE-6702-F3CD-32F36EDE2337}"/>
                    </a:ext>
                  </a:extLst>
                </p:cNvPr>
                <p:cNvSpPr/>
                <p:nvPr/>
              </p:nvSpPr>
              <p:spPr>
                <a:xfrm rot="10800000" flipH="1">
                  <a:off x="399565" y="3810033"/>
                  <a:ext cx="182227" cy="106486"/>
                </a:xfrm>
                <a:prstGeom prst="triangle">
                  <a:avLst>
                    <a:gd name="adj" fmla="val 100000"/>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venir"/>
                    <a:ea typeface="Avenir"/>
                    <a:cs typeface="Avenir"/>
                    <a:sym typeface="Avenir"/>
                  </a:endParaRPr>
                </a:p>
              </p:txBody>
            </p:sp>
          </p:grpSp>
        </p:grpSp>
        <p:grpSp>
          <p:nvGrpSpPr>
            <p:cNvPr id="74" name="Google Shape;1026;p109">
              <a:extLst>
                <a:ext uri="{FF2B5EF4-FFF2-40B4-BE49-F238E27FC236}">
                  <a16:creationId xmlns:a16="http://schemas.microsoft.com/office/drawing/2014/main" id="{07D7E7A3-B866-044A-7A9D-E627C1C662E1}"/>
                </a:ext>
              </a:extLst>
            </p:cNvPr>
            <p:cNvGrpSpPr/>
            <p:nvPr/>
          </p:nvGrpSpPr>
          <p:grpSpPr>
            <a:xfrm>
              <a:off x="399565" y="4087814"/>
              <a:ext cx="5601669" cy="329425"/>
              <a:chOff x="399565" y="3978774"/>
              <a:chExt cx="5601669" cy="329425"/>
            </a:xfrm>
          </p:grpSpPr>
          <p:sp>
            <p:nvSpPr>
              <p:cNvPr id="90" name="Google Shape;1027;p109">
                <a:extLst>
                  <a:ext uri="{FF2B5EF4-FFF2-40B4-BE49-F238E27FC236}">
                    <a16:creationId xmlns:a16="http://schemas.microsoft.com/office/drawing/2014/main" id="{82CC48C2-4BAD-AC38-2BF6-8A2E3713CD4D}"/>
                  </a:ext>
                </a:extLst>
              </p:cNvPr>
              <p:cNvSpPr/>
              <p:nvPr/>
            </p:nvSpPr>
            <p:spPr>
              <a:xfrm>
                <a:off x="1530254" y="3978774"/>
                <a:ext cx="4470980" cy="323165"/>
              </a:xfrm>
              <a:prstGeom prst="rect">
                <a:avLst/>
              </a:prstGeom>
              <a:noFill/>
              <a:ln>
                <a:noFill/>
              </a:ln>
            </p:spPr>
            <p:txBody>
              <a:bodyPr spcFirstLastPara="1" wrap="square" lIns="0" tIns="0" rIns="0" bIns="0" anchor="t" anchorCtr="0">
                <a:spAutoFit/>
              </a:bodyPr>
              <a:lstStyle/>
              <a:p>
                <a:pPr marL="0" marR="0" lvl="3" indent="0" algn="l" rtl="0">
                  <a:lnSpc>
                    <a:spcPct val="100000"/>
                  </a:lnSpc>
                  <a:spcBef>
                    <a:spcPts val="0"/>
                  </a:spcBef>
                  <a:spcAft>
                    <a:spcPts val="0"/>
                  </a:spcAft>
                  <a:buNone/>
                </a:pPr>
                <a:r>
                  <a:rPr lang="en-US" sz="1050" dirty="0">
                    <a:solidFill>
                      <a:schemeClr val="lt1"/>
                    </a:solidFill>
                    <a:latin typeface="Avenir"/>
                    <a:ea typeface="Avenir"/>
                    <a:cs typeface="Avenir"/>
                    <a:sym typeface="Avenir"/>
                  </a:rPr>
                  <a:t>P</a:t>
                </a:r>
                <a:r>
                  <a:rPr lang="en-US" sz="1050" b="0" i="0" u="none" strike="noStrike" cap="none" dirty="0">
                    <a:solidFill>
                      <a:schemeClr val="lt1"/>
                    </a:solidFill>
                    <a:latin typeface="Avenir"/>
                    <a:ea typeface="Avenir"/>
                    <a:cs typeface="Avenir"/>
                    <a:sym typeface="Avenir"/>
                  </a:rPr>
                  <a:t>ossible given the low effort and time, but it will depend on resources since it is not high value.</a:t>
                </a:r>
                <a:endParaRPr dirty="0"/>
              </a:p>
            </p:txBody>
          </p:sp>
          <p:grpSp>
            <p:nvGrpSpPr>
              <p:cNvPr id="91" name="Google Shape;1028;p109">
                <a:extLst>
                  <a:ext uri="{FF2B5EF4-FFF2-40B4-BE49-F238E27FC236}">
                    <a16:creationId xmlns:a16="http://schemas.microsoft.com/office/drawing/2014/main" id="{C973E76B-D601-6936-4E4E-7D5693271A0D}"/>
                  </a:ext>
                </a:extLst>
              </p:cNvPr>
              <p:cNvGrpSpPr/>
              <p:nvPr/>
            </p:nvGrpSpPr>
            <p:grpSpPr>
              <a:xfrm>
                <a:off x="399565" y="3978774"/>
                <a:ext cx="1035289" cy="329425"/>
                <a:chOff x="564911" y="4286547"/>
                <a:chExt cx="1035289" cy="438465"/>
              </a:xfrm>
            </p:grpSpPr>
            <p:sp>
              <p:nvSpPr>
                <p:cNvPr id="92" name="Google Shape;1029;p109">
                  <a:extLst>
                    <a:ext uri="{FF2B5EF4-FFF2-40B4-BE49-F238E27FC236}">
                      <a16:creationId xmlns:a16="http://schemas.microsoft.com/office/drawing/2014/main" id="{23DB8EAC-1C55-642C-1FB1-0C9E5E920CB4}"/>
                    </a:ext>
                  </a:extLst>
                </p:cNvPr>
                <p:cNvSpPr/>
                <p:nvPr/>
              </p:nvSpPr>
              <p:spPr>
                <a:xfrm>
                  <a:off x="564911" y="4286547"/>
                  <a:ext cx="1035289" cy="331979"/>
                </a:xfrm>
                <a:prstGeom prst="homePlate">
                  <a:avLst>
                    <a:gd name="adj" fmla="val 23438"/>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b="1" i="0" u="none" strike="noStrike" cap="none">
                      <a:solidFill>
                        <a:schemeClr val="lt1"/>
                      </a:solidFill>
                      <a:latin typeface="Avenir"/>
                      <a:ea typeface="Avenir"/>
                      <a:cs typeface="Avenir"/>
                      <a:sym typeface="Avenir"/>
                    </a:rPr>
                    <a:t>Option 2</a:t>
                  </a:r>
                  <a:endParaRPr/>
                </a:p>
              </p:txBody>
            </p:sp>
            <p:sp>
              <p:nvSpPr>
                <p:cNvPr id="93" name="Google Shape;1030;p109">
                  <a:extLst>
                    <a:ext uri="{FF2B5EF4-FFF2-40B4-BE49-F238E27FC236}">
                      <a16:creationId xmlns:a16="http://schemas.microsoft.com/office/drawing/2014/main" id="{B8117781-16DA-3F21-0B73-11AA8F7C66BD}"/>
                    </a:ext>
                  </a:extLst>
                </p:cNvPr>
                <p:cNvSpPr/>
                <p:nvPr/>
              </p:nvSpPr>
              <p:spPr>
                <a:xfrm rot="10800000" flipH="1">
                  <a:off x="564911" y="4618526"/>
                  <a:ext cx="182227" cy="106486"/>
                </a:xfrm>
                <a:prstGeom prst="triangle">
                  <a:avLst>
                    <a:gd name="adj" fmla="val 100000"/>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venir"/>
                    <a:ea typeface="Avenir"/>
                    <a:cs typeface="Avenir"/>
                    <a:sym typeface="Avenir"/>
                  </a:endParaRPr>
                </a:p>
              </p:txBody>
            </p:sp>
          </p:grpSp>
        </p:grpSp>
        <p:grpSp>
          <p:nvGrpSpPr>
            <p:cNvPr id="75" name="Google Shape;1031;p109">
              <a:extLst>
                <a:ext uri="{FF2B5EF4-FFF2-40B4-BE49-F238E27FC236}">
                  <a16:creationId xmlns:a16="http://schemas.microsoft.com/office/drawing/2014/main" id="{4309AB92-2FA5-F6CA-96F7-160A3916BD70}"/>
                </a:ext>
              </a:extLst>
            </p:cNvPr>
            <p:cNvGrpSpPr/>
            <p:nvPr/>
          </p:nvGrpSpPr>
          <p:grpSpPr>
            <a:xfrm>
              <a:off x="399565" y="4523470"/>
              <a:ext cx="5601669" cy="329425"/>
              <a:chOff x="399565" y="4455320"/>
              <a:chExt cx="5601669" cy="329425"/>
            </a:xfrm>
          </p:grpSpPr>
          <p:sp>
            <p:nvSpPr>
              <p:cNvPr id="86" name="Google Shape;1032;p109">
                <a:extLst>
                  <a:ext uri="{FF2B5EF4-FFF2-40B4-BE49-F238E27FC236}">
                    <a16:creationId xmlns:a16="http://schemas.microsoft.com/office/drawing/2014/main" id="{CB34B248-1B45-38C3-9510-C1AE64A79CD8}"/>
                  </a:ext>
                </a:extLst>
              </p:cNvPr>
              <p:cNvSpPr/>
              <p:nvPr/>
            </p:nvSpPr>
            <p:spPr>
              <a:xfrm>
                <a:off x="1530254" y="4455320"/>
                <a:ext cx="4470980" cy="323165"/>
              </a:xfrm>
              <a:prstGeom prst="rect">
                <a:avLst/>
              </a:prstGeom>
              <a:noFill/>
              <a:ln>
                <a:noFill/>
              </a:ln>
            </p:spPr>
            <p:txBody>
              <a:bodyPr spcFirstLastPara="1" wrap="square" lIns="0" tIns="0" rIns="0" bIns="0" anchor="t" anchorCtr="0">
                <a:spAutoFit/>
              </a:bodyPr>
              <a:lstStyle/>
              <a:p>
                <a:pPr marL="0" marR="0" lvl="3" indent="0" algn="l" rtl="0">
                  <a:lnSpc>
                    <a:spcPct val="100000"/>
                  </a:lnSpc>
                  <a:spcBef>
                    <a:spcPts val="0"/>
                  </a:spcBef>
                  <a:spcAft>
                    <a:spcPts val="0"/>
                  </a:spcAft>
                  <a:buNone/>
                </a:pPr>
                <a:r>
                  <a:rPr lang="en-US" sz="1050" b="0" i="0" u="none" strike="noStrike" cap="none" dirty="0">
                    <a:solidFill>
                      <a:schemeClr val="lt1"/>
                    </a:solidFill>
                    <a:latin typeface="Avenir"/>
                    <a:ea typeface="Avenir"/>
                    <a:cs typeface="Avenir"/>
                    <a:sym typeface="Avenir"/>
                  </a:rPr>
                  <a:t>Has the highest value but requires the most effort and time – it may require more long-term planning if undertaken. </a:t>
                </a:r>
                <a:endParaRPr dirty="0"/>
              </a:p>
            </p:txBody>
          </p:sp>
          <p:grpSp>
            <p:nvGrpSpPr>
              <p:cNvPr id="87" name="Google Shape;1033;p109">
                <a:extLst>
                  <a:ext uri="{FF2B5EF4-FFF2-40B4-BE49-F238E27FC236}">
                    <a16:creationId xmlns:a16="http://schemas.microsoft.com/office/drawing/2014/main" id="{C6E94578-B8D1-9408-1C6B-4B9C95934B28}"/>
                  </a:ext>
                </a:extLst>
              </p:cNvPr>
              <p:cNvGrpSpPr/>
              <p:nvPr/>
            </p:nvGrpSpPr>
            <p:grpSpPr>
              <a:xfrm>
                <a:off x="399565" y="4455320"/>
                <a:ext cx="1035289" cy="329425"/>
                <a:chOff x="564911" y="4286547"/>
                <a:chExt cx="1035289" cy="438465"/>
              </a:xfrm>
            </p:grpSpPr>
            <p:sp>
              <p:nvSpPr>
                <p:cNvPr id="88" name="Google Shape;1034;p109">
                  <a:extLst>
                    <a:ext uri="{FF2B5EF4-FFF2-40B4-BE49-F238E27FC236}">
                      <a16:creationId xmlns:a16="http://schemas.microsoft.com/office/drawing/2014/main" id="{845C1DA1-2561-D2C2-940E-81E9C48A7E4B}"/>
                    </a:ext>
                  </a:extLst>
                </p:cNvPr>
                <p:cNvSpPr/>
                <p:nvPr/>
              </p:nvSpPr>
              <p:spPr>
                <a:xfrm>
                  <a:off x="564911" y="4286547"/>
                  <a:ext cx="1035289" cy="331979"/>
                </a:xfrm>
                <a:prstGeom prst="homePlate">
                  <a:avLst>
                    <a:gd name="adj" fmla="val 23438"/>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b="1" i="0" u="none" strike="noStrike" cap="none">
                      <a:solidFill>
                        <a:schemeClr val="lt1"/>
                      </a:solidFill>
                      <a:latin typeface="Avenir"/>
                      <a:ea typeface="Avenir"/>
                      <a:cs typeface="Avenir"/>
                      <a:sym typeface="Avenir"/>
                    </a:rPr>
                    <a:t>Option 3</a:t>
                  </a:r>
                  <a:endParaRPr/>
                </a:p>
              </p:txBody>
            </p:sp>
            <p:sp>
              <p:nvSpPr>
                <p:cNvPr id="89" name="Google Shape;1035;p109">
                  <a:extLst>
                    <a:ext uri="{FF2B5EF4-FFF2-40B4-BE49-F238E27FC236}">
                      <a16:creationId xmlns:a16="http://schemas.microsoft.com/office/drawing/2014/main" id="{C5F34234-89F2-6F89-0B2B-722CF065A13F}"/>
                    </a:ext>
                  </a:extLst>
                </p:cNvPr>
                <p:cNvSpPr/>
                <p:nvPr/>
              </p:nvSpPr>
              <p:spPr>
                <a:xfrm rot="10800000" flipH="1">
                  <a:off x="564911" y="4618526"/>
                  <a:ext cx="182227" cy="106486"/>
                </a:xfrm>
                <a:prstGeom prst="triangle">
                  <a:avLst>
                    <a:gd name="adj" fmla="val 100000"/>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venir"/>
                    <a:ea typeface="Avenir"/>
                    <a:cs typeface="Avenir"/>
                    <a:sym typeface="Avenir"/>
                  </a:endParaRPr>
                </a:p>
              </p:txBody>
            </p:sp>
          </p:grpSp>
        </p:grpSp>
        <p:grpSp>
          <p:nvGrpSpPr>
            <p:cNvPr id="76" name="Google Shape;1036;p109">
              <a:extLst>
                <a:ext uri="{FF2B5EF4-FFF2-40B4-BE49-F238E27FC236}">
                  <a16:creationId xmlns:a16="http://schemas.microsoft.com/office/drawing/2014/main" id="{700DDBDD-65D4-0FA1-10DB-B8CB79E73F3D}"/>
                </a:ext>
              </a:extLst>
            </p:cNvPr>
            <p:cNvGrpSpPr/>
            <p:nvPr/>
          </p:nvGrpSpPr>
          <p:grpSpPr>
            <a:xfrm>
              <a:off x="399565" y="4959126"/>
              <a:ext cx="5601669" cy="329425"/>
              <a:chOff x="399565" y="4931866"/>
              <a:chExt cx="5601669" cy="329425"/>
            </a:xfrm>
          </p:grpSpPr>
          <p:sp>
            <p:nvSpPr>
              <p:cNvPr id="82" name="Google Shape;1037;p109">
                <a:extLst>
                  <a:ext uri="{FF2B5EF4-FFF2-40B4-BE49-F238E27FC236}">
                    <a16:creationId xmlns:a16="http://schemas.microsoft.com/office/drawing/2014/main" id="{9B4D7378-3365-812B-3E28-0F44BC1B7142}"/>
                  </a:ext>
                </a:extLst>
              </p:cNvPr>
              <p:cNvSpPr/>
              <p:nvPr/>
            </p:nvSpPr>
            <p:spPr>
              <a:xfrm>
                <a:off x="1530254" y="4987205"/>
                <a:ext cx="4470980" cy="161583"/>
              </a:xfrm>
              <a:prstGeom prst="rect">
                <a:avLst/>
              </a:prstGeom>
              <a:noFill/>
              <a:ln>
                <a:noFill/>
              </a:ln>
            </p:spPr>
            <p:txBody>
              <a:bodyPr spcFirstLastPara="1" wrap="square" lIns="0" tIns="0" rIns="0" bIns="0" anchor="t" anchorCtr="0">
                <a:spAutoFit/>
              </a:bodyPr>
              <a:lstStyle/>
              <a:p>
                <a:pPr marL="0" marR="0" lvl="3" indent="0" algn="l" rtl="0">
                  <a:lnSpc>
                    <a:spcPct val="100000"/>
                  </a:lnSpc>
                  <a:spcBef>
                    <a:spcPts val="0"/>
                  </a:spcBef>
                  <a:spcAft>
                    <a:spcPts val="0"/>
                  </a:spcAft>
                  <a:buNone/>
                </a:pPr>
                <a:r>
                  <a:rPr lang="en-US" sz="1050" dirty="0">
                    <a:solidFill>
                      <a:schemeClr val="lt1"/>
                    </a:solidFill>
                    <a:latin typeface="Avenir"/>
                    <a:ea typeface="Avenir"/>
                    <a:cs typeface="Avenir"/>
                    <a:sym typeface="Avenir"/>
                  </a:rPr>
                  <a:t>S</a:t>
                </a:r>
                <a:r>
                  <a:rPr lang="en-US" sz="1050" b="0" i="0" u="none" strike="noStrike" cap="none" dirty="0">
                    <a:solidFill>
                      <a:schemeClr val="lt1"/>
                    </a:solidFill>
                    <a:latin typeface="Avenir"/>
                    <a:ea typeface="Avenir"/>
                    <a:cs typeface="Avenir"/>
                    <a:sym typeface="Avenir"/>
                  </a:rPr>
                  <a:t>eems unlikely given its low value. </a:t>
                </a:r>
                <a:endParaRPr dirty="0"/>
              </a:p>
            </p:txBody>
          </p:sp>
          <p:grpSp>
            <p:nvGrpSpPr>
              <p:cNvPr id="83" name="Google Shape;1038;p109">
                <a:extLst>
                  <a:ext uri="{FF2B5EF4-FFF2-40B4-BE49-F238E27FC236}">
                    <a16:creationId xmlns:a16="http://schemas.microsoft.com/office/drawing/2014/main" id="{6408F29A-7EC5-5477-9D6E-0938138F97BA}"/>
                  </a:ext>
                </a:extLst>
              </p:cNvPr>
              <p:cNvGrpSpPr/>
              <p:nvPr/>
            </p:nvGrpSpPr>
            <p:grpSpPr>
              <a:xfrm>
                <a:off x="399565" y="4931866"/>
                <a:ext cx="1035289" cy="329425"/>
                <a:chOff x="564911" y="4286547"/>
                <a:chExt cx="1035289" cy="438465"/>
              </a:xfrm>
            </p:grpSpPr>
            <p:sp>
              <p:nvSpPr>
                <p:cNvPr id="84" name="Google Shape;1039;p109">
                  <a:extLst>
                    <a:ext uri="{FF2B5EF4-FFF2-40B4-BE49-F238E27FC236}">
                      <a16:creationId xmlns:a16="http://schemas.microsoft.com/office/drawing/2014/main" id="{A3430096-AFC4-0874-6D44-164833C44CFC}"/>
                    </a:ext>
                  </a:extLst>
                </p:cNvPr>
                <p:cNvSpPr/>
                <p:nvPr/>
              </p:nvSpPr>
              <p:spPr>
                <a:xfrm>
                  <a:off x="564911" y="4286547"/>
                  <a:ext cx="1035289" cy="331979"/>
                </a:xfrm>
                <a:prstGeom prst="homePlate">
                  <a:avLst>
                    <a:gd name="adj" fmla="val 23438"/>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b="1" i="0" u="none" strike="noStrike" cap="none" dirty="0">
                      <a:solidFill>
                        <a:schemeClr val="lt1"/>
                      </a:solidFill>
                      <a:latin typeface="Avenir"/>
                      <a:ea typeface="Avenir"/>
                      <a:cs typeface="Avenir"/>
                      <a:sym typeface="Avenir"/>
                    </a:rPr>
                    <a:t>Option 4</a:t>
                  </a:r>
                  <a:endParaRPr dirty="0"/>
                </a:p>
              </p:txBody>
            </p:sp>
            <p:sp>
              <p:nvSpPr>
                <p:cNvPr id="85" name="Google Shape;1040;p109">
                  <a:extLst>
                    <a:ext uri="{FF2B5EF4-FFF2-40B4-BE49-F238E27FC236}">
                      <a16:creationId xmlns:a16="http://schemas.microsoft.com/office/drawing/2014/main" id="{B4AEFF96-E827-5646-3905-79C9FCE5FAD0}"/>
                    </a:ext>
                  </a:extLst>
                </p:cNvPr>
                <p:cNvSpPr/>
                <p:nvPr/>
              </p:nvSpPr>
              <p:spPr>
                <a:xfrm rot="10800000" flipH="1">
                  <a:off x="564911" y="4618526"/>
                  <a:ext cx="182227" cy="106486"/>
                </a:xfrm>
                <a:prstGeom prst="triangle">
                  <a:avLst>
                    <a:gd name="adj" fmla="val 100000"/>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venir"/>
                    <a:ea typeface="Avenir"/>
                    <a:cs typeface="Avenir"/>
                    <a:sym typeface="Avenir"/>
                  </a:endParaRPr>
                </a:p>
              </p:txBody>
            </p:sp>
          </p:grpSp>
        </p:grpSp>
        <p:grpSp>
          <p:nvGrpSpPr>
            <p:cNvPr id="77" name="Google Shape;1041;p109">
              <a:extLst>
                <a:ext uri="{FF2B5EF4-FFF2-40B4-BE49-F238E27FC236}">
                  <a16:creationId xmlns:a16="http://schemas.microsoft.com/office/drawing/2014/main" id="{9A170BDA-3BDB-23FB-5614-5BF2B9E7602F}"/>
                </a:ext>
              </a:extLst>
            </p:cNvPr>
            <p:cNvGrpSpPr/>
            <p:nvPr/>
          </p:nvGrpSpPr>
          <p:grpSpPr>
            <a:xfrm>
              <a:off x="399565" y="5394782"/>
              <a:ext cx="5601669" cy="329425"/>
              <a:chOff x="399565" y="5408412"/>
              <a:chExt cx="5601669" cy="329425"/>
            </a:xfrm>
          </p:grpSpPr>
          <p:sp>
            <p:nvSpPr>
              <p:cNvPr id="78" name="Google Shape;1042;p109">
                <a:extLst>
                  <a:ext uri="{FF2B5EF4-FFF2-40B4-BE49-F238E27FC236}">
                    <a16:creationId xmlns:a16="http://schemas.microsoft.com/office/drawing/2014/main" id="{CBE1EEE3-F29D-E3C5-F14B-E71267CA6EA8}"/>
                  </a:ext>
                </a:extLst>
              </p:cNvPr>
              <p:cNvSpPr/>
              <p:nvPr/>
            </p:nvSpPr>
            <p:spPr>
              <a:xfrm>
                <a:off x="1530254" y="5463751"/>
                <a:ext cx="4470980" cy="161583"/>
              </a:xfrm>
              <a:prstGeom prst="rect">
                <a:avLst/>
              </a:prstGeom>
              <a:noFill/>
              <a:ln>
                <a:noFill/>
              </a:ln>
            </p:spPr>
            <p:txBody>
              <a:bodyPr spcFirstLastPara="1" wrap="square" lIns="0" tIns="0" rIns="0" bIns="0" anchor="t" anchorCtr="0">
                <a:spAutoFit/>
              </a:bodyPr>
              <a:lstStyle/>
              <a:p>
                <a:pPr marL="0" marR="0" lvl="3" indent="0" algn="l" rtl="0">
                  <a:lnSpc>
                    <a:spcPct val="100000"/>
                  </a:lnSpc>
                  <a:spcBef>
                    <a:spcPts val="0"/>
                  </a:spcBef>
                  <a:spcAft>
                    <a:spcPts val="0"/>
                  </a:spcAft>
                  <a:buNone/>
                </a:pPr>
                <a:r>
                  <a:rPr lang="en-US" sz="1050" dirty="0">
                    <a:solidFill>
                      <a:schemeClr val="lt1"/>
                    </a:solidFill>
                    <a:latin typeface="Avenir"/>
                    <a:ea typeface="Avenir"/>
                    <a:cs typeface="Avenir"/>
                    <a:sym typeface="Avenir"/>
                  </a:rPr>
                  <a:t>A</a:t>
                </a:r>
                <a:r>
                  <a:rPr lang="en-US" sz="1050" b="0" i="0" u="none" strike="noStrike" cap="none" dirty="0">
                    <a:solidFill>
                      <a:schemeClr val="lt1"/>
                    </a:solidFill>
                    <a:latin typeface="Avenir"/>
                    <a:ea typeface="Avenir"/>
                    <a:cs typeface="Avenir"/>
                    <a:sym typeface="Avenir"/>
                  </a:rPr>
                  <a:t>lso unlikely given the time it will take to realize the lower value.</a:t>
                </a:r>
                <a:endParaRPr dirty="0"/>
              </a:p>
            </p:txBody>
          </p:sp>
          <p:grpSp>
            <p:nvGrpSpPr>
              <p:cNvPr id="79" name="Google Shape;1043;p109">
                <a:extLst>
                  <a:ext uri="{FF2B5EF4-FFF2-40B4-BE49-F238E27FC236}">
                    <a16:creationId xmlns:a16="http://schemas.microsoft.com/office/drawing/2014/main" id="{54B97BBB-6045-B95C-F52A-4E9F332A3682}"/>
                  </a:ext>
                </a:extLst>
              </p:cNvPr>
              <p:cNvGrpSpPr/>
              <p:nvPr/>
            </p:nvGrpSpPr>
            <p:grpSpPr>
              <a:xfrm>
                <a:off x="399565" y="5408412"/>
                <a:ext cx="1035289" cy="329425"/>
                <a:chOff x="564911" y="4286547"/>
                <a:chExt cx="1035289" cy="438465"/>
              </a:xfrm>
            </p:grpSpPr>
            <p:sp>
              <p:nvSpPr>
                <p:cNvPr id="80" name="Google Shape;1044;p109">
                  <a:extLst>
                    <a:ext uri="{FF2B5EF4-FFF2-40B4-BE49-F238E27FC236}">
                      <a16:creationId xmlns:a16="http://schemas.microsoft.com/office/drawing/2014/main" id="{E0D1A65B-D40B-AB92-7D3B-B805074441BE}"/>
                    </a:ext>
                  </a:extLst>
                </p:cNvPr>
                <p:cNvSpPr/>
                <p:nvPr/>
              </p:nvSpPr>
              <p:spPr>
                <a:xfrm>
                  <a:off x="564911" y="4286547"/>
                  <a:ext cx="1035289" cy="331979"/>
                </a:xfrm>
                <a:prstGeom prst="homePlate">
                  <a:avLst>
                    <a:gd name="adj" fmla="val 23438"/>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b="1" i="0" u="none" strike="noStrike" cap="none">
                      <a:solidFill>
                        <a:schemeClr val="lt1"/>
                      </a:solidFill>
                      <a:latin typeface="Avenir"/>
                      <a:ea typeface="Avenir"/>
                      <a:cs typeface="Avenir"/>
                      <a:sym typeface="Avenir"/>
                    </a:rPr>
                    <a:t>Option 5</a:t>
                  </a:r>
                  <a:endParaRPr/>
                </a:p>
              </p:txBody>
            </p:sp>
            <p:sp>
              <p:nvSpPr>
                <p:cNvPr id="81" name="Google Shape;1045;p109">
                  <a:extLst>
                    <a:ext uri="{FF2B5EF4-FFF2-40B4-BE49-F238E27FC236}">
                      <a16:creationId xmlns:a16="http://schemas.microsoft.com/office/drawing/2014/main" id="{72D41B3B-BEC6-560A-6769-0870B8DAFBA1}"/>
                    </a:ext>
                  </a:extLst>
                </p:cNvPr>
                <p:cNvSpPr/>
                <p:nvPr/>
              </p:nvSpPr>
              <p:spPr>
                <a:xfrm rot="10800000" flipH="1">
                  <a:off x="564911" y="4618526"/>
                  <a:ext cx="182227" cy="106486"/>
                </a:xfrm>
                <a:prstGeom prst="triangle">
                  <a:avLst>
                    <a:gd name="adj" fmla="val 100000"/>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dirty="0">
                    <a:solidFill>
                      <a:schemeClr val="lt1"/>
                    </a:solidFill>
                    <a:latin typeface="Avenir"/>
                    <a:ea typeface="Avenir"/>
                    <a:cs typeface="Avenir"/>
                    <a:sym typeface="Avenir"/>
                  </a:endParaRPr>
                </a:p>
              </p:txBody>
            </p:sp>
          </p:grpSp>
        </p:grpSp>
      </p:grpSp>
    </p:spTree>
    <p:extLst>
      <p:ext uri="{BB962C8B-B14F-4D97-AF65-F5344CB8AC3E}">
        <p14:creationId xmlns:p14="http://schemas.microsoft.com/office/powerpoint/2010/main" val="389037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423687C-5FC1-C6CC-27E1-3BBCED206FD1}"/>
              </a:ext>
            </a:extLst>
          </p:cNvPr>
          <p:cNvGraphicFramePr>
            <a:graphicFrameLocks noChangeAspect="1"/>
          </p:cNvGraphicFramePr>
          <p:nvPr>
            <p:custDataLst>
              <p:tags r:id="rId1"/>
            </p:custDataLst>
            <p:extLst>
              <p:ext uri="{D42A27DB-BD31-4B8C-83A1-F6EECF244321}">
                <p14:modId xmlns:p14="http://schemas.microsoft.com/office/powerpoint/2010/main" val="163235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4B7AFE-C850-E1D6-70FE-33D7EF3143A2}"/>
              </a:ext>
            </a:extLst>
          </p:cNvPr>
          <p:cNvSpPr>
            <a:spLocks noGrp="1"/>
          </p:cNvSpPr>
          <p:nvPr>
            <p:ph type="title"/>
          </p:nvPr>
        </p:nvSpPr>
        <p:spPr/>
        <p:txBody>
          <a:bodyPr vert="horz"/>
          <a:lstStyle/>
          <a:p>
            <a:r>
              <a:rPr lang="en-US" dirty="0"/>
              <a:t>Use the table below to assign and schedule competitive research activities throughout the year</a:t>
            </a:r>
          </a:p>
        </p:txBody>
      </p:sp>
      <p:graphicFrame>
        <p:nvGraphicFramePr>
          <p:cNvPr id="8" name="Google Shape;1062;p110">
            <a:extLst>
              <a:ext uri="{FF2B5EF4-FFF2-40B4-BE49-F238E27FC236}">
                <a16:creationId xmlns:a16="http://schemas.microsoft.com/office/drawing/2014/main" id="{F92992A8-B32D-75B2-6115-EB62E6280054}"/>
              </a:ext>
            </a:extLst>
          </p:cNvPr>
          <p:cNvGraphicFramePr/>
          <p:nvPr>
            <p:extLst>
              <p:ext uri="{D42A27DB-BD31-4B8C-83A1-F6EECF244321}">
                <p14:modId xmlns:p14="http://schemas.microsoft.com/office/powerpoint/2010/main" val="1095334603"/>
              </p:ext>
            </p:extLst>
          </p:nvPr>
        </p:nvGraphicFramePr>
        <p:xfrm>
          <a:off x="599087" y="1142915"/>
          <a:ext cx="10972803" cy="4572170"/>
        </p:xfrm>
        <a:graphic>
          <a:graphicData uri="http://schemas.openxmlformats.org/drawingml/2006/table">
            <a:tbl>
              <a:tblPr firstRow="1" bandRow="1">
                <a:tableStyleId>{2D5ABB26-0587-4C30-8999-92F81FD0307C}</a:tableStyleId>
              </a:tblPr>
              <a:tblGrid>
                <a:gridCol w="351236">
                  <a:extLst>
                    <a:ext uri="{9D8B030D-6E8A-4147-A177-3AD203B41FA5}">
                      <a16:colId xmlns:a16="http://schemas.microsoft.com/office/drawing/2014/main" val="20000"/>
                    </a:ext>
                  </a:extLst>
                </a:gridCol>
                <a:gridCol w="2310061">
                  <a:extLst>
                    <a:ext uri="{9D8B030D-6E8A-4147-A177-3AD203B41FA5}">
                      <a16:colId xmlns:a16="http://schemas.microsoft.com/office/drawing/2014/main" val="20001"/>
                    </a:ext>
                  </a:extLst>
                </a:gridCol>
                <a:gridCol w="2512698">
                  <a:extLst>
                    <a:ext uri="{9D8B030D-6E8A-4147-A177-3AD203B41FA5}">
                      <a16:colId xmlns:a16="http://schemas.microsoft.com/office/drawing/2014/main" val="20002"/>
                    </a:ext>
                  </a:extLst>
                </a:gridCol>
                <a:gridCol w="483234">
                  <a:extLst>
                    <a:ext uri="{9D8B030D-6E8A-4147-A177-3AD203B41FA5}">
                      <a16:colId xmlns:a16="http://schemas.microsoft.com/office/drawing/2014/main" val="20003"/>
                    </a:ext>
                  </a:extLst>
                </a:gridCol>
                <a:gridCol w="483234">
                  <a:extLst>
                    <a:ext uri="{9D8B030D-6E8A-4147-A177-3AD203B41FA5}">
                      <a16:colId xmlns:a16="http://schemas.microsoft.com/office/drawing/2014/main" val="20004"/>
                    </a:ext>
                  </a:extLst>
                </a:gridCol>
                <a:gridCol w="483234">
                  <a:extLst>
                    <a:ext uri="{9D8B030D-6E8A-4147-A177-3AD203B41FA5}">
                      <a16:colId xmlns:a16="http://schemas.microsoft.com/office/drawing/2014/main" val="20005"/>
                    </a:ext>
                  </a:extLst>
                </a:gridCol>
                <a:gridCol w="483234">
                  <a:extLst>
                    <a:ext uri="{9D8B030D-6E8A-4147-A177-3AD203B41FA5}">
                      <a16:colId xmlns:a16="http://schemas.microsoft.com/office/drawing/2014/main" val="20006"/>
                    </a:ext>
                  </a:extLst>
                </a:gridCol>
                <a:gridCol w="483234">
                  <a:extLst>
                    <a:ext uri="{9D8B030D-6E8A-4147-A177-3AD203B41FA5}">
                      <a16:colId xmlns:a16="http://schemas.microsoft.com/office/drawing/2014/main" val="20007"/>
                    </a:ext>
                  </a:extLst>
                </a:gridCol>
                <a:gridCol w="483234">
                  <a:extLst>
                    <a:ext uri="{9D8B030D-6E8A-4147-A177-3AD203B41FA5}">
                      <a16:colId xmlns:a16="http://schemas.microsoft.com/office/drawing/2014/main" val="20008"/>
                    </a:ext>
                  </a:extLst>
                </a:gridCol>
                <a:gridCol w="483234">
                  <a:extLst>
                    <a:ext uri="{9D8B030D-6E8A-4147-A177-3AD203B41FA5}">
                      <a16:colId xmlns:a16="http://schemas.microsoft.com/office/drawing/2014/main" val="20009"/>
                    </a:ext>
                  </a:extLst>
                </a:gridCol>
                <a:gridCol w="483234">
                  <a:extLst>
                    <a:ext uri="{9D8B030D-6E8A-4147-A177-3AD203B41FA5}">
                      <a16:colId xmlns:a16="http://schemas.microsoft.com/office/drawing/2014/main" val="20010"/>
                    </a:ext>
                  </a:extLst>
                </a:gridCol>
                <a:gridCol w="483234">
                  <a:extLst>
                    <a:ext uri="{9D8B030D-6E8A-4147-A177-3AD203B41FA5}">
                      <a16:colId xmlns:a16="http://schemas.microsoft.com/office/drawing/2014/main" val="20011"/>
                    </a:ext>
                  </a:extLst>
                </a:gridCol>
                <a:gridCol w="483234">
                  <a:extLst>
                    <a:ext uri="{9D8B030D-6E8A-4147-A177-3AD203B41FA5}">
                      <a16:colId xmlns:a16="http://schemas.microsoft.com/office/drawing/2014/main" val="20012"/>
                    </a:ext>
                  </a:extLst>
                </a:gridCol>
                <a:gridCol w="483234">
                  <a:extLst>
                    <a:ext uri="{9D8B030D-6E8A-4147-A177-3AD203B41FA5}">
                      <a16:colId xmlns:a16="http://schemas.microsoft.com/office/drawing/2014/main" val="20013"/>
                    </a:ext>
                  </a:extLst>
                </a:gridCol>
                <a:gridCol w="483234">
                  <a:extLst>
                    <a:ext uri="{9D8B030D-6E8A-4147-A177-3AD203B41FA5}">
                      <a16:colId xmlns:a16="http://schemas.microsoft.com/office/drawing/2014/main" val="20014"/>
                    </a:ext>
                  </a:extLst>
                </a:gridCol>
              </a:tblGrid>
              <a:tr h="246362">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Suggest CI activities</a:t>
                      </a:r>
                      <a:endParaRPr sz="1100" b="1" u="none" strike="noStrike" cap="none"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Owner</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Jan</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Feb</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Mar</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Apr</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May</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Jun</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Jul</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Aug</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Sep</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Oct</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Nov</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tx2"/>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bg1"/>
                          </a:solidFill>
                          <a:latin typeface="Slate Pro" panose="02000506040000020004" pitchFamily="2" charset="0"/>
                          <a:sym typeface="Slate Pro" panose="02000506040000020004" pitchFamily="2" charset="0"/>
                        </a:rPr>
                        <a:t>Dec</a:t>
                      </a:r>
                      <a:endParaRPr sz="1100" b="1" dirty="0">
                        <a:solidFill>
                          <a:schemeClr val="bg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accent3"/>
                      </a:solid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1</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Market review</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2</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Business strategy review</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223916">
                <a:tc>
                  <a:txBody>
                    <a:bodyPr/>
                    <a:lstStyle/>
                    <a:p>
                      <a:pPr marL="0" marR="0" lvl="0" indent="0" algn="ctr" rtl="0">
                        <a:lnSpc>
                          <a:spcPct val="100000"/>
                        </a:lnSpc>
                        <a:spcBef>
                          <a:spcPts val="0"/>
                        </a:spcBef>
                        <a:spcAft>
                          <a:spcPts val="0"/>
                        </a:spcAft>
                        <a:buNone/>
                      </a:pPr>
                      <a:r>
                        <a:rPr lang="en-US" sz="1100" u="none" strike="noStrike" cap="none">
                          <a:solidFill>
                            <a:schemeClr val="bg1"/>
                          </a:solidFill>
                          <a:latin typeface="Slate Pro" panose="02000506040000020004" pitchFamily="2" charset="0"/>
                          <a:sym typeface="Slate Pro" panose="02000506040000020004" pitchFamily="2" charset="0"/>
                        </a:rPr>
                        <a:t>3</a:t>
                      </a:r>
                      <a:endParaRPr sz="110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Capital market analysis</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4</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Peer and partner investor reporting</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5</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Peer and partner press release</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86444954"/>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6</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Financial reporting review</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223916">
                <a:tc>
                  <a:txBody>
                    <a:bodyPr/>
                    <a:lstStyle/>
                    <a:p>
                      <a:pPr marL="0" marR="0" lvl="0" indent="0" algn="ctr" rtl="0">
                        <a:lnSpc>
                          <a:spcPct val="100000"/>
                        </a:lnSpc>
                        <a:spcBef>
                          <a:spcPts val="0"/>
                        </a:spcBef>
                        <a:spcAft>
                          <a:spcPts val="0"/>
                        </a:spcAft>
                        <a:buNone/>
                      </a:pPr>
                      <a:r>
                        <a:rPr lang="en-US" sz="1100" u="none" strike="noStrike" cap="none">
                          <a:solidFill>
                            <a:schemeClr val="bg1"/>
                          </a:solidFill>
                          <a:latin typeface="Slate Pro" panose="02000506040000020004" pitchFamily="2" charset="0"/>
                          <a:sym typeface="Slate Pro" panose="02000506040000020004" pitchFamily="2" charset="0"/>
                        </a:rPr>
                        <a:t>7</a:t>
                      </a:r>
                      <a:endParaRPr sz="110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a:solidFill>
                            <a:schemeClr val="tx1"/>
                          </a:solidFill>
                          <a:latin typeface="Slate Pro" panose="02000506040000020004" pitchFamily="2" charset="0"/>
                          <a:sym typeface="Slate Pro" panose="02000506040000020004" pitchFamily="2" charset="0"/>
                        </a:rPr>
                        <a:t>Partner interviews</a:t>
                      </a:r>
                      <a:endParaRPr sz="110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7"/>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8</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Analyst interviews</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i="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8"/>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9</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BPO interviews</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i="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9"/>
                  </a:ext>
                </a:extLst>
              </a:tr>
              <a:tr h="223916">
                <a:tc>
                  <a:txBody>
                    <a:bodyPr/>
                    <a:lstStyle/>
                    <a:p>
                      <a:pPr marL="0" marR="0" lvl="0" indent="0" algn="ctr" rtl="0">
                        <a:lnSpc>
                          <a:spcPct val="100000"/>
                        </a:lnSpc>
                        <a:spcBef>
                          <a:spcPts val="0"/>
                        </a:spcBef>
                        <a:spcAft>
                          <a:spcPts val="0"/>
                        </a:spcAft>
                        <a:buNone/>
                      </a:pPr>
                      <a:r>
                        <a:rPr lang="en-US" sz="1100" u="none" strike="noStrike" cap="none">
                          <a:solidFill>
                            <a:schemeClr val="bg1"/>
                          </a:solidFill>
                          <a:latin typeface="Slate Pro" panose="02000506040000020004" pitchFamily="2" charset="0"/>
                          <a:sym typeface="Slate Pro" panose="02000506040000020004" pitchFamily="2" charset="0"/>
                        </a:rPr>
                        <a:t>10</a:t>
                      </a:r>
                      <a:endParaRPr sz="110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Competitor media review</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0"/>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11</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Recruiter mystery shop</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rgbClr val="A5A5A5"/>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accent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1"/>
                  </a:ext>
                </a:extLst>
              </a:tr>
              <a:tr h="312752">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12</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Competitor employee/partner interviews</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endParaRPr sz="1100" i="1" u="none" strike="noStrike" cap="none" dirty="0">
                        <a:solidFill>
                          <a:schemeClr val="dk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2"/>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13</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Customer mystery shop</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900"/>
                        <a:buFont typeface="Arial"/>
                        <a:buNone/>
                      </a:pPr>
                      <a:endParaRPr sz="1100" b="0" i="1" u="none" strike="noStrike" cap="none" dirty="0">
                        <a:solidFill>
                          <a:srgbClr val="4C4846"/>
                        </a:solidFill>
                        <a:latin typeface="Slate Pro" panose="02000506040000020004" pitchFamily="2" charset="0"/>
                        <a:ea typeface="Avenir"/>
                        <a:cs typeface="Avenir"/>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3"/>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14</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Market surveys/interviews</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900"/>
                        <a:buFont typeface="Arial"/>
                        <a:buNone/>
                      </a:pPr>
                      <a:endParaRPr sz="1100" b="0" i="1" u="none" strike="noStrike" cap="none" dirty="0">
                        <a:solidFill>
                          <a:srgbClr val="4C4846"/>
                        </a:solidFill>
                        <a:latin typeface="Slate Pro" panose="02000506040000020004" pitchFamily="2" charset="0"/>
                        <a:ea typeface="Avenir"/>
                        <a:cs typeface="Avenir"/>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4"/>
                  </a:ext>
                </a:extLst>
              </a:tr>
              <a:tr h="223916">
                <a:tc>
                  <a:txBody>
                    <a:bodyPr/>
                    <a:lstStyle/>
                    <a:p>
                      <a:pPr marL="0" marR="0" lvl="0" indent="0" algn="ctr" rtl="0">
                        <a:lnSpc>
                          <a:spcPct val="100000"/>
                        </a:lnSpc>
                        <a:spcBef>
                          <a:spcPts val="0"/>
                        </a:spcBef>
                        <a:spcAft>
                          <a:spcPts val="0"/>
                        </a:spcAft>
                        <a:buNone/>
                      </a:pPr>
                      <a:r>
                        <a:rPr lang="en-US" sz="1100" u="none" strike="noStrike" cap="none">
                          <a:solidFill>
                            <a:schemeClr val="bg1"/>
                          </a:solidFill>
                          <a:latin typeface="Slate Pro" panose="02000506040000020004" pitchFamily="2" charset="0"/>
                          <a:sym typeface="Slate Pro" panose="02000506040000020004" pitchFamily="2" charset="0"/>
                        </a:rPr>
                        <a:t>15</a:t>
                      </a:r>
                      <a:endParaRPr sz="1100">
                        <a:solidFill>
                          <a:schemeClr val="bg1"/>
                        </a:solidFill>
                        <a:latin typeface="Slate Pro" panose="02000506040000020004" pitchFamily="2" charset="0"/>
                        <a:sym typeface="Slate Pro" panose="02000506040000020004" pitchFamily="2" charset="0"/>
                      </a:endParaRPr>
                    </a:p>
                  </a:txBody>
                  <a:tcPr marL="91450" marR="91450" marT="45725" marB="45725" anchor="ctr">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Digital UX audit</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900"/>
                        <a:buFont typeface="Arial"/>
                        <a:buNone/>
                      </a:pPr>
                      <a:endParaRPr sz="1100" b="0" i="1" u="none" strike="noStrike" cap="none" dirty="0">
                        <a:solidFill>
                          <a:srgbClr val="4C4846"/>
                        </a:solidFill>
                        <a:latin typeface="Slate Pro" panose="02000506040000020004" pitchFamily="2" charset="0"/>
                        <a:ea typeface="Avenir"/>
                        <a:cs typeface="Avenir"/>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5"/>
                  </a:ext>
                </a:extLst>
              </a:tr>
              <a:tr h="223916">
                <a:tc>
                  <a:txBody>
                    <a:bodyPr/>
                    <a:lstStyle/>
                    <a:p>
                      <a:pPr marL="0" marR="0" lvl="0" indent="0" algn="ctr" rtl="0">
                        <a:lnSpc>
                          <a:spcPct val="100000"/>
                        </a:lnSpc>
                        <a:spcBef>
                          <a:spcPts val="0"/>
                        </a:spcBef>
                        <a:spcAft>
                          <a:spcPts val="0"/>
                        </a:spcAft>
                        <a:buNone/>
                      </a:pPr>
                      <a:r>
                        <a:rPr lang="en-US" sz="1100" u="none" strike="noStrike" cap="none" dirty="0">
                          <a:solidFill>
                            <a:schemeClr val="bg1"/>
                          </a:solidFill>
                          <a:latin typeface="Slate Pro" panose="02000506040000020004" pitchFamily="2" charset="0"/>
                          <a:sym typeface="Slate Pro" panose="02000506040000020004" pitchFamily="2" charset="0"/>
                        </a:rPr>
                        <a:t>16</a:t>
                      </a:r>
                      <a:endParaRPr sz="1100" dirty="0">
                        <a:solidFill>
                          <a:schemeClr val="bg1"/>
                        </a:solidFill>
                        <a:latin typeface="Slate Pro" panose="02000506040000020004" pitchFamily="2" charset="0"/>
                        <a:sym typeface="Slate Pro" panose="02000506040000020004" pitchFamily="2" charset="0"/>
                      </a:endParaRPr>
                    </a:p>
                  </a:txBody>
                  <a:tcPr marL="91450" marR="91450" marT="45725" marB="45725" anchor="ctr">
                    <a:lnB w="6350" cap="flat" cmpd="sng" algn="ctr">
                      <a:solidFill>
                        <a:schemeClr val="bg1">
                          <a:lumMod val="85000"/>
                        </a:schemeClr>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1"/>
                          </a:solidFill>
                          <a:latin typeface="Slate Pro" panose="02000506040000020004" pitchFamily="2" charset="0"/>
                          <a:sym typeface="Slate Pro" panose="02000506040000020004" pitchFamily="2" charset="0"/>
                        </a:rPr>
                        <a:t>Website analytics review</a:t>
                      </a:r>
                      <a:endParaRPr sz="1100" dirty="0">
                        <a:solidFill>
                          <a:schemeClr val="tx1"/>
                        </a:solidFill>
                        <a:latin typeface="Slate Pro" panose="02000506040000020004" pitchFamily="2" charset="0"/>
                        <a:sym typeface="Slate Pro" panose="02000506040000020004" pitchFamily="2" charset="0"/>
                      </a:endParaRPr>
                    </a:p>
                  </a:txBody>
                  <a:tcPr marL="91450" marR="91450" marT="45725" marB="45725"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900"/>
                        <a:buFont typeface="Arial"/>
                        <a:buNone/>
                      </a:pPr>
                      <a:endParaRPr sz="1100" b="0" i="1" u="none" strike="noStrike" cap="none" dirty="0">
                        <a:solidFill>
                          <a:srgbClr val="4C4846"/>
                        </a:solidFill>
                        <a:latin typeface="Slate Pro" panose="02000506040000020004" pitchFamily="2" charset="0"/>
                        <a:ea typeface="Avenir"/>
                        <a:cs typeface="Avenir"/>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Slate Pro" panose="02000506040000020004" pitchFamily="2" charset="0"/>
                        <a:ea typeface="Noto Sans Symbols"/>
                        <a:cs typeface="Noto Sans Symbols"/>
                        <a:sym typeface="Slate Pro" panose="02000506040000020004" pitchFamily="2" charset="0"/>
                      </a:endParaRPr>
                    </a:p>
                  </a:txBody>
                  <a:tcPr marL="91450" marR="91450" marT="45725" marB="45725"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pSp>
        <p:nvGrpSpPr>
          <p:cNvPr id="35" name="Group 34">
            <a:extLst>
              <a:ext uri="{FF2B5EF4-FFF2-40B4-BE49-F238E27FC236}">
                <a16:creationId xmlns:a16="http://schemas.microsoft.com/office/drawing/2014/main" id="{A2C9206C-1E46-036C-1402-E2921A9593F9}"/>
              </a:ext>
            </a:extLst>
          </p:cNvPr>
          <p:cNvGrpSpPr/>
          <p:nvPr/>
        </p:nvGrpSpPr>
        <p:grpSpPr>
          <a:xfrm>
            <a:off x="1438275" y="5863760"/>
            <a:ext cx="5114925" cy="784690"/>
            <a:chOff x="6619875" y="5730410"/>
            <a:chExt cx="5114925" cy="784690"/>
          </a:xfrm>
        </p:grpSpPr>
        <p:sp>
          <p:nvSpPr>
            <p:cNvPr id="34" name="Rectangle: Rounded Corners 33">
              <a:extLst>
                <a:ext uri="{FF2B5EF4-FFF2-40B4-BE49-F238E27FC236}">
                  <a16:creationId xmlns:a16="http://schemas.microsoft.com/office/drawing/2014/main" id="{7B9C1037-772A-22EF-F758-9C56ED800628}"/>
                </a:ext>
              </a:extLst>
            </p:cNvPr>
            <p:cNvSpPr/>
            <p:nvPr/>
          </p:nvSpPr>
          <p:spPr>
            <a:xfrm>
              <a:off x="6619875" y="5730410"/>
              <a:ext cx="5114925" cy="784690"/>
            </a:xfrm>
            <a:prstGeom prst="roundRect">
              <a:avLst/>
            </a:prstGeom>
            <a:solidFill>
              <a:schemeClr val="accent3">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BADA1A2-4BA4-FBEF-01C7-48EA5A8CDB06}"/>
                </a:ext>
              </a:extLst>
            </p:cNvPr>
            <p:cNvGrpSpPr/>
            <p:nvPr/>
          </p:nvGrpSpPr>
          <p:grpSpPr>
            <a:xfrm>
              <a:off x="6768563" y="5834733"/>
              <a:ext cx="4635588" cy="496950"/>
              <a:chOff x="1011798" y="5617053"/>
              <a:chExt cx="4962530" cy="496950"/>
            </a:xfrm>
          </p:grpSpPr>
          <p:sp>
            <p:nvSpPr>
              <p:cNvPr id="11" name="Google Shape;827;p102">
                <a:extLst>
                  <a:ext uri="{FF2B5EF4-FFF2-40B4-BE49-F238E27FC236}">
                    <a16:creationId xmlns:a16="http://schemas.microsoft.com/office/drawing/2014/main" id="{35872C01-E4BB-F1AD-796F-2CC5488B06B6}"/>
                  </a:ext>
                </a:extLst>
              </p:cNvPr>
              <p:cNvSpPr txBox="1"/>
              <p:nvPr/>
            </p:nvSpPr>
            <p:spPr>
              <a:xfrm>
                <a:off x="1011798" y="5617053"/>
                <a:ext cx="4962530"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1" i="1" u="none" strike="noStrike" cap="none" dirty="0">
                    <a:solidFill>
                      <a:schemeClr val="dk1"/>
                    </a:solidFill>
                    <a:latin typeface="Slate Pro" panose="02000506040000020004" pitchFamily="2" charset="0"/>
                    <a:ea typeface="Avenir"/>
                    <a:cs typeface="Avenir"/>
                    <a:sym typeface="Slate Pro" panose="02000506040000020004" pitchFamily="2" charset="0"/>
                  </a:rPr>
                  <a:t>Additional activities should be added at the CI team’s discretion </a:t>
                </a:r>
                <a:endParaRPr lang="en-US" sz="1200" b="1" dirty="0">
                  <a:latin typeface="Slate Pro" panose="02000506040000020004" pitchFamily="2" charset="0"/>
                  <a:sym typeface="Slate Pro" panose="02000506040000020004" pitchFamily="2" charset="0"/>
                </a:endParaRPr>
              </a:p>
            </p:txBody>
          </p:sp>
          <p:grpSp>
            <p:nvGrpSpPr>
              <p:cNvPr id="25" name="Group 24">
                <a:extLst>
                  <a:ext uri="{FF2B5EF4-FFF2-40B4-BE49-F238E27FC236}">
                    <a16:creationId xmlns:a16="http://schemas.microsoft.com/office/drawing/2014/main" id="{0E68B0F6-B5FF-CD8A-E6C6-CD1D1493294C}"/>
                  </a:ext>
                </a:extLst>
              </p:cNvPr>
              <p:cNvGrpSpPr/>
              <p:nvPr/>
            </p:nvGrpSpPr>
            <p:grpSpPr>
              <a:xfrm>
                <a:off x="1699852" y="5929337"/>
                <a:ext cx="1047750" cy="184666"/>
                <a:chOff x="1343025" y="5943600"/>
                <a:chExt cx="1047750" cy="184666"/>
              </a:xfrm>
            </p:grpSpPr>
            <p:sp>
              <p:nvSpPr>
                <p:cNvPr id="16" name="Rectangle 15">
                  <a:extLst>
                    <a:ext uri="{FF2B5EF4-FFF2-40B4-BE49-F238E27FC236}">
                      <a16:creationId xmlns:a16="http://schemas.microsoft.com/office/drawing/2014/main" id="{BE00A2CE-47C5-21C1-62BD-B3EFDF80922B}"/>
                    </a:ext>
                  </a:extLst>
                </p:cNvPr>
                <p:cNvSpPr/>
                <p:nvPr/>
              </p:nvSpPr>
              <p:spPr>
                <a:xfrm>
                  <a:off x="1343025" y="5943600"/>
                  <a:ext cx="184666" cy="1846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17" name="Rectangle 16">
                  <a:extLst>
                    <a:ext uri="{FF2B5EF4-FFF2-40B4-BE49-F238E27FC236}">
                      <a16:creationId xmlns:a16="http://schemas.microsoft.com/office/drawing/2014/main" id="{D311DB07-2F25-97B7-79AE-D49D6D5F6085}"/>
                    </a:ext>
                  </a:extLst>
                </p:cNvPr>
                <p:cNvSpPr/>
                <p:nvPr/>
              </p:nvSpPr>
              <p:spPr>
                <a:xfrm>
                  <a:off x="1587758" y="5943600"/>
                  <a:ext cx="803017" cy="184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200" b="0" u="none" strike="noStrike" cap="none" dirty="0">
                      <a:solidFill>
                        <a:schemeClr val="dk1"/>
                      </a:solidFill>
                      <a:latin typeface="Slate Pro" panose="02000506040000020004" pitchFamily="2" charset="0"/>
                      <a:sym typeface="Slate Pro" panose="02000506040000020004" pitchFamily="2" charset="0"/>
                    </a:rPr>
                    <a:t>Done now</a:t>
                  </a:r>
                  <a:endParaRPr lang="en-US" sz="1200" dirty="0">
                    <a:latin typeface="Slate Pro" panose="02000506040000020004" pitchFamily="2" charset="0"/>
                    <a:sym typeface="Slate Pro" panose="02000506040000020004" pitchFamily="2" charset="0"/>
                  </a:endParaRPr>
                </a:p>
              </p:txBody>
            </p:sp>
          </p:grpSp>
          <p:grpSp>
            <p:nvGrpSpPr>
              <p:cNvPr id="26" name="Group 25">
                <a:extLst>
                  <a:ext uri="{FF2B5EF4-FFF2-40B4-BE49-F238E27FC236}">
                    <a16:creationId xmlns:a16="http://schemas.microsoft.com/office/drawing/2014/main" id="{67E9E449-BCC5-98BF-8F5B-9EE1462D2A5E}"/>
                  </a:ext>
                </a:extLst>
              </p:cNvPr>
              <p:cNvGrpSpPr/>
              <p:nvPr/>
            </p:nvGrpSpPr>
            <p:grpSpPr>
              <a:xfrm>
                <a:off x="2989871" y="5929337"/>
                <a:ext cx="1630363" cy="184666"/>
                <a:chOff x="3527425" y="5943600"/>
                <a:chExt cx="1630363" cy="184666"/>
              </a:xfrm>
            </p:grpSpPr>
            <p:sp>
              <p:nvSpPr>
                <p:cNvPr id="18" name="Rectangle 17">
                  <a:extLst>
                    <a:ext uri="{FF2B5EF4-FFF2-40B4-BE49-F238E27FC236}">
                      <a16:creationId xmlns:a16="http://schemas.microsoft.com/office/drawing/2014/main" id="{DF7A96F5-7726-52AB-51E3-B736C30AD3D3}"/>
                    </a:ext>
                  </a:extLst>
                </p:cNvPr>
                <p:cNvSpPr/>
                <p:nvPr/>
              </p:nvSpPr>
              <p:spPr>
                <a:xfrm>
                  <a:off x="3527425" y="5943600"/>
                  <a:ext cx="184666" cy="1846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19" name="Rectangle 18">
                  <a:extLst>
                    <a:ext uri="{FF2B5EF4-FFF2-40B4-BE49-F238E27FC236}">
                      <a16:creationId xmlns:a16="http://schemas.microsoft.com/office/drawing/2014/main" id="{11576947-5AD3-8FB9-4E61-3DB7EB6A25C2}"/>
                    </a:ext>
                  </a:extLst>
                </p:cNvPr>
                <p:cNvSpPr/>
                <p:nvPr/>
              </p:nvSpPr>
              <p:spPr>
                <a:xfrm>
                  <a:off x="3772158" y="5943600"/>
                  <a:ext cx="1385630" cy="184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200" b="0" u="none" strike="noStrike" cap="none" dirty="0">
                      <a:solidFill>
                        <a:schemeClr val="dk1"/>
                      </a:solidFill>
                      <a:latin typeface="Slate Pro" panose="02000506040000020004" pitchFamily="2" charset="0"/>
                      <a:sym typeface="Slate Pro" panose="02000506040000020004" pitchFamily="2" charset="0"/>
                    </a:rPr>
                    <a:t>Partially done </a:t>
                  </a:r>
                  <a:r>
                    <a:rPr lang="en-US" sz="1200" dirty="0">
                      <a:solidFill>
                        <a:schemeClr val="dk1"/>
                      </a:solidFill>
                      <a:latin typeface="Slate Pro" panose="02000506040000020004" pitchFamily="2" charset="0"/>
                      <a:sym typeface="Slate Pro" panose="02000506040000020004" pitchFamily="2" charset="0"/>
                    </a:rPr>
                    <a:t>n</a:t>
                  </a:r>
                  <a:r>
                    <a:rPr lang="en-US" sz="1200" b="0" u="none" strike="noStrike" cap="none" dirty="0">
                      <a:solidFill>
                        <a:schemeClr val="dk1"/>
                      </a:solidFill>
                      <a:latin typeface="Slate Pro" panose="02000506040000020004" pitchFamily="2" charset="0"/>
                      <a:sym typeface="Slate Pro" panose="02000506040000020004" pitchFamily="2" charset="0"/>
                    </a:rPr>
                    <a:t>ow</a:t>
                  </a:r>
                  <a:endParaRPr lang="en-US" sz="1200" dirty="0">
                    <a:latin typeface="Slate Pro" panose="02000506040000020004" pitchFamily="2" charset="0"/>
                    <a:sym typeface="Slate Pro" panose="02000506040000020004" pitchFamily="2" charset="0"/>
                  </a:endParaRPr>
                </a:p>
              </p:txBody>
            </p:sp>
          </p:grpSp>
          <p:grpSp>
            <p:nvGrpSpPr>
              <p:cNvPr id="27" name="Group 26">
                <a:extLst>
                  <a:ext uri="{FF2B5EF4-FFF2-40B4-BE49-F238E27FC236}">
                    <a16:creationId xmlns:a16="http://schemas.microsoft.com/office/drawing/2014/main" id="{DB5BCB92-4125-9C7F-D717-4612E32F7AF7}"/>
                  </a:ext>
                </a:extLst>
              </p:cNvPr>
              <p:cNvGrpSpPr/>
              <p:nvPr/>
            </p:nvGrpSpPr>
            <p:grpSpPr>
              <a:xfrm>
                <a:off x="4862504" y="5929337"/>
                <a:ext cx="1004888" cy="184666"/>
                <a:chOff x="5705475" y="5943600"/>
                <a:chExt cx="1004888" cy="184666"/>
              </a:xfrm>
            </p:grpSpPr>
            <p:sp>
              <p:nvSpPr>
                <p:cNvPr id="20" name="Rectangle 19">
                  <a:extLst>
                    <a:ext uri="{FF2B5EF4-FFF2-40B4-BE49-F238E27FC236}">
                      <a16:creationId xmlns:a16="http://schemas.microsoft.com/office/drawing/2014/main" id="{E639E5F7-3FAA-C6C6-A627-2601DD1962B8}"/>
                    </a:ext>
                  </a:extLst>
                </p:cNvPr>
                <p:cNvSpPr/>
                <p:nvPr/>
              </p:nvSpPr>
              <p:spPr>
                <a:xfrm>
                  <a:off x="5705475" y="5943600"/>
                  <a:ext cx="184666" cy="18466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21" name="Rectangle 20">
                  <a:extLst>
                    <a:ext uri="{FF2B5EF4-FFF2-40B4-BE49-F238E27FC236}">
                      <a16:creationId xmlns:a16="http://schemas.microsoft.com/office/drawing/2014/main" id="{247477EB-5AEB-70B0-07B4-2F2621BB602D}"/>
                    </a:ext>
                  </a:extLst>
                </p:cNvPr>
                <p:cNvSpPr/>
                <p:nvPr/>
              </p:nvSpPr>
              <p:spPr>
                <a:xfrm>
                  <a:off x="5950208" y="5943600"/>
                  <a:ext cx="760155" cy="184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200" b="0" u="none" strike="noStrike" cap="none" dirty="0">
                      <a:solidFill>
                        <a:schemeClr val="dk1"/>
                      </a:solidFill>
                      <a:latin typeface="Slate Pro" panose="02000506040000020004" pitchFamily="2" charset="0"/>
                      <a:sym typeface="Slate Pro" panose="02000506040000020004" pitchFamily="2" charset="0"/>
                    </a:rPr>
                    <a:t>Not done</a:t>
                  </a:r>
                  <a:endParaRPr lang="en-US" sz="1200" dirty="0">
                    <a:latin typeface="Slate Pro" panose="02000506040000020004" pitchFamily="2" charset="0"/>
                    <a:sym typeface="Slate Pro" panose="02000506040000020004" pitchFamily="2" charset="0"/>
                  </a:endParaRPr>
                </a:p>
              </p:txBody>
            </p:sp>
          </p:grpSp>
          <p:sp>
            <p:nvSpPr>
              <p:cNvPr id="23" name="Rectangle 22">
                <a:extLst>
                  <a:ext uri="{FF2B5EF4-FFF2-40B4-BE49-F238E27FC236}">
                    <a16:creationId xmlns:a16="http://schemas.microsoft.com/office/drawing/2014/main" id="{535D536A-A1E8-314F-1E77-E5ADF53E6EC4}"/>
                  </a:ext>
                </a:extLst>
              </p:cNvPr>
              <p:cNvSpPr/>
              <p:nvPr/>
            </p:nvSpPr>
            <p:spPr>
              <a:xfrm>
                <a:off x="1027887" y="5929337"/>
                <a:ext cx="429696" cy="184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200" b="1" u="none" strike="noStrike" cap="none" dirty="0">
                    <a:solidFill>
                      <a:schemeClr val="dk1"/>
                    </a:solidFill>
                    <a:latin typeface="Slate Pro" panose="02000506040000020004" pitchFamily="2" charset="0"/>
                    <a:sym typeface="Slate Pro" panose="02000506040000020004" pitchFamily="2" charset="0"/>
                  </a:rPr>
                  <a:t>Key:</a:t>
                </a:r>
                <a:endParaRPr lang="en-US" sz="1200" b="1" dirty="0">
                  <a:latin typeface="Slate Pro" panose="02000506040000020004" pitchFamily="2" charset="0"/>
                  <a:sym typeface="Slate Pro" panose="02000506040000020004" pitchFamily="2" charset="0"/>
                </a:endParaRPr>
              </a:p>
            </p:txBody>
          </p:sp>
        </p:grpSp>
      </p:grpSp>
    </p:spTree>
    <p:extLst>
      <p:ext uri="{BB962C8B-B14F-4D97-AF65-F5344CB8AC3E}">
        <p14:creationId xmlns:p14="http://schemas.microsoft.com/office/powerpoint/2010/main" val="2927335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046FA46-CDCC-F7FE-B9BE-6C851CC99271}"/>
              </a:ext>
            </a:extLst>
          </p:cNvPr>
          <p:cNvGraphicFramePr>
            <a:graphicFrameLocks noChangeAspect="1"/>
          </p:cNvGraphicFramePr>
          <p:nvPr>
            <p:custDataLst>
              <p:tags r:id="rId1"/>
            </p:custDataLst>
            <p:extLst>
              <p:ext uri="{D42A27DB-BD31-4B8C-83A1-F6EECF244321}">
                <p14:modId xmlns:p14="http://schemas.microsoft.com/office/powerpoint/2010/main" val="1230747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3" name="Picture 122">
            <a:extLst>
              <a:ext uri="{FF2B5EF4-FFF2-40B4-BE49-F238E27FC236}">
                <a16:creationId xmlns:a16="http://schemas.microsoft.com/office/drawing/2014/main" id="{62E39F6B-CEBF-D543-F4D8-30BE6A74ADD8}"/>
              </a:ext>
            </a:extLst>
          </p:cNvPr>
          <p:cNvPicPr>
            <a:picLocks noChangeAspect="1"/>
          </p:cNvPicPr>
          <p:nvPr/>
        </p:nvPicPr>
        <p:blipFill rotWithShape="1">
          <a:blip r:embed="rId6">
            <a:extLst>
              <a:ext uri="{28A0092B-C50C-407E-A947-70E740481C1C}">
                <a14:useLocalDpi xmlns:a14="http://schemas.microsoft.com/office/drawing/2010/main" val="0"/>
              </a:ext>
            </a:extLst>
          </a:blip>
          <a:srcRect l="1784" t="6891" r="2471" b="71746"/>
          <a:stretch/>
        </p:blipFill>
        <p:spPr>
          <a:xfrm>
            <a:off x="0" y="1543183"/>
            <a:ext cx="12192000" cy="1813258"/>
          </a:xfrm>
          <a:custGeom>
            <a:avLst/>
            <a:gdLst>
              <a:gd name="connsiteX0" fmla="*/ 0 w 4633993"/>
              <a:gd name="connsiteY0" fmla="*/ 0 h 4687886"/>
              <a:gd name="connsiteX1" fmla="*/ 4633993 w 4633993"/>
              <a:gd name="connsiteY1" fmla="*/ 0 h 4687886"/>
              <a:gd name="connsiteX2" fmla="*/ 4633993 w 4633993"/>
              <a:gd name="connsiteY2" fmla="*/ 4687886 h 4687886"/>
              <a:gd name="connsiteX3" fmla="*/ 0 w 4633993"/>
              <a:gd name="connsiteY3" fmla="*/ 4687886 h 4687886"/>
            </a:gdLst>
            <a:ahLst/>
            <a:cxnLst>
              <a:cxn ang="0">
                <a:pos x="connsiteX0" y="connsiteY0"/>
              </a:cxn>
              <a:cxn ang="0">
                <a:pos x="connsiteX1" y="connsiteY1"/>
              </a:cxn>
              <a:cxn ang="0">
                <a:pos x="connsiteX2" y="connsiteY2"/>
              </a:cxn>
              <a:cxn ang="0">
                <a:pos x="connsiteX3" y="connsiteY3"/>
              </a:cxn>
            </a:cxnLst>
            <a:rect l="l" t="t" r="r" b="b"/>
            <a:pathLst>
              <a:path w="4633993" h="4687886">
                <a:moveTo>
                  <a:pt x="0" y="0"/>
                </a:moveTo>
                <a:lnTo>
                  <a:pt x="4633993" y="0"/>
                </a:lnTo>
                <a:lnTo>
                  <a:pt x="4633993" y="4687886"/>
                </a:lnTo>
                <a:lnTo>
                  <a:pt x="0" y="4687886"/>
                </a:lnTo>
                <a:close/>
              </a:path>
            </a:pathLst>
          </a:custGeom>
        </p:spPr>
      </p:pic>
      <p:sp>
        <p:nvSpPr>
          <p:cNvPr id="3" name="Rectangle 2">
            <a:extLst>
              <a:ext uri="{FF2B5EF4-FFF2-40B4-BE49-F238E27FC236}">
                <a16:creationId xmlns:a16="http://schemas.microsoft.com/office/drawing/2014/main" id="{727E1420-860E-F4C6-0C2B-3C00BCC3BDB8}"/>
              </a:ext>
            </a:extLst>
          </p:cNvPr>
          <p:cNvSpPr/>
          <p:nvPr/>
        </p:nvSpPr>
        <p:spPr>
          <a:xfrm>
            <a:off x="0" y="1543183"/>
            <a:ext cx="12192000" cy="1794967"/>
          </a:xfrm>
          <a:prstGeom prst="rect">
            <a:avLst/>
          </a:prstGeom>
          <a:solidFill>
            <a:schemeClr val="tx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Next steps for CI program implementation</a:t>
            </a:r>
          </a:p>
        </p:txBody>
      </p:sp>
      <p:sp>
        <p:nvSpPr>
          <p:cNvPr id="11" name="Rectangle 10">
            <a:extLst>
              <a:ext uri="{FF2B5EF4-FFF2-40B4-BE49-F238E27FC236}">
                <a16:creationId xmlns:a16="http://schemas.microsoft.com/office/drawing/2014/main" id="{F45ED2AE-2344-754B-424C-3479CD7BC961}"/>
              </a:ext>
            </a:extLst>
          </p:cNvPr>
          <p:cNvSpPr/>
          <p:nvPr/>
        </p:nvSpPr>
        <p:spPr>
          <a:xfrm>
            <a:off x="619969" y="2389967"/>
            <a:ext cx="3421355" cy="3934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34" name="Rectangle 33">
            <a:extLst>
              <a:ext uri="{FF2B5EF4-FFF2-40B4-BE49-F238E27FC236}">
                <a16:creationId xmlns:a16="http://schemas.microsoft.com/office/drawing/2014/main" id="{451C7CFC-B42F-827A-B5CF-ECFF7A6938D2}"/>
              </a:ext>
            </a:extLst>
          </p:cNvPr>
          <p:cNvSpPr/>
          <p:nvPr/>
        </p:nvSpPr>
        <p:spPr>
          <a:xfrm>
            <a:off x="1992246" y="6239158"/>
            <a:ext cx="676800" cy="859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94" name="Group 93">
            <a:extLst>
              <a:ext uri="{FF2B5EF4-FFF2-40B4-BE49-F238E27FC236}">
                <a16:creationId xmlns:a16="http://schemas.microsoft.com/office/drawing/2014/main" id="{54717BD8-3307-770F-8024-7E07109F8D38}"/>
              </a:ext>
            </a:extLst>
          </p:cNvPr>
          <p:cNvGrpSpPr/>
          <p:nvPr/>
        </p:nvGrpSpPr>
        <p:grpSpPr>
          <a:xfrm>
            <a:off x="960979" y="3145752"/>
            <a:ext cx="2717939" cy="3000855"/>
            <a:chOff x="970414" y="3899258"/>
            <a:chExt cx="2793136" cy="3000855"/>
          </a:xfrm>
        </p:grpSpPr>
        <p:sp>
          <p:nvSpPr>
            <p:cNvPr id="21" name="TextBox 20">
              <a:extLst>
                <a:ext uri="{FF2B5EF4-FFF2-40B4-BE49-F238E27FC236}">
                  <a16:creationId xmlns:a16="http://schemas.microsoft.com/office/drawing/2014/main" id="{C37FE67F-0610-10D9-D621-6D669E12D444}"/>
                </a:ext>
              </a:extLst>
            </p:cNvPr>
            <p:cNvSpPr txBox="1"/>
            <p:nvPr/>
          </p:nvSpPr>
          <p:spPr>
            <a:xfrm>
              <a:off x="970414" y="3899258"/>
              <a:ext cx="2793136" cy="224100"/>
            </a:xfrm>
            <a:prstGeom prst="rect">
              <a:avLst/>
            </a:prstGeom>
            <a:noFill/>
          </p:spPr>
          <p:txBody>
            <a:bodyPr wrap="square" lIns="0" tIns="0" rIns="0" bIns="0">
              <a:spAutoFit/>
            </a:bodyPr>
            <a:lstStyle/>
            <a:p>
              <a:pPr>
                <a:lnSpc>
                  <a:spcPct val="114000"/>
                </a:lnSpc>
                <a:buClr>
                  <a:schemeClr val="bg1"/>
                </a:buClr>
              </a:pPr>
              <a:r>
                <a:rPr lang="en-US" sz="1400" b="1" dirty="0">
                  <a:latin typeface="Slate Pro" panose="02000506040000020004" pitchFamily="2" charset="0"/>
                  <a:sym typeface="Slate Pro" panose="02000506040000020004" pitchFamily="2" charset="0"/>
                </a:rPr>
                <a:t>Build the Programmatic Muscle</a:t>
              </a:r>
            </a:p>
          </p:txBody>
        </p:sp>
        <p:sp>
          <p:nvSpPr>
            <p:cNvPr id="93" name="TextBox 92">
              <a:extLst>
                <a:ext uri="{FF2B5EF4-FFF2-40B4-BE49-F238E27FC236}">
                  <a16:creationId xmlns:a16="http://schemas.microsoft.com/office/drawing/2014/main" id="{52F4CB99-4ED0-0A40-092C-7BEB6B2E03A5}"/>
                </a:ext>
              </a:extLst>
            </p:cNvPr>
            <p:cNvSpPr txBox="1"/>
            <p:nvPr/>
          </p:nvSpPr>
          <p:spPr>
            <a:xfrm>
              <a:off x="970414" y="4182510"/>
              <a:ext cx="2793136" cy="2717603"/>
            </a:xfrm>
            <a:prstGeom prst="rect">
              <a:avLst/>
            </a:prstGeom>
            <a:noFill/>
          </p:spPr>
          <p:txBody>
            <a:bodyPr wrap="square" lIns="0" tIns="0" rIns="0" bIns="0">
              <a:spAutoFit/>
            </a:bodyPr>
            <a:lstStyle/>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Finalize ownership within sales ops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Assign program manager and content analyst roles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Assign functional team leaders to participate in the CI committee as team representatives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Use project management tools (e.g., </a:t>
              </a:r>
              <a:r>
                <a:rPr lang="en-US" sz="1200" dirty="0" err="1">
                  <a:latin typeface="Slate Pro" panose="02000506040000020004" pitchFamily="2" charset="0"/>
                  <a:sym typeface="Slate Pro" panose="02000506040000020004" pitchFamily="2" charset="0"/>
                </a:rPr>
                <a:t>SmartSheet</a:t>
              </a:r>
              <a:r>
                <a:rPr lang="en-US" sz="1200" dirty="0">
                  <a:latin typeface="Slate Pro" panose="02000506040000020004" pitchFamily="2" charset="0"/>
                  <a:sym typeface="Slate Pro" panose="02000506040000020004" pitchFamily="2" charset="0"/>
                </a:rPr>
                <a:t>) to determine meeting cadence and key research activity dates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Schedule CI committee meetings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Hold first CI committee meeting to establish CI program goals, align on RACI, and stakeholder next steps</a:t>
              </a:r>
            </a:p>
          </p:txBody>
        </p:sp>
      </p:grpSp>
      <p:sp>
        <p:nvSpPr>
          <p:cNvPr id="70" name="Rectangle 69">
            <a:extLst>
              <a:ext uri="{FF2B5EF4-FFF2-40B4-BE49-F238E27FC236}">
                <a16:creationId xmlns:a16="http://schemas.microsoft.com/office/drawing/2014/main" id="{31BFBF05-1A40-5EA9-3CA5-DC3D52516E7A}"/>
              </a:ext>
            </a:extLst>
          </p:cNvPr>
          <p:cNvSpPr/>
          <p:nvPr/>
        </p:nvSpPr>
        <p:spPr>
          <a:xfrm>
            <a:off x="4339614" y="2372299"/>
            <a:ext cx="3421355" cy="3952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77" name="Rectangle 76">
            <a:extLst>
              <a:ext uri="{FF2B5EF4-FFF2-40B4-BE49-F238E27FC236}">
                <a16:creationId xmlns:a16="http://schemas.microsoft.com/office/drawing/2014/main" id="{5B9909FC-CD51-711A-5446-E06F57F4F36E}"/>
              </a:ext>
            </a:extLst>
          </p:cNvPr>
          <p:cNvSpPr/>
          <p:nvPr/>
        </p:nvSpPr>
        <p:spPr>
          <a:xfrm>
            <a:off x="5764406" y="6239158"/>
            <a:ext cx="676800" cy="859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07" name="Group 106">
            <a:extLst>
              <a:ext uri="{FF2B5EF4-FFF2-40B4-BE49-F238E27FC236}">
                <a16:creationId xmlns:a16="http://schemas.microsoft.com/office/drawing/2014/main" id="{30022574-66E8-9025-E969-2CBC4EF5C530}"/>
              </a:ext>
            </a:extLst>
          </p:cNvPr>
          <p:cNvGrpSpPr/>
          <p:nvPr/>
        </p:nvGrpSpPr>
        <p:grpSpPr>
          <a:xfrm>
            <a:off x="4691322" y="3128084"/>
            <a:ext cx="2717939" cy="1527311"/>
            <a:chOff x="970414" y="3899258"/>
            <a:chExt cx="2793136" cy="1527311"/>
          </a:xfrm>
        </p:grpSpPr>
        <p:sp>
          <p:nvSpPr>
            <p:cNvPr id="108" name="TextBox 107">
              <a:extLst>
                <a:ext uri="{FF2B5EF4-FFF2-40B4-BE49-F238E27FC236}">
                  <a16:creationId xmlns:a16="http://schemas.microsoft.com/office/drawing/2014/main" id="{4917D3DD-F2A5-5B93-5231-8F92634C3E60}"/>
                </a:ext>
              </a:extLst>
            </p:cNvPr>
            <p:cNvSpPr txBox="1"/>
            <p:nvPr/>
          </p:nvSpPr>
          <p:spPr>
            <a:xfrm>
              <a:off x="970414" y="3899258"/>
              <a:ext cx="2793136" cy="256160"/>
            </a:xfrm>
            <a:prstGeom prst="rect">
              <a:avLst/>
            </a:prstGeom>
            <a:noFill/>
          </p:spPr>
          <p:txBody>
            <a:bodyPr wrap="square" lIns="0" tIns="0" rIns="0" bIns="0">
              <a:spAutoFit/>
            </a:bodyPr>
            <a:lstStyle/>
            <a:p>
              <a:pPr>
                <a:lnSpc>
                  <a:spcPct val="114000"/>
                </a:lnSpc>
                <a:buClr>
                  <a:schemeClr val="bg1"/>
                </a:buClr>
              </a:pPr>
              <a:r>
                <a:rPr lang="en-US" sz="1600" b="1" dirty="0">
                  <a:latin typeface="Slate Pro" panose="02000506040000020004" pitchFamily="2" charset="0"/>
                  <a:sym typeface="Slate Pro" panose="02000506040000020004" pitchFamily="2" charset="0"/>
                </a:rPr>
                <a:t>Increase Research Frequency</a:t>
              </a:r>
            </a:p>
          </p:txBody>
        </p:sp>
        <p:sp>
          <p:nvSpPr>
            <p:cNvPr id="109" name="TextBox 108">
              <a:extLst>
                <a:ext uri="{FF2B5EF4-FFF2-40B4-BE49-F238E27FC236}">
                  <a16:creationId xmlns:a16="http://schemas.microsoft.com/office/drawing/2014/main" id="{AA68C7B6-91BE-C817-ED07-8A9DB0DA2162}"/>
                </a:ext>
              </a:extLst>
            </p:cNvPr>
            <p:cNvSpPr txBox="1"/>
            <p:nvPr/>
          </p:nvSpPr>
          <p:spPr>
            <a:xfrm>
              <a:off x="970414" y="4182510"/>
              <a:ext cx="2793136" cy="1244059"/>
            </a:xfrm>
            <a:prstGeom prst="rect">
              <a:avLst/>
            </a:prstGeom>
            <a:noFill/>
          </p:spPr>
          <p:txBody>
            <a:bodyPr wrap="square" lIns="0" tIns="0" rIns="0" bIns="0">
              <a:spAutoFit/>
            </a:bodyPr>
            <a:lstStyle/>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Review gaps in research knowledge</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Determine which research activities will best fill the gaps </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Assign additional research activities and finalize RACI for them </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Continue CI program cadence</a:t>
              </a:r>
            </a:p>
          </p:txBody>
        </p:sp>
      </p:grpSp>
      <p:sp>
        <p:nvSpPr>
          <p:cNvPr id="84" name="Rectangle 83">
            <a:extLst>
              <a:ext uri="{FF2B5EF4-FFF2-40B4-BE49-F238E27FC236}">
                <a16:creationId xmlns:a16="http://schemas.microsoft.com/office/drawing/2014/main" id="{7084637F-82CD-30D6-BEEB-C23458D71DE1}"/>
              </a:ext>
            </a:extLst>
          </p:cNvPr>
          <p:cNvSpPr/>
          <p:nvPr/>
        </p:nvSpPr>
        <p:spPr>
          <a:xfrm>
            <a:off x="8111774" y="2372299"/>
            <a:ext cx="3421355" cy="3952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86" name="Rectangle 85">
            <a:extLst>
              <a:ext uri="{FF2B5EF4-FFF2-40B4-BE49-F238E27FC236}">
                <a16:creationId xmlns:a16="http://schemas.microsoft.com/office/drawing/2014/main" id="{B9DA5133-A972-2712-266C-44B6D41D0FB3}"/>
              </a:ext>
            </a:extLst>
          </p:cNvPr>
          <p:cNvSpPr/>
          <p:nvPr/>
        </p:nvSpPr>
        <p:spPr>
          <a:xfrm>
            <a:off x="9536565" y="6239158"/>
            <a:ext cx="676800" cy="859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10" name="Group 109">
            <a:extLst>
              <a:ext uri="{FF2B5EF4-FFF2-40B4-BE49-F238E27FC236}">
                <a16:creationId xmlns:a16="http://schemas.microsoft.com/office/drawing/2014/main" id="{4FE75A0B-7E8C-917C-FEF4-8C8731B469A5}"/>
              </a:ext>
            </a:extLst>
          </p:cNvPr>
          <p:cNvGrpSpPr/>
          <p:nvPr/>
        </p:nvGrpSpPr>
        <p:grpSpPr>
          <a:xfrm>
            <a:off x="8463481" y="3128084"/>
            <a:ext cx="2717939" cy="2369336"/>
            <a:chOff x="970414" y="3899258"/>
            <a:chExt cx="2793136" cy="2369336"/>
          </a:xfrm>
        </p:grpSpPr>
        <p:sp>
          <p:nvSpPr>
            <p:cNvPr id="111" name="TextBox 110">
              <a:extLst>
                <a:ext uri="{FF2B5EF4-FFF2-40B4-BE49-F238E27FC236}">
                  <a16:creationId xmlns:a16="http://schemas.microsoft.com/office/drawing/2014/main" id="{D8E4771E-9968-677A-90C5-7987F27D981A}"/>
                </a:ext>
              </a:extLst>
            </p:cNvPr>
            <p:cNvSpPr txBox="1"/>
            <p:nvPr/>
          </p:nvSpPr>
          <p:spPr>
            <a:xfrm>
              <a:off x="970414" y="3899258"/>
              <a:ext cx="2793136" cy="224100"/>
            </a:xfrm>
            <a:prstGeom prst="rect">
              <a:avLst/>
            </a:prstGeom>
            <a:noFill/>
          </p:spPr>
          <p:txBody>
            <a:bodyPr wrap="square" lIns="0" tIns="0" rIns="0" bIns="0">
              <a:spAutoFit/>
            </a:bodyPr>
            <a:lstStyle/>
            <a:p>
              <a:pPr>
                <a:lnSpc>
                  <a:spcPct val="114000"/>
                </a:lnSpc>
                <a:buClr>
                  <a:schemeClr val="bg1"/>
                </a:buClr>
              </a:pPr>
              <a:r>
                <a:rPr lang="en-US" sz="1400" b="1" dirty="0">
                  <a:latin typeface="Slate Pro" panose="02000506040000020004" pitchFamily="2" charset="0"/>
                  <a:sym typeface="Slate Pro" panose="02000506040000020004" pitchFamily="2" charset="0"/>
                </a:rPr>
                <a:t>Add Research and Competitors</a:t>
              </a:r>
            </a:p>
          </p:txBody>
        </p:sp>
        <p:sp>
          <p:nvSpPr>
            <p:cNvPr id="112" name="TextBox 111">
              <a:extLst>
                <a:ext uri="{FF2B5EF4-FFF2-40B4-BE49-F238E27FC236}">
                  <a16:creationId xmlns:a16="http://schemas.microsoft.com/office/drawing/2014/main" id="{5E58C9AA-C3C8-31A1-D8FE-1B7E507FBDEF}"/>
                </a:ext>
              </a:extLst>
            </p:cNvPr>
            <p:cNvSpPr txBox="1"/>
            <p:nvPr/>
          </p:nvSpPr>
          <p:spPr>
            <a:xfrm>
              <a:off x="970414" y="4182510"/>
              <a:ext cx="2793136" cy="2086084"/>
            </a:xfrm>
            <a:prstGeom prst="rect">
              <a:avLst/>
            </a:prstGeom>
            <a:noFill/>
          </p:spPr>
          <p:txBody>
            <a:bodyPr wrap="square" lIns="0" tIns="0" rIns="0" bIns="0">
              <a:spAutoFit/>
            </a:bodyPr>
            <a:lstStyle/>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Review gaps in research knowledge</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Determine which research activities will best fill the gaps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Assign additional activities and finalize RACI</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Review additional competitors to add to CI review</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Communicate new competitors to all stakeholders/researchers</a:t>
              </a:r>
            </a:p>
            <a:p>
              <a:pPr marL="228600" indent="-228600">
                <a:lnSpc>
                  <a:spcPct val="114000"/>
                </a:lnSpc>
                <a:buClr>
                  <a:schemeClr val="tx1"/>
                </a:buClr>
                <a:buFont typeface="+mj-lt"/>
                <a:buAutoNum type="arabicPeriod"/>
              </a:pPr>
              <a:r>
                <a:rPr lang="en-US" sz="1200" dirty="0">
                  <a:latin typeface="Slate Pro" panose="02000506040000020004" pitchFamily="2" charset="0"/>
                  <a:sym typeface="Slate Pro" panose="02000506040000020004" pitchFamily="2" charset="0"/>
                </a:rPr>
                <a:t>Continue CI program cadence</a:t>
              </a:r>
            </a:p>
          </p:txBody>
        </p:sp>
      </p:grpSp>
      <p:sp>
        <p:nvSpPr>
          <p:cNvPr id="28" name="Rectangle 27">
            <a:extLst>
              <a:ext uri="{FF2B5EF4-FFF2-40B4-BE49-F238E27FC236}">
                <a16:creationId xmlns:a16="http://schemas.microsoft.com/office/drawing/2014/main" id="{DDF3F32A-8982-D50D-D211-98368A557ED0}"/>
              </a:ext>
            </a:extLst>
          </p:cNvPr>
          <p:cNvSpPr/>
          <p:nvPr/>
        </p:nvSpPr>
        <p:spPr>
          <a:xfrm>
            <a:off x="1991656" y="2389967"/>
            <a:ext cx="677981" cy="6779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79" name="Rectangle 78">
            <a:extLst>
              <a:ext uri="{FF2B5EF4-FFF2-40B4-BE49-F238E27FC236}">
                <a16:creationId xmlns:a16="http://schemas.microsoft.com/office/drawing/2014/main" id="{AFDC3202-5995-B47D-5838-265AB50F93B3}"/>
              </a:ext>
            </a:extLst>
          </p:cNvPr>
          <p:cNvSpPr/>
          <p:nvPr/>
        </p:nvSpPr>
        <p:spPr>
          <a:xfrm>
            <a:off x="5748234" y="2372299"/>
            <a:ext cx="677981" cy="6779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88" name="Rectangle 87">
            <a:extLst>
              <a:ext uri="{FF2B5EF4-FFF2-40B4-BE49-F238E27FC236}">
                <a16:creationId xmlns:a16="http://schemas.microsoft.com/office/drawing/2014/main" id="{81CE9D2C-0816-DB54-3939-25CE3D0E380F}"/>
              </a:ext>
            </a:extLst>
          </p:cNvPr>
          <p:cNvSpPr/>
          <p:nvPr/>
        </p:nvSpPr>
        <p:spPr>
          <a:xfrm>
            <a:off x="9483461" y="2372299"/>
            <a:ext cx="677981" cy="6779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122" name="Group 121">
            <a:extLst>
              <a:ext uri="{FF2B5EF4-FFF2-40B4-BE49-F238E27FC236}">
                <a16:creationId xmlns:a16="http://schemas.microsoft.com/office/drawing/2014/main" id="{72E407A0-2BE0-85F3-3DB1-0409AD99C88E}"/>
              </a:ext>
            </a:extLst>
          </p:cNvPr>
          <p:cNvGrpSpPr/>
          <p:nvPr/>
        </p:nvGrpSpPr>
        <p:grpSpPr>
          <a:xfrm>
            <a:off x="4216726" y="2247778"/>
            <a:ext cx="3772159" cy="259534"/>
            <a:chOff x="4216726" y="2033081"/>
            <a:chExt cx="3772159" cy="544749"/>
          </a:xfrm>
        </p:grpSpPr>
        <p:cxnSp>
          <p:nvCxnSpPr>
            <p:cNvPr id="118" name="Straight Connector 117">
              <a:extLst>
                <a:ext uri="{FF2B5EF4-FFF2-40B4-BE49-F238E27FC236}">
                  <a16:creationId xmlns:a16="http://schemas.microsoft.com/office/drawing/2014/main" id="{3217534F-415E-CFBA-2228-8D5E0AA1E64E}"/>
                </a:ext>
              </a:extLst>
            </p:cNvPr>
            <p:cNvCxnSpPr/>
            <p:nvPr/>
          </p:nvCxnSpPr>
          <p:spPr>
            <a:xfrm>
              <a:off x="4216726" y="2033081"/>
              <a:ext cx="0" cy="544749"/>
            </a:xfrm>
            <a:prstGeom prst="line">
              <a:avLst/>
            </a:prstGeom>
            <a:ln>
              <a:solidFill>
                <a:schemeClr val="bg1">
                  <a:alpha val="68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5B963DE-FD6D-54D6-32D2-805427E6C373}"/>
                </a:ext>
              </a:extLst>
            </p:cNvPr>
            <p:cNvCxnSpPr/>
            <p:nvPr/>
          </p:nvCxnSpPr>
          <p:spPr>
            <a:xfrm>
              <a:off x="7988885" y="2033081"/>
              <a:ext cx="0" cy="544749"/>
            </a:xfrm>
            <a:prstGeom prst="line">
              <a:avLst/>
            </a:prstGeom>
            <a:ln>
              <a:solidFill>
                <a:schemeClr val="bg1">
                  <a:alpha val="68000"/>
                </a:schemeClr>
              </a:solidFill>
            </a:ln>
          </p:spPr>
          <p:style>
            <a:lnRef idx="1">
              <a:schemeClr val="accent1"/>
            </a:lnRef>
            <a:fillRef idx="0">
              <a:schemeClr val="accent1"/>
            </a:fillRef>
            <a:effectRef idx="0">
              <a:schemeClr val="accent1"/>
            </a:effectRef>
            <a:fontRef idx="minor">
              <a:schemeClr val="tx1"/>
            </a:fontRef>
          </p:style>
        </p:cxnSp>
      </p:grpSp>
      <p:pic>
        <p:nvPicPr>
          <p:cNvPr id="124" name="Graphic 123">
            <a:extLst>
              <a:ext uri="{FF2B5EF4-FFF2-40B4-BE49-F238E27FC236}">
                <a16:creationId xmlns:a16="http://schemas.microsoft.com/office/drawing/2014/main" id="{ACA49BA1-EAB2-105B-21B1-3108878727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4451" y="2513290"/>
            <a:ext cx="396000" cy="396000"/>
          </a:xfrm>
          <a:prstGeom prst="rect">
            <a:avLst/>
          </a:prstGeom>
        </p:spPr>
      </p:pic>
      <p:pic>
        <p:nvPicPr>
          <p:cNvPr id="125" name="Graphic 124">
            <a:extLst>
              <a:ext uri="{FF2B5EF4-FFF2-40B4-BE49-F238E27FC236}">
                <a16:creationId xmlns:a16="http://schemas.microsoft.com/office/drawing/2014/main" id="{33A611A4-0F04-0F8C-AEB7-4690DA5BB5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2647" y="2530958"/>
            <a:ext cx="396000" cy="396000"/>
          </a:xfrm>
          <a:prstGeom prst="rect">
            <a:avLst/>
          </a:prstGeom>
        </p:spPr>
      </p:pic>
      <p:pic>
        <p:nvPicPr>
          <p:cNvPr id="126" name="Graphic 125">
            <a:extLst>
              <a:ext uri="{FF2B5EF4-FFF2-40B4-BE49-F238E27FC236}">
                <a16:creationId xmlns:a16="http://schemas.microsoft.com/office/drawing/2014/main" id="{209E9E8B-95C1-31A5-BAEE-A1D0F098B8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89224" y="2513290"/>
            <a:ext cx="396000" cy="396000"/>
          </a:xfrm>
          <a:prstGeom prst="rect">
            <a:avLst/>
          </a:prstGeom>
        </p:spPr>
      </p:pic>
      <p:sp>
        <p:nvSpPr>
          <p:cNvPr id="127" name="Arrow: Right 126">
            <a:extLst>
              <a:ext uri="{FF2B5EF4-FFF2-40B4-BE49-F238E27FC236}">
                <a16:creationId xmlns:a16="http://schemas.microsoft.com/office/drawing/2014/main" id="{FD88055B-02CA-C860-E202-23296CE47083}"/>
              </a:ext>
            </a:extLst>
          </p:cNvPr>
          <p:cNvSpPr/>
          <p:nvPr/>
        </p:nvSpPr>
        <p:spPr>
          <a:xfrm>
            <a:off x="1" y="1355452"/>
            <a:ext cx="12191998" cy="38396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grpSp>
        <p:nvGrpSpPr>
          <p:cNvPr id="98" name="Group 97">
            <a:extLst>
              <a:ext uri="{FF2B5EF4-FFF2-40B4-BE49-F238E27FC236}">
                <a16:creationId xmlns:a16="http://schemas.microsoft.com/office/drawing/2014/main" id="{91369660-ED7F-32F8-06F1-2A47BD6AFD30}"/>
              </a:ext>
            </a:extLst>
          </p:cNvPr>
          <p:cNvGrpSpPr/>
          <p:nvPr/>
        </p:nvGrpSpPr>
        <p:grpSpPr>
          <a:xfrm>
            <a:off x="567455" y="935418"/>
            <a:ext cx="3526383" cy="1248522"/>
            <a:chOff x="614785" y="1268793"/>
            <a:chExt cx="3526383" cy="1248522"/>
          </a:xfrm>
        </p:grpSpPr>
        <p:sp>
          <p:nvSpPr>
            <p:cNvPr id="6" name="TextBox 5">
              <a:extLst>
                <a:ext uri="{FF2B5EF4-FFF2-40B4-BE49-F238E27FC236}">
                  <a16:creationId xmlns:a16="http://schemas.microsoft.com/office/drawing/2014/main" id="{0066BAC3-1CBB-311F-D169-F2C8681C9004}"/>
                </a:ext>
              </a:extLst>
            </p:cNvPr>
            <p:cNvSpPr txBox="1"/>
            <p:nvPr/>
          </p:nvSpPr>
          <p:spPr>
            <a:xfrm>
              <a:off x="614785" y="2261155"/>
              <a:ext cx="3526383" cy="256160"/>
            </a:xfrm>
            <a:prstGeom prst="rect">
              <a:avLst/>
            </a:prstGeom>
            <a:noFill/>
          </p:spPr>
          <p:txBody>
            <a:bodyPr wrap="square" lIns="0" tIns="0" rIns="0" bIns="0" rtlCol="0">
              <a:spAutoFit/>
            </a:bodyPr>
            <a:lstStyle/>
            <a:p>
              <a:pPr algn="ctr">
                <a:lnSpc>
                  <a:spcPct val="114000"/>
                </a:lnSpc>
              </a:pPr>
              <a:r>
                <a:rPr lang="en-US" sz="1600" b="1" dirty="0">
                  <a:solidFill>
                    <a:schemeClr val="bg1"/>
                  </a:solidFill>
                  <a:latin typeface="Slate Pro" panose="02000506040000020004" pitchFamily="2" charset="0"/>
                  <a:sym typeface="Slate Pro" panose="02000506040000020004" pitchFamily="2" charset="0"/>
                </a:rPr>
                <a:t>Timing: Through annual planning</a:t>
              </a:r>
            </a:p>
          </p:txBody>
        </p:sp>
        <p:sp>
          <p:nvSpPr>
            <p:cNvPr id="96" name="Google Shape;1113;p111">
              <a:extLst>
                <a:ext uri="{FF2B5EF4-FFF2-40B4-BE49-F238E27FC236}">
                  <a16:creationId xmlns:a16="http://schemas.microsoft.com/office/drawing/2014/main" id="{A9A4CFAB-C367-6C03-5CFE-86A964287C5E}"/>
                </a:ext>
              </a:extLst>
            </p:cNvPr>
            <p:cNvSpPr/>
            <p:nvPr/>
          </p:nvSpPr>
          <p:spPr>
            <a:xfrm>
              <a:off x="2149376" y="1662701"/>
              <a:ext cx="457200" cy="457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dirty="0">
                  <a:solidFill>
                    <a:srgbClr val="FFFFFF"/>
                  </a:solidFill>
                  <a:latin typeface="Slate Pro" panose="02000506040000020004" pitchFamily="2" charset="0"/>
                  <a:ea typeface="Avenir"/>
                  <a:cs typeface="Avenir"/>
                  <a:sym typeface="Slate Pro" panose="02000506040000020004" pitchFamily="2" charset="0"/>
                </a:rPr>
                <a:t>1</a:t>
              </a:r>
              <a:endParaRPr dirty="0">
                <a:latin typeface="Slate Pro" panose="02000506040000020004" pitchFamily="2" charset="0"/>
                <a:sym typeface="Slate Pro" panose="02000506040000020004" pitchFamily="2" charset="0"/>
              </a:endParaRPr>
            </a:p>
          </p:txBody>
        </p:sp>
        <p:sp>
          <p:nvSpPr>
            <p:cNvPr id="97" name="Google Shape;1116;p111">
              <a:extLst>
                <a:ext uri="{FF2B5EF4-FFF2-40B4-BE49-F238E27FC236}">
                  <a16:creationId xmlns:a16="http://schemas.microsoft.com/office/drawing/2014/main" id="{D08A44B7-7747-9078-3A0B-EE28E3872A27}"/>
                </a:ext>
              </a:extLst>
            </p:cNvPr>
            <p:cNvSpPr txBox="1"/>
            <p:nvPr/>
          </p:nvSpPr>
          <p:spPr>
            <a:xfrm>
              <a:off x="619969" y="1268793"/>
              <a:ext cx="3516014"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a:t>
              </a:r>
              <a:endParaRPr sz="1600" dirty="0">
                <a:latin typeface="Slate Pro" panose="02000506040000020004" pitchFamily="2" charset="0"/>
                <a:sym typeface="Slate Pro" panose="02000506040000020004" pitchFamily="2" charset="0"/>
              </a:endParaRPr>
            </a:p>
          </p:txBody>
        </p:sp>
      </p:grpSp>
      <p:grpSp>
        <p:nvGrpSpPr>
          <p:cNvPr id="99" name="Group 98">
            <a:extLst>
              <a:ext uri="{FF2B5EF4-FFF2-40B4-BE49-F238E27FC236}">
                <a16:creationId xmlns:a16="http://schemas.microsoft.com/office/drawing/2014/main" id="{DC983C7E-078E-E05E-58F3-14B5B5DE4EA3}"/>
              </a:ext>
            </a:extLst>
          </p:cNvPr>
          <p:cNvGrpSpPr/>
          <p:nvPr/>
        </p:nvGrpSpPr>
        <p:grpSpPr>
          <a:xfrm>
            <a:off x="4339614" y="935418"/>
            <a:ext cx="3526383" cy="1248522"/>
            <a:chOff x="614785" y="1268793"/>
            <a:chExt cx="3526383" cy="1248522"/>
          </a:xfrm>
        </p:grpSpPr>
        <p:sp>
          <p:nvSpPr>
            <p:cNvPr id="100" name="TextBox 99">
              <a:extLst>
                <a:ext uri="{FF2B5EF4-FFF2-40B4-BE49-F238E27FC236}">
                  <a16:creationId xmlns:a16="http://schemas.microsoft.com/office/drawing/2014/main" id="{998AEAFE-8E30-9032-4A40-56D04EC394D8}"/>
                </a:ext>
              </a:extLst>
            </p:cNvPr>
            <p:cNvSpPr txBox="1"/>
            <p:nvPr/>
          </p:nvSpPr>
          <p:spPr>
            <a:xfrm>
              <a:off x="614785" y="2261155"/>
              <a:ext cx="3526383" cy="256160"/>
            </a:xfrm>
            <a:prstGeom prst="rect">
              <a:avLst/>
            </a:prstGeom>
            <a:noFill/>
          </p:spPr>
          <p:txBody>
            <a:bodyPr wrap="square" lIns="0" tIns="0" rIns="0" bIns="0" rtlCol="0">
              <a:spAutoFit/>
            </a:bodyPr>
            <a:lstStyle/>
            <a:p>
              <a:pPr algn="ctr">
                <a:lnSpc>
                  <a:spcPct val="114000"/>
                </a:lnSpc>
              </a:pPr>
              <a:r>
                <a:rPr lang="en-US" sz="1600" b="1" dirty="0">
                  <a:solidFill>
                    <a:schemeClr val="bg1"/>
                  </a:solidFill>
                  <a:latin typeface="Slate Pro" panose="02000506040000020004" pitchFamily="2" charset="0"/>
                  <a:sym typeface="Slate Pro" panose="02000506040000020004" pitchFamily="2" charset="0"/>
                </a:rPr>
                <a:t>Timing: Through Year 1, H1</a:t>
              </a:r>
            </a:p>
          </p:txBody>
        </p:sp>
        <p:sp>
          <p:nvSpPr>
            <p:cNvPr id="101" name="Google Shape;1113;p111">
              <a:extLst>
                <a:ext uri="{FF2B5EF4-FFF2-40B4-BE49-F238E27FC236}">
                  <a16:creationId xmlns:a16="http://schemas.microsoft.com/office/drawing/2014/main" id="{995B0273-6B4E-774F-9E20-340BC99E4719}"/>
                </a:ext>
              </a:extLst>
            </p:cNvPr>
            <p:cNvSpPr/>
            <p:nvPr/>
          </p:nvSpPr>
          <p:spPr>
            <a:xfrm>
              <a:off x="2149376" y="1662701"/>
              <a:ext cx="457200" cy="457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dirty="0">
                  <a:solidFill>
                    <a:srgbClr val="FFFFFF"/>
                  </a:solidFill>
                  <a:latin typeface="Slate Pro" panose="02000506040000020004" pitchFamily="2" charset="0"/>
                  <a:ea typeface="Avenir"/>
                  <a:cs typeface="Avenir"/>
                  <a:sym typeface="Slate Pro" panose="02000506040000020004" pitchFamily="2" charset="0"/>
                </a:rPr>
                <a:t>2</a:t>
              </a:r>
              <a:endParaRPr dirty="0">
                <a:latin typeface="Slate Pro" panose="02000506040000020004" pitchFamily="2" charset="0"/>
                <a:sym typeface="Slate Pro" panose="02000506040000020004" pitchFamily="2" charset="0"/>
              </a:endParaRPr>
            </a:p>
          </p:txBody>
        </p:sp>
        <p:sp>
          <p:nvSpPr>
            <p:cNvPr id="102" name="Google Shape;1116;p111">
              <a:extLst>
                <a:ext uri="{FF2B5EF4-FFF2-40B4-BE49-F238E27FC236}">
                  <a16:creationId xmlns:a16="http://schemas.microsoft.com/office/drawing/2014/main" id="{A8A1845F-54CF-B2D5-A745-35F3800BE691}"/>
                </a:ext>
              </a:extLst>
            </p:cNvPr>
            <p:cNvSpPr txBox="1"/>
            <p:nvPr/>
          </p:nvSpPr>
          <p:spPr>
            <a:xfrm>
              <a:off x="619969" y="1268793"/>
              <a:ext cx="3516014"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a:t>
              </a:r>
              <a:endParaRPr sz="1600" dirty="0">
                <a:latin typeface="Slate Pro" panose="02000506040000020004" pitchFamily="2" charset="0"/>
                <a:sym typeface="Slate Pro" panose="02000506040000020004" pitchFamily="2" charset="0"/>
              </a:endParaRPr>
            </a:p>
          </p:txBody>
        </p:sp>
      </p:grpSp>
      <p:grpSp>
        <p:nvGrpSpPr>
          <p:cNvPr id="103" name="Group 102">
            <a:extLst>
              <a:ext uri="{FF2B5EF4-FFF2-40B4-BE49-F238E27FC236}">
                <a16:creationId xmlns:a16="http://schemas.microsoft.com/office/drawing/2014/main" id="{B4711C57-9023-4422-E477-198ABD6EFD69}"/>
              </a:ext>
            </a:extLst>
          </p:cNvPr>
          <p:cNvGrpSpPr/>
          <p:nvPr/>
        </p:nvGrpSpPr>
        <p:grpSpPr>
          <a:xfrm>
            <a:off x="8111774" y="935418"/>
            <a:ext cx="3526383" cy="1248522"/>
            <a:chOff x="614785" y="1268793"/>
            <a:chExt cx="3526383" cy="1248522"/>
          </a:xfrm>
        </p:grpSpPr>
        <p:sp>
          <p:nvSpPr>
            <p:cNvPr id="104" name="TextBox 103">
              <a:extLst>
                <a:ext uri="{FF2B5EF4-FFF2-40B4-BE49-F238E27FC236}">
                  <a16:creationId xmlns:a16="http://schemas.microsoft.com/office/drawing/2014/main" id="{70E6FBB9-65D7-BC03-5171-7F9D137564A0}"/>
                </a:ext>
              </a:extLst>
            </p:cNvPr>
            <p:cNvSpPr txBox="1"/>
            <p:nvPr/>
          </p:nvSpPr>
          <p:spPr>
            <a:xfrm>
              <a:off x="614785" y="2261155"/>
              <a:ext cx="3526383" cy="256160"/>
            </a:xfrm>
            <a:prstGeom prst="rect">
              <a:avLst/>
            </a:prstGeom>
            <a:noFill/>
          </p:spPr>
          <p:txBody>
            <a:bodyPr wrap="square" lIns="0" tIns="0" rIns="0" bIns="0" rtlCol="0">
              <a:spAutoFit/>
            </a:bodyPr>
            <a:lstStyle/>
            <a:p>
              <a:pPr algn="ctr">
                <a:lnSpc>
                  <a:spcPct val="114000"/>
                </a:lnSpc>
              </a:pPr>
              <a:r>
                <a:rPr lang="en-US" sz="1600" b="1" dirty="0">
                  <a:solidFill>
                    <a:schemeClr val="bg1"/>
                  </a:solidFill>
                  <a:latin typeface="Slate Pro" panose="02000506040000020004" pitchFamily="2" charset="0"/>
                  <a:sym typeface="Slate Pro" panose="02000506040000020004" pitchFamily="2" charset="0"/>
                </a:rPr>
                <a:t>Timing: Year 1, H2</a:t>
              </a:r>
            </a:p>
          </p:txBody>
        </p:sp>
        <p:sp>
          <p:nvSpPr>
            <p:cNvPr id="105" name="Google Shape;1113;p111">
              <a:extLst>
                <a:ext uri="{FF2B5EF4-FFF2-40B4-BE49-F238E27FC236}">
                  <a16:creationId xmlns:a16="http://schemas.microsoft.com/office/drawing/2014/main" id="{E06A3D49-E3CB-B232-401E-3AE0E39FED77}"/>
                </a:ext>
              </a:extLst>
            </p:cNvPr>
            <p:cNvSpPr/>
            <p:nvPr/>
          </p:nvSpPr>
          <p:spPr>
            <a:xfrm>
              <a:off x="2149376" y="1662701"/>
              <a:ext cx="457200" cy="4572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dirty="0">
                  <a:solidFill>
                    <a:srgbClr val="FFFFFF"/>
                  </a:solidFill>
                  <a:latin typeface="Slate Pro" panose="02000506040000020004" pitchFamily="2" charset="0"/>
                  <a:ea typeface="Avenir"/>
                  <a:cs typeface="Avenir"/>
                  <a:sym typeface="Slate Pro" panose="02000506040000020004" pitchFamily="2" charset="0"/>
                </a:rPr>
                <a:t>3</a:t>
              </a:r>
              <a:endParaRPr dirty="0">
                <a:latin typeface="Slate Pro" panose="02000506040000020004" pitchFamily="2" charset="0"/>
                <a:sym typeface="Slate Pro" panose="02000506040000020004" pitchFamily="2" charset="0"/>
              </a:endParaRPr>
            </a:p>
          </p:txBody>
        </p:sp>
        <p:sp>
          <p:nvSpPr>
            <p:cNvPr id="106" name="Google Shape;1116;p111">
              <a:extLst>
                <a:ext uri="{FF2B5EF4-FFF2-40B4-BE49-F238E27FC236}">
                  <a16:creationId xmlns:a16="http://schemas.microsoft.com/office/drawing/2014/main" id="{3681DD56-E63A-4312-793E-AC3288924D98}"/>
                </a:ext>
              </a:extLst>
            </p:cNvPr>
            <p:cNvSpPr txBox="1"/>
            <p:nvPr/>
          </p:nvSpPr>
          <p:spPr>
            <a:xfrm>
              <a:off x="619969" y="1268793"/>
              <a:ext cx="3516014"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a:t>
              </a:r>
              <a:endParaRPr sz="1600" dirty="0">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184670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A61415-E5EB-AAF7-E117-6FB97F34C4D1}"/>
              </a:ext>
            </a:extLst>
          </p:cNvPr>
          <p:cNvGraphicFramePr>
            <a:graphicFrameLocks noChangeAspect="1"/>
          </p:cNvGraphicFramePr>
          <p:nvPr>
            <p:custDataLst>
              <p:tags r:id="rId1"/>
            </p:custDataLst>
            <p:extLst>
              <p:ext uri="{D42A27DB-BD31-4B8C-83A1-F6EECF244321}">
                <p14:modId xmlns:p14="http://schemas.microsoft.com/office/powerpoint/2010/main" val="2842348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B187AE10-38CE-117F-B6AA-427C98471101}"/>
              </a:ext>
            </a:extLst>
          </p:cNvPr>
          <p:cNvSpPr>
            <a:spLocks noGrp="1"/>
          </p:cNvSpPr>
          <p:nvPr>
            <p:ph type="body" sz="quarter" idx="10"/>
          </p:nvPr>
        </p:nvSpPr>
        <p:spPr/>
        <p:txBody>
          <a:bodyPr>
            <a:noAutofit/>
          </a:bodyPr>
          <a:lstStyle/>
          <a:p>
            <a:r>
              <a:rPr lang="en-US" dirty="0"/>
              <a:t>How to Conduct Key Discovery Activities</a:t>
            </a:r>
          </a:p>
        </p:txBody>
      </p:sp>
      <p:sp>
        <p:nvSpPr>
          <p:cNvPr id="3" name="Text Placeholder 2">
            <a:extLst>
              <a:ext uri="{FF2B5EF4-FFF2-40B4-BE49-F238E27FC236}">
                <a16:creationId xmlns:a16="http://schemas.microsoft.com/office/drawing/2014/main" id="{34659865-768C-2EB4-8021-C192109E34B3}"/>
              </a:ext>
            </a:extLst>
          </p:cNvPr>
          <p:cNvSpPr>
            <a:spLocks noGrp="1"/>
          </p:cNvSpPr>
          <p:nvPr>
            <p:ph type="body" sz="quarter" idx="11"/>
          </p:nvPr>
        </p:nvSpPr>
        <p:spPr/>
        <p:txBody>
          <a:bodyPr/>
          <a:lstStyle/>
          <a:p>
            <a:endParaRPr lang="en-ID"/>
          </a:p>
        </p:txBody>
      </p:sp>
    </p:spTree>
    <p:extLst>
      <p:ext uri="{BB962C8B-B14F-4D97-AF65-F5344CB8AC3E}">
        <p14:creationId xmlns:p14="http://schemas.microsoft.com/office/powerpoint/2010/main" val="173441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C26C85-4DB6-0A9A-F1D0-AAE74E814B5D}"/>
              </a:ext>
            </a:extLst>
          </p:cNvPr>
          <p:cNvGraphicFramePr>
            <a:graphicFrameLocks noChangeAspect="1"/>
          </p:cNvGraphicFramePr>
          <p:nvPr>
            <p:custDataLst>
              <p:tags r:id="rId1"/>
            </p:custDataLst>
            <p:extLst>
              <p:ext uri="{D42A27DB-BD31-4B8C-83A1-F6EECF244321}">
                <p14:modId xmlns:p14="http://schemas.microsoft.com/office/powerpoint/2010/main" val="2462796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Review key CI activities to determine resourcing needs</a:t>
            </a:r>
          </a:p>
        </p:txBody>
      </p:sp>
      <p:graphicFrame>
        <p:nvGraphicFramePr>
          <p:cNvPr id="4" name="Google Shape;1130;p113">
            <a:extLst>
              <a:ext uri="{FF2B5EF4-FFF2-40B4-BE49-F238E27FC236}">
                <a16:creationId xmlns:a16="http://schemas.microsoft.com/office/drawing/2014/main" id="{A0D580AA-373C-98D3-B8B4-92DD58713720}"/>
              </a:ext>
            </a:extLst>
          </p:cNvPr>
          <p:cNvGraphicFramePr/>
          <p:nvPr>
            <p:extLst>
              <p:ext uri="{D42A27DB-BD31-4B8C-83A1-F6EECF244321}">
                <p14:modId xmlns:p14="http://schemas.microsoft.com/office/powerpoint/2010/main" val="3561406626"/>
              </p:ext>
            </p:extLst>
          </p:nvPr>
        </p:nvGraphicFramePr>
        <p:xfrm>
          <a:off x="609599" y="1307616"/>
          <a:ext cx="10983921" cy="4988024"/>
        </p:xfrm>
        <a:graphic>
          <a:graphicData uri="http://schemas.openxmlformats.org/drawingml/2006/table">
            <a:tbl>
              <a:tblPr firstRow="1" bandRow="1">
                <a:noFill/>
              </a:tblPr>
              <a:tblGrid>
                <a:gridCol w="313400">
                  <a:extLst>
                    <a:ext uri="{9D8B030D-6E8A-4147-A177-3AD203B41FA5}">
                      <a16:colId xmlns:a16="http://schemas.microsoft.com/office/drawing/2014/main" val="20000"/>
                    </a:ext>
                  </a:extLst>
                </a:gridCol>
                <a:gridCol w="2113423">
                  <a:extLst>
                    <a:ext uri="{9D8B030D-6E8A-4147-A177-3AD203B41FA5}">
                      <a16:colId xmlns:a16="http://schemas.microsoft.com/office/drawing/2014/main" val="20001"/>
                    </a:ext>
                  </a:extLst>
                </a:gridCol>
                <a:gridCol w="2538919">
                  <a:extLst>
                    <a:ext uri="{9D8B030D-6E8A-4147-A177-3AD203B41FA5}">
                      <a16:colId xmlns:a16="http://schemas.microsoft.com/office/drawing/2014/main" val="20002"/>
                    </a:ext>
                  </a:extLst>
                </a:gridCol>
                <a:gridCol w="2752928">
                  <a:extLst>
                    <a:ext uri="{9D8B030D-6E8A-4147-A177-3AD203B41FA5}">
                      <a16:colId xmlns:a16="http://schemas.microsoft.com/office/drawing/2014/main" val="20003"/>
                    </a:ext>
                  </a:extLst>
                </a:gridCol>
                <a:gridCol w="1926077">
                  <a:extLst>
                    <a:ext uri="{9D8B030D-6E8A-4147-A177-3AD203B41FA5}">
                      <a16:colId xmlns:a16="http://schemas.microsoft.com/office/drawing/2014/main" val="20004"/>
                    </a:ext>
                  </a:extLst>
                </a:gridCol>
                <a:gridCol w="1339174">
                  <a:extLst>
                    <a:ext uri="{9D8B030D-6E8A-4147-A177-3AD203B41FA5}">
                      <a16:colId xmlns:a16="http://schemas.microsoft.com/office/drawing/2014/main" val="20005"/>
                    </a:ext>
                  </a:extLst>
                </a:gridCol>
              </a:tblGrid>
              <a:tr h="576000">
                <a:tc>
                  <a:txBody>
                    <a:bodyPr/>
                    <a:lstStyle/>
                    <a:p>
                      <a:pPr marL="0" marR="0" lvl="0" indent="0" algn="ctr" rtl="0">
                        <a:lnSpc>
                          <a:spcPct val="100000"/>
                        </a:lnSpc>
                        <a:spcBef>
                          <a:spcPts val="0"/>
                        </a:spcBef>
                        <a:spcAft>
                          <a:spcPts val="0"/>
                        </a:spcAft>
                        <a:buNone/>
                      </a:pPr>
                      <a:endParaRPr sz="1400" b="1" u="none" strike="noStrike" cap="none" dirty="0">
                        <a:solidFill>
                          <a:schemeClr val="bg1"/>
                        </a:solidFill>
                        <a:latin typeface="Slate Pro" panose="02000506040000020004" pitchFamily="2" charset="0"/>
                        <a:sym typeface="Slate Pro" panose="02000506040000020004" pitchFamily="2" charset="0"/>
                      </a:endParaRPr>
                    </a:p>
                  </a:txBody>
                  <a:tcPr marL="144000" marR="144000" marT="108000" marB="108000" anchor="ctr">
                    <a:lnL w="6350" cap="flat" cmpd="sng" algn="ctr">
                      <a:solidFill>
                        <a:schemeClr val="tx2"/>
                      </a:solidFill>
                      <a:prstDash val="solid"/>
                      <a:round/>
                      <a:headEnd type="none" w="med" len="med"/>
                      <a:tailEnd type="none" w="med" len="med"/>
                    </a:lnL>
                    <a:lnR w="12700" cmpd="sng">
                      <a:noFill/>
                      <a:prstDash val="soli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US" sz="1600" b="1" u="none" strike="noStrike" cap="none" dirty="0">
                          <a:solidFill>
                            <a:schemeClr val="bg1"/>
                          </a:solidFill>
                          <a:latin typeface="Slate Pro" panose="02000506040000020004" pitchFamily="2" charset="0"/>
                          <a:sym typeface="Slate Pro" panose="02000506040000020004" pitchFamily="2" charset="0"/>
                        </a:rPr>
                        <a:t>CI Activity</a:t>
                      </a:r>
                      <a:endParaRPr sz="2000" b="1" dirty="0">
                        <a:solidFill>
                          <a:schemeClr val="bg1"/>
                        </a:solidFill>
                        <a:latin typeface="Slate Pro" panose="02000506040000020004" pitchFamily="2" charset="0"/>
                        <a:sym typeface="Slate Pro" panose="02000506040000020004" pitchFamily="2" charset="0"/>
                      </a:endParaRPr>
                    </a:p>
                  </a:txBody>
                  <a:tcPr marL="144000" marR="144000" marT="108000" marB="108000" anchor="ctr">
                    <a:lnL w="12700" cmpd="sng">
                      <a:noFill/>
                      <a:prstDash val="soli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US" sz="1600" b="1" u="none" strike="noStrike" cap="none" dirty="0">
                          <a:solidFill>
                            <a:schemeClr val="bg1"/>
                          </a:solidFill>
                          <a:latin typeface="Slate Pro" panose="02000506040000020004" pitchFamily="2" charset="0"/>
                          <a:sym typeface="Slate Pro" panose="02000506040000020004" pitchFamily="2" charset="0"/>
                        </a:rPr>
                        <a:t>Description</a:t>
                      </a:r>
                      <a:endParaRPr sz="2000" b="1" dirty="0">
                        <a:solidFill>
                          <a:schemeClr val="bg1"/>
                        </a:solidFill>
                        <a:latin typeface="Slate Pro" panose="02000506040000020004" pitchFamily="2" charset="0"/>
                        <a:sym typeface="Slate Pro" panose="02000506040000020004" pitchFamily="2" charset="0"/>
                      </a:endParaRPr>
                    </a:p>
                  </a:txBody>
                  <a:tcPr marL="144000" marR="144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US" sz="1600" b="1" u="none" strike="noStrike" cap="none" dirty="0">
                          <a:solidFill>
                            <a:schemeClr val="bg1"/>
                          </a:solidFill>
                          <a:latin typeface="Slate Pro" panose="02000506040000020004" pitchFamily="2" charset="0"/>
                          <a:sym typeface="Slate Pro" panose="02000506040000020004" pitchFamily="2" charset="0"/>
                        </a:rPr>
                        <a:t>Key Purpose</a:t>
                      </a:r>
                      <a:endParaRPr sz="2000" b="1" dirty="0">
                        <a:solidFill>
                          <a:schemeClr val="bg1"/>
                        </a:solidFill>
                        <a:latin typeface="Slate Pro" panose="02000506040000020004" pitchFamily="2" charset="0"/>
                        <a:sym typeface="Slate Pro" panose="02000506040000020004" pitchFamily="2" charset="0"/>
                      </a:endParaRPr>
                    </a:p>
                  </a:txBody>
                  <a:tcPr marL="144000" marR="144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US" sz="1600" b="1" u="none" strike="noStrike" cap="none" dirty="0">
                          <a:solidFill>
                            <a:schemeClr val="bg1"/>
                          </a:solidFill>
                          <a:latin typeface="Slate Pro" panose="02000506040000020004" pitchFamily="2" charset="0"/>
                          <a:sym typeface="Slate Pro" panose="02000506040000020004" pitchFamily="2" charset="0"/>
                        </a:rPr>
                        <a:t>Suggested Owner</a:t>
                      </a:r>
                      <a:endParaRPr sz="2000" b="1" dirty="0">
                        <a:solidFill>
                          <a:schemeClr val="bg1"/>
                        </a:solidFill>
                        <a:latin typeface="Slate Pro" panose="02000506040000020004" pitchFamily="2" charset="0"/>
                        <a:sym typeface="Slate Pro" panose="02000506040000020004" pitchFamily="2" charset="0"/>
                      </a:endParaRPr>
                    </a:p>
                  </a:txBody>
                  <a:tcPr marL="144000" marR="144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US" sz="1600" b="1" u="none" strike="noStrike" cap="none" dirty="0">
                          <a:solidFill>
                            <a:schemeClr val="bg1"/>
                          </a:solidFill>
                          <a:latin typeface="Slate Pro" panose="02000506040000020004" pitchFamily="2" charset="0"/>
                          <a:sym typeface="Slate Pro" panose="02000506040000020004" pitchFamily="2" charset="0"/>
                        </a:rPr>
                        <a:t>Frequency</a:t>
                      </a:r>
                      <a:endParaRPr sz="2000" b="1" dirty="0">
                        <a:solidFill>
                          <a:schemeClr val="bg1"/>
                        </a:solidFill>
                        <a:latin typeface="Slate Pro" panose="02000506040000020004" pitchFamily="2" charset="0"/>
                        <a:sym typeface="Slate Pro" panose="02000506040000020004" pitchFamily="2" charset="0"/>
                      </a:endParaRPr>
                    </a:p>
                  </a:txBody>
                  <a:tcPr marL="144000" marR="144000" marT="108000" marB="10800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1</a:t>
                      </a:r>
                      <a:endParaRPr dirty="0">
                        <a:solidFill>
                          <a:schemeClr val="bg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rtl="0">
                        <a:lnSpc>
                          <a:spcPct val="100000"/>
                        </a:lnSpc>
                        <a:spcBef>
                          <a:spcPts val="0"/>
                        </a:spcBef>
                        <a:spcAft>
                          <a:spcPts val="0"/>
                        </a:spcAft>
                        <a:buNone/>
                      </a:pPr>
                      <a:r>
                        <a:rPr lang="en-US" sz="1200" u="sng" strike="noStrike" cap="none" dirty="0">
                          <a:solidFill>
                            <a:schemeClr val="tx1"/>
                          </a:solidFill>
                          <a:latin typeface="Slate Pro" panose="02000506040000020004" pitchFamily="2" charset="0"/>
                          <a:sym typeface="Slate Pro" panose="02000506040000020004" pitchFamily="2" charset="0"/>
                          <a:hlinkClick r:id="rId6" action="ppaction://hlinksldjump">
                            <a:extLst>
                              <a:ext uri="{A12FA001-AC4F-418D-AE19-62706E023703}">
                                <ahyp:hlinkClr xmlns:ahyp="http://schemas.microsoft.com/office/drawing/2018/hyperlinkcolor" val="tx"/>
                              </a:ext>
                            </a:extLst>
                          </a:hlinkClick>
                        </a:rPr>
                        <a:t>Analyst interviews</a:t>
                      </a:r>
                      <a:endParaRPr sz="1200" u="none" strike="noStrike" cap="none"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Review KPIs and communication needs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Inform integrated reporting and communications strategy</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Investor relations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Quarterly</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1464">
                <a:tc>
                  <a:txBody>
                    <a:bodyPr/>
                    <a:lstStyle/>
                    <a:p>
                      <a:pPr marL="0" marR="0" lvl="0" indent="0" algn="ctr"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2</a:t>
                      </a:r>
                      <a:endParaRPr dirty="0">
                        <a:solidFill>
                          <a:schemeClr val="bg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rtl="0">
                        <a:lnSpc>
                          <a:spcPct val="100000"/>
                        </a:lnSpc>
                        <a:spcBef>
                          <a:spcPts val="0"/>
                        </a:spcBef>
                        <a:spcAft>
                          <a:spcPts val="0"/>
                        </a:spcAft>
                        <a:buNone/>
                      </a:pPr>
                      <a:r>
                        <a:rPr lang="en-US" sz="1200" u="sng" strike="noStrike" cap="none" dirty="0">
                          <a:solidFill>
                            <a:schemeClr val="tx1"/>
                          </a:solidFill>
                          <a:latin typeface="Slate Pro" panose="02000506040000020004" pitchFamily="2" charset="0"/>
                          <a:sym typeface="Slate Pro" panose="02000506040000020004" pitchFamily="2" charset="0"/>
                          <a:hlinkClick r:id="rId7" action="ppaction://hlinksldjump">
                            <a:extLst>
                              <a:ext uri="{A12FA001-AC4F-418D-AE19-62706E023703}">
                                <ahyp:hlinkClr xmlns:ahyp="http://schemas.microsoft.com/office/drawing/2018/hyperlinkcolor" val="tx"/>
                              </a:ext>
                            </a:extLst>
                          </a:hlinkClick>
                        </a:rPr>
                        <a:t>BPO interviews</a:t>
                      </a:r>
                      <a:endParaRPr sz="1200" u="none" strike="noStrike" cap="none"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Gauge employee experience and competitor hiring</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Understand external employee experience and competitors’ hiring plans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Sales ops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a:solidFill>
                            <a:schemeClr val="tx1"/>
                          </a:solidFill>
                          <a:latin typeface="Slate Pro" panose="02000506040000020004" pitchFamily="2" charset="0"/>
                          <a:sym typeface="Slate Pro" panose="02000506040000020004" pitchFamily="2" charset="0"/>
                        </a:rPr>
                        <a:t>Yearly</a:t>
                      </a:r>
                      <a:endParaRPr>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1464">
                <a:tc>
                  <a:txBody>
                    <a:bodyPr/>
                    <a:lstStyle/>
                    <a:p>
                      <a:pPr marL="0" marR="0" lvl="0" indent="0" algn="ctr"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3</a:t>
                      </a:r>
                      <a:endParaRPr dirty="0">
                        <a:solidFill>
                          <a:schemeClr val="bg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rtl="0">
                        <a:lnSpc>
                          <a:spcPct val="100000"/>
                        </a:lnSpc>
                        <a:spcBef>
                          <a:spcPts val="0"/>
                        </a:spcBef>
                        <a:spcAft>
                          <a:spcPts val="0"/>
                        </a:spcAft>
                        <a:buNone/>
                      </a:pPr>
                      <a:r>
                        <a:rPr lang="en-US" sz="1200" u="sng" strike="noStrike" cap="none" dirty="0">
                          <a:solidFill>
                            <a:schemeClr val="tx1"/>
                          </a:solidFill>
                          <a:latin typeface="Slate Pro" panose="02000506040000020004" pitchFamily="2" charset="0"/>
                          <a:sym typeface="Slate Pro" panose="02000506040000020004" pitchFamily="2" charset="0"/>
                          <a:hlinkClick r:id="rId8" action="ppaction://hlinksldjump">
                            <a:extLst>
                              <a:ext uri="{A12FA001-AC4F-418D-AE19-62706E023703}">
                                <ahyp:hlinkClr xmlns:ahyp="http://schemas.microsoft.com/office/drawing/2018/hyperlinkcolor" val="tx"/>
                              </a:ext>
                            </a:extLst>
                          </a:hlinkClick>
                        </a:rPr>
                        <a:t>Competitor employee interviews</a:t>
                      </a:r>
                      <a:endParaRPr sz="1200" u="none" strike="noStrike" cap="none"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Interview former and current sales/success reps of competitors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Discover how competitors are differentiating themselves and gather experience of competitors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Sales or marketing</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a:solidFill>
                            <a:schemeClr val="tx1"/>
                          </a:solidFill>
                          <a:latin typeface="Slate Pro" panose="02000506040000020004" pitchFamily="2" charset="0"/>
                          <a:sym typeface="Slate Pro" panose="02000506040000020004" pitchFamily="2" charset="0"/>
                        </a:rPr>
                        <a:t>2x per year</a:t>
                      </a:r>
                      <a:endParaRPr>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1464">
                <a:tc>
                  <a:txBody>
                    <a:bodyPr/>
                    <a:lstStyle/>
                    <a:p>
                      <a:pPr marL="0" marR="0" lvl="0" indent="0" algn="ctr"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4</a:t>
                      </a:r>
                      <a:endParaRPr dirty="0">
                        <a:solidFill>
                          <a:schemeClr val="bg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rtl="0">
                        <a:lnSpc>
                          <a:spcPct val="100000"/>
                        </a:lnSpc>
                        <a:spcBef>
                          <a:spcPts val="0"/>
                        </a:spcBef>
                        <a:spcAft>
                          <a:spcPts val="0"/>
                        </a:spcAft>
                        <a:buNone/>
                      </a:pPr>
                      <a:r>
                        <a:rPr lang="en-US" sz="1200" u="sng" strike="noStrike" cap="none" dirty="0">
                          <a:solidFill>
                            <a:schemeClr val="tx1"/>
                          </a:solidFill>
                          <a:latin typeface="Slate Pro" panose="02000506040000020004" pitchFamily="2" charset="0"/>
                          <a:sym typeface="Slate Pro" panose="02000506040000020004" pitchFamily="2" charset="0"/>
                          <a:hlinkClick r:id="" action="ppaction://noaction">
                            <a:extLst>
                              <a:ext uri="{A12FA001-AC4F-418D-AE19-62706E023703}">
                                <ahyp:hlinkClr xmlns:ahyp="http://schemas.microsoft.com/office/drawing/2018/hyperlinkcolor" val="tx"/>
                              </a:ext>
                            </a:extLst>
                          </a:hlinkClick>
                        </a:rPr>
                        <a:t>Customer mystery shop</a:t>
                      </a:r>
                      <a:endParaRPr sz="1200" u="none" strike="noStrike" cap="none"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Compare shopping experiences to assess sales and customer experience</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Learn about customer experience and competitive differentiation during calls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Sales or marketing</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Quarterly</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5</a:t>
                      </a:r>
                      <a:endParaRPr dirty="0">
                        <a:solidFill>
                          <a:schemeClr val="bg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rtl="0">
                        <a:lnSpc>
                          <a:spcPct val="100000"/>
                        </a:lnSpc>
                        <a:spcBef>
                          <a:spcPts val="0"/>
                        </a:spcBef>
                        <a:spcAft>
                          <a:spcPts val="0"/>
                        </a:spcAft>
                        <a:buNone/>
                      </a:pPr>
                      <a:r>
                        <a:rPr lang="en-US" sz="1200" u="sng" strike="noStrike" cap="none" dirty="0">
                          <a:solidFill>
                            <a:schemeClr val="tx1"/>
                          </a:solidFill>
                          <a:latin typeface="Slate Pro" panose="02000506040000020004" pitchFamily="2" charset="0"/>
                          <a:sym typeface="Slate Pro" panose="02000506040000020004" pitchFamily="2" charset="0"/>
                          <a:hlinkClick r:id="" action="ppaction://noaction">
                            <a:extLst>
                              <a:ext uri="{A12FA001-AC4F-418D-AE19-62706E023703}">
                                <ahyp:hlinkClr xmlns:ahyp="http://schemas.microsoft.com/office/drawing/2018/hyperlinkcolor" val="tx"/>
                              </a:ext>
                            </a:extLst>
                          </a:hlinkClick>
                        </a:rPr>
                        <a:t>Digital UX audit</a:t>
                      </a:r>
                      <a:endParaRPr sz="1200" u="none" strike="noStrike" cap="none"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Compare online shopping experiences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Learn about customer experience across digital platforms (online, mobile, etc.)</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Marketing or product</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Quarterly</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41464">
                <a:tc>
                  <a:txBody>
                    <a:bodyPr/>
                    <a:lstStyle/>
                    <a:p>
                      <a:pPr marL="0" marR="0" lvl="0" indent="0" algn="ctr"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6</a:t>
                      </a:r>
                      <a:endParaRPr dirty="0">
                        <a:solidFill>
                          <a:schemeClr val="bg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tc>
                  <a:txBody>
                    <a:bodyPr/>
                    <a:lstStyle/>
                    <a:p>
                      <a:pPr marL="0" marR="0" lvl="0" indent="0" algn="l" rtl="0">
                        <a:lnSpc>
                          <a:spcPct val="100000"/>
                        </a:lnSpc>
                        <a:spcBef>
                          <a:spcPts val="0"/>
                        </a:spcBef>
                        <a:spcAft>
                          <a:spcPts val="0"/>
                        </a:spcAft>
                        <a:buNone/>
                      </a:pPr>
                      <a:r>
                        <a:rPr lang="en-US" sz="1200" u="sng" strike="noStrike" cap="none" dirty="0">
                          <a:solidFill>
                            <a:schemeClr val="tx1"/>
                          </a:solidFill>
                          <a:latin typeface="Slate Pro" panose="02000506040000020004" pitchFamily="2" charset="0"/>
                          <a:sym typeface="Slate Pro" panose="02000506040000020004" pitchFamily="2" charset="0"/>
                          <a:hlinkClick r:id="" action="ppaction://noaction">
                            <a:extLst>
                              <a:ext uri="{A12FA001-AC4F-418D-AE19-62706E023703}">
                                <ahyp:hlinkClr xmlns:ahyp="http://schemas.microsoft.com/office/drawing/2018/hyperlinkcolor" val="tx"/>
                              </a:ext>
                            </a:extLst>
                          </a:hlinkClick>
                        </a:rPr>
                        <a:t>Recruiter mystery shop</a:t>
                      </a:r>
                      <a:endParaRPr sz="1200" u="none" strike="noStrike" cap="none"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Apply to key roles at competitors and document findings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Gather employee experience and GTM intelligence based on hiring plans</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Sales or recruiting</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200" u="none" strike="noStrike" cap="none" dirty="0">
                          <a:solidFill>
                            <a:schemeClr val="tx1"/>
                          </a:solidFill>
                          <a:latin typeface="Slate Pro" panose="02000506040000020004" pitchFamily="2" charset="0"/>
                          <a:sym typeface="Slate Pro" panose="02000506040000020004" pitchFamily="2" charset="0"/>
                        </a:rPr>
                        <a:t>2x per year</a:t>
                      </a:r>
                      <a:endParaRPr dirty="0">
                        <a:solidFill>
                          <a:schemeClr val="tx1"/>
                        </a:solidFill>
                        <a:latin typeface="Slate Pro" panose="02000506040000020004" pitchFamily="2" charset="0"/>
                        <a:sym typeface="Slate Pro" panose="02000506040000020004" pitchFamily="2" charset="0"/>
                      </a:endParaRPr>
                    </a:p>
                  </a:txBody>
                  <a:tcPr marL="144000" marR="144000" marT="108000" marB="108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0061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A64888-22F7-29A5-5A1C-A19DCD77E110}"/>
              </a:ext>
            </a:extLst>
          </p:cNvPr>
          <p:cNvGraphicFramePr>
            <a:graphicFrameLocks noChangeAspect="1"/>
          </p:cNvGraphicFramePr>
          <p:nvPr>
            <p:custDataLst>
              <p:tags r:id="rId1"/>
            </p:custDataLst>
            <p:extLst>
              <p:ext uri="{D42A27DB-BD31-4B8C-83A1-F6EECF244321}">
                <p14:modId xmlns:p14="http://schemas.microsoft.com/office/powerpoint/2010/main" val="66743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Analyst interviews</a:t>
            </a:r>
          </a:p>
        </p:txBody>
      </p:sp>
      <p:grpSp>
        <p:nvGrpSpPr>
          <p:cNvPr id="81" name="Group 80">
            <a:extLst>
              <a:ext uri="{FF2B5EF4-FFF2-40B4-BE49-F238E27FC236}">
                <a16:creationId xmlns:a16="http://schemas.microsoft.com/office/drawing/2014/main" id="{E095E17B-7637-A08F-A32A-57F93C62FB53}"/>
              </a:ext>
            </a:extLst>
          </p:cNvPr>
          <p:cNvGrpSpPr/>
          <p:nvPr/>
        </p:nvGrpSpPr>
        <p:grpSpPr>
          <a:xfrm>
            <a:off x="2251364" y="1016228"/>
            <a:ext cx="2387484" cy="5150092"/>
            <a:chOff x="2565601" y="1304924"/>
            <a:chExt cx="2074493" cy="4867276"/>
          </a:xfrm>
        </p:grpSpPr>
        <p:sp>
          <p:nvSpPr>
            <p:cNvPr id="15" name="TextBox 14">
              <a:extLst>
                <a:ext uri="{FF2B5EF4-FFF2-40B4-BE49-F238E27FC236}">
                  <a16:creationId xmlns:a16="http://schemas.microsoft.com/office/drawing/2014/main" id="{F7DAFAF2-6EC5-6552-9BBF-B1A378CFE271}"/>
                </a:ext>
              </a:extLst>
            </p:cNvPr>
            <p:cNvSpPr txBox="1"/>
            <p:nvPr/>
          </p:nvSpPr>
          <p:spPr>
            <a:xfrm>
              <a:off x="2565601" y="1304924"/>
              <a:ext cx="2074493" cy="441410"/>
            </a:xfrm>
            <a:prstGeom prst="rect">
              <a:avLst/>
            </a:prstGeom>
            <a:solidFill>
              <a:schemeClr val="accent3"/>
            </a:solidFill>
          </p:spPr>
          <p:txBody>
            <a:bodyPr wrap="square" lIns="108000" tIns="36000" rIns="108000" bIns="36000" anchor="ctr" anchorCtr="0">
              <a:noAutofit/>
            </a:bodyPr>
            <a:lstStyle/>
            <a:p>
              <a:pPr marL="0" marR="0" lvl="0" indent="0" algn="l" rtl="0">
                <a:lnSpc>
                  <a:spcPct val="100000"/>
                </a:lnSpc>
                <a:spcBef>
                  <a:spcPts val="0"/>
                </a:spcBef>
                <a:spcAft>
                  <a:spcPts val="0"/>
                </a:spcAft>
                <a:buNone/>
              </a:pPr>
              <a:r>
                <a:rPr lang="en-US" sz="1200" u="none" strike="noStrike" cap="none" dirty="0">
                  <a:solidFill>
                    <a:schemeClr val="bg1"/>
                  </a:solidFill>
                  <a:latin typeface="Slate Pro" panose="02000506040000020004" pitchFamily="2" charset="0"/>
                  <a:sym typeface="Slate Pro" panose="02000506040000020004" pitchFamily="2" charset="0"/>
                </a:rPr>
                <a:t>Interview primary investor analysts</a:t>
              </a:r>
            </a:p>
          </p:txBody>
        </p:sp>
        <p:sp>
          <p:nvSpPr>
            <p:cNvPr id="16" name="TextBox 15">
              <a:extLst>
                <a:ext uri="{FF2B5EF4-FFF2-40B4-BE49-F238E27FC236}">
                  <a16:creationId xmlns:a16="http://schemas.microsoft.com/office/drawing/2014/main" id="{6C6DBFC8-D0C1-B7A7-7426-0053B7F23765}"/>
                </a:ext>
              </a:extLst>
            </p:cNvPr>
            <p:cNvSpPr txBox="1"/>
            <p:nvPr/>
          </p:nvSpPr>
          <p:spPr>
            <a:xfrm>
              <a:off x="2565601" y="1886247"/>
              <a:ext cx="2074493" cy="639195"/>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b="0" u="none" strike="noStrike" cap="none" dirty="0">
                  <a:solidFill>
                    <a:schemeClr val="dk1"/>
                  </a:solidFill>
                  <a:latin typeface="Slate Pro" panose="02000506040000020004" pitchFamily="2" charset="0"/>
                  <a:sym typeface="Slate Pro" panose="02000506040000020004" pitchFamily="2" charset="0"/>
                </a:rPr>
                <a:t>Understand how analysts view the company compared to competition and the most important KPIs they would like to see. </a:t>
              </a:r>
              <a:endParaRPr lang="en-US" sz="1100" dirty="0">
                <a:latin typeface="Slate Pro" panose="02000506040000020004" pitchFamily="2" charset="0"/>
                <a:sym typeface="Slate Pro" panose="02000506040000020004" pitchFamily="2" charset="0"/>
              </a:endParaRPr>
            </a:p>
          </p:txBody>
        </p:sp>
        <p:sp>
          <p:nvSpPr>
            <p:cNvPr id="17" name="TextBox 16">
              <a:extLst>
                <a:ext uri="{FF2B5EF4-FFF2-40B4-BE49-F238E27FC236}">
                  <a16:creationId xmlns:a16="http://schemas.microsoft.com/office/drawing/2014/main" id="{8EE12C70-B774-5815-B0D9-FD820234F441}"/>
                </a:ext>
              </a:extLst>
            </p:cNvPr>
            <p:cNvSpPr txBox="1"/>
            <p:nvPr/>
          </p:nvSpPr>
          <p:spPr>
            <a:xfrm>
              <a:off x="2565601" y="2812404"/>
              <a:ext cx="2074493" cy="1032607"/>
            </a:xfrm>
            <a:prstGeom prst="rect">
              <a:avLst/>
            </a:prstGeom>
            <a:noFill/>
          </p:spPr>
          <p:txBody>
            <a:bodyPr wrap="square" lIns="0" tIns="0" rIns="0" bIns="0">
              <a:spAutoFit/>
            </a:bodyPr>
            <a:lstStyle/>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should our organization report KPIs to analysts and the board?</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What do the analysts care most about (i.e., metrics)?</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What is the clearest and simplest way to tell our story to analysts and investors? </a:t>
              </a:r>
            </a:p>
          </p:txBody>
        </p:sp>
        <p:sp>
          <p:nvSpPr>
            <p:cNvPr id="18" name="TextBox 17">
              <a:extLst>
                <a:ext uri="{FF2B5EF4-FFF2-40B4-BE49-F238E27FC236}">
                  <a16:creationId xmlns:a16="http://schemas.microsoft.com/office/drawing/2014/main" id="{56573708-23B2-D25C-267D-AF6DE2B198A6}"/>
                </a:ext>
              </a:extLst>
            </p:cNvPr>
            <p:cNvSpPr txBox="1"/>
            <p:nvPr/>
          </p:nvSpPr>
          <p:spPr>
            <a:xfrm>
              <a:off x="2565601" y="4244978"/>
              <a:ext cx="2074493" cy="441410"/>
            </a:xfrm>
            <a:prstGeom prst="rect">
              <a:avLst/>
            </a:prstGeom>
            <a:solidFill>
              <a:schemeClr val="accent3"/>
            </a:solidFill>
          </p:spPr>
          <p:txBody>
            <a:bodyPr wrap="square" lIns="108000" tIns="36000" rIns="108000" bIns="36000" anchor="ctr" anchorCtr="0">
              <a:noAutofit/>
            </a:bodyPr>
            <a:lstStyle/>
            <a:p>
              <a:pPr marR="0" lvl="0" algn="l" rtl="0">
                <a:lnSpc>
                  <a:spcPct val="100000"/>
                </a:lnSpc>
                <a:spcBef>
                  <a:spcPts val="0"/>
                </a:spcBef>
                <a:spcAft>
                  <a:spcPts val="0"/>
                </a:spcAft>
              </a:pPr>
              <a:r>
                <a:rPr lang="en-US" sz="1400" u="none" strike="noStrike" cap="none" dirty="0">
                  <a:solidFill>
                    <a:schemeClr val="bg1"/>
                  </a:solidFill>
                  <a:latin typeface="Slate Pro" panose="02000506040000020004" pitchFamily="2" charset="0"/>
                  <a:sym typeface="Slate Pro" panose="02000506040000020004" pitchFamily="2" charset="0"/>
                </a:rPr>
                <a:t>Investor relations</a:t>
              </a:r>
            </a:p>
          </p:txBody>
        </p:sp>
        <p:sp>
          <p:nvSpPr>
            <p:cNvPr id="19" name="TextBox 18">
              <a:extLst>
                <a:ext uri="{FF2B5EF4-FFF2-40B4-BE49-F238E27FC236}">
                  <a16:creationId xmlns:a16="http://schemas.microsoft.com/office/drawing/2014/main" id="{25B5C62A-2E8D-FC76-5219-2EB2F43BEAFA}"/>
                </a:ext>
              </a:extLst>
            </p:cNvPr>
            <p:cNvSpPr txBox="1"/>
            <p:nvPr/>
          </p:nvSpPr>
          <p:spPr>
            <a:xfrm>
              <a:off x="2565601" y="4826301"/>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Quarterly</a:t>
              </a:r>
              <a:endParaRPr lang="en-US" sz="1100" dirty="0">
                <a:latin typeface="Slate Pro" panose="02000506040000020004" pitchFamily="2" charset="0"/>
                <a:sym typeface="Slate Pro" panose="02000506040000020004" pitchFamily="2" charset="0"/>
              </a:endParaRPr>
            </a:p>
          </p:txBody>
        </p:sp>
        <p:sp>
          <p:nvSpPr>
            <p:cNvPr id="20" name="TextBox 19">
              <a:extLst>
                <a:ext uri="{FF2B5EF4-FFF2-40B4-BE49-F238E27FC236}">
                  <a16:creationId xmlns:a16="http://schemas.microsoft.com/office/drawing/2014/main" id="{ACA677D3-24D3-F222-0F74-F25C72D73A81}"/>
                </a:ext>
              </a:extLst>
            </p:cNvPr>
            <p:cNvSpPr txBox="1"/>
            <p:nvPr/>
          </p:nvSpPr>
          <p:spPr>
            <a:xfrm>
              <a:off x="2565601" y="5267710"/>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1-2 weeks</a:t>
              </a:r>
            </a:p>
          </p:txBody>
        </p:sp>
        <p:sp>
          <p:nvSpPr>
            <p:cNvPr id="21" name="TextBox 20">
              <a:extLst>
                <a:ext uri="{FF2B5EF4-FFF2-40B4-BE49-F238E27FC236}">
                  <a16:creationId xmlns:a16="http://schemas.microsoft.com/office/drawing/2014/main" id="{4DFCD9B6-B9D4-D838-9C89-3B71841F7527}"/>
                </a:ext>
              </a:extLst>
            </p:cNvPr>
            <p:cNvSpPr txBox="1"/>
            <p:nvPr/>
          </p:nvSpPr>
          <p:spPr>
            <a:xfrm>
              <a:off x="2565601" y="5709119"/>
              <a:ext cx="2074493" cy="319962"/>
            </a:xfrm>
            <a:prstGeom prst="rect">
              <a:avLst/>
            </a:prstGeom>
            <a:noFill/>
          </p:spPr>
          <p:txBody>
            <a:bodyPr wrap="square" lIns="0" tIns="0" rIns="0" bIns="0">
              <a:spAutoFit/>
            </a:bodyPr>
            <a:lstStyle/>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New analysts</a:t>
              </a:r>
            </a:p>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New board members</a:t>
              </a:r>
            </a:p>
          </p:txBody>
        </p:sp>
        <p:grpSp>
          <p:nvGrpSpPr>
            <p:cNvPr id="31" name="Group 30">
              <a:extLst>
                <a:ext uri="{FF2B5EF4-FFF2-40B4-BE49-F238E27FC236}">
                  <a16:creationId xmlns:a16="http://schemas.microsoft.com/office/drawing/2014/main" id="{5BDD3624-DDF4-9C6A-AE87-1FE0A0478227}"/>
                </a:ext>
              </a:extLst>
            </p:cNvPr>
            <p:cNvGrpSpPr/>
            <p:nvPr/>
          </p:nvGrpSpPr>
          <p:grpSpPr>
            <a:xfrm>
              <a:off x="2565601" y="2672491"/>
              <a:ext cx="2074493" cy="3499709"/>
              <a:chOff x="2254314" y="2672491"/>
              <a:chExt cx="2249561" cy="3499709"/>
            </a:xfrm>
          </p:grpSpPr>
          <p:cxnSp>
            <p:nvCxnSpPr>
              <p:cNvPr id="25" name="Straight Connector 24">
                <a:extLst>
                  <a:ext uri="{FF2B5EF4-FFF2-40B4-BE49-F238E27FC236}">
                    <a16:creationId xmlns:a16="http://schemas.microsoft.com/office/drawing/2014/main" id="{210FE686-04BE-6E23-581D-7080D1ECAD16}"/>
                  </a:ext>
                </a:extLst>
              </p:cNvPr>
              <p:cNvCxnSpPr/>
              <p:nvPr/>
            </p:nvCxnSpPr>
            <p:spPr>
              <a:xfrm>
                <a:off x="2254314" y="2672491"/>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BDB9E2-93C8-843C-225A-71C026E07293}"/>
                  </a:ext>
                </a:extLst>
              </p:cNvPr>
              <p:cNvCxnSpPr/>
              <p:nvPr/>
            </p:nvCxnSpPr>
            <p:spPr>
              <a:xfrm>
                <a:off x="2254314" y="5127797"/>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6E38F5-058A-8BDB-FA0D-67CE99D33442}"/>
                  </a:ext>
                </a:extLst>
              </p:cNvPr>
              <p:cNvCxnSpPr/>
              <p:nvPr/>
            </p:nvCxnSpPr>
            <p:spPr>
              <a:xfrm>
                <a:off x="2254314" y="5569206"/>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CD534D-EE35-1CFC-93A0-CF821679B292}"/>
                  </a:ext>
                </a:extLst>
              </p:cNvPr>
              <p:cNvCxnSpPr/>
              <p:nvPr/>
            </p:nvCxnSpPr>
            <p:spPr>
              <a:xfrm>
                <a:off x="2254314" y="6172200"/>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41" name="Google Shape;1138;p114">
            <a:extLst>
              <a:ext uri="{FF2B5EF4-FFF2-40B4-BE49-F238E27FC236}">
                <a16:creationId xmlns:a16="http://schemas.microsoft.com/office/drawing/2014/main" id="{1261DF13-73D1-4C18-90B8-4B13DEA34759}"/>
              </a:ext>
            </a:extLst>
          </p:cNvPr>
          <p:cNvGraphicFramePr/>
          <p:nvPr>
            <p:extLst>
              <p:ext uri="{D42A27DB-BD31-4B8C-83A1-F6EECF244321}">
                <p14:modId xmlns:p14="http://schemas.microsoft.com/office/powerpoint/2010/main" val="3707499669"/>
              </p:ext>
            </p:extLst>
          </p:nvPr>
        </p:nvGraphicFramePr>
        <p:xfrm>
          <a:off x="4773781" y="1016227"/>
          <a:ext cx="6935512" cy="5150092"/>
        </p:xfrm>
        <a:graphic>
          <a:graphicData uri="http://schemas.openxmlformats.org/drawingml/2006/table">
            <a:tbl>
              <a:tblPr firstRow="1" bandRow="1">
                <a:noFill/>
              </a:tblPr>
              <a:tblGrid>
                <a:gridCol w="1153352">
                  <a:extLst>
                    <a:ext uri="{9D8B030D-6E8A-4147-A177-3AD203B41FA5}">
                      <a16:colId xmlns:a16="http://schemas.microsoft.com/office/drawing/2014/main" val="20000"/>
                    </a:ext>
                  </a:extLst>
                </a:gridCol>
                <a:gridCol w="1156432">
                  <a:extLst>
                    <a:ext uri="{9D8B030D-6E8A-4147-A177-3AD203B41FA5}">
                      <a16:colId xmlns:a16="http://schemas.microsoft.com/office/drawing/2014/main" val="20001"/>
                    </a:ext>
                  </a:extLst>
                </a:gridCol>
                <a:gridCol w="1156432">
                  <a:extLst>
                    <a:ext uri="{9D8B030D-6E8A-4147-A177-3AD203B41FA5}">
                      <a16:colId xmlns:a16="http://schemas.microsoft.com/office/drawing/2014/main" val="20002"/>
                    </a:ext>
                  </a:extLst>
                </a:gridCol>
                <a:gridCol w="1156432">
                  <a:extLst>
                    <a:ext uri="{9D8B030D-6E8A-4147-A177-3AD203B41FA5}">
                      <a16:colId xmlns:a16="http://schemas.microsoft.com/office/drawing/2014/main" val="20003"/>
                    </a:ext>
                  </a:extLst>
                </a:gridCol>
                <a:gridCol w="1156432">
                  <a:extLst>
                    <a:ext uri="{9D8B030D-6E8A-4147-A177-3AD203B41FA5}">
                      <a16:colId xmlns:a16="http://schemas.microsoft.com/office/drawing/2014/main" val="20004"/>
                    </a:ext>
                  </a:extLst>
                </a:gridCol>
                <a:gridCol w="1156432">
                  <a:extLst>
                    <a:ext uri="{9D8B030D-6E8A-4147-A177-3AD203B41FA5}">
                      <a16:colId xmlns:a16="http://schemas.microsoft.com/office/drawing/2014/main" val="20005"/>
                    </a:ext>
                  </a:extLst>
                </a:gridCol>
              </a:tblGrid>
              <a:tr h="469096">
                <a:tc gridSpan="6">
                  <a:txBody>
                    <a:bodyPr/>
                    <a:lstStyle/>
                    <a:p>
                      <a:pPr marL="0" marR="0" lvl="0" indent="0" algn="ctr" rtl="0">
                        <a:lnSpc>
                          <a:spcPct val="100000"/>
                        </a:lnSpc>
                        <a:spcBef>
                          <a:spcPts val="0"/>
                        </a:spcBef>
                        <a:spcAft>
                          <a:spcPts val="0"/>
                        </a:spcAft>
                        <a:buNone/>
                      </a:pPr>
                      <a:r>
                        <a:rPr lang="en-US" sz="1400" b="1" u="none" strike="noStrike" cap="none" dirty="0">
                          <a:solidFill>
                            <a:schemeClr val="bg1"/>
                          </a:solidFill>
                          <a:latin typeface="Slate Pro" panose="02000506040000020004" pitchFamily="2" charset="0"/>
                          <a:sym typeface="Slate Pro" panose="02000506040000020004" pitchFamily="2" charset="0"/>
                        </a:rPr>
                        <a:t>RACI, Inputs, And Outputs</a:t>
                      </a:r>
                      <a:endParaRPr b="1" dirty="0">
                        <a:solidFill>
                          <a:schemeClr val="bg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31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Function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Product</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Marketing</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Sales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Revenue/</a:t>
                      </a:r>
                    </a:p>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finance</a:t>
                      </a:r>
                      <a:endParaRPr lang="en-US"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Strategy and Comms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12700" cap="flat" cmpd="sng">
                      <a:solidFill>
                        <a:schemeClr val="lt2"/>
                      </a:solidFill>
                      <a:prstDash val="solid"/>
                      <a:round/>
                      <a:headEnd type="none" w="sm" len="sm"/>
                      <a:tailEnd type="none" w="sm" len="sm"/>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extLst>
                  <a:ext uri="{0D108BD9-81ED-4DB2-BD59-A6C34878D82A}">
                    <a16:rowId xmlns:a16="http://schemas.microsoft.com/office/drawing/2014/main" val="10001"/>
                  </a:ext>
                </a:extLst>
              </a:tr>
              <a:tr h="65989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Role</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Informed</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Informed</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Informed</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Informed</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Responsible and Accountable</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861969">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Inputs Given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panose="020B0604020202020204" pitchFamily="34" charset="0"/>
                        <a:buNone/>
                      </a:pPr>
                      <a:r>
                        <a:rPr lang="en-US" sz="1100" u="none" strike="noStrike" cap="none" dirty="0">
                          <a:solidFill>
                            <a:schemeClr val="tx2"/>
                          </a:solidFill>
                          <a:latin typeface="Slate Pro" panose="02000506040000020004" pitchFamily="2" charset="0"/>
                          <a:sym typeface="Slate Pro" panose="02000506040000020004" pitchFamily="2" charset="0"/>
                        </a:rPr>
                        <a:t>Analyst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440825">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Outputs Received</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Competitor performance and driving factors</a:t>
                      </a:r>
                      <a:endParaRPr sz="1100" dirty="0">
                        <a:solidFill>
                          <a:schemeClr val="tx2"/>
                        </a:solidFill>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Ideas for new research/</a:t>
                      </a:r>
                      <a:b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b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product roadmap</a:t>
                      </a: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Competitor performance and driving factors</a:t>
                      </a:r>
                      <a:endParaRPr sz="1100" dirty="0">
                        <a:solidFill>
                          <a:schemeClr val="tx2"/>
                        </a:solidFill>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Ideas for strengthening messaging and GTM strategy</a:t>
                      </a: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Competitor performance and driving factors</a:t>
                      </a:r>
                      <a:endParaRPr sz="1100" dirty="0">
                        <a:solidFill>
                          <a:schemeClr val="tx2"/>
                        </a:solidFill>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Insight for sellers and training and onboarding programs</a:t>
                      </a:r>
                      <a:endParaRPr sz="1100" dirty="0">
                        <a:solidFill>
                          <a:schemeClr val="tx2"/>
                        </a:solidFill>
                        <a:latin typeface="Slate Pro" panose="02000506040000020004" pitchFamily="2" charset="0"/>
                        <a:sym typeface="Slate Pro" panose="02000506040000020004" pitchFamily="2"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Competitor performance and driving factors</a:t>
                      </a:r>
                      <a:endParaRPr sz="1100" dirty="0">
                        <a:solidFill>
                          <a:schemeClr val="tx2"/>
                        </a:solidFill>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Ideas for investigation in other research</a:t>
                      </a:r>
                      <a:endParaRPr sz="1100" dirty="0">
                        <a:solidFill>
                          <a:schemeClr val="tx2"/>
                        </a:solidFill>
                        <a:latin typeface="Slate Pro" panose="02000506040000020004" pitchFamily="2" charset="0"/>
                        <a:sym typeface="Slate Pro" panose="02000506040000020004" pitchFamily="2"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14300" marR="0" lvl="0" indent="0" algn="l" rtl="0">
                        <a:lnSpc>
                          <a:spcPct val="100000"/>
                        </a:lnSpc>
                        <a:spcBef>
                          <a:spcPts val="0"/>
                        </a:spcBef>
                        <a:spcAft>
                          <a:spcPts val="0"/>
                        </a:spcAft>
                        <a:buClr>
                          <a:srgbClr val="000000"/>
                        </a:buClr>
                        <a:buSzPts val="1000"/>
                        <a:buFont typeface="Arial" panose="020B0604020202020204" pitchFamily="34" charset="0"/>
                        <a:buNone/>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Key metrics and storytelling devices for investor reporting</a:t>
                      </a:r>
                      <a:endParaRPr sz="1100" dirty="0">
                        <a:solidFill>
                          <a:schemeClr val="tx2"/>
                        </a:solidFill>
                        <a:latin typeface="Slate Pro" panose="02000506040000020004" pitchFamily="2" charset="0"/>
                        <a:sym typeface="Slate Pro" panose="02000506040000020004" pitchFamily="2"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8" name="Google Shape;1145;p114">
            <a:extLst>
              <a:ext uri="{FF2B5EF4-FFF2-40B4-BE49-F238E27FC236}">
                <a16:creationId xmlns:a16="http://schemas.microsoft.com/office/drawing/2014/main" id="{E5FF2FC9-FCBB-B916-6650-FB36C90ED1D2}"/>
              </a:ext>
            </a:extLst>
          </p:cNvPr>
          <p:cNvSpPr/>
          <p:nvPr/>
        </p:nvSpPr>
        <p:spPr>
          <a:xfrm>
            <a:off x="4878979" y="1776066"/>
            <a:ext cx="171074" cy="170334"/>
          </a:xfrm>
          <a:custGeom>
            <a:avLst/>
            <a:gdLst/>
            <a:ahLst/>
            <a:cxnLst/>
            <a:rect l="l" t="t" r="r" b="b"/>
            <a:pathLst>
              <a:path w="98" h="97" extrusionOk="0">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69" name="Google Shape;1146;p114">
            <a:extLst>
              <a:ext uri="{FF2B5EF4-FFF2-40B4-BE49-F238E27FC236}">
                <a16:creationId xmlns:a16="http://schemas.microsoft.com/office/drawing/2014/main" id="{4C5E3744-C29E-CD84-8E34-AE7D96314767}"/>
              </a:ext>
            </a:extLst>
          </p:cNvPr>
          <p:cNvGrpSpPr/>
          <p:nvPr/>
        </p:nvGrpSpPr>
        <p:grpSpPr>
          <a:xfrm>
            <a:off x="4894531" y="2465875"/>
            <a:ext cx="139970" cy="151078"/>
            <a:chOff x="2700338" y="1104900"/>
            <a:chExt cx="300038" cy="323850"/>
          </a:xfrm>
        </p:grpSpPr>
        <p:sp>
          <p:nvSpPr>
            <p:cNvPr id="70" name="Google Shape;1147;p114">
              <a:extLst>
                <a:ext uri="{FF2B5EF4-FFF2-40B4-BE49-F238E27FC236}">
                  <a16:creationId xmlns:a16="http://schemas.microsoft.com/office/drawing/2014/main" id="{608AC639-BC7E-A2AA-CB54-7FC9F1D9A51C}"/>
                </a:ext>
              </a:extLst>
            </p:cNvPr>
            <p:cNvSpPr/>
            <p:nvPr/>
          </p:nvSpPr>
          <p:spPr>
            <a:xfrm>
              <a:off x="2700338" y="1181100"/>
              <a:ext cx="300038" cy="247650"/>
            </a:xfrm>
            <a:custGeom>
              <a:avLst/>
              <a:gdLst/>
              <a:ahLst/>
              <a:cxnLst/>
              <a:rect l="l" t="t" r="r" b="b"/>
              <a:pathLst>
                <a:path w="80" h="66" extrusionOk="0">
                  <a:moveTo>
                    <a:pt x="71" y="43"/>
                  </a:moveTo>
                  <a:cubicBezTo>
                    <a:pt x="52" y="37"/>
                    <a:pt x="52" y="37"/>
                    <a:pt x="52" y="37"/>
                  </a:cubicBezTo>
                  <a:cubicBezTo>
                    <a:pt x="52" y="27"/>
                    <a:pt x="52" y="27"/>
                    <a:pt x="52" y="27"/>
                  </a:cubicBezTo>
                  <a:cubicBezTo>
                    <a:pt x="58" y="23"/>
                    <a:pt x="61" y="15"/>
                    <a:pt x="61" y="6"/>
                  </a:cubicBezTo>
                  <a:cubicBezTo>
                    <a:pt x="61" y="6"/>
                    <a:pt x="61" y="6"/>
                    <a:pt x="61" y="5"/>
                  </a:cubicBezTo>
                  <a:cubicBezTo>
                    <a:pt x="60" y="6"/>
                    <a:pt x="59" y="6"/>
                    <a:pt x="57" y="6"/>
                  </a:cubicBezTo>
                  <a:cubicBezTo>
                    <a:pt x="51" y="6"/>
                    <a:pt x="46" y="5"/>
                    <a:pt x="42" y="0"/>
                  </a:cubicBezTo>
                  <a:cubicBezTo>
                    <a:pt x="39" y="4"/>
                    <a:pt x="33" y="6"/>
                    <a:pt x="27" y="6"/>
                  </a:cubicBezTo>
                  <a:cubicBezTo>
                    <a:pt x="25" y="6"/>
                    <a:pt x="21" y="4"/>
                    <a:pt x="18" y="3"/>
                  </a:cubicBezTo>
                  <a:cubicBezTo>
                    <a:pt x="18" y="4"/>
                    <a:pt x="17" y="5"/>
                    <a:pt x="17" y="6"/>
                  </a:cubicBezTo>
                  <a:cubicBezTo>
                    <a:pt x="17" y="15"/>
                    <a:pt x="22" y="24"/>
                    <a:pt x="28" y="28"/>
                  </a:cubicBezTo>
                  <a:cubicBezTo>
                    <a:pt x="28" y="37"/>
                    <a:pt x="28" y="37"/>
                    <a:pt x="28" y="37"/>
                  </a:cubicBezTo>
                  <a:cubicBezTo>
                    <a:pt x="9" y="43"/>
                    <a:pt x="9" y="43"/>
                    <a:pt x="9" y="43"/>
                  </a:cubicBezTo>
                  <a:cubicBezTo>
                    <a:pt x="4" y="45"/>
                    <a:pt x="0" y="51"/>
                    <a:pt x="0" y="57"/>
                  </a:cubicBezTo>
                  <a:cubicBezTo>
                    <a:pt x="0" y="66"/>
                    <a:pt x="0" y="66"/>
                    <a:pt x="0" y="66"/>
                  </a:cubicBezTo>
                  <a:cubicBezTo>
                    <a:pt x="80" y="66"/>
                    <a:pt x="80" y="66"/>
                    <a:pt x="80" y="66"/>
                  </a:cubicBezTo>
                  <a:cubicBezTo>
                    <a:pt x="80" y="57"/>
                    <a:pt x="80" y="57"/>
                    <a:pt x="80" y="57"/>
                  </a:cubicBezTo>
                  <a:cubicBezTo>
                    <a:pt x="80" y="51"/>
                    <a:pt x="76" y="45"/>
                    <a:pt x="71"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71" name="Google Shape;1148;p114">
              <a:extLst>
                <a:ext uri="{FF2B5EF4-FFF2-40B4-BE49-F238E27FC236}">
                  <a16:creationId xmlns:a16="http://schemas.microsoft.com/office/drawing/2014/main" id="{5F901570-3A72-44D7-0124-548A1B6FA3E3}"/>
                </a:ext>
              </a:extLst>
            </p:cNvPr>
            <p:cNvSpPr/>
            <p:nvPr/>
          </p:nvSpPr>
          <p:spPr>
            <a:xfrm>
              <a:off x="2768600" y="1104900"/>
              <a:ext cx="160338" cy="82550"/>
            </a:xfrm>
            <a:custGeom>
              <a:avLst/>
              <a:gdLst/>
              <a:ahLst/>
              <a:cxnLst/>
              <a:rect l="l" t="t" r="r" b="b"/>
              <a:pathLst>
                <a:path w="43" h="22" extrusionOk="0">
                  <a:moveTo>
                    <a:pt x="23" y="15"/>
                  </a:moveTo>
                  <a:cubicBezTo>
                    <a:pt x="24" y="12"/>
                    <a:pt x="24" y="12"/>
                    <a:pt x="24" y="12"/>
                  </a:cubicBezTo>
                  <a:cubicBezTo>
                    <a:pt x="26" y="15"/>
                    <a:pt x="26" y="15"/>
                    <a:pt x="26" y="15"/>
                  </a:cubicBezTo>
                  <a:cubicBezTo>
                    <a:pt x="30" y="21"/>
                    <a:pt x="33" y="22"/>
                    <a:pt x="39" y="22"/>
                  </a:cubicBezTo>
                  <a:cubicBezTo>
                    <a:pt x="41" y="22"/>
                    <a:pt x="42" y="22"/>
                    <a:pt x="43" y="21"/>
                  </a:cubicBezTo>
                  <a:cubicBezTo>
                    <a:pt x="41" y="9"/>
                    <a:pt x="32" y="0"/>
                    <a:pt x="21" y="0"/>
                  </a:cubicBezTo>
                  <a:cubicBezTo>
                    <a:pt x="11" y="0"/>
                    <a:pt x="3" y="8"/>
                    <a:pt x="0" y="19"/>
                  </a:cubicBezTo>
                  <a:cubicBezTo>
                    <a:pt x="3" y="21"/>
                    <a:pt x="8" y="22"/>
                    <a:pt x="9" y="22"/>
                  </a:cubicBezTo>
                  <a:cubicBezTo>
                    <a:pt x="15" y="22"/>
                    <a:pt x="21" y="19"/>
                    <a:pt x="23"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3" name="Graphic 82">
            <a:extLst>
              <a:ext uri="{FF2B5EF4-FFF2-40B4-BE49-F238E27FC236}">
                <a16:creationId xmlns:a16="http://schemas.microsoft.com/office/drawing/2014/main" id="{028290CE-091F-80AF-D90A-6F6D98508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8516" y="3148550"/>
            <a:ext cx="252000" cy="252000"/>
          </a:xfrm>
          <a:prstGeom prst="rect">
            <a:avLst/>
          </a:prstGeom>
        </p:spPr>
      </p:pic>
      <p:pic>
        <p:nvPicPr>
          <p:cNvPr id="85" name="Graphic 84">
            <a:extLst>
              <a:ext uri="{FF2B5EF4-FFF2-40B4-BE49-F238E27FC236}">
                <a16:creationId xmlns:a16="http://schemas.microsoft.com/office/drawing/2014/main" id="{38DCFFC9-130E-FBF2-0CE5-8FD0C08C97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8516" y="4758344"/>
            <a:ext cx="252000" cy="252000"/>
          </a:xfrm>
          <a:prstGeom prst="rect">
            <a:avLst/>
          </a:prstGeom>
        </p:spPr>
      </p:pic>
      <p:grpSp>
        <p:nvGrpSpPr>
          <p:cNvPr id="6" name="Group 5">
            <a:extLst>
              <a:ext uri="{FF2B5EF4-FFF2-40B4-BE49-F238E27FC236}">
                <a16:creationId xmlns:a16="http://schemas.microsoft.com/office/drawing/2014/main" id="{9A49EBD4-A6FC-9DA9-DB63-942C767D25C5}"/>
              </a:ext>
            </a:extLst>
          </p:cNvPr>
          <p:cNvGrpSpPr/>
          <p:nvPr/>
        </p:nvGrpSpPr>
        <p:grpSpPr>
          <a:xfrm>
            <a:off x="0" y="1016227"/>
            <a:ext cx="2146165" cy="5155973"/>
            <a:chOff x="0" y="1016227"/>
            <a:chExt cx="2146165" cy="5155973"/>
          </a:xfrm>
        </p:grpSpPr>
        <p:sp>
          <p:nvSpPr>
            <p:cNvPr id="5" name="Rectangle 4">
              <a:extLst>
                <a:ext uri="{FF2B5EF4-FFF2-40B4-BE49-F238E27FC236}">
                  <a16:creationId xmlns:a16="http://schemas.microsoft.com/office/drawing/2014/main" id="{945DD33B-DEC3-3F79-12CC-9CCCD860B806}"/>
                </a:ext>
              </a:extLst>
            </p:cNvPr>
            <p:cNvSpPr/>
            <p:nvPr/>
          </p:nvSpPr>
          <p:spPr>
            <a:xfrm>
              <a:off x="0" y="1016227"/>
              <a:ext cx="2146165" cy="5155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pic>
          <p:nvPicPr>
            <p:cNvPr id="80" name="Google Shape;1231;p116">
              <a:extLst>
                <a:ext uri="{FF2B5EF4-FFF2-40B4-BE49-F238E27FC236}">
                  <a16:creationId xmlns:a16="http://schemas.microsoft.com/office/drawing/2014/main" id="{F648C6A2-6670-E9A2-315B-19CDCF53443E}"/>
                </a:ext>
              </a:extLst>
            </p:cNvPr>
            <p:cNvPicPr preferRelativeResize="0"/>
            <p:nvPr/>
          </p:nvPicPr>
          <p:blipFill rotWithShape="1">
            <a:blip r:embed="rId10">
              <a:alphaModFix amt="15000"/>
            </a:blip>
            <a:srcRect l="35198" t="8691" r="35199" b="8600"/>
            <a:stretch/>
          </p:blipFill>
          <p:spPr>
            <a:xfrm>
              <a:off x="0" y="1022106"/>
              <a:ext cx="2146165" cy="5150093"/>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7" name="TextBox 6">
              <a:extLst>
                <a:ext uri="{FF2B5EF4-FFF2-40B4-BE49-F238E27FC236}">
                  <a16:creationId xmlns:a16="http://schemas.microsoft.com/office/drawing/2014/main" id="{034201C2-AF70-9690-50E4-560999985CB1}"/>
                </a:ext>
              </a:extLst>
            </p:cNvPr>
            <p:cNvSpPr txBox="1"/>
            <p:nvPr/>
          </p:nvSpPr>
          <p:spPr>
            <a:xfrm>
              <a:off x="790783" y="115707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Description</a:t>
              </a:r>
              <a:endParaRPr lang="en-US" sz="1200" dirty="0">
                <a:solidFill>
                  <a:schemeClr val="bg1"/>
                </a:solidFill>
                <a:latin typeface="Slate Pro" panose="02000506040000020004" pitchFamily="2" charset="0"/>
                <a:sym typeface="Slate Pro" panose="02000506040000020004" pitchFamily="2" charset="0"/>
              </a:endParaRPr>
            </a:p>
          </p:txBody>
        </p:sp>
        <p:sp>
          <p:nvSpPr>
            <p:cNvPr id="8" name="TextBox 7">
              <a:extLst>
                <a:ext uri="{FF2B5EF4-FFF2-40B4-BE49-F238E27FC236}">
                  <a16:creationId xmlns:a16="http://schemas.microsoft.com/office/drawing/2014/main" id="{51C6ADFF-129B-C474-0691-A8D6DEE6A222}"/>
                </a:ext>
              </a:extLst>
            </p:cNvPr>
            <p:cNvSpPr txBox="1"/>
            <p:nvPr/>
          </p:nvSpPr>
          <p:spPr>
            <a:xfrm>
              <a:off x="790783" y="178370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Purpose</a:t>
              </a:r>
              <a:endParaRPr lang="en-US" sz="1200" dirty="0">
                <a:solidFill>
                  <a:schemeClr val="bg1"/>
                </a:solidFill>
                <a:latin typeface="Slate Pro" panose="02000506040000020004" pitchFamily="2" charset="0"/>
                <a:sym typeface="Slate Pro" panose="02000506040000020004" pitchFamily="2" charset="0"/>
              </a:endParaRPr>
            </a:p>
          </p:txBody>
        </p:sp>
        <p:sp>
          <p:nvSpPr>
            <p:cNvPr id="9" name="TextBox 8">
              <a:extLst>
                <a:ext uri="{FF2B5EF4-FFF2-40B4-BE49-F238E27FC236}">
                  <a16:creationId xmlns:a16="http://schemas.microsoft.com/office/drawing/2014/main" id="{2CB297C7-6FA3-83CB-AF5F-FBC4797E6F02}"/>
                </a:ext>
              </a:extLst>
            </p:cNvPr>
            <p:cNvSpPr txBox="1"/>
            <p:nvPr/>
          </p:nvSpPr>
          <p:spPr>
            <a:xfrm>
              <a:off x="790783" y="3007369"/>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Questions</a:t>
              </a:r>
              <a:endParaRPr lang="en-US" sz="1200" dirty="0">
                <a:solidFill>
                  <a:schemeClr val="bg1"/>
                </a:solidFill>
                <a:latin typeface="Slate Pro" panose="02000506040000020004" pitchFamily="2" charset="0"/>
                <a:sym typeface="Slate Pro" panose="02000506040000020004" pitchFamily="2" charset="0"/>
              </a:endParaRPr>
            </a:p>
          </p:txBody>
        </p:sp>
        <p:sp>
          <p:nvSpPr>
            <p:cNvPr id="10" name="TextBox 9">
              <a:extLst>
                <a:ext uri="{FF2B5EF4-FFF2-40B4-BE49-F238E27FC236}">
                  <a16:creationId xmlns:a16="http://schemas.microsoft.com/office/drawing/2014/main" id="{8EC506EE-1C1F-2C05-C5A0-C5F72125D26A}"/>
                </a:ext>
              </a:extLst>
            </p:cNvPr>
            <p:cNvSpPr txBox="1"/>
            <p:nvPr/>
          </p:nvSpPr>
          <p:spPr>
            <a:xfrm>
              <a:off x="790783" y="425905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Owner</a:t>
              </a:r>
              <a:endParaRPr lang="en-US" sz="1200" dirty="0">
                <a:solidFill>
                  <a:schemeClr val="bg1"/>
                </a:solidFill>
                <a:latin typeface="Slate Pro" panose="02000506040000020004" pitchFamily="2" charset="0"/>
                <a:sym typeface="Slate Pro" panose="02000506040000020004" pitchFamily="2" charset="0"/>
              </a:endParaRPr>
            </a:p>
          </p:txBody>
        </p:sp>
        <p:sp>
          <p:nvSpPr>
            <p:cNvPr id="12" name="TextBox 11">
              <a:extLst>
                <a:ext uri="{FF2B5EF4-FFF2-40B4-BE49-F238E27FC236}">
                  <a16:creationId xmlns:a16="http://schemas.microsoft.com/office/drawing/2014/main" id="{17C65F13-DC05-0181-0D2F-15BD58BAB4FB}"/>
                </a:ext>
              </a:extLst>
            </p:cNvPr>
            <p:cNvSpPr txBox="1"/>
            <p:nvPr/>
          </p:nvSpPr>
          <p:spPr>
            <a:xfrm>
              <a:off x="790783" y="472903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Frequency</a:t>
              </a:r>
              <a:endParaRPr lang="en-US" sz="1200" dirty="0">
                <a:solidFill>
                  <a:schemeClr val="bg1"/>
                </a:solidFill>
                <a:latin typeface="Slate Pro" panose="02000506040000020004" pitchFamily="2" charset="0"/>
                <a:sym typeface="Slate Pro" panose="02000506040000020004" pitchFamily="2" charset="0"/>
              </a:endParaRPr>
            </a:p>
          </p:txBody>
        </p:sp>
        <p:sp>
          <p:nvSpPr>
            <p:cNvPr id="13" name="TextBox 12">
              <a:extLst>
                <a:ext uri="{FF2B5EF4-FFF2-40B4-BE49-F238E27FC236}">
                  <a16:creationId xmlns:a16="http://schemas.microsoft.com/office/drawing/2014/main" id="{1F967335-BECF-B298-E6C2-B6DBBD5AED9B}"/>
                </a:ext>
              </a:extLst>
            </p:cNvPr>
            <p:cNvSpPr txBox="1"/>
            <p:nvPr/>
          </p:nvSpPr>
          <p:spPr>
            <a:xfrm>
              <a:off x="790783" y="5208543"/>
              <a:ext cx="121919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Time to Execute</a:t>
              </a:r>
              <a:endParaRPr lang="en-US" sz="1200" dirty="0">
                <a:solidFill>
                  <a:schemeClr val="bg1"/>
                </a:solidFill>
                <a:latin typeface="Slate Pro" panose="02000506040000020004" pitchFamily="2" charset="0"/>
                <a:sym typeface="Slate Pro" panose="02000506040000020004" pitchFamily="2" charset="0"/>
              </a:endParaRPr>
            </a:p>
          </p:txBody>
        </p:sp>
        <p:sp>
          <p:nvSpPr>
            <p:cNvPr id="14" name="TextBox 13">
              <a:extLst>
                <a:ext uri="{FF2B5EF4-FFF2-40B4-BE49-F238E27FC236}">
                  <a16:creationId xmlns:a16="http://schemas.microsoft.com/office/drawing/2014/main" id="{581BEB46-7FD0-0C44-0204-F0476447AC88}"/>
                </a:ext>
              </a:extLst>
            </p:cNvPr>
            <p:cNvSpPr txBox="1"/>
            <p:nvPr/>
          </p:nvSpPr>
          <p:spPr>
            <a:xfrm>
              <a:off x="790783" y="571169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Trigger Events</a:t>
              </a:r>
              <a:endParaRPr lang="en-US" sz="1200" dirty="0">
                <a:solidFill>
                  <a:schemeClr val="bg1"/>
                </a:solidFill>
                <a:latin typeface="Slate Pro" panose="02000506040000020004" pitchFamily="2" charset="0"/>
                <a:sym typeface="Slate Pro" panose="02000506040000020004" pitchFamily="2" charset="0"/>
              </a:endParaRPr>
            </a:p>
          </p:txBody>
        </p:sp>
        <p:grpSp>
          <p:nvGrpSpPr>
            <p:cNvPr id="32" name="Group 31">
              <a:extLst>
                <a:ext uri="{FF2B5EF4-FFF2-40B4-BE49-F238E27FC236}">
                  <a16:creationId xmlns:a16="http://schemas.microsoft.com/office/drawing/2014/main" id="{F127A573-7B04-6BEA-069D-815E282E1CA8}"/>
                </a:ext>
              </a:extLst>
            </p:cNvPr>
            <p:cNvGrpSpPr/>
            <p:nvPr/>
          </p:nvGrpSpPr>
          <p:grpSpPr>
            <a:xfrm>
              <a:off x="314122" y="1476704"/>
              <a:ext cx="1822315" cy="4042882"/>
              <a:chOff x="2254314" y="1746334"/>
              <a:chExt cx="2249561" cy="3822872"/>
            </a:xfrm>
          </p:grpSpPr>
          <p:cxnSp>
            <p:nvCxnSpPr>
              <p:cNvPr id="34" name="Straight Connector 33">
                <a:extLst>
                  <a:ext uri="{FF2B5EF4-FFF2-40B4-BE49-F238E27FC236}">
                    <a16:creationId xmlns:a16="http://schemas.microsoft.com/office/drawing/2014/main" id="{5DBFEEA2-3BFE-8703-2343-40F10DBD45A9}"/>
                  </a:ext>
                </a:extLst>
              </p:cNvPr>
              <p:cNvCxnSpPr/>
              <p:nvPr/>
            </p:nvCxnSpPr>
            <p:spPr>
              <a:xfrm>
                <a:off x="2254314" y="1746334"/>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6FC3C6-87BB-EF32-1F6E-AEC79CD2099C}"/>
                  </a:ext>
                </a:extLst>
              </p:cNvPr>
              <p:cNvCxnSpPr/>
              <p:nvPr/>
            </p:nvCxnSpPr>
            <p:spPr>
              <a:xfrm>
                <a:off x="2254314" y="2672491"/>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959F10-A541-6C09-207B-E941B10DA51F}"/>
                  </a:ext>
                </a:extLst>
              </p:cNvPr>
              <p:cNvCxnSpPr/>
              <p:nvPr/>
            </p:nvCxnSpPr>
            <p:spPr>
              <a:xfrm>
                <a:off x="2254314" y="4244979"/>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00E59C-1881-8344-DAFC-4AADD75DEC47}"/>
                  </a:ext>
                </a:extLst>
              </p:cNvPr>
              <p:cNvCxnSpPr/>
              <p:nvPr/>
            </p:nvCxnSpPr>
            <p:spPr>
              <a:xfrm>
                <a:off x="2254314" y="4686388"/>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F37ADE-23E3-83A3-D62C-8BCB44CCF422}"/>
                  </a:ext>
                </a:extLst>
              </p:cNvPr>
              <p:cNvCxnSpPr/>
              <p:nvPr/>
            </p:nvCxnSpPr>
            <p:spPr>
              <a:xfrm>
                <a:off x="2254314" y="5127797"/>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2B97E6-CE3C-03C1-D2C2-8D9CA0435478}"/>
                  </a:ext>
                </a:extLst>
              </p:cNvPr>
              <p:cNvCxnSpPr/>
              <p:nvPr/>
            </p:nvCxnSpPr>
            <p:spPr>
              <a:xfrm>
                <a:off x="2254314" y="55692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44" name="Google Shape;1140;p114">
              <a:extLst>
                <a:ext uri="{FF2B5EF4-FFF2-40B4-BE49-F238E27FC236}">
                  <a16:creationId xmlns:a16="http://schemas.microsoft.com/office/drawing/2014/main" id="{FA4EABCE-9D11-22B5-76BF-E2330A01DD4C}"/>
                </a:ext>
              </a:extLst>
            </p:cNvPr>
            <p:cNvGrpSpPr/>
            <p:nvPr/>
          </p:nvGrpSpPr>
          <p:grpSpPr>
            <a:xfrm>
              <a:off x="433090" y="1164978"/>
              <a:ext cx="168112" cy="168853"/>
              <a:chOff x="4833938" y="2163763"/>
              <a:chExt cx="360362" cy="361951"/>
            </a:xfrm>
          </p:grpSpPr>
          <p:sp>
            <p:nvSpPr>
              <p:cNvPr id="45" name="Google Shape;1141;p114">
                <a:extLst>
                  <a:ext uri="{FF2B5EF4-FFF2-40B4-BE49-F238E27FC236}">
                    <a16:creationId xmlns:a16="http://schemas.microsoft.com/office/drawing/2014/main" id="{03ECA899-CDC9-1358-3DE7-818F9B63C3A2}"/>
                  </a:ext>
                </a:extLst>
              </p:cNvPr>
              <p:cNvSpPr/>
              <p:nvPr/>
            </p:nvSpPr>
            <p:spPr>
              <a:xfrm>
                <a:off x="4833938" y="2419351"/>
                <a:ext cx="192088" cy="106363"/>
              </a:xfrm>
              <a:custGeom>
                <a:avLst/>
                <a:gdLst/>
                <a:ahLst/>
                <a:cxnLst/>
                <a:rect l="l" t="t" r="r" b="b"/>
                <a:pathLst>
                  <a:path w="51" h="28" extrusionOk="0">
                    <a:moveTo>
                      <a:pt x="44" y="14"/>
                    </a:moveTo>
                    <a:cubicBezTo>
                      <a:pt x="44" y="8"/>
                      <a:pt x="47" y="3"/>
                      <a:pt x="51" y="0"/>
                    </a:cubicBezTo>
                    <a:cubicBezTo>
                      <a:pt x="22" y="0"/>
                      <a:pt x="22" y="0"/>
                      <a:pt x="22" y="0"/>
                    </a:cubicBezTo>
                    <a:cubicBezTo>
                      <a:pt x="20" y="0"/>
                      <a:pt x="20" y="0"/>
                      <a:pt x="20" y="0"/>
                    </a:cubicBezTo>
                    <a:cubicBezTo>
                      <a:pt x="14" y="0"/>
                      <a:pt x="14" y="0"/>
                      <a:pt x="14" y="0"/>
                    </a:cubicBezTo>
                    <a:cubicBezTo>
                      <a:pt x="6" y="0"/>
                      <a:pt x="0" y="6"/>
                      <a:pt x="0" y="14"/>
                    </a:cubicBezTo>
                    <a:cubicBezTo>
                      <a:pt x="0" y="22"/>
                      <a:pt x="6" y="28"/>
                      <a:pt x="14" y="28"/>
                    </a:cubicBezTo>
                    <a:cubicBezTo>
                      <a:pt x="51" y="28"/>
                      <a:pt x="51" y="28"/>
                      <a:pt x="51" y="28"/>
                    </a:cubicBezTo>
                    <a:cubicBezTo>
                      <a:pt x="47" y="25"/>
                      <a:pt x="44" y="20"/>
                      <a:pt x="44"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6" name="Google Shape;1142;p114">
                <a:extLst>
                  <a:ext uri="{FF2B5EF4-FFF2-40B4-BE49-F238E27FC236}">
                    <a16:creationId xmlns:a16="http://schemas.microsoft.com/office/drawing/2014/main" id="{559ACAF4-539C-22AA-4BD0-E0988C63CD8D}"/>
                  </a:ext>
                </a:extLst>
              </p:cNvPr>
              <p:cNvSpPr/>
              <p:nvPr/>
            </p:nvSpPr>
            <p:spPr>
              <a:xfrm>
                <a:off x="4908550" y="2163763"/>
                <a:ext cx="285750" cy="361950"/>
              </a:xfrm>
              <a:custGeom>
                <a:avLst/>
                <a:gdLst/>
                <a:ahLst/>
                <a:cxnLst/>
                <a:rect l="l" t="t" r="r" b="b"/>
                <a:pathLst>
                  <a:path w="76" h="96" extrusionOk="0">
                    <a:moveTo>
                      <a:pt x="64" y="0"/>
                    </a:moveTo>
                    <a:cubicBezTo>
                      <a:pt x="14" y="0"/>
                      <a:pt x="14" y="0"/>
                      <a:pt x="14" y="0"/>
                    </a:cubicBezTo>
                    <a:cubicBezTo>
                      <a:pt x="6" y="0"/>
                      <a:pt x="0" y="6"/>
                      <a:pt x="0" y="14"/>
                    </a:cubicBezTo>
                    <a:cubicBezTo>
                      <a:pt x="0" y="64"/>
                      <a:pt x="0" y="64"/>
                      <a:pt x="0" y="64"/>
                    </a:cubicBezTo>
                    <a:cubicBezTo>
                      <a:pt x="42" y="64"/>
                      <a:pt x="42" y="64"/>
                      <a:pt x="42" y="64"/>
                    </a:cubicBezTo>
                    <a:cubicBezTo>
                      <a:pt x="43" y="64"/>
                      <a:pt x="44" y="65"/>
                      <a:pt x="44" y="66"/>
                    </a:cubicBezTo>
                    <a:cubicBezTo>
                      <a:pt x="44" y="67"/>
                      <a:pt x="43" y="68"/>
                      <a:pt x="42" y="68"/>
                    </a:cubicBezTo>
                    <a:cubicBezTo>
                      <a:pt x="36" y="68"/>
                      <a:pt x="28" y="73"/>
                      <a:pt x="28" y="82"/>
                    </a:cubicBezTo>
                    <a:cubicBezTo>
                      <a:pt x="28" y="91"/>
                      <a:pt x="36" y="96"/>
                      <a:pt x="42" y="96"/>
                    </a:cubicBezTo>
                    <a:cubicBezTo>
                      <a:pt x="50" y="96"/>
                      <a:pt x="56" y="90"/>
                      <a:pt x="56" y="82"/>
                    </a:cubicBezTo>
                    <a:cubicBezTo>
                      <a:pt x="56" y="16"/>
                      <a:pt x="56" y="16"/>
                      <a:pt x="56" y="16"/>
                    </a:cubicBezTo>
                    <a:cubicBezTo>
                      <a:pt x="74" y="16"/>
                      <a:pt x="74" y="16"/>
                      <a:pt x="74" y="16"/>
                    </a:cubicBezTo>
                    <a:cubicBezTo>
                      <a:pt x="75" y="16"/>
                      <a:pt x="76" y="15"/>
                      <a:pt x="76" y="14"/>
                    </a:cubicBezTo>
                    <a:cubicBezTo>
                      <a:pt x="76" y="6"/>
                      <a:pt x="71" y="0"/>
                      <a:pt x="64" y="0"/>
                    </a:cubicBezTo>
                    <a:close/>
                    <a:moveTo>
                      <a:pt x="38" y="56"/>
                    </a:moveTo>
                    <a:cubicBezTo>
                      <a:pt x="16" y="56"/>
                      <a:pt x="16" y="56"/>
                      <a:pt x="16" y="56"/>
                    </a:cubicBezTo>
                    <a:cubicBezTo>
                      <a:pt x="15" y="56"/>
                      <a:pt x="14" y="55"/>
                      <a:pt x="14" y="54"/>
                    </a:cubicBezTo>
                    <a:cubicBezTo>
                      <a:pt x="14" y="53"/>
                      <a:pt x="15" y="52"/>
                      <a:pt x="16" y="52"/>
                    </a:cubicBezTo>
                    <a:cubicBezTo>
                      <a:pt x="38" y="52"/>
                      <a:pt x="38" y="52"/>
                      <a:pt x="38" y="52"/>
                    </a:cubicBezTo>
                    <a:cubicBezTo>
                      <a:pt x="39" y="52"/>
                      <a:pt x="40" y="53"/>
                      <a:pt x="40" y="54"/>
                    </a:cubicBezTo>
                    <a:cubicBezTo>
                      <a:pt x="40" y="55"/>
                      <a:pt x="39" y="56"/>
                      <a:pt x="38" y="56"/>
                    </a:cubicBezTo>
                    <a:close/>
                    <a:moveTo>
                      <a:pt x="38" y="44"/>
                    </a:moveTo>
                    <a:cubicBezTo>
                      <a:pt x="16" y="44"/>
                      <a:pt x="16" y="44"/>
                      <a:pt x="16" y="44"/>
                    </a:cubicBezTo>
                    <a:cubicBezTo>
                      <a:pt x="15" y="44"/>
                      <a:pt x="14" y="43"/>
                      <a:pt x="14" y="42"/>
                    </a:cubicBezTo>
                    <a:cubicBezTo>
                      <a:pt x="14" y="41"/>
                      <a:pt x="15" y="40"/>
                      <a:pt x="16" y="40"/>
                    </a:cubicBezTo>
                    <a:cubicBezTo>
                      <a:pt x="38" y="40"/>
                      <a:pt x="38" y="40"/>
                      <a:pt x="38" y="40"/>
                    </a:cubicBezTo>
                    <a:cubicBezTo>
                      <a:pt x="39" y="40"/>
                      <a:pt x="40" y="41"/>
                      <a:pt x="40" y="42"/>
                    </a:cubicBezTo>
                    <a:cubicBezTo>
                      <a:pt x="40" y="43"/>
                      <a:pt x="39" y="44"/>
                      <a:pt x="38" y="44"/>
                    </a:cubicBezTo>
                    <a:close/>
                    <a:moveTo>
                      <a:pt x="38" y="32"/>
                    </a:moveTo>
                    <a:cubicBezTo>
                      <a:pt x="16" y="32"/>
                      <a:pt x="16" y="32"/>
                      <a:pt x="16" y="32"/>
                    </a:cubicBezTo>
                    <a:cubicBezTo>
                      <a:pt x="15" y="32"/>
                      <a:pt x="14" y="31"/>
                      <a:pt x="14" y="30"/>
                    </a:cubicBezTo>
                    <a:cubicBezTo>
                      <a:pt x="14" y="29"/>
                      <a:pt x="15" y="28"/>
                      <a:pt x="16" y="28"/>
                    </a:cubicBezTo>
                    <a:cubicBezTo>
                      <a:pt x="38" y="28"/>
                      <a:pt x="38" y="28"/>
                      <a:pt x="38" y="28"/>
                    </a:cubicBezTo>
                    <a:cubicBezTo>
                      <a:pt x="39" y="28"/>
                      <a:pt x="40" y="29"/>
                      <a:pt x="40" y="30"/>
                    </a:cubicBezTo>
                    <a:cubicBezTo>
                      <a:pt x="40" y="31"/>
                      <a:pt x="39" y="32"/>
                      <a:pt x="38" y="32"/>
                    </a:cubicBezTo>
                    <a:close/>
                    <a:moveTo>
                      <a:pt x="38" y="20"/>
                    </a:moveTo>
                    <a:cubicBezTo>
                      <a:pt x="16" y="20"/>
                      <a:pt x="16" y="20"/>
                      <a:pt x="16" y="20"/>
                    </a:cubicBezTo>
                    <a:cubicBezTo>
                      <a:pt x="15" y="20"/>
                      <a:pt x="14" y="19"/>
                      <a:pt x="14" y="18"/>
                    </a:cubicBezTo>
                    <a:cubicBezTo>
                      <a:pt x="14" y="17"/>
                      <a:pt x="15" y="16"/>
                      <a:pt x="16" y="16"/>
                    </a:cubicBezTo>
                    <a:cubicBezTo>
                      <a:pt x="38" y="16"/>
                      <a:pt x="38" y="16"/>
                      <a:pt x="38" y="16"/>
                    </a:cubicBezTo>
                    <a:cubicBezTo>
                      <a:pt x="39" y="16"/>
                      <a:pt x="40" y="17"/>
                      <a:pt x="40" y="18"/>
                    </a:cubicBezTo>
                    <a:cubicBezTo>
                      <a:pt x="40" y="19"/>
                      <a:pt x="39" y="20"/>
                      <a:pt x="38" y="20"/>
                    </a:cubicBezTo>
                    <a:close/>
                    <a:moveTo>
                      <a:pt x="56" y="12"/>
                    </a:moveTo>
                    <a:cubicBezTo>
                      <a:pt x="58" y="6"/>
                      <a:pt x="62" y="4"/>
                      <a:pt x="63" y="4"/>
                    </a:cubicBezTo>
                    <a:cubicBezTo>
                      <a:pt x="64" y="4"/>
                      <a:pt x="64" y="4"/>
                      <a:pt x="64" y="4"/>
                    </a:cubicBezTo>
                    <a:cubicBezTo>
                      <a:pt x="68" y="4"/>
                      <a:pt x="71" y="7"/>
                      <a:pt x="72" y="12"/>
                    </a:cubicBezTo>
                    <a:lnTo>
                      <a:pt x="56"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47" name="Google Shape;1143;p114">
              <a:extLst>
                <a:ext uri="{FF2B5EF4-FFF2-40B4-BE49-F238E27FC236}">
                  <a16:creationId xmlns:a16="http://schemas.microsoft.com/office/drawing/2014/main" id="{35CBD582-ABAE-EE86-1C34-94849169E338}"/>
                </a:ext>
              </a:extLst>
            </p:cNvPr>
            <p:cNvSpPr/>
            <p:nvPr/>
          </p:nvSpPr>
          <p:spPr>
            <a:xfrm>
              <a:off x="433090" y="1783169"/>
              <a:ext cx="185737" cy="185737"/>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pic>
          <p:nvPicPr>
            <p:cNvPr id="48" name="Google Shape;1144;p114" descr="Badge Question Mark with solid fill">
              <a:extLst>
                <a:ext uri="{FF2B5EF4-FFF2-40B4-BE49-F238E27FC236}">
                  <a16:creationId xmlns:a16="http://schemas.microsoft.com/office/drawing/2014/main" id="{77F86345-E19F-62CB-EB14-A472861C6213}"/>
                </a:ext>
              </a:extLst>
            </p:cNvPr>
            <p:cNvPicPr preferRelativeResize="0"/>
            <p:nvPr/>
          </p:nvPicPr>
          <p:blipFill rotWithShape="1">
            <a:blip r:embed="rId11">
              <a:alphaModFix/>
            </a:blip>
            <a:srcRect/>
            <a:stretch/>
          </p:blipFill>
          <p:spPr>
            <a:xfrm>
              <a:off x="433090" y="3009192"/>
              <a:ext cx="213286" cy="213286"/>
            </a:xfrm>
            <a:prstGeom prst="rect">
              <a:avLst/>
            </a:prstGeom>
            <a:noFill/>
            <a:ln>
              <a:noFill/>
            </a:ln>
          </p:spPr>
        </p:pic>
        <p:grpSp>
          <p:nvGrpSpPr>
            <p:cNvPr id="49" name="Google Shape;1157;p114">
              <a:extLst>
                <a:ext uri="{FF2B5EF4-FFF2-40B4-BE49-F238E27FC236}">
                  <a16:creationId xmlns:a16="http://schemas.microsoft.com/office/drawing/2014/main" id="{81EE526E-508F-A7DD-F427-097CAA10EDE8}"/>
                </a:ext>
              </a:extLst>
            </p:cNvPr>
            <p:cNvGrpSpPr/>
            <p:nvPr/>
          </p:nvGrpSpPr>
          <p:grpSpPr>
            <a:xfrm>
              <a:off x="433090" y="4266957"/>
              <a:ext cx="168112" cy="168853"/>
              <a:chOff x="2670175" y="3248025"/>
              <a:chExt cx="360363" cy="361951"/>
            </a:xfrm>
          </p:grpSpPr>
          <p:sp>
            <p:nvSpPr>
              <p:cNvPr id="50" name="Google Shape;1158;p114">
                <a:extLst>
                  <a:ext uri="{FF2B5EF4-FFF2-40B4-BE49-F238E27FC236}">
                    <a16:creationId xmlns:a16="http://schemas.microsoft.com/office/drawing/2014/main" id="{C161E454-B9C4-517F-5F57-714CB5E21AB6}"/>
                  </a:ext>
                </a:extLst>
              </p:cNvPr>
              <p:cNvSpPr/>
              <p:nvPr/>
            </p:nvSpPr>
            <p:spPr>
              <a:xfrm>
                <a:off x="2711450" y="3294063"/>
                <a:ext cx="282575" cy="315913"/>
              </a:xfrm>
              <a:custGeom>
                <a:avLst/>
                <a:gdLst/>
                <a:ahLst/>
                <a:cxnLst/>
                <a:rect l="l" t="t" r="r" b="b"/>
                <a:pathLst>
                  <a:path w="75" h="84" extrusionOk="0">
                    <a:moveTo>
                      <a:pt x="48" y="46"/>
                    </a:moveTo>
                    <a:cubicBezTo>
                      <a:pt x="56" y="42"/>
                      <a:pt x="62" y="34"/>
                      <a:pt x="62" y="24"/>
                    </a:cubicBezTo>
                    <a:cubicBezTo>
                      <a:pt x="62" y="11"/>
                      <a:pt x="51" y="0"/>
                      <a:pt x="37" y="0"/>
                    </a:cubicBezTo>
                    <a:cubicBezTo>
                      <a:pt x="24" y="0"/>
                      <a:pt x="13" y="11"/>
                      <a:pt x="13" y="24"/>
                    </a:cubicBezTo>
                    <a:cubicBezTo>
                      <a:pt x="13" y="34"/>
                      <a:pt x="19" y="42"/>
                      <a:pt x="27" y="46"/>
                    </a:cubicBezTo>
                    <a:cubicBezTo>
                      <a:pt x="11" y="51"/>
                      <a:pt x="0" y="65"/>
                      <a:pt x="0" y="82"/>
                    </a:cubicBezTo>
                    <a:cubicBezTo>
                      <a:pt x="0" y="83"/>
                      <a:pt x="1" y="84"/>
                      <a:pt x="2" y="84"/>
                    </a:cubicBezTo>
                    <a:cubicBezTo>
                      <a:pt x="73" y="84"/>
                      <a:pt x="73" y="84"/>
                      <a:pt x="73" y="84"/>
                    </a:cubicBezTo>
                    <a:cubicBezTo>
                      <a:pt x="73" y="84"/>
                      <a:pt x="73" y="84"/>
                      <a:pt x="73" y="84"/>
                    </a:cubicBezTo>
                    <a:cubicBezTo>
                      <a:pt x="74" y="84"/>
                      <a:pt x="75" y="83"/>
                      <a:pt x="75" y="82"/>
                    </a:cubicBezTo>
                    <a:cubicBezTo>
                      <a:pt x="75" y="66"/>
                      <a:pt x="64" y="51"/>
                      <a:pt x="48"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1159;p114">
                <a:extLst>
                  <a:ext uri="{FF2B5EF4-FFF2-40B4-BE49-F238E27FC236}">
                    <a16:creationId xmlns:a16="http://schemas.microsoft.com/office/drawing/2014/main" id="{45CF9661-92EA-19B7-7F7D-26D42EB8FB6A}"/>
                  </a:ext>
                </a:extLst>
              </p:cNvPr>
              <p:cNvSpPr/>
              <p:nvPr/>
            </p:nvSpPr>
            <p:spPr>
              <a:xfrm>
                <a:off x="267017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4"/>
                      <a:pt x="0" y="4"/>
                      <a:pt x="0" y="4"/>
                    </a:cubicBezTo>
                    <a:cubicBezTo>
                      <a:pt x="0" y="2"/>
                      <a:pt x="2" y="0"/>
                      <a:pt x="4" y="0"/>
                    </a:cubicBezTo>
                    <a:cubicBezTo>
                      <a:pt x="6" y="0"/>
                      <a:pt x="8" y="2"/>
                      <a:pt x="8" y="4"/>
                    </a:cubicBezTo>
                    <a:cubicBezTo>
                      <a:pt x="8" y="12"/>
                      <a:pt x="8" y="12"/>
                      <a:pt x="8" y="12"/>
                    </a:cubicBezTo>
                    <a:cubicBezTo>
                      <a:pt x="16" y="12"/>
                      <a:pt x="16" y="12"/>
                      <a:pt x="16" y="12"/>
                    </a:cubicBezTo>
                    <a:cubicBezTo>
                      <a:pt x="18" y="12"/>
                      <a:pt x="20" y="14"/>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2" name="Google Shape;1160;p114">
                <a:extLst>
                  <a:ext uri="{FF2B5EF4-FFF2-40B4-BE49-F238E27FC236}">
                    <a16:creationId xmlns:a16="http://schemas.microsoft.com/office/drawing/2014/main" id="{6FC263CA-4B28-E84F-AC57-45C405358A41}"/>
                  </a:ext>
                </a:extLst>
              </p:cNvPr>
              <p:cNvSpPr/>
              <p:nvPr/>
            </p:nvSpPr>
            <p:spPr>
              <a:xfrm>
                <a:off x="2670175" y="3248025"/>
                <a:ext cx="74613" cy="76200"/>
              </a:xfrm>
              <a:custGeom>
                <a:avLst/>
                <a:gdLst/>
                <a:ahLst/>
                <a:cxnLst/>
                <a:rect l="l" t="t" r="r" b="b"/>
                <a:pathLst>
                  <a:path w="20" h="20" extrusionOk="0">
                    <a:moveTo>
                      <a:pt x="4" y="20"/>
                    </a:moveTo>
                    <a:cubicBezTo>
                      <a:pt x="2" y="20"/>
                      <a:pt x="0" y="18"/>
                      <a:pt x="0" y="16"/>
                    </a:cubicBezTo>
                    <a:cubicBezTo>
                      <a:pt x="0" y="4"/>
                      <a:pt x="0" y="4"/>
                      <a:pt x="0" y="4"/>
                    </a:cubicBezTo>
                    <a:cubicBezTo>
                      <a:pt x="0" y="2"/>
                      <a:pt x="2" y="0"/>
                      <a:pt x="4" y="0"/>
                    </a:cubicBezTo>
                    <a:cubicBezTo>
                      <a:pt x="16" y="0"/>
                      <a:pt x="16" y="0"/>
                      <a:pt x="16" y="0"/>
                    </a:cubicBezTo>
                    <a:cubicBezTo>
                      <a:pt x="18" y="0"/>
                      <a:pt x="20" y="2"/>
                      <a:pt x="20" y="4"/>
                    </a:cubicBezTo>
                    <a:cubicBezTo>
                      <a:pt x="20" y="6"/>
                      <a:pt x="18" y="8"/>
                      <a:pt x="16" y="8"/>
                    </a:cubicBezTo>
                    <a:cubicBezTo>
                      <a:pt x="8" y="8"/>
                      <a:pt x="8" y="8"/>
                      <a:pt x="8" y="8"/>
                    </a:cubicBezTo>
                    <a:cubicBezTo>
                      <a:pt x="8" y="16"/>
                      <a:pt x="8" y="16"/>
                      <a:pt x="8" y="16"/>
                    </a:cubicBezTo>
                    <a:cubicBezTo>
                      <a:pt x="8" y="18"/>
                      <a:pt x="6" y="20"/>
                      <a:pt x="4"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3" name="Google Shape;1161;p114">
                <a:extLst>
                  <a:ext uri="{FF2B5EF4-FFF2-40B4-BE49-F238E27FC236}">
                    <a16:creationId xmlns:a16="http://schemas.microsoft.com/office/drawing/2014/main" id="{EB482C91-4DDB-30D2-FD34-D9478900F958}"/>
                  </a:ext>
                </a:extLst>
              </p:cNvPr>
              <p:cNvSpPr/>
              <p:nvPr/>
            </p:nvSpPr>
            <p:spPr>
              <a:xfrm>
                <a:off x="2955925" y="3248025"/>
                <a:ext cx="74613" cy="76200"/>
              </a:xfrm>
              <a:custGeom>
                <a:avLst/>
                <a:gdLst/>
                <a:ahLst/>
                <a:cxnLst/>
                <a:rect l="l" t="t" r="r" b="b"/>
                <a:pathLst>
                  <a:path w="20" h="20" extrusionOk="0">
                    <a:moveTo>
                      <a:pt x="16" y="20"/>
                    </a:moveTo>
                    <a:cubicBezTo>
                      <a:pt x="14" y="20"/>
                      <a:pt x="12" y="18"/>
                      <a:pt x="12" y="16"/>
                    </a:cubicBezTo>
                    <a:cubicBezTo>
                      <a:pt x="12" y="8"/>
                      <a:pt x="12" y="8"/>
                      <a:pt x="12" y="8"/>
                    </a:cubicBez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1162;p114">
                <a:extLst>
                  <a:ext uri="{FF2B5EF4-FFF2-40B4-BE49-F238E27FC236}">
                    <a16:creationId xmlns:a16="http://schemas.microsoft.com/office/drawing/2014/main" id="{CE63C0ED-8A98-D484-5A3E-D3F8A27D088B}"/>
                  </a:ext>
                </a:extLst>
              </p:cNvPr>
              <p:cNvSpPr/>
              <p:nvPr/>
            </p:nvSpPr>
            <p:spPr>
              <a:xfrm>
                <a:off x="295592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14"/>
                      <a:pt x="2" y="12"/>
                      <a:pt x="4" y="12"/>
                    </a:cubicBezTo>
                    <a:cubicBezTo>
                      <a:pt x="12" y="12"/>
                      <a:pt x="12" y="12"/>
                      <a:pt x="12" y="12"/>
                    </a:cubicBezTo>
                    <a:cubicBezTo>
                      <a:pt x="12" y="4"/>
                      <a:pt x="12" y="4"/>
                      <a:pt x="12" y="4"/>
                    </a:cubicBezTo>
                    <a:cubicBezTo>
                      <a:pt x="12" y="2"/>
                      <a:pt x="14"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60" name="Google Shape;1168;p114">
              <a:extLst>
                <a:ext uri="{FF2B5EF4-FFF2-40B4-BE49-F238E27FC236}">
                  <a16:creationId xmlns:a16="http://schemas.microsoft.com/office/drawing/2014/main" id="{78186015-9CF8-B98D-1A99-17C70E48B293}"/>
                </a:ext>
              </a:extLst>
            </p:cNvPr>
            <p:cNvSpPr/>
            <p:nvPr/>
          </p:nvSpPr>
          <p:spPr>
            <a:xfrm>
              <a:off x="433090" y="5215709"/>
              <a:ext cx="169594" cy="17033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nvGrpSpPr>
            <p:cNvPr id="61" name="Google Shape;1169;p114">
              <a:extLst>
                <a:ext uri="{FF2B5EF4-FFF2-40B4-BE49-F238E27FC236}">
                  <a16:creationId xmlns:a16="http://schemas.microsoft.com/office/drawing/2014/main" id="{5748A221-0BE6-CE82-F175-4C6B2D382365}"/>
                </a:ext>
              </a:extLst>
            </p:cNvPr>
            <p:cNvGrpSpPr/>
            <p:nvPr/>
          </p:nvGrpSpPr>
          <p:grpSpPr>
            <a:xfrm>
              <a:off x="433090" y="5719600"/>
              <a:ext cx="168112" cy="168852"/>
              <a:chOff x="5554663" y="3248025"/>
              <a:chExt cx="360363" cy="361950"/>
            </a:xfrm>
          </p:grpSpPr>
          <p:sp>
            <p:nvSpPr>
              <p:cNvPr id="62" name="Google Shape;1170;p114">
                <a:extLst>
                  <a:ext uri="{FF2B5EF4-FFF2-40B4-BE49-F238E27FC236}">
                    <a16:creationId xmlns:a16="http://schemas.microsoft.com/office/drawing/2014/main" id="{8E56C27D-2772-AF18-35C1-CAB2E7D273BE}"/>
                  </a:ext>
                </a:extLst>
              </p:cNvPr>
              <p:cNvSpPr/>
              <p:nvPr/>
            </p:nvSpPr>
            <p:spPr>
              <a:xfrm>
                <a:off x="574357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3" name="Google Shape;1171;p114">
                <a:extLst>
                  <a:ext uri="{FF2B5EF4-FFF2-40B4-BE49-F238E27FC236}">
                    <a16:creationId xmlns:a16="http://schemas.microsoft.com/office/drawing/2014/main" id="{C3A670E8-221A-427A-659F-BC4719646BAF}"/>
                  </a:ext>
                </a:extLst>
              </p:cNvPr>
              <p:cNvSpPr/>
              <p:nvPr/>
            </p:nvSpPr>
            <p:spPr>
              <a:xfrm>
                <a:off x="566102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4" name="Google Shape;1172;p114">
                <a:extLst>
                  <a:ext uri="{FF2B5EF4-FFF2-40B4-BE49-F238E27FC236}">
                    <a16:creationId xmlns:a16="http://schemas.microsoft.com/office/drawing/2014/main" id="{D7F1392E-DC30-204D-4A05-40261707ABB3}"/>
                  </a:ext>
                </a:extLst>
              </p:cNvPr>
              <p:cNvSpPr/>
              <p:nvPr/>
            </p:nvSpPr>
            <p:spPr>
              <a:xfrm>
                <a:off x="574357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5" name="Google Shape;1173;p114">
                <a:extLst>
                  <a:ext uri="{FF2B5EF4-FFF2-40B4-BE49-F238E27FC236}">
                    <a16:creationId xmlns:a16="http://schemas.microsoft.com/office/drawing/2014/main" id="{40A9807D-BC14-843C-F45D-10638E0929E4}"/>
                  </a:ext>
                </a:extLst>
              </p:cNvPr>
              <p:cNvSpPr/>
              <p:nvPr/>
            </p:nvSpPr>
            <p:spPr>
              <a:xfrm>
                <a:off x="566102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6" name="Google Shape;1174;p114">
                <a:extLst>
                  <a:ext uri="{FF2B5EF4-FFF2-40B4-BE49-F238E27FC236}">
                    <a16:creationId xmlns:a16="http://schemas.microsoft.com/office/drawing/2014/main" id="{29DE9A02-9EFF-9236-DAD4-7EB289E68AF7}"/>
                  </a:ext>
                </a:extLst>
              </p:cNvPr>
              <p:cNvSpPr/>
              <p:nvPr/>
            </p:nvSpPr>
            <p:spPr>
              <a:xfrm>
                <a:off x="5554663" y="3368675"/>
                <a:ext cx="360363" cy="241300"/>
              </a:xfrm>
              <a:custGeom>
                <a:avLst/>
                <a:gdLst/>
                <a:ahLst/>
                <a:cxnLst/>
                <a:rect l="l" t="t" r="r" b="b"/>
                <a:pathLst>
                  <a:path w="96" h="64" extrusionOk="0">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7" name="Google Shape;1175;p114">
                <a:extLst>
                  <a:ext uri="{FF2B5EF4-FFF2-40B4-BE49-F238E27FC236}">
                    <a16:creationId xmlns:a16="http://schemas.microsoft.com/office/drawing/2014/main" id="{E57D775C-63DC-48D3-0CC9-086D9A7A5C87}"/>
                  </a:ext>
                </a:extLst>
              </p:cNvPr>
              <p:cNvSpPr/>
              <p:nvPr/>
            </p:nvSpPr>
            <p:spPr>
              <a:xfrm>
                <a:off x="5554663" y="3248025"/>
                <a:ext cx="360363" cy="106363"/>
              </a:xfrm>
              <a:custGeom>
                <a:avLst/>
                <a:gdLst/>
                <a:ahLst/>
                <a:cxnLst/>
                <a:rect l="l" t="t" r="r" b="b"/>
                <a:pathLst>
                  <a:path w="96" h="28" extrusionOk="0">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6" name="Graphic 85">
              <a:extLst>
                <a:ext uri="{FF2B5EF4-FFF2-40B4-BE49-F238E27FC236}">
                  <a16:creationId xmlns:a16="http://schemas.microsoft.com/office/drawing/2014/main" id="{C327C4E6-6E54-1ACC-2160-81E71442A1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945" y="4726167"/>
              <a:ext cx="190402" cy="190402"/>
            </a:xfrm>
            <a:prstGeom prst="rect">
              <a:avLst/>
            </a:prstGeom>
          </p:spPr>
        </p:pic>
      </p:grpSp>
    </p:spTree>
    <p:extLst>
      <p:ext uri="{BB962C8B-B14F-4D97-AF65-F5344CB8AC3E}">
        <p14:creationId xmlns:p14="http://schemas.microsoft.com/office/powerpoint/2010/main" val="274215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C1D0073-73E6-8385-209E-EA7B38F87928}"/>
              </a:ext>
            </a:extLst>
          </p:cNvPr>
          <p:cNvGraphicFramePr>
            <a:graphicFrameLocks noChangeAspect="1"/>
          </p:cNvGraphicFramePr>
          <p:nvPr>
            <p:custDataLst>
              <p:tags r:id="rId1"/>
            </p:custDataLst>
            <p:extLst>
              <p:ext uri="{D42A27DB-BD31-4B8C-83A1-F6EECF244321}">
                <p14:modId xmlns:p14="http://schemas.microsoft.com/office/powerpoint/2010/main" val="3912725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descr="A person typing on a computer&#10;&#10;Description automatically generated">
            <a:extLst>
              <a:ext uri="{FF2B5EF4-FFF2-40B4-BE49-F238E27FC236}">
                <a16:creationId xmlns:a16="http://schemas.microsoft.com/office/drawing/2014/main" id="{FF773093-6F41-05B5-9304-C8CE781CFC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9687" t="2537" r="12360" b="16866"/>
          <a:stretch/>
        </p:blipFill>
        <p:spPr>
          <a:xfrm>
            <a:off x="0" y="0"/>
            <a:ext cx="4838700" cy="6858000"/>
          </a:xfrm>
          <a:custGeom>
            <a:avLst/>
            <a:gdLst>
              <a:gd name="connsiteX0" fmla="*/ 0 w 5346700"/>
              <a:gd name="connsiteY0" fmla="*/ 0 h 6858000"/>
              <a:gd name="connsiteX1" fmla="*/ 5346700 w 5346700"/>
              <a:gd name="connsiteY1" fmla="*/ 0 h 6858000"/>
              <a:gd name="connsiteX2" fmla="*/ 5346700 w 5346700"/>
              <a:gd name="connsiteY2" fmla="*/ 6858000 h 6858000"/>
              <a:gd name="connsiteX3" fmla="*/ 0 w 5346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46700" h="6858000">
                <a:moveTo>
                  <a:pt x="0" y="0"/>
                </a:moveTo>
                <a:lnTo>
                  <a:pt x="5346700" y="0"/>
                </a:lnTo>
                <a:lnTo>
                  <a:pt x="5346700" y="6858000"/>
                </a:lnTo>
                <a:lnTo>
                  <a:pt x="0" y="6858000"/>
                </a:lnTo>
                <a:close/>
              </a:path>
            </a:pathLst>
          </a:custGeom>
        </p:spPr>
      </p:pic>
      <p:sp>
        <p:nvSpPr>
          <p:cNvPr id="7" name="Rectangle 6">
            <a:extLst>
              <a:ext uri="{FF2B5EF4-FFF2-40B4-BE49-F238E27FC236}">
                <a16:creationId xmlns:a16="http://schemas.microsoft.com/office/drawing/2014/main" id="{6F0D6F72-2BBD-5B60-9B25-CA032D4525D7}"/>
              </a:ext>
            </a:extLst>
          </p:cNvPr>
          <p:cNvSpPr/>
          <p:nvPr/>
        </p:nvSpPr>
        <p:spPr>
          <a:xfrm>
            <a:off x="0" y="0"/>
            <a:ext cx="4838700" cy="68580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4" name="Rectangle 23">
            <a:extLst>
              <a:ext uri="{FF2B5EF4-FFF2-40B4-BE49-F238E27FC236}">
                <a16:creationId xmlns:a16="http://schemas.microsoft.com/office/drawing/2014/main" id="{F3F0A213-63A9-DC59-E98E-9CE4A4D4DC61}"/>
              </a:ext>
            </a:extLst>
          </p:cNvPr>
          <p:cNvSpPr/>
          <p:nvPr/>
        </p:nvSpPr>
        <p:spPr>
          <a:xfrm>
            <a:off x="609600" y="2603500"/>
            <a:ext cx="3022600" cy="165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sz="4800" b="1" i="0" u="none" strike="noStrike" cap="none" dirty="0">
                <a:solidFill>
                  <a:schemeClr val="bg1"/>
                </a:solidFill>
                <a:latin typeface="Slate Pro" panose="02000506040000020004" pitchFamily="2" charset="0"/>
                <a:ea typeface="Avenir"/>
                <a:cs typeface="Avenir"/>
                <a:sym typeface="Slate Pro" panose="02000506040000020004" pitchFamily="2" charset="0"/>
              </a:rPr>
              <a:t>Table of contents</a:t>
            </a:r>
            <a:endParaRPr lang="en-US" sz="4800" dirty="0">
              <a:solidFill>
                <a:schemeClr val="bg1"/>
              </a:solidFill>
              <a:latin typeface="Slate Pro" panose="02000506040000020004" pitchFamily="2" charset="0"/>
              <a:sym typeface="Slate Pro" panose="02000506040000020004" pitchFamily="2" charset="0"/>
            </a:endParaRPr>
          </a:p>
        </p:txBody>
      </p:sp>
      <p:sp>
        <p:nvSpPr>
          <p:cNvPr id="12" name="Rectangle 11">
            <a:hlinkClick r:id="rId7" action="ppaction://hlinksldjump"/>
            <a:extLst>
              <a:ext uri="{FF2B5EF4-FFF2-40B4-BE49-F238E27FC236}">
                <a16:creationId xmlns:a16="http://schemas.microsoft.com/office/drawing/2014/main" id="{6089793A-423B-C3BB-9772-49092398F92A}"/>
              </a:ext>
            </a:extLst>
          </p:cNvPr>
          <p:cNvSpPr/>
          <p:nvPr/>
        </p:nvSpPr>
        <p:spPr>
          <a:xfrm>
            <a:off x="4124324" y="1193800"/>
            <a:ext cx="612775"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latin typeface="Slate Pro" panose="02000506040000020004" pitchFamily="2" charset="0"/>
                <a:sym typeface="Slate Pro" panose="02000506040000020004" pitchFamily="2" charset="0"/>
                <a:hlinkClick r:id="rId7" action="ppaction://hlinksldjump">
                  <a:extLst>
                    <a:ext uri="{A12FA001-AC4F-418D-AE19-62706E023703}">
                      <ahyp:hlinkClr xmlns:ahyp="http://schemas.microsoft.com/office/drawing/2018/hyperlinkcolor" val="tx"/>
                    </a:ext>
                  </a:extLst>
                </a:hlinkClick>
              </a:rPr>
              <a:t>03</a:t>
            </a:r>
            <a:endParaRPr lang="en-US" sz="2800" b="1" dirty="0">
              <a:solidFill>
                <a:schemeClr val="bg1"/>
              </a:solidFill>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FAFB03CD-E45D-A250-1623-FCCF523578C4}"/>
              </a:ext>
            </a:extLst>
          </p:cNvPr>
          <p:cNvSpPr/>
          <p:nvPr/>
        </p:nvSpPr>
        <p:spPr>
          <a:xfrm>
            <a:off x="5041900" y="1193800"/>
            <a:ext cx="541020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Purpose and How To Use This </a:t>
            </a:r>
            <a:r>
              <a:rPr lang="en-US" b="1" dirty="0">
                <a:solidFill>
                  <a:schemeClr val="dk1"/>
                </a:solidFill>
                <a:latin typeface="Slate Pro" panose="02000506040000020004" pitchFamily="2" charset="0"/>
                <a:ea typeface="Avenir"/>
                <a:cs typeface="Avenir"/>
                <a:sym typeface="Slate Pro" panose="02000506040000020004" pitchFamily="2" charset="0"/>
              </a:rPr>
              <a:t>Playbook</a:t>
            </a:r>
            <a:endParaRPr lang="en-US" dirty="0">
              <a:latin typeface="Slate Pro" panose="02000506040000020004" pitchFamily="2" charset="0"/>
              <a:sym typeface="Slate Pro" panose="02000506040000020004" pitchFamily="2" charset="0"/>
            </a:endParaRPr>
          </a:p>
        </p:txBody>
      </p:sp>
      <p:sp>
        <p:nvSpPr>
          <p:cNvPr id="14" name="Rectangle 13">
            <a:extLst>
              <a:ext uri="{FF2B5EF4-FFF2-40B4-BE49-F238E27FC236}">
                <a16:creationId xmlns:a16="http://schemas.microsoft.com/office/drawing/2014/main" id="{22F7F20D-6774-4571-5EFB-38B17E8FCB5F}"/>
              </a:ext>
            </a:extLst>
          </p:cNvPr>
          <p:cNvSpPr/>
          <p:nvPr/>
        </p:nvSpPr>
        <p:spPr>
          <a:xfrm>
            <a:off x="10896600" y="1193800"/>
            <a:ext cx="685800" cy="685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25" name="Rectangle 24">
            <a:extLst>
              <a:ext uri="{FF2B5EF4-FFF2-40B4-BE49-F238E27FC236}">
                <a16:creationId xmlns:a16="http://schemas.microsoft.com/office/drawing/2014/main" id="{0FB5170F-C121-F8A9-AFCE-CF27B8D90099}"/>
              </a:ext>
            </a:extLst>
          </p:cNvPr>
          <p:cNvSpPr/>
          <p:nvPr/>
        </p:nvSpPr>
        <p:spPr>
          <a:xfrm>
            <a:off x="4124324" y="1833881"/>
            <a:ext cx="714376"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grpSp>
        <p:nvGrpSpPr>
          <p:cNvPr id="29" name="Group 28">
            <a:extLst>
              <a:ext uri="{FF2B5EF4-FFF2-40B4-BE49-F238E27FC236}">
                <a16:creationId xmlns:a16="http://schemas.microsoft.com/office/drawing/2014/main" id="{C78FD8FF-ACBC-5CD5-7822-646FB6AAC7C6}"/>
              </a:ext>
            </a:extLst>
          </p:cNvPr>
          <p:cNvGrpSpPr/>
          <p:nvPr/>
        </p:nvGrpSpPr>
        <p:grpSpPr>
          <a:xfrm>
            <a:off x="11059319" y="1359694"/>
            <a:ext cx="360363" cy="354013"/>
            <a:chOff x="9161463" y="4692650"/>
            <a:chExt cx="360363" cy="354013"/>
          </a:xfrm>
          <a:solidFill>
            <a:schemeClr val="bg1"/>
          </a:solidFill>
        </p:grpSpPr>
        <p:sp>
          <p:nvSpPr>
            <p:cNvPr id="30" name="Freeform 156">
              <a:extLst>
                <a:ext uri="{FF2B5EF4-FFF2-40B4-BE49-F238E27FC236}">
                  <a16:creationId xmlns:a16="http://schemas.microsoft.com/office/drawing/2014/main" id="{851266FA-26CB-53B4-A56C-8EB4D050E3CF}"/>
                </a:ext>
              </a:extLst>
            </p:cNvPr>
            <p:cNvSpPr>
              <a:spLocks noEditPoints="1"/>
            </p:cNvSpPr>
            <p:nvPr/>
          </p:nvSpPr>
          <p:spPr bwMode="auto">
            <a:xfrm>
              <a:off x="9161463" y="4692650"/>
              <a:ext cx="255588" cy="330200"/>
            </a:xfrm>
            <a:custGeom>
              <a:avLst/>
              <a:gdLst>
                <a:gd name="T0" fmla="*/ 48 w 68"/>
                <a:gd name="T1" fmla="*/ 76 h 88"/>
                <a:gd name="T2" fmla="*/ 48 w 68"/>
                <a:gd name="T3" fmla="*/ 76 h 88"/>
                <a:gd name="T4" fmla="*/ 49 w 68"/>
                <a:gd name="T5" fmla="*/ 76 h 88"/>
                <a:gd name="T6" fmla="*/ 50 w 68"/>
                <a:gd name="T7" fmla="*/ 74 h 88"/>
                <a:gd name="T8" fmla="*/ 68 w 68"/>
                <a:gd name="T9" fmla="*/ 56 h 88"/>
                <a:gd name="T10" fmla="*/ 68 w 68"/>
                <a:gd name="T11" fmla="*/ 22 h 88"/>
                <a:gd name="T12" fmla="*/ 67 w 68"/>
                <a:gd name="T13" fmla="*/ 21 h 88"/>
                <a:gd name="T14" fmla="*/ 47 w 68"/>
                <a:gd name="T15" fmla="*/ 1 h 88"/>
                <a:gd name="T16" fmla="*/ 46 w 68"/>
                <a:gd name="T17" fmla="*/ 0 h 88"/>
                <a:gd name="T18" fmla="*/ 2 w 68"/>
                <a:gd name="T19" fmla="*/ 0 h 88"/>
                <a:gd name="T20" fmla="*/ 0 w 68"/>
                <a:gd name="T21" fmla="*/ 2 h 88"/>
                <a:gd name="T22" fmla="*/ 0 w 68"/>
                <a:gd name="T23" fmla="*/ 86 h 88"/>
                <a:gd name="T24" fmla="*/ 2 w 68"/>
                <a:gd name="T25" fmla="*/ 88 h 88"/>
                <a:gd name="T26" fmla="*/ 45 w 68"/>
                <a:gd name="T27" fmla="*/ 88 h 88"/>
                <a:gd name="T28" fmla="*/ 48 w 68"/>
                <a:gd name="T29" fmla="*/ 76 h 88"/>
                <a:gd name="T30" fmla="*/ 46 w 68"/>
                <a:gd name="T31" fmla="*/ 2 h 88"/>
                <a:gd name="T32" fmla="*/ 66 w 68"/>
                <a:gd name="T33" fmla="*/ 22 h 88"/>
                <a:gd name="T34" fmla="*/ 46 w 68"/>
                <a:gd name="T35" fmla="*/ 22 h 88"/>
                <a:gd name="T36" fmla="*/ 46 w 68"/>
                <a:gd name="T37" fmla="*/ 2 h 88"/>
                <a:gd name="T38" fmla="*/ 14 w 68"/>
                <a:gd name="T39" fmla="*/ 24 h 88"/>
                <a:gd name="T40" fmla="*/ 32 w 68"/>
                <a:gd name="T41" fmla="*/ 24 h 88"/>
                <a:gd name="T42" fmla="*/ 34 w 68"/>
                <a:gd name="T43" fmla="*/ 26 h 88"/>
                <a:gd name="T44" fmla="*/ 32 w 68"/>
                <a:gd name="T45" fmla="*/ 28 h 88"/>
                <a:gd name="T46" fmla="*/ 14 w 68"/>
                <a:gd name="T47" fmla="*/ 28 h 88"/>
                <a:gd name="T48" fmla="*/ 12 w 68"/>
                <a:gd name="T49" fmla="*/ 26 h 88"/>
                <a:gd name="T50" fmla="*/ 14 w 68"/>
                <a:gd name="T51" fmla="*/ 24 h 88"/>
                <a:gd name="T52" fmla="*/ 14 w 68"/>
                <a:gd name="T53" fmla="*/ 36 h 88"/>
                <a:gd name="T54" fmla="*/ 46 w 68"/>
                <a:gd name="T55" fmla="*/ 36 h 88"/>
                <a:gd name="T56" fmla="*/ 48 w 68"/>
                <a:gd name="T57" fmla="*/ 38 h 88"/>
                <a:gd name="T58" fmla="*/ 46 w 68"/>
                <a:gd name="T59" fmla="*/ 40 h 88"/>
                <a:gd name="T60" fmla="*/ 14 w 68"/>
                <a:gd name="T61" fmla="*/ 40 h 88"/>
                <a:gd name="T62" fmla="*/ 12 w 68"/>
                <a:gd name="T63" fmla="*/ 38 h 88"/>
                <a:gd name="T64" fmla="*/ 14 w 68"/>
                <a:gd name="T65" fmla="*/ 36 h 88"/>
                <a:gd name="T66" fmla="*/ 34 w 68"/>
                <a:gd name="T67" fmla="*/ 64 h 88"/>
                <a:gd name="T68" fmla="*/ 14 w 68"/>
                <a:gd name="T69" fmla="*/ 64 h 88"/>
                <a:gd name="T70" fmla="*/ 12 w 68"/>
                <a:gd name="T71" fmla="*/ 62 h 88"/>
                <a:gd name="T72" fmla="*/ 14 w 68"/>
                <a:gd name="T73" fmla="*/ 60 h 88"/>
                <a:gd name="T74" fmla="*/ 34 w 68"/>
                <a:gd name="T75" fmla="*/ 60 h 88"/>
                <a:gd name="T76" fmla="*/ 36 w 68"/>
                <a:gd name="T77" fmla="*/ 62 h 88"/>
                <a:gd name="T78" fmla="*/ 34 w 68"/>
                <a:gd name="T79" fmla="*/ 64 h 88"/>
                <a:gd name="T80" fmla="*/ 38 w 68"/>
                <a:gd name="T81" fmla="*/ 52 h 88"/>
                <a:gd name="T82" fmla="*/ 14 w 68"/>
                <a:gd name="T83" fmla="*/ 52 h 88"/>
                <a:gd name="T84" fmla="*/ 12 w 68"/>
                <a:gd name="T85" fmla="*/ 50 h 88"/>
                <a:gd name="T86" fmla="*/ 14 w 68"/>
                <a:gd name="T87" fmla="*/ 48 h 88"/>
                <a:gd name="T88" fmla="*/ 38 w 68"/>
                <a:gd name="T89" fmla="*/ 48 h 88"/>
                <a:gd name="T90" fmla="*/ 40 w 68"/>
                <a:gd name="T91" fmla="*/ 50 h 88"/>
                <a:gd name="T92" fmla="*/ 38 w 68"/>
                <a:gd name="T93"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48" y="76"/>
                  </a:moveTo>
                  <a:cubicBezTo>
                    <a:pt x="48" y="76"/>
                    <a:pt x="48" y="76"/>
                    <a:pt x="48" y="76"/>
                  </a:cubicBezTo>
                  <a:cubicBezTo>
                    <a:pt x="48" y="76"/>
                    <a:pt x="49" y="76"/>
                    <a:pt x="49" y="76"/>
                  </a:cubicBezTo>
                  <a:cubicBezTo>
                    <a:pt x="49" y="75"/>
                    <a:pt x="49" y="74"/>
                    <a:pt x="50" y="74"/>
                  </a:cubicBezTo>
                  <a:cubicBezTo>
                    <a:pt x="68" y="56"/>
                    <a:pt x="68" y="56"/>
                    <a:pt x="68" y="56"/>
                  </a:cubicBezTo>
                  <a:cubicBezTo>
                    <a:pt x="68" y="22"/>
                    <a:pt x="68" y="22"/>
                    <a:pt x="68" y="22"/>
                  </a:cubicBezTo>
                  <a:cubicBezTo>
                    <a:pt x="68" y="21"/>
                    <a:pt x="68" y="21"/>
                    <a:pt x="67" y="21"/>
                  </a:cubicBezTo>
                  <a:cubicBezTo>
                    <a:pt x="47" y="1"/>
                    <a:pt x="47" y="1"/>
                    <a:pt x="47" y="1"/>
                  </a:cubicBezTo>
                  <a:cubicBezTo>
                    <a:pt x="47" y="0"/>
                    <a:pt x="47" y="0"/>
                    <a:pt x="46" y="0"/>
                  </a:cubicBezTo>
                  <a:cubicBezTo>
                    <a:pt x="2" y="0"/>
                    <a:pt x="2" y="0"/>
                    <a:pt x="2" y="0"/>
                  </a:cubicBezTo>
                  <a:cubicBezTo>
                    <a:pt x="1" y="0"/>
                    <a:pt x="0" y="1"/>
                    <a:pt x="0" y="2"/>
                  </a:cubicBezTo>
                  <a:cubicBezTo>
                    <a:pt x="0" y="86"/>
                    <a:pt x="0" y="86"/>
                    <a:pt x="0" y="86"/>
                  </a:cubicBezTo>
                  <a:cubicBezTo>
                    <a:pt x="0" y="87"/>
                    <a:pt x="1" y="88"/>
                    <a:pt x="2" y="88"/>
                  </a:cubicBezTo>
                  <a:cubicBezTo>
                    <a:pt x="45" y="88"/>
                    <a:pt x="45" y="88"/>
                    <a:pt x="45" y="88"/>
                  </a:cubicBezTo>
                  <a:lnTo>
                    <a:pt x="48" y="76"/>
                  </a:lnTo>
                  <a:close/>
                  <a:moveTo>
                    <a:pt x="46" y="2"/>
                  </a:moveTo>
                  <a:cubicBezTo>
                    <a:pt x="66" y="22"/>
                    <a:pt x="66" y="22"/>
                    <a:pt x="66" y="22"/>
                  </a:cubicBezTo>
                  <a:cubicBezTo>
                    <a:pt x="46" y="22"/>
                    <a:pt x="46" y="22"/>
                    <a:pt x="46" y="22"/>
                  </a:cubicBezTo>
                  <a:lnTo>
                    <a:pt x="46" y="2"/>
                  </a:lnTo>
                  <a:close/>
                  <a:moveTo>
                    <a:pt x="14" y="24"/>
                  </a:moveTo>
                  <a:cubicBezTo>
                    <a:pt x="32" y="24"/>
                    <a:pt x="32" y="24"/>
                    <a:pt x="32" y="24"/>
                  </a:cubicBezTo>
                  <a:cubicBezTo>
                    <a:pt x="33" y="24"/>
                    <a:pt x="34" y="25"/>
                    <a:pt x="34" y="26"/>
                  </a:cubicBezTo>
                  <a:cubicBezTo>
                    <a:pt x="34" y="27"/>
                    <a:pt x="33" y="28"/>
                    <a:pt x="32" y="28"/>
                  </a:cubicBezTo>
                  <a:cubicBezTo>
                    <a:pt x="14" y="28"/>
                    <a:pt x="14" y="28"/>
                    <a:pt x="14" y="28"/>
                  </a:cubicBezTo>
                  <a:cubicBezTo>
                    <a:pt x="13" y="28"/>
                    <a:pt x="12" y="27"/>
                    <a:pt x="12" y="26"/>
                  </a:cubicBezTo>
                  <a:cubicBezTo>
                    <a:pt x="12" y="25"/>
                    <a:pt x="13" y="24"/>
                    <a:pt x="14" y="24"/>
                  </a:cubicBezTo>
                  <a:close/>
                  <a:moveTo>
                    <a:pt x="14" y="36"/>
                  </a:moveTo>
                  <a:cubicBezTo>
                    <a:pt x="46" y="36"/>
                    <a:pt x="46" y="36"/>
                    <a:pt x="46" y="36"/>
                  </a:cubicBezTo>
                  <a:cubicBezTo>
                    <a:pt x="47" y="36"/>
                    <a:pt x="48" y="37"/>
                    <a:pt x="48" y="38"/>
                  </a:cubicBezTo>
                  <a:cubicBezTo>
                    <a:pt x="48" y="39"/>
                    <a:pt x="47" y="40"/>
                    <a:pt x="46" y="40"/>
                  </a:cubicBezTo>
                  <a:cubicBezTo>
                    <a:pt x="14" y="40"/>
                    <a:pt x="14" y="40"/>
                    <a:pt x="14" y="40"/>
                  </a:cubicBezTo>
                  <a:cubicBezTo>
                    <a:pt x="13" y="40"/>
                    <a:pt x="12" y="39"/>
                    <a:pt x="12" y="38"/>
                  </a:cubicBezTo>
                  <a:cubicBezTo>
                    <a:pt x="12" y="37"/>
                    <a:pt x="13" y="36"/>
                    <a:pt x="14" y="36"/>
                  </a:cubicBezTo>
                  <a:close/>
                  <a:moveTo>
                    <a:pt x="34" y="64"/>
                  </a:moveTo>
                  <a:cubicBezTo>
                    <a:pt x="14" y="64"/>
                    <a:pt x="14" y="64"/>
                    <a:pt x="14" y="64"/>
                  </a:cubicBezTo>
                  <a:cubicBezTo>
                    <a:pt x="13" y="64"/>
                    <a:pt x="12" y="63"/>
                    <a:pt x="12" y="62"/>
                  </a:cubicBezTo>
                  <a:cubicBezTo>
                    <a:pt x="12" y="61"/>
                    <a:pt x="13" y="60"/>
                    <a:pt x="14" y="60"/>
                  </a:cubicBezTo>
                  <a:cubicBezTo>
                    <a:pt x="34" y="60"/>
                    <a:pt x="34" y="60"/>
                    <a:pt x="34" y="60"/>
                  </a:cubicBezTo>
                  <a:cubicBezTo>
                    <a:pt x="35" y="60"/>
                    <a:pt x="36" y="61"/>
                    <a:pt x="36" y="62"/>
                  </a:cubicBezTo>
                  <a:cubicBezTo>
                    <a:pt x="36" y="63"/>
                    <a:pt x="35" y="64"/>
                    <a:pt x="34" y="64"/>
                  </a:cubicBezTo>
                  <a:close/>
                  <a:moveTo>
                    <a:pt x="38" y="52"/>
                  </a:moveTo>
                  <a:cubicBezTo>
                    <a:pt x="14" y="52"/>
                    <a:pt x="14" y="52"/>
                    <a:pt x="14" y="52"/>
                  </a:cubicBezTo>
                  <a:cubicBezTo>
                    <a:pt x="13" y="52"/>
                    <a:pt x="12" y="51"/>
                    <a:pt x="12" y="50"/>
                  </a:cubicBezTo>
                  <a:cubicBezTo>
                    <a:pt x="12" y="49"/>
                    <a:pt x="13" y="48"/>
                    <a:pt x="14" y="48"/>
                  </a:cubicBezTo>
                  <a:cubicBezTo>
                    <a:pt x="38" y="48"/>
                    <a:pt x="38" y="48"/>
                    <a:pt x="38" y="48"/>
                  </a:cubicBezTo>
                  <a:cubicBezTo>
                    <a:pt x="39" y="48"/>
                    <a:pt x="40" y="49"/>
                    <a:pt x="40" y="50"/>
                  </a:cubicBezTo>
                  <a:cubicBezTo>
                    <a:pt x="40" y="51"/>
                    <a:pt x="39" y="52"/>
                    <a:pt x="38" y="5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1" name="Freeform 157">
              <a:extLst>
                <a:ext uri="{FF2B5EF4-FFF2-40B4-BE49-F238E27FC236}">
                  <a16:creationId xmlns:a16="http://schemas.microsoft.com/office/drawing/2014/main" id="{338E4FEA-6960-2C14-08B2-3AF6007731C9}"/>
                </a:ext>
              </a:extLst>
            </p:cNvPr>
            <p:cNvSpPr>
              <a:spLocks/>
            </p:cNvSpPr>
            <p:nvPr/>
          </p:nvSpPr>
          <p:spPr bwMode="auto">
            <a:xfrm>
              <a:off x="9364663" y="4903788"/>
              <a:ext cx="119063" cy="119063"/>
            </a:xfrm>
            <a:custGeom>
              <a:avLst/>
              <a:gdLst>
                <a:gd name="T0" fmla="*/ 45 w 75"/>
                <a:gd name="T1" fmla="*/ 0 h 75"/>
                <a:gd name="T2" fmla="*/ 0 w 75"/>
                <a:gd name="T3" fmla="*/ 45 h 75"/>
                <a:gd name="T4" fmla="*/ 30 w 75"/>
                <a:gd name="T5" fmla="*/ 75 h 75"/>
                <a:gd name="T6" fmla="*/ 75 w 75"/>
                <a:gd name="T7" fmla="*/ 30 h 75"/>
                <a:gd name="T8" fmla="*/ 45 w 75"/>
                <a:gd name="T9" fmla="*/ 0 h 75"/>
              </a:gdLst>
              <a:ahLst/>
              <a:cxnLst>
                <a:cxn ang="0">
                  <a:pos x="T0" y="T1"/>
                </a:cxn>
                <a:cxn ang="0">
                  <a:pos x="T2" y="T3"/>
                </a:cxn>
                <a:cxn ang="0">
                  <a:pos x="T4" y="T5"/>
                </a:cxn>
                <a:cxn ang="0">
                  <a:pos x="T6" y="T7"/>
                </a:cxn>
                <a:cxn ang="0">
                  <a:pos x="T8" y="T9"/>
                </a:cxn>
              </a:cxnLst>
              <a:rect l="0" t="0" r="r" b="b"/>
              <a:pathLst>
                <a:path w="75" h="75">
                  <a:moveTo>
                    <a:pt x="45" y="0"/>
                  </a:moveTo>
                  <a:lnTo>
                    <a:pt x="0" y="45"/>
                  </a:lnTo>
                  <a:lnTo>
                    <a:pt x="30" y="75"/>
                  </a:lnTo>
                  <a:lnTo>
                    <a:pt x="75" y="30"/>
                  </a:lnTo>
                  <a:lnTo>
                    <a:pt x="4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2" name="Freeform 158">
              <a:extLst>
                <a:ext uri="{FF2B5EF4-FFF2-40B4-BE49-F238E27FC236}">
                  <a16:creationId xmlns:a16="http://schemas.microsoft.com/office/drawing/2014/main" id="{10533CA7-5105-7D92-000A-FEB8B6AA2CFF}"/>
                </a:ext>
              </a:extLst>
            </p:cNvPr>
            <p:cNvSpPr>
              <a:spLocks/>
            </p:cNvSpPr>
            <p:nvPr/>
          </p:nvSpPr>
          <p:spPr bwMode="auto">
            <a:xfrm>
              <a:off x="9340850" y="4989513"/>
              <a:ext cx="57150" cy="57150"/>
            </a:xfrm>
            <a:custGeom>
              <a:avLst/>
              <a:gdLst>
                <a:gd name="T0" fmla="*/ 4 w 15"/>
                <a:gd name="T1" fmla="*/ 0 h 15"/>
                <a:gd name="T2" fmla="*/ 0 w 15"/>
                <a:gd name="T3" fmla="*/ 12 h 15"/>
                <a:gd name="T4" fmla="*/ 1 w 15"/>
                <a:gd name="T5" fmla="*/ 14 h 15"/>
                <a:gd name="T6" fmla="*/ 2 w 15"/>
                <a:gd name="T7" fmla="*/ 15 h 15"/>
                <a:gd name="T8" fmla="*/ 3 w 15"/>
                <a:gd name="T9" fmla="*/ 15 h 15"/>
                <a:gd name="T10" fmla="*/ 15 w 15"/>
                <a:gd name="T11" fmla="*/ 11 h 15"/>
                <a:gd name="T12" fmla="*/ 4 w 1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4" y="0"/>
                  </a:moveTo>
                  <a:cubicBezTo>
                    <a:pt x="0" y="12"/>
                    <a:pt x="0" y="12"/>
                    <a:pt x="0" y="12"/>
                  </a:cubicBezTo>
                  <a:cubicBezTo>
                    <a:pt x="0" y="13"/>
                    <a:pt x="0" y="14"/>
                    <a:pt x="1" y="14"/>
                  </a:cubicBezTo>
                  <a:cubicBezTo>
                    <a:pt x="1" y="15"/>
                    <a:pt x="1" y="15"/>
                    <a:pt x="2" y="15"/>
                  </a:cubicBezTo>
                  <a:cubicBezTo>
                    <a:pt x="2" y="15"/>
                    <a:pt x="2" y="15"/>
                    <a:pt x="3" y="15"/>
                  </a:cubicBezTo>
                  <a:cubicBezTo>
                    <a:pt x="15" y="11"/>
                    <a:pt x="15" y="11"/>
                    <a:pt x="15" y="11"/>
                  </a:cubicBez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3" name="Freeform 159">
              <a:extLst>
                <a:ext uri="{FF2B5EF4-FFF2-40B4-BE49-F238E27FC236}">
                  <a16:creationId xmlns:a16="http://schemas.microsoft.com/office/drawing/2014/main" id="{AC9B8C53-4E89-EA5A-3A2A-339BA3F2919A}"/>
                </a:ext>
              </a:extLst>
            </p:cNvPr>
            <p:cNvSpPr>
              <a:spLocks/>
            </p:cNvSpPr>
            <p:nvPr/>
          </p:nvSpPr>
          <p:spPr bwMode="auto">
            <a:xfrm>
              <a:off x="9447213" y="4865688"/>
              <a:ext cx="74613" cy="74613"/>
            </a:xfrm>
            <a:custGeom>
              <a:avLst/>
              <a:gdLst>
                <a:gd name="T0" fmla="*/ 19 w 20"/>
                <a:gd name="T1" fmla="*/ 11 h 20"/>
                <a:gd name="T2" fmla="*/ 9 w 20"/>
                <a:gd name="T3" fmla="*/ 1 h 20"/>
                <a:gd name="T4" fmla="*/ 7 w 20"/>
                <a:gd name="T5" fmla="*/ 1 h 20"/>
                <a:gd name="T6" fmla="*/ 0 w 20"/>
                <a:gd name="T7" fmla="*/ 7 h 20"/>
                <a:gd name="T8" fmla="*/ 13 w 20"/>
                <a:gd name="T9" fmla="*/ 20 h 20"/>
                <a:gd name="T10" fmla="*/ 19 w 20"/>
                <a:gd name="T11" fmla="*/ 13 h 20"/>
                <a:gd name="T12" fmla="*/ 19 w 20"/>
                <a:gd name="T13" fmla="*/ 11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9" y="11"/>
                  </a:moveTo>
                  <a:cubicBezTo>
                    <a:pt x="9" y="1"/>
                    <a:pt x="9" y="1"/>
                    <a:pt x="9" y="1"/>
                  </a:cubicBezTo>
                  <a:cubicBezTo>
                    <a:pt x="9" y="0"/>
                    <a:pt x="7" y="0"/>
                    <a:pt x="7" y="1"/>
                  </a:cubicBezTo>
                  <a:cubicBezTo>
                    <a:pt x="0" y="7"/>
                    <a:pt x="0" y="7"/>
                    <a:pt x="0" y="7"/>
                  </a:cubicBezTo>
                  <a:cubicBezTo>
                    <a:pt x="13" y="20"/>
                    <a:pt x="13" y="20"/>
                    <a:pt x="13" y="20"/>
                  </a:cubicBezTo>
                  <a:cubicBezTo>
                    <a:pt x="19" y="13"/>
                    <a:pt x="19" y="13"/>
                    <a:pt x="19" y="13"/>
                  </a:cubicBezTo>
                  <a:cubicBezTo>
                    <a:pt x="20" y="13"/>
                    <a:pt x="20" y="11"/>
                    <a:pt x="19"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
        <p:nvSpPr>
          <p:cNvPr id="15" name="Rectangle 14">
            <a:extLst>
              <a:ext uri="{FF2B5EF4-FFF2-40B4-BE49-F238E27FC236}">
                <a16:creationId xmlns:a16="http://schemas.microsoft.com/office/drawing/2014/main" id="{C3D9ED4D-F25B-0EE3-756F-36D84C582F45}"/>
              </a:ext>
            </a:extLst>
          </p:cNvPr>
          <p:cNvSpPr/>
          <p:nvPr/>
        </p:nvSpPr>
        <p:spPr>
          <a:xfrm>
            <a:off x="4124324" y="2455334"/>
            <a:ext cx="612775"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latin typeface="Slate Pro" panose="02000506040000020004" pitchFamily="2" charset="0"/>
                <a:sym typeface="Slate Pro" panose="02000506040000020004" pitchFamily="2" charset="0"/>
                <a:hlinkClick r:id="rId8" action="ppaction://hlinksldjump">
                  <a:extLst>
                    <a:ext uri="{A12FA001-AC4F-418D-AE19-62706E023703}">
                      <ahyp:hlinkClr xmlns:ahyp="http://schemas.microsoft.com/office/drawing/2018/hyperlinkcolor" val="tx"/>
                    </a:ext>
                  </a:extLst>
                </a:hlinkClick>
              </a:rPr>
              <a:t>05</a:t>
            </a:r>
            <a:endParaRPr lang="en-US" sz="2800" b="1" dirty="0">
              <a:solidFill>
                <a:schemeClr val="bg1"/>
              </a:solidFill>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DE7DA9DE-E6C4-0AE6-12B1-2A653FDF8545}"/>
              </a:ext>
            </a:extLst>
          </p:cNvPr>
          <p:cNvSpPr/>
          <p:nvPr/>
        </p:nvSpPr>
        <p:spPr>
          <a:xfrm>
            <a:off x="5041900" y="2455334"/>
            <a:ext cx="541020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Key Stakeholders and Their Roles</a:t>
            </a:r>
            <a:endParaRPr lang="en-US" dirty="0">
              <a:latin typeface="Slate Pro" panose="02000506040000020004" pitchFamily="2" charset="0"/>
              <a:sym typeface="Slate Pro" panose="02000506040000020004" pitchFamily="2" charset="0"/>
            </a:endParaRPr>
          </a:p>
        </p:txBody>
      </p:sp>
      <p:sp>
        <p:nvSpPr>
          <p:cNvPr id="17" name="Rectangle 16">
            <a:extLst>
              <a:ext uri="{FF2B5EF4-FFF2-40B4-BE49-F238E27FC236}">
                <a16:creationId xmlns:a16="http://schemas.microsoft.com/office/drawing/2014/main" id="{38F7D0EC-6F1F-03A0-9492-C4D7560215F3}"/>
              </a:ext>
            </a:extLst>
          </p:cNvPr>
          <p:cNvSpPr/>
          <p:nvPr/>
        </p:nvSpPr>
        <p:spPr>
          <a:xfrm>
            <a:off x="10896600" y="2455334"/>
            <a:ext cx="685800" cy="685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26" name="Rectangle 25">
            <a:extLst>
              <a:ext uri="{FF2B5EF4-FFF2-40B4-BE49-F238E27FC236}">
                <a16:creationId xmlns:a16="http://schemas.microsoft.com/office/drawing/2014/main" id="{24786686-84E3-64F2-9DC6-EC1F3DAFB7A8}"/>
              </a:ext>
            </a:extLst>
          </p:cNvPr>
          <p:cNvSpPr/>
          <p:nvPr/>
        </p:nvSpPr>
        <p:spPr>
          <a:xfrm>
            <a:off x="4124324" y="3095415"/>
            <a:ext cx="714376"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grpSp>
        <p:nvGrpSpPr>
          <p:cNvPr id="34" name="Group 33">
            <a:extLst>
              <a:ext uri="{FF2B5EF4-FFF2-40B4-BE49-F238E27FC236}">
                <a16:creationId xmlns:a16="http://schemas.microsoft.com/office/drawing/2014/main" id="{35F9951D-356B-DB53-571F-29F2218C9EB8}"/>
              </a:ext>
            </a:extLst>
          </p:cNvPr>
          <p:cNvGrpSpPr/>
          <p:nvPr/>
        </p:nvGrpSpPr>
        <p:grpSpPr>
          <a:xfrm>
            <a:off x="11059319" y="2632340"/>
            <a:ext cx="360363" cy="331788"/>
            <a:chOff x="6997700" y="2901951"/>
            <a:chExt cx="360363" cy="331788"/>
          </a:xfrm>
          <a:solidFill>
            <a:schemeClr val="bg1"/>
          </a:solidFill>
        </p:grpSpPr>
        <p:sp>
          <p:nvSpPr>
            <p:cNvPr id="35" name="Freeform 164">
              <a:extLst>
                <a:ext uri="{FF2B5EF4-FFF2-40B4-BE49-F238E27FC236}">
                  <a16:creationId xmlns:a16="http://schemas.microsoft.com/office/drawing/2014/main" id="{6194C023-DCE6-BB0B-A218-9F9545FDD261}"/>
                </a:ext>
              </a:extLst>
            </p:cNvPr>
            <p:cNvSpPr>
              <a:spLocks/>
            </p:cNvSpPr>
            <p:nvPr/>
          </p:nvSpPr>
          <p:spPr bwMode="auto">
            <a:xfrm>
              <a:off x="6997700" y="3162301"/>
              <a:ext cx="360363" cy="71438"/>
            </a:xfrm>
            <a:custGeom>
              <a:avLst/>
              <a:gdLst>
                <a:gd name="T0" fmla="*/ 64 w 96"/>
                <a:gd name="T1" fmla="*/ 0 h 19"/>
                <a:gd name="T2" fmla="*/ 64 w 96"/>
                <a:gd name="T3" fmla="*/ 3 h 19"/>
                <a:gd name="T4" fmla="*/ 32 w 96"/>
                <a:gd name="T5" fmla="*/ 3 h 19"/>
                <a:gd name="T6" fmla="*/ 32 w 96"/>
                <a:gd name="T7" fmla="*/ 0 h 19"/>
                <a:gd name="T8" fmla="*/ 0 w 96"/>
                <a:gd name="T9" fmla="*/ 9 h 19"/>
                <a:gd name="T10" fmla="*/ 48 w 96"/>
                <a:gd name="T11" fmla="*/ 19 h 19"/>
                <a:gd name="T12" fmla="*/ 96 w 96"/>
                <a:gd name="T13" fmla="*/ 9 h 19"/>
                <a:gd name="T14" fmla="*/ 64 w 9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
                  <a:moveTo>
                    <a:pt x="64" y="0"/>
                  </a:moveTo>
                  <a:cubicBezTo>
                    <a:pt x="64" y="3"/>
                    <a:pt x="64" y="3"/>
                    <a:pt x="64" y="3"/>
                  </a:cubicBezTo>
                  <a:cubicBezTo>
                    <a:pt x="32" y="3"/>
                    <a:pt x="32" y="3"/>
                    <a:pt x="32" y="3"/>
                  </a:cubicBezTo>
                  <a:cubicBezTo>
                    <a:pt x="32" y="0"/>
                    <a:pt x="32" y="0"/>
                    <a:pt x="32" y="0"/>
                  </a:cubicBezTo>
                  <a:cubicBezTo>
                    <a:pt x="18" y="0"/>
                    <a:pt x="0" y="3"/>
                    <a:pt x="0" y="9"/>
                  </a:cubicBezTo>
                  <a:cubicBezTo>
                    <a:pt x="0" y="19"/>
                    <a:pt x="43" y="19"/>
                    <a:pt x="48" y="19"/>
                  </a:cubicBezTo>
                  <a:cubicBezTo>
                    <a:pt x="53" y="19"/>
                    <a:pt x="96" y="19"/>
                    <a:pt x="96" y="9"/>
                  </a:cubicBezTo>
                  <a:cubicBezTo>
                    <a:pt x="96" y="3"/>
                    <a:pt x="78" y="0"/>
                    <a:pt x="6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6" name="Oval 165">
              <a:extLst>
                <a:ext uri="{FF2B5EF4-FFF2-40B4-BE49-F238E27FC236}">
                  <a16:creationId xmlns:a16="http://schemas.microsoft.com/office/drawing/2014/main" id="{38149352-D162-D29D-C642-249FE831A74F}"/>
                </a:ext>
              </a:extLst>
            </p:cNvPr>
            <p:cNvSpPr>
              <a:spLocks noChangeArrowheads="1"/>
            </p:cNvSpPr>
            <p:nvPr/>
          </p:nvSpPr>
          <p:spPr bwMode="auto">
            <a:xfrm>
              <a:off x="7132638" y="2901951"/>
              <a:ext cx="90488" cy="904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7" name="Freeform 166">
              <a:extLst>
                <a:ext uri="{FF2B5EF4-FFF2-40B4-BE49-F238E27FC236}">
                  <a16:creationId xmlns:a16="http://schemas.microsoft.com/office/drawing/2014/main" id="{5A196BAD-7571-8DFC-63EF-AEC5E4081348}"/>
                </a:ext>
              </a:extLst>
            </p:cNvPr>
            <p:cNvSpPr>
              <a:spLocks/>
            </p:cNvSpPr>
            <p:nvPr/>
          </p:nvSpPr>
          <p:spPr bwMode="auto">
            <a:xfrm>
              <a:off x="7132638" y="3008313"/>
              <a:ext cx="90488" cy="149225"/>
            </a:xfrm>
            <a:custGeom>
              <a:avLst/>
              <a:gdLst>
                <a:gd name="T0" fmla="*/ 12 w 24"/>
                <a:gd name="T1" fmla="*/ 0 h 40"/>
                <a:gd name="T2" fmla="*/ 0 w 24"/>
                <a:gd name="T3" fmla="*/ 12 h 40"/>
                <a:gd name="T4" fmla="*/ 0 w 24"/>
                <a:gd name="T5" fmla="*/ 40 h 40"/>
                <a:gd name="T6" fmla="*/ 24 w 24"/>
                <a:gd name="T7" fmla="*/ 40 h 40"/>
                <a:gd name="T8" fmla="*/ 24 w 24"/>
                <a:gd name="T9" fmla="*/ 12 h 40"/>
                <a:gd name="T10" fmla="*/ 12 w 24"/>
                <a:gd name="T11" fmla="*/ 0 h 40"/>
              </a:gdLst>
              <a:ahLst/>
              <a:cxnLst>
                <a:cxn ang="0">
                  <a:pos x="T0" y="T1"/>
                </a:cxn>
                <a:cxn ang="0">
                  <a:pos x="T2" y="T3"/>
                </a:cxn>
                <a:cxn ang="0">
                  <a:pos x="T4" y="T5"/>
                </a:cxn>
                <a:cxn ang="0">
                  <a:pos x="T6" y="T7"/>
                </a:cxn>
                <a:cxn ang="0">
                  <a:pos x="T8" y="T9"/>
                </a:cxn>
                <a:cxn ang="0">
                  <a:pos x="T10" y="T11"/>
                </a:cxn>
              </a:cxnLst>
              <a:rect l="0" t="0" r="r" b="b"/>
              <a:pathLst>
                <a:path w="24" h="40">
                  <a:moveTo>
                    <a:pt x="12" y="0"/>
                  </a:moveTo>
                  <a:cubicBezTo>
                    <a:pt x="5" y="0"/>
                    <a:pt x="0" y="5"/>
                    <a:pt x="0" y="12"/>
                  </a:cubicBezTo>
                  <a:cubicBezTo>
                    <a:pt x="0" y="40"/>
                    <a:pt x="0" y="40"/>
                    <a:pt x="0" y="40"/>
                  </a:cubicBezTo>
                  <a:cubicBezTo>
                    <a:pt x="24" y="40"/>
                    <a:pt x="24" y="40"/>
                    <a:pt x="24" y="40"/>
                  </a:cubicBezTo>
                  <a:cubicBezTo>
                    <a:pt x="24" y="12"/>
                    <a:pt x="24" y="12"/>
                    <a:pt x="24" y="12"/>
                  </a:cubicBezTo>
                  <a:cubicBezTo>
                    <a:pt x="24" y="5"/>
                    <a:pt x="19"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8" name="Oval 167">
              <a:extLst>
                <a:ext uri="{FF2B5EF4-FFF2-40B4-BE49-F238E27FC236}">
                  <a16:creationId xmlns:a16="http://schemas.microsoft.com/office/drawing/2014/main" id="{0042860A-FC6A-1930-AE87-055B5A3129A9}"/>
                </a:ext>
              </a:extLst>
            </p:cNvPr>
            <p:cNvSpPr>
              <a:spLocks noChangeArrowheads="1"/>
            </p:cNvSpPr>
            <p:nvPr/>
          </p:nvSpPr>
          <p:spPr bwMode="auto">
            <a:xfrm>
              <a:off x="7253288" y="2932113"/>
              <a:ext cx="60325" cy="603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39" name="Freeform 168">
              <a:extLst>
                <a:ext uri="{FF2B5EF4-FFF2-40B4-BE49-F238E27FC236}">
                  <a16:creationId xmlns:a16="http://schemas.microsoft.com/office/drawing/2014/main" id="{C83E6DD2-6E7D-61ED-1E65-C74EF10F64C1}"/>
                </a:ext>
              </a:extLst>
            </p:cNvPr>
            <p:cNvSpPr>
              <a:spLocks/>
            </p:cNvSpPr>
            <p:nvPr/>
          </p:nvSpPr>
          <p:spPr bwMode="auto">
            <a:xfrm>
              <a:off x="7253288"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0" name="Oval 169">
              <a:extLst>
                <a:ext uri="{FF2B5EF4-FFF2-40B4-BE49-F238E27FC236}">
                  <a16:creationId xmlns:a16="http://schemas.microsoft.com/office/drawing/2014/main" id="{B11F8438-A749-2889-8F80-0BBDD29F2A10}"/>
                </a:ext>
              </a:extLst>
            </p:cNvPr>
            <p:cNvSpPr>
              <a:spLocks noChangeArrowheads="1"/>
            </p:cNvSpPr>
            <p:nvPr/>
          </p:nvSpPr>
          <p:spPr bwMode="auto">
            <a:xfrm>
              <a:off x="7042150" y="2932113"/>
              <a:ext cx="60325" cy="603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1" name="Freeform 170">
              <a:extLst>
                <a:ext uri="{FF2B5EF4-FFF2-40B4-BE49-F238E27FC236}">
                  <a16:creationId xmlns:a16="http://schemas.microsoft.com/office/drawing/2014/main" id="{A2D13A9E-47F6-9340-6700-BECC057EDD4A}"/>
                </a:ext>
              </a:extLst>
            </p:cNvPr>
            <p:cNvSpPr>
              <a:spLocks/>
            </p:cNvSpPr>
            <p:nvPr/>
          </p:nvSpPr>
          <p:spPr bwMode="auto">
            <a:xfrm>
              <a:off x="7042150" y="3008313"/>
              <a:ext cx="60325" cy="120650"/>
            </a:xfrm>
            <a:custGeom>
              <a:avLst/>
              <a:gdLst>
                <a:gd name="T0" fmla="*/ 8 w 16"/>
                <a:gd name="T1" fmla="*/ 0 h 32"/>
                <a:gd name="T2" fmla="*/ 0 w 16"/>
                <a:gd name="T3" fmla="*/ 8 h 32"/>
                <a:gd name="T4" fmla="*/ 0 w 16"/>
                <a:gd name="T5" fmla="*/ 32 h 32"/>
                <a:gd name="T6" fmla="*/ 16 w 16"/>
                <a:gd name="T7" fmla="*/ 32 h 32"/>
                <a:gd name="T8" fmla="*/ 16 w 16"/>
                <a:gd name="T9" fmla="*/ 8 h 32"/>
                <a:gd name="T10" fmla="*/ 8 w 16"/>
                <a:gd name="T11" fmla="*/ 0 h 32"/>
              </a:gdLst>
              <a:ahLst/>
              <a:cxnLst>
                <a:cxn ang="0">
                  <a:pos x="T0" y="T1"/>
                </a:cxn>
                <a:cxn ang="0">
                  <a:pos x="T2" y="T3"/>
                </a:cxn>
                <a:cxn ang="0">
                  <a:pos x="T4" y="T5"/>
                </a:cxn>
                <a:cxn ang="0">
                  <a:pos x="T6" y="T7"/>
                </a:cxn>
                <a:cxn ang="0">
                  <a:pos x="T8" y="T9"/>
                </a:cxn>
                <a:cxn ang="0">
                  <a:pos x="T10" y="T11"/>
                </a:cxn>
              </a:cxnLst>
              <a:rect l="0" t="0" r="r" b="b"/>
              <a:pathLst>
                <a:path w="16" h="32">
                  <a:moveTo>
                    <a:pt x="8" y="0"/>
                  </a:moveTo>
                  <a:cubicBezTo>
                    <a:pt x="4" y="0"/>
                    <a:pt x="0" y="4"/>
                    <a:pt x="0" y="8"/>
                  </a:cubicBezTo>
                  <a:cubicBezTo>
                    <a:pt x="0" y="32"/>
                    <a:pt x="0" y="32"/>
                    <a:pt x="0" y="32"/>
                  </a:cubicBezTo>
                  <a:cubicBezTo>
                    <a:pt x="16" y="32"/>
                    <a:pt x="16" y="32"/>
                    <a:pt x="16" y="32"/>
                  </a:cubicBezTo>
                  <a:cubicBezTo>
                    <a:pt x="16" y="8"/>
                    <a:pt x="16" y="8"/>
                    <a:pt x="16" y="8"/>
                  </a:cubicBezTo>
                  <a:cubicBezTo>
                    <a:pt x="16" y="4"/>
                    <a:pt x="12" y="0"/>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
        <p:nvSpPr>
          <p:cNvPr id="18" name="Rectangle 17">
            <a:extLst>
              <a:ext uri="{FF2B5EF4-FFF2-40B4-BE49-F238E27FC236}">
                <a16:creationId xmlns:a16="http://schemas.microsoft.com/office/drawing/2014/main" id="{AF7D22E5-5D24-1BFE-B15D-8D611EE40E4C}"/>
              </a:ext>
            </a:extLst>
          </p:cNvPr>
          <p:cNvSpPr/>
          <p:nvPr/>
        </p:nvSpPr>
        <p:spPr>
          <a:xfrm>
            <a:off x="4124324" y="3716868"/>
            <a:ext cx="612775"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latin typeface="Slate Pro" panose="02000506040000020004" pitchFamily="2" charset="0"/>
                <a:sym typeface="Slate Pro" panose="02000506040000020004" pitchFamily="2" charset="0"/>
                <a:hlinkClick r:id="rId9" action="ppaction://hlinksldjump">
                  <a:extLst>
                    <a:ext uri="{A12FA001-AC4F-418D-AE19-62706E023703}">
                      <ahyp:hlinkClr xmlns:ahyp="http://schemas.microsoft.com/office/drawing/2018/hyperlinkcolor" val="tx"/>
                    </a:ext>
                  </a:extLst>
                </a:hlinkClick>
              </a:rPr>
              <a:t>09</a:t>
            </a:r>
            <a:endParaRPr lang="en-US" sz="2800" b="1" dirty="0">
              <a:solidFill>
                <a:schemeClr val="bg1"/>
              </a:solidFill>
              <a:latin typeface="Slate Pro" panose="02000506040000020004" pitchFamily="2" charset="0"/>
              <a:sym typeface="Slate Pro" panose="02000506040000020004" pitchFamily="2" charset="0"/>
            </a:endParaRPr>
          </a:p>
        </p:txBody>
      </p:sp>
      <p:sp>
        <p:nvSpPr>
          <p:cNvPr id="19" name="Rectangle 18">
            <a:extLst>
              <a:ext uri="{FF2B5EF4-FFF2-40B4-BE49-F238E27FC236}">
                <a16:creationId xmlns:a16="http://schemas.microsoft.com/office/drawing/2014/main" id="{CE0E3401-67DB-5DC7-305D-022A55741490}"/>
              </a:ext>
            </a:extLst>
          </p:cNvPr>
          <p:cNvSpPr/>
          <p:nvPr/>
        </p:nvSpPr>
        <p:spPr>
          <a:xfrm>
            <a:off x="5041900" y="3716868"/>
            <a:ext cx="541020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Phased Approach To Operationalizing Competitive Intelligence</a:t>
            </a:r>
            <a:endParaRPr lang="en-US" dirty="0">
              <a:latin typeface="Slate Pro" panose="02000506040000020004" pitchFamily="2" charset="0"/>
              <a:sym typeface="Slate Pro" panose="02000506040000020004" pitchFamily="2" charset="0"/>
            </a:endParaRPr>
          </a:p>
        </p:txBody>
      </p:sp>
      <p:sp>
        <p:nvSpPr>
          <p:cNvPr id="20" name="Rectangle 19">
            <a:extLst>
              <a:ext uri="{FF2B5EF4-FFF2-40B4-BE49-F238E27FC236}">
                <a16:creationId xmlns:a16="http://schemas.microsoft.com/office/drawing/2014/main" id="{12AC5A52-41E5-B0D6-912D-960067F4CF45}"/>
              </a:ext>
            </a:extLst>
          </p:cNvPr>
          <p:cNvSpPr/>
          <p:nvPr/>
        </p:nvSpPr>
        <p:spPr>
          <a:xfrm>
            <a:off x="10896600" y="3716868"/>
            <a:ext cx="685800" cy="685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27" name="Rectangle 26">
            <a:extLst>
              <a:ext uri="{FF2B5EF4-FFF2-40B4-BE49-F238E27FC236}">
                <a16:creationId xmlns:a16="http://schemas.microsoft.com/office/drawing/2014/main" id="{020D34A1-9BA3-DB53-D34E-DF779EFD2000}"/>
              </a:ext>
            </a:extLst>
          </p:cNvPr>
          <p:cNvSpPr/>
          <p:nvPr/>
        </p:nvSpPr>
        <p:spPr>
          <a:xfrm>
            <a:off x="4124324" y="4356949"/>
            <a:ext cx="714376"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grpSp>
        <p:nvGrpSpPr>
          <p:cNvPr id="42" name="Group 41">
            <a:extLst>
              <a:ext uri="{FF2B5EF4-FFF2-40B4-BE49-F238E27FC236}">
                <a16:creationId xmlns:a16="http://schemas.microsoft.com/office/drawing/2014/main" id="{675FA7D5-16D8-A3AB-10A1-1F54C63B9048}"/>
              </a:ext>
            </a:extLst>
          </p:cNvPr>
          <p:cNvGrpSpPr/>
          <p:nvPr/>
        </p:nvGrpSpPr>
        <p:grpSpPr>
          <a:xfrm>
            <a:off x="11059319" y="3878793"/>
            <a:ext cx="360362" cy="361951"/>
            <a:chOff x="5554663" y="3971925"/>
            <a:chExt cx="360362" cy="361951"/>
          </a:xfrm>
          <a:solidFill>
            <a:schemeClr val="bg1"/>
          </a:solidFill>
        </p:grpSpPr>
        <p:sp>
          <p:nvSpPr>
            <p:cNvPr id="43" name="Freeform 27">
              <a:extLst>
                <a:ext uri="{FF2B5EF4-FFF2-40B4-BE49-F238E27FC236}">
                  <a16:creationId xmlns:a16="http://schemas.microsoft.com/office/drawing/2014/main" id="{5482B445-F949-A8B1-EC58-0977285A76C5}"/>
                </a:ext>
              </a:extLst>
            </p:cNvPr>
            <p:cNvSpPr>
              <a:spLocks noEditPoints="1"/>
            </p:cNvSpPr>
            <p:nvPr/>
          </p:nvSpPr>
          <p:spPr bwMode="auto">
            <a:xfrm>
              <a:off x="5554663" y="4078288"/>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4" name="Freeform 28">
              <a:extLst>
                <a:ext uri="{FF2B5EF4-FFF2-40B4-BE49-F238E27FC236}">
                  <a16:creationId xmlns:a16="http://schemas.microsoft.com/office/drawing/2014/main" id="{7D407752-3E40-FC34-7E1A-40DD22B7DADA}"/>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
        <p:nvSpPr>
          <p:cNvPr id="28" name="Rectangle 27">
            <a:extLst>
              <a:ext uri="{FF2B5EF4-FFF2-40B4-BE49-F238E27FC236}">
                <a16:creationId xmlns:a16="http://schemas.microsoft.com/office/drawing/2014/main" id="{C076A27D-4A33-4508-C4C0-61C2E4D8BF45}"/>
              </a:ext>
            </a:extLst>
          </p:cNvPr>
          <p:cNvSpPr/>
          <p:nvPr/>
        </p:nvSpPr>
        <p:spPr>
          <a:xfrm>
            <a:off x="4124324" y="5618481"/>
            <a:ext cx="714376"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21" name="Rectangle 20">
            <a:extLst>
              <a:ext uri="{FF2B5EF4-FFF2-40B4-BE49-F238E27FC236}">
                <a16:creationId xmlns:a16="http://schemas.microsoft.com/office/drawing/2014/main" id="{DE86D0FF-37ED-EDFC-0C97-40AC7A0D4C15}"/>
              </a:ext>
            </a:extLst>
          </p:cNvPr>
          <p:cNvSpPr/>
          <p:nvPr/>
        </p:nvSpPr>
        <p:spPr>
          <a:xfrm>
            <a:off x="4124324" y="4978400"/>
            <a:ext cx="612775"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latin typeface="Slate Pro" panose="02000506040000020004" pitchFamily="2" charset="0"/>
                <a:sym typeface="Slate Pro" panose="02000506040000020004" pitchFamily="2" charset="0"/>
                <a:hlinkClick r:id="rId10" action="ppaction://hlinksldjump">
                  <a:extLst>
                    <a:ext uri="{A12FA001-AC4F-418D-AE19-62706E023703}">
                      <ahyp:hlinkClr xmlns:ahyp="http://schemas.microsoft.com/office/drawing/2018/hyperlinkcolor" val="tx"/>
                    </a:ext>
                  </a:extLst>
                </a:hlinkClick>
              </a:rPr>
              <a:t>17</a:t>
            </a:r>
            <a:endParaRPr lang="en-US" sz="2800" b="1" dirty="0">
              <a:solidFill>
                <a:schemeClr val="bg1"/>
              </a:solidFill>
              <a:latin typeface="Slate Pro" panose="02000506040000020004" pitchFamily="2" charset="0"/>
              <a:sym typeface="Slate Pro" panose="02000506040000020004" pitchFamily="2" charset="0"/>
            </a:endParaRPr>
          </a:p>
        </p:txBody>
      </p:sp>
      <p:sp>
        <p:nvSpPr>
          <p:cNvPr id="22" name="Rectangle 21">
            <a:extLst>
              <a:ext uri="{FF2B5EF4-FFF2-40B4-BE49-F238E27FC236}">
                <a16:creationId xmlns:a16="http://schemas.microsoft.com/office/drawing/2014/main" id="{4A60512E-AC6B-E62C-AB04-11A7200A1797}"/>
              </a:ext>
            </a:extLst>
          </p:cNvPr>
          <p:cNvSpPr/>
          <p:nvPr/>
        </p:nvSpPr>
        <p:spPr>
          <a:xfrm>
            <a:off x="5041900" y="4978400"/>
            <a:ext cx="541020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rtl="0">
              <a:lnSpc>
                <a:spcPct val="100000"/>
              </a:lnSpc>
              <a:spcBef>
                <a:spcPts val="0"/>
              </a:spcBef>
              <a:spcAft>
                <a:spcPts val="0"/>
              </a:spcAft>
              <a:buNone/>
            </a:pPr>
            <a:r>
              <a:rPr lang="en-US" b="1" i="0" u="none" strike="noStrike" cap="none" dirty="0">
                <a:solidFill>
                  <a:schemeClr val="dk1"/>
                </a:solidFill>
                <a:latin typeface="Slate Pro" panose="02000506040000020004" pitchFamily="2" charset="0"/>
                <a:ea typeface="Avenir"/>
                <a:cs typeface="Avenir"/>
                <a:sym typeface="Slate Pro" panose="02000506040000020004" pitchFamily="2" charset="0"/>
              </a:rPr>
              <a:t>Key Discovery Activities</a:t>
            </a:r>
            <a:endParaRPr lang="en-US" dirty="0">
              <a:latin typeface="Slate Pro" panose="02000506040000020004" pitchFamily="2" charset="0"/>
              <a:sym typeface="Slate Pro" panose="02000506040000020004" pitchFamily="2" charset="0"/>
            </a:endParaRPr>
          </a:p>
        </p:txBody>
      </p:sp>
      <p:sp>
        <p:nvSpPr>
          <p:cNvPr id="23" name="Rectangle 22">
            <a:extLst>
              <a:ext uri="{FF2B5EF4-FFF2-40B4-BE49-F238E27FC236}">
                <a16:creationId xmlns:a16="http://schemas.microsoft.com/office/drawing/2014/main" id="{B1E4C9CE-5083-7376-99CD-9A82E0B918C1}"/>
              </a:ext>
            </a:extLst>
          </p:cNvPr>
          <p:cNvSpPr/>
          <p:nvPr/>
        </p:nvSpPr>
        <p:spPr>
          <a:xfrm>
            <a:off x="10896600" y="4978400"/>
            <a:ext cx="685800" cy="685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45" name="Freeform 8">
            <a:extLst>
              <a:ext uri="{FF2B5EF4-FFF2-40B4-BE49-F238E27FC236}">
                <a16:creationId xmlns:a16="http://schemas.microsoft.com/office/drawing/2014/main" id="{CB238FF3-ACFA-B60C-85A5-8A6A4CB3CEB8}"/>
              </a:ext>
            </a:extLst>
          </p:cNvPr>
          <p:cNvSpPr>
            <a:spLocks noEditPoints="1"/>
          </p:cNvSpPr>
          <p:nvPr/>
        </p:nvSpPr>
        <p:spPr bwMode="auto">
          <a:xfrm>
            <a:off x="11059319" y="5139531"/>
            <a:ext cx="360363" cy="363538"/>
          </a:xfrm>
          <a:custGeom>
            <a:avLst/>
            <a:gdLst>
              <a:gd name="T0" fmla="*/ 30 w 96"/>
              <a:gd name="T1" fmla="*/ 96 h 96"/>
              <a:gd name="T2" fmla="*/ 60 w 96"/>
              <a:gd name="T3" fmla="*/ 66 h 96"/>
              <a:gd name="T4" fmla="*/ 57 w 96"/>
              <a:gd name="T5" fmla="*/ 54 h 96"/>
              <a:gd name="T6" fmla="*/ 69 w 96"/>
              <a:gd name="T7" fmla="*/ 42 h 96"/>
              <a:gd name="T8" fmla="*/ 76 w 96"/>
              <a:gd name="T9" fmla="*/ 42 h 96"/>
              <a:gd name="T10" fmla="*/ 76 w 96"/>
              <a:gd name="T11" fmla="*/ 35 h 96"/>
              <a:gd name="T12" fmla="*/ 77 w 96"/>
              <a:gd name="T13" fmla="*/ 34 h 96"/>
              <a:gd name="T14" fmla="*/ 84 w 96"/>
              <a:gd name="T15" fmla="*/ 34 h 96"/>
              <a:gd name="T16" fmla="*/ 84 w 96"/>
              <a:gd name="T17" fmla="*/ 27 h 96"/>
              <a:gd name="T18" fmla="*/ 85 w 96"/>
              <a:gd name="T19" fmla="*/ 26 h 96"/>
              <a:gd name="T20" fmla="*/ 92 w 96"/>
              <a:gd name="T21" fmla="*/ 26 h 96"/>
              <a:gd name="T22" fmla="*/ 92 w 96"/>
              <a:gd name="T23" fmla="*/ 19 h 96"/>
              <a:gd name="T24" fmla="*/ 96 w 96"/>
              <a:gd name="T25" fmla="*/ 15 h 96"/>
              <a:gd name="T26" fmla="*/ 96 w 96"/>
              <a:gd name="T27" fmla="*/ 0 h 96"/>
              <a:gd name="T28" fmla="*/ 81 w 96"/>
              <a:gd name="T29" fmla="*/ 0 h 96"/>
              <a:gd name="T30" fmla="*/ 42 w 96"/>
              <a:gd name="T31" fmla="*/ 39 h 96"/>
              <a:gd name="T32" fmla="*/ 30 w 96"/>
              <a:gd name="T33" fmla="*/ 36 h 96"/>
              <a:gd name="T34" fmla="*/ 0 w 96"/>
              <a:gd name="T35" fmla="*/ 66 h 96"/>
              <a:gd name="T36" fmla="*/ 30 w 96"/>
              <a:gd name="T37" fmla="*/ 96 h 96"/>
              <a:gd name="T38" fmla="*/ 22 w 96"/>
              <a:gd name="T39" fmla="*/ 66 h 96"/>
              <a:gd name="T40" fmla="*/ 30 w 96"/>
              <a:gd name="T41" fmla="*/ 74 h 96"/>
              <a:gd name="T42" fmla="*/ 22 w 96"/>
              <a:gd name="T43" fmla="*/ 82 h 96"/>
              <a:gd name="T44" fmla="*/ 14 w 96"/>
              <a:gd name="T45" fmla="*/ 74 h 96"/>
              <a:gd name="T46" fmla="*/ 22 w 96"/>
              <a:gd name="T47" fmla="*/ 6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30" y="96"/>
                </a:moveTo>
                <a:cubicBezTo>
                  <a:pt x="47" y="96"/>
                  <a:pt x="60" y="83"/>
                  <a:pt x="60" y="66"/>
                </a:cubicBezTo>
                <a:cubicBezTo>
                  <a:pt x="60" y="62"/>
                  <a:pt x="59" y="57"/>
                  <a:pt x="57" y="54"/>
                </a:cubicBezTo>
                <a:cubicBezTo>
                  <a:pt x="69" y="42"/>
                  <a:pt x="69" y="42"/>
                  <a:pt x="69" y="42"/>
                </a:cubicBezTo>
                <a:cubicBezTo>
                  <a:pt x="76" y="42"/>
                  <a:pt x="76" y="42"/>
                  <a:pt x="76" y="42"/>
                </a:cubicBezTo>
                <a:cubicBezTo>
                  <a:pt x="76" y="35"/>
                  <a:pt x="76" y="35"/>
                  <a:pt x="76" y="35"/>
                </a:cubicBezTo>
                <a:cubicBezTo>
                  <a:pt x="77" y="34"/>
                  <a:pt x="77" y="34"/>
                  <a:pt x="77" y="34"/>
                </a:cubicBezTo>
                <a:cubicBezTo>
                  <a:pt x="84" y="34"/>
                  <a:pt x="84" y="34"/>
                  <a:pt x="84" y="34"/>
                </a:cubicBezTo>
                <a:cubicBezTo>
                  <a:pt x="84" y="27"/>
                  <a:pt x="84" y="27"/>
                  <a:pt x="84" y="27"/>
                </a:cubicBezTo>
                <a:cubicBezTo>
                  <a:pt x="85" y="26"/>
                  <a:pt x="85" y="26"/>
                  <a:pt x="85" y="26"/>
                </a:cubicBezTo>
                <a:cubicBezTo>
                  <a:pt x="92" y="26"/>
                  <a:pt x="92" y="26"/>
                  <a:pt x="92" y="26"/>
                </a:cubicBezTo>
                <a:cubicBezTo>
                  <a:pt x="92" y="19"/>
                  <a:pt x="92" y="19"/>
                  <a:pt x="92" y="19"/>
                </a:cubicBezTo>
                <a:cubicBezTo>
                  <a:pt x="96" y="15"/>
                  <a:pt x="96" y="15"/>
                  <a:pt x="96" y="15"/>
                </a:cubicBezTo>
                <a:cubicBezTo>
                  <a:pt x="96" y="0"/>
                  <a:pt x="96" y="0"/>
                  <a:pt x="96" y="0"/>
                </a:cubicBezTo>
                <a:cubicBezTo>
                  <a:pt x="81" y="0"/>
                  <a:pt x="81" y="0"/>
                  <a:pt x="81" y="0"/>
                </a:cubicBezTo>
                <a:cubicBezTo>
                  <a:pt x="42" y="39"/>
                  <a:pt x="42" y="39"/>
                  <a:pt x="42" y="39"/>
                </a:cubicBezTo>
                <a:cubicBezTo>
                  <a:pt x="39" y="37"/>
                  <a:pt x="34" y="36"/>
                  <a:pt x="30" y="36"/>
                </a:cubicBezTo>
                <a:cubicBezTo>
                  <a:pt x="13" y="36"/>
                  <a:pt x="0" y="49"/>
                  <a:pt x="0" y="66"/>
                </a:cubicBezTo>
                <a:cubicBezTo>
                  <a:pt x="0" y="83"/>
                  <a:pt x="13" y="96"/>
                  <a:pt x="30" y="96"/>
                </a:cubicBezTo>
                <a:close/>
                <a:moveTo>
                  <a:pt x="22" y="66"/>
                </a:moveTo>
                <a:cubicBezTo>
                  <a:pt x="26" y="66"/>
                  <a:pt x="30" y="70"/>
                  <a:pt x="30" y="74"/>
                </a:cubicBezTo>
                <a:cubicBezTo>
                  <a:pt x="30" y="78"/>
                  <a:pt x="26" y="82"/>
                  <a:pt x="22" y="82"/>
                </a:cubicBezTo>
                <a:cubicBezTo>
                  <a:pt x="18" y="82"/>
                  <a:pt x="14" y="78"/>
                  <a:pt x="14" y="74"/>
                </a:cubicBezTo>
                <a:cubicBezTo>
                  <a:pt x="14" y="70"/>
                  <a:pt x="18" y="66"/>
                  <a:pt x="22" y="6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nvGrpSpPr>
          <p:cNvPr id="59" name="Group 58">
            <a:extLst>
              <a:ext uri="{FF2B5EF4-FFF2-40B4-BE49-F238E27FC236}">
                <a16:creationId xmlns:a16="http://schemas.microsoft.com/office/drawing/2014/main" id="{37A04DB9-A3EF-84BA-7A45-3FA610F2983C}"/>
              </a:ext>
            </a:extLst>
          </p:cNvPr>
          <p:cNvGrpSpPr/>
          <p:nvPr/>
        </p:nvGrpSpPr>
        <p:grpSpPr>
          <a:xfrm>
            <a:off x="4927600" y="2167467"/>
            <a:ext cx="6654800" cy="2523068"/>
            <a:chOff x="5067300" y="2167467"/>
            <a:chExt cx="6515100" cy="2523068"/>
          </a:xfrm>
        </p:grpSpPr>
        <p:cxnSp>
          <p:nvCxnSpPr>
            <p:cNvPr id="56" name="Straight Connector 55">
              <a:extLst>
                <a:ext uri="{FF2B5EF4-FFF2-40B4-BE49-F238E27FC236}">
                  <a16:creationId xmlns:a16="http://schemas.microsoft.com/office/drawing/2014/main" id="{D873D69E-4D33-B0C0-01D9-B1C3CDDB6762}"/>
                </a:ext>
              </a:extLst>
            </p:cNvPr>
            <p:cNvCxnSpPr/>
            <p:nvPr/>
          </p:nvCxnSpPr>
          <p:spPr>
            <a:xfrm>
              <a:off x="5067300" y="2167467"/>
              <a:ext cx="65151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04C6377-10BB-45C9-BC62-BC934525B952}"/>
                </a:ext>
              </a:extLst>
            </p:cNvPr>
            <p:cNvCxnSpPr/>
            <p:nvPr/>
          </p:nvCxnSpPr>
          <p:spPr>
            <a:xfrm>
              <a:off x="5067300" y="3429001"/>
              <a:ext cx="65151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5D7D8E-0A24-FA0A-5B83-6514126BE59C}"/>
                </a:ext>
              </a:extLst>
            </p:cNvPr>
            <p:cNvCxnSpPr/>
            <p:nvPr/>
          </p:nvCxnSpPr>
          <p:spPr>
            <a:xfrm>
              <a:off x="5067300" y="4690535"/>
              <a:ext cx="65151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512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148F927-6665-173B-EFF4-D9D97CC5F578}"/>
              </a:ext>
            </a:extLst>
          </p:cNvPr>
          <p:cNvGraphicFramePr>
            <a:graphicFrameLocks noChangeAspect="1"/>
          </p:cNvGraphicFramePr>
          <p:nvPr>
            <p:custDataLst>
              <p:tags r:id="rId1"/>
            </p:custDataLst>
            <p:extLst>
              <p:ext uri="{D42A27DB-BD31-4B8C-83A1-F6EECF244321}">
                <p14:modId xmlns:p14="http://schemas.microsoft.com/office/powerpoint/2010/main" val="2942597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How to execute — analyst interviews</a:t>
            </a:r>
            <a:endParaRPr lang="en-ID" dirty="0"/>
          </a:p>
        </p:txBody>
      </p:sp>
      <p:sp>
        <p:nvSpPr>
          <p:cNvPr id="22" name="Rectangle 21">
            <a:extLst>
              <a:ext uri="{FF2B5EF4-FFF2-40B4-BE49-F238E27FC236}">
                <a16:creationId xmlns:a16="http://schemas.microsoft.com/office/drawing/2014/main" id="{458B623E-FF27-E320-6A12-6F84F81AAF32}"/>
              </a:ext>
            </a:extLst>
          </p:cNvPr>
          <p:cNvSpPr/>
          <p:nvPr/>
        </p:nvSpPr>
        <p:spPr>
          <a:xfrm>
            <a:off x="609600" y="1304923"/>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600" b="1" dirty="0">
                <a:latin typeface="Slate Pro" panose="02000506040000020004" pitchFamily="2" charset="0"/>
                <a:sym typeface="Slate Pro" panose="02000506040000020004" pitchFamily="2" charset="0"/>
              </a:rPr>
              <a:t>Steps To Complete </a:t>
            </a:r>
          </a:p>
        </p:txBody>
      </p:sp>
      <p:sp>
        <p:nvSpPr>
          <p:cNvPr id="23" name="Rectangle 22">
            <a:extLst>
              <a:ext uri="{FF2B5EF4-FFF2-40B4-BE49-F238E27FC236}">
                <a16:creationId xmlns:a16="http://schemas.microsoft.com/office/drawing/2014/main" id="{55DE7A29-7C14-86CB-8BE4-5381B5D71716}"/>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cxnSp>
        <p:nvCxnSpPr>
          <p:cNvPr id="71" name="Google Shape;1207;p115">
            <a:extLst>
              <a:ext uri="{FF2B5EF4-FFF2-40B4-BE49-F238E27FC236}">
                <a16:creationId xmlns:a16="http://schemas.microsoft.com/office/drawing/2014/main" id="{4335D9B4-02E1-6626-53B7-5CC21F7B164F}"/>
              </a:ext>
            </a:extLst>
          </p:cNvPr>
          <p:cNvCxnSpPr/>
          <p:nvPr/>
        </p:nvCxnSpPr>
        <p:spPr>
          <a:xfrm>
            <a:off x="1354824" y="2622025"/>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2" name="Google Shape;1208;p115">
            <a:extLst>
              <a:ext uri="{FF2B5EF4-FFF2-40B4-BE49-F238E27FC236}">
                <a16:creationId xmlns:a16="http://schemas.microsoft.com/office/drawing/2014/main" id="{08A25AAF-D9B9-8671-D667-32F382F95F82}"/>
              </a:ext>
            </a:extLst>
          </p:cNvPr>
          <p:cNvCxnSpPr/>
          <p:nvPr/>
        </p:nvCxnSpPr>
        <p:spPr>
          <a:xfrm>
            <a:off x="1354824" y="3318947"/>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3" name="Google Shape;1209;p115">
            <a:extLst>
              <a:ext uri="{FF2B5EF4-FFF2-40B4-BE49-F238E27FC236}">
                <a16:creationId xmlns:a16="http://schemas.microsoft.com/office/drawing/2014/main" id="{C09C7C1F-69AA-0E6B-CF5C-CF93F8026180}"/>
              </a:ext>
            </a:extLst>
          </p:cNvPr>
          <p:cNvCxnSpPr/>
          <p:nvPr/>
        </p:nvCxnSpPr>
        <p:spPr>
          <a:xfrm>
            <a:off x="1354824" y="4137867"/>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4" name="Google Shape;1217;p115">
            <a:extLst>
              <a:ext uri="{FF2B5EF4-FFF2-40B4-BE49-F238E27FC236}">
                <a16:creationId xmlns:a16="http://schemas.microsoft.com/office/drawing/2014/main" id="{089E3576-81BA-5A30-B74A-BC3C995F455C}"/>
              </a:ext>
            </a:extLst>
          </p:cNvPr>
          <p:cNvCxnSpPr/>
          <p:nvPr/>
        </p:nvCxnSpPr>
        <p:spPr>
          <a:xfrm>
            <a:off x="1354824" y="4834789"/>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5" name="Google Shape;1218;p115">
            <a:extLst>
              <a:ext uri="{FF2B5EF4-FFF2-40B4-BE49-F238E27FC236}">
                <a16:creationId xmlns:a16="http://schemas.microsoft.com/office/drawing/2014/main" id="{8B651AE6-CB1A-33CB-486D-B6982967EF00}"/>
              </a:ext>
            </a:extLst>
          </p:cNvPr>
          <p:cNvCxnSpPr/>
          <p:nvPr/>
        </p:nvCxnSpPr>
        <p:spPr>
          <a:xfrm>
            <a:off x="1354824" y="5531711"/>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01" name="Group 100">
            <a:extLst>
              <a:ext uri="{FF2B5EF4-FFF2-40B4-BE49-F238E27FC236}">
                <a16:creationId xmlns:a16="http://schemas.microsoft.com/office/drawing/2014/main" id="{A475A473-D6FE-794E-7F75-D59723C6C0B2}"/>
              </a:ext>
            </a:extLst>
          </p:cNvPr>
          <p:cNvGrpSpPr/>
          <p:nvPr/>
        </p:nvGrpSpPr>
        <p:grpSpPr>
          <a:xfrm>
            <a:off x="609600" y="2057564"/>
            <a:ext cx="5232359" cy="432000"/>
            <a:chOff x="609600" y="2069486"/>
            <a:chExt cx="5232359" cy="432000"/>
          </a:xfrm>
        </p:grpSpPr>
        <p:sp>
          <p:nvSpPr>
            <p:cNvPr id="87" name="Google Shape;1226;p115">
              <a:extLst>
                <a:ext uri="{FF2B5EF4-FFF2-40B4-BE49-F238E27FC236}">
                  <a16:creationId xmlns:a16="http://schemas.microsoft.com/office/drawing/2014/main" id="{4BFBD76E-3543-795F-ED6A-1AB9B01E715C}"/>
                </a:ext>
              </a:extLst>
            </p:cNvPr>
            <p:cNvSpPr txBox="1"/>
            <p:nvPr/>
          </p:nvSpPr>
          <p:spPr>
            <a:xfrm>
              <a:off x="1353703" y="2070043"/>
              <a:ext cx="4488256"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Work with the investor relations (IR) team to identify and connect with analysts to interview.</a:t>
              </a:r>
              <a:endParaRPr sz="1400" dirty="0">
                <a:solidFill>
                  <a:schemeClr val="tx2"/>
                </a:solidFill>
                <a:latin typeface="Slate Pro" panose="02000506040000020004" pitchFamily="2" charset="0"/>
                <a:sym typeface="Slate Pro" panose="02000506040000020004" pitchFamily="2" charset="0"/>
              </a:endParaRPr>
            </a:p>
          </p:txBody>
        </p:sp>
        <p:sp>
          <p:nvSpPr>
            <p:cNvPr id="88" name="Oval 87">
              <a:extLst>
                <a:ext uri="{FF2B5EF4-FFF2-40B4-BE49-F238E27FC236}">
                  <a16:creationId xmlns:a16="http://schemas.microsoft.com/office/drawing/2014/main" id="{DBC47543-B262-BEAC-A69B-E23A16724A2A}"/>
                </a:ext>
              </a:extLst>
            </p:cNvPr>
            <p:cNvSpPr>
              <a:spLocks noChangeAspect="1"/>
            </p:cNvSpPr>
            <p:nvPr/>
          </p:nvSpPr>
          <p:spPr>
            <a:xfrm>
              <a:off x="609600" y="206948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6" name="Group 95">
            <a:extLst>
              <a:ext uri="{FF2B5EF4-FFF2-40B4-BE49-F238E27FC236}">
                <a16:creationId xmlns:a16="http://schemas.microsoft.com/office/drawing/2014/main" id="{3EC4E6DC-3B03-AE58-3352-B8BAFDD9B154}"/>
              </a:ext>
            </a:extLst>
          </p:cNvPr>
          <p:cNvGrpSpPr/>
          <p:nvPr/>
        </p:nvGrpSpPr>
        <p:grpSpPr>
          <a:xfrm>
            <a:off x="609600" y="2754486"/>
            <a:ext cx="5232358" cy="432000"/>
            <a:chOff x="609600" y="2770913"/>
            <a:chExt cx="5232358" cy="432000"/>
          </a:xfrm>
        </p:grpSpPr>
        <p:sp>
          <p:nvSpPr>
            <p:cNvPr id="85" name="Google Shape;1224;p115">
              <a:extLst>
                <a:ext uri="{FF2B5EF4-FFF2-40B4-BE49-F238E27FC236}">
                  <a16:creationId xmlns:a16="http://schemas.microsoft.com/office/drawing/2014/main" id="{418204D8-58BE-31C8-0665-768754CA2CF3}"/>
                </a:ext>
              </a:extLst>
            </p:cNvPr>
            <p:cNvSpPr txBox="1"/>
            <p:nvPr/>
          </p:nvSpPr>
          <p:spPr>
            <a:xfrm>
              <a:off x="1353702" y="2771470"/>
              <a:ext cx="4488256"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Work with CI stakeholders to draft, review, and finalize interview questions.</a:t>
              </a:r>
              <a:endParaRPr sz="1400" dirty="0">
                <a:solidFill>
                  <a:schemeClr val="tx2"/>
                </a:solidFill>
                <a:latin typeface="Slate Pro" panose="02000506040000020004" pitchFamily="2" charset="0"/>
                <a:sym typeface="Slate Pro" panose="02000506040000020004" pitchFamily="2" charset="0"/>
              </a:endParaRPr>
            </a:p>
          </p:txBody>
        </p:sp>
        <p:sp>
          <p:nvSpPr>
            <p:cNvPr id="89" name="Oval 88">
              <a:extLst>
                <a:ext uri="{FF2B5EF4-FFF2-40B4-BE49-F238E27FC236}">
                  <a16:creationId xmlns:a16="http://schemas.microsoft.com/office/drawing/2014/main" id="{995E3C58-4CB3-FB36-E2EC-4E4AC1282E72}"/>
                </a:ext>
              </a:extLst>
            </p:cNvPr>
            <p:cNvSpPr>
              <a:spLocks noChangeAspect="1"/>
            </p:cNvSpPr>
            <p:nvPr/>
          </p:nvSpPr>
          <p:spPr>
            <a:xfrm>
              <a:off x="609600" y="277091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7" name="Group 96">
            <a:extLst>
              <a:ext uri="{FF2B5EF4-FFF2-40B4-BE49-F238E27FC236}">
                <a16:creationId xmlns:a16="http://schemas.microsoft.com/office/drawing/2014/main" id="{813D1BB4-BC95-B854-1FF4-DF5A32E5BAFA}"/>
              </a:ext>
            </a:extLst>
          </p:cNvPr>
          <p:cNvGrpSpPr/>
          <p:nvPr/>
        </p:nvGrpSpPr>
        <p:grpSpPr>
          <a:xfrm>
            <a:off x="609600" y="3405242"/>
            <a:ext cx="5232358" cy="646331"/>
            <a:chOff x="609600" y="3426174"/>
            <a:chExt cx="5232358" cy="646331"/>
          </a:xfrm>
        </p:grpSpPr>
        <p:sp>
          <p:nvSpPr>
            <p:cNvPr id="86" name="Google Shape;1225;p115">
              <a:extLst>
                <a:ext uri="{FF2B5EF4-FFF2-40B4-BE49-F238E27FC236}">
                  <a16:creationId xmlns:a16="http://schemas.microsoft.com/office/drawing/2014/main" id="{8C34C457-7784-C4E9-53F1-F29CDBA5C96D}"/>
                </a:ext>
              </a:extLst>
            </p:cNvPr>
            <p:cNvSpPr txBox="1"/>
            <p:nvPr/>
          </p:nvSpPr>
          <p:spPr>
            <a:xfrm>
              <a:off x="1353702" y="3426174"/>
              <a:ext cx="4488256" cy="64633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Let the analysts know that the purpose of the interviews is to understand how and where the company can enhance its communication of firm performance.</a:t>
              </a:r>
              <a:endParaRPr sz="1400" dirty="0">
                <a:solidFill>
                  <a:schemeClr val="tx2"/>
                </a:solidFill>
                <a:latin typeface="Slate Pro" panose="02000506040000020004" pitchFamily="2" charset="0"/>
                <a:sym typeface="Slate Pro" panose="02000506040000020004" pitchFamily="2" charset="0"/>
              </a:endParaRPr>
            </a:p>
          </p:txBody>
        </p:sp>
        <p:sp>
          <p:nvSpPr>
            <p:cNvPr id="90" name="Oval 89">
              <a:extLst>
                <a:ext uri="{FF2B5EF4-FFF2-40B4-BE49-F238E27FC236}">
                  <a16:creationId xmlns:a16="http://schemas.microsoft.com/office/drawing/2014/main" id="{06BA0B39-97C3-716F-F158-D7DAE5F7E072}"/>
                </a:ext>
              </a:extLst>
            </p:cNvPr>
            <p:cNvSpPr>
              <a:spLocks noChangeAspect="1"/>
            </p:cNvSpPr>
            <p:nvPr/>
          </p:nvSpPr>
          <p:spPr>
            <a:xfrm>
              <a:off x="609600" y="3472340"/>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8" name="Group 97">
            <a:extLst>
              <a:ext uri="{FF2B5EF4-FFF2-40B4-BE49-F238E27FC236}">
                <a16:creationId xmlns:a16="http://schemas.microsoft.com/office/drawing/2014/main" id="{95967E14-2D2F-6DE3-B1F2-FEC7A7EBE165}"/>
              </a:ext>
            </a:extLst>
          </p:cNvPr>
          <p:cNvGrpSpPr/>
          <p:nvPr/>
        </p:nvGrpSpPr>
        <p:grpSpPr>
          <a:xfrm>
            <a:off x="609600" y="4270328"/>
            <a:ext cx="4689730" cy="432000"/>
            <a:chOff x="609600" y="4173767"/>
            <a:chExt cx="4689730" cy="432000"/>
          </a:xfrm>
        </p:grpSpPr>
        <p:sp>
          <p:nvSpPr>
            <p:cNvPr id="82" name="Google Shape;1221;p115">
              <a:extLst>
                <a:ext uri="{FF2B5EF4-FFF2-40B4-BE49-F238E27FC236}">
                  <a16:creationId xmlns:a16="http://schemas.microsoft.com/office/drawing/2014/main" id="{EF993294-A35D-813C-4890-0D44AEF0240F}"/>
                </a:ext>
              </a:extLst>
            </p:cNvPr>
            <p:cNvSpPr txBox="1"/>
            <p:nvPr/>
          </p:nvSpPr>
          <p:spPr>
            <a:xfrm>
              <a:off x="1353702" y="4282045"/>
              <a:ext cx="3945628"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Conduct the interviews.</a:t>
              </a:r>
              <a:endParaRPr sz="1400" dirty="0">
                <a:solidFill>
                  <a:schemeClr val="tx2"/>
                </a:solidFill>
                <a:latin typeface="Slate Pro" panose="02000506040000020004" pitchFamily="2" charset="0"/>
                <a:sym typeface="Slate Pro" panose="02000506040000020004" pitchFamily="2" charset="0"/>
              </a:endParaRPr>
            </a:p>
          </p:txBody>
        </p:sp>
        <p:sp>
          <p:nvSpPr>
            <p:cNvPr id="91" name="Oval 90">
              <a:extLst>
                <a:ext uri="{FF2B5EF4-FFF2-40B4-BE49-F238E27FC236}">
                  <a16:creationId xmlns:a16="http://schemas.microsoft.com/office/drawing/2014/main" id="{0375414E-1CCA-C5D5-6FFA-76D1BB1B1E2D}"/>
                </a:ext>
              </a:extLst>
            </p:cNvPr>
            <p:cNvSpPr>
              <a:spLocks noChangeAspect="1"/>
            </p:cNvSpPr>
            <p:nvPr/>
          </p:nvSpPr>
          <p:spPr>
            <a:xfrm>
              <a:off x="609600" y="4173767"/>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04</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9" name="Group 98">
            <a:extLst>
              <a:ext uri="{FF2B5EF4-FFF2-40B4-BE49-F238E27FC236}">
                <a16:creationId xmlns:a16="http://schemas.microsoft.com/office/drawing/2014/main" id="{BB405F38-75C4-3346-1041-5AA3D777D4B8}"/>
              </a:ext>
            </a:extLst>
          </p:cNvPr>
          <p:cNvGrpSpPr/>
          <p:nvPr/>
        </p:nvGrpSpPr>
        <p:grpSpPr>
          <a:xfrm>
            <a:off x="609600" y="4967250"/>
            <a:ext cx="4809416" cy="432000"/>
            <a:chOff x="609600" y="4875194"/>
            <a:chExt cx="4809416" cy="432000"/>
          </a:xfrm>
        </p:grpSpPr>
        <p:sp>
          <p:nvSpPr>
            <p:cNvPr id="83" name="Google Shape;1222;p115">
              <a:extLst>
                <a:ext uri="{FF2B5EF4-FFF2-40B4-BE49-F238E27FC236}">
                  <a16:creationId xmlns:a16="http://schemas.microsoft.com/office/drawing/2014/main" id="{2C946A0D-FB87-D5CE-B4C1-FF68A10D25F0}"/>
                </a:ext>
              </a:extLst>
            </p:cNvPr>
            <p:cNvSpPr txBox="1"/>
            <p:nvPr/>
          </p:nvSpPr>
          <p:spPr>
            <a:xfrm>
              <a:off x="1353701" y="4983472"/>
              <a:ext cx="4065315"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Consolidate the findings and review with CI committee.</a:t>
              </a:r>
              <a:endParaRPr sz="1400" dirty="0">
                <a:solidFill>
                  <a:schemeClr val="tx2"/>
                </a:solidFill>
                <a:latin typeface="Slate Pro" panose="02000506040000020004" pitchFamily="2" charset="0"/>
                <a:sym typeface="Slate Pro" panose="02000506040000020004" pitchFamily="2" charset="0"/>
              </a:endParaRPr>
            </a:p>
          </p:txBody>
        </p:sp>
        <p:sp>
          <p:nvSpPr>
            <p:cNvPr id="92" name="Oval 91">
              <a:extLst>
                <a:ext uri="{FF2B5EF4-FFF2-40B4-BE49-F238E27FC236}">
                  <a16:creationId xmlns:a16="http://schemas.microsoft.com/office/drawing/2014/main" id="{BD0B5339-70D8-C57A-22DD-351A81B8848E}"/>
                </a:ext>
              </a:extLst>
            </p:cNvPr>
            <p:cNvSpPr>
              <a:spLocks noChangeAspect="1"/>
            </p:cNvSpPr>
            <p:nvPr/>
          </p:nvSpPr>
          <p:spPr>
            <a:xfrm>
              <a:off x="609600" y="487519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05</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00" name="Group 99">
            <a:extLst>
              <a:ext uri="{FF2B5EF4-FFF2-40B4-BE49-F238E27FC236}">
                <a16:creationId xmlns:a16="http://schemas.microsoft.com/office/drawing/2014/main" id="{E42E6CC6-3599-6367-E3FA-31CEE0C30CBA}"/>
              </a:ext>
            </a:extLst>
          </p:cNvPr>
          <p:cNvGrpSpPr/>
          <p:nvPr/>
        </p:nvGrpSpPr>
        <p:grpSpPr>
          <a:xfrm>
            <a:off x="609600" y="5664171"/>
            <a:ext cx="5486400" cy="432000"/>
            <a:chOff x="609600" y="5576621"/>
            <a:chExt cx="5486400" cy="432000"/>
          </a:xfrm>
        </p:grpSpPr>
        <p:sp>
          <p:nvSpPr>
            <p:cNvPr id="84" name="Google Shape;1223;p115">
              <a:extLst>
                <a:ext uri="{FF2B5EF4-FFF2-40B4-BE49-F238E27FC236}">
                  <a16:creationId xmlns:a16="http://schemas.microsoft.com/office/drawing/2014/main" id="{FA9623B8-5163-4C9A-EFA4-5B24D28DCABE}"/>
                </a:ext>
              </a:extLst>
            </p:cNvPr>
            <p:cNvSpPr txBox="1"/>
            <p:nvPr/>
          </p:nvSpPr>
          <p:spPr>
            <a:xfrm>
              <a:off x="1353702" y="5684898"/>
              <a:ext cx="4742298"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Take insights to leadership if CI committee deems appropriate.</a:t>
              </a:r>
              <a:endParaRPr sz="1400" dirty="0">
                <a:solidFill>
                  <a:schemeClr val="tx2"/>
                </a:solidFill>
                <a:latin typeface="Slate Pro" panose="02000506040000020004" pitchFamily="2" charset="0"/>
                <a:sym typeface="Slate Pro" panose="02000506040000020004" pitchFamily="2" charset="0"/>
              </a:endParaRPr>
            </a:p>
          </p:txBody>
        </p:sp>
        <p:sp>
          <p:nvSpPr>
            <p:cNvPr id="93" name="Oval 92">
              <a:extLst>
                <a:ext uri="{FF2B5EF4-FFF2-40B4-BE49-F238E27FC236}">
                  <a16:creationId xmlns:a16="http://schemas.microsoft.com/office/drawing/2014/main" id="{F06AA791-874D-D454-1056-77084CD6DBA1}"/>
                </a:ext>
              </a:extLst>
            </p:cNvPr>
            <p:cNvSpPr>
              <a:spLocks noChangeAspect="1"/>
            </p:cNvSpPr>
            <p:nvPr/>
          </p:nvSpPr>
          <p:spPr>
            <a:xfrm>
              <a:off x="609600" y="5576621"/>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06</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41" name="Group 140">
            <a:extLst>
              <a:ext uri="{FF2B5EF4-FFF2-40B4-BE49-F238E27FC236}">
                <a16:creationId xmlns:a16="http://schemas.microsoft.com/office/drawing/2014/main" id="{EAA35B9B-A177-FF76-B27F-E56DB678FF9D}"/>
              </a:ext>
            </a:extLst>
          </p:cNvPr>
          <p:cNvGrpSpPr/>
          <p:nvPr/>
        </p:nvGrpSpPr>
        <p:grpSpPr>
          <a:xfrm>
            <a:off x="6343787" y="1304923"/>
            <a:ext cx="5238613" cy="2603777"/>
            <a:chOff x="6343787" y="1304923"/>
            <a:chExt cx="5238613" cy="2603777"/>
          </a:xfrm>
        </p:grpSpPr>
        <p:sp>
          <p:nvSpPr>
            <p:cNvPr id="3" name="Rectangle 2">
              <a:extLst>
                <a:ext uri="{FF2B5EF4-FFF2-40B4-BE49-F238E27FC236}">
                  <a16:creationId xmlns:a16="http://schemas.microsoft.com/office/drawing/2014/main" id="{679F22E1-65B4-260E-4392-73AA7AC32726}"/>
                </a:ext>
              </a:extLst>
            </p:cNvPr>
            <p:cNvSpPr/>
            <p:nvPr/>
          </p:nvSpPr>
          <p:spPr>
            <a:xfrm>
              <a:off x="6343787" y="1304925"/>
              <a:ext cx="5233480" cy="5433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600" b="1" dirty="0">
                  <a:latin typeface="Slate Pro" panose="02000506040000020004" pitchFamily="2" charset="0"/>
                  <a:sym typeface="Slate Pro" panose="02000506040000020004" pitchFamily="2" charset="0"/>
                </a:rPr>
                <a:t>Example Questions</a:t>
              </a:r>
            </a:p>
          </p:txBody>
        </p:sp>
        <p:sp>
          <p:nvSpPr>
            <p:cNvPr id="4" name="Rectangle 3">
              <a:extLst>
                <a:ext uri="{FF2B5EF4-FFF2-40B4-BE49-F238E27FC236}">
                  <a16:creationId xmlns:a16="http://schemas.microsoft.com/office/drawing/2014/main" id="{1E89BF26-BCD6-A1B7-2A85-EC581DF6ACAD}"/>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grpSp>
          <p:nvGrpSpPr>
            <p:cNvPr id="140" name="Group 139">
              <a:extLst>
                <a:ext uri="{FF2B5EF4-FFF2-40B4-BE49-F238E27FC236}">
                  <a16:creationId xmlns:a16="http://schemas.microsoft.com/office/drawing/2014/main" id="{B5620C76-88C6-AEA3-E131-B3576ED3C842}"/>
                </a:ext>
              </a:extLst>
            </p:cNvPr>
            <p:cNvGrpSpPr/>
            <p:nvPr/>
          </p:nvGrpSpPr>
          <p:grpSpPr>
            <a:xfrm>
              <a:off x="7089011" y="2719847"/>
              <a:ext cx="4493389" cy="648570"/>
              <a:chOff x="7089011" y="2719847"/>
              <a:chExt cx="4464773" cy="648570"/>
            </a:xfrm>
          </p:grpSpPr>
          <p:cxnSp>
            <p:nvCxnSpPr>
              <p:cNvPr id="124" name="Google Shape;1207;p115">
                <a:extLst>
                  <a:ext uri="{FF2B5EF4-FFF2-40B4-BE49-F238E27FC236}">
                    <a16:creationId xmlns:a16="http://schemas.microsoft.com/office/drawing/2014/main" id="{14205F0A-9026-0A11-670B-1EA9B3003EDC}"/>
                  </a:ext>
                </a:extLst>
              </p:cNvPr>
              <p:cNvCxnSpPr/>
              <p:nvPr/>
            </p:nvCxnSpPr>
            <p:spPr>
              <a:xfrm>
                <a:off x="7089011" y="2719847"/>
                <a:ext cx="4464773"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25" name="Google Shape;1208;p115">
                <a:extLst>
                  <a:ext uri="{FF2B5EF4-FFF2-40B4-BE49-F238E27FC236}">
                    <a16:creationId xmlns:a16="http://schemas.microsoft.com/office/drawing/2014/main" id="{458C2F31-1DEF-137F-C22F-8E473A3E58E0}"/>
                  </a:ext>
                </a:extLst>
              </p:cNvPr>
              <p:cNvCxnSpPr/>
              <p:nvPr/>
            </p:nvCxnSpPr>
            <p:spPr>
              <a:xfrm>
                <a:off x="7089011" y="3368417"/>
                <a:ext cx="4464773" cy="0"/>
              </a:xfrm>
              <a:prstGeom prst="straightConnector1">
                <a:avLst/>
              </a:prstGeom>
              <a:noFill/>
              <a:ln w="9525" cap="flat" cmpd="sng">
                <a:solidFill>
                  <a:schemeClr val="bg1">
                    <a:lumMod val="85000"/>
                  </a:schemeClr>
                </a:solidFill>
                <a:prstDash val="dash"/>
                <a:miter lim="800000"/>
                <a:headEnd type="none" w="sm" len="sm"/>
                <a:tailEnd type="none" w="sm" len="sm"/>
              </a:ln>
            </p:spPr>
          </p:cxnSp>
        </p:grpSp>
        <p:grpSp>
          <p:nvGrpSpPr>
            <p:cNvPr id="135" name="Group 134">
              <a:extLst>
                <a:ext uri="{FF2B5EF4-FFF2-40B4-BE49-F238E27FC236}">
                  <a16:creationId xmlns:a16="http://schemas.microsoft.com/office/drawing/2014/main" id="{AE208DFE-CFEC-3470-DE2B-B215EE94EABA}"/>
                </a:ext>
              </a:extLst>
            </p:cNvPr>
            <p:cNvGrpSpPr/>
            <p:nvPr/>
          </p:nvGrpSpPr>
          <p:grpSpPr>
            <a:xfrm>
              <a:off x="6343787" y="2011398"/>
              <a:ext cx="5220507" cy="646331"/>
              <a:chOff x="6361893" y="2011398"/>
              <a:chExt cx="5220507" cy="646331"/>
            </a:xfrm>
          </p:grpSpPr>
          <p:sp>
            <p:nvSpPr>
              <p:cNvPr id="122" name="Google Shape;1226;p115">
                <a:extLst>
                  <a:ext uri="{FF2B5EF4-FFF2-40B4-BE49-F238E27FC236}">
                    <a16:creationId xmlns:a16="http://schemas.microsoft.com/office/drawing/2014/main" id="{9835EE22-B32F-DC5C-DFA3-5CD8455DAE93}"/>
                  </a:ext>
                </a:extLst>
              </p:cNvPr>
              <p:cNvSpPr txBox="1"/>
              <p:nvPr/>
            </p:nvSpPr>
            <p:spPr>
              <a:xfrm>
                <a:off x="7105995" y="2011398"/>
                <a:ext cx="4476405" cy="64633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are the most important metrics for you when evaluating the financial health of companies in our industry/vertical/market? </a:t>
                </a:r>
              </a:p>
            </p:txBody>
          </p:sp>
          <p:sp>
            <p:nvSpPr>
              <p:cNvPr id="123" name="Oval 122">
                <a:extLst>
                  <a:ext uri="{FF2B5EF4-FFF2-40B4-BE49-F238E27FC236}">
                    <a16:creationId xmlns:a16="http://schemas.microsoft.com/office/drawing/2014/main" id="{5EA348B3-0EEA-9441-6179-1E497C4B0FE8}"/>
                  </a:ext>
                </a:extLst>
              </p:cNvPr>
              <p:cNvSpPr>
                <a:spLocks noChangeAspect="1"/>
              </p:cNvSpPr>
              <p:nvPr/>
            </p:nvSpPr>
            <p:spPr>
              <a:xfrm>
                <a:off x="6361893" y="205756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07" name="Group 106">
              <a:extLst>
                <a:ext uri="{FF2B5EF4-FFF2-40B4-BE49-F238E27FC236}">
                  <a16:creationId xmlns:a16="http://schemas.microsoft.com/office/drawing/2014/main" id="{3881FD40-EA0D-FF21-F365-03C7F39829AF}"/>
                </a:ext>
              </a:extLst>
            </p:cNvPr>
            <p:cNvGrpSpPr/>
            <p:nvPr/>
          </p:nvGrpSpPr>
          <p:grpSpPr>
            <a:xfrm>
              <a:off x="6343787" y="2828132"/>
              <a:ext cx="5233479" cy="432000"/>
              <a:chOff x="609600" y="2770913"/>
              <a:chExt cx="5233479" cy="432000"/>
            </a:xfrm>
          </p:grpSpPr>
          <p:sp>
            <p:nvSpPr>
              <p:cNvPr id="120" name="Google Shape;1224;p115">
                <a:extLst>
                  <a:ext uri="{FF2B5EF4-FFF2-40B4-BE49-F238E27FC236}">
                    <a16:creationId xmlns:a16="http://schemas.microsoft.com/office/drawing/2014/main" id="{E4DF633B-BF2E-ABFE-0097-49EB15C4A78E}"/>
                  </a:ext>
                </a:extLst>
              </p:cNvPr>
              <p:cNvSpPr txBox="1"/>
              <p:nvPr/>
            </p:nvSpPr>
            <p:spPr>
              <a:xfrm>
                <a:off x="1353702" y="2771470"/>
                <a:ext cx="4489377"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In what ways could our organization or others communicate more clearly and effectively with you? </a:t>
                </a:r>
              </a:p>
            </p:txBody>
          </p:sp>
          <p:sp>
            <p:nvSpPr>
              <p:cNvPr id="121" name="Oval 120">
                <a:extLst>
                  <a:ext uri="{FF2B5EF4-FFF2-40B4-BE49-F238E27FC236}">
                    <a16:creationId xmlns:a16="http://schemas.microsoft.com/office/drawing/2014/main" id="{4BE264A3-167A-1C7D-E4FD-13458216821F}"/>
                  </a:ext>
                </a:extLst>
              </p:cNvPr>
              <p:cNvSpPr>
                <a:spLocks noChangeAspect="1"/>
              </p:cNvSpPr>
              <p:nvPr/>
            </p:nvSpPr>
            <p:spPr>
              <a:xfrm>
                <a:off x="609600" y="277091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30" name="Group 129">
              <a:extLst>
                <a:ext uri="{FF2B5EF4-FFF2-40B4-BE49-F238E27FC236}">
                  <a16:creationId xmlns:a16="http://schemas.microsoft.com/office/drawing/2014/main" id="{5633C272-D7D3-99C6-897B-FB5AA75E1281}"/>
                </a:ext>
              </a:extLst>
            </p:cNvPr>
            <p:cNvGrpSpPr/>
            <p:nvPr/>
          </p:nvGrpSpPr>
          <p:grpSpPr>
            <a:xfrm>
              <a:off x="6343787" y="3476700"/>
              <a:ext cx="5220507" cy="432000"/>
              <a:chOff x="6225703" y="3430693"/>
              <a:chExt cx="5220507" cy="432000"/>
            </a:xfrm>
          </p:grpSpPr>
          <p:sp>
            <p:nvSpPr>
              <p:cNvPr id="118" name="Google Shape;1225;p115">
                <a:extLst>
                  <a:ext uri="{FF2B5EF4-FFF2-40B4-BE49-F238E27FC236}">
                    <a16:creationId xmlns:a16="http://schemas.microsoft.com/office/drawing/2014/main" id="{4CF6EF35-D5A6-D8DE-2492-2FA112C03BC7}"/>
                  </a:ext>
                </a:extLst>
              </p:cNvPr>
              <p:cNvSpPr txBox="1"/>
              <p:nvPr/>
            </p:nvSpPr>
            <p:spPr>
              <a:xfrm>
                <a:off x="6969805" y="3431250"/>
                <a:ext cx="4476405"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Who are the best communicators in this space that we should emulate?</a:t>
                </a:r>
              </a:p>
            </p:txBody>
          </p:sp>
          <p:sp>
            <p:nvSpPr>
              <p:cNvPr id="119" name="Oval 118">
                <a:extLst>
                  <a:ext uri="{FF2B5EF4-FFF2-40B4-BE49-F238E27FC236}">
                    <a16:creationId xmlns:a16="http://schemas.microsoft.com/office/drawing/2014/main" id="{D1ACC99E-EDA2-E422-B6A4-51E3D55E537C}"/>
                  </a:ext>
                </a:extLst>
              </p:cNvPr>
              <p:cNvSpPr>
                <a:spLocks noChangeAspect="1"/>
              </p:cNvSpPr>
              <p:nvPr/>
            </p:nvSpPr>
            <p:spPr>
              <a:xfrm>
                <a:off x="6225703" y="343069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grpSp>
        <p:pic>
          <p:nvPicPr>
            <p:cNvPr id="137" name="Graphic 136">
              <a:extLst>
                <a:ext uri="{FF2B5EF4-FFF2-40B4-BE49-F238E27FC236}">
                  <a16:creationId xmlns:a16="http://schemas.microsoft.com/office/drawing/2014/main" id="{0176F96B-E149-484D-89A1-6977944364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3202" y="1424186"/>
              <a:ext cx="304800" cy="304800"/>
            </a:xfrm>
            <a:prstGeom prst="rect">
              <a:avLst/>
            </a:prstGeom>
          </p:spPr>
        </p:pic>
      </p:grpSp>
      <p:pic>
        <p:nvPicPr>
          <p:cNvPr id="139" name="Graphic 138">
            <a:extLst>
              <a:ext uri="{FF2B5EF4-FFF2-40B4-BE49-F238E27FC236}">
                <a16:creationId xmlns:a16="http://schemas.microsoft.com/office/drawing/2014/main" id="{6FBE182B-283B-A26D-4F18-5C5B07678B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9017" y="1424186"/>
            <a:ext cx="304800" cy="304800"/>
          </a:xfrm>
          <a:prstGeom prst="rect">
            <a:avLst/>
          </a:prstGeom>
        </p:spPr>
      </p:pic>
    </p:spTree>
    <p:extLst>
      <p:ext uri="{BB962C8B-B14F-4D97-AF65-F5344CB8AC3E}">
        <p14:creationId xmlns:p14="http://schemas.microsoft.com/office/powerpoint/2010/main" val="611029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A64888-22F7-29A5-5A1C-A19DCD77E110}"/>
              </a:ext>
            </a:extLst>
          </p:cNvPr>
          <p:cNvGraphicFramePr>
            <a:graphicFrameLocks noChangeAspect="1"/>
          </p:cNvGraphicFramePr>
          <p:nvPr>
            <p:custDataLst>
              <p:tags r:id="rId1"/>
            </p:custDataLst>
            <p:extLst>
              <p:ext uri="{D42A27DB-BD31-4B8C-83A1-F6EECF244321}">
                <p14:modId xmlns:p14="http://schemas.microsoft.com/office/powerpoint/2010/main" val="1612957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88A64888-22F7-29A5-5A1C-A19DCD77E1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BPO interviews</a:t>
            </a:r>
          </a:p>
        </p:txBody>
      </p:sp>
      <p:grpSp>
        <p:nvGrpSpPr>
          <p:cNvPr id="81" name="Group 80">
            <a:extLst>
              <a:ext uri="{FF2B5EF4-FFF2-40B4-BE49-F238E27FC236}">
                <a16:creationId xmlns:a16="http://schemas.microsoft.com/office/drawing/2014/main" id="{E095E17B-7637-A08F-A32A-57F93C62FB53}"/>
              </a:ext>
            </a:extLst>
          </p:cNvPr>
          <p:cNvGrpSpPr/>
          <p:nvPr/>
        </p:nvGrpSpPr>
        <p:grpSpPr>
          <a:xfrm>
            <a:off x="2251364" y="1016228"/>
            <a:ext cx="2387484" cy="5150092"/>
            <a:chOff x="2565601" y="1304924"/>
            <a:chExt cx="2074493" cy="4867276"/>
          </a:xfrm>
        </p:grpSpPr>
        <p:sp>
          <p:nvSpPr>
            <p:cNvPr id="15" name="TextBox 14">
              <a:extLst>
                <a:ext uri="{FF2B5EF4-FFF2-40B4-BE49-F238E27FC236}">
                  <a16:creationId xmlns:a16="http://schemas.microsoft.com/office/drawing/2014/main" id="{F7DAFAF2-6EC5-6552-9BBF-B1A378CFE271}"/>
                </a:ext>
              </a:extLst>
            </p:cNvPr>
            <p:cNvSpPr txBox="1"/>
            <p:nvPr/>
          </p:nvSpPr>
          <p:spPr>
            <a:xfrm>
              <a:off x="2565601" y="1304924"/>
              <a:ext cx="2074493" cy="441410"/>
            </a:xfrm>
            <a:prstGeom prst="rect">
              <a:avLst/>
            </a:prstGeom>
            <a:solidFill>
              <a:schemeClr val="accent3"/>
            </a:solidFill>
          </p:spPr>
          <p:txBody>
            <a:bodyPr wrap="square" lIns="108000" tIns="36000" rIns="108000" bIns="36000" anchor="ctr" anchorCtr="0">
              <a:noAutofit/>
            </a:bodyPr>
            <a:lstStyle/>
            <a:p>
              <a:pPr marL="0" marR="0" lvl="0" indent="0" algn="l" rtl="0">
                <a:lnSpc>
                  <a:spcPct val="100000"/>
                </a:lnSpc>
                <a:spcBef>
                  <a:spcPts val="0"/>
                </a:spcBef>
                <a:spcAft>
                  <a:spcPts val="0"/>
                </a:spcAft>
                <a:buNone/>
              </a:pPr>
              <a:r>
                <a:rPr lang="en-US" sz="1400" u="none" strike="noStrike" cap="none" dirty="0">
                  <a:solidFill>
                    <a:schemeClr val="bg1"/>
                  </a:solidFill>
                  <a:latin typeface="Slate Pro" panose="02000506040000020004" pitchFamily="2" charset="0"/>
                  <a:sym typeface="Slate Pro" panose="02000506040000020004" pitchFamily="2" charset="0"/>
                </a:rPr>
                <a:t>Interview BPO partners</a:t>
              </a:r>
            </a:p>
          </p:txBody>
        </p:sp>
        <p:sp>
          <p:nvSpPr>
            <p:cNvPr id="16" name="TextBox 15">
              <a:extLst>
                <a:ext uri="{FF2B5EF4-FFF2-40B4-BE49-F238E27FC236}">
                  <a16:creationId xmlns:a16="http://schemas.microsoft.com/office/drawing/2014/main" id="{6C6DBFC8-D0C1-B7A7-7426-0053B7F23765}"/>
                </a:ext>
              </a:extLst>
            </p:cNvPr>
            <p:cNvSpPr txBox="1"/>
            <p:nvPr/>
          </p:nvSpPr>
          <p:spPr>
            <a:xfrm>
              <a:off x="2565601" y="1886247"/>
              <a:ext cx="2074493" cy="799907"/>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b="0" u="none" strike="noStrike" cap="none" dirty="0">
                  <a:solidFill>
                    <a:schemeClr val="dk1"/>
                  </a:solidFill>
                  <a:latin typeface="Slate Pro" panose="02000506040000020004" pitchFamily="2" charset="0"/>
                  <a:sym typeface="Slate Pro" panose="02000506040000020004" pitchFamily="2" charset="0"/>
                </a:rPr>
                <a:t>Understand external perspectives on the market (i.e., who is easier to work with, has better training and tools, etc.) as well as potential hiring plans and differentiators of competitors if possible.</a:t>
              </a:r>
            </a:p>
          </p:txBody>
        </p:sp>
        <p:sp>
          <p:nvSpPr>
            <p:cNvPr id="17" name="TextBox 16">
              <a:extLst>
                <a:ext uri="{FF2B5EF4-FFF2-40B4-BE49-F238E27FC236}">
                  <a16:creationId xmlns:a16="http://schemas.microsoft.com/office/drawing/2014/main" id="{8EE12C70-B774-5815-B0D9-FD820234F441}"/>
                </a:ext>
              </a:extLst>
            </p:cNvPr>
            <p:cNvSpPr txBox="1"/>
            <p:nvPr/>
          </p:nvSpPr>
          <p:spPr>
            <a:xfrm>
              <a:off x="2565601" y="3082463"/>
              <a:ext cx="2074493" cy="1032607"/>
            </a:xfrm>
            <a:prstGeom prst="rect">
              <a:avLst/>
            </a:prstGeom>
            <a:noFill/>
          </p:spPr>
          <p:txBody>
            <a:bodyPr wrap="square" lIns="0" tIns="0" rIns="0" bIns="0">
              <a:spAutoFit/>
            </a:bodyPr>
            <a:lstStyle/>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Who is the leader in employee experience?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do competitors compensate their reps/partners?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When do competitors typically use BPO resources? And for which roles? </a:t>
              </a:r>
            </a:p>
          </p:txBody>
        </p:sp>
        <p:sp>
          <p:nvSpPr>
            <p:cNvPr id="18" name="TextBox 17">
              <a:extLst>
                <a:ext uri="{FF2B5EF4-FFF2-40B4-BE49-F238E27FC236}">
                  <a16:creationId xmlns:a16="http://schemas.microsoft.com/office/drawing/2014/main" id="{56573708-23B2-D25C-267D-AF6DE2B198A6}"/>
                </a:ext>
              </a:extLst>
            </p:cNvPr>
            <p:cNvSpPr txBox="1"/>
            <p:nvPr/>
          </p:nvSpPr>
          <p:spPr>
            <a:xfrm>
              <a:off x="2565601" y="4244978"/>
              <a:ext cx="2074493" cy="441410"/>
            </a:xfrm>
            <a:prstGeom prst="rect">
              <a:avLst/>
            </a:prstGeom>
            <a:solidFill>
              <a:schemeClr val="accent3"/>
            </a:solidFill>
          </p:spPr>
          <p:txBody>
            <a:bodyPr wrap="square" lIns="108000" tIns="36000" rIns="108000" bIns="36000" anchor="ctr" anchorCtr="0">
              <a:noAutofit/>
            </a:bodyPr>
            <a:lstStyle/>
            <a:p>
              <a:pPr marR="0" lvl="0" algn="l" rtl="0">
                <a:lnSpc>
                  <a:spcPct val="100000"/>
                </a:lnSpc>
                <a:spcBef>
                  <a:spcPts val="0"/>
                </a:spcBef>
                <a:spcAft>
                  <a:spcPts val="0"/>
                </a:spcAft>
              </a:pPr>
              <a:r>
                <a:rPr lang="en-US" sz="1400" u="none" strike="noStrike" cap="none" dirty="0">
                  <a:solidFill>
                    <a:schemeClr val="bg1"/>
                  </a:solidFill>
                  <a:latin typeface="Slate Pro" panose="02000506040000020004" pitchFamily="2" charset="0"/>
                  <a:sym typeface="Slate Pro" panose="02000506040000020004" pitchFamily="2" charset="0"/>
                </a:rPr>
                <a:t>Sales ops</a:t>
              </a:r>
            </a:p>
          </p:txBody>
        </p:sp>
        <p:sp>
          <p:nvSpPr>
            <p:cNvPr id="19" name="TextBox 18">
              <a:extLst>
                <a:ext uri="{FF2B5EF4-FFF2-40B4-BE49-F238E27FC236}">
                  <a16:creationId xmlns:a16="http://schemas.microsoft.com/office/drawing/2014/main" id="{25B5C62A-2E8D-FC76-5219-2EB2F43BEAFA}"/>
                </a:ext>
              </a:extLst>
            </p:cNvPr>
            <p:cNvSpPr txBox="1"/>
            <p:nvPr/>
          </p:nvSpPr>
          <p:spPr>
            <a:xfrm>
              <a:off x="2565601" y="4826301"/>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Yearly</a:t>
              </a:r>
              <a:endParaRPr lang="en-US" sz="1100" dirty="0">
                <a:latin typeface="Slate Pro" panose="02000506040000020004" pitchFamily="2" charset="0"/>
                <a:sym typeface="Slate Pro" panose="02000506040000020004" pitchFamily="2" charset="0"/>
              </a:endParaRPr>
            </a:p>
          </p:txBody>
        </p:sp>
        <p:sp>
          <p:nvSpPr>
            <p:cNvPr id="20" name="TextBox 19">
              <a:extLst>
                <a:ext uri="{FF2B5EF4-FFF2-40B4-BE49-F238E27FC236}">
                  <a16:creationId xmlns:a16="http://schemas.microsoft.com/office/drawing/2014/main" id="{ACA677D3-24D3-F222-0F74-F25C72D73A81}"/>
                </a:ext>
              </a:extLst>
            </p:cNvPr>
            <p:cNvSpPr txBox="1"/>
            <p:nvPr/>
          </p:nvSpPr>
          <p:spPr>
            <a:xfrm>
              <a:off x="2565601" y="5267710"/>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dirty="0">
                  <a:solidFill>
                    <a:schemeClr val="dk1"/>
                  </a:solidFill>
                  <a:latin typeface="Slate Pro" panose="02000506040000020004" pitchFamily="2" charset="0"/>
                  <a:sym typeface="Slate Pro" panose="02000506040000020004" pitchFamily="2" charset="0"/>
                </a:rPr>
                <a:t>1</a:t>
              </a:r>
              <a:r>
                <a:rPr lang="en-US" sz="1100" u="none" strike="noStrike" cap="none" dirty="0">
                  <a:solidFill>
                    <a:schemeClr val="dk1"/>
                  </a:solidFill>
                  <a:latin typeface="Slate Pro" panose="02000506040000020004" pitchFamily="2" charset="0"/>
                  <a:sym typeface="Slate Pro" panose="02000506040000020004" pitchFamily="2" charset="0"/>
                </a:rPr>
                <a:t> hour per interview</a:t>
              </a:r>
            </a:p>
          </p:txBody>
        </p:sp>
        <p:sp>
          <p:nvSpPr>
            <p:cNvPr id="21" name="TextBox 20">
              <a:extLst>
                <a:ext uri="{FF2B5EF4-FFF2-40B4-BE49-F238E27FC236}">
                  <a16:creationId xmlns:a16="http://schemas.microsoft.com/office/drawing/2014/main" id="{4DFCD9B6-B9D4-D838-9C89-3B71841F7527}"/>
                </a:ext>
              </a:extLst>
            </p:cNvPr>
            <p:cNvSpPr txBox="1"/>
            <p:nvPr/>
          </p:nvSpPr>
          <p:spPr>
            <a:xfrm>
              <a:off x="2565601" y="5709119"/>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pPr>
              <a:r>
                <a:rPr lang="en-US" sz="1100" u="none" strike="noStrike" cap="none" dirty="0">
                  <a:solidFill>
                    <a:schemeClr val="dk1"/>
                  </a:solidFill>
                  <a:latin typeface="Slate Pro" panose="02000506040000020004" pitchFamily="2" charset="0"/>
                  <a:sym typeface="Slate Pro" panose="02000506040000020004" pitchFamily="2" charset="0"/>
                </a:rPr>
                <a:t>Restructuring</a:t>
              </a:r>
            </a:p>
          </p:txBody>
        </p:sp>
        <p:grpSp>
          <p:nvGrpSpPr>
            <p:cNvPr id="31" name="Group 30">
              <a:extLst>
                <a:ext uri="{FF2B5EF4-FFF2-40B4-BE49-F238E27FC236}">
                  <a16:creationId xmlns:a16="http://schemas.microsoft.com/office/drawing/2014/main" id="{5BDD3624-DDF4-9C6A-AE87-1FE0A0478227}"/>
                </a:ext>
              </a:extLst>
            </p:cNvPr>
            <p:cNvGrpSpPr/>
            <p:nvPr/>
          </p:nvGrpSpPr>
          <p:grpSpPr>
            <a:xfrm>
              <a:off x="2565601" y="2870535"/>
              <a:ext cx="2074493" cy="3301665"/>
              <a:chOff x="2254314" y="2870535"/>
              <a:chExt cx="2249561" cy="3301665"/>
            </a:xfrm>
          </p:grpSpPr>
          <p:cxnSp>
            <p:nvCxnSpPr>
              <p:cNvPr id="25" name="Straight Connector 24">
                <a:extLst>
                  <a:ext uri="{FF2B5EF4-FFF2-40B4-BE49-F238E27FC236}">
                    <a16:creationId xmlns:a16="http://schemas.microsoft.com/office/drawing/2014/main" id="{210FE686-04BE-6E23-581D-7080D1ECAD16}"/>
                  </a:ext>
                </a:extLst>
              </p:cNvPr>
              <p:cNvCxnSpPr/>
              <p:nvPr/>
            </p:nvCxnSpPr>
            <p:spPr>
              <a:xfrm>
                <a:off x="2254314" y="2870535"/>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BDB9E2-93C8-843C-225A-71C026E07293}"/>
                  </a:ext>
                </a:extLst>
              </p:cNvPr>
              <p:cNvCxnSpPr/>
              <p:nvPr/>
            </p:nvCxnSpPr>
            <p:spPr>
              <a:xfrm>
                <a:off x="2254314" y="5127797"/>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6E38F5-058A-8BDB-FA0D-67CE99D33442}"/>
                  </a:ext>
                </a:extLst>
              </p:cNvPr>
              <p:cNvCxnSpPr/>
              <p:nvPr/>
            </p:nvCxnSpPr>
            <p:spPr>
              <a:xfrm>
                <a:off x="2254314" y="5569206"/>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CD534D-EE35-1CFC-93A0-CF821679B292}"/>
                  </a:ext>
                </a:extLst>
              </p:cNvPr>
              <p:cNvCxnSpPr/>
              <p:nvPr/>
            </p:nvCxnSpPr>
            <p:spPr>
              <a:xfrm>
                <a:off x="2254314" y="6172200"/>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41" name="Google Shape;1138;p114">
            <a:extLst>
              <a:ext uri="{FF2B5EF4-FFF2-40B4-BE49-F238E27FC236}">
                <a16:creationId xmlns:a16="http://schemas.microsoft.com/office/drawing/2014/main" id="{1261DF13-73D1-4C18-90B8-4B13DEA34759}"/>
              </a:ext>
            </a:extLst>
          </p:cNvPr>
          <p:cNvGraphicFramePr/>
          <p:nvPr>
            <p:extLst>
              <p:ext uri="{D42A27DB-BD31-4B8C-83A1-F6EECF244321}">
                <p14:modId xmlns:p14="http://schemas.microsoft.com/office/powerpoint/2010/main" val="2354592185"/>
              </p:ext>
            </p:extLst>
          </p:nvPr>
        </p:nvGraphicFramePr>
        <p:xfrm>
          <a:off x="4773781" y="1016227"/>
          <a:ext cx="6935512" cy="5150092"/>
        </p:xfrm>
        <a:graphic>
          <a:graphicData uri="http://schemas.openxmlformats.org/drawingml/2006/table">
            <a:tbl>
              <a:tblPr firstRow="1" bandRow="1">
                <a:noFill/>
              </a:tblPr>
              <a:tblGrid>
                <a:gridCol w="1153352">
                  <a:extLst>
                    <a:ext uri="{9D8B030D-6E8A-4147-A177-3AD203B41FA5}">
                      <a16:colId xmlns:a16="http://schemas.microsoft.com/office/drawing/2014/main" val="20000"/>
                    </a:ext>
                  </a:extLst>
                </a:gridCol>
                <a:gridCol w="1156432">
                  <a:extLst>
                    <a:ext uri="{9D8B030D-6E8A-4147-A177-3AD203B41FA5}">
                      <a16:colId xmlns:a16="http://schemas.microsoft.com/office/drawing/2014/main" val="20001"/>
                    </a:ext>
                  </a:extLst>
                </a:gridCol>
                <a:gridCol w="1156432">
                  <a:extLst>
                    <a:ext uri="{9D8B030D-6E8A-4147-A177-3AD203B41FA5}">
                      <a16:colId xmlns:a16="http://schemas.microsoft.com/office/drawing/2014/main" val="20002"/>
                    </a:ext>
                  </a:extLst>
                </a:gridCol>
                <a:gridCol w="1156432">
                  <a:extLst>
                    <a:ext uri="{9D8B030D-6E8A-4147-A177-3AD203B41FA5}">
                      <a16:colId xmlns:a16="http://schemas.microsoft.com/office/drawing/2014/main" val="20003"/>
                    </a:ext>
                  </a:extLst>
                </a:gridCol>
                <a:gridCol w="1156432">
                  <a:extLst>
                    <a:ext uri="{9D8B030D-6E8A-4147-A177-3AD203B41FA5}">
                      <a16:colId xmlns:a16="http://schemas.microsoft.com/office/drawing/2014/main" val="20004"/>
                    </a:ext>
                  </a:extLst>
                </a:gridCol>
                <a:gridCol w="1156432">
                  <a:extLst>
                    <a:ext uri="{9D8B030D-6E8A-4147-A177-3AD203B41FA5}">
                      <a16:colId xmlns:a16="http://schemas.microsoft.com/office/drawing/2014/main" val="20005"/>
                    </a:ext>
                  </a:extLst>
                </a:gridCol>
              </a:tblGrid>
              <a:tr h="469096">
                <a:tc gridSpan="6">
                  <a:txBody>
                    <a:bodyPr/>
                    <a:lstStyle/>
                    <a:p>
                      <a:pPr marL="0" marR="0" lvl="0" indent="0" algn="ctr" rtl="0">
                        <a:lnSpc>
                          <a:spcPct val="100000"/>
                        </a:lnSpc>
                        <a:spcBef>
                          <a:spcPts val="0"/>
                        </a:spcBef>
                        <a:spcAft>
                          <a:spcPts val="0"/>
                        </a:spcAft>
                        <a:buNone/>
                      </a:pPr>
                      <a:r>
                        <a:rPr lang="en-US" sz="1400" b="1" u="none" strike="noStrike" cap="none" dirty="0">
                          <a:solidFill>
                            <a:schemeClr val="bg1"/>
                          </a:solidFill>
                          <a:latin typeface="Slate Pro" panose="02000506040000020004" pitchFamily="2" charset="0"/>
                          <a:sym typeface="Slate Pro" panose="02000506040000020004" pitchFamily="2" charset="0"/>
                        </a:rPr>
                        <a:t>RACI, Inputs, And Outputs</a:t>
                      </a:r>
                      <a:endParaRPr b="1" dirty="0">
                        <a:solidFill>
                          <a:schemeClr val="bg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31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Function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Product</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Marketing</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Sales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Revenue/</a:t>
                      </a:r>
                    </a:p>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finance</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Strategy and Comms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12700" cap="flat" cmpd="sng">
                      <a:solidFill>
                        <a:schemeClr val="lt2"/>
                      </a:solidFill>
                      <a:prstDash val="solid"/>
                      <a:round/>
                      <a:headEnd type="none" w="sm" len="sm"/>
                      <a:tailEnd type="none" w="sm" len="sm"/>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extLst>
                  <a:ext uri="{0D108BD9-81ED-4DB2-BD59-A6C34878D82A}">
                    <a16:rowId xmlns:a16="http://schemas.microsoft.com/office/drawing/2014/main" val="10001"/>
                  </a:ext>
                </a:extLst>
              </a:tr>
              <a:tr h="65989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Role</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Responsible and accountable</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861969">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Inputs Given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solidFill>
                            <a:schemeClr val="tx2"/>
                          </a:solidFill>
                          <a:latin typeface="Slate Pro" panose="02000506040000020004" pitchFamily="2" charset="0"/>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solidFill>
                            <a:schemeClr val="tx2"/>
                          </a:solidFill>
                          <a:latin typeface="Slate Pro" panose="02000506040000020004" pitchFamily="2" charset="0"/>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440825">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Outputs Received</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List of technologies that competitors use</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Competitor marketing strategies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Sales roles that competitors may be filling</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Customer experience compared to others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How competitors compensate their teams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Growth strategy for competitors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8" name="Google Shape;1145;p114">
            <a:extLst>
              <a:ext uri="{FF2B5EF4-FFF2-40B4-BE49-F238E27FC236}">
                <a16:creationId xmlns:a16="http://schemas.microsoft.com/office/drawing/2014/main" id="{E5FF2FC9-FCBB-B916-6650-FB36C90ED1D2}"/>
              </a:ext>
            </a:extLst>
          </p:cNvPr>
          <p:cNvSpPr/>
          <p:nvPr/>
        </p:nvSpPr>
        <p:spPr>
          <a:xfrm>
            <a:off x="4878979" y="1776066"/>
            <a:ext cx="171074" cy="170334"/>
          </a:xfrm>
          <a:custGeom>
            <a:avLst/>
            <a:gdLst/>
            <a:ahLst/>
            <a:cxnLst/>
            <a:rect l="l" t="t" r="r" b="b"/>
            <a:pathLst>
              <a:path w="98" h="97" extrusionOk="0">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69" name="Google Shape;1146;p114">
            <a:extLst>
              <a:ext uri="{FF2B5EF4-FFF2-40B4-BE49-F238E27FC236}">
                <a16:creationId xmlns:a16="http://schemas.microsoft.com/office/drawing/2014/main" id="{4C5E3744-C29E-CD84-8E34-AE7D96314767}"/>
              </a:ext>
            </a:extLst>
          </p:cNvPr>
          <p:cNvGrpSpPr/>
          <p:nvPr/>
        </p:nvGrpSpPr>
        <p:grpSpPr>
          <a:xfrm>
            <a:off x="4894531" y="2465875"/>
            <a:ext cx="139970" cy="151078"/>
            <a:chOff x="2700338" y="1104900"/>
            <a:chExt cx="300038" cy="323850"/>
          </a:xfrm>
        </p:grpSpPr>
        <p:sp>
          <p:nvSpPr>
            <p:cNvPr id="70" name="Google Shape;1147;p114">
              <a:extLst>
                <a:ext uri="{FF2B5EF4-FFF2-40B4-BE49-F238E27FC236}">
                  <a16:creationId xmlns:a16="http://schemas.microsoft.com/office/drawing/2014/main" id="{608AC639-BC7E-A2AA-CB54-7FC9F1D9A51C}"/>
                </a:ext>
              </a:extLst>
            </p:cNvPr>
            <p:cNvSpPr/>
            <p:nvPr/>
          </p:nvSpPr>
          <p:spPr>
            <a:xfrm>
              <a:off x="2700338" y="1181100"/>
              <a:ext cx="300038" cy="247650"/>
            </a:xfrm>
            <a:custGeom>
              <a:avLst/>
              <a:gdLst/>
              <a:ahLst/>
              <a:cxnLst/>
              <a:rect l="l" t="t" r="r" b="b"/>
              <a:pathLst>
                <a:path w="80" h="66" extrusionOk="0">
                  <a:moveTo>
                    <a:pt x="71" y="43"/>
                  </a:moveTo>
                  <a:cubicBezTo>
                    <a:pt x="52" y="37"/>
                    <a:pt x="52" y="37"/>
                    <a:pt x="52" y="37"/>
                  </a:cubicBezTo>
                  <a:cubicBezTo>
                    <a:pt x="52" y="27"/>
                    <a:pt x="52" y="27"/>
                    <a:pt x="52" y="27"/>
                  </a:cubicBezTo>
                  <a:cubicBezTo>
                    <a:pt x="58" y="23"/>
                    <a:pt x="61" y="15"/>
                    <a:pt x="61" y="6"/>
                  </a:cubicBezTo>
                  <a:cubicBezTo>
                    <a:pt x="61" y="6"/>
                    <a:pt x="61" y="6"/>
                    <a:pt x="61" y="5"/>
                  </a:cubicBezTo>
                  <a:cubicBezTo>
                    <a:pt x="60" y="6"/>
                    <a:pt x="59" y="6"/>
                    <a:pt x="57" y="6"/>
                  </a:cubicBezTo>
                  <a:cubicBezTo>
                    <a:pt x="51" y="6"/>
                    <a:pt x="46" y="5"/>
                    <a:pt x="42" y="0"/>
                  </a:cubicBezTo>
                  <a:cubicBezTo>
                    <a:pt x="39" y="4"/>
                    <a:pt x="33" y="6"/>
                    <a:pt x="27" y="6"/>
                  </a:cubicBezTo>
                  <a:cubicBezTo>
                    <a:pt x="25" y="6"/>
                    <a:pt x="21" y="4"/>
                    <a:pt x="18" y="3"/>
                  </a:cubicBezTo>
                  <a:cubicBezTo>
                    <a:pt x="18" y="4"/>
                    <a:pt x="17" y="5"/>
                    <a:pt x="17" y="6"/>
                  </a:cubicBezTo>
                  <a:cubicBezTo>
                    <a:pt x="17" y="15"/>
                    <a:pt x="22" y="24"/>
                    <a:pt x="28" y="28"/>
                  </a:cubicBezTo>
                  <a:cubicBezTo>
                    <a:pt x="28" y="37"/>
                    <a:pt x="28" y="37"/>
                    <a:pt x="28" y="37"/>
                  </a:cubicBezTo>
                  <a:cubicBezTo>
                    <a:pt x="9" y="43"/>
                    <a:pt x="9" y="43"/>
                    <a:pt x="9" y="43"/>
                  </a:cubicBezTo>
                  <a:cubicBezTo>
                    <a:pt x="4" y="45"/>
                    <a:pt x="0" y="51"/>
                    <a:pt x="0" y="57"/>
                  </a:cubicBezTo>
                  <a:cubicBezTo>
                    <a:pt x="0" y="66"/>
                    <a:pt x="0" y="66"/>
                    <a:pt x="0" y="66"/>
                  </a:cubicBezTo>
                  <a:cubicBezTo>
                    <a:pt x="80" y="66"/>
                    <a:pt x="80" y="66"/>
                    <a:pt x="80" y="66"/>
                  </a:cubicBezTo>
                  <a:cubicBezTo>
                    <a:pt x="80" y="57"/>
                    <a:pt x="80" y="57"/>
                    <a:pt x="80" y="57"/>
                  </a:cubicBezTo>
                  <a:cubicBezTo>
                    <a:pt x="80" y="51"/>
                    <a:pt x="76" y="45"/>
                    <a:pt x="71"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71" name="Google Shape;1148;p114">
              <a:extLst>
                <a:ext uri="{FF2B5EF4-FFF2-40B4-BE49-F238E27FC236}">
                  <a16:creationId xmlns:a16="http://schemas.microsoft.com/office/drawing/2014/main" id="{5F901570-3A72-44D7-0124-548A1B6FA3E3}"/>
                </a:ext>
              </a:extLst>
            </p:cNvPr>
            <p:cNvSpPr/>
            <p:nvPr/>
          </p:nvSpPr>
          <p:spPr>
            <a:xfrm>
              <a:off x="2768600" y="1104900"/>
              <a:ext cx="160338" cy="82550"/>
            </a:xfrm>
            <a:custGeom>
              <a:avLst/>
              <a:gdLst/>
              <a:ahLst/>
              <a:cxnLst/>
              <a:rect l="l" t="t" r="r" b="b"/>
              <a:pathLst>
                <a:path w="43" h="22" extrusionOk="0">
                  <a:moveTo>
                    <a:pt x="23" y="15"/>
                  </a:moveTo>
                  <a:cubicBezTo>
                    <a:pt x="24" y="12"/>
                    <a:pt x="24" y="12"/>
                    <a:pt x="24" y="12"/>
                  </a:cubicBezTo>
                  <a:cubicBezTo>
                    <a:pt x="26" y="15"/>
                    <a:pt x="26" y="15"/>
                    <a:pt x="26" y="15"/>
                  </a:cubicBezTo>
                  <a:cubicBezTo>
                    <a:pt x="30" y="21"/>
                    <a:pt x="33" y="22"/>
                    <a:pt x="39" y="22"/>
                  </a:cubicBezTo>
                  <a:cubicBezTo>
                    <a:pt x="41" y="22"/>
                    <a:pt x="42" y="22"/>
                    <a:pt x="43" y="21"/>
                  </a:cubicBezTo>
                  <a:cubicBezTo>
                    <a:pt x="41" y="9"/>
                    <a:pt x="32" y="0"/>
                    <a:pt x="21" y="0"/>
                  </a:cubicBezTo>
                  <a:cubicBezTo>
                    <a:pt x="11" y="0"/>
                    <a:pt x="3" y="8"/>
                    <a:pt x="0" y="19"/>
                  </a:cubicBezTo>
                  <a:cubicBezTo>
                    <a:pt x="3" y="21"/>
                    <a:pt x="8" y="22"/>
                    <a:pt x="9" y="22"/>
                  </a:cubicBezTo>
                  <a:cubicBezTo>
                    <a:pt x="15" y="22"/>
                    <a:pt x="21" y="19"/>
                    <a:pt x="23"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3" name="Graphic 82">
            <a:extLst>
              <a:ext uri="{FF2B5EF4-FFF2-40B4-BE49-F238E27FC236}">
                <a16:creationId xmlns:a16="http://schemas.microsoft.com/office/drawing/2014/main" id="{028290CE-091F-80AF-D90A-6F6D98508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8516" y="3148550"/>
            <a:ext cx="252000" cy="252000"/>
          </a:xfrm>
          <a:prstGeom prst="rect">
            <a:avLst/>
          </a:prstGeom>
        </p:spPr>
      </p:pic>
      <p:pic>
        <p:nvPicPr>
          <p:cNvPr id="85" name="Graphic 84">
            <a:extLst>
              <a:ext uri="{FF2B5EF4-FFF2-40B4-BE49-F238E27FC236}">
                <a16:creationId xmlns:a16="http://schemas.microsoft.com/office/drawing/2014/main" id="{38DCFFC9-130E-FBF2-0CE5-8FD0C08C97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8516" y="4758344"/>
            <a:ext cx="252000" cy="252000"/>
          </a:xfrm>
          <a:prstGeom prst="rect">
            <a:avLst/>
          </a:prstGeom>
        </p:spPr>
      </p:pic>
      <p:grpSp>
        <p:nvGrpSpPr>
          <p:cNvPr id="6" name="Group 5">
            <a:extLst>
              <a:ext uri="{FF2B5EF4-FFF2-40B4-BE49-F238E27FC236}">
                <a16:creationId xmlns:a16="http://schemas.microsoft.com/office/drawing/2014/main" id="{9A49EBD4-A6FC-9DA9-DB63-942C767D25C5}"/>
              </a:ext>
            </a:extLst>
          </p:cNvPr>
          <p:cNvGrpSpPr/>
          <p:nvPr/>
        </p:nvGrpSpPr>
        <p:grpSpPr>
          <a:xfrm>
            <a:off x="0" y="1016227"/>
            <a:ext cx="2146165" cy="5155973"/>
            <a:chOff x="0" y="1016227"/>
            <a:chExt cx="2146165" cy="5155973"/>
          </a:xfrm>
        </p:grpSpPr>
        <p:sp>
          <p:nvSpPr>
            <p:cNvPr id="5" name="Rectangle 4">
              <a:extLst>
                <a:ext uri="{FF2B5EF4-FFF2-40B4-BE49-F238E27FC236}">
                  <a16:creationId xmlns:a16="http://schemas.microsoft.com/office/drawing/2014/main" id="{945DD33B-DEC3-3F79-12CC-9CCCD860B806}"/>
                </a:ext>
              </a:extLst>
            </p:cNvPr>
            <p:cNvSpPr/>
            <p:nvPr/>
          </p:nvSpPr>
          <p:spPr>
            <a:xfrm>
              <a:off x="0" y="1016227"/>
              <a:ext cx="2146165" cy="5155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pic>
          <p:nvPicPr>
            <p:cNvPr id="80" name="Google Shape;1231;p116">
              <a:extLst>
                <a:ext uri="{FF2B5EF4-FFF2-40B4-BE49-F238E27FC236}">
                  <a16:creationId xmlns:a16="http://schemas.microsoft.com/office/drawing/2014/main" id="{F648C6A2-6670-E9A2-315B-19CDCF53443E}"/>
                </a:ext>
              </a:extLst>
            </p:cNvPr>
            <p:cNvPicPr preferRelativeResize="0"/>
            <p:nvPr/>
          </p:nvPicPr>
          <p:blipFill rotWithShape="1">
            <a:blip r:embed="rId10">
              <a:alphaModFix amt="15000"/>
            </a:blip>
            <a:srcRect l="35198" t="8691" r="35199" b="8600"/>
            <a:stretch/>
          </p:blipFill>
          <p:spPr>
            <a:xfrm>
              <a:off x="0" y="1022106"/>
              <a:ext cx="2146165" cy="5150093"/>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7" name="TextBox 6">
              <a:extLst>
                <a:ext uri="{FF2B5EF4-FFF2-40B4-BE49-F238E27FC236}">
                  <a16:creationId xmlns:a16="http://schemas.microsoft.com/office/drawing/2014/main" id="{034201C2-AF70-9690-50E4-560999985CB1}"/>
                </a:ext>
              </a:extLst>
            </p:cNvPr>
            <p:cNvSpPr txBox="1"/>
            <p:nvPr/>
          </p:nvSpPr>
          <p:spPr>
            <a:xfrm>
              <a:off x="790783" y="115707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Description</a:t>
              </a:r>
              <a:endParaRPr lang="en-US" sz="1200" dirty="0">
                <a:solidFill>
                  <a:schemeClr val="bg1"/>
                </a:solidFill>
                <a:latin typeface="Slate Pro" panose="02000506040000020004" pitchFamily="2" charset="0"/>
                <a:sym typeface="Slate Pro" panose="02000506040000020004" pitchFamily="2" charset="0"/>
              </a:endParaRPr>
            </a:p>
          </p:txBody>
        </p:sp>
        <p:sp>
          <p:nvSpPr>
            <p:cNvPr id="8" name="TextBox 7">
              <a:extLst>
                <a:ext uri="{FF2B5EF4-FFF2-40B4-BE49-F238E27FC236}">
                  <a16:creationId xmlns:a16="http://schemas.microsoft.com/office/drawing/2014/main" id="{51C6ADFF-129B-C474-0691-A8D6DEE6A222}"/>
                </a:ext>
              </a:extLst>
            </p:cNvPr>
            <p:cNvSpPr txBox="1"/>
            <p:nvPr/>
          </p:nvSpPr>
          <p:spPr>
            <a:xfrm>
              <a:off x="790783" y="178370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Purpose</a:t>
              </a:r>
              <a:endParaRPr lang="en-US" sz="1200" dirty="0">
                <a:solidFill>
                  <a:schemeClr val="bg1"/>
                </a:solidFill>
                <a:latin typeface="Slate Pro" panose="02000506040000020004" pitchFamily="2" charset="0"/>
                <a:sym typeface="Slate Pro" panose="02000506040000020004" pitchFamily="2" charset="0"/>
              </a:endParaRPr>
            </a:p>
          </p:txBody>
        </p:sp>
        <p:sp>
          <p:nvSpPr>
            <p:cNvPr id="9" name="TextBox 8">
              <a:extLst>
                <a:ext uri="{FF2B5EF4-FFF2-40B4-BE49-F238E27FC236}">
                  <a16:creationId xmlns:a16="http://schemas.microsoft.com/office/drawing/2014/main" id="{2CB297C7-6FA3-83CB-AF5F-FBC4797E6F02}"/>
                </a:ext>
              </a:extLst>
            </p:cNvPr>
            <p:cNvSpPr txBox="1"/>
            <p:nvPr/>
          </p:nvSpPr>
          <p:spPr>
            <a:xfrm>
              <a:off x="790783" y="3007369"/>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Questions</a:t>
              </a:r>
              <a:endParaRPr lang="en-US" sz="1200" dirty="0">
                <a:solidFill>
                  <a:schemeClr val="bg1"/>
                </a:solidFill>
                <a:latin typeface="Slate Pro" panose="02000506040000020004" pitchFamily="2" charset="0"/>
                <a:sym typeface="Slate Pro" panose="02000506040000020004" pitchFamily="2" charset="0"/>
              </a:endParaRPr>
            </a:p>
          </p:txBody>
        </p:sp>
        <p:sp>
          <p:nvSpPr>
            <p:cNvPr id="10" name="TextBox 9">
              <a:extLst>
                <a:ext uri="{FF2B5EF4-FFF2-40B4-BE49-F238E27FC236}">
                  <a16:creationId xmlns:a16="http://schemas.microsoft.com/office/drawing/2014/main" id="{8EC506EE-1C1F-2C05-C5A0-C5F72125D26A}"/>
                </a:ext>
              </a:extLst>
            </p:cNvPr>
            <p:cNvSpPr txBox="1"/>
            <p:nvPr/>
          </p:nvSpPr>
          <p:spPr>
            <a:xfrm>
              <a:off x="790783" y="425905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Owner</a:t>
              </a:r>
              <a:endParaRPr lang="en-US" sz="1200" dirty="0">
                <a:solidFill>
                  <a:schemeClr val="bg1"/>
                </a:solidFill>
                <a:latin typeface="Slate Pro" panose="02000506040000020004" pitchFamily="2" charset="0"/>
                <a:sym typeface="Slate Pro" panose="02000506040000020004" pitchFamily="2" charset="0"/>
              </a:endParaRPr>
            </a:p>
          </p:txBody>
        </p:sp>
        <p:sp>
          <p:nvSpPr>
            <p:cNvPr id="12" name="TextBox 11">
              <a:extLst>
                <a:ext uri="{FF2B5EF4-FFF2-40B4-BE49-F238E27FC236}">
                  <a16:creationId xmlns:a16="http://schemas.microsoft.com/office/drawing/2014/main" id="{17C65F13-DC05-0181-0D2F-15BD58BAB4FB}"/>
                </a:ext>
              </a:extLst>
            </p:cNvPr>
            <p:cNvSpPr txBox="1"/>
            <p:nvPr/>
          </p:nvSpPr>
          <p:spPr>
            <a:xfrm>
              <a:off x="790783" y="472903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Frequency</a:t>
              </a:r>
              <a:endParaRPr lang="en-US" sz="1200" dirty="0">
                <a:solidFill>
                  <a:schemeClr val="bg1"/>
                </a:solidFill>
                <a:latin typeface="Slate Pro" panose="02000506040000020004" pitchFamily="2" charset="0"/>
                <a:sym typeface="Slate Pro" panose="02000506040000020004" pitchFamily="2" charset="0"/>
              </a:endParaRPr>
            </a:p>
          </p:txBody>
        </p:sp>
        <p:sp>
          <p:nvSpPr>
            <p:cNvPr id="13" name="TextBox 12">
              <a:extLst>
                <a:ext uri="{FF2B5EF4-FFF2-40B4-BE49-F238E27FC236}">
                  <a16:creationId xmlns:a16="http://schemas.microsoft.com/office/drawing/2014/main" id="{1F967335-BECF-B298-E6C2-B6DBBD5AED9B}"/>
                </a:ext>
              </a:extLst>
            </p:cNvPr>
            <p:cNvSpPr txBox="1"/>
            <p:nvPr/>
          </p:nvSpPr>
          <p:spPr>
            <a:xfrm>
              <a:off x="790783" y="5208543"/>
              <a:ext cx="121919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Time to Execute</a:t>
              </a:r>
              <a:endParaRPr lang="en-US" sz="1200" dirty="0">
                <a:solidFill>
                  <a:schemeClr val="bg1"/>
                </a:solidFill>
                <a:latin typeface="Slate Pro" panose="02000506040000020004" pitchFamily="2" charset="0"/>
                <a:sym typeface="Slate Pro" panose="02000506040000020004" pitchFamily="2" charset="0"/>
              </a:endParaRPr>
            </a:p>
          </p:txBody>
        </p:sp>
        <p:sp>
          <p:nvSpPr>
            <p:cNvPr id="14" name="TextBox 13">
              <a:extLst>
                <a:ext uri="{FF2B5EF4-FFF2-40B4-BE49-F238E27FC236}">
                  <a16:creationId xmlns:a16="http://schemas.microsoft.com/office/drawing/2014/main" id="{581BEB46-7FD0-0C44-0204-F0476447AC88}"/>
                </a:ext>
              </a:extLst>
            </p:cNvPr>
            <p:cNvSpPr txBox="1"/>
            <p:nvPr/>
          </p:nvSpPr>
          <p:spPr>
            <a:xfrm>
              <a:off x="790783" y="571169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Trigger Events</a:t>
              </a:r>
              <a:endParaRPr lang="en-US" sz="1200" dirty="0">
                <a:solidFill>
                  <a:schemeClr val="bg1"/>
                </a:solidFill>
                <a:latin typeface="Slate Pro" panose="02000506040000020004" pitchFamily="2" charset="0"/>
                <a:sym typeface="Slate Pro" panose="02000506040000020004" pitchFamily="2" charset="0"/>
              </a:endParaRPr>
            </a:p>
          </p:txBody>
        </p:sp>
        <p:grpSp>
          <p:nvGrpSpPr>
            <p:cNvPr id="32" name="Group 31">
              <a:extLst>
                <a:ext uri="{FF2B5EF4-FFF2-40B4-BE49-F238E27FC236}">
                  <a16:creationId xmlns:a16="http://schemas.microsoft.com/office/drawing/2014/main" id="{F127A573-7B04-6BEA-069D-815E282E1CA8}"/>
                </a:ext>
              </a:extLst>
            </p:cNvPr>
            <p:cNvGrpSpPr/>
            <p:nvPr/>
          </p:nvGrpSpPr>
          <p:grpSpPr>
            <a:xfrm>
              <a:off x="314122" y="1476704"/>
              <a:ext cx="1822315" cy="4042882"/>
              <a:chOff x="2254314" y="1746334"/>
              <a:chExt cx="2249561" cy="3822872"/>
            </a:xfrm>
          </p:grpSpPr>
          <p:cxnSp>
            <p:nvCxnSpPr>
              <p:cNvPr id="34" name="Straight Connector 33">
                <a:extLst>
                  <a:ext uri="{FF2B5EF4-FFF2-40B4-BE49-F238E27FC236}">
                    <a16:creationId xmlns:a16="http://schemas.microsoft.com/office/drawing/2014/main" id="{5DBFEEA2-3BFE-8703-2343-40F10DBD45A9}"/>
                  </a:ext>
                </a:extLst>
              </p:cNvPr>
              <p:cNvCxnSpPr/>
              <p:nvPr/>
            </p:nvCxnSpPr>
            <p:spPr>
              <a:xfrm>
                <a:off x="2254314" y="1746334"/>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6FC3C6-87BB-EF32-1F6E-AEC79CD2099C}"/>
                  </a:ext>
                </a:extLst>
              </p:cNvPr>
              <p:cNvCxnSpPr/>
              <p:nvPr/>
            </p:nvCxnSpPr>
            <p:spPr>
              <a:xfrm>
                <a:off x="2254314" y="2861631"/>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959F10-A541-6C09-207B-E941B10DA51F}"/>
                  </a:ext>
                </a:extLst>
              </p:cNvPr>
              <p:cNvCxnSpPr/>
              <p:nvPr/>
            </p:nvCxnSpPr>
            <p:spPr>
              <a:xfrm>
                <a:off x="2254314" y="4244979"/>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00E59C-1881-8344-DAFC-4AADD75DEC47}"/>
                  </a:ext>
                </a:extLst>
              </p:cNvPr>
              <p:cNvCxnSpPr/>
              <p:nvPr/>
            </p:nvCxnSpPr>
            <p:spPr>
              <a:xfrm>
                <a:off x="2254314" y="4686388"/>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F37ADE-23E3-83A3-D62C-8BCB44CCF422}"/>
                  </a:ext>
                </a:extLst>
              </p:cNvPr>
              <p:cNvCxnSpPr/>
              <p:nvPr/>
            </p:nvCxnSpPr>
            <p:spPr>
              <a:xfrm>
                <a:off x="2254314" y="5127797"/>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2B97E6-CE3C-03C1-D2C2-8D9CA0435478}"/>
                  </a:ext>
                </a:extLst>
              </p:cNvPr>
              <p:cNvCxnSpPr/>
              <p:nvPr/>
            </p:nvCxnSpPr>
            <p:spPr>
              <a:xfrm>
                <a:off x="2254314" y="55692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44" name="Google Shape;1140;p114">
              <a:extLst>
                <a:ext uri="{FF2B5EF4-FFF2-40B4-BE49-F238E27FC236}">
                  <a16:creationId xmlns:a16="http://schemas.microsoft.com/office/drawing/2014/main" id="{FA4EABCE-9D11-22B5-76BF-E2330A01DD4C}"/>
                </a:ext>
              </a:extLst>
            </p:cNvPr>
            <p:cNvGrpSpPr/>
            <p:nvPr/>
          </p:nvGrpSpPr>
          <p:grpSpPr>
            <a:xfrm>
              <a:off x="433090" y="1164978"/>
              <a:ext cx="168112" cy="168853"/>
              <a:chOff x="4833938" y="2163763"/>
              <a:chExt cx="360362" cy="361951"/>
            </a:xfrm>
          </p:grpSpPr>
          <p:sp>
            <p:nvSpPr>
              <p:cNvPr id="45" name="Google Shape;1141;p114">
                <a:extLst>
                  <a:ext uri="{FF2B5EF4-FFF2-40B4-BE49-F238E27FC236}">
                    <a16:creationId xmlns:a16="http://schemas.microsoft.com/office/drawing/2014/main" id="{03ECA899-CDC9-1358-3DE7-818F9B63C3A2}"/>
                  </a:ext>
                </a:extLst>
              </p:cNvPr>
              <p:cNvSpPr/>
              <p:nvPr/>
            </p:nvSpPr>
            <p:spPr>
              <a:xfrm>
                <a:off x="4833938" y="2419351"/>
                <a:ext cx="192088" cy="106363"/>
              </a:xfrm>
              <a:custGeom>
                <a:avLst/>
                <a:gdLst/>
                <a:ahLst/>
                <a:cxnLst/>
                <a:rect l="l" t="t" r="r" b="b"/>
                <a:pathLst>
                  <a:path w="51" h="28" extrusionOk="0">
                    <a:moveTo>
                      <a:pt x="44" y="14"/>
                    </a:moveTo>
                    <a:cubicBezTo>
                      <a:pt x="44" y="8"/>
                      <a:pt x="47" y="3"/>
                      <a:pt x="51" y="0"/>
                    </a:cubicBezTo>
                    <a:cubicBezTo>
                      <a:pt x="22" y="0"/>
                      <a:pt x="22" y="0"/>
                      <a:pt x="22" y="0"/>
                    </a:cubicBezTo>
                    <a:cubicBezTo>
                      <a:pt x="20" y="0"/>
                      <a:pt x="20" y="0"/>
                      <a:pt x="20" y="0"/>
                    </a:cubicBezTo>
                    <a:cubicBezTo>
                      <a:pt x="14" y="0"/>
                      <a:pt x="14" y="0"/>
                      <a:pt x="14" y="0"/>
                    </a:cubicBezTo>
                    <a:cubicBezTo>
                      <a:pt x="6" y="0"/>
                      <a:pt x="0" y="6"/>
                      <a:pt x="0" y="14"/>
                    </a:cubicBezTo>
                    <a:cubicBezTo>
                      <a:pt x="0" y="22"/>
                      <a:pt x="6" y="28"/>
                      <a:pt x="14" y="28"/>
                    </a:cubicBezTo>
                    <a:cubicBezTo>
                      <a:pt x="51" y="28"/>
                      <a:pt x="51" y="28"/>
                      <a:pt x="51" y="28"/>
                    </a:cubicBezTo>
                    <a:cubicBezTo>
                      <a:pt x="47" y="25"/>
                      <a:pt x="44" y="20"/>
                      <a:pt x="44"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6" name="Google Shape;1142;p114">
                <a:extLst>
                  <a:ext uri="{FF2B5EF4-FFF2-40B4-BE49-F238E27FC236}">
                    <a16:creationId xmlns:a16="http://schemas.microsoft.com/office/drawing/2014/main" id="{559ACAF4-539C-22AA-4BD0-E0988C63CD8D}"/>
                  </a:ext>
                </a:extLst>
              </p:cNvPr>
              <p:cNvSpPr/>
              <p:nvPr/>
            </p:nvSpPr>
            <p:spPr>
              <a:xfrm>
                <a:off x="4908550" y="2163763"/>
                <a:ext cx="285750" cy="361950"/>
              </a:xfrm>
              <a:custGeom>
                <a:avLst/>
                <a:gdLst/>
                <a:ahLst/>
                <a:cxnLst/>
                <a:rect l="l" t="t" r="r" b="b"/>
                <a:pathLst>
                  <a:path w="76" h="96" extrusionOk="0">
                    <a:moveTo>
                      <a:pt x="64" y="0"/>
                    </a:moveTo>
                    <a:cubicBezTo>
                      <a:pt x="14" y="0"/>
                      <a:pt x="14" y="0"/>
                      <a:pt x="14" y="0"/>
                    </a:cubicBezTo>
                    <a:cubicBezTo>
                      <a:pt x="6" y="0"/>
                      <a:pt x="0" y="6"/>
                      <a:pt x="0" y="14"/>
                    </a:cubicBezTo>
                    <a:cubicBezTo>
                      <a:pt x="0" y="64"/>
                      <a:pt x="0" y="64"/>
                      <a:pt x="0" y="64"/>
                    </a:cubicBezTo>
                    <a:cubicBezTo>
                      <a:pt x="42" y="64"/>
                      <a:pt x="42" y="64"/>
                      <a:pt x="42" y="64"/>
                    </a:cubicBezTo>
                    <a:cubicBezTo>
                      <a:pt x="43" y="64"/>
                      <a:pt x="44" y="65"/>
                      <a:pt x="44" y="66"/>
                    </a:cubicBezTo>
                    <a:cubicBezTo>
                      <a:pt x="44" y="67"/>
                      <a:pt x="43" y="68"/>
                      <a:pt x="42" y="68"/>
                    </a:cubicBezTo>
                    <a:cubicBezTo>
                      <a:pt x="36" y="68"/>
                      <a:pt x="28" y="73"/>
                      <a:pt x="28" y="82"/>
                    </a:cubicBezTo>
                    <a:cubicBezTo>
                      <a:pt x="28" y="91"/>
                      <a:pt x="36" y="96"/>
                      <a:pt x="42" y="96"/>
                    </a:cubicBezTo>
                    <a:cubicBezTo>
                      <a:pt x="50" y="96"/>
                      <a:pt x="56" y="90"/>
                      <a:pt x="56" y="82"/>
                    </a:cubicBezTo>
                    <a:cubicBezTo>
                      <a:pt x="56" y="16"/>
                      <a:pt x="56" y="16"/>
                      <a:pt x="56" y="16"/>
                    </a:cubicBezTo>
                    <a:cubicBezTo>
                      <a:pt x="74" y="16"/>
                      <a:pt x="74" y="16"/>
                      <a:pt x="74" y="16"/>
                    </a:cubicBezTo>
                    <a:cubicBezTo>
                      <a:pt x="75" y="16"/>
                      <a:pt x="76" y="15"/>
                      <a:pt x="76" y="14"/>
                    </a:cubicBezTo>
                    <a:cubicBezTo>
                      <a:pt x="76" y="6"/>
                      <a:pt x="71" y="0"/>
                      <a:pt x="64" y="0"/>
                    </a:cubicBezTo>
                    <a:close/>
                    <a:moveTo>
                      <a:pt x="38" y="56"/>
                    </a:moveTo>
                    <a:cubicBezTo>
                      <a:pt x="16" y="56"/>
                      <a:pt x="16" y="56"/>
                      <a:pt x="16" y="56"/>
                    </a:cubicBezTo>
                    <a:cubicBezTo>
                      <a:pt x="15" y="56"/>
                      <a:pt x="14" y="55"/>
                      <a:pt x="14" y="54"/>
                    </a:cubicBezTo>
                    <a:cubicBezTo>
                      <a:pt x="14" y="53"/>
                      <a:pt x="15" y="52"/>
                      <a:pt x="16" y="52"/>
                    </a:cubicBezTo>
                    <a:cubicBezTo>
                      <a:pt x="38" y="52"/>
                      <a:pt x="38" y="52"/>
                      <a:pt x="38" y="52"/>
                    </a:cubicBezTo>
                    <a:cubicBezTo>
                      <a:pt x="39" y="52"/>
                      <a:pt x="40" y="53"/>
                      <a:pt x="40" y="54"/>
                    </a:cubicBezTo>
                    <a:cubicBezTo>
                      <a:pt x="40" y="55"/>
                      <a:pt x="39" y="56"/>
                      <a:pt x="38" y="56"/>
                    </a:cubicBezTo>
                    <a:close/>
                    <a:moveTo>
                      <a:pt x="38" y="44"/>
                    </a:moveTo>
                    <a:cubicBezTo>
                      <a:pt x="16" y="44"/>
                      <a:pt x="16" y="44"/>
                      <a:pt x="16" y="44"/>
                    </a:cubicBezTo>
                    <a:cubicBezTo>
                      <a:pt x="15" y="44"/>
                      <a:pt x="14" y="43"/>
                      <a:pt x="14" y="42"/>
                    </a:cubicBezTo>
                    <a:cubicBezTo>
                      <a:pt x="14" y="41"/>
                      <a:pt x="15" y="40"/>
                      <a:pt x="16" y="40"/>
                    </a:cubicBezTo>
                    <a:cubicBezTo>
                      <a:pt x="38" y="40"/>
                      <a:pt x="38" y="40"/>
                      <a:pt x="38" y="40"/>
                    </a:cubicBezTo>
                    <a:cubicBezTo>
                      <a:pt x="39" y="40"/>
                      <a:pt x="40" y="41"/>
                      <a:pt x="40" y="42"/>
                    </a:cubicBezTo>
                    <a:cubicBezTo>
                      <a:pt x="40" y="43"/>
                      <a:pt x="39" y="44"/>
                      <a:pt x="38" y="44"/>
                    </a:cubicBezTo>
                    <a:close/>
                    <a:moveTo>
                      <a:pt x="38" y="32"/>
                    </a:moveTo>
                    <a:cubicBezTo>
                      <a:pt x="16" y="32"/>
                      <a:pt x="16" y="32"/>
                      <a:pt x="16" y="32"/>
                    </a:cubicBezTo>
                    <a:cubicBezTo>
                      <a:pt x="15" y="32"/>
                      <a:pt x="14" y="31"/>
                      <a:pt x="14" y="30"/>
                    </a:cubicBezTo>
                    <a:cubicBezTo>
                      <a:pt x="14" y="29"/>
                      <a:pt x="15" y="28"/>
                      <a:pt x="16" y="28"/>
                    </a:cubicBezTo>
                    <a:cubicBezTo>
                      <a:pt x="38" y="28"/>
                      <a:pt x="38" y="28"/>
                      <a:pt x="38" y="28"/>
                    </a:cubicBezTo>
                    <a:cubicBezTo>
                      <a:pt x="39" y="28"/>
                      <a:pt x="40" y="29"/>
                      <a:pt x="40" y="30"/>
                    </a:cubicBezTo>
                    <a:cubicBezTo>
                      <a:pt x="40" y="31"/>
                      <a:pt x="39" y="32"/>
                      <a:pt x="38" y="32"/>
                    </a:cubicBezTo>
                    <a:close/>
                    <a:moveTo>
                      <a:pt x="38" y="20"/>
                    </a:moveTo>
                    <a:cubicBezTo>
                      <a:pt x="16" y="20"/>
                      <a:pt x="16" y="20"/>
                      <a:pt x="16" y="20"/>
                    </a:cubicBezTo>
                    <a:cubicBezTo>
                      <a:pt x="15" y="20"/>
                      <a:pt x="14" y="19"/>
                      <a:pt x="14" y="18"/>
                    </a:cubicBezTo>
                    <a:cubicBezTo>
                      <a:pt x="14" y="17"/>
                      <a:pt x="15" y="16"/>
                      <a:pt x="16" y="16"/>
                    </a:cubicBezTo>
                    <a:cubicBezTo>
                      <a:pt x="38" y="16"/>
                      <a:pt x="38" y="16"/>
                      <a:pt x="38" y="16"/>
                    </a:cubicBezTo>
                    <a:cubicBezTo>
                      <a:pt x="39" y="16"/>
                      <a:pt x="40" y="17"/>
                      <a:pt x="40" y="18"/>
                    </a:cubicBezTo>
                    <a:cubicBezTo>
                      <a:pt x="40" y="19"/>
                      <a:pt x="39" y="20"/>
                      <a:pt x="38" y="20"/>
                    </a:cubicBezTo>
                    <a:close/>
                    <a:moveTo>
                      <a:pt x="56" y="12"/>
                    </a:moveTo>
                    <a:cubicBezTo>
                      <a:pt x="58" y="6"/>
                      <a:pt x="62" y="4"/>
                      <a:pt x="63" y="4"/>
                    </a:cubicBezTo>
                    <a:cubicBezTo>
                      <a:pt x="64" y="4"/>
                      <a:pt x="64" y="4"/>
                      <a:pt x="64" y="4"/>
                    </a:cubicBezTo>
                    <a:cubicBezTo>
                      <a:pt x="68" y="4"/>
                      <a:pt x="71" y="7"/>
                      <a:pt x="72" y="12"/>
                    </a:cubicBezTo>
                    <a:lnTo>
                      <a:pt x="56"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47" name="Google Shape;1143;p114">
              <a:extLst>
                <a:ext uri="{FF2B5EF4-FFF2-40B4-BE49-F238E27FC236}">
                  <a16:creationId xmlns:a16="http://schemas.microsoft.com/office/drawing/2014/main" id="{35CBD582-ABAE-EE86-1C34-94849169E338}"/>
                </a:ext>
              </a:extLst>
            </p:cNvPr>
            <p:cNvSpPr/>
            <p:nvPr/>
          </p:nvSpPr>
          <p:spPr>
            <a:xfrm>
              <a:off x="433090" y="1783169"/>
              <a:ext cx="185737" cy="185737"/>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pic>
          <p:nvPicPr>
            <p:cNvPr id="48" name="Google Shape;1144;p114" descr="Badge Question Mark with solid fill">
              <a:extLst>
                <a:ext uri="{FF2B5EF4-FFF2-40B4-BE49-F238E27FC236}">
                  <a16:creationId xmlns:a16="http://schemas.microsoft.com/office/drawing/2014/main" id="{77F86345-E19F-62CB-EB14-A472861C6213}"/>
                </a:ext>
              </a:extLst>
            </p:cNvPr>
            <p:cNvPicPr preferRelativeResize="0"/>
            <p:nvPr/>
          </p:nvPicPr>
          <p:blipFill rotWithShape="1">
            <a:blip r:embed="rId11">
              <a:alphaModFix/>
            </a:blip>
            <a:srcRect/>
            <a:stretch/>
          </p:blipFill>
          <p:spPr>
            <a:xfrm>
              <a:off x="433090" y="3009192"/>
              <a:ext cx="213286" cy="213286"/>
            </a:xfrm>
            <a:prstGeom prst="rect">
              <a:avLst/>
            </a:prstGeom>
            <a:noFill/>
            <a:ln>
              <a:noFill/>
            </a:ln>
          </p:spPr>
        </p:pic>
        <p:grpSp>
          <p:nvGrpSpPr>
            <p:cNvPr id="49" name="Google Shape;1157;p114">
              <a:extLst>
                <a:ext uri="{FF2B5EF4-FFF2-40B4-BE49-F238E27FC236}">
                  <a16:creationId xmlns:a16="http://schemas.microsoft.com/office/drawing/2014/main" id="{81EE526E-508F-A7DD-F427-097CAA10EDE8}"/>
                </a:ext>
              </a:extLst>
            </p:cNvPr>
            <p:cNvGrpSpPr/>
            <p:nvPr/>
          </p:nvGrpSpPr>
          <p:grpSpPr>
            <a:xfrm>
              <a:off x="433090" y="4266957"/>
              <a:ext cx="168112" cy="168853"/>
              <a:chOff x="2670175" y="3248025"/>
              <a:chExt cx="360363" cy="361951"/>
            </a:xfrm>
          </p:grpSpPr>
          <p:sp>
            <p:nvSpPr>
              <p:cNvPr id="50" name="Google Shape;1158;p114">
                <a:extLst>
                  <a:ext uri="{FF2B5EF4-FFF2-40B4-BE49-F238E27FC236}">
                    <a16:creationId xmlns:a16="http://schemas.microsoft.com/office/drawing/2014/main" id="{C161E454-B9C4-517F-5F57-714CB5E21AB6}"/>
                  </a:ext>
                </a:extLst>
              </p:cNvPr>
              <p:cNvSpPr/>
              <p:nvPr/>
            </p:nvSpPr>
            <p:spPr>
              <a:xfrm>
                <a:off x="2711450" y="3294063"/>
                <a:ext cx="282575" cy="315913"/>
              </a:xfrm>
              <a:custGeom>
                <a:avLst/>
                <a:gdLst/>
                <a:ahLst/>
                <a:cxnLst/>
                <a:rect l="l" t="t" r="r" b="b"/>
                <a:pathLst>
                  <a:path w="75" h="84" extrusionOk="0">
                    <a:moveTo>
                      <a:pt x="48" y="46"/>
                    </a:moveTo>
                    <a:cubicBezTo>
                      <a:pt x="56" y="42"/>
                      <a:pt x="62" y="34"/>
                      <a:pt x="62" y="24"/>
                    </a:cubicBezTo>
                    <a:cubicBezTo>
                      <a:pt x="62" y="11"/>
                      <a:pt x="51" y="0"/>
                      <a:pt x="37" y="0"/>
                    </a:cubicBezTo>
                    <a:cubicBezTo>
                      <a:pt x="24" y="0"/>
                      <a:pt x="13" y="11"/>
                      <a:pt x="13" y="24"/>
                    </a:cubicBezTo>
                    <a:cubicBezTo>
                      <a:pt x="13" y="34"/>
                      <a:pt x="19" y="42"/>
                      <a:pt x="27" y="46"/>
                    </a:cubicBezTo>
                    <a:cubicBezTo>
                      <a:pt x="11" y="51"/>
                      <a:pt x="0" y="65"/>
                      <a:pt x="0" y="82"/>
                    </a:cubicBezTo>
                    <a:cubicBezTo>
                      <a:pt x="0" y="83"/>
                      <a:pt x="1" y="84"/>
                      <a:pt x="2" y="84"/>
                    </a:cubicBezTo>
                    <a:cubicBezTo>
                      <a:pt x="73" y="84"/>
                      <a:pt x="73" y="84"/>
                      <a:pt x="73" y="84"/>
                    </a:cubicBezTo>
                    <a:cubicBezTo>
                      <a:pt x="73" y="84"/>
                      <a:pt x="73" y="84"/>
                      <a:pt x="73" y="84"/>
                    </a:cubicBezTo>
                    <a:cubicBezTo>
                      <a:pt x="74" y="84"/>
                      <a:pt x="75" y="83"/>
                      <a:pt x="75" y="82"/>
                    </a:cubicBezTo>
                    <a:cubicBezTo>
                      <a:pt x="75" y="66"/>
                      <a:pt x="64" y="51"/>
                      <a:pt x="48"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1159;p114">
                <a:extLst>
                  <a:ext uri="{FF2B5EF4-FFF2-40B4-BE49-F238E27FC236}">
                    <a16:creationId xmlns:a16="http://schemas.microsoft.com/office/drawing/2014/main" id="{45CF9661-92EA-19B7-7F7D-26D42EB8FB6A}"/>
                  </a:ext>
                </a:extLst>
              </p:cNvPr>
              <p:cNvSpPr/>
              <p:nvPr/>
            </p:nvSpPr>
            <p:spPr>
              <a:xfrm>
                <a:off x="267017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4"/>
                      <a:pt x="0" y="4"/>
                      <a:pt x="0" y="4"/>
                    </a:cubicBezTo>
                    <a:cubicBezTo>
                      <a:pt x="0" y="2"/>
                      <a:pt x="2" y="0"/>
                      <a:pt x="4" y="0"/>
                    </a:cubicBezTo>
                    <a:cubicBezTo>
                      <a:pt x="6" y="0"/>
                      <a:pt x="8" y="2"/>
                      <a:pt x="8" y="4"/>
                    </a:cubicBezTo>
                    <a:cubicBezTo>
                      <a:pt x="8" y="12"/>
                      <a:pt x="8" y="12"/>
                      <a:pt x="8" y="12"/>
                    </a:cubicBezTo>
                    <a:cubicBezTo>
                      <a:pt x="16" y="12"/>
                      <a:pt x="16" y="12"/>
                      <a:pt x="16" y="12"/>
                    </a:cubicBezTo>
                    <a:cubicBezTo>
                      <a:pt x="18" y="12"/>
                      <a:pt x="20" y="14"/>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2" name="Google Shape;1160;p114">
                <a:extLst>
                  <a:ext uri="{FF2B5EF4-FFF2-40B4-BE49-F238E27FC236}">
                    <a16:creationId xmlns:a16="http://schemas.microsoft.com/office/drawing/2014/main" id="{6FC263CA-4B28-E84F-AC57-45C405358A41}"/>
                  </a:ext>
                </a:extLst>
              </p:cNvPr>
              <p:cNvSpPr/>
              <p:nvPr/>
            </p:nvSpPr>
            <p:spPr>
              <a:xfrm>
                <a:off x="2670175" y="3248025"/>
                <a:ext cx="74613" cy="76200"/>
              </a:xfrm>
              <a:custGeom>
                <a:avLst/>
                <a:gdLst/>
                <a:ahLst/>
                <a:cxnLst/>
                <a:rect l="l" t="t" r="r" b="b"/>
                <a:pathLst>
                  <a:path w="20" h="20" extrusionOk="0">
                    <a:moveTo>
                      <a:pt x="4" y="20"/>
                    </a:moveTo>
                    <a:cubicBezTo>
                      <a:pt x="2" y="20"/>
                      <a:pt x="0" y="18"/>
                      <a:pt x="0" y="16"/>
                    </a:cubicBezTo>
                    <a:cubicBezTo>
                      <a:pt x="0" y="4"/>
                      <a:pt x="0" y="4"/>
                      <a:pt x="0" y="4"/>
                    </a:cubicBezTo>
                    <a:cubicBezTo>
                      <a:pt x="0" y="2"/>
                      <a:pt x="2" y="0"/>
                      <a:pt x="4" y="0"/>
                    </a:cubicBezTo>
                    <a:cubicBezTo>
                      <a:pt x="16" y="0"/>
                      <a:pt x="16" y="0"/>
                      <a:pt x="16" y="0"/>
                    </a:cubicBezTo>
                    <a:cubicBezTo>
                      <a:pt x="18" y="0"/>
                      <a:pt x="20" y="2"/>
                      <a:pt x="20" y="4"/>
                    </a:cubicBezTo>
                    <a:cubicBezTo>
                      <a:pt x="20" y="6"/>
                      <a:pt x="18" y="8"/>
                      <a:pt x="16" y="8"/>
                    </a:cubicBezTo>
                    <a:cubicBezTo>
                      <a:pt x="8" y="8"/>
                      <a:pt x="8" y="8"/>
                      <a:pt x="8" y="8"/>
                    </a:cubicBezTo>
                    <a:cubicBezTo>
                      <a:pt x="8" y="16"/>
                      <a:pt x="8" y="16"/>
                      <a:pt x="8" y="16"/>
                    </a:cubicBezTo>
                    <a:cubicBezTo>
                      <a:pt x="8" y="18"/>
                      <a:pt x="6" y="20"/>
                      <a:pt x="4"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3" name="Google Shape;1161;p114">
                <a:extLst>
                  <a:ext uri="{FF2B5EF4-FFF2-40B4-BE49-F238E27FC236}">
                    <a16:creationId xmlns:a16="http://schemas.microsoft.com/office/drawing/2014/main" id="{EB482C91-4DDB-30D2-FD34-D9478900F958}"/>
                  </a:ext>
                </a:extLst>
              </p:cNvPr>
              <p:cNvSpPr/>
              <p:nvPr/>
            </p:nvSpPr>
            <p:spPr>
              <a:xfrm>
                <a:off x="2955925" y="3248025"/>
                <a:ext cx="74613" cy="76200"/>
              </a:xfrm>
              <a:custGeom>
                <a:avLst/>
                <a:gdLst/>
                <a:ahLst/>
                <a:cxnLst/>
                <a:rect l="l" t="t" r="r" b="b"/>
                <a:pathLst>
                  <a:path w="20" h="20" extrusionOk="0">
                    <a:moveTo>
                      <a:pt x="16" y="20"/>
                    </a:moveTo>
                    <a:cubicBezTo>
                      <a:pt x="14" y="20"/>
                      <a:pt x="12" y="18"/>
                      <a:pt x="12" y="16"/>
                    </a:cubicBezTo>
                    <a:cubicBezTo>
                      <a:pt x="12" y="8"/>
                      <a:pt x="12" y="8"/>
                      <a:pt x="12" y="8"/>
                    </a:cubicBez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1162;p114">
                <a:extLst>
                  <a:ext uri="{FF2B5EF4-FFF2-40B4-BE49-F238E27FC236}">
                    <a16:creationId xmlns:a16="http://schemas.microsoft.com/office/drawing/2014/main" id="{CE63C0ED-8A98-D484-5A3E-D3F8A27D088B}"/>
                  </a:ext>
                </a:extLst>
              </p:cNvPr>
              <p:cNvSpPr/>
              <p:nvPr/>
            </p:nvSpPr>
            <p:spPr>
              <a:xfrm>
                <a:off x="295592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14"/>
                      <a:pt x="2" y="12"/>
                      <a:pt x="4" y="12"/>
                    </a:cubicBezTo>
                    <a:cubicBezTo>
                      <a:pt x="12" y="12"/>
                      <a:pt x="12" y="12"/>
                      <a:pt x="12" y="12"/>
                    </a:cubicBezTo>
                    <a:cubicBezTo>
                      <a:pt x="12" y="4"/>
                      <a:pt x="12" y="4"/>
                      <a:pt x="12" y="4"/>
                    </a:cubicBezTo>
                    <a:cubicBezTo>
                      <a:pt x="12" y="2"/>
                      <a:pt x="14"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60" name="Google Shape;1168;p114">
              <a:extLst>
                <a:ext uri="{FF2B5EF4-FFF2-40B4-BE49-F238E27FC236}">
                  <a16:creationId xmlns:a16="http://schemas.microsoft.com/office/drawing/2014/main" id="{78186015-9CF8-B98D-1A99-17C70E48B293}"/>
                </a:ext>
              </a:extLst>
            </p:cNvPr>
            <p:cNvSpPr/>
            <p:nvPr/>
          </p:nvSpPr>
          <p:spPr>
            <a:xfrm>
              <a:off x="433090" y="5215709"/>
              <a:ext cx="169594" cy="17033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nvGrpSpPr>
            <p:cNvPr id="61" name="Google Shape;1169;p114">
              <a:extLst>
                <a:ext uri="{FF2B5EF4-FFF2-40B4-BE49-F238E27FC236}">
                  <a16:creationId xmlns:a16="http://schemas.microsoft.com/office/drawing/2014/main" id="{5748A221-0BE6-CE82-F175-4C6B2D382365}"/>
                </a:ext>
              </a:extLst>
            </p:cNvPr>
            <p:cNvGrpSpPr/>
            <p:nvPr/>
          </p:nvGrpSpPr>
          <p:grpSpPr>
            <a:xfrm>
              <a:off x="433090" y="5719600"/>
              <a:ext cx="168112" cy="168852"/>
              <a:chOff x="5554663" y="3248025"/>
              <a:chExt cx="360363" cy="361950"/>
            </a:xfrm>
          </p:grpSpPr>
          <p:sp>
            <p:nvSpPr>
              <p:cNvPr id="62" name="Google Shape;1170;p114">
                <a:extLst>
                  <a:ext uri="{FF2B5EF4-FFF2-40B4-BE49-F238E27FC236}">
                    <a16:creationId xmlns:a16="http://schemas.microsoft.com/office/drawing/2014/main" id="{8E56C27D-2772-AF18-35C1-CAB2E7D273BE}"/>
                  </a:ext>
                </a:extLst>
              </p:cNvPr>
              <p:cNvSpPr/>
              <p:nvPr/>
            </p:nvSpPr>
            <p:spPr>
              <a:xfrm>
                <a:off x="574357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3" name="Google Shape;1171;p114">
                <a:extLst>
                  <a:ext uri="{FF2B5EF4-FFF2-40B4-BE49-F238E27FC236}">
                    <a16:creationId xmlns:a16="http://schemas.microsoft.com/office/drawing/2014/main" id="{C3A670E8-221A-427A-659F-BC4719646BAF}"/>
                  </a:ext>
                </a:extLst>
              </p:cNvPr>
              <p:cNvSpPr/>
              <p:nvPr/>
            </p:nvSpPr>
            <p:spPr>
              <a:xfrm>
                <a:off x="566102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4" name="Google Shape;1172;p114">
                <a:extLst>
                  <a:ext uri="{FF2B5EF4-FFF2-40B4-BE49-F238E27FC236}">
                    <a16:creationId xmlns:a16="http://schemas.microsoft.com/office/drawing/2014/main" id="{D7F1392E-DC30-204D-4A05-40261707ABB3}"/>
                  </a:ext>
                </a:extLst>
              </p:cNvPr>
              <p:cNvSpPr/>
              <p:nvPr/>
            </p:nvSpPr>
            <p:spPr>
              <a:xfrm>
                <a:off x="574357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5" name="Google Shape;1173;p114">
                <a:extLst>
                  <a:ext uri="{FF2B5EF4-FFF2-40B4-BE49-F238E27FC236}">
                    <a16:creationId xmlns:a16="http://schemas.microsoft.com/office/drawing/2014/main" id="{40A9807D-BC14-843C-F45D-10638E0929E4}"/>
                  </a:ext>
                </a:extLst>
              </p:cNvPr>
              <p:cNvSpPr/>
              <p:nvPr/>
            </p:nvSpPr>
            <p:spPr>
              <a:xfrm>
                <a:off x="566102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6" name="Google Shape;1174;p114">
                <a:extLst>
                  <a:ext uri="{FF2B5EF4-FFF2-40B4-BE49-F238E27FC236}">
                    <a16:creationId xmlns:a16="http://schemas.microsoft.com/office/drawing/2014/main" id="{29DE9A02-9EFF-9236-DAD4-7EB289E68AF7}"/>
                  </a:ext>
                </a:extLst>
              </p:cNvPr>
              <p:cNvSpPr/>
              <p:nvPr/>
            </p:nvSpPr>
            <p:spPr>
              <a:xfrm>
                <a:off x="5554663" y="3368675"/>
                <a:ext cx="360363" cy="241300"/>
              </a:xfrm>
              <a:custGeom>
                <a:avLst/>
                <a:gdLst/>
                <a:ahLst/>
                <a:cxnLst/>
                <a:rect l="l" t="t" r="r" b="b"/>
                <a:pathLst>
                  <a:path w="96" h="64" extrusionOk="0">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7" name="Google Shape;1175;p114">
                <a:extLst>
                  <a:ext uri="{FF2B5EF4-FFF2-40B4-BE49-F238E27FC236}">
                    <a16:creationId xmlns:a16="http://schemas.microsoft.com/office/drawing/2014/main" id="{E57D775C-63DC-48D3-0CC9-086D9A7A5C87}"/>
                  </a:ext>
                </a:extLst>
              </p:cNvPr>
              <p:cNvSpPr/>
              <p:nvPr/>
            </p:nvSpPr>
            <p:spPr>
              <a:xfrm>
                <a:off x="5554663" y="3248025"/>
                <a:ext cx="360363" cy="106363"/>
              </a:xfrm>
              <a:custGeom>
                <a:avLst/>
                <a:gdLst/>
                <a:ahLst/>
                <a:cxnLst/>
                <a:rect l="l" t="t" r="r" b="b"/>
                <a:pathLst>
                  <a:path w="96" h="28" extrusionOk="0">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6" name="Graphic 85">
              <a:extLst>
                <a:ext uri="{FF2B5EF4-FFF2-40B4-BE49-F238E27FC236}">
                  <a16:creationId xmlns:a16="http://schemas.microsoft.com/office/drawing/2014/main" id="{C327C4E6-6E54-1ACC-2160-81E71442A1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945" y="4726167"/>
              <a:ext cx="190402" cy="190402"/>
            </a:xfrm>
            <a:prstGeom prst="rect">
              <a:avLst/>
            </a:prstGeom>
          </p:spPr>
        </p:pic>
      </p:grpSp>
    </p:spTree>
    <p:extLst>
      <p:ext uri="{BB962C8B-B14F-4D97-AF65-F5344CB8AC3E}">
        <p14:creationId xmlns:p14="http://schemas.microsoft.com/office/powerpoint/2010/main" val="4161219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C29FB6-10E1-6A33-65E3-65850F56502F}"/>
              </a:ext>
            </a:extLst>
          </p:cNvPr>
          <p:cNvGraphicFramePr>
            <a:graphicFrameLocks noChangeAspect="1"/>
          </p:cNvGraphicFramePr>
          <p:nvPr>
            <p:custDataLst>
              <p:tags r:id="rId1"/>
            </p:custDataLst>
            <p:extLst>
              <p:ext uri="{D42A27DB-BD31-4B8C-83A1-F6EECF244321}">
                <p14:modId xmlns:p14="http://schemas.microsoft.com/office/powerpoint/2010/main" val="1880812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How to execute — BPO interviews</a:t>
            </a:r>
            <a:endParaRPr lang="en-ID" dirty="0"/>
          </a:p>
        </p:txBody>
      </p:sp>
      <p:sp>
        <p:nvSpPr>
          <p:cNvPr id="22" name="Rectangle 21">
            <a:extLst>
              <a:ext uri="{FF2B5EF4-FFF2-40B4-BE49-F238E27FC236}">
                <a16:creationId xmlns:a16="http://schemas.microsoft.com/office/drawing/2014/main" id="{458B623E-FF27-E320-6A12-6F84F81AAF32}"/>
              </a:ext>
            </a:extLst>
          </p:cNvPr>
          <p:cNvSpPr/>
          <p:nvPr/>
        </p:nvSpPr>
        <p:spPr>
          <a:xfrm>
            <a:off x="609600"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Steps To Complete </a:t>
            </a:r>
          </a:p>
        </p:txBody>
      </p:sp>
      <p:sp>
        <p:nvSpPr>
          <p:cNvPr id="23" name="Rectangle 22">
            <a:extLst>
              <a:ext uri="{FF2B5EF4-FFF2-40B4-BE49-F238E27FC236}">
                <a16:creationId xmlns:a16="http://schemas.microsoft.com/office/drawing/2014/main" id="{55DE7A29-7C14-86CB-8BE4-5381B5D71716}"/>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cxnSp>
        <p:nvCxnSpPr>
          <p:cNvPr id="71" name="Google Shape;1207;p115">
            <a:extLst>
              <a:ext uri="{FF2B5EF4-FFF2-40B4-BE49-F238E27FC236}">
                <a16:creationId xmlns:a16="http://schemas.microsoft.com/office/drawing/2014/main" id="{4335D9B4-02E1-6626-53B7-5CC21F7B164F}"/>
              </a:ext>
            </a:extLst>
          </p:cNvPr>
          <p:cNvCxnSpPr/>
          <p:nvPr/>
        </p:nvCxnSpPr>
        <p:spPr>
          <a:xfrm>
            <a:off x="1354824" y="2595204"/>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2" name="Google Shape;1208;p115">
            <a:extLst>
              <a:ext uri="{FF2B5EF4-FFF2-40B4-BE49-F238E27FC236}">
                <a16:creationId xmlns:a16="http://schemas.microsoft.com/office/drawing/2014/main" id="{08A25AAF-D9B9-8671-D667-32F382F95F82}"/>
              </a:ext>
            </a:extLst>
          </p:cNvPr>
          <p:cNvCxnSpPr/>
          <p:nvPr/>
        </p:nvCxnSpPr>
        <p:spPr>
          <a:xfrm>
            <a:off x="1354824" y="3382724"/>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01" name="Group 100">
            <a:extLst>
              <a:ext uri="{FF2B5EF4-FFF2-40B4-BE49-F238E27FC236}">
                <a16:creationId xmlns:a16="http://schemas.microsoft.com/office/drawing/2014/main" id="{A475A473-D6FE-794E-7F75-D59723C6C0B2}"/>
              </a:ext>
            </a:extLst>
          </p:cNvPr>
          <p:cNvGrpSpPr/>
          <p:nvPr/>
        </p:nvGrpSpPr>
        <p:grpSpPr>
          <a:xfrm>
            <a:off x="609600" y="1985444"/>
            <a:ext cx="5232359" cy="432000"/>
            <a:chOff x="609600" y="2069486"/>
            <a:chExt cx="5232359" cy="432000"/>
          </a:xfrm>
        </p:grpSpPr>
        <p:sp>
          <p:nvSpPr>
            <p:cNvPr id="87" name="Google Shape;1226;p115">
              <a:extLst>
                <a:ext uri="{FF2B5EF4-FFF2-40B4-BE49-F238E27FC236}">
                  <a16:creationId xmlns:a16="http://schemas.microsoft.com/office/drawing/2014/main" id="{4BFBD76E-3543-795F-ED6A-1AB9B01E715C}"/>
                </a:ext>
              </a:extLst>
            </p:cNvPr>
            <p:cNvSpPr txBox="1"/>
            <p:nvPr/>
          </p:nvSpPr>
          <p:spPr>
            <a:xfrm>
              <a:off x="1353703" y="2070043"/>
              <a:ext cx="4488256"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Work with IR team to identify and connect with Analysts to interview.</a:t>
              </a:r>
              <a:endParaRPr sz="1400" dirty="0">
                <a:solidFill>
                  <a:schemeClr val="tx2"/>
                </a:solidFill>
                <a:latin typeface="Slate Pro" panose="02000506040000020004" pitchFamily="2" charset="0"/>
                <a:sym typeface="Slate Pro" panose="02000506040000020004" pitchFamily="2" charset="0"/>
              </a:endParaRPr>
            </a:p>
          </p:txBody>
        </p:sp>
        <p:sp>
          <p:nvSpPr>
            <p:cNvPr id="88" name="Oval 87">
              <a:extLst>
                <a:ext uri="{FF2B5EF4-FFF2-40B4-BE49-F238E27FC236}">
                  <a16:creationId xmlns:a16="http://schemas.microsoft.com/office/drawing/2014/main" id="{DBC47543-B262-BEAC-A69B-E23A16724A2A}"/>
                </a:ext>
              </a:extLst>
            </p:cNvPr>
            <p:cNvSpPr>
              <a:spLocks noChangeAspect="1"/>
            </p:cNvSpPr>
            <p:nvPr/>
          </p:nvSpPr>
          <p:spPr>
            <a:xfrm>
              <a:off x="609600" y="206948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6" name="Group 95">
            <a:extLst>
              <a:ext uri="{FF2B5EF4-FFF2-40B4-BE49-F238E27FC236}">
                <a16:creationId xmlns:a16="http://schemas.microsoft.com/office/drawing/2014/main" id="{3EC4E6DC-3B03-AE58-3352-B8BAFDD9B154}"/>
              </a:ext>
            </a:extLst>
          </p:cNvPr>
          <p:cNvGrpSpPr/>
          <p:nvPr/>
        </p:nvGrpSpPr>
        <p:grpSpPr>
          <a:xfrm>
            <a:off x="609600" y="2665799"/>
            <a:ext cx="5232358" cy="646331"/>
            <a:chOff x="609600" y="2663748"/>
            <a:chExt cx="5232358" cy="646331"/>
          </a:xfrm>
        </p:grpSpPr>
        <p:sp>
          <p:nvSpPr>
            <p:cNvPr id="85" name="Google Shape;1224;p115">
              <a:extLst>
                <a:ext uri="{FF2B5EF4-FFF2-40B4-BE49-F238E27FC236}">
                  <a16:creationId xmlns:a16="http://schemas.microsoft.com/office/drawing/2014/main" id="{418204D8-58BE-31C8-0665-768754CA2CF3}"/>
                </a:ext>
              </a:extLst>
            </p:cNvPr>
            <p:cNvSpPr txBox="1"/>
            <p:nvPr/>
          </p:nvSpPr>
          <p:spPr>
            <a:xfrm>
              <a:off x="1353702" y="2663748"/>
              <a:ext cx="4488256" cy="64633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Let the BPOs know that the purpose of the interviews is to understand how and where your organization can be a better partner.</a:t>
              </a:r>
            </a:p>
          </p:txBody>
        </p:sp>
        <p:sp>
          <p:nvSpPr>
            <p:cNvPr id="89" name="Oval 88">
              <a:extLst>
                <a:ext uri="{FF2B5EF4-FFF2-40B4-BE49-F238E27FC236}">
                  <a16:creationId xmlns:a16="http://schemas.microsoft.com/office/drawing/2014/main" id="{995E3C58-4CB3-FB36-E2EC-4E4AC1282E72}"/>
                </a:ext>
              </a:extLst>
            </p:cNvPr>
            <p:cNvSpPr>
              <a:spLocks noChangeAspect="1"/>
            </p:cNvSpPr>
            <p:nvPr/>
          </p:nvSpPr>
          <p:spPr>
            <a:xfrm>
              <a:off x="609600" y="277091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grpSp>
      <p:cxnSp>
        <p:nvCxnSpPr>
          <p:cNvPr id="64" name="Google Shape;1217;p115">
            <a:extLst>
              <a:ext uri="{FF2B5EF4-FFF2-40B4-BE49-F238E27FC236}">
                <a16:creationId xmlns:a16="http://schemas.microsoft.com/office/drawing/2014/main" id="{089E3576-81BA-5A30-B74A-BC3C995F455C}"/>
              </a:ext>
            </a:extLst>
          </p:cNvPr>
          <p:cNvCxnSpPr/>
          <p:nvPr/>
        </p:nvCxnSpPr>
        <p:spPr>
          <a:xfrm>
            <a:off x="1354824" y="4170242"/>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5" name="Google Shape;1218;p115">
            <a:extLst>
              <a:ext uri="{FF2B5EF4-FFF2-40B4-BE49-F238E27FC236}">
                <a16:creationId xmlns:a16="http://schemas.microsoft.com/office/drawing/2014/main" id="{8B651AE6-CB1A-33CB-486D-B6982967EF00}"/>
              </a:ext>
            </a:extLst>
          </p:cNvPr>
          <p:cNvCxnSpPr/>
          <p:nvPr/>
        </p:nvCxnSpPr>
        <p:spPr>
          <a:xfrm>
            <a:off x="1354824" y="4957760"/>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98" name="Group 97">
            <a:extLst>
              <a:ext uri="{FF2B5EF4-FFF2-40B4-BE49-F238E27FC236}">
                <a16:creationId xmlns:a16="http://schemas.microsoft.com/office/drawing/2014/main" id="{95967E14-2D2F-6DE3-B1F2-FEC7A7EBE165}"/>
              </a:ext>
            </a:extLst>
          </p:cNvPr>
          <p:cNvGrpSpPr/>
          <p:nvPr/>
        </p:nvGrpSpPr>
        <p:grpSpPr>
          <a:xfrm>
            <a:off x="609600" y="3560483"/>
            <a:ext cx="4689730" cy="432000"/>
            <a:chOff x="609600" y="4173767"/>
            <a:chExt cx="4689730" cy="432000"/>
          </a:xfrm>
        </p:grpSpPr>
        <p:sp>
          <p:nvSpPr>
            <p:cNvPr id="82" name="Google Shape;1221;p115">
              <a:extLst>
                <a:ext uri="{FF2B5EF4-FFF2-40B4-BE49-F238E27FC236}">
                  <a16:creationId xmlns:a16="http://schemas.microsoft.com/office/drawing/2014/main" id="{EF993294-A35D-813C-4890-0D44AEF0240F}"/>
                </a:ext>
              </a:extLst>
            </p:cNvPr>
            <p:cNvSpPr txBox="1"/>
            <p:nvPr/>
          </p:nvSpPr>
          <p:spPr>
            <a:xfrm>
              <a:off x="1353702" y="4282045"/>
              <a:ext cx="3945628"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Conduct the interviews.</a:t>
              </a:r>
              <a:endParaRPr sz="1400" dirty="0">
                <a:solidFill>
                  <a:schemeClr val="tx2"/>
                </a:solidFill>
                <a:latin typeface="Slate Pro" panose="02000506040000020004" pitchFamily="2" charset="0"/>
                <a:sym typeface="Slate Pro" panose="02000506040000020004" pitchFamily="2" charset="0"/>
              </a:endParaRPr>
            </a:p>
          </p:txBody>
        </p:sp>
        <p:sp>
          <p:nvSpPr>
            <p:cNvPr id="91" name="Oval 90">
              <a:extLst>
                <a:ext uri="{FF2B5EF4-FFF2-40B4-BE49-F238E27FC236}">
                  <a16:creationId xmlns:a16="http://schemas.microsoft.com/office/drawing/2014/main" id="{0375414E-1CCA-C5D5-6FFA-76D1BB1B1E2D}"/>
                </a:ext>
              </a:extLst>
            </p:cNvPr>
            <p:cNvSpPr>
              <a:spLocks noChangeAspect="1"/>
            </p:cNvSpPr>
            <p:nvPr/>
          </p:nvSpPr>
          <p:spPr>
            <a:xfrm>
              <a:off x="609600" y="4173767"/>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9" name="Group 98">
            <a:extLst>
              <a:ext uri="{FF2B5EF4-FFF2-40B4-BE49-F238E27FC236}">
                <a16:creationId xmlns:a16="http://schemas.microsoft.com/office/drawing/2014/main" id="{BB405F38-75C4-3346-1041-5AA3D777D4B8}"/>
              </a:ext>
            </a:extLst>
          </p:cNvPr>
          <p:cNvGrpSpPr/>
          <p:nvPr/>
        </p:nvGrpSpPr>
        <p:grpSpPr>
          <a:xfrm>
            <a:off x="609600" y="4348001"/>
            <a:ext cx="4689730" cy="432000"/>
            <a:chOff x="609600" y="4875194"/>
            <a:chExt cx="4689730" cy="432000"/>
          </a:xfrm>
        </p:grpSpPr>
        <p:sp>
          <p:nvSpPr>
            <p:cNvPr id="83" name="Google Shape;1222;p115">
              <a:extLst>
                <a:ext uri="{FF2B5EF4-FFF2-40B4-BE49-F238E27FC236}">
                  <a16:creationId xmlns:a16="http://schemas.microsoft.com/office/drawing/2014/main" id="{2C946A0D-FB87-D5CE-B4C1-FF68A10D25F0}"/>
                </a:ext>
              </a:extLst>
            </p:cNvPr>
            <p:cNvSpPr txBox="1"/>
            <p:nvPr/>
          </p:nvSpPr>
          <p:spPr>
            <a:xfrm>
              <a:off x="1353702" y="4875751"/>
              <a:ext cx="3945628"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Consolidate the findings and review with the CI committee.</a:t>
              </a:r>
              <a:endParaRPr sz="1400" dirty="0">
                <a:solidFill>
                  <a:schemeClr val="tx2"/>
                </a:solidFill>
                <a:latin typeface="Slate Pro" panose="02000506040000020004" pitchFamily="2" charset="0"/>
                <a:sym typeface="Slate Pro" panose="02000506040000020004" pitchFamily="2" charset="0"/>
              </a:endParaRPr>
            </a:p>
          </p:txBody>
        </p:sp>
        <p:sp>
          <p:nvSpPr>
            <p:cNvPr id="92" name="Oval 91">
              <a:extLst>
                <a:ext uri="{FF2B5EF4-FFF2-40B4-BE49-F238E27FC236}">
                  <a16:creationId xmlns:a16="http://schemas.microsoft.com/office/drawing/2014/main" id="{BD0B5339-70D8-C57A-22DD-351A81B8848E}"/>
                </a:ext>
              </a:extLst>
            </p:cNvPr>
            <p:cNvSpPr>
              <a:spLocks noChangeAspect="1"/>
            </p:cNvSpPr>
            <p:nvPr/>
          </p:nvSpPr>
          <p:spPr>
            <a:xfrm>
              <a:off x="609600" y="487519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04</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00" name="Group 99">
            <a:extLst>
              <a:ext uri="{FF2B5EF4-FFF2-40B4-BE49-F238E27FC236}">
                <a16:creationId xmlns:a16="http://schemas.microsoft.com/office/drawing/2014/main" id="{E42E6CC6-3599-6367-E3FA-31CEE0C30CBA}"/>
              </a:ext>
            </a:extLst>
          </p:cNvPr>
          <p:cNvGrpSpPr/>
          <p:nvPr/>
        </p:nvGrpSpPr>
        <p:grpSpPr>
          <a:xfrm>
            <a:off x="609600" y="5135520"/>
            <a:ext cx="5232358" cy="432000"/>
            <a:chOff x="609600" y="5576621"/>
            <a:chExt cx="5232358" cy="432000"/>
          </a:xfrm>
        </p:grpSpPr>
        <p:sp>
          <p:nvSpPr>
            <p:cNvPr id="84" name="Google Shape;1223;p115">
              <a:extLst>
                <a:ext uri="{FF2B5EF4-FFF2-40B4-BE49-F238E27FC236}">
                  <a16:creationId xmlns:a16="http://schemas.microsoft.com/office/drawing/2014/main" id="{FA9623B8-5163-4C9A-EFA4-5B24D28DCABE}"/>
                </a:ext>
              </a:extLst>
            </p:cNvPr>
            <p:cNvSpPr txBox="1"/>
            <p:nvPr/>
          </p:nvSpPr>
          <p:spPr>
            <a:xfrm>
              <a:off x="1353702" y="5577176"/>
              <a:ext cx="4488256" cy="4308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400" b="0" i="0" u="none" strike="noStrike" cap="none" dirty="0">
                  <a:solidFill>
                    <a:schemeClr val="tx2"/>
                  </a:solidFill>
                  <a:latin typeface="Slate Pro" panose="02000506040000020004" pitchFamily="2" charset="0"/>
                  <a:ea typeface="Avenir"/>
                  <a:cs typeface="Avenir"/>
                  <a:sym typeface="Slate Pro" panose="02000506040000020004" pitchFamily="2" charset="0"/>
                </a:rPr>
                <a:t>Take insights to leadership if CI committee deems appropriate.</a:t>
              </a:r>
              <a:endParaRPr sz="1400" dirty="0">
                <a:solidFill>
                  <a:schemeClr val="tx2"/>
                </a:solidFill>
                <a:latin typeface="Slate Pro" panose="02000506040000020004" pitchFamily="2" charset="0"/>
                <a:sym typeface="Slate Pro" panose="02000506040000020004" pitchFamily="2" charset="0"/>
              </a:endParaRPr>
            </a:p>
          </p:txBody>
        </p:sp>
        <p:sp>
          <p:nvSpPr>
            <p:cNvPr id="93" name="Oval 92">
              <a:extLst>
                <a:ext uri="{FF2B5EF4-FFF2-40B4-BE49-F238E27FC236}">
                  <a16:creationId xmlns:a16="http://schemas.microsoft.com/office/drawing/2014/main" id="{F06AA791-874D-D454-1056-77084CD6DBA1}"/>
                </a:ext>
              </a:extLst>
            </p:cNvPr>
            <p:cNvSpPr>
              <a:spLocks noChangeAspect="1"/>
            </p:cNvSpPr>
            <p:nvPr/>
          </p:nvSpPr>
          <p:spPr>
            <a:xfrm>
              <a:off x="609600" y="5576621"/>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05</a:t>
              </a:r>
              <a:endParaRPr lang="en-ID" sz="1400" b="1" dirty="0">
                <a:solidFill>
                  <a:schemeClr val="bg1"/>
                </a:solidFill>
                <a:latin typeface="Slate Pro" panose="02000506040000020004" pitchFamily="2" charset="0"/>
                <a:sym typeface="Slate Pro" panose="02000506040000020004" pitchFamily="2" charset="0"/>
              </a:endParaRPr>
            </a:p>
          </p:txBody>
        </p:sp>
      </p:grpSp>
      <p:sp>
        <p:nvSpPr>
          <p:cNvPr id="3" name="Rectangle 2">
            <a:extLst>
              <a:ext uri="{FF2B5EF4-FFF2-40B4-BE49-F238E27FC236}">
                <a16:creationId xmlns:a16="http://schemas.microsoft.com/office/drawing/2014/main" id="{679F22E1-65B4-260E-4392-73AA7AC32726}"/>
              </a:ext>
            </a:extLst>
          </p:cNvPr>
          <p:cNvSpPr/>
          <p:nvPr/>
        </p:nvSpPr>
        <p:spPr>
          <a:xfrm>
            <a:off x="6343787"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Tips And Tricks</a:t>
            </a:r>
          </a:p>
        </p:txBody>
      </p:sp>
      <p:sp>
        <p:nvSpPr>
          <p:cNvPr id="4" name="Rectangle 3">
            <a:extLst>
              <a:ext uri="{FF2B5EF4-FFF2-40B4-BE49-F238E27FC236}">
                <a16:creationId xmlns:a16="http://schemas.microsoft.com/office/drawing/2014/main" id="{1E89BF26-BCD6-A1B7-2A85-EC581DF6ACAD}"/>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139" name="Graphic 138">
            <a:extLst>
              <a:ext uri="{FF2B5EF4-FFF2-40B4-BE49-F238E27FC236}">
                <a16:creationId xmlns:a16="http://schemas.microsoft.com/office/drawing/2014/main" id="{6FBE182B-283B-A26D-4F18-5C5B07678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017" y="1424186"/>
            <a:ext cx="304800" cy="304800"/>
          </a:xfrm>
          <a:prstGeom prst="rect">
            <a:avLst/>
          </a:prstGeom>
        </p:spPr>
      </p:pic>
      <p:sp>
        <p:nvSpPr>
          <p:cNvPr id="5" name="Google Shape;1226;p115">
            <a:extLst>
              <a:ext uri="{FF2B5EF4-FFF2-40B4-BE49-F238E27FC236}">
                <a16:creationId xmlns:a16="http://schemas.microsoft.com/office/drawing/2014/main" id="{056B4C3C-9783-1FB2-A641-9C2C05FDF9AC}"/>
              </a:ext>
            </a:extLst>
          </p:cNvPr>
          <p:cNvSpPr txBox="1"/>
          <p:nvPr/>
        </p:nvSpPr>
        <p:spPr>
          <a:xfrm>
            <a:off x="6350043" y="1985444"/>
            <a:ext cx="5232357"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accent1"/>
                </a:solidFill>
                <a:latin typeface="Slate Pro" panose="02000506040000020004" pitchFamily="2" charset="0"/>
                <a:ea typeface="Avenir"/>
                <a:cs typeface="Avenir"/>
                <a:sym typeface="Slate Pro" panose="02000506040000020004" pitchFamily="2" charset="0"/>
              </a:rPr>
              <a:t>Partner organizations may not be fully transparent in their answers since they want to continue doing business with your company. They may be reluctant to share constructive feedback or detailed information about competitors. Try to look for consistencies in the positive feedback or in what they don’t say about your company/competitors to help draw conclusions</a:t>
            </a:r>
            <a:r>
              <a:rPr lang="en-US" sz="1200" dirty="0">
                <a:solidFill>
                  <a:schemeClr val="accent1"/>
                </a:solidFill>
                <a:latin typeface="Slate Pro" panose="02000506040000020004" pitchFamily="2" charset="0"/>
                <a:ea typeface="Avenir"/>
                <a:cs typeface="Avenir"/>
                <a:sym typeface="Slate Pro" panose="02000506040000020004" pitchFamily="2" charset="0"/>
              </a:rPr>
              <a:t> and/or ask more pointed questions.</a:t>
            </a:r>
            <a:endParaRPr lang="en-US" sz="1200" b="0" i="0" u="none" strike="noStrike" cap="none" dirty="0">
              <a:solidFill>
                <a:schemeClr val="accent1"/>
              </a:solidFill>
              <a:latin typeface="Slate Pro" panose="02000506040000020004" pitchFamily="2" charset="0"/>
              <a:ea typeface="Avenir"/>
              <a:cs typeface="Avenir"/>
              <a:sym typeface="Slate Pro" panose="02000506040000020004" pitchFamily="2" charset="0"/>
            </a:endParaRPr>
          </a:p>
        </p:txBody>
      </p:sp>
      <p:grpSp>
        <p:nvGrpSpPr>
          <p:cNvPr id="7" name="Group 6">
            <a:extLst>
              <a:ext uri="{FF2B5EF4-FFF2-40B4-BE49-F238E27FC236}">
                <a16:creationId xmlns:a16="http://schemas.microsoft.com/office/drawing/2014/main" id="{EC6B3547-B448-93F2-1E3A-4DB4A3D1C561}"/>
              </a:ext>
            </a:extLst>
          </p:cNvPr>
          <p:cNvGrpSpPr/>
          <p:nvPr/>
        </p:nvGrpSpPr>
        <p:grpSpPr>
          <a:xfrm>
            <a:off x="6343787" y="3230630"/>
            <a:ext cx="5233480" cy="543331"/>
            <a:chOff x="6343787" y="3178994"/>
            <a:chExt cx="5233480" cy="543331"/>
          </a:xfrm>
        </p:grpSpPr>
        <p:sp>
          <p:nvSpPr>
            <p:cNvPr id="26" name="Rectangle 25">
              <a:extLst>
                <a:ext uri="{FF2B5EF4-FFF2-40B4-BE49-F238E27FC236}">
                  <a16:creationId xmlns:a16="http://schemas.microsoft.com/office/drawing/2014/main" id="{3FA97AAA-C000-DD38-15F0-DECA1855113B}"/>
                </a:ext>
              </a:extLst>
            </p:cNvPr>
            <p:cNvSpPr/>
            <p:nvPr/>
          </p:nvSpPr>
          <p:spPr>
            <a:xfrm>
              <a:off x="6343787" y="3178996"/>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Example Questions</a:t>
              </a:r>
            </a:p>
          </p:txBody>
        </p:sp>
        <p:sp>
          <p:nvSpPr>
            <p:cNvPr id="27" name="Rectangle 26">
              <a:extLst>
                <a:ext uri="{FF2B5EF4-FFF2-40B4-BE49-F238E27FC236}">
                  <a16:creationId xmlns:a16="http://schemas.microsoft.com/office/drawing/2014/main" id="{63DCC9BC-2FFD-7310-1502-7E8295D3FD56}"/>
                </a:ext>
              </a:extLst>
            </p:cNvPr>
            <p:cNvSpPr/>
            <p:nvPr/>
          </p:nvSpPr>
          <p:spPr>
            <a:xfrm>
              <a:off x="11033939" y="3178994"/>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28" name="Graphic 27">
              <a:extLst>
                <a:ext uri="{FF2B5EF4-FFF2-40B4-BE49-F238E27FC236}">
                  <a16:creationId xmlns:a16="http://schemas.microsoft.com/office/drawing/2014/main" id="{14AF4143-0494-827E-C6DE-3C867D67C4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53202" y="3298257"/>
              <a:ext cx="304800" cy="304800"/>
            </a:xfrm>
            <a:prstGeom prst="rect">
              <a:avLst/>
            </a:prstGeom>
          </p:spPr>
        </p:pic>
      </p:grpSp>
      <p:cxnSp>
        <p:nvCxnSpPr>
          <p:cNvPr id="9" name="Google Shape;1207;p115">
            <a:extLst>
              <a:ext uri="{FF2B5EF4-FFF2-40B4-BE49-F238E27FC236}">
                <a16:creationId xmlns:a16="http://schemas.microsoft.com/office/drawing/2014/main" id="{E2D74E9C-B356-937A-2700-DDED699C4D04}"/>
              </a:ext>
            </a:extLst>
          </p:cNvPr>
          <p:cNvCxnSpPr/>
          <p:nvPr/>
        </p:nvCxnSpPr>
        <p:spPr>
          <a:xfrm>
            <a:off x="7089011" y="4433244"/>
            <a:ext cx="4493389"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 name="Google Shape;1208;p115">
            <a:extLst>
              <a:ext uri="{FF2B5EF4-FFF2-40B4-BE49-F238E27FC236}">
                <a16:creationId xmlns:a16="http://schemas.microsoft.com/office/drawing/2014/main" id="{5A8C0838-A385-3D2E-5C76-6F5864F28E51}"/>
              </a:ext>
            </a:extLst>
          </p:cNvPr>
          <p:cNvCxnSpPr/>
          <p:nvPr/>
        </p:nvCxnSpPr>
        <p:spPr>
          <a:xfrm>
            <a:off x="7089011" y="5045428"/>
            <a:ext cx="4493389"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1" name="Group 10">
            <a:extLst>
              <a:ext uri="{FF2B5EF4-FFF2-40B4-BE49-F238E27FC236}">
                <a16:creationId xmlns:a16="http://schemas.microsoft.com/office/drawing/2014/main" id="{0B104F79-85EA-6F90-2F12-A135CD6C9FB4}"/>
              </a:ext>
            </a:extLst>
          </p:cNvPr>
          <p:cNvGrpSpPr/>
          <p:nvPr/>
        </p:nvGrpSpPr>
        <p:grpSpPr>
          <a:xfrm>
            <a:off x="6343787" y="3911152"/>
            <a:ext cx="5220507" cy="432000"/>
            <a:chOff x="6343787" y="3965473"/>
            <a:chExt cx="5220507" cy="432000"/>
          </a:xfrm>
        </p:grpSpPr>
        <p:sp>
          <p:nvSpPr>
            <p:cNvPr id="24" name="Google Shape;1226;p115">
              <a:extLst>
                <a:ext uri="{FF2B5EF4-FFF2-40B4-BE49-F238E27FC236}">
                  <a16:creationId xmlns:a16="http://schemas.microsoft.com/office/drawing/2014/main" id="{E24E5A14-385B-EBF0-CDB8-99F6BCB42863}"/>
                </a:ext>
              </a:extLst>
            </p:cNvPr>
            <p:cNvSpPr txBox="1"/>
            <p:nvPr/>
          </p:nvSpPr>
          <p:spPr>
            <a:xfrm>
              <a:off x="7087889" y="4089140"/>
              <a:ext cx="4476405"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are partners’ criteria for success?</a:t>
              </a:r>
            </a:p>
          </p:txBody>
        </p:sp>
        <p:sp>
          <p:nvSpPr>
            <p:cNvPr id="25" name="Oval 24">
              <a:extLst>
                <a:ext uri="{FF2B5EF4-FFF2-40B4-BE49-F238E27FC236}">
                  <a16:creationId xmlns:a16="http://schemas.microsoft.com/office/drawing/2014/main" id="{C3811A61-B47F-1215-1228-EEE42B320D7E}"/>
                </a:ext>
              </a:extLst>
            </p:cNvPr>
            <p:cNvSpPr>
              <a:spLocks noChangeAspect="1"/>
            </p:cNvSpPr>
            <p:nvPr/>
          </p:nvSpPr>
          <p:spPr>
            <a:xfrm>
              <a:off x="6343787" y="396547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01</a:t>
              </a:r>
              <a:endParaRPr lang="en-ID" sz="1200" b="1" dirty="0">
                <a:solidFill>
                  <a:schemeClr val="bg1"/>
                </a:solidFill>
                <a:latin typeface="Slate Pro" panose="02000506040000020004" pitchFamily="2" charset="0"/>
                <a:sym typeface="Slate Pro" panose="02000506040000020004" pitchFamily="2" charset="0"/>
              </a:endParaRPr>
            </a:p>
          </p:txBody>
        </p:sp>
      </p:grpSp>
      <p:grpSp>
        <p:nvGrpSpPr>
          <p:cNvPr id="12" name="Group 11">
            <a:extLst>
              <a:ext uri="{FF2B5EF4-FFF2-40B4-BE49-F238E27FC236}">
                <a16:creationId xmlns:a16="http://schemas.microsoft.com/office/drawing/2014/main" id="{44AF01B1-D376-C920-6030-53D40AAC3EB6}"/>
              </a:ext>
            </a:extLst>
          </p:cNvPr>
          <p:cNvGrpSpPr/>
          <p:nvPr/>
        </p:nvGrpSpPr>
        <p:grpSpPr>
          <a:xfrm>
            <a:off x="6343787" y="4523336"/>
            <a:ext cx="5233479" cy="432000"/>
            <a:chOff x="609600" y="2770913"/>
            <a:chExt cx="5233479" cy="432000"/>
          </a:xfrm>
        </p:grpSpPr>
        <p:sp>
          <p:nvSpPr>
            <p:cNvPr id="20" name="Google Shape;1224;p115">
              <a:extLst>
                <a:ext uri="{FF2B5EF4-FFF2-40B4-BE49-F238E27FC236}">
                  <a16:creationId xmlns:a16="http://schemas.microsoft.com/office/drawing/2014/main" id="{3E38B579-E575-C4B9-9219-A17A7EF5EC06}"/>
                </a:ext>
              </a:extLst>
            </p:cNvPr>
            <p:cNvSpPr txBox="1"/>
            <p:nvPr/>
          </p:nvSpPr>
          <p:spPr>
            <a:xfrm>
              <a:off x="1353702" y="2802247"/>
              <a:ext cx="448937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Tell us about your partnership with our organization. </a:t>
              </a:r>
              <a:r>
                <a:rPr lang="en-US" sz="1200" dirty="0">
                  <a:solidFill>
                    <a:schemeClr val="tx2"/>
                  </a:solidFill>
                  <a:latin typeface="Slate Pro" panose="02000506040000020004" pitchFamily="2" charset="0"/>
                  <a:ea typeface="Avenir"/>
                  <a:cs typeface="Avenir"/>
                  <a:sym typeface="Slate Pro" panose="02000506040000020004" pitchFamily="2" charset="0"/>
                </a:rPr>
                <a:t>H</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ow long have you been working together? And how did the partnership get started?</a:t>
              </a:r>
            </a:p>
          </p:txBody>
        </p:sp>
        <p:sp>
          <p:nvSpPr>
            <p:cNvPr id="21" name="Oval 20">
              <a:extLst>
                <a:ext uri="{FF2B5EF4-FFF2-40B4-BE49-F238E27FC236}">
                  <a16:creationId xmlns:a16="http://schemas.microsoft.com/office/drawing/2014/main" id="{99FD9655-C9AB-8BA6-D587-D7B858B133F6}"/>
                </a:ext>
              </a:extLst>
            </p:cNvPr>
            <p:cNvSpPr>
              <a:spLocks noChangeAspect="1"/>
            </p:cNvSpPr>
            <p:nvPr/>
          </p:nvSpPr>
          <p:spPr>
            <a:xfrm>
              <a:off x="609600" y="277091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02</a:t>
              </a:r>
              <a:endParaRPr lang="en-ID" sz="1200" b="1" dirty="0">
                <a:solidFill>
                  <a:schemeClr val="bg1"/>
                </a:solidFill>
                <a:latin typeface="Slate Pro" panose="02000506040000020004" pitchFamily="2" charset="0"/>
                <a:sym typeface="Slate Pro" panose="02000506040000020004" pitchFamily="2" charset="0"/>
              </a:endParaRPr>
            </a:p>
          </p:txBody>
        </p:sp>
      </p:grpSp>
      <p:grpSp>
        <p:nvGrpSpPr>
          <p:cNvPr id="13" name="Group 12">
            <a:extLst>
              <a:ext uri="{FF2B5EF4-FFF2-40B4-BE49-F238E27FC236}">
                <a16:creationId xmlns:a16="http://schemas.microsoft.com/office/drawing/2014/main" id="{7043FCF7-8C39-8638-85A6-1BFC46A501B5}"/>
              </a:ext>
            </a:extLst>
          </p:cNvPr>
          <p:cNvGrpSpPr/>
          <p:nvPr/>
        </p:nvGrpSpPr>
        <p:grpSpPr>
          <a:xfrm>
            <a:off x="6343787" y="5135520"/>
            <a:ext cx="5220507" cy="432000"/>
            <a:chOff x="6225703" y="3430693"/>
            <a:chExt cx="5220507" cy="432000"/>
          </a:xfrm>
        </p:grpSpPr>
        <p:sp>
          <p:nvSpPr>
            <p:cNvPr id="18" name="Google Shape;1225;p115">
              <a:extLst>
                <a:ext uri="{FF2B5EF4-FFF2-40B4-BE49-F238E27FC236}">
                  <a16:creationId xmlns:a16="http://schemas.microsoft.com/office/drawing/2014/main" id="{E32EE3F0-44ED-B0FF-F5C6-DEB282EE2F4D}"/>
                </a:ext>
              </a:extLst>
            </p:cNvPr>
            <p:cNvSpPr txBox="1"/>
            <p:nvPr/>
          </p:nvSpPr>
          <p:spPr>
            <a:xfrm>
              <a:off x="6969805" y="3462027"/>
              <a:ext cx="4476405"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are the biggest differences between working with us and other companies in our industry?</a:t>
              </a:r>
            </a:p>
          </p:txBody>
        </p:sp>
        <p:sp>
          <p:nvSpPr>
            <p:cNvPr id="19" name="Oval 18">
              <a:extLst>
                <a:ext uri="{FF2B5EF4-FFF2-40B4-BE49-F238E27FC236}">
                  <a16:creationId xmlns:a16="http://schemas.microsoft.com/office/drawing/2014/main" id="{3C755C18-FBE0-115D-9B09-B84FA0E48B3A}"/>
                </a:ext>
              </a:extLst>
            </p:cNvPr>
            <p:cNvSpPr>
              <a:spLocks noChangeAspect="1"/>
            </p:cNvSpPr>
            <p:nvPr/>
          </p:nvSpPr>
          <p:spPr>
            <a:xfrm>
              <a:off x="6225703" y="343069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03</a:t>
              </a:r>
              <a:endParaRPr lang="en-ID" sz="1200" b="1" dirty="0">
                <a:solidFill>
                  <a:schemeClr val="bg1"/>
                </a:solidFill>
                <a:latin typeface="Slate Pro" panose="02000506040000020004" pitchFamily="2" charset="0"/>
                <a:sym typeface="Slate Pro" panose="02000506040000020004" pitchFamily="2" charset="0"/>
              </a:endParaRPr>
            </a:p>
          </p:txBody>
        </p:sp>
      </p:grpSp>
      <p:grpSp>
        <p:nvGrpSpPr>
          <p:cNvPr id="14" name="Group 13">
            <a:extLst>
              <a:ext uri="{FF2B5EF4-FFF2-40B4-BE49-F238E27FC236}">
                <a16:creationId xmlns:a16="http://schemas.microsoft.com/office/drawing/2014/main" id="{BE0FED0A-559C-538E-782D-D38299F713B4}"/>
              </a:ext>
            </a:extLst>
          </p:cNvPr>
          <p:cNvGrpSpPr/>
          <p:nvPr/>
        </p:nvGrpSpPr>
        <p:grpSpPr>
          <a:xfrm>
            <a:off x="6343787" y="5747701"/>
            <a:ext cx="5220507" cy="432000"/>
            <a:chOff x="6225703" y="3430693"/>
            <a:chExt cx="5220507" cy="432000"/>
          </a:xfrm>
        </p:grpSpPr>
        <p:sp>
          <p:nvSpPr>
            <p:cNvPr id="16" name="Google Shape;1225;p115">
              <a:extLst>
                <a:ext uri="{FF2B5EF4-FFF2-40B4-BE49-F238E27FC236}">
                  <a16:creationId xmlns:a16="http://schemas.microsoft.com/office/drawing/2014/main" id="{38A201E3-07F9-0B55-EDC0-5D4361620253}"/>
                </a:ext>
              </a:extLst>
            </p:cNvPr>
            <p:cNvSpPr txBox="1"/>
            <p:nvPr/>
          </p:nvSpPr>
          <p:spPr>
            <a:xfrm>
              <a:off x="6969805" y="3462027"/>
              <a:ext cx="4476405"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are your employees’ perceptions of us? Do they prefer certain partners; if so, why?</a:t>
              </a:r>
            </a:p>
          </p:txBody>
        </p:sp>
        <p:sp>
          <p:nvSpPr>
            <p:cNvPr id="17" name="Oval 16">
              <a:extLst>
                <a:ext uri="{FF2B5EF4-FFF2-40B4-BE49-F238E27FC236}">
                  <a16:creationId xmlns:a16="http://schemas.microsoft.com/office/drawing/2014/main" id="{0CAD4D02-0010-13EB-20B4-52A48FD00F1A}"/>
                </a:ext>
              </a:extLst>
            </p:cNvPr>
            <p:cNvSpPr>
              <a:spLocks noChangeAspect="1"/>
            </p:cNvSpPr>
            <p:nvPr/>
          </p:nvSpPr>
          <p:spPr>
            <a:xfrm>
              <a:off x="6225703" y="343069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04</a:t>
              </a:r>
              <a:endParaRPr lang="en-ID" sz="1200" b="1" dirty="0">
                <a:solidFill>
                  <a:schemeClr val="bg1"/>
                </a:solidFill>
                <a:latin typeface="Slate Pro" panose="02000506040000020004" pitchFamily="2" charset="0"/>
                <a:sym typeface="Slate Pro" panose="02000506040000020004" pitchFamily="2" charset="0"/>
              </a:endParaRPr>
            </a:p>
          </p:txBody>
        </p:sp>
      </p:grpSp>
      <p:cxnSp>
        <p:nvCxnSpPr>
          <p:cNvPr id="15" name="Google Shape;1208;p115">
            <a:extLst>
              <a:ext uri="{FF2B5EF4-FFF2-40B4-BE49-F238E27FC236}">
                <a16:creationId xmlns:a16="http://schemas.microsoft.com/office/drawing/2014/main" id="{D062C88A-5DE2-D9D2-55D9-C01599DD7137}"/>
              </a:ext>
            </a:extLst>
          </p:cNvPr>
          <p:cNvCxnSpPr/>
          <p:nvPr/>
        </p:nvCxnSpPr>
        <p:spPr>
          <a:xfrm>
            <a:off x="7089011" y="5657612"/>
            <a:ext cx="4493389" cy="0"/>
          </a:xfrm>
          <a:prstGeom prst="straightConnector1">
            <a:avLst/>
          </a:prstGeom>
          <a:noFill/>
          <a:ln w="9525" cap="flat" cmpd="sng">
            <a:solidFill>
              <a:schemeClr val="bg1">
                <a:lumMod val="85000"/>
              </a:schemeClr>
            </a:solidFill>
            <a:prstDash val="dash"/>
            <a:miter lim="800000"/>
            <a:headEnd type="none" w="sm" len="sm"/>
            <a:tailEnd type="none" w="sm" len="sm"/>
          </a:ln>
        </p:spPr>
      </p:cxnSp>
      <p:pic>
        <p:nvPicPr>
          <p:cNvPr id="29" name="Graphic 28">
            <a:extLst>
              <a:ext uri="{FF2B5EF4-FFF2-40B4-BE49-F238E27FC236}">
                <a16:creationId xmlns:a16="http://schemas.microsoft.com/office/drawing/2014/main" id="{2A69CC52-D86D-A1A5-9EC8-5C8E844C1D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36079" y="1407063"/>
            <a:ext cx="339046" cy="339046"/>
          </a:xfrm>
          <a:prstGeom prst="rect">
            <a:avLst/>
          </a:prstGeom>
        </p:spPr>
      </p:pic>
    </p:spTree>
    <p:extLst>
      <p:ext uri="{BB962C8B-B14F-4D97-AF65-F5344CB8AC3E}">
        <p14:creationId xmlns:p14="http://schemas.microsoft.com/office/powerpoint/2010/main" val="939142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A64888-22F7-29A5-5A1C-A19DCD77E110}"/>
              </a:ext>
            </a:extLst>
          </p:cNvPr>
          <p:cNvGraphicFramePr>
            <a:graphicFrameLocks noChangeAspect="1"/>
          </p:cNvGraphicFramePr>
          <p:nvPr>
            <p:custDataLst>
              <p:tags r:id="rId1"/>
            </p:custDataLst>
            <p:extLst>
              <p:ext uri="{D42A27DB-BD31-4B8C-83A1-F6EECF244321}">
                <p14:modId xmlns:p14="http://schemas.microsoft.com/office/powerpoint/2010/main" val="2146800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88A64888-22F7-29A5-5A1C-A19DCD77E1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Competitor employee interviews</a:t>
            </a:r>
          </a:p>
        </p:txBody>
      </p:sp>
      <p:grpSp>
        <p:nvGrpSpPr>
          <p:cNvPr id="81" name="Group 80">
            <a:extLst>
              <a:ext uri="{FF2B5EF4-FFF2-40B4-BE49-F238E27FC236}">
                <a16:creationId xmlns:a16="http://schemas.microsoft.com/office/drawing/2014/main" id="{E095E17B-7637-A08F-A32A-57F93C62FB53}"/>
              </a:ext>
            </a:extLst>
          </p:cNvPr>
          <p:cNvGrpSpPr/>
          <p:nvPr/>
        </p:nvGrpSpPr>
        <p:grpSpPr>
          <a:xfrm>
            <a:off x="2251364" y="1016228"/>
            <a:ext cx="2387484" cy="5150093"/>
            <a:chOff x="2565601" y="1304924"/>
            <a:chExt cx="2074493" cy="4867276"/>
          </a:xfrm>
        </p:grpSpPr>
        <p:sp>
          <p:nvSpPr>
            <p:cNvPr id="15" name="TextBox 14">
              <a:extLst>
                <a:ext uri="{FF2B5EF4-FFF2-40B4-BE49-F238E27FC236}">
                  <a16:creationId xmlns:a16="http://schemas.microsoft.com/office/drawing/2014/main" id="{F7DAFAF2-6EC5-6552-9BBF-B1A378CFE271}"/>
                </a:ext>
              </a:extLst>
            </p:cNvPr>
            <p:cNvSpPr txBox="1"/>
            <p:nvPr/>
          </p:nvSpPr>
          <p:spPr>
            <a:xfrm>
              <a:off x="2565601" y="1304924"/>
              <a:ext cx="2074493" cy="441410"/>
            </a:xfrm>
            <a:prstGeom prst="rect">
              <a:avLst/>
            </a:prstGeom>
            <a:solidFill>
              <a:schemeClr val="accent3"/>
            </a:solidFill>
          </p:spPr>
          <p:txBody>
            <a:bodyPr wrap="square" lIns="108000" tIns="36000" rIns="108000" bIns="36000" anchor="ctr" anchorCtr="0">
              <a:noAutofit/>
            </a:bodyPr>
            <a:lstStyle/>
            <a:p>
              <a:pPr marL="0" marR="0" lvl="0" indent="0" algn="l" rtl="0">
                <a:lnSpc>
                  <a:spcPct val="100000"/>
                </a:lnSpc>
                <a:spcBef>
                  <a:spcPts val="0"/>
                </a:spcBef>
                <a:spcAft>
                  <a:spcPts val="0"/>
                </a:spcAft>
                <a:buNone/>
              </a:pPr>
              <a:r>
                <a:rPr lang="en-US" sz="1200" u="none" strike="noStrike" cap="none" dirty="0">
                  <a:solidFill>
                    <a:schemeClr val="bg1"/>
                  </a:solidFill>
                  <a:latin typeface="Slate Pro" panose="02000506040000020004" pitchFamily="2" charset="0"/>
                  <a:sym typeface="Slate Pro" panose="02000506040000020004" pitchFamily="2" charset="0"/>
                </a:rPr>
                <a:t>Interview former or current reps of competitors</a:t>
              </a:r>
            </a:p>
          </p:txBody>
        </p:sp>
        <p:sp>
          <p:nvSpPr>
            <p:cNvPr id="16" name="TextBox 15">
              <a:extLst>
                <a:ext uri="{FF2B5EF4-FFF2-40B4-BE49-F238E27FC236}">
                  <a16:creationId xmlns:a16="http://schemas.microsoft.com/office/drawing/2014/main" id="{6C6DBFC8-D0C1-B7A7-7426-0053B7F23765}"/>
                </a:ext>
              </a:extLst>
            </p:cNvPr>
            <p:cNvSpPr txBox="1"/>
            <p:nvPr/>
          </p:nvSpPr>
          <p:spPr>
            <a:xfrm>
              <a:off x="2565601" y="1886247"/>
              <a:ext cx="2074493" cy="479944"/>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b="0" u="none" strike="noStrike" cap="none" dirty="0">
                  <a:solidFill>
                    <a:schemeClr val="dk1"/>
                  </a:solidFill>
                  <a:latin typeface="Slate Pro" panose="02000506040000020004" pitchFamily="2" charset="0"/>
                  <a:sym typeface="Slate Pro" panose="02000506040000020004" pitchFamily="2" charset="0"/>
                </a:rPr>
                <a:t>Understand the employee experience of competitors and any potential GTM intelligence they may provide.</a:t>
              </a:r>
            </a:p>
          </p:txBody>
        </p:sp>
        <p:sp>
          <p:nvSpPr>
            <p:cNvPr id="17" name="TextBox 16">
              <a:extLst>
                <a:ext uri="{FF2B5EF4-FFF2-40B4-BE49-F238E27FC236}">
                  <a16:creationId xmlns:a16="http://schemas.microsoft.com/office/drawing/2014/main" id="{8EE12C70-B774-5815-B0D9-FD820234F441}"/>
                </a:ext>
              </a:extLst>
            </p:cNvPr>
            <p:cNvSpPr txBox="1"/>
            <p:nvPr/>
          </p:nvSpPr>
          <p:spPr>
            <a:xfrm>
              <a:off x="2565601" y="2812404"/>
              <a:ext cx="2074493" cy="1192588"/>
            </a:xfrm>
            <a:prstGeom prst="rect">
              <a:avLst/>
            </a:prstGeom>
            <a:noFill/>
          </p:spPr>
          <p:txBody>
            <a:bodyPr wrap="square" lIns="0" tIns="0" rIns="0" bIns="0">
              <a:spAutoFit/>
            </a:bodyPr>
            <a:lstStyle/>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are competitors performing in terms of talent acquisition and retention?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Is the GTM approach different (i.e., do they do inbound and outbound calls)?</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Are they likely to take advantage of any new market opportunities?</a:t>
              </a:r>
            </a:p>
          </p:txBody>
        </p:sp>
        <p:sp>
          <p:nvSpPr>
            <p:cNvPr id="18" name="TextBox 17">
              <a:extLst>
                <a:ext uri="{FF2B5EF4-FFF2-40B4-BE49-F238E27FC236}">
                  <a16:creationId xmlns:a16="http://schemas.microsoft.com/office/drawing/2014/main" id="{56573708-23B2-D25C-267D-AF6DE2B198A6}"/>
                </a:ext>
              </a:extLst>
            </p:cNvPr>
            <p:cNvSpPr txBox="1"/>
            <p:nvPr/>
          </p:nvSpPr>
          <p:spPr>
            <a:xfrm>
              <a:off x="2565601" y="4244978"/>
              <a:ext cx="2074493" cy="441410"/>
            </a:xfrm>
            <a:prstGeom prst="rect">
              <a:avLst/>
            </a:prstGeom>
            <a:solidFill>
              <a:schemeClr val="accent3"/>
            </a:solidFill>
          </p:spPr>
          <p:txBody>
            <a:bodyPr wrap="square" lIns="108000" tIns="36000" rIns="108000" bIns="36000" anchor="ctr" anchorCtr="0">
              <a:noAutofit/>
            </a:bodyPr>
            <a:lstStyle/>
            <a:p>
              <a:pPr marR="0" lvl="0" algn="l" rtl="0">
                <a:lnSpc>
                  <a:spcPct val="100000"/>
                </a:lnSpc>
                <a:spcBef>
                  <a:spcPts val="0"/>
                </a:spcBef>
                <a:spcAft>
                  <a:spcPts val="0"/>
                </a:spcAft>
              </a:pPr>
              <a:r>
                <a:rPr lang="en-US" sz="1400" u="none" strike="noStrike" cap="none" dirty="0">
                  <a:solidFill>
                    <a:schemeClr val="bg1"/>
                  </a:solidFill>
                  <a:latin typeface="Slate Pro" panose="02000506040000020004" pitchFamily="2" charset="0"/>
                  <a:sym typeface="Slate Pro" panose="02000506040000020004" pitchFamily="2" charset="0"/>
                </a:rPr>
                <a:t>Sales or marketing</a:t>
              </a:r>
            </a:p>
          </p:txBody>
        </p:sp>
        <p:sp>
          <p:nvSpPr>
            <p:cNvPr id="19" name="TextBox 18">
              <a:extLst>
                <a:ext uri="{FF2B5EF4-FFF2-40B4-BE49-F238E27FC236}">
                  <a16:creationId xmlns:a16="http://schemas.microsoft.com/office/drawing/2014/main" id="{25B5C62A-2E8D-FC76-5219-2EB2F43BEAFA}"/>
                </a:ext>
              </a:extLst>
            </p:cNvPr>
            <p:cNvSpPr txBox="1"/>
            <p:nvPr/>
          </p:nvSpPr>
          <p:spPr>
            <a:xfrm>
              <a:off x="2565601" y="4826301"/>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Quarterly</a:t>
              </a:r>
              <a:endParaRPr lang="en-US" sz="1100" dirty="0">
                <a:latin typeface="Slate Pro" panose="02000506040000020004" pitchFamily="2" charset="0"/>
                <a:sym typeface="Slate Pro" panose="02000506040000020004" pitchFamily="2" charset="0"/>
              </a:endParaRPr>
            </a:p>
          </p:txBody>
        </p:sp>
        <p:sp>
          <p:nvSpPr>
            <p:cNvPr id="20" name="TextBox 19">
              <a:extLst>
                <a:ext uri="{FF2B5EF4-FFF2-40B4-BE49-F238E27FC236}">
                  <a16:creationId xmlns:a16="http://schemas.microsoft.com/office/drawing/2014/main" id="{ACA677D3-24D3-F222-0F74-F25C72D73A81}"/>
                </a:ext>
              </a:extLst>
            </p:cNvPr>
            <p:cNvSpPr txBox="1"/>
            <p:nvPr/>
          </p:nvSpPr>
          <p:spPr>
            <a:xfrm>
              <a:off x="2565601" y="5267710"/>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1-2 weeks</a:t>
              </a:r>
            </a:p>
          </p:txBody>
        </p:sp>
        <p:sp>
          <p:nvSpPr>
            <p:cNvPr id="21" name="TextBox 20">
              <a:extLst>
                <a:ext uri="{FF2B5EF4-FFF2-40B4-BE49-F238E27FC236}">
                  <a16:creationId xmlns:a16="http://schemas.microsoft.com/office/drawing/2014/main" id="{4DFCD9B6-B9D4-D838-9C89-3B71841F7527}"/>
                </a:ext>
              </a:extLst>
            </p:cNvPr>
            <p:cNvSpPr txBox="1"/>
            <p:nvPr/>
          </p:nvSpPr>
          <p:spPr>
            <a:xfrm>
              <a:off x="2565601" y="5646103"/>
              <a:ext cx="2074493" cy="479943"/>
            </a:xfrm>
            <a:prstGeom prst="rect">
              <a:avLst/>
            </a:prstGeom>
            <a:noFill/>
          </p:spPr>
          <p:txBody>
            <a:bodyPr wrap="square" lIns="0" tIns="0" rIns="0" bIns="0">
              <a:spAutoFit/>
            </a:bodyPr>
            <a:lstStyle/>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Restructuring and/or product </a:t>
              </a:r>
              <a:r>
                <a:rPr lang="en-US" sz="1100" dirty="0">
                  <a:solidFill>
                    <a:schemeClr val="dk1"/>
                  </a:solidFill>
                  <a:latin typeface="Slate Pro" panose="02000506040000020004" pitchFamily="2" charset="0"/>
                  <a:sym typeface="Slate Pro" panose="02000506040000020004" pitchFamily="2" charset="0"/>
                </a:rPr>
                <a:t>l</a:t>
              </a:r>
              <a:r>
                <a:rPr lang="en-US" sz="1100" u="none" strike="noStrike" cap="none" dirty="0">
                  <a:solidFill>
                    <a:schemeClr val="dk1"/>
                  </a:solidFill>
                  <a:latin typeface="Slate Pro" panose="02000506040000020004" pitchFamily="2" charset="0"/>
                  <a:sym typeface="Slate Pro" panose="02000506040000020004" pitchFamily="2" charset="0"/>
                </a:rPr>
                <a:t>aunch</a:t>
              </a:r>
            </a:p>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M&amp;A</a:t>
              </a:r>
            </a:p>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New hires who came from competitors</a:t>
              </a:r>
            </a:p>
          </p:txBody>
        </p:sp>
        <p:grpSp>
          <p:nvGrpSpPr>
            <p:cNvPr id="31" name="Group 30">
              <a:extLst>
                <a:ext uri="{FF2B5EF4-FFF2-40B4-BE49-F238E27FC236}">
                  <a16:creationId xmlns:a16="http://schemas.microsoft.com/office/drawing/2014/main" id="{5BDD3624-DDF4-9C6A-AE87-1FE0A0478227}"/>
                </a:ext>
              </a:extLst>
            </p:cNvPr>
            <p:cNvGrpSpPr/>
            <p:nvPr/>
          </p:nvGrpSpPr>
          <p:grpSpPr>
            <a:xfrm>
              <a:off x="2565601" y="2672491"/>
              <a:ext cx="2074493" cy="3499709"/>
              <a:chOff x="2254314" y="2672491"/>
              <a:chExt cx="2249561" cy="3499709"/>
            </a:xfrm>
          </p:grpSpPr>
          <p:cxnSp>
            <p:nvCxnSpPr>
              <p:cNvPr id="25" name="Straight Connector 24">
                <a:extLst>
                  <a:ext uri="{FF2B5EF4-FFF2-40B4-BE49-F238E27FC236}">
                    <a16:creationId xmlns:a16="http://schemas.microsoft.com/office/drawing/2014/main" id="{210FE686-04BE-6E23-581D-7080D1ECAD16}"/>
                  </a:ext>
                </a:extLst>
              </p:cNvPr>
              <p:cNvCxnSpPr/>
              <p:nvPr/>
            </p:nvCxnSpPr>
            <p:spPr>
              <a:xfrm>
                <a:off x="2254314" y="2672491"/>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BDB9E2-93C8-843C-225A-71C026E07293}"/>
                  </a:ext>
                </a:extLst>
              </p:cNvPr>
              <p:cNvCxnSpPr/>
              <p:nvPr/>
            </p:nvCxnSpPr>
            <p:spPr>
              <a:xfrm>
                <a:off x="2254314" y="5127797"/>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6E38F5-058A-8BDB-FA0D-67CE99D33442}"/>
                  </a:ext>
                </a:extLst>
              </p:cNvPr>
              <p:cNvCxnSpPr/>
              <p:nvPr/>
            </p:nvCxnSpPr>
            <p:spPr>
              <a:xfrm>
                <a:off x="2254314" y="5569206"/>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CD534D-EE35-1CFC-93A0-CF821679B292}"/>
                  </a:ext>
                </a:extLst>
              </p:cNvPr>
              <p:cNvCxnSpPr/>
              <p:nvPr/>
            </p:nvCxnSpPr>
            <p:spPr>
              <a:xfrm>
                <a:off x="2254314" y="6172200"/>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41" name="Google Shape;1138;p114">
            <a:extLst>
              <a:ext uri="{FF2B5EF4-FFF2-40B4-BE49-F238E27FC236}">
                <a16:creationId xmlns:a16="http://schemas.microsoft.com/office/drawing/2014/main" id="{1261DF13-73D1-4C18-90B8-4B13DEA34759}"/>
              </a:ext>
            </a:extLst>
          </p:cNvPr>
          <p:cNvGraphicFramePr/>
          <p:nvPr>
            <p:extLst>
              <p:ext uri="{D42A27DB-BD31-4B8C-83A1-F6EECF244321}">
                <p14:modId xmlns:p14="http://schemas.microsoft.com/office/powerpoint/2010/main" val="1677535318"/>
              </p:ext>
            </p:extLst>
          </p:nvPr>
        </p:nvGraphicFramePr>
        <p:xfrm>
          <a:off x="4773781" y="1016227"/>
          <a:ext cx="6935512" cy="5150092"/>
        </p:xfrm>
        <a:graphic>
          <a:graphicData uri="http://schemas.openxmlformats.org/drawingml/2006/table">
            <a:tbl>
              <a:tblPr firstRow="1" bandRow="1">
                <a:noFill/>
              </a:tblPr>
              <a:tblGrid>
                <a:gridCol w="1153352">
                  <a:extLst>
                    <a:ext uri="{9D8B030D-6E8A-4147-A177-3AD203B41FA5}">
                      <a16:colId xmlns:a16="http://schemas.microsoft.com/office/drawing/2014/main" val="20000"/>
                    </a:ext>
                  </a:extLst>
                </a:gridCol>
                <a:gridCol w="1156432">
                  <a:extLst>
                    <a:ext uri="{9D8B030D-6E8A-4147-A177-3AD203B41FA5}">
                      <a16:colId xmlns:a16="http://schemas.microsoft.com/office/drawing/2014/main" val="20001"/>
                    </a:ext>
                  </a:extLst>
                </a:gridCol>
                <a:gridCol w="1156432">
                  <a:extLst>
                    <a:ext uri="{9D8B030D-6E8A-4147-A177-3AD203B41FA5}">
                      <a16:colId xmlns:a16="http://schemas.microsoft.com/office/drawing/2014/main" val="20002"/>
                    </a:ext>
                  </a:extLst>
                </a:gridCol>
                <a:gridCol w="1156432">
                  <a:extLst>
                    <a:ext uri="{9D8B030D-6E8A-4147-A177-3AD203B41FA5}">
                      <a16:colId xmlns:a16="http://schemas.microsoft.com/office/drawing/2014/main" val="20003"/>
                    </a:ext>
                  </a:extLst>
                </a:gridCol>
                <a:gridCol w="1156432">
                  <a:extLst>
                    <a:ext uri="{9D8B030D-6E8A-4147-A177-3AD203B41FA5}">
                      <a16:colId xmlns:a16="http://schemas.microsoft.com/office/drawing/2014/main" val="20004"/>
                    </a:ext>
                  </a:extLst>
                </a:gridCol>
                <a:gridCol w="1156432">
                  <a:extLst>
                    <a:ext uri="{9D8B030D-6E8A-4147-A177-3AD203B41FA5}">
                      <a16:colId xmlns:a16="http://schemas.microsoft.com/office/drawing/2014/main" val="20005"/>
                    </a:ext>
                  </a:extLst>
                </a:gridCol>
              </a:tblGrid>
              <a:tr h="469096">
                <a:tc gridSpan="6">
                  <a:txBody>
                    <a:bodyPr/>
                    <a:lstStyle/>
                    <a:p>
                      <a:pPr marL="0" marR="0" lvl="0" indent="0" algn="ctr" rtl="0">
                        <a:lnSpc>
                          <a:spcPct val="100000"/>
                        </a:lnSpc>
                        <a:spcBef>
                          <a:spcPts val="0"/>
                        </a:spcBef>
                        <a:spcAft>
                          <a:spcPts val="0"/>
                        </a:spcAft>
                        <a:buNone/>
                      </a:pPr>
                      <a:r>
                        <a:rPr lang="en-US" sz="1400" b="1" u="none" strike="noStrike" cap="none" dirty="0">
                          <a:solidFill>
                            <a:schemeClr val="bg1"/>
                          </a:solidFill>
                          <a:latin typeface="Slate Pro" panose="02000506040000020004" pitchFamily="2" charset="0"/>
                          <a:sym typeface="Slate Pro" panose="02000506040000020004" pitchFamily="2" charset="0"/>
                        </a:rPr>
                        <a:t>RACI, Inputs, and Outputs</a:t>
                      </a:r>
                      <a:endParaRPr b="1" dirty="0">
                        <a:solidFill>
                          <a:schemeClr val="bg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31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Function</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Product</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Marketing</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Sales</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Revenue/</a:t>
                      </a:r>
                    </a:p>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finance</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Strategy and Comms</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12700" cap="flat" cmpd="sng">
                      <a:solidFill>
                        <a:schemeClr val="lt2"/>
                      </a:solidFill>
                      <a:prstDash val="solid"/>
                      <a:round/>
                      <a:headEnd type="none" w="sm" len="sm"/>
                      <a:tailEnd type="none" w="sm" len="sm"/>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extLst>
                  <a:ext uri="{0D108BD9-81ED-4DB2-BD59-A6C34878D82A}">
                    <a16:rowId xmlns:a16="http://schemas.microsoft.com/office/drawing/2014/main" val="10001"/>
                  </a:ext>
                </a:extLst>
              </a:tr>
              <a:tr h="65989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Role</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Responsible and accountable</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861969">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Inputs Given</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solidFill>
                            <a:schemeClr val="tx2"/>
                          </a:solidFill>
                          <a:latin typeface="Slate Pro" panose="02000506040000020004" pitchFamily="2" charset="0"/>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solidFill>
                            <a:schemeClr val="tx2"/>
                          </a:solidFill>
                          <a:latin typeface="Slate Pro" panose="02000506040000020004" pitchFamily="2" charset="0"/>
                          <a:sym typeface="Slate Pro" panose="02000506040000020004" pitchFamily="2" charset="0"/>
                        </a:rPr>
                        <a:t>Input on interview questions</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440825">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Outputs Received</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List of technologies that competitors use</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Competitor marketing strategies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Sales roles that competitors may be filling</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6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Selling experience compared to others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How competitors compensate their employees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Sales roles that competitors may be filling</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6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New market opportunities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8" name="Google Shape;1145;p114">
            <a:extLst>
              <a:ext uri="{FF2B5EF4-FFF2-40B4-BE49-F238E27FC236}">
                <a16:creationId xmlns:a16="http://schemas.microsoft.com/office/drawing/2014/main" id="{E5FF2FC9-FCBB-B916-6650-FB36C90ED1D2}"/>
              </a:ext>
            </a:extLst>
          </p:cNvPr>
          <p:cNvSpPr/>
          <p:nvPr/>
        </p:nvSpPr>
        <p:spPr>
          <a:xfrm>
            <a:off x="4878979" y="1776066"/>
            <a:ext cx="171074" cy="170334"/>
          </a:xfrm>
          <a:custGeom>
            <a:avLst/>
            <a:gdLst/>
            <a:ahLst/>
            <a:cxnLst/>
            <a:rect l="l" t="t" r="r" b="b"/>
            <a:pathLst>
              <a:path w="98" h="97" extrusionOk="0">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69" name="Google Shape;1146;p114">
            <a:extLst>
              <a:ext uri="{FF2B5EF4-FFF2-40B4-BE49-F238E27FC236}">
                <a16:creationId xmlns:a16="http://schemas.microsoft.com/office/drawing/2014/main" id="{4C5E3744-C29E-CD84-8E34-AE7D96314767}"/>
              </a:ext>
            </a:extLst>
          </p:cNvPr>
          <p:cNvGrpSpPr/>
          <p:nvPr/>
        </p:nvGrpSpPr>
        <p:grpSpPr>
          <a:xfrm>
            <a:off x="4894531" y="2465875"/>
            <a:ext cx="139970" cy="151078"/>
            <a:chOff x="2700338" y="1104900"/>
            <a:chExt cx="300038" cy="323850"/>
          </a:xfrm>
        </p:grpSpPr>
        <p:sp>
          <p:nvSpPr>
            <p:cNvPr id="70" name="Google Shape;1147;p114">
              <a:extLst>
                <a:ext uri="{FF2B5EF4-FFF2-40B4-BE49-F238E27FC236}">
                  <a16:creationId xmlns:a16="http://schemas.microsoft.com/office/drawing/2014/main" id="{608AC639-BC7E-A2AA-CB54-7FC9F1D9A51C}"/>
                </a:ext>
              </a:extLst>
            </p:cNvPr>
            <p:cNvSpPr/>
            <p:nvPr/>
          </p:nvSpPr>
          <p:spPr>
            <a:xfrm>
              <a:off x="2700338" y="1181100"/>
              <a:ext cx="300038" cy="247650"/>
            </a:xfrm>
            <a:custGeom>
              <a:avLst/>
              <a:gdLst/>
              <a:ahLst/>
              <a:cxnLst/>
              <a:rect l="l" t="t" r="r" b="b"/>
              <a:pathLst>
                <a:path w="80" h="66" extrusionOk="0">
                  <a:moveTo>
                    <a:pt x="71" y="43"/>
                  </a:moveTo>
                  <a:cubicBezTo>
                    <a:pt x="52" y="37"/>
                    <a:pt x="52" y="37"/>
                    <a:pt x="52" y="37"/>
                  </a:cubicBezTo>
                  <a:cubicBezTo>
                    <a:pt x="52" y="27"/>
                    <a:pt x="52" y="27"/>
                    <a:pt x="52" y="27"/>
                  </a:cubicBezTo>
                  <a:cubicBezTo>
                    <a:pt x="58" y="23"/>
                    <a:pt x="61" y="15"/>
                    <a:pt x="61" y="6"/>
                  </a:cubicBezTo>
                  <a:cubicBezTo>
                    <a:pt x="61" y="6"/>
                    <a:pt x="61" y="6"/>
                    <a:pt x="61" y="5"/>
                  </a:cubicBezTo>
                  <a:cubicBezTo>
                    <a:pt x="60" y="6"/>
                    <a:pt x="59" y="6"/>
                    <a:pt x="57" y="6"/>
                  </a:cubicBezTo>
                  <a:cubicBezTo>
                    <a:pt x="51" y="6"/>
                    <a:pt x="46" y="5"/>
                    <a:pt x="42" y="0"/>
                  </a:cubicBezTo>
                  <a:cubicBezTo>
                    <a:pt x="39" y="4"/>
                    <a:pt x="33" y="6"/>
                    <a:pt x="27" y="6"/>
                  </a:cubicBezTo>
                  <a:cubicBezTo>
                    <a:pt x="25" y="6"/>
                    <a:pt x="21" y="4"/>
                    <a:pt x="18" y="3"/>
                  </a:cubicBezTo>
                  <a:cubicBezTo>
                    <a:pt x="18" y="4"/>
                    <a:pt x="17" y="5"/>
                    <a:pt x="17" y="6"/>
                  </a:cubicBezTo>
                  <a:cubicBezTo>
                    <a:pt x="17" y="15"/>
                    <a:pt x="22" y="24"/>
                    <a:pt x="28" y="28"/>
                  </a:cubicBezTo>
                  <a:cubicBezTo>
                    <a:pt x="28" y="37"/>
                    <a:pt x="28" y="37"/>
                    <a:pt x="28" y="37"/>
                  </a:cubicBezTo>
                  <a:cubicBezTo>
                    <a:pt x="9" y="43"/>
                    <a:pt x="9" y="43"/>
                    <a:pt x="9" y="43"/>
                  </a:cubicBezTo>
                  <a:cubicBezTo>
                    <a:pt x="4" y="45"/>
                    <a:pt x="0" y="51"/>
                    <a:pt x="0" y="57"/>
                  </a:cubicBezTo>
                  <a:cubicBezTo>
                    <a:pt x="0" y="66"/>
                    <a:pt x="0" y="66"/>
                    <a:pt x="0" y="66"/>
                  </a:cubicBezTo>
                  <a:cubicBezTo>
                    <a:pt x="80" y="66"/>
                    <a:pt x="80" y="66"/>
                    <a:pt x="80" y="66"/>
                  </a:cubicBezTo>
                  <a:cubicBezTo>
                    <a:pt x="80" y="57"/>
                    <a:pt x="80" y="57"/>
                    <a:pt x="80" y="57"/>
                  </a:cubicBezTo>
                  <a:cubicBezTo>
                    <a:pt x="80" y="51"/>
                    <a:pt x="76" y="45"/>
                    <a:pt x="71"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71" name="Google Shape;1148;p114">
              <a:extLst>
                <a:ext uri="{FF2B5EF4-FFF2-40B4-BE49-F238E27FC236}">
                  <a16:creationId xmlns:a16="http://schemas.microsoft.com/office/drawing/2014/main" id="{5F901570-3A72-44D7-0124-548A1B6FA3E3}"/>
                </a:ext>
              </a:extLst>
            </p:cNvPr>
            <p:cNvSpPr/>
            <p:nvPr/>
          </p:nvSpPr>
          <p:spPr>
            <a:xfrm>
              <a:off x="2768600" y="1104900"/>
              <a:ext cx="160338" cy="82550"/>
            </a:xfrm>
            <a:custGeom>
              <a:avLst/>
              <a:gdLst/>
              <a:ahLst/>
              <a:cxnLst/>
              <a:rect l="l" t="t" r="r" b="b"/>
              <a:pathLst>
                <a:path w="43" h="22" extrusionOk="0">
                  <a:moveTo>
                    <a:pt x="23" y="15"/>
                  </a:moveTo>
                  <a:cubicBezTo>
                    <a:pt x="24" y="12"/>
                    <a:pt x="24" y="12"/>
                    <a:pt x="24" y="12"/>
                  </a:cubicBezTo>
                  <a:cubicBezTo>
                    <a:pt x="26" y="15"/>
                    <a:pt x="26" y="15"/>
                    <a:pt x="26" y="15"/>
                  </a:cubicBezTo>
                  <a:cubicBezTo>
                    <a:pt x="30" y="21"/>
                    <a:pt x="33" y="22"/>
                    <a:pt x="39" y="22"/>
                  </a:cubicBezTo>
                  <a:cubicBezTo>
                    <a:pt x="41" y="22"/>
                    <a:pt x="42" y="22"/>
                    <a:pt x="43" y="21"/>
                  </a:cubicBezTo>
                  <a:cubicBezTo>
                    <a:pt x="41" y="9"/>
                    <a:pt x="32" y="0"/>
                    <a:pt x="21" y="0"/>
                  </a:cubicBezTo>
                  <a:cubicBezTo>
                    <a:pt x="11" y="0"/>
                    <a:pt x="3" y="8"/>
                    <a:pt x="0" y="19"/>
                  </a:cubicBezTo>
                  <a:cubicBezTo>
                    <a:pt x="3" y="21"/>
                    <a:pt x="8" y="22"/>
                    <a:pt x="9" y="22"/>
                  </a:cubicBezTo>
                  <a:cubicBezTo>
                    <a:pt x="15" y="22"/>
                    <a:pt x="21" y="19"/>
                    <a:pt x="23"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3" name="Graphic 82">
            <a:extLst>
              <a:ext uri="{FF2B5EF4-FFF2-40B4-BE49-F238E27FC236}">
                <a16:creationId xmlns:a16="http://schemas.microsoft.com/office/drawing/2014/main" id="{028290CE-091F-80AF-D90A-6F6D98508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8516" y="3148550"/>
            <a:ext cx="252000" cy="252000"/>
          </a:xfrm>
          <a:prstGeom prst="rect">
            <a:avLst/>
          </a:prstGeom>
        </p:spPr>
      </p:pic>
      <p:pic>
        <p:nvPicPr>
          <p:cNvPr id="85" name="Graphic 84">
            <a:extLst>
              <a:ext uri="{FF2B5EF4-FFF2-40B4-BE49-F238E27FC236}">
                <a16:creationId xmlns:a16="http://schemas.microsoft.com/office/drawing/2014/main" id="{38DCFFC9-130E-FBF2-0CE5-8FD0C08C97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8516" y="4758344"/>
            <a:ext cx="252000" cy="252000"/>
          </a:xfrm>
          <a:prstGeom prst="rect">
            <a:avLst/>
          </a:prstGeom>
        </p:spPr>
      </p:pic>
      <p:grpSp>
        <p:nvGrpSpPr>
          <p:cNvPr id="6" name="Group 5">
            <a:extLst>
              <a:ext uri="{FF2B5EF4-FFF2-40B4-BE49-F238E27FC236}">
                <a16:creationId xmlns:a16="http://schemas.microsoft.com/office/drawing/2014/main" id="{9A49EBD4-A6FC-9DA9-DB63-942C767D25C5}"/>
              </a:ext>
            </a:extLst>
          </p:cNvPr>
          <p:cNvGrpSpPr/>
          <p:nvPr/>
        </p:nvGrpSpPr>
        <p:grpSpPr>
          <a:xfrm>
            <a:off x="0" y="1016227"/>
            <a:ext cx="2146165" cy="5155973"/>
            <a:chOff x="0" y="1016227"/>
            <a:chExt cx="2146165" cy="5155973"/>
          </a:xfrm>
        </p:grpSpPr>
        <p:sp>
          <p:nvSpPr>
            <p:cNvPr id="5" name="Rectangle 4">
              <a:extLst>
                <a:ext uri="{FF2B5EF4-FFF2-40B4-BE49-F238E27FC236}">
                  <a16:creationId xmlns:a16="http://schemas.microsoft.com/office/drawing/2014/main" id="{945DD33B-DEC3-3F79-12CC-9CCCD860B806}"/>
                </a:ext>
              </a:extLst>
            </p:cNvPr>
            <p:cNvSpPr/>
            <p:nvPr/>
          </p:nvSpPr>
          <p:spPr>
            <a:xfrm>
              <a:off x="0" y="1016227"/>
              <a:ext cx="2146165" cy="5155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pic>
          <p:nvPicPr>
            <p:cNvPr id="80" name="Google Shape;1231;p116">
              <a:extLst>
                <a:ext uri="{FF2B5EF4-FFF2-40B4-BE49-F238E27FC236}">
                  <a16:creationId xmlns:a16="http://schemas.microsoft.com/office/drawing/2014/main" id="{F648C6A2-6670-E9A2-315B-19CDCF53443E}"/>
                </a:ext>
              </a:extLst>
            </p:cNvPr>
            <p:cNvPicPr preferRelativeResize="0"/>
            <p:nvPr/>
          </p:nvPicPr>
          <p:blipFill rotWithShape="1">
            <a:blip r:embed="rId10">
              <a:alphaModFix amt="15000"/>
            </a:blip>
            <a:srcRect l="35198" t="8691" r="35199" b="8600"/>
            <a:stretch/>
          </p:blipFill>
          <p:spPr>
            <a:xfrm>
              <a:off x="0" y="1022106"/>
              <a:ext cx="2146165" cy="5150093"/>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7" name="TextBox 6">
              <a:extLst>
                <a:ext uri="{FF2B5EF4-FFF2-40B4-BE49-F238E27FC236}">
                  <a16:creationId xmlns:a16="http://schemas.microsoft.com/office/drawing/2014/main" id="{034201C2-AF70-9690-50E4-560999985CB1}"/>
                </a:ext>
              </a:extLst>
            </p:cNvPr>
            <p:cNvSpPr txBox="1"/>
            <p:nvPr/>
          </p:nvSpPr>
          <p:spPr>
            <a:xfrm>
              <a:off x="790783" y="115707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Description</a:t>
              </a:r>
              <a:endParaRPr lang="en-US" sz="1200" dirty="0">
                <a:solidFill>
                  <a:schemeClr val="bg1"/>
                </a:solidFill>
                <a:latin typeface="Slate Pro" panose="02000506040000020004" pitchFamily="2" charset="0"/>
                <a:sym typeface="Slate Pro" panose="02000506040000020004" pitchFamily="2" charset="0"/>
              </a:endParaRPr>
            </a:p>
          </p:txBody>
        </p:sp>
        <p:sp>
          <p:nvSpPr>
            <p:cNvPr id="8" name="TextBox 7">
              <a:extLst>
                <a:ext uri="{FF2B5EF4-FFF2-40B4-BE49-F238E27FC236}">
                  <a16:creationId xmlns:a16="http://schemas.microsoft.com/office/drawing/2014/main" id="{51C6ADFF-129B-C474-0691-A8D6DEE6A222}"/>
                </a:ext>
              </a:extLst>
            </p:cNvPr>
            <p:cNvSpPr txBox="1"/>
            <p:nvPr/>
          </p:nvSpPr>
          <p:spPr>
            <a:xfrm>
              <a:off x="790783" y="178370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Purpose</a:t>
              </a:r>
              <a:endParaRPr lang="en-US" sz="1200" dirty="0">
                <a:solidFill>
                  <a:schemeClr val="bg1"/>
                </a:solidFill>
                <a:latin typeface="Slate Pro" panose="02000506040000020004" pitchFamily="2" charset="0"/>
                <a:sym typeface="Slate Pro" panose="02000506040000020004" pitchFamily="2" charset="0"/>
              </a:endParaRPr>
            </a:p>
          </p:txBody>
        </p:sp>
        <p:sp>
          <p:nvSpPr>
            <p:cNvPr id="9" name="TextBox 8">
              <a:extLst>
                <a:ext uri="{FF2B5EF4-FFF2-40B4-BE49-F238E27FC236}">
                  <a16:creationId xmlns:a16="http://schemas.microsoft.com/office/drawing/2014/main" id="{2CB297C7-6FA3-83CB-AF5F-FBC4797E6F02}"/>
                </a:ext>
              </a:extLst>
            </p:cNvPr>
            <p:cNvSpPr txBox="1"/>
            <p:nvPr/>
          </p:nvSpPr>
          <p:spPr>
            <a:xfrm>
              <a:off x="790783" y="3007369"/>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Questions</a:t>
              </a:r>
              <a:endParaRPr lang="en-US" sz="1200" dirty="0">
                <a:solidFill>
                  <a:schemeClr val="bg1"/>
                </a:solidFill>
                <a:latin typeface="Slate Pro" panose="02000506040000020004" pitchFamily="2" charset="0"/>
                <a:sym typeface="Slate Pro" panose="02000506040000020004" pitchFamily="2" charset="0"/>
              </a:endParaRPr>
            </a:p>
          </p:txBody>
        </p:sp>
        <p:sp>
          <p:nvSpPr>
            <p:cNvPr id="10" name="TextBox 9">
              <a:extLst>
                <a:ext uri="{FF2B5EF4-FFF2-40B4-BE49-F238E27FC236}">
                  <a16:creationId xmlns:a16="http://schemas.microsoft.com/office/drawing/2014/main" id="{8EC506EE-1C1F-2C05-C5A0-C5F72125D26A}"/>
                </a:ext>
              </a:extLst>
            </p:cNvPr>
            <p:cNvSpPr txBox="1"/>
            <p:nvPr/>
          </p:nvSpPr>
          <p:spPr>
            <a:xfrm>
              <a:off x="790783" y="425905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Owner</a:t>
              </a:r>
              <a:endParaRPr lang="en-US" sz="1200" dirty="0">
                <a:solidFill>
                  <a:schemeClr val="bg1"/>
                </a:solidFill>
                <a:latin typeface="Slate Pro" panose="02000506040000020004" pitchFamily="2" charset="0"/>
                <a:sym typeface="Slate Pro" panose="02000506040000020004" pitchFamily="2" charset="0"/>
              </a:endParaRPr>
            </a:p>
          </p:txBody>
        </p:sp>
        <p:sp>
          <p:nvSpPr>
            <p:cNvPr id="12" name="TextBox 11">
              <a:extLst>
                <a:ext uri="{FF2B5EF4-FFF2-40B4-BE49-F238E27FC236}">
                  <a16:creationId xmlns:a16="http://schemas.microsoft.com/office/drawing/2014/main" id="{17C65F13-DC05-0181-0D2F-15BD58BAB4FB}"/>
                </a:ext>
              </a:extLst>
            </p:cNvPr>
            <p:cNvSpPr txBox="1"/>
            <p:nvPr/>
          </p:nvSpPr>
          <p:spPr>
            <a:xfrm>
              <a:off x="790783" y="472903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Frequency</a:t>
              </a:r>
              <a:endParaRPr lang="en-US" sz="1200" dirty="0">
                <a:solidFill>
                  <a:schemeClr val="bg1"/>
                </a:solidFill>
                <a:latin typeface="Slate Pro" panose="02000506040000020004" pitchFamily="2" charset="0"/>
                <a:sym typeface="Slate Pro" panose="02000506040000020004" pitchFamily="2" charset="0"/>
              </a:endParaRPr>
            </a:p>
          </p:txBody>
        </p:sp>
        <p:sp>
          <p:nvSpPr>
            <p:cNvPr id="13" name="TextBox 12">
              <a:extLst>
                <a:ext uri="{FF2B5EF4-FFF2-40B4-BE49-F238E27FC236}">
                  <a16:creationId xmlns:a16="http://schemas.microsoft.com/office/drawing/2014/main" id="{1F967335-BECF-B298-E6C2-B6DBBD5AED9B}"/>
                </a:ext>
              </a:extLst>
            </p:cNvPr>
            <p:cNvSpPr txBox="1"/>
            <p:nvPr/>
          </p:nvSpPr>
          <p:spPr>
            <a:xfrm>
              <a:off x="790783" y="5208543"/>
              <a:ext cx="121919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Time to Execute</a:t>
              </a:r>
              <a:endParaRPr lang="en-US" sz="1200" dirty="0">
                <a:solidFill>
                  <a:schemeClr val="bg1"/>
                </a:solidFill>
                <a:latin typeface="Slate Pro" panose="02000506040000020004" pitchFamily="2" charset="0"/>
                <a:sym typeface="Slate Pro" panose="02000506040000020004" pitchFamily="2" charset="0"/>
              </a:endParaRPr>
            </a:p>
          </p:txBody>
        </p:sp>
        <p:sp>
          <p:nvSpPr>
            <p:cNvPr id="14" name="TextBox 13">
              <a:extLst>
                <a:ext uri="{FF2B5EF4-FFF2-40B4-BE49-F238E27FC236}">
                  <a16:creationId xmlns:a16="http://schemas.microsoft.com/office/drawing/2014/main" id="{581BEB46-7FD0-0C44-0204-F0476447AC88}"/>
                </a:ext>
              </a:extLst>
            </p:cNvPr>
            <p:cNvSpPr txBox="1"/>
            <p:nvPr/>
          </p:nvSpPr>
          <p:spPr>
            <a:xfrm>
              <a:off x="790783" y="571169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Trigger Events</a:t>
              </a:r>
              <a:endParaRPr lang="en-US" sz="1200" dirty="0">
                <a:solidFill>
                  <a:schemeClr val="bg1"/>
                </a:solidFill>
                <a:latin typeface="Slate Pro" panose="02000506040000020004" pitchFamily="2" charset="0"/>
                <a:sym typeface="Slate Pro" panose="02000506040000020004" pitchFamily="2" charset="0"/>
              </a:endParaRPr>
            </a:p>
          </p:txBody>
        </p:sp>
        <p:grpSp>
          <p:nvGrpSpPr>
            <p:cNvPr id="32" name="Group 31">
              <a:extLst>
                <a:ext uri="{FF2B5EF4-FFF2-40B4-BE49-F238E27FC236}">
                  <a16:creationId xmlns:a16="http://schemas.microsoft.com/office/drawing/2014/main" id="{F127A573-7B04-6BEA-069D-815E282E1CA8}"/>
                </a:ext>
              </a:extLst>
            </p:cNvPr>
            <p:cNvGrpSpPr/>
            <p:nvPr/>
          </p:nvGrpSpPr>
          <p:grpSpPr>
            <a:xfrm>
              <a:off x="314122" y="1476704"/>
              <a:ext cx="1822315" cy="4042882"/>
              <a:chOff x="2254314" y="1746334"/>
              <a:chExt cx="2249561" cy="3822872"/>
            </a:xfrm>
          </p:grpSpPr>
          <p:cxnSp>
            <p:nvCxnSpPr>
              <p:cNvPr id="34" name="Straight Connector 33">
                <a:extLst>
                  <a:ext uri="{FF2B5EF4-FFF2-40B4-BE49-F238E27FC236}">
                    <a16:creationId xmlns:a16="http://schemas.microsoft.com/office/drawing/2014/main" id="{5DBFEEA2-3BFE-8703-2343-40F10DBD45A9}"/>
                  </a:ext>
                </a:extLst>
              </p:cNvPr>
              <p:cNvCxnSpPr/>
              <p:nvPr/>
            </p:nvCxnSpPr>
            <p:spPr>
              <a:xfrm>
                <a:off x="2254314" y="1746334"/>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6FC3C6-87BB-EF32-1F6E-AEC79CD2099C}"/>
                  </a:ext>
                </a:extLst>
              </p:cNvPr>
              <p:cNvCxnSpPr/>
              <p:nvPr/>
            </p:nvCxnSpPr>
            <p:spPr>
              <a:xfrm>
                <a:off x="2254314" y="2672491"/>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959F10-A541-6C09-207B-E941B10DA51F}"/>
                  </a:ext>
                </a:extLst>
              </p:cNvPr>
              <p:cNvCxnSpPr/>
              <p:nvPr/>
            </p:nvCxnSpPr>
            <p:spPr>
              <a:xfrm>
                <a:off x="2254314" y="4244979"/>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00E59C-1881-8344-DAFC-4AADD75DEC47}"/>
                  </a:ext>
                </a:extLst>
              </p:cNvPr>
              <p:cNvCxnSpPr/>
              <p:nvPr/>
            </p:nvCxnSpPr>
            <p:spPr>
              <a:xfrm>
                <a:off x="2254314" y="4686388"/>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F37ADE-23E3-83A3-D62C-8BCB44CCF422}"/>
                  </a:ext>
                </a:extLst>
              </p:cNvPr>
              <p:cNvCxnSpPr/>
              <p:nvPr/>
            </p:nvCxnSpPr>
            <p:spPr>
              <a:xfrm>
                <a:off x="2254314" y="5127797"/>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2B97E6-CE3C-03C1-D2C2-8D9CA0435478}"/>
                  </a:ext>
                </a:extLst>
              </p:cNvPr>
              <p:cNvCxnSpPr/>
              <p:nvPr/>
            </p:nvCxnSpPr>
            <p:spPr>
              <a:xfrm>
                <a:off x="2254314" y="55692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44" name="Google Shape;1140;p114">
              <a:extLst>
                <a:ext uri="{FF2B5EF4-FFF2-40B4-BE49-F238E27FC236}">
                  <a16:creationId xmlns:a16="http://schemas.microsoft.com/office/drawing/2014/main" id="{FA4EABCE-9D11-22B5-76BF-E2330A01DD4C}"/>
                </a:ext>
              </a:extLst>
            </p:cNvPr>
            <p:cNvGrpSpPr/>
            <p:nvPr/>
          </p:nvGrpSpPr>
          <p:grpSpPr>
            <a:xfrm>
              <a:off x="433090" y="1164978"/>
              <a:ext cx="168112" cy="168853"/>
              <a:chOff x="4833938" y="2163763"/>
              <a:chExt cx="360362" cy="361951"/>
            </a:xfrm>
          </p:grpSpPr>
          <p:sp>
            <p:nvSpPr>
              <p:cNvPr id="45" name="Google Shape;1141;p114">
                <a:extLst>
                  <a:ext uri="{FF2B5EF4-FFF2-40B4-BE49-F238E27FC236}">
                    <a16:creationId xmlns:a16="http://schemas.microsoft.com/office/drawing/2014/main" id="{03ECA899-CDC9-1358-3DE7-818F9B63C3A2}"/>
                  </a:ext>
                </a:extLst>
              </p:cNvPr>
              <p:cNvSpPr/>
              <p:nvPr/>
            </p:nvSpPr>
            <p:spPr>
              <a:xfrm>
                <a:off x="4833938" y="2419351"/>
                <a:ext cx="192088" cy="106363"/>
              </a:xfrm>
              <a:custGeom>
                <a:avLst/>
                <a:gdLst/>
                <a:ahLst/>
                <a:cxnLst/>
                <a:rect l="l" t="t" r="r" b="b"/>
                <a:pathLst>
                  <a:path w="51" h="28" extrusionOk="0">
                    <a:moveTo>
                      <a:pt x="44" y="14"/>
                    </a:moveTo>
                    <a:cubicBezTo>
                      <a:pt x="44" y="8"/>
                      <a:pt x="47" y="3"/>
                      <a:pt x="51" y="0"/>
                    </a:cubicBezTo>
                    <a:cubicBezTo>
                      <a:pt x="22" y="0"/>
                      <a:pt x="22" y="0"/>
                      <a:pt x="22" y="0"/>
                    </a:cubicBezTo>
                    <a:cubicBezTo>
                      <a:pt x="20" y="0"/>
                      <a:pt x="20" y="0"/>
                      <a:pt x="20" y="0"/>
                    </a:cubicBezTo>
                    <a:cubicBezTo>
                      <a:pt x="14" y="0"/>
                      <a:pt x="14" y="0"/>
                      <a:pt x="14" y="0"/>
                    </a:cubicBezTo>
                    <a:cubicBezTo>
                      <a:pt x="6" y="0"/>
                      <a:pt x="0" y="6"/>
                      <a:pt x="0" y="14"/>
                    </a:cubicBezTo>
                    <a:cubicBezTo>
                      <a:pt x="0" y="22"/>
                      <a:pt x="6" y="28"/>
                      <a:pt x="14" y="28"/>
                    </a:cubicBezTo>
                    <a:cubicBezTo>
                      <a:pt x="51" y="28"/>
                      <a:pt x="51" y="28"/>
                      <a:pt x="51" y="28"/>
                    </a:cubicBezTo>
                    <a:cubicBezTo>
                      <a:pt x="47" y="25"/>
                      <a:pt x="44" y="20"/>
                      <a:pt x="44"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6" name="Google Shape;1142;p114">
                <a:extLst>
                  <a:ext uri="{FF2B5EF4-FFF2-40B4-BE49-F238E27FC236}">
                    <a16:creationId xmlns:a16="http://schemas.microsoft.com/office/drawing/2014/main" id="{559ACAF4-539C-22AA-4BD0-E0988C63CD8D}"/>
                  </a:ext>
                </a:extLst>
              </p:cNvPr>
              <p:cNvSpPr/>
              <p:nvPr/>
            </p:nvSpPr>
            <p:spPr>
              <a:xfrm>
                <a:off x="4908550" y="2163763"/>
                <a:ext cx="285750" cy="361950"/>
              </a:xfrm>
              <a:custGeom>
                <a:avLst/>
                <a:gdLst/>
                <a:ahLst/>
                <a:cxnLst/>
                <a:rect l="l" t="t" r="r" b="b"/>
                <a:pathLst>
                  <a:path w="76" h="96" extrusionOk="0">
                    <a:moveTo>
                      <a:pt x="64" y="0"/>
                    </a:moveTo>
                    <a:cubicBezTo>
                      <a:pt x="14" y="0"/>
                      <a:pt x="14" y="0"/>
                      <a:pt x="14" y="0"/>
                    </a:cubicBezTo>
                    <a:cubicBezTo>
                      <a:pt x="6" y="0"/>
                      <a:pt x="0" y="6"/>
                      <a:pt x="0" y="14"/>
                    </a:cubicBezTo>
                    <a:cubicBezTo>
                      <a:pt x="0" y="64"/>
                      <a:pt x="0" y="64"/>
                      <a:pt x="0" y="64"/>
                    </a:cubicBezTo>
                    <a:cubicBezTo>
                      <a:pt x="42" y="64"/>
                      <a:pt x="42" y="64"/>
                      <a:pt x="42" y="64"/>
                    </a:cubicBezTo>
                    <a:cubicBezTo>
                      <a:pt x="43" y="64"/>
                      <a:pt x="44" y="65"/>
                      <a:pt x="44" y="66"/>
                    </a:cubicBezTo>
                    <a:cubicBezTo>
                      <a:pt x="44" y="67"/>
                      <a:pt x="43" y="68"/>
                      <a:pt x="42" y="68"/>
                    </a:cubicBezTo>
                    <a:cubicBezTo>
                      <a:pt x="36" y="68"/>
                      <a:pt x="28" y="73"/>
                      <a:pt x="28" y="82"/>
                    </a:cubicBezTo>
                    <a:cubicBezTo>
                      <a:pt x="28" y="91"/>
                      <a:pt x="36" y="96"/>
                      <a:pt x="42" y="96"/>
                    </a:cubicBezTo>
                    <a:cubicBezTo>
                      <a:pt x="50" y="96"/>
                      <a:pt x="56" y="90"/>
                      <a:pt x="56" y="82"/>
                    </a:cubicBezTo>
                    <a:cubicBezTo>
                      <a:pt x="56" y="16"/>
                      <a:pt x="56" y="16"/>
                      <a:pt x="56" y="16"/>
                    </a:cubicBezTo>
                    <a:cubicBezTo>
                      <a:pt x="74" y="16"/>
                      <a:pt x="74" y="16"/>
                      <a:pt x="74" y="16"/>
                    </a:cubicBezTo>
                    <a:cubicBezTo>
                      <a:pt x="75" y="16"/>
                      <a:pt x="76" y="15"/>
                      <a:pt x="76" y="14"/>
                    </a:cubicBezTo>
                    <a:cubicBezTo>
                      <a:pt x="76" y="6"/>
                      <a:pt x="71" y="0"/>
                      <a:pt x="64" y="0"/>
                    </a:cubicBezTo>
                    <a:close/>
                    <a:moveTo>
                      <a:pt x="38" y="56"/>
                    </a:moveTo>
                    <a:cubicBezTo>
                      <a:pt x="16" y="56"/>
                      <a:pt x="16" y="56"/>
                      <a:pt x="16" y="56"/>
                    </a:cubicBezTo>
                    <a:cubicBezTo>
                      <a:pt x="15" y="56"/>
                      <a:pt x="14" y="55"/>
                      <a:pt x="14" y="54"/>
                    </a:cubicBezTo>
                    <a:cubicBezTo>
                      <a:pt x="14" y="53"/>
                      <a:pt x="15" y="52"/>
                      <a:pt x="16" y="52"/>
                    </a:cubicBezTo>
                    <a:cubicBezTo>
                      <a:pt x="38" y="52"/>
                      <a:pt x="38" y="52"/>
                      <a:pt x="38" y="52"/>
                    </a:cubicBezTo>
                    <a:cubicBezTo>
                      <a:pt x="39" y="52"/>
                      <a:pt x="40" y="53"/>
                      <a:pt x="40" y="54"/>
                    </a:cubicBezTo>
                    <a:cubicBezTo>
                      <a:pt x="40" y="55"/>
                      <a:pt x="39" y="56"/>
                      <a:pt x="38" y="56"/>
                    </a:cubicBezTo>
                    <a:close/>
                    <a:moveTo>
                      <a:pt x="38" y="44"/>
                    </a:moveTo>
                    <a:cubicBezTo>
                      <a:pt x="16" y="44"/>
                      <a:pt x="16" y="44"/>
                      <a:pt x="16" y="44"/>
                    </a:cubicBezTo>
                    <a:cubicBezTo>
                      <a:pt x="15" y="44"/>
                      <a:pt x="14" y="43"/>
                      <a:pt x="14" y="42"/>
                    </a:cubicBezTo>
                    <a:cubicBezTo>
                      <a:pt x="14" y="41"/>
                      <a:pt x="15" y="40"/>
                      <a:pt x="16" y="40"/>
                    </a:cubicBezTo>
                    <a:cubicBezTo>
                      <a:pt x="38" y="40"/>
                      <a:pt x="38" y="40"/>
                      <a:pt x="38" y="40"/>
                    </a:cubicBezTo>
                    <a:cubicBezTo>
                      <a:pt x="39" y="40"/>
                      <a:pt x="40" y="41"/>
                      <a:pt x="40" y="42"/>
                    </a:cubicBezTo>
                    <a:cubicBezTo>
                      <a:pt x="40" y="43"/>
                      <a:pt x="39" y="44"/>
                      <a:pt x="38" y="44"/>
                    </a:cubicBezTo>
                    <a:close/>
                    <a:moveTo>
                      <a:pt x="38" y="32"/>
                    </a:moveTo>
                    <a:cubicBezTo>
                      <a:pt x="16" y="32"/>
                      <a:pt x="16" y="32"/>
                      <a:pt x="16" y="32"/>
                    </a:cubicBezTo>
                    <a:cubicBezTo>
                      <a:pt x="15" y="32"/>
                      <a:pt x="14" y="31"/>
                      <a:pt x="14" y="30"/>
                    </a:cubicBezTo>
                    <a:cubicBezTo>
                      <a:pt x="14" y="29"/>
                      <a:pt x="15" y="28"/>
                      <a:pt x="16" y="28"/>
                    </a:cubicBezTo>
                    <a:cubicBezTo>
                      <a:pt x="38" y="28"/>
                      <a:pt x="38" y="28"/>
                      <a:pt x="38" y="28"/>
                    </a:cubicBezTo>
                    <a:cubicBezTo>
                      <a:pt x="39" y="28"/>
                      <a:pt x="40" y="29"/>
                      <a:pt x="40" y="30"/>
                    </a:cubicBezTo>
                    <a:cubicBezTo>
                      <a:pt x="40" y="31"/>
                      <a:pt x="39" y="32"/>
                      <a:pt x="38" y="32"/>
                    </a:cubicBezTo>
                    <a:close/>
                    <a:moveTo>
                      <a:pt x="38" y="20"/>
                    </a:moveTo>
                    <a:cubicBezTo>
                      <a:pt x="16" y="20"/>
                      <a:pt x="16" y="20"/>
                      <a:pt x="16" y="20"/>
                    </a:cubicBezTo>
                    <a:cubicBezTo>
                      <a:pt x="15" y="20"/>
                      <a:pt x="14" y="19"/>
                      <a:pt x="14" y="18"/>
                    </a:cubicBezTo>
                    <a:cubicBezTo>
                      <a:pt x="14" y="17"/>
                      <a:pt x="15" y="16"/>
                      <a:pt x="16" y="16"/>
                    </a:cubicBezTo>
                    <a:cubicBezTo>
                      <a:pt x="38" y="16"/>
                      <a:pt x="38" y="16"/>
                      <a:pt x="38" y="16"/>
                    </a:cubicBezTo>
                    <a:cubicBezTo>
                      <a:pt x="39" y="16"/>
                      <a:pt x="40" y="17"/>
                      <a:pt x="40" y="18"/>
                    </a:cubicBezTo>
                    <a:cubicBezTo>
                      <a:pt x="40" y="19"/>
                      <a:pt x="39" y="20"/>
                      <a:pt x="38" y="20"/>
                    </a:cubicBezTo>
                    <a:close/>
                    <a:moveTo>
                      <a:pt x="56" y="12"/>
                    </a:moveTo>
                    <a:cubicBezTo>
                      <a:pt x="58" y="6"/>
                      <a:pt x="62" y="4"/>
                      <a:pt x="63" y="4"/>
                    </a:cubicBezTo>
                    <a:cubicBezTo>
                      <a:pt x="64" y="4"/>
                      <a:pt x="64" y="4"/>
                      <a:pt x="64" y="4"/>
                    </a:cubicBezTo>
                    <a:cubicBezTo>
                      <a:pt x="68" y="4"/>
                      <a:pt x="71" y="7"/>
                      <a:pt x="72" y="12"/>
                    </a:cubicBezTo>
                    <a:lnTo>
                      <a:pt x="56"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47" name="Google Shape;1143;p114">
              <a:extLst>
                <a:ext uri="{FF2B5EF4-FFF2-40B4-BE49-F238E27FC236}">
                  <a16:creationId xmlns:a16="http://schemas.microsoft.com/office/drawing/2014/main" id="{35CBD582-ABAE-EE86-1C34-94849169E338}"/>
                </a:ext>
              </a:extLst>
            </p:cNvPr>
            <p:cNvSpPr/>
            <p:nvPr/>
          </p:nvSpPr>
          <p:spPr>
            <a:xfrm>
              <a:off x="433090" y="1783169"/>
              <a:ext cx="185737" cy="185737"/>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pic>
          <p:nvPicPr>
            <p:cNvPr id="48" name="Google Shape;1144;p114" descr="Badge Question Mark with solid fill">
              <a:extLst>
                <a:ext uri="{FF2B5EF4-FFF2-40B4-BE49-F238E27FC236}">
                  <a16:creationId xmlns:a16="http://schemas.microsoft.com/office/drawing/2014/main" id="{77F86345-E19F-62CB-EB14-A472861C6213}"/>
                </a:ext>
              </a:extLst>
            </p:cNvPr>
            <p:cNvPicPr preferRelativeResize="0"/>
            <p:nvPr/>
          </p:nvPicPr>
          <p:blipFill rotWithShape="1">
            <a:blip r:embed="rId11">
              <a:alphaModFix/>
            </a:blip>
            <a:srcRect/>
            <a:stretch/>
          </p:blipFill>
          <p:spPr>
            <a:xfrm>
              <a:off x="433090" y="3009192"/>
              <a:ext cx="213286" cy="213286"/>
            </a:xfrm>
            <a:prstGeom prst="rect">
              <a:avLst/>
            </a:prstGeom>
            <a:noFill/>
            <a:ln>
              <a:noFill/>
            </a:ln>
          </p:spPr>
        </p:pic>
        <p:grpSp>
          <p:nvGrpSpPr>
            <p:cNvPr id="49" name="Google Shape;1157;p114">
              <a:extLst>
                <a:ext uri="{FF2B5EF4-FFF2-40B4-BE49-F238E27FC236}">
                  <a16:creationId xmlns:a16="http://schemas.microsoft.com/office/drawing/2014/main" id="{81EE526E-508F-A7DD-F427-097CAA10EDE8}"/>
                </a:ext>
              </a:extLst>
            </p:cNvPr>
            <p:cNvGrpSpPr/>
            <p:nvPr/>
          </p:nvGrpSpPr>
          <p:grpSpPr>
            <a:xfrm>
              <a:off x="433090" y="4266957"/>
              <a:ext cx="168112" cy="168853"/>
              <a:chOff x="2670175" y="3248025"/>
              <a:chExt cx="360363" cy="361951"/>
            </a:xfrm>
          </p:grpSpPr>
          <p:sp>
            <p:nvSpPr>
              <p:cNvPr id="50" name="Google Shape;1158;p114">
                <a:extLst>
                  <a:ext uri="{FF2B5EF4-FFF2-40B4-BE49-F238E27FC236}">
                    <a16:creationId xmlns:a16="http://schemas.microsoft.com/office/drawing/2014/main" id="{C161E454-B9C4-517F-5F57-714CB5E21AB6}"/>
                  </a:ext>
                </a:extLst>
              </p:cNvPr>
              <p:cNvSpPr/>
              <p:nvPr/>
            </p:nvSpPr>
            <p:spPr>
              <a:xfrm>
                <a:off x="2711450" y="3294063"/>
                <a:ext cx="282575" cy="315913"/>
              </a:xfrm>
              <a:custGeom>
                <a:avLst/>
                <a:gdLst/>
                <a:ahLst/>
                <a:cxnLst/>
                <a:rect l="l" t="t" r="r" b="b"/>
                <a:pathLst>
                  <a:path w="75" h="84" extrusionOk="0">
                    <a:moveTo>
                      <a:pt x="48" y="46"/>
                    </a:moveTo>
                    <a:cubicBezTo>
                      <a:pt x="56" y="42"/>
                      <a:pt x="62" y="34"/>
                      <a:pt x="62" y="24"/>
                    </a:cubicBezTo>
                    <a:cubicBezTo>
                      <a:pt x="62" y="11"/>
                      <a:pt x="51" y="0"/>
                      <a:pt x="37" y="0"/>
                    </a:cubicBezTo>
                    <a:cubicBezTo>
                      <a:pt x="24" y="0"/>
                      <a:pt x="13" y="11"/>
                      <a:pt x="13" y="24"/>
                    </a:cubicBezTo>
                    <a:cubicBezTo>
                      <a:pt x="13" y="34"/>
                      <a:pt x="19" y="42"/>
                      <a:pt x="27" y="46"/>
                    </a:cubicBezTo>
                    <a:cubicBezTo>
                      <a:pt x="11" y="51"/>
                      <a:pt x="0" y="65"/>
                      <a:pt x="0" y="82"/>
                    </a:cubicBezTo>
                    <a:cubicBezTo>
                      <a:pt x="0" y="83"/>
                      <a:pt x="1" y="84"/>
                      <a:pt x="2" y="84"/>
                    </a:cubicBezTo>
                    <a:cubicBezTo>
                      <a:pt x="73" y="84"/>
                      <a:pt x="73" y="84"/>
                      <a:pt x="73" y="84"/>
                    </a:cubicBezTo>
                    <a:cubicBezTo>
                      <a:pt x="73" y="84"/>
                      <a:pt x="73" y="84"/>
                      <a:pt x="73" y="84"/>
                    </a:cubicBezTo>
                    <a:cubicBezTo>
                      <a:pt x="74" y="84"/>
                      <a:pt x="75" y="83"/>
                      <a:pt x="75" y="82"/>
                    </a:cubicBezTo>
                    <a:cubicBezTo>
                      <a:pt x="75" y="66"/>
                      <a:pt x="64" y="51"/>
                      <a:pt x="48"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1159;p114">
                <a:extLst>
                  <a:ext uri="{FF2B5EF4-FFF2-40B4-BE49-F238E27FC236}">
                    <a16:creationId xmlns:a16="http://schemas.microsoft.com/office/drawing/2014/main" id="{45CF9661-92EA-19B7-7F7D-26D42EB8FB6A}"/>
                  </a:ext>
                </a:extLst>
              </p:cNvPr>
              <p:cNvSpPr/>
              <p:nvPr/>
            </p:nvSpPr>
            <p:spPr>
              <a:xfrm>
                <a:off x="267017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4"/>
                      <a:pt x="0" y="4"/>
                      <a:pt x="0" y="4"/>
                    </a:cubicBezTo>
                    <a:cubicBezTo>
                      <a:pt x="0" y="2"/>
                      <a:pt x="2" y="0"/>
                      <a:pt x="4" y="0"/>
                    </a:cubicBezTo>
                    <a:cubicBezTo>
                      <a:pt x="6" y="0"/>
                      <a:pt x="8" y="2"/>
                      <a:pt x="8" y="4"/>
                    </a:cubicBezTo>
                    <a:cubicBezTo>
                      <a:pt x="8" y="12"/>
                      <a:pt x="8" y="12"/>
                      <a:pt x="8" y="12"/>
                    </a:cubicBezTo>
                    <a:cubicBezTo>
                      <a:pt x="16" y="12"/>
                      <a:pt x="16" y="12"/>
                      <a:pt x="16" y="12"/>
                    </a:cubicBezTo>
                    <a:cubicBezTo>
                      <a:pt x="18" y="12"/>
                      <a:pt x="20" y="14"/>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2" name="Google Shape;1160;p114">
                <a:extLst>
                  <a:ext uri="{FF2B5EF4-FFF2-40B4-BE49-F238E27FC236}">
                    <a16:creationId xmlns:a16="http://schemas.microsoft.com/office/drawing/2014/main" id="{6FC263CA-4B28-E84F-AC57-45C405358A41}"/>
                  </a:ext>
                </a:extLst>
              </p:cNvPr>
              <p:cNvSpPr/>
              <p:nvPr/>
            </p:nvSpPr>
            <p:spPr>
              <a:xfrm>
                <a:off x="2670175" y="3248025"/>
                <a:ext cx="74613" cy="76200"/>
              </a:xfrm>
              <a:custGeom>
                <a:avLst/>
                <a:gdLst/>
                <a:ahLst/>
                <a:cxnLst/>
                <a:rect l="l" t="t" r="r" b="b"/>
                <a:pathLst>
                  <a:path w="20" h="20" extrusionOk="0">
                    <a:moveTo>
                      <a:pt x="4" y="20"/>
                    </a:moveTo>
                    <a:cubicBezTo>
                      <a:pt x="2" y="20"/>
                      <a:pt x="0" y="18"/>
                      <a:pt x="0" y="16"/>
                    </a:cubicBezTo>
                    <a:cubicBezTo>
                      <a:pt x="0" y="4"/>
                      <a:pt x="0" y="4"/>
                      <a:pt x="0" y="4"/>
                    </a:cubicBezTo>
                    <a:cubicBezTo>
                      <a:pt x="0" y="2"/>
                      <a:pt x="2" y="0"/>
                      <a:pt x="4" y="0"/>
                    </a:cubicBezTo>
                    <a:cubicBezTo>
                      <a:pt x="16" y="0"/>
                      <a:pt x="16" y="0"/>
                      <a:pt x="16" y="0"/>
                    </a:cubicBezTo>
                    <a:cubicBezTo>
                      <a:pt x="18" y="0"/>
                      <a:pt x="20" y="2"/>
                      <a:pt x="20" y="4"/>
                    </a:cubicBezTo>
                    <a:cubicBezTo>
                      <a:pt x="20" y="6"/>
                      <a:pt x="18" y="8"/>
                      <a:pt x="16" y="8"/>
                    </a:cubicBezTo>
                    <a:cubicBezTo>
                      <a:pt x="8" y="8"/>
                      <a:pt x="8" y="8"/>
                      <a:pt x="8" y="8"/>
                    </a:cubicBezTo>
                    <a:cubicBezTo>
                      <a:pt x="8" y="16"/>
                      <a:pt x="8" y="16"/>
                      <a:pt x="8" y="16"/>
                    </a:cubicBezTo>
                    <a:cubicBezTo>
                      <a:pt x="8" y="18"/>
                      <a:pt x="6" y="20"/>
                      <a:pt x="4"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3" name="Google Shape;1161;p114">
                <a:extLst>
                  <a:ext uri="{FF2B5EF4-FFF2-40B4-BE49-F238E27FC236}">
                    <a16:creationId xmlns:a16="http://schemas.microsoft.com/office/drawing/2014/main" id="{EB482C91-4DDB-30D2-FD34-D9478900F958}"/>
                  </a:ext>
                </a:extLst>
              </p:cNvPr>
              <p:cNvSpPr/>
              <p:nvPr/>
            </p:nvSpPr>
            <p:spPr>
              <a:xfrm>
                <a:off x="2955925" y="3248025"/>
                <a:ext cx="74613" cy="76200"/>
              </a:xfrm>
              <a:custGeom>
                <a:avLst/>
                <a:gdLst/>
                <a:ahLst/>
                <a:cxnLst/>
                <a:rect l="l" t="t" r="r" b="b"/>
                <a:pathLst>
                  <a:path w="20" h="20" extrusionOk="0">
                    <a:moveTo>
                      <a:pt x="16" y="20"/>
                    </a:moveTo>
                    <a:cubicBezTo>
                      <a:pt x="14" y="20"/>
                      <a:pt x="12" y="18"/>
                      <a:pt x="12" y="16"/>
                    </a:cubicBezTo>
                    <a:cubicBezTo>
                      <a:pt x="12" y="8"/>
                      <a:pt x="12" y="8"/>
                      <a:pt x="12" y="8"/>
                    </a:cubicBez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1162;p114">
                <a:extLst>
                  <a:ext uri="{FF2B5EF4-FFF2-40B4-BE49-F238E27FC236}">
                    <a16:creationId xmlns:a16="http://schemas.microsoft.com/office/drawing/2014/main" id="{CE63C0ED-8A98-D484-5A3E-D3F8A27D088B}"/>
                  </a:ext>
                </a:extLst>
              </p:cNvPr>
              <p:cNvSpPr/>
              <p:nvPr/>
            </p:nvSpPr>
            <p:spPr>
              <a:xfrm>
                <a:off x="295592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14"/>
                      <a:pt x="2" y="12"/>
                      <a:pt x="4" y="12"/>
                    </a:cubicBezTo>
                    <a:cubicBezTo>
                      <a:pt x="12" y="12"/>
                      <a:pt x="12" y="12"/>
                      <a:pt x="12" y="12"/>
                    </a:cubicBezTo>
                    <a:cubicBezTo>
                      <a:pt x="12" y="4"/>
                      <a:pt x="12" y="4"/>
                      <a:pt x="12" y="4"/>
                    </a:cubicBezTo>
                    <a:cubicBezTo>
                      <a:pt x="12" y="2"/>
                      <a:pt x="14"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60" name="Google Shape;1168;p114">
              <a:extLst>
                <a:ext uri="{FF2B5EF4-FFF2-40B4-BE49-F238E27FC236}">
                  <a16:creationId xmlns:a16="http://schemas.microsoft.com/office/drawing/2014/main" id="{78186015-9CF8-B98D-1A99-17C70E48B293}"/>
                </a:ext>
              </a:extLst>
            </p:cNvPr>
            <p:cNvSpPr/>
            <p:nvPr/>
          </p:nvSpPr>
          <p:spPr>
            <a:xfrm>
              <a:off x="433090" y="5215709"/>
              <a:ext cx="169594" cy="17033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nvGrpSpPr>
            <p:cNvPr id="61" name="Google Shape;1169;p114">
              <a:extLst>
                <a:ext uri="{FF2B5EF4-FFF2-40B4-BE49-F238E27FC236}">
                  <a16:creationId xmlns:a16="http://schemas.microsoft.com/office/drawing/2014/main" id="{5748A221-0BE6-CE82-F175-4C6B2D382365}"/>
                </a:ext>
              </a:extLst>
            </p:cNvPr>
            <p:cNvGrpSpPr/>
            <p:nvPr/>
          </p:nvGrpSpPr>
          <p:grpSpPr>
            <a:xfrm>
              <a:off x="433090" y="5719600"/>
              <a:ext cx="168112" cy="168852"/>
              <a:chOff x="5554663" y="3248025"/>
              <a:chExt cx="360363" cy="361950"/>
            </a:xfrm>
          </p:grpSpPr>
          <p:sp>
            <p:nvSpPr>
              <p:cNvPr id="62" name="Google Shape;1170;p114">
                <a:extLst>
                  <a:ext uri="{FF2B5EF4-FFF2-40B4-BE49-F238E27FC236}">
                    <a16:creationId xmlns:a16="http://schemas.microsoft.com/office/drawing/2014/main" id="{8E56C27D-2772-AF18-35C1-CAB2E7D273BE}"/>
                  </a:ext>
                </a:extLst>
              </p:cNvPr>
              <p:cNvSpPr/>
              <p:nvPr/>
            </p:nvSpPr>
            <p:spPr>
              <a:xfrm>
                <a:off x="574357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3" name="Google Shape;1171;p114">
                <a:extLst>
                  <a:ext uri="{FF2B5EF4-FFF2-40B4-BE49-F238E27FC236}">
                    <a16:creationId xmlns:a16="http://schemas.microsoft.com/office/drawing/2014/main" id="{C3A670E8-221A-427A-659F-BC4719646BAF}"/>
                  </a:ext>
                </a:extLst>
              </p:cNvPr>
              <p:cNvSpPr/>
              <p:nvPr/>
            </p:nvSpPr>
            <p:spPr>
              <a:xfrm>
                <a:off x="566102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4" name="Google Shape;1172;p114">
                <a:extLst>
                  <a:ext uri="{FF2B5EF4-FFF2-40B4-BE49-F238E27FC236}">
                    <a16:creationId xmlns:a16="http://schemas.microsoft.com/office/drawing/2014/main" id="{D7F1392E-DC30-204D-4A05-40261707ABB3}"/>
                  </a:ext>
                </a:extLst>
              </p:cNvPr>
              <p:cNvSpPr/>
              <p:nvPr/>
            </p:nvSpPr>
            <p:spPr>
              <a:xfrm>
                <a:off x="574357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5" name="Google Shape;1173;p114">
                <a:extLst>
                  <a:ext uri="{FF2B5EF4-FFF2-40B4-BE49-F238E27FC236}">
                    <a16:creationId xmlns:a16="http://schemas.microsoft.com/office/drawing/2014/main" id="{40A9807D-BC14-843C-F45D-10638E0929E4}"/>
                  </a:ext>
                </a:extLst>
              </p:cNvPr>
              <p:cNvSpPr/>
              <p:nvPr/>
            </p:nvSpPr>
            <p:spPr>
              <a:xfrm>
                <a:off x="566102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6" name="Google Shape;1174;p114">
                <a:extLst>
                  <a:ext uri="{FF2B5EF4-FFF2-40B4-BE49-F238E27FC236}">
                    <a16:creationId xmlns:a16="http://schemas.microsoft.com/office/drawing/2014/main" id="{29DE9A02-9EFF-9236-DAD4-7EB289E68AF7}"/>
                  </a:ext>
                </a:extLst>
              </p:cNvPr>
              <p:cNvSpPr/>
              <p:nvPr/>
            </p:nvSpPr>
            <p:spPr>
              <a:xfrm>
                <a:off x="5554663" y="3368675"/>
                <a:ext cx="360363" cy="241300"/>
              </a:xfrm>
              <a:custGeom>
                <a:avLst/>
                <a:gdLst/>
                <a:ahLst/>
                <a:cxnLst/>
                <a:rect l="l" t="t" r="r" b="b"/>
                <a:pathLst>
                  <a:path w="96" h="64" extrusionOk="0">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7" name="Google Shape;1175;p114">
                <a:extLst>
                  <a:ext uri="{FF2B5EF4-FFF2-40B4-BE49-F238E27FC236}">
                    <a16:creationId xmlns:a16="http://schemas.microsoft.com/office/drawing/2014/main" id="{E57D775C-63DC-48D3-0CC9-086D9A7A5C87}"/>
                  </a:ext>
                </a:extLst>
              </p:cNvPr>
              <p:cNvSpPr/>
              <p:nvPr/>
            </p:nvSpPr>
            <p:spPr>
              <a:xfrm>
                <a:off x="5554663" y="3248025"/>
                <a:ext cx="360363" cy="106363"/>
              </a:xfrm>
              <a:custGeom>
                <a:avLst/>
                <a:gdLst/>
                <a:ahLst/>
                <a:cxnLst/>
                <a:rect l="l" t="t" r="r" b="b"/>
                <a:pathLst>
                  <a:path w="96" h="28" extrusionOk="0">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6" name="Graphic 85">
              <a:extLst>
                <a:ext uri="{FF2B5EF4-FFF2-40B4-BE49-F238E27FC236}">
                  <a16:creationId xmlns:a16="http://schemas.microsoft.com/office/drawing/2014/main" id="{C327C4E6-6E54-1ACC-2160-81E71442A1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945" y="4726167"/>
              <a:ext cx="190402" cy="190402"/>
            </a:xfrm>
            <a:prstGeom prst="rect">
              <a:avLst/>
            </a:prstGeom>
          </p:spPr>
        </p:pic>
      </p:grpSp>
    </p:spTree>
    <p:extLst>
      <p:ext uri="{BB962C8B-B14F-4D97-AF65-F5344CB8AC3E}">
        <p14:creationId xmlns:p14="http://schemas.microsoft.com/office/powerpoint/2010/main" val="248495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BF6E027-DF08-9EC5-7679-503B01791AF0}"/>
              </a:ext>
            </a:extLst>
          </p:cNvPr>
          <p:cNvGraphicFramePr>
            <a:graphicFrameLocks noChangeAspect="1"/>
          </p:cNvGraphicFramePr>
          <p:nvPr>
            <p:custDataLst>
              <p:tags r:id="rId1"/>
            </p:custDataLst>
            <p:extLst>
              <p:ext uri="{D42A27DB-BD31-4B8C-83A1-F6EECF244321}">
                <p14:modId xmlns:p14="http://schemas.microsoft.com/office/powerpoint/2010/main" val="3172710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How to execute — competitor employee interviews</a:t>
            </a:r>
            <a:endParaRPr lang="en-ID" dirty="0"/>
          </a:p>
        </p:txBody>
      </p:sp>
      <p:sp>
        <p:nvSpPr>
          <p:cNvPr id="22" name="Rectangle 21">
            <a:extLst>
              <a:ext uri="{FF2B5EF4-FFF2-40B4-BE49-F238E27FC236}">
                <a16:creationId xmlns:a16="http://schemas.microsoft.com/office/drawing/2014/main" id="{458B623E-FF27-E320-6A12-6F84F81AAF32}"/>
              </a:ext>
            </a:extLst>
          </p:cNvPr>
          <p:cNvSpPr/>
          <p:nvPr/>
        </p:nvSpPr>
        <p:spPr>
          <a:xfrm>
            <a:off x="609600"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Steps To Complete </a:t>
            </a:r>
          </a:p>
        </p:txBody>
      </p:sp>
      <p:sp>
        <p:nvSpPr>
          <p:cNvPr id="23" name="Rectangle 22">
            <a:extLst>
              <a:ext uri="{FF2B5EF4-FFF2-40B4-BE49-F238E27FC236}">
                <a16:creationId xmlns:a16="http://schemas.microsoft.com/office/drawing/2014/main" id="{55DE7A29-7C14-86CB-8BE4-5381B5D71716}"/>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grpSp>
        <p:nvGrpSpPr>
          <p:cNvPr id="166" name="Group 165">
            <a:extLst>
              <a:ext uri="{FF2B5EF4-FFF2-40B4-BE49-F238E27FC236}">
                <a16:creationId xmlns:a16="http://schemas.microsoft.com/office/drawing/2014/main" id="{B1AF9A48-9502-5FAD-D207-1B4ADFAD101B}"/>
              </a:ext>
            </a:extLst>
          </p:cNvPr>
          <p:cNvGrpSpPr/>
          <p:nvPr/>
        </p:nvGrpSpPr>
        <p:grpSpPr>
          <a:xfrm>
            <a:off x="609600" y="4249724"/>
            <a:ext cx="5232356" cy="432000"/>
            <a:chOff x="609600" y="4324646"/>
            <a:chExt cx="5232356" cy="432000"/>
          </a:xfrm>
        </p:grpSpPr>
        <p:sp>
          <p:nvSpPr>
            <p:cNvPr id="82" name="Google Shape;1221;p115">
              <a:extLst>
                <a:ext uri="{FF2B5EF4-FFF2-40B4-BE49-F238E27FC236}">
                  <a16:creationId xmlns:a16="http://schemas.microsoft.com/office/drawing/2014/main" id="{EF993294-A35D-813C-4890-0D44AEF0240F}"/>
                </a:ext>
              </a:extLst>
            </p:cNvPr>
            <p:cNvSpPr txBox="1"/>
            <p:nvPr/>
          </p:nvSpPr>
          <p:spPr>
            <a:xfrm>
              <a:off x="1201606" y="4355980"/>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Search for interview candidates on LinkedIn that are in the appropriate role and competitor company.</a:t>
              </a:r>
            </a:p>
          </p:txBody>
        </p:sp>
        <p:sp>
          <p:nvSpPr>
            <p:cNvPr id="91" name="Oval 90">
              <a:extLst>
                <a:ext uri="{FF2B5EF4-FFF2-40B4-BE49-F238E27FC236}">
                  <a16:creationId xmlns:a16="http://schemas.microsoft.com/office/drawing/2014/main" id="{0375414E-1CCA-C5D5-6FFA-76D1BB1B1E2D}"/>
                </a:ext>
              </a:extLst>
            </p:cNvPr>
            <p:cNvSpPr>
              <a:spLocks noChangeAspect="1"/>
            </p:cNvSpPr>
            <p:nvPr/>
          </p:nvSpPr>
          <p:spPr>
            <a:xfrm>
              <a:off x="609600" y="432464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04</a:t>
              </a:r>
              <a:endParaRPr lang="en-ID" sz="1200" b="1" dirty="0">
                <a:solidFill>
                  <a:schemeClr val="bg1"/>
                </a:solidFill>
                <a:latin typeface="Slate Pro" panose="02000506040000020004" pitchFamily="2" charset="0"/>
                <a:sym typeface="Slate Pro" panose="02000506040000020004" pitchFamily="2" charset="0"/>
              </a:endParaRPr>
            </a:p>
          </p:txBody>
        </p:sp>
      </p:grpSp>
      <p:cxnSp>
        <p:nvCxnSpPr>
          <p:cNvPr id="71" name="Google Shape;1207;p115">
            <a:extLst>
              <a:ext uri="{FF2B5EF4-FFF2-40B4-BE49-F238E27FC236}">
                <a16:creationId xmlns:a16="http://schemas.microsoft.com/office/drawing/2014/main" id="{4335D9B4-02E1-6626-53B7-5CC21F7B164F}"/>
              </a:ext>
            </a:extLst>
          </p:cNvPr>
          <p:cNvCxnSpPr/>
          <p:nvPr/>
        </p:nvCxnSpPr>
        <p:spPr>
          <a:xfrm>
            <a:off x="1207899" y="2584494"/>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2" name="Google Shape;1208;p115">
            <a:extLst>
              <a:ext uri="{FF2B5EF4-FFF2-40B4-BE49-F238E27FC236}">
                <a16:creationId xmlns:a16="http://schemas.microsoft.com/office/drawing/2014/main" id="{08A25AAF-D9B9-8671-D667-32F382F95F82}"/>
              </a:ext>
            </a:extLst>
          </p:cNvPr>
          <p:cNvCxnSpPr/>
          <p:nvPr/>
        </p:nvCxnSpPr>
        <p:spPr>
          <a:xfrm>
            <a:off x="1207899" y="3336986"/>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3" name="Google Shape;1209;p115">
            <a:extLst>
              <a:ext uri="{FF2B5EF4-FFF2-40B4-BE49-F238E27FC236}">
                <a16:creationId xmlns:a16="http://schemas.microsoft.com/office/drawing/2014/main" id="{C09C7C1F-69AA-0E6B-CF5C-CF93F8026180}"/>
              </a:ext>
            </a:extLst>
          </p:cNvPr>
          <p:cNvCxnSpPr/>
          <p:nvPr/>
        </p:nvCxnSpPr>
        <p:spPr>
          <a:xfrm>
            <a:off x="1207899" y="4089478"/>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4" name="Google Shape;1217;p115">
            <a:extLst>
              <a:ext uri="{FF2B5EF4-FFF2-40B4-BE49-F238E27FC236}">
                <a16:creationId xmlns:a16="http://schemas.microsoft.com/office/drawing/2014/main" id="{089E3576-81BA-5A30-B74A-BC3C995F455C}"/>
              </a:ext>
            </a:extLst>
          </p:cNvPr>
          <p:cNvCxnSpPr/>
          <p:nvPr/>
        </p:nvCxnSpPr>
        <p:spPr>
          <a:xfrm>
            <a:off x="1207899" y="4841970"/>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5" name="Google Shape;1218;p115">
            <a:extLst>
              <a:ext uri="{FF2B5EF4-FFF2-40B4-BE49-F238E27FC236}">
                <a16:creationId xmlns:a16="http://schemas.microsoft.com/office/drawing/2014/main" id="{8B651AE6-CB1A-33CB-486D-B6982967EF00}"/>
              </a:ext>
            </a:extLst>
          </p:cNvPr>
          <p:cNvCxnSpPr/>
          <p:nvPr/>
        </p:nvCxnSpPr>
        <p:spPr>
          <a:xfrm>
            <a:off x="1207899" y="5594462"/>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68" name="Group 167">
            <a:extLst>
              <a:ext uri="{FF2B5EF4-FFF2-40B4-BE49-F238E27FC236}">
                <a16:creationId xmlns:a16="http://schemas.microsoft.com/office/drawing/2014/main" id="{17F66C7D-8B2E-79FB-F884-9CFA7AEFD418}"/>
              </a:ext>
            </a:extLst>
          </p:cNvPr>
          <p:cNvGrpSpPr/>
          <p:nvPr/>
        </p:nvGrpSpPr>
        <p:grpSpPr>
          <a:xfrm>
            <a:off x="609600" y="1992248"/>
            <a:ext cx="5231199" cy="432000"/>
            <a:chOff x="609600" y="1992248"/>
            <a:chExt cx="5231199" cy="432000"/>
          </a:xfrm>
        </p:grpSpPr>
        <p:sp>
          <p:nvSpPr>
            <p:cNvPr id="88" name="Oval 87">
              <a:extLst>
                <a:ext uri="{FF2B5EF4-FFF2-40B4-BE49-F238E27FC236}">
                  <a16:creationId xmlns:a16="http://schemas.microsoft.com/office/drawing/2014/main" id="{DBC47543-B262-BEAC-A69B-E23A16724A2A}"/>
                </a:ext>
              </a:extLst>
            </p:cNvPr>
            <p:cNvSpPr>
              <a:spLocks noChangeAspect="1"/>
            </p:cNvSpPr>
            <p:nvPr/>
          </p:nvSpPr>
          <p:spPr>
            <a:xfrm>
              <a:off x="609600" y="199224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01</a:t>
              </a:r>
              <a:endParaRPr lang="en-ID" sz="1200" b="1" dirty="0">
                <a:solidFill>
                  <a:schemeClr val="bg1"/>
                </a:solidFill>
                <a:latin typeface="Slate Pro" panose="02000506040000020004" pitchFamily="2" charset="0"/>
                <a:sym typeface="Slate Pro" panose="02000506040000020004" pitchFamily="2" charset="0"/>
              </a:endParaRPr>
            </a:p>
          </p:txBody>
        </p:sp>
        <p:sp>
          <p:nvSpPr>
            <p:cNvPr id="87" name="Google Shape;1226;p115">
              <a:extLst>
                <a:ext uri="{FF2B5EF4-FFF2-40B4-BE49-F238E27FC236}">
                  <a16:creationId xmlns:a16="http://schemas.microsoft.com/office/drawing/2014/main" id="{4BFBD76E-3543-795F-ED6A-1AB9B01E715C}"/>
                </a:ext>
              </a:extLst>
            </p:cNvPr>
            <p:cNvSpPr txBox="1"/>
            <p:nvPr/>
          </p:nvSpPr>
          <p:spPr>
            <a:xfrm>
              <a:off x="1206742" y="2023582"/>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Make sure your LinkedIn profile level allows you to send </a:t>
              </a:r>
              <a:r>
                <a:rPr lang="en-US" sz="1200" b="0" i="0" u="none" strike="noStrike" cap="none" dirty="0" err="1">
                  <a:solidFill>
                    <a:schemeClr val="tx2"/>
                  </a:solidFill>
                  <a:latin typeface="Slate Pro" panose="02000506040000020004" pitchFamily="2" charset="0"/>
                  <a:ea typeface="Avenir"/>
                  <a:cs typeface="Avenir"/>
                  <a:sym typeface="Slate Pro" panose="02000506040000020004" pitchFamily="2" charset="0"/>
                </a:rPr>
                <a:t>InMails</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 </a:t>
              </a:r>
              <a:r>
                <a:rPr lang="en-US" sz="1200" dirty="0">
                  <a:solidFill>
                    <a:schemeClr val="tx2"/>
                  </a:solidFill>
                  <a:latin typeface="Slate Pro" panose="02000506040000020004" pitchFamily="2" charset="0"/>
                  <a:ea typeface="Avenir"/>
                  <a:cs typeface="Avenir"/>
                  <a:sym typeface="Slate Pro" panose="02000506040000020004" pitchFamily="2" charset="0"/>
                </a:rPr>
                <a:t>via the</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 Premium Business membership.</a:t>
              </a:r>
            </a:p>
          </p:txBody>
        </p:sp>
      </p:grpSp>
      <p:grpSp>
        <p:nvGrpSpPr>
          <p:cNvPr id="167" name="Group 166">
            <a:extLst>
              <a:ext uri="{FF2B5EF4-FFF2-40B4-BE49-F238E27FC236}">
                <a16:creationId xmlns:a16="http://schemas.microsoft.com/office/drawing/2014/main" id="{83284009-A379-079C-EA7F-ABA94D14FA0A}"/>
              </a:ext>
            </a:extLst>
          </p:cNvPr>
          <p:cNvGrpSpPr/>
          <p:nvPr/>
        </p:nvGrpSpPr>
        <p:grpSpPr>
          <a:xfrm>
            <a:off x="609600" y="2744740"/>
            <a:ext cx="5231198" cy="432000"/>
            <a:chOff x="609600" y="2772592"/>
            <a:chExt cx="5231198" cy="432000"/>
          </a:xfrm>
        </p:grpSpPr>
        <p:sp>
          <p:nvSpPr>
            <p:cNvPr id="89" name="Oval 88">
              <a:extLst>
                <a:ext uri="{FF2B5EF4-FFF2-40B4-BE49-F238E27FC236}">
                  <a16:creationId xmlns:a16="http://schemas.microsoft.com/office/drawing/2014/main" id="{995E3C58-4CB3-FB36-E2EC-4E4AC1282E72}"/>
                </a:ext>
              </a:extLst>
            </p:cNvPr>
            <p:cNvSpPr>
              <a:spLocks noChangeAspect="1"/>
            </p:cNvSpPr>
            <p:nvPr/>
          </p:nvSpPr>
          <p:spPr>
            <a:xfrm>
              <a:off x="609600" y="277259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02</a:t>
              </a:r>
              <a:endParaRPr lang="en-ID" sz="1200" b="1" dirty="0">
                <a:solidFill>
                  <a:schemeClr val="bg1"/>
                </a:solidFill>
                <a:latin typeface="Slate Pro" panose="02000506040000020004" pitchFamily="2" charset="0"/>
                <a:sym typeface="Slate Pro" panose="02000506040000020004" pitchFamily="2" charset="0"/>
              </a:endParaRPr>
            </a:p>
          </p:txBody>
        </p:sp>
        <p:sp>
          <p:nvSpPr>
            <p:cNvPr id="85" name="Google Shape;1224;p115">
              <a:extLst>
                <a:ext uri="{FF2B5EF4-FFF2-40B4-BE49-F238E27FC236}">
                  <a16:creationId xmlns:a16="http://schemas.microsoft.com/office/drawing/2014/main" id="{418204D8-58BE-31C8-0665-768754CA2CF3}"/>
                </a:ext>
              </a:extLst>
            </p:cNvPr>
            <p:cNvSpPr txBox="1"/>
            <p:nvPr/>
          </p:nvSpPr>
          <p:spPr>
            <a:xfrm>
              <a:off x="1206741" y="2803926"/>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Draft, review, and finalize interview questions with CI stakeholders (</a:t>
              </a:r>
              <a:r>
                <a:rPr lang="en-US" sz="1200" dirty="0">
                  <a:solidFill>
                    <a:schemeClr val="tx2"/>
                  </a:solidFill>
                  <a:latin typeface="Slate Pro" panose="02000506040000020004" pitchFamily="2" charset="0"/>
                  <a:ea typeface="Avenir"/>
                  <a:cs typeface="Avenir"/>
                  <a:sym typeface="Slate Pro" panose="02000506040000020004" pitchFamily="2" charset="0"/>
                </a:rPr>
                <a:t>e.g.,</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 </a:t>
              </a:r>
              <a:r>
                <a:rPr lang="en-US" sz="1200" dirty="0">
                  <a:solidFill>
                    <a:schemeClr val="tx2"/>
                  </a:solidFill>
                  <a:latin typeface="Slate Pro" panose="02000506040000020004" pitchFamily="2" charset="0"/>
                  <a:ea typeface="Avenir"/>
                  <a:cs typeface="Avenir"/>
                  <a:sym typeface="Slate Pro" panose="02000506040000020004" pitchFamily="2" charset="0"/>
                </a:rPr>
                <a:t>s</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ales, marketing, product, and strategy).</a:t>
              </a:r>
            </a:p>
          </p:txBody>
        </p:sp>
      </p:grpSp>
      <p:grpSp>
        <p:nvGrpSpPr>
          <p:cNvPr id="163" name="Group 162">
            <a:extLst>
              <a:ext uri="{FF2B5EF4-FFF2-40B4-BE49-F238E27FC236}">
                <a16:creationId xmlns:a16="http://schemas.microsoft.com/office/drawing/2014/main" id="{045B34F4-FFFF-92FF-DBD4-D68AF779B6C4}"/>
              </a:ext>
            </a:extLst>
          </p:cNvPr>
          <p:cNvGrpSpPr/>
          <p:nvPr/>
        </p:nvGrpSpPr>
        <p:grpSpPr>
          <a:xfrm>
            <a:off x="609600" y="3497232"/>
            <a:ext cx="5231198" cy="432000"/>
            <a:chOff x="609600" y="3609618"/>
            <a:chExt cx="5231198" cy="432000"/>
          </a:xfrm>
        </p:grpSpPr>
        <p:sp>
          <p:nvSpPr>
            <p:cNvPr id="90" name="Oval 89">
              <a:extLst>
                <a:ext uri="{FF2B5EF4-FFF2-40B4-BE49-F238E27FC236}">
                  <a16:creationId xmlns:a16="http://schemas.microsoft.com/office/drawing/2014/main" id="{06BA0B39-97C3-716F-F158-D7DAE5F7E072}"/>
                </a:ext>
              </a:extLst>
            </p:cNvPr>
            <p:cNvSpPr>
              <a:spLocks noChangeAspect="1"/>
            </p:cNvSpPr>
            <p:nvPr/>
          </p:nvSpPr>
          <p:spPr>
            <a:xfrm>
              <a:off x="609600" y="360961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03</a:t>
              </a:r>
              <a:endParaRPr lang="en-ID" sz="1200" b="1" dirty="0">
                <a:solidFill>
                  <a:schemeClr val="bg1"/>
                </a:solidFill>
                <a:latin typeface="Slate Pro" panose="02000506040000020004" pitchFamily="2" charset="0"/>
                <a:sym typeface="Slate Pro" panose="02000506040000020004" pitchFamily="2" charset="0"/>
              </a:endParaRPr>
            </a:p>
          </p:txBody>
        </p:sp>
        <p:sp>
          <p:nvSpPr>
            <p:cNvPr id="86" name="Google Shape;1225;p115">
              <a:extLst>
                <a:ext uri="{FF2B5EF4-FFF2-40B4-BE49-F238E27FC236}">
                  <a16:creationId xmlns:a16="http://schemas.microsoft.com/office/drawing/2014/main" id="{8C34C457-7784-C4E9-53F1-F29CDBA5C96D}"/>
                </a:ext>
              </a:extLst>
            </p:cNvPr>
            <p:cNvSpPr txBox="1"/>
            <p:nvPr/>
          </p:nvSpPr>
          <p:spPr>
            <a:xfrm>
              <a:off x="1206741" y="3640952"/>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Draft an outreach message requesting an interview in exchange for a gift card.</a:t>
              </a:r>
            </a:p>
          </p:txBody>
        </p:sp>
      </p:grpSp>
      <p:grpSp>
        <p:nvGrpSpPr>
          <p:cNvPr id="164" name="Group 163">
            <a:extLst>
              <a:ext uri="{FF2B5EF4-FFF2-40B4-BE49-F238E27FC236}">
                <a16:creationId xmlns:a16="http://schemas.microsoft.com/office/drawing/2014/main" id="{6558D883-7217-3A1A-0E72-455BFC56874F}"/>
              </a:ext>
            </a:extLst>
          </p:cNvPr>
          <p:cNvGrpSpPr/>
          <p:nvPr/>
        </p:nvGrpSpPr>
        <p:grpSpPr>
          <a:xfrm>
            <a:off x="609600" y="5002216"/>
            <a:ext cx="5231195" cy="432000"/>
            <a:chOff x="609600" y="5039674"/>
            <a:chExt cx="5231195" cy="432000"/>
          </a:xfrm>
        </p:grpSpPr>
        <p:sp>
          <p:nvSpPr>
            <p:cNvPr id="92" name="Oval 91">
              <a:extLst>
                <a:ext uri="{FF2B5EF4-FFF2-40B4-BE49-F238E27FC236}">
                  <a16:creationId xmlns:a16="http://schemas.microsoft.com/office/drawing/2014/main" id="{BD0B5339-70D8-C57A-22DD-351A81B8848E}"/>
                </a:ext>
              </a:extLst>
            </p:cNvPr>
            <p:cNvSpPr>
              <a:spLocks noChangeAspect="1"/>
            </p:cNvSpPr>
            <p:nvPr/>
          </p:nvSpPr>
          <p:spPr>
            <a:xfrm>
              <a:off x="609600" y="503967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05</a:t>
              </a:r>
              <a:endParaRPr lang="en-ID" sz="1200" b="1" dirty="0">
                <a:solidFill>
                  <a:schemeClr val="bg1"/>
                </a:solidFill>
                <a:latin typeface="Slate Pro" panose="02000506040000020004" pitchFamily="2" charset="0"/>
                <a:sym typeface="Slate Pro" panose="02000506040000020004" pitchFamily="2" charset="0"/>
              </a:endParaRPr>
            </a:p>
          </p:txBody>
        </p:sp>
        <p:sp>
          <p:nvSpPr>
            <p:cNvPr id="83" name="Google Shape;1222;p115">
              <a:extLst>
                <a:ext uri="{FF2B5EF4-FFF2-40B4-BE49-F238E27FC236}">
                  <a16:creationId xmlns:a16="http://schemas.microsoft.com/office/drawing/2014/main" id="{2C946A0D-FB87-D5CE-B4C1-FF68A10D25F0}"/>
                </a:ext>
              </a:extLst>
            </p:cNvPr>
            <p:cNvSpPr txBox="1"/>
            <p:nvPr/>
          </p:nvSpPr>
          <p:spPr>
            <a:xfrm>
              <a:off x="1206740" y="5071008"/>
              <a:ext cx="4634055"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Send outreach messages, conduct interviews with respondents, and send gift cards to interviewees via email.</a:t>
              </a:r>
            </a:p>
          </p:txBody>
        </p:sp>
      </p:grpSp>
      <p:grpSp>
        <p:nvGrpSpPr>
          <p:cNvPr id="165" name="Group 164">
            <a:extLst>
              <a:ext uri="{FF2B5EF4-FFF2-40B4-BE49-F238E27FC236}">
                <a16:creationId xmlns:a16="http://schemas.microsoft.com/office/drawing/2014/main" id="{555E42F7-49B4-E264-4917-00A29B894FD3}"/>
              </a:ext>
            </a:extLst>
          </p:cNvPr>
          <p:cNvGrpSpPr/>
          <p:nvPr/>
        </p:nvGrpSpPr>
        <p:grpSpPr>
          <a:xfrm>
            <a:off x="609600" y="5754704"/>
            <a:ext cx="5231198" cy="432000"/>
            <a:chOff x="609600" y="5754704"/>
            <a:chExt cx="5231198" cy="432000"/>
          </a:xfrm>
        </p:grpSpPr>
        <p:sp>
          <p:nvSpPr>
            <p:cNvPr id="84" name="Google Shape;1223;p115">
              <a:extLst>
                <a:ext uri="{FF2B5EF4-FFF2-40B4-BE49-F238E27FC236}">
                  <a16:creationId xmlns:a16="http://schemas.microsoft.com/office/drawing/2014/main" id="{FA9623B8-5163-4C9A-EFA4-5B24D28DCABE}"/>
                </a:ext>
              </a:extLst>
            </p:cNvPr>
            <p:cNvSpPr txBox="1"/>
            <p:nvPr/>
          </p:nvSpPr>
          <p:spPr>
            <a:xfrm>
              <a:off x="1206741" y="5786037"/>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Review findings with CI stakeholders to determine what to share with leadership.</a:t>
              </a:r>
            </a:p>
          </p:txBody>
        </p:sp>
        <p:sp>
          <p:nvSpPr>
            <p:cNvPr id="93" name="Oval 92">
              <a:extLst>
                <a:ext uri="{FF2B5EF4-FFF2-40B4-BE49-F238E27FC236}">
                  <a16:creationId xmlns:a16="http://schemas.microsoft.com/office/drawing/2014/main" id="{F06AA791-874D-D454-1056-77084CD6DBA1}"/>
                </a:ext>
              </a:extLst>
            </p:cNvPr>
            <p:cNvSpPr>
              <a:spLocks noChangeAspect="1"/>
            </p:cNvSpPr>
            <p:nvPr/>
          </p:nvSpPr>
          <p:spPr>
            <a:xfrm>
              <a:off x="609600" y="575470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06</a:t>
              </a:r>
              <a:endParaRPr lang="en-ID" sz="1200" b="1" dirty="0">
                <a:solidFill>
                  <a:schemeClr val="bg1"/>
                </a:solidFill>
                <a:latin typeface="Slate Pro" panose="02000506040000020004" pitchFamily="2" charset="0"/>
                <a:sym typeface="Slate Pro" panose="02000506040000020004" pitchFamily="2" charset="0"/>
              </a:endParaRPr>
            </a:p>
          </p:txBody>
        </p:sp>
      </p:grpSp>
      <p:pic>
        <p:nvPicPr>
          <p:cNvPr id="139" name="Graphic 138">
            <a:extLst>
              <a:ext uri="{FF2B5EF4-FFF2-40B4-BE49-F238E27FC236}">
                <a16:creationId xmlns:a16="http://schemas.microsoft.com/office/drawing/2014/main" id="{6FBE182B-283B-A26D-4F18-5C5B07678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017" y="1424186"/>
            <a:ext cx="304800" cy="304800"/>
          </a:xfrm>
          <a:prstGeom prst="rect">
            <a:avLst/>
          </a:prstGeom>
        </p:spPr>
      </p:pic>
      <p:sp>
        <p:nvSpPr>
          <p:cNvPr id="94" name="Rectangle 93">
            <a:extLst>
              <a:ext uri="{FF2B5EF4-FFF2-40B4-BE49-F238E27FC236}">
                <a16:creationId xmlns:a16="http://schemas.microsoft.com/office/drawing/2014/main" id="{4E16B577-5947-3D2C-9473-C7E3A5EE3264}"/>
              </a:ext>
            </a:extLst>
          </p:cNvPr>
          <p:cNvSpPr/>
          <p:nvPr/>
        </p:nvSpPr>
        <p:spPr>
          <a:xfrm>
            <a:off x="6343787"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Tips And Tricks</a:t>
            </a:r>
          </a:p>
        </p:txBody>
      </p:sp>
      <p:sp>
        <p:nvSpPr>
          <p:cNvPr id="95" name="Rectangle 94">
            <a:extLst>
              <a:ext uri="{FF2B5EF4-FFF2-40B4-BE49-F238E27FC236}">
                <a16:creationId xmlns:a16="http://schemas.microsoft.com/office/drawing/2014/main" id="{23B9C39E-32CB-8E1D-9BD7-198CBC57BFA6}"/>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102" name="Graphic 101">
            <a:extLst>
              <a:ext uri="{FF2B5EF4-FFF2-40B4-BE49-F238E27FC236}">
                <a16:creationId xmlns:a16="http://schemas.microsoft.com/office/drawing/2014/main" id="{B514C34B-65BA-D28A-CD26-49DCCDBB99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36079" y="1407063"/>
            <a:ext cx="339046" cy="339046"/>
          </a:xfrm>
          <a:prstGeom prst="rect">
            <a:avLst/>
          </a:prstGeom>
        </p:spPr>
      </p:pic>
      <p:cxnSp>
        <p:nvCxnSpPr>
          <p:cNvPr id="105" name="Google Shape;1207;p115">
            <a:extLst>
              <a:ext uri="{FF2B5EF4-FFF2-40B4-BE49-F238E27FC236}">
                <a16:creationId xmlns:a16="http://schemas.microsoft.com/office/drawing/2014/main" id="{3A351322-79E6-13B0-98DB-ED031D7ED296}"/>
              </a:ext>
            </a:extLst>
          </p:cNvPr>
          <p:cNvCxnSpPr/>
          <p:nvPr/>
        </p:nvCxnSpPr>
        <p:spPr>
          <a:xfrm>
            <a:off x="6942050" y="2556951"/>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6" name="Google Shape;1208;p115">
            <a:extLst>
              <a:ext uri="{FF2B5EF4-FFF2-40B4-BE49-F238E27FC236}">
                <a16:creationId xmlns:a16="http://schemas.microsoft.com/office/drawing/2014/main" id="{A517CA38-531C-BBEE-7788-B73163700AA8}"/>
              </a:ext>
            </a:extLst>
          </p:cNvPr>
          <p:cNvCxnSpPr/>
          <p:nvPr/>
        </p:nvCxnSpPr>
        <p:spPr>
          <a:xfrm>
            <a:off x="6942050" y="3201609"/>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8" name="Google Shape;1209;p115">
            <a:extLst>
              <a:ext uri="{FF2B5EF4-FFF2-40B4-BE49-F238E27FC236}">
                <a16:creationId xmlns:a16="http://schemas.microsoft.com/office/drawing/2014/main" id="{783B3E99-A72E-151C-F7F5-FFD7032AC9ED}"/>
              </a:ext>
            </a:extLst>
          </p:cNvPr>
          <p:cNvCxnSpPr/>
          <p:nvPr/>
        </p:nvCxnSpPr>
        <p:spPr>
          <a:xfrm>
            <a:off x="6942050" y="3793519"/>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9" name="Google Shape;1217;p115">
            <a:extLst>
              <a:ext uri="{FF2B5EF4-FFF2-40B4-BE49-F238E27FC236}">
                <a16:creationId xmlns:a16="http://schemas.microsoft.com/office/drawing/2014/main" id="{D6F958A5-8CD1-57AD-94FA-278BB2415418}"/>
              </a:ext>
            </a:extLst>
          </p:cNvPr>
          <p:cNvCxnSpPr/>
          <p:nvPr/>
        </p:nvCxnSpPr>
        <p:spPr>
          <a:xfrm>
            <a:off x="6942050" y="4385429"/>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10" name="Google Shape;1218;p115">
            <a:extLst>
              <a:ext uri="{FF2B5EF4-FFF2-40B4-BE49-F238E27FC236}">
                <a16:creationId xmlns:a16="http://schemas.microsoft.com/office/drawing/2014/main" id="{2880F547-CC40-43F0-C3A6-8A5A7AEC0E20}"/>
              </a:ext>
            </a:extLst>
          </p:cNvPr>
          <p:cNvCxnSpPr/>
          <p:nvPr/>
        </p:nvCxnSpPr>
        <p:spPr>
          <a:xfrm>
            <a:off x="6942050" y="4977339"/>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62" name="Group 161">
            <a:extLst>
              <a:ext uri="{FF2B5EF4-FFF2-40B4-BE49-F238E27FC236}">
                <a16:creationId xmlns:a16="http://schemas.microsoft.com/office/drawing/2014/main" id="{D89C2865-E890-4A15-059B-5242BF8CA6B7}"/>
              </a:ext>
            </a:extLst>
          </p:cNvPr>
          <p:cNvGrpSpPr/>
          <p:nvPr/>
        </p:nvGrpSpPr>
        <p:grpSpPr>
          <a:xfrm>
            <a:off x="6343787" y="1957623"/>
            <a:ext cx="5238613" cy="553998"/>
            <a:chOff x="6343787" y="1957623"/>
            <a:chExt cx="5238613" cy="553998"/>
          </a:xfrm>
        </p:grpSpPr>
        <p:sp>
          <p:nvSpPr>
            <p:cNvPr id="142" name="Oval 141">
              <a:extLst>
                <a:ext uri="{FF2B5EF4-FFF2-40B4-BE49-F238E27FC236}">
                  <a16:creationId xmlns:a16="http://schemas.microsoft.com/office/drawing/2014/main" id="{4588132D-34F4-8EE3-CB28-F8A221226084}"/>
                </a:ext>
              </a:extLst>
            </p:cNvPr>
            <p:cNvSpPr>
              <a:spLocks noChangeAspect="1"/>
            </p:cNvSpPr>
            <p:nvPr/>
          </p:nvSpPr>
          <p:spPr>
            <a:xfrm>
              <a:off x="6343787" y="199224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01</a:t>
              </a:r>
              <a:endParaRPr lang="en-ID" sz="1200" b="1" dirty="0">
                <a:solidFill>
                  <a:schemeClr val="bg1"/>
                </a:solidFill>
                <a:latin typeface="Slate Pro" panose="02000506040000020004" pitchFamily="2" charset="0"/>
                <a:sym typeface="Slate Pro" panose="02000506040000020004" pitchFamily="2" charset="0"/>
              </a:endParaRPr>
            </a:p>
          </p:txBody>
        </p:sp>
        <p:sp>
          <p:nvSpPr>
            <p:cNvPr id="138" name="Google Shape;1226;p115">
              <a:extLst>
                <a:ext uri="{FF2B5EF4-FFF2-40B4-BE49-F238E27FC236}">
                  <a16:creationId xmlns:a16="http://schemas.microsoft.com/office/drawing/2014/main" id="{CAE5DB7D-7FC6-1023-A86D-05EF408F8F0B}"/>
                </a:ext>
              </a:extLst>
            </p:cNvPr>
            <p:cNvSpPr txBox="1"/>
            <p:nvPr/>
          </p:nvSpPr>
          <p:spPr>
            <a:xfrm>
              <a:off x="6942050" y="1957623"/>
              <a:ext cx="464035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The LinkedIn Premium Business account gives you a free trial and 15 InMail credits. It is the best account type to use because you can purchase additional InMail credits if needed.</a:t>
              </a:r>
            </a:p>
          </p:txBody>
        </p:sp>
      </p:grpSp>
      <p:grpSp>
        <p:nvGrpSpPr>
          <p:cNvPr id="161" name="Group 160">
            <a:extLst>
              <a:ext uri="{FF2B5EF4-FFF2-40B4-BE49-F238E27FC236}">
                <a16:creationId xmlns:a16="http://schemas.microsoft.com/office/drawing/2014/main" id="{258059EC-A697-FFA3-2615-4B4FCCBF8495}"/>
              </a:ext>
            </a:extLst>
          </p:cNvPr>
          <p:cNvGrpSpPr/>
          <p:nvPr/>
        </p:nvGrpSpPr>
        <p:grpSpPr>
          <a:xfrm>
            <a:off x="6343787" y="2602281"/>
            <a:ext cx="5238613" cy="553998"/>
            <a:chOff x="6343787" y="2593491"/>
            <a:chExt cx="5238613" cy="553998"/>
          </a:xfrm>
        </p:grpSpPr>
        <p:sp>
          <p:nvSpPr>
            <p:cNvPr id="136" name="Oval 135">
              <a:extLst>
                <a:ext uri="{FF2B5EF4-FFF2-40B4-BE49-F238E27FC236}">
                  <a16:creationId xmlns:a16="http://schemas.microsoft.com/office/drawing/2014/main" id="{24E901FE-C3EC-C1EF-DB2B-75A7386324AE}"/>
                </a:ext>
              </a:extLst>
            </p:cNvPr>
            <p:cNvSpPr>
              <a:spLocks noChangeAspect="1"/>
            </p:cNvSpPr>
            <p:nvPr/>
          </p:nvSpPr>
          <p:spPr>
            <a:xfrm>
              <a:off x="6343787" y="262811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02</a:t>
              </a:r>
              <a:endParaRPr lang="en-ID" sz="1200" b="1" dirty="0">
                <a:solidFill>
                  <a:schemeClr val="bg1"/>
                </a:solidFill>
                <a:latin typeface="Slate Pro" panose="02000506040000020004" pitchFamily="2" charset="0"/>
                <a:sym typeface="Slate Pro" panose="02000506040000020004" pitchFamily="2" charset="0"/>
              </a:endParaRPr>
            </a:p>
          </p:txBody>
        </p:sp>
        <p:sp>
          <p:nvSpPr>
            <p:cNvPr id="134" name="Google Shape;1224;p115">
              <a:extLst>
                <a:ext uri="{FF2B5EF4-FFF2-40B4-BE49-F238E27FC236}">
                  <a16:creationId xmlns:a16="http://schemas.microsoft.com/office/drawing/2014/main" id="{71F1C1D0-261C-231E-836C-94B007D379B8}"/>
                </a:ext>
              </a:extLst>
            </p:cNvPr>
            <p:cNvSpPr txBox="1"/>
            <p:nvPr/>
          </p:nvSpPr>
          <p:spPr>
            <a:xfrm>
              <a:off x="6942050" y="2593491"/>
              <a:ext cx="464035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Consider using a third party for this activity unless the LinkedIn user conducting the outreach is not affiliated with your organization on their LinkedIn profile.</a:t>
              </a:r>
            </a:p>
          </p:txBody>
        </p:sp>
      </p:grpSp>
      <p:grpSp>
        <p:nvGrpSpPr>
          <p:cNvPr id="160" name="Group 159">
            <a:extLst>
              <a:ext uri="{FF2B5EF4-FFF2-40B4-BE49-F238E27FC236}">
                <a16:creationId xmlns:a16="http://schemas.microsoft.com/office/drawing/2014/main" id="{8B3522F5-5178-A1E1-9510-27400CB40D76}"/>
              </a:ext>
            </a:extLst>
          </p:cNvPr>
          <p:cNvGrpSpPr/>
          <p:nvPr/>
        </p:nvGrpSpPr>
        <p:grpSpPr>
          <a:xfrm>
            <a:off x="6343787" y="3281564"/>
            <a:ext cx="5238613" cy="432000"/>
            <a:chOff x="6343787" y="3263984"/>
            <a:chExt cx="5238613" cy="432000"/>
          </a:xfrm>
        </p:grpSpPr>
        <p:sp>
          <p:nvSpPr>
            <p:cNvPr id="133" name="Oval 132">
              <a:extLst>
                <a:ext uri="{FF2B5EF4-FFF2-40B4-BE49-F238E27FC236}">
                  <a16:creationId xmlns:a16="http://schemas.microsoft.com/office/drawing/2014/main" id="{875BA8A6-7DBF-F229-DC0A-5563C19CB24B}"/>
                </a:ext>
              </a:extLst>
            </p:cNvPr>
            <p:cNvSpPr>
              <a:spLocks noChangeAspect="1"/>
            </p:cNvSpPr>
            <p:nvPr/>
          </p:nvSpPr>
          <p:spPr>
            <a:xfrm>
              <a:off x="6343787" y="326398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03</a:t>
              </a:r>
              <a:endParaRPr lang="en-ID" sz="1200" b="1" dirty="0">
                <a:solidFill>
                  <a:schemeClr val="bg1"/>
                </a:solidFill>
                <a:latin typeface="Slate Pro" panose="02000506040000020004" pitchFamily="2" charset="0"/>
                <a:sym typeface="Slate Pro" panose="02000506040000020004" pitchFamily="2" charset="0"/>
              </a:endParaRPr>
            </a:p>
          </p:txBody>
        </p:sp>
        <p:sp>
          <p:nvSpPr>
            <p:cNvPr id="132" name="Google Shape;1225;p115">
              <a:extLst>
                <a:ext uri="{FF2B5EF4-FFF2-40B4-BE49-F238E27FC236}">
                  <a16:creationId xmlns:a16="http://schemas.microsoft.com/office/drawing/2014/main" id="{2CB9BA49-A220-996A-0A0E-C37E9202BAF6}"/>
                </a:ext>
              </a:extLst>
            </p:cNvPr>
            <p:cNvSpPr txBox="1"/>
            <p:nvPr/>
          </p:nvSpPr>
          <p:spPr>
            <a:xfrm>
              <a:off x="6942050" y="3295319"/>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Consider interviewing other roles like </a:t>
              </a:r>
              <a:r>
                <a:rPr lang="en-US" sz="1200" dirty="0">
                  <a:solidFill>
                    <a:schemeClr val="tx2"/>
                  </a:solidFill>
                  <a:latin typeface="Slate Pro" panose="02000506040000020004" pitchFamily="2" charset="0"/>
                  <a:ea typeface="Avenir"/>
                  <a:cs typeface="Avenir"/>
                  <a:sym typeface="Slate Pro" panose="02000506040000020004" pitchFamily="2" charset="0"/>
                </a:rPr>
                <a:t>s</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ales </a:t>
              </a:r>
              <a:r>
                <a:rPr lang="en-US" sz="1200" dirty="0">
                  <a:solidFill>
                    <a:schemeClr val="tx2"/>
                  </a:solidFill>
                  <a:latin typeface="Slate Pro" panose="02000506040000020004" pitchFamily="2" charset="0"/>
                  <a:ea typeface="Avenir"/>
                  <a:cs typeface="Avenir"/>
                  <a:sym typeface="Slate Pro" panose="02000506040000020004" pitchFamily="2" charset="0"/>
                </a:rPr>
                <a:t>m</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anagers and sales </a:t>
              </a:r>
              <a:r>
                <a:rPr lang="en-US" sz="1200" dirty="0">
                  <a:solidFill>
                    <a:schemeClr val="tx2"/>
                  </a:solidFill>
                  <a:latin typeface="Slate Pro" panose="02000506040000020004" pitchFamily="2" charset="0"/>
                  <a:ea typeface="Avenir"/>
                  <a:cs typeface="Avenir"/>
                  <a:sym typeface="Slate Pro" panose="02000506040000020004" pitchFamily="2" charset="0"/>
                </a:rPr>
                <a:t>t</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rainers, particularly if you cannot get reps to respond on LinkedIn.</a:t>
              </a:r>
            </a:p>
          </p:txBody>
        </p:sp>
      </p:grpSp>
      <p:grpSp>
        <p:nvGrpSpPr>
          <p:cNvPr id="156" name="Group 155">
            <a:extLst>
              <a:ext uri="{FF2B5EF4-FFF2-40B4-BE49-F238E27FC236}">
                <a16:creationId xmlns:a16="http://schemas.microsoft.com/office/drawing/2014/main" id="{A69336D3-40B7-6FBC-18DA-C3032BFB037A}"/>
              </a:ext>
            </a:extLst>
          </p:cNvPr>
          <p:cNvGrpSpPr/>
          <p:nvPr/>
        </p:nvGrpSpPr>
        <p:grpSpPr>
          <a:xfrm>
            <a:off x="6343787" y="3873474"/>
            <a:ext cx="5238611" cy="432000"/>
            <a:chOff x="6343787" y="3847104"/>
            <a:chExt cx="5238611" cy="432000"/>
          </a:xfrm>
        </p:grpSpPr>
        <p:sp>
          <p:nvSpPr>
            <p:cNvPr id="131" name="Oval 130">
              <a:extLst>
                <a:ext uri="{FF2B5EF4-FFF2-40B4-BE49-F238E27FC236}">
                  <a16:creationId xmlns:a16="http://schemas.microsoft.com/office/drawing/2014/main" id="{5B0305B1-1802-2125-F2E2-8AD279D1BC38}"/>
                </a:ext>
              </a:extLst>
            </p:cNvPr>
            <p:cNvSpPr>
              <a:spLocks noChangeAspect="1"/>
            </p:cNvSpPr>
            <p:nvPr/>
          </p:nvSpPr>
          <p:spPr>
            <a:xfrm>
              <a:off x="6343787" y="384710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04</a:t>
              </a:r>
              <a:endParaRPr lang="en-ID" sz="1200" b="1" dirty="0">
                <a:solidFill>
                  <a:schemeClr val="bg1"/>
                </a:solidFill>
                <a:latin typeface="Slate Pro" panose="02000506040000020004" pitchFamily="2" charset="0"/>
                <a:sym typeface="Slate Pro" panose="02000506040000020004" pitchFamily="2" charset="0"/>
              </a:endParaRPr>
            </a:p>
          </p:txBody>
        </p:sp>
        <p:sp>
          <p:nvSpPr>
            <p:cNvPr id="129" name="Google Shape;1221;p115">
              <a:extLst>
                <a:ext uri="{FF2B5EF4-FFF2-40B4-BE49-F238E27FC236}">
                  <a16:creationId xmlns:a16="http://schemas.microsoft.com/office/drawing/2014/main" id="{8EF65098-A542-74E6-2062-1DDAB0188410}"/>
                </a:ext>
              </a:extLst>
            </p:cNvPr>
            <p:cNvSpPr txBox="1"/>
            <p:nvPr/>
          </p:nvSpPr>
          <p:spPr>
            <a:xfrm>
              <a:off x="6942050" y="3878439"/>
              <a:ext cx="4640348"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Look for employees who have been at the competitor for at least six months (if wanting to know about their new hire experience) or more than </a:t>
              </a:r>
              <a:r>
                <a:rPr lang="en-US" sz="1200" dirty="0">
                  <a:solidFill>
                    <a:schemeClr val="tx2"/>
                  </a:solidFill>
                  <a:latin typeface="Slate Pro" panose="02000506040000020004" pitchFamily="2" charset="0"/>
                  <a:ea typeface="Avenir"/>
                  <a:cs typeface="Avenir"/>
                  <a:sym typeface="Slate Pro" panose="02000506040000020004" pitchFamily="2" charset="0"/>
                </a:rPr>
                <a:t>one</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 year. </a:t>
              </a:r>
            </a:p>
          </p:txBody>
        </p:sp>
      </p:grpSp>
      <p:grpSp>
        <p:nvGrpSpPr>
          <p:cNvPr id="157" name="Group 156">
            <a:extLst>
              <a:ext uri="{FF2B5EF4-FFF2-40B4-BE49-F238E27FC236}">
                <a16:creationId xmlns:a16="http://schemas.microsoft.com/office/drawing/2014/main" id="{155C2525-7D1C-D987-B6BF-F7C313E5FA14}"/>
              </a:ext>
            </a:extLst>
          </p:cNvPr>
          <p:cNvGrpSpPr/>
          <p:nvPr/>
        </p:nvGrpSpPr>
        <p:grpSpPr>
          <a:xfrm>
            <a:off x="6343787" y="4465384"/>
            <a:ext cx="5238612" cy="432000"/>
            <a:chOff x="6343787" y="4482972"/>
            <a:chExt cx="5238612" cy="432000"/>
          </a:xfrm>
        </p:grpSpPr>
        <p:sp>
          <p:nvSpPr>
            <p:cNvPr id="128" name="Oval 127">
              <a:extLst>
                <a:ext uri="{FF2B5EF4-FFF2-40B4-BE49-F238E27FC236}">
                  <a16:creationId xmlns:a16="http://schemas.microsoft.com/office/drawing/2014/main" id="{F7800992-4D89-71D9-708F-A8143D655C19}"/>
                </a:ext>
              </a:extLst>
            </p:cNvPr>
            <p:cNvSpPr>
              <a:spLocks noChangeAspect="1"/>
            </p:cNvSpPr>
            <p:nvPr/>
          </p:nvSpPr>
          <p:spPr>
            <a:xfrm>
              <a:off x="6343787" y="448297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05</a:t>
              </a:r>
              <a:endParaRPr lang="en-ID" sz="1200" b="1" dirty="0">
                <a:solidFill>
                  <a:schemeClr val="bg1"/>
                </a:solidFill>
                <a:latin typeface="Slate Pro" panose="02000506040000020004" pitchFamily="2" charset="0"/>
                <a:sym typeface="Slate Pro" panose="02000506040000020004" pitchFamily="2" charset="0"/>
              </a:endParaRPr>
            </a:p>
          </p:txBody>
        </p:sp>
        <p:sp>
          <p:nvSpPr>
            <p:cNvPr id="127" name="Google Shape;1222;p115">
              <a:extLst>
                <a:ext uri="{FF2B5EF4-FFF2-40B4-BE49-F238E27FC236}">
                  <a16:creationId xmlns:a16="http://schemas.microsoft.com/office/drawing/2014/main" id="{7C39B7A8-F9D8-4C89-E6AC-C46ABF00A9B6}"/>
                </a:ext>
              </a:extLst>
            </p:cNvPr>
            <p:cNvSpPr txBox="1"/>
            <p:nvPr/>
          </p:nvSpPr>
          <p:spPr>
            <a:xfrm>
              <a:off x="6942050" y="4514307"/>
              <a:ext cx="4640349"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Don’t be discouraged by non-responses. Typical practice will yield one interview for 10 outreach messages.</a:t>
              </a:r>
            </a:p>
          </p:txBody>
        </p:sp>
      </p:grpSp>
      <p:grpSp>
        <p:nvGrpSpPr>
          <p:cNvPr id="158" name="Group 157">
            <a:extLst>
              <a:ext uri="{FF2B5EF4-FFF2-40B4-BE49-F238E27FC236}">
                <a16:creationId xmlns:a16="http://schemas.microsoft.com/office/drawing/2014/main" id="{ED7BB511-1243-F40C-2818-6935540ACA2F}"/>
              </a:ext>
            </a:extLst>
          </p:cNvPr>
          <p:cNvGrpSpPr/>
          <p:nvPr/>
        </p:nvGrpSpPr>
        <p:grpSpPr>
          <a:xfrm>
            <a:off x="6343787" y="5022669"/>
            <a:ext cx="5238613" cy="553998"/>
            <a:chOff x="6343787" y="5031467"/>
            <a:chExt cx="5238613" cy="553998"/>
          </a:xfrm>
        </p:grpSpPr>
        <p:sp>
          <p:nvSpPr>
            <p:cNvPr id="126" name="Oval 125">
              <a:extLst>
                <a:ext uri="{FF2B5EF4-FFF2-40B4-BE49-F238E27FC236}">
                  <a16:creationId xmlns:a16="http://schemas.microsoft.com/office/drawing/2014/main" id="{93E3522E-5A4A-2F4B-866D-761B9F153E72}"/>
                </a:ext>
              </a:extLst>
            </p:cNvPr>
            <p:cNvSpPr>
              <a:spLocks noChangeAspect="1"/>
            </p:cNvSpPr>
            <p:nvPr/>
          </p:nvSpPr>
          <p:spPr>
            <a:xfrm>
              <a:off x="6343787" y="506609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06</a:t>
              </a:r>
              <a:endParaRPr lang="en-ID" sz="1200" b="1" dirty="0">
                <a:solidFill>
                  <a:schemeClr val="bg1"/>
                </a:solidFill>
                <a:latin typeface="Slate Pro" panose="02000506040000020004" pitchFamily="2" charset="0"/>
                <a:sym typeface="Slate Pro" panose="02000506040000020004" pitchFamily="2" charset="0"/>
              </a:endParaRPr>
            </a:p>
          </p:txBody>
        </p:sp>
        <p:sp>
          <p:nvSpPr>
            <p:cNvPr id="117" name="Google Shape;1223;p115">
              <a:extLst>
                <a:ext uri="{FF2B5EF4-FFF2-40B4-BE49-F238E27FC236}">
                  <a16:creationId xmlns:a16="http://schemas.microsoft.com/office/drawing/2014/main" id="{F7C4DAB1-73D9-3198-8469-84237CFCF0BF}"/>
                </a:ext>
              </a:extLst>
            </p:cNvPr>
            <p:cNvSpPr txBox="1"/>
            <p:nvPr/>
          </p:nvSpPr>
          <p:spPr>
            <a:xfrm>
              <a:off x="6942050" y="5031467"/>
              <a:ext cx="464035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Consider looking for interview candidates who recently left a competitor. </a:t>
              </a:r>
              <a:r>
                <a:rPr lang="en-US" sz="1200" dirty="0">
                  <a:solidFill>
                    <a:schemeClr val="tx2"/>
                  </a:solidFill>
                  <a:latin typeface="Slate Pro" panose="02000506040000020004" pitchFamily="2" charset="0"/>
                  <a:ea typeface="Avenir"/>
                  <a:cs typeface="Avenir"/>
                  <a:sym typeface="Slate Pro" panose="02000506040000020004" pitchFamily="2" charset="0"/>
                </a:rPr>
                <a:t>T</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hey may be more willing to share information about a former employer than a current one.</a:t>
              </a:r>
            </a:p>
          </p:txBody>
        </p:sp>
      </p:grpSp>
      <p:grpSp>
        <p:nvGrpSpPr>
          <p:cNvPr id="159" name="Group 158">
            <a:extLst>
              <a:ext uri="{FF2B5EF4-FFF2-40B4-BE49-F238E27FC236}">
                <a16:creationId xmlns:a16="http://schemas.microsoft.com/office/drawing/2014/main" id="{8268CDE5-4C96-DE01-8E7D-82D0188A639C}"/>
              </a:ext>
            </a:extLst>
          </p:cNvPr>
          <p:cNvGrpSpPr/>
          <p:nvPr/>
        </p:nvGrpSpPr>
        <p:grpSpPr>
          <a:xfrm>
            <a:off x="6343787" y="5667331"/>
            <a:ext cx="5238613" cy="553998"/>
            <a:chOff x="6343787" y="5667331"/>
            <a:chExt cx="5238613" cy="553998"/>
          </a:xfrm>
        </p:grpSpPr>
        <p:sp>
          <p:nvSpPr>
            <p:cNvPr id="145" name="Oval 144">
              <a:extLst>
                <a:ext uri="{FF2B5EF4-FFF2-40B4-BE49-F238E27FC236}">
                  <a16:creationId xmlns:a16="http://schemas.microsoft.com/office/drawing/2014/main" id="{FC2A6991-C5D6-F1E7-0D6A-D3B20FC0F4FA}"/>
                </a:ext>
              </a:extLst>
            </p:cNvPr>
            <p:cNvSpPr>
              <a:spLocks noChangeAspect="1"/>
            </p:cNvSpPr>
            <p:nvPr/>
          </p:nvSpPr>
          <p:spPr>
            <a:xfrm>
              <a:off x="6343787" y="570195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07</a:t>
              </a:r>
              <a:endParaRPr lang="en-ID" sz="1200" b="1" dirty="0">
                <a:solidFill>
                  <a:schemeClr val="bg1"/>
                </a:solidFill>
                <a:latin typeface="Slate Pro" panose="02000506040000020004" pitchFamily="2" charset="0"/>
                <a:sym typeface="Slate Pro" panose="02000506040000020004" pitchFamily="2" charset="0"/>
              </a:endParaRPr>
            </a:p>
          </p:txBody>
        </p:sp>
        <p:sp>
          <p:nvSpPr>
            <p:cNvPr id="144" name="Google Shape;1223;p115">
              <a:extLst>
                <a:ext uri="{FF2B5EF4-FFF2-40B4-BE49-F238E27FC236}">
                  <a16:creationId xmlns:a16="http://schemas.microsoft.com/office/drawing/2014/main" id="{0CC1A4F6-1623-C31F-C106-5DE67373D572}"/>
                </a:ext>
              </a:extLst>
            </p:cNvPr>
            <p:cNvSpPr txBox="1"/>
            <p:nvPr/>
          </p:nvSpPr>
          <p:spPr>
            <a:xfrm>
              <a:off x="6942050" y="5667331"/>
              <a:ext cx="464035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As you are interviewing competitor’s employees, review initial findings with CI stakeholders in case you want to adjust questions or go deeper on certain topics.</a:t>
              </a:r>
            </a:p>
          </p:txBody>
        </p:sp>
      </p:grpSp>
      <p:cxnSp>
        <p:nvCxnSpPr>
          <p:cNvPr id="152" name="Google Shape;1208;p115">
            <a:extLst>
              <a:ext uri="{FF2B5EF4-FFF2-40B4-BE49-F238E27FC236}">
                <a16:creationId xmlns:a16="http://schemas.microsoft.com/office/drawing/2014/main" id="{102D13EB-857D-BD74-2012-9E49DF8952C8}"/>
              </a:ext>
            </a:extLst>
          </p:cNvPr>
          <p:cNvCxnSpPr/>
          <p:nvPr/>
        </p:nvCxnSpPr>
        <p:spPr>
          <a:xfrm>
            <a:off x="6942050" y="5621997"/>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spTree>
    <p:extLst>
      <p:ext uri="{BB962C8B-B14F-4D97-AF65-F5344CB8AC3E}">
        <p14:creationId xmlns:p14="http://schemas.microsoft.com/office/powerpoint/2010/main" val="2651835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64F16866-9A6A-3D73-1363-37794B6833E6}"/>
              </a:ext>
            </a:extLst>
          </p:cNvPr>
          <p:cNvGraphicFramePr>
            <a:graphicFrameLocks noChangeAspect="1"/>
          </p:cNvGraphicFramePr>
          <p:nvPr>
            <p:custDataLst>
              <p:tags r:id="rId1"/>
            </p:custDataLst>
            <p:extLst>
              <p:ext uri="{D42A27DB-BD31-4B8C-83A1-F6EECF244321}">
                <p14:modId xmlns:p14="http://schemas.microsoft.com/office/powerpoint/2010/main" val="1554046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Example outreach and interview questions for competitor employee interviews</a:t>
            </a:r>
            <a:endParaRPr lang="en-ID" dirty="0"/>
          </a:p>
        </p:txBody>
      </p:sp>
      <p:sp>
        <p:nvSpPr>
          <p:cNvPr id="22" name="Rectangle 21">
            <a:extLst>
              <a:ext uri="{FF2B5EF4-FFF2-40B4-BE49-F238E27FC236}">
                <a16:creationId xmlns:a16="http://schemas.microsoft.com/office/drawing/2014/main" id="{458B623E-FF27-E320-6A12-6F84F81AAF32}"/>
              </a:ext>
            </a:extLst>
          </p:cNvPr>
          <p:cNvSpPr/>
          <p:nvPr/>
        </p:nvSpPr>
        <p:spPr>
          <a:xfrm>
            <a:off x="609600"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Example Outreach Message</a:t>
            </a:r>
          </a:p>
        </p:txBody>
      </p:sp>
      <p:sp>
        <p:nvSpPr>
          <p:cNvPr id="23" name="Rectangle 22">
            <a:extLst>
              <a:ext uri="{FF2B5EF4-FFF2-40B4-BE49-F238E27FC236}">
                <a16:creationId xmlns:a16="http://schemas.microsoft.com/office/drawing/2014/main" id="{55DE7A29-7C14-86CB-8BE4-5381B5D71716}"/>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94" name="Rectangle 93">
            <a:extLst>
              <a:ext uri="{FF2B5EF4-FFF2-40B4-BE49-F238E27FC236}">
                <a16:creationId xmlns:a16="http://schemas.microsoft.com/office/drawing/2014/main" id="{4E16B577-5947-3D2C-9473-C7E3A5EE3264}"/>
              </a:ext>
            </a:extLst>
          </p:cNvPr>
          <p:cNvSpPr/>
          <p:nvPr/>
        </p:nvSpPr>
        <p:spPr>
          <a:xfrm>
            <a:off x="6343787"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Example Interview Questions</a:t>
            </a:r>
          </a:p>
        </p:txBody>
      </p:sp>
      <p:sp>
        <p:nvSpPr>
          <p:cNvPr id="95" name="Rectangle 94">
            <a:extLst>
              <a:ext uri="{FF2B5EF4-FFF2-40B4-BE49-F238E27FC236}">
                <a16:creationId xmlns:a16="http://schemas.microsoft.com/office/drawing/2014/main" id="{23B9C39E-32CB-8E1D-9BD7-198CBC57BFA6}"/>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3" name="Rectangle 2">
            <a:extLst>
              <a:ext uri="{FF2B5EF4-FFF2-40B4-BE49-F238E27FC236}">
                <a16:creationId xmlns:a16="http://schemas.microsoft.com/office/drawing/2014/main" id="{1E3A0FD5-E1B3-7BAC-24FE-20882BA0CAE8}"/>
              </a:ext>
            </a:extLst>
          </p:cNvPr>
          <p:cNvSpPr/>
          <p:nvPr/>
        </p:nvSpPr>
        <p:spPr>
          <a:xfrm>
            <a:off x="609600" y="2046083"/>
            <a:ext cx="5233480" cy="4126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sp>
        <p:nvSpPr>
          <p:cNvPr id="4" name="Rectangle 3">
            <a:extLst>
              <a:ext uri="{FF2B5EF4-FFF2-40B4-BE49-F238E27FC236}">
                <a16:creationId xmlns:a16="http://schemas.microsoft.com/office/drawing/2014/main" id="{8592815E-8D09-2FAE-B22F-18FB68FDEE1F}"/>
              </a:ext>
            </a:extLst>
          </p:cNvPr>
          <p:cNvSpPr/>
          <p:nvPr/>
        </p:nvSpPr>
        <p:spPr>
          <a:xfrm>
            <a:off x="6343787" y="2046083"/>
            <a:ext cx="5233480" cy="4126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Slate Pro" panose="02000506040000020004" pitchFamily="2" charset="0"/>
              <a:sym typeface="Slate Pro" panose="02000506040000020004" pitchFamily="2" charset="0"/>
            </a:endParaRPr>
          </a:p>
        </p:txBody>
      </p:sp>
      <p:sp>
        <p:nvSpPr>
          <p:cNvPr id="5" name="Google Shape;1427;p120">
            <a:extLst>
              <a:ext uri="{FF2B5EF4-FFF2-40B4-BE49-F238E27FC236}">
                <a16:creationId xmlns:a16="http://schemas.microsoft.com/office/drawing/2014/main" id="{AEC2AA4E-1DD2-05C1-586C-154B296964AE}"/>
              </a:ext>
            </a:extLst>
          </p:cNvPr>
          <p:cNvSpPr/>
          <p:nvPr/>
        </p:nvSpPr>
        <p:spPr>
          <a:xfrm>
            <a:off x="863383" y="2262482"/>
            <a:ext cx="4725914" cy="33239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600" b="1" i="0" u="none" strike="noStrike" cap="none" dirty="0">
                <a:solidFill>
                  <a:schemeClr val="dk1"/>
                </a:solidFill>
                <a:latin typeface="Slate Pro" panose="02000506040000020004" pitchFamily="2" charset="0"/>
                <a:ea typeface="Avenir"/>
                <a:cs typeface="Avenir"/>
                <a:sym typeface="Slate Pro" panose="02000506040000020004" pitchFamily="2" charset="0"/>
              </a:rPr>
              <a:t>Message Subject:</a:t>
            </a:r>
            <a:r>
              <a:rPr lang="en-US" sz="1600" b="0" i="0" u="none" strike="noStrike" cap="none" dirty="0">
                <a:solidFill>
                  <a:schemeClr val="dk1"/>
                </a:solidFill>
                <a:latin typeface="Slate Pro" panose="02000506040000020004" pitchFamily="2" charset="0"/>
                <a:ea typeface="Avenir"/>
                <a:cs typeface="Avenir"/>
                <a:sym typeface="Slate Pro" panose="02000506040000020004" pitchFamily="2" charset="0"/>
              </a:rPr>
              <a:t> </a:t>
            </a:r>
            <a:endParaRPr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endParaRPr sz="1200" b="0" i="0" u="none" strike="noStrike" cap="none" dirty="0">
              <a:solidFill>
                <a:schemeClr val="dk1"/>
              </a:solidFill>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Slate Pro" panose="02000506040000020004" pitchFamily="2" charset="0"/>
                <a:ea typeface="Avenir"/>
                <a:cs typeface="Avenir"/>
                <a:sym typeface="Slate Pro" panose="02000506040000020004" pitchFamily="2" charset="0"/>
              </a:rPr>
              <a:t>Seeking Your [Industry] Knowledge</a:t>
            </a:r>
            <a:endParaRPr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endParaRPr sz="1600" b="1" i="0" u="none" strike="noStrike" cap="none" dirty="0">
              <a:solidFill>
                <a:schemeClr val="dk1"/>
              </a:solidFill>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0"/>
              </a:spcBef>
              <a:spcAft>
                <a:spcPts val="0"/>
              </a:spcAft>
              <a:buNone/>
            </a:pPr>
            <a:r>
              <a:rPr lang="en-US" sz="1600" b="1" i="0" u="none" strike="noStrike" cap="none" dirty="0">
                <a:solidFill>
                  <a:schemeClr val="dk1"/>
                </a:solidFill>
                <a:latin typeface="Slate Pro" panose="02000506040000020004" pitchFamily="2" charset="0"/>
                <a:ea typeface="Avenir"/>
                <a:cs typeface="Avenir"/>
                <a:sym typeface="Slate Pro" panose="02000506040000020004" pitchFamily="2" charset="0"/>
              </a:rPr>
              <a:t>Message Body:</a:t>
            </a:r>
            <a:endParaRPr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endParaRPr sz="1200" b="0" i="0" u="none" strike="noStrike" cap="none" dirty="0">
              <a:solidFill>
                <a:schemeClr val="dk1"/>
              </a:solidFill>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Slate Pro" panose="02000506040000020004" pitchFamily="2" charset="0"/>
                <a:ea typeface="Avenir"/>
                <a:cs typeface="Avenir"/>
                <a:sym typeface="Slate Pro" panose="02000506040000020004" pitchFamily="2" charset="0"/>
              </a:rPr>
              <a:t>Hi (insert name),</a:t>
            </a:r>
            <a:endParaRPr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endParaRPr sz="1200" b="0" i="0" u="none" strike="noStrike" cap="none" dirty="0">
              <a:solidFill>
                <a:schemeClr val="dk1"/>
              </a:solidFill>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Slate Pro" panose="02000506040000020004" pitchFamily="2" charset="0"/>
                <a:ea typeface="Avenir"/>
                <a:cs typeface="Avenir"/>
                <a:sym typeface="Slate Pro" panose="02000506040000020004" pitchFamily="2" charset="0"/>
              </a:rPr>
              <a:t>I’m from a sales and marketing firm, and we are doing market research on [industry]. We’re hoping to speak with customer-facing sales success roles and leadership to get a better understanding of consumer/customer trends and preferences when purchasing [insert relevant solution].   </a:t>
            </a:r>
            <a:endParaRPr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Slate Pro" panose="02000506040000020004" pitchFamily="2" charset="0"/>
                <a:ea typeface="Avenir"/>
                <a:cs typeface="Avenir"/>
                <a:sym typeface="Slate Pro" panose="02000506040000020004" pitchFamily="2" charset="0"/>
              </a:rPr>
              <a:t> </a:t>
            </a:r>
            <a:endParaRPr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Slate Pro" panose="02000506040000020004" pitchFamily="2" charset="0"/>
                <a:ea typeface="Avenir"/>
                <a:cs typeface="Avenir"/>
                <a:sym typeface="Slate Pro" panose="02000506040000020004" pitchFamily="2" charset="0"/>
              </a:rPr>
              <a:t>You have a great background, and we would love to get your insights. In return for 15-20 minutes of your time, we would be happy to compensate you with a $100 Amazon gift card or donation to a charity of your choice. Please let me know if you would be open to a quick chat.</a:t>
            </a:r>
            <a:endParaRPr dirty="0">
              <a:latin typeface="Slate Pro" panose="02000506040000020004" pitchFamily="2" charset="0"/>
              <a:sym typeface="Slate Pro" panose="02000506040000020004" pitchFamily="2" charset="0"/>
            </a:endParaRPr>
          </a:p>
        </p:txBody>
      </p:sp>
      <p:grpSp>
        <p:nvGrpSpPr>
          <p:cNvPr id="8" name="Group 7">
            <a:extLst>
              <a:ext uri="{FF2B5EF4-FFF2-40B4-BE49-F238E27FC236}">
                <a16:creationId xmlns:a16="http://schemas.microsoft.com/office/drawing/2014/main" id="{829A8F4E-2E6A-2613-8082-58164E61AA52}"/>
              </a:ext>
            </a:extLst>
          </p:cNvPr>
          <p:cNvGrpSpPr/>
          <p:nvPr/>
        </p:nvGrpSpPr>
        <p:grpSpPr>
          <a:xfrm>
            <a:off x="609600" y="6083929"/>
            <a:ext cx="10967667" cy="88271"/>
            <a:chOff x="762000" y="2198483"/>
            <a:chExt cx="10967667" cy="4126117"/>
          </a:xfrm>
          <a:solidFill>
            <a:schemeClr val="accent3"/>
          </a:solidFill>
        </p:grpSpPr>
        <p:sp>
          <p:nvSpPr>
            <p:cNvPr id="6" name="Rectangle 5">
              <a:extLst>
                <a:ext uri="{FF2B5EF4-FFF2-40B4-BE49-F238E27FC236}">
                  <a16:creationId xmlns:a16="http://schemas.microsoft.com/office/drawing/2014/main" id="{2AD293E4-2E43-1B79-7A35-E26D0BB8B29B}"/>
                </a:ext>
              </a:extLst>
            </p:cNvPr>
            <p:cNvSpPr/>
            <p:nvPr/>
          </p:nvSpPr>
          <p:spPr>
            <a:xfrm>
              <a:off x="762000" y="2198483"/>
              <a:ext cx="5233480" cy="41261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sp>
          <p:nvSpPr>
            <p:cNvPr id="7" name="Rectangle 6">
              <a:extLst>
                <a:ext uri="{FF2B5EF4-FFF2-40B4-BE49-F238E27FC236}">
                  <a16:creationId xmlns:a16="http://schemas.microsoft.com/office/drawing/2014/main" id="{6C44C193-FBDE-A52D-C68F-976C45EFDC0A}"/>
                </a:ext>
              </a:extLst>
            </p:cNvPr>
            <p:cNvSpPr/>
            <p:nvPr/>
          </p:nvSpPr>
          <p:spPr>
            <a:xfrm>
              <a:off x="6496187" y="2198483"/>
              <a:ext cx="5233480" cy="41261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grpSp>
      <p:sp>
        <p:nvSpPr>
          <p:cNvPr id="9" name="Google Shape;1427;p120">
            <a:extLst>
              <a:ext uri="{FF2B5EF4-FFF2-40B4-BE49-F238E27FC236}">
                <a16:creationId xmlns:a16="http://schemas.microsoft.com/office/drawing/2014/main" id="{3C4EFA63-34B6-5155-19A0-8BF77C622A9C}"/>
              </a:ext>
            </a:extLst>
          </p:cNvPr>
          <p:cNvSpPr/>
          <p:nvPr/>
        </p:nvSpPr>
        <p:spPr>
          <a:xfrm>
            <a:off x="6597569" y="2262482"/>
            <a:ext cx="4725914" cy="3046988"/>
          </a:xfrm>
          <a:prstGeom prst="rect">
            <a:avLst/>
          </a:prstGeom>
          <a:noFill/>
          <a:ln>
            <a:noFill/>
          </a:ln>
        </p:spPr>
        <p:txBody>
          <a:bodyPr spcFirstLastPara="1" wrap="square" lIns="0" tIns="0" rIns="0" bIns="0" anchor="t" anchorCtr="0">
            <a:spAutoFit/>
          </a:bodyPr>
          <a:lstStyle/>
          <a:p>
            <a:pPr marL="228600" marR="0" lvl="0" indent="-228600" algn="l" rtl="0">
              <a:lnSpc>
                <a:spcPct val="100000"/>
              </a:lnSpc>
              <a:spcBef>
                <a:spcPts val="0"/>
              </a:spcBef>
              <a:spcAft>
                <a:spcPts val="600"/>
              </a:spcAft>
              <a:buFont typeface="+mj-lt"/>
              <a:buAutoNum type="arabicPeriod"/>
            </a:pPr>
            <a:r>
              <a:rPr lang="en-US" sz="1200" i="0" u="none" strike="noStrike" cap="none" dirty="0">
                <a:solidFill>
                  <a:schemeClr val="dk1"/>
                </a:solidFill>
                <a:latin typeface="Slate Pro" panose="02000506040000020004" pitchFamily="2" charset="0"/>
                <a:ea typeface="Avenir"/>
                <a:cs typeface="Avenir"/>
                <a:sym typeface="Slate Pro" panose="02000506040000020004" pitchFamily="2" charset="0"/>
              </a:rPr>
              <a:t>Tell me about your background and your role. How long have you been at (insert company), and what are your primary responsibilities?</a:t>
            </a:r>
          </a:p>
          <a:p>
            <a:pPr marL="228600" marR="0" lvl="0" indent="-228600" algn="l" rtl="0">
              <a:lnSpc>
                <a:spcPct val="100000"/>
              </a:lnSpc>
              <a:spcBef>
                <a:spcPts val="0"/>
              </a:spcBef>
              <a:spcAft>
                <a:spcPts val="600"/>
              </a:spcAft>
              <a:buFont typeface="+mj-lt"/>
              <a:buAutoNum type="arabicPeriod"/>
            </a:pPr>
            <a:r>
              <a:rPr lang="en-US" sz="1200" i="0" u="none" strike="noStrike" cap="none" dirty="0">
                <a:solidFill>
                  <a:schemeClr val="dk1"/>
                </a:solidFill>
                <a:latin typeface="Slate Pro" panose="02000506040000020004" pitchFamily="2" charset="0"/>
                <a:ea typeface="Avenir"/>
                <a:cs typeface="Avenir"/>
                <a:sym typeface="Slate Pro" panose="02000506040000020004" pitchFamily="2" charset="0"/>
              </a:rPr>
              <a:t>How are you incentivized? Are you incented to sell particular solutions, solution combinations, etc.? </a:t>
            </a:r>
          </a:p>
          <a:p>
            <a:pPr marL="228600" marR="0" lvl="0" indent="-228600" algn="l" rtl="0">
              <a:lnSpc>
                <a:spcPct val="100000"/>
              </a:lnSpc>
              <a:spcBef>
                <a:spcPts val="0"/>
              </a:spcBef>
              <a:spcAft>
                <a:spcPts val="600"/>
              </a:spcAft>
              <a:buFont typeface="+mj-lt"/>
              <a:buAutoNum type="arabicPeriod"/>
            </a:pPr>
            <a:r>
              <a:rPr lang="en-US" sz="1200" i="0" u="none" strike="noStrike" cap="none" dirty="0">
                <a:solidFill>
                  <a:schemeClr val="dk1"/>
                </a:solidFill>
                <a:latin typeface="Slate Pro" panose="02000506040000020004" pitchFamily="2" charset="0"/>
                <a:ea typeface="Avenir"/>
                <a:cs typeface="Avenir"/>
                <a:sym typeface="Slate Pro" panose="02000506040000020004" pitchFamily="2" charset="0"/>
              </a:rPr>
              <a:t>How many solutions does your company offer? Are you required to know/sell all of them, or can you focus on specific solutions and/or markets?</a:t>
            </a:r>
          </a:p>
          <a:p>
            <a:pPr marL="228600" marR="0" lvl="0" indent="-228600" algn="l" rtl="0">
              <a:lnSpc>
                <a:spcPct val="100000"/>
              </a:lnSpc>
              <a:spcBef>
                <a:spcPts val="0"/>
              </a:spcBef>
              <a:spcAft>
                <a:spcPts val="600"/>
              </a:spcAft>
              <a:buFont typeface="+mj-lt"/>
              <a:buAutoNum type="arabicPeriod"/>
            </a:pPr>
            <a:r>
              <a:rPr lang="en-US" sz="1200" i="0" u="none" strike="noStrike" cap="none" dirty="0">
                <a:solidFill>
                  <a:schemeClr val="dk1"/>
                </a:solidFill>
                <a:latin typeface="Slate Pro" panose="02000506040000020004" pitchFamily="2" charset="0"/>
                <a:ea typeface="Avenir"/>
                <a:cs typeface="Avenir"/>
                <a:sym typeface="Slate Pro" panose="02000506040000020004" pitchFamily="2" charset="0"/>
              </a:rPr>
              <a:t>How much of your time is spent cross-selling solutions to your customer base versus outbound prospecting and finding new customers?</a:t>
            </a:r>
          </a:p>
          <a:p>
            <a:pPr marL="228600" marR="0" lvl="0" indent="-228600" algn="l" rtl="0">
              <a:lnSpc>
                <a:spcPct val="100000"/>
              </a:lnSpc>
              <a:spcBef>
                <a:spcPts val="0"/>
              </a:spcBef>
              <a:spcAft>
                <a:spcPts val="600"/>
              </a:spcAft>
              <a:buFont typeface="+mj-lt"/>
              <a:buAutoNum type="arabicPeriod"/>
            </a:pPr>
            <a:r>
              <a:rPr lang="en-US" sz="1200" i="0" u="none" strike="noStrike" cap="none" dirty="0">
                <a:solidFill>
                  <a:schemeClr val="dk1"/>
                </a:solidFill>
                <a:latin typeface="Slate Pro" panose="02000506040000020004" pitchFamily="2" charset="0"/>
                <a:ea typeface="Avenir"/>
                <a:cs typeface="Avenir"/>
                <a:sym typeface="Slate Pro" panose="02000506040000020004" pitchFamily="2" charset="0"/>
              </a:rPr>
              <a:t>How do you keep customers engaged and retained after they’ve purchased with you?</a:t>
            </a:r>
          </a:p>
          <a:p>
            <a:pPr marL="228600" marR="0" lvl="0" indent="-228600" algn="l" rtl="0">
              <a:lnSpc>
                <a:spcPct val="100000"/>
              </a:lnSpc>
              <a:spcBef>
                <a:spcPts val="0"/>
              </a:spcBef>
              <a:spcAft>
                <a:spcPts val="600"/>
              </a:spcAft>
              <a:buFont typeface="+mj-lt"/>
              <a:buAutoNum type="arabicPeriod"/>
            </a:pPr>
            <a:r>
              <a:rPr lang="en-US" sz="1200" i="0" u="none" strike="noStrike" cap="none" dirty="0">
                <a:solidFill>
                  <a:schemeClr val="dk1"/>
                </a:solidFill>
                <a:latin typeface="Slate Pro" panose="02000506040000020004" pitchFamily="2" charset="0"/>
                <a:ea typeface="Avenir"/>
                <a:cs typeface="Avenir"/>
                <a:sym typeface="Slate Pro" panose="02000506040000020004" pitchFamily="2" charset="0"/>
              </a:rPr>
              <a:t>What would you suggest if your CEO asked you how to improve the customer experience? Would you change anything about the sales process to help improve the customer experience? </a:t>
            </a:r>
          </a:p>
        </p:txBody>
      </p:sp>
      <p:pic>
        <p:nvPicPr>
          <p:cNvPr id="11" name="Graphic 10">
            <a:extLst>
              <a:ext uri="{FF2B5EF4-FFF2-40B4-BE49-F238E27FC236}">
                <a16:creationId xmlns:a16="http://schemas.microsoft.com/office/drawing/2014/main" id="{362843DE-3E55-9A48-0988-2C6DC150F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1417" y="1396586"/>
            <a:ext cx="360000" cy="360000"/>
          </a:xfrm>
          <a:prstGeom prst="rect">
            <a:avLst/>
          </a:prstGeom>
        </p:spPr>
      </p:pic>
      <p:pic>
        <p:nvPicPr>
          <p:cNvPr id="13" name="Graphic 12">
            <a:extLst>
              <a:ext uri="{FF2B5EF4-FFF2-40B4-BE49-F238E27FC236}">
                <a16:creationId xmlns:a16="http://schemas.microsoft.com/office/drawing/2014/main" id="{7D1AD8B0-BD42-7810-7576-CE836BCC3E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1602" y="1342586"/>
            <a:ext cx="468000" cy="468000"/>
          </a:xfrm>
          <a:prstGeom prst="rect">
            <a:avLst/>
          </a:prstGeom>
        </p:spPr>
      </p:pic>
    </p:spTree>
    <p:extLst>
      <p:ext uri="{BB962C8B-B14F-4D97-AF65-F5344CB8AC3E}">
        <p14:creationId xmlns:p14="http://schemas.microsoft.com/office/powerpoint/2010/main" val="908867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A64888-22F7-29A5-5A1C-A19DCD77E110}"/>
              </a:ext>
            </a:extLst>
          </p:cNvPr>
          <p:cNvGraphicFramePr>
            <a:graphicFrameLocks noChangeAspect="1"/>
          </p:cNvGraphicFramePr>
          <p:nvPr>
            <p:custDataLst>
              <p:tags r:id="rId1"/>
            </p:custDataLst>
            <p:extLst>
              <p:ext uri="{D42A27DB-BD31-4B8C-83A1-F6EECF244321}">
                <p14:modId xmlns:p14="http://schemas.microsoft.com/office/powerpoint/2010/main" val="2748168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88A64888-22F7-29A5-5A1C-A19DCD77E1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Customer mystery shop</a:t>
            </a:r>
          </a:p>
        </p:txBody>
      </p:sp>
      <p:grpSp>
        <p:nvGrpSpPr>
          <p:cNvPr id="81" name="Group 80">
            <a:extLst>
              <a:ext uri="{FF2B5EF4-FFF2-40B4-BE49-F238E27FC236}">
                <a16:creationId xmlns:a16="http://schemas.microsoft.com/office/drawing/2014/main" id="{E095E17B-7637-A08F-A32A-57F93C62FB53}"/>
              </a:ext>
            </a:extLst>
          </p:cNvPr>
          <p:cNvGrpSpPr/>
          <p:nvPr/>
        </p:nvGrpSpPr>
        <p:grpSpPr>
          <a:xfrm>
            <a:off x="2251364" y="1016227"/>
            <a:ext cx="2387484" cy="5150094"/>
            <a:chOff x="2565601" y="1304923"/>
            <a:chExt cx="2074493" cy="4867277"/>
          </a:xfrm>
        </p:grpSpPr>
        <p:sp>
          <p:nvSpPr>
            <p:cNvPr id="15" name="TextBox 14">
              <a:extLst>
                <a:ext uri="{FF2B5EF4-FFF2-40B4-BE49-F238E27FC236}">
                  <a16:creationId xmlns:a16="http://schemas.microsoft.com/office/drawing/2014/main" id="{F7DAFAF2-6EC5-6552-9BBF-B1A378CFE271}"/>
                </a:ext>
              </a:extLst>
            </p:cNvPr>
            <p:cNvSpPr txBox="1"/>
            <p:nvPr/>
          </p:nvSpPr>
          <p:spPr>
            <a:xfrm>
              <a:off x="2565601" y="1304923"/>
              <a:ext cx="2074493" cy="794956"/>
            </a:xfrm>
            <a:prstGeom prst="rect">
              <a:avLst/>
            </a:prstGeom>
            <a:solidFill>
              <a:schemeClr val="accent3"/>
            </a:solidFill>
          </p:spPr>
          <p:txBody>
            <a:bodyPr wrap="square" lIns="108000" tIns="36000" rIns="108000" bIns="36000" anchor="ctr" anchorCtr="0">
              <a:noAutofit/>
            </a:bodyPr>
            <a:lstStyle/>
            <a:p>
              <a:pPr marL="0" marR="0" lvl="0" indent="0" algn="l" rtl="0">
                <a:lnSpc>
                  <a:spcPct val="100000"/>
                </a:lnSpc>
                <a:spcBef>
                  <a:spcPts val="0"/>
                </a:spcBef>
                <a:spcAft>
                  <a:spcPts val="0"/>
                </a:spcAft>
                <a:buNone/>
              </a:pPr>
              <a:r>
                <a:rPr lang="en-US" sz="1200" u="none" strike="noStrike" cap="none" dirty="0">
                  <a:solidFill>
                    <a:schemeClr val="bg1"/>
                  </a:solidFill>
                  <a:latin typeface="Slate Pro" panose="02000506040000020004" pitchFamily="2" charset="0"/>
                  <a:sym typeface="Slate Pro" panose="02000506040000020004" pitchFamily="2" charset="0"/>
                </a:rPr>
                <a:t>Act like a potential customer to engage the sales and marketing teams of your competition, going as far into the sale as possible.</a:t>
              </a:r>
            </a:p>
          </p:txBody>
        </p:sp>
        <p:sp>
          <p:nvSpPr>
            <p:cNvPr id="16" name="TextBox 15">
              <a:extLst>
                <a:ext uri="{FF2B5EF4-FFF2-40B4-BE49-F238E27FC236}">
                  <a16:creationId xmlns:a16="http://schemas.microsoft.com/office/drawing/2014/main" id="{6C6DBFC8-D0C1-B7A7-7426-0053B7F23765}"/>
                </a:ext>
              </a:extLst>
            </p:cNvPr>
            <p:cNvSpPr txBox="1"/>
            <p:nvPr/>
          </p:nvSpPr>
          <p:spPr>
            <a:xfrm>
              <a:off x="2565601" y="2253880"/>
              <a:ext cx="2074493" cy="319962"/>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b="0" u="none" strike="noStrike" cap="none" dirty="0">
                  <a:solidFill>
                    <a:schemeClr val="dk1"/>
                  </a:solidFill>
                  <a:latin typeface="Slate Pro" panose="02000506040000020004" pitchFamily="2" charset="0"/>
                  <a:sym typeface="Slate Pro" panose="02000506040000020004" pitchFamily="2" charset="0"/>
                </a:rPr>
                <a:t>Understand competitors through the eyes of a customer.</a:t>
              </a:r>
            </a:p>
          </p:txBody>
        </p:sp>
        <p:sp>
          <p:nvSpPr>
            <p:cNvPr id="17" name="TextBox 16">
              <a:extLst>
                <a:ext uri="{FF2B5EF4-FFF2-40B4-BE49-F238E27FC236}">
                  <a16:creationId xmlns:a16="http://schemas.microsoft.com/office/drawing/2014/main" id="{8EE12C70-B774-5815-B0D9-FD820234F441}"/>
                </a:ext>
              </a:extLst>
            </p:cNvPr>
            <p:cNvSpPr txBox="1"/>
            <p:nvPr/>
          </p:nvSpPr>
          <p:spPr>
            <a:xfrm>
              <a:off x="2565601" y="2798001"/>
              <a:ext cx="2074493" cy="1388928"/>
            </a:xfrm>
            <a:prstGeom prst="rect">
              <a:avLst/>
            </a:prstGeom>
            <a:noFill/>
          </p:spPr>
          <p:txBody>
            <a:bodyPr wrap="square" lIns="0" tIns="0" rIns="0" bIns="0">
              <a:spAutoFit/>
            </a:bodyPr>
            <a:lstStyle/>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was the inquiry processed (i.e., routing, response times, who/which roles were interacted with)?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do competitors describe their value?</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What was the customer experience?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What type of follow up and materials were provided? </a:t>
              </a:r>
            </a:p>
          </p:txBody>
        </p:sp>
        <p:sp>
          <p:nvSpPr>
            <p:cNvPr id="18" name="TextBox 17">
              <a:extLst>
                <a:ext uri="{FF2B5EF4-FFF2-40B4-BE49-F238E27FC236}">
                  <a16:creationId xmlns:a16="http://schemas.microsoft.com/office/drawing/2014/main" id="{56573708-23B2-D25C-267D-AF6DE2B198A6}"/>
                </a:ext>
              </a:extLst>
            </p:cNvPr>
            <p:cNvSpPr txBox="1"/>
            <p:nvPr/>
          </p:nvSpPr>
          <p:spPr>
            <a:xfrm>
              <a:off x="2565601" y="4244978"/>
              <a:ext cx="2074493" cy="441410"/>
            </a:xfrm>
            <a:prstGeom prst="rect">
              <a:avLst/>
            </a:prstGeom>
            <a:solidFill>
              <a:schemeClr val="accent3"/>
            </a:solidFill>
          </p:spPr>
          <p:txBody>
            <a:bodyPr wrap="square" lIns="108000" tIns="36000" rIns="108000" bIns="36000" anchor="ctr" anchorCtr="0">
              <a:noAutofit/>
            </a:bodyPr>
            <a:lstStyle/>
            <a:p>
              <a:pPr marR="0" lvl="0" algn="l" rtl="0">
                <a:lnSpc>
                  <a:spcPct val="100000"/>
                </a:lnSpc>
                <a:spcBef>
                  <a:spcPts val="0"/>
                </a:spcBef>
                <a:spcAft>
                  <a:spcPts val="0"/>
                </a:spcAft>
              </a:pPr>
              <a:r>
                <a:rPr lang="en-US" sz="1400" u="none" strike="noStrike" cap="none" dirty="0">
                  <a:solidFill>
                    <a:schemeClr val="bg1"/>
                  </a:solidFill>
                  <a:latin typeface="Slate Pro" panose="02000506040000020004" pitchFamily="2" charset="0"/>
                  <a:sym typeface="Slate Pro" panose="02000506040000020004" pitchFamily="2" charset="0"/>
                </a:rPr>
                <a:t>TBD</a:t>
              </a:r>
            </a:p>
          </p:txBody>
        </p:sp>
        <p:sp>
          <p:nvSpPr>
            <p:cNvPr id="19" name="TextBox 18">
              <a:extLst>
                <a:ext uri="{FF2B5EF4-FFF2-40B4-BE49-F238E27FC236}">
                  <a16:creationId xmlns:a16="http://schemas.microsoft.com/office/drawing/2014/main" id="{25B5C62A-2E8D-FC76-5219-2EB2F43BEAFA}"/>
                </a:ext>
              </a:extLst>
            </p:cNvPr>
            <p:cNvSpPr txBox="1"/>
            <p:nvPr/>
          </p:nvSpPr>
          <p:spPr>
            <a:xfrm>
              <a:off x="2565601" y="4826301"/>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Twice per year</a:t>
              </a:r>
              <a:endParaRPr lang="en-US" sz="1100" dirty="0">
                <a:latin typeface="Slate Pro" panose="02000506040000020004" pitchFamily="2" charset="0"/>
                <a:sym typeface="Slate Pro" panose="02000506040000020004" pitchFamily="2" charset="0"/>
              </a:endParaRPr>
            </a:p>
          </p:txBody>
        </p:sp>
        <p:sp>
          <p:nvSpPr>
            <p:cNvPr id="20" name="TextBox 19">
              <a:extLst>
                <a:ext uri="{FF2B5EF4-FFF2-40B4-BE49-F238E27FC236}">
                  <a16:creationId xmlns:a16="http://schemas.microsoft.com/office/drawing/2014/main" id="{ACA677D3-24D3-F222-0F74-F25C72D73A81}"/>
                </a:ext>
              </a:extLst>
            </p:cNvPr>
            <p:cNvSpPr txBox="1"/>
            <p:nvPr/>
          </p:nvSpPr>
          <p:spPr>
            <a:xfrm>
              <a:off x="2565601" y="5267710"/>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2 hours per company</a:t>
              </a:r>
            </a:p>
          </p:txBody>
        </p:sp>
        <p:sp>
          <p:nvSpPr>
            <p:cNvPr id="21" name="TextBox 20">
              <a:extLst>
                <a:ext uri="{FF2B5EF4-FFF2-40B4-BE49-F238E27FC236}">
                  <a16:creationId xmlns:a16="http://schemas.microsoft.com/office/drawing/2014/main" id="{4DFCD9B6-B9D4-D838-9C89-3B71841F7527}"/>
                </a:ext>
              </a:extLst>
            </p:cNvPr>
            <p:cNvSpPr txBox="1"/>
            <p:nvPr/>
          </p:nvSpPr>
          <p:spPr>
            <a:xfrm>
              <a:off x="2565601" y="5629903"/>
              <a:ext cx="2074493" cy="479944"/>
            </a:xfrm>
            <a:prstGeom prst="rect">
              <a:avLst/>
            </a:prstGeom>
            <a:noFill/>
          </p:spPr>
          <p:txBody>
            <a:bodyPr wrap="square" lIns="0" tIns="0" rIns="0" bIns="0">
              <a:spAutoFit/>
            </a:bodyPr>
            <a:lstStyle/>
            <a:p>
              <a:pPr marL="91440" marR="0" lvl="0" indent="-91440" algn="l" rtl="0">
                <a:lnSpc>
                  <a:spcPct val="100000"/>
                </a:lnSpc>
                <a:spcBef>
                  <a:spcPts val="0"/>
                </a:spcBef>
                <a:spcAft>
                  <a:spcPts val="0"/>
                </a:spcAft>
                <a:buClr>
                  <a:srgbClr val="000000"/>
                </a:buClr>
                <a:buSzPts val="1000"/>
                <a:buFont typeface="Arial"/>
                <a:buChar char="•"/>
              </a:pPr>
              <a:r>
                <a:rPr lang="en-US" sz="1100" b="0" i="0" u="none" strike="noStrike" cap="none" dirty="0">
                  <a:solidFill>
                    <a:schemeClr val="dk1"/>
                  </a:solidFill>
                  <a:latin typeface="Slate Pro" panose="02000506040000020004" pitchFamily="2" charset="0"/>
                  <a:ea typeface="Avenir"/>
                  <a:cs typeface="Avenir"/>
                  <a:sym typeface="Avenir"/>
                </a:rPr>
                <a:t>Competitor product launch</a:t>
              </a:r>
              <a:endParaRPr lang="en-US" sz="1100" dirty="0">
                <a:latin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a:buChar char="•"/>
              </a:pPr>
              <a:r>
                <a:rPr lang="en-US" sz="1100" b="0" i="0" u="none" strike="noStrike" cap="none" dirty="0">
                  <a:solidFill>
                    <a:schemeClr val="dk1"/>
                  </a:solidFill>
                  <a:latin typeface="Slate Pro" panose="02000506040000020004" pitchFamily="2" charset="0"/>
                  <a:ea typeface="Avenir"/>
                  <a:cs typeface="Avenir"/>
                  <a:sym typeface="Avenir"/>
                </a:rPr>
                <a:t>Competitor restructuring</a:t>
              </a:r>
              <a:endParaRPr lang="en-US" sz="1100" dirty="0">
                <a:latin typeface="Slate Pro" panose="02000506040000020004" pitchFamily="2" charset="0"/>
              </a:endParaRPr>
            </a:p>
            <a:p>
              <a:pPr marL="91440" marR="0" lvl="0" indent="-91440" algn="l" rtl="0">
                <a:lnSpc>
                  <a:spcPct val="100000"/>
                </a:lnSpc>
                <a:spcBef>
                  <a:spcPts val="0"/>
                </a:spcBef>
                <a:spcAft>
                  <a:spcPts val="0"/>
                </a:spcAft>
                <a:buClr>
                  <a:srgbClr val="000000"/>
                </a:buClr>
                <a:buSzPts val="1000"/>
                <a:buFont typeface="Arial"/>
                <a:buChar char="•"/>
              </a:pPr>
              <a:r>
                <a:rPr lang="en-US" sz="1100" b="0" i="0" u="none" strike="noStrike" cap="none" dirty="0">
                  <a:solidFill>
                    <a:schemeClr val="dk1"/>
                  </a:solidFill>
                  <a:latin typeface="Slate Pro" panose="02000506040000020004" pitchFamily="2" charset="0"/>
                  <a:ea typeface="Avenir"/>
                  <a:cs typeface="Avenir"/>
                  <a:sym typeface="Avenir"/>
                </a:rPr>
                <a:t>Competitor M&amp;A</a:t>
              </a:r>
              <a:endParaRPr lang="en-US" sz="1100" dirty="0">
                <a:latin typeface="Slate Pro" panose="02000506040000020004" pitchFamily="2" charset="0"/>
              </a:endParaRPr>
            </a:p>
          </p:txBody>
        </p:sp>
        <p:grpSp>
          <p:nvGrpSpPr>
            <p:cNvPr id="31" name="Group 30">
              <a:extLst>
                <a:ext uri="{FF2B5EF4-FFF2-40B4-BE49-F238E27FC236}">
                  <a16:creationId xmlns:a16="http://schemas.microsoft.com/office/drawing/2014/main" id="{5BDD3624-DDF4-9C6A-AE87-1FE0A0478227}"/>
                </a:ext>
              </a:extLst>
            </p:cNvPr>
            <p:cNvGrpSpPr/>
            <p:nvPr/>
          </p:nvGrpSpPr>
          <p:grpSpPr>
            <a:xfrm>
              <a:off x="2565601" y="2672491"/>
              <a:ext cx="2074493" cy="3499709"/>
              <a:chOff x="2254314" y="2672491"/>
              <a:chExt cx="2249561" cy="3499709"/>
            </a:xfrm>
          </p:grpSpPr>
          <p:cxnSp>
            <p:nvCxnSpPr>
              <p:cNvPr id="25" name="Straight Connector 24">
                <a:extLst>
                  <a:ext uri="{FF2B5EF4-FFF2-40B4-BE49-F238E27FC236}">
                    <a16:creationId xmlns:a16="http://schemas.microsoft.com/office/drawing/2014/main" id="{210FE686-04BE-6E23-581D-7080D1ECAD16}"/>
                  </a:ext>
                </a:extLst>
              </p:cNvPr>
              <p:cNvCxnSpPr/>
              <p:nvPr/>
            </p:nvCxnSpPr>
            <p:spPr>
              <a:xfrm>
                <a:off x="2254314" y="2672491"/>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BDB9E2-93C8-843C-225A-71C026E07293}"/>
                  </a:ext>
                </a:extLst>
              </p:cNvPr>
              <p:cNvCxnSpPr/>
              <p:nvPr/>
            </p:nvCxnSpPr>
            <p:spPr>
              <a:xfrm>
                <a:off x="2254314" y="5127797"/>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6E38F5-058A-8BDB-FA0D-67CE99D33442}"/>
                  </a:ext>
                </a:extLst>
              </p:cNvPr>
              <p:cNvCxnSpPr/>
              <p:nvPr/>
            </p:nvCxnSpPr>
            <p:spPr>
              <a:xfrm>
                <a:off x="2254314" y="5569206"/>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CD534D-EE35-1CFC-93A0-CF821679B292}"/>
                  </a:ext>
                </a:extLst>
              </p:cNvPr>
              <p:cNvCxnSpPr/>
              <p:nvPr/>
            </p:nvCxnSpPr>
            <p:spPr>
              <a:xfrm>
                <a:off x="2254314" y="6172200"/>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41" name="Google Shape;1138;p114">
            <a:extLst>
              <a:ext uri="{FF2B5EF4-FFF2-40B4-BE49-F238E27FC236}">
                <a16:creationId xmlns:a16="http://schemas.microsoft.com/office/drawing/2014/main" id="{1261DF13-73D1-4C18-90B8-4B13DEA34759}"/>
              </a:ext>
            </a:extLst>
          </p:cNvPr>
          <p:cNvGraphicFramePr/>
          <p:nvPr>
            <p:extLst>
              <p:ext uri="{D42A27DB-BD31-4B8C-83A1-F6EECF244321}">
                <p14:modId xmlns:p14="http://schemas.microsoft.com/office/powerpoint/2010/main" val="1158552920"/>
              </p:ext>
            </p:extLst>
          </p:nvPr>
        </p:nvGraphicFramePr>
        <p:xfrm>
          <a:off x="4773781" y="1016229"/>
          <a:ext cx="6935512" cy="5166360"/>
        </p:xfrm>
        <a:graphic>
          <a:graphicData uri="http://schemas.openxmlformats.org/drawingml/2006/table">
            <a:tbl>
              <a:tblPr firstRow="1" bandRow="1">
                <a:noFill/>
              </a:tblPr>
              <a:tblGrid>
                <a:gridCol w="1153352">
                  <a:extLst>
                    <a:ext uri="{9D8B030D-6E8A-4147-A177-3AD203B41FA5}">
                      <a16:colId xmlns:a16="http://schemas.microsoft.com/office/drawing/2014/main" val="20000"/>
                    </a:ext>
                  </a:extLst>
                </a:gridCol>
                <a:gridCol w="1156432">
                  <a:extLst>
                    <a:ext uri="{9D8B030D-6E8A-4147-A177-3AD203B41FA5}">
                      <a16:colId xmlns:a16="http://schemas.microsoft.com/office/drawing/2014/main" val="20001"/>
                    </a:ext>
                  </a:extLst>
                </a:gridCol>
                <a:gridCol w="1156432">
                  <a:extLst>
                    <a:ext uri="{9D8B030D-6E8A-4147-A177-3AD203B41FA5}">
                      <a16:colId xmlns:a16="http://schemas.microsoft.com/office/drawing/2014/main" val="20002"/>
                    </a:ext>
                  </a:extLst>
                </a:gridCol>
                <a:gridCol w="1156432">
                  <a:extLst>
                    <a:ext uri="{9D8B030D-6E8A-4147-A177-3AD203B41FA5}">
                      <a16:colId xmlns:a16="http://schemas.microsoft.com/office/drawing/2014/main" val="20003"/>
                    </a:ext>
                  </a:extLst>
                </a:gridCol>
                <a:gridCol w="1156432">
                  <a:extLst>
                    <a:ext uri="{9D8B030D-6E8A-4147-A177-3AD203B41FA5}">
                      <a16:colId xmlns:a16="http://schemas.microsoft.com/office/drawing/2014/main" val="20004"/>
                    </a:ext>
                  </a:extLst>
                </a:gridCol>
                <a:gridCol w="1156432">
                  <a:extLst>
                    <a:ext uri="{9D8B030D-6E8A-4147-A177-3AD203B41FA5}">
                      <a16:colId xmlns:a16="http://schemas.microsoft.com/office/drawing/2014/main" val="20005"/>
                    </a:ext>
                  </a:extLst>
                </a:gridCol>
              </a:tblGrid>
              <a:tr h="401222">
                <a:tc gridSpan="6">
                  <a:txBody>
                    <a:bodyPr/>
                    <a:lstStyle/>
                    <a:p>
                      <a:pPr marL="0" marR="0" lvl="0" indent="0" algn="ctr" rtl="0">
                        <a:lnSpc>
                          <a:spcPct val="100000"/>
                        </a:lnSpc>
                        <a:spcBef>
                          <a:spcPts val="0"/>
                        </a:spcBef>
                        <a:spcAft>
                          <a:spcPts val="0"/>
                        </a:spcAft>
                        <a:buNone/>
                      </a:pPr>
                      <a:r>
                        <a:rPr lang="en-US" sz="1400" b="1" u="none" strike="noStrike" cap="none" dirty="0">
                          <a:solidFill>
                            <a:schemeClr val="bg1"/>
                          </a:solidFill>
                          <a:latin typeface="Slate Pro" panose="02000506040000020004" pitchFamily="2" charset="0"/>
                          <a:sym typeface="Slate Pro" panose="02000506040000020004" pitchFamily="2" charset="0"/>
                        </a:rPr>
                        <a:t>RACI, Inputs, and Outputs</a:t>
                      </a:r>
                      <a:endParaRPr b="1" dirty="0">
                        <a:solidFill>
                          <a:schemeClr val="bg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4379">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Function</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Product</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Marketing</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Sales</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Revenue/</a:t>
                      </a:r>
                    </a:p>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finance</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Strategy and Comms</a:t>
                      </a:r>
                      <a:endParaRPr sz="12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12700" cap="flat" cmpd="sng">
                      <a:solidFill>
                        <a:schemeClr val="lt2"/>
                      </a:solidFill>
                      <a:prstDash val="solid"/>
                      <a:round/>
                      <a:headEnd type="none" w="sm" len="sm"/>
                      <a:tailEnd type="none" w="sm" len="sm"/>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extLst>
                  <a:ext uri="{0D108BD9-81ED-4DB2-BD59-A6C34878D82A}">
                    <a16:rowId xmlns:a16="http://schemas.microsoft.com/office/drawing/2014/main" val="10001"/>
                  </a:ext>
                </a:extLst>
              </a:tr>
              <a:tr h="692257">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Role</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Contributor</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Responsible and accountable</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Contributor</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Informed</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solidFill>
                            <a:schemeClr val="tx2"/>
                          </a:solidFill>
                          <a:latin typeface="Slate Pro" panose="02000506040000020004" pitchFamily="2" charset="0"/>
                          <a:sym typeface="Slate Pro" panose="02000506040000020004" pitchFamily="2" charset="0"/>
                        </a:rPr>
                        <a:t>Informed</a:t>
                      </a:r>
                      <a:endParaRPr sz="1100" dirty="0">
                        <a:solidFill>
                          <a:schemeClr val="tx2"/>
                        </a:solidFill>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137084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Inputs Given</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solidFill>
                            <a:schemeClr val="tx2"/>
                          </a:solidFill>
                          <a:latin typeface="Slate Pro" panose="02000506040000020004" pitchFamily="2" charset="0"/>
                          <a:sym typeface="Slate Pro" panose="02000506040000020004" pitchFamily="2" charset="0"/>
                        </a:rPr>
                        <a:t>Competitor trigger events</a:t>
                      </a:r>
                    </a:p>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solidFill>
                            <a:schemeClr val="tx2"/>
                          </a:solidFill>
                          <a:latin typeface="Slate Pro" panose="02000506040000020004" pitchFamily="2" charset="0"/>
                          <a:sym typeface="Slate Pro" panose="02000506040000020004" pitchFamily="2" charset="0"/>
                        </a:rPr>
                        <a:t>Product questions to investigate</a:t>
                      </a:r>
                    </a:p>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solidFill>
                            <a:schemeClr val="tx2"/>
                          </a:solidFill>
                          <a:latin typeface="Slate Pro" panose="02000506040000020004" pitchFamily="2" charset="0"/>
                          <a:sym typeface="Slate Pro" panose="02000506040000020004" pitchFamily="2" charset="0"/>
                        </a:rPr>
                        <a:t>Advice on scenario</a:t>
                      </a:r>
                      <a:endParaRPr sz="1100" u="none" strike="noStrike" cap="none"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solidFill>
                            <a:schemeClr val="tx2"/>
                          </a:solidFill>
                          <a:latin typeface="Slate Pro" panose="02000506040000020004" pitchFamily="2" charset="0"/>
                          <a:sym typeface="Slate Pro" panose="02000506040000020004" pitchFamily="2" charset="0"/>
                        </a:rPr>
                        <a:t>Marketing questions to investigate</a:t>
                      </a:r>
                      <a:endParaRPr sz="1100" u="none" strike="noStrike" cap="none"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solidFill>
                            <a:schemeClr val="tx2"/>
                          </a:solidFill>
                          <a:latin typeface="Slate Pro" panose="02000506040000020004" pitchFamily="2" charset="0"/>
                          <a:sym typeface="Slate Pro" panose="02000506040000020004" pitchFamily="2" charset="0"/>
                        </a:rPr>
                        <a:t>Sales questions to investigate</a:t>
                      </a:r>
                    </a:p>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solidFill>
                            <a:schemeClr val="tx2"/>
                          </a:solidFill>
                          <a:latin typeface="Slate Pro" panose="02000506040000020004" pitchFamily="2" charset="0"/>
                          <a:sym typeface="Slate Pro" panose="02000506040000020004" pitchFamily="2" charset="0"/>
                        </a:rPr>
                        <a:t>Advice on scenario</a:t>
                      </a:r>
                      <a:endParaRPr sz="1100" u="none" strike="noStrike" cap="none"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1100" u="none" strike="noStrike" cap="none"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panose="020B0604020202020204" pitchFamily="34" charset="0"/>
                        <a:buNone/>
                      </a:pPr>
                      <a:r>
                        <a:rPr lang="en-US" sz="1100" u="none" strike="noStrike" cap="none" dirty="0">
                          <a:solidFill>
                            <a:schemeClr val="tx2"/>
                          </a:solidFill>
                          <a:latin typeface="Slate Pro" panose="02000506040000020004" pitchFamily="2" charset="0"/>
                          <a:sym typeface="Slate Pro" panose="02000506040000020004" pitchFamily="2" charset="0"/>
                        </a:rPr>
                        <a:t>Competitor trigger events</a:t>
                      </a: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08766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Outputs Received</a:t>
                      </a:r>
                      <a:endParaRPr sz="1200"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Competitor value prop</a:t>
                      </a: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Competitor value prop</a:t>
                      </a:r>
                    </a:p>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sym typeface="Slate Pro" panose="02000506040000020004" pitchFamily="2" charset="0"/>
                        </a:rPr>
                        <a:t>Marketing collateral given</a:t>
                      </a: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ea typeface="Avenir"/>
                          <a:cs typeface="Avenir"/>
                          <a:sym typeface="Slate Pro" panose="02000506040000020004" pitchFamily="2" charset="0"/>
                        </a:rPr>
                        <a:t>Lead handling</a:t>
                      </a:r>
                    </a:p>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sym typeface="Slate Pro" panose="02000506040000020004" pitchFamily="2" charset="0"/>
                        </a:rPr>
                        <a:t>Sales structures</a:t>
                      </a:r>
                    </a:p>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r>
                        <a:rPr lang="en-US" sz="1100" b="0" i="0" u="none" strike="noStrike" cap="none" dirty="0">
                          <a:solidFill>
                            <a:schemeClr val="tx2"/>
                          </a:solidFill>
                          <a:latin typeface="Slate Pro" panose="02000506040000020004" pitchFamily="2" charset="0"/>
                          <a:sym typeface="Slate Pro" panose="02000506040000020004" pitchFamily="2" charset="0"/>
                        </a:rPr>
                        <a:t>Cross or upsell attempts </a:t>
                      </a: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600"/>
                        </a:spcAft>
                        <a:buClr>
                          <a:srgbClr val="000000"/>
                        </a:buClr>
                        <a:buSzPts val="1000"/>
                        <a:buFont typeface="Arial" panose="020B0604020202020204" pitchFamily="34" charset="0"/>
                        <a:buChar char="•"/>
                      </a:pP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panose="020B0604020202020204" pitchFamily="34" charset="0"/>
                        <a:buNone/>
                      </a:pPr>
                      <a:endParaRPr sz="1100" dirty="0">
                        <a:solidFill>
                          <a:schemeClr val="tx2"/>
                        </a:solidFill>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8" name="Google Shape;1145;p114">
            <a:extLst>
              <a:ext uri="{FF2B5EF4-FFF2-40B4-BE49-F238E27FC236}">
                <a16:creationId xmlns:a16="http://schemas.microsoft.com/office/drawing/2014/main" id="{E5FF2FC9-FCBB-B916-6650-FB36C90ED1D2}"/>
              </a:ext>
            </a:extLst>
          </p:cNvPr>
          <p:cNvSpPr/>
          <p:nvPr/>
        </p:nvSpPr>
        <p:spPr>
          <a:xfrm>
            <a:off x="4878979" y="1709391"/>
            <a:ext cx="171074" cy="170334"/>
          </a:xfrm>
          <a:custGeom>
            <a:avLst/>
            <a:gdLst/>
            <a:ahLst/>
            <a:cxnLst/>
            <a:rect l="l" t="t" r="r" b="b"/>
            <a:pathLst>
              <a:path w="98" h="97" extrusionOk="0">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69" name="Google Shape;1146;p114">
            <a:extLst>
              <a:ext uri="{FF2B5EF4-FFF2-40B4-BE49-F238E27FC236}">
                <a16:creationId xmlns:a16="http://schemas.microsoft.com/office/drawing/2014/main" id="{4C5E3744-C29E-CD84-8E34-AE7D96314767}"/>
              </a:ext>
            </a:extLst>
          </p:cNvPr>
          <p:cNvGrpSpPr/>
          <p:nvPr/>
        </p:nvGrpSpPr>
        <p:grpSpPr>
          <a:xfrm>
            <a:off x="4894531" y="2342050"/>
            <a:ext cx="139970" cy="151078"/>
            <a:chOff x="2700338" y="1104900"/>
            <a:chExt cx="300038" cy="323850"/>
          </a:xfrm>
        </p:grpSpPr>
        <p:sp>
          <p:nvSpPr>
            <p:cNvPr id="70" name="Google Shape;1147;p114">
              <a:extLst>
                <a:ext uri="{FF2B5EF4-FFF2-40B4-BE49-F238E27FC236}">
                  <a16:creationId xmlns:a16="http://schemas.microsoft.com/office/drawing/2014/main" id="{608AC639-BC7E-A2AA-CB54-7FC9F1D9A51C}"/>
                </a:ext>
              </a:extLst>
            </p:cNvPr>
            <p:cNvSpPr/>
            <p:nvPr/>
          </p:nvSpPr>
          <p:spPr>
            <a:xfrm>
              <a:off x="2700338" y="1181100"/>
              <a:ext cx="300038" cy="247650"/>
            </a:xfrm>
            <a:custGeom>
              <a:avLst/>
              <a:gdLst/>
              <a:ahLst/>
              <a:cxnLst/>
              <a:rect l="l" t="t" r="r" b="b"/>
              <a:pathLst>
                <a:path w="80" h="66" extrusionOk="0">
                  <a:moveTo>
                    <a:pt x="71" y="43"/>
                  </a:moveTo>
                  <a:cubicBezTo>
                    <a:pt x="52" y="37"/>
                    <a:pt x="52" y="37"/>
                    <a:pt x="52" y="37"/>
                  </a:cubicBezTo>
                  <a:cubicBezTo>
                    <a:pt x="52" y="27"/>
                    <a:pt x="52" y="27"/>
                    <a:pt x="52" y="27"/>
                  </a:cubicBezTo>
                  <a:cubicBezTo>
                    <a:pt x="58" y="23"/>
                    <a:pt x="61" y="15"/>
                    <a:pt x="61" y="6"/>
                  </a:cubicBezTo>
                  <a:cubicBezTo>
                    <a:pt x="61" y="6"/>
                    <a:pt x="61" y="6"/>
                    <a:pt x="61" y="5"/>
                  </a:cubicBezTo>
                  <a:cubicBezTo>
                    <a:pt x="60" y="6"/>
                    <a:pt x="59" y="6"/>
                    <a:pt x="57" y="6"/>
                  </a:cubicBezTo>
                  <a:cubicBezTo>
                    <a:pt x="51" y="6"/>
                    <a:pt x="46" y="5"/>
                    <a:pt x="42" y="0"/>
                  </a:cubicBezTo>
                  <a:cubicBezTo>
                    <a:pt x="39" y="4"/>
                    <a:pt x="33" y="6"/>
                    <a:pt x="27" y="6"/>
                  </a:cubicBezTo>
                  <a:cubicBezTo>
                    <a:pt x="25" y="6"/>
                    <a:pt x="21" y="4"/>
                    <a:pt x="18" y="3"/>
                  </a:cubicBezTo>
                  <a:cubicBezTo>
                    <a:pt x="18" y="4"/>
                    <a:pt x="17" y="5"/>
                    <a:pt x="17" y="6"/>
                  </a:cubicBezTo>
                  <a:cubicBezTo>
                    <a:pt x="17" y="15"/>
                    <a:pt x="22" y="24"/>
                    <a:pt x="28" y="28"/>
                  </a:cubicBezTo>
                  <a:cubicBezTo>
                    <a:pt x="28" y="37"/>
                    <a:pt x="28" y="37"/>
                    <a:pt x="28" y="37"/>
                  </a:cubicBezTo>
                  <a:cubicBezTo>
                    <a:pt x="9" y="43"/>
                    <a:pt x="9" y="43"/>
                    <a:pt x="9" y="43"/>
                  </a:cubicBezTo>
                  <a:cubicBezTo>
                    <a:pt x="4" y="45"/>
                    <a:pt x="0" y="51"/>
                    <a:pt x="0" y="57"/>
                  </a:cubicBezTo>
                  <a:cubicBezTo>
                    <a:pt x="0" y="66"/>
                    <a:pt x="0" y="66"/>
                    <a:pt x="0" y="66"/>
                  </a:cubicBezTo>
                  <a:cubicBezTo>
                    <a:pt x="80" y="66"/>
                    <a:pt x="80" y="66"/>
                    <a:pt x="80" y="66"/>
                  </a:cubicBezTo>
                  <a:cubicBezTo>
                    <a:pt x="80" y="57"/>
                    <a:pt x="80" y="57"/>
                    <a:pt x="80" y="57"/>
                  </a:cubicBezTo>
                  <a:cubicBezTo>
                    <a:pt x="80" y="51"/>
                    <a:pt x="76" y="45"/>
                    <a:pt x="71"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71" name="Google Shape;1148;p114">
              <a:extLst>
                <a:ext uri="{FF2B5EF4-FFF2-40B4-BE49-F238E27FC236}">
                  <a16:creationId xmlns:a16="http://schemas.microsoft.com/office/drawing/2014/main" id="{5F901570-3A72-44D7-0124-548A1B6FA3E3}"/>
                </a:ext>
              </a:extLst>
            </p:cNvPr>
            <p:cNvSpPr/>
            <p:nvPr/>
          </p:nvSpPr>
          <p:spPr>
            <a:xfrm>
              <a:off x="2768600" y="1104900"/>
              <a:ext cx="160338" cy="82550"/>
            </a:xfrm>
            <a:custGeom>
              <a:avLst/>
              <a:gdLst/>
              <a:ahLst/>
              <a:cxnLst/>
              <a:rect l="l" t="t" r="r" b="b"/>
              <a:pathLst>
                <a:path w="43" h="22" extrusionOk="0">
                  <a:moveTo>
                    <a:pt x="23" y="15"/>
                  </a:moveTo>
                  <a:cubicBezTo>
                    <a:pt x="24" y="12"/>
                    <a:pt x="24" y="12"/>
                    <a:pt x="24" y="12"/>
                  </a:cubicBezTo>
                  <a:cubicBezTo>
                    <a:pt x="26" y="15"/>
                    <a:pt x="26" y="15"/>
                    <a:pt x="26" y="15"/>
                  </a:cubicBezTo>
                  <a:cubicBezTo>
                    <a:pt x="30" y="21"/>
                    <a:pt x="33" y="22"/>
                    <a:pt x="39" y="22"/>
                  </a:cubicBezTo>
                  <a:cubicBezTo>
                    <a:pt x="41" y="22"/>
                    <a:pt x="42" y="22"/>
                    <a:pt x="43" y="21"/>
                  </a:cubicBezTo>
                  <a:cubicBezTo>
                    <a:pt x="41" y="9"/>
                    <a:pt x="32" y="0"/>
                    <a:pt x="21" y="0"/>
                  </a:cubicBezTo>
                  <a:cubicBezTo>
                    <a:pt x="11" y="0"/>
                    <a:pt x="3" y="8"/>
                    <a:pt x="0" y="19"/>
                  </a:cubicBezTo>
                  <a:cubicBezTo>
                    <a:pt x="3" y="21"/>
                    <a:pt x="8" y="22"/>
                    <a:pt x="9" y="22"/>
                  </a:cubicBezTo>
                  <a:cubicBezTo>
                    <a:pt x="15" y="22"/>
                    <a:pt x="21" y="19"/>
                    <a:pt x="23"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3" name="Graphic 82">
            <a:extLst>
              <a:ext uri="{FF2B5EF4-FFF2-40B4-BE49-F238E27FC236}">
                <a16:creationId xmlns:a16="http://schemas.microsoft.com/office/drawing/2014/main" id="{028290CE-091F-80AF-D90A-6F6D98508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8516" y="3386675"/>
            <a:ext cx="252000" cy="252000"/>
          </a:xfrm>
          <a:prstGeom prst="rect">
            <a:avLst/>
          </a:prstGeom>
        </p:spPr>
      </p:pic>
      <p:pic>
        <p:nvPicPr>
          <p:cNvPr id="85" name="Graphic 84">
            <a:extLst>
              <a:ext uri="{FF2B5EF4-FFF2-40B4-BE49-F238E27FC236}">
                <a16:creationId xmlns:a16="http://schemas.microsoft.com/office/drawing/2014/main" id="{38DCFFC9-130E-FBF2-0CE5-8FD0C08C97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8516" y="5148869"/>
            <a:ext cx="252000" cy="252000"/>
          </a:xfrm>
          <a:prstGeom prst="rect">
            <a:avLst/>
          </a:prstGeom>
        </p:spPr>
      </p:pic>
      <p:grpSp>
        <p:nvGrpSpPr>
          <p:cNvPr id="6" name="Group 5">
            <a:extLst>
              <a:ext uri="{FF2B5EF4-FFF2-40B4-BE49-F238E27FC236}">
                <a16:creationId xmlns:a16="http://schemas.microsoft.com/office/drawing/2014/main" id="{9A49EBD4-A6FC-9DA9-DB63-942C767D25C5}"/>
              </a:ext>
            </a:extLst>
          </p:cNvPr>
          <p:cNvGrpSpPr/>
          <p:nvPr/>
        </p:nvGrpSpPr>
        <p:grpSpPr>
          <a:xfrm>
            <a:off x="0" y="1016227"/>
            <a:ext cx="2146165" cy="5166363"/>
            <a:chOff x="0" y="1016227"/>
            <a:chExt cx="2146165" cy="5166363"/>
          </a:xfrm>
        </p:grpSpPr>
        <p:sp>
          <p:nvSpPr>
            <p:cNvPr id="5" name="Rectangle 4">
              <a:extLst>
                <a:ext uri="{FF2B5EF4-FFF2-40B4-BE49-F238E27FC236}">
                  <a16:creationId xmlns:a16="http://schemas.microsoft.com/office/drawing/2014/main" id="{945DD33B-DEC3-3F79-12CC-9CCCD860B806}"/>
                </a:ext>
              </a:extLst>
            </p:cNvPr>
            <p:cNvSpPr/>
            <p:nvPr/>
          </p:nvSpPr>
          <p:spPr>
            <a:xfrm>
              <a:off x="0" y="1016227"/>
              <a:ext cx="2146165" cy="5155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pic>
          <p:nvPicPr>
            <p:cNvPr id="80" name="Google Shape;1231;p116">
              <a:extLst>
                <a:ext uri="{FF2B5EF4-FFF2-40B4-BE49-F238E27FC236}">
                  <a16:creationId xmlns:a16="http://schemas.microsoft.com/office/drawing/2014/main" id="{F648C6A2-6670-E9A2-315B-19CDCF53443E}"/>
                </a:ext>
              </a:extLst>
            </p:cNvPr>
            <p:cNvPicPr preferRelativeResize="0"/>
            <p:nvPr/>
          </p:nvPicPr>
          <p:blipFill rotWithShape="1">
            <a:blip r:embed="rId10">
              <a:alphaModFix amt="15000"/>
            </a:blip>
            <a:srcRect l="35198" t="8691" r="35199" b="8600"/>
            <a:stretch/>
          </p:blipFill>
          <p:spPr>
            <a:xfrm>
              <a:off x="0" y="1032497"/>
              <a:ext cx="2146165" cy="5150093"/>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7" name="TextBox 6">
              <a:extLst>
                <a:ext uri="{FF2B5EF4-FFF2-40B4-BE49-F238E27FC236}">
                  <a16:creationId xmlns:a16="http://schemas.microsoft.com/office/drawing/2014/main" id="{034201C2-AF70-9690-50E4-560999985CB1}"/>
                </a:ext>
              </a:extLst>
            </p:cNvPr>
            <p:cNvSpPr txBox="1"/>
            <p:nvPr/>
          </p:nvSpPr>
          <p:spPr>
            <a:xfrm>
              <a:off x="790783" y="134757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Description</a:t>
              </a:r>
              <a:endParaRPr lang="en-US" sz="1200" dirty="0">
                <a:solidFill>
                  <a:schemeClr val="bg1"/>
                </a:solidFill>
                <a:latin typeface="Slate Pro" panose="02000506040000020004" pitchFamily="2" charset="0"/>
                <a:sym typeface="Slate Pro" panose="02000506040000020004" pitchFamily="2" charset="0"/>
              </a:endParaRPr>
            </a:p>
          </p:txBody>
        </p:sp>
        <p:sp>
          <p:nvSpPr>
            <p:cNvPr id="8" name="TextBox 7">
              <a:extLst>
                <a:ext uri="{FF2B5EF4-FFF2-40B4-BE49-F238E27FC236}">
                  <a16:creationId xmlns:a16="http://schemas.microsoft.com/office/drawing/2014/main" id="{51C6ADFF-129B-C474-0691-A8D6DEE6A222}"/>
                </a:ext>
              </a:extLst>
            </p:cNvPr>
            <p:cNvSpPr txBox="1"/>
            <p:nvPr/>
          </p:nvSpPr>
          <p:spPr>
            <a:xfrm>
              <a:off x="790783" y="200278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Purpose</a:t>
              </a:r>
              <a:endParaRPr lang="en-US" sz="1200" dirty="0">
                <a:solidFill>
                  <a:schemeClr val="bg1"/>
                </a:solidFill>
                <a:latin typeface="Slate Pro" panose="02000506040000020004" pitchFamily="2" charset="0"/>
                <a:sym typeface="Slate Pro" panose="02000506040000020004" pitchFamily="2" charset="0"/>
              </a:endParaRPr>
            </a:p>
          </p:txBody>
        </p:sp>
        <p:sp>
          <p:nvSpPr>
            <p:cNvPr id="9" name="TextBox 8">
              <a:extLst>
                <a:ext uri="{FF2B5EF4-FFF2-40B4-BE49-F238E27FC236}">
                  <a16:creationId xmlns:a16="http://schemas.microsoft.com/office/drawing/2014/main" id="{2CB297C7-6FA3-83CB-AF5F-FBC4797E6F02}"/>
                </a:ext>
              </a:extLst>
            </p:cNvPr>
            <p:cNvSpPr txBox="1"/>
            <p:nvPr/>
          </p:nvSpPr>
          <p:spPr>
            <a:xfrm>
              <a:off x="790783" y="3007369"/>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Questions</a:t>
              </a:r>
              <a:endParaRPr lang="en-US" sz="1200" dirty="0">
                <a:solidFill>
                  <a:schemeClr val="bg1"/>
                </a:solidFill>
                <a:latin typeface="Slate Pro" panose="02000506040000020004" pitchFamily="2" charset="0"/>
                <a:sym typeface="Slate Pro" panose="02000506040000020004" pitchFamily="2" charset="0"/>
              </a:endParaRPr>
            </a:p>
          </p:txBody>
        </p:sp>
        <p:sp>
          <p:nvSpPr>
            <p:cNvPr id="10" name="TextBox 9">
              <a:extLst>
                <a:ext uri="{FF2B5EF4-FFF2-40B4-BE49-F238E27FC236}">
                  <a16:creationId xmlns:a16="http://schemas.microsoft.com/office/drawing/2014/main" id="{8EC506EE-1C1F-2C05-C5A0-C5F72125D26A}"/>
                </a:ext>
              </a:extLst>
            </p:cNvPr>
            <p:cNvSpPr txBox="1"/>
            <p:nvPr/>
          </p:nvSpPr>
          <p:spPr>
            <a:xfrm>
              <a:off x="790783" y="425905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Owner</a:t>
              </a:r>
              <a:endParaRPr lang="en-US" sz="1200" dirty="0">
                <a:solidFill>
                  <a:schemeClr val="bg1"/>
                </a:solidFill>
                <a:latin typeface="Slate Pro" panose="02000506040000020004" pitchFamily="2" charset="0"/>
                <a:sym typeface="Slate Pro" panose="02000506040000020004" pitchFamily="2" charset="0"/>
              </a:endParaRPr>
            </a:p>
          </p:txBody>
        </p:sp>
        <p:sp>
          <p:nvSpPr>
            <p:cNvPr id="12" name="TextBox 11">
              <a:extLst>
                <a:ext uri="{FF2B5EF4-FFF2-40B4-BE49-F238E27FC236}">
                  <a16:creationId xmlns:a16="http://schemas.microsoft.com/office/drawing/2014/main" id="{17C65F13-DC05-0181-0D2F-15BD58BAB4FB}"/>
                </a:ext>
              </a:extLst>
            </p:cNvPr>
            <p:cNvSpPr txBox="1"/>
            <p:nvPr/>
          </p:nvSpPr>
          <p:spPr>
            <a:xfrm>
              <a:off x="790783" y="472903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Frequency</a:t>
              </a:r>
              <a:endParaRPr lang="en-US" sz="1200" dirty="0">
                <a:solidFill>
                  <a:schemeClr val="bg1"/>
                </a:solidFill>
                <a:latin typeface="Slate Pro" panose="02000506040000020004" pitchFamily="2" charset="0"/>
                <a:sym typeface="Slate Pro" panose="02000506040000020004" pitchFamily="2" charset="0"/>
              </a:endParaRPr>
            </a:p>
          </p:txBody>
        </p:sp>
        <p:sp>
          <p:nvSpPr>
            <p:cNvPr id="13" name="TextBox 12">
              <a:extLst>
                <a:ext uri="{FF2B5EF4-FFF2-40B4-BE49-F238E27FC236}">
                  <a16:creationId xmlns:a16="http://schemas.microsoft.com/office/drawing/2014/main" id="{1F967335-BECF-B298-E6C2-B6DBBD5AED9B}"/>
                </a:ext>
              </a:extLst>
            </p:cNvPr>
            <p:cNvSpPr txBox="1"/>
            <p:nvPr/>
          </p:nvSpPr>
          <p:spPr>
            <a:xfrm>
              <a:off x="790783" y="5208543"/>
              <a:ext cx="121919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Time to Execute</a:t>
              </a:r>
              <a:endParaRPr lang="en-US" sz="1200" dirty="0">
                <a:solidFill>
                  <a:schemeClr val="bg1"/>
                </a:solidFill>
                <a:latin typeface="Slate Pro" panose="02000506040000020004" pitchFamily="2" charset="0"/>
                <a:sym typeface="Slate Pro" panose="02000506040000020004" pitchFamily="2" charset="0"/>
              </a:endParaRPr>
            </a:p>
          </p:txBody>
        </p:sp>
        <p:sp>
          <p:nvSpPr>
            <p:cNvPr id="14" name="TextBox 13">
              <a:extLst>
                <a:ext uri="{FF2B5EF4-FFF2-40B4-BE49-F238E27FC236}">
                  <a16:creationId xmlns:a16="http://schemas.microsoft.com/office/drawing/2014/main" id="{581BEB46-7FD0-0C44-0204-F0476447AC88}"/>
                </a:ext>
              </a:extLst>
            </p:cNvPr>
            <p:cNvSpPr txBox="1"/>
            <p:nvPr/>
          </p:nvSpPr>
          <p:spPr>
            <a:xfrm>
              <a:off x="790783" y="571169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Trigger Events</a:t>
              </a:r>
              <a:endParaRPr lang="en-US" sz="1200" dirty="0">
                <a:solidFill>
                  <a:schemeClr val="bg1"/>
                </a:solidFill>
                <a:latin typeface="Slate Pro" panose="02000506040000020004" pitchFamily="2" charset="0"/>
                <a:sym typeface="Slate Pro" panose="02000506040000020004" pitchFamily="2" charset="0"/>
              </a:endParaRPr>
            </a:p>
          </p:txBody>
        </p:sp>
        <p:grpSp>
          <p:nvGrpSpPr>
            <p:cNvPr id="32" name="Group 31">
              <a:extLst>
                <a:ext uri="{FF2B5EF4-FFF2-40B4-BE49-F238E27FC236}">
                  <a16:creationId xmlns:a16="http://schemas.microsoft.com/office/drawing/2014/main" id="{F127A573-7B04-6BEA-069D-815E282E1CA8}"/>
                </a:ext>
              </a:extLst>
            </p:cNvPr>
            <p:cNvGrpSpPr/>
            <p:nvPr/>
          </p:nvGrpSpPr>
          <p:grpSpPr>
            <a:xfrm>
              <a:off x="314122" y="1829142"/>
              <a:ext cx="1822316" cy="3690457"/>
              <a:chOff x="2254314" y="2079584"/>
              <a:chExt cx="2249562" cy="3489622"/>
            </a:xfrm>
          </p:grpSpPr>
          <p:cxnSp>
            <p:nvCxnSpPr>
              <p:cNvPr id="34" name="Straight Connector 33">
                <a:extLst>
                  <a:ext uri="{FF2B5EF4-FFF2-40B4-BE49-F238E27FC236}">
                    <a16:creationId xmlns:a16="http://schemas.microsoft.com/office/drawing/2014/main" id="{5DBFEEA2-3BFE-8703-2343-40F10DBD45A9}"/>
                  </a:ext>
                </a:extLst>
              </p:cNvPr>
              <p:cNvCxnSpPr/>
              <p:nvPr/>
            </p:nvCxnSpPr>
            <p:spPr>
              <a:xfrm>
                <a:off x="2254315" y="2079584"/>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6FC3C6-87BB-EF32-1F6E-AEC79CD2099C}"/>
                  </a:ext>
                </a:extLst>
              </p:cNvPr>
              <p:cNvCxnSpPr/>
              <p:nvPr/>
            </p:nvCxnSpPr>
            <p:spPr>
              <a:xfrm>
                <a:off x="2254314" y="2672491"/>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959F10-A541-6C09-207B-E941B10DA51F}"/>
                  </a:ext>
                </a:extLst>
              </p:cNvPr>
              <p:cNvCxnSpPr/>
              <p:nvPr/>
            </p:nvCxnSpPr>
            <p:spPr>
              <a:xfrm>
                <a:off x="2254314" y="4244979"/>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00E59C-1881-8344-DAFC-4AADD75DEC47}"/>
                  </a:ext>
                </a:extLst>
              </p:cNvPr>
              <p:cNvCxnSpPr/>
              <p:nvPr/>
            </p:nvCxnSpPr>
            <p:spPr>
              <a:xfrm>
                <a:off x="2254314" y="4686388"/>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F37ADE-23E3-83A3-D62C-8BCB44CCF422}"/>
                  </a:ext>
                </a:extLst>
              </p:cNvPr>
              <p:cNvCxnSpPr/>
              <p:nvPr/>
            </p:nvCxnSpPr>
            <p:spPr>
              <a:xfrm>
                <a:off x="2254314" y="5127797"/>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2B97E6-CE3C-03C1-D2C2-8D9CA0435478}"/>
                  </a:ext>
                </a:extLst>
              </p:cNvPr>
              <p:cNvCxnSpPr/>
              <p:nvPr/>
            </p:nvCxnSpPr>
            <p:spPr>
              <a:xfrm>
                <a:off x="2254314" y="55692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44" name="Google Shape;1140;p114">
              <a:extLst>
                <a:ext uri="{FF2B5EF4-FFF2-40B4-BE49-F238E27FC236}">
                  <a16:creationId xmlns:a16="http://schemas.microsoft.com/office/drawing/2014/main" id="{FA4EABCE-9D11-22B5-76BF-E2330A01DD4C}"/>
                </a:ext>
              </a:extLst>
            </p:cNvPr>
            <p:cNvGrpSpPr/>
            <p:nvPr/>
          </p:nvGrpSpPr>
          <p:grpSpPr>
            <a:xfrm>
              <a:off x="433090" y="1355472"/>
              <a:ext cx="168112" cy="168856"/>
              <a:chOff x="4833938" y="2572111"/>
              <a:chExt cx="360362" cy="361959"/>
            </a:xfrm>
          </p:grpSpPr>
          <p:sp>
            <p:nvSpPr>
              <p:cNvPr id="45" name="Google Shape;1141;p114">
                <a:extLst>
                  <a:ext uri="{FF2B5EF4-FFF2-40B4-BE49-F238E27FC236}">
                    <a16:creationId xmlns:a16="http://schemas.microsoft.com/office/drawing/2014/main" id="{03ECA899-CDC9-1358-3DE7-818F9B63C3A2}"/>
                  </a:ext>
                </a:extLst>
              </p:cNvPr>
              <p:cNvSpPr/>
              <p:nvPr/>
            </p:nvSpPr>
            <p:spPr>
              <a:xfrm>
                <a:off x="4833938" y="2827707"/>
                <a:ext cx="192089" cy="106363"/>
              </a:xfrm>
              <a:custGeom>
                <a:avLst/>
                <a:gdLst/>
                <a:ahLst/>
                <a:cxnLst/>
                <a:rect l="l" t="t" r="r" b="b"/>
                <a:pathLst>
                  <a:path w="51" h="28" extrusionOk="0">
                    <a:moveTo>
                      <a:pt x="44" y="14"/>
                    </a:moveTo>
                    <a:cubicBezTo>
                      <a:pt x="44" y="8"/>
                      <a:pt x="47" y="3"/>
                      <a:pt x="51" y="0"/>
                    </a:cubicBezTo>
                    <a:cubicBezTo>
                      <a:pt x="22" y="0"/>
                      <a:pt x="22" y="0"/>
                      <a:pt x="22" y="0"/>
                    </a:cubicBezTo>
                    <a:cubicBezTo>
                      <a:pt x="20" y="0"/>
                      <a:pt x="20" y="0"/>
                      <a:pt x="20" y="0"/>
                    </a:cubicBezTo>
                    <a:cubicBezTo>
                      <a:pt x="14" y="0"/>
                      <a:pt x="14" y="0"/>
                      <a:pt x="14" y="0"/>
                    </a:cubicBezTo>
                    <a:cubicBezTo>
                      <a:pt x="6" y="0"/>
                      <a:pt x="0" y="6"/>
                      <a:pt x="0" y="14"/>
                    </a:cubicBezTo>
                    <a:cubicBezTo>
                      <a:pt x="0" y="22"/>
                      <a:pt x="6" y="28"/>
                      <a:pt x="14" y="28"/>
                    </a:cubicBezTo>
                    <a:cubicBezTo>
                      <a:pt x="51" y="28"/>
                      <a:pt x="51" y="28"/>
                      <a:pt x="51" y="28"/>
                    </a:cubicBezTo>
                    <a:cubicBezTo>
                      <a:pt x="47" y="25"/>
                      <a:pt x="44" y="20"/>
                      <a:pt x="44"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6" name="Google Shape;1142;p114">
                <a:extLst>
                  <a:ext uri="{FF2B5EF4-FFF2-40B4-BE49-F238E27FC236}">
                    <a16:creationId xmlns:a16="http://schemas.microsoft.com/office/drawing/2014/main" id="{559ACAF4-539C-22AA-4BD0-E0988C63CD8D}"/>
                  </a:ext>
                </a:extLst>
              </p:cNvPr>
              <p:cNvSpPr/>
              <p:nvPr/>
            </p:nvSpPr>
            <p:spPr>
              <a:xfrm>
                <a:off x="4908550" y="2572111"/>
                <a:ext cx="285750" cy="361953"/>
              </a:xfrm>
              <a:custGeom>
                <a:avLst/>
                <a:gdLst/>
                <a:ahLst/>
                <a:cxnLst/>
                <a:rect l="l" t="t" r="r" b="b"/>
                <a:pathLst>
                  <a:path w="76" h="96" extrusionOk="0">
                    <a:moveTo>
                      <a:pt x="64" y="0"/>
                    </a:moveTo>
                    <a:cubicBezTo>
                      <a:pt x="14" y="0"/>
                      <a:pt x="14" y="0"/>
                      <a:pt x="14" y="0"/>
                    </a:cubicBezTo>
                    <a:cubicBezTo>
                      <a:pt x="6" y="0"/>
                      <a:pt x="0" y="6"/>
                      <a:pt x="0" y="14"/>
                    </a:cubicBezTo>
                    <a:cubicBezTo>
                      <a:pt x="0" y="64"/>
                      <a:pt x="0" y="64"/>
                      <a:pt x="0" y="64"/>
                    </a:cubicBezTo>
                    <a:cubicBezTo>
                      <a:pt x="42" y="64"/>
                      <a:pt x="42" y="64"/>
                      <a:pt x="42" y="64"/>
                    </a:cubicBezTo>
                    <a:cubicBezTo>
                      <a:pt x="43" y="64"/>
                      <a:pt x="44" y="65"/>
                      <a:pt x="44" y="66"/>
                    </a:cubicBezTo>
                    <a:cubicBezTo>
                      <a:pt x="44" y="67"/>
                      <a:pt x="43" y="68"/>
                      <a:pt x="42" y="68"/>
                    </a:cubicBezTo>
                    <a:cubicBezTo>
                      <a:pt x="36" y="68"/>
                      <a:pt x="28" y="73"/>
                      <a:pt x="28" y="82"/>
                    </a:cubicBezTo>
                    <a:cubicBezTo>
                      <a:pt x="28" y="91"/>
                      <a:pt x="36" y="96"/>
                      <a:pt x="42" y="96"/>
                    </a:cubicBezTo>
                    <a:cubicBezTo>
                      <a:pt x="50" y="96"/>
                      <a:pt x="56" y="90"/>
                      <a:pt x="56" y="82"/>
                    </a:cubicBezTo>
                    <a:cubicBezTo>
                      <a:pt x="56" y="16"/>
                      <a:pt x="56" y="16"/>
                      <a:pt x="56" y="16"/>
                    </a:cubicBezTo>
                    <a:cubicBezTo>
                      <a:pt x="74" y="16"/>
                      <a:pt x="74" y="16"/>
                      <a:pt x="74" y="16"/>
                    </a:cubicBezTo>
                    <a:cubicBezTo>
                      <a:pt x="75" y="16"/>
                      <a:pt x="76" y="15"/>
                      <a:pt x="76" y="14"/>
                    </a:cubicBezTo>
                    <a:cubicBezTo>
                      <a:pt x="76" y="6"/>
                      <a:pt x="71" y="0"/>
                      <a:pt x="64" y="0"/>
                    </a:cubicBezTo>
                    <a:close/>
                    <a:moveTo>
                      <a:pt x="38" y="56"/>
                    </a:moveTo>
                    <a:cubicBezTo>
                      <a:pt x="16" y="56"/>
                      <a:pt x="16" y="56"/>
                      <a:pt x="16" y="56"/>
                    </a:cubicBezTo>
                    <a:cubicBezTo>
                      <a:pt x="15" y="56"/>
                      <a:pt x="14" y="55"/>
                      <a:pt x="14" y="54"/>
                    </a:cubicBezTo>
                    <a:cubicBezTo>
                      <a:pt x="14" y="53"/>
                      <a:pt x="15" y="52"/>
                      <a:pt x="16" y="52"/>
                    </a:cubicBezTo>
                    <a:cubicBezTo>
                      <a:pt x="38" y="52"/>
                      <a:pt x="38" y="52"/>
                      <a:pt x="38" y="52"/>
                    </a:cubicBezTo>
                    <a:cubicBezTo>
                      <a:pt x="39" y="52"/>
                      <a:pt x="40" y="53"/>
                      <a:pt x="40" y="54"/>
                    </a:cubicBezTo>
                    <a:cubicBezTo>
                      <a:pt x="40" y="55"/>
                      <a:pt x="39" y="56"/>
                      <a:pt x="38" y="56"/>
                    </a:cubicBezTo>
                    <a:close/>
                    <a:moveTo>
                      <a:pt x="38" y="44"/>
                    </a:moveTo>
                    <a:cubicBezTo>
                      <a:pt x="16" y="44"/>
                      <a:pt x="16" y="44"/>
                      <a:pt x="16" y="44"/>
                    </a:cubicBezTo>
                    <a:cubicBezTo>
                      <a:pt x="15" y="44"/>
                      <a:pt x="14" y="43"/>
                      <a:pt x="14" y="42"/>
                    </a:cubicBezTo>
                    <a:cubicBezTo>
                      <a:pt x="14" y="41"/>
                      <a:pt x="15" y="40"/>
                      <a:pt x="16" y="40"/>
                    </a:cubicBezTo>
                    <a:cubicBezTo>
                      <a:pt x="38" y="40"/>
                      <a:pt x="38" y="40"/>
                      <a:pt x="38" y="40"/>
                    </a:cubicBezTo>
                    <a:cubicBezTo>
                      <a:pt x="39" y="40"/>
                      <a:pt x="40" y="41"/>
                      <a:pt x="40" y="42"/>
                    </a:cubicBezTo>
                    <a:cubicBezTo>
                      <a:pt x="40" y="43"/>
                      <a:pt x="39" y="44"/>
                      <a:pt x="38" y="44"/>
                    </a:cubicBezTo>
                    <a:close/>
                    <a:moveTo>
                      <a:pt x="38" y="32"/>
                    </a:moveTo>
                    <a:cubicBezTo>
                      <a:pt x="16" y="32"/>
                      <a:pt x="16" y="32"/>
                      <a:pt x="16" y="32"/>
                    </a:cubicBezTo>
                    <a:cubicBezTo>
                      <a:pt x="15" y="32"/>
                      <a:pt x="14" y="31"/>
                      <a:pt x="14" y="30"/>
                    </a:cubicBezTo>
                    <a:cubicBezTo>
                      <a:pt x="14" y="29"/>
                      <a:pt x="15" y="28"/>
                      <a:pt x="16" y="28"/>
                    </a:cubicBezTo>
                    <a:cubicBezTo>
                      <a:pt x="38" y="28"/>
                      <a:pt x="38" y="28"/>
                      <a:pt x="38" y="28"/>
                    </a:cubicBezTo>
                    <a:cubicBezTo>
                      <a:pt x="39" y="28"/>
                      <a:pt x="40" y="29"/>
                      <a:pt x="40" y="30"/>
                    </a:cubicBezTo>
                    <a:cubicBezTo>
                      <a:pt x="40" y="31"/>
                      <a:pt x="39" y="32"/>
                      <a:pt x="38" y="32"/>
                    </a:cubicBezTo>
                    <a:close/>
                    <a:moveTo>
                      <a:pt x="38" y="20"/>
                    </a:moveTo>
                    <a:cubicBezTo>
                      <a:pt x="16" y="20"/>
                      <a:pt x="16" y="20"/>
                      <a:pt x="16" y="20"/>
                    </a:cubicBezTo>
                    <a:cubicBezTo>
                      <a:pt x="15" y="20"/>
                      <a:pt x="14" y="19"/>
                      <a:pt x="14" y="18"/>
                    </a:cubicBezTo>
                    <a:cubicBezTo>
                      <a:pt x="14" y="17"/>
                      <a:pt x="15" y="16"/>
                      <a:pt x="16" y="16"/>
                    </a:cubicBezTo>
                    <a:cubicBezTo>
                      <a:pt x="38" y="16"/>
                      <a:pt x="38" y="16"/>
                      <a:pt x="38" y="16"/>
                    </a:cubicBezTo>
                    <a:cubicBezTo>
                      <a:pt x="39" y="16"/>
                      <a:pt x="40" y="17"/>
                      <a:pt x="40" y="18"/>
                    </a:cubicBezTo>
                    <a:cubicBezTo>
                      <a:pt x="40" y="19"/>
                      <a:pt x="39" y="20"/>
                      <a:pt x="38" y="20"/>
                    </a:cubicBezTo>
                    <a:close/>
                    <a:moveTo>
                      <a:pt x="56" y="12"/>
                    </a:moveTo>
                    <a:cubicBezTo>
                      <a:pt x="58" y="6"/>
                      <a:pt x="62" y="4"/>
                      <a:pt x="63" y="4"/>
                    </a:cubicBezTo>
                    <a:cubicBezTo>
                      <a:pt x="64" y="4"/>
                      <a:pt x="64" y="4"/>
                      <a:pt x="64" y="4"/>
                    </a:cubicBezTo>
                    <a:cubicBezTo>
                      <a:pt x="68" y="4"/>
                      <a:pt x="71" y="7"/>
                      <a:pt x="72" y="12"/>
                    </a:cubicBezTo>
                    <a:lnTo>
                      <a:pt x="56"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47" name="Google Shape;1143;p114">
              <a:extLst>
                <a:ext uri="{FF2B5EF4-FFF2-40B4-BE49-F238E27FC236}">
                  <a16:creationId xmlns:a16="http://schemas.microsoft.com/office/drawing/2014/main" id="{35CBD582-ABAE-EE86-1C34-94849169E338}"/>
                </a:ext>
              </a:extLst>
            </p:cNvPr>
            <p:cNvSpPr/>
            <p:nvPr/>
          </p:nvSpPr>
          <p:spPr>
            <a:xfrm>
              <a:off x="433090" y="2002244"/>
              <a:ext cx="185737" cy="185737"/>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pic>
          <p:nvPicPr>
            <p:cNvPr id="48" name="Google Shape;1144;p114" descr="Badge Question Mark with solid fill">
              <a:extLst>
                <a:ext uri="{FF2B5EF4-FFF2-40B4-BE49-F238E27FC236}">
                  <a16:creationId xmlns:a16="http://schemas.microsoft.com/office/drawing/2014/main" id="{77F86345-E19F-62CB-EB14-A472861C6213}"/>
                </a:ext>
              </a:extLst>
            </p:cNvPr>
            <p:cNvPicPr preferRelativeResize="0"/>
            <p:nvPr/>
          </p:nvPicPr>
          <p:blipFill rotWithShape="1">
            <a:blip r:embed="rId11">
              <a:alphaModFix/>
            </a:blip>
            <a:srcRect/>
            <a:stretch/>
          </p:blipFill>
          <p:spPr>
            <a:xfrm>
              <a:off x="433090" y="3009192"/>
              <a:ext cx="213286" cy="213286"/>
            </a:xfrm>
            <a:prstGeom prst="rect">
              <a:avLst/>
            </a:prstGeom>
            <a:noFill/>
            <a:ln>
              <a:noFill/>
            </a:ln>
          </p:spPr>
        </p:pic>
        <p:grpSp>
          <p:nvGrpSpPr>
            <p:cNvPr id="49" name="Google Shape;1157;p114">
              <a:extLst>
                <a:ext uri="{FF2B5EF4-FFF2-40B4-BE49-F238E27FC236}">
                  <a16:creationId xmlns:a16="http://schemas.microsoft.com/office/drawing/2014/main" id="{81EE526E-508F-A7DD-F427-097CAA10EDE8}"/>
                </a:ext>
              </a:extLst>
            </p:cNvPr>
            <p:cNvGrpSpPr/>
            <p:nvPr/>
          </p:nvGrpSpPr>
          <p:grpSpPr>
            <a:xfrm>
              <a:off x="433090" y="4266957"/>
              <a:ext cx="168112" cy="168853"/>
              <a:chOff x="2670175" y="3248025"/>
              <a:chExt cx="360363" cy="361951"/>
            </a:xfrm>
          </p:grpSpPr>
          <p:sp>
            <p:nvSpPr>
              <p:cNvPr id="50" name="Google Shape;1158;p114">
                <a:extLst>
                  <a:ext uri="{FF2B5EF4-FFF2-40B4-BE49-F238E27FC236}">
                    <a16:creationId xmlns:a16="http://schemas.microsoft.com/office/drawing/2014/main" id="{C161E454-B9C4-517F-5F57-714CB5E21AB6}"/>
                  </a:ext>
                </a:extLst>
              </p:cNvPr>
              <p:cNvSpPr/>
              <p:nvPr/>
            </p:nvSpPr>
            <p:spPr>
              <a:xfrm>
                <a:off x="2711450" y="3294063"/>
                <a:ext cx="282575" cy="315913"/>
              </a:xfrm>
              <a:custGeom>
                <a:avLst/>
                <a:gdLst/>
                <a:ahLst/>
                <a:cxnLst/>
                <a:rect l="l" t="t" r="r" b="b"/>
                <a:pathLst>
                  <a:path w="75" h="84" extrusionOk="0">
                    <a:moveTo>
                      <a:pt x="48" y="46"/>
                    </a:moveTo>
                    <a:cubicBezTo>
                      <a:pt x="56" y="42"/>
                      <a:pt x="62" y="34"/>
                      <a:pt x="62" y="24"/>
                    </a:cubicBezTo>
                    <a:cubicBezTo>
                      <a:pt x="62" y="11"/>
                      <a:pt x="51" y="0"/>
                      <a:pt x="37" y="0"/>
                    </a:cubicBezTo>
                    <a:cubicBezTo>
                      <a:pt x="24" y="0"/>
                      <a:pt x="13" y="11"/>
                      <a:pt x="13" y="24"/>
                    </a:cubicBezTo>
                    <a:cubicBezTo>
                      <a:pt x="13" y="34"/>
                      <a:pt x="19" y="42"/>
                      <a:pt x="27" y="46"/>
                    </a:cubicBezTo>
                    <a:cubicBezTo>
                      <a:pt x="11" y="51"/>
                      <a:pt x="0" y="65"/>
                      <a:pt x="0" y="82"/>
                    </a:cubicBezTo>
                    <a:cubicBezTo>
                      <a:pt x="0" y="83"/>
                      <a:pt x="1" y="84"/>
                      <a:pt x="2" y="84"/>
                    </a:cubicBezTo>
                    <a:cubicBezTo>
                      <a:pt x="73" y="84"/>
                      <a:pt x="73" y="84"/>
                      <a:pt x="73" y="84"/>
                    </a:cubicBezTo>
                    <a:cubicBezTo>
                      <a:pt x="73" y="84"/>
                      <a:pt x="73" y="84"/>
                      <a:pt x="73" y="84"/>
                    </a:cubicBezTo>
                    <a:cubicBezTo>
                      <a:pt x="74" y="84"/>
                      <a:pt x="75" y="83"/>
                      <a:pt x="75" y="82"/>
                    </a:cubicBezTo>
                    <a:cubicBezTo>
                      <a:pt x="75" y="66"/>
                      <a:pt x="64" y="51"/>
                      <a:pt x="48"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1159;p114">
                <a:extLst>
                  <a:ext uri="{FF2B5EF4-FFF2-40B4-BE49-F238E27FC236}">
                    <a16:creationId xmlns:a16="http://schemas.microsoft.com/office/drawing/2014/main" id="{45CF9661-92EA-19B7-7F7D-26D42EB8FB6A}"/>
                  </a:ext>
                </a:extLst>
              </p:cNvPr>
              <p:cNvSpPr/>
              <p:nvPr/>
            </p:nvSpPr>
            <p:spPr>
              <a:xfrm>
                <a:off x="267017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4"/>
                      <a:pt x="0" y="4"/>
                      <a:pt x="0" y="4"/>
                    </a:cubicBezTo>
                    <a:cubicBezTo>
                      <a:pt x="0" y="2"/>
                      <a:pt x="2" y="0"/>
                      <a:pt x="4" y="0"/>
                    </a:cubicBezTo>
                    <a:cubicBezTo>
                      <a:pt x="6" y="0"/>
                      <a:pt x="8" y="2"/>
                      <a:pt x="8" y="4"/>
                    </a:cubicBezTo>
                    <a:cubicBezTo>
                      <a:pt x="8" y="12"/>
                      <a:pt x="8" y="12"/>
                      <a:pt x="8" y="12"/>
                    </a:cubicBezTo>
                    <a:cubicBezTo>
                      <a:pt x="16" y="12"/>
                      <a:pt x="16" y="12"/>
                      <a:pt x="16" y="12"/>
                    </a:cubicBezTo>
                    <a:cubicBezTo>
                      <a:pt x="18" y="12"/>
                      <a:pt x="20" y="14"/>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2" name="Google Shape;1160;p114">
                <a:extLst>
                  <a:ext uri="{FF2B5EF4-FFF2-40B4-BE49-F238E27FC236}">
                    <a16:creationId xmlns:a16="http://schemas.microsoft.com/office/drawing/2014/main" id="{6FC263CA-4B28-E84F-AC57-45C405358A41}"/>
                  </a:ext>
                </a:extLst>
              </p:cNvPr>
              <p:cNvSpPr/>
              <p:nvPr/>
            </p:nvSpPr>
            <p:spPr>
              <a:xfrm>
                <a:off x="2670175" y="3248025"/>
                <a:ext cx="74613" cy="76200"/>
              </a:xfrm>
              <a:custGeom>
                <a:avLst/>
                <a:gdLst/>
                <a:ahLst/>
                <a:cxnLst/>
                <a:rect l="l" t="t" r="r" b="b"/>
                <a:pathLst>
                  <a:path w="20" h="20" extrusionOk="0">
                    <a:moveTo>
                      <a:pt x="4" y="20"/>
                    </a:moveTo>
                    <a:cubicBezTo>
                      <a:pt x="2" y="20"/>
                      <a:pt x="0" y="18"/>
                      <a:pt x="0" y="16"/>
                    </a:cubicBezTo>
                    <a:cubicBezTo>
                      <a:pt x="0" y="4"/>
                      <a:pt x="0" y="4"/>
                      <a:pt x="0" y="4"/>
                    </a:cubicBezTo>
                    <a:cubicBezTo>
                      <a:pt x="0" y="2"/>
                      <a:pt x="2" y="0"/>
                      <a:pt x="4" y="0"/>
                    </a:cubicBezTo>
                    <a:cubicBezTo>
                      <a:pt x="16" y="0"/>
                      <a:pt x="16" y="0"/>
                      <a:pt x="16" y="0"/>
                    </a:cubicBezTo>
                    <a:cubicBezTo>
                      <a:pt x="18" y="0"/>
                      <a:pt x="20" y="2"/>
                      <a:pt x="20" y="4"/>
                    </a:cubicBezTo>
                    <a:cubicBezTo>
                      <a:pt x="20" y="6"/>
                      <a:pt x="18" y="8"/>
                      <a:pt x="16" y="8"/>
                    </a:cubicBezTo>
                    <a:cubicBezTo>
                      <a:pt x="8" y="8"/>
                      <a:pt x="8" y="8"/>
                      <a:pt x="8" y="8"/>
                    </a:cubicBezTo>
                    <a:cubicBezTo>
                      <a:pt x="8" y="16"/>
                      <a:pt x="8" y="16"/>
                      <a:pt x="8" y="16"/>
                    </a:cubicBezTo>
                    <a:cubicBezTo>
                      <a:pt x="8" y="18"/>
                      <a:pt x="6" y="20"/>
                      <a:pt x="4"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3" name="Google Shape;1161;p114">
                <a:extLst>
                  <a:ext uri="{FF2B5EF4-FFF2-40B4-BE49-F238E27FC236}">
                    <a16:creationId xmlns:a16="http://schemas.microsoft.com/office/drawing/2014/main" id="{EB482C91-4DDB-30D2-FD34-D9478900F958}"/>
                  </a:ext>
                </a:extLst>
              </p:cNvPr>
              <p:cNvSpPr/>
              <p:nvPr/>
            </p:nvSpPr>
            <p:spPr>
              <a:xfrm>
                <a:off x="2955925" y="3248025"/>
                <a:ext cx="74613" cy="76200"/>
              </a:xfrm>
              <a:custGeom>
                <a:avLst/>
                <a:gdLst/>
                <a:ahLst/>
                <a:cxnLst/>
                <a:rect l="l" t="t" r="r" b="b"/>
                <a:pathLst>
                  <a:path w="20" h="20" extrusionOk="0">
                    <a:moveTo>
                      <a:pt x="16" y="20"/>
                    </a:moveTo>
                    <a:cubicBezTo>
                      <a:pt x="14" y="20"/>
                      <a:pt x="12" y="18"/>
                      <a:pt x="12" y="16"/>
                    </a:cubicBezTo>
                    <a:cubicBezTo>
                      <a:pt x="12" y="8"/>
                      <a:pt x="12" y="8"/>
                      <a:pt x="12" y="8"/>
                    </a:cubicBez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1162;p114">
                <a:extLst>
                  <a:ext uri="{FF2B5EF4-FFF2-40B4-BE49-F238E27FC236}">
                    <a16:creationId xmlns:a16="http://schemas.microsoft.com/office/drawing/2014/main" id="{CE63C0ED-8A98-D484-5A3E-D3F8A27D088B}"/>
                  </a:ext>
                </a:extLst>
              </p:cNvPr>
              <p:cNvSpPr/>
              <p:nvPr/>
            </p:nvSpPr>
            <p:spPr>
              <a:xfrm>
                <a:off x="295592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14"/>
                      <a:pt x="2" y="12"/>
                      <a:pt x="4" y="12"/>
                    </a:cubicBezTo>
                    <a:cubicBezTo>
                      <a:pt x="12" y="12"/>
                      <a:pt x="12" y="12"/>
                      <a:pt x="12" y="12"/>
                    </a:cubicBezTo>
                    <a:cubicBezTo>
                      <a:pt x="12" y="4"/>
                      <a:pt x="12" y="4"/>
                      <a:pt x="12" y="4"/>
                    </a:cubicBezTo>
                    <a:cubicBezTo>
                      <a:pt x="12" y="2"/>
                      <a:pt x="14"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60" name="Google Shape;1168;p114">
              <a:extLst>
                <a:ext uri="{FF2B5EF4-FFF2-40B4-BE49-F238E27FC236}">
                  <a16:creationId xmlns:a16="http://schemas.microsoft.com/office/drawing/2014/main" id="{78186015-9CF8-B98D-1A99-17C70E48B293}"/>
                </a:ext>
              </a:extLst>
            </p:cNvPr>
            <p:cNvSpPr/>
            <p:nvPr/>
          </p:nvSpPr>
          <p:spPr>
            <a:xfrm>
              <a:off x="433090" y="5215709"/>
              <a:ext cx="169594" cy="17033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nvGrpSpPr>
            <p:cNvPr id="61" name="Google Shape;1169;p114">
              <a:extLst>
                <a:ext uri="{FF2B5EF4-FFF2-40B4-BE49-F238E27FC236}">
                  <a16:creationId xmlns:a16="http://schemas.microsoft.com/office/drawing/2014/main" id="{5748A221-0BE6-CE82-F175-4C6B2D382365}"/>
                </a:ext>
              </a:extLst>
            </p:cNvPr>
            <p:cNvGrpSpPr/>
            <p:nvPr/>
          </p:nvGrpSpPr>
          <p:grpSpPr>
            <a:xfrm>
              <a:off x="433090" y="5719600"/>
              <a:ext cx="168112" cy="168852"/>
              <a:chOff x="5554663" y="3248025"/>
              <a:chExt cx="360363" cy="361950"/>
            </a:xfrm>
          </p:grpSpPr>
          <p:sp>
            <p:nvSpPr>
              <p:cNvPr id="62" name="Google Shape;1170;p114">
                <a:extLst>
                  <a:ext uri="{FF2B5EF4-FFF2-40B4-BE49-F238E27FC236}">
                    <a16:creationId xmlns:a16="http://schemas.microsoft.com/office/drawing/2014/main" id="{8E56C27D-2772-AF18-35C1-CAB2E7D273BE}"/>
                  </a:ext>
                </a:extLst>
              </p:cNvPr>
              <p:cNvSpPr/>
              <p:nvPr/>
            </p:nvSpPr>
            <p:spPr>
              <a:xfrm>
                <a:off x="574357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3" name="Google Shape;1171;p114">
                <a:extLst>
                  <a:ext uri="{FF2B5EF4-FFF2-40B4-BE49-F238E27FC236}">
                    <a16:creationId xmlns:a16="http://schemas.microsoft.com/office/drawing/2014/main" id="{C3A670E8-221A-427A-659F-BC4719646BAF}"/>
                  </a:ext>
                </a:extLst>
              </p:cNvPr>
              <p:cNvSpPr/>
              <p:nvPr/>
            </p:nvSpPr>
            <p:spPr>
              <a:xfrm>
                <a:off x="566102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4" name="Google Shape;1172;p114">
                <a:extLst>
                  <a:ext uri="{FF2B5EF4-FFF2-40B4-BE49-F238E27FC236}">
                    <a16:creationId xmlns:a16="http://schemas.microsoft.com/office/drawing/2014/main" id="{D7F1392E-DC30-204D-4A05-40261707ABB3}"/>
                  </a:ext>
                </a:extLst>
              </p:cNvPr>
              <p:cNvSpPr/>
              <p:nvPr/>
            </p:nvSpPr>
            <p:spPr>
              <a:xfrm>
                <a:off x="574357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5" name="Google Shape;1173;p114">
                <a:extLst>
                  <a:ext uri="{FF2B5EF4-FFF2-40B4-BE49-F238E27FC236}">
                    <a16:creationId xmlns:a16="http://schemas.microsoft.com/office/drawing/2014/main" id="{40A9807D-BC14-843C-F45D-10638E0929E4}"/>
                  </a:ext>
                </a:extLst>
              </p:cNvPr>
              <p:cNvSpPr/>
              <p:nvPr/>
            </p:nvSpPr>
            <p:spPr>
              <a:xfrm>
                <a:off x="566102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6" name="Google Shape;1174;p114">
                <a:extLst>
                  <a:ext uri="{FF2B5EF4-FFF2-40B4-BE49-F238E27FC236}">
                    <a16:creationId xmlns:a16="http://schemas.microsoft.com/office/drawing/2014/main" id="{29DE9A02-9EFF-9236-DAD4-7EB289E68AF7}"/>
                  </a:ext>
                </a:extLst>
              </p:cNvPr>
              <p:cNvSpPr/>
              <p:nvPr/>
            </p:nvSpPr>
            <p:spPr>
              <a:xfrm>
                <a:off x="5554663" y="3368675"/>
                <a:ext cx="360363" cy="241300"/>
              </a:xfrm>
              <a:custGeom>
                <a:avLst/>
                <a:gdLst/>
                <a:ahLst/>
                <a:cxnLst/>
                <a:rect l="l" t="t" r="r" b="b"/>
                <a:pathLst>
                  <a:path w="96" h="64" extrusionOk="0">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7" name="Google Shape;1175;p114">
                <a:extLst>
                  <a:ext uri="{FF2B5EF4-FFF2-40B4-BE49-F238E27FC236}">
                    <a16:creationId xmlns:a16="http://schemas.microsoft.com/office/drawing/2014/main" id="{E57D775C-63DC-48D3-0CC9-086D9A7A5C87}"/>
                  </a:ext>
                </a:extLst>
              </p:cNvPr>
              <p:cNvSpPr/>
              <p:nvPr/>
            </p:nvSpPr>
            <p:spPr>
              <a:xfrm>
                <a:off x="5554663" y="3248025"/>
                <a:ext cx="360363" cy="106363"/>
              </a:xfrm>
              <a:custGeom>
                <a:avLst/>
                <a:gdLst/>
                <a:ahLst/>
                <a:cxnLst/>
                <a:rect l="l" t="t" r="r" b="b"/>
                <a:pathLst>
                  <a:path w="96" h="28" extrusionOk="0">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6" name="Graphic 85">
              <a:extLst>
                <a:ext uri="{FF2B5EF4-FFF2-40B4-BE49-F238E27FC236}">
                  <a16:creationId xmlns:a16="http://schemas.microsoft.com/office/drawing/2014/main" id="{C327C4E6-6E54-1ACC-2160-81E71442A1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945" y="4726167"/>
              <a:ext cx="190402" cy="190402"/>
            </a:xfrm>
            <a:prstGeom prst="rect">
              <a:avLst/>
            </a:prstGeom>
          </p:spPr>
        </p:pic>
      </p:grpSp>
    </p:spTree>
    <p:extLst>
      <p:ext uri="{BB962C8B-B14F-4D97-AF65-F5344CB8AC3E}">
        <p14:creationId xmlns:p14="http://schemas.microsoft.com/office/powerpoint/2010/main" val="1703054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A9F1A09-7CCF-9E87-90A8-9367417D0498}"/>
              </a:ext>
            </a:extLst>
          </p:cNvPr>
          <p:cNvGraphicFramePr>
            <a:graphicFrameLocks noChangeAspect="1"/>
          </p:cNvGraphicFramePr>
          <p:nvPr>
            <p:custDataLst>
              <p:tags r:id="rId1"/>
            </p:custDataLst>
            <p:extLst>
              <p:ext uri="{D42A27DB-BD31-4B8C-83A1-F6EECF244321}">
                <p14:modId xmlns:p14="http://schemas.microsoft.com/office/powerpoint/2010/main" val="652722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How to execute — customer mystery shop</a:t>
            </a:r>
            <a:endParaRPr lang="en-ID" dirty="0"/>
          </a:p>
        </p:txBody>
      </p:sp>
      <p:sp>
        <p:nvSpPr>
          <p:cNvPr id="95" name="Rectangle 94">
            <a:extLst>
              <a:ext uri="{FF2B5EF4-FFF2-40B4-BE49-F238E27FC236}">
                <a16:creationId xmlns:a16="http://schemas.microsoft.com/office/drawing/2014/main" id="{0919A486-96AC-D1E6-2D9B-C04522BDC5C3}"/>
              </a:ext>
            </a:extLst>
          </p:cNvPr>
          <p:cNvSpPr/>
          <p:nvPr/>
        </p:nvSpPr>
        <p:spPr>
          <a:xfrm>
            <a:off x="609600"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Steps To Complete </a:t>
            </a:r>
          </a:p>
        </p:txBody>
      </p:sp>
      <p:sp>
        <p:nvSpPr>
          <p:cNvPr id="102" name="Rectangle 101">
            <a:extLst>
              <a:ext uri="{FF2B5EF4-FFF2-40B4-BE49-F238E27FC236}">
                <a16:creationId xmlns:a16="http://schemas.microsoft.com/office/drawing/2014/main" id="{34B4BBC7-FE28-8382-F032-5D433E24945A}"/>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grpSp>
        <p:nvGrpSpPr>
          <p:cNvPr id="103" name="Group 102">
            <a:extLst>
              <a:ext uri="{FF2B5EF4-FFF2-40B4-BE49-F238E27FC236}">
                <a16:creationId xmlns:a16="http://schemas.microsoft.com/office/drawing/2014/main" id="{EC15AED1-C2FF-95B3-0BB3-9328F0978F22}"/>
              </a:ext>
            </a:extLst>
          </p:cNvPr>
          <p:cNvGrpSpPr/>
          <p:nvPr/>
        </p:nvGrpSpPr>
        <p:grpSpPr>
          <a:xfrm>
            <a:off x="609600" y="4241330"/>
            <a:ext cx="5232356" cy="432000"/>
            <a:chOff x="609600" y="4324646"/>
            <a:chExt cx="5232356" cy="432000"/>
          </a:xfrm>
        </p:grpSpPr>
        <p:sp>
          <p:nvSpPr>
            <p:cNvPr id="104" name="Google Shape;1221;p115">
              <a:extLst>
                <a:ext uri="{FF2B5EF4-FFF2-40B4-BE49-F238E27FC236}">
                  <a16:creationId xmlns:a16="http://schemas.microsoft.com/office/drawing/2014/main" id="{C3F98CE8-0803-6ED4-A088-B882716D19A4}"/>
                </a:ext>
              </a:extLst>
            </p:cNvPr>
            <p:cNvSpPr txBox="1"/>
            <p:nvPr/>
          </p:nvSpPr>
          <p:spPr>
            <a:xfrm>
              <a:off x="1201606" y="4355980"/>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Call each competitor using the predetermined scenario, taking notes on call times, questions they ask, </a:t>
              </a:r>
              <a:r>
                <a:rPr lang="en-US" sz="1200" dirty="0">
                  <a:solidFill>
                    <a:schemeClr val="tx2"/>
                  </a:solidFill>
                  <a:latin typeface="Slate Pro" panose="02000506040000020004" pitchFamily="2" charset="0"/>
                  <a:ea typeface="Avenir"/>
                  <a:cs typeface="Avenir"/>
                  <a:sym typeface="Slate Pro" panose="02000506040000020004" pitchFamily="2" charset="0"/>
                </a:rPr>
                <a:t>and </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how they answer your questions.</a:t>
              </a:r>
            </a:p>
          </p:txBody>
        </p:sp>
        <p:sp>
          <p:nvSpPr>
            <p:cNvPr id="105" name="Oval 104">
              <a:extLst>
                <a:ext uri="{FF2B5EF4-FFF2-40B4-BE49-F238E27FC236}">
                  <a16:creationId xmlns:a16="http://schemas.microsoft.com/office/drawing/2014/main" id="{55F11F3F-EEAF-64D6-0748-50C6105F136B}"/>
                </a:ext>
              </a:extLst>
            </p:cNvPr>
            <p:cNvSpPr>
              <a:spLocks noChangeAspect="1"/>
            </p:cNvSpPr>
            <p:nvPr/>
          </p:nvSpPr>
          <p:spPr>
            <a:xfrm>
              <a:off x="609600" y="432464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04</a:t>
              </a:r>
              <a:endParaRPr lang="en-ID" sz="1400" b="1" dirty="0">
                <a:solidFill>
                  <a:schemeClr val="bg1"/>
                </a:solidFill>
                <a:latin typeface="Slate Pro" panose="02000506040000020004" pitchFamily="2" charset="0"/>
                <a:sym typeface="Slate Pro" panose="02000506040000020004" pitchFamily="2" charset="0"/>
              </a:endParaRPr>
            </a:p>
          </p:txBody>
        </p:sp>
      </p:grpSp>
      <p:cxnSp>
        <p:nvCxnSpPr>
          <p:cNvPr id="106" name="Google Shape;1207;p115">
            <a:extLst>
              <a:ext uri="{FF2B5EF4-FFF2-40B4-BE49-F238E27FC236}">
                <a16:creationId xmlns:a16="http://schemas.microsoft.com/office/drawing/2014/main" id="{AD8E3EEF-20D7-5BB2-03AA-192C018C9A94}"/>
              </a:ext>
            </a:extLst>
          </p:cNvPr>
          <p:cNvCxnSpPr/>
          <p:nvPr/>
        </p:nvCxnSpPr>
        <p:spPr>
          <a:xfrm>
            <a:off x="1207899" y="2583095"/>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7" name="Google Shape;1208;p115">
            <a:extLst>
              <a:ext uri="{FF2B5EF4-FFF2-40B4-BE49-F238E27FC236}">
                <a16:creationId xmlns:a16="http://schemas.microsoft.com/office/drawing/2014/main" id="{02D93F4A-519B-34E4-9A85-1D2908892767}"/>
              </a:ext>
            </a:extLst>
          </p:cNvPr>
          <p:cNvCxnSpPr/>
          <p:nvPr/>
        </p:nvCxnSpPr>
        <p:spPr>
          <a:xfrm>
            <a:off x="1207899" y="3332789"/>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8" name="Google Shape;1209;p115">
            <a:extLst>
              <a:ext uri="{FF2B5EF4-FFF2-40B4-BE49-F238E27FC236}">
                <a16:creationId xmlns:a16="http://schemas.microsoft.com/office/drawing/2014/main" id="{3B7F9CD9-B97B-DBAF-66F2-A02A7CD888BD}"/>
              </a:ext>
            </a:extLst>
          </p:cNvPr>
          <p:cNvCxnSpPr/>
          <p:nvPr/>
        </p:nvCxnSpPr>
        <p:spPr>
          <a:xfrm>
            <a:off x="1207899" y="4082483"/>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9" name="Google Shape;1217;p115">
            <a:extLst>
              <a:ext uri="{FF2B5EF4-FFF2-40B4-BE49-F238E27FC236}">
                <a16:creationId xmlns:a16="http://schemas.microsoft.com/office/drawing/2014/main" id="{7A731A21-1332-2DE0-D4C1-27535962201A}"/>
              </a:ext>
            </a:extLst>
          </p:cNvPr>
          <p:cNvCxnSpPr/>
          <p:nvPr/>
        </p:nvCxnSpPr>
        <p:spPr>
          <a:xfrm>
            <a:off x="1207899" y="4832177"/>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10" name="Google Shape;1218;p115">
            <a:extLst>
              <a:ext uri="{FF2B5EF4-FFF2-40B4-BE49-F238E27FC236}">
                <a16:creationId xmlns:a16="http://schemas.microsoft.com/office/drawing/2014/main" id="{B7596830-9EDD-EA95-58AE-96AB2647041C}"/>
              </a:ext>
            </a:extLst>
          </p:cNvPr>
          <p:cNvCxnSpPr/>
          <p:nvPr/>
        </p:nvCxnSpPr>
        <p:spPr>
          <a:xfrm>
            <a:off x="1207899" y="5581871"/>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11" name="Group 110">
            <a:extLst>
              <a:ext uri="{FF2B5EF4-FFF2-40B4-BE49-F238E27FC236}">
                <a16:creationId xmlns:a16="http://schemas.microsoft.com/office/drawing/2014/main" id="{B86EE05D-9BE3-E7F0-D384-2A7A9D25A824}"/>
              </a:ext>
            </a:extLst>
          </p:cNvPr>
          <p:cNvGrpSpPr/>
          <p:nvPr/>
        </p:nvGrpSpPr>
        <p:grpSpPr>
          <a:xfrm>
            <a:off x="609600" y="1992248"/>
            <a:ext cx="5231199" cy="432000"/>
            <a:chOff x="609600" y="1992248"/>
            <a:chExt cx="5231199" cy="432000"/>
          </a:xfrm>
        </p:grpSpPr>
        <p:sp>
          <p:nvSpPr>
            <p:cNvPr id="112" name="Oval 111">
              <a:extLst>
                <a:ext uri="{FF2B5EF4-FFF2-40B4-BE49-F238E27FC236}">
                  <a16:creationId xmlns:a16="http://schemas.microsoft.com/office/drawing/2014/main" id="{D5A2BBFB-09E7-C510-51D1-126B76D92AD3}"/>
                </a:ext>
              </a:extLst>
            </p:cNvPr>
            <p:cNvSpPr>
              <a:spLocks noChangeAspect="1"/>
            </p:cNvSpPr>
            <p:nvPr/>
          </p:nvSpPr>
          <p:spPr>
            <a:xfrm>
              <a:off x="609600" y="199224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sp>
          <p:nvSpPr>
            <p:cNvPr id="113" name="Google Shape;1226;p115">
              <a:extLst>
                <a:ext uri="{FF2B5EF4-FFF2-40B4-BE49-F238E27FC236}">
                  <a16:creationId xmlns:a16="http://schemas.microsoft.com/office/drawing/2014/main" id="{57C8E000-0835-616D-7C7A-E3D197BF7CFD}"/>
                </a:ext>
              </a:extLst>
            </p:cNvPr>
            <p:cNvSpPr txBox="1"/>
            <p:nvPr/>
          </p:nvSpPr>
          <p:spPr>
            <a:xfrm>
              <a:off x="1206742" y="2023582"/>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Consult with stakeholders on any specific areas of investigation or questions to ask.</a:t>
              </a:r>
            </a:p>
          </p:txBody>
        </p:sp>
      </p:grpSp>
      <p:grpSp>
        <p:nvGrpSpPr>
          <p:cNvPr id="114" name="Group 113">
            <a:extLst>
              <a:ext uri="{FF2B5EF4-FFF2-40B4-BE49-F238E27FC236}">
                <a16:creationId xmlns:a16="http://schemas.microsoft.com/office/drawing/2014/main" id="{69156BAD-8039-4400-470F-1B9FE5E14B2A}"/>
              </a:ext>
            </a:extLst>
          </p:cNvPr>
          <p:cNvGrpSpPr/>
          <p:nvPr/>
        </p:nvGrpSpPr>
        <p:grpSpPr>
          <a:xfrm>
            <a:off x="609600" y="2741942"/>
            <a:ext cx="5231198" cy="432000"/>
            <a:chOff x="609600" y="2772592"/>
            <a:chExt cx="5231198" cy="432000"/>
          </a:xfrm>
        </p:grpSpPr>
        <p:sp>
          <p:nvSpPr>
            <p:cNvPr id="115" name="Oval 114">
              <a:extLst>
                <a:ext uri="{FF2B5EF4-FFF2-40B4-BE49-F238E27FC236}">
                  <a16:creationId xmlns:a16="http://schemas.microsoft.com/office/drawing/2014/main" id="{4544A05B-B37B-1721-667F-498D940A10B3}"/>
                </a:ext>
              </a:extLst>
            </p:cNvPr>
            <p:cNvSpPr>
              <a:spLocks noChangeAspect="1"/>
            </p:cNvSpPr>
            <p:nvPr/>
          </p:nvSpPr>
          <p:spPr>
            <a:xfrm>
              <a:off x="609600" y="277259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sp>
          <p:nvSpPr>
            <p:cNvPr id="116" name="Google Shape;1224;p115">
              <a:extLst>
                <a:ext uri="{FF2B5EF4-FFF2-40B4-BE49-F238E27FC236}">
                  <a16:creationId xmlns:a16="http://schemas.microsoft.com/office/drawing/2014/main" id="{827549FF-828C-6E3F-8EEF-E762133D80B6}"/>
                </a:ext>
              </a:extLst>
            </p:cNvPr>
            <p:cNvSpPr txBox="1"/>
            <p:nvPr/>
          </p:nvSpPr>
          <p:spPr>
            <a:xfrm>
              <a:off x="1206741" y="2896259"/>
              <a:ext cx="4634057"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Create a scenario/cover story to assess competitors against.</a:t>
              </a:r>
            </a:p>
          </p:txBody>
        </p:sp>
      </p:grpSp>
      <p:grpSp>
        <p:nvGrpSpPr>
          <p:cNvPr id="117" name="Group 116">
            <a:extLst>
              <a:ext uri="{FF2B5EF4-FFF2-40B4-BE49-F238E27FC236}">
                <a16:creationId xmlns:a16="http://schemas.microsoft.com/office/drawing/2014/main" id="{B6C865B7-B2C2-A883-A8B4-5212C9D6DDA9}"/>
              </a:ext>
            </a:extLst>
          </p:cNvPr>
          <p:cNvGrpSpPr/>
          <p:nvPr/>
        </p:nvGrpSpPr>
        <p:grpSpPr>
          <a:xfrm>
            <a:off x="609600" y="3491636"/>
            <a:ext cx="5231198" cy="432000"/>
            <a:chOff x="609600" y="3609618"/>
            <a:chExt cx="5231198" cy="432000"/>
          </a:xfrm>
        </p:grpSpPr>
        <p:sp>
          <p:nvSpPr>
            <p:cNvPr id="118" name="Oval 117">
              <a:extLst>
                <a:ext uri="{FF2B5EF4-FFF2-40B4-BE49-F238E27FC236}">
                  <a16:creationId xmlns:a16="http://schemas.microsoft.com/office/drawing/2014/main" id="{22C3A098-8385-D4BD-C7C4-26DD27FFF3E5}"/>
                </a:ext>
              </a:extLst>
            </p:cNvPr>
            <p:cNvSpPr>
              <a:spLocks noChangeAspect="1"/>
            </p:cNvSpPr>
            <p:nvPr/>
          </p:nvSpPr>
          <p:spPr>
            <a:xfrm>
              <a:off x="609600" y="360961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sp>
          <p:nvSpPr>
            <p:cNvPr id="119" name="Google Shape;1225;p115">
              <a:extLst>
                <a:ext uri="{FF2B5EF4-FFF2-40B4-BE49-F238E27FC236}">
                  <a16:creationId xmlns:a16="http://schemas.microsoft.com/office/drawing/2014/main" id="{DAA0D524-67E1-D04E-7787-A47868CAB7DE}"/>
                </a:ext>
              </a:extLst>
            </p:cNvPr>
            <p:cNvSpPr txBox="1"/>
            <p:nvPr/>
          </p:nvSpPr>
          <p:spPr>
            <a:xfrm>
              <a:off x="1206741" y="3640952"/>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Review and finalize scenario with stakeholders to ensure it aligns to research needs.</a:t>
              </a:r>
            </a:p>
          </p:txBody>
        </p:sp>
      </p:grpSp>
      <p:grpSp>
        <p:nvGrpSpPr>
          <p:cNvPr id="120" name="Group 119">
            <a:extLst>
              <a:ext uri="{FF2B5EF4-FFF2-40B4-BE49-F238E27FC236}">
                <a16:creationId xmlns:a16="http://schemas.microsoft.com/office/drawing/2014/main" id="{0EA6C5B1-AB70-53AA-1149-39BB869984EB}"/>
              </a:ext>
            </a:extLst>
          </p:cNvPr>
          <p:cNvGrpSpPr/>
          <p:nvPr/>
        </p:nvGrpSpPr>
        <p:grpSpPr>
          <a:xfrm>
            <a:off x="609600" y="4991024"/>
            <a:ext cx="5231195" cy="432000"/>
            <a:chOff x="609600" y="5039674"/>
            <a:chExt cx="5231195" cy="432000"/>
          </a:xfrm>
        </p:grpSpPr>
        <p:sp>
          <p:nvSpPr>
            <p:cNvPr id="121" name="Oval 120">
              <a:extLst>
                <a:ext uri="{FF2B5EF4-FFF2-40B4-BE49-F238E27FC236}">
                  <a16:creationId xmlns:a16="http://schemas.microsoft.com/office/drawing/2014/main" id="{F731FF80-22A2-828E-1A89-42F02FE6337E}"/>
                </a:ext>
              </a:extLst>
            </p:cNvPr>
            <p:cNvSpPr>
              <a:spLocks noChangeAspect="1"/>
            </p:cNvSpPr>
            <p:nvPr/>
          </p:nvSpPr>
          <p:spPr>
            <a:xfrm>
              <a:off x="609600" y="503967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05</a:t>
              </a:r>
              <a:endParaRPr lang="en-ID" sz="1400" b="1" dirty="0">
                <a:solidFill>
                  <a:schemeClr val="bg1"/>
                </a:solidFill>
                <a:latin typeface="Slate Pro" panose="02000506040000020004" pitchFamily="2" charset="0"/>
                <a:sym typeface="Slate Pro" panose="02000506040000020004" pitchFamily="2" charset="0"/>
              </a:endParaRPr>
            </a:p>
          </p:txBody>
        </p:sp>
        <p:sp>
          <p:nvSpPr>
            <p:cNvPr id="122" name="Google Shape;1222;p115">
              <a:extLst>
                <a:ext uri="{FF2B5EF4-FFF2-40B4-BE49-F238E27FC236}">
                  <a16:creationId xmlns:a16="http://schemas.microsoft.com/office/drawing/2014/main" id="{D6C7DE7F-1E58-9D65-867F-B6030DE3C509}"/>
                </a:ext>
              </a:extLst>
            </p:cNvPr>
            <p:cNvSpPr txBox="1"/>
            <p:nvPr/>
          </p:nvSpPr>
          <p:spPr>
            <a:xfrm>
              <a:off x="1206740" y="5071008"/>
              <a:ext cx="4634055"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Make note of any follow-up emails, calls, texts, and content sent after </a:t>
              </a:r>
              <a:b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b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the calls.</a:t>
              </a:r>
            </a:p>
          </p:txBody>
        </p:sp>
      </p:grpSp>
      <p:grpSp>
        <p:nvGrpSpPr>
          <p:cNvPr id="123" name="Group 122">
            <a:extLst>
              <a:ext uri="{FF2B5EF4-FFF2-40B4-BE49-F238E27FC236}">
                <a16:creationId xmlns:a16="http://schemas.microsoft.com/office/drawing/2014/main" id="{9E7C0F20-6C12-9AB9-818E-B96856C32033}"/>
              </a:ext>
            </a:extLst>
          </p:cNvPr>
          <p:cNvGrpSpPr/>
          <p:nvPr/>
        </p:nvGrpSpPr>
        <p:grpSpPr>
          <a:xfrm>
            <a:off x="609600" y="5740720"/>
            <a:ext cx="5231198" cy="432000"/>
            <a:chOff x="609600" y="5754704"/>
            <a:chExt cx="5231198" cy="432000"/>
          </a:xfrm>
        </p:grpSpPr>
        <p:sp>
          <p:nvSpPr>
            <p:cNvPr id="124" name="Google Shape;1223;p115">
              <a:extLst>
                <a:ext uri="{FF2B5EF4-FFF2-40B4-BE49-F238E27FC236}">
                  <a16:creationId xmlns:a16="http://schemas.microsoft.com/office/drawing/2014/main" id="{1C87D911-526B-3719-7A52-369AA85D954D}"/>
                </a:ext>
              </a:extLst>
            </p:cNvPr>
            <p:cNvSpPr txBox="1"/>
            <p:nvPr/>
          </p:nvSpPr>
          <p:spPr>
            <a:xfrm>
              <a:off x="1206741" y="5786037"/>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Consolidate findings and make note of where the company is performing well and areas of opportunity.</a:t>
              </a:r>
            </a:p>
          </p:txBody>
        </p:sp>
        <p:sp>
          <p:nvSpPr>
            <p:cNvPr id="125" name="Oval 124">
              <a:extLst>
                <a:ext uri="{FF2B5EF4-FFF2-40B4-BE49-F238E27FC236}">
                  <a16:creationId xmlns:a16="http://schemas.microsoft.com/office/drawing/2014/main" id="{1B708B51-4A19-1BD7-B4C3-DAA1AEA40841}"/>
                </a:ext>
              </a:extLst>
            </p:cNvPr>
            <p:cNvSpPr>
              <a:spLocks noChangeAspect="1"/>
            </p:cNvSpPr>
            <p:nvPr/>
          </p:nvSpPr>
          <p:spPr>
            <a:xfrm>
              <a:off x="609600" y="575470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06</a:t>
              </a:r>
              <a:endParaRPr lang="en-ID" sz="1400" b="1" dirty="0">
                <a:solidFill>
                  <a:schemeClr val="bg1"/>
                </a:solidFill>
                <a:latin typeface="Slate Pro" panose="02000506040000020004" pitchFamily="2" charset="0"/>
                <a:sym typeface="Slate Pro" panose="02000506040000020004" pitchFamily="2" charset="0"/>
              </a:endParaRPr>
            </a:p>
          </p:txBody>
        </p:sp>
      </p:grpSp>
      <p:pic>
        <p:nvPicPr>
          <p:cNvPr id="126" name="Graphic 125">
            <a:extLst>
              <a:ext uri="{FF2B5EF4-FFF2-40B4-BE49-F238E27FC236}">
                <a16:creationId xmlns:a16="http://schemas.microsoft.com/office/drawing/2014/main" id="{EB977383-74FC-3F44-5967-AD05FFD251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017" y="1424186"/>
            <a:ext cx="304800" cy="304800"/>
          </a:xfrm>
          <a:prstGeom prst="rect">
            <a:avLst/>
          </a:prstGeom>
        </p:spPr>
      </p:pic>
      <p:sp>
        <p:nvSpPr>
          <p:cNvPr id="127" name="Rectangle 126">
            <a:extLst>
              <a:ext uri="{FF2B5EF4-FFF2-40B4-BE49-F238E27FC236}">
                <a16:creationId xmlns:a16="http://schemas.microsoft.com/office/drawing/2014/main" id="{FB478012-9F20-1B2E-CCFA-BF715B0A8800}"/>
              </a:ext>
            </a:extLst>
          </p:cNvPr>
          <p:cNvSpPr/>
          <p:nvPr/>
        </p:nvSpPr>
        <p:spPr>
          <a:xfrm>
            <a:off x="6343787"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Tips And Tricks</a:t>
            </a:r>
          </a:p>
        </p:txBody>
      </p:sp>
      <p:sp>
        <p:nvSpPr>
          <p:cNvPr id="128" name="Rectangle 127">
            <a:extLst>
              <a:ext uri="{FF2B5EF4-FFF2-40B4-BE49-F238E27FC236}">
                <a16:creationId xmlns:a16="http://schemas.microsoft.com/office/drawing/2014/main" id="{AED445BC-7CB5-8994-C461-ABB6267D44ED}"/>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129" name="Graphic 128">
            <a:extLst>
              <a:ext uri="{FF2B5EF4-FFF2-40B4-BE49-F238E27FC236}">
                <a16:creationId xmlns:a16="http://schemas.microsoft.com/office/drawing/2014/main" id="{BAF66518-73FA-9C5D-F9CB-05F40519E2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36079" y="1407063"/>
            <a:ext cx="339046" cy="339046"/>
          </a:xfrm>
          <a:prstGeom prst="rect">
            <a:avLst/>
          </a:prstGeom>
        </p:spPr>
      </p:pic>
      <p:grpSp>
        <p:nvGrpSpPr>
          <p:cNvPr id="196" name="Group 195">
            <a:extLst>
              <a:ext uri="{FF2B5EF4-FFF2-40B4-BE49-F238E27FC236}">
                <a16:creationId xmlns:a16="http://schemas.microsoft.com/office/drawing/2014/main" id="{C05BC5D9-E375-669F-B0A1-A54F654D1D70}"/>
              </a:ext>
            </a:extLst>
          </p:cNvPr>
          <p:cNvGrpSpPr/>
          <p:nvPr/>
        </p:nvGrpSpPr>
        <p:grpSpPr>
          <a:xfrm>
            <a:off x="6343787" y="1992248"/>
            <a:ext cx="5238613" cy="2286852"/>
            <a:chOff x="6343787" y="1992248"/>
            <a:chExt cx="5238613" cy="2286852"/>
          </a:xfrm>
        </p:grpSpPr>
        <p:cxnSp>
          <p:nvCxnSpPr>
            <p:cNvPr id="130" name="Google Shape;1207;p115">
              <a:extLst>
                <a:ext uri="{FF2B5EF4-FFF2-40B4-BE49-F238E27FC236}">
                  <a16:creationId xmlns:a16="http://schemas.microsoft.com/office/drawing/2014/main" id="{ADA6F50E-1E56-BA13-81E6-935A55CF80DD}"/>
                </a:ext>
              </a:extLst>
            </p:cNvPr>
            <p:cNvCxnSpPr/>
            <p:nvPr/>
          </p:nvCxnSpPr>
          <p:spPr>
            <a:xfrm>
              <a:off x="6942050" y="2517390"/>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31" name="Google Shape;1208;p115">
              <a:extLst>
                <a:ext uri="{FF2B5EF4-FFF2-40B4-BE49-F238E27FC236}">
                  <a16:creationId xmlns:a16="http://schemas.microsoft.com/office/drawing/2014/main" id="{8AD6079F-F982-ADED-0C19-B9C826CD7DF5}"/>
                </a:ext>
              </a:extLst>
            </p:cNvPr>
            <p:cNvCxnSpPr/>
            <p:nvPr/>
          </p:nvCxnSpPr>
          <p:spPr>
            <a:xfrm>
              <a:off x="6942050" y="3135674"/>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32" name="Google Shape;1209;p115">
              <a:extLst>
                <a:ext uri="{FF2B5EF4-FFF2-40B4-BE49-F238E27FC236}">
                  <a16:creationId xmlns:a16="http://schemas.microsoft.com/office/drawing/2014/main" id="{41C8B2AA-A411-6511-7E18-79382122AD1A}"/>
                </a:ext>
              </a:extLst>
            </p:cNvPr>
            <p:cNvCxnSpPr/>
            <p:nvPr/>
          </p:nvCxnSpPr>
          <p:spPr>
            <a:xfrm>
              <a:off x="6942050" y="3753958"/>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74" name="Group 173">
              <a:extLst>
                <a:ext uri="{FF2B5EF4-FFF2-40B4-BE49-F238E27FC236}">
                  <a16:creationId xmlns:a16="http://schemas.microsoft.com/office/drawing/2014/main" id="{E27D6651-6A0F-A49C-5877-4C8588FAC783}"/>
                </a:ext>
              </a:extLst>
            </p:cNvPr>
            <p:cNvGrpSpPr/>
            <p:nvPr/>
          </p:nvGrpSpPr>
          <p:grpSpPr>
            <a:xfrm>
              <a:off x="6343787" y="1992248"/>
              <a:ext cx="5238613" cy="432000"/>
              <a:chOff x="6343787" y="1992248"/>
              <a:chExt cx="5238613" cy="432000"/>
            </a:xfrm>
          </p:grpSpPr>
          <p:sp>
            <p:nvSpPr>
              <p:cNvPr id="136" name="Oval 135">
                <a:extLst>
                  <a:ext uri="{FF2B5EF4-FFF2-40B4-BE49-F238E27FC236}">
                    <a16:creationId xmlns:a16="http://schemas.microsoft.com/office/drawing/2014/main" id="{87CC1765-6F3F-7766-4CD7-5867ED639A7A}"/>
                  </a:ext>
                </a:extLst>
              </p:cNvPr>
              <p:cNvSpPr>
                <a:spLocks noChangeAspect="1"/>
              </p:cNvSpPr>
              <p:nvPr/>
            </p:nvSpPr>
            <p:spPr>
              <a:xfrm>
                <a:off x="6343787" y="199224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latin typeface="Slate Pro" panose="02000506040000020004" pitchFamily="2" charset="0"/>
                    <a:sym typeface="Slate Pro" panose="02000506040000020004" pitchFamily="2" charset="0"/>
                  </a:rPr>
                  <a:t>01</a:t>
                </a:r>
                <a:endParaRPr lang="en-ID" sz="1100" b="1" dirty="0">
                  <a:solidFill>
                    <a:schemeClr val="bg1"/>
                  </a:solidFill>
                  <a:latin typeface="Slate Pro" panose="02000506040000020004" pitchFamily="2" charset="0"/>
                  <a:sym typeface="Slate Pro" panose="02000506040000020004" pitchFamily="2" charset="0"/>
                </a:endParaRPr>
              </a:p>
            </p:txBody>
          </p:sp>
          <p:sp>
            <p:nvSpPr>
              <p:cNvPr id="137" name="Google Shape;1226;p115">
                <a:extLst>
                  <a:ext uri="{FF2B5EF4-FFF2-40B4-BE49-F238E27FC236}">
                    <a16:creationId xmlns:a16="http://schemas.microsoft.com/office/drawing/2014/main" id="{F1AE8D2B-2E09-67B1-3CEF-245C59598C49}"/>
                  </a:ext>
                </a:extLst>
              </p:cNvPr>
              <p:cNvSpPr txBox="1"/>
              <p:nvPr/>
            </p:nvSpPr>
            <p:spPr>
              <a:xfrm>
                <a:off x="6942050" y="2023582"/>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Use your personal email and phone number so you cannot be traced back to your organization.</a:t>
                </a:r>
              </a:p>
            </p:txBody>
          </p:sp>
        </p:grpSp>
        <p:grpSp>
          <p:nvGrpSpPr>
            <p:cNvPr id="175" name="Group 174">
              <a:extLst>
                <a:ext uri="{FF2B5EF4-FFF2-40B4-BE49-F238E27FC236}">
                  <a16:creationId xmlns:a16="http://schemas.microsoft.com/office/drawing/2014/main" id="{881CC6C9-C052-A442-D9DC-01F0C0167EE1}"/>
                </a:ext>
              </a:extLst>
            </p:cNvPr>
            <p:cNvGrpSpPr/>
            <p:nvPr/>
          </p:nvGrpSpPr>
          <p:grpSpPr>
            <a:xfrm>
              <a:off x="6343787" y="2610532"/>
              <a:ext cx="5238613" cy="432000"/>
              <a:chOff x="6343787" y="2636906"/>
              <a:chExt cx="5238613" cy="432000"/>
            </a:xfrm>
          </p:grpSpPr>
          <p:sp>
            <p:nvSpPr>
              <p:cNvPr id="140" name="Oval 139">
                <a:extLst>
                  <a:ext uri="{FF2B5EF4-FFF2-40B4-BE49-F238E27FC236}">
                    <a16:creationId xmlns:a16="http://schemas.microsoft.com/office/drawing/2014/main" id="{53496180-324A-861D-BD13-D7E3F67FE912}"/>
                  </a:ext>
                </a:extLst>
              </p:cNvPr>
              <p:cNvSpPr>
                <a:spLocks noChangeAspect="1"/>
              </p:cNvSpPr>
              <p:nvPr/>
            </p:nvSpPr>
            <p:spPr>
              <a:xfrm>
                <a:off x="6343787" y="263690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latin typeface="Slate Pro" panose="02000506040000020004" pitchFamily="2" charset="0"/>
                    <a:sym typeface="Slate Pro" panose="02000506040000020004" pitchFamily="2" charset="0"/>
                  </a:rPr>
                  <a:t>02</a:t>
                </a:r>
                <a:endParaRPr lang="en-ID" sz="1100" b="1" dirty="0">
                  <a:solidFill>
                    <a:schemeClr val="bg1"/>
                  </a:solidFill>
                  <a:latin typeface="Slate Pro" panose="02000506040000020004" pitchFamily="2" charset="0"/>
                  <a:sym typeface="Slate Pro" panose="02000506040000020004" pitchFamily="2" charset="0"/>
                </a:endParaRPr>
              </a:p>
            </p:txBody>
          </p:sp>
          <p:sp>
            <p:nvSpPr>
              <p:cNvPr id="141" name="Google Shape;1224;p115">
                <a:extLst>
                  <a:ext uri="{FF2B5EF4-FFF2-40B4-BE49-F238E27FC236}">
                    <a16:creationId xmlns:a16="http://schemas.microsoft.com/office/drawing/2014/main" id="{94C9A922-1A67-8E6D-B7E0-6C2871E85440}"/>
                  </a:ext>
                </a:extLst>
              </p:cNvPr>
              <p:cNvSpPr txBox="1"/>
              <p:nvPr/>
            </p:nvSpPr>
            <p:spPr>
              <a:xfrm>
                <a:off x="6942050" y="2668240"/>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Use the same cover story across the calls for consistency and easier comparison.</a:t>
                </a:r>
              </a:p>
            </p:txBody>
          </p:sp>
        </p:grpSp>
        <p:grpSp>
          <p:nvGrpSpPr>
            <p:cNvPr id="142" name="Group 141">
              <a:extLst>
                <a:ext uri="{FF2B5EF4-FFF2-40B4-BE49-F238E27FC236}">
                  <a16:creationId xmlns:a16="http://schemas.microsoft.com/office/drawing/2014/main" id="{55CAE4F0-EFEB-EFF9-FEB4-8AAA4FCA5E2A}"/>
                </a:ext>
              </a:extLst>
            </p:cNvPr>
            <p:cNvGrpSpPr/>
            <p:nvPr/>
          </p:nvGrpSpPr>
          <p:grpSpPr>
            <a:xfrm>
              <a:off x="6343787" y="3228816"/>
              <a:ext cx="5238613" cy="432000"/>
              <a:chOff x="6343787" y="3263984"/>
              <a:chExt cx="5238613" cy="432000"/>
            </a:xfrm>
          </p:grpSpPr>
          <p:sp>
            <p:nvSpPr>
              <p:cNvPr id="143" name="Oval 142">
                <a:extLst>
                  <a:ext uri="{FF2B5EF4-FFF2-40B4-BE49-F238E27FC236}">
                    <a16:creationId xmlns:a16="http://schemas.microsoft.com/office/drawing/2014/main" id="{BC99CE54-F15D-0250-1320-19A24A7DB160}"/>
                  </a:ext>
                </a:extLst>
              </p:cNvPr>
              <p:cNvSpPr>
                <a:spLocks noChangeAspect="1"/>
              </p:cNvSpPr>
              <p:nvPr/>
            </p:nvSpPr>
            <p:spPr>
              <a:xfrm>
                <a:off x="6343787" y="326398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latin typeface="Slate Pro" panose="02000506040000020004" pitchFamily="2" charset="0"/>
                    <a:sym typeface="Slate Pro" panose="02000506040000020004" pitchFamily="2" charset="0"/>
                  </a:rPr>
                  <a:t>03</a:t>
                </a:r>
                <a:endParaRPr lang="en-ID" sz="1100" b="1" dirty="0">
                  <a:solidFill>
                    <a:schemeClr val="bg1"/>
                  </a:solidFill>
                  <a:latin typeface="Slate Pro" panose="02000506040000020004" pitchFamily="2" charset="0"/>
                  <a:sym typeface="Slate Pro" panose="02000506040000020004" pitchFamily="2" charset="0"/>
                </a:endParaRPr>
              </a:p>
            </p:txBody>
          </p:sp>
          <p:sp>
            <p:nvSpPr>
              <p:cNvPr id="144" name="Google Shape;1225;p115">
                <a:extLst>
                  <a:ext uri="{FF2B5EF4-FFF2-40B4-BE49-F238E27FC236}">
                    <a16:creationId xmlns:a16="http://schemas.microsoft.com/office/drawing/2014/main" id="{031494E6-A733-0345-5561-0EFD74EEED33}"/>
                  </a:ext>
                </a:extLst>
              </p:cNvPr>
              <p:cNvSpPr txBox="1"/>
              <p:nvPr/>
            </p:nvSpPr>
            <p:spPr>
              <a:xfrm>
                <a:off x="6942050" y="3295319"/>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Call your own company</a:t>
                </a:r>
                <a:r>
                  <a:rPr lang="en-US" sz="1200" dirty="0">
                    <a:solidFill>
                      <a:schemeClr val="tx2"/>
                    </a:solidFill>
                    <a:latin typeface="Slate Pro" panose="02000506040000020004" pitchFamily="2" charset="0"/>
                    <a:ea typeface="Avenir"/>
                    <a:cs typeface="Avenir"/>
                    <a:sym typeface="Slate Pro" panose="02000506040000020004" pitchFamily="2" charset="0"/>
                  </a:rPr>
                  <a:t> as well</a:t>
                </a: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 to compare how reps handle the same scenario given to competitors.</a:t>
                </a:r>
              </a:p>
            </p:txBody>
          </p:sp>
        </p:grpSp>
        <p:grpSp>
          <p:nvGrpSpPr>
            <p:cNvPr id="145" name="Group 144">
              <a:extLst>
                <a:ext uri="{FF2B5EF4-FFF2-40B4-BE49-F238E27FC236}">
                  <a16:creationId xmlns:a16="http://schemas.microsoft.com/office/drawing/2014/main" id="{55B9EFF6-1185-39BD-C581-892DD6A74341}"/>
                </a:ext>
              </a:extLst>
            </p:cNvPr>
            <p:cNvGrpSpPr/>
            <p:nvPr/>
          </p:nvGrpSpPr>
          <p:grpSpPr>
            <a:xfrm>
              <a:off x="6343787" y="3847100"/>
              <a:ext cx="5238611" cy="432000"/>
              <a:chOff x="6343787" y="3847104"/>
              <a:chExt cx="5238611" cy="432000"/>
            </a:xfrm>
          </p:grpSpPr>
          <p:sp>
            <p:nvSpPr>
              <p:cNvPr id="146" name="Oval 145">
                <a:extLst>
                  <a:ext uri="{FF2B5EF4-FFF2-40B4-BE49-F238E27FC236}">
                    <a16:creationId xmlns:a16="http://schemas.microsoft.com/office/drawing/2014/main" id="{0192538B-9D6A-0B5C-8620-00A6E278F833}"/>
                  </a:ext>
                </a:extLst>
              </p:cNvPr>
              <p:cNvSpPr>
                <a:spLocks noChangeAspect="1"/>
              </p:cNvSpPr>
              <p:nvPr/>
            </p:nvSpPr>
            <p:spPr>
              <a:xfrm>
                <a:off x="6343787" y="384710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latin typeface="Slate Pro" panose="02000506040000020004" pitchFamily="2" charset="0"/>
                    <a:sym typeface="Slate Pro" panose="02000506040000020004" pitchFamily="2" charset="0"/>
                  </a:rPr>
                  <a:t>04</a:t>
                </a:r>
                <a:endParaRPr lang="en-ID" sz="1100" b="1" dirty="0">
                  <a:solidFill>
                    <a:schemeClr val="bg1"/>
                  </a:solidFill>
                  <a:latin typeface="Slate Pro" panose="02000506040000020004" pitchFamily="2" charset="0"/>
                  <a:sym typeface="Slate Pro" panose="02000506040000020004" pitchFamily="2" charset="0"/>
                </a:endParaRPr>
              </a:p>
            </p:txBody>
          </p:sp>
          <p:sp>
            <p:nvSpPr>
              <p:cNvPr id="147" name="Google Shape;1221;p115">
                <a:extLst>
                  <a:ext uri="{FF2B5EF4-FFF2-40B4-BE49-F238E27FC236}">
                    <a16:creationId xmlns:a16="http://schemas.microsoft.com/office/drawing/2014/main" id="{6F8CA469-CAD4-ADD0-679C-666E9527938E}"/>
                  </a:ext>
                </a:extLst>
              </p:cNvPr>
              <p:cNvSpPr txBox="1"/>
              <p:nvPr/>
            </p:nvSpPr>
            <p:spPr>
              <a:xfrm>
                <a:off x="6942050" y="3878439"/>
                <a:ext cx="4640348"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Have as many details in your scenario as possible just in case but try not to provide information until asked to gauge what competitors typically ask.</a:t>
                </a:r>
              </a:p>
            </p:txBody>
          </p:sp>
        </p:grpSp>
      </p:grpSp>
      <p:sp>
        <p:nvSpPr>
          <p:cNvPr id="177" name="Rectangle 176">
            <a:extLst>
              <a:ext uri="{FF2B5EF4-FFF2-40B4-BE49-F238E27FC236}">
                <a16:creationId xmlns:a16="http://schemas.microsoft.com/office/drawing/2014/main" id="{E1E65EE2-2BE9-6F1B-5F6A-E460F2DDAC8E}"/>
              </a:ext>
            </a:extLst>
          </p:cNvPr>
          <p:cNvSpPr/>
          <p:nvPr/>
        </p:nvSpPr>
        <p:spPr>
          <a:xfrm>
            <a:off x="6343787" y="4614596"/>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Example Scenario</a:t>
            </a:r>
          </a:p>
        </p:txBody>
      </p:sp>
      <p:sp>
        <p:nvSpPr>
          <p:cNvPr id="178" name="Rectangle 177">
            <a:extLst>
              <a:ext uri="{FF2B5EF4-FFF2-40B4-BE49-F238E27FC236}">
                <a16:creationId xmlns:a16="http://schemas.microsoft.com/office/drawing/2014/main" id="{CCC18AF1-7BDE-EBBB-E4B1-38EEF092FF6C}"/>
              </a:ext>
            </a:extLst>
          </p:cNvPr>
          <p:cNvSpPr/>
          <p:nvPr/>
        </p:nvSpPr>
        <p:spPr>
          <a:xfrm>
            <a:off x="11033939" y="4614594"/>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194" name="Google Shape;1226;p115">
            <a:extLst>
              <a:ext uri="{FF2B5EF4-FFF2-40B4-BE49-F238E27FC236}">
                <a16:creationId xmlns:a16="http://schemas.microsoft.com/office/drawing/2014/main" id="{160FA001-BB15-71A1-EC25-A96EAC0687BD}"/>
              </a:ext>
            </a:extLst>
          </p:cNvPr>
          <p:cNvSpPr txBox="1"/>
          <p:nvPr/>
        </p:nvSpPr>
        <p:spPr>
          <a:xfrm>
            <a:off x="6351203" y="5249850"/>
            <a:ext cx="5213091" cy="93102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None/>
            </a:pPr>
            <a:r>
              <a:rPr lang="en-US" sz="1200" b="1" i="0" u="none" strike="noStrike" cap="none" dirty="0">
                <a:solidFill>
                  <a:schemeClr val="tx2"/>
                </a:solidFill>
                <a:latin typeface="Slate Pro" panose="02000506040000020004" pitchFamily="2" charset="0"/>
                <a:ea typeface="Avenir"/>
                <a:cs typeface="Avenir"/>
                <a:sym typeface="Slate Pro" panose="02000506040000020004" pitchFamily="2" charset="0"/>
              </a:rPr>
              <a:t>Frame up a scenario that includes: </a:t>
            </a:r>
          </a:p>
          <a:p>
            <a:pPr marL="171450" marR="0" lvl="0" indent="-171450" algn="l" rtl="0">
              <a:lnSpc>
                <a:spcPct val="100000"/>
              </a:lnSpc>
              <a:spcBef>
                <a:spcPts val="0"/>
              </a:spcBef>
              <a:spcAft>
                <a:spcPts val="300"/>
              </a:spcAft>
              <a:buFont typeface="Arial" panose="020B0604020202020204" pitchFamily="34" charset="0"/>
              <a:buChar char="•"/>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Buyer persona.</a:t>
            </a:r>
          </a:p>
          <a:p>
            <a:pPr marL="171450" marR="0" lvl="0" indent="-171450" algn="l" rtl="0">
              <a:lnSpc>
                <a:spcPct val="100000"/>
              </a:lnSpc>
              <a:spcBef>
                <a:spcPts val="0"/>
              </a:spcBef>
              <a:spcAft>
                <a:spcPts val="300"/>
              </a:spcAft>
              <a:buFont typeface="Arial" panose="020B0604020202020204" pitchFamily="34" charset="0"/>
              <a:buChar char="•"/>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Statement of need or pain point.</a:t>
            </a:r>
          </a:p>
          <a:p>
            <a:pPr marL="171450" marR="0" lvl="0" indent="-171450" algn="l" rtl="0">
              <a:lnSpc>
                <a:spcPct val="100000"/>
              </a:lnSpc>
              <a:spcBef>
                <a:spcPts val="0"/>
              </a:spcBef>
              <a:spcAft>
                <a:spcPts val="300"/>
              </a:spcAft>
              <a:buFont typeface="Arial" panose="020B0604020202020204" pitchFamily="34" charset="0"/>
              <a:buChar char="•"/>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One to two questions for the rep fielding the call.</a:t>
            </a:r>
          </a:p>
        </p:txBody>
      </p:sp>
      <p:pic>
        <p:nvPicPr>
          <p:cNvPr id="198" name="Graphic 197">
            <a:extLst>
              <a:ext uri="{FF2B5EF4-FFF2-40B4-BE49-F238E27FC236}">
                <a16:creationId xmlns:a16="http://schemas.microsoft.com/office/drawing/2014/main" id="{86AAA15C-415E-A4FA-9122-1216105306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44020" y="4724674"/>
            <a:ext cx="323165" cy="323165"/>
          </a:xfrm>
          <a:prstGeom prst="rect">
            <a:avLst/>
          </a:prstGeom>
        </p:spPr>
      </p:pic>
    </p:spTree>
    <p:extLst>
      <p:ext uri="{BB962C8B-B14F-4D97-AF65-F5344CB8AC3E}">
        <p14:creationId xmlns:p14="http://schemas.microsoft.com/office/powerpoint/2010/main" val="2545271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A64888-22F7-29A5-5A1C-A19DCD77E110}"/>
              </a:ext>
            </a:extLst>
          </p:cNvPr>
          <p:cNvGraphicFramePr>
            <a:graphicFrameLocks noChangeAspect="1"/>
          </p:cNvGraphicFramePr>
          <p:nvPr>
            <p:custDataLst>
              <p:tags r:id="rId1"/>
            </p:custDataLst>
            <p:extLst>
              <p:ext uri="{D42A27DB-BD31-4B8C-83A1-F6EECF244321}">
                <p14:modId xmlns:p14="http://schemas.microsoft.com/office/powerpoint/2010/main" val="11480980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88A64888-22F7-29A5-5A1C-A19DCD77E1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Digital customer journey audit</a:t>
            </a:r>
          </a:p>
        </p:txBody>
      </p:sp>
      <p:grpSp>
        <p:nvGrpSpPr>
          <p:cNvPr id="81" name="Group 80">
            <a:extLst>
              <a:ext uri="{FF2B5EF4-FFF2-40B4-BE49-F238E27FC236}">
                <a16:creationId xmlns:a16="http://schemas.microsoft.com/office/drawing/2014/main" id="{E095E17B-7637-A08F-A32A-57F93C62FB53}"/>
              </a:ext>
            </a:extLst>
          </p:cNvPr>
          <p:cNvGrpSpPr/>
          <p:nvPr/>
        </p:nvGrpSpPr>
        <p:grpSpPr>
          <a:xfrm>
            <a:off x="2251364" y="1016228"/>
            <a:ext cx="2387484" cy="5189238"/>
            <a:chOff x="2565601" y="1304923"/>
            <a:chExt cx="2074493" cy="4969422"/>
          </a:xfrm>
        </p:grpSpPr>
        <p:sp>
          <p:nvSpPr>
            <p:cNvPr id="15" name="TextBox 14">
              <a:extLst>
                <a:ext uri="{FF2B5EF4-FFF2-40B4-BE49-F238E27FC236}">
                  <a16:creationId xmlns:a16="http://schemas.microsoft.com/office/drawing/2014/main" id="{F7DAFAF2-6EC5-6552-9BBF-B1A378CFE271}"/>
                </a:ext>
              </a:extLst>
            </p:cNvPr>
            <p:cNvSpPr txBox="1"/>
            <p:nvPr/>
          </p:nvSpPr>
          <p:spPr>
            <a:xfrm>
              <a:off x="2565601" y="1304923"/>
              <a:ext cx="2074493" cy="795285"/>
            </a:xfrm>
            <a:prstGeom prst="rect">
              <a:avLst/>
            </a:prstGeom>
            <a:solidFill>
              <a:schemeClr val="accent3"/>
            </a:solidFill>
          </p:spPr>
          <p:txBody>
            <a:bodyPr wrap="square" lIns="108000" tIns="36000" rIns="108000" bIns="36000" anchor="ctr" anchorCtr="0">
              <a:noAutofit/>
            </a:bodyPr>
            <a:lstStyle/>
            <a:p>
              <a:pPr marL="0" marR="0" lvl="0" indent="0" algn="l" rtl="0">
                <a:lnSpc>
                  <a:spcPct val="100000"/>
                </a:lnSpc>
                <a:spcBef>
                  <a:spcPts val="0"/>
                </a:spcBef>
                <a:spcAft>
                  <a:spcPts val="0"/>
                </a:spcAft>
                <a:buNone/>
              </a:pPr>
              <a:r>
                <a:rPr lang="en-US" sz="1200" u="none" strike="noStrike" cap="none" dirty="0">
                  <a:solidFill>
                    <a:schemeClr val="bg1"/>
                  </a:solidFill>
                  <a:latin typeface="Slate Pro" panose="02000506040000020004" pitchFamily="2" charset="0"/>
                  <a:sym typeface="Slate Pro" panose="02000506040000020004" pitchFamily="2" charset="0"/>
                </a:rPr>
                <a:t>Go to competitor websites via the web and a mobile device to compare buying experiences.</a:t>
              </a:r>
            </a:p>
          </p:txBody>
        </p:sp>
        <p:sp>
          <p:nvSpPr>
            <p:cNvPr id="16" name="TextBox 15">
              <a:extLst>
                <a:ext uri="{FF2B5EF4-FFF2-40B4-BE49-F238E27FC236}">
                  <a16:creationId xmlns:a16="http://schemas.microsoft.com/office/drawing/2014/main" id="{6C6DBFC8-D0C1-B7A7-7426-0053B7F23765}"/>
                </a:ext>
              </a:extLst>
            </p:cNvPr>
            <p:cNvSpPr txBox="1"/>
            <p:nvPr/>
          </p:nvSpPr>
          <p:spPr>
            <a:xfrm>
              <a:off x="2565601" y="2219318"/>
              <a:ext cx="2074493" cy="319962"/>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b="0" u="none" strike="noStrike" cap="none" dirty="0">
                  <a:solidFill>
                    <a:schemeClr val="dk1"/>
                  </a:solidFill>
                  <a:latin typeface="Slate Pro" panose="02000506040000020004" pitchFamily="2" charset="0"/>
                  <a:sym typeface="Slate Pro" panose="02000506040000020004" pitchFamily="2" charset="0"/>
                </a:rPr>
                <a:t>Understand the customer experience across digital channels.</a:t>
              </a:r>
            </a:p>
          </p:txBody>
        </p:sp>
        <p:sp>
          <p:nvSpPr>
            <p:cNvPr id="17" name="TextBox 16">
              <a:extLst>
                <a:ext uri="{FF2B5EF4-FFF2-40B4-BE49-F238E27FC236}">
                  <a16:creationId xmlns:a16="http://schemas.microsoft.com/office/drawing/2014/main" id="{8EE12C70-B774-5815-B0D9-FD820234F441}"/>
                </a:ext>
              </a:extLst>
            </p:cNvPr>
            <p:cNvSpPr txBox="1"/>
            <p:nvPr/>
          </p:nvSpPr>
          <p:spPr>
            <a:xfrm>
              <a:off x="2565601" y="2794400"/>
              <a:ext cx="2074493" cy="1388929"/>
            </a:xfrm>
            <a:prstGeom prst="rect">
              <a:avLst/>
            </a:prstGeom>
            <a:noFill/>
          </p:spPr>
          <p:txBody>
            <a:bodyPr wrap="square" lIns="0" tIns="0" rIns="0" bIns="0">
              <a:spAutoFit/>
            </a:bodyPr>
            <a:lstStyle/>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easy is it for a customer to find information?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easy is it for a customer to learn about and compare solutions? </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long does it take to navigate the digital journey?</a:t>
              </a:r>
            </a:p>
            <a:p>
              <a:pPr marL="91440" marR="0" lvl="0" indent="-91440" algn="l" rtl="0">
                <a:lnSpc>
                  <a:spcPct val="100000"/>
                </a:lnSpc>
                <a:spcBef>
                  <a:spcPts val="0"/>
                </a:spcBef>
                <a:spcAft>
                  <a:spcPts val="30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Are user details captured for future lead generation? </a:t>
              </a:r>
            </a:p>
          </p:txBody>
        </p:sp>
        <p:sp>
          <p:nvSpPr>
            <p:cNvPr id="18" name="TextBox 17">
              <a:extLst>
                <a:ext uri="{FF2B5EF4-FFF2-40B4-BE49-F238E27FC236}">
                  <a16:creationId xmlns:a16="http://schemas.microsoft.com/office/drawing/2014/main" id="{56573708-23B2-D25C-267D-AF6DE2B198A6}"/>
                </a:ext>
              </a:extLst>
            </p:cNvPr>
            <p:cNvSpPr txBox="1"/>
            <p:nvPr/>
          </p:nvSpPr>
          <p:spPr>
            <a:xfrm>
              <a:off x="2565601" y="4244978"/>
              <a:ext cx="2074493" cy="441410"/>
            </a:xfrm>
            <a:prstGeom prst="rect">
              <a:avLst/>
            </a:prstGeom>
            <a:solidFill>
              <a:schemeClr val="accent3"/>
            </a:solidFill>
          </p:spPr>
          <p:txBody>
            <a:bodyPr wrap="square" lIns="108000" tIns="36000" rIns="108000" bIns="36000" anchor="ctr" anchorCtr="0">
              <a:noAutofit/>
            </a:bodyPr>
            <a:lstStyle/>
            <a:p>
              <a:pPr marR="0" lvl="0" algn="l" rtl="0">
                <a:lnSpc>
                  <a:spcPct val="100000"/>
                </a:lnSpc>
                <a:spcBef>
                  <a:spcPts val="0"/>
                </a:spcBef>
                <a:spcAft>
                  <a:spcPts val="0"/>
                </a:spcAft>
              </a:pPr>
              <a:r>
                <a:rPr lang="en-US" sz="1400" u="none" strike="noStrike" cap="none" dirty="0">
                  <a:solidFill>
                    <a:schemeClr val="bg1"/>
                  </a:solidFill>
                  <a:latin typeface="Slate Pro" panose="02000506040000020004" pitchFamily="2" charset="0"/>
                  <a:sym typeface="Slate Pro" panose="02000506040000020004" pitchFamily="2" charset="0"/>
                </a:rPr>
                <a:t>Marketing or product</a:t>
              </a:r>
            </a:p>
          </p:txBody>
        </p:sp>
        <p:sp>
          <p:nvSpPr>
            <p:cNvPr id="19" name="TextBox 18">
              <a:extLst>
                <a:ext uri="{FF2B5EF4-FFF2-40B4-BE49-F238E27FC236}">
                  <a16:creationId xmlns:a16="http://schemas.microsoft.com/office/drawing/2014/main" id="{25B5C62A-2E8D-FC76-5219-2EB2F43BEAFA}"/>
                </a:ext>
              </a:extLst>
            </p:cNvPr>
            <p:cNvSpPr txBox="1"/>
            <p:nvPr/>
          </p:nvSpPr>
          <p:spPr>
            <a:xfrm>
              <a:off x="2565601" y="4826301"/>
              <a:ext cx="2074493" cy="162106"/>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Quarterly</a:t>
              </a:r>
              <a:endParaRPr lang="en-US" sz="1100" dirty="0">
                <a:latin typeface="Slate Pro" panose="02000506040000020004" pitchFamily="2" charset="0"/>
                <a:sym typeface="Slate Pro" panose="02000506040000020004" pitchFamily="2" charset="0"/>
              </a:endParaRPr>
            </a:p>
          </p:txBody>
        </p:sp>
        <p:sp>
          <p:nvSpPr>
            <p:cNvPr id="20" name="TextBox 19">
              <a:extLst>
                <a:ext uri="{FF2B5EF4-FFF2-40B4-BE49-F238E27FC236}">
                  <a16:creationId xmlns:a16="http://schemas.microsoft.com/office/drawing/2014/main" id="{ACA677D3-24D3-F222-0F74-F25C72D73A81}"/>
                </a:ext>
              </a:extLst>
            </p:cNvPr>
            <p:cNvSpPr txBox="1"/>
            <p:nvPr/>
          </p:nvSpPr>
          <p:spPr>
            <a:xfrm>
              <a:off x="2565601" y="5267710"/>
              <a:ext cx="2074493" cy="162106"/>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100" u="none" strike="noStrike" cap="none" dirty="0">
                  <a:solidFill>
                    <a:schemeClr val="dk1"/>
                  </a:solidFill>
                  <a:latin typeface="Slate Pro" panose="02000506040000020004" pitchFamily="2" charset="0"/>
                  <a:sym typeface="Slate Pro" panose="02000506040000020004" pitchFamily="2" charset="0"/>
                </a:rPr>
                <a:t>1 hour per company</a:t>
              </a:r>
            </a:p>
          </p:txBody>
        </p:sp>
        <p:sp>
          <p:nvSpPr>
            <p:cNvPr id="21" name="TextBox 20">
              <a:extLst>
                <a:ext uri="{FF2B5EF4-FFF2-40B4-BE49-F238E27FC236}">
                  <a16:creationId xmlns:a16="http://schemas.microsoft.com/office/drawing/2014/main" id="{4DFCD9B6-B9D4-D838-9C89-3B71841F7527}"/>
                </a:ext>
              </a:extLst>
            </p:cNvPr>
            <p:cNvSpPr txBox="1"/>
            <p:nvPr/>
          </p:nvSpPr>
          <p:spPr>
            <a:xfrm>
              <a:off x="2565601" y="5625919"/>
              <a:ext cx="2074493" cy="648426"/>
            </a:xfrm>
            <a:prstGeom prst="rect">
              <a:avLst/>
            </a:prstGeom>
            <a:noFill/>
          </p:spPr>
          <p:txBody>
            <a:bodyPr wrap="square" lIns="0" tIns="0" rIns="0" bIns="0">
              <a:spAutoFit/>
            </a:bodyPr>
            <a:lstStyle/>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Competitor product launch</a:t>
              </a:r>
            </a:p>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Competitor restructuring</a:t>
              </a:r>
            </a:p>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Competitor M&amp;A</a:t>
              </a:r>
            </a:p>
            <a:p>
              <a:pPr marL="57150" marR="0" lvl="0" algn="l" rtl="0">
                <a:lnSpc>
                  <a:spcPct val="100000"/>
                </a:lnSpc>
                <a:spcBef>
                  <a:spcPts val="0"/>
                </a:spcBef>
                <a:spcAft>
                  <a:spcPts val="0"/>
                </a:spcAft>
              </a:pPr>
              <a:endParaRPr lang="en-US" sz="1100" u="none" strike="noStrike" cap="none" dirty="0">
                <a:solidFill>
                  <a:schemeClr val="dk1"/>
                </a:solidFill>
                <a:latin typeface="Slate Pro" panose="02000506040000020004" pitchFamily="2" charset="0"/>
                <a:sym typeface="Slate Pro" panose="02000506040000020004" pitchFamily="2" charset="0"/>
              </a:endParaRPr>
            </a:p>
          </p:txBody>
        </p:sp>
        <p:grpSp>
          <p:nvGrpSpPr>
            <p:cNvPr id="31" name="Group 30">
              <a:extLst>
                <a:ext uri="{FF2B5EF4-FFF2-40B4-BE49-F238E27FC236}">
                  <a16:creationId xmlns:a16="http://schemas.microsoft.com/office/drawing/2014/main" id="{5BDD3624-DDF4-9C6A-AE87-1FE0A0478227}"/>
                </a:ext>
              </a:extLst>
            </p:cNvPr>
            <p:cNvGrpSpPr/>
            <p:nvPr/>
          </p:nvGrpSpPr>
          <p:grpSpPr>
            <a:xfrm>
              <a:off x="2565601" y="2672491"/>
              <a:ext cx="2074493" cy="3499709"/>
              <a:chOff x="2254314" y="2672491"/>
              <a:chExt cx="2249561" cy="3499709"/>
            </a:xfrm>
          </p:grpSpPr>
          <p:cxnSp>
            <p:nvCxnSpPr>
              <p:cNvPr id="25" name="Straight Connector 24">
                <a:extLst>
                  <a:ext uri="{FF2B5EF4-FFF2-40B4-BE49-F238E27FC236}">
                    <a16:creationId xmlns:a16="http://schemas.microsoft.com/office/drawing/2014/main" id="{210FE686-04BE-6E23-581D-7080D1ECAD16}"/>
                  </a:ext>
                </a:extLst>
              </p:cNvPr>
              <p:cNvCxnSpPr/>
              <p:nvPr/>
            </p:nvCxnSpPr>
            <p:spPr>
              <a:xfrm>
                <a:off x="2254314" y="2672491"/>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BDB9E2-93C8-843C-225A-71C026E07293}"/>
                  </a:ext>
                </a:extLst>
              </p:cNvPr>
              <p:cNvCxnSpPr/>
              <p:nvPr/>
            </p:nvCxnSpPr>
            <p:spPr>
              <a:xfrm>
                <a:off x="2254314" y="5127797"/>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6E38F5-058A-8BDB-FA0D-67CE99D33442}"/>
                  </a:ext>
                </a:extLst>
              </p:cNvPr>
              <p:cNvCxnSpPr/>
              <p:nvPr/>
            </p:nvCxnSpPr>
            <p:spPr>
              <a:xfrm>
                <a:off x="2254314" y="5569206"/>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CD534D-EE35-1CFC-93A0-CF821679B292}"/>
                  </a:ext>
                </a:extLst>
              </p:cNvPr>
              <p:cNvCxnSpPr/>
              <p:nvPr/>
            </p:nvCxnSpPr>
            <p:spPr>
              <a:xfrm>
                <a:off x="2254314" y="6172200"/>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41" name="Google Shape;1138;p114">
            <a:extLst>
              <a:ext uri="{FF2B5EF4-FFF2-40B4-BE49-F238E27FC236}">
                <a16:creationId xmlns:a16="http://schemas.microsoft.com/office/drawing/2014/main" id="{1261DF13-73D1-4C18-90B8-4B13DEA34759}"/>
              </a:ext>
            </a:extLst>
          </p:cNvPr>
          <p:cNvGraphicFramePr/>
          <p:nvPr>
            <p:extLst>
              <p:ext uri="{D42A27DB-BD31-4B8C-83A1-F6EECF244321}">
                <p14:modId xmlns:p14="http://schemas.microsoft.com/office/powerpoint/2010/main" val="99520408"/>
              </p:ext>
            </p:extLst>
          </p:nvPr>
        </p:nvGraphicFramePr>
        <p:xfrm>
          <a:off x="4773781" y="1016227"/>
          <a:ext cx="6935512" cy="5150092"/>
        </p:xfrm>
        <a:graphic>
          <a:graphicData uri="http://schemas.openxmlformats.org/drawingml/2006/table">
            <a:tbl>
              <a:tblPr firstRow="1" bandRow="1">
                <a:noFill/>
              </a:tblPr>
              <a:tblGrid>
                <a:gridCol w="1153352">
                  <a:extLst>
                    <a:ext uri="{9D8B030D-6E8A-4147-A177-3AD203B41FA5}">
                      <a16:colId xmlns:a16="http://schemas.microsoft.com/office/drawing/2014/main" val="20000"/>
                    </a:ext>
                  </a:extLst>
                </a:gridCol>
                <a:gridCol w="1156432">
                  <a:extLst>
                    <a:ext uri="{9D8B030D-6E8A-4147-A177-3AD203B41FA5}">
                      <a16:colId xmlns:a16="http://schemas.microsoft.com/office/drawing/2014/main" val="20001"/>
                    </a:ext>
                  </a:extLst>
                </a:gridCol>
                <a:gridCol w="1156432">
                  <a:extLst>
                    <a:ext uri="{9D8B030D-6E8A-4147-A177-3AD203B41FA5}">
                      <a16:colId xmlns:a16="http://schemas.microsoft.com/office/drawing/2014/main" val="20002"/>
                    </a:ext>
                  </a:extLst>
                </a:gridCol>
                <a:gridCol w="1156432">
                  <a:extLst>
                    <a:ext uri="{9D8B030D-6E8A-4147-A177-3AD203B41FA5}">
                      <a16:colId xmlns:a16="http://schemas.microsoft.com/office/drawing/2014/main" val="20003"/>
                    </a:ext>
                  </a:extLst>
                </a:gridCol>
                <a:gridCol w="1156432">
                  <a:extLst>
                    <a:ext uri="{9D8B030D-6E8A-4147-A177-3AD203B41FA5}">
                      <a16:colId xmlns:a16="http://schemas.microsoft.com/office/drawing/2014/main" val="20004"/>
                    </a:ext>
                  </a:extLst>
                </a:gridCol>
                <a:gridCol w="1156432">
                  <a:extLst>
                    <a:ext uri="{9D8B030D-6E8A-4147-A177-3AD203B41FA5}">
                      <a16:colId xmlns:a16="http://schemas.microsoft.com/office/drawing/2014/main" val="20005"/>
                    </a:ext>
                  </a:extLst>
                </a:gridCol>
              </a:tblGrid>
              <a:tr h="469096">
                <a:tc gridSpan="6">
                  <a:txBody>
                    <a:bodyPr/>
                    <a:lstStyle/>
                    <a:p>
                      <a:pPr marL="0" marR="0" lvl="0" indent="0" algn="ctr" rtl="0">
                        <a:lnSpc>
                          <a:spcPct val="100000"/>
                        </a:lnSpc>
                        <a:spcBef>
                          <a:spcPts val="0"/>
                        </a:spcBef>
                        <a:spcAft>
                          <a:spcPts val="0"/>
                        </a:spcAft>
                        <a:buNone/>
                      </a:pPr>
                      <a:r>
                        <a:rPr lang="en-US" sz="1400" b="1" u="none" strike="noStrike" cap="none" dirty="0">
                          <a:solidFill>
                            <a:schemeClr val="bg1"/>
                          </a:solidFill>
                          <a:latin typeface="Slate Pro" panose="02000506040000020004" pitchFamily="2" charset="0"/>
                          <a:sym typeface="Slate Pro" panose="02000506040000020004" pitchFamily="2" charset="0"/>
                        </a:rPr>
                        <a:t>RACI, Inputs, And Outputs</a:t>
                      </a:r>
                      <a:endParaRPr b="1" dirty="0">
                        <a:solidFill>
                          <a:schemeClr val="bg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31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Function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Product</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Marketing</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Sales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Revenue/</a:t>
                      </a:r>
                    </a:p>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finance</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Strategy and Comms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12700" cap="flat" cmpd="sng">
                      <a:solidFill>
                        <a:schemeClr val="lt2"/>
                      </a:solidFill>
                      <a:prstDash val="solid"/>
                      <a:round/>
                      <a:headEnd type="none" w="sm" len="sm"/>
                      <a:tailEnd type="none" w="sm" len="sm"/>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extLst>
                  <a:ext uri="{0D108BD9-81ED-4DB2-BD59-A6C34878D82A}">
                    <a16:rowId xmlns:a16="http://schemas.microsoft.com/office/drawing/2014/main" val="10001"/>
                  </a:ext>
                </a:extLst>
              </a:tr>
              <a:tr h="65989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Role</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Responsible and accountable</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861969">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Inputs Given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latin typeface="Slate Pro" panose="02000506040000020004" pitchFamily="2" charset="0"/>
                          <a:sym typeface="Slate Pro" panose="02000506040000020004" pitchFamily="2" charset="0"/>
                        </a:rPr>
                        <a:t>Competitor trigger events</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latin typeface="Slate Pro" panose="02000506040000020004" pitchFamily="2" charset="0"/>
                          <a:sym typeface="Slate Pro" panose="02000506040000020004" pitchFamily="2" charset="0"/>
                        </a:rPr>
                        <a:t>Product specs to investigate</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panose="020B0604020202020204" pitchFamily="34" charset="0"/>
                        <a:buNone/>
                      </a:pPr>
                      <a:r>
                        <a:rPr lang="en-US" sz="1100" u="none" strike="noStrike" cap="none" dirty="0">
                          <a:latin typeface="Slate Pro" panose="02000506040000020004" pitchFamily="2" charset="0"/>
                          <a:sym typeface="Slate Pro" panose="02000506040000020004" pitchFamily="2" charset="0"/>
                        </a:rPr>
                        <a:t>Marketing areas to investigate if applicable</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63500" marR="0" lvl="0" indent="0" algn="l" rtl="0">
                        <a:lnSpc>
                          <a:spcPct val="100000"/>
                        </a:lnSpc>
                        <a:spcBef>
                          <a:spcPts val="0"/>
                        </a:spcBef>
                        <a:spcAft>
                          <a:spcPts val="0"/>
                        </a:spcAft>
                        <a:buClr>
                          <a:srgbClr val="000000"/>
                        </a:buClr>
                        <a:buSzPts val="1000"/>
                        <a:buFont typeface="Arial" panose="020B0604020202020204" pitchFamily="34" charset="0"/>
                        <a:buNone/>
                      </a:pPr>
                      <a:endParaRPr sz="1100" u="none" strike="noStrike" cap="none"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Font typeface="Arial" panose="020B0604020202020204" pitchFamily="34" charset="0"/>
                        <a:buNone/>
                      </a:pPr>
                      <a:endParaRPr sz="1100" u="none" strike="noStrike" cap="none"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panose="020B0604020202020204" pitchFamily="34" charset="0"/>
                        <a:buNone/>
                      </a:pPr>
                      <a:r>
                        <a:rPr lang="en-US" sz="1100" u="none" strike="noStrike" cap="none" dirty="0">
                          <a:latin typeface="Slate Pro" panose="02000506040000020004" pitchFamily="2" charset="0"/>
                          <a:sym typeface="Slate Pro" panose="02000506040000020004" pitchFamily="2" charset="0"/>
                        </a:rPr>
                        <a:t>Competitor trigger events</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440825">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Outputs Received</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latin typeface="Slate Pro" panose="02000506040000020004" pitchFamily="2" charset="0"/>
                          <a:sym typeface="Slate Pro" panose="02000506040000020004" pitchFamily="2" charset="0"/>
                        </a:rPr>
                        <a:t>Competitor value prop</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latin typeface="Slate Pro" panose="02000506040000020004" pitchFamily="2" charset="0"/>
                          <a:sym typeface="Slate Pro" panose="02000506040000020004" pitchFamily="2" charset="0"/>
                        </a:rPr>
                        <a:t>Changes in digital journey </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latin typeface="Slate Pro" panose="02000506040000020004" pitchFamily="2" charset="0"/>
                          <a:sym typeface="Slate Pro" panose="02000506040000020004" pitchFamily="2" charset="0"/>
                        </a:rPr>
                        <a:t>Competitor value prop</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300"/>
                        </a:spcAft>
                        <a:buClr>
                          <a:srgbClr val="000000"/>
                        </a:buClr>
                        <a:buSzPts val="1000"/>
                        <a:buFont typeface="Arial" panose="020B0604020202020204" pitchFamily="34" charset="0"/>
                        <a:buChar char="•"/>
                      </a:pPr>
                      <a:r>
                        <a:rPr lang="en-US" sz="1100" u="none" strike="noStrike" cap="none" dirty="0">
                          <a:latin typeface="Slate Pro" panose="02000506040000020004" pitchFamily="2" charset="0"/>
                          <a:sym typeface="Slate Pro" panose="02000506040000020004" pitchFamily="2" charset="0"/>
                        </a:rPr>
                        <a:t>Marketing collateral given in follow-up</a:t>
                      </a:r>
                      <a:endParaRPr sz="1100"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latin typeface="Slate Pro" panose="02000506040000020004" pitchFamily="2" charset="0"/>
                        <a:sym typeface="Slate Pro" panose="02000506040000020004" pitchFamily="2"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8" name="Google Shape;1145;p114">
            <a:extLst>
              <a:ext uri="{FF2B5EF4-FFF2-40B4-BE49-F238E27FC236}">
                <a16:creationId xmlns:a16="http://schemas.microsoft.com/office/drawing/2014/main" id="{E5FF2FC9-FCBB-B916-6650-FB36C90ED1D2}"/>
              </a:ext>
            </a:extLst>
          </p:cNvPr>
          <p:cNvSpPr/>
          <p:nvPr/>
        </p:nvSpPr>
        <p:spPr>
          <a:xfrm>
            <a:off x="4878979" y="1776066"/>
            <a:ext cx="171074" cy="170334"/>
          </a:xfrm>
          <a:custGeom>
            <a:avLst/>
            <a:gdLst/>
            <a:ahLst/>
            <a:cxnLst/>
            <a:rect l="l" t="t" r="r" b="b"/>
            <a:pathLst>
              <a:path w="98" h="97" extrusionOk="0">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69" name="Google Shape;1146;p114">
            <a:extLst>
              <a:ext uri="{FF2B5EF4-FFF2-40B4-BE49-F238E27FC236}">
                <a16:creationId xmlns:a16="http://schemas.microsoft.com/office/drawing/2014/main" id="{4C5E3744-C29E-CD84-8E34-AE7D96314767}"/>
              </a:ext>
            </a:extLst>
          </p:cNvPr>
          <p:cNvGrpSpPr/>
          <p:nvPr/>
        </p:nvGrpSpPr>
        <p:grpSpPr>
          <a:xfrm>
            <a:off x="4894531" y="2465875"/>
            <a:ext cx="139970" cy="151078"/>
            <a:chOff x="2700338" y="1104900"/>
            <a:chExt cx="300038" cy="323850"/>
          </a:xfrm>
        </p:grpSpPr>
        <p:sp>
          <p:nvSpPr>
            <p:cNvPr id="70" name="Google Shape;1147;p114">
              <a:extLst>
                <a:ext uri="{FF2B5EF4-FFF2-40B4-BE49-F238E27FC236}">
                  <a16:creationId xmlns:a16="http://schemas.microsoft.com/office/drawing/2014/main" id="{608AC639-BC7E-A2AA-CB54-7FC9F1D9A51C}"/>
                </a:ext>
              </a:extLst>
            </p:cNvPr>
            <p:cNvSpPr/>
            <p:nvPr/>
          </p:nvSpPr>
          <p:spPr>
            <a:xfrm>
              <a:off x="2700338" y="1181100"/>
              <a:ext cx="300038" cy="247650"/>
            </a:xfrm>
            <a:custGeom>
              <a:avLst/>
              <a:gdLst/>
              <a:ahLst/>
              <a:cxnLst/>
              <a:rect l="l" t="t" r="r" b="b"/>
              <a:pathLst>
                <a:path w="80" h="66" extrusionOk="0">
                  <a:moveTo>
                    <a:pt x="71" y="43"/>
                  </a:moveTo>
                  <a:cubicBezTo>
                    <a:pt x="52" y="37"/>
                    <a:pt x="52" y="37"/>
                    <a:pt x="52" y="37"/>
                  </a:cubicBezTo>
                  <a:cubicBezTo>
                    <a:pt x="52" y="27"/>
                    <a:pt x="52" y="27"/>
                    <a:pt x="52" y="27"/>
                  </a:cubicBezTo>
                  <a:cubicBezTo>
                    <a:pt x="58" y="23"/>
                    <a:pt x="61" y="15"/>
                    <a:pt x="61" y="6"/>
                  </a:cubicBezTo>
                  <a:cubicBezTo>
                    <a:pt x="61" y="6"/>
                    <a:pt x="61" y="6"/>
                    <a:pt x="61" y="5"/>
                  </a:cubicBezTo>
                  <a:cubicBezTo>
                    <a:pt x="60" y="6"/>
                    <a:pt x="59" y="6"/>
                    <a:pt x="57" y="6"/>
                  </a:cubicBezTo>
                  <a:cubicBezTo>
                    <a:pt x="51" y="6"/>
                    <a:pt x="46" y="5"/>
                    <a:pt x="42" y="0"/>
                  </a:cubicBezTo>
                  <a:cubicBezTo>
                    <a:pt x="39" y="4"/>
                    <a:pt x="33" y="6"/>
                    <a:pt x="27" y="6"/>
                  </a:cubicBezTo>
                  <a:cubicBezTo>
                    <a:pt x="25" y="6"/>
                    <a:pt x="21" y="4"/>
                    <a:pt x="18" y="3"/>
                  </a:cubicBezTo>
                  <a:cubicBezTo>
                    <a:pt x="18" y="4"/>
                    <a:pt x="17" y="5"/>
                    <a:pt x="17" y="6"/>
                  </a:cubicBezTo>
                  <a:cubicBezTo>
                    <a:pt x="17" y="15"/>
                    <a:pt x="22" y="24"/>
                    <a:pt x="28" y="28"/>
                  </a:cubicBezTo>
                  <a:cubicBezTo>
                    <a:pt x="28" y="37"/>
                    <a:pt x="28" y="37"/>
                    <a:pt x="28" y="37"/>
                  </a:cubicBezTo>
                  <a:cubicBezTo>
                    <a:pt x="9" y="43"/>
                    <a:pt x="9" y="43"/>
                    <a:pt x="9" y="43"/>
                  </a:cubicBezTo>
                  <a:cubicBezTo>
                    <a:pt x="4" y="45"/>
                    <a:pt x="0" y="51"/>
                    <a:pt x="0" y="57"/>
                  </a:cubicBezTo>
                  <a:cubicBezTo>
                    <a:pt x="0" y="66"/>
                    <a:pt x="0" y="66"/>
                    <a:pt x="0" y="66"/>
                  </a:cubicBezTo>
                  <a:cubicBezTo>
                    <a:pt x="80" y="66"/>
                    <a:pt x="80" y="66"/>
                    <a:pt x="80" y="66"/>
                  </a:cubicBezTo>
                  <a:cubicBezTo>
                    <a:pt x="80" y="57"/>
                    <a:pt x="80" y="57"/>
                    <a:pt x="80" y="57"/>
                  </a:cubicBezTo>
                  <a:cubicBezTo>
                    <a:pt x="80" y="51"/>
                    <a:pt x="76" y="45"/>
                    <a:pt x="71"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71" name="Google Shape;1148;p114">
              <a:extLst>
                <a:ext uri="{FF2B5EF4-FFF2-40B4-BE49-F238E27FC236}">
                  <a16:creationId xmlns:a16="http://schemas.microsoft.com/office/drawing/2014/main" id="{5F901570-3A72-44D7-0124-548A1B6FA3E3}"/>
                </a:ext>
              </a:extLst>
            </p:cNvPr>
            <p:cNvSpPr/>
            <p:nvPr/>
          </p:nvSpPr>
          <p:spPr>
            <a:xfrm>
              <a:off x="2768600" y="1104900"/>
              <a:ext cx="160338" cy="82550"/>
            </a:xfrm>
            <a:custGeom>
              <a:avLst/>
              <a:gdLst/>
              <a:ahLst/>
              <a:cxnLst/>
              <a:rect l="l" t="t" r="r" b="b"/>
              <a:pathLst>
                <a:path w="43" h="22" extrusionOk="0">
                  <a:moveTo>
                    <a:pt x="23" y="15"/>
                  </a:moveTo>
                  <a:cubicBezTo>
                    <a:pt x="24" y="12"/>
                    <a:pt x="24" y="12"/>
                    <a:pt x="24" y="12"/>
                  </a:cubicBezTo>
                  <a:cubicBezTo>
                    <a:pt x="26" y="15"/>
                    <a:pt x="26" y="15"/>
                    <a:pt x="26" y="15"/>
                  </a:cubicBezTo>
                  <a:cubicBezTo>
                    <a:pt x="30" y="21"/>
                    <a:pt x="33" y="22"/>
                    <a:pt x="39" y="22"/>
                  </a:cubicBezTo>
                  <a:cubicBezTo>
                    <a:pt x="41" y="22"/>
                    <a:pt x="42" y="22"/>
                    <a:pt x="43" y="21"/>
                  </a:cubicBezTo>
                  <a:cubicBezTo>
                    <a:pt x="41" y="9"/>
                    <a:pt x="32" y="0"/>
                    <a:pt x="21" y="0"/>
                  </a:cubicBezTo>
                  <a:cubicBezTo>
                    <a:pt x="11" y="0"/>
                    <a:pt x="3" y="8"/>
                    <a:pt x="0" y="19"/>
                  </a:cubicBezTo>
                  <a:cubicBezTo>
                    <a:pt x="3" y="21"/>
                    <a:pt x="8" y="22"/>
                    <a:pt x="9" y="22"/>
                  </a:cubicBezTo>
                  <a:cubicBezTo>
                    <a:pt x="15" y="22"/>
                    <a:pt x="21" y="19"/>
                    <a:pt x="23"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3" name="Graphic 82">
            <a:extLst>
              <a:ext uri="{FF2B5EF4-FFF2-40B4-BE49-F238E27FC236}">
                <a16:creationId xmlns:a16="http://schemas.microsoft.com/office/drawing/2014/main" id="{028290CE-091F-80AF-D90A-6F6D98508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8516" y="3148550"/>
            <a:ext cx="252000" cy="252000"/>
          </a:xfrm>
          <a:prstGeom prst="rect">
            <a:avLst/>
          </a:prstGeom>
        </p:spPr>
      </p:pic>
      <p:pic>
        <p:nvPicPr>
          <p:cNvPr id="85" name="Graphic 84">
            <a:extLst>
              <a:ext uri="{FF2B5EF4-FFF2-40B4-BE49-F238E27FC236}">
                <a16:creationId xmlns:a16="http://schemas.microsoft.com/office/drawing/2014/main" id="{38DCFFC9-130E-FBF2-0CE5-8FD0C08C97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8516" y="4758344"/>
            <a:ext cx="252000" cy="252000"/>
          </a:xfrm>
          <a:prstGeom prst="rect">
            <a:avLst/>
          </a:prstGeom>
        </p:spPr>
      </p:pic>
      <p:grpSp>
        <p:nvGrpSpPr>
          <p:cNvPr id="6" name="Group 5">
            <a:extLst>
              <a:ext uri="{FF2B5EF4-FFF2-40B4-BE49-F238E27FC236}">
                <a16:creationId xmlns:a16="http://schemas.microsoft.com/office/drawing/2014/main" id="{9A49EBD4-A6FC-9DA9-DB63-942C767D25C5}"/>
              </a:ext>
            </a:extLst>
          </p:cNvPr>
          <p:cNvGrpSpPr/>
          <p:nvPr/>
        </p:nvGrpSpPr>
        <p:grpSpPr>
          <a:xfrm>
            <a:off x="0" y="1016227"/>
            <a:ext cx="2146165" cy="5155973"/>
            <a:chOff x="0" y="1016227"/>
            <a:chExt cx="2146165" cy="5155973"/>
          </a:xfrm>
        </p:grpSpPr>
        <p:sp>
          <p:nvSpPr>
            <p:cNvPr id="5" name="Rectangle 4">
              <a:extLst>
                <a:ext uri="{FF2B5EF4-FFF2-40B4-BE49-F238E27FC236}">
                  <a16:creationId xmlns:a16="http://schemas.microsoft.com/office/drawing/2014/main" id="{945DD33B-DEC3-3F79-12CC-9CCCD860B806}"/>
                </a:ext>
              </a:extLst>
            </p:cNvPr>
            <p:cNvSpPr/>
            <p:nvPr/>
          </p:nvSpPr>
          <p:spPr>
            <a:xfrm>
              <a:off x="0" y="1016227"/>
              <a:ext cx="2146165" cy="5155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pic>
          <p:nvPicPr>
            <p:cNvPr id="80" name="Google Shape;1231;p116">
              <a:extLst>
                <a:ext uri="{FF2B5EF4-FFF2-40B4-BE49-F238E27FC236}">
                  <a16:creationId xmlns:a16="http://schemas.microsoft.com/office/drawing/2014/main" id="{F648C6A2-6670-E9A2-315B-19CDCF53443E}"/>
                </a:ext>
              </a:extLst>
            </p:cNvPr>
            <p:cNvPicPr preferRelativeResize="0"/>
            <p:nvPr/>
          </p:nvPicPr>
          <p:blipFill rotWithShape="1">
            <a:blip r:embed="rId10">
              <a:alphaModFix amt="15000"/>
            </a:blip>
            <a:srcRect l="35198" t="8691" r="35199" b="8600"/>
            <a:stretch/>
          </p:blipFill>
          <p:spPr>
            <a:xfrm>
              <a:off x="0" y="1022106"/>
              <a:ext cx="2146165" cy="5150093"/>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7" name="TextBox 6">
              <a:extLst>
                <a:ext uri="{FF2B5EF4-FFF2-40B4-BE49-F238E27FC236}">
                  <a16:creationId xmlns:a16="http://schemas.microsoft.com/office/drawing/2014/main" id="{034201C2-AF70-9690-50E4-560999985CB1}"/>
                </a:ext>
              </a:extLst>
            </p:cNvPr>
            <p:cNvSpPr txBox="1"/>
            <p:nvPr/>
          </p:nvSpPr>
          <p:spPr>
            <a:xfrm>
              <a:off x="790783" y="1338048"/>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Description</a:t>
              </a:r>
              <a:endParaRPr lang="en-US" sz="1200" dirty="0">
                <a:solidFill>
                  <a:schemeClr val="bg1"/>
                </a:solidFill>
                <a:latin typeface="Slate Pro" panose="02000506040000020004" pitchFamily="2" charset="0"/>
                <a:sym typeface="Slate Pro" panose="02000506040000020004" pitchFamily="2" charset="0"/>
              </a:endParaRPr>
            </a:p>
          </p:txBody>
        </p:sp>
        <p:sp>
          <p:nvSpPr>
            <p:cNvPr id="8" name="TextBox 7">
              <a:extLst>
                <a:ext uri="{FF2B5EF4-FFF2-40B4-BE49-F238E27FC236}">
                  <a16:creationId xmlns:a16="http://schemas.microsoft.com/office/drawing/2014/main" id="{51C6ADFF-129B-C474-0691-A8D6DEE6A222}"/>
                </a:ext>
              </a:extLst>
            </p:cNvPr>
            <p:cNvSpPr txBox="1"/>
            <p:nvPr/>
          </p:nvSpPr>
          <p:spPr>
            <a:xfrm>
              <a:off x="790783" y="202183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Purpose</a:t>
              </a:r>
              <a:endParaRPr lang="en-US" sz="1200" dirty="0">
                <a:solidFill>
                  <a:schemeClr val="bg1"/>
                </a:solidFill>
                <a:latin typeface="Slate Pro" panose="02000506040000020004" pitchFamily="2" charset="0"/>
                <a:sym typeface="Slate Pro" panose="02000506040000020004" pitchFamily="2" charset="0"/>
              </a:endParaRPr>
            </a:p>
          </p:txBody>
        </p:sp>
        <p:sp>
          <p:nvSpPr>
            <p:cNvPr id="9" name="TextBox 8">
              <a:extLst>
                <a:ext uri="{FF2B5EF4-FFF2-40B4-BE49-F238E27FC236}">
                  <a16:creationId xmlns:a16="http://schemas.microsoft.com/office/drawing/2014/main" id="{2CB297C7-6FA3-83CB-AF5F-FBC4797E6F02}"/>
                </a:ext>
              </a:extLst>
            </p:cNvPr>
            <p:cNvSpPr txBox="1"/>
            <p:nvPr/>
          </p:nvSpPr>
          <p:spPr>
            <a:xfrm>
              <a:off x="790783" y="3007369"/>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Questions</a:t>
              </a:r>
              <a:endParaRPr lang="en-US" sz="1200" dirty="0">
                <a:solidFill>
                  <a:schemeClr val="bg1"/>
                </a:solidFill>
                <a:latin typeface="Slate Pro" panose="02000506040000020004" pitchFamily="2" charset="0"/>
                <a:sym typeface="Slate Pro" panose="02000506040000020004" pitchFamily="2" charset="0"/>
              </a:endParaRPr>
            </a:p>
          </p:txBody>
        </p:sp>
        <p:sp>
          <p:nvSpPr>
            <p:cNvPr id="10" name="TextBox 9">
              <a:extLst>
                <a:ext uri="{FF2B5EF4-FFF2-40B4-BE49-F238E27FC236}">
                  <a16:creationId xmlns:a16="http://schemas.microsoft.com/office/drawing/2014/main" id="{8EC506EE-1C1F-2C05-C5A0-C5F72125D26A}"/>
                </a:ext>
              </a:extLst>
            </p:cNvPr>
            <p:cNvSpPr txBox="1"/>
            <p:nvPr/>
          </p:nvSpPr>
          <p:spPr>
            <a:xfrm>
              <a:off x="790783" y="425905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Owner</a:t>
              </a:r>
              <a:endParaRPr lang="en-US" sz="1200" dirty="0">
                <a:solidFill>
                  <a:schemeClr val="bg1"/>
                </a:solidFill>
                <a:latin typeface="Slate Pro" panose="02000506040000020004" pitchFamily="2" charset="0"/>
                <a:sym typeface="Slate Pro" panose="02000506040000020004" pitchFamily="2" charset="0"/>
              </a:endParaRPr>
            </a:p>
          </p:txBody>
        </p:sp>
        <p:sp>
          <p:nvSpPr>
            <p:cNvPr id="12" name="TextBox 11">
              <a:extLst>
                <a:ext uri="{FF2B5EF4-FFF2-40B4-BE49-F238E27FC236}">
                  <a16:creationId xmlns:a16="http://schemas.microsoft.com/office/drawing/2014/main" id="{17C65F13-DC05-0181-0D2F-15BD58BAB4FB}"/>
                </a:ext>
              </a:extLst>
            </p:cNvPr>
            <p:cNvSpPr txBox="1"/>
            <p:nvPr/>
          </p:nvSpPr>
          <p:spPr>
            <a:xfrm>
              <a:off x="790783" y="472903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Frequency</a:t>
              </a:r>
              <a:endParaRPr lang="en-US" sz="1200" dirty="0">
                <a:solidFill>
                  <a:schemeClr val="bg1"/>
                </a:solidFill>
                <a:latin typeface="Slate Pro" panose="02000506040000020004" pitchFamily="2" charset="0"/>
                <a:sym typeface="Slate Pro" panose="02000506040000020004" pitchFamily="2" charset="0"/>
              </a:endParaRPr>
            </a:p>
          </p:txBody>
        </p:sp>
        <p:sp>
          <p:nvSpPr>
            <p:cNvPr id="13" name="TextBox 12">
              <a:extLst>
                <a:ext uri="{FF2B5EF4-FFF2-40B4-BE49-F238E27FC236}">
                  <a16:creationId xmlns:a16="http://schemas.microsoft.com/office/drawing/2014/main" id="{1F967335-BECF-B298-E6C2-B6DBBD5AED9B}"/>
                </a:ext>
              </a:extLst>
            </p:cNvPr>
            <p:cNvSpPr txBox="1"/>
            <p:nvPr/>
          </p:nvSpPr>
          <p:spPr>
            <a:xfrm>
              <a:off x="790783" y="5208543"/>
              <a:ext cx="121919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Time to Execute</a:t>
              </a:r>
              <a:endParaRPr lang="en-US" sz="1200" dirty="0">
                <a:solidFill>
                  <a:schemeClr val="bg1"/>
                </a:solidFill>
                <a:latin typeface="Slate Pro" panose="02000506040000020004" pitchFamily="2" charset="0"/>
                <a:sym typeface="Slate Pro" panose="02000506040000020004" pitchFamily="2" charset="0"/>
              </a:endParaRPr>
            </a:p>
          </p:txBody>
        </p:sp>
        <p:sp>
          <p:nvSpPr>
            <p:cNvPr id="14" name="TextBox 13">
              <a:extLst>
                <a:ext uri="{FF2B5EF4-FFF2-40B4-BE49-F238E27FC236}">
                  <a16:creationId xmlns:a16="http://schemas.microsoft.com/office/drawing/2014/main" id="{581BEB46-7FD0-0C44-0204-F0476447AC88}"/>
                </a:ext>
              </a:extLst>
            </p:cNvPr>
            <p:cNvSpPr txBox="1"/>
            <p:nvPr/>
          </p:nvSpPr>
          <p:spPr>
            <a:xfrm>
              <a:off x="790783" y="571169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Trigger Events</a:t>
              </a:r>
              <a:endParaRPr lang="en-US" sz="1200" dirty="0">
                <a:solidFill>
                  <a:schemeClr val="bg1"/>
                </a:solidFill>
                <a:latin typeface="Slate Pro" panose="02000506040000020004" pitchFamily="2" charset="0"/>
                <a:sym typeface="Slate Pro" panose="02000506040000020004" pitchFamily="2" charset="0"/>
              </a:endParaRPr>
            </a:p>
          </p:txBody>
        </p:sp>
        <p:grpSp>
          <p:nvGrpSpPr>
            <p:cNvPr id="32" name="Group 31">
              <a:extLst>
                <a:ext uri="{FF2B5EF4-FFF2-40B4-BE49-F238E27FC236}">
                  <a16:creationId xmlns:a16="http://schemas.microsoft.com/office/drawing/2014/main" id="{F127A573-7B04-6BEA-069D-815E282E1CA8}"/>
                </a:ext>
              </a:extLst>
            </p:cNvPr>
            <p:cNvGrpSpPr/>
            <p:nvPr/>
          </p:nvGrpSpPr>
          <p:grpSpPr>
            <a:xfrm>
              <a:off x="314122" y="1857723"/>
              <a:ext cx="1822315" cy="3661882"/>
              <a:chOff x="2254314" y="2106606"/>
              <a:chExt cx="2249561" cy="3462600"/>
            </a:xfrm>
          </p:grpSpPr>
          <p:cxnSp>
            <p:nvCxnSpPr>
              <p:cNvPr id="34" name="Straight Connector 33">
                <a:extLst>
                  <a:ext uri="{FF2B5EF4-FFF2-40B4-BE49-F238E27FC236}">
                    <a16:creationId xmlns:a16="http://schemas.microsoft.com/office/drawing/2014/main" id="{5DBFEEA2-3BFE-8703-2343-40F10DBD45A9}"/>
                  </a:ext>
                </a:extLst>
              </p:cNvPr>
              <p:cNvCxnSpPr/>
              <p:nvPr/>
            </p:nvCxnSpPr>
            <p:spPr>
              <a:xfrm>
                <a:off x="2254314" y="21066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6FC3C6-87BB-EF32-1F6E-AEC79CD2099C}"/>
                  </a:ext>
                </a:extLst>
              </p:cNvPr>
              <p:cNvCxnSpPr/>
              <p:nvPr/>
            </p:nvCxnSpPr>
            <p:spPr>
              <a:xfrm>
                <a:off x="2254314" y="2672491"/>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959F10-A541-6C09-207B-E941B10DA51F}"/>
                  </a:ext>
                </a:extLst>
              </p:cNvPr>
              <p:cNvCxnSpPr/>
              <p:nvPr/>
            </p:nvCxnSpPr>
            <p:spPr>
              <a:xfrm>
                <a:off x="2254314" y="4244979"/>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00E59C-1881-8344-DAFC-4AADD75DEC47}"/>
                  </a:ext>
                </a:extLst>
              </p:cNvPr>
              <p:cNvCxnSpPr/>
              <p:nvPr/>
            </p:nvCxnSpPr>
            <p:spPr>
              <a:xfrm>
                <a:off x="2254314" y="4686388"/>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F37ADE-23E3-83A3-D62C-8BCB44CCF422}"/>
                  </a:ext>
                </a:extLst>
              </p:cNvPr>
              <p:cNvCxnSpPr/>
              <p:nvPr/>
            </p:nvCxnSpPr>
            <p:spPr>
              <a:xfrm>
                <a:off x="2254314" y="5127797"/>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2B97E6-CE3C-03C1-D2C2-8D9CA0435478}"/>
                  </a:ext>
                </a:extLst>
              </p:cNvPr>
              <p:cNvCxnSpPr/>
              <p:nvPr/>
            </p:nvCxnSpPr>
            <p:spPr>
              <a:xfrm>
                <a:off x="2254314" y="55692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44" name="Google Shape;1140;p114">
              <a:extLst>
                <a:ext uri="{FF2B5EF4-FFF2-40B4-BE49-F238E27FC236}">
                  <a16:creationId xmlns:a16="http://schemas.microsoft.com/office/drawing/2014/main" id="{FA4EABCE-9D11-22B5-76BF-E2330A01DD4C}"/>
                </a:ext>
              </a:extLst>
            </p:cNvPr>
            <p:cNvGrpSpPr/>
            <p:nvPr/>
          </p:nvGrpSpPr>
          <p:grpSpPr>
            <a:xfrm>
              <a:off x="433090" y="1345960"/>
              <a:ext cx="168112" cy="168852"/>
              <a:chOff x="4833938" y="2551714"/>
              <a:chExt cx="360362" cy="361950"/>
            </a:xfrm>
          </p:grpSpPr>
          <p:sp>
            <p:nvSpPr>
              <p:cNvPr id="45" name="Google Shape;1141;p114">
                <a:extLst>
                  <a:ext uri="{FF2B5EF4-FFF2-40B4-BE49-F238E27FC236}">
                    <a16:creationId xmlns:a16="http://schemas.microsoft.com/office/drawing/2014/main" id="{03ECA899-CDC9-1358-3DE7-818F9B63C3A2}"/>
                  </a:ext>
                </a:extLst>
              </p:cNvPr>
              <p:cNvSpPr/>
              <p:nvPr/>
            </p:nvSpPr>
            <p:spPr>
              <a:xfrm>
                <a:off x="4833938" y="2807288"/>
                <a:ext cx="192089" cy="106363"/>
              </a:xfrm>
              <a:custGeom>
                <a:avLst/>
                <a:gdLst/>
                <a:ahLst/>
                <a:cxnLst/>
                <a:rect l="l" t="t" r="r" b="b"/>
                <a:pathLst>
                  <a:path w="51" h="28" extrusionOk="0">
                    <a:moveTo>
                      <a:pt x="44" y="14"/>
                    </a:moveTo>
                    <a:cubicBezTo>
                      <a:pt x="44" y="8"/>
                      <a:pt x="47" y="3"/>
                      <a:pt x="51" y="0"/>
                    </a:cubicBezTo>
                    <a:cubicBezTo>
                      <a:pt x="22" y="0"/>
                      <a:pt x="22" y="0"/>
                      <a:pt x="22" y="0"/>
                    </a:cubicBezTo>
                    <a:cubicBezTo>
                      <a:pt x="20" y="0"/>
                      <a:pt x="20" y="0"/>
                      <a:pt x="20" y="0"/>
                    </a:cubicBezTo>
                    <a:cubicBezTo>
                      <a:pt x="14" y="0"/>
                      <a:pt x="14" y="0"/>
                      <a:pt x="14" y="0"/>
                    </a:cubicBezTo>
                    <a:cubicBezTo>
                      <a:pt x="6" y="0"/>
                      <a:pt x="0" y="6"/>
                      <a:pt x="0" y="14"/>
                    </a:cubicBezTo>
                    <a:cubicBezTo>
                      <a:pt x="0" y="22"/>
                      <a:pt x="6" y="28"/>
                      <a:pt x="14" y="28"/>
                    </a:cubicBezTo>
                    <a:cubicBezTo>
                      <a:pt x="51" y="28"/>
                      <a:pt x="51" y="28"/>
                      <a:pt x="51" y="28"/>
                    </a:cubicBezTo>
                    <a:cubicBezTo>
                      <a:pt x="47" y="25"/>
                      <a:pt x="44" y="20"/>
                      <a:pt x="44"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6" name="Google Shape;1142;p114">
                <a:extLst>
                  <a:ext uri="{FF2B5EF4-FFF2-40B4-BE49-F238E27FC236}">
                    <a16:creationId xmlns:a16="http://schemas.microsoft.com/office/drawing/2014/main" id="{559ACAF4-539C-22AA-4BD0-E0988C63CD8D}"/>
                  </a:ext>
                </a:extLst>
              </p:cNvPr>
              <p:cNvSpPr/>
              <p:nvPr/>
            </p:nvSpPr>
            <p:spPr>
              <a:xfrm>
                <a:off x="4908550" y="2551714"/>
                <a:ext cx="285750" cy="361950"/>
              </a:xfrm>
              <a:custGeom>
                <a:avLst/>
                <a:gdLst/>
                <a:ahLst/>
                <a:cxnLst/>
                <a:rect l="l" t="t" r="r" b="b"/>
                <a:pathLst>
                  <a:path w="76" h="96" extrusionOk="0">
                    <a:moveTo>
                      <a:pt x="64" y="0"/>
                    </a:moveTo>
                    <a:cubicBezTo>
                      <a:pt x="14" y="0"/>
                      <a:pt x="14" y="0"/>
                      <a:pt x="14" y="0"/>
                    </a:cubicBezTo>
                    <a:cubicBezTo>
                      <a:pt x="6" y="0"/>
                      <a:pt x="0" y="6"/>
                      <a:pt x="0" y="14"/>
                    </a:cubicBezTo>
                    <a:cubicBezTo>
                      <a:pt x="0" y="64"/>
                      <a:pt x="0" y="64"/>
                      <a:pt x="0" y="64"/>
                    </a:cubicBezTo>
                    <a:cubicBezTo>
                      <a:pt x="42" y="64"/>
                      <a:pt x="42" y="64"/>
                      <a:pt x="42" y="64"/>
                    </a:cubicBezTo>
                    <a:cubicBezTo>
                      <a:pt x="43" y="64"/>
                      <a:pt x="44" y="65"/>
                      <a:pt x="44" y="66"/>
                    </a:cubicBezTo>
                    <a:cubicBezTo>
                      <a:pt x="44" y="67"/>
                      <a:pt x="43" y="68"/>
                      <a:pt x="42" y="68"/>
                    </a:cubicBezTo>
                    <a:cubicBezTo>
                      <a:pt x="36" y="68"/>
                      <a:pt x="28" y="73"/>
                      <a:pt x="28" y="82"/>
                    </a:cubicBezTo>
                    <a:cubicBezTo>
                      <a:pt x="28" y="91"/>
                      <a:pt x="36" y="96"/>
                      <a:pt x="42" y="96"/>
                    </a:cubicBezTo>
                    <a:cubicBezTo>
                      <a:pt x="50" y="96"/>
                      <a:pt x="56" y="90"/>
                      <a:pt x="56" y="82"/>
                    </a:cubicBezTo>
                    <a:cubicBezTo>
                      <a:pt x="56" y="16"/>
                      <a:pt x="56" y="16"/>
                      <a:pt x="56" y="16"/>
                    </a:cubicBezTo>
                    <a:cubicBezTo>
                      <a:pt x="74" y="16"/>
                      <a:pt x="74" y="16"/>
                      <a:pt x="74" y="16"/>
                    </a:cubicBezTo>
                    <a:cubicBezTo>
                      <a:pt x="75" y="16"/>
                      <a:pt x="76" y="15"/>
                      <a:pt x="76" y="14"/>
                    </a:cubicBezTo>
                    <a:cubicBezTo>
                      <a:pt x="76" y="6"/>
                      <a:pt x="71" y="0"/>
                      <a:pt x="64" y="0"/>
                    </a:cubicBezTo>
                    <a:close/>
                    <a:moveTo>
                      <a:pt x="38" y="56"/>
                    </a:moveTo>
                    <a:cubicBezTo>
                      <a:pt x="16" y="56"/>
                      <a:pt x="16" y="56"/>
                      <a:pt x="16" y="56"/>
                    </a:cubicBezTo>
                    <a:cubicBezTo>
                      <a:pt x="15" y="56"/>
                      <a:pt x="14" y="55"/>
                      <a:pt x="14" y="54"/>
                    </a:cubicBezTo>
                    <a:cubicBezTo>
                      <a:pt x="14" y="53"/>
                      <a:pt x="15" y="52"/>
                      <a:pt x="16" y="52"/>
                    </a:cubicBezTo>
                    <a:cubicBezTo>
                      <a:pt x="38" y="52"/>
                      <a:pt x="38" y="52"/>
                      <a:pt x="38" y="52"/>
                    </a:cubicBezTo>
                    <a:cubicBezTo>
                      <a:pt x="39" y="52"/>
                      <a:pt x="40" y="53"/>
                      <a:pt x="40" y="54"/>
                    </a:cubicBezTo>
                    <a:cubicBezTo>
                      <a:pt x="40" y="55"/>
                      <a:pt x="39" y="56"/>
                      <a:pt x="38" y="56"/>
                    </a:cubicBezTo>
                    <a:close/>
                    <a:moveTo>
                      <a:pt x="38" y="44"/>
                    </a:moveTo>
                    <a:cubicBezTo>
                      <a:pt x="16" y="44"/>
                      <a:pt x="16" y="44"/>
                      <a:pt x="16" y="44"/>
                    </a:cubicBezTo>
                    <a:cubicBezTo>
                      <a:pt x="15" y="44"/>
                      <a:pt x="14" y="43"/>
                      <a:pt x="14" y="42"/>
                    </a:cubicBezTo>
                    <a:cubicBezTo>
                      <a:pt x="14" y="41"/>
                      <a:pt x="15" y="40"/>
                      <a:pt x="16" y="40"/>
                    </a:cubicBezTo>
                    <a:cubicBezTo>
                      <a:pt x="38" y="40"/>
                      <a:pt x="38" y="40"/>
                      <a:pt x="38" y="40"/>
                    </a:cubicBezTo>
                    <a:cubicBezTo>
                      <a:pt x="39" y="40"/>
                      <a:pt x="40" y="41"/>
                      <a:pt x="40" y="42"/>
                    </a:cubicBezTo>
                    <a:cubicBezTo>
                      <a:pt x="40" y="43"/>
                      <a:pt x="39" y="44"/>
                      <a:pt x="38" y="44"/>
                    </a:cubicBezTo>
                    <a:close/>
                    <a:moveTo>
                      <a:pt x="38" y="32"/>
                    </a:moveTo>
                    <a:cubicBezTo>
                      <a:pt x="16" y="32"/>
                      <a:pt x="16" y="32"/>
                      <a:pt x="16" y="32"/>
                    </a:cubicBezTo>
                    <a:cubicBezTo>
                      <a:pt x="15" y="32"/>
                      <a:pt x="14" y="31"/>
                      <a:pt x="14" y="30"/>
                    </a:cubicBezTo>
                    <a:cubicBezTo>
                      <a:pt x="14" y="29"/>
                      <a:pt x="15" y="28"/>
                      <a:pt x="16" y="28"/>
                    </a:cubicBezTo>
                    <a:cubicBezTo>
                      <a:pt x="38" y="28"/>
                      <a:pt x="38" y="28"/>
                      <a:pt x="38" y="28"/>
                    </a:cubicBezTo>
                    <a:cubicBezTo>
                      <a:pt x="39" y="28"/>
                      <a:pt x="40" y="29"/>
                      <a:pt x="40" y="30"/>
                    </a:cubicBezTo>
                    <a:cubicBezTo>
                      <a:pt x="40" y="31"/>
                      <a:pt x="39" y="32"/>
                      <a:pt x="38" y="32"/>
                    </a:cubicBezTo>
                    <a:close/>
                    <a:moveTo>
                      <a:pt x="38" y="20"/>
                    </a:moveTo>
                    <a:cubicBezTo>
                      <a:pt x="16" y="20"/>
                      <a:pt x="16" y="20"/>
                      <a:pt x="16" y="20"/>
                    </a:cubicBezTo>
                    <a:cubicBezTo>
                      <a:pt x="15" y="20"/>
                      <a:pt x="14" y="19"/>
                      <a:pt x="14" y="18"/>
                    </a:cubicBezTo>
                    <a:cubicBezTo>
                      <a:pt x="14" y="17"/>
                      <a:pt x="15" y="16"/>
                      <a:pt x="16" y="16"/>
                    </a:cubicBezTo>
                    <a:cubicBezTo>
                      <a:pt x="38" y="16"/>
                      <a:pt x="38" y="16"/>
                      <a:pt x="38" y="16"/>
                    </a:cubicBezTo>
                    <a:cubicBezTo>
                      <a:pt x="39" y="16"/>
                      <a:pt x="40" y="17"/>
                      <a:pt x="40" y="18"/>
                    </a:cubicBezTo>
                    <a:cubicBezTo>
                      <a:pt x="40" y="19"/>
                      <a:pt x="39" y="20"/>
                      <a:pt x="38" y="20"/>
                    </a:cubicBezTo>
                    <a:close/>
                    <a:moveTo>
                      <a:pt x="56" y="12"/>
                    </a:moveTo>
                    <a:cubicBezTo>
                      <a:pt x="58" y="6"/>
                      <a:pt x="62" y="4"/>
                      <a:pt x="63" y="4"/>
                    </a:cubicBezTo>
                    <a:cubicBezTo>
                      <a:pt x="64" y="4"/>
                      <a:pt x="64" y="4"/>
                      <a:pt x="64" y="4"/>
                    </a:cubicBezTo>
                    <a:cubicBezTo>
                      <a:pt x="68" y="4"/>
                      <a:pt x="71" y="7"/>
                      <a:pt x="72" y="12"/>
                    </a:cubicBezTo>
                    <a:lnTo>
                      <a:pt x="56"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47" name="Google Shape;1143;p114">
              <a:extLst>
                <a:ext uri="{FF2B5EF4-FFF2-40B4-BE49-F238E27FC236}">
                  <a16:creationId xmlns:a16="http://schemas.microsoft.com/office/drawing/2014/main" id="{35CBD582-ABAE-EE86-1C34-94849169E338}"/>
                </a:ext>
              </a:extLst>
            </p:cNvPr>
            <p:cNvSpPr/>
            <p:nvPr/>
          </p:nvSpPr>
          <p:spPr>
            <a:xfrm>
              <a:off x="433090" y="2021294"/>
              <a:ext cx="185737" cy="185737"/>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pic>
          <p:nvPicPr>
            <p:cNvPr id="48" name="Google Shape;1144;p114" descr="Badge Question Mark with solid fill">
              <a:extLst>
                <a:ext uri="{FF2B5EF4-FFF2-40B4-BE49-F238E27FC236}">
                  <a16:creationId xmlns:a16="http://schemas.microsoft.com/office/drawing/2014/main" id="{77F86345-E19F-62CB-EB14-A472861C6213}"/>
                </a:ext>
              </a:extLst>
            </p:cNvPr>
            <p:cNvPicPr preferRelativeResize="0"/>
            <p:nvPr/>
          </p:nvPicPr>
          <p:blipFill rotWithShape="1">
            <a:blip r:embed="rId11">
              <a:alphaModFix/>
            </a:blip>
            <a:srcRect/>
            <a:stretch/>
          </p:blipFill>
          <p:spPr>
            <a:xfrm>
              <a:off x="433090" y="3009192"/>
              <a:ext cx="213286" cy="213286"/>
            </a:xfrm>
            <a:prstGeom prst="rect">
              <a:avLst/>
            </a:prstGeom>
            <a:noFill/>
            <a:ln>
              <a:noFill/>
            </a:ln>
          </p:spPr>
        </p:pic>
        <p:grpSp>
          <p:nvGrpSpPr>
            <p:cNvPr id="49" name="Google Shape;1157;p114">
              <a:extLst>
                <a:ext uri="{FF2B5EF4-FFF2-40B4-BE49-F238E27FC236}">
                  <a16:creationId xmlns:a16="http://schemas.microsoft.com/office/drawing/2014/main" id="{81EE526E-508F-A7DD-F427-097CAA10EDE8}"/>
                </a:ext>
              </a:extLst>
            </p:cNvPr>
            <p:cNvGrpSpPr/>
            <p:nvPr/>
          </p:nvGrpSpPr>
          <p:grpSpPr>
            <a:xfrm>
              <a:off x="433090" y="4266957"/>
              <a:ext cx="168112" cy="168853"/>
              <a:chOff x="2670175" y="3248025"/>
              <a:chExt cx="360363" cy="361951"/>
            </a:xfrm>
          </p:grpSpPr>
          <p:sp>
            <p:nvSpPr>
              <p:cNvPr id="50" name="Google Shape;1158;p114">
                <a:extLst>
                  <a:ext uri="{FF2B5EF4-FFF2-40B4-BE49-F238E27FC236}">
                    <a16:creationId xmlns:a16="http://schemas.microsoft.com/office/drawing/2014/main" id="{C161E454-B9C4-517F-5F57-714CB5E21AB6}"/>
                  </a:ext>
                </a:extLst>
              </p:cNvPr>
              <p:cNvSpPr/>
              <p:nvPr/>
            </p:nvSpPr>
            <p:spPr>
              <a:xfrm>
                <a:off x="2711450" y="3294063"/>
                <a:ext cx="282575" cy="315913"/>
              </a:xfrm>
              <a:custGeom>
                <a:avLst/>
                <a:gdLst/>
                <a:ahLst/>
                <a:cxnLst/>
                <a:rect l="l" t="t" r="r" b="b"/>
                <a:pathLst>
                  <a:path w="75" h="84" extrusionOk="0">
                    <a:moveTo>
                      <a:pt x="48" y="46"/>
                    </a:moveTo>
                    <a:cubicBezTo>
                      <a:pt x="56" y="42"/>
                      <a:pt x="62" y="34"/>
                      <a:pt x="62" y="24"/>
                    </a:cubicBezTo>
                    <a:cubicBezTo>
                      <a:pt x="62" y="11"/>
                      <a:pt x="51" y="0"/>
                      <a:pt x="37" y="0"/>
                    </a:cubicBezTo>
                    <a:cubicBezTo>
                      <a:pt x="24" y="0"/>
                      <a:pt x="13" y="11"/>
                      <a:pt x="13" y="24"/>
                    </a:cubicBezTo>
                    <a:cubicBezTo>
                      <a:pt x="13" y="34"/>
                      <a:pt x="19" y="42"/>
                      <a:pt x="27" y="46"/>
                    </a:cubicBezTo>
                    <a:cubicBezTo>
                      <a:pt x="11" y="51"/>
                      <a:pt x="0" y="65"/>
                      <a:pt x="0" y="82"/>
                    </a:cubicBezTo>
                    <a:cubicBezTo>
                      <a:pt x="0" y="83"/>
                      <a:pt x="1" y="84"/>
                      <a:pt x="2" y="84"/>
                    </a:cubicBezTo>
                    <a:cubicBezTo>
                      <a:pt x="73" y="84"/>
                      <a:pt x="73" y="84"/>
                      <a:pt x="73" y="84"/>
                    </a:cubicBezTo>
                    <a:cubicBezTo>
                      <a:pt x="73" y="84"/>
                      <a:pt x="73" y="84"/>
                      <a:pt x="73" y="84"/>
                    </a:cubicBezTo>
                    <a:cubicBezTo>
                      <a:pt x="74" y="84"/>
                      <a:pt x="75" y="83"/>
                      <a:pt x="75" y="82"/>
                    </a:cubicBezTo>
                    <a:cubicBezTo>
                      <a:pt x="75" y="66"/>
                      <a:pt x="64" y="51"/>
                      <a:pt x="48"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1159;p114">
                <a:extLst>
                  <a:ext uri="{FF2B5EF4-FFF2-40B4-BE49-F238E27FC236}">
                    <a16:creationId xmlns:a16="http://schemas.microsoft.com/office/drawing/2014/main" id="{45CF9661-92EA-19B7-7F7D-26D42EB8FB6A}"/>
                  </a:ext>
                </a:extLst>
              </p:cNvPr>
              <p:cNvSpPr/>
              <p:nvPr/>
            </p:nvSpPr>
            <p:spPr>
              <a:xfrm>
                <a:off x="267017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4"/>
                      <a:pt x="0" y="4"/>
                      <a:pt x="0" y="4"/>
                    </a:cubicBezTo>
                    <a:cubicBezTo>
                      <a:pt x="0" y="2"/>
                      <a:pt x="2" y="0"/>
                      <a:pt x="4" y="0"/>
                    </a:cubicBezTo>
                    <a:cubicBezTo>
                      <a:pt x="6" y="0"/>
                      <a:pt x="8" y="2"/>
                      <a:pt x="8" y="4"/>
                    </a:cubicBezTo>
                    <a:cubicBezTo>
                      <a:pt x="8" y="12"/>
                      <a:pt x="8" y="12"/>
                      <a:pt x="8" y="12"/>
                    </a:cubicBezTo>
                    <a:cubicBezTo>
                      <a:pt x="16" y="12"/>
                      <a:pt x="16" y="12"/>
                      <a:pt x="16" y="12"/>
                    </a:cubicBezTo>
                    <a:cubicBezTo>
                      <a:pt x="18" y="12"/>
                      <a:pt x="20" y="14"/>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2" name="Google Shape;1160;p114">
                <a:extLst>
                  <a:ext uri="{FF2B5EF4-FFF2-40B4-BE49-F238E27FC236}">
                    <a16:creationId xmlns:a16="http://schemas.microsoft.com/office/drawing/2014/main" id="{6FC263CA-4B28-E84F-AC57-45C405358A41}"/>
                  </a:ext>
                </a:extLst>
              </p:cNvPr>
              <p:cNvSpPr/>
              <p:nvPr/>
            </p:nvSpPr>
            <p:spPr>
              <a:xfrm>
                <a:off x="2670175" y="3248025"/>
                <a:ext cx="74613" cy="76200"/>
              </a:xfrm>
              <a:custGeom>
                <a:avLst/>
                <a:gdLst/>
                <a:ahLst/>
                <a:cxnLst/>
                <a:rect l="l" t="t" r="r" b="b"/>
                <a:pathLst>
                  <a:path w="20" h="20" extrusionOk="0">
                    <a:moveTo>
                      <a:pt x="4" y="20"/>
                    </a:moveTo>
                    <a:cubicBezTo>
                      <a:pt x="2" y="20"/>
                      <a:pt x="0" y="18"/>
                      <a:pt x="0" y="16"/>
                    </a:cubicBezTo>
                    <a:cubicBezTo>
                      <a:pt x="0" y="4"/>
                      <a:pt x="0" y="4"/>
                      <a:pt x="0" y="4"/>
                    </a:cubicBezTo>
                    <a:cubicBezTo>
                      <a:pt x="0" y="2"/>
                      <a:pt x="2" y="0"/>
                      <a:pt x="4" y="0"/>
                    </a:cubicBezTo>
                    <a:cubicBezTo>
                      <a:pt x="16" y="0"/>
                      <a:pt x="16" y="0"/>
                      <a:pt x="16" y="0"/>
                    </a:cubicBezTo>
                    <a:cubicBezTo>
                      <a:pt x="18" y="0"/>
                      <a:pt x="20" y="2"/>
                      <a:pt x="20" y="4"/>
                    </a:cubicBezTo>
                    <a:cubicBezTo>
                      <a:pt x="20" y="6"/>
                      <a:pt x="18" y="8"/>
                      <a:pt x="16" y="8"/>
                    </a:cubicBezTo>
                    <a:cubicBezTo>
                      <a:pt x="8" y="8"/>
                      <a:pt x="8" y="8"/>
                      <a:pt x="8" y="8"/>
                    </a:cubicBezTo>
                    <a:cubicBezTo>
                      <a:pt x="8" y="16"/>
                      <a:pt x="8" y="16"/>
                      <a:pt x="8" y="16"/>
                    </a:cubicBezTo>
                    <a:cubicBezTo>
                      <a:pt x="8" y="18"/>
                      <a:pt x="6" y="20"/>
                      <a:pt x="4"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3" name="Google Shape;1161;p114">
                <a:extLst>
                  <a:ext uri="{FF2B5EF4-FFF2-40B4-BE49-F238E27FC236}">
                    <a16:creationId xmlns:a16="http://schemas.microsoft.com/office/drawing/2014/main" id="{EB482C91-4DDB-30D2-FD34-D9478900F958}"/>
                  </a:ext>
                </a:extLst>
              </p:cNvPr>
              <p:cNvSpPr/>
              <p:nvPr/>
            </p:nvSpPr>
            <p:spPr>
              <a:xfrm>
                <a:off x="2955925" y="3248025"/>
                <a:ext cx="74613" cy="76200"/>
              </a:xfrm>
              <a:custGeom>
                <a:avLst/>
                <a:gdLst/>
                <a:ahLst/>
                <a:cxnLst/>
                <a:rect l="l" t="t" r="r" b="b"/>
                <a:pathLst>
                  <a:path w="20" h="20" extrusionOk="0">
                    <a:moveTo>
                      <a:pt x="16" y="20"/>
                    </a:moveTo>
                    <a:cubicBezTo>
                      <a:pt x="14" y="20"/>
                      <a:pt x="12" y="18"/>
                      <a:pt x="12" y="16"/>
                    </a:cubicBezTo>
                    <a:cubicBezTo>
                      <a:pt x="12" y="8"/>
                      <a:pt x="12" y="8"/>
                      <a:pt x="12" y="8"/>
                    </a:cubicBez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1162;p114">
                <a:extLst>
                  <a:ext uri="{FF2B5EF4-FFF2-40B4-BE49-F238E27FC236}">
                    <a16:creationId xmlns:a16="http://schemas.microsoft.com/office/drawing/2014/main" id="{CE63C0ED-8A98-D484-5A3E-D3F8A27D088B}"/>
                  </a:ext>
                </a:extLst>
              </p:cNvPr>
              <p:cNvSpPr/>
              <p:nvPr/>
            </p:nvSpPr>
            <p:spPr>
              <a:xfrm>
                <a:off x="295592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14"/>
                      <a:pt x="2" y="12"/>
                      <a:pt x="4" y="12"/>
                    </a:cubicBezTo>
                    <a:cubicBezTo>
                      <a:pt x="12" y="12"/>
                      <a:pt x="12" y="12"/>
                      <a:pt x="12" y="12"/>
                    </a:cubicBezTo>
                    <a:cubicBezTo>
                      <a:pt x="12" y="4"/>
                      <a:pt x="12" y="4"/>
                      <a:pt x="12" y="4"/>
                    </a:cubicBezTo>
                    <a:cubicBezTo>
                      <a:pt x="12" y="2"/>
                      <a:pt x="14"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60" name="Google Shape;1168;p114">
              <a:extLst>
                <a:ext uri="{FF2B5EF4-FFF2-40B4-BE49-F238E27FC236}">
                  <a16:creationId xmlns:a16="http://schemas.microsoft.com/office/drawing/2014/main" id="{78186015-9CF8-B98D-1A99-17C70E48B293}"/>
                </a:ext>
              </a:extLst>
            </p:cNvPr>
            <p:cNvSpPr/>
            <p:nvPr/>
          </p:nvSpPr>
          <p:spPr>
            <a:xfrm>
              <a:off x="433090" y="5215709"/>
              <a:ext cx="169594" cy="17033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nvGrpSpPr>
            <p:cNvPr id="61" name="Google Shape;1169;p114">
              <a:extLst>
                <a:ext uri="{FF2B5EF4-FFF2-40B4-BE49-F238E27FC236}">
                  <a16:creationId xmlns:a16="http://schemas.microsoft.com/office/drawing/2014/main" id="{5748A221-0BE6-CE82-F175-4C6B2D382365}"/>
                </a:ext>
              </a:extLst>
            </p:cNvPr>
            <p:cNvGrpSpPr/>
            <p:nvPr/>
          </p:nvGrpSpPr>
          <p:grpSpPr>
            <a:xfrm>
              <a:off x="433090" y="5719600"/>
              <a:ext cx="168112" cy="168852"/>
              <a:chOff x="5554663" y="3248025"/>
              <a:chExt cx="360363" cy="361950"/>
            </a:xfrm>
          </p:grpSpPr>
          <p:sp>
            <p:nvSpPr>
              <p:cNvPr id="62" name="Google Shape;1170;p114">
                <a:extLst>
                  <a:ext uri="{FF2B5EF4-FFF2-40B4-BE49-F238E27FC236}">
                    <a16:creationId xmlns:a16="http://schemas.microsoft.com/office/drawing/2014/main" id="{8E56C27D-2772-AF18-35C1-CAB2E7D273BE}"/>
                  </a:ext>
                </a:extLst>
              </p:cNvPr>
              <p:cNvSpPr/>
              <p:nvPr/>
            </p:nvSpPr>
            <p:spPr>
              <a:xfrm>
                <a:off x="574357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3" name="Google Shape;1171;p114">
                <a:extLst>
                  <a:ext uri="{FF2B5EF4-FFF2-40B4-BE49-F238E27FC236}">
                    <a16:creationId xmlns:a16="http://schemas.microsoft.com/office/drawing/2014/main" id="{C3A670E8-221A-427A-659F-BC4719646BAF}"/>
                  </a:ext>
                </a:extLst>
              </p:cNvPr>
              <p:cNvSpPr/>
              <p:nvPr/>
            </p:nvSpPr>
            <p:spPr>
              <a:xfrm>
                <a:off x="566102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4" name="Google Shape;1172;p114">
                <a:extLst>
                  <a:ext uri="{FF2B5EF4-FFF2-40B4-BE49-F238E27FC236}">
                    <a16:creationId xmlns:a16="http://schemas.microsoft.com/office/drawing/2014/main" id="{D7F1392E-DC30-204D-4A05-40261707ABB3}"/>
                  </a:ext>
                </a:extLst>
              </p:cNvPr>
              <p:cNvSpPr/>
              <p:nvPr/>
            </p:nvSpPr>
            <p:spPr>
              <a:xfrm>
                <a:off x="574357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5" name="Google Shape;1173;p114">
                <a:extLst>
                  <a:ext uri="{FF2B5EF4-FFF2-40B4-BE49-F238E27FC236}">
                    <a16:creationId xmlns:a16="http://schemas.microsoft.com/office/drawing/2014/main" id="{40A9807D-BC14-843C-F45D-10638E0929E4}"/>
                  </a:ext>
                </a:extLst>
              </p:cNvPr>
              <p:cNvSpPr/>
              <p:nvPr/>
            </p:nvSpPr>
            <p:spPr>
              <a:xfrm>
                <a:off x="566102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6" name="Google Shape;1174;p114">
                <a:extLst>
                  <a:ext uri="{FF2B5EF4-FFF2-40B4-BE49-F238E27FC236}">
                    <a16:creationId xmlns:a16="http://schemas.microsoft.com/office/drawing/2014/main" id="{29DE9A02-9EFF-9236-DAD4-7EB289E68AF7}"/>
                  </a:ext>
                </a:extLst>
              </p:cNvPr>
              <p:cNvSpPr/>
              <p:nvPr/>
            </p:nvSpPr>
            <p:spPr>
              <a:xfrm>
                <a:off x="5554663" y="3368675"/>
                <a:ext cx="360363" cy="241300"/>
              </a:xfrm>
              <a:custGeom>
                <a:avLst/>
                <a:gdLst/>
                <a:ahLst/>
                <a:cxnLst/>
                <a:rect l="l" t="t" r="r" b="b"/>
                <a:pathLst>
                  <a:path w="96" h="64" extrusionOk="0">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7" name="Google Shape;1175;p114">
                <a:extLst>
                  <a:ext uri="{FF2B5EF4-FFF2-40B4-BE49-F238E27FC236}">
                    <a16:creationId xmlns:a16="http://schemas.microsoft.com/office/drawing/2014/main" id="{E57D775C-63DC-48D3-0CC9-086D9A7A5C87}"/>
                  </a:ext>
                </a:extLst>
              </p:cNvPr>
              <p:cNvSpPr/>
              <p:nvPr/>
            </p:nvSpPr>
            <p:spPr>
              <a:xfrm>
                <a:off x="5554663" y="3248025"/>
                <a:ext cx="360363" cy="106363"/>
              </a:xfrm>
              <a:custGeom>
                <a:avLst/>
                <a:gdLst/>
                <a:ahLst/>
                <a:cxnLst/>
                <a:rect l="l" t="t" r="r" b="b"/>
                <a:pathLst>
                  <a:path w="96" h="28" extrusionOk="0">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6" name="Graphic 85">
              <a:extLst>
                <a:ext uri="{FF2B5EF4-FFF2-40B4-BE49-F238E27FC236}">
                  <a16:creationId xmlns:a16="http://schemas.microsoft.com/office/drawing/2014/main" id="{C327C4E6-6E54-1ACC-2160-81E71442A1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945" y="4726167"/>
              <a:ext cx="190402" cy="190402"/>
            </a:xfrm>
            <a:prstGeom prst="rect">
              <a:avLst/>
            </a:prstGeom>
          </p:spPr>
        </p:pic>
      </p:grpSp>
    </p:spTree>
    <p:extLst>
      <p:ext uri="{BB962C8B-B14F-4D97-AF65-F5344CB8AC3E}">
        <p14:creationId xmlns:p14="http://schemas.microsoft.com/office/powerpoint/2010/main" val="3961084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B8C9933-0458-AA50-2BC4-91BF2BE1F862}"/>
              </a:ext>
            </a:extLst>
          </p:cNvPr>
          <p:cNvGraphicFramePr>
            <a:graphicFrameLocks noChangeAspect="1"/>
          </p:cNvGraphicFramePr>
          <p:nvPr>
            <p:custDataLst>
              <p:tags r:id="rId1"/>
            </p:custDataLst>
            <p:extLst>
              <p:ext uri="{D42A27DB-BD31-4B8C-83A1-F6EECF244321}">
                <p14:modId xmlns:p14="http://schemas.microsoft.com/office/powerpoint/2010/main" val="326342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How to execute — digital customer journey audit</a:t>
            </a:r>
            <a:endParaRPr lang="en-ID" dirty="0"/>
          </a:p>
        </p:txBody>
      </p:sp>
      <p:sp>
        <p:nvSpPr>
          <p:cNvPr id="22" name="Rectangle 21">
            <a:extLst>
              <a:ext uri="{FF2B5EF4-FFF2-40B4-BE49-F238E27FC236}">
                <a16:creationId xmlns:a16="http://schemas.microsoft.com/office/drawing/2014/main" id="{458B623E-FF27-E320-6A12-6F84F81AAF32}"/>
              </a:ext>
            </a:extLst>
          </p:cNvPr>
          <p:cNvSpPr/>
          <p:nvPr/>
        </p:nvSpPr>
        <p:spPr>
          <a:xfrm>
            <a:off x="609600"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Steps to Complete </a:t>
            </a:r>
          </a:p>
        </p:txBody>
      </p:sp>
      <p:sp>
        <p:nvSpPr>
          <p:cNvPr id="23" name="Rectangle 22">
            <a:extLst>
              <a:ext uri="{FF2B5EF4-FFF2-40B4-BE49-F238E27FC236}">
                <a16:creationId xmlns:a16="http://schemas.microsoft.com/office/drawing/2014/main" id="{55DE7A29-7C14-86CB-8BE4-5381B5D71716}"/>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grpSp>
        <p:nvGrpSpPr>
          <p:cNvPr id="166" name="Group 165">
            <a:extLst>
              <a:ext uri="{FF2B5EF4-FFF2-40B4-BE49-F238E27FC236}">
                <a16:creationId xmlns:a16="http://schemas.microsoft.com/office/drawing/2014/main" id="{B1AF9A48-9502-5FAD-D207-1B4ADFAD101B}"/>
              </a:ext>
            </a:extLst>
          </p:cNvPr>
          <p:cNvGrpSpPr/>
          <p:nvPr/>
        </p:nvGrpSpPr>
        <p:grpSpPr>
          <a:xfrm>
            <a:off x="609600" y="4249724"/>
            <a:ext cx="5232356" cy="432000"/>
            <a:chOff x="609600" y="4324646"/>
            <a:chExt cx="5232356" cy="432000"/>
          </a:xfrm>
        </p:grpSpPr>
        <p:sp>
          <p:nvSpPr>
            <p:cNvPr id="82" name="Google Shape;1221;p115">
              <a:extLst>
                <a:ext uri="{FF2B5EF4-FFF2-40B4-BE49-F238E27FC236}">
                  <a16:creationId xmlns:a16="http://schemas.microsoft.com/office/drawing/2014/main" id="{EF993294-A35D-813C-4890-0D44AEF0240F}"/>
                </a:ext>
              </a:extLst>
            </p:cNvPr>
            <p:cNvSpPr txBox="1"/>
            <p:nvPr/>
          </p:nvSpPr>
          <p:spPr>
            <a:xfrm>
              <a:off x="1201606" y="4355980"/>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If asked, provide your email and phone number to test any lead follow-up calls or emails you receive.</a:t>
              </a:r>
            </a:p>
          </p:txBody>
        </p:sp>
        <p:sp>
          <p:nvSpPr>
            <p:cNvPr id="91" name="Oval 90">
              <a:extLst>
                <a:ext uri="{FF2B5EF4-FFF2-40B4-BE49-F238E27FC236}">
                  <a16:creationId xmlns:a16="http://schemas.microsoft.com/office/drawing/2014/main" id="{0375414E-1CCA-C5D5-6FFA-76D1BB1B1E2D}"/>
                </a:ext>
              </a:extLst>
            </p:cNvPr>
            <p:cNvSpPr>
              <a:spLocks noChangeAspect="1"/>
            </p:cNvSpPr>
            <p:nvPr/>
          </p:nvSpPr>
          <p:spPr>
            <a:xfrm>
              <a:off x="609600" y="432464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04</a:t>
              </a:r>
              <a:endParaRPr lang="en-ID" sz="1200" b="1" dirty="0">
                <a:solidFill>
                  <a:schemeClr val="bg1"/>
                </a:solidFill>
                <a:latin typeface="Slate Pro" panose="02000506040000020004" pitchFamily="2" charset="0"/>
                <a:sym typeface="Slate Pro" panose="02000506040000020004" pitchFamily="2" charset="0"/>
              </a:endParaRPr>
            </a:p>
          </p:txBody>
        </p:sp>
      </p:grpSp>
      <p:cxnSp>
        <p:nvCxnSpPr>
          <p:cNvPr id="71" name="Google Shape;1207;p115">
            <a:extLst>
              <a:ext uri="{FF2B5EF4-FFF2-40B4-BE49-F238E27FC236}">
                <a16:creationId xmlns:a16="http://schemas.microsoft.com/office/drawing/2014/main" id="{4335D9B4-02E1-6626-53B7-5CC21F7B164F}"/>
              </a:ext>
            </a:extLst>
          </p:cNvPr>
          <p:cNvCxnSpPr/>
          <p:nvPr/>
        </p:nvCxnSpPr>
        <p:spPr>
          <a:xfrm>
            <a:off x="1207899" y="2584494"/>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2" name="Google Shape;1208;p115">
            <a:extLst>
              <a:ext uri="{FF2B5EF4-FFF2-40B4-BE49-F238E27FC236}">
                <a16:creationId xmlns:a16="http://schemas.microsoft.com/office/drawing/2014/main" id="{08A25AAF-D9B9-8671-D667-32F382F95F82}"/>
              </a:ext>
            </a:extLst>
          </p:cNvPr>
          <p:cNvCxnSpPr/>
          <p:nvPr/>
        </p:nvCxnSpPr>
        <p:spPr>
          <a:xfrm>
            <a:off x="1207899" y="3336986"/>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3" name="Google Shape;1209;p115">
            <a:extLst>
              <a:ext uri="{FF2B5EF4-FFF2-40B4-BE49-F238E27FC236}">
                <a16:creationId xmlns:a16="http://schemas.microsoft.com/office/drawing/2014/main" id="{C09C7C1F-69AA-0E6B-CF5C-CF93F8026180}"/>
              </a:ext>
            </a:extLst>
          </p:cNvPr>
          <p:cNvCxnSpPr/>
          <p:nvPr/>
        </p:nvCxnSpPr>
        <p:spPr>
          <a:xfrm>
            <a:off x="1207899" y="4089478"/>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4" name="Google Shape;1217;p115">
            <a:extLst>
              <a:ext uri="{FF2B5EF4-FFF2-40B4-BE49-F238E27FC236}">
                <a16:creationId xmlns:a16="http://schemas.microsoft.com/office/drawing/2014/main" id="{089E3576-81BA-5A30-B74A-BC3C995F455C}"/>
              </a:ext>
            </a:extLst>
          </p:cNvPr>
          <p:cNvCxnSpPr/>
          <p:nvPr/>
        </p:nvCxnSpPr>
        <p:spPr>
          <a:xfrm>
            <a:off x="1207899" y="4841970"/>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5" name="Google Shape;1218;p115">
            <a:extLst>
              <a:ext uri="{FF2B5EF4-FFF2-40B4-BE49-F238E27FC236}">
                <a16:creationId xmlns:a16="http://schemas.microsoft.com/office/drawing/2014/main" id="{8B651AE6-CB1A-33CB-486D-B6982967EF00}"/>
              </a:ext>
            </a:extLst>
          </p:cNvPr>
          <p:cNvCxnSpPr/>
          <p:nvPr/>
        </p:nvCxnSpPr>
        <p:spPr>
          <a:xfrm>
            <a:off x="1207899" y="5594462"/>
            <a:ext cx="4634057"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68" name="Group 167">
            <a:extLst>
              <a:ext uri="{FF2B5EF4-FFF2-40B4-BE49-F238E27FC236}">
                <a16:creationId xmlns:a16="http://schemas.microsoft.com/office/drawing/2014/main" id="{17F66C7D-8B2E-79FB-F884-9CFA7AEFD418}"/>
              </a:ext>
            </a:extLst>
          </p:cNvPr>
          <p:cNvGrpSpPr/>
          <p:nvPr/>
        </p:nvGrpSpPr>
        <p:grpSpPr>
          <a:xfrm>
            <a:off x="609600" y="1992248"/>
            <a:ext cx="5231199" cy="432000"/>
            <a:chOff x="609600" y="1992248"/>
            <a:chExt cx="5231199" cy="432000"/>
          </a:xfrm>
        </p:grpSpPr>
        <p:sp>
          <p:nvSpPr>
            <p:cNvPr id="88" name="Oval 87">
              <a:extLst>
                <a:ext uri="{FF2B5EF4-FFF2-40B4-BE49-F238E27FC236}">
                  <a16:creationId xmlns:a16="http://schemas.microsoft.com/office/drawing/2014/main" id="{DBC47543-B262-BEAC-A69B-E23A16724A2A}"/>
                </a:ext>
              </a:extLst>
            </p:cNvPr>
            <p:cNvSpPr>
              <a:spLocks noChangeAspect="1"/>
            </p:cNvSpPr>
            <p:nvPr/>
          </p:nvSpPr>
          <p:spPr>
            <a:xfrm>
              <a:off x="609600" y="199224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01</a:t>
              </a:r>
              <a:endParaRPr lang="en-ID" sz="1200" b="1" dirty="0">
                <a:solidFill>
                  <a:schemeClr val="bg1"/>
                </a:solidFill>
                <a:latin typeface="Slate Pro" panose="02000506040000020004" pitchFamily="2" charset="0"/>
                <a:sym typeface="Slate Pro" panose="02000506040000020004" pitchFamily="2" charset="0"/>
              </a:endParaRPr>
            </a:p>
          </p:txBody>
        </p:sp>
        <p:sp>
          <p:nvSpPr>
            <p:cNvPr id="87" name="Google Shape;1226;p115">
              <a:extLst>
                <a:ext uri="{FF2B5EF4-FFF2-40B4-BE49-F238E27FC236}">
                  <a16:creationId xmlns:a16="http://schemas.microsoft.com/office/drawing/2014/main" id="{4BFBD76E-3543-795F-ED6A-1AB9B01E715C}"/>
                </a:ext>
              </a:extLst>
            </p:cNvPr>
            <p:cNvSpPr txBox="1"/>
            <p:nvPr/>
          </p:nvSpPr>
          <p:spPr>
            <a:xfrm>
              <a:off x="1206742" y="2023582"/>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Go to the competitor website and navigate from the landing page all the way through to the point of purchase.</a:t>
              </a:r>
            </a:p>
          </p:txBody>
        </p:sp>
      </p:grpSp>
      <p:grpSp>
        <p:nvGrpSpPr>
          <p:cNvPr id="167" name="Group 166">
            <a:extLst>
              <a:ext uri="{FF2B5EF4-FFF2-40B4-BE49-F238E27FC236}">
                <a16:creationId xmlns:a16="http://schemas.microsoft.com/office/drawing/2014/main" id="{83284009-A379-079C-EA7F-ABA94D14FA0A}"/>
              </a:ext>
            </a:extLst>
          </p:cNvPr>
          <p:cNvGrpSpPr/>
          <p:nvPr/>
        </p:nvGrpSpPr>
        <p:grpSpPr>
          <a:xfrm>
            <a:off x="609600" y="2744740"/>
            <a:ext cx="5231198" cy="432000"/>
            <a:chOff x="609600" y="2772592"/>
            <a:chExt cx="5231198" cy="432000"/>
          </a:xfrm>
        </p:grpSpPr>
        <p:sp>
          <p:nvSpPr>
            <p:cNvPr id="89" name="Oval 88">
              <a:extLst>
                <a:ext uri="{FF2B5EF4-FFF2-40B4-BE49-F238E27FC236}">
                  <a16:creationId xmlns:a16="http://schemas.microsoft.com/office/drawing/2014/main" id="{995E3C58-4CB3-FB36-E2EC-4E4AC1282E72}"/>
                </a:ext>
              </a:extLst>
            </p:cNvPr>
            <p:cNvSpPr>
              <a:spLocks noChangeAspect="1"/>
            </p:cNvSpPr>
            <p:nvPr/>
          </p:nvSpPr>
          <p:spPr>
            <a:xfrm>
              <a:off x="609600" y="277259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02</a:t>
              </a:r>
              <a:endParaRPr lang="en-ID" sz="1200" b="1" dirty="0">
                <a:solidFill>
                  <a:schemeClr val="bg1"/>
                </a:solidFill>
                <a:latin typeface="Slate Pro" panose="02000506040000020004" pitchFamily="2" charset="0"/>
                <a:sym typeface="Slate Pro" panose="02000506040000020004" pitchFamily="2" charset="0"/>
              </a:endParaRPr>
            </a:p>
          </p:txBody>
        </p:sp>
        <p:sp>
          <p:nvSpPr>
            <p:cNvPr id="85" name="Google Shape;1224;p115">
              <a:extLst>
                <a:ext uri="{FF2B5EF4-FFF2-40B4-BE49-F238E27FC236}">
                  <a16:creationId xmlns:a16="http://schemas.microsoft.com/office/drawing/2014/main" id="{418204D8-58BE-31C8-0665-768754CA2CF3}"/>
                </a:ext>
              </a:extLst>
            </p:cNvPr>
            <p:cNvSpPr txBox="1"/>
            <p:nvPr/>
          </p:nvSpPr>
          <p:spPr>
            <a:xfrm>
              <a:off x="1206741" y="2803926"/>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Make note of how long and how many clicks it takes to find, compare, and buy a plan.</a:t>
              </a:r>
            </a:p>
          </p:txBody>
        </p:sp>
      </p:grpSp>
      <p:grpSp>
        <p:nvGrpSpPr>
          <p:cNvPr id="163" name="Group 162">
            <a:extLst>
              <a:ext uri="{FF2B5EF4-FFF2-40B4-BE49-F238E27FC236}">
                <a16:creationId xmlns:a16="http://schemas.microsoft.com/office/drawing/2014/main" id="{045B34F4-FFFF-92FF-DBD4-D68AF779B6C4}"/>
              </a:ext>
            </a:extLst>
          </p:cNvPr>
          <p:cNvGrpSpPr/>
          <p:nvPr/>
        </p:nvGrpSpPr>
        <p:grpSpPr>
          <a:xfrm>
            <a:off x="609600" y="3497232"/>
            <a:ext cx="5231198" cy="432000"/>
            <a:chOff x="609600" y="3609618"/>
            <a:chExt cx="5231198" cy="432000"/>
          </a:xfrm>
        </p:grpSpPr>
        <p:sp>
          <p:nvSpPr>
            <p:cNvPr id="90" name="Oval 89">
              <a:extLst>
                <a:ext uri="{FF2B5EF4-FFF2-40B4-BE49-F238E27FC236}">
                  <a16:creationId xmlns:a16="http://schemas.microsoft.com/office/drawing/2014/main" id="{06BA0B39-97C3-716F-F158-D7DAE5F7E072}"/>
                </a:ext>
              </a:extLst>
            </p:cNvPr>
            <p:cNvSpPr>
              <a:spLocks noChangeAspect="1"/>
            </p:cNvSpPr>
            <p:nvPr/>
          </p:nvSpPr>
          <p:spPr>
            <a:xfrm>
              <a:off x="609600" y="360961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03</a:t>
              </a:r>
              <a:endParaRPr lang="en-ID" sz="1200" b="1" dirty="0">
                <a:solidFill>
                  <a:schemeClr val="bg1"/>
                </a:solidFill>
                <a:latin typeface="Slate Pro" panose="02000506040000020004" pitchFamily="2" charset="0"/>
                <a:sym typeface="Slate Pro" panose="02000506040000020004" pitchFamily="2" charset="0"/>
              </a:endParaRPr>
            </a:p>
          </p:txBody>
        </p:sp>
        <p:sp>
          <p:nvSpPr>
            <p:cNvPr id="86" name="Google Shape;1225;p115">
              <a:extLst>
                <a:ext uri="{FF2B5EF4-FFF2-40B4-BE49-F238E27FC236}">
                  <a16:creationId xmlns:a16="http://schemas.microsoft.com/office/drawing/2014/main" id="{8C34C457-7784-C4E9-53F1-F29CDBA5C96D}"/>
                </a:ext>
              </a:extLst>
            </p:cNvPr>
            <p:cNvSpPr txBox="1"/>
            <p:nvPr/>
          </p:nvSpPr>
          <p:spPr>
            <a:xfrm>
              <a:off x="1206741" y="3733285"/>
              <a:ext cx="4634057"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Take screenshots throughout the process to compare the digital journey.</a:t>
              </a:r>
            </a:p>
          </p:txBody>
        </p:sp>
      </p:grpSp>
      <p:grpSp>
        <p:nvGrpSpPr>
          <p:cNvPr id="164" name="Group 163">
            <a:extLst>
              <a:ext uri="{FF2B5EF4-FFF2-40B4-BE49-F238E27FC236}">
                <a16:creationId xmlns:a16="http://schemas.microsoft.com/office/drawing/2014/main" id="{6558D883-7217-3A1A-0E72-455BFC56874F}"/>
              </a:ext>
            </a:extLst>
          </p:cNvPr>
          <p:cNvGrpSpPr/>
          <p:nvPr/>
        </p:nvGrpSpPr>
        <p:grpSpPr>
          <a:xfrm>
            <a:off x="609600" y="5002216"/>
            <a:ext cx="5231195" cy="432000"/>
            <a:chOff x="609600" y="5039674"/>
            <a:chExt cx="5231195" cy="432000"/>
          </a:xfrm>
        </p:grpSpPr>
        <p:sp>
          <p:nvSpPr>
            <p:cNvPr id="92" name="Oval 91">
              <a:extLst>
                <a:ext uri="{FF2B5EF4-FFF2-40B4-BE49-F238E27FC236}">
                  <a16:creationId xmlns:a16="http://schemas.microsoft.com/office/drawing/2014/main" id="{BD0B5339-70D8-C57A-22DD-351A81B8848E}"/>
                </a:ext>
              </a:extLst>
            </p:cNvPr>
            <p:cNvSpPr>
              <a:spLocks noChangeAspect="1"/>
            </p:cNvSpPr>
            <p:nvPr/>
          </p:nvSpPr>
          <p:spPr>
            <a:xfrm>
              <a:off x="609600" y="503967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05</a:t>
              </a:r>
              <a:endParaRPr lang="en-ID" sz="1200" b="1" dirty="0">
                <a:solidFill>
                  <a:schemeClr val="bg1"/>
                </a:solidFill>
                <a:latin typeface="Slate Pro" panose="02000506040000020004" pitchFamily="2" charset="0"/>
                <a:sym typeface="Slate Pro" panose="02000506040000020004" pitchFamily="2" charset="0"/>
              </a:endParaRPr>
            </a:p>
          </p:txBody>
        </p:sp>
        <p:sp>
          <p:nvSpPr>
            <p:cNvPr id="83" name="Google Shape;1222;p115">
              <a:extLst>
                <a:ext uri="{FF2B5EF4-FFF2-40B4-BE49-F238E27FC236}">
                  <a16:creationId xmlns:a16="http://schemas.microsoft.com/office/drawing/2014/main" id="{2C946A0D-FB87-D5CE-B4C1-FF68A10D25F0}"/>
                </a:ext>
              </a:extLst>
            </p:cNvPr>
            <p:cNvSpPr txBox="1"/>
            <p:nvPr/>
          </p:nvSpPr>
          <p:spPr>
            <a:xfrm>
              <a:off x="1206740" y="5071008"/>
              <a:ext cx="4634055"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If the website has a chat function, use it to test response times, clarity, and accuracy.</a:t>
              </a:r>
            </a:p>
          </p:txBody>
        </p:sp>
      </p:grpSp>
      <p:grpSp>
        <p:nvGrpSpPr>
          <p:cNvPr id="165" name="Group 164">
            <a:extLst>
              <a:ext uri="{FF2B5EF4-FFF2-40B4-BE49-F238E27FC236}">
                <a16:creationId xmlns:a16="http://schemas.microsoft.com/office/drawing/2014/main" id="{555E42F7-49B4-E264-4917-00A29B894FD3}"/>
              </a:ext>
            </a:extLst>
          </p:cNvPr>
          <p:cNvGrpSpPr/>
          <p:nvPr/>
        </p:nvGrpSpPr>
        <p:grpSpPr>
          <a:xfrm>
            <a:off x="609600" y="5754704"/>
            <a:ext cx="5231198" cy="432000"/>
            <a:chOff x="609600" y="5754704"/>
            <a:chExt cx="5231198" cy="432000"/>
          </a:xfrm>
        </p:grpSpPr>
        <p:sp>
          <p:nvSpPr>
            <p:cNvPr id="84" name="Google Shape;1223;p115">
              <a:extLst>
                <a:ext uri="{FF2B5EF4-FFF2-40B4-BE49-F238E27FC236}">
                  <a16:creationId xmlns:a16="http://schemas.microsoft.com/office/drawing/2014/main" id="{FA9623B8-5163-4C9A-EFA4-5B24D28DCABE}"/>
                </a:ext>
              </a:extLst>
            </p:cNvPr>
            <p:cNvSpPr txBox="1"/>
            <p:nvPr/>
          </p:nvSpPr>
          <p:spPr>
            <a:xfrm>
              <a:off x="1206741" y="5786037"/>
              <a:ext cx="463405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Consolidate findings and make note of where the company is doing well and any areas of opportunity.</a:t>
              </a:r>
            </a:p>
          </p:txBody>
        </p:sp>
        <p:sp>
          <p:nvSpPr>
            <p:cNvPr id="93" name="Oval 92">
              <a:extLst>
                <a:ext uri="{FF2B5EF4-FFF2-40B4-BE49-F238E27FC236}">
                  <a16:creationId xmlns:a16="http://schemas.microsoft.com/office/drawing/2014/main" id="{F06AA791-874D-D454-1056-77084CD6DBA1}"/>
                </a:ext>
              </a:extLst>
            </p:cNvPr>
            <p:cNvSpPr>
              <a:spLocks noChangeAspect="1"/>
            </p:cNvSpPr>
            <p:nvPr/>
          </p:nvSpPr>
          <p:spPr>
            <a:xfrm>
              <a:off x="609600" y="575470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06</a:t>
              </a:r>
              <a:endParaRPr lang="en-ID" sz="1200" b="1" dirty="0">
                <a:solidFill>
                  <a:schemeClr val="bg1"/>
                </a:solidFill>
                <a:latin typeface="Slate Pro" panose="02000506040000020004" pitchFamily="2" charset="0"/>
                <a:sym typeface="Slate Pro" panose="02000506040000020004" pitchFamily="2" charset="0"/>
              </a:endParaRPr>
            </a:p>
          </p:txBody>
        </p:sp>
      </p:grpSp>
      <p:pic>
        <p:nvPicPr>
          <p:cNvPr id="139" name="Graphic 138">
            <a:extLst>
              <a:ext uri="{FF2B5EF4-FFF2-40B4-BE49-F238E27FC236}">
                <a16:creationId xmlns:a16="http://schemas.microsoft.com/office/drawing/2014/main" id="{6FBE182B-283B-A26D-4F18-5C5B07678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017" y="1424186"/>
            <a:ext cx="304800" cy="304800"/>
          </a:xfrm>
          <a:prstGeom prst="rect">
            <a:avLst/>
          </a:prstGeom>
        </p:spPr>
      </p:pic>
      <p:sp>
        <p:nvSpPr>
          <p:cNvPr id="94" name="Rectangle 93">
            <a:extLst>
              <a:ext uri="{FF2B5EF4-FFF2-40B4-BE49-F238E27FC236}">
                <a16:creationId xmlns:a16="http://schemas.microsoft.com/office/drawing/2014/main" id="{4E16B577-5947-3D2C-9473-C7E3A5EE3264}"/>
              </a:ext>
            </a:extLst>
          </p:cNvPr>
          <p:cNvSpPr/>
          <p:nvPr/>
        </p:nvSpPr>
        <p:spPr>
          <a:xfrm>
            <a:off x="6343787"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Tips and Tricks</a:t>
            </a:r>
          </a:p>
        </p:txBody>
      </p:sp>
      <p:sp>
        <p:nvSpPr>
          <p:cNvPr id="95" name="Rectangle 94">
            <a:extLst>
              <a:ext uri="{FF2B5EF4-FFF2-40B4-BE49-F238E27FC236}">
                <a16:creationId xmlns:a16="http://schemas.microsoft.com/office/drawing/2014/main" id="{23B9C39E-32CB-8E1D-9BD7-198CBC57BFA6}"/>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102" name="Graphic 101">
            <a:extLst>
              <a:ext uri="{FF2B5EF4-FFF2-40B4-BE49-F238E27FC236}">
                <a16:creationId xmlns:a16="http://schemas.microsoft.com/office/drawing/2014/main" id="{B514C34B-65BA-D28A-CD26-49DCCDBB99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36079" y="1407063"/>
            <a:ext cx="339046" cy="339046"/>
          </a:xfrm>
          <a:prstGeom prst="rect">
            <a:avLst/>
          </a:prstGeom>
        </p:spPr>
      </p:pic>
      <p:cxnSp>
        <p:nvCxnSpPr>
          <p:cNvPr id="105" name="Google Shape;1207;p115">
            <a:extLst>
              <a:ext uri="{FF2B5EF4-FFF2-40B4-BE49-F238E27FC236}">
                <a16:creationId xmlns:a16="http://schemas.microsoft.com/office/drawing/2014/main" id="{3A351322-79E6-13B0-98DB-ED031D7ED296}"/>
              </a:ext>
            </a:extLst>
          </p:cNvPr>
          <p:cNvCxnSpPr/>
          <p:nvPr/>
        </p:nvCxnSpPr>
        <p:spPr>
          <a:xfrm>
            <a:off x="6942050" y="2671962"/>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6" name="Google Shape;1208;p115">
            <a:extLst>
              <a:ext uri="{FF2B5EF4-FFF2-40B4-BE49-F238E27FC236}">
                <a16:creationId xmlns:a16="http://schemas.microsoft.com/office/drawing/2014/main" id="{A517CA38-531C-BBEE-7788-B73163700AA8}"/>
              </a:ext>
            </a:extLst>
          </p:cNvPr>
          <p:cNvCxnSpPr/>
          <p:nvPr/>
        </p:nvCxnSpPr>
        <p:spPr>
          <a:xfrm>
            <a:off x="6942050" y="3599390"/>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8" name="Google Shape;1209;p115">
            <a:extLst>
              <a:ext uri="{FF2B5EF4-FFF2-40B4-BE49-F238E27FC236}">
                <a16:creationId xmlns:a16="http://schemas.microsoft.com/office/drawing/2014/main" id="{783B3E99-A72E-151C-F7F5-FFD7032AC9ED}"/>
              </a:ext>
            </a:extLst>
          </p:cNvPr>
          <p:cNvCxnSpPr/>
          <p:nvPr/>
        </p:nvCxnSpPr>
        <p:spPr>
          <a:xfrm>
            <a:off x="6942050" y="4526818"/>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109" name="Google Shape;1217;p115">
            <a:extLst>
              <a:ext uri="{FF2B5EF4-FFF2-40B4-BE49-F238E27FC236}">
                <a16:creationId xmlns:a16="http://schemas.microsoft.com/office/drawing/2014/main" id="{D6F958A5-8CD1-57AD-94FA-278BB2415418}"/>
              </a:ext>
            </a:extLst>
          </p:cNvPr>
          <p:cNvCxnSpPr/>
          <p:nvPr/>
        </p:nvCxnSpPr>
        <p:spPr>
          <a:xfrm>
            <a:off x="6942050" y="5506994"/>
            <a:ext cx="4640350"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81" name="Group 80">
            <a:extLst>
              <a:ext uri="{FF2B5EF4-FFF2-40B4-BE49-F238E27FC236}">
                <a16:creationId xmlns:a16="http://schemas.microsoft.com/office/drawing/2014/main" id="{41874A7C-394D-FFFD-C38A-18D1565FC1D9}"/>
              </a:ext>
            </a:extLst>
          </p:cNvPr>
          <p:cNvGrpSpPr/>
          <p:nvPr/>
        </p:nvGrpSpPr>
        <p:grpSpPr>
          <a:xfrm>
            <a:off x="6343787" y="1992248"/>
            <a:ext cx="5238613" cy="432000"/>
            <a:chOff x="6343787" y="1992248"/>
            <a:chExt cx="5238613" cy="432000"/>
          </a:xfrm>
        </p:grpSpPr>
        <p:sp>
          <p:nvSpPr>
            <p:cNvPr id="142" name="Oval 141">
              <a:extLst>
                <a:ext uri="{FF2B5EF4-FFF2-40B4-BE49-F238E27FC236}">
                  <a16:creationId xmlns:a16="http://schemas.microsoft.com/office/drawing/2014/main" id="{4588132D-34F4-8EE3-CB28-F8A221226084}"/>
                </a:ext>
              </a:extLst>
            </p:cNvPr>
            <p:cNvSpPr>
              <a:spLocks noChangeAspect="1"/>
            </p:cNvSpPr>
            <p:nvPr/>
          </p:nvSpPr>
          <p:spPr>
            <a:xfrm>
              <a:off x="6343787" y="1992248"/>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01</a:t>
              </a:r>
              <a:endParaRPr lang="en-ID" sz="1200" b="1" dirty="0">
                <a:solidFill>
                  <a:schemeClr val="bg1"/>
                </a:solidFill>
                <a:latin typeface="Slate Pro" panose="02000506040000020004" pitchFamily="2" charset="0"/>
                <a:sym typeface="Slate Pro" panose="02000506040000020004" pitchFamily="2" charset="0"/>
              </a:endParaRPr>
            </a:p>
          </p:txBody>
        </p:sp>
        <p:sp>
          <p:nvSpPr>
            <p:cNvPr id="138" name="Google Shape;1226;p115">
              <a:extLst>
                <a:ext uri="{FF2B5EF4-FFF2-40B4-BE49-F238E27FC236}">
                  <a16:creationId xmlns:a16="http://schemas.microsoft.com/office/drawing/2014/main" id="{CAE5DB7D-7FC6-1023-A86D-05EF408F8F0B}"/>
                </a:ext>
              </a:extLst>
            </p:cNvPr>
            <p:cNvSpPr txBox="1"/>
            <p:nvPr/>
          </p:nvSpPr>
          <p:spPr>
            <a:xfrm>
              <a:off x="6942050" y="2023582"/>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Make sure to use an email address and phone number that is not affiliated with your company if submitting information online.</a:t>
              </a:r>
            </a:p>
          </p:txBody>
        </p:sp>
      </p:grpSp>
      <p:grpSp>
        <p:nvGrpSpPr>
          <p:cNvPr id="79" name="Group 78">
            <a:extLst>
              <a:ext uri="{FF2B5EF4-FFF2-40B4-BE49-F238E27FC236}">
                <a16:creationId xmlns:a16="http://schemas.microsoft.com/office/drawing/2014/main" id="{D179129B-B877-B6C2-7BCB-BE819004BD97}"/>
              </a:ext>
            </a:extLst>
          </p:cNvPr>
          <p:cNvGrpSpPr/>
          <p:nvPr/>
        </p:nvGrpSpPr>
        <p:grpSpPr>
          <a:xfrm>
            <a:off x="6343787" y="2919676"/>
            <a:ext cx="5238613" cy="432000"/>
            <a:chOff x="6343787" y="2636906"/>
            <a:chExt cx="5238613" cy="432000"/>
          </a:xfrm>
        </p:grpSpPr>
        <p:sp>
          <p:nvSpPr>
            <p:cNvPr id="136" name="Oval 135">
              <a:extLst>
                <a:ext uri="{FF2B5EF4-FFF2-40B4-BE49-F238E27FC236}">
                  <a16:creationId xmlns:a16="http://schemas.microsoft.com/office/drawing/2014/main" id="{24E901FE-C3EC-C1EF-DB2B-75A7386324AE}"/>
                </a:ext>
              </a:extLst>
            </p:cNvPr>
            <p:cNvSpPr>
              <a:spLocks noChangeAspect="1"/>
            </p:cNvSpPr>
            <p:nvPr/>
          </p:nvSpPr>
          <p:spPr>
            <a:xfrm>
              <a:off x="6343787" y="263690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02</a:t>
              </a:r>
              <a:endParaRPr lang="en-ID" sz="1200" b="1" dirty="0">
                <a:solidFill>
                  <a:schemeClr val="bg1"/>
                </a:solidFill>
                <a:latin typeface="Slate Pro" panose="02000506040000020004" pitchFamily="2" charset="0"/>
                <a:sym typeface="Slate Pro" panose="02000506040000020004" pitchFamily="2" charset="0"/>
              </a:endParaRPr>
            </a:p>
          </p:txBody>
        </p:sp>
        <p:sp>
          <p:nvSpPr>
            <p:cNvPr id="134" name="Google Shape;1224;p115">
              <a:extLst>
                <a:ext uri="{FF2B5EF4-FFF2-40B4-BE49-F238E27FC236}">
                  <a16:creationId xmlns:a16="http://schemas.microsoft.com/office/drawing/2014/main" id="{71F1C1D0-261C-231E-836C-94B007D379B8}"/>
                </a:ext>
              </a:extLst>
            </p:cNvPr>
            <p:cNvSpPr txBox="1"/>
            <p:nvPr/>
          </p:nvSpPr>
          <p:spPr>
            <a:xfrm>
              <a:off x="6942050" y="2668240"/>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Keep consistent in your research across competitors where possible (i.e., same scenario inputs when plan shopping).</a:t>
              </a:r>
            </a:p>
          </p:txBody>
        </p:sp>
      </p:grpSp>
      <p:grpSp>
        <p:nvGrpSpPr>
          <p:cNvPr id="80" name="Group 79">
            <a:extLst>
              <a:ext uri="{FF2B5EF4-FFF2-40B4-BE49-F238E27FC236}">
                <a16:creationId xmlns:a16="http://schemas.microsoft.com/office/drawing/2014/main" id="{52B6E76C-AE4C-20D5-11B3-E45303BF72A5}"/>
              </a:ext>
            </a:extLst>
          </p:cNvPr>
          <p:cNvGrpSpPr/>
          <p:nvPr/>
        </p:nvGrpSpPr>
        <p:grpSpPr>
          <a:xfrm>
            <a:off x="6343787" y="3847104"/>
            <a:ext cx="5238613" cy="432000"/>
            <a:chOff x="6343787" y="3281564"/>
            <a:chExt cx="5238613" cy="432000"/>
          </a:xfrm>
        </p:grpSpPr>
        <p:sp>
          <p:nvSpPr>
            <p:cNvPr id="133" name="Oval 132">
              <a:extLst>
                <a:ext uri="{FF2B5EF4-FFF2-40B4-BE49-F238E27FC236}">
                  <a16:creationId xmlns:a16="http://schemas.microsoft.com/office/drawing/2014/main" id="{875BA8A6-7DBF-F229-DC0A-5563C19CB24B}"/>
                </a:ext>
              </a:extLst>
            </p:cNvPr>
            <p:cNvSpPr>
              <a:spLocks noChangeAspect="1"/>
            </p:cNvSpPr>
            <p:nvPr/>
          </p:nvSpPr>
          <p:spPr>
            <a:xfrm>
              <a:off x="6343787" y="328156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03</a:t>
              </a:r>
              <a:endParaRPr lang="en-ID" sz="1200" b="1" dirty="0">
                <a:solidFill>
                  <a:schemeClr val="bg1"/>
                </a:solidFill>
                <a:latin typeface="Slate Pro" panose="02000506040000020004" pitchFamily="2" charset="0"/>
                <a:sym typeface="Slate Pro" panose="02000506040000020004" pitchFamily="2" charset="0"/>
              </a:endParaRPr>
            </a:p>
          </p:txBody>
        </p:sp>
        <p:sp>
          <p:nvSpPr>
            <p:cNvPr id="132" name="Google Shape;1225;p115">
              <a:extLst>
                <a:ext uri="{FF2B5EF4-FFF2-40B4-BE49-F238E27FC236}">
                  <a16:creationId xmlns:a16="http://schemas.microsoft.com/office/drawing/2014/main" id="{2CB9BA49-A220-996A-0A0E-C37E9202BAF6}"/>
                </a:ext>
              </a:extLst>
            </p:cNvPr>
            <p:cNvSpPr txBox="1"/>
            <p:nvPr/>
          </p:nvSpPr>
          <p:spPr>
            <a:xfrm>
              <a:off x="6942050" y="3312899"/>
              <a:ext cx="464035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Have a scenario ready in case a rep calls you. Make it similar to one that would be created for a competitor mystery shop phone call.</a:t>
              </a:r>
            </a:p>
          </p:txBody>
        </p:sp>
      </p:grpSp>
      <p:grpSp>
        <p:nvGrpSpPr>
          <p:cNvPr id="78" name="Group 77">
            <a:extLst>
              <a:ext uri="{FF2B5EF4-FFF2-40B4-BE49-F238E27FC236}">
                <a16:creationId xmlns:a16="http://schemas.microsoft.com/office/drawing/2014/main" id="{1D4CEB2B-AF81-C940-9E76-C76C2197934E}"/>
              </a:ext>
            </a:extLst>
          </p:cNvPr>
          <p:cNvGrpSpPr/>
          <p:nvPr/>
        </p:nvGrpSpPr>
        <p:grpSpPr>
          <a:xfrm>
            <a:off x="6343787" y="4739907"/>
            <a:ext cx="5238611" cy="553998"/>
            <a:chOff x="6343787" y="3838849"/>
            <a:chExt cx="5238611" cy="553998"/>
          </a:xfrm>
        </p:grpSpPr>
        <p:sp>
          <p:nvSpPr>
            <p:cNvPr id="131" name="Oval 130">
              <a:extLst>
                <a:ext uri="{FF2B5EF4-FFF2-40B4-BE49-F238E27FC236}">
                  <a16:creationId xmlns:a16="http://schemas.microsoft.com/office/drawing/2014/main" id="{5B0305B1-1802-2125-F2E2-8AD279D1BC38}"/>
                </a:ext>
              </a:extLst>
            </p:cNvPr>
            <p:cNvSpPr>
              <a:spLocks noChangeAspect="1"/>
            </p:cNvSpPr>
            <p:nvPr/>
          </p:nvSpPr>
          <p:spPr>
            <a:xfrm>
              <a:off x="6343787" y="387347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04</a:t>
              </a:r>
              <a:endParaRPr lang="en-ID" sz="1200" b="1" dirty="0">
                <a:solidFill>
                  <a:schemeClr val="bg1"/>
                </a:solidFill>
                <a:latin typeface="Slate Pro" panose="02000506040000020004" pitchFamily="2" charset="0"/>
                <a:sym typeface="Slate Pro" panose="02000506040000020004" pitchFamily="2" charset="0"/>
              </a:endParaRPr>
            </a:p>
          </p:txBody>
        </p:sp>
        <p:sp>
          <p:nvSpPr>
            <p:cNvPr id="129" name="Google Shape;1221;p115">
              <a:extLst>
                <a:ext uri="{FF2B5EF4-FFF2-40B4-BE49-F238E27FC236}">
                  <a16:creationId xmlns:a16="http://schemas.microsoft.com/office/drawing/2014/main" id="{8EF65098-A542-74E6-2062-1DDAB0188410}"/>
                </a:ext>
              </a:extLst>
            </p:cNvPr>
            <p:cNvSpPr txBox="1"/>
            <p:nvPr/>
          </p:nvSpPr>
          <p:spPr>
            <a:xfrm>
              <a:off x="6942050" y="3838849"/>
              <a:ext cx="4640348"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Consider looking at a broad spectrum of online competitors or near competitors (e.g., health insurance might browse an auto-insurance website to get ideas of how to improve their customer experience).</a:t>
              </a:r>
            </a:p>
          </p:txBody>
        </p:sp>
      </p:grpSp>
      <p:grpSp>
        <p:nvGrpSpPr>
          <p:cNvPr id="157" name="Group 156">
            <a:extLst>
              <a:ext uri="{FF2B5EF4-FFF2-40B4-BE49-F238E27FC236}">
                <a16:creationId xmlns:a16="http://schemas.microsoft.com/office/drawing/2014/main" id="{155C2525-7D1C-D987-B6BF-F7C313E5FA14}"/>
              </a:ext>
            </a:extLst>
          </p:cNvPr>
          <p:cNvGrpSpPr/>
          <p:nvPr/>
        </p:nvGrpSpPr>
        <p:grpSpPr>
          <a:xfrm>
            <a:off x="6343787" y="5754704"/>
            <a:ext cx="5238612" cy="432000"/>
            <a:chOff x="6343787" y="4482972"/>
            <a:chExt cx="5238612" cy="432000"/>
          </a:xfrm>
        </p:grpSpPr>
        <p:sp>
          <p:nvSpPr>
            <p:cNvPr id="128" name="Oval 127">
              <a:extLst>
                <a:ext uri="{FF2B5EF4-FFF2-40B4-BE49-F238E27FC236}">
                  <a16:creationId xmlns:a16="http://schemas.microsoft.com/office/drawing/2014/main" id="{F7800992-4D89-71D9-708F-A8143D655C19}"/>
                </a:ext>
              </a:extLst>
            </p:cNvPr>
            <p:cNvSpPr>
              <a:spLocks noChangeAspect="1"/>
            </p:cNvSpPr>
            <p:nvPr/>
          </p:nvSpPr>
          <p:spPr>
            <a:xfrm>
              <a:off x="6343787" y="448297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latin typeface="Slate Pro" panose="02000506040000020004" pitchFamily="2" charset="0"/>
                  <a:sym typeface="Slate Pro" panose="02000506040000020004" pitchFamily="2" charset="0"/>
                </a:rPr>
                <a:t>05</a:t>
              </a:r>
              <a:endParaRPr lang="en-ID" sz="1200" b="1" dirty="0">
                <a:solidFill>
                  <a:schemeClr val="bg1"/>
                </a:solidFill>
                <a:latin typeface="Slate Pro" panose="02000506040000020004" pitchFamily="2" charset="0"/>
                <a:sym typeface="Slate Pro" panose="02000506040000020004" pitchFamily="2" charset="0"/>
              </a:endParaRPr>
            </a:p>
          </p:txBody>
        </p:sp>
        <p:sp>
          <p:nvSpPr>
            <p:cNvPr id="127" name="Google Shape;1222;p115">
              <a:extLst>
                <a:ext uri="{FF2B5EF4-FFF2-40B4-BE49-F238E27FC236}">
                  <a16:creationId xmlns:a16="http://schemas.microsoft.com/office/drawing/2014/main" id="{7C39B7A8-F9D8-4C89-E6AC-C46ABF00A9B6}"/>
                </a:ext>
              </a:extLst>
            </p:cNvPr>
            <p:cNvSpPr txBox="1"/>
            <p:nvPr/>
          </p:nvSpPr>
          <p:spPr>
            <a:xfrm>
              <a:off x="6942050" y="4514307"/>
              <a:ext cx="4640349"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As you conduct these on a regular basis, make note of any major changes over time.</a:t>
              </a:r>
            </a:p>
          </p:txBody>
        </p:sp>
      </p:grpSp>
    </p:spTree>
    <p:extLst>
      <p:ext uri="{BB962C8B-B14F-4D97-AF65-F5344CB8AC3E}">
        <p14:creationId xmlns:p14="http://schemas.microsoft.com/office/powerpoint/2010/main" val="64943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F8F58BE-8694-0C3D-8FD3-2F6261134203}"/>
              </a:ext>
            </a:extLst>
          </p:cNvPr>
          <p:cNvGraphicFramePr>
            <a:graphicFrameLocks noChangeAspect="1"/>
          </p:cNvGraphicFramePr>
          <p:nvPr>
            <p:custDataLst>
              <p:tags r:id="rId1"/>
            </p:custDataLst>
            <p:extLst>
              <p:ext uri="{D42A27DB-BD31-4B8C-83A1-F6EECF244321}">
                <p14:modId xmlns:p14="http://schemas.microsoft.com/office/powerpoint/2010/main" val="2764416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F9B7ED-A381-973B-7A87-64BC26925374}"/>
              </a:ext>
            </a:extLst>
          </p:cNvPr>
          <p:cNvSpPr>
            <a:spLocks noGrp="1"/>
          </p:cNvSpPr>
          <p:nvPr>
            <p:ph type="title"/>
          </p:nvPr>
        </p:nvSpPr>
        <p:spPr/>
        <p:txBody>
          <a:bodyPr vert="horz"/>
          <a:lstStyle/>
          <a:p>
            <a:r>
              <a:rPr lang="en-US" dirty="0"/>
              <a:t>Why formalize a competitive intelligence capability?</a:t>
            </a:r>
          </a:p>
        </p:txBody>
      </p:sp>
      <p:sp>
        <p:nvSpPr>
          <p:cNvPr id="3" name="Rectangle 2">
            <a:extLst>
              <a:ext uri="{FF2B5EF4-FFF2-40B4-BE49-F238E27FC236}">
                <a16:creationId xmlns:a16="http://schemas.microsoft.com/office/drawing/2014/main" id="{85E000CB-F0A2-3E51-8E08-234B41F520A1}"/>
              </a:ext>
            </a:extLst>
          </p:cNvPr>
          <p:cNvSpPr/>
          <p:nvPr/>
        </p:nvSpPr>
        <p:spPr>
          <a:xfrm>
            <a:off x="609601" y="1304926"/>
            <a:ext cx="3413958" cy="4000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 name="Rectangle 3">
            <a:extLst>
              <a:ext uri="{FF2B5EF4-FFF2-40B4-BE49-F238E27FC236}">
                <a16:creationId xmlns:a16="http://schemas.microsoft.com/office/drawing/2014/main" id="{4FF04D36-4852-AB81-84AB-7A72DB5B7D5F}"/>
              </a:ext>
            </a:extLst>
          </p:cNvPr>
          <p:cNvSpPr/>
          <p:nvPr/>
        </p:nvSpPr>
        <p:spPr>
          <a:xfrm>
            <a:off x="4389022" y="1304926"/>
            <a:ext cx="3413958" cy="4000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5" name="Rectangle 4">
            <a:extLst>
              <a:ext uri="{FF2B5EF4-FFF2-40B4-BE49-F238E27FC236}">
                <a16:creationId xmlns:a16="http://schemas.microsoft.com/office/drawing/2014/main" id="{ABAF7D50-A8B6-4763-EDC0-50EA5F13786B}"/>
              </a:ext>
            </a:extLst>
          </p:cNvPr>
          <p:cNvSpPr/>
          <p:nvPr/>
        </p:nvSpPr>
        <p:spPr>
          <a:xfrm>
            <a:off x="8168443" y="1304926"/>
            <a:ext cx="3413958" cy="40005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594379BC-9B6D-E100-CBB8-C6710A1B5482}"/>
              </a:ext>
            </a:extLst>
          </p:cNvPr>
          <p:cNvSpPr/>
          <p:nvPr/>
        </p:nvSpPr>
        <p:spPr>
          <a:xfrm>
            <a:off x="904877" y="3371850"/>
            <a:ext cx="2823407" cy="16619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rtl="0">
              <a:lnSpc>
                <a:spcPct val="100000"/>
              </a:lnSpc>
              <a:spcBef>
                <a:spcPts val="0"/>
              </a:spcBef>
              <a:spcAft>
                <a:spcPts val="0"/>
              </a:spcAft>
              <a:buNone/>
            </a:pPr>
            <a:r>
              <a:rPr lang="en-US" b="0" i="0" u="none" strike="noStrike" cap="none" dirty="0">
                <a:solidFill>
                  <a:schemeClr val="tx1"/>
                </a:solidFill>
                <a:latin typeface="Slate Pro" panose="02000506040000020004" pitchFamily="2" charset="0"/>
                <a:ea typeface="Avenir"/>
                <a:cs typeface="Avenir"/>
                <a:sym typeface="Slate Pro" panose="02000506040000020004" pitchFamily="2" charset="0"/>
              </a:rPr>
              <a:t>Paint a picture of how the organization is performing in-market versus the competition, including strengths, weaknesses, opportunities, and threats.</a:t>
            </a:r>
            <a:endParaRPr lang="en-US" dirty="0">
              <a:solidFill>
                <a:schemeClr val="tx1"/>
              </a:solidFill>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0824E67E-D364-B075-3C2A-6FFCF1DB0B16}"/>
              </a:ext>
            </a:extLst>
          </p:cNvPr>
          <p:cNvSpPr/>
          <p:nvPr/>
        </p:nvSpPr>
        <p:spPr>
          <a:xfrm>
            <a:off x="4684298" y="3371850"/>
            <a:ext cx="2823407" cy="13849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rtl="0">
              <a:lnSpc>
                <a:spcPct val="100000"/>
              </a:lnSpc>
              <a:spcBef>
                <a:spcPts val="0"/>
              </a:spcBef>
              <a:spcAft>
                <a:spcPts val="0"/>
              </a:spcAft>
              <a:buNone/>
            </a:pPr>
            <a:r>
              <a:rPr lang="en-US" b="0" i="0" u="none" strike="noStrike" cap="none" dirty="0">
                <a:solidFill>
                  <a:schemeClr val="tx1"/>
                </a:solidFill>
                <a:latin typeface="Slate Pro" panose="02000506040000020004" pitchFamily="2" charset="0"/>
                <a:ea typeface="Avenir"/>
                <a:cs typeface="Avenir"/>
                <a:sym typeface="Slate Pro" panose="02000506040000020004" pitchFamily="2" charset="0"/>
              </a:rPr>
              <a:t>Provide cross-functional teams a single source of competitor truth to make more informed and timely decisions.</a:t>
            </a:r>
            <a:endParaRPr lang="en-US" dirty="0">
              <a:solidFill>
                <a:schemeClr val="tx1"/>
              </a:solidFill>
              <a:latin typeface="Slate Pro" panose="02000506040000020004" pitchFamily="2" charset="0"/>
              <a:sym typeface="Slate Pro" panose="02000506040000020004" pitchFamily="2" charset="0"/>
            </a:endParaRPr>
          </a:p>
        </p:txBody>
      </p:sp>
      <p:sp>
        <p:nvSpPr>
          <p:cNvPr id="14" name="Rectangle 13">
            <a:extLst>
              <a:ext uri="{FF2B5EF4-FFF2-40B4-BE49-F238E27FC236}">
                <a16:creationId xmlns:a16="http://schemas.microsoft.com/office/drawing/2014/main" id="{D3421ACF-F055-1312-C116-B0A05C7428CF}"/>
              </a:ext>
            </a:extLst>
          </p:cNvPr>
          <p:cNvSpPr/>
          <p:nvPr/>
        </p:nvSpPr>
        <p:spPr>
          <a:xfrm>
            <a:off x="8463719" y="3371850"/>
            <a:ext cx="2823407" cy="13849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rtl="0">
              <a:lnSpc>
                <a:spcPct val="100000"/>
              </a:lnSpc>
              <a:spcBef>
                <a:spcPts val="0"/>
              </a:spcBef>
              <a:spcAft>
                <a:spcPts val="0"/>
              </a:spcAft>
              <a:buNone/>
            </a:pPr>
            <a:r>
              <a:rPr lang="en-US" b="0" i="0" u="none" strike="noStrike" cap="none" dirty="0">
                <a:solidFill>
                  <a:schemeClr val="tx1"/>
                </a:solidFill>
                <a:latin typeface="Slate Pro" panose="02000506040000020004" pitchFamily="2" charset="0"/>
                <a:ea typeface="Avenir"/>
                <a:cs typeface="Avenir"/>
                <a:sym typeface="Slate Pro" panose="02000506040000020004" pitchFamily="2" charset="0"/>
              </a:rPr>
              <a:t>Identify and provide a steady stream of intelligence for each function’s most critical competitive intelligence (CI) needs.</a:t>
            </a:r>
            <a:endParaRPr lang="en-US" dirty="0">
              <a:solidFill>
                <a:schemeClr val="tx1"/>
              </a:solidFill>
              <a:latin typeface="Slate Pro" panose="02000506040000020004" pitchFamily="2" charset="0"/>
              <a:sym typeface="Slate Pro" panose="02000506040000020004" pitchFamily="2" charset="0"/>
            </a:endParaRPr>
          </a:p>
        </p:txBody>
      </p:sp>
      <p:grpSp>
        <p:nvGrpSpPr>
          <p:cNvPr id="29" name="Group 28">
            <a:extLst>
              <a:ext uri="{FF2B5EF4-FFF2-40B4-BE49-F238E27FC236}">
                <a16:creationId xmlns:a16="http://schemas.microsoft.com/office/drawing/2014/main" id="{55792A78-E246-A858-AF80-99AB711DFF64}"/>
              </a:ext>
            </a:extLst>
          </p:cNvPr>
          <p:cNvGrpSpPr/>
          <p:nvPr/>
        </p:nvGrpSpPr>
        <p:grpSpPr>
          <a:xfrm>
            <a:off x="609601" y="1304926"/>
            <a:ext cx="10972800" cy="1762124"/>
            <a:chOff x="714376" y="4781550"/>
            <a:chExt cx="10972800" cy="1762124"/>
          </a:xfrm>
        </p:grpSpPr>
        <p:pic>
          <p:nvPicPr>
            <p:cNvPr id="26" name="Picture 25" descr="A group of people around a table&#10;&#10;Description automatically generated">
              <a:extLst>
                <a:ext uri="{FF2B5EF4-FFF2-40B4-BE49-F238E27FC236}">
                  <a16:creationId xmlns:a16="http://schemas.microsoft.com/office/drawing/2014/main" id="{48C66D8C-0C67-1A3E-5010-759894391A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146" t="62943" r="4610" b="15190"/>
            <a:stretch/>
          </p:blipFill>
          <p:spPr>
            <a:xfrm>
              <a:off x="8273218" y="4781550"/>
              <a:ext cx="3413958" cy="1762124"/>
            </a:xfrm>
            <a:custGeom>
              <a:avLst/>
              <a:gdLst>
                <a:gd name="connsiteX0" fmla="*/ 0 w 3413958"/>
                <a:gd name="connsiteY0" fmla="*/ 0 h 1762124"/>
                <a:gd name="connsiteX1" fmla="*/ 3413958 w 3413958"/>
                <a:gd name="connsiteY1" fmla="*/ 0 h 1762124"/>
                <a:gd name="connsiteX2" fmla="*/ 3413958 w 3413958"/>
                <a:gd name="connsiteY2" fmla="*/ 1762124 h 1762124"/>
                <a:gd name="connsiteX3" fmla="*/ 0 w 3413958"/>
                <a:gd name="connsiteY3" fmla="*/ 1762124 h 1762124"/>
              </a:gdLst>
              <a:ahLst/>
              <a:cxnLst>
                <a:cxn ang="0">
                  <a:pos x="connsiteX0" y="connsiteY0"/>
                </a:cxn>
                <a:cxn ang="0">
                  <a:pos x="connsiteX1" y="connsiteY1"/>
                </a:cxn>
                <a:cxn ang="0">
                  <a:pos x="connsiteX2" y="connsiteY2"/>
                </a:cxn>
                <a:cxn ang="0">
                  <a:pos x="connsiteX3" y="connsiteY3"/>
                </a:cxn>
              </a:cxnLst>
              <a:rect l="l" t="t" r="r" b="b"/>
              <a:pathLst>
                <a:path w="3413958" h="1762124">
                  <a:moveTo>
                    <a:pt x="0" y="0"/>
                  </a:moveTo>
                  <a:lnTo>
                    <a:pt x="3413958" y="0"/>
                  </a:lnTo>
                  <a:lnTo>
                    <a:pt x="3413958" y="1762124"/>
                  </a:lnTo>
                  <a:lnTo>
                    <a:pt x="0" y="1762124"/>
                  </a:lnTo>
                  <a:close/>
                </a:path>
              </a:pathLst>
            </a:custGeom>
          </p:spPr>
        </p:pic>
        <p:pic>
          <p:nvPicPr>
            <p:cNvPr id="27" name="Picture 26" descr="A group of people around a table&#10;&#10;Description automatically generated">
              <a:extLst>
                <a:ext uri="{FF2B5EF4-FFF2-40B4-BE49-F238E27FC236}">
                  <a16:creationId xmlns:a16="http://schemas.microsoft.com/office/drawing/2014/main" id="{9A78D424-A718-0FDC-8F11-0A55F2FDFB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5878" t="62943" r="35878" b="15190"/>
            <a:stretch/>
          </p:blipFill>
          <p:spPr>
            <a:xfrm>
              <a:off x="4493798" y="4781550"/>
              <a:ext cx="3413957" cy="1762124"/>
            </a:xfrm>
            <a:custGeom>
              <a:avLst/>
              <a:gdLst>
                <a:gd name="connsiteX0" fmla="*/ 0 w 3413957"/>
                <a:gd name="connsiteY0" fmla="*/ 0 h 1762124"/>
                <a:gd name="connsiteX1" fmla="*/ 3413957 w 3413957"/>
                <a:gd name="connsiteY1" fmla="*/ 0 h 1762124"/>
                <a:gd name="connsiteX2" fmla="*/ 3413957 w 3413957"/>
                <a:gd name="connsiteY2" fmla="*/ 1762124 h 1762124"/>
                <a:gd name="connsiteX3" fmla="*/ 0 w 3413957"/>
                <a:gd name="connsiteY3" fmla="*/ 1762124 h 1762124"/>
              </a:gdLst>
              <a:ahLst/>
              <a:cxnLst>
                <a:cxn ang="0">
                  <a:pos x="connsiteX0" y="connsiteY0"/>
                </a:cxn>
                <a:cxn ang="0">
                  <a:pos x="connsiteX1" y="connsiteY1"/>
                </a:cxn>
                <a:cxn ang="0">
                  <a:pos x="connsiteX2" y="connsiteY2"/>
                </a:cxn>
                <a:cxn ang="0">
                  <a:pos x="connsiteX3" y="connsiteY3"/>
                </a:cxn>
              </a:cxnLst>
              <a:rect l="l" t="t" r="r" b="b"/>
              <a:pathLst>
                <a:path w="3413957" h="1762124">
                  <a:moveTo>
                    <a:pt x="0" y="0"/>
                  </a:moveTo>
                  <a:lnTo>
                    <a:pt x="3413957" y="0"/>
                  </a:lnTo>
                  <a:lnTo>
                    <a:pt x="3413957" y="1762124"/>
                  </a:lnTo>
                  <a:lnTo>
                    <a:pt x="0" y="1762124"/>
                  </a:lnTo>
                  <a:close/>
                </a:path>
              </a:pathLst>
            </a:custGeom>
          </p:spPr>
        </p:pic>
        <p:pic>
          <p:nvPicPr>
            <p:cNvPr id="28" name="Picture 27" descr="A group of people around a table&#10;&#10;Description automatically generated">
              <a:extLst>
                <a:ext uri="{FF2B5EF4-FFF2-40B4-BE49-F238E27FC236}">
                  <a16:creationId xmlns:a16="http://schemas.microsoft.com/office/drawing/2014/main" id="{0A753775-C623-9125-03F7-2FF20AE7C48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610" t="62943" r="67146" b="15190"/>
            <a:stretch/>
          </p:blipFill>
          <p:spPr>
            <a:xfrm>
              <a:off x="714376" y="4781550"/>
              <a:ext cx="3413958" cy="1762124"/>
            </a:xfrm>
            <a:custGeom>
              <a:avLst/>
              <a:gdLst>
                <a:gd name="connsiteX0" fmla="*/ 0 w 3413958"/>
                <a:gd name="connsiteY0" fmla="*/ 0 h 1762124"/>
                <a:gd name="connsiteX1" fmla="*/ 3413958 w 3413958"/>
                <a:gd name="connsiteY1" fmla="*/ 0 h 1762124"/>
                <a:gd name="connsiteX2" fmla="*/ 3413958 w 3413958"/>
                <a:gd name="connsiteY2" fmla="*/ 1762124 h 1762124"/>
                <a:gd name="connsiteX3" fmla="*/ 0 w 3413958"/>
                <a:gd name="connsiteY3" fmla="*/ 1762124 h 1762124"/>
              </a:gdLst>
              <a:ahLst/>
              <a:cxnLst>
                <a:cxn ang="0">
                  <a:pos x="connsiteX0" y="connsiteY0"/>
                </a:cxn>
                <a:cxn ang="0">
                  <a:pos x="connsiteX1" y="connsiteY1"/>
                </a:cxn>
                <a:cxn ang="0">
                  <a:pos x="connsiteX2" y="connsiteY2"/>
                </a:cxn>
                <a:cxn ang="0">
                  <a:pos x="connsiteX3" y="connsiteY3"/>
                </a:cxn>
              </a:cxnLst>
              <a:rect l="l" t="t" r="r" b="b"/>
              <a:pathLst>
                <a:path w="3413958" h="1762124">
                  <a:moveTo>
                    <a:pt x="0" y="0"/>
                  </a:moveTo>
                  <a:lnTo>
                    <a:pt x="3413958" y="0"/>
                  </a:lnTo>
                  <a:lnTo>
                    <a:pt x="3413958" y="1762124"/>
                  </a:lnTo>
                  <a:lnTo>
                    <a:pt x="0" y="1762124"/>
                  </a:lnTo>
                  <a:close/>
                </a:path>
              </a:pathLst>
            </a:custGeom>
          </p:spPr>
        </p:pic>
      </p:grpSp>
      <p:sp>
        <p:nvSpPr>
          <p:cNvPr id="31" name="Rectangle 30">
            <a:extLst>
              <a:ext uri="{FF2B5EF4-FFF2-40B4-BE49-F238E27FC236}">
                <a16:creationId xmlns:a16="http://schemas.microsoft.com/office/drawing/2014/main" id="{79A1602A-1B9B-4506-47AA-6ECAB7237CB8}"/>
              </a:ext>
            </a:extLst>
          </p:cNvPr>
          <p:cNvSpPr/>
          <p:nvPr/>
        </p:nvSpPr>
        <p:spPr>
          <a:xfrm>
            <a:off x="609601" y="1304926"/>
            <a:ext cx="3413958" cy="176212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32" name="Rectangle 31">
            <a:extLst>
              <a:ext uri="{FF2B5EF4-FFF2-40B4-BE49-F238E27FC236}">
                <a16:creationId xmlns:a16="http://schemas.microsoft.com/office/drawing/2014/main" id="{328F530A-8AE3-1F0F-1E27-0E2C0AD91FED}"/>
              </a:ext>
            </a:extLst>
          </p:cNvPr>
          <p:cNvSpPr/>
          <p:nvPr/>
        </p:nvSpPr>
        <p:spPr>
          <a:xfrm>
            <a:off x="4389022" y="1304926"/>
            <a:ext cx="3413958" cy="176212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33" name="Rectangle 32">
            <a:extLst>
              <a:ext uri="{FF2B5EF4-FFF2-40B4-BE49-F238E27FC236}">
                <a16:creationId xmlns:a16="http://schemas.microsoft.com/office/drawing/2014/main" id="{1C5F2DF8-D061-478B-869F-A443CA62363F}"/>
              </a:ext>
            </a:extLst>
          </p:cNvPr>
          <p:cNvSpPr/>
          <p:nvPr/>
        </p:nvSpPr>
        <p:spPr>
          <a:xfrm>
            <a:off x="8168443" y="1304926"/>
            <a:ext cx="3413958" cy="176212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34" name="Rectangle 33">
            <a:extLst>
              <a:ext uri="{FF2B5EF4-FFF2-40B4-BE49-F238E27FC236}">
                <a16:creationId xmlns:a16="http://schemas.microsoft.com/office/drawing/2014/main" id="{A2EF7FAC-6B4B-D885-FCD8-53E43543D601}"/>
              </a:ext>
            </a:extLst>
          </p:cNvPr>
          <p:cNvSpPr/>
          <p:nvPr/>
        </p:nvSpPr>
        <p:spPr>
          <a:xfrm>
            <a:off x="904877" y="1304926"/>
            <a:ext cx="736600" cy="736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35" name="Rectangle 34">
            <a:extLst>
              <a:ext uri="{FF2B5EF4-FFF2-40B4-BE49-F238E27FC236}">
                <a16:creationId xmlns:a16="http://schemas.microsoft.com/office/drawing/2014/main" id="{8379E135-DD35-95E5-DB41-CF3B2AB5397E}"/>
              </a:ext>
            </a:extLst>
          </p:cNvPr>
          <p:cNvSpPr/>
          <p:nvPr/>
        </p:nvSpPr>
        <p:spPr>
          <a:xfrm>
            <a:off x="4684298" y="1304926"/>
            <a:ext cx="736600" cy="736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36" name="Rectangle 35">
            <a:extLst>
              <a:ext uri="{FF2B5EF4-FFF2-40B4-BE49-F238E27FC236}">
                <a16:creationId xmlns:a16="http://schemas.microsoft.com/office/drawing/2014/main" id="{9EEFE3AC-8939-058E-677D-A765AC72BA09}"/>
              </a:ext>
            </a:extLst>
          </p:cNvPr>
          <p:cNvSpPr/>
          <p:nvPr/>
        </p:nvSpPr>
        <p:spPr>
          <a:xfrm>
            <a:off x="8463719" y="1304926"/>
            <a:ext cx="736600" cy="736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37" name="Rectangle 36">
            <a:extLst>
              <a:ext uri="{FF2B5EF4-FFF2-40B4-BE49-F238E27FC236}">
                <a16:creationId xmlns:a16="http://schemas.microsoft.com/office/drawing/2014/main" id="{83A47DB7-32E6-08C9-7350-76C6966D04D5}"/>
              </a:ext>
            </a:extLst>
          </p:cNvPr>
          <p:cNvSpPr/>
          <p:nvPr/>
        </p:nvSpPr>
        <p:spPr>
          <a:xfrm>
            <a:off x="904877" y="2214562"/>
            <a:ext cx="2823407" cy="681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rtl="0">
              <a:lnSpc>
                <a:spcPct val="100000"/>
              </a:lnSpc>
              <a:spcBef>
                <a:spcPts val="0"/>
              </a:spcBef>
              <a:spcAft>
                <a:spcPts val="0"/>
              </a:spcAft>
              <a:buNone/>
            </a:pPr>
            <a:r>
              <a:rPr lang="en-US" sz="2000" b="1" i="0" u="none" strike="noStrike" cap="none" dirty="0">
                <a:solidFill>
                  <a:schemeClr val="bg1"/>
                </a:solidFill>
                <a:latin typeface="Slate Pro" panose="02000506040000020004" pitchFamily="2" charset="0"/>
                <a:ea typeface="Avenir"/>
                <a:cs typeface="Avenir"/>
                <a:sym typeface="Slate Pro" panose="02000506040000020004" pitchFamily="2" charset="0"/>
              </a:rPr>
              <a:t>Inform the Board and Executive Team</a:t>
            </a:r>
            <a:endParaRPr lang="en-US" sz="2000" b="0" i="0" u="none" strike="noStrike" cap="none" dirty="0">
              <a:solidFill>
                <a:schemeClr val="bg1"/>
              </a:solidFill>
              <a:latin typeface="Slate Pro" panose="02000506040000020004" pitchFamily="2" charset="0"/>
              <a:ea typeface="Avenir"/>
              <a:cs typeface="Avenir"/>
              <a:sym typeface="Slate Pro" panose="02000506040000020004" pitchFamily="2" charset="0"/>
            </a:endParaRPr>
          </a:p>
        </p:txBody>
      </p:sp>
      <p:sp>
        <p:nvSpPr>
          <p:cNvPr id="38" name="Rectangle 37">
            <a:extLst>
              <a:ext uri="{FF2B5EF4-FFF2-40B4-BE49-F238E27FC236}">
                <a16:creationId xmlns:a16="http://schemas.microsoft.com/office/drawing/2014/main" id="{1CD1EFFE-F770-4189-3D30-1C124B28C8F6}"/>
              </a:ext>
            </a:extLst>
          </p:cNvPr>
          <p:cNvSpPr/>
          <p:nvPr/>
        </p:nvSpPr>
        <p:spPr>
          <a:xfrm>
            <a:off x="4684298" y="2214562"/>
            <a:ext cx="2823407" cy="681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rtl="0">
              <a:lnSpc>
                <a:spcPct val="100000"/>
              </a:lnSpc>
              <a:spcBef>
                <a:spcPts val="0"/>
              </a:spcBef>
              <a:spcAft>
                <a:spcPts val="0"/>
              </a:spcAft>
              <a:buNone/>
            </a:pPr>
            <a:r>
              <a:rPr lang="en-US" sz="2000" b="1" i="0" u="none" strike="noStrike" cap="none" dirty="0">
                <a:solidFill>
                  <a:schemeClr val="bg1"/>
                </a:solidFill>
                <a:latin typeface="Slate Pro" panose="02000506040000020004" pitchFamily="2" charset="0"/>
                <a:ea typeface="Avenir"/>
                <a:cs typeface="Avenir"/>
                <a:sym typeface="Slate Pro" panose="02000506040000020004" pitchFamily="2" charset="0"/>
              </a:rPr>
              <a:t>Inform Decision-Making</a:t>
            </a:r>
            <a:endParaRPr lang="en-US" sz="2000" dirty="0">
              <a:solidFill>
                <a:schemeClr val="bg1"/>
              </a:solidFill>
              <a:latin typeface="Slate Pro" panose="02000506040000020004" pitchFamily="2" charset="0"/>
              <a:sym typeface="Slate Pro" panose="02000506040000020004" pitchFamily="2" charset="0"/>
            </a:endParaRPr>
          </a:p>
        </p:txBody>
      </p:sp>
      <p:sp>
        <p:nvSpPr>
          <p:cNvPr id="39" name="Rectangle 38">
            <a:extLst>
              <a:ext uri="{FF2B5EF4-FFF2-40B4-BE49-F238E27FC236}">
                <a16:creationId xmlns:a16="http://schemas.microsoft.com/office/drawing/2014/main" id="{E33A0A02-BEAF-EAEA-E91A-29E8E3AC4DFF}"/>
              </a:ext>
            </a:extLst>
          </p:cNvPr>
          <p:cNvSpPr/>
          <p:nvPr/>
        </p:nvSpPr>
        <p:spPr>
          <a:xfrm>
            <a:off x="8463719" y="2214562"/>
            <a:ext cx="2823407" cy="681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rtl="0">
              <a:lnSpc>
                <a:spcPct val="100000"/>
              </a:lnSpc>
              <a:spcBef>
                <a:spcPts val="0"/>
              </a:spcBef>
              <a:spcAft>
                <a:spcPts val="0"/>
              </a:spcAft>
              <a:buNone/>
            </a:pPr>
            <a:r>
              <a:rPr lang="en-US" sz="2000" b="1" i="0" u="none" strike="noStrike" cap="none" dirty="0">
                <a:solidFill>
                  <a:schemeClr val="bg1"/>
                </a:solidFill>
                <a:latin typeface="Slate Pro" panose="02000506040000020004" pitchFamily="2" charset="0"/>
                <a:ea typeface="Avenir"/>
                <a:cs typeface="Avenir"/>
                <a:sym typeface="Slate Pro" panose="02000506040000020004" pitchFamily="2" charset="0"/>
              </a:rPr>
              <a:t>Inform Functional Teams</a:t>
            </a:r>
            <a:endParaRPr lang="en-US" sz="2000" dirty="0">
              <a:solidFill>
                <a:schemeClr val="bg1"/>
              </a:solidFill>
              <a:latin typeface="Slate Pro" panose="02000506040000020004" pitchFamily="2" charset="0"/>
              <a:sym typeface="Slate Pro" panose="02000506040000020004" pitchFamily="2" charset="0"/>
            </a:endParaRPr>
          </a:p>
        </p:txBody>
      </p:sp>
      <p:sp>
        <p:nvSpPr>
          <p:cNvPr id="40" name="Rectangle 39">
            <a:extLst>
              <a:ext uri="{FF2B5EF4-FFF2-40B4-BE49-F238E27FC236}">
                <a16:creationId xmlns:a16="http://schemas.microsoft.com/office/drawing/2014/main" id="{4CA34745-B4AA-DA5D-8F40-40C64626156D}"/>
              </a:ext>
            </a:extLst>
          </p:cNvPr>
          <p:cNvSpPr/>
          <p:nvPr/>
        </p:nvSpPr>
        <p:spPr>
          <a:xfrm>
            <a:off x="904877" y="5245100"/>
            <a:ext cx="736600" cy="603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1" name="Rectangle 40">
            <a:extLst>
              <a:ext uri="{FF2B5EF4-FFF2-40B4-BE49-F238E27FC236}">
                <a16:creationId xmlns:a16="http://schemas.microsoft.com/office/drawing/2014/main" id="{586A06D3-4FD0-0EAD-5411-6C9CD1583B15}"/>
              </a:ext>
            </a:extLst>
          </p:cNvPr>
          <p:cNvSpPr/>
          <p:nvPr/>
        </p:nvSpPr>
        <p:spPr>
          <a:xfrm>
            <a:off x="4684298" y="5245100"/>
            <a:ext cx="736600" cy="603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42" name="Rectangle 41">
            <a:extLst>
              <a:ext uri="{FF2B5EF4-FFF2-40B4-BE49-F238E27FC236}">
                <a16:creationId xmlns:a16="http://schemas.microsoft.com/office/drawing/2014/main" id="{CED6DBB6-294C-EBD3-6CBD-9B5F6D221D05}"/>
              </a:ext>
            </a:extLst>
          </p:cNvPr>
          <p:cNvSpPr/>
          <p:nvPr/>
        </p:nvSpPr>
        <p:spPr>
          <a:xfrm>
            <a:off x="8463719" y="5245100"/>
            <a:ext cx="736600" cy="603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grpSp>
        <p:nvGrpSpPr>
          <p:cNvPr id="44" name="Group 43">
            <a:extLst>
              <a:ext uri="{FF2B5EF4-FFF2-40B4-BE49-F238E27FC236}">
                <a16:creationId xmlns:a16="http://schemas.microsoft.com/office/drawing/2014/main" id="{DE41AB94-8BFC-0FD6-E793-23FCE5EC14E4}"/>
              </a:ext>
            </a:extLst>
          </p:cNvPr>
          <p:cNvGrpSpPr/>
          <p:nvPr/>
        </p:nvGrpSpPr>
        <p:grpSpPr>
          <a:xfrm>
            <a:off x="1092996" y="1493045"/>
            <a:ext cx="360363" cy="360363"/>
            <a:chOff x="7718425" y="2887663"/>
            <a:chExt cx="360363" cy="360363"/>
          </a:xfrm>
          <a:solidFill>
            <a:schemeClr val="bg1"/>
          </a:solidFill>
        </p:grpSpPr>
        <p:sp>
          <p:nvSpPr>
            <p:cNvPr id="45" name="Oval 7">
              <a:extLst>
                <a:ext uri="{FF2B5EF4-FFF2-40B4-BE49-F238E27FC236}">
                  <a16:creationId xmlns:a16="http://schemas.microsoft.com/office/drawing/2014/main" id="{6FA19E57-6145-639A-E364-F360EC296E2C}"/>
                </a:ext>
              </a:extLst>
            </p:cNvPr>
            <p:cNvSpPr>
              <a:spLocks noChangeArrowheads="1"/>
            </p:cNvSpPr>
            <p:nvPr/>
          </p:nvSpPr>
          <p:spPr bwMode="auto">
            <a:xfrm>
              <a:off x="7740650" y="3008313"/>
              <a:ext cx="76200"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6" name="Freeform 8">
              <a:extLst>
                <a:ext uri="{FF2B5EF4-FFF2-40B4-BE49-F238E27FC236}">
                  <a16:creationId xmlns:a16="http://schemas.microsoft.com/office/drawing/2014/main" id="{468F2C83-663B-E197-1345-EFE9592F538A}"/>
                </a:ext>
              </a:extLst>
            </p:cNvPr>
            <p:cNvSpPr>
              <a:spLocks/>
            </p:cNvSpPr>
            <p:nvPr/>
          </p:nvSpPr>
          <p:spPr bwMode="auto">
            <a:xfrm>
              <a:off x="7718425" y="3098801"/>
              <a:ext cx="120650" cy="149225"/>
            </a:xfrm>
            <a:custGeom>
              <a:avLst/>
              <a:gdLst>
                <a:gd name="T0" fmla="*/ 0 w 32"/>
                <a:gd name="T1" fmla="*/ 2 h 40"/>
                <a:gd name="T2" fmla="*/ 8 w 32"/>
                <a:gd name="T3" fmla="*/ 23 h 40"/>
                <a:gd name="T4" fmla="*/ 8 w 32"/>
                <a:gd name="T5" fmla="*/ 40 h 40"/>
                <a:gd name="T6" fmla="*/ 24 w 32"/>
                <a:gd name="T7" fmla="*/ 40 h 40"/>
                <a:gd name="T8" fmla="*/ 24 w 32"/>
                <a:gd name="T9" fmla="*/ 23 h 40"/>
                <a:gd name="T10" fmla="*/ 32 w 32"/>
                <a:gd name="T11" fmla="*/ 2 h 40"/>
                <a:gd name="T12" fmla="*/ 32 w 32"/>
                <a:gd name="T13" fmla="*/ 0 h 40"/>
                <a:gd name="T14" fmla="*/ 0 w 32"/>
                <a:gd name="T15" fmla="*/ 0 h 40"/>
                <a:gd name="T16" fmla="*/ 0 w 32"/>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0" y="2"/>
                  </a:moveTo>
                  <a:cubicBezTo>
                    <a:pt x="0" y="12"/>
                    <a:pt x="1" y="20"/>
                    <a:pt x="8" y="23"/>
                  </a:cubicBezTo>
                  <a:cubicBezTo>
                    <a:pt x="8" y="40"/>
                    <a:pt x="8" y="40"/>
                    <a:pt x="8" y="40"/>
                  </a:cubicBezTo>
                  <a:cubicBezTo>
                    <a:pt x="24" y="40"/>
                    <a:pt x="24" y="40"/>
                    <a:pt x="24" y="40"/>
                  </a:cubicBezTo>
                  <a:cubicBezTo>
                    <a:pt x="24" y="23"/>
                    <a:pt x="24" y="23"/>
                    <a:pt x="24" y="23"/>
                  </a:cubicBezTo>
                  <a:cubicBezTo>
                    <a:pt x="31" y="20"/>
                    <a:pt x="32" y="12"/>
                    <a:pt x="32" y="2"/>
                  </a:cubicBezTo>
                  <a:cubicBezTo>
                    <a:pt x="32" y="0"/>
                    <a:pt x="32" y="0"/>
                    <a:pt x="32" y="0"/>
                  </a:cubicBezTo>
                  <a:cubicBezTo>
                    <a:pt x="0" y="0"/>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7" name="Oval 9">
              <a:extLst>
                <a:ext uri="{FF2B5EF4-FFF2-40B4-BE49-F238E27FC236}">
                  <a16:creationId xmlns:a16="http://schemas.microsoft.com/office/drawing/2014/main" id="{78FE6BB9-34CB-5BBC-D5A9-5888AB713614}"/>
                </a:ext>
              </a:extLst>
            </p:cNvPr>
            <p:cNvSpPr>
              <a:spLocks noChangeArrowheads="1"/>
            </p:cNvSpPr>
            <p:nvPr/>
          </p:nvSpPr>
          <p:spPr bwMode="auto">
            <a:xfrm>
              <a:off x="7981950" y="3008313"/>
              <a:ext cx="74613"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8" name="Freeform 10">
              <a:extLst>
                <a:ext uri="{FF2B5EF4-FFF2-40B4-BE49-F238E27FC236}">
                  <a16:creationId xmlns:a16="http://schemas.microsoft.com/office/drawing/2014/main" id="{85D76477-CA8B-F743-9F0D-82AD85B3317E}"/>
                </a:ext>
              </a:extLst>
            </p:cNvPr>
            <p:cNvSpPr>
              <a:spLocks/>
            </p:cNvSpPr>
            <p:nvPr/>
          </p:nvSpPr>
          <p:spPr bwMode="auto">
            <a:xfrm>
              <a:off x="7959725" y="3098801"/>
              <a:ext cx="119063" cy="149225"/>
            </a:xfrm>
            <a:custGeom>
              <a:avLst/>
              <a:gdLst>
                <a:gd name="T0" fmla="*/ 0 w 32"/>
                <a:gd name="T1" fmla="*/ 0 h 40"/>
                <a:gd name="T2" fmla="*/ 0 w 32"/>
                <a:gd name="T3" fmla="*/ 2 h 40"/>
                <a:gd name="T4" fmla="*/ 8 w 32"/>
                <a:gd name="T5" fmla="*/ 23 h 40"/>
                <a:gd name="T6" fmla="*/ 8 w 32"/>
                <a:gd name="T7" fmla="*/ 40 h 40"/>
                <a:gd name="T8" fmla="*/ 24 w 32"/>
                <a:gd name="T9" fmla="*/ 40 h 40"/>
                <a:gd name="T10" fmla="*/ 24 w 32"/>
                <a:gd name="T11" fmla="*/ 23 h 40"/>
                <a:gd name="T12" fmla="*/ 32 w 32"/>
                <a:gd name="T13" fmla="*/ 2 h 40"/>
                <a:gd name="T14" fmla="*/ 32 w 32"/>
                <a:gd name="T15" fmla="*/ 0 h 40"/>
                <a:gd name="T16" fmla="*/ 0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0" y="0"/>
                  </a:moveTo>
                  <a:cubicBezTo>
                    <a:pt x="0" y="2"/>
                    <a:pt x="0" y="2"/>
                    <a:pt x="0" y="2"/>
                  </a:cubicBezTo>
                  <a:cubicBezTo>
                    <a:pt x="0" y="12"/>
                    <a:pt x="1" y="20"/>
                    <a:pt x="8" y="23"/>
                  </a:cubicBezTo>
                  <a:cubicBezTo>
                    <a:pt x="8" y="40"/>
                    <a:pt x="8" y="40"/>
                    <a:pt x="8" y="40"/>
                  </a:cubicBezTo>
                  <a:cubicBezTo>
                    <a:pt x="24" y="40"/>
                    <a:pt x="24" y="40"/>
                    <a:pt x="24" y="40"/>
                  </a:cubicBezTo>
                  <a:cubicBezTo>
                    <a:pt x="24" y="23"/>
                    <a:pt x="24" y="23"/>
                    <a:pt x="24" y="23"/>
                  </a:cubicBezTo>
                  <a:cubicBezTo>
                    <a:pt x="31" y="20"/>
                    <a:pt x="32" y="12"/>
                    <a:pt x="32" y="2"/>
                  </a:cubicBezTo>
                  <a:cubicBezTo>
                    <a:pt x="32" y="0"/>
                    <a:pt x="32" y="0"/>
                    <a:pt x="3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49" name="Oval 11">
              <a:extLst>
                <a:ext uri="{FF2B5EF4-FFF2-40B4-BE49-F238E27FC236}">
                  <a16:creationId xmlns:a16="http://schemas.microsoft.com/office/drawing/2014/main" id="{D4B35AB5-02BA-5553-7D46-693340D7BFEA}"/>
                </a:ext>
              </a:extLst>
            </p:cNvPr>
            <p:cNvSpPr>
              <a:spLocks noChangeArrowheads="1"/>
            </p:cNvSpPr>
            <p:nvPr/>
          </p:nvSpPr>
          <p:spPr bwMode="auto">
            <a:xfrm>
              <a:off x="7861300" y="2887663"/>
              <a:ext cx="76200"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0" name="Freeform 12">
              <a:extLst>
                <a:ext uri="{FF2B5EF4-FFF2-40B4-BE49-F238E27FC236}">
                  <a16:creationId xmlns:a16="http://schemas.microsoft.com/office/drawing/2014/main" id="{BB827D95-ABFA-C59C-77A1-2176DB170FD4}"/>
                </a:ext>
              </a:extLst>
            </p:cNvPr>
            <p:cNvSpPr>
              <a:spLocks/>
            </p:cNvSpPr>
            <p:nvPr/>
          </p:nvSpPr>
          <p:spPr bwMode="auto">
            <a:xfrm>
              <a:off x="7839075" y="2978151"/>
              <a:ext cx="120650" cy="150813"/>
            </a:xfrm>
            <a:custGeom>
              <a:avLst/>
              <a:gdLst>
                <a:gd name="T0" fmla="*/ 32 w 32"/>
                <a:gd name="T1" fmla="*/ 0 h 40"/>
                <a:gd name="T2" fmla="*/ 0 w 32"/>
                <a:gd name="T3" fmla="*/ 0 h 40"/>
                <a:gd name="T4" fmla="*/ 0 w 32"/>
                <a:gd name="T5" fmla="*/ 2 h 40"/>
                <a:gd name="T6" fmla="*/ 8 w 32"/>
                <a:gd name="T7" fmla="*/ 23 h 40"/>
                <a:gd name="T8" fmla="*/ 8 w 32"/>
                <a:gd name="T9" fmla="*/ 40 h 40"/>
                <a:gd name="T10" fmla="*/ 24 w 32"/>
                <a:gd name="T11" fmla="*/ 40 h 40"/>
                <a:gd name="T12" fmla="*/ 24 w 32"/>
                <a:gd name="T13" fmla="*/ 23 h 40"/>
                <a:gd name="T14" fmla="*/ 32 w 32"/>
                <a:gd name="T15" fmla="*/ 2 h 40"/>
                <a:gd name="T16" fmla="*/ 32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32" y="0"/>
                  </a:moveTo>
                  <a:cubicBezTo>
                    <a:pt x="0" y="0"/>
                    <a:pt x="0" y="0"/>
                    <a:pt x="0" y="0"/>
                  </a:cubicBezTo>
                  <a:cubicBezTo>
                    <a:pt x="0" y="2"/>
                    <a:pt x="0" y="2"/>
                    <a:pt x="0" y="2"/>
                  </a:cubicBezTo>
                  <a:cubicBezTo>
                    <a:pt x="0" y="12"/>
                    <a:pt x="1" y="20"/>
                    <a:pt x="8" y="23"/>
                  </a:cubicBezTo>
                  <a:cubicBezTo>
                    <a:pt x="8" y="40"/>
                    <a:pt x="8" y="40"/>
                    <a:pt x="8" y="40"/>
                  </a:cubicBezTo>
                  <a:cubicBezTo>
                    <a:pt x="24" y="40"/>
                    <a:pt x="24" y="40"/>
                    <a:pt x="24" y="40"/>
                  </a:cubicBezTo>
                  <a:cubicBezTo>
                    <a:pt x="24" y="23"/>
                    <a:pt x="24" y="23"/>
                    <a:pt x="24" y="23"/>
                  </a:cubicBezTo>
                  <a:cubicBezTo>
                    <a:pt x="31" y="20"/>
                    <a:pt x="32" y="12"/>
                    <a:pt x="32" y="2"/>
                  </a:cubicBez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51" name="Group 50">
            <a:extLst>
              <a:ext uri="{FF2B5EF4-FFF2-40B4-BE49-F238E27FC236}">
                <a16:creationId xmlns:a16="http://schemas.microsoft.com/office/drawing/2014/main" id="{DDD264AA-5D35-5580-A660-5CDBBB99293A}"/>
              </a:ext>
            </a:extLst>
          </p:cNvPr>
          <p:cNvGrpSpPr/>
          <p:nvPr/>
        </p:nvGrpSpPr>
        <p:grpSpPr>
          <a:xfrm>
            <a:off x="4889086" y="1493045"/>
            <a:ext cx="327025" cy="360363"/>
            <a:chOff x="6291263" y="5054601"/>
            <a:chExt cx="327025" cy="360363"/>
          </a:xfrm>
          <a:solidFill>
            <a:schemeClr val="bg1"/>
          </a:solidFill>
        </p:grpSpPr>
        <p:sp>
          <p:nvSpPr>
            <p:cNvPr id="52" name="Freeform 179">
              <a:extLst>
                <a:ext uri="{FF2B5EF4-FFF2-40B4-BE49-F238E27FC236}">
                  <a16:creationId xmlns:a16="http://schemas.microsoft.com/office/drawing/2014/main" id="{B9AAE7E1-490F-3144-26B7-322603E3C48F}"/>
                </a:ext>
              </a:extLst>
            </p:cNvPr>
            <p:cNvSpPr>
              <a:spLocks noEditPoints="1"/>
            </p:cNvSpPr>
            <p:nvPr/>
          </p:nvSpPr>
          <p:spPr bwMode="auto">
            <a:xfrm>
              <a:off x="6291263" y="5054601"/>
              <a:ext cx="327025" cy="360363"/>
            </a:xfrm>
            <a:custGeom>
              <a:avLst/>
              <a:gdLst>
                <a:gd name="T0" fmla="*/ 81 w 87"/>
                <a:gd name="T1" fmla="*/ 39 h 96"/>
                <a:gd name="T2" fmla="*/ 78 w 87"/>
                <a:gd name="T3" fmla="*/ 34 h 96"/>
                <a:gd name="T4" fmla="*/ 40 w 87"/>
                <a:gd name="T5" fmla="*/ 0 h 96"/>
                <a:gd name="T6" fmla="*/ 0 w 87"/>
                <a:gd name="T7" fmla="*/ 40 h 96"/>
                <a:gd name="T8" fmla="*/ 16 w 87"/>
                <a:gd name="T9" fmla="*/ 72 h 96"/>
                <a:gd name="T10" fmla="*/ 16 w 87"/>
                <a:gd name="T11" fmla="*/ 94 h 96"/>
                <a:gd name="T12" fmla="*/ 18 w 87"/>
                <a:gd name="T13" fmla="*/ 96 h 96"/>
                <a:gd name="T14" fmla="*/ 58 w 87"/>
                <a:gd name="T15" fmla="*/ 96 h 96"/>
                <a:gd name="T16" fmla="*/ 60 w 87"/>
                <a:gd name="T17" fmla="*/ 94 h 96"/>
                <a:gd name="T18" fmla="*/ 60 w 87"/>
                <a:gd name="T19" fmla="*/ 82 h 96"/>
                <a:gd name="T20" fmla="*/ 74 w 87"/>
                <a:gd name="T21" fmla="*/ 78 h 96"/>
                <a:gd name="T22" fmla="*/ 78 w 87"/>
                <a:gd name="T23" fmla="*/ 60 h 96"/>
                <a:gd name="T24" fmla="*/ 82 w 87"/>
                <a:gd name="T25" fmla="*/ 60 h 96"/>
                <a:gd name="T26" fmla="*/ 86 w 87"/>
                <a:gd name="T27" fmla="*/ 58 h 96"/>
                <a:gd name="T28" fmla="*/ 87 w 87"/>
                <a:gd name="T29" fmla="*/ 55 h 96"/>
                <a:gd name="T30" fmla="*/ 87 w 87"/>
                <a:gd name="T31" fmla="*/ 54 h 96"/>
                <a:gd name="T32" fmla="*/ 81 w 87"/>
                <a:gd name="T33" fmla="*/ 39 h 96"/>
                <a:gd name="T34" fmla="*/ 64 w 87"/>
                <a:gd name="T35" fmla="*/ 62 h 96"/>
                <a:gd name="T36" fmla="*/ 62 w 87"/>
                <a:gd name="T37" fmla="*/ 64 h 96"/>
                <a:gd name="T38" fmla="*/ 22 w 87"/>
                <a:gd name="T39" fmla="*/ 64 h 96"/>
                <a:gd name="T40" fmla="*/ 20 w 87"/>
                <a:gd name="T41" fmla="*/ 62 h 96"/>
                <a:gd name="T42" fmla="*/ 20 w 87"/>
                <a:gd name="T43" fmla="*/ 22 h 96"/>
                <a:gd name="T44" fmla="*/ 22 w 87"/>
                <a:gd name="T45" fmla="*/ 20 h 96"/>
                <a:gd name="T46" fmla="*/ 62 w 87"/>
                <a:gd name="T47" fmla="*/ 20 h 96"/>
                <a:gd name="T48" fmla="*/ 64 w 87"/>
                <a:gd name="T49" fmla="*/ 22 h 96"/>
                <a:gd name="T50" fmla="*/ 64 w 87"/>
                <a:gd name="T51"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96">
                  <a:moveTo>
                    <a:pt x="81" y="39"/>
                  </a:moveTo>
                  <a:cubicBezTo>
                    <a:pt x="80" y="37"/>
                    <a:pt x="78" y="34"/>
                    <a:pt x="78" y="34"/>
                  </a:cubicBezTo>
                  <a:cubicBezTo>
                    <a:pt x="78" y="13"/>
                    <a:pt x="59" y="0"/>
                    <a:pt x="40" y="0"/>
                  </a:cubicBezTo>
                  <a:cubicBezTo>
                    <a:pt x="18" y="0"/>
                    <a:pt x="0" y="18"/>
                    <a:pt x="0" y="40"/>
                  </a:cubicBezTo>
                  <a:cubicBezTo>
                    <a:pt x="0" y="55"/>
                    <a:pt x="5" y="65"/>
                    <a:pt x="16" y="72"/>
                  </a:cubicBezTo>
                  <a:cubicBezTo>
                    <a:pt x="16" y="94"/>
                    <a:pt x="16" y="94"/>
                    <a:pt x="16" y="94"/>
                  </a:cubicBezTo>
                  <a:cubicBezTo>
                    <a:pt x="16" y="95"/>
                    <a:pt x="17" y="96"/>
                    <a:pt x="18" y="96"/>
                  </a:cubicBezTo>
                  <a:cubicBezTo>
                    <a:pt x="58" y="96"/>
                    <a:pt x="58" y="96"/>
                    <a:pt x="58" y="96"/>
                  </a:cubicBezTo>
                  <a:cubicBezTo>
                    <a:pt x="59" y="96"/>
                    <a:pt x="60" y="95"/>
                    <a:pt x="60" y="94"/>
                  </a:cubicBezTo>
                  <a:cubicBezTo>
                    <a:pt x="60" y="82"/>
                    <a:pt x="60" y="82"/>
                    <a:pt x="60" y="82"/>
                  </a:cubicBezTo>
                  <a:cubicBezTo>
                    <a:pt x="67" y="82"/>
                    <a:pt x="71" y="81"/>
                    <a:pt x="74" y="78"/>
                  </a:cubicBezTo>
                  <a:cubicBezTo>
                    <a:pt x="78" y="75"/>
                    <a:pt x="78" y="65"/>
                    <a:pt x="78" y="60"/>
                  </a:cubicBezTo>
                  <a:cubicBezTo>
                    <a:pt x="79" y="60"/>
                    <a:pt x="81" y="60"/>
                    <a:pt x="82" y="60"/>
                  </a:cubicBezTo>
                  <a:cubicBezTo>
                    <a:pt x="84" y="60"/>
                    <a:pt x="85" y="59"/>
                    <a:pt x="86" y="58"/>
                  </a:cubicBezTo>
                  <a:cubicBezTo>
                    <a:pt x="87" y="57"/>
                    <a:pt x="87" y="56"/>
                    <a:pt x="87" y="55"/>
                  </a:cubicBezTo>
                  <a:cubicBezTo>
                    <a:pt x="87" y="54"/>
                    <a:pt x="87" y="54"/>
                    <a:pt x="87" y="54"/>
                  </a:cubicBezTo>
                  <a:cubicBezTo>
                    <a:pt x="87" y="50"/>
                    <a:pt x="84" y="44"/>
                    <a:pt x="81" y="39"/>
                  </a:cubicBezTo>
                  <a:close/>
                  <a:moveTo>
                    <a:pt x="64" y="62"/>
                  </a:moveTo>
                  <a:cubicBezTo>
                    <a:pt x="64" y="63"/>
                    <a:pt x="63" y="64"/>
                    <a:pt x="62" y="64"/>
                  </a:cubicBezTo>
                  <a:cubicBezTo>
                    <a:pt x="22" y="64"/>
                    <a:pt x="22" y="64"/>
                    <a:pt x="22" y="64"/>
                  </a:cubicBezTo>
                  <a:cubicBezTo>
                    <a:pt x="21" y="64"/>
                    <a:pt x="20" y="63"/>
                    <a:pt x="20" y="62"/>
                  </a:cubicBezTo>
                  <a:cubicBezTo>
                    <a:pt x="20" y="22"/>
                    <a:pt x="20" y="22"/>
                    <a:pt x="20" y="22"/>
                  </a:cubicBezTo>
                  <a:cubicBezTo>
                    <a:pt x="20" y="21"/>
                    <a:pt x="21" y="20"/>
                    <a:pt x="22" y="20"/>
                  </a:cubicBezTo>
                  <a:cubicBezTo>
                    <a:pt x="62" y="20"/>
                    <a:pt x="62" y="20"/>
                    <a:pt x="62" y="20"/>
                  </a:cubicBezTo>
                  <a:cubicBezTo>
                    <a:pt x="63" y="20"/>
                    <a:pt x="64" y="21"/>
                    <a:pt x="64" y="22"/>
                  </a:cubicBezTo>
                  <a:lnTo>
                    <a:pt x="6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3" name="Freeform 180">
              <a:extLst>
                <a:ext uri="{FF2B5EF4-FFF2-40B4-BE49-F238E27FC236}">
                  <a16:creationId xmlns:a16="http://schemas.microsoft.com/office/drawing/2014/main" id="{6BFCA685-BF8F-D49A-C48D-EC4263EAA977}"/>
                </a:ext>
              </a:extLst>
            </p:cNvPr>
            <p:cNvSpPr>
              <a:spLocks/>
            </p:cNvSpPr>
            <p:nvPr/>
          </p:nvSpPr>
          <p:spPr bwMode="auto">
            <a:xfrm>
              <a:off x="6426200" y="5159376"/>
              <a:ext cx="76200" cy="14288"/>
            </a:xfrm>
            <a:custGeom>
              <a:avLst/>
              <a:gdLst>
                <a:gd name="T0" fmla="*/ 18 w 20"/>
                <a:gd name="T1" fmla="*/ 4 h 4"/>
                <a:gd name="T2" fmla="*/ 2 w 20"/>
                <a:gd name="T3" fmla="*/ 4 h 4"/>
                <a:gd name="T4" fmla="*/ 0 w 20"/>
                <a:gd name="T5" fmla="*/ 2 h 4"/>
                <a:gd name="T6" fmla="*/ 2 w 20"/>
                <a:gd name="T7" fmla="*/ 0 h 4"/>
                <a:gd name="T8" fmla="*/ 18 w 20"/>
                <a:gd name="T9" fmla="*/ 0 h 4"/>
                <a:gd name="T10" fmla="*/ 20 w 20"/>
                <a:gd name="T11" fmla="*/ 2 h 4"/>
                <a:gd name="T12" fmla="*/ 18 w 2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4"/>
                  </a:moveTo>
                  <a:cubicBezTo>
                    <a:pt x="2" y="4"/>
                    <a:pt x="2" y="4"/>
                    <a:pt x="2" y="4"/>
                  </a:cubicBezTo>
                  <a:cubicBezTo>
                    <a:pt x="1" y="4"/>
                    <a:pt x="0" y="3"/>
                    <a:pt x="0" y="2"/>
                  </a:cubicBezTo>
                  <a:cubicBezTo>
                    <a:pt x="0" y="1"/>
                    <a:pt x="1" y="0"/>
                    <a:pt x="2" y="0"/>
                  </a:cubicBezTo>
                  <a:cubicBezTo>
                    <a:pt x="18" y="0"/>
                    <a:pt x="18" y="0"/>
                    <a:pt x="18" y="0"/>
                  </a:cubicBezTo>
                  <a:cubicBezTo>
                    <a:pt x="19" y="0"/>
                    <a:pt x="20" y="1"/>
                    <a:pt x="20" y="2"/>
                  </a:cubicBezTo>
                  <a:cubicBezTo>
                    <a:pt x="20" y="3"/>
                    <a:pt x="19"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4" name="Freeform 181">
              <a:extLst>
                <a:ext uri="{FF2B5EF4-FFF2-40B4-BE49-F238E27FC236}">
                  <a16:creationId xmlns:a16="http://schemas.microsoft.com/office/drawing/2014/main" id="{B1DEF049-37BF-D2CE-9713-7761E7284318}"/>
                </a:ext>
              </a:extLst>
            </p:cNvPr>
            <p:cNvSpPr>
              <a:spLocks/>
            </p:cNvSpPr>
            <p:nvPr/>
          </p:nvSpPr>
          <p:spPr bwMode="auto">
            <a:xfrm>
              <a:off x="6396038" y="5189538"/>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5" name="Freeform 182">
              <a:extLst>
                <a:ext uri="{FF2B5EF4-FFF2-40B4-BE49-F238E27FC236}">
                  <a16:creationId xmlns:a16="http://schemas.microsoft.com/office/drawing/2014/main" id="{0017F684-5728-24CD-7EBF-F87492D4B31A}"/>
                </a:ext>
              </a:extLst>
            </p:cNvPr>
            <p:cNvSpPr>
              <a:spLocks/>
            </p:cNvSpPr>
            <p:nvPr/>
          </p:nvSpPr>
          <p:spPr bwMode="auto">
            <a:xfrm>
              <a:off x="6396038" y="5219701"/>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6" name="Freeform 183">
              <a:extLst>
                <a:ext uri="{FF2B5EF4-FFF2-40B4-BE49-F238E27FC236}">
                  <a16:creationId xmlns:a16="http://schemas.microsoft.com/office/drawing/2014/main" id="{63B19603-4DBF-FC25-A010-80EFBED7BC46}"/>
                </a:ext>
              </a:extLst>
            </p:cNvPr>
            <p:cNvSpPr>
              <a:spLocks/>
            </p:cNvSpPr>
            <p:nvPr/>
          </p:nvSpPr>
          <p:spPr bwMode="auto">
            <a:xfrm>
              <a:off x="6396038" y="5249863"/>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grpSp>
        <p:nvGrpSpPr>
          <p:cNvPr id="57" name="Group 56">
            <a:extLst>
              <a:ext uri="{FF2B5EF4-FFF2-40B4-BE49-F238E27FC236}">
                <a16:creationId xmlns:a16="http://schemas.microsoft.com/office/drawing/2014/main" id="{CE5E3E4E-57D4-A845-FE37-FB78670342A0}"/>
              </a:ext>
            </a:extLst>
          </p:cNvPr>
          <p:cNvGrpSpPr/>
          <p:nvPr/>
        </p:nvGrpSpPr>
        <p:grpSpPr>
          <a:xfrm>
            <a:off x="8658982" y="1493045"/>
            <a:ext cx="346075" cy="360363"/>
            <a:chOff x="2678113" y="2887663"/>
            <a:chExt cx="346075" cy="360363"/>
          </a:xfrm>
          <a:solidFill>
            <a:schemeClr val="bg1"/>
          </a:solidFill>
        </p:grpSpPr>
        <p:sp>
          <p:nvSpPr>
            <p:cNvPr id="58" name="Freeform 195">
              <a:extLst>
                <a:ext uri="{FF2B5EF4-FFF2-40B4-BE49-F238E27FC236}">
                  <a16:creationId xmlns:a16="http://schemas.microsoft.com/office/drawing/2014/main" id="{C25EF5CA-619C-6775-B526-511E150196F2}"/>
                </a:ext>
              </a:extLst>
            </p:cNvPr>
            <p:cNvSpPr>
              <a:spLocks/>
            </p:cNvSpPr>
            <p:nvPr/>
          </p:nvSpPr>
          <p:spPr bwMode="auto">
            <a:xfrm>
              <a:off x="2678113" y="3121026"/>
              <a:ext cx="107950" cy="127000"/>
            </a:xfrm>
            <a:custGeom>
              <a:avLst/>
              <a:gdLst>
                <a:gd name="T0" fmla="*/ 26 w 29"/>
                <a:gd name="T1" fmla="*/ 32 h 34"/>
                <a:gd name="T2" fmla="*/ 29 w 29"/>
                <a:gd name="T3" fmla="*/ 22 h 34"/>
                <a:gd name="T4" fmla="*/ 22 w 29"/>
                <a:gd name="T5" fmla="*/ 17 h 34"/>
                <a:gd name="T6" fmla="*/ 26 w 29"/>
                <a:gd name="T7" fmla="*/ 10 h 34"/>
                <a:gd name="T8" fmla="*/ 16 w 29"/>
                <a:gd name="T9" fmla="*/ 0 h 34"/>
                <a:gd name="T10" fmla="*/ 6 w 29"/>
                <a:gd name="T11" fmla="*/ 10 h 34"/>
                <a:gd name="T12" fmla="*/ 9 w 29"/>
                <a:gd name="T13" fmla="*/ 17 h 34"/>
                <a:gd name="T14" fmla="*/ 0 w 29"/>
                <a:gd name="T15" fmla="*/ 32 h 34"/>
                <a:gd name="T16" fmla="*/ 2 w 29"/>
                <a:gd name="T17" fmla="*/ 34 h 34"/>
                <a:gd name="T18" fmla="*/ 26 w 29"/>
                <a:gd name="T19" fmla="*/ 34 h 34"/>
                <a:gd name="T20" fmla="*/ 26 w 29"/>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4">
                  <a:moveTo>
                    <a:pt x="26" y="32"/>
                  </a:moveTo>
                  <a:cubicBezTo>
                    <a:pt x="26" y="28"/>
                    <a:pt x="27" y="25"/>
                    <a:pt x="29" y="22"/>
                  </a:cubicBezTo>
                  <a:cubicBezTo>
                    <a:pt x="27" y="20"/>
                    <a:pt x="25" y="18"/>
                    <a:pt x="22" y="17"/>
                  </a:cubicBezTo>
                  <a:cubicBezTo>
                    <a:pt x="25" y="15"/>
                    <a:pt x="26" y="13"/>
                    <a:pt x="26" y="10"/>
                  </a:cubicBezTo>
                  <a:cubicBezTo>
                    <a:pt x="26" y="4"/>
                    <a:pt x="21" y="0"/>
                    <a:pt x="16" y="0"/>
                  </a:cubicBezTo>
                  <a:cubicBezTo>
                    <a:pt x="10" y="0"/>
                    <a:pt x="6" y="4"/>
                    <a:pt x="6" y="10"/>
                  </a:cubicBezTo>
                  <a:cubicBezTo>
                    <a:pt x="6" y="13"/>
                    <a:pt x="7" y="15"/>
                    <a:pt x="9" y="17"/>
                  </a:cubicBezTo>
                  <a:cubicBezTo>
                    <a:pt x="4" y="20"/>
                    <a:pt x="0" y="25"/>
                    <a:pt x="0" y="32"/>
                  </a:cubicBezTo>
                  <a:cubicBezTo>
                    <a:pt x="0" y="33"/>
                    <a:pt x="1" y="34"/>
                    <a:pt x="2" y="34"/>
                  </a:cubicBezTo>
                  <a:cubicBezTo>
                    <a:pt x="26" y="34"/>
                    <a:pt x="26" y="34"/>
                    <a:pt x="26" y="34"/>
                  </a:cubicBezTo>
                  <a:lnTo>
                    <a:pt x="2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59" name="Freeform 196">
              <a:extLst>
                <a:ext uri="{FF2B5EF4-FFF2-40B4-BE49-F238E27FC236}">
                  <a16:creationId xmlns:a16="http://schemas.microsoft.com/office/drawing/2014/main" id="{2580BE33-544B-1AFD-877A-1CF843596101}"/>
                </a:ext>
              </a:extLst>
            </p:cNvPr>
            <p:cNvSpPr>
              <a:spLocks/>
            </p:cNvSpPr>
            <p:nvPr/>
          </p:nvSpPr>
          <p:spPr bwMode="auto">
            <a:xfrm>
              <a:off x="2914650" y="3121026"/>
              <a:ext cx="109538" cy="127000"/>
            </a:xfrm>
            <a:custGeom>
              <a:avLst/>
              <a:gdLst>
                <a:gd name="T0" fmla="*/ 29 w 29"/>
                <a:gd name="T1" fmla="*/ 31 h 34"/>
                <a:gd name="T2" fmla="*/ 19 w 29"/>
                <a:gd name="T3" fmla="*/ 17 h 34"/>
                <a:gd name="T4" fmla="*/ 23 w 29"/>
                <a:gd name="T5" fmla="*/ 10 h 34"/>
                <a:gd name="T6" fmla="*/ 13 w 29"/>
                <a:gd name="T7" fmla="*/ 0 h 34"/>
                <a:gd name="T8" fmla="*/ 3 w 29"/>
                <a:gd name="T9" fmla="*/ 10 h 34"/>
                <a:gd name="T10" fmla="*/ 6 w 29"/>
                <a:gd name="T11" fmla="*/ 17 h 34"/>
                <a:gd name="T12" fmla="*/ 0 w 29"/>
                <a:gd name="T13" fmla="*/ 22 h 34"/>
                <a:gd name="T14" fmla="*/ 3 w 29"/>
                <a:gd name="T15" fmla="*/ 32 h 34"/>
                <a:gd name="T16" fmla="*/ 3 w 29"/>
                <a:gd name="T17" fmla="*/ 34 h 34"/>
                <a:gd name="T18" fmla="*/ 27 w 29"/>
                <a:gd name="T19" fmla="*/ 34 h 34"/>
                <a:gd name="T20" fmla="*/ 27 w 29"/>
                <a:gd name="T21" fmla="*/ 34 h 34"/>
                <a:gd name="T22" fmla="*/ 29 w 29"/>
                <a:gd name="T23" fmla="*/ 32 h 34"/>
                <a:gd name="T24" fmla="*/ 29 w 29"/>
                <a:gd name="T2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4">
                  <a:moveTo>
                    <a:pt x="29" y="31"/>
                  </a:moveTo>
                  <a:cubicBezTo>
                    <a:pt x="29" y="25"/>
                    <a:pt x="25" y="20"/>
                    <a:pt x="19" y="17"/>
                  </a:cubicBezTo>
                  <a:cubicBezTo>
                    <a:pt x="22" y="15"/>
                    <a:pt x="23" y="13"/>
                    <a:pt x="23" y="10"/>
                  </a:cubicBezTo>
                  <a:cubicBezTo>
                    <a:pt x="23" y="4"/>
                    <a:pt x="18" y="0"/>
                    <a:pt x="13" y="0"/>
                  </a:cubicBezTo>
                  <a:cubicBezTo>
                    <a:pt x="7" y="0"/>
                    <a:pt x="3" y="4"/>
                    <a:pt x="3" y="10"/>
                  </a:cubicBezTo>
                  <a:cubicBezTo>
                    <a:pt x="3" y="13"/>
                    <a:pt x="4" y="15"/>
                    <a:pt x="6" y="17"/>
                  </a:cubicBezTo>
                  <a:cubicBezTo>
                    <a:pt x="4" y="18"/>
                    <a:pt x="2" y="20"/>
                    <a:pt x="0" y="22"/>
                  </a:cubicBezTo>
                  <a:cubicBezTo>
                    <a:pt x="2" y="25"/>
                    <a:pt x="3" y="28"/>
                    <a:pt x="3" y="32"/>
                  </a:cubicBezTo>
                  <a:cubicBezTo>
                    <a:pt x="3" y="34"/>
                    <a:pt x="3" y="34"/>
                    <a:pt x="3" y="34"/>
                  </a:cubicBezTo>
                  <a:cubicBezTo>
                    <a:pt x="27" y="34"/>
                    <a:pt x="27" y="34"/>
                    <a:pt x="27" y="34"/>
                  </a:cubicBezTo>
                  <a:cubicBezTo>
                    <a:pt x="27" y="34"/>
                    <a:pt x="27" y="34"/>
                    <a:pt x="27" y="34"/>
                  </a:cubicBezTo>
                  <a:cubicBezTo>
                    <a:pt x="28" y="34"/>
                    <a:pt x="29" y="33"/>
                    <a:pt x="29" y="32"/>
                  </a:cubicBezTo>
                  <a:cubicBezTo>
                    <a:pt x="29" y="32"/>
                    <a:pt x="29" y="32"/>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60" name="Freeform 197">
              <a:extLst>
                <a:ext uri="{FF2B5EF4-FFF2-40B4-BE49-F238E27FC236}">
                  <a16:creationId xmlns:a16="http://schemas.microsoft.com/office/drawing/2014/main" id="{A3077F70-4E8A-E00E-CB9D-1D9A7190837C}"/>
                </a:ext>
              </a:extLst>
            </p:cNvPr>
            <p:cNvSpPr>
              <a:spLocks/>
            </p:cNvSpPr>
            <p:nvPr/>
          </p:nvSpPr>
          <p:spPr bwMode="auto">
            <a:xfrm>
              <a:off x="2730500" y="2887663"/>
              <a:ext cx="239713" cy="211138"/>
            </a:xfrm>
            <a:custGeom>
              <a:avLst/>
              <a:gdLst>
                <a:gd name="T0" fmla="*/ 62 w 64"/>
                <a:gd name="T1" fmla="*/ 48 h 56"/>
                <a:gd name="T2" fmla="*/ 34 w 64"/>
                <a:gd name="T3" fmla="*/ 48 h 56"/>
                <a:gd name="T4" fmla="*/ 34 w 64"/>
                <a:gd name="T5" fmla="*/ 44 h 56"/>
                <a:gd name="T6" fmla="*/ 50 w 64"/>
                <a:gd name="T7" fmla="*/ 44 h 56"/>
                <a:gd name="T8" fmla="*/ 50 w 64"/>
                <a:gd name="T9" fmla="*/ 44 h 56"/>
                <a:gd name="T10" fmla="*/ 52 w 64"/>
                <a:gd name="T11" fmla="*/ 42 h 56"/>
                <a:gd name="T12" fmla="*/ 52 w 64"/>
                <a:gd name="T13" fmla="*/ 41 h 56"/>
                <a:gd name="T14" fmla="*/ 40 w 64"/>
                <a:gd name="T15" fmla="*/ 24 h 56"/>
                <a:gd name="T16" fmla="*/ 45 w 64"/>
                <a:gd name="T17" fmla="*/ 13 h 56"/>
                <a:gd name="T18" fmla="*/ 32 w 64"/>
                <a:gd name="T19" fmla="*/ 0 h 56"/>
                <a:gd name="T20" fmla="*/ 19 w 64"/>
                <a:gd name="T21" fmla="*/ 13 h 56"/>
                <a:gd name="T22" fmla="*/ 24 w 64"/>
                <a:gd name="T23" fmla="*/ 24 h 56"/>
                <a:gd name="T24" fmla="*/ 12 w 64"/>
                <a:gd name="T25" fmla="*/ 42 h 56"/>
                <a:gd name="T26" fmla="*/ 14 w 64"/>
                <a:gd name="T27" fmla="*/ 44 h 56"/>
                <a:gd name="T28" fmla="*/ 30 w 64"/>
                <a:gd name="T29" fmla="*/ 44 h 56"/>
                <a:gd name="T30" fmla="*/ 30 w 64"/>
                <a:gd name="T31" fmla="*/ 48 h 56"/>
                <a:gd name="T32" fmla="*/ 2 w 64"/>
                <a:gd name="T33" fmla="*/ 48 h 56"/>
                <a:gd name="T34" fmla="*/ 0 w 64"/>
                <a:gd name="T35" fmla="*/ 50 h 56"/>
                <a:gd name="T36" fmla="*/ 0 w 64"/>
                <a:gd name="T37" fmla="*/ 54 h 56"/>
                <a:gd name="T38" fmla="*/ 2 w 64"/>
                <a:gd name="T39" fmla="*/ 56 h 56"/>
                <a:gd name="T40" fmla="*/ 4 w 64"/>
                <a:gd name="T41" fmla="*/ 54 h 56"/>
                <a:gd name="T42" fmla="*/ 4 w 64"/>
                <a:gd name="T43" fmla="*/ 52 h 56"/>
                <a:gd name="T44" fmla="*/ 30 w 64"/>
                <a:gd name="T45" fmla="*/ 52 h 56"/>
                <a:gd name="T46" fmla="*/ 30 w 64"/>
                <a:gd name="T47" fmla="*/ 54 h 56"/>
                <a:gd name="T48" fmla="*/ 32 w 64"/>
                <a:gd name="T49" fmla="*/ 56 h 56"/>
                <a:gd name="T50" fmla="*/ 34 w 64"/>
                <a:gd name="T51" fmla="*/ 54 h 56"/>
                <a:gd name="T52" fmla="*/ 34 w 64"/>
                <a:gd name="T53" fmla="*/ 52 h 56"/>
                <a:gd name="T54" fmla="*/ 60 w 64"/>
                <a:gd name="T55" fmla="*/ 52 h 56"/>
                <a:gd name="T56" fmla="*/ 60 w 64"/>
                <a:gd name="T57" fmla="*/ 54 h 56"/>
                <a:gd name="T58" fmla="*/ 62 w 64"/>
                <a:gd name="T59" fmla="*/ 56 h 56"/>
                <a:gd name="T60" fmla="*/ 64 w 64"/>
                <a:gd name="T61" fmla="*/ 54 h 56"/>
                <a:gd name="T62" fmla="*/ 64 w 64"/>
                <a:gd name="T63" fmla="*/ 50 h 56"/>
                <a:gd name="T64" fmla="*/ 62 w 64"/>
                <a:gd name="T65"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56">
                  <a:moveTo>
                    <a:pt x="62" y="48"/>
                  </a:moveTo>
                  <a:cubicBezTo>
                    <a:pt x="34" y="48"/>
                    <a:pt x="34" y="48"/>
                    <a:pt x="34" y="48"/>
                  </a:cubicBezTo>
                  <a:cubicBezTo>
                    <a:pt x="34" y="44"/>
                    <a:pt x="34" y="44"/>
                    <a:pt x="34" y="44"/>
                  </a:cubicBezTo>
                  <a:cubicBezTo>
                    <a:pt x="50" y="44"/>
                    <a:pt x="50" y="44"/>
                    <a:pt x="50" y="44"/>
                  </a:cubicBezTo>
                  <a:cubicBezTo>
                    <a:pt x="50" y="44"/>
                    <a:pt x="50" y="44"/>
                    <a:pt x="50" y="44"/>
                  </a:cubicBezTo>
                  <a:cubicBezTo>
                    <a:pt x="51" y="44"/>
                    <a:pt x="52" y="43"/>
                    <a:pt x="52" y="42"/>
                  </a:cubicBezTo>
                  <a:cubicBezTo>
                    <a:pt x="52" y="42"/>
                    <a:pt x="52" y="42"/>
                    <a:pt x="52" y="41"/>
                  </a:cubicBezTo>
                  <a:cubicBezTo>
                    <a:pt x="52" y="33"/>
                    <a:pt x="47" y="27"/>
                    <a:pt x="40" y="24"/>
                  </a:cubicBezTo>
                  <a:cubicBezTo>
                    <a:pt x="43" y="21"/>
                    <a:pt x="45" y="18"/>
                    <a:pt x="45" y="13"/>
                  </a:cubicBezTo>
                  <a:cubicBezTo>
                    <a:pt x="45" y="6"/>
                    <a:pt x="39" y="0"/>
                    <a:pt x="32" y="0"/>
                  </a:cubicBezTo>
                  <a:cubicBezTo>
                    <a:pt x="25" y="0"/>
                    <a:pt x="19" y="6"/>
                    <a:pt x="19" y="13"/>
                  </a:cubicBezTo>
                  <a:cubicBezTo>
                    <a:pt x="19" y="18"/>
                    <a:pt x="21" y="21"/>
                    <a:pt x="24" y="24"/>
                  </a:cubicBezTo>
                  <a:cubicBezTo>
                    <a:pt x="17" y="27"/>
                    <a:pt x="12" y="34"/>
                    <a:pt x="12" y="42"/>
                  </a:cubicBezTo>
                  <a:cubicBezTo>
                    <a:pt x="12" y="43"/>
                    <a:pt x="13" y="44"/>
                    <a:pt x="14" y="44"/>
                  </a:cubicBezTo>
                  <a:cubicBezTo>
                    <a:pt x="30" y="44"/>
                    <a:pt x="30" y="44"/>
                    <a:pt x="30" y="44"/>
                  </a:cubicBezTo>
                  <a:cubicBezTo>
                    <a:pt x="30" y="48"/>
                    <a:pt x="30" y="48"/>
                    <a:pt x="30" y="48"/>
                  </a:cubicBezTo>
                  <a:cubicBezTo>
                    <a:pt x="2" y="48"/>
                    <a:pt x="2" y="48"/>
                    <a:pt x="2" y="48"/>
                  </a:cubicBezTo>
                  <a:cubicBezTo>
                    <a:pt x="1" y="48"/>
                    <a:pt x="0" y="49"/>
                    <a:pt x="0" y="50"/>
                  </a:cubicBezTo>
                  <a:cubicBezTo>
                    <a:pt x="0" y="54"/>
                    <a:pt x="0" y="54"/>
                    <a:pt x="0" y="54"/>
                  </a:cubicBezTo>
                  <a:cubicBezTo>
                    <a:pt x="0" y="55"/>
                    <a:pt x="1" y="56"/>
                    <a:pt x="2" y="56"/>
                  </a:cubicBezTo>
                  <a:cubicBezTo>
                    <a:pt x="3" y="56"/>
                    <a:pt x="4" y="55"/>
                    <a:pt x="4" y="54"/>
                  </a:cubicBezTo>
                  <a:cubicBezTo>
                    <a:pt x="4" y="52"/>
                    <a:pt x="4" y="52"/>
                    <a:pt x="4" y="52"/>
                  </a:cubicBezTo>
                  <a:cubicBezTo>
                    <a:pt x="30" y="52"/>
                    <a:pt x="30" y="52"/>
                    <a:pt x="30" y="52"/>
                  </a:cubicBezTo>
                  <a:cubicBezTo>
                    <a:pt x="30" y="54"/>
                    <a:pt x="30" y="54"/>
                    <a:pt x="30" y="54"/>
                  </a:cubicBezTo>
                  <a:cubicBezTo>
                    <a:pt x="30" y="55"/>
                    <a:pt x="31" y="56"/>
                    <a:pt x="32" y="56"/>
                  </a:cubicBezTo>
                  <a:cubicBezTo>
                    <a:pt x="33" y="56"/>
                    <a:pt x="34" y="55"/>
                    <a:pt x="34" y="54"/>
                  </a:cubicBezTo>
                  <a:cubicBezTo>
                    <a:pt x="34" y="52"/>
                    <a:pt x="34" y="52"/>
                    <a:pt x="34" y="52"/>
                  </a:cubicBezTo>
                  <a:cubicBezTo>
                    <a:pt x="60" y="52"/>
                    <a:pt x="60" y="52"/>
                    <a:pt x="60" y="52"/>
                  </a:cubicBezTo>
                  <a:cubicBezTo>
                    <a:pt x="60" y="54"/>
                    <a:pt x="60" y="54"/>
                    <a:pt x="60" y="54"/>
                  </a:cubicBezTo>
                  <a:cubicBezTo>
                    <a:pt x="60" y="55"/>
                    <a:pt x="61" y="56"/>
                    <a:pt x="62" y="56"/>
                  </a:cubicBezTo>
                  <a:cubicBezTo>
                    <a:pt x="63" y="56"/>
                    <a:pt x="64" y="55"/>
                    <a:pt x="64" y="54"/>
                  </a:cubicBezTo>
                  <a:cubicBezTo>
                    <a:pt x="64" y="50"/>
                    <a:pt x="64" y="50"/>
                    <a:pt x="64" y="50"/>
                  </a:cubicBezTo>
                  <a:cubicBezTo>
                    <a:pt x="64" y="49"/>
                    <a:pt x="63" y="48"/>
                    <a:pt x="6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61" name="Freeform 198">
              <a:extLst>
                <a:ext uri="{FF2B5EF4-FFF2-40B4-BE49-F238E27FC236}">
                  <a16:creationId xmlns:a16="http://schemas.microsoft.com/office/drawing/2014/main" id="{36FFC665-1530-3BC3-B85A-A6A4941A1DEE}"/>
                </a:ext>
              </a:extLst>
            </p:cNvPr>
            <p:cNvSpPr>
              <a:spLocks/>
            </p:cNvSpPr>
            <p:nvPr/>
          </p:nvSpPr>
          <p:spPr bwMode="auto">
            <a:xfrm>
              <a:off x="2790825" y="3121026"/>
              <a:ext cx="120650" cy="127000"/>
            </a:xfrm>
            <a:custGeom>
              <a:avLst/>
              <a:gdLst>
                <a:gd name="T0" fmla="*/ 32 w 32"/>
                <a:gd name="T1" fmla="*/ 31 h 34"/>
                <a:gd name="T2" fmla="*/ 23 w 32"/>
                <a:gd name="T3" fmla="*/ 17 h 34"/>
                <a:gd name="T4" fmla="*/ 26 w 32"/>
                <a:gd name="T5" fmla="*/ 10 h 34"/>
                <a:gd name="T6" fmla="*/ 16 w 32"/>
                <a:gd name="T7" fmla="*/ 0 h 34"/>
                <a:gd name="T8" fmla="*/ 6 w 32"/>
                <a:gd name="T9" fmla="*/ 10 h 34"/>
                <a:gd name="T10" fmla="*/ 9 w 32"/>
                <a:gd name="T11" fmla="*/ 17 h 34"/>
                <a:gd name="T12" fmla="*/ 0 w 32"/>
                <a:gd name="T13" fmla="*/ 32 h 34"/>
                <a:gd name="T14" fmla="*/ 2 w 32"/>
                <a:gd name="T15" fmla="*/ 34 h 34"/>
                <a:gd name="T16" fmla="*/ 30 w 32"/>
                <a:gd name="T17" fmla="*/ 34 h 34"/>
                <a:gd name="T18" fmla="*/ 30 w 32"/>
                <a:gd name="T19" fmla="*/ 34 h 34"/>
                <a:gd name="T20" fmla="*/ 32 w 32"/>
                <a:gd name="T21" fmla="*/ 32 h 34"/>
                <a:gd name="T22" fmla="*/ 32 w 32"/>
                <a:gd name="T23"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4">
                  <a:moveTo>
                    <a:pt x="32" y="31"/>
                  </a:moveTo>
                  <a:cubicBezTo>
                    <a:pt x="32" y="25"/>
                    <a:pt x="28" y="20"/>
                    <a:pt x="23" y="17"/>
                  </a:cubicBezTo>
                  <a:cubicBezTo>
                    <a:pt x="25" y="15"/>
                    <a:pt x="26" y="13"/>
                    <a:pt x="26" y="10"/>
                  </a:cubicBezTo>
                  <a:cubicBezTo>
                    <a:pt x="26" y="4"/>
                    <a:pt x="22" y="0"/>
                    <a:pt x="16" y="0"/>
                  </a:cubicBezTo>
                  <a:cubicBezTo>
                    <a:pt x="10" y="0"/>
                    <a:pt x="6" y="4"/>
                    <a:pt x="6" y="10"/>
                  </a:cubicBezTo>
                  <a:cubicBezTo>
                    <a:pt x="6" y="13"/>
                    <a:pt x="7" y="15"/>
                    <a:pt x="9" y="17"/>
                  </a:cubicBezTo>
                  <a:cubicBezTo>
                    <a:pt x="4" y="20"/>
                    <a:pt x="0" y="25"/>
                    <a:pt x="0" y="32"/>
                  </a:cubicBezTo>
                  <a:cubicBezTo>
                    <a:pt x="0" y="33"/>
                    <a:pt x="1" y="34"/>
                    <a:pt x="2" y="34"/>
                  </a:cubicBezTo>
                  <a:cubicBezTo>
                    <a:pt x="30" y="34"/>
                    <a:pt x="30" y="34"/>
                    <a:pt x="30" y="34"/>
                  </a:cubicBezTo>
                  <a:cubicBezTo>
                    <a:pt x="30" y="34"/>
                    <a:pt x="30" y="34"/>
                    <a:pt x="30" y="34"/>
                  </a:cubicBezTo>
                  <a:cubicBezTo>
                    <a:pt x="31" y="34"/>
                    <a:pt x="32" y="33"/>
                    <a:pt x="32" y="32"/>
                  </a:cubicBezTo>
                  <a:cubicBezTo>
                    <a:pt x="32" y="32"/>
                    <a:pt x="32" y="32"/>
                    <a:pt x="3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3317496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A64888-22F7-29A5-5A1C-A19DCD77E110}"/>
              </a:ext>
            </a:extLst>
          </p:cNvPr>
          <p:cNvGraphicFramePr>
            <a:graphicFrameLocks noChangeAspect="1"/>
          </p:cNvGraphicFramePr>
          <p:nvPr>
            <p:custDataLst>
              <p:tags r:id="rId1"/>
            </p:custDataLst>
            <p:extLst>
              <p:ext uri="{D42A27DB-BD31-4B8C-83A1-F6EECF244321}">
                <p14:modId xmlns:p14="http://schemas.microsoft.com/office/powerpoint/2010/main" val="3213505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88A64888-22F7-29A5-5A1C-A19DCD77E1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EFB045-70E0-8174-25BF-F5797CE38EC9}"/>
              </a:ext>
            </a:extLst>
          </p:cNvPr>
          <p:cNvSpPr>
            <a:spLocks noGrp="1"/>
          </p:cNvSpPr>
          <p:nvPr>
            <p:ph type="title"/>
          </p:nvPr>
        </p:nvSpPr>
        <p:spPr/>
        <p:txBody>
          <a:bodyPr vert="horz"/>
          <a:lstStyle/>
          <a:p>
            <a:r>
              <a:rPr lang="en-US" dirty="0"/>
              <a:t>Recruiter mystery shop</a:t>
            </a:r>
          </a:p>
        </p:txBody>
      </p:sp>
      <p:grpSp>
        <p:nvGrpSpPr>
          <p:cNvPr id="81" name="Group 80">
            <a:extLst>
              <a:ext uri="{FF2B5EF4-FFF2-40B4-BE49-F238E27FC236}">
                <a16:creationId xmlns:a16="http://schemas.microsoft.com/office/drawing/2014/main" id="{E095E17B-7637-A08F-A32A-57F93C62FB53}"/>
              </a:ext>
            </a:extLst>
          </p:cNvPr>
          <p:cNvGrpSpPr/>
          <p:nvPr/>
        </p:nvGrpSpPr>
        <p:grpSpPr>
          <a:xfrm>
            <a:off x="2251364" y="1016228"/>
            <a:ext cx="2387484" cy="5150092"/>
            <a:chOff x="2565601" y="1304924"/>
            <a:chExt cx="2074493" cy="4867276"/>
          </a:xfrm>
        </p:grpSpPr>
        <p:sp>
          <p:nvSpPr>
            <p:cNvPr id="15" name="TextBox 14">
              <a:extLst>
                <a:ext uri="{FF2B5EF4-FFF2-40B4-BE49-F238E27FC236}">
                  <a16:creationId xmlns:a16="http://schemas.microsoft.com/office/drawing/2014/main" id="{F7DAFAF2-6EC5-6552-9BBF-B1A378CFE271}"/>
                </a:ext>
              </a:extLst>
            </p:cNvPr>
            <p:cNvSpPr txBox="1"/>
            <p:nvPr/>
          </p:nvSpPr>
          <p:spPr>
            <a:xfrm>
              <a:off x="2565601" y="1304924"/>
              <a:ext cx="2074493" cy="441410"/>
            </a:xfrm>
            <a:prstGeom prst="rect">
              <a:avLst/>
            </a:prstGeom>
            <a:solidFill>
              <a:schemeClr val="accent3"/>
            </a:solidFill>
          </p:spPr>
          <p:txBody>
            <a:bodyPr wrap="square" lIns="108000" tIns="36000" rIns="108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late Pro" panose="02000506040000020004" pitchFamily="2" charset="0"/>
                  <a:ea typeface="+mn-ea"/>
                  <a:cs typeface="+mn-cs"/>
                  <a:sym typeface="Slate Pro" panose="02000506040000020004" pitchFamily="2" charset="0"/>
                </a:rPr>
                <a:t>Applying to and interviewing for key roles at competitor organizations</a:t>
              </a:r>
            </a:p>
          </p:txBody>
        </p:sp>
        <p:sp>
          <p:nvSpPr>
            <p:cNvPr id="16" name="TextBox 15">
              <a:extLst>
                <a:ext uri="{FF2B5EF4-FFF2-40B4-BE49-F238E27FC236}">
                  <a16:creationId xmlns:a16="http://schemas.microsoft.com/office/drawing/2014/main" id="{6C6DBFC8-D0C1-B7A7-7426-0053B7F23765}"/>
                </a:ext>
              </a:extLst>
            </p:cNvPr>
            <p:cNvSpPr txBox="1"/>
            <p:nvPr/>
          </p:nvSpPr>
          <p:spPr>
            <a:xfrm>
              <a:off x="2565601" y="1886247"/>
              <a:ext cx="2074493" cy="319962"/>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100" b="0" u="none" strike="noStrike" cap="none" dirty="0">
                  <a:solidFill>
                    <a:schemeClr val="dk1"/>
                  </a:solidFill>
                  <a:latin typeface="Slate Pro" panose="02000506040000020004" pitchFamily="2" charset="0"/>
                  <a:sym typeface="Slate Pro" panose="02000506040000020004" pitchFamily="2" charset="0"/>
                </a:rPr>
                <a:t>Determine the sales structure and compensation of GTM teams</a:t>
              </a:r>
            </a:p>
          </p:txBody>
        </p:sp>
        <p:sp>
          <p:nvSpPr>
            <p:cNvPr id="17" name="TextBox 16">
              <a:extLst>
                <a:ext uri="{FF2B5EF4-FFF2-40B4-BE49-F238E27FC236}">
                  <a16:creationId xmlns:a16="http://schemas.microsoft.com/office/drawing/2014/main" id="{8EE12C70-B774-5815-B0D9-FD820234F441}"/>
                </a:ext>
              </a:extLst>
            </p:cNvPr>
            <p:cNvSpPr txBox="1"/>
            <p:nvPr/>
          </p:nvSpPr>
          <p:spPr>
            <a:xfrm>
              <a:off x="2565601" y="2754792"/>
              <a:ext cx="2074493" cy="1439832"/>
            </a:xfrm>
            <a:prstGeom prst="rect">
              <a:avLst/>
            </a:prstGeom>
            <a:noFill/>
          </p:spPr>
          <p:txBody>
            <a:bodyPr wrap="square" lIns="0" tIns="0" rIns="0" bIns="0">
              <a:spAutoFit/>
            </a:bodyPr>
            <a:lstStyle/>
            <a:p>
              <a:pPr marL="91440" marR="0" lvl="0" indent="-91440" algn="l" rtl="0">
                <a:lnSpc>
                  <a:spcPct val="100000"/>
                </a:lnSpc>
                <a:spcBef>
                  <a:spcPts val="0"/>
                </a:spcBef>
                <a:spcAft>
                  <a:spcPts val="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What are the major job responsibilities by role?</a:t>
              </a:r>
            </a:p>
            <a:p>
              <a:pPr marL="91440" marR="0" lvl="0" indent="-91440" algn="l" rtl="0">
                <a:lnSpc>
                  <a:spcPct val="100000"/>
                </a:lnSpc>
                <a:spcBef>
                  <a:spcPts val="0"/>
                </a:spcBef>
                <a:spcAft>
                  <a:spcPts val="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What mix of solutions is an employee required to sell and/or serve – all, some, specialized?</a:t>
              </a:r>
            </a:p>
            <a:p>
              <a:pPr marL="91440" marR="0" lvl="0" indent="-91440" algn="l" rtl="0">
                <a:lnSpc>
                  <a:spcPct val="100000"/>
                </a:lnSpc>
                <a:spcBef>
                  <a:spcPts val="0"/>
                </a:spcBef>
                <a:spcAft>
                  <a:spcPts val="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are these roles compensated?</a:t>
              </a:r>
            </a:p>
            <a:p>
              <a:pPr marL="91440" marR="0" lvl="0" indent="-91440" algn="l" rtl="0">
                <a:lnSpc>
                  <a:spcPct val="100000"/>
                </a:lnSpc>
                <a:spcBef>
                  <a:spcPts val="0"/>
                </a:spcBef>
                <a:spcAft>
                  <a:spcPts val="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Is your company competitive for talent? </a:t>
              </a:r>
            </a:p>
            <a:p>
              <a:pPr marL="91440" marR="0" lvl="0" indent="-91440" algn="l" rtl="0">
                <a:lnSpc>
                  <a:spcPct val="100000"/>
                </a:lnSpc>
                <a:spcBef>
                  <a:spcPts val="0"/>
                </a:spcBef>
                <a:spcAft>
                  <a:spcPts val="0"/>
                </a:spcAft>
                <a:buFont typeface="Arial" panose="020B0604020202020204" pitchFamily="34" charset="0"/>
                <a:buChar char="•"/>
              </a:pPr>
              <a:r>
                <a:rPr lang="en-US" sz="1100" b="0" u="none" strike="noStrike" cap="none" dirty="0">
                  <a:solidFill>
                    <a:schemeClr val="dk1"/>
                  </a:solidFill>
                  <a:latin typeface="Slate Pro" panose="02000506040000020004" pitchFamily="2" charset="0"/>
                  <a:sym typeface="Slate Pro" panose="02000506040000020004" pitchFamily="2" charset="0"/>
                </a:rPr>
                <a:t>How do competitors describe their employee experience? </a:t>
              </a:r>
            </a:p>
          </p:txBody>
        </p:sp>
        <p:sp>
          <p:nvSpPr>
            <p:cNvPr id="18" name="TextBox 17">
              <a:extLst>
                <a:ext uri="{FF2B5EF4-FFF2-40B4-BE49-F238E27FC236}">
                  <a16:creationId xmlns:a16="http://schemas.microsoft.com/office/drawing/2014/main" id="{56573708-23B2-D25C-267D-AF6DE2B198A6}"/>
                </a:ext>
              </a:extLst>
            </p:cNvPr>
            <p:cNvSpPr txBox="1"/>
            <p:nvPr/>
          </p:nvSpPr>
          <p:spPr>
            <a:xfrm>
              <a:off x="2565601" y="4244978"/>
              <a:ext cx="2074493" cy="441410"/>
            </a:xfrm>
            <a:prstGeom prst="rect">
              <a:avLst/>
            </a:prstGeom>
            <a:solidFill>
              <a:schemeClr val="accent3"/>
            </a:solidFill>
          </p:spPr>
          <p:txBody>
            <a:bodyPr wrap="square" lIns="108000" tIns="36000" rIns="108000" bIns="36000" anchor="ctr" anchorCtr="0">
              <a:noAutofit/>
            </a:bodyPr>
            <a:lstStyle/>
            <a:p>
              <a:pPr marR="0" lvl="0" algn="l" rtl="0">
                <a:lnSpc>
                  <a:spcPct val="100000"/>
                </a:lnSpc>
                <a:spcBef>
                  <a:spcPts val="0"/>
                </a:spcBef>
                <a:spcAft>
                  <a:spcPts val="0"/>
                </a:spcAft>
              </a:pPr>
              <a:r>
                <a:rPr lang="en-US" sz="1400" u="none" strike="noStrike" cap="none" dirty="0">
                  <a:solidFill>
                    <a:schemeClr val="bg1"/>
                  </a:solidFill>
                  <a:latin typeface="Slate Pro" panose="02000506040000020004" pitchFamily="2" charset="0"/>
                  <a:sym typeface="Slate Pro" panose="02000506040000020004" pitchFamily="2" charset="0"/>
                </a:rPr>
                <a:t>Recruiting or sales</a:t>
              </a:r>
            </a:p>
          </p:txBody>
        </p:sp>
        <p:sp>
          <p:nvSpPr>
            <p:cNvPr id="19" name="TextBox 18">
              <a:extLst>
                <a:ext uri="{FF2B5EF4-FFF2-40B4-BE49-F238E27FC236}">
                  <a16:creationId xmlns:a16="http://schemas.microsoft.com/office/drawing/2014/main" id="{25B5C62A-2E8D-FC76-5219-2EB2F43BEAFA}"/>
                </a:ext>
              </a:extLst>
            </p:cNvPr>
            <p:cNvSpPr txBox="1"/>
            <p:nvPr/>
          </p:nvSpPr>
          <p:spPr>
            <a:xfrm>
              <a:off x="2565601" y="4826301"/>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000" dirty="0">
                  <a:solidFill>
                    <a:schemeClr val="dk1"/>
                  </a:solidFill>
                  <a:latin typeface="Slate Pro" panose="02000506040000020004" pitchFamily="2" charset="0"/>
                  <a:sym typeface="Slate Pro" panose="02000506040000020004" pitchFamily="2" charset="0"/>
                </a:rPr>
                <a:t>Twice </a:t>
              </a:r>
              <a:r>
                <a:rPr lang="en-US" sz="1100" dirty="0">
                  <a:solidFill>
                    <a:schemeClr val="dk1"/>
                  </a:solidFill>
                  <a:latin typeface="Slate Pro" panose="02000506040000020004" pitchFamily="2" charset="0"/>
                  <a:sym typeface="Slate Pro" panose="02000506040000020004" pitchFamily="2" charset="0"/>
                </a:rPr>
                <a:t>per</a:t>
              </a:r>
              <a:r>
                <a:rPr lang="en-US" sz="1000" dirty="0">
                  <a:solidFill>
                    <a:schemeClr val="dk1"/>
                  </a:solidFill>
                  <a:latin typeface="Slate Pro" panose="02000506040000020004" pitchFamily="2" charset="0"/>
                  <a:sym typeface="Slate Pro" panose="02000506040000020004" pitchFamily="2" charset="0"/>
                </a:rPr>
                <a:t> year</a:t>
              </a:r>
              <a:endParaRPr lang="en-US" sz="1000" dirty="0">
                <a:latin typeface="Slate Pro" panose="02000506040000020004" pitchFamily="2" charset="0"/>
                <a:sym typeface="Slate Pro" panose="02000506040000020004" pitchFamily="2" charset="0"/>
              </a:endParaRPr>
            </a:p>
          </p:txBody>
        </p:sp>
        <p:sp>
          <p:nvSpPr>
            <p:cNvPr id="20" name="TextBox 19">
              <a:extLst>
                <a:ext uri="{FF2B5EF4-FFF2-40B4-BE49-F238E27FC236}">
                  <a16:creationId xmlns:a16="http://schemas.microsoft.com/office/drawing/2014/main" id="{ACA677D3-24D3-F222-0F74-F25C72D73A81}"/>
                </a:ext>
              </a:extLst>
            </p:cNvPr>
            <p:cNvSpPr txBox="1"/>
            <p:nvPr/>
          </p:nvSpPr>
          <p:spPr>
            <a:xfrm>
              <a:off x="2565601" y="5267710"/>
              <a:ext cx="2074493" cy="159981"/>
            </a:xfrm>
            <a:prstGeom prst="rect">
              <a:avLst/>
            </a:prstGeom>
            <a:noFill/>
          </p:spPr>
          <p:txBody>
            <a:bodyPr wrap="square" lIns="0" tIns="0" rIns="0" bIns="0">
              <a:spAutoFit/>
            </a:bodyPr>
            <a:lstStyle/>
            <a:p>
              <a:pPr marL="57150" marR="0" lvl="0" algn="l" rtl="0">
                <a:lnSpc>
                  <a:spcPct val="100000"/>
                </a:lnSpc>
                <a:spcBef>
                  <a:spcPts val="0"/>
                </a:spcBef>
                <a:spcAft>
                  <a:spcPts val="0"/>
                </a:spcAft>
                <a:buNone/>
              </a:pPr>
              <a:r>
                <a:rPr lang="en-US" sz="1000" u="none" strike="noStrike" cap="none" dirty="0">
                  <a:solidFill>
                    <a:schemeClr val="dk1"/>
                  </a:solidFill>
                  <a:latin typeface="Slate Pro" panose="02000506040000020004" pitchFamily="2" charset="0"/>
                  <a:sym typeface="Slate Pro" panose="02000506040000020004" pitchFamily="2" charset="0"/>
                </a:rPr>
                <a:t>1-2 </a:t>
              </a:r>
              <a:r>
                <a:rPr lang="en-US" sz="1100" u="none" strike="noStrike" cap="none" dirty="0">
                  <a:solidFill>
                    <a:schemeClr val="dk1"/>
                  </a:solidFill>
                  <a:latin typeface="Slate Pro" panose="02000506040000020004" pitchFamily="2" charset="0"/>
                  <a:sym typeface="Slate Pro" panose="02000506040000020004" pitchFamily="2" charset="0"/>
                </a:rPr>
                <a:t>weeks</a:t>
              </a:r>
              <a:endParaRPr lang="en-US" sz="1000" u="none" strike="noStrike" cap="none" dirty="0">
                <a:solidFill>
                  <a:schemeClr val="dk1"/>
                </a:solidFill>
                <a:latin typeface="Slate Pro" panose="02000506040000020004" pitchFamily="2" charset="0"/>
                <a:sym typeface="Slate Pro" panose="02000506040000020004" pitchFamily="2" charset="0"/>
              </a:endParaRPr>
            </a:p>
          </p:txBody>
        </p:sp>
        <p:sp>
          <p:nvSpPr>
            <p:cNvPr id="21" name="TextBox 20">
              <a:extLst>
                <a:ext uri="{FF2B5EF4-FFF2-40B4-BE49-F238E27FC236}">
                  <a16:creationId xmlns:a16="http://schemas.microsoft.com/office/drawing/2014/main" id="{4DFCD9B6-B9D4-D838-9C89-3B71841F7527}"/>
                </a:ext>
              </a:extLst>
            </p:cNvPr>
            <p:cNvSpPr txBox="1"/>
            <p:nvPr/>
          </p:nvSpPr>
          <p:spPr>
            <a:xfrm>
              <a:off x="2565601" y="5709119"/>
              <a:ext cx="2074493" cy="319962"/>
            </a:xfrm>
            <a:prstGeom prst="rect">
              <a:avLst/>
            </a:prstGeom>
            <a:noFill/>
          </p:spPr>
          <p:txBody>
            <a:bodyPr wrap="square" lIns="0" tIns="0" rIns="0" bIns="0">
              <a:spAutoFit/>
            </a:bodyPr>
            <a:lstStyle/>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Restructuring</a:t>
              </a:r>
            </a:p>
            <a:p>
              <a:pPr marL="91440" marR="0" lvl="0" indent="-91440" algn="l" rtl="0">
                <a:lnSpc>
                  <a:spcPct val="100000"/>
                </a:lnSpc>
                <a:spcBef>
                  <a:spcPts val="0"/>
                </a:spcBef>
                <a:spcAft>
                  <a:spcPts val="0"/>
                </a:spcAft>
                <a:buFont typeface="Arial" panose="020B0604020202020204" pitchFamily="34" charset="0"/>
                <a:buChar char="•"/>
              </a:pPr>
              <a:r>
                <a:rPr lang="en-US" sz="1100" u="none" strike="noStrike" cap="none" dirty="0">
                  <a:solidFill>
                    <a:schemeClr val="dk1"/>
                  </a:solidFill>
                  <a:latin typeface="Slate Pro" panose="02000506040000020004" pitchFamily="2" charset="0"/>
                  <a:sym typeface="Slate Pro" panose="02000506040000020004" pitchFamily="2" charset="0"/>
                </a:rPr>
                <a:t>M&amp;A</a:t>
              </a:r>
            </a:p>
          </p:txBody>
        </p:sp>
        <p:grpSp>
          <p:nvGrpSpPr>
            <p:cNvPr id="31" name="Group 30">
              <a:extLst>
                <a:ext uri="{FF2B5EF4-FFF2-40B4-BE49-F238E27FC236}">
                  <a16:creationId xmlns:a16="http://schemas.microsoft.com/office/drawing/2014/main" id="{5BDD3624-DDF4-9C6A-AE87-1FE0A0478227}"/>
                </a:ext>
              </a:extLst>
            </p:cNvPr>
            <p:cNvGrpSpPr/>
            <p:nvPr/>
          </p:nvGrpSpPr>
          <p:grpSpPr>
            <a:xfrm>
              <a:off x="2565601" y="2672491"/>
              <a:ext cx="2074493" cy="3499709"/>
              <a:chOff x="2254314" y="2672491"/>
              <a:chExt cx="2249561" cy="3499709"/>
            </a:xfrm>
          </p:grpSpPr>
          <p:cxnSp>
            <p:nvCxnSpPr>
              <p:cNvPr id="25" name="Straight Connector 24">
                <a:extLst>
                  <a:ext uri="{FF2B5EF4-FFF2-40B4-BE49-F238E27FC236}">
                    <a16:creationId xmlns:a16="http://schemas.microsoft.com/office/drawing/2014/main" id="{210FE686-04BE-6E23-581D-7080D1ECAD16}"/>
                  </a:ext>
                </a:extLst>
              </p:cNvPr>
              <p:cNvCxnSpPr/>
              <p:nvPr/>
            </p:nvCxnSpPr>
            <p:spPr>
              <a:xfrm>
                <a:off x="2254314" y="2672491"/>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BDB9E2-93C8-843C-225A-71C026E07293}"/>
                  </a:ext>
                </a:extLst>
              </p:cNvPr>
              <p:cNvCxnSpPr/>
              <p:nvPr/>
            </p:nvCxnSpPr>
            <p:spPr>
              <a:xfrm>
                <a:off x="2254314" y="5127797"/>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6E38F5-058A-8BDB-FA0D-67CE99D33442}"/>
                  </a:ext>
                </a:extLst>
              </p:cNvPr>
              <p:cNvCxnSpPr/>
              <p:nvPr/>
            </p:nvCxnSpPr>
            <p:spPr>
              <a:xfrm>
                <a:off x="2254314" y="5569206"/>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BCD534D-EE35-1CFC-93A0-CF821679B292}"/>
                  </a:ext>
                </a:extLst>
              </p:cNvPr>
              <p:cNvCxnSpPr/>
              <p:nvPr/>
            </p:nvCxnSpPr>
            <p:spPr>
              <a:xfrm>
                <a:off x="2254314" y="6172200"/>
                <a:ext cx="22495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41" name="Google Shape;1138;p114">
            <a:extLst>
              <a:ext uri="{FF2B5EF4-FFF2-40B4-BE49-F238E27FC236}">
                <a16:creationId xmlns:a16="http://schemas.microsoft.com/office/drawing/2014/main" id="{1261DF13-73D1-4C18-90B8-4B13DEA34759}"/>
              </a:ext>
            </a:extLst>
          </p:cNvPr>
          <p:cNvGraphicFramePr/>
          <p:nvPr>
            <p:extLst>
              <p:ext uri="{D42A27DB-BD31-4B8C-83A1-F6EECF244321}">
                <p14:modId xmlns:p14="http://schemas.microsoft.com/office/powerpoint/2010/main" val="4271292894"/>
              </p:ext>
            </p:extLst>
          </p:nvPr>
        </p:nvGraphicFramePr>
        <p:xfrm>
          <a:off x="4773781" y="1016227"/>
          <a:ext cx="6935512" cy="5150092"/>
        </p:xfrm>
        <a:graphic>
          <a:graphicData uri="http://schemas.openxmlformats.org/drawingml/2006/table">
            <a:tbl>
              <a:tblPr firstRow="1" bandRow="1">
                <a:noFill/>
              </a:tblPr>
              <a:tblGrid>
                <a:gridCol w="1153352">
                  <a:extLst>
                    <a:ext uri="{9D8B030D-6E8A-4147-A177-3AD203B41FA5}">
                      <a16:colId xmlns:a16="http://schemas.microsoft.com/office/drawing/2014/main" val="20000"/>
                    </a:ext>
                  </a:extLst>
                </a:gridCol>
                <a:gridCol w="1156432">
                  <a:extLst>
                    <a:ext uri="{9D8B030D-6E8A-4147-A177-3AD203B41FA5}">
                      <a16:colId xmlns:a16="http://schemas.microsoft.com/office/drawing/2014/main" val="20001"/>
                    </a:ext>
                  </a:extLst>
                </a:gridCol>
                <a:gridCol w="1156432">
                  <a:extLst>
                    <a:ext uri="{9D8B030D-6E8A-4147-A177-3AD203B41FA5}">
                      <a16:colId xmlns:a16="http://schemas.microsoft.com/office/drawing/2014/main" val="20002"/>
                    </a:ext>
                  </a:extLst>
                </a:gridCol>
                <a:gridCol w="1156432">
                  <a:extLst>
                    <a:ext uri="{9D8B030D-6E8A-4147-A177-3AD203B41FA5}">
                      <a16:colId xmlns:a16="http://schemas.microsoft.com/office/drawing/2014/main" val="20003"/>
                    </a:ext>
                  </a:extLst>
                </a:gridCol>
                <a:gridCol w="1156432">
                  <a:extLst>
                    <a:ext uri="{9D8B030D-6E8A-4147-A177-3AD203B41FA5}">
                      <a16:colId xmlns:a16="http://schemas.microsoft.com/office/drawing/2014/main" val="20004"/>
                    </a:ext>
                  </a:extLst>
                </a:gridCol>
                <a:gridCol w="1156432">
                  <a:extLst>
                    <a:ext uri="{9D8B030D-6E8A-4147-A177-3AD203B41FA5}">
                      <a16:colId xmlns:a16="http://schemas.microsoft.com/office/drawing/2014/main" val="20005"/>
                    </a:ext>
                  </a:extLst>
                </a:gridCol>
              </a:tblGrid>
              <a:tr h="469096">
                <a:tc gridSpan="6">
                  <a:txBody>
                    <a:bodyPr/>
                    <a:lstStyle/>
                    <a:p>
                      <a:pPr marL="0" marR="0" lvl="0" indent="0" algn="ctr" rtl="0">
                        <a:lnSpc>
                          <a:spcPct val="100000"/>
                        </a:lnSpc>
                        <a:spcBef>
                          <a:spcPts val="0"/>
                        </a:spcBef>
                        <a:spcAft>
                          <a:spcPts val="0"/>
                        </a:spcAft>
                        <a:buNone/>
                      </a:pPr>
                      <a:r>
                        <a:rPr lang="en-US" sz="1400" b="1" u="none" strike="noStrike" cap="none" dirty="0">
                          <a:solidFill>
                            <a:schemeClr val="bg1"/>
                          </a:solidFill>
                          <a:latin typeface="Slate Pro" panose="02000506040000020004" pitchFamily="2" charset="0"/>
                          <a:sym typeface="Slate Pro" panose="02000506040000020004" pitchFamily="2" charset="0"/>
                        </a:rPr>
                        <a:t>RACI, Inputs, and Outputs</a:t>
                      </a:r>
                      <a:endParaRPr b="1" dirty="0">
                        <a:solidFill>
                          <a:schemeClr val="bg1"/>
                        </a:solidFill>
                        <a:latin typeface="Slate Pro" panose="02000506040000020004" pitchFamily="2" charset="0"/>
                        <a:sym typeface="Slate Pro" panose="02000506040000020004" pitchFamily="2" charset="0"/>
                      </a:endParaRPr>
                    </a:p>
                  </a:txBody>
                  <a:tcPr marL="91450" marR="91450" marT="45725" marB="45725"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831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Function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Product</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Marketing</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Sales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Revenue/</a:t>
                      </a:r>
                    </a:p>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Finance</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tc>
                  <a:txBody>
                    <a:bodyPr/>
                    <a:lstStyle/>
                    <a:p>
                      <a:pPr marL="0" marR="0" lvl="0" indent="0" algn="l" rtl="0">
                        <a:lnSpc>
                          <a:spcPct val="100000"/>
                        </a:lnSpc>
                        <a:spcBef>
                          <a:spcPts val="0"/>
                        </a:spcBef>
                        <a:spcAft>
                          <a:spcPts val="0"/>
                        </a:spcAft>
                        <a:buNone/>
                      </a:pPr>
                      <a:r>
                        <a:rPr lang="en-US" sz="1200" b="1" u="none" strike="noStrike" cap="none" dirty="0">
                          <a:latin typeface="Slate Pro" panose="02000506040000020004" pitchFamily="2" charset="0"/>
                          <a:sym typeface="Slate Pro" panose="02000506040000020004" pitchFamily="2" charset="0"/>
                        </a:rPr>
                        <a:t>Strategy and Comms</a:t>
                      </a:r>
                      <a:endParaRPr sz="20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75000"/>
                        </a:schemeClr>
                      </a:solidFill>
                      <a:prstDash val="solid"/>
                      <a:round/>
                      <a:headEnd type="none" w="med" len="med"/>
                      <a:tailEnd type="none" w="med" len="med"/>
                    </a:lnL>
                    <a:lnR w="12700" cap="flat" cmpd="sng">
                      <a:solidFill>
                        <a:schemeClr val="lt2"/>
                      </a:solidFill>
                      <a:prstDash val="solid"/>
                      <a:round/>
                      <a:headEnd type="none" w="sm" len="sm"/>
                      <a:tailEnd type="none" w="sm" len="sm"/>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alpha val="74901"/>
                      </a:schemeClr>
                    </a:solidFill>
                  </a:tcPr>
                </a:tc>
                <a:extLst>
                  <a:ext uri="{0D108BD9-81ED-4DB2-BD59-A6C34878D82A}">
                    <a16:rowId xmlns:a16="http://schemas.microsoft.com/office/drawing/2014/main" val="10001"/>
                  </a:ext>
                </a:extLst>
              </a:tr>
              <a:tr h="659891">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Role</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Responsible and accountable</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Informed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u="none" strike="noStrike" cap="none" dirty="0">
                          <a:latin typeface="Slate Pro" panose="02000506040000020004" pitchFamily="2" charset="0"/>
                          <a:sym typeface="Slate Pro" panose="02000506040000020004" pitchFamily="2" charset="0"/>
                        </a:rPr>
                        <a:t>Contributor</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861969">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Inputs Given</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a:latin typeface="Slate Pro" panose="02000506040000020004" pitchFamily="2" charset="0"/>
                        <a:sym typeface="Slate Pro" panose="02000506040000020004" pitchFamily="2" charset="0"/>
                      </a:endParaRPr>
                    </a:p>
                  </a:txBody>
                  <a:tcPr marL="72000" marR="72000" marT="72000" marB="72000">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latin typeface="Slate Pro" panose="02000506040000020004" pitchFamily="2" charset="0"/>
                        <a:sym typeface="Slate Pro" panose="02000506040000020004" pitchFamily="2" charset="0"/>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71450" marR="0" lvl="0" indent="-107950" algn="l" rtl="0">
                        <a:lnSpc>
                          <a:spcPct val="100000"/>
                        </a:lnSpc>
                        <a:spcBef>
                          <a:spcPts val="0"/>
                        </a:spcBef>
                        <a:spcAft>
                          <a:spcPts val="0"/>
                        </a:spcAft>
                        <a:buClr>
                          <a:srgbClr val="000000"/>
                        </a:buClr>
                        <a:buSzPts val="1000"/>
                        <a:buFont typeface="Arial"/>
                        <a:buNone/>
                      </a:pPr>
                      <a:endParaRPr sz="1100" u="none" strike="noStrike" cap="none" dirty="0">
                        <a:latin typeface="Slate Pro" panose="02000506040000020004" pitchFamily="2" charset="0"/>
                        <a:sym typeface="Slate Pro" panose="02000506040000020004" pitchFamily="2" charset="0"/>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1100" u="none" strike="noStrike" cap="none" dirty="0">
                        <a:latin typeface="Slate Pro" panose="02000506040000020004" pitchFamily="2" charset="0"/>
                        <a:sym typeface="Slate Pro" panose="02000506040000020004" pitchFamily="2" charset="0"/>
                      </a:endParaRPr>
                    </a:p>
                  </a:txBody>
                  <a:tcPr marL="72000" marR="72000" marT="72000" marB="7200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Trigger events</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2440825">
                <a:tc>
                  <a:txBody>
                    <a:bodyPr/>
                    <a:lstStyle/>
                    <a:p>
                      <a:pPr marL="0" marR="0" lvl="0" indent="0" algn="l"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Outputs Received</a:t>
                      </a:r>
                      <a:endParaRPr dirty="0">
                        <a:latin typeface="Slate Pro" panose="02000506040000020004" pitchFamily="2" charset="0"/>
                        <a:sym typeface="Slate Pro" panose="02000506040000020004" pitchFamily="2" charset="0"/>
                      </a:endParaRPr>
                    </a:p>
                  </a:txBody>
                  <a:tcPr marL="360000" marR="36000" marT="45725" marB="45725" anchor="ctr">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Technologies used by competitors</a:t>
                      </a:r>
                      <a:endParaRPr sz="1100" dirty="0">
                        <a:latin typeface="Slate Pro" panose="02000506040000020004" pitchFamily="2" charset="0"/>
                        <a:sym typeface="Slate Pro" panose="02000506040000020004" pitchFamily="2" charset="0"/>
                      </a:endParaRPr>
                    </a:p>
                  </a:txBody>
                  <a:tcPr marL="72000" marR="72000" marT="288000" marB="72000" anchor="ctr">
                    <a:lnL w="6350" cap="flat" cmpd="sng" algn="ctr">
                      <a:solidFill>
                        <a:schemeClr val="accent3"/>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Competitor marketing strategies</a:t>
                      </a:r>
                      <a:endParaRPr sz="1100" dirty="0">
                        <a:latin typeface="Slate Pro" panose="02000506040000020004" pitchFamily="2" charset="0"/>
                        <a:sym typeface="Slate Pro" panose="02000506040000020004" pitchFamily="2" charset="0"/>
                      </a:endParaRPr>
                    </a:p>
                  </a:txBody>
                  <a:tcPr marL="72000" marR="72000" marT="288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3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GTM structure of sales teams</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3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How employees are compensated</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100" u="none" strike="noStrike" cap="none" dirty="0">
                          <a:latin typeface="Slate Pro" panose="02000506040000020004" pitchFamily="2" charset="0"/>
                          <a:sym typeface="Slate Pro" panose="02000506040000020004" pitchFamily="2" charset="0"/>
                        </a:rPr>
                        <a:t>Employee compensation</a:t>
                      </a:r>
                      <a:endParaRPr sz="1100" dirty="0">
                        <a:latin typeface="Slate Pro" panose="02000506040000020004" pitchFamily="2" charset="0"/>
                        <a:sym typeface="Slate Pro" panose="02000506040000020004" pitchFamily="2" charset="0"/>
                      </a:endParaRPr>
                    </a:p>
                  </a:txBody>
                  <a:tcPr marL="72000" marR="72000" marT="288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rtl="0">
                        <a:lnSpc>
                          <a:spcPct val="100000"/>
                        </a:lnSpc>
                        <a:spcBef>
                          <a:spcPts val="0"/>
                        </a:spcBef>
                        <a:spcAft>
                          <a:spcPts val="3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GTM structure of sales teams</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3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Competitor tech</a:t>
                      </a:r>
                      <a:endParaRPr sz="1100" dirty="0">
                        <a:latin typeface="Slate Pro" panose="02000506040000020004" pitchFamily="2" charset="0"/>
                        <a:sym typeface="Slate Pro" panose="02000506040000020004" pitchFamily="2" charset="0"/>
                      </a:endParaRPr>
                    </a:p>
                    <a:p>
                      <a:pPr marL="91440" marR="0" lvl="0" indent="-91440" algn="l" rtl="0">
                        <a:lnSpc>
                          <a:spcPct val="100000"/>
                        </a:lnSpc>
                        <a:spcBef>
                          <a:spcPts val="0"/>
                        </a:spcBef>
                        <a:spcAft>
                          <a:spcPts val="300"/>
                        </a:spcAft>
                        <a:buClr>
                          <a:srgbClr val="000000"/>
                        </a:buClr>
                        <a:buSzPts val="1000"/>
                        <a:buFont typeface="Arial"/>
                        <a:buChar char="•"/>
                      </a:pPr>
                      <a:r>
                        <a:rPr lang="en-US" sz="1100" u="none" strike="noStrike" cap="none" dirty="0">
                          <a:latin typeface="Slate Pro" panose="02000506040000020004" pitchFamily="2" charset="0"/>
                          <a:sym typeface="Slate Pro" panose="02000506040000020004" pitchFamily="2" charset="0"/>
                        </a:rPr>
                        <a:t>Marketing strategies</a:t>
                      </a:r>
                      <a:endParaRPr sz="1100" dirty="0">
                        <a:latin typeface="Slate Pro" panose="02000506040000020004" pitchFamily="2" charset="0"/>
                        <a:sym typeface="Slate Pro" panose="02000506040000020004" pitchFamily="2" charset="0"/>
                      </a:endParaRPr>
                    </a:p>
                  </a:txBody>
                  <a:tcPr marL="72000" marR="72000" marT="72000" marB="72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8" name="Google Shape;1145;p114">
            <a:extLst>
              <a:ext uri="{FF2B5EF4-FFF2-40B4-BE49-F238E27FC236}">
                <a16:creationId xmlns:a16="http://schemas.microsoft.com/office/drawing/2014/main" id="{E5FF2FC9-FCBB-B916-6650-FB36C90ED1D2}"/>
              </a:ext>
            </a:extLst>
          </p:cNvPr>
          <p:cNvSpPr/>
          <p:nvPr/>
        </p:nvSpPr>
        <p:spPr>
          <a:xfrm>
            <a:off x="4878979" y="1776066"/>
            <a:ext cx="171074" cy="170334"/>
          </a:xfrm>
          <a:custGeom>
            <a:avLst/>
            <a:gdLst/>
            <a:ahLst/>
            <a:cxnLst/>
            <a:rect l="l" t="t" r="r" b="b"/>
            <a:pathLst>
              <a:path w="98" h="97" extrusionOk="0">
                <a:moveTo>
                  <a:pt x="91" y="66"/>
                </a:moveTo>
                <a:cubicBezTo>
                  <a:pt x="87" y="61"/>
                  <a:pt x="79" y="59"/>
                  <a:pt x="73" y="62"/>
                </a:cubicBezTo>
                <a:cubicBezTo>
                  <a:pt x="60" y="49"/>
                  <a:pt x="60" y="49"/>
                  <a:pt x="60" y="49"/>
                </a:cubicBezTo>
                <a:cubicBezTo>
                  <a:pt x="73" y="36"/>
                  <a:pt x="73" y="36"/>
                  <a:pt x="73" y="36"/>
                </a:cubicBezTo>
                <a:cubicBezTo>
                  <a:pt x="75" y="37"/>
                  <a:pt x="77" y="37"/>
                  <a:pt x="79" y="37"/>
                </a:cubicBezTo>
                <a:cubicBezTo>
                  <a:pt x="84" y="37"/>
                  <a:pt x="88" y="35"/>
                  <a:pt x="91" y="32"/>
                </a:cubicBezTo>
                <a:cubicBezTo>
                  <a:pt x="97" y="27"/>
                  <a:pt x="98" y="19"/>
                  <a:pt x="95" y="13"/>
                </a:cubicBezTo>
                <a:cubicBezTo>
                  <a:pt x="95" y="12"/>
                  <a:pt x="94" y="11"/>
                  <a:pt x="94" y="11"/>
                </a:cubicBezTo>
                <a:cubicBezTo>
                  <a:pt x="93" y="11"/>
                  <a:pt x="92" y="11"/>
                  <a:pt x="92" y="12"/>
                </a:cubicBezTo>
                <a:cubicBezTo>
                  <a:pt x="85" y="19"/>
                  <a:pt x="85" y="19"/>
                  <a:pt x="85" y="19"/>
                </a:cubicBezTo>
                <a:cubicBezTo>
                  <a:pt x="79" y="19"/>
                  <a:pt x="79" y="19"/>
                  <a:pt x="79" y="19"/>
                </a:cubicBezTo>
                <a:cubicBezTo>
                  <a:pt x="79" y="13"/>
                  <a:pt x="79" y="13"/>
                  <a:pt x="79" y="13"/>
                </a:cubicBezTo>
                <a:cubicBezTo>
                  <a:pt x="86" y="6"/>
                  <a:pt x="86" y="6"/>
                  <a:pt x="86" y="6"/>
                </a:cubicBezTo>
                <a:cubicBezTo>
                  <a:pt x="87" y="5"/>
                  <a:pt x="87" y="5"/>
                  <a:pt x="87" y="4"/>
                </a:cubicBezTo>
                <a:cubicBezTo>
                  <a:pt x="87" y="4"/>
                  <a:pt x="86" y="3"/>
                  <a:pt x="86" y="3"/>
                </a:cubicBezTo>
                <a:cubicBezTo>
                  <a:pt x="83" y="2"/>
                  <a:pt x="81" y="1"/>
                  <a:pt x="79" y="1"/>
                </a:cubicBezTo>
                <a:cubicBezTo>
                  <a:pt x="74" y="1"/>
                  <a:pt x="69" y="3"/>
                  <a:pt x="66" y="7"/>
                </a:cubicBezTo>
                <a:cubicBezTo>
                  <a:pt x="61" y="11"/>
                  <a:pt x="59" y="19"/>
                  <a:pt x="62" y="25"/>
                </a:cubicBezTo>
                <a:cubicBezTo>
                  <a:pt x="49" y="38"/>
                  <a:pt x="49" y="38"/>
                  <a:pt x="49" y="38"/>
                </a:cubicBezTo>
                <a:cubicBezTo>
                  <a:pt x="36" y="25"/>
                  <a:pt x="36" y="25"/>
                  <a:pt x="36" y="25"/>
                </a:cubicBezTo>
                <a:cubicBezTo>
                  <a:pt x="39" y="19"/>
                  <a:pt x="37" y="11"/>
                  <a:pt x="32" y="7"/>
                </a:cubicBezTo>
                <a:cubicBezTo>
                  <a:pt x="27" y="1"/>
                  <a:pt x="19" y="0"/>
                  <a:pt x="13" y="3"/>
                </a:cubicBezTo>
                <a:cubicBezTo>
                  <a:pt x="12" y="3"/>
                  <a:pt x="11" y="4"/>
                  <a:pt x="11" y="4"/>
                </a:cubicBezTo>
                <a:cubicBezTo>
                  <a:pt x="11" y="5"/>
                  <a:pt x="11" y="6"/>
                  <a:pt x="12" y="6"/>
                </a:cubicBezTo>
                <a:cubicBezTo>
                  <a:pt x="19" y="13"/>
                  <a:pt x="19" y="13"/>
                  <a:pt x="19" y="13"/>
                </a:cubicBezTo>
                <a:cubicBezTo>
                  <a:pt x="19" y="19"/>
                  <a:pt x="19" y="19"/>
                  <a:pt x="19" y="19"/>
                </a:cubicBezTo>
                <a:cubicBezTo>
                  <a:pt x="13" y="19"/>
                  <a:pt x="13" y="19"/>
                  <a:pt x="13" y="19"/>
                </a:cubicBezTo>
                <a:cubicBezTo>
                  <a:pt x="6" y="12"/>
                  <a:pt x="6" y="12"/>
                  <a:pt x="6" y="12"/>
                </a:cubicBezTo>
                <a:cubicBezTo>
                  <a:pt x="6" y="11"/>
                  <a:pt x="5" y="11"/>
                  <a:pt x="4" y="11"/>
                </a:cubicBezTo>
                <a:cubicBezTo>
                  <a:pt x="4" y="11"/>
                  <a:pt x="3" y="12"/>
                  <a:pt x="3" y="13"/>
                </a:cubicBezTo>
                <a:cubicBezTo>
                  <a:pt x="0" y="19"/>
                  <a:pt x="1" y="27"/>
                  <a:pt x="7" y="32"/>
                </a:cubicBezTo>
                <a:cubicBezTo>
                  <a:pt x="11" y="37"/>
                  <a:pt x="19" y="39"/>
                  <a:pt x="25" y="36"/>
                </a:cubicBezTo>
                <a:cubicBezTo>
                  <a:pt x="38" y="49"/>
                  <a:pt x="38" y="49"/>
                  <a:pt x="38" y="49"/>
                </a:cubicBezTo>
                <a:cubicBezTo>
                  <a:pt x="25" y="62"/>
                  <a:pt x="25" y="62"/>
                  <a:pt x="25" y="62"/>
                </a:cubicBezTo>
                <a:cubicBezTo>
                  <a:pt x="23" y="61"/>
                  <a:pt x="21" y="61"/>
                  <a:pt x="19" y="61"/>
                </a:cubicBezTo>
                <a:cubicBezTo>
                  <a:pt x="14" y="61"/>
                  <a:pt x="10" y="63"/>
                  <a:pt x="7" y="66"/>
                </a:cubicBezTo>
                <a:cubicBezTo>
                  <a:pt x="1" y="71"/>
                  <a:pt x="0" y="79"/>
                  <a:pt x="3" y="86"/>
                </a:cubicBezTo>
                <a:cubicBezTo>
                  <a:pt x="3" y="86"/>
                  <a:pt x="4" y="87"/>
                  <a:pt x="4" y="87"/>
                </a:cubicBezTo>
                <a:cubicBezTo>
                  <a:pt x="5" y="87"/>
                  <a:pt x="6" y="87"/>
                  <a:pt x="6" y="86"/>
                </a:cubicBezTo>
                <a:cubicBezTo>
                  <a:pt x="13" y="79"/>
                  <a:pt x="13" y="79"/>
                  <a:pt x="13" y="79"/>
                </a:cubicBezTo>
                <a:cubicBezTo>
                  <a:pt x="19" y="79"/>
                  <a:pt x="19" y="79"/>
                  <a:pt x="19" y="79"/>
                </a:cubicBezTo>
                <a:cubicBezTo>
                  <a:pt x="19" y="85"/>
                  <a:pt x="19" y="85"/>
                  <a:pt x="19" y="85"/>
                </a:cubicBezTo>
                <a:cubicBezTo>
                  <a:pt x="12" y="92"/>
                  <a:pt x="12" y="92"/>
                  <a:pt x="12" y="92"/>
                </a:cubicBezTo>
                <a:cubicBezTo>
                  <a:pt x="11" y="92"/>
                  <a:pt x="11" y="93"/>
                  <a:pt x="11" y="94"/>
                </a:cubicBezTo>
                <a:cubicBezTo>
                  <a:pt x="11" y="94"/>
                  <a:pt x="12" y="95"/>
                  <a:pt x="13" y="95"/>
                </a:cubicBezTo>
                <a:cubicBezTo>
                  <a:pt x="15" y="96"/>
                  <a:pt x="17" y="97"/>
                  <a:pt x="20" y="97"/>
                </a:cubicBezTo>
                <a:cubicBezTo>
                  <a:pt x="20" y="97"/>
                  <a:pt x="20" y="97"/>
                  <a:pt x="20" y="97"/>
                </a:cubicBezTo>
                <a:cubicBezTo>
                  <a:pt x="24" y="97"/>
                  <a:pt x="29" y="95"/>
                  <a:pt x="32" y="91"/>
                </a:cubicBezTo>
                <a:cubicBezTo>
                  <a:pt x="37" y="87"/>
                  <a:pt x="39" y="79"/>
                  <a:pt x="36" y="73"/>
                </a:cubicBezTo>
                <a:cubicBezTo>
                  <a:pt x="49" y="60"/>
                  <a:pt x="49" y="60"/>
                  <a:pt x="49" y="60"/>
                </a:cubicBezTo>
                <a:cubicBezTo>
                  <a:pt x="62" y="73"/>
                  <a:pt x="62" y="73"/>
                  <a:pt x="62" y="73"/>
                </a:cubicBezTo>
                <a:cubicBezTo>
                  <a:pt x="59" y="79"/>
                  <a:pt x="61" y="87"/>
                  <a:pt x="66" y="91"/>
                </a:cubicBezTo>
                <a:cubicBezTo>
                  <a:pt x="69" y="95"/>
                  <a:pt x="74" y="97"/>
                  <a:pt x="79" y="97"/>
                </a:cubicBezTo>
                <a:cubicBezTo>
                  <a:pt x="81" y="97"/>
                  <a:pt x="83" y="96"/>
                  <a:pt x="86" y="95"/>
                </a:cubicBezTo>
                <a:cubicBezTo>
                  <a:pt x="86" y="95"/>
                  <a:pt x="87" y="94"/>
                  <a:pt x="87" y="94"/>
                </a:cubicBezTo>
                <a:cubicBezTo>
                  <a:pt x="87" y="93"/>
                  <a:pt x="87" y="92"/>
                  <a:pt x="86" y="92"/>
                </a:cubicBezTo>
                <a:cubicBezTo>
                  <a:pt x="79" y="85"/>
                  <a:pt x="79" y="85"/>
                  <a:pt x="79" y="85"/>
                </a:cubicBezTo>
                <a:cubicBezTo>
                  <a:pt x="79" y="79"/>
                  <a:pt x="79" y="79"/>
                  <a:pt x="79" y="79"/>
                </a:cubicBezTo>
                <a:cubicBezTo>
                  <a:pt x="85" y="79"/>
                  <a:pt x="85" y="79"/>
                  <a:pt x="85" y="79"/>
                </a:cubicBezTo>
                <a:cubicBezTo>
                  <a:pt x="92" y="86"/>
                  <a:pt x="92" y="86"/>
                  <a:pt x="92" y="86"/>
                </a:cubicBezTo>
                <a:cubicBezTo>
                  <a:pt x="92" y="87"/>
                  <a:pt x="93" y="87"/>
                  <a:pt x="94" y="87"/>
                </a:cubicBezTo>
                <a:cubicBezTo>
                  <a:pt x="94" y="87"/>
                  <a:pt x="95" y="86"/>
                  <a:pt x="95" y="86"/>
                </a:cubicBezTo>
                <a:cubicBezTo>
                  <a:pt x="98" y="79"/>
                  <a:pt x="97" y="71"/>
                  <a:pt x="91"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69" name="Google Shape;1146;p114">
            <a:extLst>
              <a:ext uri="{FF2B5EF4-FFF2-40B4-BE49-F238E27FC236}">
                <a16:creationId xmlns:a16="http://schemas.microsoft.com/office/drawing/2014/main" id="{4C5E3744-C29E-CD84-8E34-AE7D96314767}"/>
              </a:ext>
            </a:extLst>
          </p:cNvPr>
          <p:cNvGrpSpPr/>
          <p:nvPr/>
        </p:nvGrpSpPr>
        <p:grpSpPr>
          <a:xfrm>
            <a:off x="4894531" y="2465875"/>
            <a:ext cx="139970" cy="151078"/>
            <a:chOff x="2700338" y="1104900"/>
            <a:chExt cx="300038" cy="323850"/>
          </a:xfrm>
        </p:grpSpPr>
        <p:sp>
          <p:nvSpPr>
            <p:cNvPr id="70" name="Google Shape;1147;p114">
              <a:extLst>
                <a:ext uri="{FF2B5EF4-FFF2-40B4-BE49-F238E27FC236}">
                  <a16:creationId xmlns:a16="http://schemas.microsoft.com/office/drawing/2014/main" id="{608AC639-BC7E-A2AA-CB54-7FC9F1D9A51C}"/>
                </a:ext>
              </a:extLst>
            </p:cNvPr>
            <p:cNvSpPr/>
            <p:nvPr/>
          </p:nvSpPr>
          <p:spPr>
            <a:xfrm>
              <a:off x="2700338" y="1181100"/>
              <a:ext cx="300038" cy="247650"/>
            </a:xfrm>
            <a:custGeom>
              <a:avLst/>
              <a:gdLst/>
              <a:ahLst/>
              <a:cxnLst/>
              <a:rect l="l" t="t" r="r" b="b"/>
              <a:pathLst>
                <a:path w="80" h="66" extrusionOk="0">
                  <a:moveTo>
                    <a:pt x="71" y="43"/>
                  </a:moveTo>
                  <a:cubicBezTo>
                    <a:pt x="52" y="37"/>
                    <a:pt x="52" y="37"/>
                    <a:pt x="52" y="37"/>
                  </a:cubicBezTo>
                  <a:cubicBezTo>
                    <a:pt x="52" y="27"/>
                    <a:pt x="52" y="27"/>
                    <a:pt x="52" y="27"/>
                  </a:cubicBezTo>
                  <a:cubicBezTo>
                    <a:pt x="58" y="23"/>
                    <a:pt x="61" y="15"/>
                    <a:pt x="61" y="6"/>
                  </a:cubicBezTo>
                  <a:cubicBezTo>
                    <a:pt x="61" y="6"/>
                    <a:pt x="61" y="6"/>
                    <a:pt x="61" y="5"/>
                  </a:cubicBezTo>
                  <a:cubicBezTo>
                    <a:pt x="60" y="6"/>
                    <a:pt x="59" y="6"/>
                    <a:pt x="57" y="6"/>
                  </a:cubicBezTo>
                  <a:cubicBezTo>
                    <a:pt x="51" y="6"/>
                    <a:pt x="46" y="5"/>
                    <a:pt x="42" y="0"/>
                  </a:cubicBezTo>
                  <a:cubicBezTo>
                    <a:pt x="39" y="4"/>
                    <a:pt x="33" y="6"/>
                    <a:pt x="27" y="6"/>
                  </a:cubicBezTo>
                  <a:cubicBezTo>
                    <a:pt x="25" y="6"/>
                    <a:pt x="21" y="4"/>
                    <a:pt x="18" y="3"/>
                  </a:cubicBezTo>
                  <a:cubicBezTo>
                    <a:pt x="18" y="4"/>
                    <a:pt x="17" y="5"/>
                    <a:pt x="17" y="6"/>
                  </a:cubicBezTo>
                  <a:cubicBezTo>
                    <a:pt x="17" y="15"/>
                    <a:pt x="22" y="24"/>
                    <a:pt x="28" y="28"/>
                  </a:cubicBezTo>
                  <a:cubicBezTo>
                    <a:pt x="28" y="37"/>
                    <a:pt x="28" y="37"/>
                    <a:pt x="28" y="37"/>
                  </a:cubicBezTo>
                  <a:cubicBezTo>
                    <a:pt x="9" y="43"/>
                    <a:pt x="9" y="43"/>
                    <a:pt x="9" y="43"/>
                  </a:cubicBezTo>
                  <a:cubicBezTo>
                    <a:pt x="4" y="45"/>
                    <a:pt x="0" y="51"/>
                    <a:pt x="0" y="57"/>
                  </a:cubicBezTo>
                  <a:cubicBezTo>
                    <a:pt x="0" y="66"/>
                    <a:pt x="0" y="66"/>
                    <a:pt x="0" y="66"/>
                  </a:cubicBezTo>
                  <a:cubicBezTo>
                    <a:pt x="80" y="66"/>
                    <a:pt x="80" y="66"/>
                    <a:pt x="80" y="66"/>
                  </a:cubicBezTo>
                  <a:cubicBezTo>
                    <a:pt x="80" y="57"/>
                    <a:pt x="80" y="57"/>
                    <a:pt x="80" y="57"/>
                  </a:cubicBezTo>
                  <a:cubicBezTo>
                    <a:pt x="80" y="51"/>
                    <a:pt x="76" y="45"/>
                    <a:pt x="71"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71" name="Google Shape;1148;p114">
              <a:extLst>
                <a:ext uri="{FF2B5EF4-FFF2-40B4-BE49-F238E27FC236}">
                  <a16:creationId xmlns:a16="http://schemas.microsoft.com/office/drawing/2014/main" id="{5F901570-3A72-44D7-0124-548A1B6FA3E3}"/>
                </a:ext>
              </a:extLst>
            </p:cNvPr>
            <p:cNvSpPr/>
            <p:nvPr/>
          </p:nvSpPr>
          <p:spPr>
            <a:xfrm>
              <a:off x="2768600" y="1104900"/>
              <a:ext cx="160338" cy="82550"/>
            </a:xfrm>
            <a:custGeom>
              <a:avLst/>
              <a:gdLst/>
              <a:ahLst/>
              <a:cxnLst/>
              <a:rect l="l" t="t" r="r" b="b"/>
              <a:pathLst>
                <a:path w="43" h="22" extrusionOk="0">
                  <a:moveTo>
                    <a:pt x="23" y="15"/>
                  </a:moveTo>
                  <a:cubicBezTo>
                    <a:pt x="24" y="12"/>
                    <a:pt x="24" y="12"/>
                    <a:pt x="24" y="12"/>
                  </a:cubicBezTo>
                  <a:cubicBezTo>
                    <a:pt x="26" y="15"/>
                    <a:pt x="26" y="15"/>
                    <a:pt x="26" y="15"/>
                  </a:cubicBezTo>
                  <a:cubicBezTo>
                    <a:pt x="30" y="21"/>
                    <a:pt x="33" y="22"/>
                    <a:pt x="39" y="22"/>
                  </a:cubicBezTo>
                  <a:cubicBezTo>
                    <a:pt x="41" y="22"/>
                    <a:pt x="42" y="22"/>
                    <a:pt x="43" y="21"/>
                  </a:cubicBezTo>
                  <a:cubicBezTo>
                    <a:pt x="41" y="9"/>
                    <a:pt x="32" y="0"/>
                    <a:pt x="21" y="0"/>
                  </a:cubicBezTo>
                  <a:cubicBezTo>
                    <a:pt x="11" y="0"/>
                    <a:pt x="3" y="8"/>
                    <a:pt x="0" y="19"/>
                  </a:cubicBezTo>
                  <a:cubicBezTo>
                    <a:pt x="3" y="21"/>
                    <a:pt x="8" y="22"/>
                    <a:pt x="9" y="22"/>
                  </a:cubicBezTo>
                  <a:cubicBezTo>
                    <a:pt x="15" y="22"/>
                    <a:pt x="21" y="19"/>
                    <a:pt x="23"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3" name="Graphic 82">
            <a:extLst>
              <a:ext uri="{FF2B5EF4-FFF2-40B4-BE49-F238E27FC236}">
                <a16:creationId xmlns:a16="http://schemas.microsoft.com/office/drawing/2014/main" id="{028290CE-091F-80AF-D90A-6F6D98508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8516" y="3148550"/>
            <a:ext cx="252000" cy="252000"/>
          </a:xfrm>
          <a:prstGeom prst="rect">
            <a:avLst/>
          </a:prstGeom>
        </p:spPr>
      </p:pic>
      <p:pic>
        <p:nvPicPr>
          <p:cNvPr id="85" name="Graphic 84">
            <a:extLst>
              <a:ext uri="{FF2B5EF4-FFF2-40B4-BE49-F238E27FC236}">
                <a16:creationId xmlns:a16="http://schemas.microsoft.com/office/drawing/2014/main" id="{38DCFFC9-130E-FBF2-0CE5-8FD0C08C97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8516" y="4758344"/>
            <a:ext cx="252000" cy="252000"/>
          </a:xfrm>
          <a:prstGeom prst="rect">
            <a:avLst/>
          </a:prstGeom>
        </p:spPr>
      </p:pic>
      <p:grpSp>
        <p:nvGrpSpPr>
          <p:cNvPr id="6" name="Group 5">
            <a:extLst>
              <a:ext uri="{FF2B5EF4-FFF2-40B4-BE49-F238E27FC236}">
                <a16:creationId xmlns:a16="http://schemas.microsoft.com/office/drawing/2014/main" id="{9A49EBD4-A6FC-9DA9-DB63-942C767D25C5}"/>
              </a:ext>
            </a:extLst>
          </p:cNvPr>
          <p:cNvGrpSpPr/>
          <p:nvPr/>
        </p:nvGrpSpPr>
        <p:grpSpPr>
          <a:xfrm>
            <a:off x="0" y="1016227"/>
            <a:ext cx="2146165" cy="5155973"/>
            <a:chOff x="0" y="1016227"/>
            <a:chExt cx="2146165" cy="5155973"/>
          </a:xfrm>
        </p:grpSpPr>
        <p:sp>
          <p:nvSpPr>
            <p:cNvPr id="5" name="Rectangle 4">
              <a:extLst>
                <a:ext uri="{FF2B5EF4-FFF2-40B4-BE49-F238E27FC236}">
                  <a16:creationId xmlns:a16="http://schemas.microsoft.com/office/drawing/2014/main" id="{945DD33B-DEC3-3F79-12CC-9CCCD860B806}"/>
                </a:ext>
              </a:extLst>
            </p:cNvPr>
            <p:cNvSpPr/>
            <p:nvPr/>
          </p:nvSpPr>
          <p:spPr>
            <a:xfrm>
              <a:off x="0" y="1016227"/>
              <a:ext cx="2146165" cy="51559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late Pro" panose="02000506040000020004" pitchFamily="2" charset="0"/>
                <a:sym typeface="Slate Pro" panose="02000506040000020004" pitchFamily="2" charset="0"/>
              </a:endParaRPr>
            </a:p>
          </p:txBody>
        </p:sp>
        <p:pic>
          <p:nvPicPr>
            <p:cNvPr id="80" name="Google Shape;1231;p116">
              <a:extLst>
                <a:ext uri="{FF2B5EF4-FFF2-40B4-BE49-F238E27FC236}">
                  <a16:creationId xmlns:a16="http://schemas.microsoft.com/office/drawing/2014/main" id="{F648C6A2-6670-E9A2-315B-19CDCF53443E}"/>
                </a:ext>
              </a:extLst>
            </p:cNvPr>
            <p:cNvPicPr preferRelativeResize="0"/>
            <p:nvPr/>
          </p:nvPicPr>
          <p:blipFill rotWithShape="1">
            <a:blip r:embed="rId10">
              <a:alphaModFix amt="15000"/>
            </a:blip>
            <a:srcRect l="35198" t="8691" r="35199" b="8600"/>
            <a:stretch/>
          </p:blipFill>
          <p:spPr>
            <a:xfrm>
              <a:off x="0" y="1022106"/>
              <a:ext cx="2146165" cy="5150093"/>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7" name="TextBox 6">
              <a:extLst>
                <a:ext uri="{FF2B5EF4-FFF2-40B4-BE49-F238E27FC236}">
                  <a16:creationId xmlns:a16="http://schemas.microsoft.com/office/drawing/2014/main" id="{034201C2-AF70-9690-50E4-560999985CB1}"/>
                </a:ext>
              </a:extLst>
            </p:cNvPr>
            <p:cNvSpPr txBox="1"/>
            <p:nvPr/>
          </p:nvSpPr>
          <p:spPr>
            <a:xfrm>
              <a:off x="790783" y="115707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Description</a:t>
              </a:r>
              <a:endParaRPr lang="en-US" sz="1200" dirty="0">
                <a:solidFill>
                  <a:schemeClr val="bg1"/>
                </a:solidFill>
                <a:latin typeface="Slate Pro" panose="02000506040000020004" pitchFamily="2" charset="0"/>
                <a:sym typeface="Slate Pro" panose="02000506040000020004" pitchFamily="2" charset="0"/>
              </a:endParaRPr>
            </a:p>
          </p:txBody>
        </p:sp>
        <p:sp>
          <p:nvSpPr>
            <p:cNvPr id="8" name="TextBox 7">
              <a:extLst>
                <a:ext uri="{FF2B5EF4-FFF2-40B4-BE49-F238E27FC236}">
                  <a16:creationId xmlns:a16="http://schemas.microsoft.com/office/drawing/2014/main" id="{51C6ADFF-129B-C474-0691-A8D6DEE6A222}"/>
                </a:ext>
              </a:extLst>
            </p:cNvPr>
            <p:cNvSpPr txBox="1"/>
            <p:nvPr/>
          </p:nvSpPr>
          <p:spPr>
            <a:xfrm>
              <a:off x="790783" y="178370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Purpose</a:t>
              </a:r>
              <a:endParaRPr lang="en-US" sz="1200" dirty="0">
                <a:solidFill>
                  <a:schemeClr val="bg1"/>
                </a:solidFill>
                <a:latin typeface="Slate Pro" panose="02000506040000020004" pitchFamily="2" charset="0"/>
                <a:sym typeface="Slate Pro" panose="02000506040000020004" pitchFamily="2" charset="0"/>
              </a:endParaRPr>
            </a:p>
          </p:txBody>
        </p:sp>
        <p:sp>
          <p:nvSpPr>
            <p:cNvPr id="9" name="TextBox 8">
              <a:extLst>
                <a:ext uri="{FF2B5EF4-FFF2-40B4-BE49-F238E27FC236}">
                  <a16:creationId xmlns:a16="http://schemas.microsoft.com/office/drawing/2014/main" id="{2CB297C7-6FA3-83CB-AF5F-FBC4797E6F02}"/>
                </a:ext>
              </a:extLst>
            </p:cNvPr>
            <p:cNvSpPr txBox="1"/>
            <p:nvPr/>
          </p:nvSpPr>
          <p:spPr>
            <a:xfrm>
              <a:off x="790783" y="3007369"/>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Questions</a:t>
              </a:r>
              <a:endParaRPr lang="en-US" sz="1200" dirty="0">
                <a:solidFill>
                  <a:schemeClr val="bg1"/>
                </a:solidFill>
                <a:latin typeface="Slate Pro" panose="02000506040000020004" pitchFamily="2" charset="0"/>
                <a:sym typeface="Slate Pro" panose="02000506040000020004" pitchFamily="2" charset="0"/>
              </a:endParaRPr>
            </a:p>
          </p:txBody>
        </p:sp>
        <p:sp>
          <p:nvSpPr>
            <p:cNvPr id="10" name="TextBox 9">
              <a:extLst>
                <a:ext uri="{FF2B5EF4-FFF2-40B4-BE49-F238E27FC236}">
                  <a16:creationId xmlns:a16="http://schemas.microsoft.com/office/drawing/2014/main" id="{8EC506EE-1C1F-2C05-C5A0-C5F72125D26A}"/>
                </a:ext>
              </a:extLst>
            </p:cNvPr>
            <p:cNvSpPr txBox="1"/>
            <p:nvPr/>
          </p:nvSpPr>
          <p:spPr>
            <a:xfrm>
              <a:off x="790783" y="4259050"/>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Owner</a:t>
              </a:r>
              <a:endParaRPr lang="en-US" sz="1200" dirty="0">
                <a:solidFill>
                  <a:schemeClr val="bg1"/>
                </a:solidFill>
                <a:latin typeface="Slate Pro" panose="02000506040000020004" pitchFamily="2" charset="0"/>
                <a:sym typeface="Slate Pro" panose="02000506040000020004" pitchFamily="2" charset="0"/>
              </a:endParaRPr>
            </a:p>
          </p:txBody>
        </p:sp>
        <p:sp>
          <p:nvSpPr>
            <p:cNvPr id="12" name="TextBox 11">
              <a:extLst>
                <a:ext uri="{FF2B5EF4-FFF2-40B4-BE49-F238E27FC236}">
                  <a16:creationId xmlns:a16="http://schemas.microsoft.com/office/drawing/2014/main" id="{17C65F13-DC05-0181-0D2F-15BD58BAB4FB}"/>
                </a:ext>
              </a:extLst>
            </p:cNvPr>
            <p:cNvSpPr txBox="1"/>
            <p:nvPr/>
          </p:nvSpPr>
          <p:spPr>
            <a:xfrm>
              <a:off x="790783" y="4729035"/>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Frequency</a:t>
              </a:r>
              <a:endParaRPr lang="en-US" sz="1200" dirty="0">
                <a:solidFill>
                  <a:schemeClr val="bg1"/>
                </a:solidFill>
                <a:latin typeface="Slate Pro" panose="02000506040000020004" pitchFamily="2" charset="0"/>
                <a:sym typeface="Slate Pro" panose="02000506040000020004" pitchFamily="2" charset="0"/>
              </a:endParaRPr>
            </a:p>
          </p:txBody>
        </p:sp>
        <p:sp>
          <p:nvSpPr>
            <p:cNvPr id="13" name="TextBox 12">
              <a:extLst>
                <a:ext uri="{FF2B5EF4-FFF2-40B4-BE49-F238E27FC236}">
                  <a16:creationId xmlns:a16="http://schemas.microsoft.com/office/drawing/2014/main" id="{1F967335-BECF-B298-E6C2-B6DBBD5AED9B}"/>
                </a:ext>
              </a:extLst>
            </p:cNvPr>
            <p:cNvSpPr txBox="1"/>
            <p:nvPr/>
          </p:nvSpPr>
          <p:spPr>
            <a:xfrm>
              <a:off x="790783" y="5208543"/>
              <a:ext cx="121919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Time to Execute</a:t>
              </a:r>
              <a:endParaRPr lang="en-US" sz="1200" dirty="0">
                <a:solidFill>
                  <a:schemeClr val="bg1"/>
                </a:solidFill>
                <a:latin typeface="Slate Pro" panose="02000506040000020004" pitchFamily="2" charset="0"/>
                <a:sym typeface="Slate Pro" panose="02000506040000020004" pitchFamily="2" charset="0"/>
              </a:endParaRPr>
            </a:p>
          </p:txBody>
        </p:sp>
        <p:sp>
          <p:nvSpPr>
            <p:cNvPr id="14" name="TextBox 13">
              <a:extLst>
                <a:ext uri="{FF2B5EF4-FFF2-40B4-BE49-F238E27FC236}">
                  <a16:creationId xmlns:a16="http://schemas.microsoft.com/office/drawing/2014/main" id="{581BEB46-7FD0-0C44-0204-F0476447AC88}"/>
                </a:ext>
              </a:extLst>
            </p:cNvPr>
            <p:cNvSpPr txBox="1"/>
            <p:nvPr/>
          </p:nvSpPr>
          <p:spPr>
            <a:xfrm>
              <a:off x="790783" y="5711693"/>
              <a:ext cx="1155159" cy="184666"/>
            </a:xfrm>
            <a:prstGeom prst="rect">
              <a:avLst/>
            </a:prstGeom>
            <a:noFill/>
          </p:spPr>
          <p:txBody>
            <a:bodyPr wrap="square" lIns="0" tIns="0" rIns="0" bIns="0">
              <a:spAutoFit/>
            </a:bodyPr>
            <a:lstStyle/>
            <a:p>
              <a:pPr marL="0" marR="0" lvl="0" indent="0" algn="l" rtl="0">
                <a:lnSpc>
                  <a:spcPct val="100000"/>
                </a:lnSpc>
                <a:spcBef>
                  <a:spcPts val="0"/>
                </a:spcBef>
                <a:spcAft>
                  <a:spcPts val="0"/>
                </a:spcAft>
                <a:buNone/>
              </a:pPr>
              <a:r>
                <a:rPr lang="en-US" sz="1200" b="1" u="none" strike="noStrike" cap="none" dirty="0">
                  <a:solidFill>
                    <a:schemeClr val="bg1"/>
                  </a:solidFill>
                  <a:latin typeface="Slate Pro" panose="02000506040000020004" pitchFamily="2" charset="0"/>
                  <a:sym typeface="Slate Pro" panose="02000506040000020004" pitchFamily="2" charset="0"/>
                </a:rPr>
                <a:t>Trigger Events</a:t>
              </a:r>
              <a:endParaRPr lang="en-US" sz="1200" dirty="0">
                <a:solidFill>
                  <a:schemeClr val="bg1"/>
                </a:solidFill>
                <a:latin typeface="Slate Pro" panose="02000506040000020004" pitchFamily="2" charset="0"/>
                <a:sym typeface="Slate Pro" panose="02000506040000020004" pitchFamily="2" charset="0"/>
              </a:endParaRPr>
            </a:p>
          </p:txBody>
        </p:sp>
        <p:grpSp>
          <p:nvGrpSpPr>
            <p:cNvPr id="32" name="Group 31">
              <a:extLst>
                <a:ext uri="{FF2B5EF4-FFF2-40B4-BE49-F238E27FC236}">
                  <a16:creationId xmlns:a16="http://schemas.microsoft.com/office/drawing/2014/main" id="{F127A573-7B04-6BEA-069D-815E282E1CA8}"/>
                </a:ext>
              </a:extLst>
            </p:cNvPr>
            <p:cNvGrpSpPr/>
            <p:nvPr/>
          </p:nvGrpSpPr>
          <p:grpSpPr>
            <a:xfrm>
              <a:off x="314122" y="1476704"/>
              <a:ext cx="1822315" cy="4042882"/>
              <a:chOff x="2254314" y="1746334"/>
              <a:chExt cx="2249561" cy="3822872"/>
            </a:xfrm>
          </p:grpSpPr>
          <p:cxnSp>
            <p:nvCxnSpPr>
              <p:cNvPr id="34" name="Straight Connector 33">
                <a:extLst>
                  <a:ext uri="{FF2B5EF4-FFF2-40B4-BE49-F238E27FC236}">
                    <a16:creationId xmlns:a16="http://schemas.microsoft.com/office/drawing/2014/main" id="{5DBFEEA2-3BFE-8703-2343-40F10DBD45A9}"/>
                  </a:ext>
                </a:extLst>
              </p:cNvPr>
              <p:cNvCxnSpPr/>
              <p:nvPr/>
            </p:nvCxnSpPr>
            <p:spPr>
              <a:xfrm>
                <a:off x="2254314" y="1746334"/>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6FC3C6-87BB-EF32-1F6E-AEC79CD2099C}"/>
                  </a:ext>
                </a:extLst>
              </p:cNvPr>
              <p:cNvCxnSpPr/>
              <p:nvPr/>
            </p:nvCxnSpPr>
            <p:spPr>
              <a:xfrm>
                <a:off x="2254314" y="2672491"/>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0959F10-A541-6C09-207B-E941B10DA51F}"/>
                  </a:ext>
                </a:extLst>
              </p:cNvPr>
              <p:cNvCxnSpPr/>
              <p:nvPr/>
            </p:nvCxnSpPr>
            <p:spPr>
              <a:xfrm>
                <a:off x="2254314" y="4244979"/>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00E59C-1881-8344-DAFC-4AADD75DEC47}"/>
                  </a:ext>
                </a:extLst>
              </p:cNvPr>
              <p:cNvCxnSpPr/>
              <p:nvPr/>
            </p:nvCxnSpPr>
            <p:spPr>
              <a:xfrm>
                <a:off x="2254314" y="4686388"/>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F37ADE-23E3-83A3-D62C-8BCB44CCF422}"/>
                  </a:ext>
                </a:extLst>
              </p:cNvPr>
              <p:cNvCxnSpPr/>
              <p:nvPr/>
            </p:nvCxnSpPr>
            <p:spPr>
              <a:xfrm>
                <a:off x="2254314" y="5127797"/>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2B97E6-CE3C-03C1-D2C2-8D9CA0435478}"/>
                  </a:ext>
                </a:extLst>
              </p:cNvPr>
              <p:cNvCxnSpPr/>
              <p:nvPr/>
            </p:nvCxnSpPr>
            <p:spPr>
              <a:xfrm>
                <a:off x="2254314" y="5569206"/>
                <a:ext cx="2249561" cy="0"/>
              </a:xfrm>
              <a:prstGeom prst="line">
                <a:avLst/>
              </a:prstGeom>
              <a:ln>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grpSp>
          <p:nvGrpSpPr>
            <p:cNvPr id="44" name="Google Shape;1140;p114">
              <a:extLst>
                <a:ext uri="{FF2B5EF4-FFF2-40B4-BE49-F238E27FC236}">
                  <a16:creationId xmlns:a16="http://schemas.microsoft.com/office/drawing/2014/main" id="{FA4EABCE-9D11-22B5-76BF-E2330A01DD4C}"/>
                </a:ext>
              </a:extLst>
            </p:cNvPr>
            <p:cNvGrpSpPr/>
            <p:nvPr/>
          </p:nvGrpSpPr>
          <p:grpSpPr>
            <a:xfrm>
              <a:off x="433090" y="1164978"/>
              <a:ext cx="168112" cy="168853"/>
              <a:chOff x="4833938" y="2163763"/>
              <a:chExt cx="360362" cy="361951"/>
            </a:xfrm>
          </p:grpSpPr>
          <p:sp>
            <p:nvSpPr>
              <p:cNvPr id="45" name="Google Shape;1141;p114">
                <a:extLst>
                  <a:ext uri="{FF2B5EF4-FFF2-40B4-BE49-F238E27FC236}">
                    <a16:creationId xmlns:a16="http://schemas.microsoft.com/office/drawing/2014/main" id="{03ECA899-CDC9-1358-3DE7-818F9B63C3A2}"/>
                  </a:ext>
                </a:extLst>
              </p:cNvPr>
              <p:cNvSpPr/>
              <p:nvPr/>
            </p:nvSpPr>
            <p:spPr>
              <a:xfrm>
                <a:off x="4833938" y="2419351"/>
                <a:ext cx="192088" cy="106363"/>
              </a:xfrm>
              <a:custGeom>
                <a:avLst/>
                <a:gdLst/>
                <a:ahLst/>
                <a:cxnLst/>
                <a:rect l="l" t="t" r="r" b="b"/>
                <a:pathLst>
                  <a:path w="51" h="28" extrusionOk="0">
                    <a:moveTo>
                      <a:pt x="44" y="14"/>
                    </a:moveTo>
                    <a:cubicBezTo>
                      <a:pt x="44" y="8"/>
                      <a:pt x="47" y="3"/>
                      <a:pt x="51" y="0"/>
                    </a:cubicBezTo>
                    <a:cubicBezTo>
                      <a:pt x="22" y="0"/>
                      <a:pt x="22" y="0"/>
                      <a:pt x="22" y="0"/>
                    </a:cubicBezTo>
                    <a:cubicBezTo>
                      <a:pt x="20" y="0"/>
                      <a:pt x="20" y="0"/>
                      <a:pt x="20" y="0"/>
                    </a:cubicBezTo>
                    <a:cubicBezTo>
                      <a:pt x="14" y="0"/>
                      <a:pt x="14" y="0"/>
                      <a:pt x="14" y="0"/>
                    </a:cubicBezTo>
                    <a:cubicBezTo>
                      <a:pt x="6" y="0"/>
                      <a:pt x="0" y="6"/>
                      <a:pt x="0" y="14"/>
                    </a:cubicBezTo>
                    <a:cubicBezTo>
                      <a:pt x="0" y="22"/>
                      <a:pt x="6" y="28"/>
                      <a:pt x="14" y="28"/>
                    </a:cubicBezTo>
                    <a:cubicBezTo>
                      <a:pt x="51" y="28"/>
                      <a:pt x="51" y="28"/>
                      <a:pt x="51" y="28"/>
                    </a:cubicBezTo>
                    <a:cubicBezTo>
                      <a:pt x="47" y="25"/>
                      <a:pt x="44" y="20"/>
                      <a:pt x="44"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6" name="Google Shape;1142;p114">
                <a:extLst>
                  <a:ext uri="{FF2B5EF4-FFF2-40B4-BE49-F238E27FC236}">
                    <a16:creationId xmlns:a16="http://schemas.microsoft.com/office/drawing/2014/main" id="{559ACAF4-539C-22AA-4BD0-E0988C63CD8D}"/>
                  </a:ext>
                </a:extLst>
              </p:cNvPr>
              <p:cNvSpPr/>
              <p:nvPr/>
            </p:nvSpPr>
            <p:spPr>
              <a:xfrm>
                <a:off x="4908550" y="2163763"/>
                <a:ext cx="285750" cy="361950"/>
              </a:xfrm>
              <a:custGeom>
                <a:avLst/>
                <a:gdLst/>
                <a:ahLst/>
                <a:cxnLst/>
                <a:rect l="l" t="t" r="r" b="b"/>
                <a:pathLst>
                  <a:path w="76" h="96" extrusionOk="0">
                    <a:moveTo>
                      <a:pt x="64" y="0"/>
                    </a:moveTo>
                    <a:cubicBezTo>
                      <a:pt x="14" y="0"/>
                      <a:pt x="14" y="0"/>
                      <a:pt x="14" y="0"/>
                    </a:cubicBezTo>
                    <a:cubicBezTo>
                      <a:pt x="6" y="0"/>
                      <a:pt x="0" y="6"/>
                      <a:pt x="0" y="14"/>
                    </a:cubicBezTo>
                    <a:cubicBezTo>
                      <a:pt x="0" y="64"/>
                      <a:pt x="0" y="64"/>
                      <a:pt x="0" y="64"/>
                    </a:cubicBezTo>
                    <a:cubicBezTo>
                      <a:pt x="42" y="64"/>
                      <a:pt x="42" y="64"/>
                      <a:pt x="42" y="64"/>
                    </a:cubicBezTo>
                    <a:cubicBezTo>
                      <a:pt x="43" y="64"/>
                      <a:pt x="44" y="65"/>
                      <a:pt x="44" y="66"/>
                    </a:cubicBezTo>
                    <a:cubicBezTo>
                      <a:pt x="44" y="67"/>
                      <a:pt x="43" y="68"/>
                      <a:pt x="42" y="68"/>
                    </a:cubicBezTo>
                    <a:cubicBezTo>
                      <a:pt x="36" y="68"/>
                      <a:pt x="28" y="73"/>
                      <a:pt x="28" y="82"/>
                    </a:cubicBezTo>
                    <a:cubicBezTo>
                      <a:pt x="28" y="91"/>
                      <a:pt x="36" y="96"/>
                      <a:pt x="42" y="96"/>
                    </a:cubicBezTo>
                    <a:cubicBezTo>
                      <a:pt x="50" y="96"/>
                      <a:pt x="56" y="90"/>
                      <a:pt x="56" y="82"/>
                    </a:cubicBezTo>
                    <a:cubicBezTo>
                      <a:pt x="56" y="16"/>
                      <a:pt x="56" y="16"/>
                      <a:pt x="56" y="16"/>
                    </a:cubicBezTo>
                    <a:cubicBezTo>
                      <a:pt x="74" y="16"/>
                      <a:pt x="74" y="16"/>
                      <a:pt x="74" y="16"/>
                    </a:cubicBezTo>
                    <a:cubicBezTo>
                      <a:pt x="75" y="16"/>
                      <a:pt x="76" y="15"/>
                      <a:pt x="76" y="14"/>
                    </a:cubicBezTo>
                    <a:cubicBezTo>
                      <a:pt x="76" y="6"/>
                      <a:pt x="71" y="0"/>
                      <a:pt x="64" y="0"/>
                    </a:cubicBezTo>
                    <a:close/>
                    <a:moveTo>
                      <a:pt x="38" y="56"/>
                    </a:moveTo>
                    <a:cubicBezTo>
                      <a:pt x="16" y="56"/>
                      <a:pt x="16" y="56"/>
                      <a:pt x="16" y="56"/>
                    </a:cubicBezTo>
                    <a:cubicBezTo>
                      <a:pt x="15" y="56"/>
                      <a:pt x="14" y="55"/>
                      <a:pt x="14" y="54"/>
                    </a:cubicBezTo>
                    <a:cubicBezTo>
                      <a:pt x="14" y="53"/>
                      <a:pt x="15" y="52"/>
                      <a:pt x="16" y="52"/>
                    </a:cubicBezTo>
                    <a:cubicBezTo>
                      <a:pt x="38" y="52"/>
                      <a:pt x="38" y="52"/>
                      <a:pt x="38" y="52"/>
                    </a:cubicBezTo>
                    <a:cubicBezTo>
                      <a:pt x="39" y="52"/>
                      <a:pt x="40" y="53"/>
                      <a:pt x="40" y="54"/>
                    </a:cubicBezTo>
                    <a:cubicBezTo>
                      <a:pt x="40" y="55"/>
                      <a:pt x="39" y="56"/>
                      <a:pt x="38" y="56"/>
                    </a:cubicBezTo>
                    <a:close/>
                    <a:moveTo>
                      <a:pt x="38" y="44"/>
                    </a:moveTo>
                    <a:cubicBezTo>
                      <a:pt x="16" y="44"/>
                      <a:pt x="16" y="44"/>
                      <a:pt x="16" y="44"/>
                    </a:cubicBezTo>
                    <a:cubicBezTo>
                      <a:pt x="15" y="44"/>
                      <a:pt x="14" y="43"/>
                      <a:pt x="14" y="42"/>
                    </a:cubicBezTo>
                    <a:cubicBezTo>
                      <a:pt x="14" y="41"/>
                      <a:pt x="15" y="40"/>
                      <a:pt x="16" y="40"/>
                    </a:cubicBezTo>
                    <a:cubicBezTo>
                      <a:pt x="38" y="40"/>
                      <a:pt x="38" y="40"/>
                      <a:pt x="38" y="40"/>
                    </a:cubicBezTo>
                    <a:cubicBezTo>
                      <a:pt x="39" y="40"/>
                      <a:pt x="40" y="41"/>
                      <a:pt x="40" y="42"/>
                    </a:cubicBezTo>
                    <a:cubicBezTo>
                      <a:pt x="40" y="43"/>
                      <a:pt x="39" y="44"/>
                      <a:pt x="38" y="44"/>
                    </a:cubicBezTo>
                    <a:close/>
                    <a:moveTo>
                      <a:pt x="38" y="32"/>
                    </a:moveTo>
                    <a:cubicBezTo>
                      <a:pt x="16" y="32"/>
                      <a:pt x="16" y="32"/>
                      <a:pt x="16" y="32"/>
                    </a:cubicBezTo>
                    <a:cubicBezTo>
                      <a:pt x="15" y="32"/>
                      <a:pt x="14" y="31"/>
                      <a:pt x="14" y="30"/>
                    </a:cubicBezTo>
                    <a:cubicBezTo>
                      <a:pt x="14" y="29"/>
                      <a:pt x="15" y="28"/>
                      <a:pt x="16" y="28"/>
                    </a:cubicBezTo>
                    <a:cubicBezTo>
                      <a:pt x="38" y="28"/>
                      <a:pt x="38" y="28"/>
                      <a:pt x="38" y="28"/>
                    </a:cubicBezTo>
                    <a:cubicBezTo>
                      <a:pt x="39" y="28"/>
                      <a:pt x="40" y="29"/>
                      <a:pt x="40" y="30"/>
                    </a:cubicBezTo>
                    <a:cubicBezTo>
                      <a:pt x="40" y="31"/>
                      <a:pt x="39" y="32"/>
                      <a:pt x="38" y="32"/>
                    </a:cubicBezTo>
                    <a:close/>
                    <a:moveTo>
                      <a:pt x="38" y="20"/>
                    </a:moveTo>
                    <a:cubicBezTo>
                      <a:pt x="16" y="20"/>
                      <a:pt x="16" y="20"/>
                      <a:pt x="16" y="20"/>
                    </a:cubicBezTo>
                    <a:cubicBezTo>
                      <a:pt x="15" y="20"/>
                      <a:pt x="14" y="19"/>
                      <a:pt x="14" y="18"/>
                    </a:cubicBezTo>
                    <a:cubicBezTo>
                      <a:pt x="14" y="17"/>
                      <a:pt x="15" y="16"/>
                      <a:pt x="16" y="16"/>
                    </a:cubicBezTo>
                    <a:cubicBezTo>
                      <a:pt x="38" y="16"/>
                      <a:pt x="38" y="16"/>
                      <a:pt x="38" y="16"/>
                    </a:cubicBezTo>
                    <a:cubicBezTo>
                      <a:pt x="39" y="16"/>
                      <a:pt x="40" y="17"/>
                      <a:pt x="40" y="18"/>
                    </a:cubicBezTo>
                    <a:cubicBezTo>
                      <a:pt x="40" y="19"/>
                      <a:pt x="39" y="20"/>
                      <a:pt x="38" y="20"/>
                    </a:cubicBezTo>
                    <a:close/>
                    <a:moveTo>
                      <a:pt x="56" y="12"/>
                    </a:moveTo>
                    <a:cubicBezTo>
                      <a:pt x="58" y="6"/>
                      <a:pt x="62" y="4"/>
                      <a:pt x="63" y="4"/>
                    </a:cubicBezTo>
                    <a:cubicBezTo>
                      <a:pt x="64" y="4"/>
                      <a:pt x="64" y="4"/>
                      <a:pt x="64" y="4"/>
                    </a:cubicBezTo>
                    <a:cubicBezTo>
                      <a:pt x="68" y="4"/>
                      <a:pt x="71" y="7"/>
                      <a:pt x="72" y="12"/>
                    </a:cubicBezTo>
                    <a:lnTo>
                      <a:pt x="56"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47" name="Google Shape;1143;p114">
              <a:extLst>
                <a:ext uri="{FF2B5EF4-FFF2-40B4-BE49-F238E27FC236}">
                  <a16:creationId xmlns:a16="http://schemas.microsoft.com/office/drawing/2014/main" id="{35CBD582-ABAE-EE86-1C34-94849169E338}"/>
                </a:ext>
              </a:extLst>
            </p:cNvPr>
            <p:cNvSpPr/>
            <p:nvPr/>
          </p:nvSpPr>
          <p:spPr>
            <a:xfrm>
              <a:off x="433090" y="1783169"/>
              <a:ext cx="185737" cy="185737"/>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pic>
          <p:nvPicPr>
            <p:cNvPr id="48" name="Google Shape;1144;p114" descr="Badge Question Mark with solid fill">
              <a:extLst>
                <a:ext uri="{FF2B5EF4-FFF2-40B4-BE49-F238E27FC236}">
                  <a16:creationId xmlns:a16="http://schemas.microsoft.com/office/drawing/2014/main" id="{77F86345-E19F-62CB-EB14-A472861C6213}"/>
                </a:ext>
              </a:extLst>
            </p:cNvPr>
            <p:cNvPicPr preferRelativeResize="0"/>
            <p:nvPr/>
          </p:nvPicPr>
          <p:blipFill rotWithShape="1">
            <a:blip r:embed="rId11">
              <a:alphaModFix/>
            </a:blip>
            <a:srcRect/>
            <a:stretch/>
          </p:blipFill>
          <p:spPr>
            <a:xfrm>
              <a:off x="433090" y="3009192"/>
              <a:ext cx="213286" cy="213286"/>
            </a:xfrm>
            <a:prstGeom prst="rect">
              <a:avLst/>
            </a:prstGeom>
            <a:noFill/>
            <a:ln>
              <a:noFill/>
            </a:ln>
          </p:spPr>
        </p:pic>
        <p:grpSp>
          <p:nvGrpSpPr>
            <p:cNvPr id="49" name="Google Shape;1157;p114">
              <a:extLst>
                <a:ext uri="{FF2B5EF4-FFF2-40B4-BE49-F238E27FC236}">
                  <a16:creationId xmlns:a16="http://schemas.microsoft.com/office/drawing/2014/main" id="{81EE526E-508F-A7DD-F427-097CAA10EDE8}"/>
                </a:ext>
              </a:extLst>
            </p:cNvPr>
            <p:cNvGrpSpPr/>
            <p:nvPr/>
          </p:nvGrpSpPr>
          <p:grpSpPr>
            <a:xfrm>
              <a:off x="433090" y="4266957"/>
              <a:ext cx="168112" cy="168853"/>
              <a:chOff x="2670175" y="3248025"/>
              <a:chExt cx="360363" cy="361951"/>
            </a:xfrm>
          </p:grpSpPr>
          <p:sp>
            <p:nvSpPr>
              <p:cNvPr id="50" name="Google Shape;1158;p114">
                <a:extLst>
                  <a:ext uri="{FF2B5EF4-FFF2-40B4-BE49-F238E27FC236}">
                    <a16:creationId xmlns:a16="http://schemas.microsoft.com/office/drawing/2014/main" id="{C161E454-B9C4-517F-5F57-714CB5E21AB6}"/>
                  </a:ext>
                </a:extLst>
              </p:cNvPr>
              <p:cNvSpPr/>
              <p:nvPr/>
            </p:nvSpPr>
            <p:spPr>
              <a:xfrm>
                <a:off x="2711450" y="3294063"/>
                <a:ext cx="282575" cy="315913"/>
              </a:xfrm>
              <a:custGeom>
                <a:avLst/>
                <a:gdLst/>
                <a:ahLst/>
                <a:cxnLst/>
                <a:rect l="l" t="t" r="r" b="b"/>
                <a:pathLst>
                  <a:path w="75" h="84" extrusionOk="0">
                    <a:moveTo>
                      <a:pt x="48" y="46"/>
                    </a:moveTo>
                    <a:cubicBezTo>
                      <a:pt x="56" y="42"/>
                      <a:pt x="62" y="34"/>
                      <a:pt x="62" y="24"/>
                    </a:cubicBezTo>
                    <a:cubicBezTo>
                      <a:pt x="62" y="11"/>
                      <a:pt x="51" y="0"/>
                      <a:pt x="37" y="0"/>
                    </a:cubicBezTo>
                    <a:cubicBezTo>
                      <a:pt x="24" y="0"/>
                      <a:pt x="13" y="11"/>
                      <a:pt x="13" y="24"/>
                    </a:cubicBezTo>
                    <a:cubicBezTo>
                      <a:pt x="13" y="34"/>
                      <a:pt x="19" y="42"/>
                      <a:pt x="27" y="46"/>
                    </a:cubicBezTo>
                    <a:cubicBezTo>
                      <a:pt x="11" y="51"/>
                      <a:pt x="0" y="65"/>
                      <a:pt x="0" y="82"/>
                    </a:cubicBezTo>
                    <a:cubicBezTo>
                      <a:pt x="0" y="83"/>
                      <a:pt x="1" y="84"/>
                      <a:pt x="2" y="84"/>
                    </a:cubicBezTo>
                    <a:cubicBezTo>
                      <a:pt x="73" y="84"/>
                      <a:pt x="73" y="84"/>
                      <a:pt x="73" y="84"/>
                    </a:cubicBezTo>
                    <a:cubicBezTo>
                      <a:pt x="73" y="84"/>
                      <a:pt x="73" y="84"/>
                      <a:pt x="73" y="84"/>
                    </a:cubicBezTo>
                    <a:cubicBezTo>
                      <a:pt x="74" y="84"/>
                      <a:pt x="75" y="83"/>
                      <a:pt x="75" y="82"/>
                    </a:cubicBezTo>
                    <a:cubicBezTo>
                      <a:pt x="75" y="66"/>
                      <a:pt x="64" y="51"/>
                      <a:pt x="48" y="4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1159;p114">
                <a:extLst>
                  <a:ext uri="{FF2B5EF4-FFF2-40B4-BE49-F238E27FC236}">
                    <a16:creationId xmlns:a16="http://schemas.microsoft.com/office/drawing/2014/main" id="{45CF9661-92EA-19B7-7F7D-26D42EB8FB6A}"/>
                  </a:ext>
                </a:extLst>
              </p:cNvPr>
              <p:cNvSpPr/>
              <p:nvPr/>
            </p:nvSpPr>
            <p:spPr>
              <a:xfrm>
                <a:off x="267017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4"/>
                      <a:pt x="0" y="4"/>
                      <a:pt x="0" y="4"/>
                    </a:cubicBezTo>
                    <a:cubicBezTo>
                      <a:pt x="0" y="2"/>
                      <a:pt x="2" y="0"/>
                      <a:pt x="4" y="0"/>
                    </a:cubicBezTo>
                    <a:cubicBezTo>
                      <a:pt x="6" y="0"/>
                      <a:pt x="8" y="2"/>
                      <a:pt x="8" y="4"/>
                    </a:cubicBezTo>
                    <a:cubicBezTo>
                      <a:pt x="8" y="12"/>
                      <a:pt x="8" y="12"/>
                      <a:pt x="8" y="12"/>
                    </a:cubicBezTo>
                    <a:cubicBezTo>
                      <a:pt x="16" y="12"/>
                      <a:pt x="16" y="12"/>
                      <a:pt x="16" y="12"/>
                    </a:cubicBezTo>
                    <a:cubicBezTo>
                      <a:pt x="18" y="12"/>
                      <a:pt x="20" y="14"/>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2" name="Google Shape;1160;p114">
                <a:extLst>
                  <a:ext uri="{FF2B5EF4-FFF2-40B4-BE49-F238E27FC236}">
                    <a16:creationId xmlns:a16="http://schemas.microsoft.com/office/drawing/2014/main" id="{6FC263CA-4B28-E84F-AC57-45C405358A41}"/>
                  </a:ext>
                </a:extLst>
              </p:cNvPr>
              <p:cNvSpPr/>
              <p:nvPr/>
            </p:nvSpPr>
            <p:spPr>
              <a:xfrm>
                <a:off x="2670175" y="3248025"/>
                <a:ext cx="74613" cy="76200"/>
              </a:xfrm>
              <a:custGeom>
                <a:avLst/>
                <a:gdLst/>
                <a:ahLst/>
                <a:cxnLst/>
                <a:rect l="l" t="t" r="r" b="b"/>
                <a:pathLst>
                  <a:path w="20" h="20" extrusionOk="0">
                    <a:moveTo>
                      <a:pt x="4" y="20"/>
                    </a:moveTo>
                    <a:cubicBezTo>
                      <a:pt x="2" y="20"/>
                      <a:pt x="0" y="18"/>
                      <a:pt x="0" y="16"/>
                    </a:cubicBezTo>
                    <a:cubicBezTo>
                      <a:pt x="0" y="4"/>
                      <a:pt x="0" y="4"/>
                      <a:pt x="0" y="4"/>
                    </a:cubicBezTo>
                    <a:cubicBezTo>
                      <a:pt x="0" y="2"/>
                      <a:pt x="2" y="0"/>
                      <a:pt x="4" y="0"/>
                    </a:cubicBezTo>
                    <a:cubicBezTo>
                      <a:pt x="16" y="0"/>
                      <a:pt x="16" y="0"/>
                      <a:pt x="16" y="0"/>
                    </a:cubicBezTo>
                    <a:cubicBezTo>
                      <a:pt x="18" y="0"/>
                      <a:pt x="20" y="2"/>
                      <a:pt x="20" y="4"/>
                    </a:cubicBezTo>
                    <a:cubicBezTo>
                      <a:pt x="20" y="6"/>
                      <a:pt x="18" y="8"/>
                      <a:pt x="16" y="8"/>
                    </a:cubicBezTo>
                    <a:cubicBezTo>
                      <a:pt x="8" y="8"/>
                      <a:pt x="8" y="8"/>
                      <a:pt x="8" y="8"/>
                    </a:cubicBezTo>
                    <a:cubicBezTo>
                      <a:pt x="8" y="16"/>
                      <a:pt x="8" y="16"/>
                      <a:pt x="8" y="16"/>
                    </a:cubicBezTo>
                    <a:cubicBezTo>
                      <a:pt x="8" y="18"/>
                      <a:pt x="6" y="20"/>
                      <a:pt x="4"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3" name="Google Shape;1161;p114">
                <a:extLst>
                  <a:ext uri="{FF2B5EF4-FFF2-40B4-BE49-F238E27FC236}">
                    <a16:creationId xmlns:a16="http://schemas.microsoft.com/office/drawing/2014/main" id="{EB482C91-4DDB-30D2-FD34-D9478900F958}"/>
                  </a:ext>
                </a:extLst>
              </p:cNvPr>
              <p:cNvSpPr/>
              <p:nvPr/>
            </p:nvSpPr>
            <p:spPr>
              <a:xfrm>
                <a:off x="2955925" y="3248025"/>
                <a:ext cx="74613" cy="76200"/>
              </a:xfrm>
              <a:custGeom>
                <a:avLst/>
                <a:gdLst/>
                <a:ahLst/>
                <a:cxnLst/>
                <a:rect l="l" t="t" r="r" b="b"/>
                <a:pathLst>
                  <a:path w="20" h="20" extrusionOk="0">
                    <a:moveTo>
                      <a:pt x="16" y="20"/>
                    </a:moveTo>
                    <a:cubicBezTo>
                      <a:pt x="14" y="20"/>
                      <a:pt x="12" y="18"/>
                      <a:pt x="12" y="16"/>
                    </a:cubicBezTo>
                    <a:cubicBezTo>
                      <a:pt x="12" y="8"/>
                      <a:pt x="12" y="8"/>
                      <a:pt x="12" y="8"/>
                    </a:cubicBezTo>
                    <a:cubicBezTo>
                      <a:pt x="4" y="8"/>
                      <a:pt x="4" y="8"/>
                      <a:pt x="4" y="8"/>
                    </a:cubicBezTo>
                    <a:cubicBezTo>
                      <a:pt x="2" y="8"/>
                      <a:pt x="0" y="6"/>
                      <a:pt x="0" y="4"/>
                    </a:cubicBezTo>
                    <a:cubicBezTo>
                      <a:pt x="0" y="2"/>
                      <a:pt x="2" y="0"/>
                      <a:pt x="4" y="0"/>
                    </a:cubicBezTo>
                    <a:cubicBezTo>
                      <a:pt x="16" y="0"/>
                      <a:pt x="16"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1162;p114">
                <a:extLst>
                  <a:ext uri="{FF2B5EF4-FFF2-40B4-BE49-F238E27FC236}">
                    <a16:creationId xmlns:a16="http://schemas.microsoft.com/office/drawing/2014/main" id="{CE63C0ED-8A98-D484-5A3E-D3F8A27D088B}"/>
                  </a:ext>
                </a:extLst>
              </p:cNvPr>
              <p:cNvSpPr/>
              <p:nvPr/>
            </p:nvSpPr>
            <p:spPr>
              <a:xfrm>
                <a:off x="2955925" y="3414713"/>
                <a:ext cx="74613" cy="74613"/>
              </a:xfrm>
              <a:custGeom>
                <a:avLst/>
                <a:gdLst/>
                <a:ahLst/>
                <a:cxnLst/>
                <a:rect l="l" t="t" r="r" b="b"/>
                <a:pathLst>
                  <a:path w="20" h="20" extrusionOk="0">
                    <a:moveTo>
                      <a:pt x="16" y="20"/>
                    </a:moveTo>
                    <a:cubicBezTo>
                      <a:pt x="4" y="20"/>
                      <a:pt x="4" y="20"/>
                      <a:pt x="4" y="20"/>
                    </a:cubicBezTo>
                    <a:cubicBezTo>
                      <a:pt x="2" y="20"/>
                      <a:pt x="0" y="18"/>
                      <a:pt x="0" y="16"/>
                    </a:cubicBezTo>
                    <a:cubicBezTo>
                      <a:pt x="0" y="14"/>
                      <a:pt x="2" y="12"/>
                      <a:pt x="4" y="12"/>
                    </a:cubicBezTo>
                    <a:cubicBezTo>
                      <a:pt x="12" y="12"/>
                      <a:pt x="12" y="12"/>
                      <a:pt x="12" y="12"/>
                    </a:cubicBezTo>
                    <a:cubicBezTo>
                      <a:pt x="12" y="4"/>
                      <a:pt x="12" y="4"/>
                      <a:pt x="12" y="4"/>
                    </a:cubicBezTo>
                    <a:cubicBezTo>
                      <a:pt x="12" y="2"/>
                      <a:pt x="14" y="0"/>
                      <a:pt x="16" y="0"/>
                    </a:cubicBezTo>
                    <a:cubicBezTo>
                      <a:pt x="18" y="0"/>
                      <a:pt x="20" y="2"/>
                      <a:pt x="20" y="4"/>
                    </a:cubicBezTo>
                    <a:cubicBezTo>
                      <a:pt x="20" y="16"/>
                      <a:pt x="20" y="16"/>
                      <a:pt x="20" y="16"/>
                    </a:cubicBezTo>
                    <a:cubicBezTo>
                      <a:pt x="20" y="18"/>
                      <a:pt x="18" y="20"/>
                      <a:pt x="16" y="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60" name="Google Shape;1168;p114">
              <a:extLst>
                <a:ext uri="{FF2B5EF4-FFF2-40B4-BE49-F238E27FC236}">
                  <a16:creationId xmlns:a16="http://schemas.microsoft.com/office/drawing/2014/main" id="{78186015-9CF8-B98D-1A99-17C70E48B293}"/>
                </a:ext>
              </a:extLst>
            </p:cNvPr>
            <p:cNvSpPr/>
            <p:nvPr/>
          </p:nvSpPr>
          <p:spPr>
            <a:xfrm>
              <a:off x="433090" y="5215709"/>
              <a:ext cx="169594" cy="17033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Slate Pro" panose="02000506040000020004" pitchFamily="2" charset="0"/>
                <a:ea typeface="Arial"/>
                <a:cs typeface="Arial"/>
                <a:sym typeface="Slate Pro" panose="02000506040000020004" pitchFamily="2" charset="0"/>
              </a:endParaRPr>
            </a:p>
          </p:txBody>
        </p:sp>
        <p:grpSp>
          <p:nvGrpSpPr>
            <p:cNvPr id="61" name="Google Shape;1169;p114">
              <a:extLst>
                <a:ext uri="{FF2B5EF4-FFF2-40B4-BE49-F238E27FC236}">
                  <a16:creationId xmlns:a16="http://schemas.microsoft.com/office/drawing/2014/main" id="{5748A221-0BE6-CE82-F175-4C6B2D382365}"/>
                </a:ext>
              </a:extLst>
            </p:cNvPr>
            <p:cNvGrpSpPr/>
            <p:nvPr/>
          </p:nvGrpSpPr>
          <p:grpSpPr>
            <a:xfrm>
              <a:off x="433090" y="5719600"/>
              <a:ext cx="168112" cy="168852"/>
              <a:chOff x="5554663" y="3248025"/>
              <a:chExt cx="360363" cy="361950"/>
            </a:xfrm>
          </p:grpSpPr>
          <p:sp>
            <p:nvSpPr>
              <p:cNvPr id="62" name="Google Shape;1170;p114">
                <a:extLst>
                  <a:ext uri="{FF2B5EF4-FFF2-40B4-BE49-F238E27FC236}">
                    <a16:creationId xmlns:a16="http://schemas.microsoft.com/office/drawing/2014/main" id="{8E56C27D-2772-AF18-35C1-CAB2E7D273BE}"/>
                  </a:ext>
                </a:extLst>
              </p:cNvPr>
              <p:cNvSpPr/>
              <p:nvPr/>
            </p:nvSpPr>
            <p:spPr>
              <a:xfrm>
                <a:off x="574357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3" name="Google Shape;1171;p114">
                <a:extLst>
                  <a:ext uri="{FF2B5EF4-FFF2-40B4-BE49-F238E27FC236}">
                    <a16:creationId xmlns:a16="http://schemas.microsoft.com/office/drawing/2014/main" id="{C3A670E8-221A-427A-659F-BC4719646BAF}"/>
                  </a:ext>
                </a:extLst>
              </p:cNvPr>
              <p:cNvSpPr/>
              <p:nvPr/>
            </p:nvSpPr>
            <p:spPr>
              <a:xfrm>
                <a:off x="5661025" y="3489325"/>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4" name="Google Shape;1172;p114">
                <a:extLst>
                  <a:ext uri="{FF2B5EF4-FFF2-40B4-BE49-F238E27FC236}">
                    <a16:creationId xmlns:a16="http://schemas.microsoft.com/office/drawing/2014/main" id="{D7F1392E-DC30-204D-4A05-40261707ABB3}"/>
                  </a:ext>
                </a:extLst>
              </p:cNvPr>
              <p:cNvSpPr/>
              <p:nvPr/>
            </p:nvSpPr>
            <p:spPr>
              <a:xfrm>
                <a:off x="574357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5" name="Google Shape;1173;p114">
                <a:extLst>
                  <a:ext uri="{FF2B5EF4-FFF2-40B4-BE49-F238E27FC236}">
                    <a16:creationId xmlns:a16="http://schemas.microsoft.com/office/drawing/2014/main" id="{40A9807D-BC14-843C-F45D-10638E0929E4}"/>
                  </a:ext>
                </a:extLst>
              </p:cNvPr>
              <p:cNvSpPr/>
              <p:nvPr/>
            </p:nvSpPr>
            <p:spPr>
              <a:xfrm>
                <a:off x="5661025" y="3429000"/>
                <a:ext cx="66675" cy="4603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6" name="Google Shape;1174;p114">
                <a:extLst>
                  <a:ext uri="{FF2B5EF4-FFF2-40B4-BE49-F238E27FC236}">
                    <a16:creationId xmlns:a16="http://schemas.microsoft.com/office/drawing/2014/main" id="{29DE9A02-9EFF-9236-DAD4-7EB289E68AF7}"/>
                  </a:ext>
                </a:extLst>
              </p:cNvPr>
              <p:cNvSpPr/>
              <p:nvPr/>
            </p:nvSpPr>
            <p:spPr>
              <a:xfrm>
                <a:off x="5554663" y="3368675"/>
                <a:ext cx="360363" cy="241300"/>
              </a:xfrm>
              <a:custGeom>
                <a:avLst/>
                <a:gdLst/>
                <a:ahLst/>
                <a:cxnLst/>
                <a:rect l="l" t="t" r="r" b="b"/>
                <a:pathLst>
                  <a:path w="96" h="64" extrusionOk="0">
                    <a:moveTo>
                      <a:pt x="0" y="62"/>
                    </a:moveTo>
                    <a:cubicBezTo>
                      <a:pt x="0" y="63"/>
                      <a:pt x="1" y="64"/>
                      <a:pt x="2" y="64"/>
                    </a:cubicBezTo>
                    <a:cubicBezTo>
                      <a:pt x="94" y="64"/>
                      <a:pt x="94" y="64"/>
                      <a:pt x="94" y="64"/>
                    </a:cubicBezTo>
                    <a:cubicBezTo>
                      <a:pt x="95" y="64"/>
                      <a:pt x="96" y="63"/>
                      <a:pt x="96" y="62"/>
                    </a:cubicBezTo>
                    <a:cubicBezTo>
                      <a:pt x="96" y="0"/>
                      <a:pt x="96" y="0"/>
                      <a:pt x="96" y="0"/>
                    </a:cubicBezTo>
                    <a:cubicBezTo>
                      <a:pt x="0" y="0"/>
                      <a:pt x="0" y="0"/>
                      <a:pt x="0" y="0"/>
                    </a:cubicBezTo>
                    <a:lnTo>
                      <a:pt x="0" y="62"/>
                    </a:lnTo>
                    <a:close/>
                    <a:moveTo>
                      <a:pt x="10" y="32"/>
                    </a:moveTo>
                    <a:cubicBezTo>
                      <a:pt x="9" y="32"/>
                      <a:pt x="8" y="31"/>
                      <a:pt x="8" y="30"/>
                    </a:cubicBezTo>
                    <a:cubicBezTo>
                      <a:pt x="8" y="29"/>
                      <a:pt x="9" y="28"/>
                      <a:pt x="10" y="28"/>
                    </a:cubicBezTo>
                    <a:cubicBezTo>
                      <a:pt x="24" y="28"/>
                      <a:pt x="24" y="28"/>
                      <a:pt x="24" y="28"/>
                    </a:cubicBezTo>
                    <a:cubicBezTo>
                      <a:pt x="24" y="16"/>
                      <a:pt x="24" y="16"/>
                      <a:pt x="24" y="16"/>
                    </a:cubicBezTo>
                    <a:cubicBezTo>
                      <a:pt x="10" y="16"/>
                      <a:pt x="10" y="16"/>
                      <a:pt x="10" y="16"/>
                    </a:cubicBezTo>
                    <a:cubicBezTo>
                      <a:pt x="9" y="16"/>
                      <a:pt x="8" y="15"/>
                      <a:pt x="8" y="14"/>
                    </a:cubicBezTo>
                    <a:cubicBezTo>
                      <a:pt x="8" y="13"/>
                      <a:pt x="9" y="12"/>
                      <a:pt x="10" y="12"/>
                    </a:cubicBezTo>
                    <a:cubicBezTo>
                      <a:pt x="24" y="12"/>
                      <a:pt x="24" y="12"/>
                      <a:pt x="24" y="12"/>
                    </a:cubicBezTo>
                    <a:cubicBezTo>
                      <a:pt x="24" y="6"/>
                      <a:pt x="24" y="6"/>
                      <a:pt x="24" y="6"/>
                    </a:cubicBezTo>
                    <a:cubicBezTo>
                      <a:pt x="24" y="5"/>
                      <a:pt x="25" y="4"/>
                      <a:pt x="26" y="4"/>
                    </a:cubicBezTo>
                    <a:cubicBezTo>
                      <a:pt x="27" y="4"/>
                      <a:pt x="28" y="5"/>
                      <a:pt x="28" y="6"/>
                    </a:cubicBezTo>
                    <a:cubicBezTo>
                      <a:pt x="28" y="12"/>
                      <a:pt x="28" y="12"/>
                      <a:pt x="28" y="12"/>
                    </a:cubicBezTo>
                    <a:cubicBezTo>
                      <a:pt x="46" y="12"/>
                      <a:pt x="46" y="12"/>
                      <a:pt x="46" y="12"/>
                    </a:cubicBezTo>
                    <a:cubicBezTo>
                      <a:pt x="46" y="6"/>
                      <a:pt x="46" y="6"/>
                      <a:pt x="46" y="6"/>
                    </a:cubicBezTo>
                    <a:cubicBezTo>
                      <a:pt x="46" y="5"/>
                      <a:pt x="47" y="4"/>
                      <a:pt x="48" y="4"/>
                    </a:cubicBezTo>
                    <a:cubicBezTo>
                      <a:pt x="49" y="4"/>
                      <a:pt x="50" y="5"/>
                      <a:pt x="50" y="6"/>
                    </a:cubicBezTo>
                    <a:cubicBezTo>
                      <a:pt x="50" y="12"/>
                      <a:pt x="50" y="12"/>
                      <a:pt x="50" y="12"/>
                    </a:cubicBezTo>
                    <a:cubicBezTo>
                      <a:pt x="68" y="12"/>
                      <a:pt x="68" y="12"/>
                      <a:pt x="68" y="12"/>
                    </a:cubicBezTo>
                    <a:cubicBezTo>
                      <a:pt x="68" y="6"/>
                      <a:pt x="68" y="6"/>
                      <a:pt x="68" y="6"/>
                    </a:cubicBezTo>
                    <a:cubicBezTo>
                      <a:pt x="68" y="5"/>
                      <a:pt x="69" y="4"/>
                      <a:pt x="70" y="4"/>
                    </a:cubicBezTo>
                    <a:cubicBezTo>
                      <a:pt x="71" y="4"/>
                      <a:pt x="72" y="5"/>
                      <a:pt x="72" y="6"/>
                    </a:cubicBezTo>
                    <a:cubicBezTo>
                      <a:pt x="72" y="12"/>
                      <a:pt x="72" y="12"/>
                      <a:pt x="72" y="12"/>
                    </a:cubicBezTo>
                    <a:cubicBezTo>
                      <a:pt x="86" y="12"/>
                      <a:pt x="86" y="12"/>
                      <a:pt x="86" y="12"/>
                    </a:cubicBezTo>
                    <a:cubicBezTo>
                      <a:pt x="87" y="12"/>
                      <a:pt x="88" y="13"/>
                      <a:pt x="88" y="14"/>
                    </a:cubicBezTo>
                    <a:cubicBezTo>
                      <a:pt x="88" y="15"/>
                      <a:pt x="87" y="16"/>
                      <a:pt x="86" y="16"/>
                    </a:cubicBezTo>
                    <a:cubicBezTo>
                      <a:pt x="72" y="16"/>
                      <a:pt x="72" y="16"/>
                      <a:pt x="72" y="16"/>
                    </a:cubicBezTo>
                    <a:cubicBezTo>
                      <a:pt x="72" y="28"/>
                      <a:pt x="72" y="28"/>
                      <a:pt x="72" y="28"/>
                    </a:cubicBezTo>
                    <a:cubicBezTo>
                      <a:pt x="86" y="28"/>
                      <a:pt x="86" y="28"/>
                      <a:pt x="86" y="28"/>
                    </a:cubicBezTo>
                    <a:cubicBezTo>
                      <a:pt x="87" y="28"/>
                      <a:pt x="88" y="29"/>
                      <a:pt x="88" y="30"/>
                    </a:cubicBezTo>
                    <a:cubicBezTo>
                      <a:pt x="88" y="31"/>
                      <a:pt x="87" y="32"/>
                      <a:pt x="86" y="32"/>
                    </a:cubicBezTo>
                    <a:cubicBezTo>
                      <a:pt x="72" y="32"/>
                      <a:pt x="72" y="32"/>
                      <a:pt x="72" y="32"/>
                    </a:cubicBezTo>
                    <a:cubicBezTo>
                      <a:pt x="72" y="44"/>
                      <a:pt x="72" y="44"/>
                      <a:pt x="72" y="44"/>
                    </a:cubicBezTo>
                    <a:cubicBezTo>
                      <a:pt x="86" y="44"/>
                      <a:pt x="86" y="44"/>
                      <a:pt x="86" y="44"/>
                    </a:cubicBezTo>
                    <a:cubicBezTo>
                      <a:pt x="87" y="44"/>
                      <a:pt x="88" y="45"/>
                      <a:pt x="88" y="46"/>
                    </a:cubicBezTo>
                    <a:cubicBezTo>
                      <a:pt x="88" y="47"/>
                      <a:pt x="87" y="48"/>
                      <a:pt x="86" y="48"/>
                    </a:cubicBezTo>
                    <a:cubicBezTo>
                      <a:pt x="72" y="48"/>
                      <a:pt x="72" y="48"/>
                      <a:pt x="72" y="48"/>
                    </a:cubicBezTo>
                    <a:cubicBezTo>
                      <a:pt x="72" y="54"/>
                      <a:pt x="72" y="54"/>
                      <a:pt x="72" y="54"/>
                    </a:cubicBezTo>
                    <a:cubicBezTo>
                      <a:pt x="72" y="55"/>
                      <a:pt x="71" y="56"/>
                      <a:pt x="70" y="56"/>
                    </a:cubicBezTo>
                    <a:cubicBezTo>
                      <a:pt x="69" y="56"/>
                      <a:pt x="68" y="55"/>
                      <a:pt x="68" y="54"/>
                    </a:cubicBezTo>
                    <a:cubicBezTo>
                      <a:pt x="68" y="48"/>
                      <a:pt x="68" y="48"/>
                      <a:pt x="68" y="48"/>
                    </a:cubicBezTo>
                    <a:cubicBezTo>
                      <a:pt x="50" y="48"/>
                      <a:pt x="50" y="48"/>
                      <a:pt x="50" y="48"/>
                    </a:cubicBezTo>
                    <a:cubicBezTo>
                      <a:pt x="50" y="54"/>
                      <a:pt x="50" y="54"/>
                      <a:pt x="50" y="54"/>
                    </a:cubicBezTo>
                    <a:cubicBezTo>
                      <a:pt x="50" y="55"/>
                      <a:pt x="49" y="56"/>
                      <a:pt x="48" y="56"/>
                    </a:cubicBezTo>
                    <a:cubicBezTo>
                      <a:pt x="47" y="56"/>
                      <a:pt x="46" y="55"/>
                      <a:pt x="46" y="54"/>
                    </a:cubicBezTo>
                    <a:cubicBezTo>
                      <a:pt x="46" y="48"/>
                      <a:pt x="46" y="48"/>
                      <a:pt x="46" y="48"/>
                    </a:cubicBezTo>
                    <a:cubicBezTo>
                      <a:pt x="28" y="48"/>
                      <a:pt x="28" y="48"/>
                      <a:pt x="28" y="48"/>
                    </a:cubicBezTo>
                    <a:cubicBezTo>
                      <a:pt x="28" y="54"/>
                      <a:pt x="28" y="54"/>
                      <a:pt x="28" y="54"/>
                    </a:cubicBezTo>
                    <a:cubicBezTo>
                      <a:pt x="28" y="55"/>
                      <a:pt x="27" y="56"/>
                      <a:pt x="26" y="56"/>
                    </a:cubicBezTo>
                    <a:cubicBezTo>
                      <a:pt x="25" y="56"/>
                      <a:pt x="24" y="55"/>
                      <a:pt x="24" y="54"/>
                    </a:cubicBezTo>
                    <a:cubicBezTo>
                      <a:pt x="24" y="48"/>
                      <a:pt x="24" y="48"/>
                      <a:pt x="24" y="48"/>
                    </a:cubicBezTo>
                    <a:cubicBezTo>
                      <a:pt x="10" y="48"/>
                      <a:pt x="10" y="48"/>
                      <a:pt x="10" y="48"/>
                    </a:cubicBezTo>
                    <a:cubicBezTo>
                      <a:pt x="9" y="48"/>
                      <a:pt x="8" y="47"/>
                      <a:pt x="8" y="46"/>
                    </a:cubicBezTo>
                    <a:cubicBezTo>
                      <a:pt x="8" y="45"/>
                      <a:pt x="9" y="44"/>
                      <a:pt x="10" y="44"/>
                    </a:cubicBezTo>
                    <a:cubicBezTo>
                      <a:pt x="24" y="44"/>
                      <a:pt x="24" y="44"/>
                      <a:pt x="24" y="44"/>
                    </a:cubicBezTo>
                    <a:cubicBezTo>
                      <a:pt x="24" y="32"/>
                      <a:pt x="24" y="32"/>
                      <a:pt x="24" y="32"/>
                    </a:cubicBezTo>
                    <a:lnTo>
                      <a:pt x="10"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67" name="Google Shape;1175;p114">
                <a:extLst>
                  <a:ext uri="{FF2B5EF4-FFF2-40B4-BE49-F238E27FC236}">
                    <a16:creationId xmlns:a16="http://schemas.microsoft.com/office/drawing/2014/main" id="{E57D775C-63DC-48D3-0CC9-086D9A7A5C87}"/>
                  </a:ext>
                </a:extLst>
              </p:cNvPr>
              <p:cNvSpPr/>
              <p:nvPr/>
            </p:nvSpPr>
            <p:spPr>
              <a:xfrm>
                <a:off x="5554663" y="3248025"/>
                <a:ext cx="360363" cy="106363"/>
              </a:xfrm>
              <a:custGeom>
                <a:avLst/>
                <a:gdLst/>
                <a:ahLst/>
                <a:cxnLst/>
                <a:rect l="l" t="t" r="r" b="b"/>
                <a:pathLst>
                  <a:path w="96" h="28" extrusionOk="0">
                    <a:moveTo>
                      <a:pt x="94" y="8"/>
                    </a:moveTo>
                    <a:cubicBezTo>
                      <a:pt x="80" y="8"/>
                      <a:pt x="80" y="8"/>
                      <a:pt x="80" y="8"/>
                    </a:cubicBezTo>
                    <a:cubicBezTo>
                      <a:pt x="80" y="2"/>
                      <a:pt x="80" y="2"/>
                      <a:pt x="80" y="2"/>
                    </a:cubicBezTo>
                    <a:cubicBezTo>
                      <a:pt x="80" y="1"/>
                      <a:pt x="79" y="0"/>
                      <a:pt x="78" y="0"/>
                    </a:cubicBezTo>
                    <a:cubicBezTo>
                      <a:pt x="66" y="0"/>
                      <a:pt x="66" y="0"/>
                      <a:pt x="66" y="0"/>
                    </a:cubicBezTo>
                    <a:cubicBezTo>
                      <a:pt x="65" y="0"/>
                      <a:pt x="64" y="1"/>
                      <a:pt x="64" y="2"/>
                    </a:cubicBezTo>
                    <a:cubicBezTo>
                      <a:pt x="64" y="8"/>
                      <a:pt x="64" y="8"/>
                      <a:pt x="64" y="8"/>
                    </a:cubicBezTo>
                    <a:cubicBezTo>
                      <a:pt x="32" y="8"/>
                      <a:pt x="32" y="8"/>
                      <a:pt x="32" y="8"/>
                    </a:cubicBezTo>
                    <a:cubicBezTo>
                      <a:pt x="32" y="2"/>
                      <a:pt x="32" y="2"/>
                      <a:pt x="32" y="2"/>
                    </a:cubicBezTo>
                    <a:cubicBezTo>
                      <a:pt x="32" y="1"/>
                      <a:pt x="31" y="0"/>
                      <a:pt x="30" y="0"/>
                    </a:cubicBezTo>
                    <a:cubicBezTo>
                      <a:pt x="18" y="0"/>
                      <a:pt x="18" y="0"/>
                      <a:pt x="18" y="0"/>
                    </a:cubicBezTo>
                    <a:cubicBezTo>
                      <a:pt x="17" y="0"/>
                      <a:pt x="16" y="1"/>
                      <a:pt x="16" y="2"/>
                    </a:cubicBezTo>
                    <a:cubicBezTo>
                      <a:pt x="16" y="8"/>
                      <a:pt x="16" y="8"/>
                      <a:pt x="16" y="8"/>
                    </a:cubicBezTo>
                    <a:cubicBezTo>
                      <a:pt x="2" y="8"/>
                      <a:pt x="2" y="8"/>
                      <a:pt x="2" y="8"/>
                    </a:cubicBezTo>
                    <a:cubicBezTo>
                      <a:pt x="1" y="8"/>
                      <a:pt x="0" y="9"/>
                      <a:pt x="0" y="10"/>
                    </a:cubicBezTo>
                    <a:cubicBezTo>
                      <a:pt x="0" y="28"/>
                      <a:pt x="0" y="28"/>
                      <a:pt x="0" y="28"/>
                    </a:cubicBezTo>
                    <a:cubicBezTo>
                      <a:pt x="96" y="28"/>
                      <a:pt x="96" y="28"/>
                      <a:pt x="96" y="28"/>
                    </a:cubicBezTo>
                    <a:cubicBezTo>
                      <a:pt x="96" y="10"/>
                      <a:pt x="96" y="10"/>
                      <a:pt x="96" y="10"/>
                    </a:cubicBezTo>
                    <a:cubicBezTo>
                      <a:pt x="96" y="9"/>
                      <a:pt x="95" y="8"/>
                      <a:pt x="94" y="8"/>
                    </a:cubicBezTo>
                    <a:close/>
                    <a:moveTo>
                      <a:pt x="28" y="16"/>
                    </a:moveTo>
                    <a:cubicBezTo>
                      <a:pt x="20" y="16"/>
                      <a:pt x="20" y="16"/>
                      <a:pt x="20" y="16"/>
                    </a:cubicBezTo>
                    <a:cubicBezTo>
                      <a:pt x="20" y="4"/>
                      <a:pt x="20" y="4"/>
                      <a:pt x="20" y="4"/>
                    </a:cubicBezTo>
                    <a:cubicBezTo>
                      <a:pt x="28" y="4"/>
                      <a:pt x="28" y="4"/>
                      <a:pt x="28" y="4"/>
                    </a:cubicBezTo>
                    <a:lnTo>
                      <a:pt x="28" y="16"/>
                    </a:lnTo>
                    <a:close/>
                    <a:moveTo>
                      <a:pt x="76" y="16"/>
                    </a:moveTo>
                    <a:cubicBezTo>
                      <a:pt x="68" y="16"/>
                      <a:pt x="68" y="16"/>
                      <a:pt x="68" y="16"/>
                    </a:cubicBezTo>
                    <a:cubicBezTo>
                      <a:pt x="68" y="4"/>
                      <a:pt x="68" y="4"/>
                      <a:pt x="68" y="4"/>
                    </a:cubicBezTo>
                    <a:cubicBezTo>
                      <a:pt x="76" y="4"/>
                      <a:pt x="76" y="4"/>
                      <a:pt x="76" y="4"/>
                    </a:cubicBezTo>
                    <a:lnTo>
                      <a:pt x="76"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pic>
          <p:nvPicPr>
            <p:cNvPr id="86" name="Graphic 85">
              <a:extLst>
                <a:ext uri="{FF2B5EF4-FFF2-40B4-BE49-F238E27FC236}">
                  <a16:creationId xmlns:a16="http://schemas.microsoft.com/office/drawing/2014/main" id="{C327C4E6-6E54-1ACC-2160-81E71442A1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945" y="4726167"/>
              <a:ext cx="190402" cy="190402"/>
            </a:xfrm>
            <a:prstGeom prst="rect">
              <a:avLst/>
            </a:prstGeom>
          </p:spPr>
        </p:pic>
      </p:grpSp>
    </p:spTree>
    <p:extLst>
      <p:ext uri="{BB962C8B-B14F-4D97-AF65-F5344CB8AC3E}">
        <p14:creationId xmlns:p14="http://schemas.microsoft.com/office/powerpoint/2010/main" val="189190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CA060AB-479C-71E4-611F-171BB5741B55}"/>
              </a:ext>
            </a:extLst>
          </p:cNvPr>
          <p:cNvGraphicFramePr>
            <a:graphicFrameLocks noChangeAspect="1"/>
          </p:cNvGraphicFramePr>
          <p:nvPr>
            <p:custDataLst>
              <p:tags r:id="rId1"/>
            </p:custDataLst>
            <p:extLst>
              <p:ext uri="{D42A27DB-BD31-4B8C-83A1-F6EECF244321}">
                <p14:modId xmlns:p14="http://schemas.microsoft.com/office/powerpoint/2010/main" val="3314615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4FE820-82BE-1458-A426-AF043E4CA8C2}"/>
              </a:ext>
            </a:extLst>
          </p:cNvPr>
          <p:cNvSpPr>
            <a:spLocks noGrp="1"/>
          </p:cNvSpPr>
          <p:nvPr>
            <p:ph type="title"/>
          </p:nvPr>
        </p:nvSpPr>
        <p:spPr/>
        <p:txBody>
          <a:bodyPr vert="horz"/>
          <a:lstStyle/>
          <a:p>
            <a:r>
              <a:rPr lang="en-US" dirty="0"/>
              <a:t>How to execute — recruiter mystery shop</a:t>
            </a:r>
            <a:endParaRPr lang="en-ID" dirty="0"/>
          </a:p>
        </p:txBody>
      </p:sp>
      <p:sp>
        <p:nvSpPr>
          <p:cNvPr id="22" name="Rectangle 21">
            <a:extLst>
              <a:ext uri="{FF2B5EF4-FFF2-40B4-BE49-F238E27FC236}">
                <a16:creationId xmlns:a16="http://schemas.microsoft.com/office/drawing/2014/main" id="{458B623E-FF27-E320-6A12-6F84F81AAF32}"/>
              </a:ext>
            </a:extLst>
          </p:cNvPr>
          <p:cNvSpPr/>
          <p:nvPr/>
        </p:nvSpPr>
        <p:spPr>
          <a:xfrm>
            <a:off x="609600"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Steps To Complete </a:t>
            </a:r>
          </a:p>
        </p:txBody>
      </p:sp>
      <p:sp>
        <p:nvSpPr>
          <p:cNvPr id="23" name="Rectangle 22">
            <a:extLst>
              <a:ext uri="{FF2B5EF4-FFF2-40B4-BE49-F238E27FC236}">
                <a16:creationId xmlns:a16="http://schemas.microsoft.com/office/drawing/2014/main" id="{55DE7A29-7C14-86CB-8BE4-5381B5D71716}"/>
              </a:ext>
            </a:extLst>
          </p:cNvPr>
          <p:cNvSpPr/>
          <p:nvPr/>
        </p:nvSpPr>
        <p:spPr>
          <a:xfrm>
            <a:off x="5299753"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cxnSp>
        <p:nvCxnSpPr>
          <p:cNvPr id="73" name="Google Shape;1209;p115">
            <a:extLst>
              <a:ext uri="{FF2B5EF4-FFF2-40B4-BE49-F238E27FC236}">
                <a16:creationId xmlns:a16="http://schemas.microsoft.com/office/drawing/2014/main" id="{C09C7C1F-69AA-0E6B-CF5C-CF93F8026180}"/>
              </a:ext>
            </a:extLst>
          </p:cNvPr>
          <p:cNvCxnSpPr/>
          <p:nvPr/>
        </p:nvCxnSpPr>
        <p:spPr>
          <a:xfrm>
            <a:off x="1354824" y="4021574"/>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4" name="Google Shape;1217;p115">
            <a:extLst>
              <a:ext uri="{FF2B5EF4-FFF2-40B4-BE49-F238E27FC236}">
                <a16:creationId xmlns:a16="http://schemas.microsoft.com/office/drawing/2014/main" id="{089E3576-81BA-5A30-B74A-BC3C995F455C}"/>
              </a:ext>
            </a:extLst>
          </p:cNvPr>
          <p:cNvCxnSpPr/>
          <p:nvPr/>
        </p:nvCxnSpPr>
        <p:spPr>
          <a:xfrm>
            <a:off x="1354824" y="4871624"/>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65" name="Google Shape;1218;p115">
            <a:extLst>
              <a:ext uri="{FF2B5EF4-FFF2-40B4-BE49-F238E27FC236}">
                <a16:creationId xmlns:a16="http://schemas.microsoft.com/office/drawing/2014/main" id="{8B651AE6-CB1A-33CB-486D-B6982967EF00}"/>
              </a:ext>
            </a:extLst>
          </p:cNvPr>
          <p:cNvCxnSpPr/>
          <p:nvPr/>
        </p:nvCxnSpPr>
        <p:spPr>
          <a:xfrm>
            <a:off x="1354824" y="5599676"/>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12" name="Group 111">
            <a:extLst>
              <a:ext uri="{FF2B5EF4-FFF2-40B4-BE49-F238E27FC236}">
                <a16:creationId xmlns:a16="http://schemas.microsoft.com/office/drawing/2014/main" id="{599FCB63-6B00-E057-6539-E3577010C304}"/>
              </a:ext>
            </a:extLst>
          </p:cNvPr>
          <p:cNvGrpSpPr/>
          <p:nvPr/>
        </p:nvGrpSpPr>
        <p:grpSpPr>
          <a:xfrm>
            <a:off x="609600" y="1985444"/>
            <a:ext cx="5233480" cy="1888104"/>
            <a:chOff x="609600" y="1985444"/>
            <a:chExt cx="5233480" cy="1888104"/>
          </a:xfrm>
        </p:grpSpPr>
        <p:cxnSp>
          <p:nvCxnSpPr>
            <p:cNvPr id="71" name="Google Shape;1207;p115">
              <a:extLst>
                <a:ext uri="{FF2B5EF4-FFF2-40B4-BE49-F238E27FC236}">
                  <a16:creationId xmlns:a16="http://schemas.microsoft.com/office/drawing/2014/main" id="{4335D9B4-02E1-6626-53B7-5CC21F7B164F}"/>
                </a:ext>
              </a:extLst>
            </p:cNvPr>
            <p:cNvCxnSpPr/>
            <p:nvPr/>
          </p:nvCxnSpPr>
          <p:spPr>
            <a:xfrm>
              <a:off x="1354824" y="2565470"/>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cxnSp>
          <p:nvCxnSpPr>
            <p:cNvPr id="72" name="Google Shape;1208;p115">
              <a:extLst>
                <a:ext uri="{FF2B5EF4-FFF2-40B4-BE49-F238E27FC236}">
                  <a16:creationId xmlns:a16="http://schemas.microsoft.com/office/drawing/2014/main" id="{08A25AAF-D9B9-8671-D667-32F382F95F82}"/>
                </a:ext>
              </a:extLst>
            </p:cNvPr>
            <p:cNvCxnSpPr/>
            <p:nvPr/>
          </p:nvCxnSpPr>
          <p:spPr>
            <a:xfrm>
              <a:off x="1354824" y="3293522"/>
              <a:ext cx="4488256" cy="0"/>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01" name="Group 100">
              <a:extLst>
                <a:ext uri="{FF2B5EF4-FFF2-40B4-BE49-F238E27FC236}">
                  <a16:creationId xmlns:a16="http://schemas.microsoft.com/office/drawing/2014/main" id="{A475A473-D6FE-794E-7F75-D59723C6C0B2}"/>
                </a:ext>
              </a:extLst>
            </p:cNvPr>
            <p:cNvGrpSpPr/>
            <p:nvPr/>
          </p:nvGrpSpPr>
          <p:grpSpPr>
            <a:xfrm>
              <a:off x="609600" y="1985444"/>
              <a:ext cx="5232359" cy="432000"/>
              <a:chOff x="609600" y="2069486"/>
              <a:chExt cx="5232359" cy="432000"/>
            </a:xfrm>
          </p:grpSpPr>
          <p:sp>
            <p:nvSpPr>
              <p:cNvPr id="87" name="Google Shape;1226;p115">
                <a:extLst>
                  <a:ext uri="{FF2B5EF4-FFF2-40B4-BE49-F238E27FC236}">
                    <a16:creationId xmlns:a16="http://schemas.microsoft.com/office/drawing/2014/main" id="{4BFBD76E-3543-795F-ED6A-1AB9B01E715C}"/>
                  </a:ext>
                </a:extLst>
              </p:cNvPr>
              <p:cNvSpPr txBox="1"/>
              <p:nvPr/>
            </p:nvSpPr>
            <p:spPr>
              <a:xfrm>
                <a:off x="1353703" y="2193153"/>
                <a:ext cx="4488256"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Create an applicant persona complete with a resume.</a:t>
                </a:r>
              </a:p>
            </p:txBody>
          </p:sp>
          <p:sp>
            <p:nvSpPr>
              <p:cNvPr id="88" name="Oval 87">
                <a:extLst>
                  <a:ext uri="{FF2B5EF4-FFF2-40B4-BE49-F238E27FC236}">
                    <a16:creationId xmlns:a16="http://schemas.microsoft.com/office/drawing/2014/main" id="{DBC47543-B262-BEAC-A69B-E23A16724A2A}"/>
                  </a:ext>
                </a:extLst>
              </p:cNvPr>
              <p:cNvSpPr>
                <a:spLocks noChangeAspect="1"/>
              </p:cNvSpPr>
              <p:nvPr/>
            </p:nvSpPr>
            <p:spPr>
              <a:xfrm>
                <a:off x="609600" y="206948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6" name="Group 95">
              <a:extLst>
                <a:ext uri="{FF2B5EF4-FFF2-40B4-BE49-F238E27FC236}">
                  <a16:creationId xmlns:a16="http://schemas.microsoft.com/office/drawing/2014/main" id="{3EC4E6DC-3B03-AE58-3352-B8BAFDD9B154}"/>
                </a:ext>
              </a:extLst>
            </p:cNvPr>
            <p:cNvGrpSpPr/>
            <p:nvPr/>
          </p:nvGrpSpPr>
          <p:grpSpPr>
            <a:xfrm>
              <a:off x="609600" y="2713496"/>
              <a:ext cx="5232358" cy="432000"/>
              <a:chOff x="609600" y="2770913"/>
              <a:chExt cx="5232358" cy="432000"/>
            </a:xfrm>
          </p:grpSpPr>
          <p:sp>
            <p:nvSpPr>
              <p:cNvPr id="85" name="Google Shape;1224;p115">
                <a:extLst>
                  <a:ext uri="{FF2B5EF4-FFF2-40B4-BE49-F238E27FC236}">
                    <a16:creationId xmlns:a16="http://schemas.microsoft.com/office/drawing/2014/main" id="{418204D8-58BE-31C8-0665-768754CA2CF3}"/>
                  </a:ext>
                </a:extLst>
              </p:cNvPr>
              <p:cNvSpPr txBox="1"/>
              <p:nvPr/>
            </p:nvSpPr>
            <p:spPr>
              <a:xfrm>
                <a:off x="1353702" y="2894580"/>
                <a:ext cx="4488256"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Review and finalize the resume with the recruiting team.</a:t>
                </a:r>
              </a:p>
            </p:txBody>
          </p:sp>
          <p:sp>
            <p:nvSpPr>
              <p:cNvPr id="89" name="Oval 88">
                <a:extLst>
                  <a:ext uri="{FF2B5EF4-FFF2-40B4-BE49-F238E27FC236}">
                    <a16:creationId xmlns:a16="http://schemas.microsoft.com/office/drawing/2014/main" id="{995E3C58-4CB3-FB36-E2EC-4E4AC1282E72}"/>
                  </a:ext>
                </a:extLst>
              </p:cNvPr>
              <p:cNvSpPr>
                <a:spLocks noChangeAspect="1"/>
              </p:cNvSpPr>
              <p:nvPr/>
            </p:nvSpPr>
            <p:spPr>
              <a:xfrm>
                <a:off x="609600" y="277091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81" name="Group 80">
              <a:extLst>
                <a:ext uri="{FF2B5EF4-FFF2-40B4-BE49-F238E27FC236}">
                  <a16:creationId xmlns:a16="http://schemas.microsoft.com/office/drawing/2014/main" id="{BA13C019-A813-FBC8-44EA-DB4638AE32DC}"/>
                </a:ext>
              </a:extLst>
            </p:cNvPr>
            <p:cNvGrpSpPr/>
            <p:nvPr/>
          </p:nvGrpSpPr>
          <p:grpSpPr>
            <a:xfrm>
              <a:off x="609600" y="3441548"/>
              <a:ext cx="5232358" cy="432000"/>
              <a:chOff x="609600" y="3512407"/>
              <a:chExt cx="5232358" cy="432000"/>
            </a:xfrm>
          </p:grpSpPr>
          <p:sp>
            <p:nvSpPr>
              <p:cNvPr id="86" name="Google Shape;1225;p115">
                <a:extLst>
                  <a:ext uri="{FF2B5EF4-FFF2-40B4-BE49-F238E27FC236}">
                    <a16:creationId xmlns:a16="http://schemas.microsoft.com/office/drawing/2014/main" id="{8C34C457-7784-C4E9-53F1-F29CDBA5C96D}"/>
                  </a:ext>
                </a:extLst>
              </p:cNvPr>
              <p:cNvSpPr txBox="1"/>
              <p:nvPr/>
            </p:nvSpPr>
            <p:spPr>
              <a:xfrm>
                <a:off x="1353702" y="3636074"/>
                <a:ext cx="4488256"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Apply to role(s).</a:t>
                </a:r>
              </a:p>
            </p:txBody>
          </p:sp>
          <p:sp>
            <p:nvSpPr>
              <p:cNvPr id="90" name="Oval 89">
                <a:extLst>
                  <a:ext uri="{FF2B5EF4-FFF2-40B4-BE49-F238E27FC236}">
                    <a16:creationId xmlns:a16="http://schemas.microsoft.com/office/drawing/2014/main" id="{06BA0B39-97C3-716F-F158-D7DAE5F7E072}"/>
                  </a:ext>
                </a:extLst>
              </p:cNvPr>
              <p:cNvSpPr>
                <a:spLocks noChangeAspect="1"/>
              </p:cNvSpPr>
              <p:nvPr/>
            </p:nvSpPr>
            <p:spPr>
              <a:xfrm>
                <a:off x="609600" y="3512407"/>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grpSp>
      </p:grpSp>
      <p:grpSp>
        <p:nvGrpSpPr>
          <p:cNvPr id="94" name="Group 93">
            <a:extLst>
              <a:ext uri="{FF2B5EF4-FFF2-40B4-BE49-F238E27FC236}">
                <a16:creationId xmlns:a16="http://schemas.microsoft.com/office/drawing/2014/main" id="{95FD419B-C943-D942-DADA-79F7E7F472E7}"/>
              </a:ext>
            </a:extLst>
          </p:cNvPr>
          <p:cNvGrpSpPr/>
          <p:nvPr/>
        </p:nvGrpSpPr>
        <p:grpSpPr>
          <a:xfrm>
            <a:off x="609600" y="4169600"/>
            <a:ext cx="5232356" cy="461665"/>
            <a:chOff x="609600" y="4209329"/>
            <a:chExt cx="5232356" cy="461665"/>
          </a:xfrm>
        </p:grpSpPr>
        <p:sp>
          <p:nvSpPr>
            <p:cNvPr id="82" name="Google Shape;1221;p115">
              <a:extLst>
                <a:ext uri="{FF2B5EF4-FFF2-40B4-BE49-F238E27FC236}">
                  <a16:creationId xmlns:a16="http://schemas.microsoft.com/office/drawing/2014/main" id="{EF993294-A35D-813C-4890-0D44AEF0240F}"/>
                </a:ext>
              </a:extLst>
            </p:cNvPr>
            <p:cNvSpPr txBox="1"/>
            <p:nvPr/>
          </p:nvSpPr>
          <p:spPr>
            <a:xfrm>
              <a:off x="1353701" y="4301662"/>
              <a:ext cx="4488255"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Work with CI stakeholders to determine what information should be gathered and if any specific questions should be asked.</a:t>
              </a:r>
            </a:p>
          </p:txBody>
        </p:sp>
        <p:sp>
          <p:nvSpPr>
            <p:cNvPr id="91" name="Oval 90">
              <a:extLst>
                <a:ext uri="{FF2B5EF4-FFF2-40B4-BE49-F238E27FC236}">
                  <a16:creationId xmlns:a16="http://schemas.microsoft.com/office/drawing/2014/main" id="{0375414E-1CCA-C5D5-6FFA-76D1BB1B1E2D}"/>
                </a:ext>
              </a:extLst>
            </p:cNvPr>
            <p:cNvSpPr>
              <a:spLocks noChangeAspect="1"/>
            </p:cNvSpPr>
            <p:nvPr/>
          </p:nvSpPr>
          <p:spPr>
            <a:xfrm>
              <a:off x="609600" y="4209329"/>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04</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99" name="Group 98">
            <a:extLst>
              <a:ext uri="{FF2B5EF4-FFF2-40B4-BE49-F238E27FC236}">
                <a16:creationId xmlns:a16="http://schemas.microsoft.com/office/drawing/2014/main" id="{BB405F38-75C4-3346-1041-5AA3D777D4B8}"/>
              </a:ext>
            </a:extLst>
          </p:cNvPr>
          <p:cNvGrpSpPr/>
          <p:nvPr/>
        </p:nvGrpSpPr>
        <p:grpSpPr>
          <a:xfrm>
            <a:off x="609600" y="5019650"/>
            <a:ext cx="5232356" cy="432000"/>
            <a:chOff x="609600" y="4875194"/>
            <a:chExt cx="5232356" cy="432000"/>
          </a:xfrm>
        </p:grpSpPr>
        <p:sp>
          <p:nvSpPr>
            <p:cNvPr id="83" name="Google Shape;1222;p115">
              <a:extLst>
                <a:ext uri="{FF2B5EF4-FFF2-40B4-BE49-F238E27FC236}">
                  <a16:creationId xmlns:a16="http://schemas.microsoft.com/office/drawing/2014/main" id="{2C946A0D-FB87-D5CE-B4C1-FF68A10D25F0}"/>
                </a:ext>
              </a:extLst>
            </p:cNvPr>
            <p:cNvSpPr txBox="1"/>
            <p:nvPr/>
          </p:nvSpPr>
          <p:spPr>
            <a:xfrm>
              <a:off x="1353702" y="4906528"/>
              <a:ext cx="4488254"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Go as far into the interview process as possible — preferably to get an offer to see the final compensation plan.</a:t>
              </a:r>
            </a:p>
          </p:txBody>
        </p:sp>
        <p:sp>
          <p:nvSpPr>
            <p:cNvPr id="92" name="Oval 91">
              <a:extLst>
                <a:ext uri="{FF2B5EF4-FFF2-40B4-BE49-F238E27FC236}">
                  <a16:creationId xmlns:a16="http://schemas.microsoft.com/office/drawing/2014/main" id="{BD0B5339-70D8-C57A-22DD-351A81B8848E}"/>
                </a:ext>
              </a:extLst>
            </p:cNvPr>
            <p:cNvSpPr>
              <a:spLocks noChangeAspect="1"/>
            </p:cNvSpPr>
            <p:nvPr/>
          </p:nvSpPr>
          <p:spPr>
            <a:xfrm>
              <a:off x="609600" y="4875194"/>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05</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00" name="Group 99">
            <a:extLst>
              <a:ext uri="{FF2B5EF4-FFF2-40B4-BE49-F238E27FC236}">
                <a16:creationId xmlns:a16="http://schemas.microsoft.com/office/drawing/2014/main" id="{E42E6CC6-3599-6367-E3FA-31CEE0C30CBA}"/>
              </a:ext>
            </a:extLst>
          </p:cNvPr>
          <p:cNvGrpSpPr/>
          <p:nvPr/>
        </p:nvGrpSpPr>
        <p:grpSpPr>
          <a:xfrm>
            <a:off x="609600" y="5747701"/>
            <a:ext cx="5232358" cy="432000"/>
            <a:chOff x="609600" y="5576621"/>
            <a:chExt cx="5232358" cy="432000"/>
          </a:xfrm>
        </p:grpSpPr>
        <p:sp>
          <p:nvSpPr>
            <p:cNvPr id="84" name="Google Shape;1223;p115">
              <a:extLst>
                <a:ext uri="{FF2B5EF4-FFF2-40B4-BE49-F238E27FC236}">
                  <a16:creationId xmlns:a16="http://schemas.microsoft.com/office/drawing/2014/main" id="{FA9623B8-5163-4C9A-EFA4-5B24D28DCABE}"/>
                </a:ext>
              </a:extLst>
            </p:cNvPr>
            <p:cNvSpPr txBox="1"/>
            <p:nvPr/>
          </p:nvSpPr>
          <p:spPr>
            <a:xfrm>
              <a:off x="1353702" y="5700288"/>
              <a:ext cx="4488256" cy="184663"/>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Consolidate and report findings to CI team.</a:t>
              </a:r>
            </a:p>
          </p:txBody>
        </p:sp>
        <p:sp>
          <p:nvSpPr>
            <p:cNvPr id="93" name="Oval 92">
              <a:extLst>
                <a:ext uri="{FF2B5EF4-FFF2-40B4-BE49-F238E27FC236}">
                  <a16:creationId xmlns:a16="http://schemas.microsoft.com/office/drawing/2014/main" id="{F06AA791-874D-D454-1056-77084CD6DBA1}"/>
                </a:ext>
              </a:extLst>
            </p:cNvPr>
            <p:cNvSpPr>
              <a:spLocks noChangeAspect="1"/>
            </p:cNvSpPr>
            <p:nvPr/>
          </p:nvSpPr>
          <p:spPr>
            <a:xfrm>
              <a:off x="609600" y="5576621"/>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06</a:t>
              </a:r>
              <a:endParaRPr lang="en-ID" sz="1400" b="1" dirty="0">
                <a:solidFill>
                  <a:schemeClr val="bg1"/>
                </a:solidFill>
                <a:latin typeface="Slate Pro" panose="02000506040000020004" pitchFamily="2" charset="0"/>
                <a:sym typeface="Slate Pro" panose="02000506040000020004" pitchFamily="2" charset="0"/>
              </a:endParaRPr>
            </a:p>
          </p:txBody>
        </p:sp>
      </p:grpSp>
      <p:sp>
        <p:nvSpPr>
          <p:cNvPr id="3" name="Rectangle 2">
            <a:extLst>
              <a:ext uri="{FF2B5EF4-FFF2-40B4-BE49-F238E27FC236}">
                <a16:creationId xmlns:a16="http://schemas.microsoft.com/office/drawing/2014/main" id="{679F22E1-65B4-260E-4392-73AA7AC32726}"/>
              </a:ext>
            </a:extLst>
          </p:cNvPr>
          <p:cNvSpPr/>
          <p:nvPr/>
        </p:nvSpPr>
        <p:spPr>
          <a:xfrm>
            <a:off x="6343787" y="1304925"/>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Tips And Tricks</a:t>
            </a:r>
          </a:p>
        </p:txBody>
      </p:sp>
      <p:sp>
        <p:nvSpPr>
          <p:cNvPr id="4" name="Rectangle 3">
            <a:extLst>
              <a:ext uri="{FF2B5EF4-FFF2-40B4-BE49-F238E27FC236}">
                <a16:creationId xmlns:a16="http://schemas.microsoft.com/office/drawing/2014/main" id="{1E89BF26-BCD6-A1B7-2A85-EC581DF6ACAD}"/>
              </a:ext>
            </a:extLst>
          </p:cNvPr>
          <p:cNvSpPr/>
          <p:nvPr/>
        </p:nvSpPr>
        <p:spPr>
          <a:xfrm>
            <a:off x="11033939" y="1304923"/>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139" name="Graphic 138">
            <a:extLst>
              <a:ext uri="{FF2B5EF4-FFF2-40B4-BE49-F238E27FC236}">
                <a16:creationId xmlns:a16="http://schemas.microsoft.com/office/drawing/2014/main" id="{6FBE182B-283B-A26D-4F18-5C5B07678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017" y="1424186"/>
            <a:ext cx="304800" cy="304800"/>
          </a:xfrm>
          <a:prstGeom prst="rect">
            <a:avLst/>
          </a:prstGeom>
        </p:spPr>
      </p:pic>
      <p:grpSp>
        <p:nvGrpSpPr>
          <p:cNvPr id="7" name="Group 6">
            <a:extLst>
              <a:ext uri="{FF2B5EF4-FFF2-40B4-BE49-F238E27FC236}">
                <a16:creationId xmlns:a16="http://schemas.microsoft.com/office/drawing/2014/main" id="{EC6B3547-B448-93F2-1E3A-4DB4A3D1C561}"/>
              </a:ext>
            </a:extLst>
          </p:cNvPr>
          <p:cNvGrpSpPr/>
          <p:nvPr/>
        </p:nvGrpSpPr>
        <p:grpSpPr>
          <a:xfrm>
            <a:off x="6343787" y="4042018"/>
            <a:ext cx="5233480" cy="543331"/>
            <a:chOff x="6343787" y="3178994"/>
            <a:chExt cx="5233480" cy="543331"/>
          </a:xfrm>
        </p:grpSpPr>
        <p:sp>
          <p:nvSpPr>
            <p:cNvPr id="26" name="Rectangle 25">
              <a:extLst>
                <a:ext uri="{FF2B5EF4-FFF2-40B4-BE49-F238E27FC236}">
                  <a16:creationId xmlns:a16="http://schemas.microsoft.com/office/drawing/2014/main" id="{3FA97AAA-C000-DD38-15F0-DECA1855113B}"/>
                </a:ext>
              </a:extLst>
            </p:cNvPr>
            <p:cNvSpPr/>
            <p:nvPr/>
          </p:nvSpPr>
          <p:spPr>
            <a:xfrm>
              <a:off x="6343787" y="3178996"/>
              <a:ext cx="5233480" cy="54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1400" b="1" dirty="0">
                  <a:latin typeface="Slate Pro" panose="02000506040000020004" pitchFamily="2" charset="0"/>
                  <a:sym typeface="Slate Pro" panose="02000506040000020004" pitchFamily="2" charset="0"/>
                </a:rPr>
                <a:t>Example Questions To Ask Interviewers</a:t>
              </a:r>
            </a:p>
          </p:txBody>
        </p:sp>
        <p:sp>
          <p:nvSpPr>
            <p:cNvPr id="27" name="Rectangle 26">
              <a:extLst>
                <a:ext uri="{FF2B5EF4-FFF2-40B4-BE49-F238E27FC236}">
                  <a16:creationId xmlns:a16="http://schemas.microsoft.com/office/drawing/2014/main" id="{63DCC9BC-2FFD-7310-1502-7E8295D3FD56}"/>
                </a:ext>
              </a:extLst>
            </p:cNvPr>
            <p:cNvSpPr/>
            <p:nvPr/>
          </p:nvSpPr>
          <p:spPr>
            <a:xfrm>
              <a:off x="11033939" y="3178994"/>
              <a:ext cx="543327" cy="543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pic>
          <p:nvPicPr>
            <p:cNvPr id="28" name="Graphic 27">
              <a:extLst>
                <a:ext uri="{FF2B5EF4-FFF2-40B4-BE49-F238E27FC236}">
                  <a16:creationId xmlns:a16="http://schemas.microsoft.com/office/drawing/2014/main" id="{14AF4143-0494-827E-C6DE-3C867D67C4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53202" y="3298257"/>
              <a:ext cx="304800" cy="304800"/>
            </a:xfrm>
            <a:prstGeom prst="rect">
              <a:avLst/>
            </a:prstGeom>
          </p:spPr>
        </p:pic>
      </p:grpSp>
      <p:cxnSp>
        <p:nvCxnSpPr>
          <p:cNvPr id="9" name="Google Shape;1207;p115">
            <a:extLst>
              <a:ext uri="{FF2B5EF4-FFF2-40B4-BE49-F238E27FC236}">
                <a16:creationId xmlns:a16="http://schemas.microsoft.com/office/drawing/2014/main" id="{E2D74E9C-B356-937A-2700-DDED699C4D04}"/>
              </a:ext>
            </a:extLst>
          </p:cNvPr>
          <p:cNvCxnSpPr>
            <a:cxnSpLocks/>
          </p:cNvCxnSpPr>
          <p:nvPr/>
        </p:nvCxnSpPr>
        <p:spPr>
          <a:xfrm flipV="1">
            <a:off x="8960528" y="4807076"/>
            <a:ext cx="0" cy="1365124"/>
          </a:xfrm>
          <a:prstGeom prst="straightConnector1">
            <a:avLst/>
          </a:prstGeom>
          <a:noFill/>
          <a:ln w="9525" cap="flat" cmpd="sng">
            <a:solidFill>
              <a:schemeClr val="bg1">
                <a:lumMod val="85000"/>
              </a:schemeClr>
            </a:solidFill>
            <a:prstDash val="dash"/>
            <a:miter lim="800000"/>
            <a:headEnd type="none" w="sm" len="sm"/>
            <a:tailEnd type="none" w="sm" len="sm"/>
          </a:ln>
        </p:spPr>
      </p:cxnSp>
      <p:grpSp>
        <p:nvGrpSpPr>
          <p:cNvPr id="11" name="Group 10">
            <a:extLst>
              <a:ext uri="{FF2B5EF4-FFF2-40B4-BE49-F238E27FC236}">
                <a16:creationId xmlns:a16="http://schemas.microsoft.com/office/drawing/2014/main" id="{0B104F79-85EA-6F90-2F12-A135CD6C9FB4}"/>
              </a:ext>
            </a:extLst>
          </p:cNvPr>
          <p:cNvGrpSpPr/>
          <p:nvPr/>
        </p:nvGrpSpPr>
        <p:grpSpPr>
          <a:xfrm>
            <a:off x="6343787" y="4807076"/>
            <a:ext cx="2370802" cy="432000"/>
            <a:chOff x="6343787" y="3965473"/>
            <a:chExt cx="2370802" cy="432000"/>
          </a:xfrm>
        </p:grpSpPr>
        <p:sp>
          <p:nvSpPr>
            <p:cNvPr id="24" name="Google Shape;1226;p115">
              <a:extLst>
                <a:ext uri="{FF2B5EF4-FFF2-40B4-BE49-F238E27FC236}">
                  <a16:creationId xmlns:a16="http://schemas.microsoft.com/office/drawing/2014/main" id="{E24E5A14-385B-EBF0-CDB8-99F6BCB42863}"/>
                </a:ext>
              </a:extLst>
            </p:cNvPr>
            <p:cNvSpPr txBox="1"/>
            <p:nvPr/>
          </p:nvSpPr>
          <p:spPr>
            <a:xfrm>
              <a:off x="6968625" y="4000724"/>
              <a:ext cx="1745964"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How is my performance measured?</a:t>
              </a:r>
            </a:p>
          </p:txBody>
        </p:sp>
        <p:sp>
          <p:nvSpPr>
            <p:cNvPr id="25" name="Oval 24">
              <a:extLst>
                <a:ext uri="{FF2B5EF4-FFF2-40B4-BE49-F238E27FC236}">
                  <a16:creationId xmlns:a16="http://schemas.microsoft.com/office/drawing/2014/main" id="{C3811A61-B47F-1215-1228-EEE42B320D7E}"/>
                </a:ext>
              </a:extLst>
            </p:cNvPr>
            <p:cNvSpPr>
              <a:spLocks noChangeAspect="1"/>
            </p:cNvSpPr>
            <p:nvPr/>
          </p:nvSpPr>
          <p:spPr>
            <a:xfrm>
              <a:off x="6343787" y="396547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grpSp>
      <p:pic>
        <p:nvPicPr>
          <p:cNvPr id="29" name="Graphic 28">
            <a:extLst>
              <a:ext uri="{FF2B5EF4-FFF2-40B4-BE49-F238E27FC236}">
                <a16:creationId xmlns:a16="http://schemas.microsoft.com/office/drawing/2014/main" id="{2A69CC52-D86D-A1A5-9EC8-5C8E844C1D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36079" y="1407063"/>
            <a:ext cx="339046" cy="339046"/>
          </a:xfrm>
          <a:prstGeom prst="rect">
            <a:avLst/>
          </a:prstGeom>
        </p:spPr>
      </p:pic>
      <p:grpSp>
        <p:nvGrpSpPr>
          <p:cNvPr id="95" name="Group 94">
            <a:extLst>
              <a:ext uri="{FF2B5EF4-FFF2-40B4-BE49-F238E27FC236}">
                <a16:creationId xmlns:a16="http://schemas.microsoft.com/office/drawing/2014/main" id="{B6C0891A-F8D4-7458-EB68-EBE13EF8E233}"/>
              </a:ext>
            </a:extLst>
          </p:cNvPr>
          <p:cNvGrpSpPr/>
          <p:nvPr/>
        </p:nvGrpSpPr>
        <p:grpSpPr>
          <a:xfrm>
            <a:off x="6343787" y="5412157"/>
            <a:ext cx="2370802" cy="589249"/>
            <a:chOff x="6343787" y="3965473"/>
            <a:chExt cx="2370802" cy="589249"/>
          </a:xfrm>
        </p:grpSpPr>
        <p:sp>
          <p:nvSpPr>
            <p:cNvPr id="102" name="Google Shape;1226;p115">
              <a:extLst>
                <a:ext uri="{FF2B5EF4-FFF2-40B4-BE49-F238E27FC236}">
                  <a16:creationId xmlns:a16="http://schemas.microsoft.com/office/drawing/2014/main" id="{A22064A1-A4B7-4854-82DD-DCBA7C2E027B}"/>
                </a:ext>
              </a:extLst>
            </p:cNvPr>
            <p:cNvSpPr txBox="1"/>
            <p:nvPr/>
          </p:nvSpPr>
          <p:spPr>
            <a:xfrm>
              <a:off x="6968625" y="4000724"/>
              <a:ext cx="1745964"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type of onboarding, training, and coaching do you offer your employees?</a:t>
              </a:r>
            </a:p>
          </p:txBody>
        </p:sp>
        <p:sp>
          <p:nvSpPr>
            <p:cNvPr id="103" name="Oval 102">
              <a:extLst>
                <a:ext uri="{FF2B5EF4-FFF2-40B4-BE49-F238E27FC236}">
                  <a16:creationId xmlns:a16="http://schemas.microsoft.com/office/drawing/2014/main" id="{AD8BFCC1-9B14-B2B6-974E-7CB1B1084232}"/>
                </a:ext>
              </a:extLst>
            </p:cNvPr>
            <p:cNvSpPr>
              <a:spLocks noChangeAspect="1"/>
            </p:cNvSpPr>
            <p:nvPr/>
          </p:nvSpPr>
          <p:spPr>
            <a:xfrm>
              <a:off x="6343787" y="3965473"/>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07" name="Group 106">
            <a:extLst>
              <a:ext uri="{FF2B5EF4-FFF2-40B4-BE49-F238E27FC236}">
                <a16:creationId xmlns:a16="http://schemas.microsoft.com/office/drawing/2014/main" id="{86FEDA37-556C-69EA-B12E-EF7BF43FCF4E}"/>
              </a:ext>
            </a:extLst>
          </p:cNvPr>
          <p:cNvGrpSpPr/>
          <p:nvPr/>
        </p:nvGrpSpPr>
        <p:grpSpPr>
          <a:xfrm>
            <a:off x="9233298" y="4807076"/>
            <a:ext cx="2370802" cy="432000"/>
            <a:chOff x="9233298" y="4184012"/>
            <a:chExt cx="2370802" cy="432000"/>
          </a:xfrm>
        </p:grpSpPr>
        <p:sp>
          <p:nvSpPr>
            <p:cNvPr id="105" name="Google Shape;1226;p115">
              <a:extLst>
                <a:ext uri="{FF2B5EF4-FFF2-40B4-BE49-F238E27FC236}">
                  <a16:creationId xmlns:a16="http://schemas.microsoft.com/office/drawing/2014/main" id="{F71DDEFF-A7A6-5114-EE28-B862CBC5C511}"/>
                </a:ext>
              </a:extLst>
            </p:cNvPr>
            <p:cNvSpPr txBox="1"/>
            <p:nvPr/>
          </p:nvSpPr>
          <p:spPr>
            <a:xfrm>
              <a:off x="9858136" y="4215346"/>
              <a:ext cx="1745964"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is a typical career path for this role? </a:t>
              </a:r>
            </a:p>
          </p:txBody>
        </p:sp>
        <p:sp>
          <p:nvSpPr>
            <p:cNvPr id="106" name="Oval 105">
              <a:extLst>
                <a:ext uri="{FF2B5EF4-FFF2-40B4-BE49-F238E27FC236}">
                  <a16:creationId xmlns:a16="http://schemas.microsoft.com/office/drawing/2014/main" id="{F6D44A30-5B96-C9AC-6B99-F327D4C5D0F9}"/>
                </a:ext>
              </a:extLst>
            </p:cNvPr>
            <p:cNvSpPr>
              <a:spLocks noChangeAspect="1"/>
            </p:cNvSpPr>
            <p:nvPr/>
          </p:nvSpPr>
          <p:spPr>
            <a:xfrm>
              <a:off x="9233298" y="418401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08" name="Group 107">
            <a:extLst>
              <a:ext uri="{FF2B5EF4-FFF2-40B4-BE49-F238E27FC236}">
                <a16:creationId xmlns:a16="http://schemas.microsoft.com/office/drawing/2014/main" id="{06EA0C15-0648-96B1-D9FB-93156EB940AB}"/>
              </a:ext>
            </a:extLst>
          </p:cNvPr>
          <p:cNvGrpSpPr/>
          <p:nvPr/>
        </p:nvGrpSpPr>
        <p:grpSpPr>
          <a:xfrm>
            <a:off x="9233298" y="5412157"/>
            <a:ext cx="2370802" cy="432000"/>
            <a:chOff x="9233298" y="4184012"/>
            <a:chExt cx="2370802" cy="432000"/>
          </a:xfrm>
        </p:grpSpPr>
        <p:sp>
          <p:nvSpPr>
            <p:cNvPr id="109" name="Google Shape;1226;p115">
              <a:extLst>
                <a:ext uri="{FF2B5EF4-FFF2-40B4-BE49-F238E27FC236}">
                  <a16:creationId xmlns:a16="http://schemas.microsoft.com/office/drawing/2014/main" id="{1FFC98FF-42EC-8D53-CA68-DBC9ECA0C7EC}"/>
                </a:ext>
              </a:extLst>
            </p:cNvPr>
            <p:cNvSpPr txBox="1"/>
            <p:nvPr/>
          </p:nvSpPr>
          <p:spPr>
            <a:xfrm>
              <a:off x="9858136" y="4215346"/>
              <a:ext cx="1745964"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What do your benefits look like?</a:t>
              </a:r>
            </a:p>
          </p:txBody>
        </p:sp>
        <p:sp>
          <p:nvSpPr>
            <p:cNvPr id="110" name="Oval 109">
              <a:extLst>
                <a:ext uri="{FF2B5EF4-FFF2-40B4-BE49-F238E27FC236}">
                  <a16:creationId xmlns:a16="http://schemas.microsoft.com/office/drawing/2014/main" id="{16C34AF5-2201-0B5E-F6A3-F1EE5FE76716}"/>
                </a:ext>
              </a:extLst>
            </p:cNvPr>
            <p:cNvSpPr>
              <a:spLocks noChangeAspect="1"/>
            </p:cNvSpPr>
            <p:nvPr/>
          </p:nvSpPr>
          <p:spPr>
            <a:xfrm>
              <a:off x="9233298" y="4184012"/>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04</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16" name="Group 115">
            <a:extLst>
              <a:ext uri="{FF2B5EF4-FFF2-40B4-BE49-F238E27FC236}">
                <a16:creationId xmlns:a16="http://schemas.microsoft.com/office/drawing/2014/main" id="{E998C7D3-BDA2-0206-75C3-3B997426C8ED}"/>
              </a:ext>
            </a:extLst>
          </p:cNvPr>
          <p:cNvGrpSpPr/>
          <p:nvPr/>
        </p:nvGrpSpPr>
        <p:grpSpPr>
          <a:xfrm>
            <a:off x="6343787" y="1985444"/>
            <a:ext cx="1638387" cy="1671867"/>
            <a:chOff x="609600" y="2069486"/>
            <a:chExt cx="1638387" cy="1671867"/>
          </a:xfrm>
        </p:grpSpPr>
        <p:sp>
          <p:nvSpPr>
            <p:cNvPr id="123" name="Google Shape;1226;p115">
              <a:extLst>
                <a:ext uri="{FF2B5EF4-FFF2-40B4-BE49-F238E27FC236}">
                  <a16:creationId xmlns:a16="http://schemas.microsoft.com/office/drawing/2014/main" id="{404BE5AB-2592-CD50-D443-49F895578315}"/>
                </a:ext>
              </a:extLst>
            </p:cNvPr>
            <p:cNvSpPr txBox="1"/>
            <p:nvPr/>
          </p:nvSpPr>
          <p:spPr>
            <a:xfrm>
              <a:off x="609600" y="2633357"/>
              <a:ext cx="1638387"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Create applicant resume based on the resume of a top performer to increase the likelihood that the applicant is asked to interview.</a:t>
              </a:r>
            </a:p>
          </p:txBody>
        </p:sp>
        <p:sp>
          <p:nvSpPr>
            <p:cNvPr id="124" name="Oval 123">
              <a:extLst>
                <a:ext uri="{FF2B5EF4-FFF2-40B4-BE49-F238E27FC236}">
                  <a16:creationId xmlns:a16="http://schemas.microsoft.com/office/drawing/2014/main" id="{F9E3EDD8-58CB-8532-77A8-BE64B209B12B}"/>
                </a:ext>
              </a:extLst>
            </p:cNvPr>
            <p:cNvSpPr>
              <a:spLocks noChangeAspect="1"/>
            </p:cNvSpPr>
            <p:nvPr/>
          </p:nvSpPr>
          <p:spPr>
            <a:xfrm>
              <a:off x="609600" y="206948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01</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25" name="Group 124">
            <a:extLst>
              <a:ext uri="{FF2B5EF4-FFF2-40B4-BE49-F238E27FC236}">
                <a16:creationId xmlns:a16="http://schemas.microsoft.com/office/drawing/2014/main" id="{5DB4A1E9-A39F-9FEB-71A1-DD4678E98693}"/>
              </a:ext>
            </a:extLst>
          </p:cNvPr>
          <p:cNvGrpSpPr/>
          <p:nvPr/>
        </p:nvGrpSpPr>
        <p:grpSpPr>
          <a:xfrm>
            <a:off x="8161758" y="1985444"/>
            <a:ext cx="1716802" cy="1856533"/>
            <a:chOff x="609600" y="2069486"/>
            <a:chExt cx="1716802" cy="1856533"/>
          </a:xfrm>
        </p:grpSpPr>
        <p:sp>
          <p:nvSpPr>
            <p:cNvPr id="126" name="Google Shape;1226;p115">
              <a:extLst>
                <a:ext uri="{FF2B5EF4-FFF2-40B4-BE49-F238E27FC236}">
                  <a16:creationId xmlns:a16="http://schemas.microsoft.com/office/drawing/2014/main" id="{F88A50D0-FC34-30AA-74C1-53779B30832B}"/>
                </a:ext>
              </a:extLst>
            </p:cNvPr>
            <p:cNvSpPr txBox="1"/>
            <p:nvPr/>
          </p:nvSpPr>
          <p:spPr>
            <a:xfrm>
              <a:off x="609600" y="2633357"/>
              <a:ext cx="1716802" cy="12926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Do not accept any offers — go as far into the interview process as possible without revealing any personally identifiable information (i.e., social security number, references, etc.).</a:t>
              </a:r>
            </a:p>
          </p:txBody>
        </p:sp>
        <p:sp>
          <p:nvSpPr>
            <p:cNvPr id="127" name="Oval 126">
              <a:extLst>
                <a:ext uri="{FF2B5EF4-FFF2-40B4-BE49-F238E27FC236}">
                  <a16:creationId xmlns:a16="http://schemas.microsoft.com/office/drawing/2014/main" id="{C3F8275D-4BE8-239D-D289-2B8E14DAA8FF}"/>
                </a:ext>
              </a:extLst>
            </p:cNvPr>
            <p:cNvSpPr>
              <a:spLocks noChangeAspect="1"/>
            </p:cNvSpPr>
            <p:nvPr/>
          </p:nvSpPr>
          <p:spPr>
            <a:xfrm>
              <a:off x="609600" y="206948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02</a:t>
              </a:r>
              <a:endParaRPr lang="en-ID" sz="1400" b="1" dirty="0">
                <a:solidFill>
                  <a:schemeClr val="bg1"/>
                </a:solidFill>
                <a:latin typeface="Slate Pro" panose="02000506040000020004" pitchFamily="2" charset="0"/>
                <a:sym typeface="Slate Pro" panose="02000506040000020004" pitchFamily="2" charset="0"/>
              </a:endParaRPr>
            </a:p>
          </p:txBody>
        </p:sp>
      </p:grpSp>
      <p:grpSp>
        <p:nvGrpSpPr>
          <p:cNvPr id="128" name="Group 127">
            <a:extLst>
              <a:ext uri="{FF2B5EF4-FFF2-40B4-BE49-F238E27FC236}">
                <a16:creationId xmlns:a16="http://schemas.microsoft.com/office/drawing/2014/main" id="{5BDF1CAA-1001-85FF-EAD8-F4E8D11E2436}"/>
              </a:ext>
            </a:extLst>
          </p:cNvPr>
          <p:cNvGrpSpPr/>
          <p:nvPr/>
        </p:nvGrpSpPr>
        <p:grpSpPr>
          <a:xfrm>
            <a:off x="10058143" y="1985444"/>
            <a:ext cx="1519123" cy="1302535"/>
            <a:chOff x="609600" y="2069486"/>
            <a:chExt cx="1519123" cy="1302535"/>
          </a:xfrm>
        </p:grpSpPr>
        <p:sp>
          <p:nvSpPr>
            <p:cNvPr id="129" name="Google Shape;1226;p115">
              <a:extLst>
                <a:ext uri="{FF2B5EF4-FFF2-40B4-BE49-F238E27FC236}">
                  <a16:creationId xmlns:a16="http://schemas.microsoft.com/office/drawing/2014/main" id="{A27C358E-3CCF-1586-995C-93C38B8318E9}"/>
                </a:ext>
              </a:extLst>
            </p:cNvPr>
            <p:cNvSpPr txBox="1"/>
            <p:nvPr/>
          </p:nvSpPr>
          <p:spPr>
            <a:xfrm>
              <a:off x="609601" y="2633357"/>
              <a:ext cx="1519122"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 b="0" i="0" u="none" strike="noStrike" cap="none" dirty="0">
                  <a:solidFill>
                    <a:schemeClr val="tx2"/>
                  </a:solidFill>
                  <a:latin typeface="Slate Pro" panose="02000506040000020004" pitchFamily="2" charset="0"/>
                  <a:ea typeface="Avenir"/>
                  <a:cs typeface="Avenir"/>
                  <a:sym typeface="Slate Pro" panose="02000506040000020004" pitchFamily="2" charset="0"/>
                </a:rPr>
                <a:t>Also consider setting up job alerts to keep track of competitor hiring strategies.</a:t>
              </a:r>
            </a:p>
          </p:txBody>
        </p:sp>
        <p:sp>
          <p:nvSpPr>
            <p:cNvPr id="130" name="Oval 129">
              <a:extLst>
                <a:ext uri="{FF2B5EF4-FFF2-40B4-BE49-F238E27FC236}">
                  <a16:creationId xmlns:a16="http://schemas.microsoft.com/office/drawing/2014/main" id="{1967D088-9E25-B954-E4F8-2F64E6988780}"/>
                </a:ext>
              </a:extLst>
            </p:cNvPr>
            <p:cNvSpPr>
              <a:spLocks noChangeAspect="1"/>
            </p:cNvSpPr>
            <p:nvPr/>
          </p:nvSpPr>
          <p:spPr>
            <a:xfrm>
              <a:off x="609600" y="2069486"/>
              <a:ext cx="432000" cy="43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400" b="1" dirty="0">
                  <a:solidFill>
                    <a:schemeClr val="bg1"/>
                  </a:solidFill>
                  <a:latin typeface="Slate Pro" panose="02000506040000020004" pitchFamily="2" charset="0"/>
                  <a:sym typeface="Slate Pro" panose="02000506040000020004" pitchFamily="2" charset="0"/>
                </a:rPr>
                <a:t>03</a:t>
              </a:r>
              <a:endParaRPr lang="en-ID" sz="1400" b="1" dirty="0">
                <a:solidFill>
                  <a:schemeClr val="bg1"/>
                </a:solidFill>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4155977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36D8E86-C05B-D55A-E518-8B6ECBC4861B}"/>
              </a:ext>
            </a:extLst>
          </p:cNvPr>
          <p:cNvGraphicFramePr>
            <a:graphicFrameLocks noChangeAspect="1"/>
          </p:cNvGraphicFramePr>
          <p:nvPr>
            <p:custDataLst>
              <p:tags r:id="rId1"/>
            </p:custDataLst>
            <p:extLst>
              <p:ext uri="{D42A27DB-BD31-4B8C-83A1-F6EECF244321}">
                <p14:modId xmlns:p14="http://schemas.microsoft.com/office/powerpoint/2010/main" val="3875009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descr="A person and person looking at a tablet&#10;&#10;Description automatically generated">
            <a:extLst>
              <a:ext uri="{FF2B5EF4-FFF2-40B4-BE49-F238E27FC236}">
                <a16:creationId xmlns:a16="http://schemas.microsoft.com/office/drawing/2014/main" id="{76B452AE-1009-CD3C-0B89-1AAB249D7175}"/>
              </a:ext>
            </a:extLst>
          </p:cNvPr>
          <p:cNvPicPr>
            <a:picLocks noChangeAspect="1"/>
          </p:cNvPicPr>
          <p:nvPr/>
        </p:nvPicPr>
        <p:blipFill>
          <a:blip r:embed="rId6" cstate="screen">
            <a:extLst>
              <a:ext uri="{28A0092B-C50C-407E-A947-70E740481C1C}">
                <a14:useLocalDpi xmlns:a14="http://schemas.microsoft.com/office/drawing/2010/main"/>
              </a:ext>
            </a:extLst>
          </a:blip>
          <a:srcRect l="701" t="41817" r="3106" b="24249"/>
          <a:stretch>
            <a:fillRect/>
          </a:stretch>
        </p:blipFill>
        <p:spPr>
          <a:xfrm>
            <a:off x="0" y="1304925"/>
            <a:ext cx="12192000" cy="2452640"/>
          </a:xfrm>
          <a:custGeom>
            <a:avLst/>
            <a:gdLst>
              <a:gd name="connsiteX0" fmla="*/ 0 w 12192000"/>
              <a:gd name="connsiteY0" fmla="*/ 0 h 2419350"/>
              <a:gd name="connsiteX1" fmla="*/ 12192000 w 12192000"/>
              <a:gd name="connsiteY1" fmla="*/ 0 h 2419350"/>
              <a:gd name="connsiteX2" fmla="*/ 12192000 w 12192000"/>
              <a:gd name="connsiteY2" fmla="*/ 2419350 h 2419350"/>
              <a:gd name="connsiteX3" fmla="*/ 0 w 12192000"/>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12192000" h="2419350">
                <a:moveTo>
                  <a:pt x="0" y="0"/>
                </a:moveTo>
                <a:lnTo>
                  <a:pt x="12192000" y="0"/>
                </a:lnTo>
                <a:lnTo>
                  <a:pt x="12192000" y="2419350"/>
                </a:lnTo>
                <a:lnTo>
                  <a:pt x="0" y="2419350"/>
                </a:lnTo>
                <a:close/>
              </a:path>
            </a:pathLst>
          </a:custGeom>
        </p:spPr>
      </p:pic>
      <p:sp>
        <p:nvSpPr>
          <p:cNvPr id="3" name="Rectangle 2">
            <a:extLst>
              <a:ext uri="{FF2B5EF4-FFF2-40B4-BE49-F238E27FC236}">
                <a16:creationId xmlns:a16="http://schemas.microsoft.com/office/drawing/2014/main" id="{166F19DB-6FC5-BED3-5C38-6B1CB49BA88B}"/>
              </a:ext>
            </a:extLst>
          </p:cNvPr>
          <p:cNvSpPr/>
          <p:nvPr/>
        </p:nvSpPr>
        <p:spPr>
          <a:xfrm>
            <a:off x="0" y="1304924"/>
            <a:ext cx="12192000" cy="2452641"/>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2" name="Title 1">
            <a:extLst>
              <a:ext uri="{FF2B5EF4-FFF2-40B4-BE49-F238E27FC236}">
                <a16:creationId xmlns:a16="http://schemas.microsoft.com/office/drawing/2014/main" id="{4EA9A021-4E58-1794-9D48-26848C924E17}"/>
              </a:ext>
            </a:extLst>
          </p:cNvPr>
          <p:cNvSpPr>
            <a:spLocks noGrp="1"/>
          </p:cNvSpPr>
          <p:nvPr>
            <p:ph type="title"/>
          </p:nvPr>
        </p:nvSpPr>
        <p:spPr/>
        <p:txBody>
          <a:bodyPr vert="horz"/>
          <a:lstStyle/>
          <a:p>
            <a:r>
              <a:rPr lang="en-US" dirty="0"/>
              <a:t>How to use this playbook</a:t>
            </a:r>
          </a:p>
        </p:txBody>
      </p:sp>
      <p:sp>
        <p:nvSpPr>
          <p:cNvPr id="8" name="Rectangle 7">
            <a:extLst>
              <a:ext uri="{FF2B5EF4-FFF2-40B4-BE49-F238E27FC236}">
                <a16:creationId xmlns:a16="http://schemas.microsoft.com/office/drawing/2014/main" id="{D24517A3-583E-26FB-B158-112FDAF0CF33}"/>
              </a:ext>
            </a:extLst>
          </p:cNvPr>
          <p:cNvSpPr/>
          <p:nvPr/>
        </p:nvSpPr>
        <p:spPr>
          <a:xfrm>
            <a:off x="609600" y="1304925"/>
            <a:ext cx="914400" cy="10477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9" name="Rectangle 8">
            <a:extLst>
              <a:ext uri="{FF2B5EF4-FFF2-40B4-BE49-F238E27FC236}">
                <a16:creationId xmlns:a16="http://schemas.microsoft.com/office/drawing/2014/main" id="{5CC584F0-3AB6-2D75-8027-0677D3BAB604}"/>
              </a:ext>
            </a:extLst>
          </p:cNvPr>
          <p:cNvSpPr/>
          <p:nvPr/>
        </p:nvSpPr>
        <p:spPr>
          <a:xfrm>
            <a:off x="609599" y="3259138"/>
            <a:ext cx="3413958" cy="24923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0" name="Rectangle 9">
            <a:extLst>
              <a:ext uri="{FF2B5EF4-FFF2-40B4-BE49-F238E27FC236}">
                <a16:creationId xmlns:a16="http://schemas.microsoft.com/office/drawing/2014/main" id="{0E5C38DA-5B4E-961D-32C3-C4D4EA66D1AC}"/>
              </a:ext>
            </a:extLst>
          </p:cNvPr>
          <p:cNvSpPr/>
          <p:nvPr/>
        </p:nvSpPr>
        <p:spPr>
          <a:xfrm>
            <a:off x="4389021" y="3259138"/>
            <a:ext cx="3413958" cy="24923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late Pro" panose="02000506040000020004" pitchFamily="2" charset="0"/>
              <a:sym typeface="Slate Pro" panose="02000506040000020004" pitchFamily="2" charset="0"/>
            </a:endParaRPr>
          </a:p>
        </p:txBody>
      </p:sp>
      <p:sp>
        <p:nvSpPr>
          <p:cNvPr id="11" name="Rectangle 10">
            <a:extLst>
              <a:ext uri="{FF2B5EF4-FFF2-40B4-BE49-F238E27FC236}">
                <a16:creationId xmlns:a16="http://schemas.microsoft.com/office/drawing/2014/main" id="{363CB1A5-5AEF-DC9A-4D41-6D052D30C289}"/>
              </a:ext>
            </a:extLst>
          </p:cNvPr>
          <p:cNvSpPr/>
          <p:nvPr/>
        </p:nvSpPr>
        <p:spPr>
          <a:xfrm>
            <a:off x="8168442" y="3259138"/>
            <a:ext cx="3413958" cy="24923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2533B8BD-07D8-9A52-C1BE-69F901822C73}"/>
              </a:ext>
            </a:extLst>
          </p:cNvPr>
          <p:cNvSpPr/>
          <p:nvPr/>
        </p:nvSpPr>
        <p:spPr>
          <a:xfrm>
            <a:off x="762150" y="3987800"/>
            <a:ext cx="3108860" cy="13849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rtl="0">
              <a:lnSpc>
                <a:spcPct val="100000"/>
              </a:lnSpc>
              <a:spcBef>
                <a:spcPts val="0"/>
              </a:spcBef>
              <a:spcAft>
                <a:spcPts val="0"/>
              </a:spcAft>
              <a:buNone/>
            </a:pPr>
            <a:r>
              <a:rPr lang="en-US" b="0" i="0" u="none" strike="noStrike" cap="none" dirty="0">
                <a:solidFill>
                  <a:srgbClr val="000000"/>
                </a:solidFill>
                <a:latin typeface="Slate Pro" panose="02000506040000020004" pitchFamily="2" charset="0"/>
                <a:ea typeface="Avenir"/>
                <a:cs typeface="Avenir"/>
                <a:sym typeface="Slate Pro" panose="02000506040000020004" pitchFamily="2" charset="0"/>
              </a:rPr>
              <a:t>Identify and align on the key responsibilities for each department in gathering, reporting, and obtaining </a:t>
            </a:r>
            <a:r>
              <a:rPr lang="en-US" dirty="0">
                <a:solidFill>
                  <a:srgbClr val="000000"/>
                </a:solidFill>
                <a:latin typeface="Slate Pro" panose="02000506040000020004" pitchFamily="2" charset="0"/>
                <a:ea typeface="Avenir"/>
                <a:cs typeface="Avenir"/>
                <a:sym typeface="Slate Pro" panose="02000506040000020004" pitchFamily="2" charset="0"/>
              </a:rPr>
              <a:t>CI </a:t>
            </a:r>
            <a:r>
              <a:rPr lang="en-US" b="0" i="0" u="none" strike="noStrike" cap="none" dirty="0">
                <a:solidFill>
                  <a:srgbClr val="000000"/>
                </a:solidFill>
                <a:latin typeface="Slate Pro" panose="02000506040000020004" pitchFamily="2" charset="0"/>
                <a:ea typeface="Avenir"/>
                <a:cs typeface="Avenir"/>
                <a:sym typeface="Slate Pro" panose="02000506040000020004" pitchFamily="2" charset="0"/>
              </a:rPr>
              <a:t>to make key decisions.</a:t>
            </a:r>
            <a:endParaRPr lang="en-US" dirty="0">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8CCA8A34-3C40-90B9-AE7C-30298BCA688A}"/>
              </a:ext>
            </a:extLst>
          </p:cNvPr>
          <p:cNvSpPr/>
          <p:nvPr/>
        </p:nvSpPr>
        <p:spPr>
          <a:xfrm>
            <a:off x="4541571" y="3987800"/>
            <a:ext cx="3108860" cy="13849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rtl="0">
              <a:lnSpc>
                <a:spcPct val="100000"/>
              </a:lnSpc>
              <a:spcBef>
                <a:spcPts val="0"/>
              </a:spcBef>
              <a:spcAft>
                <a:spcPts val="0"/>
              </a:spcAft>
              <a:buNone/>
            </a:pPr>
            <a:r>
              <a:rPr lang="en-US" b="0" i="0" u="none" strike="noStrike" cap="none" dirty="0">
                <a:solidFill>
                  <a:srgbClr val="000000"/>
                </a:solidFill>
                <a:latin typeface="Slate Pro" panose="02000506040000020004" pitchFamily="2" charset="0"/>
                <a:ea typeface="Avenir"/>
                <a:cs typeface="Avenir"/>
                <a:sym typeface="Slate Pro" panose="02000506040000020004" pitchFamily="2" charset="0"/>
              </a:rPr>
              <a:t>Learn how and when to conduct multiple competitive research activities to score your organization against its competitors.</a:t>
            </a:r>
            <a:endParaRPr lang="en-US" dirty="0">
              <a:latin typeface="Slate Pro" panose="02000506040000020004" pitchFamily="2" charset="0"/>
              <a:sym typeface="Slate Pro" panose="02000506040000020004" pitchFamily="2" charset="0"/>
            </a:endParaRPr>
          </a:p>
        </p:txBody>
      </p:sp>
      <p:sp>
        <p:nvSpPr>
          <p:cNvPr id="14" name="Rectangle 13">
            <a:extLst>
              <a:ext uri="{FF2B5EF4-FFF2-40B4-BE49-F238E27FC236}">
                <a16:creationId xmlns:a16="http://schemas.microsoft.com/office/drawing/2014/main" id="{C4E19323-8FDD-83D0-4C77-35A76208289F}"/>
              </a:ext>
            </a:extLst>
          </p:cNvPr>
          <p:cNvSpPr/>
          <p:nvPr/>
        </p:nvSpPr>
        <p:spPr>
          <a:xfrm>
            <a:off x="8320992" y="3987800"/>
            <a:ext cx="3108860" cy="13849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rtl="0">
              <a:lnSpc>
                <a:spcPct val="100000"/>
              </a:lnSpc>
              <a:spcBef>
                <a:spcPts val="0"/>
              </a:spcBef>
              <a:spcAft>
                <a:spcPts val="0"/>
              </a:spcAft>
              <a:buNone/>
            </a:pPr>
            <a:r>
              <a:rPr lang="en-US" b="0" i="0" u="none" strike="noStrike" cap="none" dirty="0">
                <a:solidFill>
                  <a:srgbClr val="000000"/>
                </a:solidFill>
                <a:latin typeface="Slate Pro" panose="02000506040000020004" pitchFamily="2" charset="0"/>
                <a:ea typeface="Avenir"/>
                <a:cs typeface="Avenir"/>
                <a:sym typeface="Slate Pro" panose="02000506040000020004" pitchFamily="2" charset="0"/>
              </a:rPr>
              <a:t>Understand how to use the information gathered as a cross-functional team to prioritize how and when to react to competitors.</a:t>
            </a:r>
            <a:endParaRPr lang="en-US" dirty="0">
              <a:latin typeface="Slate Pro" panose="02000506040000020004" pitchFamily="2" charset="0"/>
              <a:sym typeface="Slate Pro" panose="02000506040000020004" pitchFamily="2" charset="0"/>
            </a:endParaRPr>
          </a:p>
        </p:txBody>
      </p:sp>
      <p:sp>
        <p:nvSpPr>
          <p:cNvPr id="15" name="Rectangle 14">
            <a:extLst>
              <a:ext uri="{FF2B5EF4-FFF2-40B4-BE49-F238E27FC236}">
                <a16:creationId xmlns:a16="http://schemas.microsoft.com/office/drawing/2014/main" id="{872CF0DB-5771-1B12-640F-5BB76C25997E}"/>
              </a:ext>
            </a:extLst>
          </p:cNvPr>
          <p:cNvSpPr/>
          <p:nvPr/>
        </p:nvSpPr>
        <p:spPr>
          <a:xfrm>
            <a:off x="609601" y="3060700"/>
            <a:ext cx="3413958" cy="6635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792000" tIns="0" rIns="0" bIns="0" rtlCol="0" anchor="ctr"/>
          <a:lstStyle/>
          <a:p>
            <a:pPr marL="0" marR="0" lvl="0" indent="0" rtl="0">
              <a:lnSpc>
                <a:spcPct val="100000"/>
              </a:lnSpc>
              <a:spcBef>
                <a:spcPts val="0"/>
              </a:spcBef>
              <a:spcAft>
                <a:spcPts val="0"/>
              </a:spcAft>
              <a:buNone/>
            </a:pPr>
            <a:r>
              <a:rPr lang="en-US" sz="2000" b="1" i="0" u="none" strike="noStrike" cap="none" dirty="0">
                <a:solidFill>
                  <a:schemeClr val="bg1"/>
                </a:solidFill>
                <a:latin typeface="Slate Pro" panose="02000506040000020004" pitchFamily="2" charset="0"/>
                <a:ea typeface="Avenir"/>
                <a:cs typeface="Avenir"/>
                <a:sym typeface="Slate Pro" panose="02000506040000020004" pitchFamily="2" charset="0"/>
              </a:rPr>
              <a:t>Key Responsibilities </a:t>
            </a:r>
            <a:endParaRPr lang="en-US" sz="2000" dirty="0">
              <a:solidFill>
                <a:schemeClr val="bg1"/>
              </a:solidFill>
              <a:latin typeface="Slate Pro" panose="02000506040000020004" pitchFamily="2" charset="0"/>
              <a:sym typeface="Slate Pro" panose="02000506040000020004" pitchFamily="2" charset="0"/>
            </a:endParaRPr>
          </a:p>
        </p:txBody>
      </p:sp>
      <p:sp>
        <p:nvSpPr>
          <p:cNvPr id="16" name="Rectangle 15">
            <a:extLst>
              <a:ext uri="{FF2B5EF4-FFF2-40B4-BE49-F238E27FC236}">
                <a16:creationId xmlns:a16="http://schemas.microsoft.com/office/drawing/2014/main" id="{D27D3BF6-C9BD-7E39-B435-E7C1143BCFD4}"/>
              </a:ext>
            </a:extLst>
          </p:cNvPr>
          <p:cNvSpPr/>
          <p:nvPr/>
        </p:nvSpPr>
        <p:spPr>
          <a:xfrm>
            <a:off x="4389022" y="3060700"/>
            <a:ext cx="3413958" cy="6635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792000" tIns="0" rIns="0" bIns="0" rtlCol="0" anchor="ctr"/>
          <a:lstStyle/>
          <a:p>
            <a:pPr marL="0" marR="0" lvl="0" indent="0" rtl="0">
              <a:lnSpc>
                <a:spcPct val="100000"/>
              </a:lnSpc>
              <a:spcBef>
                <a:spcPts val="0"/>
              </a:spcBef>
              <a:spcAft>
                <a:spcPts val="0"/>
              </a:spcAft>
              <a:buNone/>
            </a:pPr>
            <a:r>
              <a:rPr lang="en-US" sz="2000" b="1" i="0" u="none" strike="noStrike" cap="none" dirty="0">
                <a:solidFill>
                  <a:schemeClr val="bg1"/>
                </a:solidFill>
                <a:latin typeface="Slate Pro" panose="02000506040000020004" pitchFamily="2" charset="0"/>
                <a:ea typeface="Avenir"/>
                <a:cs typeface="Avenir"/>
                <a:sym typeface="Slate Pro" panose="02000506040000020004" pitchFamily="2" charset="0"/>
              </a:rPr>
              <a:t>Research Activities </a:t>
            </a:r>
            <a:endParaRPr lang="en-US" sz="2000" dirty="0">
              <a:solidFill>
                <a:schemeClr val="bg1"/>
              </a:solidFill>
              <a:latin typeface="Slate Pro" panose="02000506040000020004" pitchFamily="2" charset="0"/>
              <a:sym typeface="Slate Pro" panose="02000506040000020004" pitchFamily="2" charset="0"/>
            </a:endParaRPr>
          </a:p>
        </p:txBody>
      </p:sp>
      <p:sp>
        <p:nvSpPr>
          <p:cNvPr id="17" name="Rectangle 16">
            <a:extLst>
              <a:ext uri="{FF2B5EF4-FFF2-40B4-BE49-F238E27FC236}">
                <a16:creationId xmlns:a16="http://schemas.microsoft.com/office/drawing/2014/main" id="{57181F8A-6F04-BF1F-0D7F-E5D63B720757}"/>
              </a:ext>
            </a:extLst>
          </p:cNvPr>
          <p:cNvSpPr/>
          <p:nvPr/>
        </p:nvSpPr>
        <p:spPr>
          <a:xfrm>
            <a:off x="8168443" y="3060700"/>
            <a:ext cx="3413958" cy="6635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792000" tIns="0" rIns="0" bIns="0" rtlCol="0" anchor="ctr"/>
          <a:lstStyle/>
          <a:p>
            <a:pPr marL="0" marR="0" lvl="0" indent="0" rtl="0">
              <a:lnSpc>
                <a:spcPct val="100000"/>
              </a:lnSpc>
              <a:spcBef>
                <a:spcPts val="0"/>
              </a:spcBef>
              <a:spcAft>
                <a:spcPts val="0"/>
              </a:spcAft>
              <a:buNone/>
            </a:pPr>
            <a:r>
              <a:rPr lang="en-US" sz="2000" b="1" i="0" u="none" strike="noStrike" cap="none" dirty="0">
                <a:solidFill>
                  <a:schemeClr val="bg1"/>
                </a:solidFill>
                <a:latin typeface="Slate Pro" panose="02000506040000020004" pitchFamily="2" charset="0"/>
                <a:ea typeface="Avenir"/>
                <a:cs typeface="Avenir"/>
                <a:sym typeface="Slate Pro" panose="02000506040000020004" pitchFamily="2" charset="0"/>
              </a:rPr>
              <a:t>Acting on Research </a:t>
            </a:r>
            <a:endParaRPr lang="en-US" sz="2000" dirty="0">
              <a:solidFill>
                <a:schemeClr val="bg1"/>
              </a:solidFill>
              <a:latin typeface="Slate Pro" panose="02000506040000020004" pitchFamily="2" charset="0"/>
              <a:sym typeface="Slate Pro" panose="02000506040000020004" pitchFamily="2" charset="0"/>
            </a:endParaRPr>
          </a:p>
        </p:txBody>
      </p:sp>
      <p:sp>
        <p:nvSpPr>
          <p:cNvPr id="18" name="Google Shape;690;p99">
            <a:extLst>
              <a:ext uri="{FF2B5EF4-FFF2-40B4-BE49-F238E27FC236}">
                <a16:creationId xmlns:a16="http://schemas.microsoft.com/office/drawing/2014/main" id="{930FE171-09F5-217C-82CA-A64DA21D22A9}"/>
              </a:ext>
            </a:extLst>
          </p:cNvPr>
          <p:cNvSpPr/>
          <p:nvPr/>
        </p:nvSpPr>
        <p:spPr>
          <a:xfrm>
            <a:off x="762150" y="3225116"/>
            <a:ext cx="331818" cy="334742"/>
          </a:xfrm>
          <a:custGeom>
            <a:avLst/>
            <a:gdLst/>
            <a:ahLst/>
            <a:cxnLst/>
            <a:rect l="l" t="t" r="r" b="b"/>
            <a:pathLst>
              <a:path w="96" h="96" extrusionOk="0">
                <a:moveTo>
                  <a:pt x="30" y="96"/>
                </a:moveTo>
                <a:cubicBezTo>
                  <a:pt x="47" y="96"/>
                  <a:pt x="60" y="83"/>
                  <a:pt x="60" y="66"/>
                </a:cubicBezTo>
                <a:cubicBezTo>
                  <a:pt x="60" y="62"/>
                  <a:pt x="59" y="57"/>
                  <a:pt x="57" y="54"/>
                </a:cubicBezTo>
                <a:cubicBezTo>
                  <a:pt x="69" y="42"/>
                  <a:pt x="69" y="42"/>
                  <a:pt x="69" y="42"/>
                </a:cubicBezTo>
                <a:cubicBezTo>
                  <a:pt x="76" y="42"/>
                  <a:pt x="76" y="42"/>
                  <a:pt x="76" y="42"/>
                </a:cubicBezTo>
                <a:cubicBezTo>
                  <a:pt x="76" y="35"/>
                  <a:pt x="76" y="35"/>
                  <a:pt x="76" y="35"/>
                </a:cubicBezTo>
                <a:cubicBezTo>
                  <a:pt x="77" y="34"/>
                  <a:pt x="77" y="34"/>
                  <a:pt x="77" y="34"/>
                </a:cubicBezTo>
                <a:cubicBezTo>
                  <a:pt x="84" y="34"/>
                  <a:pt x="84" y="34"/>
                  <a:pt x="84" y="34"/>
                </a:cubicBezTo>
                <a:cubicBezTo>
                  <a:pt x="84" y="27"/>
                  <a:pt x="84" y="27"/>
                  <a:pt x="84" y="27"/>
                </a:cubicBezTo>
                <a:cubicBezTo>
                  <a:pt x="85" y="26"/>
                  <a:pt x="85" y="26"/>
                  <a:pt x="85" y="26"/>
                </a:cubicBezTo>
                <a:cubicBezTo>
                  <a:pt x="92" y="26"/>
                  <a:pt x="92" y="26"/>
                  <a:pt x="92" y="26"/>
                </a:cubicBezTo>
                <a:cubicBezTo>
                  <a:pt x="92" y="19"/>
                  <a:pt x="92" y="19"/>
                  <a:pt x="92" y="19"/>
                </a:cubicBezTo>
                <a:cubicBezTo>
                  <a:pt x="96" y="15"/>
                  <a:pt x="96" y="15"/>
                  <a:pt x="96" y="15"/>
                </a:cubicBezTo>
                <a:cubicBezTo>
                  <a:pt x="96" y="0"/>
                  <a:pt x="96" y="0"/>
                  <a:pt x="96" y="0"/>
                </a:cubicBezTo>
                <a:cubicBezTo>
                  <a:pt x="81" y="0"/>
                  <a:pt x="81" y="0"/>
                  <a:pt x="81" y="0"/>
                </a:cubicBezTo>
                <a:cubicBezTo>
                  <a:pt x="42" y="39"/>
                  <a:pt x="42" y="39"/>
                  <a:pt x="42" y="39"/>
                </a:cubicBezTo>
                <a:cubicBezTo>
                  <a:pt x="39" y="37"/>
                  <a:pt x="34" y="36"/>
                  <a:pt x="30" y="36"/>
                </a:cubicBezTo>
                <a:cubicBezTo>
                  <a:pt x="13" y="36"/>
                  <a:pt x="0" y="49"/>
                  <a:pt x="0" y="66"/>
                </a:cubicBezTo>
                <a:cubicBezTo>
                  <a:pt x="0" y="83"/>
                  <a:pt x="13" y="96"/>
                  <a:pt x="30" y="96"/>
                </a:cubicBezTo>
                <a:close/>
                <a:moveTo>
                  <a:pt x="22" y="66"/>
                </a:moveTo>
                <a:cubicBezTo>
                  <a:pt x="26" y="66"/>
                  <a:pt x="30" y="70"/>
                  <a:pt x="30" y="74"/>
                </a:cubicBezTo>
                <a:cubicBezTo>
                  <a:pt x="30" y="78"/>
                  <a:pt x="26" y="82"/>
                  <a:pt x="22" y="82"/>
                </a:cubicBezTo>
                <a:cubicBezTo>
                  <a:pt x="18" y="82"/>
                  <a:pt x="14" y="78"/>
                  <a:pt x="14" y="74"/>
                </a:cubicBezTo>
                <a:cubicBezTo>
                  <a:pt x="14" y="70"/>
                  <a:pt x="18" y="66"/>
                  <a:pt x="22"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nvGrpSpPr>
          <p:cNvPr id="19" name="Google Shape;691;p99">
            <a:extLst>
              <a:ext uri="{FF2B5EF4-FFF2-40B4-BE49-F238E27FC236}">
                <a16:creationId xmlns:a16="http://schemas.microsoft.com/office/drawing/2014/main" id="{B82672DF-12EE-EAE3-3288-B6F400C9350C}"/>
              </a:ext>
            </a:extLst>
          </p:cNvPr>
          <p:cNvGrpSpPr/>
          <p:nvPr/>
        </p:nvGrpSpPr>
        <p:grpSpPr>
          <a:xfrm>
            <a:off x="4541571" y="3225847"/>
            <a:ext cx="333280" cy="333280"/>
            <a:chOff x="3390900" y="3971925"/>
            <a:chExt cx="361950" cy="361950"/>
          </a:xfrm>
        </p:grpSpPr>
        <p:sp>
          <p:nvSpPr>
            <p:cNvPr id="20" name="Google Shape;692;p99">
              <a:extLst>
                <a:ext uri="{FF2B5EF4-FFF2-40B4-BE49-F238E27FC236}">
                  <a16:creationId xmlns:a16="http://schemas.microsoft.com/office/drawing/2014/main" id="{85A93A09-AD3D-2CF1-B420-B8250A96BE71}"/>
                </a:ext>
              </a:extLst>
            </p:cNvPr>
            <p:cNvSpPr/>
            <p:nvPr/>
          </p:nvSpPr>
          <p:spPr>
            <a:xfrm>
              <a:off x="3390900" y="3971925"/>
              <a:ext cx="361950" cy="361950"/>
            </a:xfrm>
            <a:custGeom>
              <a:avLst/>
              <a:gdLst/>
              <a:ahLst/>
              <a:cxnLst/>
              <a:rect l="l" t="t" r="r" b="b"/>
              <a:pathLst>
                <a:path w="96" h="96" extrusionOk="0">
                  <a:moveTo>
                    <a:pt x="95" y="89"/>
                  </a:moveTo>
                  <a:cubicBezTo>
                    <a:pt x="74" y="69"/>
                    <a:pt x="74" y="69"/>
                    <a:pt x="74" y="69"/>
                  </a:cubicBezTo>
                  <a:cubicBezTo>
                    <a:pt x="80" y="61"/>
                    <a:pt x="84" y="52"/>
                    <a:pt x="84" y="42"/>
                  </a:cubicBezTo>
                  <a:cubicBezTo>
                    <a:pt x="84" y="19"/>
                    <a:pt x="65" y="0"/>
                    <a:pt x="42" y="0"/>
                  </a:cubicBezTo>
                  <a:cubicBezTo>
                    <a:pt x="19" y="0"/>
                    <a:pt x="0" y="19"/>
                    <a:pt x="0" y="42"/>
                  </a:cubicBezTo>
                  <a:cubicBezTo>
                    <a:pt x="0" y="65"/>
                    <a:pt x="19" y="84"/>
                    <a:pt x="42" y="84"/>
                  </a:cubicBezTo>
                  <a:cubicBezTo>
                    <a:pt x="52" y="84"/>
                    <a:pt x="61" y="80"/>
                    <a:pt x="69" y="74"/>
                  </a:cubicBezTo>
                  <a:cubicBezTo>
                    <a:pt x="89" y="95"/>
                    <a:pt x="89" y="95"/>
                    <a:pt x="89" y="95"/>
                  </a:cubicBezTo>
                  <a:cubicBezTo>
                    <a:pt x="90" y="96"/>
                    <a:pt x="91" y="96"/>
                    <a:pt x="92" y="96"/>
                  </a:cubicBezTo>
                  <a:cubicBezTo>
                    <a:pt x="93" y="96"/>
                    <a:pt x="94" y="96"/>
                    <a:pt x="95" y="95"/>
                  </a:cubicBezTo>
                  <a:cubicBezTo>
                    <a:pt x="96" y="93"/>
                    <a:pt x="96" y="91"/>
                    <a:pt x="95" y="89"/>
                  </a:cubicBezTo>
                  <a:close/>
                  <a:moveTo>
                    <a:pt x="64" y="45"/>
                  </a:moveTo>
                  <a:cubicBezTo>
                    <a:pt x="69" y="48"/>
                    <a:pt x="69" y="48"/>
                    <a:pt x="69" y="48"/>
                  </a:cubicBezTo>
                  <a:cubicBezTo>
                    <a:pt x="69" y="48"/>
                    <a:pt x="69" y="49"/>
                    <a:pt x="69" y="49"/>
                  </a:cubicBezTo>
                  <a:cubicBezTo>
                    <a:pt x="70" y="50"/>
                    <a:pt x="70" y="50"/>
                    <a:pt x="69" y="51"/>
                  </a:cubicBezTo>
                  <a:cubicBezTo>
                    <a:pt x="63" y="61"/>
                    <a:pt x="63" y="61"/>
                    <a:pt x="63" y="61"/>
                  </a:cubicBezTo>
                  <a:cubicBezTo>
                    <a:pt x="63" y="62"/>
                    <a:pt x="63" y="62"/>
                    <a:pt x="62" y="62"/>
                  </a:cubicBezTo>
                  <a:cubicBezTo>
                    <a:pt x="61" y="62"/>
                    <a:pt x="61" y="62"/>
                    <a:pt x="60" y="62"/>
                  </a:cubicBezTo>
                  <a:cubicBezTo>
                    <a:pt x="56" y="59"/>
                    <a:pt x="56" y="59"/>
                    <a:pt x="56" y="59"/>
                  </a:cubicBezTo>
                  <a:cubicBezTo>
                    <a:pt x="55" y="60"/>
                    <a:pt x="53" y="61"/>
                    <a:pt x="50" y="62"/>
                  </a:cubicBezTo>
                  <a:cubicBezTo>
                    <a:pt x="50" y="68"/>
                    <a:pt x="50" y="68"/>
                    <a:pt x="50" y="68"/>
                  </a:cubicBezTo>
                  <a:cubicBezTo>
                    <a:pt x="50" y="69"/>
                    <a:pt x="50" y="70"/>
                    <a:pt x="48" y="70"/>
                  </a:cubicBezTo>
                  <a:cubicBezTo>
                    <a:pt x="36" y="70"/>
                    <a:pt x="36" y="70"/>
                    <a:pt x="36" y="70"/>
                  </a:cubicBezTo>
                  <a:cubicBezTo>
                    <a:pt x="35" y="70"/>
                    <a:pt x="34" y="69"/>
                    <a:pt x="34" y="68"/>
                  </a:cubicBezTo>
                  <a:cubicBezTo>
                    <a:pt x="34" y="63"/>
                    <a:pt x="34" y="63"/>
                    <a:pt x="34" y="63"/>
                  </a:cubicBezTo>
                  <a:cubicBezTo>
                    <a:pt x="32" y="62"/>
                    <a:pt x="30" y="61"/>
                    <a:pt x="28" y="59"/>
                  </a:cubicBezTo>
                  <a:cubicBezTo>
                    <a:pt x="23" y="62"/>
                    <a:pt x="23" y="62"/>
                    <a:pt x="23" y="62"/>
                  </a:cubicBezTo>
                  <a:cubicBezTo>
                    <a:pt x="23" y="62"/>
                    <a:pt x="21" y="62"/>
                    <a:pt x="21" y="61"/>
                  </a:cubicBezTo>
                  <a:cubicBezTo>
                    <a:pt x="15" y="51"/>
                    <a:pt x="15" y="51"/>
                    <a:pt x="15" y="51"/>
                  </a:cubicBezTo>
                  <a:cubicBezTo>
                    <a:pt x="14" y="50"/>
                    <a:pt x="14" y="50"/>
                    <a:pt x="15" y="49"/>
                  </a:cubicBezTo>
                  <a:cubicBezTo>
                    <a:pt x="15" y="49"/>
                    <a:pt x="15" y="48"/>
                    <a:pt x="15" y="48"/>
                  </a:cubicBezTo>
                  <a:cubicBezTo>
                    <a:pt x="20" y="45"/>
                    <a:pt x="20" y="45"/>
                    <a:pt x="20" y="45"/>
                  </a:cubicBezTo>
                  <a:cubicBezTo>
                    <a:pt x="20" y="43"/>
                    <a:pt x="20" y="41"/>
                    <a:pt x="20" y="39"/>
                  </a:cubicBezTo>
                  <a:cubicBezTo>
                    <a:pt x="16" y="36"/>
                    <a:pt x="16" y="36"/>
                    <a:pt x="16" y="36"/>
                  </a:cubicBezTo>
                  <a:cubicBezTo>
                    <a:pt x="15" y="36"/>
                    <a:pt x="15" y="35"/>
                    <a:pt x="15" y="35"/>
                  </a:cubicBezTo>
                  <a:cubicBezTo>
                    <a:pt x="14" y="34"/>
                    <a:pt x="15" y="34"/>
                    <a:pt x="15" y="33"/>
                  </a:cubicBezTo>
                  <a:cubicBezTo>
                    <a:pt x="21" y="23"/>
                    <a:pt x="21" y="23"/>
                    <a:pt x="21" y="23"/>
                  </a:cubicBezTo>
                  <a:cubicBezTo>
                    <a:pt x="21" y="22"/>
                    <a:pt x="23" y="22"/>
                    <a:pt x="24" y="22"/>
                  </a:cubicBezTo>
                  <a:cubicBezTo>
                    <a:pt x="28" y="25"/>
                    <a:pt x="28" y="25"/>
                    <a:pt x="28" y="25"/>
                  </a:cubicBezTo>
                  <a:cubicBezTo>
                    <a:pt x="30" y="23"/>
                    <a:pt x="32" y="22"/>
                    <a:pt x="34" y="21"/>
                  </a:cubicBezTo>
                  <a:cubicBezTo>
                    <a:pt x="34" y="16"/>
                    <a:pt x="34" y="16"/>
                    <a:pt x="34" y="16"/>
                  </a:cubicBezTo>
                  <a:cubicBezTo>
                    <a:pt x="34" y="15"/>
                    <a:pt x="35" y="14"/>
                    <a:pt x="36" y="14"/>
                  </a:cubicBezTo>
                  <a:cubicBezTo>
                    <a:pt x="48" y="14"/>
                    <a:pt x="48" y="14"/>
                    <a:pt x="48" y="14"/>
                  </a:cubicBezTo>
                  <a:cubicBezTo>
                    <a:pt x="50" y="14"/>
                    <a:pt x="50" y="15"/>
                    <a:pt x="50" y="16"/>
                  </a:cubicBezTo>
                  <a:cubicBezTo>
                    <a:pt x="50" y="22"/>
                    <a:pt x="50" y="22"/>
                    <a:pt x="50" y="22"/>
                  </a:cubicBezTo>
                  <a:cubicBezTo>
                    <a:pt x="53" y="23"/>
                    <a:pt x="54" y="24"/>
                    <a:pt x="56" y="25"/>
                  </a:cubicBezTo>
                  <a:cubicBezTo>
                    <a:pt x="60" y="22"/>
                    <a:pt x="60" y="22"/>
                    <a:pt x="60" y="22"/>
                  </a:cubicBezTo>
                  <a:cubicBezTo>
                    <a:pt x="61" y="22"/>
                    <a:pt x="61" y="22"/>
                    <a:pt x="62" y="22"/>
                  </a:cubicBezTo>
                  <a:cubicBezTo>
                    <a:pt x="63" y="22"/>
                    <a:pt x="63" y="22"/>
                    <a:pt x="63" y="23"/>
                  </a:cubicBezTo>
                  <a:cubicBezTo>
                    <a:pt x="69" y="33"/>
                    <a:pt x="69" y="33"/>
                    <a:pt x="69" y="33"/>
                  </a:cubicBezTo>
                  <a:cubicBezTo>
                    <a:pt x="70" y="34"/>
                    <a:pt x="70" y="34"/>
                    <a:pt x="69" y="35"/>
                  </a:cubicBezTo>
                  <a:cubicBezTo>
                    <a:pt x="69" y="35"/>
                    <a:pt x="69" y="36"/>
                    <a:pt x="69" y="36"/>
                  </a:cubicBezTo>
                  <a:cubicBezTo>
                    <a:pt x="64" y="39"/>
                    <a:pt x="64" y="39"/>
                    <a:pt x="64" y="39"/>
                  </a:cubicBezTo>
                  <a:cubicBezTo>
                    <a:pt x="64" y="41"/>
                    <a:pt x="64" y="43"/>
                    <a:pt x="64" y="4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21" name="Google Shape;693;p99">
              <a:extLst>
                <a:ext uri="{FF2B5EF4-FFF2-40B4-BE49-F238E27FC236}">
                  <a16:creationId xmlns:a16="http://schemas.microsoft.com/office/drawing/2014/main" id="{C7E4D621-DBCB-3517-A93C-C4B3F6413496}"/>
                </a:ext>
              </a:extLst>
            </p:cNvPr>
            <p:cNvSpPr/>
            <p:nvPr/>
          </p:nvSpPr>
          <p:spPr>
            <a:xfrm>
              <a:off x="3511550" y="4092575"/>
              <a:ext cx="74613" cy="762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sp>
        <p:nvSpPr>
          <p:cNvPr id="22" name="Google Shape;694;p99">
            <a:extLst>
              <a:ext uri="{FF2B5EF4-FFF2-40B4-BE49-F238E27FC236}">
                <a16:creationId xmlns:a16="http://schemas.microsoft.com/office/drawing/2014/main" id="{8DD4A478-273D-64E2-9ADF-45FEAF6FED80}"/>
              </a:ext>
            </a:extLst>
          </p:cNvPr>
          <p:cNvSpPr/>
          <p:nvPr/>
        </p:nvSpPr>
        <p:spPr>
          <a:xfrm>
            <a:off x="8320992" y="3224385"/>
            <a:ext cx="334742" cy="336204"/>
          </a:xfrm>
          <a:custGeom>
            <a:avLst/>
            <a:gdLst/>
            <a:ahLst/>
            <a:cxnLst/>
            <a:rect l="l" t="t" r="r" b="b"/>
            <a:pathLst>
              <a:path w="97" h="97" extrusionOk="0">
                <a:moveTo>
                  <a:pt x="94" y="41"/>
                </a:moveTo>
                <a:cubicBezTo>
                  <a:pt x="83" y="41"/>
                  <a:pt x="83" y="41"/>
                  <a:pt x="83" y="41"/>
                </a:cubicBezTo>
                <a:cubicBezTo>
                  <a:pt x="82" y="39"/>
                  <a:pt x="82" y="37"/>
                  <a:pt x="81" y="35"/>
                </a:cubicBezTo>
                <a:cubicBezTo>
                  <a:pt x="80" y="34"/>
                  <a:pt x="79" y="32"/>
                  <a:pt x="79" y="31"/>
                </a:cubicBezTo>
                <a:cubicBezTo>
                  <a:pt x="95" y="11"/>
                  <a:pt x="95" y="11"/>
                  <a:pt x="95" y="11"/>
                </a:cubicBezTo>
                <a:cubicBezTo>
                  <a:pt x="97" y="8"/>
                  <a:pt x="96" y="4"/>
                  <a:pt x="94" y="2"/>
                </a:cubicBezTo>
                <a:cubicBezTo>
                  <a:pt x="91" y="0"/>
                  <a:pt x="87" y="1"/>
                  <a:pt x="85" y="3"/>
                </a:cubicBezTo>
                <a:cubicBezTo>
                  <a:pt x="71" y="21"/>
                  <a:pt x="71" y="21"/>
                  <a:pt x="71" y="21"/>
                </a:cubicBezTo>
                <a:cubicBezTo>
                  <a:pt x="70" y="20"/>
                  <a:pt x="68" y="19"/>
                  <a:pt x="67" y="18"/>
                </a:cubicBezTo>
                <a:cubicBezTo>
                  <a:pt x="64" y="17"/>
                  <a:pt x="60" y="15"/>
                  <a:pt x="56" y="14"/>
                </a:cubicBezTo>
                <a:cubicBezTo>
                  <a:pt x="56" y="3"/>
                  <a:pt x="56" y="3"/>
                  <a:pt x="56" y="3"/>
                </a:cubicBezTo>
                <a:cubicBezTo>
                  <a:pt x="56" y="2"/>
                  <a:pt x="55" y="1"/>
                  <a:pt x="54" y="1"/>
                </a:cubicBezTo>
                <a:cubicBezTo>
                  <a:pt x="42" y="1"/>
                  <a:pt x="42" y="1"/>
                  <a:pt x="42" y="1"/>
                </a:cubicBezTo>
                <a:cubicBezTo>
                  <a:pt x="41" y="1"/>
                  <a:pt x="40" y="2"/>
                  <a:pt x="40" y="3"/>
                </a:cubicBezTo>
                <a:cubicBezTo>
                  <a:pt x="40" y="14"/>
                  <a:pt x="40" y="14"/>
                  <a:pt x="40" y="14"/>
                </a:cubicBezTo>
                <a:cubicBezTo>
                  <a:pt x="37" y="15"/>
                  <a:pt x="33" y="16"/>
                  <a:pt x="31" y="18"/>
                </a:cubicBezTo>
                <a:cubicBezTo>
                  <a:pt x="23" y="9"/>
                  <a:pt x="23" y="9"/>
                  <a:pt x="23" y="9"/>
                </a:cubicBezTo>
                <a:cubicBezTo>
                  <a:pt x="22" y="9"/>
                  <a:pt x="20" y="9"/>
                  <a:pt x="20" y="9"/>
                </a:cubicBezTo>
                <a:cubicBezTo>
                  <a:pt x="8" y="21"/>
                  <a:pt x="8" y="21"/>
                  <a:pt x="8" y="21"/>
                </a:cubicBezTo>
                <a:cubicBezTo>
                  <a:pt x="8" y="21"/>
                  <a:pt x="8" y="22"/>
                  <a:pt x="8" y="22"/>
                </a:cubicBezTo>
                <a:cubicBezTo>
                  <a:pt x="8" y="23"/>
                  <a:pt x="8" y="23"/>
                  <a:pt x="8" y="24"/>
                </a:cubicBezTo>
                <a:cubicBezTo>
                  <a:pt x="17" y="32"/>
                  <a:pt x="17" y="32"/>
                  <a:pt x="17" y="32"/>
                </a:cubicBezTo>
                <a:cubicBezTo>
                  <a:pt x="15" y="34"/>
                  <a:pt x="14" y="38"/>
                  <a:pt x="13" y="41"/>
                </a:cubicBezTo>
                <a:cubicBezTo>
                  <a:pt x="2" y="41"/>
                  <a:pt x="2" y="41"/>
                  <a:pt x="2" y="41"/>
                </a:cubicBezTo>
                <a:cubicBezTo>
                  <a:pt x="1" y="41"/>
                  <a:pt x="0" y="42"/>
                  <a:pt x="0" y="43"/>
                </a:cubicBezTo>
                <a:cubicBezTo>
                  <a:pt x="0" y="55"/>
                  <a:pt x="0" y="55"/>
                  <a:pt x="0" y="55"/>
                </a:cubicBezTo>
                <a:cubicBezTo>
                  <a:pt x="0" y="56"/>
                  <a:pt x="1" y="57"/>
                  <a:pt x="2" y="57"/>
                </a:cubicBezTo>
                <a:cubicBezTo>
                  <a:pt x="13" y="57"/>
                  <a:pt x="13" y="57"/>
                  <a:pt x="13" y="57"/>
                </a:cubicBezTo>
                <a:cubicBezTo>
                  <a:pt x="14" y="60"/>
                  <a:pt x="15" y="64"/>
                  <a:pt x="17" y="66"/>
                </a:cubicBezTo>
                <a:cubicBezTo>
                  <a:pt x="8" y="74"/>
                  <a:pt x="8" y="74"/>
                  <a:pt x="8" y="74"/>
                </a:cubicBezTo>
                <a:cubicBezTo>
                  <a:pt x="8" y="75"/>
                  <a:pt x="8" y="75"/>
                  <a:pt x="8" y="76"/>
                </a:cubicBezTo>
                <a:cubicBezTo>
                  <a:pt x="8" y="76"/>
                  <a:pt x="8" y="77"/>
                  <a:pt x="8" y="77"/>
                </a:cubicBezTo>
                <a:cubicBezTo>
                  <a:pt x="20" y="89"/>
                  <a:pt x="20" y="89"/>
                  <a:pt x="20" y="89"/>
                </a:cubicBezTo>
                <a:cubicBezTo>
                  <a:pt x="20" y="89"/>
                  <a:pt x="22" y="89"/>
                  <a:pt x="23" y="89"/>
                </a:cubicBezTo>
                <a:cubicBezTo>
                  <a:pt x="31" y="80"/>
                  <a:pt x="31" y="80"/>
                  <a:pt x="31" y="80"/>
                </a:cubicBezTo>
                <a:cubicBezTo>
                  <a:pt x="33" y="82"/>
                  <a:pt x="37" y="83"/>
                  <a:pt x="40" y="84"/>
                </a:cubicBezTo>
                <a:cubicBezTo>
                  <a:pt x="40" y="95"/>
                  <a:pt x="40" y="95"/>
                  <a:pt x="40" y="95"/>
                </a:cubicBezTo>
                <a:cubicBezTo>
                  <a:pt x="40" y="96"/>
                  <a:pt x="41" y="97"/>
                  <a:pt x="42" y="97"/>
                </a:cubicBezTo>
                <a:cubicBezTo>
                  <a:pt x="54" y="97"/>
                  <a:pt x="54" y="97"/>
                  <a:pt x="54" y="97"/>
                </a:cubicBezTo>
                <a:cubicBezTo>
                  <a:pt x="55" y="97"/>
                  <a:pt x="56" y="96"/>
                  <a:pt x="56" y="95"/>
                </a:cubicBezTo>
                <a:cubicBezTo>
                  <a:pt x="56" y="84"/>
                  <a:pt x="56" y="84"/>
                  <a:pt x="56" y="84"/>
                </a:cubicBezTo>
                <a:cubicBezTo>
                  <a:pt x="59" y="83"/>
                  <a:pt x="63" y="82"/>
                  <a:pt x="65" y="80"/>
                </a:cubicBezTo>
                <a:cubicBezTo>
                  <a:pt x="73" y="89"/>
                  <a:pt x="73" y="89"/>
                  <a:pt x="73" y="89"/>
                </a:cubicBezTo>
                <a:cubicBezTo>
                  <a:pt x="74" y="89"/>
                  <a:pt x="76" y="89"/>
                  <a:pt x="76" y="89"/>
                </a:cubicBezTo>
                <a:cubicBezTo>
                  <a:pt x="88" y="77"/>
                  <a:pt x="88" y="77"/>
                  <a:pt x="88" y="77"/>
                </a:cubicBezTo>
                <a:cubicBezTo>
                  <a:pt x="88" y="77"/>
                  <a:pt x="88" y="75"/>
                  <a:pt x="88" y="74"/>
                </a:cubicBezTo>
                <a:cubicBezTo>
                  <a:pt x="79" y="66"/>
                  <a:pt x="79" y="66"/>
                  <a:pt x="79" y="66"/>
                </a:cubicBezTo>
                <a:cubicBezTo>
                  <a:pt x="81" y="64"/>
                  <a:pt x="82" y="60"/>
                  <a:pt x="83" y="57"/>
                </a:cubicBezTo>
                <a:cubicBezTo>
                  <a:pt x="94" y="57"/>
                  <a:pt x="94" y="57"/>
                  <a:pt x="94" y="57"/>
                </a:cubicBezTo>
                <a:cubicBezTo>
                  <a:pt x="95" y="57"/>
                  <a:pt x="96" y="56"/>
                  <a:pt x="96" y="55"/>
                </a:cubicBezTo>
                <a:cubicBezTo>
                  <a:pt x="96" y="43"/>
                  <a:pt x="96" y="43"/>
                  <a:pt x="96" y="43"/>
                </a:cubicBezTo>
                <a:cubicBezTo>
                  <a:pt x="96" y="42"/>
                  <a:pt x="95" y="41"/>
                  <a:pt x="94" y="41"/>
                </a:cubicBezTo>
                <a:close/>
                <a:moveTo>
                  <a:pt x="51" y="60"/>
                </a:moveTo>
                <a:cubicBezTo>
                  <a:pt x="50" y="60"/>
                  <a:pt x="50" y="60"/>
                  <a:pt x="49" y="60"/>
                </a:cubicBezTo>
                <a:cubicBezTo>
                  <a:pt x="49" y="61"/>
                  <a:pt x="49" y="61"/>
                  <a:pt x="49" y="61"/>
                </a:cubicBezTo>
                <a:cubicBezTo>
                  <a:pt x="49" y="61"/>
                  <a:pt x="48" y="60"/>
                  <a:pt x="48" y="60"/>
                </a:cubicBezTo>
                <a:cubicBezTo>
                  <a:pt x="30" y="42"/>
                  <a:pt x="30" y="42"/>
                  <a:pt x="30" y="42"/>
                </a:cubicBezTo>
                <a:cubicBezTo>
                  <a:pt x="29" y="41"/>
                  <a:pt x="29" y="40"/>
                  <a:pt x="30" y="39"/>
                </a:cubicBezTo>
                <a:cubicBezTo>
                  <a:pt x="31" y="38"/>
                  <a:pt x="32" y="38"/>
                  <a:pt x="33" y="39"/>
                </a:cubicBezTo>
                <a:cubicBezTo>
                  <a:pt x="49" y="56"/>
                  <a:pt x="49" y="56"/>
                  <a:pt x="49" y="56"/>
                </a:cubicBezTo>
                <a:cubicBezTo>
                  <a:pt x="88" y="6"/>
                  <a:pt x="88" y="6"/>
                  <a:pt x="88" y="6"/>
                </a:cubicBezTo>
                <a:cubicBezTo>
                  <a:pt x="89" y="5"/>
                  <a:pt x="90" y="5"/>
                  <a:pt x="91" y="5"/>
                </a:cubicBezTo>
                <a:cubicBezTo>
                  <a:pt x="92" y="6"/>
                  <a:pt x="92" y="7"/>
                  <a:pt x="92" y="8"/>
                </a:cubicBezTo>
                <a:lnTo>
                  <a:pt x="51"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25" name="Rectangle 24">
            <a:extLst>
              <a:ext uri="{FF2B5EF4-FFF2-40B4-BE49-F238E27FC236}">
                <a16:creationId xmlns:a16="http://schemas.microsoft.com/office/drawing/2014/main" id="{DAF3A8B1-6285-C0D1-E0C4-A0ED9467C255}"/>
              </a:ext>
            </a:extLst>
          </p:cNvPr>
          <p:cNvSpPr/>
          <p:nvPr/>
        </p:nvSpPr>
        <p:spPr>
          <a:xfrm>
            <a:off x="1676400" y="1619161"/>
            <a:ext cx="9895490" cy="600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spAutoFit/>
          </a:bodyPr>
          <a:lstStyle/>
          <a:p>
            <a:pPr marL="0" marR="0" lvl="0" indent="0" algn="l" rtl="0">
              <a:lnSpc>
                <a:spcPct val="100000"/>
              </a:lnSpc>
              <a:spcBef>
                <a:spcPts val="0"/>
              </a:spcBef>
              <a:spcAft>
                <a:spcPts val="0"/>
              </a:spcAft>
              <a:buNone/>
            </a:pPr>
            <a:r>
              <a:rPr lang="en-US" sz="1800" b="1" i="0" u="none" strike="noStrike" cap="none" dirty="0">
                <a:solidFill>
                  <a:schemeClr val="bg1"/>
                </a:solidFill>
                <a:latin typeface="Slate Pro" panose="02000506040000020004" pitchFamily="2" charset="0"/>
                <a:ea typeface="Avenir"/>
                <a:cs typeface="Avenir"/>
                <a:sym typeface="Slate Pro" panose="02000506040000020004" pitchFamily="2" charset="0"/>
              </a:rPr>
              <a:t>This guide helps companies establish and resource a formal CI capability to ensure regular capture of this important information.</a:t>
            </a:r>
            <a:endParaRPr lang="en-US" b="1" dirty="0">
              <a:solidFill>
                <a:schemeClr val="bg1"/>
              </a:solidFill>
              <a:latin typeface="Slate Pro" panose="02000506040000020004" pitchFamily="2" charset="0"/>
              <a:sym typeface="Slate Pro" panose="02000506040000020004" pitchFamily="2" charset="0"/>
            </a:endParaRPr>
          </a:p>
        </p:txBody>
      </p:sp>
      <p:grpSp>
        <p:nvGrpSpPr>
          <p:cNvPr id="26" name="Group 25">
            <a:extLst>
              <a:ext uri="{FF2B5EF4-FFF2-40B4-BE49-F238E27FC236}">
                <a16:creationId xmlns:a16="http://schemas.microsoft.com/office/drawing/2014/main" id="{3C6A6780-5285-6A38-1236-D6A0DDA7BDA8}"/>
              </a:ext>
            </a:extLst>
          </p:cNvPr>
          <p:cNvGrpSpPr/>
          <p:nvPr/>
        </p:nvGrpSpPr>
        <p:grpSpPr>
          <a:xfrm>
            <a:off x="800452" y="1495778"/>
            <a:ext cx="532696" cy="610380"/>
            <a:chOff x="4113213" y="5414963"/>
            <a:chExt cx="360363" cy="360362"/>
          </a:xfrm>
          <a:solidFill>
            <a:schemeClr val="bg1"/>
          </a:solidFill>
        </p:grpSpPr>
        <p:sp>
          <p:nvSpPr>
            <p:cNvPr id="27" name="Freeform 88">
              <a:extLst>
                <a:ext uri="{FF2B5EF4-FFF2-40B4-BE49-F238E27FC236}">
                  <a16:creationId xmlns:a16="http://schemas.microsoft.com/office/drawing/2014/main" id="{6DEE68CC-CD6F-807A-E76B-A175D87032E4}"/>
                </a:ext>
              </a:extLst>
            </p:cNvPr>
            <p:cNvSpPr>
              <a:spLocks noEditPoints="1"/>
            </p:cNvSpPr>
            <p:nvPr/>
          </p:nvSpPr>
          <p:spPr bwMode="auto">
            <a:xfrm>
              <a:off x="4262438" y="5414963"/>
              <a:ext cx="211138" cy="269875"/>
            </a:xfrm>
            <a:custGeom>
              <a:avLst/>
              <a:gdLst>
                <a:gd name="T0" fmla="*/ 55 w 56"/>
                <a:gd name="T1" fmla="*/ 21 h 72"/>
                <a:gd name="T2" fmla="*/ 35 w 56"/>
                <a:gd name="T3" fmla="*/ 1 h 72"/>
                <a:gd name="T4" fmla="*/ 34 w 56"/>
                <a:gd name="T5" fmla="*/ 0 h 72"/>
                <a:gd name="T6" fmla="*/ 2 w 56"/>
                <a:gd name="T7" fmla="*/ 0 h 72"/>
                <a:gd name="T8" fmla="*/ 0 w 56"/>
                <a:gd name="T9" fmla="*/ 2 h 72"/>
                <a:gd name="T10" fmla="*/ 0 w 56"/>
                <a:gd name="T11" fmla="*/ 58 h 72"/>
                <a:gd name="T12" fmla="*/ 1 w 56"/>
                <a:gd name="T13" fmla="*/ 60 h 72"/>
                <a:gd name="T14" fmla="*/ 19 w 56"/>
                <a:gd name="T15" fmla="*/ 72 h 72"/>
                <a:gd name="T16" fmla="*/ 20 w 56"/>
                <a:gd name="T17" fmla="*/ 72 h 72"/>
                <a:gd name="T18" fmla="*/ 54 w 56"/>
                <a:gd name="T19" fmla="*/ 72 h 72"/>
                <a:gd name="T20" fmla="*/ 56 w 56"/>
                <a:gd name="T21" fmla="*/ 70 h 72"/>
                <a:gd name="T22" fmla="*/ 56 w 56"/>
                <a:gd name="T23" fmla="*/ 22 h 72"/>
                <a:gd name="T24" fmla="*/ 55 w 56"/>
                <a:gd name="T25" fmla="*/ 21 h 72"/>
                <a:gd name="T26" fmla="*/ 34 w 56"/>
                <a:gd name="T27" fmla="*/ 22 h 72"/>
                <a:gd name="T28" fmla="*/ 34 w 56"/>
                <a:gd name="T29" fmla="*/ 2 h 72"/>
                <a:gd name="T30" fmla="*/ 54 w 56"/>
                <a:gd name="T31" fmla="*/ 22 h 72"/>
                <a:gd name="T32" fmla="*/ 34 w 56"/>
                <a:gd name="T33" fmla="*/ 2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72">
                  <a:moveTo>
                    <a:pt x="55" y="21"/>
                  </a:moveTo>
                  <a:cubicBezTo>
                    <a:pt x="35" y="1"/>
                    <a:pt x="35" y="1"/>
                    <a:pt x="35" y="1"/>
                  </a:cubicBezTo>
                  <a:cubicBezTo>
                    <a:pt x="35" y="0"/>
                    <a:pt x="35" y="0"/>
                    <a:pt x="34" y="0"/>
                  </a:cubicBezTo>
                  <a:cubicBezTo>
                    <a:pt x="2" y="0"/>
                    <a:pt x="2" y="0"/>
                    <a:pt x="2" y="0"/>
                  </a:cubicBezTo>
                  <a:cubicBezTo>
                    <a:pt x="1" y="0"/>
                    <a:pt x="0" y="1"/>
                    <a:pt x="0" y="2"/>
                  </a:cubicBezTo>
                  <a:cubicBezTo>
                    <a:pt x="0" y="58"/>
                    <a:pt x="0" y="58"/>
                    <a:pt x="0" y="58"/>
                  </a:cubicBezTo>
                  <a:cubicBezTo>
                    <a:pt x="0" y="59"/>
                    <a:pt x="0" y="59"/>
                    <a:pt x="1" y="60"/>
                  </a:cubicBezTo>
                  <a:cubicBezTo>
                    <a:pt x="19" y="72"/>
                    <a:pt x="19" y="72"/>
                    <a:pt x="19" y="72"/>
                  </a:cubicBezTo>
                  <a:cubicBezTo>
                    <a:pt x="19" y="72"/>
                    <a:pt x="20" y="72"/>
                    <a:pt x="20" y="72"/>
                  </a:cubicBezTo>
                  <a:cubicBezTo>
                    <a:pt x="54" y="72"/>
                    <a:pt x="54" y="72"/>
                    <a:pt x="54" y="72"/>
                  </a:cubicBezTo>
                  <a:cubicBezTo>
                    <a:pt x="55" y="72"/>
                    <a:pt x="56" y="71"/>
                    <a:pt x="56" y="70"/>
                  </a:cubicBezTo>
                  <a:cubicBezTo>
                    <a:pt x="56" y="22"/>
                    <a:pt x="56" y="22"/>
                    <a:pt x="56" y="22"/>
                  </a:cubicBezTo>
                  <a:cubicBezTo>
                    <a:pt x="56" y="21"/>
                    <a:pt x="56" y="21"/>
                    <a:pt x="55" y="21"/>
                  </a:cubicBezTo>
                  <a:close/>
                  <a:moveTo>
                    <a:pt x="34" y="22"/>
                  </a:moveTo>
                  <a:cubicBezTo>
                    <a:pt x="34" y="2"/>
                    <a:pt x="34" y="2"/>
                    <a:pt x="34" y="2"/>
                  </a:cubicBezTo>
                  <a:cubicBezTo>
                    <a:pt x="54" y="22"/>
                    <a:pt x="54" y="22"/>
                    <a:pt x="54"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8" name="Freeform 89">
              <a:extLst>
                <a:ext uri="{FF2B5EF4-FFF2-40B4-BE49-F238E27FC236}">
                  <a16:creationId xmlns:a16="http://schemas.microsoft.com/office/drawing/2014/main" id="{4D7385F8-0D1F-E409-C0BC-43666D28B9D1}"/>
                </a:ext>
              </a:extLst>
            </p:cNvPr>
            <p:cNvSpPr>
              <a:spLocks/>
            </p:cNvSpPr>
            <p:nvPr/>
          </p:nvSpPr>
          <p:spPr bwMode="auto">
            <a:xfrm>
              <a:off x="4113213" y="5654675"/>
              <a:ext cx="74613" cy="120650"/>
            </a:xfrm>
            <a:custGeom>
              <a:avLst/>
              <a:gdLst>
                <a:gd name="T0" fmla="*/ 18 w 20"/>
                <a:gd name="T1" fmla="*/ 0 h 32"/>
                <a:gd name="T2" fmla="*/ 2 w 20"/>
                <a:gd name="T3" fmla="*/ 0 h 32"/>
                <a:gd name="T4" fmla="*/ 0 w 20"/>
                <a:gd name="T5" fmla="*/ 2 h 32"/>
                <a:gd name="T6" fmla="*/ 0 w 20"/>
                <a:gd name="T7" fmla="*/ 30 h 32"/>
                <a:gd name="T8" fmla="*/ 2 w 20"/>
                <a:gd name="T9" fmla="*/ 32 h 32"/>
                <a:gd name="T10" fmla="*/ 18 w 20"/>
                <a:gd name="T11" fmla="*/ 32 h 32"/>
                <a:gd name="T12" fmla="*/ 20 w 20"/>
                <a:gd name="T13" fmla="*/ 30 h 32"/>
                <a:gd name="T14" fmla="*/ 20 w 20"/>
                <a:gd name="T15" fmla="*/ 2 h 32"/>
                <a:gd name="T16" fmla="*/ 18 w 20"/>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2">
                  <a:moveTo>
                    <a:pt x="18" y="0"/>
                  </a:moveTo>
                  <a:cubicBezTo>
                    <a:pt x="2" y="0"/>
                    <a:pt x="2" y="0"/>
                    <a:pt x="2" y="0"/>
                  </a:cubicBezTo>
                  <a:cubicBezTo>
                    <a:pt x="1" y="0"/>
                    <a:pt x="0" y="1"/>
                    <a:pt x="0" y="2"/>
                  </a:cubicBezTo>
                  <a:cubicBezTo>
                    <a:pt x="0" y="30"/>
                    <a:pt x="0" y="30"/>
                    <a:pt x="0" y="30"/>
                  </a:cubicBezTo>
                  <a:cubicBezTo>
                    <a:pt x="0" y="31"/>
                    <a:pt x="1" y="32"/>
                    <a:pt x="2" y="32"/>
                  </a:cubicBezTo>
                  <a:cubicBezTo>
                    <a:pt x="18" y="32"/>
                    <a:pt x="18" y="32"/>
                    <a:pt x="18" y="32"/>
                  </a:cubicBezTo>
                  <a:cubicBezTo>
                    <a:pt x="19" y="32"/>
                    <a:pt x="20" y="31"/>
                    <a:pt x="20" y="30"/>
                  </a:cubicBezTo>
                  <a:cubicBezTo>
                    <a:pt x="20" y="2"/>
                    <a:pt x="20" y="2"/>
                    <a:pt x="20" y="2"/>
                  </a:cubicBezTo>
                  <a:cubicBezTo>
                    <a:pt x="20"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29" name="Freeform 90">
              <a:extLst>
                <a:ext uri="{FF2B5EF4-FFF2-40B4-BE49-F238E27FC236}">
                  <a16:creationId xmlns:a16="http://schemas.microsoft.com/office/drawing/2014/main" id="{3ED6520E-F539-62A9-16CC-872EF1F1BC02}"/>
                </a:ext>
              </a:extLst>
            </p:cNvPr>
            <p:cNvSpPr>
              <a:spLocks/>
            </p:cNvSpPr>
            <p:nvPr/>
          </p:nvSpPr>
          <p:spPr bwMode="auto">
            <a:xfrm>
              <a:off x="4195763" y="5670550"/>
              <a:ext cx="269875" cy="90488"/>
            </a:xfrm>
            <a:custGeom>
              <a:avLst/>
              <a:gdLst>
                <a:gd name="T0" fmla="*/ 40 w 72"/>
                <a:gd name="T1" fmla="*/ 8 h 24"/>
                <a:gd name="T2" fmla="*/ 33 w 72"/>
                <a:gd name="T3" fmla="*/ 8 h 24"/>
                <a:gd name="T4" fmla="*/ 33 w 72"/>
                <a:gd name="T5" fmla="*/ 8 h 24"/>
                <a:gd name="T6" fmla="*/ 16 w 72"/>
                <a:gd name="T7" fmla="*/ 0 h 24"/>
                <a:gd name="T8" fmla="*/ 2 w 72"/>
                <a:gd name="T9" fmla="*/ 0 h 24"/>
                <a:gd name="T10" fmla="*/ 0 w 72"/>
                <a:gd name="T11" fmla="*/ 2 h 24"/>
                <a:gd name="T12" fmla="*/ 0 w 72"/>
                <a:gd name="T13" fmla="*/ 22 h 24"/>
                <a:gd name="T14" fmla="*/ 2 w 72"/>
                <a:gd name="T15" fmla="*/ 24 h 24"/>
                <a:gd name="T16" fmla="*/ 70 w 72"/>
                <a:gd name="T17" fmla="*/ 24 h 24"/>
                <a:gd name="T18" fmla="*/ 72 w 72"/>
                <a:gd name="T19" fmla="*/ 22 h 24"/>
                <a:gd name="T20" fmla="*/ 40 w 72"/>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24">
                  <a:moveTo>
                    <a:pt x="40" y="8"/>
                  </a:moveTo>
                  <a:cubicBezTo>
                    <a:pt x="33" y="8"/>
                    <a:pt x="33" y="8"/>
                    <a:pt x="33" y="8"/>
                  </a:cubicBezTo>
                  <a:cubicBezTo>
                    <a:pt x="33" y="8"/>
                    <a:pt x="33" y="8"/>
                    <a:pt x="33" y="8"/>
                  </a:cubicBezTo>
                  <a:cubicBezTo>
                    <a:pt x="30" y="5"/>
                    <a:pt x="25" y="0"/>
                    <a:pt x="16" y="0"/>
                  </a:cubicBezTo>
                  <a:cubicBezTo>
                    <a:pt x="2" y="0"/>
                    <a:pt x="2" y="0"/>
                    <a:pt x="2" y="0"/>
                  </a:cubicBezTo>
                  <a:cubicBezTo>
                    <a:pt x="1" y="0"/>
                    <a:pt x="0" y="1"/>
                    <a:pt x="0" y="2"/>
                  </a:cubicBezTo>
                  <a:cubicBezTo>
                    <a:pt x="0" y="22"/>
                    <a:pt x="0" y="22"/>
                    <a:pt x="0" y="22"/>
                  </a:cubicBezTo>
                  <a:cubicBezTo>
                    <a:pt x="0" y="23"/>
                    <a:pt x="1" y="24"/>
                    <a:pt x="2" y="24"/>
                  </a:cubicBezTo>
                  <a:cubicBezTo>
                    <a:pt x="70" y="24"/>
                    <a:pt x="70" y="24"/>
                    <a:pt x="70" y="24"/>
                  </a:cubicBezTo>
                  <a:cubicBezTo>
                    <a:pt x="71" y="24"/>
                    <a:pt x="72" y="23"/>
                    <a:pt x="72" y="22"/>
                  </a:cubicBezTo>
                  <a:cubicBezTo>
                    <a:pt x="72" y="14"/>
                    <a:pt x="55" y="8"/>
                    <a:pt x="4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cxnSp>
        <p:nvCxnSpPr>
          <p:cNvPr id="6" name="Straight Connector 5">
            <a:extLst>
              <a:ext uri="{FF2B5EF4-FFF2-40B4-BE49-F238E27FC236}">
                <a16:creationId xmlns:a16="http://schemas.microsoft.com/office/drawing/2014/main" id="{7EB3067A-5A03-2AD8-D39A-E72D71CC36BE}"/>
              </a:ext>
            </a:extLst>
          </p:cNvPr>
          <p:cNvCxnSpPr>
            <a:cxnSpLocks/>
          </p:cNvCxnSpPr>
          <p:nvPr/>
        </p:nvCxnSpPr>
        <p:spPr>
          <a:xfrm>
            <a:off x="4389021" y="3743327"/>
            <a:ext cx="34139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772D2CF-A595-80B7-07ED-5B2D5F1F5109}"/>
              </a:ext>
            </a:extLst>
          </p:cNvPr>
          <p:cNvCxnSpPr>
            <a:cxnSpLocks/>
          </p:cNvCxnSpPr>
          <p:nvPr/>
        </p:nvCxnSpPr>
        <p:spPr>
          <a:xfrm>
            <a:off x="609599" y="3743327"/>
            <a:ext cx="34139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7C8610-5EF3-1FC6-D47C-AA490BD7FF51}"/>
              </a:ext>
            </a:extLst>
          </p:cNvPr>
          <p:cNvCxnSpPr>
            <a:cxnSpLocks/>
          </p:cNvCxnSpPr>
          <p:nvPr/>
        </p:nvCxnSpPr>
        <p:spPr>
          <a:xfrm>
            <a:off x="8168442" y="3743327"/>
            <a:ext cx="341395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0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D827DA9-2E30-BF43-AB5A-28690FB3C835}"/>
              </a:ext>
            </a:extLst>
          </p:cNvPr>
          <p:cNvGraphicFramePr>
            <a:graphicFrameLocks noChangeAspect="1"/>
          </p:cNvGraphicFramePr>
          <p:nvPr>
            <p:custDataLst>
              <p:tags r:id="rId1"/>
            </p:custDataLst>
            <p:extLst>
              <p:ext uri="{D42A27DB-BD31-4B8C-83A1-F6EECF244321}">
                <p14:modId xmlns:p14="http://schemas.microsoft.com/office/powerpoint/2010/main" val="3734400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3251A41C-076A-B3AB-122C-2A46023D47C5}"/>
              </a:ext>
            </a:extLst>
          </p:cNvPr>
          <p:cNvSpPr>
            <a:spLocks noGrp="1"/>
          </p:cNvSpPr>
          <p:nvPr>
            <p:ph type="body" sz="quarter" idx="10"/>
          </p:nvPr>
        </p:nvSpPr>
        <p:spPr/>
        <p:txBody>
          <a:bodyPr/>
          <a:lstStyle/>
          <a:p>
            <a:pPr marL="0" lvl="0" indent="0" rtl="0">
              <a:lnSpc>
                <a:spcPct val="100000"/>
              </a:lnSpc>
              <a:spcBef>
                <a:spcPts val="0"/>
              </a:spcBef>
              <a:spcAft>
                <a:spcPts val="0"/>
              </a:spcAft>
              <a:buSzPts val="1600"/>
              <a:buNone/>
            </a:pPr>
            <a:r>
              <a:rPr lang="en-US" dirty="0"/>
              <a:t>Key Stakeholders and </a:t>
            </a:r>
            <a:br>
              <a:rPr lang="en-US" dirty="0"/>
            </a:br>
            <a:r>
              <a:rPr lang="en-US" dirty="0"/>
              <a:t>Their Roles</a:t>
            </a:r>
          </a:p>
        </p:txBody>
      </p:sp>
      <p:sp>
        <p:nvSpPr>
          <p:cNvPr id="5" name="Text Placeholder 4">
            <a:extLst>
              <a:ext uri="{FF2B5EF4-FFF2-40B4-BE49-F238E27FC236}">
                <a16:creationId xmlns:a16="http://schemas.microsoft.com/office/drawing/2014/main" id="{EFCFF247-2A24-FA31-7AA7-13E69A6A91B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0754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67E5940-3A33-77E9-2806-BB6B874CCAD3}"/>
              </a:ext>
            </a:extLst>
          </p:cNvPr>
          <p:cNvGraphicFramePr>
            <a:graphicFrameLocks noChangeAspect="1"/>
          </p:cNvGraphicFramePr>
          <p:nvPr>
            <p:custDataLst>
              <p:tags r:id="rId1"/>
            </p:custDataLst>
            <p:extLst>
              <p:ext uri="{D42A27DB-BD31-4B8C-83A1-F6EECF244321}">
                <p14:modId xmlns:p14="http://schemas.microsoft.com/office/powerpoint/2010/main" val="2505929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Google Shape;705;p101">
            <a:extLst>
              <a:ext uri="{FF2B5EF4-FFF2-40B4-BE49-F238E27FC236}">
                <a16:creationId xmlns:a16="http://schemas.microsoft.com/office/drawing/2014/main" id="{69D4024E-F6EE-1788-9137-E73F59855E4F}"/>
              </a:ext>
            </a:extLst>
          </p:cNvPr>
          <p:cNvPicPr preferRelativeResize="0"/>
          <p:nvPr/>
        </p:nvPicPr>
        <p:blipFill rotWithShape="1">
          <a:blip r:embed="rId6">
            <a:alphaModFix/>
          </a:blip>
          <a:srcRect l="12505" t="24940" r="39768" b="6075"/>
          <a:stretch/>
        </p:blipFill>
        <p:spPr>
          <a:xfrm>
            <a:off x="7362557" y="1304926"/>
            <a:ext cx="4813181" cy="4867274"/>
          </a:xfrm>
          <a:custGeom>
            <a:avLst/>
            <a:gdLst/>
            <a:ahLst/>
            <a:cxnLst/>
            <a:rect l="l" t="t" r="r" b="b"/>
            <a:pathLst>
              <a:path w="4898471" h="4722108" extrusionOk="0">
                <a:moveTo>
                  <a:pt x="0" y="0"/>
                </a:moveTo>
                <a:lnTo>
                  <a:pt x="4898471" y="0"/>
                </a:lnTo>
                <a:lnTo>
                  <a:pt x="4898471" y="4722108"/>
                </a:lnTo>
                <a:lnTo>
                  <a:pt x="0" y="4722108"/>
                </a:lnTo>
                <a:close/>
              </a:path>
            </a:pathLst>
          </a:custGeom>
          <a:noFill/>
          <a:ln>
            <a:noFill/>
          </a:ln>
        </p:spPr>
      </p:pic>
      <p:sp>
        <p:nvSpPr>
          <p:cNvPr id="5" name="Google Shape;706;p101">
            <a:extLst>
              <a:ext uri="{FF2B5EF4-FFF2-40B4-BE49-F238E27FC236}">
                <a16:creationId xmlns:a16="http://schemas.microsoft.com/office/drawing/2014/main" id="{315CD4A6-72C3-7F1A-68BA-B6280AFD19E9}"/>
              </a:ext>
            </a:extLst>
          </p:cNvPr>
          <p:cNvSpPr/>
          <p:nvPr/>
        </p:nvSpPr>
        <p:spPr>
          <a:xfrm>
            <a:off x="7366119" y="1304926"/>
            <a:ext cx="4809619" cy="4867274"/>
          </a:xfrm>
          <a:prstGeom prst="rect">
            <a:avLst/>
          </a:prstGeom>
          <a:solidFill>
            <a:schemeClr val="accent1">
              <a:alpha val="85000"/>
            </a:schemeClr>
          </a:solidFill>
          <a:ln>
            <a:noFill/>
          </a:ln>
          <a:effectLst>
            <a:outerShdw blurRad="76200" dist="50800" dir="5400000" algn="tl" rotWithShape="0">
              <a:schemeClr val="lt2">
                <a:alpha val="3921"/>
              </a:schemeClr>
            </a:outerShdw>
          </a:effectLst>
        </p:spPr>
        <p:txBody>
          <a:bodyPr spcFirstLastPara="1" wrap="square" lIns="182875" tIns="182875" rIns="182875" bIns="182875" anchor="t" anchorCtr="0">
            <a:noAutofit/>
          </a:bodyPr>
          <a:lstStyle/>
          <a:p>
            <a:pPr marL="0" marR="0" lvl="0" indent="0" algn="l" rtl="0">
              <a:lnSpc>
                <a:spcPct val="100000"/>
              </a:lnSpc>
              <a:spcBef>
                <a:spcPts val="0"/>
              </a:spcBef>
              <a:spcAft>
                <a:spcPts val="0"/>
              </a:spcAft>
              <a:buNone/>
            </a:pPr>
            <a:endParaRPr sz="1200" b="0" i="0" u="none" strike="noStrike" cap="none">
              <a:solidFill>
                <a:schemeClr val="lt2"/>
              </a:solidFill>
              <a:latin typeface="Slate Pro" panose="02000506040000020004" pitchFamily="2" charset="0"/>
              <a:ea typeface="Arial"/>
              <a:cs typeface="Arial"/>
              <a:sym typeface="Slate Pro" panose="02000506040000020004" pitchFamily="2" charset="0"/>
            </a:endParaRPr>
          </a:p>
        </p:txBody>
      </p:sp>
      <p:sp>
        <p:nvSpPr>
          <p:cNvPr id="6" name="Google Shape;707;p101">
            <a:extLst>
              <a:ext uri="{FF2B5EF4-FFF2-40B4-BE49-F238E27FC236}">
                <a16:creationId xmlns:a16="http://schemas.microsoft.com/office/drawing/2014/main" id="{9730BCB6-C000-CAF5-A26D-CDE558531A90}"/>
              </a:ext>
            </a:extLst>
          </p:cNvPr>
          <p:cNvSpPr/>
          <p:nvPr/>
        </p:nvSpPr>
        <p:spPr>
          <a:xfrm>
            <a:off x="2751334" y="1304925"/>
            <a:ext cx="2469489" cy="48672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23" name="Google Shape;709;p101">
            <a:extLst>
              <a:ext uri="{FF2B5EF4-FFF2-40B4-BE49-F238E27FC236}">
                <a16:creationId xmlns:a16="http://schemas.microsoft.com/office/drawing/2014/main" id="{A7D5B3DA-091E-4FC1-D72A-4635D931E82F}"/>
              </a:ext>
            </a:extLst>
          </p:cNvPr>
          <p:cNvSpPr/>
          <p:nvPr/>
        </p:nvSpPr>
        <p:spPr>
          <a:xfrm>
            <a:off x="7850725" y="2440571"/>
            <a:ext cx="3731676" cy="34470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CI programs typically reside within go-to-market (GTM) functions such as sales </a:t>
            </a:r>
            <a:r>
              <a:rPr lang="en-US" sz="1600" dirty="0">
                <a:solidFill>
                  <a:schemeClr val="lt1"/>
                </a:solidFill>
                <a:latin typeface="Slate Pro" panose="02000506040000020004" pitchFamily="2" charset="0"/>
                <a:ea typeface="Avenir"/>
                <a:cs typeface="Avenir"/>
                <a:sym typeface="Slate Pro" panose="02000506040000020004" pitchFamily="2" charset="0"/>
              </a:rPr>
              <a:t>o</a:t>
            </a: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ps, sales </a:t>
            </a:r>
            <a:r>
              <a:rPr lang="en-US" sz="1600" dirty="0">
                <a:solidFill>
                  <a:schemeClr val="lt1"/>
                </a:solidFill>
                <a:latin typeface="Slate Pro" panose="02000506040000020004" pitchFamily="2" charset="0"/>
                <a:ea typeface="Avenir"/>
                <a:cs typeface="Avenir"/>
                <a:sym typeface="Slate Pro" panose="02000506040000020004" pitchFamily="2" charset="0"/>
              </a:rPr>
              <a:t>e</a:t>
            </a: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nablement, or product </a:t>
            </a:r>
            <a:r>
              <a:rPr lang="en-US" sz="1600" dirty="0">
                <a:solidFill>
                  <a:schemeClr val="lt1"/>
                </a:solidFill>
                <a:latin typeface="Slate Pro" panose="02000506040000020004" pitchFamily="2" charset="0"/>
                <a:ea typeface="Avenir"/>
                <a:cs typeface="Avenir"/>
                <a:sym typeface="Slate Pro" panose="02000506040000020004" pitchFamily="2" charset="0"/>
              </a:rPr>
              <a:t>m</a:t>
            </a: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arketing, but they may also sit in corporate </a:t>
            </a:r>
            <a:r>
              <a:rPr lang="en-US" sz="1600" dirty="0">
                <a:solidFill>
                  <a:schemeClr val="lt1"/>
                </a:solidFill>
                <a:latin typeface="Slate Pro" panose="02000506040000020004" pitchFamily="2" charset="0"/>
                <a:ea typeface="Avenir"/>
                <a:cs typeface="Avenir"/>
                <a:sym typeface="Slate Pro" panose="02000506040000020004" pitchFamily="2" charset="0"/>
              </a:rPr>
              <a:t>s</a:t>
            </a: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trategy.</a:t>
            </a:r>
            <a:endParaRPr sz="2000"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endParaRPr sz="1600" b="0" i="0" u="none" strike="noStrike" cap="none" dirty="0">
              <a:solidFill>
                <a:schemeClr val="lt1"/>
              </a:solidFill>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0"/>
              </a:spcBef>
              <a:spcAft>
                <a:spcPts val="0"/>
              </a:spcAft>
              <a:buNone/>
            </a:pP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Program ownership provides governance and management of the process, but it does not solely own the research gathering or decision-making.</a:t>
            </a:r>
            <a:endParaRPr sz="2000" dirty="0">
              <a:latin typeface="Slate Pro" panose="02000506040000020004" pitchFamily="2" charset="0"/>
              <a:sym typeface="Slate Pro" panose="02000506040000020004" pitchFamily="2" charset="0"/>
            </a:endParaRPr>
          </a:p>
          <a:p>
            <a:pPr marL="0" marR="0" lvl="0" indent="0" algn="l" rtl="0">
              <a:lnSpc>
                <a:spcPct val="100000"/>
              </a:lnSpc>
              <a:spcBef>
                <a:spcPts val="0"/>
              </a:spcBef>
              <a:spcAft>
                <a:spcPts val="0"/>
              </a:spcAft>
              <a:buNone/>
            </a:pPr>
            <a:endParaRPr sz="1600" b="0" i="0" u="none" strike="noStrike" cap="none" dirty="0">
              <a:solidFill>
                <a:schemeClr val="lt1"/>
              </a:solidFill>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0"/>
              </a:spcBef>
              <a:spcAft>
                <a:spcPts val="0"/>
              </a:spcAft>
              <a:buNone/>
            </a:pPr>
            <a:r>
              <a:rPr lang="en-US" sz="1600" b="0" i="0" u="none" strike="noStrike" cap="none" dirty="0">
                <a:solidFill>
                  <a:schemeClr val="lt1"/>
                </a:solidFill>
                <a:latin typeface="Slate Pro" panose="02000506040000020004" pitchFamily="2" charset="0"/>
                <a:ea typeface="Avenir"/>
                <a:cs typeface="Avenir"/>
                <a:sym typeface="Slate Pro" panose="02000506040000020004" pitchFamily="2" charset="0"/>
              </a:rPr>
              <a:t>The collective stakeholders are responsible for functional research gathering, which will provide strategic leaders with intelligence to make key decisions.</a:t>
            </a:r>
            <a:endParaRPr sz="2000" dirty="0">
              <a:latin typeface="Slate Pro" panose="02000506040000020004" pitchFamily="2" charset="0"/>
              <a:sym typeface="Slate Pro" panose="02000506040000020004" pitchFamily="2" charset="0"/>
            </a:endParaRPr>
          </a:p>
        </p:txBody>
      </p:sp>
      <p:sp>
        <p:nvSpPr>
          <p:cNvPr id="34" name="Google Shape;715;p101">
            <a:extLst>
              <a:ext uri="{FF2B5EF4-FFF2-40B4-BE49-F238E27FC236}">
                <a16:creationId xmlns:a16="http://schemas.microsoft.com/office/drawing/2014/main" id="{F0C7D071-378A-F65E-B311-448DF74AB712}"/>
              </a:ext>
            </a:extLst>
          </p:cNvPr>
          <p:cNvSpPr txBox="1"/>
          <p:nvPr/>
        </p:nvSpPr>
        <p:spPr>
          <a:xfrm>
            <a:off x="8400271" y="1536050"/>
            <a:ext cx="3182129"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accent1"/>
              </a:buClr>
              <a:buSzPts val="1400"/>
              <a:buFont typeface="Arial"/>
              <a:buNone/>
            </a:pPr>
            <a:r>
              <a:rPr lang="en-US" sz="1800" b="1" i="0" u="none" strike="noStrike" cap="none" dirty="0">
                <a:solidFill>
                  <a:schemeClr val="lt1"/>
                </a:solidFill>
                <a:latin typeface="Slate Pro" panose="02000506040000020004" pitchFamily="2" charset="0"/>
                <a:ea typeface="Avenir"/>
                <a:cs typeface="Avenir"/>
                <a:sym typeface="Slate Pro" panose="02000506040000020004" pitchFamily="2" charset="0"/>
              </a:rPr>
              <a:t>Ownership of the </a:t>
            </a:r>
            <a:br>
              <a:rPr lang="en-US" sz="1800" b="1" i="0" u="none" strike="noStrike" cap="none" dirty="0">
                <a:solidFill>
                  <a:schemeClr val="lt1"/>
                </a:solidFill>
                <a:latin typeface="Slate Pro" panose="02000506040000020004" pitchFamily="2" charset="0"/>
                <a:ea typeface="Avenir"/>
                <a:cs typeface="Avenir"/>
                <a:sym typeface="Slate Pro" panose="02000506040000020004" pitchFamily="2" charset="0"/>
              </a:rPr>
            </a:br>
            <a:r>
              <a:rPr lang="en-US" sz="1800" b="1" i="0" u="none" strike="noStrike" cap="none" dirty="0">
                <a:solidFill>
                  <a:schemeClr val="lt1"/>
                </a:solidFill>
                <a:latin typeface="Slate Pro" panose="02000506040000020004" pitchFamily="2" charset="0"/>
                <a:ea typeface="Avenir"/>
                <a:cs typeface="Avenir"/>
                <a:sym typeface="Slate Pro" panose="02000506040000020004" pitchFamily="2" charset="0"/>
              </a:rPr>
              <a:t>CI Program</a:t>
            </a:r>
            <a:endParaRPr dirty="0">
              <a:latin typeface="Slate Pro" panose="02000506040000020004" pitchFamily="2" charset="0"/>
              <a:sym typeface="Slate Pro" panose="02000506040000020004" pitchFamily="2" charset="0"/>
            </a:endParaRPr>
          </a:p>
        </p:txBody>
      </p:sp>
      <p:sp>
        <p:nvSpPr>
          <p:cNvPr id="35" name="Google Shape;716;p101">
            <a:extLst>
              <a:ext uri="{FF2B5EF4-FFF2-40B4-BE49-F238E27FC236}">
                <a16:creationId xmlns:a16="http://schemas.microsoft.com/office/drawing/2014/main" id="{320220DE-892D-569C-29DA-4421D419A28C}"/>
              </a:ext>
            </a:extLst>
          </p:cNvPr>
          <p:cNvSpPr/>
          <p:nvPr/>
        </p:nvSpPr>
        <p:spPr>
          <a:xfrm>
            <a:off x="609600" y="1304925"/>
            <a:ext cx="2141734" cy="13837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36" name="Google Shape;717;p101">
            <a:extLst>
              <a:ext uri="{FF2B5EF4-FFF2-40B4-BE49-F238E27FC236}">
                <a16:creationId xmlns:a16="http://schemas.microsoft.com/office/drawing/2014/main" id="{84638DB3-A82C-EA44-27AF-3A5CC4AF49B9}"/>
              </a:ext>
            </a:extLst>
          </p:cNvPr>
          <p:cNvSpPr/>
          <p:nvPr/>
        </p:nvSpPr>
        <p:spPr>
          <a:xfrm>
            <a:off x="5224385" y="1304925"/>
            <a:ext cx="2141734" cy="13837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37" name="Google Shape;718;p101">
            <a:extLst>
              <a:ext uri="{FF2B5EF4-FFF2-40B4-BE49-F238E27FC236}">
                <a16:creationId xmlns:a16="http://schemas.microsoft.com/office/drawing/2014/main" id="{930B310E-9545-AB02-1492-C0235BD61D6B}"/>
              </a:ext>
            </a:extLst>
          </p:cNvPr>
          <p:cNvSpPr/>
          <p:nvPr/>
        </p:nvSpPr>
        <p:spPr>
          <a:xfrm>
            <a:off x="609600" y="3032544"/>
            <a:ext cx="2141734" cy="13837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38" name="Google Shape;719;p101">
            <a:extLst>
              <a:ext uri="{FF2B5EF4-FFF2-40B4-BE49-F238E27FC236}">
                <a16:creationId xmlns:a16="http://schemas.microsoft.com/office/drawing/2014/main" id="{045F91DE-892B-0908-CDAB-0198A46ABDAB}"/>
              </a:ext>
            </a:extLst>
          </p:cNvPr>
          <p:cNvSpPr/>
          <p:nvPr/>
        </p:nvSpPr>
        <p:spPr>
          <a:xfrm>
            <a:off x="5224385" y="3032544"/>
            <a:ext cx="2141734" cy="13837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39" name="Google Shape;720;p101">
            <a:extLst>
              <a:ext uri="{FF2B5EF4-FFF2-40B4-BE49-F238E27FC236}">
                <a16:creationId xmlns:a16="http://schemas.microsoft.com/office/drawing/2014/main" id="{EA1E78CD-CCED-B87A-75AF-69C00386EA01}"/>
              </a:ext>
            </a:extLst>
          </p:cNvPr>
          <p:cNvSpPr/>
          <p:nvPr/>
        </p:nvSpPr>
        <p:spPr>
          <a:xfrm>
            <a:off x="609600" y="4788484"/>
            <a:ext cx="2141734" cy="13837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40" name="Google Shape;721;p101">
            <a:extLst>
              <a:ext uri="{FF2B5EF4-FFF2-40B4-BE49-F238E27FC236}">
                <a16:creationId xmlns:a16="http://schemas.microsoft.com/office/drawing/2014/main" id="{BB85E719-7B02-84DB-EDC9-CFC7F03C2FE8}"/>
              </a:ext>
            </a:extLst>
          </p:cNvPr>
          <p:cNvSpPr/>
          <p:nvPr/>
        </p:nvSpPr>
        <p:spPr>
          <a:xfrm>
            <a:off x="5224385" y="4788484"/>
            <a:ext cx="2141734" cy="13837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74" name="Google Shape;755;p101">
            <a:extLst>
              <a:ext uri="{FF2B5EF4-FFF2-40B4-BE49-F238E27FC236}">
                <a16:creationId xmlns:a16="http://schemas.microsoft.com/office/drawing/2014/main" id="{E2044D42-1E34-3305-C6D8-652C035D5B3A}"/>
              </a:ext>
            </a:extLst>
          </p:cNvPr>
          <p:cNvSpPr txBox="1"/>
          <p:nvPr/>
        </p:nvSpPr>
        <p:spPr>
          <a:xfrm flipH="1">
            <a:off x="714375" y="1670292"/>
            <a:ext cx="1658152" cy="71045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b="1" u="none" strike="noStrike" cap="none" dirty="0">
                <a:latin typeface="Slate Pro" panose="02000506040000020004" pitchFamily="2" charset="0"/>
                <a:ea typeface="Avenir"/>
                <a:cs typeface="Avenir"/>
                <a:sym typeface="Slate Pro" panose="02000506040000020004" pitchFamily="2" charset="0"/>
              </a:rPr>
              <a:t>Finance</a:t>
            </a:r>
            <a:endParaRPr sz="1100" b="1" u="none" strike="noStrike" cap="none" dirty="0">
              <a:latin typeface="Slate Pro" panose="02000506040000020004" pitchFamily="2" charset="0"/>
              <a:ea typeface="Avenir"/>
              <a:cs typeface="Avenir"/>
              <a:sym typeface="Slate Pro" panose="02000506040000020004" pitchFamily="2" charset="0"/>
            </a:endParaRPr>
          </a:p>
          <a:p>
            <a:pPr marL="0" marR="0" lvl="0" indent="0" algn="r" rtl="0">
              <a:lnSpc>
                <a:spcPct val="100000"/>
              </a:lnSpc>
              <a:spcBef>
                <a:spcPts val="500"/>
              </a:spcBef>
              <a:spcAft>
                <a:spcPts val="0"/>
              </a:spcAft>
              <a:buNone/>
            </a:pPr>
            <a:r>
              <a:rPr lang="en-US" sz="1200" i="0" u="none" strike="noStrike" cap="none" dirty="0">
                <a:latin typeface="Slate Pro" panose="02000506040000020004" pitchFamily="2" charset="0"/>
                <a:ea typeface="Avenir"/>
                <a:cs typeface="Avenir"/>
                <a:sym typeface="Slate Pro" panose="02000506040000020004" pitchFamily="2" charset="0"/>
              </a:rPr>
              <a:t>How do our KPIs stack up to competitors?</a:t>
            </a:r>
            <a:endParaRPr sz="2400" dirty="0">
              <a:latin typeface="Slate Pro" panose="02000506040000020004" pitchFamily="2" charset="0"/>
              <a:sym typeface="Slate Pro" panose="02000506040000020004" pitchFamily="2" charset="0"/>
            </a:endParaRPr>
          </a:p>
        </p:txBody>
      </p:sp>
      <p:sp>
        <p:nvSpPr>
          <p:cNvPr id="75" name="Google Shape;756;p101">
            <a:extLst>
              <a:ext uri="{FF2B5EF4-FFF2-40B4-BE49-F238E27FC236}">
                <a16:creationId xmlns:a16="http://schemas.microsoft.com/office/drawing/2014/main" id="{238B2E95-204B-47A5-8592-61C5F002CEC3}"/>
              </a:ext>
            </a:extLst>
          </p:cNvPr>
          <p:cNvSpPr txBox="1"/>
          <p:nvPr/>
        </p:nvSpPr>
        <p:spPr>
          <a:xfrm flipH="1">
            <a:off x="605055" y="5096382"/>
            <a:ext cx="1767472" cy="710451"/>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None/>
            </a:pPr>
            <a:r>
              <a:rPr lang="en-US" b="1" u="none" strike="noStrike" cap="none" dirty="0">
                <a:latin typeface="Slate Pro" panose="02000506040000020004" pitchFamily="2" charset="0"/>
                <a:ea typeface="Avenir"/>
                <a:cs typeface="Avenir"/>
                <a:sym typeface="Slate Pro" panose="02000506040000020004" pitchFamily="2" charset="0"/>
              </a:rPr>
              <a:t>Partners</a:t>
            </a:r>
            <a:endParaRPr sz="2000" b="1" dirty="0">
              <a:latin typeface="Slate Pro" panose="02000506040000020004" pitchFamily="2" charset="0"/>
              <a:sym typeface="Slate Pro" panose="02000506040000020004" pitchFamily="2" charset="0"/>
            </a:endParaRPr>
          </a:p>
          <a:p>
            <a:pPr marL="0" marR="0" lvl="0" indent="0" algn="r" rtl="0">
              <a:lnSpc>
                <a:spcPct val="100000"/>
              </a:lnSpc>
              <a:spcBef>
                <a:spcPts val="500"/>
              </a:spcBef>
              <a:spcAft>
                <a:spcPts val="0"/>
              </a:spcAft>
              <a:buNone/>
            </a:pPr>
            <a:r>
              <a:rPr lang="en-US" sz="1200" i="0" u="none" strike="noStrike" cap="none" dirty="0">
                <a:latin typeface="Slate Pro" panose="02000506040000020004" pitchFamily="2" charset="0"/>
                <a:ea typeface="Avenir"/>
                <a:cs typeface="Avenir"/>
                <a:sym typeface="Slate Pro" panose="02000506040000020004" pitchFamily="2" charset="0"/>
              </a:rPr>
              <a:t>Do partners find us easy </a:t>
            </a:r>
            <a:br>
              <a:rPr lang="en-US" sz="1200" i="0" u="none" strike="noStrike" cap="none" dirty="0">
                <a:latin typeface="Slate Pro" panose="02000506040000020004" pitchFamily="2" charset="0"/>
                <a:ea typeface="Avenir"/>
                <a:cs typeface="Avenir"/>
                <a:sym typeface="Slate Pro" panose="02000506040000020004" pitchFamily="2" charset="0"/>
              </a:rPr>
            </a:br>
            <a:r>
              <a:rPr lang="en-US" sz="1200" i="0" u="none" strike="noStrike" cap="none" dirty="0">
                <a:latin typeface="Slate Pro" panose="02000506040000020004" pitchFamily="2" charset="0"/>
                <a:ea typeface="Avenir"/>
                <a:cs typeface="Avenir"/>
                <a:sym typeface="Slate Pro" panose="02000506040000020004" pitchFamily="2" charset="0"/>
              </a:rPr>
              <a:t>to work with?</a:t>
            </a:r>
            <a:endParaRPr sz="2400" dirty="0">
              <a:latin typeface="Slate Pro" panose="02000506040000020004" pitchFamily="2" charset="0"/>
              <a:sym typeface="Slate Pro" panose="02000506040000020004" pitchFamily="2" charset="0"/>
            </a:endParaRPr>
          </a:p>
        </p:txBody>
      </p:sp>
      <p:sp>
        <p:nvSpPr>
          <p:cNvPr id="76" name="Google Shape;757;p101">
            <a:extLst>
              <a:ext uri="{FF2B5EF4-FFF2-40B4-BE49-F238E27FC236}">
                <a16:creationId xmlns:a16="http://schemas.microsoft.com/office/drawing/2014/main" id="{3F85C7F8-3DEF-AFF8-209A-6DFE8FA049E5}"/>
              </a:ext>
            </a:extLst>
          </p:cNvPr>
          <p:cNvSpPr txBox="1"/>
          <p:nvPr/>
        </p:nvSpPr>
        <p:spPr>
          <a:xfrm>
            <a:off x="605057" y="3271016"/>
            <a:ext cx="1767472" cy="98745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b="1" u="none" strike="noStrike" cap="none" dirty="0">
                <a:latin typeface="Slate Pro" panose="02000506040000020004" pitchFamily="2" charset="0"/>
                <a:ea typeface="Avenir"/>
                <a:cs typeface="Avenir"/>
                <a:sym typeface="Slate Pro" panose="02000506040000020004" pitchFamily="2" charset="0"/>
              </a:rPr>
              <a:t>Strategy and Communications</a:t>
            </a:r>
            <a:endParaRPr sz="2000" b="1" dirty="0">
              <a:latin typeface="Slate Pro" panose="02000506040000020004" pitchFamily="2" charset="0"/>
              <a:sym typeface="Slate Pro" panose="02000506040000020004" pitchFamily="2" charset="0"/>
            </a:endParaRPr>
          </a:p>
          <a:p>
            <a:pPr marL="0" marR="0" lvl="0" indent="0" algn="r" rtl="0">
              <a:lnSpc>
                <a:spcPct val="100000"/>
              </a:lnSpc>
              <a:spcBef>
                <a:spcPts val="500"/>
              </a:spcBef>
              <a:spcAft>
                <a:spcPts val="0"/>
              </a:spcAft>
              <a:buNone/>
            </a:pPr>
            <a:r>
              <a:rPr lang="en-US" sz="1200" i="0" u="none" strike="noStrike" cap="none" dirty="0">
                <a:latin typeface="Slate Pro" panose="02000506040000020004" pitchFamily="2" charset="0"/>
                <a:ea typeface="Avenir"/>
                <a:cs typeface="Avenir"/>
                <a:sym typeface="Slate Pro" panose="02000506040000020004" pitchFamily="2" charset="0"/>
              </a:rPr>
              <a:t>Is our growth strategy </a:t>
            </a:r>
            <a:br>
              <a:rPr lang="en-US" sz="1200" i="0" u="none" strike="noStrike" cap="none" dirty="0">
                <a:latin typeface="Slate Pro" panose="02000506040000020004" pitchFamily="2" charset="0"/>
                <a:ea typeface="Avenir"/>
                <a:cs typeface="Avenir"/>
                <a:sym typeface="Slate Pro" panose="02000506040000020004" pitchFamily="2" charset="0"/>
              </a:rPr>
            </a:br>
            <a:r>
              <a:rPr lang="en-US" sz="1200" i="0" u="none" strike="noStrike" cap="none" dirty="0">
                <a:latin typeface="Slate Pro" panose="02000506040000020004" pitchFamily="2" charset="0"/>
                <a:ea typeface="Avenir"/>
                <a:cs typeface="Avenir"/>
                <a:sym typeface="Slate Pro" panose="02000506040000020004" pitchFamily="2" charset="0"/>
              </a:rPr>
              <a:t>a leader in our industry? </a:t>
            </a:r>
            <a:endParaRPr sz="2400" dirty="0">
              <a:latin typeface="Slate Pro" panose="02000506040000020004" pitchFamily="2" charset="0"/>
              <a:sym typeface="Slate Pro" panose="02000506040000020004" pitchFamily="2" charset="0"/>
            </a:endParaRPr>
          </a:p>
        </p:txBody>
      </p:sp>
      <p:sp>
        <p:nvSpPr>
          <p:cNvPr id="77" name="Google Shape;758;p101">
            <a:extLst>
              <a:ext uri="{FF2B5EF4-FFF2-40B4-BE49-F238E27FC236}">
                <a16:creationId xmlns:a16="http://schemas.microsoft.com/office/drawing/2014/main" id="{66C170F0-4980-E36F-ABEA-C28AD4054BD8}"/>
              </a:ext>
            </a:extLst>
          </p:cNvPr>
          <p:cNvSpPr txBox="1"/>
          <p:nvPr/>
        </p:nvSpPr>
        <p:spPr>
          <a:xfrm>
            <a:off x="5570214" y="1670292"/>
            <a:ext cx="1769778" cy="7104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b="1" u="none" strike="noStrike" cap="none" dirty="0">
                <a:latin typeface="Slate Pro" panose="02000506040000020004" pitchFamily="2" charset="0"/>
                <a:ea typeface="Avenir"/>
                <a:cs typeface="Avenir"/>
                <a:sym typeface="Slate Pro" panose="02000506040000020004" pitchFamily="2" charset="0"/>
              </a:rPr>
              <a:t>Product</a:t>
            </a:r>
            <a:endParaRPr sz="1100" b="1" u="none" strike="noStrike" cap="none" dirty="0">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500"/>
              </a:spcBef>
              <a:spcAft>
                <a:spcPts val="0"/>
              </a:spcAft>
              <a:buNone/>
            </a:pPr>
            <a:r>
              <a:rPr lang="en-US" sz="1200" i="0" u="none" strike="noStrike" cap="none" dirty="0">
                <a:latin typeface="Slate Pro" panose="02000506040000020004" pitchFamily="2" charset="0"/>
                <a:ea typeface="Avenir"/>
                <a:cs typeface="Avenir"/>
                <a:sym typeface="Slate Pro" panose="02000506040000020004" pitchFamily="2" charset="0"/>
              </a:rPr>
              <a:t>Do our offerings satisfy </a:t>
            </a:r>
            <a:br>
              <a:rPr lang="en-US" sz="1200" i="0" u="none" strike="noStrike" cap="none" dirty="0">
                <a:latin typeface="Slate Pro" panose="02000506040000020004" pitchFamily="2" charset="0"/>
                <a:ea typeface="Avenir"/>
                <a:cs typeface="Avenir"/>
                <a:sym typeface="Slate Pro" panose="02000506040000020004" pitchFamily="2" charset="0"/>
              </a:rPr>
            </a:br>
            <a:r>
              <a:rPr lang="en-US" sz="1200" i="0" u="none" strike="noStrike" cap="none" dirty="0">
                <a:latin typeface="Slate Pro" panose="02000506040000020004" pitchFamily="2" charset="0"/>
                <a:ea typeface="Avenir"/>
                <a:cs typeface="Avenir"/>
                <a:sym typeface="Slate Pro" panose="02000506040000020004" pitchFamily="2" charset="0"/>
              </a:rPr>
              <a:t>our customers’ needs?</a:t>
            </a:r>
            <a:endParaRPr sz="2400" dirty="0">
              <a:latin typeface="Slate Pro" panose="02000506040000020004" pitchFamily="2" charset="0"/>
              <a:sym typeface="Slate Pro" panose="02000506040000020004" pitchFamily="2" charset="0"/>
            </a:endParaRPr>
          </a:p>
        </p:txBody>
      </p:sp>
      <p:sp>
        <p:nvSpPr>
          <p:cNvPr id="78" name="Google Shape;759;p101">
            <a:extLst>
              <a:ext uri="{FF2B5EF4-FFF2-40B4-BE49-F238E27FC236}">
                <a16:creationId xmlns:a16="http://schemas.microsoft.com/office/drawing/2014/main" id="{E234F659-BA1E-6E3C-5B61-947B0F10B4A6}"/>
              </a:ext>
            </a:extLst>
          </p:cNvPr>
          <p:cNvSpPr txBox="1"/>
          <p:nvPr/>
        </p:nvSpPr>
        <p:spPr>
          <a:xfrm>
            <a:off x="5570214" y="3231361"/>
            <a:ext cx="1769778" cy="10797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b="1" u="none" strike="noStrike" cap="none" dirty="0">
                <a:latin typeface="Slate Pro" panose="02000506040000020004" pitchFamily="2" charset="0"/>
                <a:ea typeface="Avenir"/>
                <a:cs typeface="Avenir"/>
                <a:sym typeface="Slate Pro" panose="02000506040000020004" pitchFamily="2" charset="0"/>
              </a:rPr>
              <a:t>Marketing</a:t>
            </a:r>
            <a:endParaRPr sz="1100" b="1" u="none" strike="noStrike" cap="none" dirty="0">
              <a:latin typeface="Slate Pro" panose="02000506040000020004" pitchFamily="2" charset="0"/>
              <a:ea typeface="Avenir"/>
              <a:cs typeface="Avenir"/>
              <a:sym typeface="Slate Pro" panose="02000506040000020004" pitchFamily="2" charset="0"/>
            </a:endParaRPr>
          </a:p>
          <a:p>
            <a:pPr marL="0" marR="0" lvl="0" indent="0" algn="l" rtl="0">
              <a:lnSpc>
                <a:spcPct val="100000"/>
              </a:lnSpc>
              <a:spcBef>
                <a:spcPts val="500"/>
              </a:spcBef>
              <a:spcAft>
                <a:spcPts val="0"/>
              </a:spcAft>
              <a:buNone/>
            </a:pPr>
            <a:r>
              <a:rPr lang="en-US" sz="1200" i="0" u="none" strike="noStrike" cap="none" dirty="0">
                <a:latin typeface="Slate Pro" panose="02000506040000020004" pitchFamily="2" charset="0"/>
                <a:ea typeface="Avenir"/>
                <a:cs typeface="Avenir"/>
                <a:sym typeface="Slate Pro" panose="02000506040000020004" pitchFamily="2" charset="0"/>
              </a:rPr>
              <a:t>Is our messaging driving brand awareness </a:t>
            </a:r>
            <a:r>
              <a:rPr lang="en-US" sz="1200" dirty="0">
                <a:latin typeface="Slate Pro" panose="02000506040000020004" pitchFamily="2" charset="0"/>
                <a:ea typeface="Avenir"/>
                <a:cs typeface="Avenir"/>
                <a:sym typeface="Slate Pro" panose="02000506040000020004" pitchFamily="2" charset="0"/>
              </a:rPr>
              <a:t>and</a:t>
            </a:r>
            <a:r>
              <a:rPr lang="en-US" sz="1200" i="0" u="none" strike="noStrike" cap="none" dirty="0">
                <a:latin typeface="Slate Pro" panose="02000506040000020004" pitchFamily="2" charset="0"/>
                <a:ea typeface="Avenir"/>
                <a:cs typeface="Avenir"/>
                <a:sym typeface="Slate Pro" panose="02000506040000020004" pitchFamily="2" charset="0"/>
              </a:rPr>
              <a:t> prospect/customer engagement?</a:t>
            </a:r>
            <a:endParaRPr sz="2400" dirty="0">
              <a:latin typeface="Slate Pro" panose="02000506040000020004" pitchFamily="2" charset="0"/>
              <a:sym typeface="Slate Pro" panose="02000506040000020004" pitchFamily="2" charset="0"/>
            </a:endParaRPr>
          </a:p>
        </p:txBody>
      </p:sp>
      <p:sp>
        <p:nvSpPr>
          <p:cNvPr id="79" name="Google Shape;760;p101">
            <a:extLst>
              <a:ext uri="{FF2B5EF4-FFF2-40B4-BE49-F238E27FC236}">
                <a16:creationId xmlns:a16="http://schemas.microsoft.com/office/drawing/2014/main" id="{8AFA73E9-9B96-8ABD-2BF6-28A8E409C6BB}"/>
              </a:ext>
            </a:extLst>
          </p:cNvPr>
          <p:cNvSpPr txBox="1"/>
          <p:nvPr/>
        </p:nvSpPr>
        <p:spPr>
          <a:xfrm>
            <a:off x="5570214" y="5070577"/>
            <a:ext cx="1769778" cy="84895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b="1" u="none" strike="noStrike" cap="none" dirty="0">
                <a:latin typeface="Slate Pro" panose="02000506040000020004" pitchFamily="2" charset="0"/>
                <a:ea typeface="Avenir"/>
                <a:cs typeface="Avenir"/>
                <a:sym typeface="Slate Pro" panose="02000506040000020004" pitchFamily="2" charset="0"/>
              </a:rPr>
              <a:t>Revenue</a:t>
            </a:r>
            <a:endParaRPr sz="2000" b="1" dirty="0">
              <a:latin typeface="Slate Pro" panose="02000506040000020004" pitchFamily="2" charset="0"/>
              <a:sym typeface="Slate Pro" panose="02000506040000020004" pitchFamily="2" charset="0"/>
            </a:endParaRPr>
          </a:p>
          <a:p>
            <a:pPr marL="0" marR="0" lvl="0" indent="0" algn="l" rtl="0">
              <a:lnSpc>
                <a:spcPct val="100000"/>
              </a:lnSpc>
              <a:spcBef>
                <a:spcPts val="500"/>
              </a:spcBef>
              <a:spcAft>
                <a:spcPts val="0"/>
              </a:spcAft>
              <a:buNone/>
            </a:pPr>
            <a:r>
              <a:rPr lang="en-US" sz="1100" i="0" u="none" strike="noStrike" cap="none" dirty="0">
                <a:latin typeface="Slate Pro" panose="02000506040000020004" pitchFamily="2" charset="0"/>
                <a:ea typeface="Avenir"/>
                <a:cs typeface="Avenir"/>
                <a:sym typeface="Slate Pro" panose="02000506040000020004" pitchFamily="2" charset="0"/>
              </a:rPr>
              <a:t>Are we identifying the best opportunities for increased ROI? </a:t>
            </a:r>
            <a:endParaRPr sz="2000" dirty="0">
              <a:latin typeface="Slate Pro" panose="02000506040000020004" pitchFamily="2" charset="0"/>
              <a:sym typeface="Slate Pro" panose="02000506040000020004" pitchFamily="2" charset="0"/>
            </a:endParaRPr>
          </a:p>
        </p:txBody>
      </p:sp>
      <p:sp>
        <p:nvSpPr>
          <p:cNvPr id="80" name="Google Shape;761;p101">
            <a:extLst>
              <a:ext uri="{FF2B5EF4-FFF2-40B4-BE49-F238E27FC236}">
                <a16:creationId xmlns:a16="http://schemas.microsoft.com/office/drawing/2014/main" id="{EC18D946-CA8E-2DEF-1847-2786807B977F}"/>
              </a:ext>
            </a:extLst>
          </p:cNvPr>
          <p:cNvSpPr txBox="1"/>
          <p:nvPr/>
        </p:nvSpPr>
        <p:spPr>
          <a:xfrm flipH="1">
            <a:off x="3046074" y="3101155"/>
            <a:ext cx="1880009" cy="1246495"/>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None/>
            </a:pPr>
            <a:r>
              <a:rPr lang="en-US" b="1" i="0" u="none" strike="noStrike" cap="none" dirty="0">
                <a:solidFill>
                  <a:schemeClr val="bg1"/>
                </a:solidFill>
                <a:latin typeface="Slate Pro" panose="02000506040000020004" pitchFamily="2" charset="0"/>
                <a:ea typeface="Avenir"/>
                <a:cs typeface="Avenir"/>
                <a:sym typeface="Slate Pro" panose="02000506040000020004" pitchFamily="2" charset="0"/>
              </a:rPr>
              <a:t>Centralized Competitive Intelligence</a:t>
            </a:r>
            <a:endParaRPr sz="2000" dirty="0">
              <a:solidFill>
                <a:schemeClr val="bg1"/>
              </a:solidFill>
              <a:latin typeface="Slate Pro" panose="02000506040000020004" pitchFamily="2" charset="0"/>
              <a:sym typeface="Slate Pro" panose="02000506040000020004" pitchFamily="2" charset="0"/>
            </a:endParaRPr>
          </a:p>
        </p:txBody>
      </p:sp>
      <p:cxnSp>
        <p:nvCxnSpPr>
          <p:cNvPr id="81" name="Google Shape;762;p101">
            <a:extLst>
              <a:ext uri="{FF2B5EF4-FFF2-40B4-BE49-F238E27FC236}">
                <a16:creationId xmlns:a16="http://schemas.microsoft.com/office/drawing/2014/main" id="{A3E9D08E-2F63-C0A5-0A76-D2C015FB0E2A}"/>
              </a:ext>
            </a:extLst>
          </p:cNvPr>
          <p:cNvCxnSpPr/>
          <p:nvPr/>
        </p:nvCxnSpPr>
        <p:spPr>
          <a:xfrm>
            <a:off x="7850725" y="2219671"/>
            <a:ext cx="4341275" cy="0"/>
          </a:xfrm>
          <a:prstGeom prst="straightConnector1">
            <a:avLst/>
          </a:prstGeom>
          <a:noFill/>
          <a:ln w="9525" cap="flat" cmpd="sng">
            <a:solidFill>
              <a:schemeClr val="lt1"/>
            </a:solidFill>
            <a:prstDash val="solid"/>
            <a:miter lim="800000"/>
            <a:headEnd type="none" w="sm" len="sm"/>
            <a:tailEnd type="none" w="sm" len="sm"/>
          </a:ln>
        </p:spPr>
      </p:cxnSp>
      <p:cxnSp>
        <p:nvCxnSpPr>
          <p:cNvPr id="82" name="Google Shape;763;p101">
            <a:extLst>
              <a:ext uri="{FF2B5EF4-FFF2-40B4-BE49-F238E27FC236}">
                <a16:creationId xmlns:a16="http://schemas.microsoft.com/office/drawing/2014/main" id="{33C2E9DF-F0E2-1432-1A6E-EACF615BB59B}"/>
              </a:ext>
            </a:extLst>
          </p:cNvPr>
          <p:cNvCxnSpPr>
            <a:stCxn id="6" idx="0"/>
          </p:cNvCxnSpPr>
          <p:nvPr/>
        </p:nvCxnSpPr>
        <p:spPr>
          <a:xfrm flipH="1">
            <a:off x="3977265" y="1304925"/>
            <a:ext cx="8813" cy="1515190"/>
          </a:xfrm>
          <a:prstGeom prst="straightConnector1">
            <a:avLst/>
          </a:prstGeom>
          <a:noFill/>
          <a:ln w="9525" cap="flat" cmpd="sng">
            <a:solidFill>
              <a:schemeClr val="bg1"/>
            </a:solidFill>
            <a:prstDash val="solid"/>
            <a:miter lim="800000"/>
            <a:headEnd type="none" w="sm" len="sm"/>
            <a:tailEnd type="none" w="sm" len="sm"/>
          </a:ln>
        </p:spPr>
      </p:cxnSp>
      <p:cxnSp>
        <p:nvCxnSpPr>
          <p:cNvPr id="83" name="Google Shape;764;p101">
            <a:extLst>
              <a:ext uri="{FF2B5EF4-FFF2-40B4-BE49-F238E27FC236}">
                <a16:creationId xmlns:a16="http://schemas.microsoft.com/office/drawing/2014/main" id="{ECCF9548-C9DA-5E6B-DD9B-90BC0E0B9C65}"/>
              </a:ext>
            </a:extLst>
          </p:cNvPr>
          <p:cNvCxnSpPr/>
          <p:nvPr/>
        </p:nvCxnSpPr>
        <p:spPr>
          <a:xfrm flipH="1">
            <a:off x="3977140" y="4656916"/>
            <a:ext cx="8939" cy="1515284"/>
          </a:xfrm>
          <a:prstGeom prst="straightConnector1">
            <a:avLst/>
          </a:prstGeom>
          <a:noFill/>
          <a:ln w="9525" cap="flat" cmpd="sng">
            <a:solidFill>
              <a:schemeClr val="bg1"/>
            </a:solidFill>
            <a:prstDash val="solid"/>
            <a:miter lim="800000"/>
            <a:headEnd type="none" w="sm" len="sm"/>
            <a:tailEnd type="none" w="sm" len="sm"/>
          </a:ln>
        </p:spPr>
      </p:cxnSp>
      <p:sp>
        <p:nvSpPr>
          <p:cNvPr id="2" name="Title 1">
            <a:extLst>
              <a:ext uri="{FF2B5EF4-FFF2-40B4-BE49-F238E27FC236}">
                <a16:creationId xmlns:a16="http://schemas.microsoft.com/office/drawing/2014/main" id="{4EA9A021-4E58-1794-9D48-26848C924E17}"/>
              </a:ext>
            </a:extLst>
          </p:cNvPr>
          <p:cNvSpPr>
            <a:spLocks noGrp="1"/>
          </p:cNvSpPr>
          <p:nvPr>
            <p:ph type="title"/>
          </p:nvPr>
        </p:nvSpPr>
        <p:spPr/>
        <p:txBody>
          <a:bodyPr vert="horz"/>
          <a:lstStyle/>
          <a:p>
            <a:r>
              <a:rPr lang="en-US" dirty="0">
                <a:ea typeface="Avenir"/>
                <a:cs typeface="Avenir"/>
              </a:rPr>
              <a:t>Centralized CI relies on the inputs and desired outputs from cross</a:t>
            </a:r>
            <a:r>
              <a:rPr lang="en-US" dirty="0"/>
              <a:t>-</a:t>
            </a:r>
            <a:r>
              <a:rPr lang="en-US" dirty="0">
                <a:ea typeface="Avenir"/>
                <a:cs typeface="Avenir"/>
              </a:rPr>
              <a:t>functional teams </a:t>
            </a:r>
            <a:endParaRPr lang="en-US" dirty="0"/>
          </a:p>
        </p:txBody>
      </p:sp>
      <p:grpSp>
        <p:nvGrpSpPr>
          <p:cNvPr id="24" name="Google Shape;710;p101">
            <a:extLst>
              <a:ext uri="{FF2B5EF4-FFF2-40B4-BE49-F238E27FC236}">
                <a16:creationId xmlns:a16="http://schemas.microsoft.com/office/drawing/2014/main" id="{6132751F-5487-65F5-0C4D-54B39AA93B96}"/>
              </a:ext>
            </a:extLst>
          </p:cNvPr>
          <p:cNvGrpSpPr/>
          <p:nvPr/>
        </p:nvGrpSpPr>
        <p:grpSpPr>
          <a:xfrm>
            <a:off x="7850725" y="1617714"/>
            <a:ext cx="360362" cy="360363"/>
            <a:chOff x="5554663" y="2887663"/>
            <a:chExt cx="360362" cy="360363"/>
          </a:xfrm>
        </p:grpSpPr>
        <p:sp>
          <p:nvSpPr>
            <p:cNvPr id="30" name="Google Shape;711;p101">
              <a:extLst>
                <a:ext uri="{FF2B5EF4-FFF2-40B4-BE49-F238E27FC236}">
                  <a16:creationId xmlns:a16="http://schemas.microsoft.com/office/drawing/2014/main" id="{4E3119D0-E716-9FAD-678C-C0DE3620DE1E}"/>
                </a:ext>
              </a:extLst>
            </p:cNvPr>
            <p:cNvSpPr/>
            <p:nvPr/>
          </p:nvSpPr>
          <p:spPr>
            <a:xfrm>
              <a:off x="5784850" y="3052763"/>
              <a:ext cx="130175" cy="150813"/>
            </a:xfrm>
            <a:custGeom>
              <a:avLst/>
              <a:gdLst/>
              <a:ahLst/>
              <a:cxnLst/>
              <a:rect l="l" t="t" r="r" b="b"/>
              <a:pathLst>
                <a:path w="35" h="40" extrusionOk="0">
                  <a:moveTo>
                    <a:pt x="35" y="37"/>
                  </a:moveTo>
                  <a:cubicBezTo>
                    <a:pt x="35" y="30"/>
                    <a:pt x="30" y="24"/>
                    <a:pt x="24" y="22"/>
                  </a:cubicBezTo>
                  <a:cubicBezTo>
                    <a:pt x="27" y="19"/>
                    <a:pt x="29" y="16"/>
                    <a:pt x="29" y="12"/>
                  </a:cubicBezTo>
                  <a:cubicBezTo>
                    <a:pt x="29" y="5"/>
                    <a:pt x="24" y="0"/>
                    <a:pt x="17" y="0"/>
                  </a:cubicBezTo>
                  <a:cubicBezTo>
                    <a:pt x="10" y="0"/>
                    <a:pt x="5" y="5"/>
                    <a:pt x="5" y="12"/>
                  </a:cubicBezTo>
                  <a:cubicBezTo>
                    <a:pt x="5" y="16"/>
                    <a:pt x="7" y="19"/>
                    <a:pt x="10" y="22"/>
                  </a:cubicBezTo>
                  <a:cubicBezTo>
                    <a:pt x="5" y="24"/>
                    <a:pt x="2" y="28"/>
                    <a:pt x="0" y="32"/>
                  </a:cubicBezTo>
                  <a:cubicBezTo>
                    <a:pt x="3" y="34"/>
                    <a:pt x="5" y="37"/>
                    <a:pt x="7" y="40"/>
                  </a:cubicBezTo>
                  <a:cubicBezTo>
                    <a:pt x="33" y="40"/>
                    <a:pt x="33" y="40"/>
                    <a:pt x="33" y="40"/>
                  </a:cubicBezTo>
                  <a:cubicBezTo>
                    <a:pt x="33" y="40"/>
                    <a:pt x="33" y="40"/>
                    <a:pt x="33" y="40"/>
                  </a:cubicBezTo>
                  <a:cubicBezTo>
                    <a:pt x="34" y="40"/>
                    <a:pt x="35" y="39"/>
                    <a:pt x="35" y="38"/>
                  </a:cubicBezTo>
                  <a:cubicBezTo>
                    <a:pt x="35" y="38"/>
                    <a:pt x="35" y="38"/>
                    <a:pt x="35"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venir"/>
                <a:cs typeface="Avenir"/>
                <a:sym typeface="Slate Pro" panose="02000506040000020004" pitchFamily="2" charset="0"/>
              </a:endParaRPr>
            </a:p>
          </p:txBody>
        </p:sp>
        <p:sp>
          <p:nvSpPr>
            <p:cNvPr id="31" name="Google Shape;712;p101">
              <a:extLst>
                <a:ext uri="{FF2B5EF4-FFF2-40B4-BE49-F238E27FC236}">
                  <a16:creationId xmlns:a16="http://schemas.microsoft.com/office/drawing/2014/main" id="{119242ED-5363-155C-D13E-89024225676E}"/>
                </a:ext>
              </a:extLst>
            </p:cNvPr>
            <p:cNvSpPr/>
            <p:nvPr/>
          </p:nvSpPr>
          <p:spPr>
            <a:xfrm>
              <a:off x="5554663" y="3052763"/>
              <a:ext cx="131763" cy="150813"/>
            </a:xfrm>
            <a:custGeom>
              <a:avLst/>
              <a:gdLst/>
              <a:ahLst/>
              <a:cxnLst/>
              <a:rect l="l" t="t" r="r" b="b"/>
              <a:pathLst>
                <a:path w="35" h="40" extrusionOk="0">
                  <a:moveTo>
                    <a:pt x="35" y="32"/>
                  </a:moveTo>
                  <a:cubicBezTo>
                    <a:pt x="33" y="27"/>
                    <a:pt x="30"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28" y="40"/>
                    <a:pt x="28" y="40"/>
                    <a:pt x="28" y="40"/>
                  </a:cubicBezTo>
                  <a:cubicBezTo>
                    <a:pt x="30" y="37"/>
                    <a:pt x="32" y="34"/>
                    <a:pt x="35"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venir"/>
                <a:cs typeface="Avenir"/>
                <a:sym typeface="Slate Pro" panose="02000506040000020004" pitchFamily="2" charset="0"/>
              </a:endParaRPr>
            </a:p>
          </p:txBody>
        </p:sp>
        <p:sp>
          <p:nvSpPr>
            <p:cNvPr id="32" name="Google Shape;713;p101">
              <a:extLst>
                <a:ext uri="{FF2B5EF4-FFF2-40B4-BE49-F238E27FC236}">
                  <a16:creationId xmlns:a16="http://schemas.microsoft.com/office/drawing/2014/main" id="{78DAC81B-BBF8-E198-BDB0-51807540160B}"/>
                </a:ext>
              </a:extLst>
            </p:cNvPr>
            <p:cNvSpPr/>
            <p:nvPr/>
          </p:nvSpPr>
          <p:spPr>
            <a:xfrm>
              <a:off x="5667375" y="3098801"/>
              <a:ext cx="136525" cy="149225"/>
            </a:xfrm>
            <a:custGeom>
              <a:avLst/>
              <a:gdLst/>
              <a:ahLst/>
              <a:cxnLst/>
              <a:rect l="l" t="t" r="r" b="b"/>
              <a:pathLst>
                <a:path w="36" h="40" extrusionOk="0">
                  <a:moveTo>
                    <a:pt x="36" y="37"/>
                  </a:moveTo>
                  <a:cubicBezTo>
                    <a:pt x="36" y="30"/>
                    <a:pt x="31" y="24"/>
                    <a:pt x="25" y="22"/>
                  </a:cubicBezTo>
                  <a:cubicBezTo>
                    <a:pt x="28" y="19"/>
                    <a:pt x="30" y="16"/>
                    <a:pt x="30" y="12"/>
                  </a:cubicBezTo>
                  <a:cubicBezTo>
                    <a:pt x="30" y="5"/>
                    <a:pt x="25" y="0"/>
                    <a:pt x="18" y="0"/>
                  </a:cubicBezTo>
                  <a:cubicBezTo>
                    <a:pt x="11" y="0"/>
                    <a:pt x="6" y="5"/>
                    <a:pt x="6" y="12"/>
                  </a:cubicBezTo>
                  <a:cubicBezTo>
                    <a:pt x="6" y="16"/>
                    <a:pt x="8" y="19"/>
                    <a:pt x="11" y="22"/>
                  </a:cubicBezTo>
                  <a:cubicBezTo>
                    <a:pt x="4" y="24"/>
                    <a:pt x="0" y="31"/>
                    <a:pt x="0" y="38"/>
                  </a:cubicBezTo>
                  <a:cubicBezTo>
                    <a:pt x="0" y="39"/>
                    <a:pt x="1" y="40"/>
                    <a:pt x="2" y="40"/>
                  </a:cubicBezTo>
                  <a:cubicBezTo>
                    <a:pt x="34" y="40"/>
                    <a:pt x="34" y="40"/>
                    <a:pt x="34" y="40"/>
                  </a:cubicBezTo>
                  <a:cubicBezTo>
                    <a:pt x="34" y="40"/>
                    <a:pt x="34" y="40"/>
                    <a:pt x="34" y="40"/>
                  </a:cubicBezTo>
                  <a:cubicBezTo>
                    <a:pt x="35" y="40"/>
                    <a:pt x="36" y="39"/>
                    <a:pt x="36" y="38"/>
                  </a:cubicBezTo>
                  <a:cubicBezTo>
                    <a:pt x="36" y="38"/>
                    <a:pt x="36" y="38"/>
                    <a:pt x="36"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venir"/>
                <a:cs typeface="Avenir"/>
                <a:sym typeface="Slate Pro" panose="02000506040000020004" pitchFamily="2" charset="0"/>
              </a:endParaRPr>
            </a:p>
          </p:txBody>
        </p:sp>
        <p:sp>
          <p:nvSpPr>
            <p:cNvPr id="33" name="Google Shape;714;p101">
              <a:extLst>
                <a:ext uri="{FF2B5EF4-FFF2-40B4-BE49-F238E27FC236}">
                  <a16:creationId xmlns:a16="http://schemas.microsoft.com/office/drawing/2014/main" id="{1A71F84D-4A3A-8FCF-8942-B722F357A6A2}"/>
                </a:ext>
              </a:extLst>
            </p:cNvPr>
            <p:cNvSpPr/>
            <p:nvPr/>
          </p:nvSpPr>
          <p:spPr>
            <a:xfrm>
              <a:off x="5630863" y="2887663"/>
              <a:ext cx="209550" cy="195263"/>
            </a:xfrm>
            <a:custGeom>
              <a:avLst/>
              <a:gdLst/>
              <a:ahLst/>
              <a:cxnLst/>
              <a:rect l="l" t="t" r="r" b="b"/>
              <a:pathLst>
                <a:path w="56" h="52" extrusionOk="0">
                  <a:moveTo>
                    <a:pt x="50" y="0"/>
                  </a:moveTo>
                  <a:cubicBezTo>
                    <a:pt x="6" y="0"/>
                    <a:pt x="6" y="0"/>
                    <a:pt x="6" y="0"/>
                  </a:cubicBezTo>
                  <a:cubicBezTo>
                    <a:pt x="3" y="0"/>
                    <a:pt x="0" y="3"/>
                    <a:pt x="0" y="6"/>
                  </a:cubicBezTo>
                  <a:cubicBezTo>
                    <a:pt x="0" y="34"/>
                    <a:pt x="0" y="34"/>
                    <a:pt x="0" y="34"/>
                  </a:cubicBezTo>
                  <a:cubicBezTo>
                    <a:pt x="0" y="37"/>
                    <a:pt x="3" y="40"/>
                    <a:pt x="6" y="40"/>
                  </a:cubicBezTo>
                  <a:cubicBezTo>
                    <a:pt x="9" y="40"/>
                    <a:pt x="9" y="40"/>
                    <a:pt x="9" y="40"/>
                  </a:cubicBezTo>
                  <a:cubicBezTo>
                    <a:pt x="21" y="51"/>
                    <a:pt x="21" y="51"/>
                    <a:pt x="21" y="51"/>
                  </a:cubicBezTo>
                  <a:cubicBezTo>
                    <a:pt x="21" y="52"/>
                    <a:pt x="21" y="52"/>
                    <a:pt x="22" y="52"/>
                  </a:cubicBezTo>
                  <a:cubicBezTo>
                    <a:pt x="22" y="52"/>
                    <a:pt x="23" y="52"/>
                    <a:pt x="23" y="52"/>
                  </a:cubicBezTo>
                  <a:cubicBezTo>
                    <a:pt x="24" y="52"/>
                    <a:pt x="24" y="51"/>
                    <a:pt x="24" y="50"/>
                  </a:cubicBezTo>
                  <a:cubicBezTo>
                    <a:pt x="24" y="40"/>
                    <a:pt x="24" y="40"/>
                    <a:pt x="24" y="40"/>
                  </a:cubicBezTo>
                  <a:cubicBezTo>
                    <a:pt x="50" y="40"/>
                    <a:pt x="50" y="40"/>
                    <a:pt x="50" y="40"/>
                  </a:cubicBezTo>
                  <a:cubicBezTo>
                    <a:pt x="53" y="40"/>
                    <a:pt x="56" y="37"/>
                    <a:pt x="56" y="34"/>
                  </a:cubicBezTo>
                  <a:cubicBezTo>
                    <a:pt x="56" y="6"/>
                    <a:pt x="56" y="6"/>
                    <a:pt x="56" y="6"/>
                  </a:cubicBezTo>
                  <a:cubicBezTo>
                    <a:pt x="56" y="3"/>
                    <a:pt x="53" y="0"/>
                    <a:pt x="50" y="0"/>
                  </a:cubicBezTo>
                  <a:close/>
                  <a:moveTo>
                    <a:pt x="42" y="28"/>
                  </a:moveTo>
                  <a:cubicBezTo>
                    <a:pt x="14" y="28"/>
                    <a:pt x="14" y="28"/>
                    <a:pt x="14" y="28"/>
                  </a:cubicBezTo>
                  <a:cubicBezTo>
                    <a:pt x="13" y="28"/>
                    <a:pt x="12" y="27"/>
                    <a:pt x="12" y="26"/>
                  </a:cubicBezTo>
                  <a:cubicBezTo>
                    <a:pt x="12" y="25"/>
                    <a:pt x="13" y="24"/>
                    <a:pt x="14" y="24"/>
                  </a:cubicBezTo>
                  <a:cubicBezTo>
                    <a:pt x="42" y="24"/>
                    <a:pt x="42" y="24"/>
                    <a:pt x="42" y="24"/>
                  </a:cubicBezTo>
                  <a:cubicBezTo>
                    <a:pt x="43" y="24"/>
                    <a:pt x="44" y="25"/>
                    <a:pt x="44" y="26"/>
                  </a:cubicBezTo>
                  <a:cubicBezTo>
                    <a:pt x="44" y="27"/>
                    <a:pt x="43" y="28"/>
                    <a:pt x="42" y="28"/>
                  </a:cubicBezTo>
                  <a:close/>
                  <a:moveTo>
                    <a:pt x="42" y="20"/>
                  </a:moveTo>
                  <a:cubicBezTo>
                    <a:pt x="14" y="20"/>
                    <a:pt x="14" y="20"/>
                    <a:pt x="14" y="20"/>
                  </a:cubicBezTo>
                  <a:cubicBezTo>
                    <a:pt x="13" y="20"/>
                    <a:pt x="12" y="19"/>
                    <a:pt x="12" y="18"/>
                  </a:cubicBezTo>
                  <a:cubicBezTo>
                    <a:pt x="12" y="17"/>
                    <a:pt x="13" y="16"/>
                    <a:pt x="14" y="16"/>
                  </a:cubicBezTo>
                  <a:cubicBezTo>
                    <a:pt x="42" y="16"/>
                    <a:pt x="42" y="16"/>
                    <a:pt x="42" y="16"/>
                  </a:cubicBezTo>
                  <a:cubicBezTo>
                    <a:pt x="43" y="16"/>
                    <a:pt x="44" y="17"/>
                    <a:pt x="44" y="18"/>
                  </a:cubicBezTo>
                  <a:cubicBezTo>
                    <a:pt x="44" y="19"/>
                    <a:pt x="43" y="20"/>
                    <a:pt x="42" y="20"/>
                  </a:cubicBezTo>
                  <a:close/>
                  <a:moveTo>
                    <a:pt x="42" y="12"/>
                  </a:moveTo>
                  <a:cubicBezTo>
                    <a:pt x="14" y="12"/>
                    <a:pt x="14" y="12"/>
                    <a:pt x="14" y="12"/>
                  </a:cubicBezTo>
                  <a:cubicBezTo>
                    <a:pt x="13" y="12"/>
                    <a:pt x="12" y="11"/>
                    <a:pt x="12" y="10"/>
                  </a:cubicBezTo>
                  <a:cubicBezTo>
                    <a:pt x="12" y="9"/>
                    <a:pt x="13" y="8"/>
                    <a:pt x="14" y="8"/>
                  </a:cubicBezTo>
                  <a:cubicBezTo>
                    <a:pt x="42" y="8"/>
                    <a:pt x="42" y="8"/>
                    <a:pt x="42" y="8"/>
                  </a:cubicBezTo>
                  <a:cubicBezTo>
                    <a:pt x="43" y="8"/>
                    <a:pt x="44" y="9"/>
                    <a:pt x="44" y="10"/>
                  </a:cubicBezTo>
                  <a:cubicBezTo>
                    <a:pt x="44" y="11"/>
                    <a:pt x="43" y="12"/>
                    <a:pt x="42"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venir"/>
                <a:cs typeface="Avenir"/>
                <a:sym typeface="Slate Pro" panose="02000506040000020004" pitchFamily="2" charset="0"/>
              </a:endParaRPr>
            </a:p>
          </p:txBody>
        </p:sp>
      </p:grpSp>
      <p:sp>
        <p:nvSpPr>
          <p:cNvPr id="41" name="Google Shape;722;p101">
            <a:extLst>
              <a:ext uri="{FF2B5EF4-FFF2-40B4-BE49-F238E27FC236}">
                <a16:creationId xmlns:a16="http://schemas.microsoft.com/office/drawing/2014/main" id="{DEEBEEAE-D9D6-7186-C006-4ED7FE9E25FD}"/>
              </a:ext>
            </a:extLst>
          </p:cNvPr>
          <p:cNvSpPr/>
          <p:nvPr/>
        </p:nvSpPr>
        <p:spPr>
          <a:xfrm>
            <a:off x="2467678" y="1703526"/>
            <a:ext cx="586515" cy="58651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42" name="Google Shape;723;p101">
            <a:extLst>
              <a:ext uri="{FF2B5EF4-FFF2-40B4-BE49-F238E27FC236}">
                <a16:creationId xmlns:a16="http://schemas.microsoft.com/office/drawing/2014/main" id="{D65DF99F-7523-E275-F763-402462DC79C6}"/>
              </a:ext>
            </a:extLst>
          </p:cNvPr>
          <p:cNvSpPr/>
          <p:nvPr/>
        </p:nvSpPr>
        <p:spPr>
          <a:xfrm>
            <a:off x="4916815" y="1703526"/>
            <a:ext cx="586515" cy="58651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43" name="Google Shape;724;p101">
            <a:extLst>
              <a:ext uri="{FF2B5EF4-FFF2-40B4-BE49-F238E27FC236}">
                <a16:creationId xmlns:a16="http://schemas.microsoft.com/office/drawing/2014/main" id="{60A5A05A-FADD-BC2D-0C73-7F13653F4A85}"/>
              </a:ext>
            </a:extLst>
          </p:cNvPr>
          <p:cNvSpPr/>
          <p:nvPr/>
        </p:nvSpPr>
        <p:spPr>
          <a:xfrm>
            <a:off x="2467678" y="3431145"/>
            <a:ext cx="586515" cy="58651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44" name="Google Shape;725;p101">
            <a:extLst>
              <a:ext uri="{FF2B5EF4-FFF2-40B4-BE49-F238E27FC236}">
                <a16:creationId xmlns:a16="http://schemas.microsoft.com/office/drawing/2014/main" id="{1B32B67A-7A79-D443-B137-9B877F781926}"/>
              </a:ext>
            </a:extLst>
          </p:cNvPr>
          <p:cNvSpPr/>
          <p:nvPr/>
        </p:nvSpPr>
        <p:spPr>
          <a:xfrm>
            <a:off x="4916815" y="3431145"/>
            <a:ext cx="586515" cy="58651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45" name="Google Shape;726;p101">
            <a:extLst>
              <a:ext uri="{FF2B5EF4-FFF2-40B4-BE49-F238E27FC236}">
                <a16:creationId xmlns:a16="http://schemas.microsoft.com/office/drawing/2014/main" id="{7CE68888-8E2C-F03B-8C2D-A259D8FD7689}"/>
              </a:ext>
            </a:extLst>
          </p:cNvPr>
          <p:cNvSpPr/>
          <p:nvPr/>
        </p:nvSpPr>
        <p:spPr>
          <a:xfrm>
            <a:off x="2467678" y="5187085"/>
            <a:ext cx="586515" cy="58651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sp>
        <p:nvSpPr>
          <p:cNvPr id="46" name="Google Shape;727;p101">
            <a:extLst>
              <a:ext uri="{FF2B5EF4-FFF2-40B4-BE49-F238E27FC236}">
                <a16:creationId xmlns:a16="http://schemas.microsoft.com/office/drawing/2014/main" id="{4DE15363-7169-C204-C1D9-805D7C78F04C}"/>
              </a:ext>
            </a:extLst>
          </p:cNvPr>
          <p:cNvSpPr/>
          <p:nvPr/>
        </p:nvSpPr>
        <p:spPr>
          <a:xfrm>
            <a:off x="4916815" y="5187085"/>
            <a:ext cx="586515" cy="58651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Slate Pro" panose="02000506040000020004" pitchFamily="2" charset="0"/>
              <a:ea typeface="Arial"/>
              <a:cs typeface="Arial"/>
              <a:sym typeface="Slate Pro" panose="02000506040000020004" pitchFamily="2" charset="0"/>
            </a:endParaRPr>
          </a:p>
        </p:txBody>
      </p:sp>
      <p:grpSp>
        <p:nvGrpSpPr>
          <p:cNvPr id="47" name="Google Shape;728;p101">
            <a:extLst>
              <a:ext uri="{FF2B5EF4-FFF2-40B4-BE49-F238E27FC236}">
                <a16:creationId xmlns:a16="http://schemas.microsoft.com/office/drawing/2014/main" id="{088E0B54-342B-C3B3-79BD-7C835628BBCF}"/>
              </a:ext>
            </a:extLst>
          </p:cNvPr>
          <p:cNvGrpSpPr/>
          <p:nvPr/>
        </p:nvGrpSpPr>
        <p:grpSpPr>
          <a:xfrm>
            <a:off x="5107065" y="1873175"/>
            <a:ext cx="206014" cy="247217"/>
            <a:chOff x="7748588" y="1443038"/>
            <a:chExt cx="301625" cy="361951"/>
          </a:xfrm>
          <a:solidFill>
            <a:schemeClr val="bg1"/>
          </a:solidFill>
        </p:grpSpPr>
        <p:sp>
          <p:nvSpPr>
            <p:cNvPr id="48" name="Google Shape;729;p101">
              <a:extLst>
                <a:ext uri="{FF2B5EF4-FFF2-40B4-BE49-F238E27FC236}">
                  <a16:creationId xmlns:a16="http://schemas.microsoft.com/office/drawing/2014/main" id="{2368C140-1368-02FE-C85D-C3237FEB8FE8}"/>
                </a:ext>
              </a:extLst>
            </p:cNvPr>
            <p:cNvSpPr/>
            <p:nvPr/>
          </p:nvSpPr>
          <p:spPr>
            <a:xfrm>
              <a:off x="7842250" y="1698626"/>
              <a:ext cx="112713" cy="106363"/>
            </a:xfrm>
            <a:custGeom>
              <a:avLst/>
              <a:gdLst/>
              <a:ahLst/>
              <a:cxnLst/>
              <a:rect l="l" t="t" r="r" b="b"/>
              <a:pathLst>
                <a:path w="71" h="67" extrusionOk="0">
                  <a:moveTo>
                    <a:pt x="7" y="67"/>
                  </a:moveTo>
                  <a:lnTo>
                    <a:pt x="64" y="67"/>
                  </a:lnTo>
                  <a:lnTo>
                    <a:pt x="71" y="0"/>
                  </a:lnTo>
                  <a:lnTo>
                    <a:pt x="0" y="0"/>
                  </a:lnTo>
                  <a:lnTo>
                    <a:pt x="7" y="67"/>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49" name="Google Shape;730;p101">
              <a:extLst>
                <a:ext uri="{FF2B5EF4-FFF2-40B4-BE49-F238E27FC236}">
                  <a16:creationId xmlns:a16="http://schemas.microsoft.com/office/drawing/2014/main" id="{1B996C48-53D6-AF6D-ABD8-E7D923366730}"/>
                </a:ext>
              </a:extLst>
            </p:cNvPr>
            <p:cNvSpPr/>
            <p:nvPr/>
          </p:nvSpPr>
          <p:spPr>
            <a:xfrm>
              <a:off x="7808913" y="1577976"/>
              <a:ext cx="180975" cy="76200"/>
            </a:xfrm>
            <a:custGeom>
              <a:avLst/>
              <a:gdLst/>
              <a:ahLst/>
              <a:cxnLst/>
              <a:rect l="l" t="t" r="r" b="b"/>
              <a:pathLst>
                <a:path w="48" h="20" extrusionOk="0">
                  <a:moveTo>
                    <a:pt x="4" y="20"/>
                  </a:moveTo>
                  <a:cubicBezTo>
                    <a:pt x="44" y="20"/>
                    <a:pt x="44" y="20"/>
                    <a:pt x="44" y="20"/>
                  </a:cubicBezTo>
                  <a:cubicBezTo>
                    <a:pt x="44" y="19"/>
                    <a:pt x="44" y="19"/>
                    <a:pt x="44" y="19"/>
                  </a:cubicBezTo>
                  <a:cubicBezTo>
                    <a:pt x="45" y="19"/>
                    <a:pt x="45" y="19"/>
                    <a:pt x="45" y="19"/>
                  </a:cubicBezTo>
                  <a:cubicBezTo>
                    <a:pt x="47" y="14"/>
                    <a:pt x="48" y="8"/>
                    <a:pt x="48" y="2"/>
                  </a:cubicBezTo>
                  <a:cubicBezTo>
                    <a:pt x="48" y="0"/>
                    <a:pt x="48" y="0"/>
                    <a:pt x="48" y="0"/>
                  </a:cubicBezTo>
                  <a:cubicBezTo>
                    <a:pt x="0" y="0"/>
                    <a:pt x="0" y="0"/>
                    <a:pt x="0" y="0"/>
                  </a:cubicBezTo>
                  <a:cubicBezTo>
                    <a:pt x="0" y="2"/>
                    <a:pt x="0" y="2"/>
                    <a:pt x="0" y="2"/>
                  </a:cubicBezTo>
                  <a:cubicBezTo>
                    <a:pt x="0" y="8"/>
                    <a:pt x="1" y="14"/>
                    <a:pt x="3" y="19"/>
                  </a:cubicBezTo>
                  <a:lnTo>
                    <a:pt x="4" y="20"/>
                  </a:lnTo>
                  <a:close/>
                  <a:moveTo>
                    <a:pt x="21" y="2"/>
                  </a:moveTo>
                  <a:cubicBezTo>
                    <a:pt x="27" y="2"/>
                    <a:pt x="27" y="2"/>
                    <a:pt x="27" y="2"/>
                  </a:cubicBezTo>
                  <a:cubicBezTo>
                    <a:pt x="29" y="18"/>
                    <a:pt x="29" y="18"/>
                    <a:pt x="29" y="18"/>
                  </a:cubicBezTo>
                  <a:cubicBezTo>
                    <a:pt x="19" y="18"/>
                    <a:pt x="19" y="18"/>
                    <a:pt x="19" y="18"/>
                  </a:cubicBezTo>
                  <a:lnTo>
                    <a:pt x="21" y="2"/>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50" name="Google Shape;731;p101">
              <a:extLst>
                <a:ext uri="{FF2B5EF4-FFF2-40B4-BE49-F238E27FC236}">
                  <a16:creationId xmlns:a16="http://schemas.microsoft.com/office/drawing/2014/main" id="{B7D321EB-3C8B-7B9F-CF68-A02A9C39446A}"/>
                </a:ext>
              </a:extLst>
            </p:cNvPr>
            <p:cNvSpPr/>
            <p:nvPr/>
          </p:nvSpPr>
          <p:spPr>
            <a:xfrm>
              <a:off x="7748588" y="1668463"/>
              <a:ext cx="301625" cy="15875"/>
            </a:xfrm>
            <a:custGeom>
              <a:avLst/>
              <a:gdLst/>
              <a:ahLst/>
              <a:cxnLst/>
              <a:rect l="l" t="t" r="r" b="b"/>
              <a:pathLst>
                <a:path w="80" h="4" extrusionOk="0">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51" name="Google Shape;732;p101">
              <a:extLst>
                <a:ext uri="{FF2B5EF4-FFF2-40B4-BE49-F238E27FC236}">
                  <a16:creationId xmlns:a16="http://schemas.microsoft.com/office/drawing/2014/main" id="{3BFC2FC3-4CE9-F12C-EA29-9D6213C45672}"/>
                </a:ext>
              </a:extLst>
            </p:cNvPr>
            <p:cNvSpPr/>
            <p:nvPr/>
          </p:nvSpPr>
          <p:spPr>
            <a:xfrm>
              <a:off x="7839075" y="1443038"/>
              <a:ext cx="120650" cy="120650"/>
            </a:xfrm>
            <a:prstGeom prst="ellipse">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grpSp>
      <p:grpSp>
        <p:nvGrpSpPr>
          <p:cNvPr id="52" name="Google Shape;733;p101">
            <a:extLst>
              <a:ext uri="{FF2B5EF4-FFF2-40B4-BE49-F238E27FC236}">
                <a16:creationId xmlns:a16="http://schemas.microsoft.com/office/drawing/2014/main" id="{7E85D5F9-2F3A-B1B5-EBBD-F010493E2E4F}"/>
              </a:ext>
            </a:extLst>
          </p:cNvPr>
          <p:cNvGrpSpPr/>
          <p:nvPr/>
        </p:nvGrpSpPr>
        <p:grpSpPr>
          <a:xfrm>
            <a:off x="5107917" y="3621350"/>
            <a:ext cx="204311" cy="206104"/>
            <a:chOff x="2673350" y="4327526"/>
            <a:chExt cx="361950" cy="365125"/>
          </a:xfrm>
          <a:solidFill>
            <a:schemeClr val="bg1"/>
          </a:solidFill>
        </p:grpSpPr>
        <p:sp>
          <p:nvSpPr>
            <p:cNvPr id="53" name="Google Shape;734;p101">
              <a:extLst>
                <a:ext uri="{FF2B5EF4-FFF2-40B4-BE49-F238E27FC236}">
                  <a16:creationId xmlns:a16="http://schemas.microsoft.com/office/drawing/2014/main" id="{649A2F13-883A-8E7B-809A-995F989DC747}"/>
                </a:ext>
              </a:extLst>
            </p:cNvPr>
            <p:cNvSpPr/>
            <p:nvPr/>
          </p:nvSpPr>
          <p:spPr>
            <a:xfrm>
              <a:off x="2816225" y="4327526"/>
              <a:ext cx="219075" cy="214313"/>
            </a:xfrm>
            <a:custGeom>
              <a:avLst/>
              <a:gdLst/>
              <a:ahLst/>
              <a:cxnLst/>
              <a:rect l="l" t="t" r="r" b="b"/>
              <a:pathLst>
                <a:path w="58" h="57" extrusionOk="0">
                  <a:moveTo>
                    <a:pt x="55" y="2"/>
                  </a:moveTo>
                  <a:cubicBezTo>
                    <a:pt x="52" y="0"/>
                    <a:pt x="48" y="1"/>
                    <a:pt x="46" y="3"/>
                  </a:cubicBezTo>
                  <a:cubicBezTo>
                    <a:pt x="41" y="10"/>
                    <a:pt x="41" y="10"/>
                    <a:pt x="41" y="10"/>
                  </a:cubicBezTo>
                  <a:cubicBezTo>
                    <a:pt x="37" y="7"/>
                    <a:pt x="32" y="5"/>
                    <a:pt x="26" y="5"/>
                  </a:cubicBezTo>
                  <a:cubicBezTo>
                    <a:pt x="18" y="5"/>
                    <a:pt x="11" y="9"/>
                    <a:pt x="6" y="15"/>
                  </a:cubicBezTo>
                  <a:cubicBezTo>
                    <a:pt x="6" y="15"/>
                    <a:pt x="6" y="16"/>
                    <a:pt x="6" y="17"/>
                  </a:cubicBezTo>
                  <a:cubicBezTo>
                    <a:pt x="6" y="23"/>
                    <a:pt x="4" y="28"/>
                    <a:pt x="0" y="31"/>
                  </a:cubicBezTo>
                  <a:cubicBezTo>
                    <a:pt x="0" y="32"/>
                    <a:pt x="0" y="32"/>
                    <a:pt x="0" y="33"/>
                  </a:cubicBezTo>
                  <a:cubicBezTo>
                    <a:pt x="14" y="33"/>
                    <a:pt x="14" y="33"/>
                    <a:pt x="14" y="33"/>
                  </a:cubicBezTo>
                  <a:cubicBezTo>
                    <a:pt x="14" y="39"/>
                    <a:pt x="14" y="39"/>
                    <a:pt x="14" y="39"/>
                  </a:cubicBezTo>
                  <a:cubicBezTo>
                    <a:pt x="14" y="44"/>
                    <a:pt x="13" y="49"/>
                    <a:pt x="12" y="53"/>
                  </a:cubicBezTo>
                  <a:cubicBezTo>
                    <a:pt x="16" y="56"/>
                    <a:pt x="21" y="57"/>
                    <a:pt x="26" y="57"/>
                  </a:cubicBezTo>
                  <a:cubicBezTo>
                    <a:pt x="40" y="57"/>
                    <a:pt x="52" y="45"/>
                    <a:pt x="52" y="31"/>
                  </a:cubicBezTo>
                  <a:cubicBezTo>
                    <a:pt x="52" y="27"/>
                    <a:pt x="51" y="23"/>
                    <a:pt x="49" y="19"/>
                  </a:cubicBezTo>
                  <a:cubicBezTo>
                    <a:pt x="56" y="11"/>
                    <a:pt x="56" y="11"/>
                    <a:pt x="56" y="11"/>
                  </a:cubicBezTo>
                  <a:cubicBezTo>
                    <a:pt x="58" y="8"/>
                    <a:pt x="57" y="4"/>
                    <a:pt x="55" y="2"/>
                  </a:cubicBezTo>
                  <a:close/>
                  <a:moveTo>
                    <a:pt x="53" y="8"/>
                  </a:moveTo>
                  <a:cubicBezTo>
                    <a:pt x="28" y="41"/>
                    <a:pt x="28" y="41"/>
                    <a:pt x="28" y="41"/>
                  </a:cubicBezTo>
                  <a:cubicBezTo>
                    <a:pt x="28" y="41"/>
                    <a:pt x="27" y="42"/>
                    <a:pt x="27" y="42"/>
                  </a:cubicBezTo>
                  <a:cubicBezTo>
                    <a:pt x="27" y="42"/>
                    <a:pt x="26" y="42"/>
                    <a:pt x="26" y="42"/>
                  </a:cubicBezTo>
                  <a:cubicBezTo>
                    <a:pt x="26" y="42"/>
                    <a:pt x="25" y="41"/>
                    <a:pt x="25" y="41"/>
                  </a:cubicBezTo>
                  <a:cubicBezTo>
                    <a:pt x="14" y="30"/>
                    <a:pt x="14" y="30"/>
                    <a:pt x="14" y="30"/>
                  </a:cubicBezTo>
                  <a:cubicBezTo>
                    <a:pt x="14" y="30"/>
                    <a:pt x="14" y="28"/>
                    <a:pt x="14" y="28"/>
                  </a:cubicBezTo>
                  <a:cubicBezTo>
                    <a:pt x="15" y="27"/>
                    <a:pt x="16" y="27"/>
                    <a:pt x="17" y="28"/>
                  </a:cubicBezTo>
                  <a:cubicBezTo>
                    <a:pt x="26" y="37"/>
                    <a:pt x="26" y="37"/>
                    <a:pt x="26" y="37"/>
                  </a:cubicBezTo>
                  <a:cubicBezTo>
                    <a:pt x="49" y="6"/>
                    <a:pt x="49" y="6"/>
                    <a:pt x="49" y="6"/>
                  </a:cubicBezTo>
                  <a:cubicBezTo>
                    <a:pt x="50" y="5"/>
                    <a:pt x="51" y="5"/>
                    <a:pt x="52" y="5"/>
                  </a:cubicBezTo>
                  <a:cubicBezTo>
                    <a:pt x="53" y="6"/>
                    <a:pt x="53" y="7"/>
                    <a:pt x="53" y="8"/>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54" name="Google Shape;735;p101">
              <a:extLst>
                <a:ext uri="{FF2B5EF4-FFF2-40B4-BE49-F238E27FC236}">
                  <a16:creationId xmlns:a16="http://schemas.microsoft.com/office/drawing/2014/main" id="{1ACD3C22-4D8B-8B0B-007C-1A8A9D9D1F11}"/>
                </a:ext>
              </a:extLst>
            </p:cNvPr>
            <p:cNvSpPr/>
            <p:nvPr/>
          </p:nvSpPr>
          <p:spPr>
            <a:xfrm>
              <a:off x="2703513" y="4332288"/>
              <a:ext cx="120650" cy="120650"/>
            </a:xfrm>
            <a:prstGeom prst="ellipse">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55" name="Google Shape;736;p101">
              <a:extLst>
                <a:ext uri="{FF2B5EF4-FFF2-40B4-BE49-F238E27FC236}">
                  <a16:creationId xmlns:a16="http://schemas.microsoft.com/office/drawing/2014/main" id="{9C305688-D3E8-3D09-36E0-0F3432EE6BF9}"/>
                </a:ext>
              </a:extLst>
            </p:cNvPr>
            <p:cNvSpPr/>
            <p:nvPr/>
          </p:nvSpPr>
          <p:spPr>
            <a:xfrm>
              <a:off x="2673350" y="4467226"/>
              <a:ext cx="180975" cy="225425"/>
            </a:xfrm>
            <a:custGeom>
              <a:avLst/>
              <a:gdLst/>
              <a:ahLst/>
              <a:cxnLst/>
              <a:rect l="l" t="t" r="r" b="b"/>
              <a:pathLst>
                <a:path w="48" h="60" extrusionOk="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grpSp>
      <p:grpSp>
        <p:nvGrpSpPr>
          <p:cNvPr id="56" name="Google Shape;737;p101">
            <a:extLst>
              <a:ext uri="{FF2B5EF4-FFF2-40B4-BE49-F238E27FC236}">
                <a16:creationId xmlns:a16="http://schemas.microsoft.com/office/drawing/2014/main" id="{30FDE2B4-D2C7-B811-6359-A309B923D39D}"/>
              </a:ext>
            </a:extLst>
          </p:cNvPr>
          <p:cNvGrpSpPr/>
          <p:nvPr/>
        </p:nvGrpSpPr>
        <p:grpSpPr>
          <a:xfrm>
            <a:off x="5088632" y="5357818"/>
            <a:ext cx="242880" cy="245048"/>
            <a:chOff x="6276975" y="2886076"/>
            <a:chExt cx="355600" cy="358775"/>
          </a:xfrm>
          <a:solidFill>
            <a:schemeClr val="bg1"/>
          </a:solidFill>
        </p:grpSpPr>
        <p:sp>
          <p:nvSpPr>
            <p:cNvPr id="57" name="Google Shape;738;p101">
              <a:extLst>
                <a:ext uri="{FF2B5EF4-FFF2-40B4-BE49-F238E27FC236}">
                  <a16:creationId xmlns:a16="http://schemas.microsoft.com/office/drawing/2014/main" id="{ABC6969C-358E-8432-B87D-8DCE8C0FA9B7}"/>
                </a:ext>
              </a:extLst>
            </p:cNvPr>
            <p:cNvSpPr/>
            <p:nvPr/>
          </p:nvSpPr>
          <p:spPr>
            <a:xfrm>
              <a:off x="6359525" y="2970213"/>
              <a:ext cx="134938" cy="134938"/>
            </a:xfrm>
            <a:custGeom>
              <a:avLst/>
              <a:gdLst/>
              <a:ahLst/>
              <a:cxnLst/>
              <a:rect l="l" t="t" r="r" b="b"/>
              <a:pathLst>
                <a:path w="36" h="36" extrusionOk="0">
                  <a:moveTo>
                    <a:pt x="13" y="21"/>
                  </a:moveTo>
                  <a:cubicBezTo>
                    <a:pt x="11" y="18"/>
                    <a:pt x="12" y="16"/>
                    <a:pt x="14" y="14"/>
                  </a:cubicBezTo>
                  <a:cubicBezTo>
                    <a:pt x="16" y="12"/>
                    <a:pt x="18" y="11"/>
                    <a:pt x="21" y="13"/>
                  </a:cubicBezTo>
                  <a:cubicBezTo>
                    <a:pt x="36" y="20"/>
                    <a:pt x="36" y="20"/>
                    <a:pt x="36" y="20"/>
                  </a:cubicBezTo>
                  <a:cubicBezTo>
                    <a:pt x="36" y="19"/>
                    <a:pt x="36" y="19"/>
                    <a:pt x="36" y="18"/>
                  </a:cubicBezTo>
                  <a:cubicBezTo>
                    <a:pt x="36" y="8"/>
                    <a:pt x="28" y="0"/>
                    <a:pt x="18" y="0"/>
                  </a:cubicBezTo>
                  <a:cubicBezTo>
                    <a:pt x="8" y="0"/>
                    <a:pt x="0" y="8"/>
                    <a:pt x="0" y="18"/>
                  </a:cubicBezTo>
                  <a:cubicBezTo>
                    <a:pt x="0" y="28"/>
                    <a:pt x="8" y="36"/>
                    <a:pt x="18" y="36"/>
                  </a:cubicBezTo>
                  <a:cubicBezTo>
                    <a:pt x="19" y="36"/>
                    <a:pt x="19" y="36"/>
                    <a:pt x="20" y="36"/>
                  </a:cubicBezTo>
                  <a:lnTo>
                    <a:pt x="13" y="21"/>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58" name="Google Shape;739;p101">
              <a:extLst>
                <a:ext uri="{FF2B5EF4-FFF2-40B4-BE49-F238E27FC236}">
                  <a16:creationId xmlns:a16="http://schemas.microsoft.com/office/drawing/2014/main" id="{1B92D4C3-62BC-AF6E-4B73-FFAC268DE7CF}"/>
                </a:ext>
              </a:extLst>
            </p:cNvPr>
            <p:cNvSpPr/>
            <p:nvPr/>
          </p:nvSpPr>
          <p:spPr>
            <a:xfrm>
              <a:off x="6276975" y="2886076"/>
              <a:ext cx="300038" cy="301625"/>
            </a:xfrm>
            <a:custGeom>
              <a:avLst/>
              <a:gdLst/>
              <a:ahLst/>
              <a:cxnLst/>
              <a:rect l="l" t="t" r="r" b="b"/>
              <a:pathLst>
                <a:path w="80" h="80" extrusionOk="0">
                  <a:moveTo>
                    <a:pt x="46" y="65"/>
                  </a:moveTo>
                  <a:cubicBezTo>
                    <a:pt x="44" y="66"/>
                    <a:pt x="42" y="66"/>
                    <a:pt x="40" y="66"/>
                  </a:cubicBezTo>
                  <a:cubicBezTo>
                    <a:pt x="26" y="66"/>
                    <a:pt x="14" y="54"/>
                    <a:pt x="14" y="40"/>
                  </a:cubicBezTo>
                  <a:cubicBezTo>
                    <a:pt x="14" y="26"/>
                    <a:pt x="26" y="14"/>
                    <a:pt x="40" y="14"/>
                  </a:cubicBezTo>
                  <a:cubicBezTo>
                    <a:pt x="54" y="14"/>
                    <a:pt x="66" y="26"/>
                    <a:pt x="66" y="40"/>
                  </a:cubicBezTo>
                  <a:cubicBezTo>
                    <a:pt x="66" y="42"/>
                    <a:pt x="66" y="44"/>
                    <a:pt x="65" y="46"/>
                  </a:cubicBezTo>
                  <a:cubicBezTo>
                    <a:pt x="78" y="52"/>
                    <a:pt x="78" y="52"/>
                    <a:pt x="78" y="52"/>
                  </a:cubicBezTo>
                  <a:cubicBezTo>
                    <a:pt x="79" y="48"/>
                    <a:pt x="80" y="44"/>
                    <a:pt x="80" y="40"/>
                  </a:cubicBezTo>
                  <a:cubicBezTo>
                    <a:pt x="80" y="18"/>
                    <a:pt x="62" y="0"/>
                    <a:pt x="40" y="0"/>
                  </a:cubicBezTo>
                  <a:cubicBezTo>
                    <a:pt x="18" y="0"/>
                    <a:pt x="0" y="18"/>
                    <a:pt x="0" y="40"/>
                  </a:cubicBezTo>
                  <a:cubicBezTo>
                    <a:pt x="0" y="62"/>
                    <a:pt x="18" y="80"/>
                    <a:pt x="40" y="80"/>
                  </a:cubicBezTo>
                  <a:cubicBezTo>
                    <a:pt x="44" y="80"/>
                    <a:pt x="48" y="79"/>
                    <a:pt x="52" y="78"/>
                  </a:cubicBezTo>
                  <a:lnTo>
                    <a:pt x="46" y="65"/>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59" name="Google Shape;740;p101">
              <a:extLst>
                <a:ext uri="{FF2B5EF4-FFF2-40B4-BE49-F238E27FC236}">
                  <a16:creationId xmlns:a16="http://schemas.microsoft.com/office/drawing/2014/main" id="{169C43A3-37FF-6FBF-FC50-A6C9F57004E0}"/>
                </a:ext>
              </a:extLst>
            </p:cNvPr>
            <p:cNvSpPr/>
            <p:nvPr/>
          </p:nvSpPr>
          <p:spPr>
            <a:xfrm>
              <a:off x="6419850" y="3030538"/>
              <a:ext cx="212725" cy="214313"/>
            </a:xfrm>
            <a:custGeom>
              <a:avLst/>
              <a:gdLst/>
              <a:ahLst/>
              <a:cxnLst/>
              <a:rect l="l" t="t" r="r" b="b"/>
              <a:pathLst>
                <a:path w="57" h="57" extrusionOk="0">
                  <a:moveTo>
                    <a:pt x="56" y="27"/>
                  </a:moveTo>
                  <a:cubicBezTo>
                    <a:pt x="3" y="0"/>
                    <a:pt x="3" y="0"/>
                    <a:pt x="3" y="0"/>
                  </a:cubicBezTo>
                  <a:cubicBezTo>
                    <a:pt x="2" y="0"/>
                    <a:pt x="1" y="0"/>
                    <a:pt x="1" y="1"/>
                  </a:cubicBezTo>
                  <a:cubicBezTo>
                    <a:pt x="0" y="1"/>
                    <a:pt x="0" y="2"/>
                    <a:pt x="0" y="3"/>
                  </a:cubicBezTo>
                  <a:cubicBezTo>
                    <a:pt x="27" y="56"/>
                    <a:pt x="27" y="56"/>
                    <a:pt x="27" y="56"/>
                  </a:cubicBezTo>
                  <a:cubicBezTo>
                    <a:pt x="27" y="57"/>
                    <a:pt x="28" y="57"/>
                    <a:pt x="29" y="57"/>
                  </a:cubicBezTo>
                  <a:cubicBezTo>
                    <a:pt x="29" y="57"/>
                    <a:pt x="29" y="57"/>
                    <a:pt x="29" y="57"/>
                  </a:cubicBezTo>
                  <a:cubicBezTo>
                    <a:pt x="30" y="57"/>
                    <a:pt x="30" y="57"/>
                    <a:pt x="31" y="56"/>
                  </a:cubicBezTo>
                  <a:cubicBezTo>
                    <a:pt x="36" y="36"/>
                    <a:pt x="36" y="36"/>
                    <a:pt x="36" y="36"/>
                  </a:cubicBezTo>
                  <a:cubicBezTo>
                    <a:pt x="56" y="31"/>
                    <a:pt x="56" y="31"/>
                    <a:pt x="56" y="31"/>
                  </a:cubicBezTo>
                  <a:cubicBezTo>
                    <a:pt x="57" y="30"/>
                    <a:pt x="57" y="30"/>
                    <a:pt x="57" y="29"/>
                  </a:cubicBezTo>
                  <a:cubicBezTo>
                    <a:pt x="57" y="28"/>
                    <a:pt x="57" y="27"/>
                    <a:pt x="56" y="2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grpSp>
      <p:grpSp>
        <p:nvGrpSpPr>
          <p:cNvPr id="60" name="Google Shape;741;p101">
            <a:extLst>
              <a:ext uri="{FF2B5EF4-FFF2-40B4-BE49-F238E27FC236}">
                <a16:creationId xmlns:a16="http://schemas.microsoft.com/office/drawing/2014/main" id="{C46AD347-7D74-4266-0161-594F68A72D01}"/>
              </a:ext>
            </a:extLst>
          </p:cNvPr>
          <p:cNvGrpSpPr/>
          <p:nvPr/>
        </p:nvGrpSpPr>
        <p:grpSpPr>
          <a:xfrm>
            <a:off x="2624966" y="3607516"/>
            <a:ext cx="271938" cy="233773"/>
            <a:chOff x="5554663" y="2179638"/>
            <a:chExt cx="361950" cy="311151"/>
          </a:xfrm>
          <a:solidFill>
            <a:schemeClr val="bg1"/>
          </a:solidFill>
        </p:grpSpPr>
        <p:sp>
          <p:nvSpPr>
            <p:cNvPr id="61" name="Google Shape;742;p101">
              <a:extLst>
                <a:ext uri="{FF2B5EF4-FFF2-40B4-BE49-F238E27FC236}">
                  <a16:creationId xmlns:a16="http://schemas.microsoft.com/office/drawing/2014/main" id="{583828AE-28CE-7743-FED5-991D915CAA9F}"/>
                </a:ext>
              </a:extLst>
            </p:cNvPr>
            <p:cNvSpPr/>
            <p:nvPr/>
          </p:nvSpPr>
          <p:spPr>
            <a:xfrm>
              <a:off x="5630863" y="2298701"/>
              <a:ext cx="165100" cy="174625"/>
            </a:xfrm>
            <a:custGeom>
              <a:avLst/>
              <a:gdLst/>
              <a:ahLst/>
              <a:cxnLst/>
              <a:rect l="l" t="t" r="r" b="b"/>
              <a:pathLst>
                <a:path w="44" h="46" extrusionOk="0">
                  <a:moveTo>
                    <a:pt x="42" y="0"/>
                  </a:moveTo>
                  <a:cubicBezTo>
                    <a:pt x="21" y="0"/>
                    <a:pt x="21" y="0"/>
                    <a:pt x="21" y="0"/>
                  </a:cubicBezTo>
                  <a:cubicBezTo>
                    <a:pt x="16" y="7"/>
                    <a:pt x="9" y="12"/>
                    <a:pt x="0" y="12"/>
                  </a:cubicBezTo>
                  <a:cubicBezTo>
                    <a:pt x="0" y="12"/>
                    <a:pt x="0" y="12"/>
                    <a:pt x="0" y="12"/>
                  </a:cubicBezTo>
                  <a:cubicBezTo>
                    <a:pt x="0" y="44"/>
                    <a:pt x="0" y="44"/>
                    <a:pt x="0" y="44"/>
                  </a:cubicBezTo>
                  <a:cubicBezTo>
                    <a:pt x="0" y="44"/>
                    <a:pt x="0" y="45"/>
                    <a:pt x="1" y="45"/>
                  </a:cubicBezTo>
                  <a:cubicBezTo>
                    <a:pt x="1" y="46"/>
                    <a:pt x="1" y="46"/>
                    <a:pt x="2" y="46"/>
                  </a:cubicBezTo>
                  <a:cubicBezTo>
                    <a:pt x="9" y="46"/>
                    <a:pt x="9" y="46"/>
                    <a:pt x="9" y="46"/>
                  </a:cubicBezTo>
                  <a:cubicBezTo>
                    <a:pt x="9" y="45"/>
                    <a:pt x="9" y="45"/>
                    <a:pt x="9" y="44"/>
                  </a:cubicBezTo>
                  <a:cubicBezTo>
                    <a:pt x="9" y="39"/>
                    <a:pt x="13" y="35"/>
                    <a:pt x="18" y="35"/>
                  </a:cubicBezTo>
                  <a:cubicBezTo>
                    <a:pt x="23" y="35"/>
                    <a:pt x="27" y="39"/>
                    <a:pt x="27" y="44"/>
                  </a:cubicBezTo>
                  <a:cubicBezTo>
                    <a:pt x="27" y="45"/>
                    <a:pt x="27" y="45"/>
                    <a:pt x="27" y="46"/>
                  </a:cubicBezTo>
                  <a:cubicBezTo>
                    <a:pt x="42" y="46"/>
                    <a:pt x="42" y="46"/>
                    <a:pt x="42" y="46"/>
                  </a:cubicBezTo>
                  <a:cubicBezTo>
                    <a:pt x="43" y="46"/>
                    <a:pt x="44" y="45"/>
                    <a:pt x="44" y="44"/>
                  </a:cubicBezTo>
                  <a:cubicBezTo>
                    <a:pt x="44" y="2"/>
                    <a:pt x="44" y="2"/>
                    <a:pt x="44" y="2"/>
                  </a:cubicBezTo>
                  <a:cubicBezTo>
                    <a:pt x="44" y="1"/>
                    <a:pt x="43" y="0"/>
                    <a:pt x="42"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2" name="Google Shape;743;p101">
              <a:extLst>
                <a:ext uri="{FF2B5EF4-FFF2-40B4-BE49-F238E27FC236}">
                  <a16:creationId xmlns:a16="http://schemas.microsoft.com/office/drawing/2014/main" id="{2E520EE1-02C0-AE98-C743-2BF1FA4194B0}"/>
                </a:ext>
              </a:extLst>
            </p:cNvPr>
            <p:cNvSpPr/>
            <p:nvPr/>
          </p:nvSpPr>
          <p:spPr>
            <a:xfrm>
              <a:off x="5821363" y="2438401"/>
              <a:ext cx="52388" cy="52388"/>
            </a:xfrm>
            <a:prstGeom prst="ellipse">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3" name="Google Shape;744;p101">
              <a:extLst>
                <a:ext uri="{FF2B5EF4-FFF2-40B4-BE49-F238E27FC236}">
                  <a16:creationId xmlns:a16="http://schemas.microsoft.com/office/drawing/2014/main" id="{36D3E83C-7BAF-38C7-F9E5-FD9AA7DEA0A7}"/>
                </a:ext>
              </a:extLst>
            </p:cNvPr>
            <p:cNvSpPr/>
            <p:nvPr/>
          </p:nvSpPr>
          <p:spPr>
            <a:xfrm>
              <a:off x="5672138" y="2438401"/>
              <a:ext cx="52388" cy="52388"/>
            </a:xfrm>
            <a:prstGeom prst="ellipse">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4" name="Google Shape;745;p101">
              <a:extLst>
                <a:ext uri="{FF2B5EF4-FFF2-40B4-BE49-F238E27FC236}">
                  <a16:creationId xmlns:a16="http://schemas.microsoft.com/office/drawing/2014/main" id="{E04A0274-FA22-CBC0-E201-E944D918B78E}"/>
                </a:ext>
              </a:extLst>
            </p:cNvPr>
            <p:cNvSpPr/>
            <p:nvPr/>
          </p:nvSpPr>
          <p:spPr>
            <a:xfrm>
              <a:off x="5554663" y="2179638"/>
              <a:ext cx="150813" cy="149225"/>
            </a:xfrm>
            <a:custGeom>
              <a:avLst/>
              <a:gdLst/>
              <a:ahLst/>
              <a:cxnLst/>
              <a:rect l="l" t="t" r="r" b="b"/>
              <a:pathLst>
                <a:path w="40" h="40" extrusionOk="0">
                  <a:moveTo>
                    <a:pt x="20" y="40"/>
                  </a:moveTo>
                  <a:cubicBezTo>
                    <a:pt x="31" y="40"/>
                    <a:pt x="40" y="31"/>
                    <a:pt x="40" y="20"/>
                  </a:cubicBezTo>
                  <a:cubicBezTo>
                    <a:pt x="40" y="9"/>
                    <a:pt x="31" y="0"/>
                    <a:pt x="20" y="0"/>
                  </a:cubicBezTo>
                  <a:cubicBezTo>
                    <a:pt x="9" y="0"/>
                    <a:pt x="0" y="9"/>
                    <a:pt x="0" y="20"/>
                  </a:cubicBezTo>
                  <a:cubicBezTo>
                    <a:pt x="0" y="31"/>
                    <a:pt x="9" y="40"/>
                    <a:pt x="20" y="40"/>
                  </a:cubicBezTo>
                  <a:close/>
                  <a:moveTo>
                    <a:pt x="16" y="10"/>
                  </a:moveTo>
                  <a:cubicBezTo>
                    <a:pt x="16" y="9"/>
                    <a:pt x="17" y="8"/>
                    <a:pt x="18" y="8"/>
                  </a:cubicBezTo>
                  <a:cubicBezTo>
                    <a:pt x="19" y="8"/>
                    <a:pt x="20" y="9"/>
                    <a:pt x="20" y="10"/>
                  </a:cubicBezTo>
                  <a:cubicBezTo>
                    <a:pt x="20" y="20"/>
                    <a:pt x="20" y="20"/>
                    <a:pt x="20" y="20"/>
                  </a:cubicBezTo>
                  <a:cubicBezTo>
                    <a:pt x="26" y="20"/>
                    <a:pt x="26" y="20"/>
                    <a:pt x="26" y="20"/>
                  </a:cubicBezTo>
                  <a:cubicBezTo>
                    <a:pt x="27" y="20"/>
                    <a:pt x="28" y="21"/>
                    <a:pt x="28" y="22"/>
                  </a:cubicBezTo>
                  <a:cubicBezTo>
                    <a:pt x="28" y="23"/>
                    <a:pt x="27" y="24"/>
                    <a:pt x="26" y="24"/>
                  </a:cubicBezTo>
                  <a:cubicBezTo>
                    <a:pt x="18" y="24"/>
                    <a:pt x="18" y="24"/>
                    <a:pt x="18" y="24"/>
                  </a:cubicBezTo>
                  <a:cubicBezTo>
                    <a:pt x="17" y="24"/>
                    <a:pt x="16" y="23"/>
                    <a:pt x="16" y="22"/>
                  </a:cubicBezTo>
                  <a:lnTo>
                    <a:pt x="16" y="1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5" name="Google Shape;746;p101">
              <a:extLst>
                <a:ext uri="{FF2B5EF4-FFF2-40B4-BE49-F238E27FC236}">
                  <a16:creationId xmlns:a16="http://schemas.microsoft.com/office/drawing/2014/main" id="{F6DB5986-04F1-B1B4-E017-8D0808F9134E}"/>
                </a:ext>
              </a:extLst>
            </p:cNvPr>
            <p:cNvSpPr/>
            <p:nvPr/>
          </p:nvSpPr>
          <p:spPr>
            <a:xfrm>
              <a:off x="5554663" y="2371726"/>
              <a:ext cx="60325" cy="14288"/>
            </a:xfrm>
            <a:custGeom>
              <a:avLst/>
              <a:gdLst/>
              <a:ahLst/>
              <a:cxnLst/>
              <a:rect l="l" t="t" r="r" b="b"/>
              <a:pathLst>
                <a:path w="16" h="4" extrusionOk="0">
                  <a:moveTo>
                    <a:pt x="14" y="0"/>
                  </a:moveTo>
                  <a:cubicBezTo>
                    <a:pt x="2" y="0"/>
                    <a:pt x="2" y="0"/>
                    <a:pt x="2" y="0"/>
                  </a:cubicBezTo>
                  <a:cubicBezTo>
                    <a:pt x="2" y="0"/>
                    <a:pt x="2" y="0"/>
                    <a:pt x="2" y="0"/>
                  </a:cubicBezTo>
                  <a:cubicBezTo>
                    <a:pt x="1" y="0"/>
                    <a:pt x="0" y="1"/>
                    <a:pt x="0" y="2"/>
                  </a:cubicBezTo>
                  <a:cubicBezTo>
                    <a:pt x="0" y="3"/>
                    <a:pt x="1" y="4"/>
                    <a:pt x="2" y="4"/>
                  </a:cubicBezTo>
                  <a:cubicBezTo>
                    <a:pt x="14" y="4"/>
                    <a:pt x="14" y="4"/>
                    <a:pt x="14" y="4"/>
                  </a:cubicBezTo>
                  <a:cubicBezTo>
                    <a:pt x="14" y="4"/>
                    <a:pt x="14" y="4"/>
                    <a:pt x="14" y="4"/>
                  </a:cubicBezTo>
                  <a:cubicBezTo>
                    <a:pt x="15" y="4"/>
                    <a:pt x="16" y="3"/>
                    <a:pt x="16" y="2"/>
                  </a:cubicBezTo>
                  <a:cubicBezTo>
                    <a:pt x="16" y="1"/>
                    <a:pt x="15" y="0"/>
                    <a:pt x="14"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6" name="Google Shape;747;p101">
              <a:extLst>
                <a:ext uri="{FF2B5EF4-FFF2-40B4-BE49-F238E27FC236}">
                  <a16:creationId xmlns:a16="http://schemas.microsoft.com/office/drawing/2014/main" id="{37CF31D4-F961-7377-9E8A-47438FDAA2CF}"/>
                </a:ext>
              </a:extLst>
            </p:cNvPr>
            <p:cNvSpPr/>
            <p:nvPr/>
          </p:nvSpPr>
          <p:spPr>
            <a:xfrm>
              <a:off x="5578475" y="2401888"/>
              <a:ext cx="36513" cy="14288"/>
            </a:xfrm>
            <a:custGeom>
              <a:avLst/>
              <a:gdLst/>
              <a:ahLst/>
              <a:cxnLst/>
              <a:rect l="l" t="t" r="r" b="b"/>
              <a:pathLst>
                <a:path w="10" h="4" extrusionOk="0">
                  <a:moveTo>
                    <a:pt x="8" y="0"/>
                  </a:moveTo>
                  <a:cubicBezTo>
                    <a:pt x="2" y="0"/>
                    <a:pt x="2" y="0"/>
                    <a:pt x="2" y="0"/>
                  </a:cubicBezTo>
                  <a:cubicBezTo>
                    <a:pt x="1" y="0"/>
                    <a:pt x="0" y="1"/>
                    <a:pt x="0" y="2"/>
                  </a:cubicBezTo>
                  <a:cubicBezTo>
                    <a:pt x="0" y="3"/>
                    <a:pt x="1" y="4"/>
                    <a:pt x="2" y="4"/>
                  </a:cubicBezTo>
                  <a:cubicBezTo>
                    <a:pt x="8" y="4"/>
                    <a:pt x="8" y="4"/>
                    <a:pt x="8" y="4"/>
                  </a:cubicBezTo>
                  <a:cubicBezTo>
                    <a:pt x="9" y="4"/>
                    <a:pt x="10" y="3"/>
                    <a:pt x="10" y="2"/>
                  </a:cubicBezTo>
                  <a:cubicBezTo>
                    <a:pt x="10" y="1"/>
                    <a:pt x="9" y="0"/>
                    <a:pt x="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7" name="Google Shape;748;p101">
              <a:extLst>
                <a:ext uri="{FF2B5EF4-FFF2-40B4-BE49-F238E27FC236}">
                  <a16:creationId xmlns:a16="http://schemas.microsoft.com/office/drawing/2014/main" id="{25B16936-7357-B13B-E500-641C52DE5A69}"/>
                </a:ext>
              </a:extLst>
            </p:cNvPr>
            <p:cNvSpPr/>
            <p:nvPr/>
          </p:nvSpPr>
          <p:spPr>
            <a:xfrm>
              <a:off x="5592763" y="2430463"/>
              <a:ext cx="22225" cy="15875"/>
            </a:xfrm>
            <a:custGeom>
              <a:avLst/>
              <a:gdLst/>
              <a:ahLst/>
              <a:cxnLst/>
              <a:rect l="l" t="t" r="r" b="b"/>
              <a:pathLst>
                <a:path w="6" h="4" extrusionOk="0">
                  <a:moveTo>
                    <a:pt x="4" y="0"/>
                  </a:moveTo>
                  <a:cubicBezTo>
                    <a:pt x="2" y="0"/>
                    <a:pt x="2" y="0"/>
                    <a:pt x="2" y="0"/>
                  </a:cubicBezTo>
                  <a:cubicBezTo>
                    <a:pt x="1" y="0"/>
                    <a:pt x="0" y="1"/>
                    <a:pt x="0" y="2"/>
                  </a:cubicBezTo>
                  <a:cubicBezTo>
                    <a:pt x="0" y="3"/>
                    <a:pt x="1" y="4"/>
                    <a:pt x="2" y="4"/>
                  </a:cubicBezTo>
                  <a:cubicBezTo>
                    <a:pt x="4" y="4"/>
                    <a:pt x="4" y="4"/>
                    <a:pt x="4" y="4"/>
                  </a:cubicBezTo>
                  <a:cubicBezTo>
                    <a:pt x="5" y="4"/>
                    <a:pt x="6" y="3"/>
                    <a:pt x="6" y="2"/>
                  </a:cubicBezTo>
                  <a:cubicBezTo>
                    <a:pt x="6" y="1"/>
                    <a:pt x="5" y="0"/>
                    <a:pt x="4"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68" name="Google Shape;749;p101">
              <a:extLst>
                <a:ext uri="{FF2B5EF4-FFF2-40B4-BE49-F238E27FC236}">
                  <a16:creationId xmlns:a16="http://schemas.microsoft.com/office/drawing/2014/main" id="{95F935F1-7C33-3E36-42B4-676791F62F09}"/>
                </a:ext>
              </a:extLst>
            </p:cNvPr>
            <p:cNvSpPr/>
            <p:nvPr/>
          </p:nvSpPr>
          <p:spPr>
            <a:xfrm>
              <a:off x="5803900" y="2344738"/>
              <a:ext cx="112713" cy="128588"/>
            </a:xfrm>
            <a:custGeom>
              <a:avLst/>
              <a:gdLst/>
              <a:ahLst/>
              <a:cxnLst/>
              <a:rect l="l" t="t" r="r" b="b"/>
              <a:pathLst>
                <a:path w="30" h="34" extrusionOk="0">
                  <a:moveTo>
                    <a:pt x="30" y="18"/>
                  </a:moveTo>
                  <a:cubicBezTo>
                    <a:pt x="30" y="18"/>
                    <a:pt x="30" y="17"/>
                    <a:pt x="30" y="17"/>
                  </a:cubicBezTo>
                  <a:cubicBezTo>
                    <a:pt x="30" y="17"/>
                    <a:pt x="30" y="17"/>
                    <a:pt x="30" y="17"/>
                  </a:cubicBezTo>
                  <a:cubicBezTo>
                    <a:pt x="30" y="17"/>
                    <a:pt x="30" y="17"/>
                    <a:pt x="30" y="17"/>
                  </a:cubicBezTo>
                  <a:cubicBezTo>
                    <a:pt x="20" y="1"/>
                    <a:pt x="20" y="1"/>
                    <a:pt x="20" y="1"/>
                  </a:cubicBezTo>
                  <a:cubicBezTo>
                    <a:pt x="19" y="0"/>
                    <a:pt x="19" y="0"/>
                    <a:pt x="18" y="0"/>
                  </a:cubicBezTo>
                  <a:cubicBezTo>
                    <a:pt x="2" y="0"/>
                    <a:pt x="2" y="0"/>
                    <a:pt x="2" y="0"/>
                  </a:cubicBezTo>
                  <a:cubicBezTo>
                    <a:pt x="1" y="0"/>
                    <a:pt x="0" y="1"/>
                    <a:pt x="0" y="2"/>
                  </a:cubicBezTo>
                  <a:cubicBezTo>
                    <a:pt x="0" y="18"/>
                    <a:pt x="0" y="18"/>
                    <a:pt x="0" y="18"/>
                  </a:cubicBezTo>
                  <a:cubicBezTo>
                    <a:pt x="0" y="32"/>
                    <a:pt x="0" y="32"/>
                    <a:pt x="0" y="32"/>
                  </a:cubicBezTo>
                  <a:cubicBezTo>
                    <a:pt x="0" y="33"/>
                    <a:pt x="1" y="34"/>
                    <a:pt x="2" y="34"/>
                  </a:cubicBezTo>
                  <a:cubicBezTo>
                    <a:pt x="3" y="34"/>
                    <a:pt x="3" y="34"/>
                    <a:pt x="3" y="34"/>
                  </a:cubicBezTo>
                  <a:cubicBezTo>
                    <a:pt x="3" y="33"/>
                    <a:pt x="3" y="33"/>
                    <a:pt x="3" y="32"/>
                  </a:cubicBezTo>
                  <a:cubicBezTo>
                    <a:pt x="3" y="27"/>
                    <a:pt x="7" y="23"/>
                    <a:pt x="12" y="23"/>
                  </a:cubicBezTo>
                  <a:cubicBezTo>
                    <a:pt x="17" y="23"/>
                    <a:pt x="21" y="27"/>
                    <a:pt x="21" y="32"/>
                  </a:cubicBezTo>
                  <a:cubicBezTo>
                    <a:pt x="21" y="33"/>
                    <a:pt x="21" y="33"/>
                    <a:pt x="21" y="34"/>
                  </a:cubicBezTo>
                  <a:cubicBezTo>
                    <a:pt x="28" y="34"/>
                    <a:pt x="28" y="34"/>
                    <a:pt x="28" y="34"/>
                  </a:cubicBezTo>
                  <a:cubicBezTo>
                    <a:pt x="29" y="34"/>
                    <a:pt x="30" y="33"/>
                    <a:pt x="30" y="32"/>
                  </a:cubicBezTo>
                  <a:cubicBezTo>
                    <a:pt x="30" y="18"/>
                    <a:pt x="30" y="18"/>
                    <a:pt x="30" y="18"/>
                  </a:cubicBezTo>
                  <a:cubicBezTo>
                    <a:pt x="30" y="18"/>
                    <a:pt x="30" y="18"/>
                    <a:pt x="30" y="18"/>
                  </a:cubicBezTo>
                  <a:close/>
                  <a:moveTo>
                    <a:pt x="4" y="16"/>
                  </a:moveTo>
                  <a:cubicBezTo>
                    <a:pt x="4" y="4"/>
                    <a:pt x="4" y="4"/>
                    <a:pt x="4" y="4"/>
                  </a:cubicBezTo>
                  <a:cubicBezTo>
                    <a:pt x="17" y="4"/>
                    <a:pt x="17" y="4"/>
                    <a:pt x="17" y="4"/>
                  </a:cubicBezTo>
                  <a:cubicBezTo>
                    <a:pt x="24" y="16"/>
                    <a:pt x="24" y="16"/>
                    <a:pt x="24" y="16"/>
                  </a:cubicBezTo>
                  <a:lnTo>
                    <a:pt x="4" y="16"/>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grpSp>
      <p:grpSp>
        <p:nvGrpSpPr>
          <p:cNvPr id="69" name="Google Shape;750;p101">
            <a:extLst>
              <a:ext uri="{FF2B5EF4-FFF2-40B4-BE49-F238E27FC236}">
                <a16:creationId xmlns:a16="http://schemas.microsoft.com/office/drawing/2014/main" id="{DCFCF146-5EF0-A7F8-0716-68336B94F4FF}"/>
              </a:ext>
            </a:extLst>
          </p:cNvPr>
          <p:cNvGrpSpPr/>
          <p:nvPr/>
        </p:nvGrpSpPr>
        <p:grpSpPr>
          <a:xfrm>
            <a:off x="2658443" y="1884905"/>
            <a:ext cx="218828" cy="223756"/>
            <a:chOff x="7726363" y="3609976"/>
            <a:chExt cx="352425" cy="360362"/>
          </a:xfrm>
          <a:solidFill>
            <a:schemeClr val="bg1"/>
          </a:solidFill>
        </p:grpSpPr>
        <p:sp>
          <p:nvSpPr>
            <p:cNvPr id="70" name="Google Shape;751;p101">
              <a:extLst>
                <a:ext uri="{FF2B5EF4-FFF2-40B4-BE49-F238E27FC236}">
                  <a16:creationId xmlns:a16="http://schemas.microsoft.com/office/drawing/2014/main" id="{DF074D86-8887-AC0D-7149-EAAF0F7C0BF3}"/>
                </a:ext>
              </a:extLst>
            </p:cNvPr>
            <p:cNvSpPr/>
            <p:nvPr/>
          </p:nvSpPr>
          <p:spPr>
            <a:xfrm>
              <a:off x="7756525" y="3609976"/>
              <a:ext cx="120650" cy="120650"/>
            </a:xfrm>
            <a:prstGeom prst="ellipse">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71" name="Google Shape;752;p101">
              <a:extLst>
                <a:ext uri="{FF2B5EF4-FFF2-40B4-BE49-F238E27FC236}">
                  <a16:creationId xmlns:a16="http://schemas.microsoft.com/office/drawing/2014/main" id="{DD6CE2E2-12E3-219B-EE9E-4BE8584D9C1E}"/>
                </a:ext>
              </a:extLst>
            </p:cNvPr>
            <p:cNvSpPr/>
            <p:nvPr/>
          </p:nvSpPr>
          <p:spPr>
            <a:xfrm>
              <a:off x="7726363" y="3744913"/>
              <a:ext cx="180975" cy="225425"/>
            </a:xfrm>
            <a:custGeom>
              <a:avLst/>
              <a:gdLst/>
              <a:ahLst/>
              <a:cxnLst/>
              <a:rect l="l" t="t" r="r" b="b"/>
              <a:pathLst>
                <a:path w="48" h="60" extrusionOk="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sp>
          <p:nvSpPr>
            <p:cNvPr id="72" name="Google Shape;753;p101">
              <a:extLst>
                <a:ext uri="{FF2B5EF4-FFF2-40B4-BE49-F238E27FC236}">
                  <a16:creationId xmlns:a16="http://schemas.microsoft.com/office/drawing/2014/main" id="{8E17A009-2DCF-0C44-9569-74EFEC9D0C7F}"/>
                </a:ext>
              </a:extLst>
            </p:cNvPr>
            <p:cNvSpPr/>
            <p:nvPr/>
          </p:nvSpPr>
          <p:spPr>
            <a:xfrm>
              <a:off x="7861300" y="3624263"/>
              <a:ext cx="217488" cy="225425"/>
            </a:xfrm>
            <a:custGeom>
              <a:avLst/>
              <a:gdLst/>
              <a:ahLst/>
              <a:cxnLst/>
              <a:rect l="l" t="t" r="r" b="b"/>
              <a:pathLst>
                <a:path w="58" h="60" extrusionOk="0">
                  <a:moveTo>
                    <a:pt x="4" y="0"/>
                  </a:moveTo>
                  <a:cubicBezTo>
                    <a:pt x="7" y="3"/>
                    <a:pt x="8" y="7"/>
                    <a:pt x="8" y="12"/>
                  </a:cubicBezTo>
                  <a:cubicBezTo>
                    <a:pt x="8" y="19"/>
                    <a:pt x="5" y="24"/>
                    <a:pt x="0" y="28"/>
                  </a:cubicBezTo>
                  <a:cubicBezTo>
                    <a:pt x="16" y="28"/>
                    <a:pt x="16" y="28"/>
                    <a:pt x="16" y="28"/>
                  </a:cubicBezTo>
                  <a:cubicBezTo>
                    <a:pt x="16" y="34"/>
                    <a:pt x="16" y="34"/>
                    <a:pt x="16" y="34"/>
                  </a:cubicBezTo>
                  <a:cubicBezTo>
                    <a:pt x="16" y="44"/>
                    <a:pt x="14" y="53"/>
                    <a:pt x="9" y="60"/>
                  </a:cubicBezTo>
                  <a:cubicBezTo>
                    <a:pt x="58" y="60"/>
                    <a:pt x="58" y="60"/>
                    <a:pt x="58" y="60"/>
                  </a:cubicBezTo>
                  <a:cubicBezTo>
                    <a:pt x="58" y="0"/>
                    <a:pt x="58" y="0"/>
                    <a:pt x="58" y="0"/>
                  </a:cubicBezTo>
                  <a:lnTo>
                    <a:pt x="4" y="0"/>
                  </a:lnTo>
                  <a:close/>
                  <a:moveTo>
                    <a:pt x="51" y="13"/>
                  </a:moveTo>
                  <a:cubicBezTo>
                    <a:pt x="45" y="31"/>
                    <a:pt x="45" y="31"/>
                    <a:pt x="45" y="31"/>
                  </a:cubicBezTo>
                  <a:cubicBezTo>
                    <a:pt x="45" y="31"/>
                    <a:pt x="45" y="32"/>
                    <a:pt x="44" y="32"/>
                  </a:cubicBezTo>
                  <a:cubicBezTo>
                    <a:pt x="44" y="32"/>
                    <a:pt x="43" y="32"/>
                    <a:pt x="43" y="32"/>
                  </a:cubicBezTo>
                  <a:cubicBezTo>
                    <a:pt x="32" y="26"/>
                    <a:pt x="32" y="26"/>
                    <a:pt x="32" y="26"/>
                  </a:cubicBezTo>
                  <a:cubicBezTo>
                    <a:pt x="26" y="44"/>
                    <a:pt x="26" y="44"/>
                    <a:pt x="26" y="44"/>
                  </a:cubicBezTo>
                  <a:cubicBezTo>
                    <a:pt x="25" y="45"/>
                    <a:pt x="25" y="46"/>
                    <a:pt x="24" y="46"/>
                  </a:cubicBezTo>
                  <a:cubicBezTo>
                    <a:pt x="24" y="46"/>
                    <a:pt x="23" y="46"/>
                    <a:pt x="23" y="46"/>
                  </a:cubicBezTo>
                  <a:cubicBezTo>
                    <a:pt x="22" y="45"/>
                    <a:pt x="21" y="44"/>
                    <a:pt x="22" y="43"/>
                  </a:cubicBezTo>
                  <a:cubicBezTo>
                    <a:pt x="29" y="23"/>
                    <a:pt x="29" y="23"/>
                    <a:pt x="29" y="23"/>
                  </a:cubicBezTo>
                  <a:cubicBezTo>
                    <a:pt x="30" y="22"/>
                    <a:pt x="30" y="22"/>
                    <a:pt x="31" y="22"/>
                  </a:cubicBezTo>
                  <a:cubicBezTo>
                    <a:pt x="31" y="22"/>
                    <a:pt x="32" y="22"/>
                    <a:pt x="32" y="22"/>
                  </a:cubicBezTo>
                  <a:cubicBezTo>
                    <a:pt x="42" y="27"/>
                    <a:pt x="42" y="27"/>
                    <a:pt x="42" y="27"/>
                  </a:cubicBezTo>
                  <a:cubicBezTo>
                    <a:pt x="48" y="11"/>
                    <a:pt x="48" y="11"/>
                    <a:pt x="48" y="11"/>
                  </a:cubicBezTo>
                  <a:cubicBezTo>
                    <a:pt x="48" y="10"/>
                    <a:pt x="49" y="10"/>
                    <a:pt x="50" y="10"/>
                  </a:cubicBezTo>
                  <a:cubicBezTo>
                    <a:pt x="51" y="10"/>
                    <a:pt x="52" y="12"/>
                    <a:pt x="51" y="1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latin typeface="Slate Pro" panose="02000506040000020004" pitchFamily="2" charset="0"/>
                <a:ea typeface="Avenir"/>
                <a:cs typeface="Avenir"/>
                <a:sym typeface="Slate Pro" panose="02000506040000020004" pitchFamily="2" charset="0"/>
              </a:endParaRPr>
            </a:p>
          </p:txBody>
        </p:sp>
      </p:grpSp>
      <p:pic>
        <p:nvPicPr>
          <p:cNvPr id="73" name="Google Shape;754;p101" descr="Checkmark with solid fill">
            <a:extLst>
              <a:ext uri="{FF2B5EF4-FFF2-40B4-BE49-F238E27FC236}">
                <a16:creationId xmlns:a16="http://schemas.microsoft.com/office/drawing/2014/main" id="{41DCA60F-ED4B-E2D2-F352-7ED942100406}"/>
              </a:ext>
            </a:extLst>
          </p:cNvPr>
          <p:cNvPicPr preferRelativeResize="0"/>
          <p:nvPr/>
        </p:nvPicPr>
        <p:blipFill rotWithShape="1">
          <a:blip r:embed="rId7">
            <a:alphaModFix/>
          </a:blip>
          <a:srcRect/>
          <a:stretch/>
        </p:blipFill>
        <p:spPr>
          <a:xfrm>
            <a:off x="2635538" y="5354945"/>
            <a:ext cx="250794" cy="250794"/>
          </a:xfrm>
          <a:prstGeom prst="rect">
            <a:avLst/>
          </a:prstGeom>
          <a:solidFill>
            <a:schemeClr val="bg1"/>
          </a:solidFill>
          <a:ln>
            <a:noFill/>
          </a:ln>
        </p:spPr>
      </p:pic>
    </p:spTree>
    <p:extLst>
      <p:ext uri="{BB962C8B-B14F-4D97-AF65-F5344CB8AC3E}">
        <p14:creationId xmlns:p14="http://schemas.microsoft.com/office/powerpoint/2010/main" val="956831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E83D8EA-8C3F-5886-5BF8-1C376CB7796E}"/>
              </a:ext>
            </a:extLst>
          </p:cNvPr>
          <p:cNvGraphicFramePr>
            <a:graphicFrameLocks noChangeAspect="1"/>
          </p:cNvGraphicFramePr>
          <p:nvPr>
            <p:custDataLst>
              <p:tags r:id="rId1"/>
            </p:custDataLst>
            <p:extLst>
              <p:ext uri="{D42A27DB-BD31-4B8C-83A1-F6EECF244321}">
                <p14:modId xmlns:p14="http://schemas.microsoft.com/office/powerpoint/2010/main" val="1493548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descr="A group of people sitting around a table&#10;&#10;Description automatically generated">
            <a:extLst>
              <a:ext uri="{FF2B5EF4-FFF2-40B4-BE49-F238E27FC236}">
                <a16:creationId xmlns:a16="http://schemas.microsoft.com/office/drawing/2014/main" id="{0876715E-CD55-6CEF-F3D3-43DF940301BE}"/>
              </a:ext>
            </a:extLst>
          </p:cNvPr>
          <p:cNvPicPr>
            <a:picLocks noChangeAspect="1"/>
          </p:cNvPicPr>
          <p:nvPr/>
        </p:nvPicPr>
        <p:blipFill>
          <a:blip r:embed="rId6" cstate="screen">
            <a:extLst>
              <a:ext uri="{28A0092B-C50C-407E-A947-70E740481C1C}">
                <a14:useLocalDpi xmlns:a14="http://schemas.microsoft.com/office/drawing/2010/main"/>
              </a:ext>
            </a:extLst>
          </a:blip>
          <a:srcRect l="11076" t="5173" r="15823" b="3866"/>
          <a:stretch>
            <a:fillRect/>
          </a:stretch>
        </p:blipFill>
        <p:spPr>
          <a:xfrm>
            <a:off x="0" y="1304925"/>
            <a:ext cx="5867400" cy="4867275"/>
          </a:xfrm>
          <a:custGeom>
            <a:avLst/>
            <a:gdLst>
              <a:gd name="connsiteX0" fmla="*/ 0 w 5867400"/>
              <a:gd name="connsiteY0" fmla="*/ 0 h 4867275"/>
              <a:gd name="connsiteX1" fmla="*/ 5867400 w 5867400"/>
              <a:gd name="connsiteY1" fmla="*/ 0 h 4867275"/>
              <a:gd name="connsiteX2" fmla="*/ 5867400 w 5867400"/>
              <a:gd name="connsiteY2" fmla="*/ 4867275 h 4867275"/>
              <a:gd name="connsiteX3" fmla="*/ 0 w 5867400"/>
              <a:gd name="connsiteY3" fmla="*/ 4867275 h 4867275"/>
            </a:gdLst>
            <a:ahLst/>
            <a:cxnLst>
              <a:cxn ang="0">
                <a:pos x="connsiteX0" y="connsiteY0"/>
              </a:cxn>
              <a:cxn ang="0">
                <a:pos x="connsiteX1" y="connsiteY1"/>
              </a:cxn>
              <a:cxn ang="0">
                <a:pos x="connsiteX2" y="connsiteY2"/>
              </a:cxn>
              <a:cxn ang="0">
                <a:pos x="connsiteX3" y="connsiteY3"/>
              </a:cxn>
            </a:cxnLst>
            <a:rect l="l" t="t" r="r" b="b"/>
            <a:pathLst>
              <a:path w="5867400" h="4867275">
                <a:moveTo>
                  <a:pt x="0" y="0"/>
                </a:moveTo>
                <a:lnTo>
                  <a:pt x="5867400" y="0"/>
                </a:lnTo>
                <a:lnTo>
                  <a:pt x="5867400" y="4867275"/>
                </a:lnTo>
                <a:lnTo>
                  <a:pt x="0" y="4867275"/>
                </a:lnTo>
                <a:close/>
              </a:path>
            </a:pathLst>
          </a:custGeom>
        </p:spPr>
      </p:pic>
      <p:sp>
        <p:nvSpPr>
          <p:cNvPr id="2" name="Title 1">
            <a:extLst>
              <a:ext uri="{FF2B5EF4-FFF2-40B4-BE49-F238E27FC236}">
                <a16:creationId xmlns:a16="http://schemas.microsoft.com/office/drawing/2014/main" id="{DD462C68-9FA6-A052-2C85-E7B28AB5F937}"/>
              </a:ext>
            </a:extLst>
          </p:cNvPr>
          <p:cNvSpPr>
            <a:spLocks noGrp="1"/>
          </p:cNvSpPr>
          <p:nvPr>
            <p:ph type="title"/>
          </p:nvPr>
        </p:nvSpPr>
        <p:spPr/>
        <p:txBody>
          <a:bodyPr vert="horz"/>
          <a:lstStyle/>
          <a:p>
            <a:r>
              <a:rPr lang="en-US" sz="2400" dirty="0">
                <a:solidFill>
                  <a:schemeClr val="dk1"/>
                </a:solidFill>
                <a:ea typeface="Avenir"/>
                <a:cs typeface="Avenir"/>
              </a:rPr>
              <a:t>Teams should build an always-on intelligence gathering capability for ongoing comparison against key competitors</a:t>
            </a:r>
            <a:endParaRPr lang="en-US" dirty="0"/>
          </a:p>
        </p:txBody>
      </p:sp>
      <p:sp>
        <p:nvSpPr>
          <p:cNvPr id="3" name="Rectangle 2">
            <a:extLst>
              <a:ext uri="{FF2B5EF4-FFF2-40B4-BE49-F238E27FC236}">
                <a16:creationId xmlns:a16="http://schemas.microsoft.com/office/drawing/2014/main" id="{8275218C-CA3D-7FB1-296F-C6B047D38737}"/>
              </a:ext>
            </a:extLst>
          </p:cNvPr>
          <p:cNvSpPr/>
          <p:nvPr/>
        </p:nvSpPr>
        <p:spPr>
          <a:xfrm>
            <a:off x="0" y="1304925"/>
            <a:ext cx="5867400" cy="4867275"/>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4" name="Rectangle 3">
            <a:extLst>
              <a:ext uri="{FF2B5EF4-FFF2-40B4-BE49-F238E27FC236}">
                <a16:creationId xmlns:a16="http://schemas.microsoft.com/office/drawing/2014/main" id="{90842B93-DF6C-6C87-C133-71B7BB07E0AC}"/>
              </a:ext>
            </a:extLst>
          </p:cNvPr>
          <p:cNvSpPr/>
          <p:nvPr/>
        </p:nvSpPr>
        <p:spPr>
          <a:xfrm>
            <a:off x="6096000" y="1304925"/>
            <a:ext cx="5486400" cy="4867275"/>
          </a:xfrm>
          <a:prstGeom prst="rect">
            <a:avLst/>
          </a:prstGeom>
          <a:solidFill>
            <a:schemeClr val="bg1"/>
          </a:solid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latin typeface="Slate Pro" panose="02000506040000020004" pitchFamily="2" charset="0"/>
              <a:sym typeface="Slate Pro" panose="02000506040000020004" pitchFamily="2" charset="0"/>
            </a:endParaRPr>
          </a:p>
        </p:txBody>
      </p:sp>
      <p:sp>
        <p:nvSpPr>
          <p:cNvPr id="11" name="Rectangle 10">
            <a:extLst>
              <a:ext uri="{FF2B5EF4-FFF2-40B4-BE49-F238E27FC236}">
                <a16:creationId xmlns:a16="http://schemas.microsoft.com/office/drawing/2014/main" id="{7B09427F-3E10-7D39-8389-B0D21913FE92}"/>
              </a:ext>
            </a:extLst>
          </p:cNvPr>
          <p:cNvSpPr/>
          <p:nvPr/>
        </p:nvSpPr>
        <p:spPr>
          <a:xfrm>
            <a:off x="6096000" y="1304925"/>
            <a:ext cx="5486400" cy="673100"/>
          </a:xfrm>
          <a:prstGeom prst="rect">
            <a:avLst/>
          </a:prstGeom>
          <a:solidFill>
            <a:schemeClr val="accent3"/>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rtl="0">
              <a:lnSpc>
                <a:spcPct val="100000"/>
              </a:lnSpc>
              <a:spcBef>
                <a:spcPts val="0"/>
              </a:spcBef>
              <a:spcAft>
                <a:spcPts val="0"/>
              </a:spcAft>
              <a:buNone/>
            </a:pPr>
            <a:r>
              <a:rPr lang="en-US" b="1" i="0" u="none" strike="noStrike" cap="none" dirty="0">
                <a:solidFill>
                  <a:schemeClr val="lt1"/>
                </a:solidFill>
                <a:latin typeface="Slate Pro" panose="02000506040000020004" pitchFamily="2" charset="0"/>
                <a:ea typeface="Arial"/>
                <a:cs typeface="Arial"/>
                <a:sym typeface="Slate Pro" panose="02000506040000020004" pitchFamily="2" charset="0"/>
              </a:rPr>
              <a:t>And this drives the creation of the competitive scorecards</a:t>
            </a:r>
            <a:endParaRPr lang="en-US" dirty="0">
              <a:latin typeface="Slate Pro" panose="02000506040000020004" pitchFamily="2" charset="0"/>
              <a:sym typeface="Slate Pro" panose="02000506040000020004" pitchFamily="2" charset="0"/>
            </a:endParaRPr>
          </a:p>
        </p:txBody>
      </p:sp>
      <p:sp>
        <p:nvSpPr>
          <p:cNvPr id="12" name="Rectangle 11">
            <a:extLst>
              <a:ext uri="{FF2B5EF4-FFF2-40B4-BE49-F238E27FC236}">
                <a16:creationId xmlns:a16="http://schemas.microsoft.com/office/drawing/2014/main" id="{E04A2604-3687-2E1C-3775-13FB6E02AB0D}"/>
              </a:ext>
            </a:extLst>
          </p:cNvPr>
          <p:cNvSpPr/>
          <p:nvPr/>
        </p:nvSpPr>
        <p:spPr>
          <a:xfrm>
            <a:off x="609600" y="1304925"/>
            <a:ext cx="673100" cy="6731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en-US">
              <a:latin typeface="Slate Pro" panose="02000506040000020004" pitchFamily="2" charset="0"/>
              <a:sym typeface="Slate Pro" panose="02000506040000020004" pitchFamily="2" charset="0"/>
            </a:endParaRPr>
          </a:p>
        </p:txBody>
      </p:sp>
      <p:sp>
        <p:nvSpPr>
          <p:cNvPr id="13" name="Rectangle 12">
            <a:extLst>
              <a:ext uri="{FF2B5EF4-FFF2-40B4-BE49-F238E27FC236}">
                <a16:creationId xmlns:a16="http://schemas.microsoft.com/office/drawing/2014/main" id="{4FB38EF3-B807-C7BF-64EF-B5648BB76719}"/>
              </a:ext>
            </a:extLst>
          </p:cNvPr>
          <p:cNvSpPr/>
          <p:nvPr/>
        </p:nvSpPr>
        <p:spPr>
          <a:xfrm>
            <a:off x="1400174" y="1457325"/>
            <a:ext cx="4200525" cy="520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1" i="0" u="none" strike="noStrike" cap="none" dirty="0">
                <a:solidFill>
                  <a:schemeClr val="lt1"/>
                </a:solidFill>
                <a:latin typeface="Slate Pro" panose="02000506040000020004" pitchFamily="2" charset="0"/>
                <a:ea typeface="Arial"/>
                <a:cs typeface="Arial"/>
                <a:sym typeface="Slate Pro" panose="02000506040000020004" pitchFamily="2" charset="0"/>
              </a:rPr>
              <a:t>Scoring is done through seven </a:t>
            </a:r>
          </a:p>
          <a:p>
            <a:pPr marL="0" marR="0" lvl="0" indent="0" rtl="0">
              <a:lnSpc>
                <a:spcPct val="100000"/>
              </a:lnSpc>
              <a:spcBef>
                <a:spcPts val="0"/>
              </a:spcBef>
              <a:spcAft>
                <a:spcPts val="0"/>
              </a:spcAft>
              <a:buNone/>
            </a:pPr>
            <a:r>
              <a:rPr lang="en-US" sz="1800" b="1" i="0" u="none" strike="noStrike" cap="none" dirty="0">
                <a:solidFill>
                  <a:schemeClr val="lt1"/>
                </a:solidFill>
                <a:latin typeface="Slate Pro" panose="02000506040000020004" pitchFamily="2" charset="0"/>
                <a:ea typeface="Arial"/>
                <a:cs typeface="Arial"/>
                <a:sym typeface="Slate Pro" panose="02000506040000020004" pitchFamily="2" charset="0"/>
              </a:rPr>
              <a:t>primary lenses</a:t>
            </a:r>
            <a:endParaRPr lang="en-US" dirty="0">
              <a:latin typeface="Slate Pro" panose="02000506040000020004" pitchFamily="2" charset="0"/>
              <a:sym typeface="Slate Pro" panose="02000506040000020004" pitchFamily="2" charset="0"/>
            </a:endParaRPr>
          </a:p>
        </p:txBody>
      </p:sp>
      <p:grpSp>
        <p:nvGrpSpPr>
          <p:cNvPr id="19" name="Group 18">
            <a:extLst>
              <a:ext uri="{FF2B5EF4-FFF2-40B4-BE49-F238E27FC236}">
                <a16:creationId xmlns:a16="http://schemas.microsoft.com/office/drawing/2014/main" id="{0D4DAB08-CD30-2F0B-B588-BF518D2208A3}"/>
              </a:ext>
            </a:extLst>
          </p:cNvPr>
          <p:cNvGrpSpPr/>
          <p:nvPr/>
        </p:nvGrpSpPr>
        <p:grpSpPr>
          <a:xfrm>
            <a:off x="6274489" y="2209791"/>
            <a:ext cx="3363533" cy="246221"/>
            <a:chOff x="6211710" y="1990716"/>
            <a:chExt cx="3363533" cy="246221"/>
          </a:xfrm>
        </p:grpSpPr>
        <p:grpSp>
          <p:nvGrpSpPr>
            <p:cNvPr id="14" name="Group 13">
              <a:extLst>
                <a:ext uri="{FF2B5EF4-FFF2-40B4-BE49-F238E27FC236}">
                  <a16:creationId xmlns:a16="http://schemas.microsoft.com/office/drawing/2014/main" id="{EC9E3615-0BF4-419C-B675-9FE95F33B499}"/>
                </a:ext>
              </a:extLst>
            </p:cNvPr>
            <p:cNvGrpSpPr/>
            <p:nvPr/>
          </p:nvGrpSpPr>
          <p:grpSpPr>
            <a:xfrm>
              <a:off x="6211710" y="2004400"/>
              <a:ext cx="218852" cy="218852"/>
              <a:chOff x="5762781" y="1965472"/>
              <a:chExt cx="218852" cy="218852"/>
            </a:xfrm>
          </p:grpSpPr>
          <p:sp>
            <p:nvSpPr>
              <p:cNvPr id="15" name="Rectangle 14">
                <a:extLst>
                  <a:ext uri="{FF2B5EF4-FFF2-40B4-BE49-F238E27FC236}">
                    <a16:creationId xmlns:a16="http://schemas.microsoft.com/office/drawing/2014/main" id="{839B4B0A-79F5-FF89-97B9-467E631A016F}"/>
                  </a:ext>
                </a:extLst>
              </p:cNvPr>
              <p:cNvSpPr/>
              <p:nvPr/>
            </p:nvSpPr>
            <p:spPr>
              <a:xfrm>
                <a:off x="5762781" y="1965472"/>
                <a:ext cx="218852" cy="218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late Pro" panose="02000506040000020004" pitchFamily="2" charset="0"/>
                  <a:sym typeface="Slate Pro" panose="02000506040000020004" pitchFamily="2" charset="0"/>
                </a:endParaRPr>
              </a:p>
            </p:txBody>
          </p:sp>
          <p:sp>
            <p:nvSpPr>
              <p:cNvPr id="16" name="Freeform 234">
                <a:extLst>
                  <a:ext uri="{FF2B5EF4-FFF2-40B4-BE49-F238E27FC236}">
                    <a16:creationId xmlns:a16="http://schemas.microsoft.com/office/drawing/2014/main" id="{8EFEBD79-FCA1-337F-215D-9D80842A0033}"/>
                  </a:ext>
                </a:extLst>
              </p:cNvPr>
              <p:cNvSpPr>
                <a:spLocks/>
              </p:cNvSpPr>
              <p:nvPr/>
            </p:nvSpPr>
            <p:spPr bwMode="auto">
              <a:xfrm rot="13500000">
                <a:off x="5826830" y="2029521"/>
                <a:ext cx="90753" cy="90753"/>
              </a:xfrm>
              <a:custGeom>
                <a:avLst/>
                <a:gdLst>
                  <a:gd name="T0" fmla="*/ 437 w 447"/>
                  <a:gd name="T1" fmla="*/ 3 h 447"/>
                  <a:gd name="T2" fmla="*/ 431 w 447"/>
                  <a:gd name="T3" fmla="*/ 0 h 447"/>
                  <a:gd name="T4" fmla="*/ 423 w 447"/>
                  <a:gd name="T5" fmla="*/ 0 h 447"/>
                  <a:gd name="T6" fmla="*/ 416 w 447"/>
                  <a:gd name="T7" fmla="*/ 3 h 447"/>
                  <a:gd name="T8" fmla="*/ 40 w 447"/>
                  <a:gd name="T9" fmla="*/ 379 h 447"/>
                  <a:gd name="T10" fmla="*/ 39 w 447"/>
                  <a:gd name="T11" fmla="*/ 85 h 447"/>
                  <a:gd name="T12" fmla="*/ 35 w 447"/>
                  <a:gd name="T13" fmla="*/ 78 h 447"/>
                  <a:gd name="T14" fmla="*/ 31 w 447"/>
                  <a:gd name="T15" fmla="*/ 72 h 447"/>
                  <a:gd name="T16" fmla="*/ 24 w 447"/>
                  <a:gd name="T17" fmla="*/ 70 h 447"/>
                  <a:gd name="T18" fmla="*/ 16 w 447"/>
                  <a:gd name="T19" fmla="*/ 70 h 447"/>
                  <a:gd name="T20" fmla="*/ 8 w 447"/>
                  <a:gd name="T21" fmla="*/ 72 h 447"/>
                  <a:gd name="T22" fmla="*/ 3 w 447"/>
                  <a:gd name="T23" fmla="*/ 78 h 447"/>
                  <a:gd name="T24" fmla="*/ 0 w 447"/>
                  <a:gd name="T25" fmla="*/ 85 h 447"/>
                  <a:gd name="T26" fmla="*/ 0 w 447"/>
                  <a:gd name="T27" fmla="*/ 427 h 447"/>
                  <a:gd name="T28" fmla="*/ 0 w 447"/>
                  <a:gd name="T29" fmla="*/ 427 h 447"/>
                  <a:gd name="T30" fmla="*/ 0 w 447"/>
                  <a:gd name="T31" fmla="*/ 431 h 447"/>
                  <a:gd name="T32" fmla="*/ 0 w 447"/>
                  <a:gd name="T33" fmla="*/ 432 h 447"/>
                  <a:gd name="T34" fmla="*/ 1 w 447"/>
                  <a:gd name="T35" fmla="*/ 434 h 447"/>
                  <a:gd name="T36" fmla="*/ 2 w 447"/>
                  <a:gd name="T37" fmla="*/ 436 h 447"/>
                  <a:gd name="T38" fmla="*/ 3 w 447"/>
                  <a:gd name="T39" fmla="*/ 437 h 447"/>
                  <a:gd name="T40" fmla="*/ 5 w 447"/>
                  <a:gd name="T41" fmla="*/ 441 h 447"/>
                  <a:gd name="T42" fmla="*/ 8 w 447"/>
                  <a:gd name="T43" fmla="*/ 444 h 447"/>
                  <a:gd name="T44" fmla="*/ 11 w 447"/>
                  <a:gd name="T45" fmla="*/ 445 h 447"/>
                  <a:gd name="T46" fmla="*/ 12 w 447"/>
                  <a:gd name="T47" fmla="*/ 445 h 447"/>
                  <a:gd name="T48" fmla="*/ 14 w 447"/>
                  <a:gd name="T49" fmla="*/ 446 h 447"/>
                  <a:gd name="T50" fmla="*/ 16 w 447"/>
                  <a:gd name="T51" fmla="*/ 446 h 447"/>
                  <a:gd name="T52" fmla="*/ 19 w 447"/>
                  <a:gd name="T53" fmla="*/ 447 h 447"/>
                  <a:gd name="T54" fmla="*/ 341 w 447"/>
                  <a:gd name="T55" fmla="*/ 446 h 447"/>
                  <a:gd name="T56" fmla="*/ 349 w 447"/>
                  <a:gd name="T57" fmla="*/ 444 h 447"/>
                  <a:gd name="T58" fmla="*/ 354 w 447"/>
                  <a:gd name="T59" fmla="*/ 439 h 447"/>
                  <a:gd name="T60" fmla="*/ 356 w 447"/>
                  <a:gd name="T61" fmla="*/ 431 h 447"/>
                  <a:gd name="T62" fmla="*/ 356 w 447"/>
                  <a:gd name="T63" fmla="*/ 423 h 447"/>
                  <a:gd name="T64" fmla="*/ 354 w 447"/>
                  <a:gd name="T65" fmla="*/ 416 h 447"/>
                  <a:gd name="T66" fmla="*/ 349 w 447"/>
                  <a:gd name="T67" fmla="*/ 410 h 447"/>
                  <a:gd name="T68" fmla="*/ 341 w 447"/>
                  <a:gd name="T69" fmla="*/ 407 h 447"/>
                  <a:gd name="T70" fmla="*/ 68 w 447"/>
                  <a:gd name="T71" fmla="*/ 407 h 447"/>
                  <a:gd name="T72" fmla="*/ 443 w 447"/>
                  <a:gd name="T73" fmla="*/ 30 h 447"/>
                  <a:gd name="T74" fmla="*/ 446 w 447"/>
                  <a:gd name="T75" fmla="*/ 24 h 447"/>
                  <a:gd name="T76" fmla="*/ 446 w 447"/>
                  <a:gd name="T77" fmla="*/ 16 h 447"/>
                  <a:gd name="T78" fmla="*/ 443 w 447"/>
                  <a:gd name="T79" fmla="*/ 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7" h="447">
                    <a:moveTo>
                      <a:pt x="440" y="5"/>
                    </a:moveTo>
                    <a:lnTo>
                      <a:pt x="437" y="3"/>
                    </a:lnTo>
                    <a:lnTo>
                      <a:pt x="434" y="1"/>
                    </a:lnTo>
                    <a:lnTo>
                      <a:pt x="431" y="0"/>
                    </a:lnTo>
                    <a:lnTo>
                      <a:pt x="426" y="0"/>
                    </a:lnTo>
                    <a:lnTo>
                      <a:pt x="423" y="0"/>
                    </a:lnTo>
                    <a:lnTo>
                      <a:pt x="419" y="1"/>
                    </a:lnTo>
                    <a:lnTo>
                      <a:pt x="416" y="3"/>
                    </a:lnTo>
                    <a:lnTo>
                      <a:pt x="412" y="5"/>
                    </a:lnTo>
                    <a:lnTo>
                      <a:pt x="40" y="379"/>
                    </a:lnTo>
                    <a:lnTo>
                      <a:pt x="40" y="90"/>
                    </a:lnTo>
                    <a:lnTo>
                      <a:pt x="39" y="85"/>
                    </a:lnTo>
                    <a:lnTo>
                      <a:pt x="38" y="81"/>
                    </a:lnTo>
                    <a:lnTo>
                      <a:pt x="35" y="78"/>
                    </a:lnTo>
                    <a:lnTo>
                      <a:pt x="33" y="76"/>
                    </a:lnTo>
                    <a:lnTo>
                      <a:pt x="31" y="72"/>
                    </a:lnTo>
                    <a:lnTo>
                      <a:pt x="27" y="71"/>
                    </a:lnTo>
                    <a:lnTo>
                      <a:pt x="24" y="70"/>
                    </a:lnTo>
                    <a:lnTo>
                      <a:pt x="19" y="69"/>
                    </a:lnTo>
                    <a:lnTo>
                      <a:pt x="16" y="70"/>
                    </a:lnTo>
                    <a:lnTo>
                      <a:pt x="12" y="71"/>
                    </a:lnTo>
                    <a:lnTo>
                      <a:pt x="8" y="72"/>
                    </a:lnTo>
                    <a:lnTo>
                      <a:pt x="5" y="76"/>
                    </a:lnTo>
                    <a:lnTo>
                      <a:pt x="3" y="78"/>
                    </a:lnTo>
                    <a:lnTo>
                      <a:pt x="1" y="81"/>
                    </a:lnTo>
                    <a:lnTo>
                      <a:pt x="0" y="85"/>
                    </a:lnTo>
                    <a:lnTo>
                      <a:pt x="0" y="90"/>
                    </a:lnTo>
                    <a:lnTo>
                      <a:pt x="0" y="427"/>
                    </a:lnTo>
                    <a:lnTo>
                      <a:pt x="0" y="427"/>
                    </a:lnTo>
                    <a:lnTo>
                      <a:pt x="0" y="427"/>
                    </a:lnTo>
                    <a:lnTo>
                      <a:pt x="0" y="429"/>
                    </a:lnTo>
                    <a:lnTo>
                      <a:pt x="0" y="431"/>
                    </a:lnTo>
                    <a:lnTo>
                      <a:pt x="0" y="431"/>
                    </a:lnTo>
                    <a:lnTo>
                      <a:pt x="0" y="432"/>
                    </a:lnTo>
                    <a:lnTo>
                      <a:pt x="1" y="433"/>
                    </a:lnTo>
                    <a:lnTo>
                      <a:pt x="1" y="434"/>
                    </a:lnTo>
                    <a:lnTo>
                      <a:pt x="1" y="435"/>
                    </a:lnTo>
                    <a:lnTo>
                      <a:pt x="2" y="436"/>
                    </a:lnTo>
                    <a:lnTo>
                      <a:pt x="2" y="437"/>
                    </a:lnTo>
                    <a:lnTo>
                      <a:pt x="3" y="437"/>
                    </a:lnTo>
                    <a:lnTo>
                      <a:pt x="4" y="440"/>
                    </a:lnTo>
                    <a:lnTo>
                      <a:pt x="5" y="441"/>
                    </a:lnTo>
                    <a:lnTo>
                      <a:pt x="6" y="443"/>
                    </a:lnTo>
                    <a:lnTo>
                      <a:pt x="8" y="444"/>
                    </a:lnTo>
                    <a:lnTo>
                      <a:pt x="10" y="444"/>
                    </a:lnTo>
                    <a:lnTo>
                      <a:pt x="11" y="445"/>
                    </a:lnTo>
                    <a:lnTo>
                      <a:pt x="11" y="445"/>
                    </a:lnTo>
                    <a:lnTo>
                      <a:pt x="12" y="445"/>
                    </a:lnTo>
                    <a:lnTo>
                      <a:pt x="13" y="446"/>
                    </a:lnTo>
                    <a:lnTo>
                      <a:pt x="14" y="446"/>
                    </a:lnTo>
                    <a:lnTo>
                      <a:pt x="15" y="446"/>
                    </a:lnTo>
                    <a:lnTo>
                      <a:pt x="16" y="446"/>
                    </a:lnTo>
                    <a:lnTo>
                      <a:pt x="17" y="447"/>
                    </a:lnTo>
                    <a:lnTo>
                      <a:pt x="19" y="447"/>
                    </a:lnTo>
                    <a:lnTo>
                      <a:pt x="337" y="447"/>
                    </a:lnTo>
                    <a:lnTo>
                      <a:pt x="341" y="446"/>
                    </a:lnTo>
                    <a:lnTo>
                      <a:pt x="345" y="445"/>
                    </a:lnTo>
                    <a:lnTo>
                      <a:pt x="349" y="444"/>
                    </a:lnTo>
                    <a:lnTo>
                      <a:pt x="351" y="441"/>
                    </a:lnTo>
                    <a:lnTo>
                      <a:pt x="354" y="439"/>
                    </a:lnTo>
                    <a:lnTo>
                      <a:pt x="355" y="434"/>
                    </a:lnTo>
                    <a:lnTo>
                      <a:pt x="356" y="431"/>
                    </a:lnTo>
                    <a:lnTo>
                      <a:pt x="357" y="427"/>
                    </a:lnTo>
                    <a:lnTo>
                      <a:pt x="356" y="423"/>
                    </a:lnTo>
                    <a:lnTo>
                      <a:pt x="355" y="419"/>
                    </a:lnTo>
                    <a:lnTo>
                      <a:pt x="354" y="416"/>
                    </a:lnTo>
                    <a:lnTo>
                      <a:pt x="351" y="413"/>
                    </a:lnTo>
                    <a:lnTo>
                      <a:pt x="349" y="410"/>
                    </a:lnTo>
                    <a:lnTo>
                      <a:pt x="345" y="408"/>
                    </a:lnTo>
                    <a:lnTo>
                      <a:pt x="341" y="407"/>
                    </a:lnTo>
                    <a:lnTo>
                      <a:pt x="337" y="407"/>
                    </a:lnTo>
                    <a:lnTo>
                      <a:pt x="68" y="407"/>
                    </a:lnTo>
                    <a:lnTo>
                      <a:pt x="440" y="34"/>
                    </a:lnTo>
                    <a:lnTo>
                      <a:pt x="443" y="30"/>
                    </a:lnTo>
                    <a:lnTo>
                      <a:pt x="445" y="27"/>
                    </a:lnTo>
                    <a:lnTo>
                      <a:pt x="446" y="24"/>
                    </a:lnTo>
                    <a:lnTo>
                      <a:pt x="447" y="20"/>
                    </a:lnTo>
                    <a:lnTo>
                      <a:pt x="446" y="16"/>
                    </a:lnTo>
                    <a:lnTo>
                      <a:pt x="445" y="12"/>
                    </a:lnTo>
                    <a:lnTo>
                      <a:pt x="443" y="9"/>
                    </a:lnTo>
                    <a:lnTo>
                      <a:pt x="440"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Slate Pro" panose="02000506040000020004" pitchFamily="2" charset="0"/>
                  <a:sym typeface="Slate Pro" panose="02000506040000020004" pitchFamily="2" charset="0"/>
                </a:endParaRPr>
              </a:p>
            </p:txBody>
          </p:sp>
        </p:grpSp>
        <p:sp>
          <p:nvSpPr>
            <p:cNvPr id="17" name="Google Shape;827;p102">
              <a:extLst>
                <a:ext uri="{FF2B5EF4-FFF2-40B4-BE49-F238E27FC236}">
                  <a16:creationId xmlns:a16="http://schemas.microsoft.com/office/drawing/2014/main" id="{D4205D66-1529-1D0D-95A8-C3E177E5C44B}"/>
                </a:ext>
              </a:extLst>
            </p:cNvPr>
            <p:cNvSpPr txBox="1"/>
            <p:nvPr/>
          </p:nvSpPr>
          <p:spPr>
            <a:xfrm>
              <a:off x="6613908" y="1990716"/>
              <a:ext cx="2961335"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tx2"/>
                  </a:solidFill>
                  <a:latin typeface="Slate Pro" panose="02000506040000020004" pitchFamily="2" charset="0"/>
                  <a:ea typeface="Avenir"/>
                  <a:cs typeface="Avenir"/>
                  <a:sym typeface="Slate Pro" panose="02000506040000020004" pitchFamily="2" charset="0"/>
                </a:rPr>
                <a:t>Sample Scorecard Layout</a:t>
              </a:r>
              <a:endParaRPr sz="2400" dirty="0">
                <a:solidFill>
                  <a:schemeClr val="tx2"/>
                </a:solidFill>
                <a:latin typeface="Slate Pro" panose="02000506040000020004" pitchFamily="2" charset="0"/>
                <a:sym typeface="Slate Pro" panose="02000506040000020004" pitchFamily="2" charset="0"/>
              </a:endParaRPr>
            </a:p>
          </p:txBody>
        </p:sp>
      </p:grpSp>
      <p:pic>
        <p:nvPicPr>
          <p:cNvPr id="18" name="Google Shape;826;p102" descr="A picture containing text&#10;&#10;Description automatically generated">
            <a:extLst>
              <a:ext uri="{FF2B5EF4-FFF2-40B4-BE49-F238E27FC236}">
                <a16:creationId xmlns:a16="http://schemas.microsoft.com/office/drawing/2014/main" id="{C4DEA206-D2BE-17FB-F8A4-74328B27D21A}"/>
              </a:ext>
            </a:extLst>
          </p:cNvPr>
          <p:cNvPicPr preferRelativeResize="0"/>
          <p:nvPr/>
        </p:nvPicPr>
        <p:blipFill rotWithShape="1">
          <a:blip r:embed="rId7">
            <a:alphaModFix/>
          </a:blip>
          <a:srcRect l="2095"/>
          <a:stretch/>
        </p:blipFill>
        <p:spPr>
          <a:xfrm>
            <a:off x="6274489" y="2627901"/>
            <a:ext cx="5129423" cy="2734674"/>
          </a:xfrm>
          <a:prstGeom prst="rect">
            <a:avLst/>
          </a:prstGeom>
          <a:noFill/>
          <a:ln>
            <a:noFill/>
          </a:ln>
        </p:spPr>
      </p:pic>
      <p:grpSp>
        <p:nvGrpSpPr>
          <p:cNvPr id="64" name="Group 63">
            <a:extLst>
              <a:ext uri="{FF2B5EF4-FFF2-40B4-BE49-F238E27FC236}">
                <a16:creationId xmlns:a16="http://schemas.microsoft.com/office/drawing/2014/main" id="{466E88D8-9404-D36F-E57E-061C6E9B3A55}"/>
              </a:ext>
            </a:extLst>
          </p:cNvPr>
          <p:cNvGrpSpPr/>
          <p:nvPr/>
        </p:nvGrpSpPr>
        <p:grpSpPr>
          <a:xfrm>
            <a:off x="609600" y="2792076"/>
            <a:ext cx="4991100" cy="372913"/>
            <a:chOff x="609600" y="2800832"/>
            <a:chExt cx="4991100" cy="372913"/>
          </a:xfrm>
        </p:grpSpPr>
        <p:sp>
          <p:nvSpPr>
            <p:cNvPr id="21" name="Rectangle 20">
              <a:extLst>
                <a:ext uri="{FF2B5EF4-FFF2-40B4-BE49-F238E27FC236}">
                  <a16:creationId xmlns:a16="http://schemas.microsoft.com/office/drawing/2014/main" id="{0E632B1B-10B8-2A14-7054-89B9707AE846}"/>
                </a:ext>
              </a:extLst>
            </p:cNvPr>
            <p:cNvSpPr/>
            <p:nvPr/>
          </p:nvSpPr>
          <p:spPr>
            <a:xfrm>
              <a:off x="982514" y="2800832"/>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GTM strategy</a:t>
              </a:r>
            </a:p>
          </p:txBody>
        </p:sp>
        <p:sp>
          <p:nvSpPr>
            <p:cNvPr id="29" name="Rectangle 28">
              <a:extLst>
                <a:ext uri="{FF2B5EF4-FFF2-40B4-BE49-F238E27FC236}">
                  <a16:creationId xmlns:a16="http://schemas.microsoft.com/office/drawing/2014/main" id="{1DDF330A-0F4A-3624-CCBA-AFAF45BAF104}"/>
                </a:ext>
              </a:extLst>
            </p:cNvPr>
            <p:cNvSpPr/>
            <p:nvPr/>
          </p:nvSpPr>
          <p:spPr>
            <a:xfrm>
              <a:off x="609600" y="2800832"/>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02</a:t>
              </a:r>
            </a:p>
          </p:txBody>
        </p:sp>
        <p:sp>
          <p:nvSpPr>
            <p:cNvPr id="35" name="Google Shape;775;p102">
              <a:extLst>
                <a:ext uri="{FF2B5EF4-FFF2-40B4-BE49-F238E27FC236}">
                  <a16:creationId xmlns:a16="http://schemas.microsoft.com/office/drawing/2014/main" id="{033E4743-62C2-D9EB-D9E2-C975462D1BFF}"/>
                </a:ext>
              </a:extLst>
            </p:cNvPr>
            <p:cNvSpPr/>
            <p:nvPr/>
          </p:nvSpPr>
          <p:spPr>
            <a:xfrm>
              <a:off x="5206782" y="2863680"/>
              <a:ext cx="247216" cy="247216"/>
            </a:xfrm>
            <a:custGeom>
              <a:avLst/>
              <a:gdLst/>
              <a:ahLst/>
              <a:cxnLst/>
              <a:rect l="l" t="t" r="r" b="b"/>
              <a:pathLst>
                <a:path w="96" h="96" extrusionOk="0">
                  <a:moveTo>
                    <a:pt x="4" y="52"/>
                  </a:moveTo>
                  <a:cubicBezTo>
                    <a:pt x="10" y="52"/>
                    <a:pt x="10" y="52"/>
                    <a:pt x="10" y="52"/>
                  </a:cubicBezTo>
                  <a:cubicBezTo>
                    <a:pt x="12" y="70"/>
                    <a:pt x="26" y="84"/>
                    <a:pt x="44" y="86"/>
                  </a:cubicBezTo>
                  <a:cubicBezTo>
                    <a:pt x="44" y="92"/>
                    <a:pt x="44" y="92"/>
                    <a:pt x="44" y="92"/>
                  </a:cubicBezTo>
                  <a:cubicBezTo>
                    <a:pt x="44" y="94"/>
                    <a:pt x="46" y="96"/>
                    <a:pt x="48" y="96"/>
                  </a:cubicBezTo>
                  <a:cubicBezTo>
                    <a:pt x="50" y="96"/>
                    <a:pt x="52" y="94"/>
                    <a:pt x="52" y="92"/>
                  </a:cubicBezTo>
                  <a:cubicBezTo>
                    <a:pt x="52" y="86"/>
                    <a:pt x="52" y="86"/>
                    <a:pt x="52" y="86"/>
                  </a:cubicBezTo>
                  <a:cubicBezTo>
                    <a:pt x="70" y="84"/>
                    <a:pt x="84" y="70"/>
                    <a:pt x="86" y="52"/>
                  </a:cubicBezTo>
                  <a:cubicBezTo>
                    <a:pt x="92" y="52"/>
                    <a:pt x="92" y="52"/>
                    <a:pt x="92" y="52"/>
                  </a:cubicBezTo>
                  <a:cubicBezTo>
                    <a:pt x="94" y="52"/>
                    <a:pt x="96" y="50"/>
                    <a:pt x="96" y="48"/>
                  </a:cubicBezTo>
                  <a:cubicBezTo>
                    <a:pt x="96" y="46"/>
                    <a:pt x="94" y="44"/>
                    <a:pt x="92" y="44"/>
                  </a:cubicBezTo>
                  <a:cubicBezTo>
                    <a:pt x="86" y="44"/>
                    <a:pt x="86" y="44"/>
                    <a:pt x="86" y="44"/>
                  </a:cubicBezTo>
                  <a:cubicBezTo>
                    <a:pt x="84" y="26"/>
                    <a:pt x="70" y="12"/>
                    <a:pt x="52" y="10"/>
                  </a:cubicBezTo>
                  <a:cubicBezTo>
                    <a:pt x="52" y="4"/>
                    <a:pt x="52" y="4"/>
                    <a:pt x="52" y="4"/>
                  </a:cubicBezTo>
                  <a:cubicBezTo>
                    <a:pt x="52" y="2"/>
                    <a:pt x="50" y="0"/>
                    <a:pt x="48" y="0"/>
                  </a:cubicBezTo>
                  <a:cubicBezTo>
                    <a:pt x="46" y="0"/>
                    <a:pt x="44" y="2"/>
                    <a:pt x="44" y="4"/>
                  </a:cubicBezTo>
                  <a:cubicBezTo>
                    <a:pt x="44" y="10"/>
                    <a:pt x="44" y="10"/>
                    <a:pt x="44" y="10"/>
                  </a:cubicBezTo>
                  <a:cubicBezTo>
                    <a:pt x="26" y="12"/>
                    <a:pt x="12" y="26"/>
                    <a:pt x="10" y="44"/>
                  </a:cubicBezTo>
                  <a:cubicBezTo>
                    <a:pt x="4" y="44"/>
                    <a:pt x="4" y="44"/>
                    <a:pt x="4" y="44"/>
                  </a:cubicBezTo>
                  <a:cubicBezTo>
                    <a:pt x="2" y="44"/>
                    <a:pt x="0" y="46"/>
                    <a:pt x="0" y="48"/>
                  </a:cubicBezTo>
                  <a:cubicBezTo>
                    <a:pt x="0" y="50"/>
                    <a:pt x="2" y="52"/>
                    <a:pt x="4" y="52"/>
                  </a:cubicBezTo>
                  <a:close/>
                  <a:moveTo>
                    <a:pt x="18" y="52"/>
                  </a:moveTo>
                  <a:cubicBezTo>
                    <a:pt x="27" y="52"/>
                    <a:pt x="27" y="52"/>
                    <a:pt x="27" y="52"/>
                  </a:cubicBezTo>
                  <a:cubicBezTo>
                    <a:pt x="29" y="60"/>
                    <a:pt x="36" y="67"/>
                    <a:pt x="44" y="69"/>
                  </a:cubicBezTo>
                  <a:cubicBezTo>
                    <a:pt x="44" y="78"/>
                    <a:pt x="44" y="78"/>
                    <a:pt x="44" y="78"/>
                  </a:cubicBezTo>
                  <a:cubicBezTo>
                    <a:pt x="31" y="76"/>
                    <a:pt x="20" y="65"/>
                    <a:pt x="18" y="52"/>
                  </a:cubicBezTo>
                  <a:close/>
                  <a:moveTo>
                    <a:pt x="52" y="52"/>
                  </a:moveTo>
                  <a:cubicBezTo>
                    <a:pt x="61" y="52"/>
                    <a:pt x="61" y="52"/>
                    <a:pt x="61" y="52"/>
                  </a:cubicBezTo>
                  <a:cubicBezTo>
                    <a:pt x="59" y="56"/>
                    <a:pt x="56" y="59"/>
                    <a:pt x="52" y="61"/>
                  </a:cubicBezTo>
                  <a:lnTo>
                    <a:pt x="52" y="52"/>
                  </a:lnTo>
                  <a:close/>
                  <a:moveTo>
                    <a:pt x="52" y="44"/>
                  </a:moveTo>
                  <a:cubicBezTo>
                    <a:pt x="52" y="35"/>
                    <a:pt x="52" y="35"/>
                    <a:pt x="52" y="35"/>
                  </a:cubicBezTo>
                  <a:cubicBezTo>
                    <a:pt x="56" y="37"/>
                    <a:pt x="59" y="40"/>
                    <a:pt x="61" y="44"/>
                  </a:cubicBezTo>
                  <a:lnTo>
                    <a:pt x="52" y="44"/>
                  </a:lnTo>
                  <a:close/>
                  <a:moveTo>
                    <a:pt x="44" y="44"/>
                  </a:moveTo>
                  <a:cubicBezTo>
                    <a:pt x="35" y="44"/>
                    <a:pt x="35" y="44"/>
                    <a:pt x="35" y="44"/>
                  </a:cubicBezTo>
                  <a:cubicBezTo>
                    <a:pt x="37" y="40"/>
                    <a:pt x="40" y="37"/>
                    <a:pt x="44" y="35"/>
                  </a:cubicBezTo>
                  <a:lnTo>
                    <a:pt x="44" y="44"/>
                  </a:lnTo>
                  <a:close/>
                  <a:moveTo>
                    <a:pt x="44" y="52"/>
                  </a:moveTo>
                  <a:cubicBezTo>
                    <a:pt x="44" y="61"/>
                    <a:pt x="44" y="61"/>
                    <a:pt x="44" y="61"/>
                  </a:cubicBezTo>
                  <a:cubicBezTo>
                    <a:pt x="40" y="59"/>
                    <a:pt x="37" y="56"/>
                    <a:pt x="35" y="52"/>
                  </a:cubicBezTo>
                  <a:lnTo>
                    <a:pt x="44" y="52"/>
                  </a:lnTo>
                  <a:close/>
                  <a:moveTo>
                    <a:pt x="52" y="78"/>
                  </a:moveTo>
                  <a:cubicBezTo>
                    <a:pt x="52" y="69"/>
                    <a:pt x="52" y="69"/>
                    <a:pt x="52" y="69"/>
                  </a:cubicBezTo>
                  <a:cubicBezTo>
                    <a:pt x="60" y="67"/>
                    <a:pt x="67" y="60"/>
                    <a:pt x="69" y="52"/>
                  </a:cubicBezTo>
                  <a:cubicBezTo>
                    <a:pt x="78" y="52"/>
                    <a:pt x="78" y="52"/>
                    <a:pt x="78" y="52"/>
                  </a:cubicBezTo>
                  <a:cubicBezTo>
                    <a:pt x="76" y="65"/>
                    <a:pt x="65" y="76"/>
                    <a:pt x="52" y="78"/>
                  </a:cubicBezTo>
                  <a:close/>
                  <a:moveTo>
                    <a:pt x="78" y="44"/>
                  </a:moveTo>
                  <a:cubicBezTo>
                    <a:pt x="69" y="44"/>
                    <a:pt x="69" y="44"/>
                    <a:pt x="69" y="44"/>
                  </a:cubicBezTo>
                  <a:cubicBezTo>
                    <a:pt x="67" y="36"/>
                    <a:pt x="60" y="29"/>
                    <a:pt x="52" y="27"/>
                  </a:cubicBezTo>
                  <a:cubicBezTo>
                    <a:pt x="52" y="18"/>
                    <a:pt x="52" y="18"/>
                    <a:pt x="52" y="18"/>
                  </a:cubicBezTo>
                  <a:cubicBezTo>
                    <a:pt x="65" y="20"/>
                    <a:pt x="76" y="31"/>
                    <a:pt x="78" y="44"/>
                  </a:cubicBezTo>
                  <a:close/>
                  <a:moveTo>
                    <a:pt x="44" y="18"/>
                  </a:moveTo>
                  <a:cubicBezTo>
                    <a:pt x="44" y="27"/>
                    <a:pt x="44" y="27"/>
                    <a:pt x="44" y="27"/>
                  </a:cubicBezTo>
                  <a:cubicBezTo>
                    <a:pt x="36" y="29"/>
                    <a:pt x="29" y="36"/>
                    <a:pt x="27" y="44"/>
                  </a:cubicBezTo>
                  <a:cubicBezTo>
                    <a:pt x="18" y="44"/>
                    <a:pt x="18" y="44"/>
                    <a:pt x="18" y="44"/>
                  </a:cubicBezTo>
                  <a:cubicBezTo>
                    <a:pt x="20" y="31"/>
                    <a:pt x="31" y="20"/>
                    <a:pt x="44" y="18"/>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nvGrpSpPr>
          <p:cNvPr id="65" name="Group 64">
            <a:extLst>
              <a:ext uri="{FF2B5EF4-FFF2-40B4-BE49-F238E27FC236}">
                <a16:creationId xmlns:a16="http://schemas.microsoft.com/office/drawing/2014/main" id="{F5D00FA3-5F8B-A69E-083F-1C26CD24CCC6}"/>
              </a:ext>
            </a:extLst>
          </p:cNvPr>
          <p:cNvGrpSpPr/>
          <p:nvPr/>
        </p:nvGrpSpPr>
        <p:grpSpPr>
          <a:xfrm>
            <a:off x="609600" y="2302613"/>
            <a:ext cx="4991100" cy="372913"/>
            <a:chOff x="609600" y="2302613"/>
            <a:chExt cx="4991100" cy="372913"/>
          </a:xfrm>
        </p:grpSpPr>
        <p:sp>
          <p:nvSpPr>
            <p:cNvPr id="20" name="Rectangle 19">
              <a:extLst>
                <a:ext uri="{FF2B5EF4-FFF2-40B4-BE49-F238E27FC236}">
                  <a16:creationId xmlns:a16="http://schemas.microsoft.com/office/drawing/2014/main" id="{42D33CBF-2A53-C446-BE21-1780BE45697F}"/>
                </a:ext>
              </a:extLst>
            </p:cNvPr>
            <p:cNvSpPr/>
            <p:nvPr/>
          </p:nvSpPr>
          <p:spPr>
            <a:xfrm>
              <a:off x="982514" y="2302613"/>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Financials, KPIs, and analyst </a:t>
              </a:r>
              <a:r>
                <a:rPr lang="en-US" dirty="0">
                  <a:solidFill>
                    <a:schemeClr val="bg1"/>
                  </a:solidFill>
                  <a:latin typeface="Slate Pro" panose="02000506040000020004" pitchFamily="2" charset="0"/>
                  <a:ea typeface="Avenir"/>
                  <a:cs typeface="Avenir"/>
                  <a:sym typeface="Slate Pro" panose="02000506040000020004" pitchFamily="2" charset="0"/>
                </a:rPr>
                <a:t>p</a:t>
              </a: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erceptions</a:t>
              </a:r>
            </a:p>
          </p:txBody>
        </p:sp>
        <p:sp>
          <p:nvSpPr>
            <p:cNvPr id="28" name="Rectangle 27">
              <a:extLst>
                <a:ext uri="{FF2B5EF4-FFF2-40B4-BE49-F238E27FC236}">
                  <a16:creationId xmlns:a16="http://schemas.microsoft.com/office/drawing/2014/main" id="{DE635CD0-13B9-292D-2CA3-6EE1B4FB84A4}"/>
                </a:ext>
              </a:extLst>
            </p:cNvPr>
            <p:cNvSpPr/>
            <p:nvPr/>
          </p:nvSpPr>
          <p:spPr>
            <a:xfrm>
              <a:off x="609600" y="2302613"/>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01</a:t>
              </a:r>
            </a:p>
          </p:txBody>
        </p:sp>
        <p:grpSp>
          <p:nvGrpSpPr>
            <p:cNvPr id="36" name="Google Shape;779;p102">
              <a:extLst>
                <a:ext uri="{FF2B5EF4-FFF2-40B4-BE49-F238E27FC236}">
                  <a16:creationId xmlns:a16="http://schemas.microsoft.com/office/drawing/2014/main" id="{C46F38E3-34AE-ADB9-C414-9E8572A6D369}"/>
                </a:ext>
              </a:extLst>
            </p:cNvPr>
            <p:cNvGrpSpPr/>
            <p:nvPr/>
          </p:nvGrpSpPr>
          <p:grpSpPr>
            <a:xfrm>
              <a:off x="5207324" y="2371424"/>
              <a:ext cx="246133" cy="235290"/>
              <a:chOff x="4833938" y="3983038"/>
              <a:chExt cx="360363" cy="344488"/>
            </a:xfrm>
            <a:solidFill>
              <a:schemeClr val="bg1"/>
            </a:solidFill>
          </p:grpSpPr>
          <p:sp>
            <p:nvSpPr>
              <p:cNvPr id="37" name="Google Shape;780;p102">
                <a:extLst>
                  <a:ext uri="{FF2B5EF4-FFF2-40B4-BE49-F238E27FC236}">
                    <a16:creationId xmlns:a16="http://schemas.microsoft.com/office/drawing/2014/main" id="{F276F028-BF89-CD41-B774-7150ABD4B8FC}"/>
                  </a:ext>
                </a:extLst>
              </p:cNvPr>
              <p:cNvSpPr/>
              <p:nvPr/>
            </p:nvSpPr>
            <p:spPr>
              <a:xfrm>
                <a:off x="4833938" y="4179888"/>
                <a:ext cx="74613" cy="128588"/>
              </a:xfrm>
              <a:custGeom>
                <a:avLst/>
                <a:gdLst/>
                <a:ahLst/>
                <a:cxnLst/>
                <a:rect l="l" t="t" r="r" b="b"/>
                <a:pathLst>
                  <a:path w="20" h="34" extrusionOk="0">
                    <a:moveTo>
                      <a:pt x="18" y="0"/>
                    </a:moveTo>
                    <a:cubicBezTo>
                      <a:pt x="2" y="0"/>
                      <a:pt x="2" y="0"/>
                      <a:pt x="2" y="0"/>
                    </a:cubicBezTo>
                    <a:cubicBezTo>
                      <a:pt x="1" y="0"/>
                      <a:pt x="0" y="1"/>
                      <a:pt x="0" y="2"/>
                    </a:cubicBezTo>
                    <a:cubicBezTo>
                      <a:pt x="0" y="32"/>
                      <a:pt x="0" y="32"/>
                      <a:pt x="0" y="32"/>
                    </a:cubicBezTo>
                    <a:cubicBezTo>
                      <a:pt x="0" y="33"/>
                      <a:pt x="1" y="34"/>
                      <a:pt x="2" y="34"/>
                    </a:cubicBezTo>
                    <a:cubicBezTo>
                      <a:pt x="18" y="34"/>
                      <a:pt x="18" y="34"/>
                      <a:pt x="18" y="34"/>
                    </a:cubicBezTo>
                    <a:cubicBezTo>
                      <a:pt x="19" y="34"/>
                      <a:pt x="20" y="33"/>
                      <a:pt x="20" y="32"/>
                    </a:cubicBezTo>
                    <a:cubicBezTo>
                      <a:pt x="20" y="2"/>
                      <a:pt x="20" y="2"/>
                      <a:pt x="20" y="2"/>
                    </a:cubicBezTo>
                    <a:cubicBezTo>
                      <a:pt x="20" y="1"/>
                      <a:pt x="19" y="0"/>
                      <a:pt x="18" y="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38" name="Google Shape;781;p102">
                <a:extLst>
                  <a:ext uri="{FF2B5EF4-FFF2-40B4-BE49-F238E27FC236}">
                    <a16:creationId xmlns:a16="http://schemas.microsoft.com/office/drawing/2014/main" id="{1E194400-5A92-DB4A-EC1E-18E0D145943D}"/>
                  </a:ext>
                </a:extLst>
              </p:cNvPr>
              <p:cNvSpPr/>
              <p:nvPr/>
            </p:nvSpPr>
            <p:spPr>
              <a:xfrm>
                <a:off x="4916488" y="4194176"/>
                <a:ext cx="277813" cy="133350"/>
              </a:xfrm>
              <a:custGeom>
                <a:avLst/>
                <a:gdLst/>
                <a:ahLst/>
                <a:cxnLst/>
                <a:rect l="l" t="t" r="r" b="b"/>
                <a:pathLst>
                  <a:path w="74" h="35" extrusionOk="0">
                    <a:moveTo>
                      <a:pt x="73" y="13"/>
                    </a:moveTo>
                    <a:cubicBezTo>
                      <a:pt x="69" y="8"/>
                      <a:pt x="65" y="7"/>
                      <a:pt x="59" y="8"/>
                    </a:cubicBezTo>
                    <a:cubicBezTo>
                      <a:pt x="47" y="12"/>
                      <a:pt x="47" y="12"/>
                      <a:pt x="47" y="12"/>
                    </a:cubicBezTo>
                    <a:cubicBezTo>
                      <a:pt x="47" y="13"/>
                      <a:pt x="47" y="13"/>
                      <a:pt x="47" y="14"/>
                    </a:cubicBezTo>
                    <a:cubicBezTo>
                      <a:pt x="47" y="17"/>
                      <a:pt x="47" y="19"/>
                      <a:pt x="45" y="21"/>
                    </a:cubicBezTo>
                    <a:cubicBezTo>
                      <a:pt x="43" y="23"/>
                      <a:pt x="41" y="24"/>
                      <a:pt x="38" y="24"/>
                    </a:cubicBezTo>
                    <a:cubicBezTo>
                      <a:pt x="18" y="24"/>
                      <a:pt x="18" y="24"/>
                      <a:pt x="18" y="24"/>
                    </a:cubicBezTo>
                    <a:cubicBezTo>
                      <a:pt x="17" y="24"/>
                      <a:pt x="16" y="23"/>
                      <a:pt x="16" y="22"/>
                    </a:cubicBezTo>
                    <a:cubicBezTo>
                      <a:pt x="16" y="21"/>
                      <a:pt x="17" y="20"/>
                      <a:pt x="18" y="20"/>
                    </a:cubicBezTo>
                    <a:cubicBezTo>
                      <a:pt x="38" y="20"/>
                      <a:pt x="38" y="20"/>
                      <a:pt x="38" y="20"/>
                    </a:cubicBezTo>
                    <a:cubicBezTo>
                      <a:pt x="40" y="20"/>
                      <a:pt x="41" y="19"/>
                      <a:pt x="42" y="18"/>
                    </a:cubicBezTo>
                    <a:cubicBezTo>
                      <a:pt x="43" y="17"/>
                      <a:pt x="43" y="16"/>
                      <a:pt x="43" y="14"/>
                    </a:cubicBezTo>
                    <a:cubicBezTo>
                      <a:pt x="43" y="12"/>
                      <a:pt x="42" y="8"/>
                      <a:pt x="38" y="8"/>
                    </a:cubicBezTo>
                    <a:cubicBezTo>
                      <a:pt x="27" y="8"/>
                      <a:pt x="27" y="8"/>
                      <a:pt x="27" y="8"/>
                    </a:cubicBezTo>
                    <a:cubicBezTo>
                      <a:pt x="26" y="8"/>
                      <a:pt x="26" y="8"/>
                      <a:pt x="26" y="8"/>
                    </a:cubicBezTo>
                    <a:cubicBezTo>
                      <a:pt x="25" y="8"/>
                      <a:pt x="25" y="8"/>
                      <a:pt x="25" y="7"/>
                    </a:cubicBezTo>
                    <a:cubicBezTo>
                      <a:pt x="23" y="6"/>
                      <a:pt x="17" y="0"/>
                      <a:pt x="8" y="0"/>
                    </a:cubicBezTo>
                    <a:cubicBezTo>
                      <a:pt x="2" y="0"/>
                      <a:pt x="2" y="0"/>
                      <a:pt x="2" y="0"/>
                    </a:cubicBezTo>
                    <a:cubicBezTo>
                      <a:pt x="1" y="0"/>
                      <a:pt x="0" y="1"/>
                      <a:pt x="0" y="2"/>
                    </a:cubicBezTo>
                    <a:cubicBezTo>
                      <a:pt x="0" y="24"/>
                      <a:pt x="0" y="24"/>
                      <a:pt x="0" y="24"/>
                    </a:cubicBezTo>
                    <a:cubicBezTo>
                      <a:pt x="0" y="25"/>
                      <a:pt x="1" y="26"/>
                      <a:pt x="1" y="26"/>
                    </a:cubicBezTo>
                    <a:cubicBezTo>
                      <a:pt x="8" y="28"/>
                      <a:pt x="12" y="30"/>
                      <a:pt x="16" y="31"/>
                    </a:cubicBezTo>
                    <a:cubicBezTo>
                      <a:pt x="24" y="34"/>
                      <a:pt x="28" y="35"/>
                      <a:pt x="32" y="35"/>
                    </a:cubicBezTo>
                    <a:cubicBezTo>
                      <a:pt x="37" y="35"/>
                      <a:pt x="41" y="33"/>
                      <a:pt x="49" y="29"/>
                    </a:cubicBezTo>
                    <a:cubicBezTo>
                      <a:pt x="54" y="26"/>
                      <a:pt x="62" y="21"/>
                      <a:pt x="73" y="16"/>
                    </a:cubicBezTo>
                    <a:cubicBezTo>
                      <a:pt x="73" y="15"/>
                      <a:pt x="74" y="15"/>
                      <a:pt x="74" y="14"/>
                    </a:cubicBezTo>
                    <a:cubicBezTo>
                      <a:pt x="74" y="14"/>
                      <a:pt x="74" y="13"/>
                      <a:pt x="73" y="13"/>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39" name="Google Shape;782;p102">
                <a:extLst>
                  <a:ext uri="{FF2B5EF4-FFF2-40B4-BE49-F238E27FC236}">
                    <a16:creationId xmlns:a16="http://schemas.microsoft.com/office/drawing/2014/main" id="{0087EC9B-AB12-67F5-1981-AAEF69B01B65}"/>
                  </a:ext>
                </a:extLst>
              </p:cNvPr>
              <p:cNvSpPr/>
              <p:nvPr/>
            </p:nvSpPr>
            <p:spPr>
              <a:xfrm>
                <a:off x="5037138" y="3983038"/>
                <a:ext cx="104775" cy="106363"/>
              </a:xfrm>
              <a:custGeom>
                <a:avLst/>
                <a:gdLst/>
                <a:ahLst/>
                <a:cxnLst/>
                <a:rect l="l" t="t" r="r" b="b"/>
                <a:pathLst>
                  <a:path w="28" h="28" extrusionOk="0">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0" name="Google Shape;783;p102">
                <a:extLst>
                  <a:ext uri="{FF2B5EF4-FFF2-40B4-BE49-F238E27FC236}">
                    <a16:creationId xmlns:a16="http://schemas.microsoft.com/office/drawing/2014/main" id="{300FCE83-2B84-B82E-6FF0-5EB7F176A5EA}"/>
                  </a:ext>
                </a:extLst>
              </p:cNvPr>
              <p:cNvSpPr/>
              <p:nvPr/>
            </p:nvSpPr>
            <p:spPr>
              <a:xfrm>
                <a:off x="4968875" y="4089401"/>
                <a:ext cx="104775" cy="104775"/>
              </a:xfrm>
              <a:custGeom>
                <a:avLst/>
                <a:gdLst/>
                <a:ahLst/>
                <a:cxnLst/>
                <a:rect l="l" t="t" r="r" b="b"/>
                <a:pathLst>
                  <a:path w="28" h="28" extrusionOk="0">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63" name="Group 62">
            <a:extLst>
              <a:ext uri="{FF2B5EF4-FFF2-40B4-BE49-F238E27FC236}">
                <a16:creationId xmlns:a16="http://schemas.microsoft.com/office/drawing/2014/main" id="{04A7DAA6-A170-B2C4-3708-FDD3BDD44E64}"/>
              </a:ext>
            </a:extLst>
          </p:cNvPr>
          <p:cNvGrpSpPr/>
          <p:nvPr/>
        </p:nvGrpSpPr>
        <p:grpSpPr>
          <a:xfrm>
            <a:off x="609600" y="3281539"/>
            <a:ext cx="4991100" cy="372913"/>
            <a:chOff x="609600" y="3228145"/>
            <a:chExt cx="4991100" cy="372913"/>
          </a:xfrm>
        </p:grpSpPr>
        <p:sp>
          <p:nvSpPr>
            <p:cNvPr id="22" name="Rectangle 21">
              <a:extLst>
                <a:ext uri="{FF2B5EF4-FFF2-40B4-BE49-F238E27FC236}">
                  <a16:creationId xmlns:a16="http://schemas.microsoft.com/office/drawing/2014/main" id="{BE341298-9367-6A2C-97AC-16C6C92F3F45}"/>
                </a:ext>
              </a:extLst>
            </p:cNvPr>
            <p:cNvSpPr/>
            <p:nvPr/>
          </p:nvSpPr>
          <p:spPr>
            <a:xfrm>
              <a:off x="982514" y="3228145"/>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Customer experience</a:t>
              </a:r>
            </a:p>
          </p:txBody>
        </p:sp>
        <p:sp>
          <p:nvSpPr>
            <p:cNvPr id="30" name="Rectangle 29">
              <a:extLst>
                <a:ext uri="{FF2B5EF4-FFF2-40B4-BE49-F238E27FC236}">
                  <a16:creationId xmlns:a16="http://schemas.microsoft.com/office/drawing/2014/main" id="{36F72D91-324D-D2ED-FF32-92115737E874}"/>
                </a:ext>
              </a:extLst>
            </p:cNvPr>
            <p:cNvSpPr/>
            <p:nvPr/>
          </p:nvSpPr>
          <p:spPr>
            <a:xfrm>
              <a:off x="609600" y="3228145"/>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03</a:t>
              </a:r>
            </a:p>
          </p:txBody>
        </p:sp>
        <p:grpSp>
          <p:nvGrpSpPr>
            <p:cNvPr id="41" name="Google Shape;787;p102">
              <a:extLst>
                <a:ext uri="{FF2B5EF4-FFF2-40B4-BE49-F238E27FC236}">
                  <a16:creationId xmlns:a16="http://schemas.microsoft.com/office/drawing/2014/main" id="{D693149D-1891-975C-2DC9-E94E2956D4C2}"/>
                </a:ext>
              </a:extLst>
            </p:cNvPr>
            <p:cNvGrpSpPr/>
            <p:nvPr/>
          </p:nvGrpSpPr>
          <p:grpSpPr>
            <a:xfrm>
              <a:off x="5206782" y="3291535"/>
              <a:ext cx="247216" cy="246132"/>
              <a:chOff x="5554663" y="1446213"/>
              <a:chExt cx="361950" cy="360362"/>
            </a:xfrm>
            <a:solidFill>
              <a:schemeClr val="bg1"/>
            </a:solidFill>
          </p:grpSpPr>
          <p:sp>
            <p:nvSpPr>
              <p:cNvPr id="42" name="Google Shape;788;p102">
                <a:extLst>
                  <a:ext uri="{FF2B5EF4-FFF2-40B4-BE49-F238E27FC236}">
                    <a16:creationId xmlns:a16="http://schemas.microsoft.com/office/drawing/2014/main" id="{91A0048B-3227-38AC-24FB-4AC1D53AAEFA}"/>
                  </a:ext>
                </a:extLst>
              </p:cNvPr>
              <p:cNvSpPr/>
              <p:nvPr/>
            </p:nvSpPr>
            <p:spPr>
              <a:xfrm>
                <a:off x="5653088" y="1446213"/>
                <a:ext cx="165100" cy="165100"/>
              </a:xfrm>
              <a:custGeom>
                <a:avLst/>
                <a:gdLst/>
                <a:ahLst/>
                <a:cxnLst/>
                <a:rect l="l" t="t" r="r" b="b"/>
                <a:pathLst>
                  <a:path w="44" h="44" extrusionOk="0">
                    <a:moveTo>
                      <a:pt x="36" y="44"/>
                    </a:moveTo>
                    <a:cubicBezTo>
                      <a:pt x="36" y="44"/>
                      <a:pt x="37" y="44"/>
                      <a:pt x="37" y="44"/>
                    </a:cubicBezTo>
                    <a:cubicBezTo>
                      <a:pt x="38" y="43"/>
                      <a:pt x="38" y="42"/>
                      <a:pt x="38" y="41"/>
                    </a:cubicBezTo>
                    <a:cubicBezTo>
                      <a:pt x="32" y="27"/>
                      <a:pt x="32" y="27"/>
                      <a:pt x="32" y="27"/>
                    </a:cubicBezTo>
                    <a:cubicBezTo>
                      <a:pt x="43" y="18"/>
                      <a:pt x="43" y="18"/>
                      <a:pt x="43" y="18"/>
                    </a:cubicBezTo>
                    <a:cubicBezTo>
                      <a:pt x="44" y="17"/>
                      <a:pt x="44" y="16"/>
                      <a:pt x="44" y="15"/>
                    </a:cubicBezTo>
                    <a:cubicBezTo>
                      <a:pt x="44" y="15"/>
                      <a:pt x="43" y="14"/>
                      <a:pt x="42" y="14"/>
                    </a:cubicBezTo>
                    <a:cubicBezTo>
                      <a:pt x="28" y="14"/>
                      <a:pt x="28" y="14"/>
                      <a:pt x="28" y="14"/>
                    </a:cubicBezTo>
                    <a:cubicBezTo>
                      <a:pt x="24" y="1"/>
                      <a:pt x="24" y="1"/>
                      <a:pt x="24" y="1"/>
                    </a:cubicBezTo>
                    <a:cubicBezTo>
                      <a:pt x="24" y="1"/>
                      <a:pt x="23" y="0"/>
                      <a:pt x="22" y="0"/>
                    </a:cubicBezTo>
                    <a:cubicBezTo>
                      <a:pt x="21" y="0"/>
                      <a:pt x="20" y="1"/>
                      <a:pt x="20" y="1"/>
                    </a:cubicBezTo>
                    <a:cubicBezTo>
                      <a:pt x="16" y="14"/>
                      <a:pt x="16" y="14"/>
                      <a:pt x="16" y="14"/>
                    </a:cubicBezTo>
                    <a:cubicBezTo>
                      <a:pt x="2" y="14"/>
                      <a:pt x="2" y="14"/>
                      <a:pt x="2" y="14"/>
                    </a:cubicBezTo>
                    <a:cubicBezTo>
                      <a:pt x="1" y="14"/>
                      <a:pt x="0" y="15"/>
                      <a:pt x="0" y="15"/>
                    </a:cubicBezTo>
                    <a:cubicBezTo>
                      <a:pt x="0" y="16"/>
                      <a:pt x="0" y="17"/>
                      <a:pt x="1" y="18"/>
                    </a:cubicBezTo>
                    <a:cubicBezTo>
                      <a:pt x="12" y="27"/>
                      <a:pt x="12" y="27"/>
                      <a:pt x="12" y="27"/>
                    </a:cubicBezTo>
                    <a:cubicBezTo>
                      <a:pt x="6" y="41"/>
                      <a:pt x="6" y="41"/>
                      <a:pt x="6" y="41"/>
                    </a:cubicBezTo>
                    <a:cubicBezTo>
                      <a:pt x="6" y="42"/>
                      <a:pt x="6" y="43"/>
                      <a:pt x="7" y="44"/>
                    </a:cubicBezTo>
                    <a:cubicBezTo>
                      <a:pt x="7" y="44"/>
                      <a:pt x="8" y="44"/>
                      <a:pt x="9" y="44"/>
                    </a:cubicBezTo>
                    <a:cubicBezTo>
                      <a:pt x="22" y="34"/>
                      <a:pt x="22" y="34"/>
                      <a:pt x="22" y="34"/>
                    </a:cubicBezTo>
                    <a:cubicBezTo>
                      <a:pt x="35" y="44"/>
                      <a:pt x="35" y="44"/>
                      <a:pt x="35" y="44"/>
                    </a:cubicBezTo>
                    <a:cubicBezTo>
                      <a:pt x="35" y="44"/>
                      <a:pt x="36" y="44"/>
                      <a:pt x="36" y="44"/>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3" name="Google Shape;789;p102">
                <a:extLst>
                  <a:ext uri="{FF2B5EF4-FFF2-40B4-BE49-F238E27FC236}">
                    <a16:creationId xmlns:a16="http://schemas.microsoft.com/office/drawing/2014/main" id="{D7995AF3-FEE2-C602-6C5B-A0E7FBFC29A2}"/>
                  </a:ext>
                </a:extLst>
              </p:cNvPr>
              <p:cNvSpPr/>
              <p:nvPr/>
            </p:nvSpPr>
            <p:spPr>
              <a:xfrm>
                <a:off x="5749925" y="1641475"/>
                <a:ext cx="166688" cy="165100"/>
              </a:xfrm>
              <a:custGeom>
                <a:avLst/>
                <a:gdLst/>
                <a:ahLst/>
                <a:cxnLst/>
                <a:rect l="l" t="t" r="r" b="b"/>
                <a:pathLst>
                  <a:path w="44" h="44" extrusionOk="0">
                    <a:moveTo>
                      <a:pt x="44" y="15"/>
                    </a:moveTo>
                    <a:cubicBezTo>
                      <a:pt x="44" y="15"/>
                      <a:pt x="43" y="14"/>
                      <a:pt x="42" y="14"/>
                    </a:cubicBezTo>
                    <a:cubicBezTo>
                      <a:pt x="28" y="14"/>
                      <a:pt x="28" y="14"/>
                      <a:pt x="28" y="14"/>
                    </a:cubicBezTo>
                    <a:cubicBezTo>
                      <a:pt x="24" y="1"/>
                      <a:pt x="24" y="1"/>
                      <a:pt x="24" y="1"/>
                    </a:cubicBezTo>
                    <a:cubicBezTo>
                      <a:pt x="24" y="1"/>
                      <a:pt x="23" y="0"/>
                      <a:pt x="22" y="0"/>
                    </a:cubicBezTo>
                    <a:cubicBezTo>
                      <a:pt x="21" y="0"/>
                      <a:pt x="20" y="1"/>
                      <a:pt x="20" y="1"/>
                    </a:cubicBezTo>
                    <a:cubicBezTo>
                      <a:pt x="16" y="14"/>
                      <a:pt x="16" y="14"/>
                      <a:pt x="16" y="14"/>
                    </a:cubicBezTo>
                    <a:cubicBezTo>
                      <a:pt x="2" y="14"/>
                      <a:pt x="2" y="14"/>
                      <a:pt x="2" y="14"/>
                    </a:cubicBezTo>
                    <a:cubicBezTo>
                      <a:pt x="1" y="14"/>
                      <a:pt x="0" y="15"/>
                      <a:pt x="0" y="15"/>
                    </a:cubicBezTo>
                    <a:cubicBezTo>
                      <a:pt x="0" y="16"/>
                      <a:pt x="0" y="17"/>
                      <a:pt x="1" y="18"/>
                    </a:cubicBezTo>
                    <a:cubicBezTo>
                      <a:pt x="12" y="27"/>
                      <a:pt x="12" y="27"/>
                      <a:pt x="12" y="27"/>
                    </a:cubicBezTo>
                    <a:cubicBezTo>
                      <a:pt x="6" y="41"/>
                      <a:pt x="6" y="41"/>
                      <a:pt x="6" y="41"/>
                    </a:cubicBezTo>
                    <a:cubicBezTo>
                      <a:pt x="6" y="42"/>
                      <a:pt x="6" y="43"/>
                      <a:pt x="7" y="44"/>
                    </a:cubicBezTo>
                    <a:cubicBezTo>
                      <a:pt x="7" y="44"/>
                      <a:pt x="8" y="44"/>
                      <a:pt x="9" y="44"/>
                    </a:cubicBezTo>
                    <a:cubicBezTo>
                      <a:pt x="22" y="34"/>
                      <a:pt x="22" y="34"/>
                      <a:pt x="22" y="34"/>
                    </a:cubicBezTo>
                    <a:cubicBezTo>
                      <a:pt x="35" y="44"/>
                      <a:pt x="35" y="44"/>
                      <a:pt x="35" y="44"/>
                    </a:cubicBezTo>
                    <a:cubicBezTo>
                      <a:pt x="35" y="44"/>
                      <a:pt x="36" y="44"/>
                      <a:pt x="36" y="44"/>
                    </a:cubicBezTo>
                    <a:cubicBezTo>
                      <a:pt x="36" y="44"/>
                      <a:pt x="37" y="44"/>
                      <a:pt x="37" y="44"/>
                    </a:cubicBezTo>
                    <a:cubicBezTo>
                      <a:pt x="38" y="43"/>
                      <a:pt x="38" y="42"/>
                      <a:pt x="38" y="41"/>
                    </a:cubicBezTo>
                    <a:cubicBezTo>
                      <a:pt x="32" y="27"/>
                      <a:pt x="32" y="27"/>
                      <a:pt x="32" y="27"/>
                    </a:cubicBezTo>
                    <a:cubicBezTo>
                      <a:pt x="43" y="18"/>
                      <a:pt x="43" y="18"/>
                      <a:pt x="43" y="18"/>
                    </a:cubicBezTo>
                    <a:cubicBezTo>
                      <a:pt x="44" y="17"/>
                      <a:pt x="44" y="16"/>
                      <a:pt x="44" y="15"/>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4" name="Google Shape;790;p102">
                <a:extLst>
                  <a:ext uri="{FF2B5EF4-FFF2-40B4-BE49-F238E27FC236}">
                    <a16:creationId xmlns:a16="http://schemas.microsoft.com/office/drawing/2014/main" id="{9E479AF2-D91B-B58E-02A4-28EFED2F6413}"/>
                  </a:ext>
                </a:extLst>
              </p:cNvPr>
              <p:cNvSpPr/>
              <p:nvPr/>
            </p:nvSpPr>
            <p:spPr>
              <a:xfrm>
                <a:off x="5554663" y="1641475"/>
                <a:ext cx="165100" cy="165100"/>
              </a:xfrm>
              <a:custGeom>
                <a:avLst/>
                <a:gdLst/>
                <a:ahLst/>
                <a:cxnLst/>
                <a:rect l="l" t="t" r="r" b="b"/>
                <a:pathLst>
                  <a:path w="44" h="44" extrusionOk="0">
                    <a:moveTo>
                      <a:pt x="42" y="14"/>
                    </a:moveTo>
                    <a:cubicBezTo>
                      <a:pt x="28" y="14"/>
                      <a:pt x="28" y="14"/>
                      <a:pt x="28" y="14"/>
                    </a:cubicBezTo>
                    <a:cubicBezTo>
                      <a:pt x="24" y="1"/>
                      <a:pt x="24" y="1"/>
                      <a:pt x="24" y="1"/>
                    </a:cubicBezTo>
                    <a:cubicBezTo>
                      <a:pt x="24" y="1"/>
                      <a:pt x="23" y="0"/>
                      <a:pt x="22" y="0"/>
                    </a:cubicBezTo>
                    <a:cubicBezTo>
                      <a:pt x="21" y="0"/>
                      <a:pt x="20" y="1"/>
                      <a:pt x="20" y="1"/>
                    </a:cubicBezTo>
                    <a:cubicBezTo>
                      <a:pt x="16" y="14"/>
                      <a:pt x="16" y="14"/>
                      <a:pt x="16" y="14"/>
                    </a:cubicBezTo>
                    <a:cubicBezTo>
                      <a:pt x="2" y="14"/>
                      <a:pt x="2" y="14"/>
                      <a:pt x="2" y="14"/>
                    </a:cubicBezTo>
                    <a:cubicBezTo>
                      <a:pt x="1" y="14"/>
                      <a:pt x="0" y="15"/>
                      <a:pt x="0" y="15"/>
                    </a:cubicBezTo>
                    <a:cubicBezTo>
                      <a:pt x="0" y="16"/>
                      <a:pt x="0" y="17"/>
                      <a:pt x="1" y="18"/>
                    </a:cubicBezTo>
                    <a:cubicBezTo>
                      <a:pt x="12" y="27"/>
                      <a:pt x="12" y="27"/>
                      <a:pt x="12" y="27"/>
                    </a:cubicBezTo>
                    <a:cubicBezTo>
                      <a:pt x="6" y="41"/>
                      <a:pt x="6" y="41"/>
                      <a:pt x="6" y="41"/>
                    </a:cubicBezTo>
                    <a:cubicBezTo>
                      <a:pt x="6" y="42"/>
                      <a:pt x="6" y="43"/>
                      <a:pt x="7" y="44"/>
                    </a:cubicBezTo>
                    <a:cubicBezTo>
                      <a:pt x="7" y="44"/>
                      <a:pt x="8" y="44"/>
                      <a:pt x="9" y="44"/>
                    </a:cubicBezTo>
                    <a:cubicBezTo>
                      <a:pt x="22" y="34"/>
                      <a:pt x="22" y="34"/>
                      <a:pt x="22" y="34"/>
                    </a:cubicBezTo>
                    <a:cubicBezTo>
                      <a:pt x="35" y="44"/>
                      <a:pt x="35" y="44"/>
                      <a:pt x="35" y="44"/>
                    </a:cubicBezTo>
                    <a:cubicBezTo>
                      <a:pt x="35" y="44"/>
                      <a:pt x="36" y="44"/>
                      <a:pt x="36" y="44"/>
                    </a:cubicBezTo>
                    <a:cubicBezTo>
                      <a:pt x="36" y="44"/>
                      <a:pt x="37" y="44"/>
                      <a:pt x="37" y="44"/>
                    </a:cubicBezTo>
                    <a:cubicBezTo>
                      <a:pt x="38" y="43"/>
                      <a:pt x="38" y="42"/>
                      <a:pt x="38" y="41"/>
                    </a:cubicBezTo>
                    <a:cubicBezTo>
                      <a:pt x="32" y="27"/>
                      <a:pt x="32" y="27"/>
                      <a:pt x="32" y="27"/>
                    </a:cubicBezTo>
                    <a:cubicBezTo>
                      <a:pt x="43" y="18"/>
                      <a:pt x="43" y="18"/>
                      <a:pt x="43" y="18"/>
                    </a:cubicBezTo>
                    <a:cubicBezTo>
                      <a:pt x="44" y="17"/>
                      <a:pt x="44" y="16"/>
                      <a:pt x="44" y="15"/>
                    </a:cubicBezTo>
                    <a:cubicBezTo>
                      <a:pt x="44" y="15"/>
                      <a:pt x="43" y="14"/>
                      <a:pt x="42" y="14"/>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62" name="Group 61">
            <a:extLst>
              <a:ext uri="{FF2B5EF4-FFF2-40B4-BE49-F238E27FC236}">
                <a16:creationId xmlns:a16="http://schemas.microsoft.com/office/drawing/2014/main" id="{C6BC6868-748E-45E9-906A-B9CAA94AFBA0}"/>
              </a:ext>
            </a:extLst>
          </p:cNvPr>
          <p:cNvGrpSpPr/>
          <p:nvPr/>
        </p:nvGrpSpPr>
        <p:grpSpPr>
          <a:xfrm>
            <a:off x="609600" y="3771002"/>
            <a:ext cx="4991100" cy="372913"/>
            <a:chOff x="609600" y="3712625"/>
            <a:chExt cx="4991100" cy="372913"/>
          </a:xfrm>
        </p:grpSpPr>
        <p:sp>
          <p:nvSpPr>
            <p:cNvPr id="23" name="Rectangle 22">
              <a:extLst>
                <a:ext uri="{FF2B5EF4-FFF2-40B4-BE49-F238E27FC236}">
                  <a16:creationId xmlns:a16="http://schemas.microsoft.com/office/drawing/2014/main" id="{8A38D705-89ED-4E96-DDE0-72FB91382DF3}"/>
                </a:ext>
              </a:extLst>
            </p:cNvPr>
            <p:cNvSpPr/>
            <p:nvPr/>
          </p:nvSpPr>
          <p:spPr>
            <a:xfrm>
              <a:off x="982514" y="3712625"/>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Solutions offered</a:t>
              </a:r>
            </a:p>
          </p:txBody>
        </p:sp>
        <p:sp>
          <p:nvSpPr>
            <p:cNvPr id="31" name="Rectangle 30">
              <a:extLst>
                <a:ext uri="{FF2B5EF4-FFF2-40B4-BE49-F238E27FC236}">
                  <a16:creationId xmlns:a16="http://schemas.microsoft.com/office/drawing/2014/main" id="{5E2C151B-7A80-19C8-E192-19C24CCA444C}"/>
                </a:ext>
              </a:extLst>
            </p:cNvPr>
            <p:cNvSpPr/>
            <p:nvPr/>
          </p:nvSpPr>
          <p:spPr>
            <a:xfrm>
              <a:off x="609600" y="3712625"/>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04</a:t>
              </a:r>
            </a:p>
          </p:txBody>
        </p:sp>
        <p:grpSp>
          <p:nvGrpSpPr>
            <p:cNvPr id="45" name="Google Shape;794;p102">
              <a:extLst>
                <a:ext uri="{FF2B5EF4-FFF2-40B4-BE49-F238E27FC236}">
                  <a16:creationId xmlns:a16="http://schemas.microsoft.com/office/drawing/2014/main" id="{3E125354-3767-8997-0ACC-DE819B68CA7D}"/>
                </a:ext>
              </a:extLst>
            </p:cNvPr>
            <p:cNvGrpSpPr/>
            <p:nvPr/>
          </p:nvGrpSpPr>
          <p:grpSpPr>
            <a:xfrm>
              <a:off x="5207324" y="3791195"/>
              <a:ext cx="246132" cy="215773"/>
              <a:chOff x="4113213" y="11113"/>
              <a:chExt cx="360362" cy="315913"/>
            </a:xfrm>
            <a:solidFill>
              <a:schemeClr val="bg1"/>
            </a:solidFill>
          </p:grpSpPr>
          <p:sp>
            <p:nvSpPr>
              <p:cNvPr id="46" name="Google Shape;795;p102">
                <a:extLst>
                  <a:ext uri="{FF2B5EF4-FFF2-40B4-BE49-F238E27FC236}">
                    <a16:creationId xmlns:a16="http://schemas.microsoft.com/office/drawing/2014/main" id="{EBB020C4-E1E2-3A3E-8542-A912116A9D85}"/>
                  </a:ext>
                </a:extLst>
              </p:cNvPr>
              <p:cNvSpPr/>
              <p:nvPr/>
            </p:nvSpPr>
            <p:spPr>
              <a:xfrm>
                <a:off x="4210050" y="11113"/>
                <a:ext cx="263525" cy="315913"/>
              </a:xfrm>
              <a:custGeom>
                <a:avLst/>
                <a:gdLst/>
                <a:ahLst/>
                <a:cxnLst/>
                <a:rect l="l" t="t" r="r" b="b"/>
                <a:pathLst>
                  <a:path w="70" h="84" extrusionOk="0">
                    <a:moveTo>
                      <a:pt x="2" y="77"/>
                    </a:moveTo>
                    <a:cubicBezTo>
                      <a:pt x="8" y="78"/>
                      <a:pt x="12" y="80"/>
                      <a:pt x="15" y="81"/>
                    </a:cubicBezTo>
                    <a:cubicBezTo>
                      <a:pt x="18" y="83"/>
                      <a:pt x="22" y="84"/>
                      <a:pt x="28" y="84"/>
                    </a:cubicBezTo>
                    <a:cubicBezTo>
                      <a:pt x="50" y="84"/>
                      <a:pt x="50" y="84"/>
                      <a:pt x="50" y="84"/>
                    </a:cubicBezTo>
                    <a:cubicBezTo>
                      <a:pt x="54" y="84"/>
                      <a:pt x="58" y="80"/>
                      <a:pt x="58" y="76"/>
                    </a:cubicBezTo>
                    <a:cubicBezTo>
                      <a:pt x="58" y="74"/>
                      <a:pt x="57" y="73"/>
                      <a:pt x="57" y="72"/>
                    </a:cubicBezTo>
                    <a:cubicBezTo>
                      <a:pt x="60" y="70"/>
                      <a:pt x="62" y="67"/>
                      <a:pt x="62" y="64"/>
                    </a:cubicBezTo>
                    <a:cubicBezTo>
                      <a:pt x="62" y="62"/>
                      <a:pt x="61" y="61"/>
                      <a:pt x="61" y="60"/>
                    </a:cubicBezTo>
                    <a:cubicBezTo>
                      <a:pt x="64" y="58"/>
                      <a:pt x="66" y="55"/>
                      <a:pt x="66" y="52"/>
                    </a:cubicBezTo>
                    <a:cubicBezTo>
                      <a:pt x="66" y="50"/>
                      <a:pt x="65" y="49"/>
                      <a:pt x="65" y="48"/>
                    </a:cubicBezTo>
                    <a:cubicBezTo>
                      <a:pt x="68" y="46"/>
                      <a:pt x="70" y="43"/>
                      <a:pt x="70" y="40"/>
                    </a:cubicBezTo>
                    <a:cubicBezTo>
                      <a:pt x="70" y="36"/>
                      <a:pt x="66" y="32"/>
                      <a:pt x="62" y="32"/>
                    </a:cubicBezTo>
                    <a:cubicBezTo>
                      <a:pt x="37" y="32"/>
                      <a:pt x="37" y="32"/>
                      <a:pt x="37" y="32"/>
                    </a:cubicBezTo>
                    <a:cubicBezTo>
                      <a:pt x="38" y="27"/>
                      <a:pt x="42" y="16"/>
                      <a:pt x="40" y="10"/>
                    </a:cubicBezTo>
                    <a:cubicBezTo>
                      <a:pt x="37" y="1"/>
                      <a:pt x="32" y="0"/>
                      <a:pt x="31" y="0"/>
                    </a:cubicBezTo>
                    <a:cubicBezTo>
                      <a:pt x="27" y="0"/>
                      <a:pt x="24" y="3"/>
                      <a:pt x="24" y="7"/>
                    </a:cubicBezTo>
                    <a:cubicBezTo>
                      <a:pt x="24" y="20"/>
                      <a:pt x="12" y="39"/>
                      <a:pt x="2" y="39"/>
                    </a:cubicBezTo>
                    <a:cubicBezTo>
                      <a:pt x="1" y="39"/>
                      <a:pt x="0" y="40"/>
                      <a:pt x="0" y="41"/>
                    </a:cubicBezTo>
                    <a:cubicBezTo>
                      <a:pt x="0" y="75"/>
                      <a:pt x="0" y="75"/>
                      <a:pt x="0" y="75"/>
                    </a:cubicBezTo>
                    <a:cubicBezTo>
                      <a:pt x="0" y="76"/>
                      <a:pt x="1" y="77"/>
                      <a:pt x="2" y="7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47" name="Google Shape;796;p102">
                <a:extLst>
                  <a:ext uri="{FF2B5EF4-FFF2-40B4-BE49-F238E27FC236}">
                    <a16:creationId xmlns:a16="http://schemas.microsoft.com/office/drawing/2014/main" id="{83D21ABE-38F2-D116-E101-D3E5BDDA47F6}"/>
                  </a:ext>
                </a:extLst>
              </p:cNvPr>
              <p:cNvSpPr/>
              <p:nvPr/>
            </p:nvSpPr>
            <p:spPr>
              <a:xfrm>
                <a:off x="4113213" y="146050"/>
                <a:ext cx="90488" cy="180975"/>
              </a:xfrm>
              <a:custGeom>
                <a:avLst/>
                <a:gdLst/>
                <a:ahLst/>
                <a:cxnLst/>
                <a:rect l="l" t="t" r="r" b="b"/>
                <a:pathLst>
                  <a:path w="24" h="48" extrusionOk="0">
                    <a:moveTo>
                      <a:pt x="2" y="48"/>
                    </a:moveTo>
                    <a:cubicBezTo>
                      <a:pt x="22" y="48"/>
                      <a:pt x="22" y="48"/>
                      <a:pt x="22" y="48"/>
                    </a:cubicBezTo>
                    <a:cubicBezTo>
                      <a:pt x="23" y="48"/>
                      <a:pt x="24" y="47"/>
                      <a:pt x="24" y="46"/>
                    </a:cubicBezTo>
                    <a:cubicBezTo>
                      <a:pt x="24" y="2"/>
                      <a:pt x="24" y="2"/>
                      <a:pt x="24" y="2"/>
                    </a:cubicBezTo>
                    <a:cubicBezTo>
                      <a:pt x="24" y="1"/>
                      <a:pt x="23" y="0"/>
                      <a:pt x="22" y="0"/>
                    </a:cubicBezTo>
                    <a:cubicBezTo>
                      <a:pt x="2" y="0"/>
                      <a:pt x="2" y="0"/>
                      <a:pt x="2" y="0"/>
                    </a:cubicBezTo>
                    <a:cubicBezTo>
                      <a:pt x="1" y="0"/>
                      <a:pt x="0" y="1"/>
                      <a:pt x="0" y="2"/>
                    </a:cubicBezTo>
                    <a:cubicBezTo>
                      <a:pt x="0" y="46"/>
                      <a:pt x="0" y="46"/>
                      <a:pt x="0" y="46"/>
                    </a:cubicBezTo>
                    <a:cubicBezTo>
                      <a:pt x="0" y="47"/>
                      <a:pt x="1" y="48"/>
                      <a:pt x="2" y="48"/>
                    </a:cubicBezTo>
                    <a:close/>
                    <a:moveTo>
                      <a:pt x="14" y="37"/>
                    </a:moveTo>
                    <a:cubicBezTo>
                      <a:pt x="15" y="37"/>
                      <a:pt x="16" y="38"/>
                      <a:pt x="16" y="39"/>
                    </a:cubicBezTo>
                    <a:cubicBezTo>
                      <a:pt x="16" y="40"/>
                      <a:pt x="15" y="41"/>
                      <a:pt x="14" y="41"/>
                    </a:cubicBezTo>
                    <a:cubicBezTo>
                      <a:pt x="13" y="41"/>
                      <a:pt x="12" y="40"/>
                      <a:pt x="12" y="39"/>
                    </a:cubicBezTo>
                    <a:cubicBezTo>
                      <a:pt x="12" y="38"/>
                      <a:pt x="13" y="37"/>
                      <a:pt x="14" y="3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61" name="Group 60">
            <a:extLst>
              <a:ext uri="{FF2B5EF4-FFF2-40B4-BE49-F238E27FC236}">
                <a16:creationId xmlns:a16="http://schemas.microsoft.com/office/drawing/2014/main" id="{E30F0559-56C3-87C3-DD56-AE1E9CC9F3DA}"/>
              </a:ext>
            </a:extLst>
          </p:cNvPr>
          <p:cNvGrpSpPr/>
          <p:nvPr/>
        </p:nvGrpSpPr>
        <p:grpSpPr>
          <a:xfrm>
            <a:off x="609600" y="4260465"/>
            <a:ext cx="4991100" cy="372913"/>
            <a:chOff x="609600" y="4309957"/>
            <a:chExt cx="4991100" cy="372913"/>
          </a:xfrm>
        </p:grpSpPr>
        <p:sp>
          <p:nvSpPr>
            <p:cNvPr id="24" name="Rectangle 23">
              <a:extLst>
                <a:ext uri="{FF2B5EF4-FFF2-40B4-BE49-F238E27FC236}">
                  <a16:creationId xmlns:a16="http://schemas.microsoft.com/office/drawing/2014/main" id="{921A41BD-6C40-6C4A-6EC5-B9B900D7A864}"/>
                </a:ext>
              </a:extLst>
            </p:cNvPr>
            <p:cNvSpPr/>
            <p:nvPr/>
          </p:nvSpPr>
          <p:spPr>
            <a:xfrm>
              <a:off x="982514" y="4309957"/>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Partner preference</a:t>
              </a:r>
            </a:p>
          </p:txBody>
        </p:sp>
        <p:sp>
          <p:nvSpPr>
            <p:cNvPr id="32" name="Rectangle 31">
              <a:extLst>
                <a:ext uri="{FF2B5EF4-FFF2-40B4-BE49-F238E27FC236}">
                  <a16:creationId xmlns:a16="http://schemas.microsoft.com/office/drawing/2014/main" id="{E20224A4-7927-2D81-8AC1-3A718A77FF06}"/>
                </a:ext>
              </a:extLst>
            </p:cNvPr>
            <p:cNvSpPr/>
            <p:nvPr/>
          </p:nvSpPr>
          <p:spPr>
            <a:xfrm>
              <a:off x="609600" y="4309957"/>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05</a:t>
              </a:r>
            </a:p>
          </p:txBody>
        </p:sp>
        <p:grpSp>
          <p:nvGrpSpPr>
            <p:cNvPr id="48" name="Google Shape;800;p102">
              <a:extLst>
                <a:ext uri="{FF2B5EF4-FFF2-40B4-BE49-F238E27FC236}">
                  <a16:creationId xmlns:a16="http://schemas.microsoft.com/office/drawing/2014/main" id="{AE645438-3302-3612-B9AF-9FDD09801872}"/>
                </a:ext>
              </a:extLst>
            </p:cNvPr>
            <p:cNvGrpSpPr/>
            <p:nvPr/>
          </p:nvGrpSpPr>
          <p:grpSpPr>
            <a:xfrm>
              <a:off x="5207324" y="4372805"/>
              <a:ext cx="246133" cy="247217"/>
              <a:chOff x="3397250" y="1831975"/>
              <a:chExt cx="360363" cy="361951"/>
            </a:xfrm>
            <a:solidFill>
              <a:schemeClr val="bg1"/>
            </a:solidFill>
          </p:grpSpPr>
          <p:sp>
            <p:nvSpPr>
              <p:cNvPr id="49" name="Google Shape;801;p102">
                <a:extLst>
                  <a:ext uri="{FF2B5EF4-FFF2-40B4-BE49-F238E27FC236}">
                    <a16:creationId xmlns:a16="http://schemas.microsoft.com/office/drawing/2014/main" id="{D52E1B2F-9297-4874-1173-9187D172CFC8}"/>
                  </a:ext>
                </a:extLst>
              </p:cNvPr>
              <p:cNvSpPr/>
              <p:nvPr/>
            </p:nvSpPr>
            <p:spPr>
              <a:xfrm>
                <a:off x="3397250" y="1831975"/>
                <a:ext cx="225425" cy="361950"/>
              </a:xfrm>
              <a:custGeom>
                <a:avLst/>
                <a:gdLst/>
                <a:ahLst/>
                <a:cxnLst/>
                <a:rect l="l" t="t" r="r" b="b"/>
                <a:pathLst>
                  <a:path w="60" h="96" extrusionOk="0">
                    <a:moveTo>
                      <a:pt x="60" y="56"/>
                    </a:moveTo>
                    <a:cubicBezTo>
                      <a:pt x="60" y="46"/>
                      <a:pt x="60" y="46"/>
                      <a:pt x="60" y="46"/>
                    </a:cubicBezTo>
                    <a:cubicBezTo>
                      <a:pt x="60" y="43"/>
                      <a:pt x="57" y="40"/>
                      <a:pt x="54" y="40"/>
                    </a:cubicBezTo>
                    <a:cubicBezTo>
                      <a:pt x="32" y="40"/>
                      <a:pt x="32" y="40"/>
                      <a:pt x="32" y="40"/>
                    </a:cubicBezTo>
                    <a:cubicBezTo>
                      <a:pt x="32" y="36"/>
                      <a:pt x="32" y="36"/>
                      <a:pt x="32" y="36"/>
                    </a:cubicBezTo>
                    <a:cubicBezTo>
                      <a:pt x="41" y="35"/>
                      <a:pt x="48" y="27"/>
                      <a:pt x="48" y="18"/>
                    </a:cubicBezTo>
                    <a:cubicBezTo>
                      <a:pt x="48" y="8"/>
                      <a:pt x="40" y="0"/>
                      <a:pt x="30" y="0"/>
                    </a:cubicBezTo>
                    <a:cubicBezTo>
                      <a:pt x="20" y="0"/>
                      <a:pt x="12" y="8"/>
                      <a:pt x="12" y="18"/>
                    </a:cubicBezTo>
                    <a:cubicBezTo>
                      <a:pt x="12" y="27"/>
                      <a:pt x="19" y="35"/>
                      <a:pt x="28" y="36"/>
                    </a:cubicBezTo>
                    <a:cubicBezTo>
                      <a:pt x="28" y="40"/>
                      <a:pt x="28" y="40"/>
                      <a:pt x="28" y="40"/>
                    </a:cubicBezTo>
                    <a:cubicBezTo>
                      <a:pt x="6" y="40"/>
                      <a:pt x="6" y="40"/>
                      <a:pt x="6" y="40"/>
                    </a:cubicBezTo>
                    <a:cubicBezTo>
                      <a:pt x="3" y="40"/>
                      <a:pt x="0" y="43"/>
                      <a:pt x="0" y="46"/>
                    </a:cubicBezTo>
                    <a:cubicBezTo>
                      <a:pt x="0" y="94"/>
                      <a:pt x="0" y="94"/>
                      <a:pt x="0" y="94"/>
                    </a:cubicBezTo>
                    <a:cubicBezTo>
                      <a:pt x="0" y="95"/>
                      <a:pt x="1" y="96"/>
                      <a:pt x="2" y="96"/>
                    </a:cubicBezTo>
                    <a:cubicBezTo>
                      <a:pt x="32" y="96"/>
                      <a:pt x="32" y="96"/>
                      <a:pt x="32" y="96"/>
                    </a:cubicBezTo>
                    <a:cubicBezTo>
                      <a:pt x="32" y="76"/>
                      <a:pt x="32" y="76"/>
                      <a:pt x="32" y="76"/>
                    </a:cubicBezTo>
                    <a:cubicBezTo>
                      <a:pt x="14" y="76"/>
                      <a:pt x="14" y="76"/>
                      <a:pt x="14" y="76"/>
                    </a:cubicBezTo>
                    <a:cubicBezTo>
                      <a:pt x="13" y="76"/>
                      <a:pt x="12" y="75"/>
                      <a:pt x="12" y="74"/>
                    </a:cubicBezTo>
                    <a:cubicBezTo>
                      <a:pt x="12" y="73"/>
                      <a:pt x="13" y="72"/>
                      <a:pt x="14" y="72"/>
                    </a:cubicBezTo>
                    <a:cubicBezTo>
                      <a:pt x="32" y="72"/>
                      <a:pt x="32" y="72"/>
                      <a:pt x="32" y="72"/>
                    </a:cubicBezTo>
                    <a:cubicBezTo>
                      <a:pt x="32" y="72"/>
                      <a:pt x="32" y="65"/>
                      <a:pt x="32" y="64"/>
                    </a:cubicBezTo>
                    <a:cubicBezTo>
                      <a:pt x="14" y="64"/>
                      <a:pt x="14" y="64"/>
                      <a:pt x="14" y="64"/>
                    </a:cubicBezTo>
                    <a:cubicBezTo>
                      <a:pt x="13" y="64"/>
                      <a:pt x="12" y="63"/>
                      <a:pt x="12" y="62"/>
                    </a:cubicBezTo>
                    <a:cubicBezTo>
                      <a:pt x="12" y="61"/>
                      <a:pt x="13" y="60"/>
                      <a:pt x="14" y="60"/>
                    </a:cubicBezTo>
                    <a:cubicBezTo>
                      <a:pt x="34" y="60"/>
                      <a:pt x="34" y="60"/>
                      <a:pt x="34" y="60"/>
                    </a:cubicBezTo>
                    <a:cubicBezTo>
                      <a:pt x="36" y="58"/>
                      <a:pt x="39" y="56"/>
                      <a:pt x="42" y="56"/>
                    </a:cubicBezTo>
                    <a:lnTo>
                      <a:pt x="60" y="56"/>
                    </a:lnTo>
                    <a:close/>
                    <a:moveTo>
                      <a:pt x="22" y="20"/>
                    </a:moveTo>
                    <a:cubicBezTo>
                      <a:pt x="21" y="20"/>
                      <a:pt x="20" y="19"/>
                      <a:pt x="20" y="18"/>
                    </a:cubicBezTo>
                    <a:cubicBezTo>
                      <a:pt x="20" y="17"/>
                      <a:pt x="21" y="16"/>
                      <a:pt x="22" y="16"/>
                    </a:cubicBezTo>
                    <a:cubicBezTo>
                      <a:pt x="28" y="16"/>
                      <a:pt x="28" y="16"/>
                      <a:pt x="28" y="16"/>
                    </a:cubicBezTo>
                    <a:cubicBezTo>
                      <a:pt x="28" y="10"/>
                      <a:pt x="28" y="10"/>
                      <a:pt x="28" y="10"/>
                    </a:cubicBezTo>
                    <a:cubicBezTo>
                      <a:pt x="28" y="9"/>
                      <a:pt x="29" y="8"/>
                      <a:pt x="30" y="8"/>
                    </a:cubicBezTo>
                    <a:cubicBezTo>
                      <a:pt x="31" y="8"/>
                      <a:pt x="32" y="9"/>
                      <a:pt x="32" y="10"/>
                    </a:cubicBezTo>
                    <a:cubicBezTo>
                      <a:pt x="32" y="16"/>
                      <a:pt x="32" y="16"/>
                      <a:pt x="32" y="16"/>
                    </a:cubicBezTo>
                    <a:cubicBezTo>
                      <a:pt x="38" y="16"/>
                      <a:pt x="38" y="16"/>
                      <a:pt x="38" y="16"/>
                    </a:cubicBezTo>
                    <a:cubicBezTo>
                      <a:pt x="39" y="16"/>
                      <a:pt x="40" y="17"/>
                      <a:pt x="40" y="18"/>
                    </a:cubicBezTo>
                    <a:cubicBezTo>
                      <a:pt x="40" y="19"/>
                      <a:pt x="39" y="20"/>
                      <a:pt x="38" y="20"/>
                    </a:cubicBezTo>
                    <a:cubicBezTo>
                      <a:pt x="32" y="20"/>
                      <a:pt x="32" y="20"/>
                      <a:pt x="32" y="20"/>
                    </a:cubicBezTo>
                    <a:cubicBezTo>
                      <a:pt x="32" y="26"/>
                      <a:pt x="32" y="26"/>
                      <a:pt x="32" y="26"/>
                    </a:cubicBezTo>
                    <a:cubicBezTo>
                      <a:pt x="32" y="27"/>
                      <a:pt x="31" y="28"/>
                      <a:pt x="30" y="28"/>
                    </a:cubicBezTo>
                    <a:cubicBezTo>
                      <a:pt x="29" y="28"/>
                      <a:pt x="28" y="27"/>
                      <a:pt x="28" y="26"/>
                    </a:cubicBezTo>
                    <a:cubicBezTo>
                      <a:pt x="28" y="20"/>
                      <a:pt x="28" y="20"/>
                      <a:pt x="28" y="20"/>
                    </a:cubicBezTo>
                    <a:lnTo>
                      <a:pt x="22" y="20"/>
                    </a:lnTo>
                    <a:close/>
                    <a:moveTo>
                      <a:pt x="14" y="52"/>
                    </a:moveTo>
                    <a:cubicBezTo>
                      <a:pt x="13" y="52"/>
                      <a:pt x="12" y="51"/>
                      <a:pt x="12" y="50"/>
                    </a:cubicBezTo>
                    <a:cubicBezTo>
                      <a:pt x="12" y="49"/>
                      <a:pt x="13" y="48"/>
                      <a:pt x="14" y="48"/>
                    </a:cubicBezTo>
                    <a:cubicBezTo>
                      <a:pt x="46" y="48"/>
                      <a:pt x="46" y="48"/>
                      <a:pt x="46" y="48"/>
                    </a:cubicBezTo>
                    <a:cubicBezTo>
                      <a:pt x="47" y="48"/>
                      <a:pt x="48" y="49"/>
                      <a:pt x="48" y="50"/>
                    </a:cubicBezTo>
                    <a:cubicBezTo>
                      <a:pt x="48" y="51"/>
                      <a:pt x="47" y="52"/>
                      <a:pt x="46" y="52"/>
                    </a:cubicBezTo>
                    <a:lnTo>
                      <a:pt x="14" y="52"/>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0" name="Google Shape;802;p102">
                <a:extLst>
                  <a:ext uri="{FF2B5EF4-FFF2-40B4-BE49-F238E27FC236}">
                    <a16:creationId xmlns:a16="http://schemas.microsoft.com/office/drawing/2014/main" id="{A90DEBA0-B598-CC75-0AE1-2A8D1E846E67}"/>
                  </a:ext>
                </a:extLst>
              </p:cNvPr>
              <p:cNvSpPr/>
              <p:nvPr/>
            </p:nvSpPr>
            <p:spPr>
              <a:xfrm>
                <a:off x="3532188" y="2057400"/>
                <a:ext cx="225425" cy="136525"/>
              </a:xfrm>
              <a:custGeom>
                <a:avLst/>
                <a:gdLst/>
                <a:ahLst/>
                <a:cxnLst/>
                <a:rect l="l" t="t" r="r" b="b"/>
                <a:pathLst>
                  <a:path w="60" h="36" extrusionOk="0">
                    <a:moveTo>
                      <a:pt x="54" y="0"/>
                    </a:moveTo>
                    <a:cubicBezTo>
                      <a:pt x="6" y="0"/>
                      <a:pt x="6" y="0"/>
                      <a:pt x="6" y="0"/>
                    </a:cubicBezTo>
                    <a:cubicBezTo>
                      <a:pt x="3" y="0"/>
                      <a:pt x="0" y="3"/>
                      <a:pt x="0" y="6"/>
                    </a:cubicBezTo>
                    <a:cubicBezTo>
                      <a:pt x="0" y="36"/>
                      <a:pt x="0" y="36"/>
                      <a:pt x="0" y="36"/>
                    </a:cubicBezTo>
                    <a:cubicBezTo>
                      <a:pt x="2" y="36"/>
                      <a:pt x="2" y="36"/>
                      <a:pt x="2" y="36"/>
                    </a:cubicBezTo>
                    <a:cubicBezTo>
                      <a:pt x="22" y="36"/>
                      <a:pt x="22" y="36"/>
                      <a:pt x="22" y="36"/>
                    </a:cubicBezTo>
                    <a:cubicBezTo>
                      <a:pt x="22" y="26"/>
                      <a:pt x="22" y="26"/>
                      <a:pt x="22" y="26"/>
                    </a:cubicBezTo>
                    <a:cubicBezTo>
                      <a:pt x="22" y="25"/>
                      <a:pt x="23" y="24"/>
                      <a:pt x="24" y="24"/>
                    </a:cubicBezTo>
                    <a:cubicBezTo>
                      <a:pt x="36" y="24"/>
                      <a:pt x="36" y="24"/>
                      <a:pt x="36" y="24"/>
                    </a:cubicBezTo>
                    <a:cubicBezTo>
                      <a:pt x="37" y="24"/>
                      <a:pt x="38" y="25"/>
                      <a:pt x="38" y="26"/>
                    </a:cubicBezTo>
                    <a:cubicBezTo>
                      <a:pt x="38" y="36"/>
                      <a:pt x="38" y="36"/>
                      <a:pt x="38" y="36"/>
                    </a:cubicBezTo>
                    <a:cubicBezTo>
                      <a:pt x="58" y="36"/>
                      <a:pt x="58" y="36"/>
                      <a:pt x="58" y="36"/>
                    </a:cubicBezTo>
                    <a:cubicBezTo>
                      <a:pt x="59" y="36"/>
                      <a:pt x="60" y="35"/>
                      <a:pt x="60" y="34"/>
                    </a:cubicBezTo>
                    <a:cubicBezTo>
                      <a:pt x="60" y="6"/>
                      <a:pt x="60" y="6"/>
                      <a:pt x="60" y="6"/>
                    </a:cubicBezTo>
                    <a:cubicBezTo>
                      <a:pt x="60" y="3"/>
                      <a:pt x="57" y="0"/>
                      <a:pt x="54" y="0"/>
                    </a:cubicBezTo>
                    <a:close/>
                    <a:moveTo>
                      <a:pt x="14" y="20"/>
                    </a:moveTo>
                    <a:cubicBezTo>
                      <a:pt x="10" y="20"/>
                      <a:pt x="10" y="20"/>
                      <a:pt x="10" y="20"/>
                    </a:cubicBezTo>
                    <a:cubicBezTo>
                      <a:pt x="9" y="20"/>
                      <a:pt x="8" y="19"/>
                      <a:pt x="8" y="18"/>
                    </a:cubicBezTo>
                    <a:cubicBezTo>
                      <a:pt x="8" y="17"/>
                      <a:pt x="9" y="16"/>
                      <a:pt x="10" y="16"/>
                    </a:cubicBezTo>
                    <a:cubicBezTo>
                      <a:pt x="14" y="16"/>
                      <a:pt x="14" y="16"/>
                      <a:pt x="14" y="16"/>
                    </a:cubicBezTo>
                    <a:cubicBezTo>
                      <a:pt x="15" y="16"/>
                      <a:pt x="16" y="17"/>
                      <a:pt x="16" y="18"/>
                    </a:cubicBezTo>
                    <a:cubicBezTo>
                      <a:pt x="16" y="19"/>
                      <a:pt x="15" y="20"/>
                      <a:pt x="14" y="20"/>
                    </a:cubicBezTo>
                    <a:close/>
                    <a:moveTo>
                      <a:pt x="14" y="12"/>
                    </a:moveTo>
                    <a:cubicBezTo>
                      <a:pt x="10" y="12"/>
                      <a:pt x="10" y="12"/>
                      <a:pt x="10" y="12"/>
                    </a:cubicBezTo>
                    <a:cubicBezTo>
                      <a:pt x="9" y="12"/>
                      <a:pt x="8" y="11"/>
                      <a:pt x="8" y="10"/>
                    </a:cubicBezTo>
                    <a:cubicBezTo>
                      <a:pt x="8" y="9"/>
                      <a:pt x="9" y="8"/>
                      <a:pt x="10" y="8"/>
                    </a:cubicBezTo>
                    <a:cubicBezTo>
                      <a:pt x="14" y="8"/>
                      <a:pt x="14" y="8"/>
                      <a:pt x="14" y="8"/>
                    </a:cubicBezTo>
                    <a:cubicBezTo>
                      <a:pt x="15" y="8"/>
                      <a:pt x="16" y="9"/>
                      <a:pt x="16" y="10"/>
                    </a:cubicBezTo>
                    <a:cubicBezTo>
                      <a:pt x="16" y="11"/>
                      <a:pt x="15" y="12"/>
                      <a:pt x="14" y="12"/>
                    </a:cubicBezTo>
                    <a:close/>
                    <a:moveTo>
                      <a:pt x="26" y="20"/>
                    </a:moveTo>
                    <a:cubicBezTo>
                      <a:pt x="22" y="20"/>
                      <a:pt x="22" y="20"/>
                      <a:pt x="22" y="20"/>
                    </a:cubicBezTo>
                    <a:cubicBezTo>
                      <a:pt x="21" y="20"/>
                      <a:pt x="20" y="19"/>
                      <a:pt x="20" y="18"/>
                    </a:cubicBezTo>
                    <a:cubicBezTo>
                      <a:pt x="20" y="17"/>
                      <a:pt x="21" y="16"/>
                      <a:pt x="22" y="16"/>
                    </a:cubicBezTo>
                    <a:cubicBezTo>
                      <a:pt x="26" y="16"/>
                      <a:pt x="26" y="16"/>
                      <a:pt x="26" y="16"/>
                    </a:cubicBezTo>
                    <a:cubicBezTo>
                      <a:pt x="27" y="16"/>
                      <a:pt x="28" y="17"/>
                      <a:pt x="28" y="18"/>
                    </a:cubicBezTo>
                    <a:cubicBezTo>
                      <a:pt x="28" y="19"/>
                      <a:pt x="27" y="20"/>
                      <a:pt x="26" y="20"/>
                    </a:cubicBezTo>
                    <a:close/>
                    <a:moveTo>
                      <a:pt x="26" y="12"/>
                    </a:moveTo>
                    <a:cubicBezTo>
                      <a:pt x="22" y="12"/>
                      <a:pt x="22" y="12"/>
                      <a:pt x="22" y="12"/>
                    </a:cubicBezTo>
                    <a:cubicBezTo>
                      <a:pt x="21" y="12"/>
                      <a:pt x="20" y="11"/>
                      <a:pt x="20" y="10"/>
                    </a:cubicBezTo>
                    <a:cubicBezTo>
                      <a:pt x="20" y="9"/>
                      <a:pt x="21" y="8"/>
                      <a:pt x="22" y="8"/>
                    </a:cubicBezTo>
                    <a:cubicBezTo>
                      <a:pt x="26" y="8"/>
                      <a:pt x="26" y="8"/>
                      <a:pt x="26" y="8"/>
                    </a:cubicBezTo>
                    <a:cubicBezTo>
                      <a:pt x="27" y="8"/>
                      <a:pt x="28" y="9"/>
                      <a:pt x="28" y="10"/>
                    </a:cubicBezTo>
                    <a:cubicBezTo>
                      <a:pt x="28" y="11"/>
                      <a:pt x="27" y="12"/>
                      <a:pt x="26" y="12"/>
                    </a:cubicBezTo>
                    <a:close/>
                    <a:moveTo>
                      <a:pt x="38" y="20"/>
                    </a:moveTo>
                    <a:cubicBezTo>
                      <a:pt x="34" y="20"/>
                      <a:pt x="34" y="20"/>
                      <a:pt x="34" y="20"/>
                    </a:cubicBezTo>
                    <a:cubicBezTo>
                      <a:pt x="33" y="20"/>
                      <a:pt x="32" y="19"/>
                      <a:pt x="32" y="18"/>
                    </a:cubicBezTo>
                    <a:cubicBezTo>
                      <a:pt x="32" y="17"/>
                      <a:pt x="33" y="16"/>
                      <a:pt x="34" y="16"/>
                    </a:cubicBezTo>
                    <a:cubicBezTo>
                      <a:pt x="38" y="16"/>
                      <a:pt x="38" y="16"/>
                      <a:pt x="38" y="16"/>
                    </a:cubicBezTo>
                    <a:cubicBezTo>
                      <a:pt x="39" y="16"/>
                      <a:pt x="40" y="17"/>
                      <a:pt x="40" y="18"/>
                    </a:cubicBezTo>
                    <a:cubicBezTo>
                      <a:pt x="40" y="19"/>
                      <a:pt x="39" y="20"/>
                      <a:pt x="38" y="20"/>
                    </a:cubicBezTo>
                    <a:close/>
                    <a:moveTo>
                      <a:pt x="38" y="12"/>
                    </a:moveTo>
                    <a:cubicBezTo>
                      <a:pt x="34" y="12"/>
                      <a:pt x="34" y="12"/>
                      <a:pt x="34" y="12"/>
                    </a:cubicBezTo>
                    <a:cubicBezTo>
                      <a:pt x="33" y="12"/>
                      <a:pt x="32" y="11"/>
                      <a:pt x="32" y="10"/>
                    </a:cubicBezTo>
                    <a:cubicBezTo>
                      <a:pt x="32" y="9"/>
                      <a:pt x="33" y="8"/>
                      <a:pt x="34" y="8"/>
                    </a:cubicBezTo>
                    <a:cubicBezTo>
                      <a:pt x="38" y="8"/>
                      <a:pt x="38" y="8"/>
                      <a:pt x="38" y="8"/>
                    </a:cubicBezTo>
                    <a:cubicBezTo>
                      <a:pt x="39" y="8"/>
                      <a:pt x="40" y="9"/>
                      <a:pt x="40" y="10"/>
                    </a:cubicBezTo>
                    <a:cubicBezTo>
                      <a:pt x="40" y="11"/>
                      <a:pt x="39" y="12"/>
                      <a:pt x="38" y="12"/>
                    </a:cubicBezTo>
                    <a:close/>
                    <a:moveTo>
                      <a:pt x="50" y="20"/>
                    </a:moveTo>
                    <a:cubicBezTo>
                      <a:pt x="46" y="20"/>
                      <a:pt x="46" y="20"/>
                      <a:pt x="46" y="20"/>
                    </a:cubicBezTo>
                    <a:cubicBezTo>
                      <a:pt x="45" y="20"/>
                      <a:pt x="44" y="19"/>
                      <a:pt x="44" y="18"/>
                    </a:cubicBezTo>
                    <a:cubicBezTo>
                      <a:pt x="44" y="17"/>
                      <a:pt x="45" y="16"/>
                      <a:pt x="46" y="16"/>
                    </a:cubicBezTo>
                    <a:cubicBezTo>
                      <a:pt x="50" y="16"/>
                      <a:pt x="50" y="16"/>
                      <a:pt x="50" y="16"/>
                    </a:cubicBezTo>
                    <a:cubicBezTo>
                      <a:pt x="51" y="16"/>
                      <a:pt x="52" y="17"/>
                      <a:pt x="52" y="18"/>
                    </a:cubicBezTo>
                    <a:cubicBezTo>
                      <a:pt x="52" y="19"/>
                      <a:pt x="51" y="20"/>
                      <a:pt x="50" y="20"/>
                    </a:cubicBezTo>
                    <a:close/>
                    <a:moveTo>
                      <a:pt x="50" y="12"/>
                    </a:moveTo>
                    <a:cubicBezTo>
                      <a:pt x="46" y="12"/>
                      <a:pt x="46" y="12"/>
                      <a:pt x="46" y="12"/>
                    </a:cubicBezTo>
                    <a:cubicBezTo>
                      <a:pt x="45" y="12"/>
                      <a:pt x="44" y="11"/>
                      <a:pt x="44" y="10"/>
                    </a:cubicBezTo>
                    <a:cubicBezTo>
                      <a:pt x="44" y="9"/>
                      <a:pt x="45" y="8"/>
                      <a:pt x="46" y="8"/>
                    </a:cubicBezTo>
                    <a:cubicBezTo>
                      <a:pt x="50" y="8"/>
                      <a:pt x="50" y="8"/>
                      <a:pt x="50" y="8"/>
                    </a:cubicBezTo>
                    <a:cubicBezTo>
                      <a:pt x="51" y="8"/>
                      <a:pt x="52" y="9"/>
                      <a:pt x="52" y="10"/>
                    </a:cubicBezTo>
                    <a:cubicBezTo>
                      <a:pt x="52" y="11"/>
                      <a:pt x="51" y="12"/>
                      <a:pt x="50" y="1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1" name="Google Shape;803;p102">
                <a:extLst>
                  <a:ext uri="{FF2B5EF4-FFF2-40B4-BE49-F238E27FC236}">
                    <a16:creationId xmlns:a16="http://schemas.microsoft.com/office/drawing/2014/main" id="{2E5AD920-5D60-710B-00BD-3D7D1E23DC05}"/>
                  </a:ext>
                </a:extLst>
              </p:cNvPr>
              <p:cNvSpPr/>
              <p:nvPr/>
            </p:nvSpPr>
            <p:spPr>
              <a:xfrm>
                <a:off x="3630613" y="2163763"/>
                <a:ext cx="30163" cy="30163"/>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60" name="Group 59">
            <a:extLst>
              <a:ext uri="{FF2B5EF4-FFF2-40B4-BE49-F238E27FC236}">
                <a16:creationId xmlns:a16="http://schemas.microsoft.com/office/drawing/2014/main" id="{0EC6DA3E-AF52-3FCA-2315-36B176957087}"/>
              </a:ext>
            </a:extLst>
          </p:cNvPr>
          <p:cNvGrpSpPr/>
          <p:nvPr/>
        </p:nvGrpSpPr>
        <p:grpSpPr>
          <a:xfrm>
            <a:off x="609600" y="4749928"/>
            <a:ext cx="4991100" cy="372913"/>
            <a:chOff x="609600" y="4756413"/>
            <a:chExt cx="4991100" cy="372913"/>
          </a:xfrm>
        </p:grpSpPr>
        <p:sp>
          <p:nvSpPr>
            <p:cNvPr id="25" name="Rectangle 24">
              <a:extLst>
                <a:ext uri="{FF2B5EF4-FFF2-40B4-BE49-F238E27FC236}">
                  <a16:creationId xmlns:a16="http://schemas.microsoft.com/office/drawing/2014/main" id="{5B9C30C6-9CED-F6F7-2668-2927B538C064}"/>
                </a:ext>
              </a:extLst>
            </p:cNvPr>
            <p:cNvSpPr/>
            <p:nvPr/>
          </p:nvSpPr>
          <p:spPr>
            <a:xfrm>
              <a:off x="982514" y="4756413"/>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Rep experience</a:t>
              </a:r>
            </a:p>
          </p:txBody>
        </p:sp>
        <p:sp>
          <p:nvSpPr>
            <p:cNvPr id="33" name="Rectangle 32">
              <a:extLst>
                <a:ext uri="{FF2B5EF4-FFF2-40B4-BE49-F238E27FC236}">
                  <a16:creationId xmlns:a16="http://schemas.microsoft.com/office/drawing/2014/main" id="{91C7FC6C-5247-3BE3-BE8B-6DE2E5F796AD}"/>
                </a:ext>
              </a:extLst>
            </p:cNvPr>
            <p:cNvSpPr/>
            <p:nvPr/>
          </p:nvSpPr>
          <p:spPr>
            <a:xfrm>
              <a:off x="609600" y="4756413"/>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06</a:t>
              </a:r>
            </a:p>
          </p:txBody>
        </p:sp>
        <p:grpSp>
          <p:nvGrpSpPr>
            <p:cNvPr id="52" name="Google Shape;807;p102">
              <a:extLst>
                <a:ext uri="{FF2B5EF4-FFF2-40B4-BE49-F238E27FC236}">
                  <a16:creationId xmlns:a16="http://schemas.microsoft.com/office/drawing/2014/main" id="{F83DA07D-2639-3841-450F-A4F81420FB2E}"/>
                </a:ext>
              </a:extLst>
            </p:cNvPr>
            <p:cNvGrpSpPr/>
            <p:nvPr/>
          </p:nvGrpSpPr>
          <p:grpSpPr>
            <a:xfrm>
              <a:off x="5207324" y="4819261"/>
              <a:ext cx="246133" cy="247216"/>
              <a:chOff x="7718425" y="2524125"/>
              <a:chExt cx="360363" cy="361950"/>
            </a:xfrm>
            <a:solidFill>
              <a:schemeClr val="bg1"/>
            </a:solidFill>
          </p:grpSpPr>
          <p:sp>
            <p:nvSpPr>
              <p:cNvPr id="53" name="Google Shape;808;p102">
                <a:extLst>
                  <a:ext uri="{FF2B5EF4-FFF2-40B4-BE49-F238E27FC236}">
                    <a16:creationId xmlns:a16="http://schemas.microsoft.com/office/drawing/2014/main" id="{654E0AC8-2490-78B6-49AA-FF6490954896}"/>
                  </a:ext>
                </a:extLst>
              </p:cNvPr>
              <p:cNvSpPr/>
              <p:nvPr/>
            </p:nvSpPr>
            <p:spPr>
              <a:xfrm>
                <a:off x="7718425" y="2524125"/>
                <a:ext cx="360363" cy="361950"/>
              </a:xfrm>
              <a:custGeom>
                <a:avLst/>
                <a:gdLst/>
                <a:ahLst/>
                <a:cxnLst/>
                <a:rect l="l" t="t" r="r" b="b"/>
                <a:pathLst>
                  <a:path w="96" h="96" extrusionOk="0">
                    <a:moveTo>
                      <a:pt x="84" y="67"/>
                    </a:moveTo>
                    <a:cubicBezTo>
                      <a:pt x="62" y="61"/>
                      <a:pt x="62" y="61"/>
                      <a:pt x="62" y="61"/>
                    </a:cubicBezTo>
                    <a:cubicBezTo>
                      <a:pt x="63" y="60"/>
                      <a:pt x="64" y="59"/>
                      <a:pt x="65" y="58"/>
                    </a:cubicBezTo>
                    <a:cubicBezTo>
                      <a:pt x="60" y="58"/>
                      <a:pt x="60" y="58"/>
                      <a:pt x="60" y="58"/>
                    </a:cubicBezTo>
                    <a:cubicBezTo>
                      <a:pt x="59" y="58"/>
                      <a:pt x="59" y="59"/>
                      <a:pt x="58" y="59"/>
                    </a:cubicBezTo>
                    <a:cubicBezTo>
                      <a:pt x="54" y="62"/>
                      <a:pt x="50" y="64"/>
                      <a:pt x="47" y="64"/>
                    </a:cubicBezTo>
                    <a:cubicBezTo>
                      <a:pt x="42" y="64"/>
                      <a:pt x="29" y="56"/>
                      <a:pt x="29" y="46"/>
                    </a:cubicBezTo>
                    <a:cubicBezTo>
                      <a:pt x="29" y="45"/>
                      <a:pt x="28" y="44"/>
                      <a:pt x="27" y="44"/>
                    </a:cubicBezTo>
                    <a:cubicBezTo>
                      <a:pt x="25" y="44"/>
                      <a:pt x="25" y="41"/>
                      <a:pt x="25" y="40"/>
                    </a:cubicBezTo>
                    <a:cubicBezTo>
                      <a:pt x="25" y="39"/>
                      <a:pt x="25" y="36"/>
                      <a:pt x="27" y="36"/>
                    </a:cubicBezTo>
                    <a:cubicBezTo>
                      <a:pt x="28" y="36"/>
                      <a:pt x="29" y="35"/>
                      <a:pt x="29" y="34"/>
                    </a:cubicBezTo>
                    <a:cubicBezTo>
                      <a:pt x="31" y="26"/>
                      <a:pt x="31" y="26"/>
                      <a:pt x="31" y="26"/>
                    </a:cubicBezTo>
                    <a:cubicBezTo>
                      <a:pt x="41" y="26"/>
                      <a:pt x="45" y="23"/>
                      <a:pt x="47" y="20"/>
                    </a:cubicBezTo>
                    <a:cubicBezTo>
                      <a:pt x="49" y="23"/>
                      <a:pt x="53" y="26"/>
                      <a:pt x="63" y="26"/>
                    </a:cubicBezTo>
                    <a:cubicBezTo>
                      <a:pt x="65" y="34"/>
                      <a:pt x="65" y="34"/>
                      <a:pt x="65" y="34"/>
                    </a:cubicBezTo>
                    <a:cubicBezTo>
                      <a:pt x="65" y="35"/>
                      <a:pt x="66" y="36"/>
                      <a:pt x="67" y="36"/>
                    </a:cubicBezTo>
                    <a:cubicBezTo>
                      <a:pt x="69" y="36"/>
                      <a:pt x="70" y="39"/>
                      <a:pt x="70" y="40"/>
                    </a:cubicBezTo>
                    <a:cubicBezTo>
                      <a:pt x="70" y="41"/>
                      <a:pt x="69" y="44"/>
                      <a:pt x="67" y="44"/>
                    </a:cubicBezTo>
                    <a:cubicBezTo>
                      <a:pt x="66" y="44"/>
                      <a:pt x="65" y="45"/>
                      <a:pt x="65" y="46"/>
                    </a:cubicBezTo>
                    <a:cubicBezTo>
                      <a:pt x="65" y="46"/>
                      <a:pt x="65" y="47"/>
                      <a:pt x="65" y="47"/>
                    </a:cubicBezTo>
                    <a:cubicBezTo>
                      <a:pt x="70" y="47"/>
                      <a:pt x="70" y="47"/>
                      <a:pt x="70" y="47"/>
                    </a:cubicBezTo>
                    <a:cubicBezTo>
                      <a:pt x="70" y="47"/>
                      <a:pt x="70" y="47"/>
                      <a:pt x="70" y="47"/>
                    </a:cubicBezTo>
                    <a:cubicBezTo>
                      <a:pt x="71" y="47"/>
                      <a:pt x="72" y="46"/>
                      <a:pt x="72" y="45"/>
                    </a:cubicBezTo>
                    <a:cubicBezTo>
                      <a:pt x="73" y="45"/>
                      <a:pt x="73" y="45"/>
                      <a:pt x="73" y="45"/>
                    </a:cubicBezTo>
                    <a:cubicBezTo>
                      <a:pt x="75" y="45"/>
                      <a:pt x="75" y="45"/>
                      <a:pt x="75" y="45"/>
                    </a:cubicBezTo>
                    <a:cubicBezTo>
                      <a:pt x="76" y="45"/>
                      <a:pt x="76" y="45"/>
                      <a:pt x="77" y="45"/>
                    </a:cubicBezTo>
                    <a:cubicBezTo>
                      <a:pt x="77" y="46"/>
                      <a:pt x="77" y="46"/>
                      <a:pt x="77" y="46"/>
                    </a:cubicBezTo>
                    <a:cubicBezTo>
                      <a:pt x="77" y="46"/>
                      <a:pt x="77" y="46"/>
                      <a:pt x="77" y="46"/>
                    </a:cubicBezTo>
                    <a:cubicBezTo>
                      <a:pt x="77" y="46"/>
                      <a:pt x="77" y="46"/>
                      <a:pt x="77" y="46"/>
                    </a:cubicBezTo>
                    <a:cubicBezTo>
                      <a:pt x="77" y="47"/>
                      <a:pt x="76" y="47"/>
                      <a:pt x="76" y="48"/>
                    </a:cubicBezTo>
                    <a:cubicBezTo>
                      <a:pt x="76" y="50"/>
                      <a:pt x="73" y="51"/>
                      <a:pt x="70" y="51"/>
                    </a:cubicBezTo>
                    <a:cubicBezTo>
                      <a:pt x="56" y="51"/>
                      <a:pt x="72" y="51"/>
                      <a:pt x="58" y="51"/>
                    </a:cubicBezTo>
                    <a:cubicBezTo>
                      <a:pt x="57" y="50"/>
                      <a:pt x="55" y="50"/>
                      <a:pt x="54" y="50"/>
                    </a:cubicBezTo>
                    <a:cubicBezTo>
                      <a:pt x="54" y="50"/>
                      <a:pt x="54" y="50"/>
                      <a:pt x="54" y="50"/>
                    </a:cubicBezTo>
                    <a:cubicBezTo>
                      <a:pt x="46" y="50"/>
                      <a:pt x="46" y="50"/>
                      <a:pt x="46" y="50"/>
                    </a:cubicBezTo>
                    <a:cubicBezTo>
                      <a:pt x="45" y="50"/>
                      <a:pt x="43" y="51"/>
                      <a:pt x="43" y="53"/>
                    </a:cubicBezTo>
                    <a:cubicBezTo>
                      <a:pt x="43" y="54"/>
                      <a:pt x="45" y="56"/>
                      <a:pt x="46" y="56"/>
                    </a:cubicBezTo>
                    <a:cubicBezTo>
                      <a:pt x="54" y="56"/>
                      <a:pt x="54" y="56"/>
                      <a:pt x="54" y="56"/>
                    </a:cubicBezTo>
                    <a:cubicBezTo>
                      <a:pt x="55" y="56"/>
                      <a:pt x="57" y="55"/>
                      <a:pt x="58" y="54"/>
                    </a:cubicBezTo>
                    <a:cubicBezTo>
                      <a:pt x="72" y="54"/>
                      <a:pt x="56" y="54"/>
                      <a:pt x="70" y="54"/>
                    </a:cubicBezTo>
                    <a:cubicBezTo>
                      <a:pt x="74" y="54"/>
                      <a:pt x="79" y="52"/>
                      <a:pt x="80" y="47"/>
                    </a:cubicBezTo>
                    <a:cubicBezTo>
                      <a:pt x="80" y="47"/>
                      <a:pt x="80" y="47"/>
                      <a:pt x="80" y="47"/>
                    </a:cubicBezTo>
                    <a:cubicBezTo>
                      <a:pt x="80" y="46"/>
                      <a:pt x="80" y="44"/>
                      <a:pt x="80" y="44"/>
                    </a:cubicBezTo>
                    <a:cubicBezTo>
                      <a:pt x="82" y="42"/>
                      <a:pt x="83" y="40"/>
                      <a:pt x="83" y="37"/>
                    </a:cubicBezTo>
                    <a:cubicBezTo>
                      <a:pt x="83" y="35"/>
                      <a:pt x="83" y="34"/>
                      <a:pt x="82" y="32"/>
                    </a:cubicBezTo>
                    <a:cubicBezTo>
                      <a:pt x="80" y="30"/>
                      <a:pt x="78" y="29"/>
                      <a:pt x="75" y="29"/>
                    </a:cubicBezTo>
                    <a:cubicBezTo>
                      <a:pt x="74" y="29"/>
                      <a:pt x="74" y="29"/>
                      <a:pt x="74" y="29"/>
                    </a:cubicBezTo>
                    <a:cubicBezTo>
                      <a:pt x="75" y="22"/>
                      <a:pt x="75" y="22"/>
                      <a:pt x="75" y="22"/>
                    </a:cubicBezTo>
                    <a:cubicBezTo>
                      <a:pt x="75" y="22"/>
                      <a:pt x="76" y="14"/>
                      <a:pt x="70" y="8"/>
                    </a:cubicBezTo>
                    <a:cubicBezTo>
                      <a:pt x="65" y="3"/>
                      <a:pt x="58" y="0"/>
                      <a:pt x="47" y="0"/>
                    </a:cubicBezTo>
                    <a:cubicBezTo>
                      <a:pt x="37" y="0"/>
                      <a:pt x="29" y="3"/>
                      <a:pt x="24" y="8"/>
                    </a:cubicBezTo>
                    <a:cubicBezTo>
                      <a:pt x="18" y="14"/>
                      <a:pt x="19" y="22"/>
                      <a:pt x="19" y="22"/>
                    </a:cubicBezTo>
                    <a:cubicBezTo>
                      <a:pt x="21" y="37"/>
                      <a:pt x="21" y="37"/>
                      <a:pt x="21" y="37"/>
                    </a:cubicBezTo>
                    <a:cubicBezTo>
                      <a:pt x="21" y="38"/>
                      <a:pt x="21" y="39"/>
                      <a:pt x="21" y="40"/>
                    </a:cubicBezTo>
                    <a:cubicBezTo>
                      <a:pt x="21" y="44"/>
                      <a:pt x="22" y="47"/>
                      <a:pt x="25" y="48"/>
                    </a:cubicBezTo>
                    <a:cubicBezTo>
                      <a:pt x="26" y="53"/>
                      <a:pt x="29" y="58"/>
                      <a:pt x="33" y="61"/>
                    </a:cubicBezTo>
                    <a:cubicBezTo>
                      <a:pt x="12" y="67"/>
                      <a:pt x="12" y="67"/>
                      <a:pt x="12" y="67"/>
                    </a:cubicBezTo>
                    <a:cubicBezTo>
                      <a:pt x="5" y="70"/>
                      <a:pt x="0" y="77"/>
                      <a:pt x="0" y="84"/>
                    </a:cubicBezTo>
                    <a:cubicBezTo>
                      <a:pt x="0" y="96"/>
                      <a:pt x="0" y="96"/>
                      <a:pt x="0" y="96"/>
                    </a:cubicBezTo>
                    <a:cubicBezTo>
                      <a:pt x="96" y="96"/>
                      <a:pt x="96" y="96"/>
                      <a:pt x="96" y="96"/>
                    </a:cubicBezTo>
                    <a:cubicBezTo>
                      <a:pt x="96" y="84"/>
                      <a:pt x="96" y="84"/>
                      <a:pt x="96" y="84"/>
                    </a:cubicBezTo>
                    <a:cubicBezTo>
                      <a:pt x="96" y="77"/>
                      <a:pt x="91" y="70"/>
                      <a:pt x="84" y="67"/>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4" name="Google Shape;809;p102">
                <a:extLst>
                  <a:ext uri="{FF2B5EF4-FFF2-40B4-BE49-F238E27FC236}">
                    <a16:creationId xmlns:a16="http://schemas.microsoft.com/office/drawing/2014/main" id="{2F95DD3D-AD13-0324-9644-8C1C218041B2}"/>
                  </a:ext>
                </a:extLst>
              </p:cNvPr>
              <p:cNvSpPr/>
              <p:nvPr/>
            </p:nvSpPr>
            <p:spPr>
              <a:xfrm>
                <a:off x="7842250" y="2652713"/>
                <a:ext cx="46038" cy="22225"/>
              </a:xfrm>
              <a:custGeom>
                <a:avLst/>
                <a:gdLst/>
                <a:ahLst/>
                <a:cxnLst/>
                <a:rect l="l" t="t" r="r" b="b"/>
                <a:pathLst>
                  <a:path w="12" h="6" extrusionOk="0">
                    <a:moveTo>
                      <a:pt x="12" y="4"/>
                    </a:moveTo>
                    <a:cubicBezTo>
                      <a:pt x="12" y="3"/>
                      <a:pt x="12" y="2"/>
                      <a:pt x="11" y="1"/>
                    </a:cubicBezTo>
                    <a:cubicBezTo>
                      <a:pt x="10" y="0"/>
                      <a:pt x="8" y="0"/>
                      <a:pt x="7" y="0"/>
                    </a:cubicBezTo>
                    <a:cubicBezTo>
                      <a:pt x="6" y="0"/>
                      <a:pt x="6" y="0"/>
                      <a:pt x="6" y="0"/>
                    </a:cubicBezTo>
                    <a:cubicBezTo>
                      <a:pt x="6" y="0"/>
                      <a:pt x="6" y="0"/>
                      <a:pt x="6" y="0"/>
                    </a:cubicBezTo>
                    <a:cubicBezTo>
                      <a:pt x="4" y="0"/>
                      <a:pt x="2" y="0"/>
                      <a:pt x="1" y="1"/>
                    </a:cubicBezTo>
                    <a:cubicBezTo>
                      <a:pt x="0" y="2"/>
                      <a:pt x="0" y="3"/>
                      <a:pt x="0" y="4"/>
                    </a:cubicBezTo>
                    <a:cubicBezTo>
                      <a:pt x="0" y="5"/>
                      <a:pt x="1" y="6"/>
                      <a:pt x="2" y="6"/>
                    </a:cubicBezTo>
                    <a:cubicBezTo>
                      <a:pt x="3" y="6"/>
                      <a:pt x="4" y="5"/>
                      <a:pt x="4" y="4"/>
                    </a:cubicBezTo>
                    <a:cubicBezTo>
                      <a:pt x="4" y="4"/>
                      <a:pt x="5" y="4"/>
                      <a:pt x="6"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5" name="Google Shape;810;p102">
                <a:extLst>
                  <a:ext uri="{FF2B5EF4-FFF2-40B4-BE49-F238E27FC236}">
                    <a16:creationId xmlns:a16="http://schemas.microsoft.com/office/drawing/2014/main" id="{FA6FF10F-5FC7-A303-C398-4F4491DEDFBF}"/>
                  </a:ext>
                </a:extLst>
              </p:cNvPr>
              <p:cNvSpPr/>
              <p:nvPr/>
            </p:nvSpPr>
            <p:spPr>
              <a:xfrm>
                <a:off x="7902575" y="2652713"/>
                <a:ext cx="46038" cy="22225"/>
              </a:xfrm>
              <a:custGeom>
                <a:avLst/>
                <a:gdLst/>
                <a:ahLst/>
                <a:cxnLst/>
                <a:rect l="l" t="t" r="r" b="b"/>
                <a:pathLst>
                  <a:path w="12" h="6" extrusionOk="0">
                    <a:moveTo>
                      <a:pt x="4" y="4"/>
                    </a:moveTo>
                    <a:cubicBezTo>
                      <a:pt x="4" y="4"/>
                      <a:pt x="5" y="4"/>
                      <a:pt x="6" y="4"/>
                    </a:cubicBezTo>
                    <a:cubicBezTo>
                      <a:pt x="6" y="4"/>
                      <a:pt x="6" y="4"/>
                      <a:pt x="6" y="4"/>
                    </a:cubicBezTo>
                    <a:cubicBezTo>
                      <a:pt x="7" y="4"/>
                      <a:pt x="7" y="4"/>
                      <a:pt x="7" y="4"/>
                    </a:cubicBezTo>
                    <a:cubicBezTo>
                      <a:pt x="7" y="4"/>
                      <a:pt x="8" y="4"/>
                      <a:pt x="8" y="4"/>
                    </a:cubicBezTo>
                    <a:cubicBezTo>
                      <a:pt x="8" y="5"/>
                      <a:pt x="9" y="6"/>
                      <a:pt x="10" y="6"/>
                    </a:cubicBezTo>
                    <a:cubicBezTo>
                      <a:pt x="11" y="6"/>
                      <a:pt x="12" y="5"/>
                      <a:pt x="12" y="4"/>
                    </a:cubicBezTo>
                    <a:cubicBezTo>
                      <a:pt x="12" y="3"/>
                      <a:pt x="12" y="2"/>
                      <a:pt x="11" y="1"/>
                    </a:cubicBezTo>
                    <a:cubicBezTo>
                      <a:pt x="10" y="0"/>
                      <a:pt x="8" y="0"/>
                      <a:pt x="7" y="0"/>
                    </a:cubicBezTo>
                    <a:cubicBezTo>
                      <a:pt x="6" y="0"/>
                      <a:pt x="6" y="0"/>
                      <a:pt x="6" y="0"/>
                    </a:cubicBezTo>
                    <a:cubicBezTo>
                      <a:pt x="6" y="0"/>
                      <a:pt x="6" y="0"/>
                      <a:pt x="6" y="0"/>
                    </a:cubicBezTo>
                    <a:cubicBezTo>
                      <a:pt x="4" y="0"/>
                      <a:pt x="2" y="0"/>
                      <a:pt x="1" y="1"/>
                    </a:cubicBezTo>
                    <a:cubicBezTo>
                      <a:pt x="0" y="2"/>
                      <a:pt x="0" y="3"/>
                      <a:pt x="0" y="4"/>
                    </a:cubicBezTo>
                    <a:cubicBezTo>
                      <a:pt x="0" y="5"/>
                      <a:pt x="1" y="6"/>
                      <a:pt x="2" y="6"/>
                    </a:cubicBezTo>
                    <a:cubicBezTo>
                      <a:pt x="3" y="6"/>
                      <a:pt x="4" y="5"/>
                      <a:pt x="4" y="4"/>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grpSp>
        <p:nvGrpSpPr>
          <p:cNvPr id="59" name="Group 58">
            <a:extLst>
              <a:ext uri="{FF2B5EF4-FFF2-40B4-BE49-F238E27FC236}">
                <a16:creationId xmlns:a16="http://schemas.microsoft.com/office/drawing/2014/main" id="{24D9DA46-8299-8B95-4AB1-DC3781EC94CC}"/>
              </a:ext>
            </a:extLst>
          </p:cNvPr>
          <p:cNvGrpSpPr/>
          <p:nvPr/>
        </p:nvGrpSpPr>
        <p:grpSpPr>
          <a:xfrm>
            <a:off x="609600" y="5239386"/>
            <a:ext cx="4991100" cy="372913"/>
            <a:chOff x="609600" y="5239386"/>
            <a:chExt cx="4991100" cy="372913"/>
          </a:xfrm>
        </p:grpSpPr>
        <p:sp>
          <p:nvSpPr>
            <p:cNvPr id="26" name="Rectangle 25">
              <a:extLst>
                <a:ext uri="{FF2B5EF4-FFF2-40B4-BE49-F238E27FC236}">
                  <a16:creationId xmlns:a16="http://schemas.microsoft.com/office/drawing/2014/main" id="{FA98D5B1-8D09-FAC8-AD43-19D299E46F30}"/>
                </a:ext>
              </a:extLst>
            </p:cNvPr>
            <p:cNvSpPr/>
            <p:nvPr/>
          </p:nvSpPr>
          <p:spPr>
            <a:xfrm>
              <a:off x="982514" y="5239386"/>
              <a:ext cx="4618186"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rtl="0">
                <a:lnSpc>
                  <a:spcPct val="100000"/>
                </a:lnSpc>
                <a:spcBef>
                  <a:spcPts val="0"/>
                </a:spcBef>
                <a:spcAft>
                  <a:spcPts val="0"/>
                </a:spcAft>
                <a:buNone/>
              </a:pP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Opportunities </a:t>
              </a:r>
              <a:r>
                <a:rPr lang="en-US" dirty="0">
                  <a:solidFill>
                    <a:schemeClr val="bg1"/>
                  </a:solidFill>
                  <a:latin typeface="Slate Pro" panose="02000506040000020004" pitchFamily="2" charset="0"/>
                  <a:ea typeface="Avenir"/>
                  <a:cs typeface="Avenir"/>
                  <a:sym typeface="Slate Pro" panose="02000506040000020004" pitchFamily="2" charset="0"/>
                </a:rPr>
                <a:t>and</a:t>
              </a: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 </a:t>
              </a:r>
              <a:r>
                <a:rPr lang="en-US" dirty="0">
                  <a:solidFill>
                    <a:schemeClr val="bg1"/>
                  </a:solidFill>
                  <a:latin typeface="Slate Pro" panose="02000506040000020004" pitchFamily="2" charset="0"/>
                  <a:ea typeface="Avenir"/>
                  <a:cs typeface="Avenir"/>
                  <a:sym typeface="Slate Pro" panose="02000506040000020004" pitchFamily="2" charset="0"/>
                </a:rPr>
                <a:t>m</a:t>
              </a: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arket </a:t>
              </a:r>
              <a:r>
                <a:rPr lang="en-US" dirty="0">
                  <a:solidFill>
                    <a:schemeClr val="bg1"/>
                  </a:solidFill>
                  <a:latin typeface="Slate Pro" panose="02000506040000020004" pitchFamily="2" charset="0"/>
                  <a:ea typeface="Avenir"/>
                  <a:cs typeface="Avenir"/>
                  <a:sym typeface="Slate Pro" panose="02000506040000020004" pitchFamily="2" charset="0"/>
                </a:rPr>
                <a:t>e</a:t>
              </a:r>
              <a:r>
                <a:rPr lang="en-US" sz="1800" b="0" i="0" u="none" strike="noStrike" cap="none" dirty="0">
                  <a:solidFill>
                    <a:schemeClr val="bg1"/>
                  </a:solidFill>
                  <a:latin typeface="Slate Pro" panose="02000506040000020004" pitchFamily="2" charset="0"/>
                  <a:ea typeface="Avenir"/>
                  <a:cs typeface="Avenir"/>
                  <a:sym typeface="Slate Pro" panose="02000506040000020004" pitchFamily="2" charset="0"/>
                </a:rPr>
                <a:t>xpansion</a:t>
              </a:r>
            </a:p>
          </p:txBody>
        </p:sp>
        <p:sp>
          <p:nvSpPr>
            <p:cNvPr id="34" name="Rectangle 33">
              <a:extLst>
                <a:ext uri="{FF2B5EF4-FFF2-40B4-BE49-F238E27FC236}">
                  <a16:creationId xmlns:a16="http://schemas.microsoft.com/office/drawing/2014/main" id="{B42955F3-7368-E563-B174-B7E2B972EA6D}"/>
                </a:ext>
              </a:extLst>
            </p:cNvPr>
            <p:cNvSpPr/>
            <p:nvPr/>
          </p:nvSpPr>
          <p:spPr>
            <a:xfrm>
              <a:off x="609600" y="5239386"/>
              <a:ext cx="372913" cy="3729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400" dirty="0">
                  <a:latin typeface="Slate Pro" panose="02000506040000020004" pitchFamily="2" charset="0"/>
                  <a:sym typeface="Slate Pro" panose="02000506040000020004" pitchFamily="2" charset="0"/>
                </a:rPr>
                <a:t>07</a:t>
              </a:r>
            </a:p>
          </p:txBody>
        </p:sp>
        <p:grpSp>
          <p:nvGrpSpPr>
            <p:cNvPr id="56" name="Google Shape;814;p102">
              <a:extLst>
                <a:ext uri="{FF2B5EF4-FFF2-40B4-BE49-F238E27FC236}">
                  <a16:creationId xmlns:a16="http://schemas.microsoft.com/office/drawing/2014/main" id="{C6B90149-BC06-E702-F5AF-09923CD2721C}"/>
                </a:ext>
              </a:extLst>
            </p:cNvPr>
            <p:cNvGrpSpPr/>
            <p:nvPr/>
          </p:nvGrpSpPr>
          <p:grpSpPr>
            <a:xfrm>
              <a:off x="5207324" y="5302776"/>
              <a:ext cx="246133" cy="246133"/>
              <a:chOff x="9166226" y="3952875"/>
              <a:chExt cx="360363" cy="360363"/>
            </a:xfrm>
            <a:solidFill>
              <a:schemeClr val="bg1"/>
            </a:solidFill>
          </p:grpSpPr>
          <p:sp>
            <p:nvSpPr>
              <p:cNvPr id="57" name="Google Shape;815;p102">
                <a:extLst>
                  <a:ext uri="{FF2B5EF4-FFF2-40B4-BE49-F238E27FC236}">
                    <a16:creationId xmlns:a16="http://schemas.microsoft.com/office/drawing/2014/main" id="{DB69E891-631E-E4EC-1F1F-33684BEBB434}"/>
                  </a:ext>
                </a:extLst>
              </p:cNvPr>
              <p:cNvSpPr/>
              <p:nvPr/>
            </p:nvSpPr>
            <p:spPr>
              <a:xfrm>
                <a:off x="9166226" y="4071938"/>
                <a:ext cx="360363" cy="241300"/>
              </a:xfrm>
              <a:custGeom>
                <a:avLst/>
                <a:gdLst/>
                <a:ahLst/>
                <a:cxnLst/>
                <a:rect l="l" t="t" r="r" b="b"/>
                <a:pathLst>
                  <a:path w="96" h="64" extrusionOk="0">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sp>
            <p:nvSpPr>
              <p:cNvPr id="58" name="Google Shape;816;p102">
                <a:extLst>
                  <a:ext uri="{FF2B5EF4-FFF2-40B4-BE49-F238E27FC236}">
                    <a16:creationId xmlns:a16="http://schemas.microsoft.com/office/drawing/2014/main" id="{0F128A64-6424-0EC5-275B-11B8418B7792}"/>
                  </a:ext>
                </a:extLst>
              </p:cNvPr>
              <p:cNvSpPr/>
              <p:nvPr/>
            </p:nvSpPr>
            <p:spPr>
              <a:xfrm>
                <a:off x="9188451" y="3952875"/>
                <a:ext cx="315913" cy="195263"/>
              </a:xfrm>
              <a:custGeom>
                <a:avLst/>
                <a:gdLst/>
                <a:ahLst/>
                <a:cxnLst/>
                <a:rect l="l" t="t" r="r" b="b"/>
                <a:pathLst>
                  <a:path w="84" h="52" extrusionOk="0">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Slate Pro" panose="02000506040000020004" pitchFamily="2" charset="0"/>
                  <a:ea typeface="Arial"/>
                  <a:cs typeface="Arial"/>
                  <a:sym typeface="Slate Pro" panose="02000506040000020004" pitchFamily="2" charset="0"/>
                </a:endParaRPr>
              </a:p>
            </p:txBody>
          </p:sp>
        </p:grpSp>
      </p:grpSp>
      <p:cxnSp>
        <p:nvCxnSpPr>
          <p:cNvPr id="67" name="Straight Connector 66">
            <a:extLst>
              <a:ext uri="{FF2B5EF4-FFF2-40B4-BE49-F238E27FC236}">
                <a16:creationId xmlns:a16="http://schemas.microsoft.com/office/drawing/2014/main" id="{1BE07B40-281B-09ED-163B-9868A888141D}"/>
              </a:ext>
            </a:extLst>
          </p:cNvPr>
          <p:cNvCxnSpPr>
            <a:cxnSpLocks/>
          </p:cNvCxnSpPr>
          <p:nvPr/>
        </p:nvCxnSpPr>
        <p:spPr>
          <a:xfrm>
            <a:off x="969595" y="2733801"/>
            <a:ext cx="461818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8E37EEF-0A9A-6EE3-795F-07217CFABA42}"/>
              </a:ext>
            </a:extLst>
          </p:cNvPr>
          <p:cNvCxnSpPr>
            <a:cxnSpLocks/>
          </p:cNvCxnSpPr>
          <p:nvPr/>
        </p:nvCxnSpPr>
        <p:spPr>
          <a:xfrm>
            <a:off x="969595" y="3223264"/>
            <a:ext cx="461818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8C891B5-8668-FD72-023B-E26A480AC7A8}"/>
              </a:ext>
            </a:extLst>
          </p:cNvPr>
          <p:cNvCxnSpPr>
            <a:cxnSpLocks/>
          </p:cNvCxnSpPr>
          <p:nvPr/>
        </p:nvCxnSpPr>
        <p:spPr>
          <a:xfrm>
            <a:off x="969595" y="3712727"/>
            <a:ext cx="461818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2143376-C2B8-ED2B-48C5-12D02FC232C2}"/>
              </a:ext>
            </a:extLst>
          </p:cNvPr>
          <p:cNvCxnSpPr>
            <a:cxnSpLocks/>
          </p:cNvCxnSpPr>
          <p:nvPr/>
        </p:nvCxnSpPr>
        <p:spPr>
          <a:xfrm>
            <a:off x="969595" y="4202190"/>
            <a:ext cx="461818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B587CB4-9FA3-BA49-73FE-C1FC8CFB4B26}"/>
              </a:ext>
            </a:extLst>
          </p:cNvPr>
          <p:cNvCxnSpPr>
            <a:cxnSpLocks/>
          </p:cNvCxnSpPr>
          <p:nvPr/>
        </p:nvCxnSpPr>
        <p:spPr>
          <a:xfrm>
            <a:off x="969595" y="4691653"/>
            <a:ext cx="461818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CC161F3-A335-90A0-E8B3-3B8B90762DC4}"/>
              </a:ext>
            </a:extLst>
          </p:cNvPr>
          <p:cNvCxnSpPr>
            <a:cxnSpLocks/>
          </p:cNvCxnSpPr>
          <p:nvPr/>
        </p:nvCxnSpPr>
        <p:spPr>
          <a:xfrm>
            <a:off x="969595" y="5181116"/>
            <a:ext cx="461818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CD8AFCC3-15EA-18EB-F979-3220433356ED}"/>
              </a:ext>
            </a:extLst>
          </p:cNvPr>
          <p:cNvGrpSpPr/>
          <p:nvPr/>
        </p:nvGrpSpPr>
        <p:grpSpPr>
          <a:xfrm>
            <a:off x="765969" y="1460500"/>
            <a:ext cx="360363" cy="361950"/>
            <a:chOff x="4833938" y="3970338"/>
            <a:chExt cx="360363" cy="361950"/>
          </a:xfrm>
          <a:solidFill>
            <a:schemeClr val="bg1"/>
          </a:solidFill>
        </p:grpSpPr>
        <p:sp>
          <p:nvSpPr>
            <p:cNvPr id="74" name="Freeform 126">
              <a:extLst>
                <a:ext uri="{FF2B5EF4-FFF2-40B4-BE49-F238E27FC236}">
                  <a16:creationId xmlns:a16="http://schemas.microsoft.com/office/drawing/2014/main" id="{FBCFFBE8-FC30-6C0A-2938-9633CB30B090}"/>
                </a:ext>
              </a:extLst>
            </p:cNvPr>
            <p:cNvSpPr>
              <a:spLocks noEditPoints="1"/>
            </p:cNvSpPr>
            <p:nvPr/>
          </p:nvSpPr>
          <p:spPr bwMode="auto">
            <a:xfrm>
              <a:off x="4833938" y="3970338"/>
              <a:ext cx="255588" cy="331788"/>
            </a:xfrm>
            <a:custGeom>
              <a:avLst/>
              <a:gdLst>
                <a:gd name="T0" fmla="*/ 40 w 68"/>
                <a:gd name="T1" fmla="*/ 70 h 88"/>
                <a:gd name="T2" fmla="*/ 68 w 68"/>
                <a:gd name="T3" fmla="*/ 40 h 88"/>
                <a:gd name="T4" fmla="*/ 68 w 68"/>
                <a:gd name="T5" fmla="*/ 22 h 88"/>
                <a:gd name="T6" fmla="*/ 67 w 68"/>
                <a:gd name="T7" fmla="*/ 21 h 88"/>
                <a:gd name="T8" fmla="*/ 47 w 68"/>
                <a:gd name="T9" fmla="*/ 1 h 88"/>
                <a:gd name="T10" fmla="*/ 46 w 68"/>
                <a:gd name="T11" fmla="*/ 0 h 88"/>
                <a:gd name="T12" fmla="*/ 2 w 68"/>
                <a:gd name="T13" fmla="*/ 0 h 88"/>
                <a:gd name="T14" fmla="*/ 0 w 68"/>
                <a:gd name="T15" fmla="*/ 2 h 88"/>
                <a:gd name="T16" fmla="*/ 0 w 68"/>
                <a:gd name="T17" fmla="*/ 86 h 88"/>
                <a:gd name="T18" fmla="*/ 2 w 68"/>
                <a:gd name="T19" fmla="*/ 88 h 88"/>
                <a:gd name="T20" fmla="*/ 46 w 68"/>
                <a:gd name="T21" fmla="*/ 88 h 88"/>
                <a:gd name="T22" fmla="*/ 40 w 68"/>
                <a:gd name="T23" fmla="*/ 70 h 88"/>
                <a:gd name="T24" fmla="*/ 46 w 68"/>
                <a:gd name="T25" fmla="*/ 2 h 88"/>
                <a:gd name="T26" fmla="*/ 66 w 68"/>
                <a:gd name="T27" fmla="*/ 22 h 88"/>
                <a:gd name="T28" fmla="*/ 46 w 68"/>
                <a:gd name="T29" fmla="*/ 22 h 88"/>
                <a:gd name="T30" fmla="*/ 46 w 68"/>
                <a:gd name="T31" fmla="*/ 2 h 88"/>
                <a:gd name="T32" fmla="*/ 14 w 68"/>
                <a:gd name="T33" fmla="*/ 24 h 88"/>
                <a:gd name="T34" fmla="*/ 32 w 68"/>
                <a:gd name="T35" fmla="*/ 24 h 88"/>
                <a:gd name="T36" fmla="*/ 34 w 68"/>
                <a:gd name="T37" fmla="*/ 26 h 88"/>
                <a:gd name="T38" fmla="*/ 32 w 68"/>
                <a:gd name="T39" fmla="*/ 28 h 88"/>
                <a:gd name="T40" fmla="*/ 14 w 68"/>
                <a:gd name="T41" fmla="*/ 28 h 88"/>
                <a:gd name="T42" fmla="*/ 12 w 68"/>
                <a:gd name="T43" fmla="*/ 26 h 88"/>
                <a:gd name="T44" fmla="*/ 14 w 68"/>
                <a:gd name="T45" fmla="*/ 24 h 88"/>
                <a:gd name="T46" fmla="*/ 14 w 68"/>
                <a:gd name="T47" fmla="*/ 36 h 88"/>
                <a:gd name="T48" fmla="*/ 46 w 68"/>
                <a:gd name="T49" fmla="*/ 36 h 88"/>
                <a:gd name="T50" fmla="*/ 48 w 68"/>
                <a:gd name="T51" fmla="*/ 38 h 88"/>
                <a:gd name="T52" fmla="*/ 46 w 68"/>
                <a:gd name="T53" fmla="*/ 40 h 88"/>
                <a:gd name="T54" fmla="*/ 14 w 68"/>
                <a:gd name="T55" fmla="*/ 40 h 88"/>
                <a:gd name="T56" fmla="*/ 12 w 68"/>
                <a:gd name="T57" fmla="*/ 38 h 88"/>
                <a:gd name="T58" fmla="*/ 14 w 68"/>
                <a:gd name="T59" fmla="*/ 36 h 88"/>
                <a:gd name="T60" fmla="*/ 34 w 68"/>
                <a:gd name="T61" fmla="*/ 64 h 88"/>
                <a:gd name="T62" fmla="*/ 14 w 68"/>
                <a:gd name="T63" fmla="*/ 64 h 88"/>
                <a:gd name="T64" fmla="*/ 12 w 68"/>
                <a:gd name="T65" fmla="*/ 62 h 88"/>
                <a:gd name="T66" fmla="*/ 14 w 68"/>
                <a:gd name="T67" fmla="*/ 60 h 88"/>
                <a:gd name="T68" fmla="*/ 34 w 68"/>
                <a:gd name="T69" fmla="*/ 60 h 88"/>
                <a:gd name="T70" fmla="*/ 36 w 68"/>
                <a:gd name="T71" fmla="*/ 62 h 88"/>
                <a:gd name="T72" fmla="*/ 34 w 68"/>
                <a:gd name="T73" fmla="*/ 64 h 88"/>
                <a:gd name="T74" fmla="*/ 38 w 68"/>
                <a:gd name="T75" fmla="*/ 52 h 88"/>
                <a:gd name="T76" fmla="*/ 14 w 68"/>
                <a:gd name="T77" fmla="*/ 52 h 88"/>
                <a:gd name="T78" fmla="*/ 12 w 68"/>
                <a:gd name="T79" fmla="*/ 50 h 88"/>
                <a:gd name="T80" fmla="*/ 14 w 68"/>
                <a:gd name="T81" fmla="*/ 48 h 88"/>
                <a:gd name="T82" fmla="*/ 38 w 68"/>
                <a:gd name="T83" fmla="*/ 48 h 88"/>
                <a:gd name="T84" fmla="*/ 40 w 68"/>
                <a:gd name="T85" fmla="*/ 50 h 88"/>
                <a:gd name="T86" fmla="*/ 38 w 68"/>
                <a:gd name="T8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88">
                  <a:moveTo>
                    <a:pt x="40" y="70"/>
                  </a:moveTo>
                  <a:cubicBezTo>
                    <a:pt x="40" y="54"/>
                    <a:pt x="52" y="41"/>
                    <a:pt x="68" y="40"/>
                  </a:cubicBezTo>
                  <a:cubicBezTo>
                    <a:pt x="68" y="22"/>
                    <a:pt x="68" y="22"/>
                    <a:pt x="68" y="22"/>
                  </a:cubicBezTo>
                  <a:cubicBezTo>
                    <a:pt x="68" y="21"/>
                    <a:pt x="68" y="21"/>
                    <a:pt x="67" y="21"/>
                  </a:cubicBezTo>
                  <a:cubicBezTo>
                    <a:pt x="47" y="1"/>
                    <a:pt x="47" y="1"/>
                    <a:pt x="47" y="1"/>
                  </a:cubicBezTo>
                  <a:cubicBezTo>
                    <a:pt x="47" y="0"/>
                    <a:pt x="47" y="0"/>
                    <a:pt x="46" y="0"/>
                  </a:cubicBezTo>
                  <a:cubicBezTo>
                    <a:pt x="2" y="0"/>
                    <a:pt x="2" y="0"/>
                    <a:pt x="2" y="0"/>
                  </a:cubicBezTo>
                  <a:cubicBezTo>
                    <a:pt x="1" y="0"/>
                    <a:pt x="0" y="1"/>
                    <a:pt x="0" y="2"/>
                  </a:cubicBezTo>
                  <a:cubicBezTo>
                    <a:pt x="0" y="86"/>
                    <a:pt x="0" y="86"/>
                    <a:pt x="0" y="86"/>
                  </a:cubicBezTo>
                  <a:cubicBezTo>
                    <a:pt x="0" y="87"/>
                    <a:pt x="1" y="88"/>
                    <a:pt x="2" y="88"/>
                  </a:cubicBezTo>
                  <a:cubicBezTo>
                    <a:pt x="46" y="88"/>
                    <a:pt x="46" y="88"/>
                    <a:pt x="46" y="88"/>
                  </a:cubicBezTo>
                  <a:cubicBezTo>
                    <a:pt x="42" y="83"/>
                    <a:pt x="40" y="77"/>
                    <a:pt x="40" y="70"/>
                  </a:cubicBezTo>
                  <a:close/>
                  <a:moveTo>
                    <a:pt x="46" y="2"/>
                  </a:moveTo>
                  <a:cubicBezTo>
                    <a:pt x="66" y="22"/>
                    <a:pt x="66" y="22"/>
                    <a:pt x="66" y="22"/>
                  </a:cubicBezTo>
                  <a:cubicBezTo>
                    <a:pt x="46" y="22"/>
                    <a:pt x="46" y="22"/>
                    <a:pt x="46" y="22"/>
                  </a:cubicBezTo>
                  <a:lnTo>
                    <a:pt x="46" y="2"/>
                  </a:lnTo>
                  <a:close/>
                  <a:moveTo>
                    <a:pt x="14" y="24"/>
                  </a:moveTo>
                  <a:cubicBezTo>
                    <a:pt x="32" y="24"/>
                    <a:pt x="32" y="24"/>
                    <a:pt x="32" y="24"/>
                  </a:cubicBezTo>
                  <a:cubicBezTo>
                    <a:pt x="33" y="24"/>
                    <a:pt x="34" y="25"/>
                    <a:pt x="34" y="26"/>
                  </a:cubicBezTo>
                  <a:cubicBezTo>
                    <a:pt x="34" y="27"/>
                    <a:pt x="33" y="28"/>
                    <a:pt x="32" y="28"/>
                  </a:cubicBezTo>
                  <a:cubicBezTo>
                    <a:pt x="14" y="28"/>
                    <a:pt x="14" y="28"/>
                    <a:pt x="14" y="28"/>
                  </a:cubicBezTo>
                  <a:cubicBezTo>
                    <a:pt x="13" y="28"/>
                    <a:pt x="12" y="27"/>
                    <a:pt x="12" y="26"/>
                  </a:cubicBezTo>
                  <a:cubicBezTo>
                    <a:pt x="12" y="25"/>
                    <a:pt x="13" y="24"/>
                    <a:pt x="14" y="24"/>
                  </a:cubicBezTo>
                  <a:close/>
                  <a:moveTo>
                    <a:pt x="14" y="36"/>
                  </a:moveTo>
                  <a:cubicBezTo>
                    <a:pt x="46" y="36"/>
                    <a:pt x="46" y="36"/>
                    <a:pt x="46" y="36"/>
                  </a:cubicBezTo>
                  <a:cubicBezTo>
                    <a:pt x="47" y="36"/>
                    <a:pt x="48" y="37"/>
                    <a:pt x="48" y="38"/>
                  </a:cubicBezTo>
                  <a:cubicBezTo>
                    <a:pt x="48" y="39"/>
                    <a:pt x="47" y="40"/>
                    <a:pt x="46" y="40"/>
                  </a:cubicBezTo>
                  <a:cubicBezTo>
                    <a:pt x="14" y="40"/>
                    <a:pt x="14" y="40"/>
                    <a:pt x="14" y="40"/>
                  </a:cubicBezTo>
                  <a:cubicBezTo>
                    <a:pt x="13" y="40"/>
                    <a:pt x="12" y="39"/>
                    <a:pt x="12" y="38"/>
                  </a:cubicBezTo>
                  <a:cubicBezTo>
                    <a:pt x="12" y="37"/>
                    <a:pt x="13" y="36"/>
                    <a:pt x="14" y="36"/>
                  </a:cubicBezTo>
                  <a:close/>
                  <a:moveTo>
                    <a:pt x="34" y="64"/>
                  </a:moveTo>
                  <a:cubicBezTo>
                    <a:pt x="14" y="64"/>
                    <a:pt x="14" y="64"/>
                    <a:pt x="14" y="64"/>
                  </a:cubicBezTo>
                  <a:cubicBezTo>
                    <a:pt x="13" y="64"/>
                    <a:pt x="12" y="63"/>
                    <a:pt x="12" y="62"/>
                  </a:cubicBezTo>
                  <a:cubicBezTo>
                    <a:pt x="12" y="61"/>
                    <a:pt x="13" y="60"/>
                    <a:pt x="14" y="60"/>
                  </a:cubicBezTo>
                  <a:cubicBezTo>
                    <a:pt x="34" y="60"/>
                    <a:pt x="34" y="60"/>
                    <a:pt x="34" y="60"/>
                  </a:cubicBezTo>
                  <a:cubicBezTo>
                    <a:pt x="35" y="60"/>
                    <a:pt x="36" y="61"/>
                    <a:pt x="36" y="62"/>
                  </a:cubicBezTo>
                  <a:cubicBezTo>
                    <a:pt x="36" y="63"/>
                    <a:pt x="35" y="64"/>
                    <a:pt x="34" y="64"/>
                  </a:cubicBezTo>
                  <a:close/>
                  <a:moveTo>
                    <a:pt x="38" y="52"/>
                  </a:moveTo>
                  <a:cubicBezTo>
                    <a:pt x="14" y="52"/>
                    <a:pt x="14" y="52"/>
                    <a:pt x="14" y="52"/>
                  </a:cubicBezTo>
                  <a:cubicBezTo>
                    <a:pt x="13" y="52"/>
                    <a:pt x="12" y="51"/>
                    <a:pt x="12" y="50"/>
                  </a:cubicBezTo>
                  <a:cubicBezTo>
                    <a:pt x="12" y="49"/>
                    <a:pt x="13" y="48"/>
                    <a:pt x="14" y="48"/>
                  </a:cubicBezTo>
                  <a:cubicBezTo>
                    <a:pt x="38" y="48"/>
                    <a:pt x="38" y="48"/>
                    <a:pt x="38" y="48"/>
                  </a:cubicBezTo>
                  <a:cubicBezTo>
                    <a:pt x="39" y="48"/>
                    <a:pt x="40" y="49"/>
                    <a:pt x="40" y="50"/>
                  </a:cubicBezTo>
                  <a:cubicBezTo>
                    <a:pt x="40" y="51"/>
                    <a:pt x="39" y="52"/>
                    <a:pt x="3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sp>
          <p:nvSpPr>
            <p:cNvPr id="75" name="Freeform 127">
              <a:extLst>
                <a:ext uri="{FF2B5EF4-FFF2-40B4-BE49-F238E27FC236}">
                  <a16:creationId xmlns:a16="http://schemas.microsoft.com/office/drawing/2014/main" id="{182989DC-1ADF-0AAE-4511-89D3BE37B6F2}"/>
                </a:ext>
              </a:extLst>
            </p:cNvPr>
            <p:cNvSpPr>
              <a:spLocks noEditPoints="1"/>
            </p:cNvSpPr>
            <p:nvPr/>
          </p:nvSpPr>
          <p:spPr bwMode="auto">
            <a:xfrm>
              <a:off x="4999038" y="4135438"/>
              <a:ext cx="195263" cy="196850"/>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41 w 52"/>
                <a:gd name="T11" fmla="*/ 21 h 52"/>
                <a:gd name="T12" fmla="*/ 25 w 52"/>
                <a:gd name="T13" fmla="*/ 38 h 52"/>
                <a:gd name="T14" fmla="*/ 24 w 52"/>
                <a:gd name="T15" fmla="*/ 38 h 52"/>
                <a:gd name="T16" fmla="*/ 24 w 52"/>
                <a:gd name="T17" fmla="*/ 38 h 52"/>
                <a:gd name="T18" fmla="*/ 22 w 52"/>
                <a:gd name="T19" fmla="*/ 38 h 52"/>
                <a:gd name="T20" fmla="*/ 11 w 52"/>
                <a:gd name="T21" fmla="*/ 27 h 52"/>
                <a:gd name="T22" fmla="*/ 11 w 52"/>
                <a:gd name="T23" fmla="*/ 24 h 52"/>
                <a:gd name="T24" fmla="*/ 14 w 52"/>
                <a:gd name="T25" fmla="*/ 24 h 52"/>
                <a:gd name="T26" fmla="*/ 24 w 52"/>
                <a:gd name="T27" fmla="*/ 33 h 52"/>
                <a:gd name="T28" fmla="*/ 38 w 52"/>
                <a:gd name="T29" fmla="*/ 18 h 52"/>
                <a:gd name="T30" fmla="*/ 40 w 52"/>
                <a:gd name="T31" fmla="*/ 18 h 52"/>
                <a:gd name="T32" fmla="*/ 41 w 52"/>
                <a:gd name="T33"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41" y="21"/>
                  </a:moveTo>
                  <a:cubicBezTo>
                    <a:pt x="25" y="38"/>
                    <a:pt x="25" y="38"/>
                    <a:pt x="25" y="38"/>
                  </a:cubicBezTo>
                  <a:cubicBezTo>
                    <a:pt x="25" y="38"/>
                    <a:pt x="24" y="38"/>
                    <a:pt x="24" y="38"/>
                  </a:cubicBezTo>
                  <a:cubicBezTo>
                    <a:pt x="24" y="38"/>
                    <a:pt x="24" y="38"/>
                    <a:pt x="24" y="38"/>
                  </a:cubicBezTo>
                  <a:cubicBezTo>
                    <a:pt x="23" y="38"/>
                    <a:pt x="23" y="38"/>
                    <a:pt x="22" y="38"/>
                  </a:cubicBezTo>
                  <a:cubicBezTo>
                    <a:pt x="11" y="27"/>
                    <a:pt x="11" y="27"/>
                    <a:pt x="11" y="27"/>
                  </a:cubicBezTo>
                  <a:cubicBezTo>
                    <a:pt x="11" y="26"/>
                    <a:pt x="11" y="25"/>
                    <a:pt x="11" y="24"/>
                  </a:cubicBezTo>
                  <a:cubicBezTo>
                    <a:pt x="12" y="23"/>
                    <a:pt x="14" y="23"/>
                    <a:pt x="14" y="24"/>
                  </a:cubicBezTo>
                  <a:cubicBezTo>
                    <a:pt x="24" y="33"/>
                    <a:pt x="24" y="33"/>
                    <a:pt x="24" y="33"/>
                  </a:cubicBezTo>
                  <a:cubicBezTo>
                    <a:pt x="38" y="18"/>
                    <a:pt x="38" y="18"/>
                    <a:pt x="38" y="18"/>
                  </a:cubicBezTo>
                  <a:cubicBezTo>
                    <a:pt x="38" y="17"/>
                    <a:pt x="40" y="17"/>
                    <a:pt x="40" y="18"/>
                  </a:cubicBezTo>
                  <a:cubicBezTo>
                    <a:pt x="41" y="19"/>
                    <a:pt x="41" y="20"/>
                    <a:pt x="4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late Pro" panose="02000506040000020004" pitchFamily="2" charset="0"/>
                <a:sym typeface="Slate Pro" panose="02000506040000020004" pitchFamily="2" charset="0"/>
              </a:endParaRPr>
            </a:p>
          </p:txBody>
        </p:sp>
      </p:grpSp>
    </p:spTree>
    <p:extLst>
      <p:ext uri="{BB962C8B-B14F-4D97-AF65-F5344CB8AC3E}">
        <p14:creationId xmlns:p14="http://schemas.microsoft.com/office/powerpoint/2010/main" val="390927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F9D05E3-E2F2-F379-1622-A29ED1D61820}"/>
              </a:ext>
            </a:extLst>
          </p:cNvPr>
          <p:cNvGraphicFramePr>
            <a:graphicFrameLocks noChangeAspect="1"/>
          </p:cNvGraphicFramePr>
          <p:nvPr>
            <p:custDataLst>
              <p:tags r:id="rId1"/>
            </p:custDataLst>
            <p:extLst>
              <p:ext uri="{D42A27DB-BD31-4B8C-83A1-F6EECF244321}">
                <p14:modId xmlns:p14="http://schemas.microsoft.com/office/powerpoint/2010/main" val="2073868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B1EFB92-6566-3693-E87C-4DA4F0E1B3FD}"/>
              </a:ext>
            </a:extLst>
          </p:cNvPr>
          <p:cNvSpPr>
            <a:spLocks noGrp="1"/>
          </p:cNvSpPr>
          <p:nvPr>
            <p:ph type="title"/>
          </p:nvPr>
        </p:nvSpPr>
        <p:spPr>
          <a:xfrm>
            <a:off x="609600" y="37589"/>
            <a:ext cx="10962290" cy="766269"/>
          </a:xfrm>
        </p:spPr>
        <p:txBody>
          <a:bodyPr vert="horz"/>
          <a:lstStyle/>
          <a:p>
            <a:r>
              <a:rPr lang="en-US" dirty="0"/>
              <a:t>Each lens answers key questions and is driven by current and future supporting activities</a:t>
            </a:r>
          </a:p>
        </p:txBody>
      </p:sp>
      <p:graphicFrame>
        <p:nvGraphicFramePr>
          <p:cNvPr id="3" name="Google Shape;833;p103">
            <a:extLst>
              <a:ext uri="{FF2B5EF4-FFF2-40B4-BE49-F238E27FC236}">
                <a16:creationId xmlns:a16="http://schemas.microsoft.com/office/drawing/2014/main" id="{DE3FFC91-6573-9F4C-5AE6-B4B77F51CCEC}"/>
              </a:ext>
            </a:extLst>
          </p:cNvPr>
          <p:cNvGraphicFramePr/>
          <p:nvPr>
            <p:extLst>
              <p:ext uri="{D42A27DB-BD31-4B8C-83A1-F6EECF244321}">
                <p14:modId xmlns:p14="http://schemas.microsoft.com/office/powerpoint/2010/main" val="3861295720"/>
              </p:ext>
            </p:extLst>
          </p:nvPr>
        </p:nvGraphicFramePr>
        <p:xfrm>
          <a:off x="609601" y="978894"/>
          <a:ext cx="10962289" cy="5338680"/>
        </p:xfrm>
        <a:graphic>
          <a:graphicData uri="http://schemas.openxmlformats.org/drawingml/2006/table">
            <a:tbl>
              <a:tblPr firstRow="1" bandRow="1">
                <a:tableStyleId>{2D5ABB26-0587-4C30-8999-92F81FD0307C}</a:tableStyleId>
              </a:tblPr>
              <a:tblGrid>
                <a:gridCol w="1725576">
                  <a:extLst>
                    <a:ext uri="{9D8B030D-6E8A-4147-A177-3AD203B41FA5}">
                      <a16:colId xmlns:a16="http://schemas.microsoft.com/office/drawing/2014/main" val="20000"/>
                    </a:ext>
                  </a:extLst>
                </a:gridCol>
                <a:gridCol w="2842996">
                  <a:extLst>
                    <a:ext uri="{9D8B030D-6E8A-4147-A177-3AD203B41FA5}">
                      <a16:colId xmlns:a16="http://schemas.microsoft.com/office/drawing/2014/main" val="20001"/>
                    </a:ext>
                  </a:extLst>
                </a:gridCol>
                <a:gridCol w="2131239">
                  <a:extLst>
                    <a:ext uri="{9D8B030D-6E8A-4147-A177-3AD203B41FA5}">
                      <a16:colId xmlns:a16="http://schemas.microsoft.com/office/drawing/2014/main" val="20002"/>
                    </a:ext>
                  </a:extLst>
                </a:gridCol>
                <a:gridCol w="2131239">
                  <a:extLst>
                    <a:ext uri="{9D8B030D-6E8A-4147-A177-3AD203B41FA5}">
                      <a16:colId xmlns:a16="http://schemas.microsoft.com/office/drawing/2014/main" val="20003"/>
                    </a:ext>
                  </a:extLst>
                </a:gridCol>
                <a:gridCol w="2131239">
                  <a:extLst>
                    <a:ext uri="{9D8B030D-6E8A-4147-A177-3AD203B41FA5}">
                      <a16:colId xmlns:a16="http://schemas.microsoft.com/office/drawing/2014/main" val="20004"/>
                    </a:ext>
                  </a:extLst>
                </a:gridCol>
              </a:tblGrid>
              <a:tr h="315354">
                <a:tc rowSpan="2">
                  <a:txBody>
                    <a:bodyPr/>
                    <a:lstStyle/>
                    <a:p>
                      <a:pPr marL="0" marR="0" lvl="0" indent="0" algn="ctr" rtl="0">
                        <a:lnSpc>
                          <a:spcPct val="100000"/>
                        </a:lnSpc>
                        <a:spcBef>
                          <a:spcPts val="0"/>
                        </a:spcBef>
                        <a:spcAft>
                          <a:spcPts val="0"/>
                        </a:spcAft>
                        <a:buNone/>
                      </a:pPr>
                      <a:r>
                        <a:rPr lang="en-US" sz="1400" b="1" u="none" strike="noStrike" cap="none" dirty="0">
                          <a:solidFill>
                            <a:schemeClr val="lt1"/>
                          </a:solidFill>
                          <a:latin typeface="Slate Pro" panose="02000506040000020004" pitchFamily="2" charset="0"/>
                          <a:sym typeface="Slate Pro" panose="02000506040000020004" pitchFamily="2" charset="0"/>
                        </a:rPr>
                        <a:t>Lens</a:t>
                      </a:r>
                      <a:endParaRPr sz="1400" dirty="0">
                        <a:latin typeface="Slate Pro" panose="02000506040000020004" pitchFamily="2" charset="0"/>
                        <a:sym typeface="Slate Pro" panose="02000506040000020004" pitchFamily="2" charset="0"/>
                      </a:endParaRPr>
                    </a:p>
                  </a:txBody>
                  <a:tcPr marL="36000" marR="36000" marT="36000" marB="36000" anchor="ctr">
                    <a:solidFill>
                      <a:schemeClr val="accent1"/>
                    </a:solidFill>
                  </a:tcPr>
                </a:tc>
                <a:tc rowSpan="2">
                  <a:txBody>
                    <a:bodyPr/>
                    <a:lstStyle/>
                    <a:p>
                      <a:pPr marL="0" marR="0" lvl="0" indent="0" algn="ctr" rtl="0">
                        <a:lnSpc>
                          <a:spcPct val="100000"/>
                        </a:lnSpc>
                        <a:spcBef>
                          <a:spcPts val="0"/>
                        </a:spcBef>
                        <a:spcAft>
                          <a:spcPts val="0"/>
                        </a:spcAft>
                        <a:buNone/>
                      </a:pPr>
                      <a:r>
                        <a:rPr lang="en-US" sz="1400" b="1" u="none" strike="noStrike" cap="none" dirty="0">
                          <a:solidFill>
                            <a:schemeClr val="lt1"/>
                          </a:solidFill>
                          <a:latin typeface="Slate Pro" panose="02000506040000020004" pitchFamily="2" charset="0"/>
                          <a:sym typeface="Slate Pro" panose="02000506040000020004" pitchFamily="2" charset="0"/>
                        </a:rPr>
                        <a:t>What we want to know</a:t>
                      </a:r>
                      <a:endParaRPr sz="1400" dirty="0">
                        <a:latin typeface="Slate Pro" panose="02000506040000020004" pitchFamily="2" charset="0"/>
                        <a:sym typeface="Slate Pro" panose="02000506040000020004" pitchFamily="2" charset="0"/>
                      </a:endParaRPr>
                    </a:p>
                  </a:txBody>
                  <a:tcPr marL="36000" marR="36000" marT="36000" marB="36000" anchor="ctr">
                    <a:solidFill>
                      <a:schemeClr val="accent1"/>
                    </a:solidFill>
                  </a:tcPr>
                </a:tc>
                <a:tc gridSpan="3">
                  <a:txBody>
                    <a:bodyPr/>
                    <a:lstStyle/>
                    <a:p>
                      <a:pPr marL="0" marR="0" lvl="0" indent="0" algn="ctr" rtl="0">
                        <a:lnSpc>
                          <a:spcPct val="100000"/>
                        </a:lnSpc>
                        <a:spcBef>
                          <a:spcPts val="0"/>
                        </a:spcBef>
                        <a:spcAft>
                          <a:spcPts val="0"/>
                        </a:spcAft>
                        <a:buNone/>
                      </a:pPr>
                      <a:r>
                        <a:rPr lang="en-US" sz="1400" b="1" u="none" strike="noStrike" cap="none" dirty="0">
                          <a:solidFill>
                            <a:schemeClr val="lt1"/>
                          </a:solidFill>
                          <a:latin typeface="Slate Pro" panose="02000506040000020004" pitchFamily="2" charset="0"/>
                          <a:sym typeface="Slate Pro" panose="02000506040000020004" pitchFamily="2" charset="0"/>
                        </a:rPr>
                        <a:t>Discovery Activities to Support</a:t>
                      </a:r>
                      <a:endParaRPr sz="1400" dirty="0">
                        <a:latin typeface="Slate Pro" panose="02000506040000020004" pitchFamily="2" charset="0"/>
                        <a:sym typeface="Slate Pro" panose="02000506040000020004" pitchFamily="2" charset="0"/>
                      </a:endParaRPr>
                    </a:p>
                  </a:txBody>
                  <a:tcPr marL="36000" marR="36000" marT="36000" marB="36000" anchor="c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126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1200" b="1" u="none" strike="noStrike" cap="none" dirty="0">
                          <a:solidFill>
                            <a:schemeClr val="lt1"/>
                          </a:solidFill>
                          <a:latin typeface="Slate Pro" panose="02000506040000020004" pitchFamily="2" charset="0"/>
                          <a:sym typeface="Slate Pro" panose="02000506040000020004" pitchFamily="2" charset="0"/>
                        </a:rPr>
                        <a:t>Being done now</a:t>
                      </a:r>
                      <a:endParaRPr sz="1200" dirty="0">
                        <a:latin typeface="Slate Pro" panose="02000506040000020004" pitchFamily="2" charset="0"/>
                        <a:sym typeface="Slate Pro" panose="02000506040000020004" pitchFamily="2" charset="0"/>
                      </a:endParaRPr>
                    </a:p>
                  </a:txBody>
                  <a:tcPr marL="36000" marR="36000" marT="36000" marB="36000" anchor="ctr">
                    <a:solidFill>
                      <a:schemeClr val="accent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1" u="none" strike="noStrike" cap="none" dirty="0">
                          <a:solidFill>
                            <a:schemeClr val="lt1"/>
                          </a:solidFill>
                          <a:latin typeface="Slate Pro" panose="02000506040000020004" pitchFamily="2" charset="0"/>
                          <a:sym typeface="Slate Pro" panose="02000506040000020004" pitchFamily="2" charset="0"/>
                        </a:rPr>
                        <a:t>To increase in frequency</a:t>
                      </a:r>
                      <a:endParaRPr sz="1200" dirty="0">
                        <a:latin typeface="Slate Pro" panose="02000506040000020004" pitchFamily="2" charset="0"/>
                        <a:sym typeface="Slate Pro" panose="02000506040000020004" pitchFamily="2" charset="0"/>
                      </a:endParaRPr>
                    </a:p>
                  </a:txBody>
                  <a:tcPr marL="36000" marR="36000" marT="36000" marB="36000" anchor="ctr">
                    <a:solidFill>
                      <a:schemeClr val="accent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1" u="none" strike="noStrike" cap="none" dirty="0">
                          <a:solidFill>
                            <a:schemeClr val="lt1"/>
                          </a:solidFill>
                          <a:latin typeface="Slate Pro" panose="02000506040000020004" pitchFamily="2" charset="0"/>
                          <a:sym typeface="Slate Pro" panose="02000506040000020004" pitchFamily="2" charset="0"/>
                        </a:rPr>
                        <a:t>To consider adding</a:t>
                      </a:r>
                      <a:endParaRPr sz="1200" dirty="0">
                        <a:latin typeface="Slate Pro" panose="02000506040000020004" pitchFamily="2" charset="0"/>
                        <a:sym typeface="Slate Pro" panose="02000506040000020004" pitchFamily="2" charset="0"/>
                      </a:endParaRPr>
                    </a:p>
                  </a:txBody>
                  <a:tcPr marL="36000" marR="36000" marT="36000" marB="36000" anchor="ctr">
                    <a:solidFill>
                      <a:schemeClr val="accent6"/>
                    </a:solidFill>
                  </a:tcPr>
                </a:tc>
                <a:extLst>
                  <a:ext uri="{0D108BD9-81ED-4DB2-BD59-A6C34878D82A}">
                    <a16:rowId xmlns:a16="http://schemas.microsoft.com/office/drawing/2014/main" val="10001"/>
                  </a:ext>
                </a:extLst>
              </a:tr>
              <a:tr h="710611">
                <a:tc>
                  <a:txBody>
                    <a:bodyPr/>
                    <a:lstStyle/>
                    <a:p>
                      <a:pPr marL="91440" marR="0" lvl="0" indent="0" algn="l" rtl="0">
                        <a:lnSpc>
                          <a:spcPct val="100000"/>
                        </a:lnSpc>
                        <a:spcBef>
                          <a:spcPts val="0"/>
                        </a:spcBef>
                        <a:spcAft>
                          <a:spcPts val="0"/>
                        </a:spcAft>
                        <a:buClr>
                          <a:srgbClr val="000000"/>
                        </a:buClr>
                        <a:buSzPts val="1000"/>
                        <a:buFont typeface="Arial"/>
                        <a:buNone/>
                      </a:pPr>
                      <a:r>
                        <a:rPr lang="en-US" sz="1400" b="1" u="none" strike="noStrike" cap="none" dirty="0">
                          <a:solidFill>
                            <a:schemeClr val="tx1"/>
                          </a:solidFill>
                          <a:latin typeface="Slate Pro" panose="02000506040000020004" pitchFamily="2" charset="0"/>
                          <a:sym typeface="Slate Pro" panose="02000506040000020004" pitchFamily="2" charset="0"/>
                        </a:rPr>
                        <a:t>Financials, KPIs, and analyst perceptions</a:t>
                      </a:r>
                      <a:endParaRPr sz="1400" b="1" i="0" u="none" strike="noStrike" cap="none" dirty="0">
                        <a:solidFill>
                          <a:schemeClr val="tx1"/>
                        </a:solidFill>
                        <a:latin typeface="Slate Pro" panose="02000506040000020004" pitchFamily="2" charset="0"/>
                        <a:ea typeface="Avenir"/>
                        <a:cs typeface="Avenir"/>
                        <a:sym typeface="Slate Pro" panose="02000506040000020004" pitchFamily="2" charset="0"/>
                      </a:endParaRPr>
                    </a:p>
                  </a:txBody>
                  <a:tcPr marL="36000" marR="36000" marT="36000" marB="36000" anchor="ct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marR="0" lvl="0" indent="0" algn="l" rtl="0">
                        <a:lnSpc>
                          <a:spcPct val="100000"/>
                        </a:lnSpc>
                        <a:spcBef>
                          <a:spcPts val="0"/>
                        </a:spcBef>
                        <a:spcAft>
                          <a:spcPts val="0"/>
                        </a:spcAft>
                        <a:buNone/>
                      </a:pPr>
                      <a:r>
                        <a:rPr lang="en-US" sz="1050" u="none" strike="noStrike" cap="none" dirty="0">
                          <a:solidFill>
                            <a:schemeClr val="tx1"/>
                          </a:solidFill>
                          <a:latin typeface="Slate Pro" panose="02000506040000020004" pitchFamily="2" charset="0"/>
                          <a:sym typeface="Slate Pro" panose="02000506040000020004" pitchFamily="2" charset="0"/>
                        </a:rPr>
                        <a:t>Understand the financial health of competitors, how they measure success, and what they report to investors</a:t>
                      </a:r>
                      <a:endParaRPr sz="1050" dirty="0">
                        <a:solidFill>
                          <a:schemeClr val="tx1"/>
                        </a:solidFill>
                        <a:latin typeface="Slate Pro" panose="02000506040000020004" pitchFamily="2" charset="0"/>
                        <a:sym typeface="Slate Pro" panose="02000506040000020004" pitchFamily="2" charset="0"/>
                      </a:endParaRPr>
                    </a:p>
                  </a:txBody>
                  <a:tcPr marL="36000" marR="36000" marT="36000" marB="36000" anchor="ctr">
                    <a:lnB w="6350" cap="flat" cmpd="sng" algn="ctr">
                      <a:solidFill>
                        <a:schemeClr val="bg1">
                          <a:lumMod val="85000"/>
                        </a:schemeClr>
                      </a:solidFill>
                      <a:prstDash val="solid"/>
                      <a:round/>
                      <a:headEnd type="none" w="med" len="med"/>
                      <a:tailEnd type="none" w="med" len="med"/>
                    </a:lnB>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10K and investor presentations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B w="635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Analyst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996228">
                <a:tc>
                  <a:txBody>
                    <a:bodyPr/>
                    <a:lstStyle/>
                    <a:p>
                      <a:pPr marL="91440" marR="0" lvl="0" indent="0" algn="l" rtl="0">
                        <a:lnSpc>
                          <a:spcPct val="100000"/>
                        </a:lnSpc>
                        <a:spcBef>
                          <a:spcPts val="0"/>
                        </a:spcBef>
                        <a:spcAft>
                          <a:spcPts val="0"/>
                        </a:spcAft>
                        <a:buClr>
                          <a:srgbClr val="000000"/>
                        </a:buClr>
                        <a:buSzPts val="1000"/>
                        <a:buFont typeface="Arial"/>
                        <a:buNone/>
                      </a:pPr>
                      <a:r>
                        <a:rPr lang="en-US" sz="1400" b="1" u="none" strike="noStrike" cap="none" dirty="0">
                          <a:solidFill>
                            <a:schemeClr val="tx1"/>
                          </a:solidFill>
                          <a:latin typeface="Slate Pro" panose="02000506040000020004" pitchFamily="2" charset="0"/>
                          <a:sym typeface="Slate Pro" panose="02000506040000020004" pitchFamily="2" charset="0"/>
                        </a:rPr>
                        <a:t>GTM strategy</a:t>
                      </a:r>
                      <a:endParaRPr sz="1400" b="1" i="0" u="none" strike="noStrike" cap="none" dirty="0">
                        <a:solidFill>
                          <a:schemeClr val="tx1"/>
                        </a:solidFill>
                        <a:latin typeface="Slate Pro" panose="02000506040000020004" pitchFamily="2" charset="0"/>
                        <a:ea typeface="Avenir"/>
                        <a:cs typeface="Avenir"/>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marR="0" lvl="0" indent="0" algn="l" rtl="0">
                        <a:lnSpc>
                          <a:spcPct val="100000"/>
                        </a:lnSpc>
                        <a:spcBef>
                          <a:spcPts val="0"/>
                        </a:spcBef>
                        <a:spcAft>
                          <a:spcPts val="0"/>
                        </a:spcAft>
                        <a:buNone/>
                      </a:pPr>
                      <a:r>
                        <a:rPr lang="en-US" sz="1050" u="none" strike="noStrike" cap="none" dirty="0">
                          <a:solidFill>
                            <a:schemeClr val="tx1"/>
                          </a:solidFill>
                          <a:latin typeface="Slate Pro" panose="02000506040000020004" pitchFamily="2" charset="0"/>
                          <a:sym typeface="Slate Pro" panose="02000506040000020004" pitchFamily="2" charset="0"/>
                        </a:rPr>
                        <a:t>Determine the GTM levers competitors are pulling to meet their financial goals and KPIs, i.e., who and how are they targeting customers? What are their key differentiators? </a:t>
                      </a:r>
                      <a:endParaRPr sz="1050" dirty="0">
                        <a:solidFill>
                          <a:schemeClr val="tx1"/>
                        </a:solidFill>
                        <a:latin typeface="Slate Pro" panose="02000506040000020004" pitchFamily="2" charset="0"/>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10K and investor presentations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Market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Business strategy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Partner and peer press releases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Business process outsourcing (BPO)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Competitor media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Recruiter mystery shop</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Competitor employee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Customer mystery shop</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Customer interviews/surveys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Digital user experience audit</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Website analytics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963767">
                <a:tc>
                  <a:txBody>
                    <a:bodyPr/>
                    <a:lstStyle/>
                    <a:p>
                      <a:pPr marL="91440" marR="0" lvl="0" indent="0" algn="l" rtl="0">
                        <a:lnSpc>
                          <a:spcPct val="100000"/>
                        </a:lnSpc>
                        <a:spcBef>
                          <a:spcPts val="0"/>
                        </a:spcBef>
                        <a:spcAft>
                          <a:spcPts val="0"/>
                        </a:spcAft>
                        <a:buClr>
                          <a:srgbClr val="000000"/>
                        </a:buClr>
                        <a:buSzPts val="1000"/>
                        <a:buFont typeface="Arial"/>
                        <a:buNone/>
                      </a:pPr>
                      <a:r>
                        <a:rPr lang="en-US" sz="1400" b="1" u="none" strike="noStrike" cap="none" dirty="0">
                          <a:solidFill>
                            <a:schemeClr val="tx1"/>
                          </a:solidFill>
                          <a:latin typeface="Slate Pro" panose="02000506040000020004" pitchFamily="2" charset="0"/>
                          <a:sym typeface="Slate Pro" panose="02000506040000020004" pitchFamily="2" charset="0"/>
                        </a:rPr>
                        <a:t>Customer experience </a:t>
                      </a:r>
                      <a:endParaRPr sz="1400" b="1" i="0" u="none" strike="noStrike" cap="none" dirty="0">
                        <a:solidFill>
                          <a:schemeClr val="tx1"/>
                        </a:solidFill>
                        <a:latin typeface="Slate Pro" panose="02000506040000020004" pitchFamily="2" charset="0"/>
                        <a:ea typeface="Avenir"/>
                        <a:cs typeface="Avenir"/>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marR="0" lvl="0" indent="0" algn="l" rtl="0">
                        <a:lnSpc>
                          <a:spcPct val="100000"/>
                        </a:lnSpc>
                        <a:spcBef>
                          <a:spcPts val="0"/>
                        </a:spcBef>
                        <a:spcAft>
                          <a:spcPts val="0"/>
                        </a:spcAft>
                        <a:buNone/>
                      </a:pPr>
                      <a:r>
                        <a:rPr lang="en-US" sz="1050" u="none" strike="noStrike" cap="none" dirty="0">
                          <a:solidFill>
                            <a:schemeClr val="tx1"/>
                          </a:solidFill>
                          <a:latin typeface="Slate Pro" panose="02000506040000020004" pitchFamily="2" charset="0"/>
                          <a:sym typeface="Slate Pro" panose="02000506040000020004" pitchFamily="2" charset="0"/>
                        </a:rPr>
                        <a:t>Are competitors differentiating via customer experience? If so, how? And how does it contribute to key customer metrics like retention, Net Promoter Score, churn, and expanded sales opportunities</a:t>
                      </a:r>
                      <a:endParaRPr sz="1050" dirty="0">
                        <a:solidFill>
                          <a:schemeClr val="tx1"/>
                        </a:solidFill>
                        <a:latin typeface="Slate Pro" panose="02000506040000020004" pitchFamily="2" charset="0"/>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10K and investor presentations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Business strategy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Partner metric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Competitor media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Recruiter mystery shop</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Competitors staff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Customer mystery shop</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Customer interviews/surveys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Digital user experience audit</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Website analytics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694344">
                <a:tc>
                  <a:txBody>
                    <a:bodyPr/>
                    <a:lstStyle/>
                    <a:p>
                      <a:pPr marL="91440" marR="0" lvl="0" indent="0" algn="l" rtl="0">
                        <a:lnSpc>
                          <a:spcPct val="100000"/>
                        </a:lnSpc>
                        <a:spcBef>
                          <a:spcPts val="0"/>
                        </a:spcBef>
                        <a:spcAft>
                          <a:spcPts val="0"/>
                        </a:spcAft>
                        <a:buClr>
                          <a:srgbClr val="000000"/>
                        </a:buClr>
                        <a:buSzPts val="1000"/>
                        <a:buFont typeface="Arial"/>
                        <a:buNone/>
                      </a:pPr>
                      <a:r>
                        <a:rPr lang="en-US" sz="1400" b="1" u="none" strike="noStrike" cap="none" dirty="0">
                          <a:solidFill>
                            <a:schemeClr val="tx1"/>
                          </a:solidFill>
                          <a:latin typeface="Slate Pro" panose="02000506040000020004" pitchFamily="2" charset="0"/>
                          <a:sym typeface="Slate Pro" panose="02000506040000020004" pitchFamily="2" charset="0"/>
                        </a:rPr>
                        <a:t>Solutions offered</a:t>
                      </a:r>
                      <a:endParaRPr sz="1400" b="1" i="0" u="none" strike="noStrike" cap="none" dirty="0">
                        <a:solidFill>
                          <a:schemeClr val="tx1"/>
                        </a:solidFill>
                        <a:latin typeface="Slate Pro" panose="02000506040000020004" pitchFamily="2" charset="0"/>
                        <a:ea typeface="Avenir"/>
                        <a:cs typeface="Avenir"/>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marR="0" lvl="0" indent="0" algn="l" rtl="0">
                        <a:lnSpc>
                          <a:spcPct val="100000"/>
                        </a:lnSpc>
                        <a:spcBef>
                          <a:spcPts val="0"/>
                        </a:spcBef>
                        <a:spcAft>
                          <a:spcPts val="0"/>
                        </a:spcAft>
                        <a:buNone/>
                      </a:pPr>
                      <a:r>
                        <a:rPr lang="en-US" sz="1050" u="none" strike="noStrike" cap="none" dirty="0">
                          <a:solidFill>
                            <a:schemeClr val="tx1"/>
                          </a:solidFill>
                          <a:latin typeface="Slate Pro" panose="02000506040000020004" pitchFamily="2" charset="0"/>
                          <a:sym typeface="Slate Pro" panose="02000506040000020004" pitchFamily="2" charset="0"/>
                        </a:rPr>
                        <a:t>The breadth and depth of core and complementary solutions and/or platforms</a:t>
                      </a:r>
                      <a:endParaRPr sz="1050" dirty="0">
                        <a:solidFill>
                          <a:schemeClr val="tx1"/>
                        </a:solidFill>
                        <a:latin typeface="Slate Pro" panose="02000506040000020004" pitchFamily="2" charset="0"/>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10K and investor presentations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Business strategy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Partner metric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BPO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Competitor employee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Customer mystery shop</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Digital user experience audit</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497691">
                <a:tc>
                  <a:txBody>
                    <a:bodyPr/>
                    <a:lstStyle/>
                    <a:p>
                      <a:pPr marL="91440" marR="0" lvl="0" indent="0" algn="l" rtl="0">
                        <a:lnSpc>
                          <a:spcPct val="100000"/>
                        </a:lnSpc>
                        <a:spcBef>
                          <a:spcPts val="0"/>
                        </a:spcBef>
                        <a:spcAft>
                          <a:spcPts val="0"/>
                        </a:spcAft>
                        <a:buClr>
                          <a:srgbClr val="000000"/>
                        </a:buClr>
                        <a:buSzPts val="1000"/>
                        <a:buFont typeface="Arial"/>
                        <a:buNone/>
                      </a:pPr>
                      <a:r>
                        <a:rPr lang="en-US" sz="1400" b="1" u="none" strike="noStrike" cap="none" dirty="0">
                          <a:solidFill>
                            <a:schemeClr val="tx1"/>
                          </a:solidFill>
                          <a:latin typeface="Slate Pro" panose="02000506040000020004" pitchFamily="2" charset="0"/>
                          <a:sym typeface="Slate Pro" panose="02000506040000020004" pitchFamily="2" charset="0"/>
                        </a:rPr>
                        <a:t>Frontline employee experience</a:t>
                      </a:r>
                      <a:endParaRPr sz="1400" b="1" i="0" u="none" strike="noStrike" cap="none" dirty="0">
                        <a:solidFill>
                          <a:schemeClr val="tx1"/>
                        </a:solidFill>
                        <a:latin typeface="Slate Pro" panose="02000506040000020004" pitchFamily="2" charset="0"/>
                        <a:ea typeface="Avenir"/>
                        <a:cs typeface="Avenir"/>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marR="0" lvl="0" indent="0" algn="l" rtl="0">
                        <a:lnSpc>
                          <a:spcPct val="100000"/>
                        </a:lnSpc>
                        <a:spcBef>
                          <a:spcPts val="0"/>
                        </a:spcBef>
                        <a:spcAft>
                          <a:spcPts val="0"/>
                        </a:spcAft>
                        <a:buNone/>
                      </a:pPr>
                      <a:r>
                        <a:rPr lang="en-US" sz="1050" u="none" strike="noStrike" cap="none" dirty="0">
                          <a:solidFill>
                            <a:schemeClr val="tx1"/>
                          </a:solidFill>
                          <a:latin typeface="Slate Pro" panose="02000506040000020004" pitchFamily="2" charset="0"/>
                          <a:sym typeface="Slate Pro" panose="02000506040000020004" pitchFamily="2" charset="0"/>
                        </a:rPr>
                        <a:t>Likelihood of competitors to retain top talent</a:t>
                      </a:r>
                      <a:endParaRPr sz="1050" dirty="0">
                        <a:solidFill>
                          <a:schemeClr val="tx1"/>
                        </a:solidFill>
                        <a:latin typeface="Slate Pro" panose="02000506040000020004" pitchFamily="2" charset="0"/>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10K and investor presentations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BPO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Recruiter mystery shop</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Mystery shopping and/or interview approach</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786927">
                <a:tc>
                  <a:txBody>
                    <a:bodyPr/>
                    <a:lstStyle/>
                    <a:p>
                      <a:pPr marL="91440" marR="0" lvl="0" indent="0" algn="l" rtl="0">
                        <a:lnSpc>
                          <a:spcPct val="100000"/>
                        </a:lnSpc>
                        <a:spcBef>
                          <a:spcPts val="0"/>
                        </a:spcBef>
                        <a:spcAft>
                          <a:spcPts val="0"/>
                        </a:spcAft>
                        <a:buClr>
                          <a:srgbClr val="000000"/>
                        </a:buClr>
                        <a:buSzPts val="1000"/>
                        <a:buFont typeface="Arial"/>
                        <a:buNone/>
                      </a:pPr>
                      <a:r>
                        <a:rPr lang="en-US" sz="1400" b="1" u="none" strike="noStrike" cap="none" dirty="0">
                          <a:solidFill>
                            <a:schemeClr val="tx1"/>
                          </a:solidFill>
                          <a:latin typeface="Slate Pro" panose="02000506040000020004" pitchFamily="2" charset="0"/>
                          <a:sym typeface="Slate Pro" panose="02000506040000020004" pitchFamily="2" charset="0"/>
                        </a:rPr>
                        <a:t>Opportunities and market expansion</a:t>
                      </a:r>
                      <a:endParaRPr sz="1400" b="1" i="0" u="none" strike="noStrike" cap="none" dirty="0">
                        <a:solidFill>
                          <a:schemeClr val="tx1"/>
                        </a:solidFill>
                        <a:latin typeface="Slate Pro" panose="02000506040000020004" pitchFamily="2" charset="0"/>
                        <a:ea typeface="Avenir"/>
                        <a:cs typeface="Avenir"/>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91440" marR="0" lvl="0" indent="0" algn="l" rtl="0">
                        <a:lnSpc>
                          <a:spcPct val="100000"/>
                        </a:lnSpc>
                        <a:spcBef>
                          <a:spcPts val="0"/>
                        </a:spcBef>
                        <a:spcAft>
                          <a:spcPts val="0"/>
                        </a:spcAft>
                        <a:buNone/>
                      </a:pPr>
                      <a:r>
                        <a:rPr lang="en-US" sz="1050" u="none" strike="noStrike" cap="none" dirty="0">
                          <a:solidFill>
                            <a:schemeClr val="tx1"/>
                          </a:solidFill>
                          <a:latin typeface="Slate Pro" panose="02000506040000020004" pitchFamily="2" charset="0"/>
                          <a:sym typeface="Slate Pro" panose="02000506040000020004" pitchFamily="2" charset="0"/>
                        </a:rPr>
                        <a:t>Opportunities to provide new solutions or expand their market</a:t>
                      </a:r>
                      <a:endParaRPr sz="1050" dirty="0">
                        <a:solidFill>
                          <a:schemeClr val="tx1"/>
                        </a:solidFill>
                        <a:latin typeface="Slate Pro" panose="02000506040000020004" pitchFamily="2" charset="0"/>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10K and investor presentations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Broker market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Business strategy review</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Partner and peer press releases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Analyst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p>
                      <a:pPr marL="91440" marR="0" lvl="0" indent="-91440" algn="l" defTabSz="914400" rtl="0" eaLnBrk="1" latinLnBrk="0" hangingPunct="1">
                        <a:lnSpc>
                          <a:spcPct val="100000"/>
                        </a:lnSpc>
                        <a:spcBef>
                          <a:spcPts val="0"/>
                        </a:spcBef>
                        <a:spcAft>
                          <a:spcPts val="0"/>
                        </a:spcAft>
                        <a:buClr>
                          <a:srgbClr val="000000"/>
                        </a:buClr>
                        <a:buSzPts val="1000"/>
                        <a:buFont typeface="Arial" panose="020B0604020202020204" pitchFamily="34" charset="0"/>
                        <a:buChar char="•"/>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BPO interviews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5">
                        <a:lumMod val="20000"/>
                        <a:lumOff val="80000"/>
                      </a:schemeClr>
                    </a:solidFill>
                  </a:tcPr>
                </a:tc>
                <a:tc>
                  <a:txBody>
                    <a:bodyPr/>
                    <a:lstStyle/>
                    <a:p>
                      <a:pPr marL="91440" marR="0" lvl="0" indent="0" algn="l" defTabSz="914400" rtl="0" eaLnBrk="1" latinLnBrk="0" hangingPunct="1">
                        <a:lnSpc>
                          <a:spcPct val="100000"/>
                        </a:lnSpc>
                        <a:spcBef>
                          <a:spcPts val="0"/>
                        </a:spcBef>
                        <a:spcAft>
                          <a:spcPts val="0"/>
                        </a:spcAft>
                        <a:buClr>
                          <a:srgbClr val="000000"/>
                        </a:buClr>
                        <a:buSzPts val="1000"/>
                        <a:buFont typeface="Arial"/>
                        <a:buNone/>
                      </a:pPr>
                      <a:r>
                        <a:rPr lang="en-US" sz="1050" u="none" strike="noStrike" kern="1200" cap="none" dirty="0">
                          <a:solidFill>
                            <a:schemeClr val="tx1"/>
                          </a:solidFill>
                          <a:latin typeface="Slate Pro" panose="02000506040000020004" pitchFamily="2" charset="0"/>
                          <a:ea typeface="+mn-ea"/>
                          <a:cs typeface="+mn-cs"/>
                          <a:sym typeface="Slate Pro" panose="02000506040000020004" pitchFamily="2" charset="0"/>
                        </a:rPr>
                        <a:t>Customer interviews/surveys</a:t>
                      </a:r>
                      <a:endParaRPr sz="1050" u="none" strike="noStrike" kern="1200" cap="none" dirty="0">
                        <a:solidFill>
                          <a:schemeClr val="tx1"/>
                        </a:solidFill>
                        <a:latin typeface="Slate Pro" panose="02000506040000020004" pitchFamily="2" charset="0"/>
                        <a:ea typeface="+mn-ea"/>
                        <a:cs typeface="+mn-cs"/>
                        <a:sym typeface="Slate Pro" panose="02000506040000020004" pitchFamily="2" charset="0"/>
                      </a:endParaRPr>
                    </a:p>
                  </a:txBody>
                  <a:tcPr marL="36000" marR="36000" marT="36000" marB="36000" anchor="ct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4887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3388FB1-377A-D9D5-65C9-0A2011E63D1E}"/>
              </a:ext>
            </a:extLst>
          </p:cNvPr>
          <p:cNvGraphicFramePr>
            <a:graphicFrameLocks noChangeAspect="1"/>
          </p:cNvGraphicFramePr>
          <p:nvPr>
            <p:custDataLst>
              <p:tags r:id="rId1"/>
            </p:custDataLst>
            <p:extLst>
              <p:ext uri="{D42A27DB-BD31-4B8C-83A1-F6EECF244321}">
                <p14:modId xmlns:p14="http://schemas.microsoft.com/office/powerpoint/2010/main" val="664235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39" name="Google Shape;839;p104"/>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1600"/>
              <a:buNone/>
            </a:pPr>
            <a:r>
              <a:rPr lang="en-US" dirty="0"/>
              <a:t>Operationalizing</a:t>
            </a:r>
            <a:endParaRPr dirty="0"/>
          </a:p>
        </p:txBody>
      </p:sp>
      <p:sp>
        <p:nvSpPr>
          <p:cNvPr id="3" name="Text Placeholder 2">
            <a:extLst>
              <a:ext uri="{FF2B5EF4-FFF2-40B4-BE49-F238E27FC236}">
                <a16:creationId xmlns:a16="http://schemas.microsoft.com/office/drawing/2014/main" id="{CB281BD1-6DE0-65A5-91BF-E5C6B47EF4AD}"/>
              </a:ext>
            </a:extLst>
          </p:cNvPr>
          <p:cNvSpPr>
            <a:spLocks noGrp="1"/>
          </p:cNvSpPr>
          <p:nvPr>
            <p:ph type="body" sz="quarter" idx="11"/>
          </p:nvPr>
        </p:nvSpPr>
        <p:spPr/>
        <p:txBody>
          <a:bodyPr/>
          <a:lstStyle/>
          <a:p>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I PPT">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id="{8519F7B8-F9D6-413C-90EE-17578C13959F}" vid="{8D5C7C41-2EB4-4D67-A566-A6192B30E9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2608</TotalTime>
  <Words>4571</Words>
  <Application>Microsoft Office PowerPoint</Application>
  <PresentationFormat>Widescreen</PresentationFormat>
  <Paragraphs>814</Paragraphs>
  <Slides>31</Slides>
  <Notes>31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Avenir</vt:lpstr>
      <vt:lpstr>Avenir Next LT Pro</vt:lpstr>
      <vt:lpstr>Courier New</vt:lpstr>
      <vt:lpstr>Slate Pro</vt:lpstr>
      <vt:lpstr>SBI PPT</vt:lpstr>
      <vt:lpstr>think-cell Slide</vt:lpstr>
      <vt:lpstr>Competitive Intelligence Playbook</vt:lpstr>
      <vt:lpstr>PowerPoint Presentation</vt:lpstr>
      <vt:lpstr>Why formalize a competitive intelligence capability?</vt:lpstr>
      <vt:lpstr>How to use this playbook</vt:lpstr>
      <vt:lpstr>PowerPoint Presentation</vt:lpstr>
      <vt:lpstr>Centralized CI relies on the inputs and desired outputs from cross-functional teams </vt:lpstr>
      <vt:lpstr>Teams should build an always-on intelligence gathering capability for ongoing comparison against key competitors</vt:lpstr>
      <vt:lpstr>Each lens answers key questions and is driven by current and future supporting activities</vt:lpstr>
      <vt:lpstr>PowerPoint Presentation</vt:lpstr>
      <vt:lpstr>The CI program operates with four guiding principles</vt:lpstr>
      <vt:lpstr>Formation of a CI program requires taking a phased approach</vt:lpstr>
      <vt:lpstr>CI stakeholders meet during four key points to review and act on continuous competitive research</vt:lpstr>
      <vt:lpstr>The CI program will have three main roles</vt:lpstr>
      <vt:lpstr>Opportunities can be prioritized with time to realization, level of effort, and impact value</vt:lpstr>
      <vt:lpstr>Use the table below to assign and schedule competitive research activities throughout the year</vt:lpstr>
      <vt:lpstr>Next steps for CI program implementation</vt:lpstr>
      <vt:lpstr>PowerPoint Presentation</vt:lpstr>
      <vt:lpstr>Review key CI activities to determine resourcing needs</vt:lpstr>
      <vt:lpstr>Analyst interviews</vt:lpstr>
      <vt:lpstr>How to execute — analyst interviews</vt:lpstr>
      <vt:lpstr>BPO interviews</vt:lpstr>
      <vt:lpstr>How to execute — BPO interviews</vt:lpstr>
      <vt:lpstr>Competitor employee interviews</vt:lpstr>
      <vt:lpstr>How to execute — competitor employee interviews</vt:lpstr>
      <vt:lpstr>Example outreach and interview questions for competitor employee interviews</vt:lpstr>
      <vt:lpstr>Customer mystery shop</vt:lpstr>
      <vt:lpstr>How to execute — customer mystery shop</vt:lpstr>
      <vt:lpstr>Digital customer journey audit</vt:lpstr>
      <vt:lpstr>How to execute — digital customer journey audit</vt:lpstr>
      <vt:lpstr>Recruiter mystery shop</vt:lpstr>
      <vt:lpstr>How to execute — recruiter mystery 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SBI PPT Template</dc:title>
  <dc:creator>Aaron Bean</dc:creator>
  <cp:lastModifiedBy>Mike Riello</cp:lastModifiedBy>
  <cp:revision>47</cp:revision>
  <dcterms:created xsi:type="dcterms:W3CDTF">2022-12-02T21:37:18Z</dcterms:created>
  <dcterms:modified xsi:type="dcterms:W3CDTF">2023-08-23T21:18:09Z</dcterms:modified>
</cp:coreProperties>
</file>