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2.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notesSlides/notesSlide8.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37.xml" ContentType="application/vnd.openxmlformats-officedocument.presentationml.tags+xml"/>
  <Override PartName="/ppt/notesSlides/notesSlide10.xml" ContentType="application/vnd.openxmlformats-officedocument.presentationml.notesSlide+xml"/>
  <Override PartName="/ppt/tags/tag38.xml" ContentType="application/vnd.openxmlformats-officedocument.presentationml.tags+xml"/>
  <Override PartName="/ppt/notesSlides/notesSlide11.xml" ContentType="application/vnd.openxmlformats-officedocument.presentationml.notesSlide+xml"/>
  <Override PartName="/ppt/tags/tag39.xml" ContentType="application/vnd.openxmlformats-officedocument.presentationml.tags+xml"/>
  <Override PartName="/ppt/notesSlides/notesSlide12.xml" ContentType="application/vnd.openxmlformats-officedocument.presentationml.notesSlide+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notesSlides/notesSlide15.xml" ContentType="application/vnd.openxmlformats-officedocument.presentationml.notesSlide+xml"/>
  <Override PartName="/ppt/tags/tag43.xml" ContentType="application/vnd.openxmlformats-officedocument.presentationml.tags+xml"/>
  <Override PartName="/ppt/notesSlides/notesSlide16.xml" ContentType="application/vnd.openxmlformats-officedocument.presentationml.notesSlide+xml"/>
  <Override PartName="/ppt/tags/tag44.xml" ContentType="application/vnd.openxmlformats-officedocument.presentationml.tags+xml"/>
  <Override PartName="/ppt/notesSlides/notesSlide17.xml" ContentType="application/vnd.openxmlformats-officedocument.presentationml.notesSlide+xml"/>
  <Override PartName="/ppt/tags/tag45.xml" ContentType="application/vnd.openxmlformats-officedocument.presentationml.tags+xml"/>
  <Override PartName="/ppt/notesSlides/notesSlide18.xml" ContentType="application/vnd.openxmlformats-officedocument.presentationml.notesSlide+xml"/>
  <Override PartName="/ppt/tags/tag46.xml" ContentType="application/vnd.openxmlformats-officedocument.presentationml.tags+xml"/>
  <Override PartName="/ppt/notesSlides/notesSlide19.xml" ContentType="application/vnd.openxmlformats-officedocument.presentationml.notesSlide+xml"/>
  <Override PartName="/ppt/tags/tag47.xml" ContentType="application/vnd.openxmlformats-officedocument.presentationml.tags+xml"/>
  <Override PartName="/ppt/notesSlides/notesSlide20.xml" ContentType="application/vnd.openxmlformats-officedocument.presentationml.notesSlide+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notesSlides/notesSlide22.xml" ContentType="application/vnd.openxmlformats-officedocument.presentationml.notesSlide+xml"/>
  <Override PartName="/ppt/tags/tag50.xml" ContentType="application/vnd.openxmlformats-officedocument.presentationml.tags+xml"/>
  <Override PartName="/ppt/notesSlides/notesSlide23.xml" ContentType="application/vnd.openxmlformats-officedocument.presentationml.notesSlide+xml"/>
  <Override PartName="/ppt/tags/tag51.xml" ContentType="application/vnd.openxmlformats-officedocument.presentationml.tags+xml"/>
  <Override PartName="/ppt/notesSlides/notesSlide24.xml" ContentType="application/vnd.openxmlformats-officedocument.presentationml.notesSlide+xml"/>
  <Override PartName="/ppt/tags/tag52.xml" ContentType="application/vnd.openxmlformats-officedocument.presentationml.tags+xml"/>
  <Override PartName="/ppt/notesSlides/notesSlide25.xml" ContentType="application/vnd.openxmlformats-officedocument.presentationml.notesSlide+xml"/>
  <Override PartName="/ppt/tags/tag53.xml" ContentType="application/vnd.openxmlformats-officedocument.presentationml.tags+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0" r:id="rId3"/>
    <p:sldId id="257" r:id="rId4"/>
    <p:sldId id="262" r:id="rId5"/>
    <p:sldId id="263" r:id="rId6"/>
    <p:sldId id="264" r:id="rId7"/>
    <p:sldId id="258" r:id="rId8"/>
    <p:sldId id="265" r:id="rId9"/>
    <p:sldId id="268" r:id="rId10"/>
    <p:sldId id="269" r:id="rId11"/>
    <p:sldId id="270" r:id="rId12"/>
    <p:sldId id="286"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286E7C-C2CB-7D08-4D74-A2E648009D75}" name="it 24slides11" initials="i2" userId="S::24slides11@pahlawandesign.onmicrosoft.com::815a8db7-e062-4895-9980-69996332c3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71E31"/>
    <a:srgbClr val="F8B737"/>
    <a:srgbClr val="2391CF"/>
    <a:srgbClr val="00B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73" autoAdjust="0"/>
    <p:restoredTop sz="94660"/>
  </p:normalViewPr>
  <p:slideViewPr>
    <p:cSldViewPr snapToGrid="0">
      <p:cViewPr varScale="1">
        <p:scale>
          <a:sx n="107" d="100"/>
          <a:sy n="107" d="100"/>
        </p:scale>
        <p:origin x="1026"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late Pro" panose="02000506040000020004" pitchFamily="2" charset="0"/>
                <a:sym typeface="Slate Pro" panose="02000506040000020004"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late Pro" panose="02000506040000020004" pitchFamily="2" charset="0"/>
                <a:sym typeface="Slate Pro" panose="02000506040000020004" pitchFamily="2" charset="0"/>
              </a:defRPr>
            </a:lvl1pPr>
          </a:lstStyle>
          <a:p>
            <a:fld id="{FA295428-1F87-4D4D-A300-042F963BE395}" type="datetimeFigureOut">
              <a:rPr lang="en-US" smtClean="0"/>
              <a:pPr/>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late Pro" panose="02000506040000020004" pitchFamily="2" charset="0"/>
                <a:sym typeface="Slate Pro" panose="02000506040000020004"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late Pro" panose="02000506040000020004" pitchFamily="2" charset="0"/>
                <a:sym typeface="Slate Pro" panose="02000506040000020004" pitchFamily="2" charset="0"/>
              </a:defRPr>
            </a:lvl1pPr>
          </a:lstStyle>
          <a:p>
            <a:fld id="{E780F9A2-E73C-423C-9165-81D3EEE74515}" type="slidenum">
              <a:rPr lang="en-US" smtClean="0"/>
              <a:pPr/>
              <a:t>‹#›</a:t>
            </a:fld>
            <a:endParaRPr lang="en-US"/>
          </a:p>
        </p:txBody>
      </p:sp>
    </p:spTree>
    <p:extLst>
      <p:ext uri="{BB962C8B-B14F-4D97-AF65-F5344CB8AC3E}">
        <p14:creationId xmlns:p14="http://schemas.microsoft.com/office/powerpoint/2010/main" val="376355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1pPr>
    <a:lvl2pPr marL="45720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2pPr>
    <a:lvl3pPr marL="91440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3pPr>
    <a:lvl4pPr marL="137160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4pPr>
    <a:lvl5pPr marL="182880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a:t>
            </a:fld>
            <a:endParaRPr lang="en-US"/>
          </a:p>
        </p:txBody>
      </p:sp>
    </p:spTree>
    <p:extLst>
      <p:ext uri="{BB962C8B-B14F-4D97-AF65-F5344CB8AC3E}">
        <p14:creationId xmlns:p14="http://schemas.microsoft.com/office/powerpoint/2010/main" val="39267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10</a:t>
            </a:fld>
            <a:endParaRPr lang="en-US"/>
          </a:p>
        </p:txBody>
      </p:sp>
    </p:spTree>
    <p:extLst>
      <p:ext uri="{BB962C8B-B14F-4D97-AF65-F5344CB8AC3E}">
        <p14:creationId xmlns:p14="http://schemas.microsoft.com/office/powerpoint/2010/main" val="3557918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11</a:t>
            </a:fld>
            <a:endParaRPr lang="en-US"/>
          </a:p>
        </p:txBody>
      </p:sp>
    </p:spTree>
    <p:extLst>
      <p:ext uri="{BB962C8B-B14F-4D97-AF65-F5344CB8AC3E}">
        <p14:creationId xmlns:p14="http://schemas.microsoft.com/office/powerpoint/2010/main" val="2659933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12</a:t>
            </a:fld>
            <a:endParaRPr lang="en-US"/>
          </a:p>
        </p:txBody>
      </p:sp>
    </p:spTree>
    <p:extLst>
      <p:ext uri="{BB962C8B-B14F-4D97-AF65-F5344CB8AC3E}">
        <p14:creationId xmlns:p14="http://schemas.microsoft.com/office/powerpoint/2010/main" val="2412062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13</a:t>
            </a:fld>
            <a:endParaRPr lang="en-US"/>
          </a:p>
        </p:txBody>
      </p:sp>
    </p:spTree>
    <p:extLst>
      <p:ext uri="{BB962C8B-B14F-4D97-AF65-F5344CB8AC3E}">
        <p14:creationId xmlns:p14="http://schemas.microsoft.com/office/powerpoint/2010/main" val="4133511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14</a:t>
            </a:fld>
            <a:endParaRPr lang="en-US"/>
          </a:p>
        </p:txBody>
      </p:sp>
    </p:spTree>
    <p:extLst>
      <p:ext uri="{BB962C8B-B14F-4D97-AF65-F5344CB8AC3E}">
        <p14:creationId xmlns:p14="http://schemas.microsoft.com/office/powerpoint/2010/main" val="408905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15</a:t>
            </a:fld>
            <a:endParaRPr lang="en-US"/>
          </a:p>
        </p:txBody>
      </p:sp>
    </p:spTree>
    <p:extLst>
      <p:ext uri="{BB962C8B-B14F-4D97-AF65-F5344CB8AC3E}">
        <p14:creationId xmlns:p14="http://schemas.microsoft.com/office/powerpoint/2010/main" val="306722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16</a:t>
            </a:fld>
            <a:endParaRPr lang="en-US"/>
          </a:p>
        </p:txBody>
      </p:sp>
    </p:spTree>
    <p:extLst>
      <p:ext uri="{BB962C8B-B14F-4D97-AF65-F5344CB8AC3E}">
        <p14:creationId xmlns:p14="http://schemas.microsoft.com/office/powerpoint/2010/main" val="3806544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17</a:t>
            </a:fld>
            <a:endParaRPr lang="en-US"/>
          </a:p>
        </p:txBody>
      </p:sp>
    </p:spTree>
    <p:extLst>
      <p:ext uri="{BB962C8B-B14F-4D97-AF65-F5344CB8AC3E}">
        <p14:creationId xmlns:p14="http://schemas.microsoft.com/office/powerpoint/2010/main" val="4206847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18</a:t>
            </a:fld>
            <a:endParaRPr lang="en-US"/>
          </a:p>
        </p:txBody>
      </p:sp>
    </p:spTree>
    <p:extLst>
      <p:ext uri="{BB962C8B-B14F-4D97-AF65-F5344CB8AC3E}">
        <p14:creationId xmlns:p14="http://schemas.microsoft.com/office/powerpoint/2010/main" val="1174354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19</a:t>
            </a:fld>
            <a:endParaRPr lang="en-US"/>
          </a:p>
        </p:txBody>
      </p:sp>
    </p:spTree>
    <p:extLst>
      <p:ext uri="{BB962C8B-B14F-4D97-AF65-F5344CB8AC3E}">
        <p14:creationId xmlns:p14="http://schemas.microsoft.com/office/powerpoint/2010/main" val="227415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2</a:t>
            </a:fld>
            <a:endParaRPr lang="en-US"/>
          </a:p>
        </p:txBody>
      </p:sp>
    </p:spTree>
    <p:extLst>
      <p:ext uri="{BB962C8B-B14F-4D97-AF65-F5344CB8AC3E}">
        <p14:creationId xmlns:p14="http://schemas.microsoft.com/office/powerpoint/2010/main" val="358872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20</a:t>
            </a:fld>
            <a:endParaRPr lang="en-US"/>
          </a:p>
        </p:txBody>
      </p:sp>
    </p:spTree>
    <p:extLst>
      <p:ext uri="{BB962C8B-B14F-4D97-AF65-F5344CB8AC3E}">
        <p14:creationId xmlns:p14="http://schemas.microsoft.com/office/powerpoint/2010/main" val="55541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21</a:t>
            </a:fld>
            <a:endParaRPr lang="en-US"/>
          </a:p>
        </p:txBody>
      </p:sp>
    </p:spTree>
    <p:extLst>
      <p:ext uri="{BB962C8B-B14F-4D97-AF65-F5344CB8AC3E}">
        <p14:creationId xmlns:p14="http://schemas.microsoft.com/office/powerpoint/2010/main" val="2634185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22</a:t>
            </a:fld>
            <a:endParaRPr lang="en-US"/>
          </a:p>
        </p:txBody>
      </p:sp>
    </p:spTree>
    <p:extLst>
      <p:ext uri="{BB962C8B-B14F-4D97-AF65-F5344CB8AC3E}">
        <p14:creationId xmlns:p14="http://schemas.microsoft.com/office/powerpoint/2010/main" val="1706409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23</a:t>
            </a:fld>
            <a:endParaRPr lang="en-US"/>
          </a:p>
        </p:txBody>
      </p:sp>
    </p:spTree>
    <p:extLst>
      <p:ext uri="{BB962C8B-B14F-4D97-AF65-F5344CB8AC3E}">
        <p14:creationId xmlns:p14="http://schemas.microsoft.com/office/powerpoint/2010/main" val="1120004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24</a:t>
            </a:fld>
            <a:endParaRPr lang="en-US"/>
          </a:p>
        </p:txBody>
      </p:sp>
    </p:spTree>
    <p:extLst>
      <p:ext uri="{BB962C8B-B14F-4D97-AF65-F5344CB8AC3E}">
        <p14:creationId xmlns:p14="http://schemas.microsoft.com/office/powerpoint/2010/main" val="1457361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25</a:t>
            </a:fld>
            <a:endParaRPr lang="en-US"/>
          </a:p>
        </p:txBody>
      </p:sp>
    </p:spTree>
    <p:extLst>
      <p:ext uri="{BB962C8B-B14F-4D97-AF65-F5344CB8AC3E}">
        <p14:creationId xmlns:p14="http://schemas.microsoft.com/office/powerpoint/2010/main" val="3746534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26</a:t>
            </a:fld>
            <a:endParaRPr lang="en-US"/>
          </a:p>
        </p:txBody>
      </p:sp>
    </p:spTree>
    <p:extLst>
      <p:ext uri="{BB962C8B-B14F-4D97-AF65-F5344CB8AC3E}">
        <p14:creationId xmlns:p14="http://schemas.microsoft.com/office/powerpoint/2010/main" val="406487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3</a:t>
            </a:fld>
            <a:endParaRPr lang="en-US"/>
          </a:p>
        </p:txBody>
      </p:sp>
    </p:spTree>
    <p:extLst>
      <p:ext uri="{BB962C8B-B14F-4D97-AF65-F5344CB8AC3E}">
        <p14:creationId xmlns:p14="http://schemas.microsoft.com/office/powerpoint/2010/main" val="3540915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4</a:t>
            </a:fld>
            <a:endParaRPr lang="en-US"/>
          </a:p>
        </p:txBody>
      </p:sp>
    </p:spTree>
    <p:extLst>
      <p:ext uri="{BB962C8B-B14F-4D97-AF65-F5344CB8AC3E}">
        <p14:creationId xmlns:p14="http://schemas.microsoft.com/office/powerpoint/2010/main" val="164089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5</a:t>
            </a:fld>
            <a:endParaRPr lang="en-US"/>
          </a:p>
        </p:txBody>
      </p:sp>
    </p:spTree>
    <p:extLst>
      <p:ext uri="{BB962C8B-B14F-4D97-AF65-F5344CB8AC3E}">
        <p14:creationId xmlns:p14="http://schemas.microsoft.com/office/powerpoint/2010/main" val="352559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6</a:t>
            </a:fld>
            <a:endParaRPr lang="en-US"/>
          </a:p>
        </p:txBody>
      </p:sp>
    </p:spTree>
    <p:extLst>
      <p:ext uri="{BB962C8B-B14F-4D97-AF65-F5344CB8AC3E}">
        <p14:creationId xmlns:p14="http://schemas.microsoft.com/office/powerpoint/2010/main" val="169833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7</a:t>
            </a:fld>
            <a:endParaRPr lang="en-US"/>
          </a:p>
        </p:txBody>
      </p:sp>
    </p:spTree>
    <p:extLst>
      <p:ext uri="{BB962C8B-B14F-4D97-AF65-F5344CB8AC3E}">
        <p14:creationId xmlns:p14="http://schemas.microsoft.com/office/powerpoint/2010/main" val="201277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8</a:t>
            </a:fld>
            <a:endParaRPr lang="en-US"/>
          </a:p>
        </p:txBody>
      </p:sp>
    </p:spTree>
    <p:extLst>
      <p:ext uri="{BB962C8B-B14F-4D97-AF65-F5344CB8AC3E}">
        <p14:creationId xmlns:p14="http://schemas.microsoft.com/office/powerpoint/2010/main" val="284051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0F9A2-E73C-423C-9165-81D3EEE74515}" type="slidenum">
              <a:rPr lang="en-US" smtClean="0"/>
              <a:t>9</a:t>
            </a:fld>
            <a:endParaRPr lang="en-US"/>
          </a:p>
        </p:txBody>
      </p:sp>
    </p:spTree>
    <p:extLst>
      <p:ext uri="{BB962C8B-B14F-4D97-AF65-F5344CB8AC3E}">
        <p14:creationId xmlns:p14="http://schemas.microsoft.com/office/powerpoint/2010/main" val="2201170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e panel no bkg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2150812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6" name="Content Placeholder 2">
            <a:extLst>
              <a:ext uri="{FF2B5EF4-FFF2-40B4-BE49-F238E27FC236}">
                <a16:creationId xmlns:a16="http://schemas.microsoft.com/office/drawing/2014/main" id="{44069DB7-BD92-42FC-963A-F010D7F460C6}"/>
              </a:ext>
            </a:extLst>
          </p:cNvPr>
          <p:cNvSpPr>
            <a:spLocks noGrp="1"/>
          </p:cNvSpPr>
          <p:nvPr>
            <p:ph idx="1"/>
          </p:nvPr>
        </p:nvSpPr>
        <p:spPr>
          <a:xfrm>
            <a:off x="609600" y="1608083"/>
            <a:ext cx="10962290" cy="4564117"/>
          </a:xfrm>
        </p:spPr>
        <p:txBody>
          <a:bodyPr/>
          <a:lstStyle>
            <a:lvl1pPr>
              <a:defRPr>
                <a:solidFill>
                  <a:schemeClr val="tx1"/>
                </a:solidFill>
                <a:latin typeface="Slate Pro" panose="02000506040000020004" pitchFamily="2" charset="0"/>
                <a:sym typeface="Slate Pro" panose="02000506040000020004" pitchFamily="2" charset="0"/>
              </a:defRPr>
            </a:lvl1pPr>
            <a:lvl2pPr>
              <a:defRPr>
                <a:solidFill>
                  <a:schemeClr val="tx1"/>
                </a:solidFill>
                <a:latin typeface="Slate Pro" panose="02000506040000020004" pitchFamily="2" charset="0"/>
                <a:sym typeface="Slate Pro" panose="02000506040000020004" pitchFamily="2" charset="0"/>
              </a:defRPr>
            </a:lvl2pPr>
            <a:lvl3pPr>
              <a:defRPr>
                <a:solidFill>
                  <a:schemeClr val="tx1"/>
                </a:solidFill>
                <a:latin typeface="Slate Pro" panose="02000506040000020004" pitchFamily="2" charset="0"/>
                <a:sym typeface="Slate Pro" panose="02000506040000020004" pitchFamily="2" charset="0"/>
              </a:defRPr>
            </a:lvl3pPr>
            <a:lvl4pPr>
              <a:defRPr>
                <a:solidFill>
                  <a:schemeClr val="tx1"/>
                </a:solidFill>
                <a:latin typeface="Slate Pro" panose="02000506040000020004" pitchFamily="2" charset="0"/>
                <a:sym typeface="Slate Pro" panose="02000506040000020004" pitchFamily="2" charset="0"/>
              </a:defRPr>
            </a:lvl4pPr>
            <a:lvl5pPr>
              <a:defRPr>
                <a:solidFill>
                  <a:schemeClr val="tx1"/>
                </a:solidFill>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06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6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436977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Background pattern&#10;&#10;Description automatically generated">
            <a:extLst>
              <a:ext uri="{FF2B5EF4-FFF2-40B4-BE49-F238E27FC236}">
                <a16:creationId xmlns:a16="http://schemas.microsoft.com/office/drawing/2014/main" id="{D97D4CC6-32AD-BCA7-E5DC-806815585B1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10673"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40710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7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767536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3011536B-E5C4-A106-C81D-293D994FF1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171172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11754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dark, lit&#10;&#10;Description automatically generated">
            <a:extLst>
              <a:ext uri="{FF2B5EF4-FFF2-40B4-BE49-F238E27FC236}">
                <a16:creationId xmlns:a16="http://schemas.microsoft.com/office/drawing/2014/main" id="{94B80643-DB53-93CF-0CC8-F5B0CC74C6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1764197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821804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10;&#10;Description automatically generated">
            <a:extLst>
              <a:ext uri="{FF2B5EF4-FFF2-40B4-BE49-F238E27FC236}">
                <a16:creationId xmlns:a16="http://schemas.microsoft.com/office/drawing/2014/main" id="{A41F8DC0-76D0-8840-4794-40095E1485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16460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5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739736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A320BF0-2CB7-7307-F4DF-D200AD3CD9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016633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879585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591F0AA-87FF-62FE-5D42-09693E23D32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139101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97521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road, dark&#10;&#10;Description automatically generated">
            <a:extLst>
              <a:ext uri="{FF2B5EF4-FFF2-40B4-BE49-F238E27FC236}">
                <a16:creationId xmlns:a16="http://schemas.microsoft.com/office/drawing/2014/main" id="{8D58678D-5B64-3781-4493-30D95C9EDA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31318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453366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467268DF-0D1B-2D93-A94B-382F22D1D196}"/>
              </a:ext>
            </a:extLst>
          </p:cNvPr>
          <p:cNvSpPr>
            <a:spLocks noGrp="1"/>
          </p:cNvSpPr>
          <p:nvPr>
            <p:ph type="body" sz="quarter" idx="10" hasCustomPrompt="1"/>
          </p:nvPr>
        </p:nvSpPr>
        <p:spPr>
          <a:xfrm>
            <a:off x="1802541" y="2186099"/>
            <a:ext cx="1354138" cy="2730500"/>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5400" b="1" kern="1200" dirty="0">
                <a:solidFill>
                  <a:srgbClr val="000B0B"/>
                </a:solidFill>
                <a:latin typeface="Slate Pro" panose="02000506040000020004" pitchFamily="2" charset="0"/>
                <a:ea typeface="Verdana" panose="020B0604030504040204" pitchFamily="34" charset="0"/>
                <a:cs typeface="Slate Pro" panose="02000506040000020004" pitchFamily="2" charset="0"/>
                <a:sym typeface="Slate Pro" panose="02000506040000020004" pitchFamily="2" charset="0"/>
              </a:defRPr>
            </a:lvl1pPr>
          </a:lstStyle>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01</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02</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03</a:t>
            </a:r>
            <a:endParaRPr lang="en-US" sz="16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1A9591AD-199E-A70A-9360-68820C39D0CE}"/>
              </a:ext>
            </a:extLst>
          </p:cNvPr>
          <p:cNvSpPr>
            <a:spLocks noGrp="1"/>
          </p:cNvSpPr>
          <p:nvPr>
            <p:ph type="body" sz="quarter" idx="11" hasCustomPrompt="1"/>
          </p:nvPr>
        </p:nvSpPr>
        <p:spPr>
          <a:xfrm>
            <a:off x="3209681" y="2331426"/>
            <a:ext cx="6866305" cy="567833"/>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a:p>
            <a:pPr lvl="0"/>
            <a:endParaRPr lang="en-US" dirty="0"/>
          </a:p>
        </p:txBody>
      </p:sp>
      <p:sp>
        <p:nvSpPr>
          <p:cNvPr id="6" name="Text Placeholder 3">
            <a:extLst>
              <a:ext uri="{FF2B5EF4-FFF2-40B4-BE49-F238E27FC236}">
                <a16:creationId xmlns:a16="http://schemas.microsoft.com/office/drawing/2014/main" id="{7CF9CE85-3705-01D7-81C8-A9AD3674117E}"/>
              </a:ext>
            </a:extLst>
          </p:cNvPr>
          <p:cNvSpPr>
            <a:spLocks noGrp="1"/>
          </p:cNvSpPr>
          <p:nvPr>
            <p:ph type="body" sz="quarter" idx="12" hasCustomPrompt="1"/>
          </p:nvPr>
        </p:nvSpPr>
        <p:spPr>
          <a:xfrm>
            <a:off x="3209681" y="3209931"/>
            <a:ext cx="6866305" cy="567833"/>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9" name="Text Placeholder 3">
            <a:extLst>
              <a:ext uri="{FF2B5EF4-FFF2-40B4-BE49-F238E27FC236}">
                <a16:creationId xmlns:a16="http://schemas.microsoft.com/office/drawing/2014/main" id="{582B5B75-0F34-37CE-E770-B421C085D249}"/>
              </a:ext>
            </a:extLst>
          </p:cNvPr>
          <p:cNvSpPr>
            <a:spLocks noGrp="1"/>
          </p:cNvSpPr>
          <p:nvPr>
            <p:ph type="body" sz="quarter" idx="13" hasCustomPrompt="1"/>
          </p:nvPr>
        </p:nvSpPr>
        <p:spPr>
          <a:xfrm>
            <a:off x="3209681" y="4094298"/>
            <a:ext cx="6866305" cy="567833"/>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13" name="Text Placeholder 12">
            <a:extLst>
              <a:ext uri="{FF2B5EF4-FFF2-40B4-BE49-F238E27FC236}">
                <a16:creationId xmlns:a16="http://schemas.microsoft.com/office/drawing/2014/main" id="{696ED341-6B69-D776-D498-64B4BD4F4059}"/>
              </a:ext>
            </a:extLst>
          </p:cNvPr>
          <p:cNvSpPr>
            <a:spLocks noGrp="1"/>
          </p:cNvSpPr>
          <p:nvPr>
            <p:ph type="body" sz="quarter" idx="14" hasCustomPrompt="1"/>
          </p:nvPr>
        </p:nvSpPr>
        <p:spPr>
          <a:xfrm>
            <a:off x="1811587" y="1493698"/>
            <a:ext cx="10971942" cy="552450"/>
          </a:xfrm>
        </p:spPr>
        <p:txBody>
          <a:bodyPr>
            <a:noAutofit/>
          </a:bodyPr>
          <a:lstStyle>
            <a:lvl1pPr>
              <a:defRPr sz="2200" b="1">
                <a:latin typeface="Slate Pro" panose="02000506040000020004" pitchFamily="2" charset="0"/>
                <a:sym typeface="Slate Pro" panose="02000506040000020004" pitchFamily="2" charset="0"/>
              </a:defRPr>
            </a:lvl1pPr>
            <a:lvl5pPr marL="682625" indent="0">
              <a:buNone/>
              <a:defRPr/>
            </a:lvl5pPr>
          </a:lstStyle>
          <a:p>
            <a:pPr lvl="0"/>
            <a:r>
              <a:rPr lang="en-US" dirty="0"/>
              <a:t>For Our Discussion Today</a:t>
            </a:r>
          </a:p>
        </p:txBody>
      </p:sp>
    </p:spTree>
    <p:extLst>
      <p:ext uri="{BB962C8B-B14F-4D97-AF65-F5344CB8AC3E}">
        <p14:creationId xmlns:p14="http://schemas.microsoft.com/office/powerpoint/2010/main" val="3053050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dark blue bkgd">
    <p:bg>
      <p:bgPr>
        <a:solidFill>
          <a:srgbClr val="071E3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2276009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latin typeface="Slate Pro" panose="02000506040000020004" pitchFamily="2" charset="0"/>
                <a:sym typeface="Slate Pro" panose="02000506040000020004" pitchFamily="2" charset="0"/>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latin typeface="Slate Pro" panose="02000506040000020004" pitchFamily="2" charset="0"/>
                <a:sym typeface="Slate Pro" panose="02000506040000020004" pitchFamily="2" charset="0"/>
              </a:defRPr>
            </a:lvl1pPr>
          </a:lstStyle>
          <a:p>
            <a:pPr lvl="0"/>
            <a:r>
              <a:rPr lang="en-US" dirty="0"/>
              <a:t>##</a:t>
            </a:r>
          </a:p>
        </p:txBody>
      </p:sp>
    </p:spTree>
    <p:extLst>
      <p:ext uri="{BB962C8B-B14F-4D97-AF65-F5344CB8AC3E}">
        <p14:creationId xmlns:p14="http://schemas.microsoft.com/office/powerpoint/2010/main" val="342819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blue bkgd">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2336119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latin typeface="Slate Pro" panose="02000506040000020004" pitchFamily="2" charset="0"/>
                <a:sym typeface="Slate Pro" panose="02000506040000020004" pitchFamily="2" charset="0"/>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latin typeface="Slate Pro" panose="02000506040000020004" pitchFamily="2" charset="0"/>
                <a:sym typeface="Slate Pro" panose="02000506040000020004" pitchFamily="2" charset="0"/>
              </a:defRPr>
            </a:lvl1pPr>
          </a:lstStyle>
          <a:p>
            <a:pPr lvl="0"/>
            <a:r>
              <a:rPr lang="en-US" dirty="0"/>
              <a:t>##</a:t>
            </a:r>
          </a:p>
        </p:txBody>
      </p:sp>
    </p:spTree>
    <p:extLst>
      <p:ext uri="{BB962C8B-B14F-4D97-AF65-F5344CB8AC3E}">
        <p14:creationId xmlns:p14="http://schemas.microsoft.com/office/powerpoint/2010/main" val="1636207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22452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Tree>
    <p:extLst>
      <p:ext uri="{BB962C8B-B14F-4D97-AF65-F5344CB8AC3E}">
        <p14:creationId xmlns:p14="http://schemas.microsoft.com/office/powerpoint/2010/main" val="2653271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light blue bkgd">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1206525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latin typeface="Slate Pro" panose="02000506040000020004" pitchFamily="2" charset="0"/>
                <a:sym typeface="Slate Pro" panose="02000506040000020004" pitchFamily="2" charset="0"/>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latin typeface="Slate Pro" panose="02000506040000020004" pitchFamily="2" charset="0"/>
                <a:sym typeface="Slate Pro" panose="02000506040000020004" pitchFamily="2" charset="0"/>
              </a:defRPr>
            </a:lvl1pPr>
          </a:lstStyle>
          <a:p>
            <a:pPr lvl="0"/>
            <a:r>
              <a:rPr lang="en-US" dirty="0"/>
              <a:t>##</a:t>
            </a:r>
          </a:p>
        </p:txBody>
      </p:sp>
    </p:spTree>
    <p:extLst>
      <p:ext uri="{BB962C8B-B14F-4D97-AF65-F5344CB8AC3E}">
        <p14:creationId xmlns:p14="http://schemas.microsoft.com/office/powerpoint/2010/main" val="3035625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ig Stmnt righ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808968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latin typeface="Slate Pro" panose="02000506040000020004" pitchFamily="2" charset="0"/>
                <a:sym typeface="Slate Pro" panose="02000506040000020004" pitchFamily="2" charset="0"/>
              </a:rPr>
              <a:pPr algn="r"/>
              <a:t>‹#›</a:t>
            </a:fld>
            <a:endParaRPr lang="en-US" sz="1100" dirty="0">
              <a:solidFill>
                <a:schemeClr val="bg1"/>
              </a:solidFill>
              <a:latin typeface="Slate Pro" panose="02000506040000020004" pitchFamily="2" charset="0"/>
              <a:sym typeface="Slate Pro" panose="02000506040000020004" pitchFamily="2" charset="0"/>
            </a:endParaRPr>
          </a:p>
        </p:txBody>
      </p:sp>
      <p:sp>
        <p:nvSpPr>
          <p:cNvPr id="2" name="TextBox 1">
            <a:extLst>
              <a:ext uri="{FF2B5EF4-FFF2-40B4-BE49-F238E27FC236}">
                <a16:creationId xmlns:a16="http://schemas.microsoft.com/office/drawing/2014/main" id="{1BA45A60-5D16-E41D-32DF-B6C18EDF4E3C}"/>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200587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ig Stmnt righ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420237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latin typeface="Slate Pro" panose="02000506040000020004" pitchFamily="2" charset="0"/>
                <a:sym typeface="Slate Pro" panose="02000506040000020004" pitchFamily="2" charset="0"/>
              </a:rPr>
              <a:pPr algn="r"/>
              <a:t>‹#›</a:t>
            </a:fld>
            <a:endParaRPr lang="en-US" sz="1100" dirty="0">
              <a:solidFill>
                <a:schemeClr val="bg1"/>
              </a:solidFill>
              <a:latin typeface="Slate Pro" panose="02000506040000020004" pitchFamily="2" charset="0"/>
              <a:sym typeface="Slate Pro" panose="02000506040000020004" pitchFamily="2" charset="0"/>
            </a:endParaRPr>
          </a:p>
        </p:txBody>
      </p:sp>
      <p:sp>
        <p:nvSpPr>
          <p:cNvPr id="2" name="TextBox 1">
            <a:extLst>
              <a:ext uri="{FF2B5EF4-FFF2-40B4-BE49-F238E27FC236}">
                <a16:creationId xmlns:a16="http://schemas.microsoft.com/office/drawing/2014/main" id="{3252A3CD-9F27-5AE1-225C-3361E5B5BB61}"/>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306939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ig Stmnt lef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065893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latin typeface="Slate Pro" panose="02000506040000020004" pitchFamily="2" charset="0"/>
                <a:sym typeface="Slate Pro" panose="02000506040000020004" pitchFamily="2" charset="0"/>
              </a:rPr>
              <a:pPr algn="r"/>
              <a:t>‹#›</a:t>
            </a:fld>
            <a:endParaRPr lang="en-US" sz="1100" dirty="0">
              <a:solidFill>
                <a:schemeClr val="tx1"/>
              </a:solidFill>
              <a:latin typeface="Slate Pro" panose="02000506040000020004" pitchFamily="2" charset="0"/>
              <a:sym typeface="Slate Pro" panose="02000506040000020004" pitchFamily="2" charset="0"/>
            </a:endParaRPr>
          </a:p>
        </p:txBody>
      </p:sp>
      <p:pic>
        <p:nvPicPr>
          <p:cNvPr id="10" name="Picture 9" descr="A black and white logo&#10;&#10;Description automatically generated with low confidence">
            <a:extLst>
              <a:ext uri="{FF2B5EF4-FFF2-40B4-BE49-F238E27FC236}">
                <a16:creationId xmlns:a16="http://schemas.microsoft.com/office/drawing/2014/main" id="{D46FC3E1-FCFE-4BFC-896E-BE93A86F06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400942"/>
            <a:ext cx="616252" cy="262514"/>
          </a:xfrm>
          <a:prstGeom prst="rect">
            <a:avLst/>
          </a:prstGeom>
        </p:spPr>
      </p:pic>
      <p:sp>
        <p:nvSpPr>
          <p:cNvPr id="2" name="TextBox 1">
            <a:extLst>
              <a:ext uri="{FF2B5EF4-FFF2-40B4-BE49-F238E27FC236}">
                <a16:creationId xmlns:a16="http://schemas.microsoft.com/office/drawing/2014/main" id="{B7BF1FFD-372D-1C59-527C-57A4B18E07F8}"/>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00819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ig Stmnt lef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00394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9" name="Picture 8" descr="A black and white logo&#10;&#10;Description automatically generated with low confidence">
            <a:extLst>
              <a:ext uri="{FF2B5EF4-FFF2-40B4-BE49-F238E27FC236}">
                <a16:creationId xmlns:a16="http://schemas.microsoft.com/office/drawing/2014/main" id="{8E76424F-251D-91B3-502B-FFA88D29D5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396759"/>
            <a:ext cx="616252" cy="262514"/>
          </a:xfrm>
          <a:prstGeom prst="rect">
            <a:avLst/>
          </a:prstGeom>
        </p:spPr>
      </p:pic>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latin typeface="Slate Pro" panose="02000506040000020004" pitchFamily="2" charset="0"/>
                <a:sym typeface="Slate Pro" panose="02000506040000020004" pitchFamily="2" charset="0"/>
              </a:rPr>
              <a:pPr algn="r"/>
              <a:t>‹#›</a:t>
            </a:fld>
            <a:endParaRPr lang="en-US" sz="1100" dirty="0">
              <a:solidFill>
                <a:schemeClr val="tx1"/>
              </a:solidFill>
              <a:latin typeface="Slate Pro" panose="02000506040000020004" pitchFamily="2" charset="0"/>
              <a:sym typeface="Slate Pro" panose="02000506040000020004" pitchFamily="2" charset="0"/>
            </a:endParaRPr>
          </a:p>
        </p:txBody>
      </p:sp>
      <p:sp>
        <p:nvSpPr>
          <p:cNvPr id="2" name="TextBox 1">
            <a:extLst>
              <a:ext uri="{FF2B5EF4-FFF2-40B4-BE49-F238E27FC236}">
                <a16:creationId xmlns:a16="http://schemas.microsoft.com/office/drawing/2014/main" id="{B3C5A66D-ACCA-FCA5-BB7A-6090A9490304}"/>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77105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ase Stud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816583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8839200" y="3"/>
            <a:ext cx="3352800"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9343697" y="1608083"/>
            <a:ext cx="2238704" cy="3657600"/>
          </a:xfrm>
        </p:spPr>
        <p:txBody>
          <a:bodyPr>
            <a:normAutofit/>
          </a:bodyPr>
          <a:lstStyle>
            <a:lvl1pPr>
              <a:defRPr sz="1400">
                <a:solidFill>
                  <a:schemeClr val="bg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7304691" cy="3281362"/>
          </a:xfrm>
        </p:spPr>
        <p:txBody>
          <a:bodyPr>
            <a:normAutofit/>
          </a:bodyPr>
          <a:lstStyle>
            <a:lvl1pPr>
              <a:defRPr sz="4000" b="1">
                <a:solidFill>
                  <a:schemeClr val="tx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Case Study</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396759"/>
            <a:ext cx="620111" cy="262514"/>
          </a:xfrm>
          <a:prstGeom prst="rect">
            <a:avLst/>
          </a:prstGeom>
        </p:spPr>
      </p:pic>
      <p:sp>
        <p:nvSpPr>
          <p:cNvPr id="7" name="TextBox 6">
            <a:extLst>
              <a:ext uri="{FF2B5EF4-FFF2-40B4-BE49-F238E27FC236}">
                <a16:creationId xmlns:a16="http://schemas.microsoft.com/office/drawing/2014/main" id="{23EBAC9E-9340-B35E-11EE-6AB60D024A56}"/>
              </a:ext>
            </a:extLst>
          </p:cNvPr>
          <p:cNvSpPr txBox="1"/>
          <p:nvPr/>
        </p:nvSpPr>
        <p:spPr>
          <a:xfrm>
            <a:off x="11267590" y="6447969"/>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latin typeface="Slate Pro" panose="02000506040000020004" pitchFamily="2" charset="0"/>
                <a:sym typeface="Slate Pro" panose="02000506040000020004" pitchFamily="2" charset="0"/>
              </a:rPr>
              <a:pPr algn="r"/>
              <a:t>‹#›</a:t>
            </a:fld>
            <a:endParaRPr lang="en-US" sz="1100" dirty="0">
              <a:solidFill>
                <a:schemeClr val="bg1"/>
              </a:solidFill>
              <a:latin typeface="Slate Pro" panose="02000506040000020004" pitchFamily="2" charset="0"/>
              <a:sym typeface="Slate Pro" panose="02000506040000020004" pitchFamily="2" charset="0"/>
            </a:endParaRPr>
          </a:p>
        </p:txBody>
      </p:sp>
      <p:sp>
        <p:nvSpPr>
          <p:cNvPr id="3" name="TextBox 2">
            <a:extLst>
              <a:ext uri="{FF2B5EF4-FFF2-40B4-BE49-F238E27FC236}">
                <a16:creationId xmlns:a16="http://schemas.microsoft.com/office/drawing/2014/main" id="{4E66CF8F-5A50-7E72-6C38-E2CAFD8EE8C3}"/>
              </a:ext>
            </a:extLst>
          </p:cNvPr>
          <p:cNvSpPr txBox="1"/>
          <p:nvPr/>
        </p:nvSpPr>
        <p:spPr>
          <a:xfrm>
            <a:off x="620110" y="6709205"/>
            <a:ext cx="4715158" cy="92333"/>
          </a:xfrm>
          <a:prstGeom prst="rect">
            <a:avLst/>
          </a:prstGeom>
          <a:noFill/>
        </p:spPr>
        <p:txBody>
          <a:bodyPr wrap="square" lIns="0" tIns="0" rIns="0" bIns="0" rtlCol="0">
            <a:spAutoFit/>
          </a:bodyPr>
          <a:lstStyle/>
          <a:p>
            <a:pPr algn="l"/>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90922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amp; Callou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155022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599" y="1681163"/>
            <a:ext cx="7315199"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7315199"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15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panel no bkg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48D1AD9-A85C-CC9C-2379-A294B91BF48E}"/>
              </a:ext>
            </a:extLst>
          </p:cNvPr>
          <p:cNvGraphicFramePr>
            <a:graphicFrameLocks noChangeAspect="1"/>
          </p:cNvGraphicFramePr>
          <p:nvPr>
            <p:custDataLst>
              <p:tags r:id="rId1"/>
            </p:custDataLst>
            <p:extLst>
              <p:ext uri="{D42A27DB-BD31-4B8C-83A1-F6EECF244321}">
                <p14:modId xmlns:p14="http://schemas.microsoft.com/office/powerpoint/2010/main" val="91295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F48D1AD9-A85C-CC9C-2379-A294B91BF4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8541" y="1681163"/>
            <a:ext cx="5183188" cy="823912"/>
          </a:xfrm>
        </p:spPr>
        <p:txBody>
          <a:bodyPr anchor="b">
            <a:normAutofit/>
          </a:bodyPr>
          <a:lstStyle>
            <a:lvl1pPr marL="0" indent="0">
              <a:buNone/>
              <a:defRPr sz="20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5182129" cy="3684588"/>
          </a:xfrm>
        </p:spPr>
        <p:txBody>
          <a:bodyPr/>
          <a:lstStyle>
            <a:lvl1pPr>
              <a:defRPr>
                <a:latin typeface="Slate Pro" panose="02000506040000020004" pitchFamily="2" charset="0"/>
                <a:sym typeface="Slate Pro" panose="02000506040000020004" pitchFamily="2" charset="0"/>
              </a:defRPr>
            </a:lvl1pPr>
            <a:lvl2pPr>
              <a:defRPr>
                <a:latin typeface="Slate Pro" panose="02000506040000020004" pitchFamily="2" charset="0"/>
                <a:sym typeface="Slate Pro" panose="02000506040000020004" pitchFamily="2" charset="0"/>
              </a:defRPr>
            </a:lvl2pPr>
            <a:lvl3pPr>
              <a:defRPr>
                <a:latin typeface="Slate Pro" panose="02000506040000020004" pitchFamily="2" charset="0"/>
                <a:sym typeface="Slate Pro" panose="02000506040000020004" pitchFamily="2" charset="0"/>
              </a:defRPr>
            </a:lvl3pPr>
            <a:lvl4pPr>
              <a:defRPr>
                <a:latin typeface="Slate Pro" panose="02000506040000020004" pitchFamily="2" charset="0"/>
                <a:sym typeface="Slate Pro" panose="02000506040000020004" pitchFamily="2" charset="0"/>
              </a:defRPr>
            </a:lvl4pPr>
            <a:lvl5pPr>
              <a:defRPr>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3CF7D59-AB3D-3F5F-F8BE-608E38ACA203}"/>
              </a:ext>
            </a:extLst>
          </p:cNvPr>
          <p:cNvSpPr>
            <a:spLocks noGrp="1"/>
          </p:cNvSpPr>
          <p:nvPr>
            <p:ph type="body" sz="quarter" idx="3"/>
          </p:nvPr>
        </p:nvSpPr>
        <p:spPr>
          <a:xfrm>
            <a:off x="6400270" y="1681163"/>
            <a:ext cx="5183188" cy="823912"/>
          </a:xfrm>
        </p:spPr>
        <p:txBody>
          <a:bodyPr anchor="b">
            <a:normAutofit/>
          </a:bodyPr>
          <a:lstStyle>
            <a:lvl1pPr marL="0" indent="0">
              <a:buNone/>
              <a:defRPr sz="20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4B5B5-E169-82B3-4823-63269CF0A0C9}"/>
              </a:ext>
            </a:extLst>
          </p:cNvPr>
          <p:cNvSpPr>
            <a:spLocks noGrp="1"/>
          </p:cNvSpPr>
          <p:nvPr>
            <p:ph sz="quarter" idx="4"/>
          </p:nvPr>
        </p:nvSpPr>
        <p:spPr>
          <a:xfrm>
            <a:off x="6400270" y="2505075"/>
            <a:ext cx="5183188" cy="3684588"/>
          </a:xfrm>
        </p:spPr>
        <p:txBody>
          <a:bodyPr/>
          <a:lstStyle>
            <a:lvl1pPr>
              <a:defRPr>
                <a:latin typeface="Slate Pro" panose="02000506040000020004" pitchFamily="2" charset="0"/>
                <a:sym typeface="Slate Pro" panose="02000506040000020004" pitchFamily="2" charset="0"/>
              </a:defRPr>
            </a:lvl1pPr>
            <a:lvl2pPr>
              <a:defRPr>
                <a:latin typeface="Slate Pro" panose="02000506040000020004" pitchFamily="2" charset="0"/>
                <a:sym typeface="Slate Pro" panose="02000506040000020004" pitchFamily="2" charset="0"/>
              </a:defRPr>
            </a:lvl2pPr>
            <a:lvl3pPr>
              <a:defRPr>
                <a:latin typeface="Slate Pro" panose="02000506040000020004" pitchFamily="2" charset="0"/>
                <a:sym typeface="Slate Pro" panose="02000506040000020004" pitchFamily="2" charset="0"/>
              </a:defRPr>
            </a:lvl3pPr>
            <a:lvl4pPr>
              <a:defRPr>
                <a:latin typeface="Slate Pro" panose="02000506040000020004" pitchFamily="2" charset="0"/>
                <a:sym typeface="Slate Pro" panose="02000506040000020004" pitchFamily="2" charset="0"/>
              </a:defRPr>
            </a:lvl4pPr>
            <a:lvl5pPr>
              <a:defRPr>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Tree>
    <p:extLst>
      <p:ext uri="{BB962C8B-B14F-4D97-AF65-F5344CB8AC3E}">
        <p14:creationId xmlns:p14="http://schemas.microsoft.com/office/powerpoint/2010/main" val="149588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panel no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498640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600" y="1681163"/>
            <a:ext cx="328087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600" y="2505075"/>
            <a:ext cx="3280876"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B3D2EAEA-4A1A-4BD0-AAA4-E823F3352FAE}"/>
              </a:ext>
            </a:extLst>
          </p:cNvPr>
          <p:cNvSpPr>
            <a:spLocks noGrp="1"/>
          </p:cNvSpPr>
          <p:nvPr>
            <p:ph type="body" idx="15"/>
          </p:nvPr>
        </p:nvSpPr>
        <p:spPr>
          <a:xfrm>
            <a:off x="4455562" y="1681163"/>
            <a:ext cx="328087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F1A95F98-B444-45B3-B26F-E3A566F5AD24}"/>
              </a:ext>
            </a:extLst>
          </p:cNvPr>
          <p:cNvSpPr>
            <a:spLocks noGrp="1"/>
          </p:cNvSpPr>
          <p:nvPr>
            <p:ph sz="half" idx="16"/>
          </p:nvPr>
        </p:nvSpPr>
        <p:spPr>
          <a:xfrm>
            <a:off x="4455562" y="2505075"/>
            <a:ext cx="3280876"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48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our panel small text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2625645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20110" y="1618987"/>
            <a:ext cx="256458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20110" y="2510632"/>
            <a:ext cx="2564585" cy="3684588"/>
          </a:xfrm>
        </p:spPr>
        <p:txBody>
          <a:bodyPr>
            <a:normAutofit/>
          </a:bodyPr>
          <a:lstStyle>
            <a:lvl1pPr>
              <a:defRPr sz="1400">
                <a:latin typeface="Slate Pro" panose="02000506040000020004" pitchFamily="2" charset="0"/>
                <a:sym typeface="Slate Pro" panose="02000506040000020004" pitchFamily="2" charset="0"/>
              </a:defRPr>
            </a:lvl1pPr>
            <a:lvl2pPr>
              <a:defRPr sz="1200">
                <a:latin typeface="Slate Pro" panose="02000506040000020004" pitchFamily="2" charset="0"/>
                <a:sym typeface="Slate Pro" panose="02000506040000020004" pitchFamily="2" charset="0"/>
              </a:defRPr>
            </a:lvl2pPr>
            <a:lvl3pPr>
              <a:defRPr sz="1100">
                <a:latin typeface="Slate Pro" panose="02000506040000020004" pitchFamily="2" charset="0"/>
                <a:sym typeface="Slate Pro" panose="02000506040000020004" pitchFamily="2" charset="0"/>
              </a:defRPr>
            </a:lvl3pPr>
            <a:lvl4pPr>
              <a:defRPr sz="1050">
                <a:latin typeface="Slate Pro" panose="02000506040000020004" pitchFamily="2" charset="0"/>
                <a:sym typeface="Slate Pro" panose="02000506040000020004" pitchFamily="2" charset="0"/>
              </a:defRPr>
            </a:lvl4pPr>
            <a:lvl5pPr>
              <a:defRPr sz="105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14" name="Text Placeholder 2">
            <a:extLst>
              <a:ext uri="{FF2B5EF4-FFF2-40B4-BE49-F238E27FC236}">
                <a16:creationId xmlns:a16="http://schemas.microsoft.com/office/drawing/2014/main" id="{C178CED2-08EF-4CF6-A179-4392DD351445}"/>
              </a:ext>
            </a:extLst>
          </p:cNvPr>
          <p:cNvSpPr>
            <a:spLocks noGrp="1"/>
          </p:cNvSpPr>
          <p:nvPr>
            <p:ph type="body" idx="15"/>
          </p:nvPr>
        </p:nvSpPr>
        <p:spPr>
          <a:xfrm>
            <a:off x="3386316" y="1618987"/>
            <a:ext cx="256458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CB1AC188-4440-4EA7-A8C4-FD8FE5FF5D07}"/>
              </a:ext>
            </a:extLst>
          </p:cNvPr>
          <p:cNvSpPr>
            <a:spLocks noGrp="1"/>
          </p:cNvSpPr>
          <p:nvPr>
            <p:ph sz="half" idx="16"/>
          </p:nvPr>
        </p:nvSpPr>
        <p:spPr>
          <a:xfrm>
            <a:off x="3386316" y="2510632"/>
            <a:ext cx="2564584" cy="3684588"/>
          </a:xfrm>
        </p:spPr>
        <p:txBody>
          <a:bodyPr>
            <a:normAutofit/>
          </a:bodyPr>
          <a:lstStyle>
            <a:lvl1pPr>
              <a:defRPr sz="1400">
                <a:latin typeface="Slate Pro" panose="02000506040000020004" pitchFamily="2" charset="0"/>
                <a:sym typeface="Slate Pro" panose="02000506040000020004" pitchFamily="2" charset="0"/>
              </a:defRPr>
            </a:lvl1pPr>
            <a:lvl2pPr>
              <a:defRPr sz="1200">
                <a:latin typeface="Slate Pro" panose="02000506040000020004" pitchFamily="2" charset="0"/>
                <a:sym typeface="Slate Pro" panose="02000506040000020004" pitchFamily="2" charset="0"/>
              </a:defRPr>
            </a:lvl2pPr>
            <a:lvl3pPr>
              <a:defRPr sz="1100">
                <a:latin typeface="Slate Pro" panose="02000506040000020004" pitchFamily="2" charset="0"/>
                <a:sym typeface="Slate Pro" panose="02000506040000020004" pitchFamily="2" charset="0"/>
              </a:defRPr>
            </a:lvl3pPr>
            <a:lvl4pPr>
              <a:defRPr sz="1050">
                <a:latin typeface="Slate Pro" panose="02000506040000020004" pitchFamily="2" charset="0"/>
                <a:sym typeface="Slate Pro" panose="02000506040000020004" pitchFamily="2" charset="0"/>
              </a:defRPr>
            </a:lvl4pPr>
            <a:lvl5pPr>
              <a:defRPr sz="105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EA1EBFA0-4A27-4371-8AF1-C2D421D12632}"/>
              </a:ext>
            </a:extLst>
          </p:cNvPr>
          <p:cNvSpPr>
            <a:spLocks noGrp="1"/>
          </p:cNvSpPr>
          <p:nvPr>
            <p:ph type="body" idx="17"/>
          </p:nvPr>
        </p:nvSpPr>
        <p:spPr>
          <a:xfrm>
            <a:off x="9007306" y="1613430"/>
            <a:ext cx="256458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78971224-A4C3-4B38-8487-E75903A9B75C}"/>
              </a:ext>
            </a:extLst>
          </p:cNvPr>
          <p:cNvSpPr>
            <a:spLocks noGrp="1"/>
          </p:cNvSpPr>
          <p:nvPr>
            <p:ph sz="half" idx="18"/>
          </p:nvPr>
        </p:nvSpPr>
        <p:spPr>
          <a:xfrm>
            <a:off x="9007306" y="2510632"/>
            <a:ext cx="2564584" cy="3684588"/>
          </a:xfrm>
        </p:spPr>
        <p:txBody>
          <a:bodyPr>
            <a:normAutofit/>
          </a:bodyPr>
          <a:lstStyle>
            <a:lvl1pPr>
              <a:defRPr sz="1400">
                <a:latin typeface="Slate Pro" panose="02000506040000020004" pitchFamily="2" charset="0"/>
                <a:sym typeface="Slate Pro" panose="02000506040000020004" pitchFamily="2" charset="0"/>
              </a:defRPr>
            </a:lvl1pPr>
            <a:lvl2pPr>
              <a:defRPr sz="1200">
                <a:latin typeface="Slate Pro" panose="02000506040000020004" pitchFamily="2" charset="0"/>
                <a:sym typeface="Slate Pro" panose="02000506040000020004" pitchFamily="2" charset="0"/>
              </a:defRPr>
            </a:lvl2pPr>
            <a:lvl3pPr>
              <a:defRPr sz="1100">
                <a:latin typeface="Slate Pro" panose="02000506040000020004" pitchFamily="2" charset="0"/>
                <a:sym typeface="Slate Pro" panose="02000506040000020004" pitchFamily="2" charset="0"/>
              </a:defRPr>
            </a:lvl3pPr>
            <a:lvl4pPr>
              <a:defRPr sz="1050">
                <a:latin typeface="Slate Pro" panose="02000506040000020004" pitchFamily="2" charset="0"/>
                <a:sym typeface="Slate Pro" panose="02000506040000020004" pitchFamily="2" charset="0"/>
              </a:defRPr>
            </a:lvl4pPr>
            <a:lvl5pPr>
              <a:defRPr sz="105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4F7C2B96-4B20-46A3-A648-DB8B6AEDC023}"/>
              </a:ext>
            </a:extLst>
          </p:cNvPr>
          <p:cNvSpPr>
            <a:spLocks noGrp="1"/>
          </p:cNvSpPr>
          <p:nvPr>
            <p:ph type="body" idx="19"/>
          </p:nvPr>
        </p:nvSpPr>
        <p:spPr>
          <a:xfrm>
            <a:off x="6235423" y="1613430"/>
            <a:ext cx="256458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0E5215DC-8B13-45E7-AC26-B09A437B5B6E}"/>
              </a:ext>
            </a:extLst>
          </p:cNvPr>
          <p:cNvSpPr>
            <a:spLocks noGrp="1"/>
          </p:cNvSpPr>
          <p:nvPr>
            <p:ph sz="half" idx="20"/>
          </p:nvPr>
        </p:nvSpPr>
        <p:spPr>
          <a:xfrm>
            <a:off x="6241099" y="2510632"/>
            <a:ext cx="2564584" cy="3684588"/>
          </a:xfrm>
        </p:spPr>
        <p:txBody>
          <a:bodyPr>
            <a:normAutofit/>
          </a:bodyPr>
          <a:lstStyle>
            <a:lvl1pPr>
              <a:defRPr sz="1400">
                <a:latin typeface="Slate Pro" panose="02000506040000020004" pitchFamily="2" charset="0"/>
                <a:sym typeface="Slate Pro" panose="02000506040000020004" pitchFamily="2" charset="0"/>
              </a:defRPr>
            </a:lvl1pPr>
            <a:lvl2pPr>
              <a:defRPr sz="1200">
                <a:latin typeface="Slate Pro" panose="02000506040000020004" pitchFamily="2" charset="0"/>
                <a:sym typeface="Slate Pro" panose="02000506040000020004" pitchFamily="2" charset="0"/>
              </a:defRPr>
            </a:lvl2pPr>
            <a:lvl3pPr>
              <a:defRPr sz="1100">
                <a:latin typeface="Slate Pro" panose="02000506040000020004" pitchFamily="2" charset="0"/>
                <a:sym typeface="Slate Pro" panose="02000506040000020004" pitchFamily="2" charset="0"/>
              </a:defRPr>
            </a:lvl3pPr>
            <a:lvl4pPr>
              <a:defRPr sz="1050">
                <a:latin typeface="Slate Pro" panose="02000506040000020004" pitchFamily="2" charset="0"/>
                <a:sym typeface="Slate Pro" panose="02000506040000020004" pitchFamily="2" charset="0"/>
              </a:defRPr>
            </a:lvl4pPr>
            <a:lvl5pPr>
              <a:defRPr sz="105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65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no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9151122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9" name="Group 78">
            <a:extLst>
              <a:ext uri="{FF2B5EF4-FFF2-40B4-BE49-F238E27FC236}">
                <a16:creationId xmlns:a16="http://schemas.microsoft.com/office/drawing/2014/main" id="{B328026A-8319-44BC-B6B3-8D0A2B5E39A0}"/>
              </a:ext>
            </a:extLst>
          </p:cNvPr>
          <p:cNvGrpSpPr>
            <a:grpSpLocks noChangeAspect="1"/>
          </p:cNvGrpSpPr>
          <p:nvPr/>
        </p:nvGrpSpPr>
        <p:grpSpPr bwMode="gray">
          <a:xfrm>
            <a:off x="702214" y="780933"/>
            <a:ext cx="3494345" cy="74510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 name="Freeform 6">
              <a:extLst>
                <a:ext uri="{FF2B5EF4-FFF2-40B4-BE49-F238E27FC236}">
                  <a16:creationId xmlns:a16="http://schemas.microsoft.com/office/drawing/2014/main" id="{06E5C381-914B-47AA-AE2B-28A2392478C7}"/>
                </a:ext>
              </a:extLst>
            </p:cNvPr>
            <p:cNvSpPr>
              <a:spLocks/>
            </p:cNvSpPr>
            <p:nvPr/>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 name="Freeform 7">
              <a:extLst>
                <a:ext uri="{FF2B5EF4-FFF2-40B4-BE49-F238E27FC236}">
                  <a16:creationId xmlns:a16="http://schemas.microsoft.com/office/drawing/2014/main" id="{B0DBDE80-DF7D-4696-AE00-4FF472F4B043}"/>
                </a:ext>
              </a:extLst>
            </p:cNvPr>
            <p:cNvSpPr>
              <a:spLocks/>
            </p:cNvSpPr>
            <p:nvPr/>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 name="Freeform 8">
              <a:extLst>
                <a:ext uri="{FF2B5EF4-FFF2-40B4-BE49-F238E27FC236}">
                  <a16:creationId xmlns:a16="http://schemas.microsoft.com/office/drawing/2014/main" id="{EDAEE8C0-239A-4F5F-A01A-65BD5D44AA19}"/>
                </a:ext>
              </a:extLst>
            </p:cNvPr>
            <p:cNvSpPr>
              <a:spLocks noEditPoints="1"/>
            </p:cNvSpPr>
            <p:nvPr/>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 name="Freeform 9">
              <a:extLst>
                <a:ext uri="{FF2B5EF4-FFF2-40B4-BE49-F238E27FC236}">
                  <a16:creationId xmlns:a16="http://schemas.microsoft.com/office/drawing/2014/main" id="{A4E68502-6F50-4E7B-AF1B-50A9EB649BDA}"/>
                </a:ext>
              </a:extLst>
            </p:cNvPr>
            <p:cNvSpPr>
              <a:spLocks/>
            </p:cNvSpPr>
            <p:nvPr/>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 name="Freeform 10">
              <a:extLst>
                <a:ext uri="{FF2B5EF4-FFF2-40B4-BE49-F238E27FC236}">
                  <a16:creationId xmlns:a16="http://schemas.microsoft.com/office/drawing/2014/main" id="{0B294D58-DE2D-4091-BE0A-48E0C4BB11EB}"/>
                </a:ext>
              </a:extLst>
            </p:cNvPr>
            <p:cNvSpPr>
              <a:spLocks/>
            </p:cNvSpPr>
            <p:nvPr/>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 name="Freeform 11">
              <a:extLst>
                <a:ext uri="{FF2B5EF4-FFF2-40B4-BE49-F238E27FC236}">
                  <a16:creationId xmlns:a16="http://schemas.microsoft.com/office/drawing/2014/main" id="{0326E64D-04ED-4ABB-93E4-447EB91A43C8}"/>
                </a:ext>
              </a:extLst>
            </p:cNvPr>
            <p:cNvSpPr>
              <a:spLocks/>
            </p:cNvSpPr>
            <p:nvPr/>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 name="Freeform 12">
              <a:extLst>
                <a:ext uri="{FF2B5EF4-FFF2-40B4-BE49-F238E27FC236}">
                  <a16:creationId xmlns:a16="http://schemas.microsoft.com/office/drawing/2014/main" id="{B424A6A0-9FD6-41E0-A6B5-44DACE49A6D3}"/>
                </a:ext>
              </a:extLst>
            </p:cNvPr>
            <p:cNvSpPr>
              <a:spLocks noEditPoints="1"/>
            </p:cNvSpPr>
            <p:nvPr/>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3" name="Freeform 14">
              <a:extLst>
                <a:ext uri="{FF2B5EF4-FFF2-40B4-BE49-F238E27FC236}">
                  <a16:creationId xmlns:a16="http://schemas.microsoft.com/office/drawing/2014/main" id="{0B3F0C38-DC97-4CD1-984E-7572735440BF}"/>
                </a:ext>
              </a:extLst>
            </p:cNvPr>
            <p:cNvSpPr>
              <a:spLocks noEditPoints="1"/>
            </p:cNvSpPr>
            <p:nvPr/>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4" name="Freeform 15">
              <a:extLst>
                <a:ext uri="{FF2B5EF4-FFF2-40B4-BE49-F238E27FC236}">
                  <a16:creationId xmlns:a16="http://schemas.microsoft.com/office/drawing/2014/main" id="{6350261F-44E5-4C95-AA87-2DB3FC7643F6}"/>
                </a:ext>
              </a:extLst>
            </p:cNvPr>
            <p:cNvSpPr>
              <a:spLocks/>
            </p:cNvSpPr>
            <p:nvPr/>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5" name="Freeform 16">
              <a:extLst>
                <a:ext uri="{FF2B5EF4-FFF2-40B4-BE49-F238E27FC236}">
                  <a16:creationId xmlns:a16="http://schemas.microsoft.com/office/drawing/2014/main" id="{5AB7FC7D-55F6-4FAD-8462-71A4B9753438}"/>
                </a:ext>
              </a:extLst>
            </p:cNvPr>
            <p:cNvSpPr>
              <a:spLocks/>
            </p:cNvSpPr>
            <p:nvPr/>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7" name="Freeform 18">
              <a:extLst>
                <a:ext uri="{FF2B5EF4-FFF2-40B4-BE49-F238E27FC236}">
                  <a16:creationId xmlns:a16="http://schemas.microsoft.com/office/drawing/2014/main" id="{57C01BEE-E1C7-4682-8761-33473C67DB68}"/>
                </a:ext>
              </a:extLst>
            </p:cNvPr>
            <p:cNvSpPr>
              <a:spLocks/>
            </p:cNvSpPr>
            <p:nvPr/>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8" name="Freeform 19">
              <a:extLst>
                <a:ext uri="{FF2B5EF4-FFF2-40B4-BE49-F238E27FC236}">
                  <a16:creationId xmlns:a16="http://schemas.microsoft.com/office/drawing/2014/main" id="{6ADD09EB-6CBD-4B56-B289-F1F1B730C703}"/>
                </a:ext>
              </a:extLst>
            </p:cNvPr>
            <p:cNvSpPr>
              <a:spLocks/>
            </p:cNvSpPr>
            <p:nvPr/>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9" name="Freeform 20">
              <a:extLst>
                <a:ext uri="{FF2B5EF4-FFF2-40B4-BE49-F238E27FC236}">
                  <a16:creationId xmlns:a16="http://schemas.microsoft.com/office/drawing/2014/main" id="{A7F46E3E-21DB-440A-836C-161975F96448}"/>
                </a:ext>
              </a:extLst>
            </p:cNvPr>
            <p:cNvSpPr>
              <a:spLocks/>
            </p:cNvSpPr>
            <p:nvPr/>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0" name="Freeform 21">
              <a:extLst>
                <a:ext uri="{FF2B5EF4-FFF2-40B4-BE49-F238E27FC236}">
                  <a16:creationId xmlns:a16="http://schemas.microsoft.com/office/drawing/2014/main" id="{05C7460C-2718-41A8-B766-0DB3ABA769E4}"/>
                </a:ext>
              </a:extLst>
            </p:cNvPr>
            <p:cNvSpPr>
              <a:spLocks noEditPoints="1"/>
            </p:cNvSpPr>
            <p:nvPr/>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1" name="Freeform 22">
              <a:extLst>
                <a:ext uri="{FF2B5EF4-FFF2-40B4-BE49-F238E27FC236}">
                  <a16:creationId xmlns:a16="http://schemas.microsoft.com/office/drawing/2014/main" id="{2383DB17-5CC3-49DC-A0C6-BE7B8C2DC75A}"/>
                </a:ext>
              </a:extLst>
            </p:cNvPr>
            <p:cNvSpPr>
              <a:spLocks/>
            </p:cNvSpPr>
            <p:nvPr/>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3" name="Freeform 24">
              <a:extLst>
                <a:ext uri="{FF2B5EF4-FFF2-40B4-BE49-F238E27FC236}">
                  <a16:creationId xmlns:a16="http://schemas.microsoft.com/office/drawing/2014/main" id="{9CA311BE-EAED-478B-98A4-BF498FEC0E8B}"/>
                </a:ext>
              </a:extLst>
            </p:cNvPr>
            <p:cNvSpPr>
              <a:spLocks noEditPoints="1"/>
            </p:cNvSpPr>
            <p:nvPr/>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4" name="Freeform 25">
              <a:extLst>
                <a:ext uri="{FF2B5EF4-FFF2-40B4-BE49-F238E27FC236}">
                  <a16:creationId xmlns:a16="http://schemas.microsoft.com/office/drawing/2014/main" id="{3B0E85FD-D0E6-43B5-9382-FF5952C2CFF2}"/>
                </a:ext>
              </a:extLst>
            </p:cNvPr>
            <p:cNvSpPr>
              <a:spLocks/>
            </p:cNvSpPr>
            <p:nvPr/>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5" name="Freeform 26">
              <a:extLst>
                <a:ext uri="{FF2B5EF4-FFF2-40B4-BE49-F238E27FC236}">
                  <a16:creationId xmlns:a16="http://schemas.microsoft.com/office/drawing/2014/main" id="{5FB98D20-7032-4D26-B1F1-7EA34F0B31E0}"/>
                </a:ext>
              </a:extLst>
            </p:cNvPr>
            <p:cNvSpPr>
              <a:spLocks noEditPoints="1"/>
            </p:cNvSpPr>
            <p:nvPr/>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6" name="Freeform 27">
              <a:extLst>
                <a:ext uri="{FF2B5EF4-FFF2-40B4-BE49-F238E27FC236}">
                  <a16:creationId xmlns:a16="http://schemas.microsoft.com/office/drawing/2014/main" id="{2E699044-1520-4F88-8A17-6CF62388039A}"/>
                </a:ext>
              </a:extLst>
            </p:cNvPr>
            <p:cNvSpPr>
              <a:spLocks/>
            </p:cNvSpPr>
            <p:nvPr/>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7" name="Freeform 28">
              <a:extLst>
                <a:ext uri="{FF2B5EF4-FFF2-40B4-BE49-F238E27FC236}">
                  <a16:creationId xmlns:a16="http://schemas.microsoft.com/office/drawing/2014/main" id="{70DF0DD4-928C-48C0-BC35-CF6EED8953B0}"/>
                </a:ext>
              </a:extLst>
            </p:cNvPr>
            <p:cNvSpPr>
              <a:spLocks noEditPoints="1"/>
            </p:cNvSpPr>
            <p:nvPr/>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8" name="Freeform 29">
              <a:extLst>
                <a:ext uri="{FF2B5EF4-FFF2-40B4-BE49-F238E27FC236}">
                  <a16:creationId xmlns:a16="http://schemas.microsoft.com/office/drawing/2014/main" id="{B1B76DE3-C2A7-4A83-B953-1F33FCA64DA4}"/>
                </a:ext>
              </a:extLst>
            </p:cNvPr>
            <p:cNvSpPr>
              <a:spLocks/>
            </p:cNvSpPr>
            <p:nvPr/>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9" name="Freeform 30">
              <a:extLst>
                <a:ext uri="{FF2B5EF4-FFF2-40B4-BE49-F238E27FC236}">
                  <a16:creationId xmlns:a16="http://schemas.microsoft.com/office/drawing/2014/main" id="{F7EEDA81-C08A-4DC4-8FF5-D29833551AD7}"/>
                </a:ext>
              </a:extLst>
            </p:cNvPr>
            <p:cNvSpPr>
              <a:spLocks noEditPoints="1"/>
            </p:cNvSpPr>
            <p:nvPr/>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0" name="Freeform 31">
              <a:extLst>
                <a:ext uri="{FF2B5EF4-FFF2-40B4-BE49-F238E27FC236}">
                  <a16:creationId xmlns:a16="http://schemas.microsoft.com/office/drawing/2014/main" id="{74011A3E-5D81-44C1-81C8-0E9C3D1613F8}"/>
                </a:ext>
              </a:extLst>
            </p:cNvPr>
            <p:cNvSpPr>
              <a:spLocks/>
            </p:cNvSpPr>
            <p:nvPr/>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2" name="Freeform 33">
              <a:extLst>
                <a:ext uri="{FF2B5EF4-FFF2-40B4-BE49-F238E27FC236}">
                  <a16:creationId xmlns:a16="http://schemas.microsoft.com/office/drawing/2014/main" id="{0C47C8D2-EDBD-422C-BAD0-54C40A72FBDD}"/>
                </a:ext>
              </a:extLst>
            </p:cNvPr>
            <p:cNvSpPr>
              <a:spLocks/>
            </p:cNvSpPr>
            <p:nvPr/>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3" name="Freeform 34">
              <a:extLst>
                <a:ext uri="{FF2B5EF4-FFF2-40B4-BE49-F238E27FC236}">
                  <a16:creationId xmlns:a16="http://schemas.microsoft.com/office/drawing/2014/main" id="{A40CB4FE-CD15-4C2F-9494-477D01BCD623}"/>
                </a:ext>
              </a:extLst>
            </p:cNvPr>
            <p:cNvSpPr>
              <a:spLocks/>
            </p:cNvSpPr>
            <p:nvPr/>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4" name="Freeform 35">
              <a:extLst>
                <a:ext uri="{FF2B5EF4-FFF2-40B4-BE49-F238E27FC236}">
                  <a16:creationId xmlns:a16="http://schemas.microsoft.com/office/drawing/2014/main" id="{8578F2B6-A484-465A-8C41-7F0832C6D5DA}"/>
                </a:ext>
              </a:extLst>
            </p:cNvPr>
            <p:cNvSpPr>
              <a:spLocks noEditPoints="1"/>
            </p:cNvSpPr>
            <p:nvPr/>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5" name="Freeform 36">
              <a:extLst>
                <a:ext uri="{FF2B5EF4-FFF2-40B4-BE49-F238E27FC236}">
                  <a16:creationId xmlns:a16="http://schemas.microsoft.com/office/drawing/2014/main" id="{BA0B863B-99FA-4614-A890-EF612AA0C023}"/>
                </a:ext>
              </a:extLst>
            </p:cNvPr>
            <p:cNvSpPr>
              <a:spLocks noEditPoints="1"/>
            </p:cNvSpPr>
            <p:nvPr/>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6" name="Freeform 37">
              <a:extLst>
                <a:ext uri="{FF2B5EF4-FFF2-40B4-BE49-F238E27FC236}">
                  <a16:creationId xmlns:a16="http://schemas.microsoft.com/office/drawing/2014/main" id="{8BF3FDF6-9666-4930-96E4-BC4E609DB24D}"/>
                </a:ext>
              </a:extLst>
            </p:cNvPr>
            <p:cNvSpPr>
              <a:spLocks/>
            </p:cNvSpPr>
            <p:nvPr/>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7" name="Freeform 38">
              <a:extLst>
                <a:ext uri="{FF2B5EF4-FFF2-40B4-BE49-F238E27FC236}">
                  <a16:creationId xmlns:a16="http://schemas.microsoft.com/office/drawing/2014/main" id="{097DB741-0174-4445-ACF0-2E111BD10440}"/>
                </a:ext>
              </a:extLst>
            </p:cNvPr>
            <p:cNvSpPr>
              <a:spLocks/>
            </p:cNvSpPr>
            <p:nvPr/>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8" name="Freeform 39">
              <a:extLst>
                <a:ext uri="{FF2B5EF4-FFF2-40B4-BE49-F238E27FC236}">
                  <a16:creationId xmlns:a16="http://schemas.microsoft.com/office/drawing/2014/main" id="{5339DFA6-7C0F-49F2-B455-8F6C2763AFB1}"/>
                </a:ext>
              </a:extLst>
            </p:cNvPr>
            <p:cNvSpPr>
              <a:spLocks/>
            </p:cNvSpPr>
            <p:nvPr/>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9" name="Freeform 40">
              <a:extLst>
                <a:ext uri="{FF2B5EF4-FFF2-40B4-BE49-F238E27FC236}">
                  <a16:creationId xmlns:a16="http://schemas.microsoft.com/office/drawing/2014/main" id="{0EB02563-F1E0-4B91-8A08-45117DF2EC99}"/>
                </a:ext>
              </a:extLst>
            </p:cNvPr>
            <p:cNvSpPr>
              <a:spLocks noEditPoints="1"/>
            </p:cNvSpPr>
            <p:nvPr/>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0" name="Freeform 41">
              <a:extLst>
                <a:ext uri="{FF2B5EF4-FFF2-40B4-BE49-F238E27FC236}">
                  <a16:creationId xmlns:a16="http://schemas.microsoft.com/office/drawing/2014/main" id="{906C1324-2438-4CB8-B14E-FFDF0537B305}"/>
                </a:ext>
              </a:extLst>
            </p:cNvPr>
            <p:cNvSpPr>
              <a:spLocks noEditPoints="1"/>
            </p:cNvSpPr>
            <p:nvPr/>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2" name="Freeform 43">
              <a:extLst>
                <a:ext uri="{FF2B5EF4-FFF2-40B4-BE49-F238E27FC236}">
                  <a16:creationId xmlns:a16="http://schemas.microsoft.com/office/drawing/2014/main" id="{CF6638C6-5E94-43FF-B8CB-2E4C6C897571}"/>
                </a:ext>
              </a:extLst>
            </p:cNvPr>
            <p:cNvSpPr>
              <a:spLocks noEditPoints="1"/>
            </p:cNvSpPr>
            <p:nvPr/>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3" name="Freeform 44">
              <a:extLst>
                <a:ext uri="{FF2B5EF4-FFF2-40B4-BE49-F238E27FC236}">
                  <a16:creationId xmlns:a16="http://schemas.microsoft.com/office/drawing/2014/main" id="{E43F4615-1DA6-4F95-A77B-12A91752972F}"/>
                </a:ext>
              </a:extLst>
            </p:cNvPr>
            <p:cNvSpPr>
              <a:spLocks/>
            </p:cNvSpPr>
            <p:nvPr/>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4" name="Freeform 45">
              <a:extLst>
                <a:ext uri="{FF2B5EF4-FFF2-40B4-BE49-F238E27FC236}">
                  <a16:creationId xmlns:a16="http://schemas.microsoft.com/office/drawing/2014/main" id="{A31BF1F7-BE07-47E9-94AB-5CCD46FF8A3F}"/>
                </a:ext>
              </a:extLst>
            </p:cNvPr>
            <p:cNvSpPr>
              <a:spLocks noEditPoints="1"/>
            </p:cNvSpPr>
            <p:nvPr/>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5" name="Freeform 46">
              <a:extLst>
                <a:ext uri="{FF2B5EF4-FFF2-40B4-BE49-F238E27FC236}">
                  <a16:creationId xmlns:a16="http://schemas.microsoft.com/office/drawing/2014/main" id="{3A22ADA2-4714-4C31-B6E5-7A6DE6B2A6E3}"/>
                </a:ext>
              </a:extLst>
            </p:cNvPr>
            <p:cNvSpPr>
              <a:spLocks/>
            </p:cNvSpPr>
            <p:nvPr/>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6" name="Freeform 47">
              <a:extLst>
                <a:ext uri="{FF2B5EF4-FFF2-40B4-BE49-F238E27FC236}">
                  <a16:creationId xmlns:a16="http://schemas.microsoft.com/office/drawing/2014/main" id="{C31B1364-FEB4-4067-808C-3AB6A9DBEC06}"/>
                </a:ext>
              </a:extLst>
            </p:cNvPr>
            <p:cNvSpPr>
              <a:spLocks noEditPoints="1"/>
            </p:cNvSpPr>
            <p:nvPr/>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7" name="Freeform 48">
              <a:extLst>
                <a:ext uri="{FF2B5EF4-FFF2-40B4-BE49-F238E27FC236}">
                  <a16:creationId xmlns:a16="http://schemas.microsoft.com/office/drawing/2014/main" id="{0058F51C-6920-4633-BD74-B7B7F9115418}"/>
                </a:ext>
              </a:extLst>
            </p:cNvPr>
            <p:cNvSpPr>
              <a:spLocks noEditPoints="1"/>
            </p:cNvSpPr>
            <p:nvPr/>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8" name="Freeform 49">
              <a:extLst>
                <a:ext uri="{FF2B5EF4-FFF2-40B4-BE49-F238E27FC236}">
                  <a16:creationId xmlns:a16="http://schemas.microsoft.com/office/drawing/2014/main" id="{0E426658-42CE-4CFA-9C79-3A40251C8AD6}"/>
                </a:ext>
              </a:extLst>
            </p:cNvPr>
            <p:cNvSpPr>
              <a:spLocks/>
            </p:cNvSpPr>
            <p:nvPr/>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9" name="Freeform 50">
              <a:extLst>
                <a:ext uri="{FF2B5EF4-FFF2-40B4-BE49-F238E27FC236}">
                  <a16:creationId xmlns:a16="http://schemas.microsoft.com/office/drawing/2014/main" id="{8B1D0F47-BA80-466B-890A-7AFAA099276F}"/>
                </a:ext>
              </a:extLst>
            </p:cNvPr>
            <p:cNvSpPr>
              <a:spLocks/>
            </p:cNvSpPr>
            <p:nvPr/>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0" name="Freeform 51">
              <a:extLst>
                <a:ext uri="{FF2B5EF4-FFF2-40B4-BE49-F238E27FC236}">
                  <a16:creationId xmlns:a16="http://schemas.microsoft.com/office/drawing/2014/main" id="{9CC49CFE-C30A-45D7-9150-7EE856DA7C2E}"/>
                </a:ext>
              </a:extLst>
            </p:cNvPr>
            <p:cNvSpPr>
              <a:spLocks noEditPoints="1"/>
            </p:cNvSpPr>
            <p:nvPr/>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1" name="Freeform 52">
              <a:extLst>
                <a:ext uri="{FF2B5EF4-FFF2-40B4-BE49-F238E27FC236}">
                  <a16:creationId xmlns:a16="http://schemas.microsoft.com/office/drawing/2014/main" id="{A40FE52E-7390-4224-981F-5B9B6DC75BAE}"/>
                </a:ext>
              </a:extLst>
            </p:cNvPr>
            <p:cNvSpPr>
              <a:spLocks/>
            </p:cNvSpPr>
            <p:nvPr/>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2" name="Freeform 53">
              <a:extLst>
                <a:ext uri="{FF2B5EF4-FFF2-40B4-BE49-F238E27FC236}">
                  <a16:creationId xmlns:a16="http://schemas.microsoft.com/office/drawing/2014/main" id="{225F0FE3-9380-41E3-A971-A1DC24E451B0}"/>
                </a:ext>
              </a:extLst>
            </p:cNvPr>
            <p:cNvSpPr>
              <a:spLocks/>
            </p:cNvSpPr>
            <p:nvPr/>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3" name="Freeform 54">
              <a:extLst>
                <a:ext uri="{FF2B5EF4-FFF2-40B4-BE49-F238E27FC236}">
                  <a16:creationId xmlns:a16="http://schemas.microsoft.com/office/drawing/2014/main" id="{6AA00411-4F40-4847-97A9-4AB47DD95393}"/>
                </a:ext>
              </a:extLst>
            </p:cNvPr>
            <p:cNvSpPr>
              <a:spLocks/>
            </p:cNvSpPr>
            <p:nvPr/>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4" name="Freeform 55">
              <a:extLst>
                <a:ext uri="{FF2B5EF4-FFF2-40B4-BE49-F238E27FC236}">
                  <a16:creationId xmlns:a16="http://schemas.microsoft.com/office/drawing/2014/main" id="{5C5F2C34-52CC-46A3-8253-9C9F98D87E30}"/>
                </a:ext>
              </a:extLst>
            </p:cNvPr>
            <p:cNvSpPr>
              <a:spLocks noEditPoints="1"/>
            </p:cNvSpPr>
            <p:nvPr/>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5" name="Freeform 56">
              <a:extLst>
                <a:ext uri="{FF2B5EF4-FFF2-40B4-BE49-F238E27FC236}">
                  <a16:creationId xmlns:a16="http://schemas.microsoft.com/office/drawing/2014/main" id="{F3FA3044-1824-4008-9D96-843FADC68A83}"/>
                </a:ext>
              </a:extLst>
            </p:cNvPr>
            <p:cNvSpPr>
              <a:spLocks noEditPoints="1"/>
            </p:cNvSpPr>
            <p:nvPr/>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6" name="Freeform 57">
              <a:extLst>
                <a:ext uri="{FF2B5EF4-FFF2-40B4-BE49-F238E27FC236}">
                  <a16:creationId xmlns:a16="http://schemas.microsoft.com/office/drawing/2014/main" id="{741F03E7-CEFB-463E-B41D-FAFD19AFB475}"/>
                </a:ext>
              </a:extLst>
            </p:cNvPr>
            <p:cNvSpPr>
              <a:spLocks/>
            </p:cNvSpPr>
            <p:nvPr/>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7" name="Freeform 58">
              <a:extLst>
                <a:ext uri="{FF2B5EF4-FFF2-40B4-BE49-F238E27FC236}">
                  <a16:creationId xmlns:a16="http://schemas.microsoft.com/office/drawing/2014/main" id="{72E0C9EC-4353-4470-9B5B-8020BB524814}"/>
                </a:ext>
              </a:extLst>
            </p:cNvPr>
            <p:cNvSpPr>
              <a:spLocks noEditPoints="1"/>
            </p:cNvSpPr>
            <p:nvPr/>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8" name="Freeform 59">
              <a:extLst>
                <a:ext uri="{FF2B5EF4-FFF2-40B4-BE49-F238E27FC236}">
                  <a16:creationId xmlns:a16="http://schemas.microsoft.com/office/drawing/2014/main" id="{98B83E80-EEA6-4BB3-ABCB-5F9325CBE139}"/>
                </a:ext>
              </a:extLst>
            </p:cNvPr>
            <p:cNvSpPr>
              <a:spLocks noEditPoints="1"/>
            </p:cNvSpPr>
            <p:nvPr/>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9" name="Freeform 60">
              <a:extLst>
                <a:ext uri="{FF2B5EF4-FFF2-40B4-BE49-F238E27FC236}">
                  <a16:creationId xmlns:a16="http://schemas.microsoft.com/office/drawing/2014/main" id="{FE827C06-4B96-4A16-AD13-91F144096E7D}"/>
                </a:ext>
              </a:extLst>
            </p:cNvPr>
            <p:cNvSpPr>
              <a:spLocks/>
            </p:cNvSpPr>
            <p:nvPr/>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0" name="Freeform 61">
              <a:extLst>
                <a:ext uri="{FF2B5EF4-FFF2-40B4-BE49-F238E27FC236}">
                  <a16:creationId xmlns:a16="http://schemas.microsoft.com/office/drawing/2014/main" id="{9F5B7148-53F2-4CC5-9B1B-56B74DF15CFB}"/>
                </a:ext>
              </a:extLst>
            </p:cNvPr>
            <p:cNvSpPr>
              <a:spLocks/>
            </p:cNvSpPr>
            <p:nvPr/>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1" name="Freeform 62">
              <a:extLst>
                <a:ext uri="{FF2B5EF4-FFF2-40B4-BE49-F238E27FC236}">
                  <a16:creationId xmlns:a16="http://schemas.microsoft.com/office/drawing/2014/main" id="{751FCF45-B390-4115-A636-DB10FDE1DE04}"/>
                </a:ext>
              </a:extLst>
            </p:cNvPr>
            <p:cNvSpPr>
              <a:spLocks noEditPoints="1"/>
            </p:cNvSpPr>
            <p:nvPr/>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3" name="Oval 64">
              <a:extLst>
                <a:ext uri="{FF2B5EF4-FFF2-40B4-BE49-F238E27FC236}">
                  <a16:creationId xmlns:a16="http://schemas.microsoft.com/office/drawing/2014/main" id="{0F2051E8-EAF8-4E49-9A02-D04863AFED3E}"/>
                </a:ext>
              </a:extLst>
            </p:cNvPr>
            <p:cNvSpPr>
              <a:spLocks noChangeArrowheads="1"/>
            </p:cNvSpPr>
            <p:nvPr/>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4" name="Oval 65">
              <a:extLst>
                <a:ext uri="{FF2B5EF4-FFF2-40B4-BE49-F238E27FC236}">
                  <a16:creationId xmlns:a16="http://schemas.microsoft.com/office/drawing/2014/main" id="{F222E149-4D3D-46E7-8E15-1380BD4165D9}"/>
                </a:ext>
              </a:extLst>
            </p:cNvPr>
            <p:cNvSpPr>
              <a:spLocks noChangeArrowheads="1"/>
            </p:cNvSpPr>
            <p:nvPr/>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5" name="Oval 66">
              <a:extLst>
                <a:ext uri="{FF2B5EF4-FFF2-40B4-BE49-F238E27FC236}">
                  <a16:creationId xmlns:a16="http://schemas.microsoft.com/office/drawing/2014/main" id="{8F12F9D8-1C12-49B1-AEFE-9723C9E81AB9}"/>
                </a:ext>
              </a:extLst>
            </p:cNvPr>
            <p:cNvSpPr>
              <a:spLocks noChangeArrowheads="1"/>
            </p:cNvSpPr>
            <p:nvPr/>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6" name="Oval 67">
              <a:extLst>
                <a:ext uri="{FF2B5EF4-FFF2-40B4-BE49-F238E27FC236}">
                  <a16:creationId xmlns:a16="http://schemas.microsoft.com/office/drawing/2014/main" id="{BAA348BF-2B1E-456C-9685-C53DCA4B3830}"/>
                </a:ext>
              </a:extLst>
            </p:cNvPr>
            <p:cNvSpPr>
              <a:spLocks noChangeArrowheads="1"/>
            </p:cNvSpPr>
            <p:nvPr/>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7" name="Oval 68">
              <a:extLst>
                <a:ext uri="{FF2B5EF4-FFF2-40B4-BE49-F238E27FC236}">
                  <a16:creationId xmlns:a16="http://schemas.microsoft.com/office/drawing/2014/main" id="{41A1F4EA-78D7-4C65-8430-31B1D585F003}"/>
                </a:ext>
              </a:extLst>
            </p:cNvPr>
            <p:cNvSpPr>
              <a:spLocks noChangeArrowheads="1"/>
            </p:cNvSpPr>
            <p:nvPr/>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8" name="Oval 69">
              <a:extLst>
                <a:ext uri="{FF2B5EF4-FFF2-40B4-BE49-F238E27FC236}">
                  <a16:creationId xmlns:a16="http://schemas.microsoft.com/office/drawing/2014/main" id="{421EBBA9-8C4F-4295-8553-30463683964B}"/>
                </a:ext>
              </a:extLst>
            </p:cNvPr>
            <p:cNvSpPr>
              <a:spLocks noChangeArrowheads="1"/>
            </p:cNvSpPr>
            <p:nvPr/>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150" name="Title 1">
            <a:extLst>
              <a:ext uri="{FF2B5EF4-FFF2-40B4-BE49-F238E27FC236}">
                <a16:creationId xmlns:a16="http://schemas.microsoft.com/office/drawing/2014/main" id="{99B2FAE0-6F28-0B07-ABC2-210010161C2C}"/>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tx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151" name="Text Placeholder 81">
            <a:extLst>
              <a:ext uri="{FF2B5EF4-FFF2-40B4-BE49-F238E27FC236}">
                <a16:creationId xmlns:a16="http://schemas.microsoft.com/office/drawing/2014/main" id="{AABBBD46-2D94-9A1E-1B0B-4EA66A5B81E5}"/>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tx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152" name="Subtitle 2">
            <a:extLst>
              <a:ext uri="{FF2B5EF4-FFF2-40B4-BE49-F238E27FC236}">
                <a16:creationId xmlns:a16="http://schemas.microsoft.com/office/drawing/2014/main" id="{AE1C7A48-0D13-1059-2A8B-9267721FA7D4}"/>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tx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sp>
        <p:nvSpPr>
          <p:cNvPr id="80" name="TextBox 79">
            <a:extLst>
              <a:ext uri="{FF2B5EF4-FFF2-40B4-BE49-F238E27FC236}">
                <a16:creationId xmlns:a16="http://schemas.microsoft.com/office/drawing/2014/main" id="{35FA29A0-C03A-3277-5EF6-1E67883CD46A}"/>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tx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09263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452849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13900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dark blue bckgd">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380841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2CDAAB41-4F5B-0002-62E7-0314002034DE}"/>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542955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8E2F1A-B34E-D69C-A57E-330971B04075}"/>
              </a:ext>
            </a:extLst>
          </p:cNvPr>
          <p:cNvGraphicFramePr>
            <a:graphicFrameLocks noChangeAspect="1"/>
          </p:cNvGraphicFramePr>
          <p:nvPr>
            <p:custDataLst>
              <p:tags r:id="rId27"/>
            </p:custDataLst>
            <p:extLst>
              <p:ext uri="{D42A27DB-BD31-4B8C-83A1-F6EECF244321}">
                <p14:modId xmlns:p14="http://schemas.microsoft.com/office/powerpoint/2010/main" val="846726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0" imgH="409" progId="TCLayout.ActiveDocument.1">
                  <p:embed/>
                </p:oleObj>
              </mc:Choice>
              <mc:Fallback>
                <p:oleObj name="think-cell Slide" r:id="rId28" imgW="410" imgH="409" progId="TCLayout.ActiveDocument.1">
                  <p:embed/>
                  <p:pic>
                    <p:nvPicPr>
                      <p:cNvPr id="9" name="Object 8" hidden="1">
                        <a:extLst>
                          <a:ext uri="{FF2B5EF4-FFF2-40B4-BE49-F238E27FC236}">
                            <a16:creationId xmlns:a16="http://schemas.microsoft.com/office/drawing/2014/main" id="{B38E2F1A-B34E-D69C-A57E-330971B04075}"/>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89C0743-AA73-0840-B62D-0DD1135607D8}"/>
              </a:ext>
            </a:extLst>
          </p:cNvPr>
          <p:cNvSpPr>
            <a:spLocks noGrp="1"/>
          </p:cNvSpPr>
          <p:nvPr>
            <p:ph type="title"/>
          </p:nvPr>
        </p:nvSpPr>
        <p:spPr>
          <a:xfrm>
            <a:off x="609600" y="37589"/>
            <a:ext cx="10962290" cy="767853"/>
          </a:xfrm>
          <a:prstGeom prst="rect">
            <a:avLst/>
          </a:prstGeom>
        </p:spPr>
        <p:txBody>
          <a:bodyPr vert="horz" lIns="91440" tIns="0" rIns="9144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B93CF6-2309-4345-AA1D-B104C260F806}"/>
              </a:ext>
            </a:extLst>
          </p:cNvPr>
          <p:cNvSpPr>
            <a:spLocks noGrp="1"/>
          </p:cNvSpPr>
          <p:nvPr>
            <p:ph type="body" idx="1"/>
          </p:nvPr>
        </p:nvSpPr>
        <p:spPr>
          <a:xfrm>
            <a:off x="609600" y="1608083"/>
            <a:ext cx="10962290" cy="4564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528CDE71-B946-DC7D-EEDB-2B57293F9294}"/>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5AB39C8-5319-0E6E-2410-4700706DC186}"/>
              </a:ext>
            </a:extLst>
          </p:cNvPr>
          <p:cNvSpPr txBox="1"/>
          <p:nvPr/>
        </p:nvSpPr>
        <p:spPr>
          <a:xfrm>
            <a:off x="11267590" y="6447560"/>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latin typeface="Slate Pro" panose="02000506040000020004" pitchFamily="2" charset="0"/>
                <a:sym typeface="Slate Pro" panose="02000506040000020004" pitchFamily="2" charset="0"/>
              </a:rPr>
              <a:pPr algn="r"/>
              <a:t>‹#›</a:t>
            </a:fld>
            <a:endParaRPr lang="en-US" sz="1100" dirty="0">
              <a:solidFill>
                <a:schemeClr val="tx1"/>
              </a:solidFill>
              <a:latin typeface="Slate Pro" panose="02000506040000020004" pitchFamily="2" charset="0"/>
              <a:sym typeface="Slate Pro" panose="02000506040000020004" pitchFamily="2" charset="0"/>
            </a:endParaRPr>
          </a:p>
        </p:txBody>
      </p:sp>
      <p:pic>
        <p:nvPicPr>
          <p:cNvPr id="33" name="Picture 32" descr="Logo&#10;&#10;Description automatically generated">
            <a:extLst>
              <a:ext uri="{FF2B5EF4-FFF2-40B4-BE49-F238E27FC236}">
                <a16:creationId xmlns:a16="http://schemas.microsoft.com/office/drawing/2014/main" id="{413FB830-EF07-2827-2E9A-C62AEEB66DF9}"/>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4" name="Footer Placeholder 3">
            <a:extLst>
              <a:ext uri="{FF2B5EF4-FFF2-40B4-BE49-F238E27FC236}">
                <a16:creationId xmlns:a16="http://schemas.microsoft.com/office/drawing/2014/main" id="{00E893C4-3B90-E1F1-32DC-B0057DB39E54}"/>
              </a:ext>
            </a:extLst>
          </p:cNvPr>
          <p:cNvSpPr>
            <a:spLocks noGrp="1"/>
          </p:cNvSpPr>
          <p:nvPr>
            <p:ph type="ftr" sz="quarter" idx="3"/>
          </p:nvPr>
        </p:nvSpPr>
        <p:spPr>
          <a:xfrm>
            <a:off x="1526308" y="6349636"/>
            <a:ext cx="6398491" cy="365125"/>
          </a:xfrm>
          <a:prstGeom prst="rect">
            <a:avLst/>
          </a:prstGeom>
        </p:spPr>
        <p:txBody>
          <a:bodyPr vert="horz" lIns="91440" tIns="45720" rIns="91440" bIns="45720" rtlCol="0" anchor="ctr"/>
          <a:lstStyle>
            <a:lvl1pPr algn="l">
              <a:defRPr sz="800" i="1">
                <a:solidFill>
                  <a:schemeClr val="tx1"/>
                </a:solidFill>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5" name="TextBox 4">
            <a:extLst>
              <a:ext uri="{FF2B5EF4-FFF2-40B4-BE49-F238E27FC236}">
                <a16:creationId xmlns:a16="http://schemas.microsoft.com/office/drawing/2014/main" id="{D2F644A6-12F2-3B17-6083-EE09484EBFF5}"/>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939428535"/>
      </p:ext>
    </p:extLst>
  </p:cSld>
  <p:clrMap bg1="lt1" tx1="dk1" bg2="lt2" tx2="dk2" accent1="accent1" accent2="accent2" accent3="accent3" accent4="accent4" accent5="accent5" accent6="accent6" hlink="hlink" folHlink="folHlink"/>
  <p:sldLayoutIdLst>
    <p:sldLayoutId id="2147483688" r:id="rId1"/>
    <p:sldLayoutId id="2147483717" r:id="rId2"/>
    <p:sldLayoutId id="2147483718" r:id="rId3"/>
    <p:sldLayoutId id="2147483691" r:id="rId4"/>
    <p:sldLayoutId id="2147483692" r:id="rId5"/>
    <p:sldLayoutId id="2147483716" r:id="rId6"/>
    <p:sldLayoutId id="2147483660" r:id="rId7"/>
    <p:sldLayoutId id="2147483675" r:id="rId8"/>
    <p:sldLayoutId id="2147483681" r:id="rId9"/>
    <p:sldLayoutId id="2147483726" r:id="rId10"/>
    <p:sldLayoutId id="2147483727" r:id="rId11"/>
    <p:sldLayoutId id="2147483723" r:id="rId12"/>
    <p:sldLayoutId id="2147483724" r:id="rId13"/>
    <p:sldLayoutId id="2147483725" r:id="rId14"/>
    <p:sldLayoutId id="2147483721" r:id="rId15"/>
    <p:sldLayoutId id="2147483722" r:id="rId16"/>
    <p:sldLayoutId id="2147483720" r:id="rId17"/>
    <p:sldLayoutId id="2147483683" r:id="rId18"/>
    <p:sldLayoutId id="2147483685" r:id="rId19"/>
    <p:sldLayoutId id="2147483684" r:id="rId20"/>
    <p:sldLayoutId id="2147483686" r:id="rId21"/>
    <p:sldLayoutId id="2147483714" r:id="rId22"/>
    <p:sldLayoutId id="2147483687" r:id="rId23"/>
    <p:sldLayoutId id="2147483715" r:id="rId24"/>
    <p:sldLayoutId id="2147483690" r:id="rId25"/>
  </p:sldLayoutIdLst>
  <p:hf sldNum="0" hdr="0" ftr="0" dt="0"/>
  <p:txStyles>
    <p:titleStyle>
      <a:lvl1pPr algn="l" defTabSz="914400" rtl="0" eaLnBrk="1" latinLnBrk="0" hangingPunct="1">
        <a:lnSpc>
          <a:spcPct val="90000"/>
        </a:lnSpc>
        <a:spcBef>
          <a:spcPct val="0"/>
        </a:spcBef>
        <a:buNone/>
        <a:defRPr sz="2400" b="1" kern="1200">
          <a:solidFill>
            <a:schemeClr val="tx1"/>
          </a:solidFill>
          <a:latin typeface="Slate Pro" panose="02000506040000020004" pitchFamily="2" charset="0"/>
          <a:ea typeface="+mj-ea"/>
          <a:cs typeface="+mj-cs"/>
          <a:sym typeface="Slate Pro" panose="0200050604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late Pro" panose="02000506040000020004" pitchFamily="2" charset="0"/>
          <a:ea typeface="+mn-ea"/>
          <a:cs typeface="+mn-cs"/>
          <a:sym typeface="Slate Pro" panose="02000506040000020004" pitchFamily="2" charset="0"/>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late Pro" panose="02000506040000020004" pitchFamily="2" charset="0"/>
          <a:ea typeface="+mn-ea"/>
          <a:cs typeface="+mn-cs"/>
          <a:sym typeface="Slate Pro" panose="02000506040000020004" pitchFamily="2" charset="0"/>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Slate Pro" panose="02000506040000020004" pitchFamily="2" charset="0"/>
          <a:ea typeface="+mn-ea"/>
          <a:cs typeface="+mn-cs"/>
          <a:sym typeface="Slate Pro" panose="02000506040000020004" pitchFamily="2" charset="0"/>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Slate Pro" panose="02000506040000020004" pitchFamily="2" charset="0"/>
          <a:ea typeface="+mn-ea"/>
          <a:cs typeface="+mn-cs"/>
          <a:sym typeface="Slate Pro" panose="02000506040000020004" pitchFamily="2" charset="0"/>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Slate Pro" panose="02000506040000020004" pitchFamily="2" charset="0"/>
          <a:ea typeface="+mn-ea"/>
          <a:cs typeface="+mn-cs"/>
          <a:sym typeface="Slate Pro" panose="02000506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28.xml"/><Relationship Id="rId5" Type="http://schemas.openxmlformats.org/officeDocument/2006/relationships/image" Target="../media/image11.emf"/><Relationship Id="rId4" Type="http://schemas.openxmlformats.org/officeDocument/2006/relationships/oleObject" Target="../embeddings/oleObject27.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21.jpeg"/><Relationship Id="rId5" Type="http://schemas.openxmlformats.org/officeDocument/2006/relationships/image" Target="../media/image11.emf"/><Relationship Id="rId4" Type="http://schemas.openxmlformats.org/officeDocument/2006/relationships/oleObject" Target="../embeddings/oleObject36.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21.jpeg"/><Relationship Id="rId5" Type="http://schemas.openxmlformats.org/officeDocument/2006/relationships/image" Target="../media/image11.emf"/><Relationship Id="rId4" Type="http://schemas.openxmlformats.org/officeDocument/2006/relationships/oleObject" Target="../embeddings/oleObject37.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21.jpeg"/><Relationship Id="rId5" Type="http://schemas.openxmlformats.org/officeDocument/2006/relationships/image" Target="../media/image11.emf"/><Relationship Id="rId4" Type="http://schemas.openxmlformats.org/officeDocument/2006/relationships/oleObject" Target="../embeddings/oleObject3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21.jpeg"/><Relationship Id="rId5" Type="http://schemas.openxmlformats.org/officeDocument/2006/relationships/image" Target="../media/image11.emf"/><Relationship Id="rId4" Type="http://schemas.openxmlformats.org/officeDocument/2006/relationships/oleObject" Target="../embeddings/oleObject39.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21.jpeg"/><Relationship Id="rId5" Type="http://schemas.openxmlformats.org/officeDocument/2006/relationships/image" Target="../media/image11.emf"/><Relationship Id="rId4" Type="http://schemas.openxmlformats.org/officeDocument/2006/relationships/oleObject" Target="../embeddings/oleObject4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21.jpeg"/><Relationship Id="rId5" Type="http://schemas.openxmlformats.org/officeDocument/2006/relationships/image" Target="../media/image11.emf"/><Relationship Id="rId4" Type="http://schemas.openxmlformats.org/officeDocument/2006/relationships/oleObject" Target="../embeddings/oleObject4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21.jpeg"/><Relationship Id="rId5" Type="http://schemas.openxmlformats.org/officeDocument/2006/relationships/image" Target="../media/image11.emf"/><Relationship Id="rId4" Type="http://schemas.openxmlformats.org/officeDocument/2006/relationships/oleObject" Target="../embeddings/oleObject4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ags" Target="../tags/tag44.xml"/><Relationship Id="rId5" Type="http://schemas.openxmlformats.org/officeDocument/2006/relationships/image" Target="../media/image11.emf"/><Relationship Id="rId4" Type="http://schemas.openxmlformats.org/officeDocument/2006/relationships/oleObject" Target="../embeddings/oleObject43.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5.png"/><Relationship Id="rId5" Type="http://schemas.openxmlformats.org/officeDocument/2006/relationships/image" Target="../media/image11.emf"/><Relationship Id="rId4" Type="http://schemas.openxmlformats.org/officeDocument/2006/relationships/oleObject" Target="../embeddings/oleObject44.bin"/></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9.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22.png"/><Relationship Id="rId5" Type="http://schemas.openxmlformats.org/officeDocument/2006/relationships/image" Target="../media/image11.emf"/><Relationship Id="rId4" Type="http://schemas.openxmlformats.org/officeDocument/2006/relationships/oleObject" Target="../embeddings/oleObject45.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29.xml"/><Relationship Id="rId5" Type="http://schemas.openxmlformats.org/officeDocument/2006/relationships/image" Target="../media/image11.emf"/><Relationship Id="rId4" Type="http://schemas.openxmlformats.org/officeDocument/2006/relationships/oleObject" Target="../embeddings/oleObject28.bin"/></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0.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21.jpeg"/><Relationship Id="rId5" Type="http://schemas.openxmlformats.org/officeDocument/2006/relationships/image" Target="../media/image11.emf"/><Relationship Id="rId4" Type="http://schemas.openxmlformats.org/officeDocument/2006/relationships/oleObject" Target="../embeddings/oleObject46.bin"/><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1.emf"/><Relationship Id="rId4" Type="http://schemas.openxmlformats.org/officeDocument/2006/relationships/oleObject" Target="../embeddings/oleObject47.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11.emf"/><Relationship Id="rId4" Type="http://schemas.openxmlformats.org/officeDocument/2006/relationships/oleObject" Target="../embeddings/oleObject48.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11.emf"/><Relationship Id="rId4" Type="http://schemas.openxmlformats.org/officeDocument/2006/relationships/oleObject" Target="../embeddings/oleObject49.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51.xml"/><Relationship Id="rId5" Type="http://schemas.openxmlformats.org/officeDocument/2006/relationships/image" Target="../media/image11.emf"/><Relationship Id="rId4" Type="http://schemas.openxmlformats.org/officeDocument/2006/relationships/oleObject" Target="../embeddings/oleObject50.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11.emf"/><Relationship Id="rId4" Type="http://schemas.openxmlformats.org/officeDocument/2006/relationships/oleObject" Target="../embeddings/oleObject5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11.emf"/><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11.emf"/><Relationship Id="rId4" Type="http://schemas.openxmlformats.org/officeDocument/2006/relationships/oleObject" Target="../embeddings/oleObject29.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oleObject" Target="../embeddings/oleObject30.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4.jpg"/><Relationship Id="rId5" Type="http://schemas.openxmlformats.org/officeDocument/2006/relationships/image" Target="../media/image11.emf"/><Relationship Id="rId4" Type="http://schemas.openxmlformats.org/officeDocument/2006/relationships/oleObject" Target="../embeddings/oleObject3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3.jpeg"/><Relationship Id="rId5" Type="http://schemas.openxmlformats.org/officeDocument/2006/relationships/image" Target="../media/image11.emf"/><Relationship Id="rId4" Type="http://schemas.openxmlformats.org/officeDocument/2006/relationships/oleObject" Target="../embeddings/oleObject3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34.xml"/><Relationship Id="rId5" Type="http://schemas.openxmlformats.org/officeDocument/2006/relationships/image" Target="../media/image11.emf"/><Relationship Id="rId4" Type="http://schemas.openxmlformats.org/officeDocument/2006/relationships/oleObject" Target="../embeddings/oleObject33.bin"/></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8.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5.png"/><Relationship Id="rId5" Type="http://schemas.openxmlformats.org/officeDocument/2006/relationships/image" Target="../media/image11.emf"/><Relationship Id="rId4" Type="http://schemas.openxmlformats.org/officeDocument/2006/relationships/oleObject" Target="../embeddings/oleObject34.bin"/><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9.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8.png"/><Relationship Id="rId5" Type="http://schemas.openxmlformats.org/officeDocument/2006/relationships/image" Target="../media/image11.emf"/><Relationship Id="rId4" Type="http://schemas.openxmlformats.org/officeDocument/2006/relationships/oleObject" Target="../embeddings/oleObject3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51FEEAA-6C41-6A0D-B4F3-3D7426456ADC}"/>
              </a:ext>
            </a:extLst>
          </p:cNvPr>
          <p:cNvGraphicFramePr>
            <a:graphicFrameLocks noChangeAspect="1"/>
          </p:cNvGraphicFramePr>
          <p:nvPr>
            <p:custDataLst>
              <p:tags r:id="rId1"/>
            </p:custDataLst>
            <p:extLst>
              <p:ext uri="{D42A27DB-BD31-4B8C-83A1-F6EECF244321}">
                <p14:modId xmlns:p14="http://schemas.microsoft.com/office/powerpoint/2010/main" val="1253092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434954B-5B6E-A708-CFE7-521EFDCD66D8}"/>
              </a:ext>
            </a:extLst>
          </p:cNvPr>
          <p:cNvSpPr>
            <a:spLocks noGrp="1"/>
          </p:cNvSpPr>
          <p:nvPr>
            <p:ph type="ctrTitle"/>
          </p:nvPr>
        </p:nvSpPr>
        <p:spPr/>
        <p:txBody>
          <a:bodyPr vert="horz"/>
          <a:lstStyle/>
          <a:p>
            <a:r>
              <a:rPr lang="en-US" dirty="0"/>
              <a:t>Organizational Design and Coverage Model Playbook</a:t>
            </a:r>
          </a:p>
        </p:txBody>
      </p:sp>
    </p:spTree>
    <p:extLst>
      <p:ext uri="{BB962C8B-B14F-4D97-AF65-F5344CB8AC3E}">
        <p14:creationId xmlns:p14="http://schemas.microsoft.com/office/powerpoint/2010/main" val="2486921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48ED51E-A7D5-9B50-7573-9034F9D8712B}"/>
              </a:ext>
            </a:extLst>
          </p:cNvPr>
          <p:cNvGraphicFramePr>
            <a:graphicFrameLocks noChangeAspect="1"/>
          </p:cNvGraphicFramePr>
          <p:nvPr>
            <p:custDataLst>
              <p:tags r:id="rId1"/>
            </p:custDataLst>
            <p:extLst>
              <p:ext uri="{D42A27DB-BD31-4B8C-83A1-F6EECF244321}">
                <p14:modId xmlns:p14="http://schemas.microsoft.com/office/powerpoint/2010/main" val="15931329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9" name="Picture 68">
            <a:extLst>
              <a:ext uri="{FF2B5EF4-FFF2-40B4-BE49-F238E27FC236}">
                <a16:creationId xmlns:a16="http://schemas.microsoft.com/office/drawing/2014/main" id="{7C35D8D6-218A-7E39-5E95-7E92F4068F9C}"/>
              </a:ext>
            </a:extLst>
          </p:cNvPr>
          <p:cNvPicPr preferRelativeResize="0">
            <a:picLocks noChangeAspect="1"/>
          </p:cNvPicPr>
          <p:nvPr/>
        </p:nvPicPr>
        <p:blipFill rotWithShape="1">
          <a:blip r:embed="rId6">
            <a:duotone>
              <a:schemeClr val="bg2">
                <a:shade val="45000"/>
                <a:satMod val="135000"/>
              </a:schemeClr>
              <a:prstClr val="white"/>
            </a:duotone>
          </a:blip>
          <a:srcRect l="9752" t="6896" r="33987" b="8772"/>
          <a:stretch/>
        </p:blipFill>
        <p:spPr>
          <a:xfrm>
            <a:off x="4332696" y="1665697"/>
            <a:ext cx="3526613" cy="3526611"/>
          </a:xfrm>
          <a:custGeom>
            <a:avLst/>
            <a:gdLst>
              <a:gd name="connsiteX0" fmla="*/ 1939637 w 3879274"/>
              <a:gd name="connsiteY0" fmla="*/ 0 h 3879272"/>
              <a:gd name="connsiteX1" fmla="*/ 3879274 w 3879274"/>
              <a:gd name="connsiteY1" fmla="*/ 1939636 h 3879272"/>
              <a:gd name="connsiteX2" fmla="*/ 1939637 w 3879274"/>
              <a:gd name="connsiteY2" fmla="*/ 3879272 h 3879272"/>
              <a:gd name="connsiteX3" fmla="*/ 0 w 3879274"/>
              <a:gd name="connsiteY3" fmla="*/ 1939636 h 3879272"/>
              <a:gd name="connsiteX4" fmla="*/ 1939637 w 3879274"/>
              <a:gd name="connsiteY4" fmla="*/ 0 h 387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74" h="3879272">
                <a:moveTo>
                  <a:pt x="1939637" y="0"/>
                </a:moveTo>
                <a:cubicBezTo>
                  <a:pt x="3010869" y="0"/>
                  <a:pt x="3879274" y="868405"/>
                  <a:pt x="3879274" y="1939636"/>
                </a:cubicBezTo>
                <a:cubicBezTo>
                  <a:pt x="3879274" y="3010867"/>
                  <a:pt x="3010869" y="3879272"/>
                  <a:pt x="1939637" y="3879272"/>
                </a:cubicBezTo>
                <a:cubicBezTo>
                  <a:pt x="868405" y="3879272"/>
                  <a:pt x="0" y="3010867"/>
                  <a:pt x="0" y="1939636"/>
                </a:cubicBezTo>
                <a:cubicBezTo>
                  <a:pt x="0" y="868405"/>
                  <a:pt x="868405" y="0"/>
                  <a:pt x="1939637" y="0"/>
                </a:cubicBezTo>
                <a:close/>
              </a:path>
            </a:pathLst>
          </a:custGeom>
        </p:spPr>
      </p:pic>
      <p:grpSp>
        <p:nvGrpSpPr>
          <p:cNvPr id="105" name="Group 104">
            <a:extLst>
              <a:ext uri="{FF2B5EF4-FFF2-40B4-BE49-F238E27FC236}">
                <a16:creationId xmlns:a16="http://schemas.microsoft.com/office/drawing/2014/main" id="{6FEAD10A-DFE9-5646-C443-5C1CD149B494}"/>
              </a:ext>
            </a:extLst>
          </p:cNvPr>
          <p:cNvGrpSpPr/>
          <p:nvPr/>
        </p:nvGrpSpPr>
        <p:grpSpPr>
          <a:xfrm>
            <a:off x="4695825" y="2028826"/>
            <a:ext cx="2800352" cy="2800350"/>
            <a:chOff x="4695825" y="2028826"/>
            <a:chExt cx="2800352" cy="2800350"/>
          </a:xfrm>
        </p:grpSpPr>
        <p:sp>
          <p:nvSpPr>
            <p:cNvPr id="106" name="Oval 105">
              <a:extLst>
                <a:ext uri="{FF2B5EF4-FFF2-40B4-BE49-F238E27FC236}">
                  <a16:creationId xmlns:a16="http://schemas.microsoft.com/office/drawing/2014/main" id="{546EE892-2C0F-5632-62E1-960B049F33B7}"/>
                </a:ext>
              </a:extLst>
            </p:cNvPr>
            <p:cNvSpPr/>
            <p:nvPr/>
          </p:nvSpPr>
          <p:spPr>
            <a:xfrm>
              <a:off x="4695825" y="2028826"/>
              <a:ext cx="2800352" cy="28003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107" name="Group 106">
              <a:extLst>
                <a:ext uri="{FF2B5EF4-FFF2-40B4-BE49-F238E27FC236}">
                  <a16:creationId xmlns:a16="http://schemas.microsoft.com/office/drawing/2014/main" id="{213B0E7A-1976-F1D8-ED14-E65C17AAF488}"/>
                </a:ext>
              </a:extLst>
            </p:cNvPr>
            <p:cNvGrpSpPr/>
            <p:nvPr/>
          </p:nvGrpSpPr>
          <p:grpSpPr>
            <a:xfrm>
              <a:off x="4993078" y="2192924"/>
              <a:ext cx="2205845" cy="2472153"/>
              <a:chOff x="4993078" y="2183723"/>
              <a:chExt cx="2205845" cy="2472153"/>
            </a:xfrm>
          </p:grpSpPr>
          <p:grpSp>
            <p:nvGrpSpPr>
              <p:cNvPr id="108" name="Group 107">
                <a:extLst>
                  <a:ext uri="{FF2B5EF4-FFF2-40B4-BE49-F238E27FC236}">
                    <a16:creationId xmlns:a16="http://schemas.microsoft.com/office/drawing/2014/main" id="{717913CD-200F-05DD-3C88-618E01A89180}"/>
                  </a:ext>
                </a:extLst>
              </p:cNvPr>
              <p:cNvGrpSpPr/>
              <p:nvPr/>
            </p:nvGrpSpPr>
            <p:grpSpPr>
              <a:xfrm>
                <a:off x="4993078" y="2183723"/>
                <a:ext cx="2205845" cy="304800"/>
                <a:chOff x="5020868" y="2183723"/>
                <a:chExt cx="2205845" cy="304800"/>
              </a:xfrm>
            </p:grpSpPr>
            <p:sp>
              <p:nvSpPr>
                <p:cNvPr id="112" name="Isosceles Triangle 111">
                  <a:extLst>
                    <a:ext uri="{FF2B5EF4-FFF2-40B4-BE49-F238E27FC236}">
                      <a16:creationId xmlns:a16="http://schemas.microsoft.com/office/drawing/2014/main" id="{4C22C18B-DEB7-EDD6-6B08-436DAEE270A8}"/>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13" name="Isosceles Triangle 112">
                  <a:extLst>
                    <a:ext uri="{FF2B5EF4-FFF2-40B4-BE49-F238E27FC236}">
                      <a16:creationId xmlns:a16="http://schemas.microsoft.com/office/drawing/2014/main" id="{A8F6C497-3DC6-0822-11A1-441B641074EA}"/>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109" name="Group 108">
                <a:extLst>
                  <a:ext uri="{FF2B5EF4-FFF2-40B4-BE49-F238E27FC236}">
                    <a16:creationId xmlns:a16="http://schemas.microsoft.com/office/drawing/2014/main" id="{2F2B0BCF-CBBF-266F-60FF-120B33D586D1}"/>
                  </a:ext>
                </a:extLst>
              </p:cNvPr>
              <p:cNvGrpSpPr/>
              <p:nvPr/>
            </p:nvGrpSpPr>
            <p:grpSpPr>
              <a:xfrm flipV="1">
                <a:off x="4993078" y="4351076"/>
                <a:ext cx="2205845" cy="304800"/>
                <a:chOff x="5020868" y="2183723"/>
                <a:chExt cx="2205845" cy="304800"/>
              </a:xfrm>
            </p:grpSpPr>
            <p:sp>
              <p:nvSpPr>
                <p:cNvPr id="110" name="Isosceles Triangle 109">
                  <a:extLst>
                    <a:ext uri="{FF2B5EF4-FFF2-40B4-BE49-F238E27FC236}">
                      <a16:creationId xmlns:a16="http://schemas.microsoft.com/office/drawing/2014/main" id="{7C34A37A-212E-8FB6-BCEC-BFBB23AB8BCB}"/>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11" name="Isosceles Triangle 110">
                  <a:extLst>
                    <a:ext uri="{FF2B5EF4-FFF2-40B4-BE49-F238E27FC236}">
                      <a16:creationId xmlns:a16="http://schemas.microsoft.com/office/drawing/2014/main" id="{8811C318-4E5B-3163-45D3-760BE38A39F4}"/>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gr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vert="horz"/>
          <a:lstStyle/>
          <a:p>
            <a:r>
              <a:rPr lang="en-US" dirty="0"/>
              <a:t>Stratification model</a:t>
            </a:r>
          </a:p>
        </p:txBody>
      </p:sp>
      <p:sp>
        <p:nvSpPr>
          <p:cNvPr id="8" name="Oval 7">
            <a:extLst>
              <a:ext uri="{FF2B5EF4-FFF2-40B4-BE49-F238E27FC236}">
                <a16:creationId xmlns:a16="http://schemas.microsoft.com/office/drawing/2014/main" id="{12E1A47C-787E-8FE9-8571-7F1AF3276A91}"/>
              </a:ext>
            </a:extLst>
          </p:cNvPr>
          <p:cNvSpPr/>
          <p:nvPr/>
        </p:nvSpPr>
        <p:spPr>
          <a:xfrm>
            <a:off x="3962401" y="1295402"/>
            <a:ext cx="4267200" cy="4267198"/>
          </a:xfrm>
          <a:prstGeom prst="ellipse">
            <a:avLst/>
          </a:prstGeom>
          <a:noFill/>
          <a:ln w="15875">
            <a:solidFill>
              <a:schemeClr val="bg1">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2" name="Oval 11">
            <a:extLst>
              <a:ext uri="{FF2B5EF4-FFF2-40B4-BE49-F238E27FC236}">
                <a16:creationId xmlns:a16="http://schemas.microsoft.com/office/drawing/2014/main" id="{06947F88-87B2-3802-808A-C4F87DB328ED}"/>
              </a:ext>
            </a:extLst>
          </p:cNvPr>
          <p:cNvSpPr/>
          <p:nvPr/>
        </p:nvSpPr>
        <p:spPr>
          <a:xfrm>
            <a:off x="7093097" y="1188535"/>
            <a:ext cx="1082385" cy="1082385"/>
          </a:xfrm>
          <a:prstGeom prst="ellipse">
            <a:avLst/>
          </a:prstGeom>
          <a:solidFill>
            <a:schemeClr val="accent3"/>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3" name="Oval 12">
            <a:extLst>
              <a:ext uri="{FF2B5EF4-FFF2-40B4-BE49-F238E27FC236}">
                <a16:creationId xmlns:a16="http://schemas.microsoft.com/office/drawing/2014/main" id="{979F87C0-334E-0E5D-5B6C-BFA4EA830E81}"/>
              </a:ext>
            </a:extLst>
          </p:cNvPr>
          <p:cNvSpPr/>
          <p:nvPr/>
        </p:nvSpPr>
        <p:spPr>
          <a:xfrm>
            <a:off x="4016520" y="1188535"/>
            <a:ext cx="1082385" cy="1082385"/>
          </a:xfrm>
          <a:prstGeom prst="ellipse">
            <a:avLst/>
          </a:prstGeom>
          <a:solidFill>
            <a:schemeClr val="tx2">
              <a:lumMod val="90000"/>
              <a:lumOff val="10000"/>
            </a:schemeClr>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20" name="Group 19">
            <a:extLst>
              <a:ext uri="{FF2B5EF4-FFF2-40B4-BE49-F238E27FC236}">
                <a16:creationId xmlns:a16="http://schemas.microsoft.com/office/drawing/2014/main" id="{85108601-1A71-67F3-7BFD-497903454F6B}"/>
              </a:ext>
            </a:extLst>
          </p:cNvPr>
          <p:cNvGrpSpPr/>
          <p:nvPr/>
        </p:nvGrpSpPr>
        <p:grpSpPr>
          <a:xfrm>
            <a:off x="8422483" y="1034647"/>
            <a:ext cx="3202718" cy="2141630"/>
            <a:chOff x="8422483" y="1156903"/>
            <a:chExt cx="3202718" cy="2141630"/>
          </a:xfrm>
        </p:grpSpPr>
        <p:sp>
          <p:nvSpPr>
            <p:cNvPr id="18" name="Rectangle 17">
              <a:extLst>
                <a:ext uri="{FF2B5EF4-FFF2-40B4-BE49-F238E27FC236}">
                  <a16:creationId xmlns:a16="http://schemas.microsoft.com/office/drawing/2014/main" id="{33257688-FB7A-18EE-68CB-A7E3E77BCB09}"/>
                </a:ext>
              </a:extLst>
            </p:cNvPr>
            <p:cNvSpPr/>
            <p:nvPr/>
          </p:nvSpPr>
          <p:spPr>
            <a:xfrm>
              <a:off x="8422483" y="1156903"/>
              <a:ext cx="3149407" cy="5539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2391CF"/>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Deploy this model when the following applies:</a:t>
              </a:r>
            </a:p>
          </p:txBody>
        </p:sp>
        <p:sp>
          <p:nvSpPr>
            <p:cNvPr id="19" name="Rectangle 18">
              <a:extLst>
                <a:ext uri="{FF2B5EF4-FFF2-40B4-BE49-F238E27FC236}">
                  <a16:creationId xmlns:a16="http://schemas.microsoft.com/office/drawing/2014/main" id="{1255A1C0-1E6F-D4CD-966B-668888C38E34}"/>
                </a:ext>
              </a:extLst>
            </p:cNvPr>
            <p:cNvSpPr/>
            <p:nvPr/>
          </p:nvSpPr>
          <p:spPr>
            <a:xfrm>
              <a:off x="8475794" y="1851983"/>
              <a:ext cx="3149407" cy="144655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Significant amount of market potential sits at top of the market.</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Buying process increases in complexity up the pyramid.</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Long-tail buyers are willing to engage with inside sales or low/no touch model.</a:t>
              </a:r>
            </a:p>
          </p:txBody>
        </p:sp>
      </p:grpSp>
      <p:grpSp>
        <p:nvGrpSpPr>
          <p:cNvPr id="40" name="Group 39">
            <a:extLst>
              <a:ext uri="{FF2B5EF4-FFF2-40B4-BE49-F238E27FC236}">
                <a16:creationId xmlns:a16="http://schemas.microsoft.com/office/drawing/2014/main" id="{33DF0D5E-6F1E-7226-A09C-DCB5386442E6}"/>
              </a:ext>
            </a:extLst>
          </p:cNvPr>
          <p:cNvGrpSpPr/>
          <p:nvPr/>
        </p:nvGrpSpPr>
        <p:grpSpPr>
          <a:xfrm>
            <a:off x="609600" y="1173146"/>
            <a:ext cx="3149407" cy="1630060"/>
            <a:chOff x="609600" y="1173146"/>
            <a:chExt cx="3149407" cy="1630060"/>
          </a:xfrm>
        </p:grpSpPr>
        <p:sp>
          <p:nvSpPr>
            <p:cNvPr id="22" name="Rectangle 21">
              <a:extLst>
                <a:ext uri="{FF2B5EF4-FFF2-40B4-BE49-F238E27FC236}">
                  <a16:creationId xmlns:a16="http://schemas.microsoft.com/office/drawing/2014/main" id="{3216FC14-FCA3-6033-110F-B483813F5CA4}"/>
                </a:ext>
              </a:extLst>
            </p:cNvPr>
            <p:cNvSpPr/>
            <p:nvPr/>
          </p:nvSpPr>
          <p:spPr>
            <a:xfrm>
              <a:off x="609600" y="1173146"/>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tx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Description</a:t>
              </a:r>
            </a:p>
          </p:txBody>
        </p:sp>
        <p:sp>
          <p:nvSpPr>
            <p:cNvPr id="23" name="Rectangle 22">
              <a:extLst>
                <a:ext uri="{FF2B5EF4-FFF2-40B4-BE49-F238E27FC236}">
                  <a16:creationId xmlns:a16="http://schemas.microsoft.com/office/drawing/2014/main" id="{E8122B13-F639-A541-9366-A6E50DA354B7}"/>
                </a:ext>
              </a:extLst>
            </p:cNvPr>
            <p:cNvSpPr/>
            <p:nvPr/>
          </p:nvSpPr>
          <p:spPr>
            <a:xfrm>
              <a:off x="609600" y="1510544"/>
              <a:ext cx="3149407" cy="12926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defTabSz="914400" rtl="0" eaLnBrk="1" fontAlgn="auto" latinLnBrk="0" hangingPunct="1">
                <a:lnSpc>
                  <a:spcPct val="100000"/>
                </a:lnSpc>
                <a:spcBef>
                  <a:spcPts val="600"/>
                </a:spcBef>
                <a:spcAft>
                  <a:spcPts val="0"/>
                </a:spcAft>
                <a:buClrTx/>
                <a:buSzTx/>
                <a:buFontTx/>
                <a:buNone/>
                <a:tabLst>
                  <a:tab pos="457200" algn="l"/>
                </a:tabLst>
                <a:defRPr/>
              </a:pPr>
              <a:r>
                <a:rPr kumimoji="0" lang="en-US" sz="1400" i="0" u="none" strike="noStrike" kern="1200" cap="none" spc="0" normalizeH="0" baseline="0" noProof="0" dirty="0">
                  <a:ln>
                    <a:noFill/>
                  </a:ln>
                  <a:solidFill>
                    <a:srgbClr val="071E31"/>
                  </a:solidFill>
                  <a:effectLst/>
                  <a:uLnTx/>
                  <a:uFillTx/>
                  <a:latin typeface="Slate Pro" panose="02000506040000020004" pitchFamily="2" charset="0"/>
                  <a:cs typeface="Times New Roman" panose="02020603050405020304" pitchFamily="18" charset="0"/>
                  <a:sym typeface="Slate Pro" panose="02000506040000020004" pitchFamily="2" charset="0"/>
                </a:rPr>
                <a:t>Stratify your accounts based on size, e.g., current spend, spend potential, employee count, etc. This type of design can be seen in organizations with a clear hierarchy, where different layers represent different levels of decision-making.</a:t>
              </a:r>
            </a:p>
          </p:txBody>
        </p:sp>
      </p:grpSp>
      <p:sp>
        <p:nvSpPr>
          <p:cNvPr id="14" name="Oval 13">
            <a:extLst>
              <a:ext uri="{FF2B5EF4-FFF2-40B4-BE49-F238E27FC236}">
                <a16:creationId xmlns:a16="http://schemas.microsoft.com/office/drawing/2014/main" id="{08A84063-5C17-2027-241C-D1B22DE18AC0}"/>
              </a:ext>
            </a:extLst>
          </p:cNvPr>
          <p:cNvSpPr/>
          <p:nvPr/>
        </p:nvSpPr>
        <p:spPr>
          <a:xfrm>
            <a:off x="7093097" y="4488066"/>
            <a:ext cx="1082385" cy="1082385"/>
          </a:xfrm>
          <a:prstGeom prst="ellipse">
            <a:avLst/>
          </a:prstGeom>
          <a:solidFill>
            <a:srgbClr val="FF000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5" name="Oval 14">
            <a:extLst>
              <a:ext uri="{FF2B5EF4-FFF2-40B4-BE49-F238E27FC236}">
                <a16:creationId xmlns:a16="http://schemas.microsoft.com/office/drawing/2014/main" id="{ED819262-07E7-DEC0-69AA-B82DC223295C}"/>
              </a:ext>
            </a:extLst>
          </p:cNvPr>
          <p:cNvSpPr/>
          <p:nvPr/>
        </p:nvSpPr>
        <p:spPr>
          <a:xfrm>
            <a:off x="4016520" y="4488066"/>
            <a:ext cx="1082385" cy="108238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72" name="Group 71">
            <a:extLst>
              <a:ext uri="{FF2B5EF4-FFF2-40B4-BE49-F238E27FC236}">
                <a16:creationId xmlns:a16="http://schemas.microsoft.com/office/drawing/2014/main" id="{3387E0FD-9C15-9E66-B79D-58B4506D1D8C}"/>
              </a:ext>
            </a:extLst>
          </p:cNvPr>
          <p:cNvGrpSpPr/>
          <p:nvPr/>
        </p:nvGrpSpPr>
        <p:grpSpPr>
          <a:xfrm>
            <a:off x="8422483" y="4212700"/>
            <a:ext cx="3149407" cy="1276117"/>
            <a:chOff x="8422483" y="4472677"/>
            <a:chExt cx="3149407" cy="1276117"/>
          </a:xfrm>
        </p:grpSpPr>
        <p:sp>
          <p:nvSpPr>
            <p:cNvPr id="38" name="Rectangle 37">
              <a:extLst>
                <a:ext uri="{FF2B5EF4-FFF2-40B4-BE49-F238E27FC236}">
                  <a16:creationId xmlns:a16="http://schemas.microsoft.com/office/drawing/2014/main" id="{D872F81A-9C5E-4B4C-3969-C3F2B217DDE0}"/>
                </a:ext>
              </a:extLst>
            </p:cNvPr>
            <p:cNvSpPr/>
            <p:nvPr/>
          </p:nvSpPr>
          <p:spPr>
            <a:xfrm>
              <a:off x="8422483"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FF000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Cons</a:t>
              </a:r>
            </a:p>
          </p:txBody>
        </p:sp>
        <p:sp>
          <p:nvSpPr>
            <p:cNvPr id="39" name="Rectangle 38">
              <a:extLst>
                <a:ext uri="{FF2B5EF4-FFF2-40B4-BE49-F238E27FC236}">
                  <a16:creationId xmlns:a16="http://schemas.microsoft.com/office/drawing/2014/main" id="{7A696353-550A-6056-B5A2-AC64A6EB5352}"/>
                </a:ext>
              </a:extLst>
            </p:cNvPr>
            <p:cNvSpPr/>
            <p:nvPr/>
          </p:nvSpPr>
          <p:spPr>
            <a:xfrm>
              <a:off x="8422483" y="4810075"/>
              <a:ext cx="3149407" cy="9387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457200" algn="l"/>
                </a:tabLst>
                <a:defRPr/>
              </a:pPr>
              <a:r>
                <a:rPr kumimoji="0" lang="en-US" sz="1400" b="0" i="0" u="none" strike="noStrike" kern="1200" cap="none" spc="0" normalizeH="0" baseline="0" noProof="0" dirty="0">
                  <a:ln>
                    <a:noFill/>
                  </a:ln>
                  <a:solidFill>
                    <a:srgbClr val="071E31"/>
                  </a:solidFill>
                  <a:effectLst/>
                  <a:uLnTx/>
                  <a:uFillTx/>
                  <a:latin typeface="Slate Pro" panose="02000506040000020004" pitchFamily="2" charset="0"/>
                  <a:cs typeface="Times New Roman" panose="02020603050405020304" pitchFamily="18" charset="0"/>
                  <a:sym typeface="Slate Pro" panose="02000506040000020004" pitchFamily="2" charset="0"/>
                </a:rPr>
                <a:t>Prospects/customers not equally managed.</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457200" algn="l"/>
                </a:tabLst>
                <a:defRPr/>
              </a:pPr>
              <a:r>
                <a:rPr kumimoji="0" lang="en-US" sz="1400" b="0" i="0" u="none" strike="noStrike" kern="1200" cap="none" spc="0" normalizeH="0" baseline="0" noProof="0" dirty="0">
                  <a:ln>
                    <a:noFill/>
                  </a:ln>
                  <a:solidFill>
                    <a:srgbClr val="071E31"/>
                  </a:solidFill>
                  <a:effectLst/>
                  <a:uLnTx/>
                  <a:uFillTx/>
                  <a:latin typeface="Slate Pro" panose="02000506040000020004" pitchFamily="2" charset="0"/>
                  <a:cs typeface="Times New Roman" panose="02020603050405020304" pitchFamily="18" charset="0"/>
                  <a:sym typeface="Slate Pro" panose="02000506040000020004" pitchFamily="2" charset="0"/>
                </a:rPr>
                <a:t>Territories may exhibit large geographic dispersion.</a:t>
              </a:r>
            </a:p>
          </p:txBody>
        </p:sp>
      </p:grpSp>
      <p:grpSp>
        <p:nvGrpSpPr>
          <p:cNvPr id="71" name="Group 70">
            <a:extLst>
              <a:ext uri="{FF2B5EF4-FFF2-40B4-BE49-F238E27FC236}">
                <a16:creationId xmlns:a16="http://schemas.microsoft.com/office/drawing/2014/main" id="{DB650256-3B2F-5048-20C1-BEE6BD8FAFF1}"/>
              </a:ext>
            </a:extLst>
          </p:cNvPr>
          <p:cNvGrpSpPr/>
          <p:nvPr/>
        </p:nvGrpSpPr>
        <p:grpSpPr>
          <a:xfrm>
            <a:off x="609600" y="4212700"/>
            <a:ext cx="3149407" cy="1276117"/>
            <a:chOff x="609600" y="4472677"/>
            <a:chExt cx="3149407" cy="1276117"/>
          </a:xfrm>
        </p:grpSpPr>
        <p:sp>
          <p:nvSpPr>
            <p:cNvPr id="27" name="Rectangle 26">
              <a:extLst>
                <a:ext uri="{FF2B5EF4-FFF2-40B4-BE49-F238E27FC236}">
                  <a16:creationId xmlns:a16="http://schemas.microsoft.com/office/drawing/2014/main" id="{FCBADB04-C919-A435-65E9-8DC90266AB4E}"/>
                </a:ext>
              </a:extLst>
            </p:cNvPr>
            <p:cNvSpPr/>
            <p:nvPr/>
          </p:nvSpPr>
          <p:spPr>
            <a:xfrm>
              <a:off x="609600"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00B05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Pros</a:t>
              </a:r>
            </a:p>
          </p:txBody>
        </p:sp>
        <p:sp>
          <p:nvSpPr>
            <p:cNvPr id="28" name="Rectangle 27">
              <a:extLst>
                <a:ext uri="{FF2B5EF4-FFF2-40B4-BE49-F238E27FC236}">
                  <a16:creationId xmlns:a16="http://schemas.microsoft.com/office/drawing/2014/main" id="{C2975332-2479-44FA-01EB-5AAEFF01B107}"/>
                </a:ext>
              </a:extLst>
            </p:cNvPr>
            <p:cNvSpPr/>
            <p:nvPr/>
          </p:nvSpPr>
          <p:spPr>
            <a:xfrm>
              <a:off x="609600" y="4810075"/>
              <a:ext cx="3149407" cy="9387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tab pos="457200" algn="l"/>
                </a:tabLst>
                <a:defRPr/>
              </a:pPr>
              <a:r>
                <a:rPr kumimoji="0" lang="en-US" sz="1400" i="0" u="none" strike="noStrike" kern="1200" cap="none" spc="0" normalizeH="0" baseline="0" noProof="0" dirty="0">
                  <a:ln>
                    <a:noFill/>
                  </a:ln>
                  <a:solidFill>
                    <a:srgbClr val="071E31"/>
                  </a:solidFill>
                  <a:effectLst/>
                  <a:uLnTx/>
                  <a:uFillTx/>
                  <a:latin typeface="Slate Pro" panose="02000506040000020004" pitchFamily="2" charset="0"/>
                  <a:cs typeface="Times New Roman" panose="02020603050405020304" pitchFamily="18" charset="0"/>
                  <a:sym typeface="Slate Pro" panose="02000506040000020004" pitchFamily="2" charset="0"/>
                </a:rPr>
                <a:t>Selling expenses are aligned with opportunities.</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tab pos="457200" algn="l"/>
                </a:tabLst>
                <a:defRPr/>
              </a:pPr>
              <a:r>
                <a:rPr kumimoji="0" lang="en-US" sz="1400" i="0" u="none" strike="noStrike" kern="1200" cap="none" spc="0" normalizeH="0" baseline="0" noProof="0" dirty="0">
                  <a:ln>
                    <a:noFill/>
                  </a:ln>
                  <a:solidFill>
                    <a:srgbClr val="071E31"/>
                  </a:solidFill>
                  <a:effectLst/>
                  <a:uLnTx/>
                  <a:uFillTx/>
                  <a:latin typeface="Slate Pro" panose="02000506040000020004" pitchFamily="2" charset="0"/>
                  <a:cs typeface="Times New Roman" panose="02020603050405020304" pitchFamily="18" charset="0"/>
                  <a:sym typeface="Slate Pro" panose="02000506040000020004" pitchFamily="2" charset="0"/>
                </a:rPr>
                <a:t>Maximize revenue per head in limited resource environments.</a:t>
              </a:r>
            </a:p>
          </p:txBody>
        </p:sp>
      </p:grpSp>
      <p:cxnSp>
        <p:nvCxnSpPr>
          <p:cNvPr id="42" name="Straight Connector 41">
            <a:extLst>
              <a:ext uri="{FF2B5EF4-FFF2-40B4-BE49-F238E27FC236}">
                <a16:creationId xmlns:a16="http://schemas.microsoft.com/office/drawing/2014/main" id="{171E6116-3FB0-52E4-13C6-7CAD1699585E}"/>
              </a:ext>
            </a:extLst>
          </p:cNvPr>
          <p:cNvCxnSpPr>
            <a:cxnSpLocks/>
          </p:cNvCxnSpPr>
          <p:nvPr/>
        </p:nvCxnSpPr>
        <p:spPr>
          <a:xfrm flipH="1">
            <a:off x="609600" y="3429000"/>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A270A222-EC77-C925-B231-3BF601AAB7A4}"/>
              </a:ext>
            </a:extLst>
          </p:cNvPr>
          <p:cNvCxnSpPr>
            <a:cxnSpLocks/>
          </p:cNvCxnSpPr>
          <p:nvPr/>
        </p:nvCxnSpPr>
        <p:spPr>
          <a:xfrm flipH="1">
            <a:off x="8422483" y="3429000"/>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59" name="Group 58">
            <a:extLst>
              <a:ext uri="{FF2B5EF4-FFF2-40B4-BE49-F238E27FC236}">
                <a16:creationId xmlns:a16="http://schemas.microsoft.com/office/drawing/2014/main" id="{9EC24526-D4CC-DE91-C5B6-B18A47F328D3}"/>
              </a:ext>
            </a:extLst>
          </p:cNvPr>
          <p:cNvGrpSpPr/>
          <p:nvPr/>
        </p:nvGrpSpPr>
        <p:grpSpPr>
          <a:xfrm>
            <a:off x="5147005" y="2934372"/>
            <a:ext cx="1897993" cy="989259"/>
            <a:chOff x="455010" y="2438334"/>
            <a:chExt cx="2582945" cy="1346266"/>
          </a:xfrm>
        </p:grpSpPr>
        <p:grpSp>
          <p:nvGrpSpPr>
            <p:cNvPr id="60" name="Group 59">
              <a:extLst>
                <a:ext uri="{FF2B5EF4-FFF2-40B4-BE49-F238E27FC236}">
                  <a16:creationId xmlns:a16="http://schemas.microsoft.com/office/drawing/2014/main" id="{F7429489-2F2A-AF6B-0D98-AF3CEC38D2B2}"/>
                </a:ext>
              </a:extLst>
            </p:cNvPr>
            <p:cNvGrpSpPr/>
            <p:nvPr/>
          </p:nvGrpSpPr>
          <p:grpSpPr>
            <a:xfrm>
              <a:off x="455010" y="2486981"/>
              <a:ext cx="1402336" cy="1297619"/>
              <a:chOff x="461958" y="2486981"/>
              <a:chExt cx="1786464" cy="1240789"/>
            </a:xfrm>
          </p:grpSpPr>
          <p:sp>
            <p:nvSpPr>
              <p:cNvPr id="64" name="Freeform: Shape 63">
                <a:extLst>
                  <a:ext uri="{FF2B5EF4-FFF2-40B4-BE49-F238E27FC236}">
                    <a16:creationId xmlns:a16="http://schemas.microsoft.com/office/drawing/2014/main" id="{C307E77E-4E2C-98CD-9E2E-084DCEA40F01}"/>
                  </a:ext>
                </a:extLst>
              </p:cNvPr>
              <p:cNvSpPr/>
              <p:nvPr/>
            </p:nvSpPr>
            <p:spPr>
              <a:xfrm>
                <a:off x="786870" y="2903241"/>
                <a:ext cx="1136641" cy="408270"/>
              </a:xfrm>
              <a:custGeom>
                <a:avLst/>
                <a:gdLst>
                  <a:gd name="connsiteX0" fmla="*/ 316492 w 1136641"/>
                  <a:gd name="connsiteY0" fmla="*/ 0 h 545674"/>
                  <a:gd name="connsiteX1" fmla="*/ 820150 w 1136641"/>
                  <a:gd name="connsiteY1" fmla="*/ 0 h 545674"/>
                  <a:gd name="connsiteX2" fmla="*/ 1136641 w 1136641"/>
                  <a:gd name="connsiteY2" fmla="*/ 545674 h 545674"/>
                  <a:gd name="connsiteX3" fmla="*/ 0 w 1136641"/>
                  <a:gd name="connsiteY3" fmla="*/ 545674 h 545674"/>
                  <a:gd name="connsiteX4" fmla="*/ 316492 w 1136641"/>
                  <a:gd name="connsiteY4" fmla="*/ 0 h 545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641" h="545674">
                    <a:moveTo>
                      <a:pt x="316492" y="0"/>
                    </a:moveTo>
                    <a:lnTo>
                      <a:pt x="820150" y="0"/>
                    </a:lnTo>
                    <a:lnTo>
                      <a:pt x="1136641" y="545674"/>
                    </a:lnTo>
                    <a:lnTo>
                      <a:pt x="0" y="545674"/>
                    </a:lnTo>
                    <a:lnTo>
                      <a:pt x="316492"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Slate Pro" panose="02000506040000020004" pitchFamily="2" charset="0"/>
                  <a:sym typeface="Slate Pro" panose="02000506040000020004" pitchFamily="2" charset="0"/>
                </a:endParaRPr>
              </a:p>
            </p:txBody>
          </p:sp>
          <p:sp>
            <p:nvSpPr>
              <p:cNvPr id="65" name="Freeform: Shape 64">
                <a:extLst>
                  <a:ext uri="{FF2B5EF4-FFF2-40B4-BE49-F238E27FC236}">
                    <a16:creationId xmlns:a16="http://schemas.microsoft.com/office/drawing/2014/main" id="{6E73A624-76FD-5064-252C-3D027C8ACE01}"/>
                  </a:ext>
                </a:extLst>
              </p:cNvPr>
              <p:cNvSpPr/>
              <p:nvPr/>
            </p:nvSpPr>
            <p:spPr>
              <a:xfrm>
                <a:off x="1126255" y="2486981"/>
                <a:ext cx="457871" cy="324857"/>
              </a:xfrm>
              <a:custGeom>
                <a:avLst/>
                <a:gdLst>
                  <a:gd name="connsiteX0" fmla="*/ 251829 w 503658"/>
                  <a:gd name="connsiteY0" fmla="*/ 0 h 434188"/>
                  <a:gd name="connsiteX1" fmla="*/ 503658 w 503658"/>
                  <a:gd name="connsiteY1" fmla="*/ 434188 h 434188"/>
                  <a:gd name="connsiteX2" fmla="*/ 0 w 503658"/>
                  <a:gd name="connsiteY2" fmla="*/ 434188 h 434188"/>
                  <a:gd name="connsiteX3" fmla="*/ 251829 w 503658"/>
                  <a:gd name="connsiteY3" fmla="*/ 0 h 434188"/>
                </a:gdLst>
                <a:ahLst/>
                <a:cxnLst>
                  <a:cxn ang="0">
                    <a:pos x="connsiteX0" y="connsiteY0"/>
                  </a:cxn>
                  <a:cxn ang="0">
                    <a:pos x="connsiteX1" y="connsiteY1"/>
                  </a:cxn>
                  <a:cxn ang="0">
                    <a:pos x="connsiteX2" y="connsiteY2"/>
                  </a:cxn>
                  <a:cxn ang="0">
                    <a:pos x="connsiteX3" y="connsiteY3"/>
                  </a:cxn>
                </a:cxnLst>
                <a:rect l="l" t="t" r="r" b="b"/>
                <a:pathLst>
                  <a:path w="503658" h="434188">
                    <a:moveTo>
                      <a:pt x="251829" y="0"/>
                    </a:moveTo>
                    <a:lnTo>
                      <a:pt x="503658" y="434188"/>
                    </a:lnTo>
                    <a:lnTo>
                      <a:pt x="0" y="434188"/>
                    </a:lnTo>
                    <a:lnTo>
                      <a:pt x="251829" y="0"/>
                    </a:ln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Slate Pro" panose="02000506040000020004" pitchFamily="2" charset="0"/>
                  <a:sym typeface="Slate Pro" panose="02000506040000020004" pitchFamily="2" charset="0"/>
                </a:endParaRPr>
              </a:p>
            </p:txBody>
          </p:sp>
          <p:sp>
            <p:nvSpPr>
              <p:cNvPr id="66" name="Freeform: Shape 65">
                <a:extLst>
                  <a:ext uri="{FF2B5EF4-FFF2-40B4-BE49-F238E27FC236}">
                    <a16:creationId xmlns:a16="http://schemas.microsoft.com/office/drawing/2014/main" id="{AC4C7245-82ED-D13D-455C-7B563C390330}"/>
                  </a:ext>
                </a:extLst>
              </p:cNvPr>
              <p:cNvSpPr/>
              <p:nvPr/>
            </p:nvSpPr>
            <p:spPr>
              <a:xfrm>
                <a:off x="461958" y="3402913"/>
                <a:ext cx="1786464" cy="324857"/>
              </a:xfrm>
              <a:custGeom>
                <a:avLst/>
                <a:gdLst>
                  <a:gd name="connsiteX0" fmla="*/ 251829 w 1640299"/>
                  <a:gd name="connsiteY0" fmla="*/ 0 h 434188"/>
                  <a:gd name="connsiteX1" fmla="*/ 1388470 w 1640299"/>
                  <a:gd name="connsiteY1" fmla="*/ 0 h 434188"/>
                  <a:gd name="connsiteX2" fmla="*/ 1640299 w 1640299"/>
                  <a:gd name="connsiteY2" fmla="*/ 434188 h 434188"/>
                  <a:gd name="connsiteX3" fmla="*/ 0 w 1640299"/>
                  <a:gd name="connsiteY3" fmla="*/ 434188 h 434188"/>
                  <a:gd name="connsiteX4" fmla="*/ 251829 w 1640299"/>
                  <a:gd name="connsiteY4" fmla="*/ 0 h 434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299" h="434188">
                    <a:moveTo>
                      <a:pt x="251829" y="0"/>
                    </a:moveTo>
                    <a:lnTo>
                      <a:pt x="1388470" y="0"/>
                    </a:lnTo>
                    <a:lnTo>
                      <a:pt x="1640299" y="434188"/>
                    </a:lnTo>
                    <a:lnTo>
                      <a:pt x="0" y="434188"/>
                    </a:lnTo>
                    <a:lnTo>
                      <a:pt x="251829" y="0"/>
                    </a:ln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Slate Pro" panose="02000506040000020004" pitchFamily="2" charset="0"/>
                  <a:sym typeface="Slate Pro" panose="02000506040000020004" pitchFamily="2" charset="0"/>
                </a:endParaRPr>
              </a:p>
            </p:txBody>
          </p:sp>
        </p:grpSp>
        <p:sp>
          <p:nvSpPr>
            <p:cNvPr id="61" name="TextBox 60">
              <a:extLst>
                <a:ext uri="{FF2B5EF4-FFF2-40B4-BE49-F238E27FC236}">
                  <a16:creationId xmlns:a16="http://schemas.microsoft.com/office/drawing/2014/main" id="{57A399E2-3965-7950-7944-488C37B0BC54}"/>
                </a:ext>
              </a:extLst>
            </p:cNvPr>
            <p:cNvSpPr txBox="1"/>
            <p:nvPr/>
          </p:nvSpPr>
          <p:spPr>
            <a:xfrm>
              <a:off x="1422720" y="2438334"/>
              <a:ext cx="1402336" cy="418849"/>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Global account managers</a:t>
              </a:r>
            </a:p>
          </p:txBody>
        </p:sp>
        <p:sp>
          <p:nvSpPr>
            <p:cNvPr id="62" name="TextBox 61">
              <a:extLst>
                <a:ext uri="{FF2B5EF4-FFF2-40B4-BE49-F238E27FC236}">
                  <a16:creationId xmlns:a16="http://schemas.microsoft.com/office/drawing/2014/main" id="{044F6A96-C315-F9F0-42C9-ACF4249B6B40}"/>
                </a:ext>
              </a:extLst>
            </p:cNvPr>
            <p:cNvSpPr txBox="1"/>
            <p:nvPr/>
          </p:nvSpPr>
          <p:spPr>
            <a:xfrm>
              <a:off x="1627239" y="2978652"/>
              <a:ext cx="1402336" cy="209424"/>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Field sales</a:t>
              </a:r>
            </a:p>
          </p:txBody>
        </p:sp>
        <p:sp>
          <p:nvSpPr>
            <p:cNvPr id="63" name="TextBox 62">
              <a:extLst>
                <a:ext uri="{FF2B5EF4-FFF2-40B4-BE49-F238E27FC236}">
                  <a16:creationId xmlns:a16="http://schemas.microsoft.com/office/drawing/2014/main" id="{D923F0A0-DD92-8587-FB55-4E41CC3DBF73}"/>
                </a:ext>
              </a:extLst>
            </p:cNvPr>
            <p:cNvSpPr txBox="1"/>
            <p:nvPr/>
          </p:nvSpPr>
          <p:spPr>
            <a:xfrm>
              <a:off x="1857345" y="3455548"/>
              <a:ext cx="1180610" cy="209424"/>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Inside sales</a:t>
              </a:r>
            </a:p>
          </p:txBody>
        </p:sp>
      </p:grpSp>
      <p:grpSp>
        <p:nvGrpSpPr>
          <p:cNvPr id="114" name="Group 113">
            <a:extLst>
              <a:ext uri="{FF2B5EF4-FFF2-40B4-BE49-F238E27FC236}">
                <a16:creationId xmlns:a16="http://schemas.microsoft.com/office/drawing/2014/main" id="{232EEF8E-4421-F94C-128E-F57BF1CFD5D5}"/>
              </a:ext>
            </a:extLst>
          </p:cNvPr>
          <p:cNvGrpSpPr/>
          <p:nvPr/>
        </p:nvGrpSpPr>
        <p:grpSpPr>
          <a:xfrm>
            <a:off x="4327399" y="1524770"/>
            <a:ext cx="460626" cy="409915"/>
            <a:chOff x="5554663" y="1458913"/>
            <a:chExt cx="346075" cy="307975"/>
          </a:xfrm>
          <a:solidFill>
            <a:schemeClr val="bg1"/>
          </a:solidFill>
        </p:grpSpPr>
        <p:sp>
          <p:nvSpPr>
            <p:cNvPr id="115" name="Freeform 148">
              <a:extLst>
                <a:ext uri="{FF2B5EF4-FFF2-40B4-BE49-F238E27FC236}">
                  <a16:creationId xmlns:a16="http://schemas.microsoft.com/office/drawing/2014/main" id="{EEC191A6-D2BB-FC9D-2281-A83F4866C28B}"/>
                </a:ext>
              </a:extLst>
            </p:cNvPr>
            <p:cNvSpPr>
              <a:spLocks noEditPoints="1"/>
            </p:cNvSpPr>
            <p:nvPr/>
          </p:nvSpPr>
          <p:spPr bwMode="auto">
            <a:xfrm>
              <a:off x="5554663" y="1458913"/>
              <a:ext cx="165100" cy="307975"/>
            </a:xfrm>
            <a:custGeom>
              <a:avLst/>
              <a:gdLst>
                <a:gd name="T0" fmla="*/ 0 w 44"/>
                <a:gd name="T1" fmla="*/ 2 h 82"/>
                <a:gd name="T2" fmla="*/ 0 w 44"/>
                <a:gd name="T3" fmla="*/ 68 h 82"/>
                <a:gd name="T4" fmla="*/ 2 w 44"/>
                <a:gd name="T5" fmla="*/ 70 h 82"/>
                <a:gd name="T6" fmla="*/ 44 w 44"/>
                <a:gd name="T7" fmla="*/ 82 h 82"/>
                <a:gd name="T8" fmla="*/ 44 w 44"/>
                <a:gd name="T9" fmla="*/ 9 h 82"/>
                <a:gd name="T10" fmla="*/ 2 w 44"/>
                <a:gd name="T11" fmla="*/ 0 h 82"/>
                <a:gd name="T12" fmla="*/ 0 w 44"/>
                <a:gd name="T13" fmla="*/ 2 h 82"/>
                <a:gd name="T14" fmla="*/ 10 w 44"/>
                <a:gd name="T15" fmla="*/ 18 h 82"/>
                <a:gd name="T16" fmla="*/ 37 w 44"/>
                <a:gd name="T17" fmla="*/ 23 h 82"/>
                <a:gd name="T18" fmla="*/ 38 w 44"/>
                <a:gd name="T19" fmla="*/ 26 h 82"/>
                <a:gd name="T20" fmla="*/ 36 w 44"/>
                <a:gd name="T21" fmla="*/ 27 h 82"/>
                <a:gd name="T22" fmla="*/ 35 w 44"/>
                <a:gd name="T23" fmla="*/ 27 h 82"/>
                <a:gd name="T24" fmla="*/ 10 w 44"/>
                <a:gd name="T25" fmla="*/ 22 h 82"/>
                <a:gd name="T26" fmla="*/ 8 w 44"/>
                <a:gd name="T27" fmla="*/ 20 h 82"/>
                <a:gd name="T28" fmla="*/ 10 w 44"/>
                <a:gd name="T29" fmla="*/ 18 h 82"/>
                <a:gd name="T30" fmla="*/ 10 w 44"/>
                <a:gd name="T31" fmla="*/ 30 h 82"/>
                <a:gd name="T32" fmla="*/ 37 w 44"/>
                <a:gd name="T33" fmla="*/ 35 h 82"/>
                <a:gd name="T34" fmla="*/ 38 w 44"/>
                <a:gd name="T35" fmla="*/ 38 h 82"/>
                <a:gd name="T36" fmla="*/ 36 w 44"/>
                <a:gd name="T37" fmla="*/ 39 h 82"/>
                <a:gd name="T38" fmla="*/ 35 w 44"/>
                <a:gd name="T39" fmla="*/ 39 h 82"/>
                <a:gd name="T40" fmla="*/ 10 w 44"/>
                <a:gd name="T41" fmla="*/ 34 h 82"/>
                <a:gd name="T42" fmla="*/ 8 w 44"/>
                <a:gd name="T43" fmla="*/ 32 h 82"/>
                <a:gd name="T44" fmla="*/ 10 w 44"/>
                <a:gd name="T45" fmla="*/ 30 h 82"/>
                <a:gd name="T46" fmla="*/ 10 w 44"/>
                <a:gd name="T47" fmla="*/ 42 h 82"/>
                <a:gd name="T48" fmla="*/ 37 w 44"/>
                <a:gd name="T49" fmla="*/ 47 h 82"/>
                <a:gd name="T50" fmla="*/ 38 w 44"/>
                <a:gd name="T51" fmla="*/ 50 h 82"/>
                <a:gd name="T52" fmla="*/ 36 w 44"/>
                <a:gd name="T53" fmla="*/ 51 h 82"/>
                <a:gd name="T54" fmla="*/ 35 w 44"/>
                <a:gd name="T55" fmla="*/ 51 h 82"/>
                <a:gd name="T56" fmla="*/ 10 w 44"/>
                <a:gd name="T57" fmla="*/ 46 h 82"/>
                <a:gd name="T58" fmla="*/ 8 w 44"/>
                <a:gd name="T59" fmla="*/ 44 h 82"/>
                <a:gd name="T60" fmla="*/ 10 w 44"/>
                <a:gd name="T61" fmla="*/ 42 h 82"/>
                <a:gd name="T62" fmla="*/ 10 w 44"/>
                <a:gd name="T63" fmla="*/ 54 h 82"/>
                <a:gd name="T64" fmla="*/ 37 w 44"/>
                <a:gd name="T65" fmla="*/ 59 h 82"/>
                <a:gd name="T66" fmla="*/ 38 w 44"/>
                <a:gd name="T67" fmla="*/ 62 h 82"/>
                <a:gd name="T68" fmla="*/ 36 w 44"/>
                <a:gd name="T69" fmla="*/ 63 h 82"/>
                <a:gd name="T70" fmla="*/ 35 w 44"/>
                <a:gd name="T71" fmla="*/ 63 h 82"/>
                <a:gd name="T72" fmla="*/ 10 w 44"/>
                <a:gd name="T73" fmla="*/ 58 h 82"/>
                <a:gd name="T74" fmla="*/ 8 w 44"/>
                <a:gd name="T75" fmla="*/ 56 h 82"/>
                <a:gd name="T76" fmla="*/ 10 w 44"/>
                <a:gd name="T77"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82">
                  <a:moveTo>
                    <a:pt x="0" y="2"/>
                  </a:moveTo>
                  <a:cubicBezTo>
                    <a:pt x="0" y="68"/>
                    <a:pt x="0" y="68"/>
                    <a:pt x="0" y="68"/>
                  </a:cubicBezTo>
                  <a:cubicBezTo>
                    <a:pt x="0" y="69"/>
                    <a:pt x="1" y="70"/>
                    <a:pt x="2" y="70"/>
                  </a:cubicBezTo>
                  <a:cubicBezTo>
                    <a:pt x="26" y="70"/>
                    <a:pt x="44" y="76"/>
                    <a:pt x="44" y="82"/>
                  </a:cubicBezTo>
                  <a:cubicBezTo>
                    <a:pt x="44" y="9"/>
                    <a:pt x="44" y="9"/>
                    <a:pt x="44" y="9"/>
                  </a:cubicBezTo>
                  <a:cubicBezTo>
                    <a:pt x="36" y="3"/>
                    <a:pt x="19" y="0"/>
                    <a:pt x="2" y="0"/>
                  </a:cubicBezTo>
                  <a:cubicBezTo>
                    <a:pt x="1" y="0"/>
                    <a:pt x="0" y="1"/>
                    <a:pt x="0" y="2"/>
                  </a:cubicBezTo>
                  <a:close/>
                  <a:moveTo>
                    <a:pt x="10" y="18"/>
                  </a:moveTo>
                  <a:cubicBezTo>
                    <a:pt x="21" y="19"/>
                    <a:pt x="30" y="21"/>
                    <a:pt x="37" y="23"/>
                  </a:cubicBezTo>
                  <a:cubicBezTo>
                    <a:pt x="38" y="23"/>
                    <a:pt x="38" y="25"/>
                    <a:pt x="38" y="26"/>
                  </a:cubicBezTo>
                  <a:cubicBezTo>
                    <a:pt x="38" y="26"/>
                    <a:pt x="37" y="27"/>
                    <a:pt x="36" y="27"/>
                  </a:cubicBezTo>
                  <a:cubicBezTo>
                    <a:pt x="36" y="27"/>
                    <a:pt x="36" y="27"/>
                    <a:pt x="35" y="27"/>
                  </a:cubicBezTo>
                  <a:cubicBezTo>
                    <a:pt x="29" y="24"/>
                    <a:pt x="20" y="23"/>
                    <a:pt x="10" y="22"/>
                  </a:cubicBezTo>
                  <a:cubicBezTo>
                    <a:pt x="9" y="22"/>
                    <a:pt x="8" y="21"/>
                    <a:pt x="8" y="20"/>
                  </a:cubicBezTo>
                  <a:cubicBezTo>
                    <a:pt x="8" y="19"/>
                    <a:pt x="9" y="18"/>
                    <a:pt x="10" y="18"/>
                  </a:cubicBezTo>
                  <a:close/>
                  <a:moveTo>
                    <a:pt x="10" y="30"/>
                  </a:moveTo>
                  <a:cubicBezTo>
                    <a:pt x="21" y="31"/>
                    <a:pt x="30" y="33"/>
                    <a:pt x="37" y="35"/>
                  </a:cubicBezTo>
                  <a:cubicBezTo>
                    <a:pt x="38" y="35"/>
                    <a:pt x="38" y="37"/>
                    <a:pt x="38" y="38"/>
                  </a:cubicBezTo>
                  <a:cubicBezTo>
                    <a:pt x="38" y="38"/>
                    <a:pt x="37" y="39"/>
                    <a:pt x="36" y="39"/>
                  </a:cubicBezTo>
                  <a:cubicBezTo>
                    <a:pt x="36" y="39"/>
                    <a:pt x="36" y="39"/>
                    <a:pt x="35" y="39"/>
                  </a:cubicBezTo>
                  <a:cubicBezTo>
                    <a:pt x="29" y="36"/>
                    <a:pt x="20" y="35"/>
                    <a:pt x="10" y="34"/>
                  </a:cubicBezTo>
                  <a:cubicBezTo>
                    <a:pt x="9" y="34"/>
                    <a:pt x="8" y="33"/>
                    <a:pt x="8" y="32"/>
                  </a:cubicBezTo>
                  <a:cubicBezTo>
                    <a:pt x="8" y="31"/>
                    <a:pt x="9" y="30"/>
                    <a:pt x="10" y="30"/>
                  </a:cubicBezTo>
                  <a:close/>
                  <a:moveTo>
                    <a:pt x="10" y="42"/>
                  </a:moveTo>
                  <a:cubicBezTo>
                    <a:pt x="21" y="43"/>
                    <a:pt x="30" y="45"/>
                    <a:pt x="37" y="47"/>
                  </a:cubicBezTo>
                  <a:cubicBezTo>
                    <a:pt x="38" y="47"/>
                    <a:pt x="38" y="49"/>
                    <a:pt x="38" y="50"/>
                  </a:cubicBezTo>
                  <a:cubicBezTo>
                    <a:pt x="38" y="50"/>
                    <a:pt x="37" y="51"/>
                    <a:pt x="36" y="51"/>
                  </a:cubicBezTo>
                  <a:cubicBezTo>
                    <a:pt x="36" y="51"/>
                    <a:pt x="36" y="51"/>
                    <a:pt x="35" y="51"/>
                  </a:cubicBezTo>
                  <a:cubicBezTo>
                    <a:pt x="29" y="48"/>
                    <a:pt x="20" y="47"/>
                    <a:pt x="10" y="46"/>
                  </a:cubicBezTo>
                  <a:cubicBezTo>
                    <a:pt x="9" y="46"/>
                    <a:pt x="8" y="45"/>
                    <a:pt x="8" y="44"/>
                  </a:cubicBezTo>
                  <a:cubicBezTo>
                    <a:pt x="8" y="43"/>
                    <a:pt x="9" y="42"/>
                    <a:pt x="10" y="42"/>
                  </a:cubicBezTo>
                  <a:close/>
                  <a:moveTo>
                    <a:pt x="10" y="54"/>
                  </a:moveTo>
                  <a:cubicBezTo>
                    <a:pt x="21" y="55"/>
                    <a:pt x="30" y="57"/>
                    <a:pt x="37" y="59"/>
                  </a:cubicBezTo>
                  <a:cubicBezTo>
                    <a:pt x="38" y="59"/>
                    <a:pt x="38" y="61"/>
                    <a:pt x="38" y="62"/>
                  </a:cubicBezTo>
                  <a:cubicBezTo>
                    <a:pt x="38" y="62"/>
                    <a:pt x="37" y="63"/>
                    <a:pt x="36" y="63"/>
                  </a:cubicBezTo>
                  <a:cubicBezTo>
                    <a:pt x="36" y="63"/>
                    <a:pt x="36" y="63"/>
                    <a:pt x="35" y="63"/>
                  </a:cubicBezTo>
                  <a:cubicBezTo>
                    <a:pt x="29" y="60"/>
                    <a:pt x="20" y="59"/>
                    <a:pt x="10" y="58"/>
                  </a:cubicBezTo>
                  <a:cubicBezTo>
                    <a:pt x="9" y="58"/>
                    <a:pt x="8" y="57"/>
                    <a:pt x="8" y="56"/>
                  </a:cubicBezTo>
                  <a:cubicBezTo>
                    <a:pt x="8" y="55"/>
                    <a:pt x="9" y="54"/>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16" name="Freeform 149">
              <a:extLst>
                <a:ext uri="{FF2B5EF4-FFF2-40B4-BE49-F238E27FC236}">
                  <a16:creationId xmlns:a16="http://schemas.microsoft.com/office/drawing/2014/main" id="{30B25299-870F-1123-9C60-8977411DA309}"/>
                </a:ext>
              </a:extLst>
            </p:cNvPr>
            <p:cNvSpPr>
              <a:spLocks noEditPoints="1"/>
            </p:cNvSpPr>
            <p:nvPr/>
          </p:nvSpPr>
          <p:spPr bwMode="auto">
            <a:xfrm>
              <a:off x="5735638" y="1458913"/>
              <a:ext cx="165100" cy="307975"/>
            </a:xfrm>
            <a:custGeom>
              <a:avLst/>
              <a:gdLst>
                <a:gd name="T0" fmla="*/ 42 w 44"/>
                <a:gd name="T1" fmla="*/ 0 h 82"/>
                <a:gd name="T2" fmla="*/ 0 w 44"/>
                <a:gd name="T3" fmla="*/ 9 h 82"/>
                <a:gd name="T4" fmla="*/ 0 w 44"/>
                <a:gd name="T5" fmla="*/ 82 h 82"/>
                <a:gd name="T6" fmla="*/ 42 w 44"/>
                <a:gd name="T7" fmla="*/ 70 h 82"/>
                <a:gd name="T8" fmla="*/ 44 w 44"/>
                <a:gd name="T9" fmla="*/ 68 h 82"/>
                <a:gd name="T10" fmla="*/ 44 w 44"/>
                <a:gd name="T11" fmla="*/ 2 h 82"/>
                <a:gd name="T12" fmla="*/ 42 w 44"/>
                <a:gd name="T13" fmla="*/ 0 h 82"/>
                <a:gd name="T14" fmla="*/ 20 w 44"/>
                <a:gd name="T15" fmla="*/ 6 h 82"/>
                <a:gd name="T16" fmla="*/ 32 w 44"/>
                <a:gd name="T17" fmla="*/ 4 h 82"/>
                <a:gd name="T18" fmla="*/ 32 w 44"/>
                <a:gd name="T19" fmla="*/ 32 h 82"/>
                <a:gd name="T20" fmla="*/ 28 w 44"/>
                <a:gd name="T21" fmla="*/ 27 h 82"/>
                <a:gd name="T22" fmla="*/ 26 w 44"/>
                <a:gd name="T23" fmla="*/ 26 h 82"/>
                <a:gd name="T24" fmla="*/ 26 w 44"/>
                <a:gd name="T25" fmla="*/ 26 h 82"/>
                <a:gd name="T26" fmla="*/ 25 w 44"/>
                <a:gd name="T27" fmla="*/ 27 h 82"/>
                <a:gd name="T28" fmla="*/ 20 w 44"/>
                <a:gd name="T29" fmla="*/ 31 h 82"/>
                <a:gd name="T30" fmla="*/ 20 w 44"/>
                <a:gd name="T31" fmla="*/ 6 h 82"/>
                <a:gd name="T32" fmla="*/ 34 w 44"/>
                <a:gd name="T33" fmla="*/ 58 h 82"/>
                <a:gd name="T34" fmla="*/ 9 w 44"/>
                <a:gd name="T35" fmla="*/ 63 h 82"/>
                <a:gd name="T36" fmla="*/ 8 w 44"/>
                <a:gd name="T37" fmla="*/ 63 h 82"/>
                <a:gd name="T38" fmla="*/ 6 w 44"/>
                <a:gd name="T39" fmla="*/ 62 h 82"/>
                <a:gd name="T40" fmla="*/ 7 w 44"/>
                <a:gd name="T41" fmla="*/ 59 h 82"/>
                <a:gd name="T42" fmla="*/ 34 w 44"/>
                <a:gd name="T43" fmla="*/ 54 h 82"/>
                <a:gd name="T44" fmla="*/ 36 w 44"/>
                <a:gd name="T45" fmla="*/ 56 h 82"/>
                <a:gd name="T46" fmla="*/ 34 w 44"/>
                <a:gd name="T47" fmla="*/ 58 h 82"/>
                <a:gd name="T48" fmla="*/ 34 w 44"/>
                <a:gd name="T49" fmla="*/ 46 h 82"/>
                <a:gd name="T50" fmla="*/ 9 w 44"/>
                <a:gd name="T51" fmla="*/ 51 h 82"/>
                <a:gd name="T52" fmla="*/ 8 w 44"/>
                <a:gd name="T53" fmla="*/ 51 h 82"/>
                <a:gd name="T54" fmla="*/ 6 w 44"/>
                <a:gd name="T55" fmla="*/ 50 h 82"/>
                <a:gd name="T56" fmla="*/ 7 w 44"/>
                <a:gd name="T57" fmla="*/ 47 h 82"/>
                <a:gd name="T58" fmla="*/ 34 w 44"/>
                <a:gd name="T59" fmla="*/ 42 h 82"/>
                <a:gd name="T60" fmla="*/ 36 w 44"/>
                <a:gd name="T61" fmla="*/ 44 h 82"/>
                <a:gd name="T62" fmla="*/ 34 w 44"/>
                <a:gd name="T63"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82">
                  <a:moveTo>
                    <a:pt x="42" y="0"/>
                  </a:moveTo>
                  <a:cubicBezTo>
                    <a:pt x="29" y="0"/>
                    <a:pt x="9" y="2"/>
                    <a:pt x="0" y="9"/>
                  </a:cubicBezTo>
                  <a:cubicBezTo>
                    <a:pt x="0" y="82"/>
                    <a:pt x="0" y="82"/>
                    <a:pt x="0" y="82"/>
                  </a:cubicBezTo>
                  <a:cubicBezTo>
                    <a:pt x="0" y="76"/>
                    <a:pt x="18" y="70"/>
                    <a:pt x="42" y="70"/>
                  </a:cubicBezTo>
                  <a:cubicBezTo>
                    <a:pt x="43" y="70"/>
                    <a:pt x="44" y="69"/>
                    <a:pt x="44" y="68"/>
                  </a:cubicBezTo>
                  <a:cubicBezTo>
                    <a:pt x="44" y="2"/>
                    <a:pt x="44" y="2"/>
                    <a:pt x="44" y="2"/>
                  </a:cubicBezTo>
                  <a:cubicBezTo>
                    <a:pt x="44" y="1"/>
                    <a:pt x="43" y="0"/>
                    <a:pt x="42" y="0"/>
                  </a:cubicBezTo>
                  <a:close/>
                  <a:moveTo>
                    <a:pt x="20" y="6"/>
                  </a:moveTo>
                  <a:cubicBezTo>
                    <a:pt x="23" y="6"/>
                    <a:pt x="28" y="5"/>
                    <a:pt x="32" y="4"/>
                  </a:cubicBezTo>
                  <a:cubicBezTo>
                    <a:pt x="32" y="32"/>
                    <a:pt x="32" y="32"/>
                    <a:pt x="32" y="32"/>
                  </a:cubicBezTo>
                  <a:cubicBezTo>
                    <a:pt x="28" y="27"/>
                    <a:pt x="28" y="27"/>
                    <a:pt x="28" y="27"/>
                  </a:cubicBezTo>
                  <a:cubicBezTo>
                    <a:pt x="27" y="26"/>
                    <a:pt x="27" y="26"/>
                    <a:pt x="26" y="26"/>
                  </a:cubicBezTo>
                  <a:cubicBezTo>
                    <a:pt x="26" y="26"/>
                    <a:pt x="26" y="26"/>
                    <a:pt x="26" y="26"/>
                  </a:cubicBezTo>
                  <a:cubicBezTo>
                    <a:pt x="25" y="26"/>
                    <a:pt x="25" y="26"/>
                    <a:pt x="25" y="27"/>
                  </a:cubicBezTo>
                  <a:cubicBezTo>
                    <a:pt x="20" y="31"/>
                    <a:pt x="20" y="31"/>
                    <a:pt x="20" y="31"/>
                  </a:cubicBezTo>
                  <a:lnTo>
                    <a:pt x="20" y="6"/>
                  </a:lnTo>
                  <a:close/>
                  <a:moveTo>
                    <a:pt x="34" y="58"/>
                  </a:moveTo>
                  <a:cubicBezTo>
                    <a:pt x="24" y="59"/>
                    <a:pt x="15" y="60"/>
                    <a:pt x="9" y="63"/>
                  </a:cubicBezTo>
                  <a:cubicBezTo>
                    <a:pt x="8" y="63"/>
                    <a:pt x="8" y="63"/>
                    <a:pt x="8" y="63"/>
                  </a:cubicBezTo>
                  <a:cubicBezTo>
                    <a:pt x="7" y="63"/>
                    <a:pt x="6" y="62"/>
                    <a:pt x="6" y="62"/>
                  </a:cubicBezTo>
                  <a:cubicBezTo>
                    <a:pt x="6" y="61"/>
                    <a:pt x="6" y="59"/>
                    <a:pt x="7" y="59"/>
                  </a:cubicBezTo>
                  <a:cubicBezTo>
                    <a:pt x="14" y="57"/>
                    <a:pt x="23" y="55"/>
                    <a:pt x="34" y="54"/>
                  </a:cubicBezTo>
                  <a:cubicBezTo>
                    <a:pt x="35" y="54"/>
                    <a:pt x="36" y="55"/>
                    <a:pt x="36" y="56"/>
                  </a:cubicBezTo>
                  <a:cubicBezTo>
                    <a:pt x="36" y="57"/>
                    <a:pt x="35" y="58"/>
                    <a:pt x="34" y="58"/>
                  </a:cubicBezTo>
                  <a:close/>
                  <a:moveTo>
                    <a:pt x="34" y="46"/>
                  </a:moveTo>
                  <a:cubicBezTo>
                    <a:pt x="24" y="47"/>
                    <a:pt x="15" y="48"/>
                    <a:pt x="9" y="51"/>
                  </a:cubicBezTo>
                  <a:cubicBezTo>
                    <a:pt x="8" y="51"/>
                    <a:pt x="8" y="51"/>
                    <a:pt x="8" y="51"/>
                  </a:cubicBezTo>
                  <a:cubicBezTo>
                    <a:pt x="7" y="51"/>
                    <a:pt x="6" y="50"/>
                    <a:pt x="6" y="50"/>
                  </a:cubicBezTo>
                  <a:cubicBezTo>
                    <a:pt x="6" y="49"/>
                    <a:pt x="6" y="47"/>
                    <a:pt x="7" y="47"/>
                  </a:cubicBezTo>
                  <a:cubicBezTo>
                    <a:pt x="14" y="45"/>
                    <a:pt x="23" y="43"/>
                    <a:pt x="34" y="42"/>
                  </a:cubicBezTo>
                  <a:cubicBezTo>
                    <a:pt x="35" y="42"/>
                    <a:pt x="36" y="43"/>
                    <a:pt x="36" y="44"/>
                  </a:cubicBezTo>
                  <a:cubicBezTo>
                    <a:pt x="36" y="45"/>
                    <a:pt x="35" y="46"/>
                    <a:pt x="3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117" name="Group 116">
            <a:extLst>
              <a:ext uri="{FF2B5EF4-FFF2-40B4-BE49-F238E27FC236}">
                <a16:creationId xmlns:a16="http://schemas.microsoft.com/office/drawing/2014/main" id="{A6C91F22-AF63-DC68-8270-0A4195D6A8A0}"/>
              </a:ext>
            </a:extLst>
          </p:cNvPr>
          <p:cNvGrpSpPr/>
          <p:nvPr/>
        </p:nvGrpSpPr>
        <p:grpSpPr>
          <a:xfrm>
            <a:off x="7393411" y="1488849"/>
            <a:ext cx="481756" cy="481756"/>
            <a:chOff x="3390900" y="3971925"/>
            <a:chExt cx="361950" cy="361950"/>
          </a:xfrm>
          <a:solidFill>
            <a:schemeClr val="bg1"/>
          </a:solidFill>
        </p:grpSpPr>
        <p:sp>
          <p:nvSpPr>
            <p:cNvPr id="118" name="Freeform 67">
              <a:extLst>
                <a:ext uri="{FF2B5EF4-FFF2-40B4-BE49-F238E27FC236}">
                  <a16:creationId xmlns:a16="http://schemas.microsoft.com/office/drawing/2014/main" id="{6604A404-D4D0-E689-ECED-79B5388DFC53}"/>
                </a:ext>
              </a:extLst>
            </p:cNvPr>
            <p:cNvSpPr>
              <a:spLocks noEditPoints="1"/>
            </p:cNvSpPr>
            <p:nvPr/>
          </p:nvSpPr>
          <p:spPr bwMode="auto">
            <a:xfrm>
              <a:off x="3390900" y="3971925"/>
              <a:ext cx="361950" cy="361950"/>
            </a:xfrm>
            <a:custGeom>
              <a:avLst/>
              <a:gdLst>
                <a:gd name="T0" fmla="*/ 95 w 96"/>
                <a:gd name="T1" fmla="*/ 89 h 96"/>
                <a:gd name="T2" fmla="*/ 74 w 96"/>
                <a:gd name="T3" fmla="*/ 69 h 96"/>
                <a:gd name="T4" fmla="*/ 84 w 96"/>
                <a:gd name="T5" fmla="*/ 42 h 96"/>
                <a:gd name="T6" fmla="*/ 42 w 96"/>
                <a:gd name="T7" fmla="*/ 0 h 96"/>
                <a:gd name="T8" fmla="*/ 0 w 96"/>
                <a:gd name="T9" fmla="*/ 42 h 96"/>
                <a:gd name="T10" fmla="*/ 42 w 96"/>
                <a:gd name="T11" fmla="*/ 84 h 96"/>
                <a:gd name="T12" fmla="*/ 69 w 96"/>
                <a:gd name="T13" fmla="*/ 74 h 96"/>
                <a:gd name="T14" fmla="*/ 89 w 96"/>
                <a:gd name="T15" fmla="*/ 95 h 96"/>
                <a:gd name="T16" fmla="*/ 92 w 96"/>
                <a:gd name="T17" fmla="*/ 96 h 96"/>
                <a:gd name="T18" fmla="*/ 95 w 96"/>
                <a:gd name="T19" fmla="*/ 95 h 96"/>
                <a:gd name="T20" fmla="*/ 95 w 96"/>
                <a:gd name="T21" fmla="*/ 89 h 96"/>
                <a:gd name="T22" fmla="*/ 64 w 96"/>
                <a:gd name="T23" fmla="*/ 45 h 96"/>
                <a:gd name="T24" fmla="*/ 69 w 96"/>
                <a:gd name="T25" fmla="*/ 48 h 96"/>
                <a:gd name="T26" fmla="*/ 69 w 96"/>
                <a:gd name="T27" fmla="*/ 49 h 96"/>
                <a:gd name="T28" fmla="*/ 69 w 96"/>
                <a:gd name="T29" fmla="*/ 51 h 96"/>
                <a:gd name="T30" fmla="*/ 63 w 96"/>
                <a:gd name="T31" fmla="*/ 61 h 96"/>
                <a:gd name="T32" fmla="*/ 62 w 96"/>
                <a:gd name="T33" fmla="*/ 62 h 96"/>
                <a:gd name="T34" fmla="*/ 60 w 96"/>
                <a:gd name="T35" fmla="*/ 62 h 96"/>
                <a:gd name="T36" fmla="*/ 56 w 96"/>
                <a:gd name="T37" fmla="*/ 59 h 96"/>
                <a:gd name="T38" fmla="*/ 50 w 96"/>
                <a:gd name="T39" fmla="*/ 62 h 96"/>
                <a:gd name="T40" fmla="*/ 50 w 96"/>
                <a:gd name="T41" fmla="*/ 68 h 96"/>
                <a:gd name="T42" fmla="*/ 48 w 96"/>
                <a:gd name="T43" fmla="*/ 70 h 96"/>
                <a:gd name="T44" fmla="*/ 36 w 96"/>
                <a:gd name="T45" fmla="*/ 70 h 96"/>
                <a:gd name="T46" fmla="*/ 34 w 96"/>
                <a:gd name="T47" fmla="*/ 68 h 96"/>
                <a:gd name="T48" fmla="*/ 34 w 96"/>
                <a:gd name="T49" fmla="*/ 63 h 96"/>
                <a:gd name="T50" fmla="*/ 28 w 96"/>
                <a:gd name="T51" fmla="*/ 59 h 96"/>
                <a:gd name="T52" fmla="*/ 23 w 96"/>
                <a:gd name="T53" fmla="*/ 62 h 96"/>
                <a:gd name="T54" fmla="*/ 21 w 96"/>
                <a:gd name="T55" fmla="*/ 61 h 96"/>
                <a:gd name="T56" fmla="*/ 15 w 96"/>
                <a:gd name="T57" fmla="*/ 51 h 96"/>
                <a:gd name="T58" fmla="*/ 15 w 96"/>
                <a:gd name="T59" fmla="*/ 49 h 96"/>
                <a:gd name="T60" fmla="*/ 15 w 96"/>
                <a:gd name="T61" fmla="*/ 48 h 96"/>
                <a:gd name="T62" fmla="*/ 20 w 96"/>
                <a:gd name="T63" fmla="*/ 45 h 96"/>
                <a:gd name="T64" fmla="*/ 20 w 96"/>
                <a:gd name="T65" fmla="*/ 39 h 96"/>
                <a:gd name="T66" fmla="*/ 16 w 96"/>
                <a:gd name="T67" fmla="*/ 36 h 96"/>
                <a:gd name="T68" fmla="*/ 15 w 96"/>
                <a:gd name="T69" fmla="*/ 35 h 96"/>
                <a:gd name="T70" fmla="*/ 15 w 96"/>
                <a:gd name="T71" fmla="*/ 33 h 96"/>
                <a:gd name="T72" fmla="*/ 21 w 96"/>
                <a:gd name="T73" fmla="*/ 23 h 96"/>
                <a:gd name="T74" fmla="*/ 24 w 96"/>
                <a:gd name="T75" fmla="*/ 22 h 96"/>
                <a:gd name="T76" fmla="*/ 28 w 96"/>
                <a:gd name="T77" fmla="*/ 25 h 96"/>
                <a:gd name="T78" fmla="*/ 34 w 96"/>
                <a:gd name="T79" fmla="*/ 21 h 96"/>
                <a:gd name="T80" fmla="*/ 34 w 96"/>
                <a:gd name="T81" fmla="*/ 16 h 96"/>
                <a:gd name="T82" fmla="*/ 36 w 96"/>
                <a:gd name="T83" fmla="*/ 14 h 96"/>
                <a:gd name="T84" fmla="*/ 48 w 96"/>
                <a:gd name="T85" fmla="*/ 14 h 96"/>
                <a:gd name="T86" fmla="*/ 50 w 96"/>
                <a:gd name="T87" fmla="*/ 16 h 96"/>
                <a:gd name="T88" fmla="*/ 50 w 96"/>
                <a:gd name="T89" fmla="*/ 22 h 96"/>
                <a:gd name="T90" fmla="*/ 56 w 96"/>
                <a:gd name="T91" fmla="*/ 25 h 96"/>
                <a:gd name="T92" fmla="*/ 60 w 96"/>
                <a:gd name="T93" fmla="*/ 22 h 96"/>
                <a:gd name="T94" fmla="*/ 62 w 96"/>
                <a:gd name="T95" fmla="*/ 22 h 96"/>
                <a:gd name="T96" fmla="*/ 63 w 96"/>
                <a:gd name="T97" fmla="*/ 23 h 96"/>
                <a:gd name="T98" fmla="*/ 69 w 96"/>
                <a:gd name="T99" fmla="*/ 33 h 96"/>
                <a:gd name="T100" fmla="*/ 69 w 96"/>
                <a:gd name="T101" fmla="*/ 35 h 96"/>
                <a:gd name="T102" fmla="*/ 69 w 96"/>
                <a:gd name="T103" fmla="*/ 36 h 96"/>
                <a:gd name="T104" fmla="*/ 64 w 96"/>
                <a:gd name="T105" fmla="*/ 39 h 96"/>
                <a:gd name="T106" fmla="*/ 64 w 96"/>
                <a:gd name="T107"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6">
                  <a:moveTo>
                    <a:pt x="95" y="89"/>
                  </a:moveTo>
                  <a:cubicBezTo>
                    <a:pt x="74" y="69"/>
                    <a:pt x="74" y="69"/>
                    <a:pt x="74" y="69"/>
                  </a:cubicBezTo>
                  <a:cubicBezTo>
                    <a:pt x="80" y="61"/>
                    <a:pt x="84" y="52"/>
                    <a:pt x="84" y="42"/>
                  </a:cubicBezTo>
                  <a:cubicBezTo>
                    <a:pt x="84" y="19"/>
                    <a:pt x="65" y="0"/>
                    <a:pt x="42" y="0"/>
                  </a:cubicBezTo>
                  <a:cubicBezTo>
                    <a:pt x="19" y="0"/>
                    <a:pt x="0" y="19"/>
                    <a:pt x="0" y="42"/>
                  </a:cubicBezTo>
                  <a:cubicBezTo>
                    <a:pt x="0" y="65"/>
                    <a:pt x="19" y="84"/>
                    <a:pt x="42" y="84"/>
                  </a:cubicBezTo>
                  <a:cubicBezTo>
                    <a:pt x="52" y="84"/>
                    <a:pt x="61" y="80"/>
                    <a:pt x="69" y="74"/>
                  </a:cubicBezTo>
                  <a:cubicBezTo>
                    <a:pt x="89" y="95"/>
                    <a:pt x="89" y="95"/>
                    <a:pt x="89" y="95"/>
                  </a:cubicBezTo>
                  <a:cubicBezTo>
                    <a:pt x="90" y="96"/>
                    <a:pt x="91" y="96"/>
                    <a:pt x="92" y="96"/>
                  </a:cubicBezTo>
                  <a:cubicBezTo>
                    <a:pt x="93" y="96"/>
                    <a:pt x="94" y="96"/>
                    <a:pt x="95" y="95"/>
                  </a:cubicBezTo>
                  <a:cubicBezTo>
                    <a:pt x="96" y="93"/>
                    <a:pt x="96" y="91"/>
                    <a:pt x="95" y="89"/>
                  </a:cubicBezTo>
                  <a:close/>
                  <a:moveTo>
                    <a:pt x="64" y="45"/>
                  </a:moveTo>
                  <a:cubicBezTo>
                    <a:pt x="69" y="48"/>
                    <a:pt x="69" y="48"/>
                    <a:pt x="69" y="48"/>
                  </a:cubicBezTo>
                  <a:cubicBezTo>
                    <a:pt x="69" y="48"/>
                    <a:pt x="69" y="49"/>
                    <a:pt x="69" y="49"/>
                  </a:cubicBezTo>
                  <a:cubicBezTo>
                    <a:pt x="70" y="50"/>
                    <a:pt x="70" y="50"/>
                    <a:pt x="69" y="51"/>
                  </a:cubicBezTo>
                  <a:cubicBezTo>
                    <a:pt x="63" y="61"/>
                    <a:pt x="63" y="61"/>
                    <a:pt x="63" y="61"/>
                  </a:cubicBezTo>
                  <a:cubicBezTo>
                    <a:pt x="63" y="62"/>
                    <a:pt x="63" y="62"/>
                    <a:pt x="62" y="62"/>
                  </a:cubicBezTo>
                  <a:cubicBezTo>
                    <a:pt x="61" y="62"/>
                    <a:pt x="61" y="62"/>
                    <a:pt x="60" y="62"/>
                  </a:cubicBezTo>
                  <a:cubicBezTo>
                    <a:pt x="56" y="59"/>
                    <a:pt x="56" y="59"/>
                    <a:pt x="56" y="59"/>
                  </a:cubicBezTo>
                  <a:cubicBezTo>
                    <a:pt x="55" y="60"/>
                    <a:pt x="53" y="61"/>
                    <a:pt x="50" y="62"/>
                  </a:cubicBezTo>
                  <a:cubicBezTo>
                    <a:pt x="50" y="68"/>
                    <a:pt x="50" y="68"/>
                    <a:pt x="50" y="68"/>
                  </a:cubicBezTo>
                  <a:cubicBezTo>
                    <a:pt x="50" y="69"/>
                    <a:pt x="50" y="70"/>
                    <a:pt x="48" y="70"/>
                  </a:cubicBezTo>
                  <a:cubicBezTo>
                    <a:pt x="36" y="70"/>
                    <a:pt x="36" y="70"/>
                    <a:pt x="36" y="70"/>
                  </a:cubicBezTo>
                  <a:cubicBezTo>
                    <a:pt x="35" y="70"/>
                    <a:pt x="34" y="69"/>
                    <a:pt x="34" y="68"/>
                  </a:cubicBezTo>
                  <a:cubicBezTo>
                    <a:pt x="34" y="63"/>
                    <a:pt x="34" y="63"/>
                    <a:pt x="34" y="63"/>
                  </a:cubicBezTo>
                  <a:cubicBezTo>
                    <a:pt x="32" y="62"/>
                    <a:pt x="30" y="61"/>
                    <a:pt x="28" y="59"/>
                  </a:cubicBezTo>
                  <a:cubicBezTo>
                    <a:pt x="23" y="62"/>
                    <a:pt x="23" y="62"/>
                    <a:pt x="23" y="62"/>
                  </a:cubicBezTo>
                  <a:cubicBezTo>
                    <a:pt x="23" y="62"/>
                    <a:pt x="21" y="62"/>
                    <a:pt x="21" y="61"/>
                  </a:cubicBezTo>
                  <a:cubicBezTo>
                    <a:pt x="15" y="51"/>
                    <a:pt x="15" y="51"/>
                    <a:pt x="15" y="51"/>
                  </a:cubicBezTo>
                  <a:cubicBezTo>
                    <a:pt x="14" y="50"/>
                    <a:pt x="14" y="50"/>
                    <a:pt x="15" y="49"/>
                  </a:cubicBezTo>
                  <a:cubicBezTo>
                    <a:pt x="15" y="49"/>
                    <a:pt x="15" y="48"/>
                    <a:pt x="15" y="48"/>
                  </a:cubicBezTo>
                  <a:cubicBezTo>
                    <a:pt x="20" y="45"/>
                    <a:pt x="20" y="45"/>
                    <a:pt x="20" y="45"/>
                  </a:cubicBezTo>
                  <a:cubicBezTo>
                    <a:pt x="20" y="43"/>
                    <a:pt x="20" y="41"/>
                    <a:pt x="20" y="39"/>
                  </a:cubicBezTo>
                  <a:cubicBezTo>
                    <a:pt x="16" y="36"/>
                    <a:pt x="16" y="36"/>
                    <a:pt x="16" y="36"/>
                  </a:cubicBezTo>
                  <a:cubicBezTo>
                    <a:pt x="15" y="36"/>
                    <a:pt x="15" y="35"/>
                    <a:pt x="15" y="35"/>
                  </a:cubicBezTo>
                  <a:cubicBezTo>
                    <a:pt x="14" y="34"/>
                    <a:pt x="15" y="34"/>
                    <a:pt x="15" y="33"/>
                  </a:cubicBezTo>
                  <a:cubicBezTo>
                    <a:pt x="21" y="23"/>
                    <a:pt x="21" y="23"/>
                    <a:pt x="21" y="23"/>
                  </a:cubicBezTo>
                  <a:cubicBezTo>
                    <a:pt x="21" y="22"/>
                    <a:pt x="23" y="22"/>
                    <a:pt x="24" y="22"/>
                  </a:cubicBezTo>
                  <a:cubicBezTo>
                    <a:pt x="28" y="25"/>
                    <a:pt x="28" y="25"/>
                    <a:pt x="28" y="25"/>
                  </a:cubicBezTo>
                  <a:cubicBezTo>
                    <a:pt x="30" y="23"/>
                    <a:pt x="32" y="22"/>
                    <a:pt x="34" y="21"/>
                  </a:cubicBezTo>
                  <a:cubicBezTo>
                    <a:pt x="34" y="16"/>
                    <a:pt x="34" y="16"/>
                    <a:pt x="34" y="16"/>
                  </a:cubicBezTo>
                  <a:cubicBezTo>
                    <a:pt x="34" y="15"/>
                    <a:pt x="35" y="14"/>
                    <a:pt x="36" y="14"/>
                  </a:cubicBezTo>
                  <a:cubicBezTo>
                    <a:pt x="48" y="14"/>
                    <a:pt x="48" y="14"/>
                    <a:pt x="48" y="14"/>
                  </a:cubicBezTo>
                  <a:cubicBezTo>
                    <a:pt x="50" y="14"/>
                    <a:pt x="50" y="15"/>
                    <a:pt x="50" y="16"/>
                  </a:cubicBezTo>
                  <a:cubicBezTo>
                    <a:pt x="50" y="22"/>
                    <a:pt x="50" y="22"/>
                    <a:pt x="50" y="22"/>
                  </a:cubicBezTo>
                  <a:cubicBezTo>
                    <a:pt x="53" y="23"/>
                    <a:pt x="54" y="24"/>
                    <a:pt x="56" y="25"/>
                  </a:cubicBezTo>
                  <a:cubicBezTo>
                    <a:pt x="60" y="22"/>
                    <a:pt x="60" y="22"/>
                    <a:pt x="60" y="22"/>
                  </a:cubicBezTo>
                  <a:cubicBezTo>
                    <a:pt x="61" y="22"/>
                    <a:pt x="61" y="22"/>
                    <a:pt x="62" y="22"/>
                  </a:cubicBezTo>
                  <a:cubicBezTo>
                    <a:pt x="63" y="22"/>
                    <a:pt x="63" y="22"/>
                    <a:pt x="63" y="23"/>
                  </a:cubicBezTo>
                  <a:cubicBezTo>
                    <a:pt x="69" y="33"/>
                    <a:pt x="69" y="33"/>
                    <a:pt x="69" y="33"/>
                  </a:cubicBezTo>
                  <a:cubicBezTo>
                    <a:pt x="70" y="34"/>
                    <a:pt x="70" y="34"/>
                    <a:pt x="69" y="35"/>
                  </a:cubicBezTo>
                  <a:cubicBezTo>
                    <a:pt x="69" y="35"/>
                    <a:pt x="69" y="36"/>
                    <a:pt x="69" y="36"/>
                  </a:cubicBezTo>
                  <a:cubicBezTo>
                    <a:pt x="64" y="39"/>
                    <a:pt x="64" y="39"/>
                    <a:pt x="64" y="39"/>
                  </a:cubicBezTo>
                  <a:cubicBezTo>
                    <a:pt x="64" y="41"/>
                    <a:pt x="64" y="43"/>
                    <a:pt x="6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19" name="Oval 118">
              <a:extLst>
                <a:ext uri="{FF2B5EF4-FFF2-40B4-BE49-F238E27FC236}">
                  <a16:creationId xmlns:a16="http://schemas.microsoft.com/office/drawing/2014/main" id="{A8A48830-92CC-ECF2-80EF-D602F65D8AAE}"/>
                </a:ext>
              </a:extLst>
            </p:cNvPr>
            <p:cNvSpPr>
              <a:spLocks noChangeArrowheads="1"/>
            </p:cNvSpPr>
            <p:nvPr/>
          </p:nvSpPr>
          <p:spPr bwMode="auto">
            <a:xfrm>
              <a:off x="3511550" y="4092575"/>
              <a:ext cx="74613" cy="76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122" name="Group 121">
            <a:extLst>
              <a:ext uri="{FF2B5EF4-FFF2-40B4-BE49-F238E27FC236}">
                <a16:creationId xmlns:a16="http://schemas.microsoft.com/office/drawing/2014/main" id="{FDD72FD3-099E-438B-4099-724F85FACEA9}"/>
              </a:ext>
            </a:extLst>
          </p:cNvPr>
          <p:cNvGrpSpPr/>
          <p:nvPr/>
        </p:nvGrpSpPr>
        <p:grpSpPr>
          <a:xfrm>
            <a:off x="7394468" y="4820075"/>
            <a:ext cx="479643" cy="418367"/>
            <a:chOff x="4833938" y="19050"/>
            <a:chExt cx="360363" cy="314325"/>
          </a:xfrm>
          <a:solidFill>
            <a:schemeClr val="bg1"/>
          </a:solidFill>
        </p:grpSpPr>
        <p:sp>
          <p:nvSpPr>
            <p:cNvPr id="123" name="Freeform 61">
              <a:extLst>
                <a:ext uri="{FF2B5EF4-FFF2-40B4-BE49-F238E27FC236}">
                  <a16:creationId xmlns:a16="http://schemas.microsoft.com/office/drawing/2014/main" id="{2517FA83-0351-3640-FA16-83F5D5863AFB}"/>
                </a:ext>
              </a:extLst>
            </p:cNvPr>
            <p:cNvSpPr>
              <a:spLocks/>
            </p:cNvSpPr>
            <p:nvPr/>
          </p:nvSpPr>
          <p:spPr bwMode="auto">
            <a:xfrm>
              <a:off x="4833938" y="19050"/>
              <a:ext cx="263525" cy="314325"/>
            </a:xfrm>
            <a:custGeom>
              <a:avLst/>
              <a:gdLst>
                <a:gd name="T0" fmla="*/ 68 w 70"/>
                <a:gd name="T1" fmla="*/ 7 h 84"/>
                <a:gd name="T2" fmla="*/ 55 w 70"/>
                <a:gd name="T3" fmla="*/ 3 h 84"/>
                <a:gd name="T4" fmla="*/ 42 w 70"/>
                <a:gd name="T5" fmla="*/ 0 h 84"/>
                <a:gd name="T6" fmla="*/ 20 w 70"/>
                <a:gd name="T7" fmla="*/ 0 h 84"/>
                <a:gd name="T8" fmla="*/ 12 w 70"/>
                <a:gd name="T9" fmla="*/ 8 h 84"/>
                <a:gd name="T10" fmla="*/ 13 w 70"/>
                <a:gd name="T11" fmla="*/ 13 h 84"/>
                <a:gd name="T12" fmla="*/ 8 w 70"/>
                <a:gd name="T13" fmla="*/ 20 h 84"/>
                <a:gd name="T14" fmla="*/ 9 w 70"/>
                <a:gd name="T15" fmla="*/ 25 h 84"/>
                <a:gd name="T16" fmla="*/ 4 w 70"/>
                <a:gd name="T17" fmla="*/ 32 h 84"/>
                <a:gd name="T18" fmla="*/ 5 w 70"/>
                <a:gd name="T19" fmla="*/ 37 h 84"/>
                <a:gd name="T20" fmla="*/ 0 w 70"/>
                <a:gd name="T21" fmla="*/ 44 h 84"/>
                <a:gd name="T22" fmla="*/ 8 w 70"/>
                <a:gd name="T23" fmla="*/ 52 h 84"/>
                <a:gd name="T24" fmla="*/ 33 w 70"/>
                <a:gd name="T25" fmla="*/ 52 h 84"/>
                <a:gd name="T26" fmla="*/ 30 w 70"/>
                <a:gd name="T27" fmla="*/ 74 h 84"/>
                <a:gd name="T28" fmla="*/ 39 w 70"/>
                <a:gd name="T29" fmla="*/ 84 h 84"/>
                <a:gd name="T30" fmla="*/ 46 w 70"/>
                <a:gd name="T31" fmla="*/ 77 h 84"/>
                <a:gd name="T32" fmla="*/ 68 w 70"/>
                <a:gd name="T33" fmla="*/ 45 h 84"/>
                <a:gd name="T34" fmla="*/ 70 w 70"/>
                <a:gd name="T35" fmla="*/ 43 h 84"/>
                <a:gd name="T36" fmla="*/ 70 w 70"/>
                <a:gd name="T37" fmla="*/ 9 h 84"/>
                <a:gd name="T38" fmla="*/ 68 w 70"/>
                <a:gd name="T39" fmla="*/ 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68" y="7"/>
                  </a:moveTo>
                  <a:cubicBezTo>
                    <a:pt x="62" y="6"/>
                    <a:pt x="58" y="5"/>
                    <a:pt x="55" y="3"/>
                  </a:cubicBezTo>
                  <a:cubicBezTo>
                    <a:pt x="52" y="2"/>
                    <a:pt x="48" y="0"/>
                    <a:pt x="42" y="0"/>
                  </a:cubicBezTo>
                  <a:cubicBezTo>
                    <a:pt x="20" y="0"/>
                    <a:pt x="20" y="0"/>
                    <a:pt x="20" y="0"/>
                  </a:cubicBezTo>
                  <a:cubicBezTo>
                    <a:pt x="16" y="0"/>
                    <a:pt x="12" y="4"/>
                    <a:pt x="12" y="8"/>
                  </a:cubicBezTo>
                  <a:cubicBezTo>
                    <a:pt x="12" y="10"/>
                    <a:pt x="12" y="11"/>
                    <a:pt x="13" y="13"/>
                  </a:cubicBezTo>
                  <a:cubicBezTo>
                    <a:pt x="10" y="14"/>
                    <a:pt x="8" y="17"/>
                    <a:pt x="8" y="20"/>
                  </a:cubicBezTo>
                  <a:cubicBezTo>
                    <a:pt x="8" y="22"/>
                    <a:pt x="8" y="23"/>
                    <a:pt x="9" y="25"/>
                  </a:cubicBezTo>
                  <a:cubicBezTo>
                    <a:pt x="6" y="26"/>
                    <a:pt x="4" y="29"/>
                    <a:pt x="4" y="32"/>
                  </a:cubicBezTo>
                  <a:cubicBezTo>
                    <a:pt x="4" y="34"/>
                    <a:pt x="4" y="35"/>
                    <a:pt x="5" y="37"/>
                  </a:cubicBezTo>
                  <a:cubicBezTo>
                    <a:pt x="2" y="38"/>
                    <a:pt x="0" y="41"/>
                    <a:pt x="0" y="44"/>
                  </a:cubicBezTo>
                  <a:cubicBezTo>
                    <a:pt x="0" y="49"/>
                    <a:pt x="4" y="52"/>
                    <a:pt x="8" y="52"/>
                  </a:cubicBezTo>
                  <a:cubicBezTo>
                    <a:pt x="33" y="52"/>
                    <a:pt x="33" y="52"/>
                    <a:pt x="33" y="52"/>
                  </a:cubicBezTo>
                  <a:cubicBezTo>
                    <a:pt x="32" y="57"/>
                    <a:pt x="28" y="68"/>
                    <a:pt x="30" y="74"/>
                  </a:cubicBezTo>
                  <a:cubicBezTo>
                    <a:pt x="33" y="83"/>
                    <a:pt x="38" y="84"/>
                    <a:pt x="39" y="84"/>
                  </a:cubicBezTo>
                  <a:cubicBezTo>
                    <a:pt x="43" y="84"/>
                    <a:pt x="46" y="81"/>
                    <a:pt x="46" y="77"/>
                  </a:cubicBezTo>
                  <a:cubicBezTo>
                    <a:pt x="46" y="64"/>
                    <a:pt x="58" y="45"/>
                    <a:pt x="68" y="45"/>
                  </a:cubicBezTo>
                  <a:cubicBezTo>
                    <a:pt x="69" y="45"/>
                    <a:pt x="70" y="44"/>
                    <a:pt x="70" y="43"/>
                  </a:cubicBezTo>
                  <a:cubicBezTo>
                    <a:pt x="70" y="9"/>
                    <a:pt x="70" y="9"/>
                    <a:pt x="70" y="9"/>
                  </a:cubicBezTo>
                  <a:cubicBezTo>
                    <a:pt x="70" y="8"/>
                    <a:pt x="69" y="7"/>
                    <a:pt x="6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24" name="Freeform 62">
              <a:extLst>
                <a:ext uri="{FF2B5EF4-FFF2-40B4-BE49-F238E27FC236}">
                  <a16:creationId xmlns:a16="http://schemas.microsoft.com/office/drawing/2014/main" id="{BF1329BF-2530-5F8A-5425-AC288B85BE86}"/>
                </a:ext>
              </a:extLst>
            </p:cNvPr>
            <p:cNvSpPr>
              <a:spLocks noEditPoints="1"/>
            </p:cNvSpPr>
            <p:nvPr/>
          </p:nvSpPr>
          <p:spPr bwMode="auto">
            <a:xfrm>
              <a:off x="5103813" y="19050"/>
              <a:ext cx="90488" cy="179388"/>
            </a:xfrm>
            <a:custGeom>
              <a:avLst/>
              <a:gdLst>
                <a:gd name="T0" fmla="*/ 22 w 24"/>
                <a:gd name="T1" fmla="*/ 0 h 48"/>
                <a:gd name="T2" fmla="*/ 2 w 24"/>
                <a:gd name="T3" fmla="*/ 0 h 48"/>
                <a:gd name="T4" fmla="*/ 0 w 24"/>
                <a:gd name="T5" fmla="*/ 2 h 48"/>
                <a:gd name="T6" fmla="*/ 0 w 24"/>
                <a:gd name="T7" fmla="*/ 46 h 48"/>
                <a:gd name="T8" fmla="*/ 2 w 24"/>
                <a:gd name="T9" fmla="*/ 48 h 48"/>
                <a:gd name="T10" fmla="*/ 22 w 24"/>
                <a:gd name="T11" fmla="*/ 48 h 48"/>
                <a:gd name="T12" fmla="*/ 24 w 24"/>
                <a:gd name="T13" fmla="*/ 46 h 48"/>
                <a:gd name="T14" fmla="*/ 24 w 24"/>
                <a:gd name="T15" fmla="*/ 2 h 48"/>
                <a:gd name="T16" fmla="*/ 22 w 24"/>
                <a:gd name="T17" fmla="*/ 0 h 48"/>
                <a:gd name="T18" fmla="*/ 10 w 24"/>
                <a:gd name="T19" fmla="*/ 11 h 48"/>
                <a:gd name="T20" fmla="*/ 8 w 24"/>
                <a:gd name="T21" fmla="*/ 9 h 48"/>
                <a:gd name="T22" fmla="*/ 10 w 24"/>
                <a:gd name="T23" fmla="*/ 7 h 48"/>
                <a:gd name="T24" fmla="*/ 12 w 24"/>
                <a:gd name="T25" fmla="*/ 9 h 48"/>
                <a:gd name="T26" fmla="*/ 10 w 24"/>
                <a:gd name="T27"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2" y="0"/>
                  </a:moveTo>
                  <a:cubicBezTo>
                    <a:pt x="2" y="0"/>
                    <a:pt x="2" y="0"/>
                    <a:pt x="2" y="0"/>
                  </a:cubicBezTo>
                  <a:cubicBezTo>
                    <a:pt x="1" y="0"/>
                    <a:pt x="0" y="1"/>
                    <a:pt x="0" y="2"/>
                  </a:cubicBezTo>
                  <a:cubicBezTo>
                    <a:pt x="0" y="46"/>
                    <a:pt x="0" y="46"/>
                    <a:pt x="0" y="46"/>
                  </a:cubicBezTo>
                  <a:cubicBezTo>
                    <a:pt x="0" y="47"/>
                    <a:pt x="1" y="48"/>
                    <a:pt x="2" y="48"/>
                  </a:cubicBezTo>
                  <a:cubicBezTo>
                    <a:pt x="22" y="48"/>
                    <a:pt x="22" y="48"/>
                    <a:pt x="22" y="48"/>
                  </a:cubicBezTo>
                  <a:cubicBezTo>
                    <a:pt x="23" y="48"/>
                    <a:pt x="24" y="47"/>
                    <a:pt x="24" y="46"/>
                  </a:cubicBezTo>
                  <a:cubicBezTo>
                    <a:pt x="24" y="2"/>
                    <a:pt x="24" y="2"/>
                    <a:pt x="24" y="2"/>
                  </a:cubicBezTo>
                  <a:cubicBezTo>
                    <a:pt x="24" y="1"/>
                    <a:pt x="23" y="0"/>
                    <a:pt x="22" y="0"/>
                  </a:cubicBezTo>
                  <a:close/>
                  <a:moveTo>
                    <a:pt x="10" y="11"/>
                  </a:moveTo>
                  <a:cubicBezTo>
                    <a:pt x="9" y="11"/>
                    <a:pt x="8" y="10"/>
                    <a:pt x="8" y="9"/>
                  </a:cubicBezTo>
                  <a:cubicBezTo>
                    <a:pt x="8" y="8"/>
                    <a:pt x="9" y="7"/>
                    <a:pt x="10" y="7"/>
                  </a:cubicBezTo>
                  <a:cubicBezTo>
                    <a:pt x="11" y="7"/>
                    <a:pt x="12" y="8"/>
                    <a:pt x="12" y="9"/>
                  </a:cubicBezTo>
                  <a:cubicBezTo>
                    <a:pt x="12" y="10"/>
                    <a:pt x="11" y="11"/>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125" name="Group 124">
            <a:extLst>
              <a:ext uri="{FF2B5EF4-FFF2-40B4-BE49-F238E27FC236}">
                <a16:creationId xmlns:a16="http://schemas.microsoft.com/office/drawing/2014/main" id="{B323CBFB-B1DF-2E18-40EC-959AB6E05DE9}"/>
              </a:ext>
            </a:extLst>
          </p:cNvPr>
          <p:cNvGrpSpPr/>
          <p:nvPr/>
        </p:nvGrpSpPr>
        <p:grpSpPr>
          <a:xfrm>
            <a:off x="4317891" y="4819019"/>
            <a:ext cx="479642" cy="420479"/>
            <a:chOff x="4113213" y="11113"/>
            <a:chExt cx="360362" cy="315913"/>
          </a:xfrm>
          <a:solidFill>
            <a:schemeClr val="bg1"/>
          </a:solidFill>
        </p:grpSpPr>
        <p:sp>
          <p:nvSpPr>
            <p:cNvPr id="126" name="Freeform 63">
              <a:extLst>
                <a:ext uri="{FF2B5EF4-FFF2-40B4-BE49-F238E27FC236}">
                  <a16:creationId xmlns:a16="http://schemas.microsoft.com/office/drawing/2014/main" id="{BA5483B8-2EBA-CF35-9801-AE6718F9DBF2}"/>
                </a:ext>
              </a:extLst>
            </p:cNvPr>
            <p:cNvSpPr>
              <a:spLocks/>
            </p:cNvSpPr>
            <p:nvPr/>
          </p:nvSpPr>
          <p:spPr bwMode="auto">
            <a:xfrm>
              <a:off x="4210050" y="11113"/>
              <a:ext cx="263525" cy="315913"/>
            </a:xfrm>
            <a:custGeom>
              <a:avLst/>
              <a:gdLst>
                <a:gd name="T0" fmla="*/ 2 w 70"/>
                <a:gd name="T1" fmla="*/ 77 h 84"/>
                <a:gd name="T2" fmla="*/ 15 w 70"/>
                <a:gd name="T3" fmla="*/ 81 h 84"/>
                <a:gd name="T4" fmla="*/ 28 w 70"/>
                <a:gd name="T5" fmla="*/ 84 h 84"/>
                <a:gd name="T6" fmla="*/ 50 w 70"/>
                <a:gd name="T7" fmla="*/ 84 h 84"/>
                <a:gd name="T8" fmla="*/ 58 w 70"/>
                <a:gd name="T9" fmla="*/ 76 h 84"/>
                <a:gd name="T10" fmla="*/ 57 w 70"/>
                <a:gd name="T11" fmla="*/ 72 h 84"/>
                <a:gd name="T12" fmla="*/ 62 w 70"/>
                <a:gd name="T13" fmla="*/ 64 h 84"/>
                <a:gd name="T14" fmla="*/ 61 w 70"/>
                <a:gd name="T15" fmla="*/ 60 h 84"/>
                <a:gd name="T16" fmla="*/ 66 w 70"/>
                <a:gd name="T17" fmla="*/ 52 h 84"/>
                <a:gd name="T18" fmla="*/ 65 w 70"/>
                <a:gd name="T19" fmla="*/ 48 h 84"/>
                <a:gd name="T20" fmla="*/ 70 w 70"/>
                <a:gd name="T21" fmla="*/ 40 h 84"/>
                <a:gd name="T22" fmla="*/ 62 w 70"/>
                <a:gd name="T23" fmla="*/ 32 h 84"/>
                <a:gd name="T24" fmla="*/ 37 w 70"/>
                <a:gd name="T25" fmla="*/ 32 h 84"/>
                <a:gd name="T26" fmla="*/ 40 w 70"/>
                <a:gd name="T27" fmla="*/ 10 h 84"/>
                <a:gd name="T28" fmla="*/ 31 w 70"/>
                <a:gd name="T29" fmla="*/ 0 h 84"/>
                <a:gd name="T30" fmla="*/ 24 w 70"/>
                <a:gd name="T31" fmla="*/ 7 h 84"/>
                <a:gd name="T32" fmla="*/ 2 w 70"/>
                <a:gd name="T33" fmla="*/ 39 h 84"/>
                <a:gd name="T34" fmla="*/ 0 w 70"/>
                <a:gd name="T35" fmla="*/ 41 h 84"/>
                <a:gd name="T36" fmla="*/ 0 w 70"/>
                <a:gd name="T37" fmla="*/ 75 h 84"/>
                <a:gd name="T38" fmla="*/ 2 w 70"/>
                <a:gd name="T39"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2" y="77"/>
                  </a:moveTo>
                  <a:cubicBezTo>
                    <a:pt x="8" y="78"/>
                    <a:pt x="12" y="80"/>
                    <a:pt x="15" y="81"/>
                  </a:cubicBezTo>
                  <a:cubicBezTo>
                    <a:pt x="18" y="83"/>
                    <a:pt x="22" y="84"/>
                    <a:pt x="28" y="84"/>
                  </a:cubicBezTo>
                  <a:cubicBezTo>
                    <a:pt x="50" y="84"/>
                    <a:pt x="50" y="84"/>
                    <a:pt x="50" y="84"/>
                  </a:cubicBezTo>
                  <a:cubicBezTo>
                    <a:pt x="54" y="84"/>
                    <a:pt x="58" y="80"/>
                    <a:pt x="58" y="76"/>
                  </a:cubicBezTo>
                  <a:cubicBezTo>
                    <a:pt x="58" y="74"/>
                    <a:pt x="57" y="73"/>
                    <a:pt x="57" y="72"/>
                  </a:cubicBezTo>
                  <a:cubicBezTo>
                    <a:pt x="60" y="70"/>
                    <a:pt x="62" y="67"/>
                    <a:pt x="62" y="64"/>
                  </a:cubicBezTo>
                  <a:cubicBezTo>
                    <a:pt x="62" y="62"/>
                    <a:pt x="61" y="61"/>
                    <a:pt x="61" y="60"/>
                  </a:cubicBezTo>
                  <a:cubicBezTo>
                    <a:pt x="64" y="58"/>
                    <a:pt x="66" y="55"/>
                    <a:pt x="66" y="52"/>
                  </a:cubicBezTo>
                  <a:cubicBezTo>
                    <a:pt x="66" y="50"/>
                    <a:pt x="65" y="49"/>
                    <a:pt x="65" y="48"/>
                  </a:cubicBezTo>
                  <a:cubicBezTo>
                    <a:pt x="68" y="46"/>
                    <a:pt x="70" y="43"/>
                    <a:pt x="70" y="40"/>
                  </a:cubicBezTo>
                  <a:cubicBezTo>
                    <a:pt x="70" y="36"/>
                    <a:pt x="66" y="32"/>
                    <a:pt x="62" y="32"/>
                  </a:cubicBezTo>
                  <a:cubicBezTo>
                    <a:pt x="37" y="32"/>
                    <a:pt x="37" y="32"/>
                    <a:pt x="37" y="32"/>
                  </a:cubicBezTo>
                  <a:cubicBezTo>
                    <a:pt x="38" y="27"/>
                    <a:pt x="42" y="16"/>
                    <a:pt x="40" y="10"/>
                  </a:cubicBezTo>
                  <a:cubicBezTo>
                    <a:pt x="37" y="1"/>
                    <a:pt x="32" y="0"/>
                    <a:pt x="31" y="0"/>
                  </a:cubicBezTo>
                  <a:cubicBezTo>
                    <a:pt x="27" y="0"/>
                    <a:pt x="24" y="3"/>
                    <a:pt x="24" y="7"/>
                  </a:cubicBezTo>
                  <a:cubicBezTo>
                    <a:pt x="24" y="20"/>
                    <a:pt x="12" y="39"/>
                    <a:pt x="2" y="39"/>
                  </a:cubicBezTo>
                  <a:cubicBezTo>
                    <a:pt x="1" y="39"/>
                    <a:pt x="0" y="40"/>
                    <a:pt x="0" y="41"/>
                  </a:cubicBezTo>
                  <a:cubicBezTo>
                    <a:pt x="0" y="75"/>
                    <a:pt x="0" y="75"/>
                    <a:pt x="0" y="75"/>
                  </a:cubicBezTo>
                  <a:cubicBezTo>
                    <a:pt x="0" y="76"/>
                    <a:pt x="1" y="77"/>
                    <a:pt x="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27" name="Freeform 64">
              <a:extLst>
                <a:ext uri="{FF2B5EF4-FFF2-40B4-BE49-F238E27FC236}">
                  <a16:creationId xmlns:a16="http://schemas.microsoft.com/office/drawing/2014/main" id="{02D8A515-9005-1BB8-20D1-B9392FC352A5}"/>
                </a:ext>
              </a:extLst>
            </p:cNvPr>
            <p:cNvSpPr>
              <a:spLocks noEditPoints="1"/>
            </p:cNvSpPr>
            <p:nvPr/>
          </p:nvSpPr>
          <p:spPr bwMode="auto">
            <a:xfrm>
              <a:off x="4113213" y="146050"/>
              <a:ext cx="90488" cy="180975"/>
            </a:xfrm>
            <a:custGeom>
              <a:avLst/>
              <a:gdLst>
                <a:gd name="T0" fmla="*/ 2 w 24"/>
                <a:gd name="T1" fmla="*/ 48 h 48"/>
                <a:gd name="T2" fmla="*/ 22 w 24"/>
                <a:gd name="T3" fmla="*/ 48 h 48"/>
                <a:gd name="T4" fmla="*/ 24 w 24"/>
                <a:gd name="T5" fmla="*/ 46 h 48"/>
                <a:gd name="T6" fmla="*/ 24 w 24"/>
                <a:gd name="T7" fmla="*/ 2 h 48"/>
                <a:gd name="T8" fmla="*/ 22 w 24"/>
                <a:gd name="T9" fmla="*/ 0 h 48"/>
                <a:gd name="T10" fmla="*/ 2 w 24"/>
                <a:gd name="T11" fmla="*/ 0 h 48"/>
                <a:gd name="T12" fmla="*/ 0 w 24"/>
                <a:gd name="T13" fmla="*/ 2 h 48"/>
                <a:gd name="T14" fmla="*/ 0 w 24"/>
                <a:gd name="T15" fmla="*/ 46 h 48"/>
                <a:gd name="T16" fmla="*/ 2 w 24"/>
                <a:gd name="T17" fmla="*/ 48 h 48"/>
                <a:gd name="T18" fmla="*/ 14 w 24"/>
                <a:gd name="T19" fmla="*/ 37 h 48"/>
                <a:gd name="T20" fmla="*/ 16 w 24"/>
                <a:gd name="T21" fmla="*/ 39 h 48"/>
                <a:gd name="T22" fmla="*/ 14 w 24"/>
                <a:gd name="T23" fmla="*/ 41 h 48"/>
                <a:gd name="T24" fmla="*/ 12 w 24"/>
                <a:gd name="T25" fmla="*/ 39 h 48"/>
                <a:gd name="T26" fmla="*/ 14 w 24"/>
                <a:gd name="T2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 y="48"/>
                  </a:moveTo>
                  <a:cubicBezTo>
                    <a:pt x="22" y="48"/>
                    <a:pt x="22" y="48"/>
                    <a:pt x="22" y="48"/>
                  </a:cubicBezTo>
                  <a:cubicBezTo>
                    <a:pt x="23" y="48"/>
                    <a:pt x="24" y="47"/>
                    <a:pt x="24" y="46"/>
                  </a:cubicBezTo>
                  <a:cubicBezTo>
                    <a:pt x="24" y="2"/>
                    <a:pt x="24" y="2"/>
                    <a:pt x="24" y="2"/>
                  </a:cubicBezTo>
                  <a:cubicBezTo>
                    <a:pt x="24" y="1"/>
                    <a:pt x="23" y="0"/>
                    <a:pt x="22" y="0"/>
                  </a:cubicBezTo>
                  <a:cubicBezTo>
                    <a:pt x="2" y="0"/>
                    <a:pt x="2" y="0"/>
                    <a:pt x="2" y="0"/>
                  </a:cubicBezTo>
                  <a:cubicBezTo>
                    <a:pt x="1" y="0"/>
                    <a:pt x="0" y="1"/>
                    <a:pt x="0" y="2"/>
                  </a:cubicBezTo>
                  <a:cubicBezTo>
                    <a:pt x="0" y="46"/>
                    <a:pt x="0" y="46"/>
                    <a:pt x="0" y="46"/>
                  </a:cubicBezTo>
                  <a:cubicBezTo>
                    <a:pt x="0" y="47"/>
                    <a:pt x="1" y="48"/>
                    <a:pt x="2" y="48"/>
                  </a:cubicBezTo>
                  <a:close/>
                  <a:moveTo>
                    <a:pt x="14" y="37"/>
                  </a:moveTo>
                  <a:cubicBezTo>
                    <a:pt x="15" y="37"/>
                    <a:pt x="16" y="38"/>
                    <a:pt x="16" y="39"/>
                  </a:cubicBezTo>
                  <a:cubicBezTo>
                    <a:pt x="16" y="40"/>
                    <a:pt x="15" y="41"/>
                    <a:pt x="14" y="41"/>
                  </a:cubicBezTo>
                  <a:cubicBezTo>
                    <a:pt x="13" y="41"/>
                    <a:pt x="12" y="40"/>
                    <a:pt x="12" y="39"/>
                  </a:cubicBezTo>
                  <a:cubicBezTo>
                    <a:pt x="12" y="38"/>
                    <a:pt x="13" y="37"/>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777663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hink-cell data - do not delete" hidden="1">
            <a:extLst>
              <a:ext uri="{FF2B5EF4-FFF2-40B4-BE49-F238E27FC236}">
                <a16:creationId xmlns:a16="http://schemas.microsoft.com/office/drawing/2014/main" id="{E410AEC1-C9D5-1DF0-90B8-17FB74269D41}"/>
              </a:ext>
            </a:extLst>
          </p:cNvPr>
          <p:cNvGraphicFramePr>
            <a:graphicFrameLocks noChangeAspect="1"/>
          </p:cNvGraphicFramePr>
          <p:nvPr>
            <p:custDataLst>
              <p:tags r:id="rId1"/>
            </p:custDataLst>
            <p:extLst>
              <p:ext uri="{D42A27DB-BD31-4B8C-83A1-F6EECF244321}">
                <p14:modId xmlns:p14="http://schemas.microsoft.com/office/powerpoint/2010/main" val="3479553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9" name="Picture 68">
            <a:extLst>
              <a:ext uri="{FF2B5EF4-FFF2-40B4-BE49-F238E27FC236}">
                <a16:creationId xmlns:a16="http://schemas.microsoft.com/office/drawing/2014/main" id="{7C35D8D6-218A-7E39-5E95-7E92F4068F9C}"/>
              </a:ext>
            </a:extLst>
          </p:cNvPr>
          <p:cNvPicPr preferRelativeResize="0">
            <a:picLocks noChangeAspect="1"/>
          </p:cNvPicPr>
          <p:nvPr/>
        </p:nvPicPr>
        <p:blipFill rotWithShape="1">
          <a:blip r:embed="rId6">
            <a:duotone>
              <a:schemeClr val="bg2">
                <a:shade val="45000"/>
                <a:satMod val="135000"/>
              </a:schemeClr>
              <a:prstClr val="white"/>
            </a:duotone>
          </a:blip>
          <a:srcRect l="9752" t="6896" r="33987" b="8772"/>
          <a:stretch/>
        </p:blipFill>
        <p:spPr>
          <a:xfrm>
            <a:off x="4332696" y="1665697"/>
            <a:ext cx="3526613" cy="3526611"/>
          </a:xfrm>
          <a:custGeom>
            <a:avLst/>
            <a:gdLst>
              <a:gd name="connsiteX0" fmla="*/ 1939637 w 3879274"/>
              <a:gd name="connsiteY0" fmla="*/ 0 h 3879272"/>
              <a:gd name="connsiteX1" fmla="*/ 3879274 w 3879274"/>
              <a:gd name="connsiteY1" fmla="*/ 1939636 h 3879272"/>
              <a:gd name="connsiteX2" fmla="*/ 1939637 w 3879274"/>
              <a:gd name="connsiteY2" fmla="*/ 3879272 h 3879272"/>
              <a:gd name="connsiteX3" fmla="*/ 0 w 3879274"/>
              <a:gd name="connsiteY3" fmla="*/ 1939636 h 3879272"/>
              <a:gd name="connsiteX4" fmla="*/ 1939637 w 3879274"/>
              <a:gd name="connsiteY4" fmla="*/ 0 h 387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74" h="3879272">
                <a:moveTo>
                  <a:pt x="1939637" y="0"/>
                </a:moveTo>
                <a:cubicBezTo>
                  <a:pt x="3010869" y="0"/>
                  <a:pt x="3879274" y="868405"/>
                  <a:pt x="3879274" y="1939636"/>
                </a:cubicBezTo>
                <a:cubicBezTo>
                  <a:pt x="3879274" y="3010867"/>
                  <a:pt x="3010869" y="3879272"/>
                  <a:pt x="1939637" y="3879272"/>
                </a:cubicBezTo>
                <a:cubicBezTo>
                  <a:pt x="868405" y="3879272"/>
                  <a:pt x="0" y="3010867"/>
                  <a:pt x="0" y="1939636"/>
                </a:cubicBezTo>
                <a:cubicBezTo>
                  <a:pt x="0" y="868405"/>
                  <a:pt x="868405" y="0"/>
                  <a:pt x="1939637" y="0"/>
                </a:cubicBezTo>
                <a:close/>
              </a:path>
            </a:pathLst>
          </a:custGeom>
        </p:spPr>
      </p:pic>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vert="horz"/>
          <a:lstStyle/>
          <a:p>
            <a:r>
              <a:rPr lang="en-US" dirty="0"/>
              <a:t>Hunter/farmer model</a:t>
            </a:r>
          </a:p>
        </p:txBody>
      </p:sp>
      <p:sp>
        <p:nvSpPr>
          <p:cNvPr id="8" name="Oval 7">
            <a:extLst>
              <a:ext uri="{FF2B5EF4-FFF2-40B4-BE49-F238E27FC236}">
                <a16:creationId xmlns:a16="http://schemas.microsoft.com/office/drawing/2014/main" id="{12E1A47C-787E-8FE9-8571-7F1AF3276A91}"/>
              </a:ext>
            </a:extLst>
          </p:cNvPr>
          <p:cNvSpPr/>
          <p:nvPr/>
        </p:nvSpPr>
        <p:spPr>
          <a:xfrm>
            <a:off x="3962401" y="1295402"/>
            <a:ext cx="4267200" cy="4267198"/>
          </a:xfrm>
          <a:prstGeom prst="ellipse">
            <a:avLst/>
          </a:prstGeom>
          <a:noFill/>
          <a:ln w="15875">
            <a:solidFill>
              <a:schemeClr val="bg1">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2" name="Oval 11">
            <a:extLst>
              <a:ext uri="{FF2B5EF4-FFF2-40B4-BE49-F238E27FC236}">
                <a16:creationId xmlns:a16="http://schemas.microsoft.com/office/drawing/2014/main" id="{06947F88-87B2-3802-808A-C4F87DB328ED}"/>
              </a:ext>
            </a:extLst>
          </p:cNvPr>
          <p:cNvSpPr/>
          <p:nvPr/>
        </p:nvSpPr>
        <p:spPr>
          <a:xfrm>
            <a:off x="7093097" y="1188535"/>
            <a:ext cx="1082385" cy="1082385"/>
          </a:xfrm>
          <a:prstGeom prst="ellipse">
            <a:avLst/>
          </a:prstGeom>
          <a:solidFill>
            <a:schemeClr val="accent3"/>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3" name="Oval 12">
            <a:extLst>
              <a:ext uri="{FF2B5EF4-FFF2-40B4-BE49-F238E27FC236}">
                <a16:creationId xmlns:a16="http://schemas.microsoft.com/office/drawing/2014/main" id="{979F87C0-334E-0E5D-5B6C-BFA4EA830E81}"/>
              </a:ext>
            </a:extLst>
          </p:cNvPr>
          <p:cNvSpPr/>
          <p:nvPr/>
        </p:nvSpPr>
        <p:spPr>
          <a:xfrm>
            <a:off x="4016520" y="1188535"/>
            <a:ext cx="1082385" cy="1082385"/>
          </a:xfrm>
          <a:prstGeom prst="ellipse">
            <a:avLst/>
          </a:prstGeom>
          <a:solidFill>
            <a:schemeClr val="tx2">
              <a:lumMod val="90000"/>
              <a:lumOff val="10000"/>
            </a:schemeClr>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20" name="Group 19">
            <a:extLst>
              <a:ext uri="{FF2B5EF4-FFF2-40B4-BE49-F238E27FC236}">
                <a16:creationId xmlns:a16="http://schemas.microsoft.com/office/drawing/2014/main" id="{85108601-1A71-67F3-7BFD-497903454F6B}"/>
              </a:ext>
            </a:extLst>
          </p:cNvPr>
          <p:cNvGrpSpPr/>
          <p:nvPr/>
        </p:nvGrpSpPr>
        <p:grpSpPr>
          <a:xfrm>
            <a:off x="8422483" y="1034647"/>
            <a:ext cx="3199450" cy="2112048"/>
            <a:chOff x="8422483" y="1156903"/>
            <a:chExt cx="3199450" cy="2112048"/>
          </a:xfrm>
        </p:grpSpPr>
        <p:sp>
          <p:nvSpPr>
            <p:cNvPr id="18" name="Rectangle 17">
              <a:extLst>
                <a:ext uri="{FF2B5EF4-FFF2-40B4-BE49-F238E27FC236}">
                  <a16:creationId xmlns:a16="http://schemas.microsoft.com/office/drawing/2014/main" id="{33257688-FB7A-18EE-68CB-A7E3E77BCB09}"/>
                </a:ext>
              </a:extLst>
            </p:cNvPr>
            <p:cNvSpPr/>
            <p:nvPr/>
          </p:nvSpPr>
          <p:spPr>
            <a:xfrm>
              <a:off x="8422483" y="1156903"/>
              <a:ext cx="3149407" cy="5539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b="1" i="0" u="none" strike="noStrike" kern="1200" cap="none" spc="0" normalizeH="0" baseline="0" noProof="0" dirty="0">
                  <a:ln>
                    <a:noFill/>
                  </a:ln>
                  <a:solidFill>
                    <a:srgbClr val="2391CF"/>
                  </a:solidFill>
                  <a:effectLst/>
                  <a:uLnTx/>
                  <a:uFillTx/>
                  <a:latin typeface="Slate Pro" panose="02000506040000020004" pitchFamily="2" charset="0"/>
                  <a:cs typeface="Times New Roman" panose="02020603050405020304" pitchFamily="18" charset="0"/>
                  <a:sym typeface="Slate Pro" panose="02000506040000020004" pitchFamily="2" charset="0"/>
                </a:rPr>
                <a:t>Deploy this model when the following applies:</a:t>
              </a:r>
            </a:p>
          </p:txBody>
        </p:sp>
        <p:sp>
          <p:nvSpPr>
            <p:cNvPr id="19" name="Rectangle 18">
              <a:extLst>
                <a:ext uri="{FF2B5EF4-FFF2-40B4-BE49-F238E27FC236}">
                  <a16:creationId xmlns:a16="http://schemas.microsoft.com/office/drawing/2014/main" id="{1255A1C0-1E6F-D4CD-966B-668888C38E34}"/>
                </a:ext>
              </a:extLst>
            </p:cNvPr>
            <p:cNvSpPr/>
            <p:nvPr/>
          </p:nvSpPr>
          <p:spPr>
            <a:xfrm>
              <a:off x="8472526" y="1822401"/>
              <a:ext cx="3149407" cy="144655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Customer base requires significant account management. </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Efficient for high-dollar, complex, and long sales cycles.</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Margin available to accommodate two types of sales roles and management.</a:t>
              </a:r>
            </a:p>
          </p:txBody>
        </p:sp>
      </p:grpSp>
      <p:grpSp>
        <p:nvGrpSpPr>
          <p:cNvPr id="40" name="Group 39">
            <a:extLst>
              <a:ext uri="{FF2B5EF4-FFF2-40B4-BE49-F238E27FC236}">
                <a16:creationId xmlns:a16="http://schemas.microsoft.com/office/drawing/2014/main" id="{33DF0D5E-6F1E-7226-A09C-DCB5386442E6}"/>
              </a:ext>
            </a:extLst>
          </p:cNvPr>
          <p:cNvGrpSpPr/>
          <p:nvPr/>
        </p:nvGrpSpPr>
        <p:grpSpPr>
          <a:xfrm>
            <a:off x="609600" y="1173146"/>
            <a:ext cx="3298682" cy="2276390"/>
            <a:chOff x="609600" y="1173146"/>
            <a:chExt cx="3298682" cy="2276390"/>
          </a:xfrm>
        </p:grpSpPr>
        <p:sp>
          <p:nvSpPr>
            <p:cNvPr id="22" name="Rectangle 21">
              <a:extLst>
                <a:ext uri="{FF2B5EF4-FFF2-40B4-BE49-F238E27FC236}">
                  <a16:creationId xmlns:a16="http://schemas.microsoft.com/office/drawing/2014/main" id="{3216FC14-FCA3-6033-110F-B483813F5CA4}"/>
                </a:ext>
              </a:extLst>
            </p:cNvPr>
            <p:cNvSpPr/>
            <p:nvPr/>
          </p:nvSpPr>
          <p:spPr>
            <a:xfrm>
              <a:off x="609600" y="1173146"/>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tx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Description</a:t>
              </a:r>
            </a:p>
          </p:txBody>
        </p:sp>
        <p:sp>
          <p:nvSpPr>
            <p:cNvPr id="23" name="Rectangle 22">
              <a:extLst>
                <a:ext uri="{FF2B5EF4-FFF2-40B4-BE49-F238E27FC236}">
                  <a16:creationId xmlns:a16="http://schemas.microsoft.com/office/drawing/2014/main" id="{E8122B13-F639-A541-9366-A6E50DA354B7}"/>
                </a:ext>
              </a:extLst>
            </p:cNvPr>
            <p:cNvSpPr/>
            <p:nvPr/>
          </p:nvSpPr>
          <p:spPr>
            <a:xfrm>
              <a:off x="609600" y="1510544"/>
              <a:ext cx="3298682" cy="193899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600"/>
                </a:spcBef>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The hunter-farmer model recognizes that different sales situations require different strategies. Hunters are crucial for expanding the customer base and bringing in new business, while farmers are vital for building customer loyalty, repeat business, and overall CLTV. Many organizations adopt a combination of both approaches to create a balanced and effective sales strategy.</a:t>
              </a:r>
            </a:p>
          </p:txBody>
        </p:sp>
      </p:grpSp>
      <p:sp>
        <p:nvSpPr>
          <p:cNvPr id="14" name="Oval 13">
            <a:extLst>
              <a:ext uri="{FF2B5EF4-FFF2-40B4-BE49-F238E27FC236}">
                <a16:creationId xmlns:a16="http://schemas.microsoft.com/office/drawing/2014/main" id="{08A84063-5C17-2027-241C-D1B22DE18AC0}"/>
              </a:ext>
            </a:extLst>
          </p:cNvPr>
          <p:cNvSpPr/>
          <p:nvPr/>
        </p:nvSpPr>
        <p:spPr>
          <a:xfrm>
            <a:off x="7093097" y="4488066"/>
            <a:ext cx="1082385" cy="1082385"/>
          </a:xfrm>
          <a:prstGeom prst="ellipse">
            <a:avLst/>
          </a:prstGeom>
          <a:solidFill>
            <a:srgbClr val="FF000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5" name="Oval 14">
            <a:extLst>
              <a:ext uri="{FF2B5EF4-FFF2-40B4-BE49-F238E27FC236}">
                <a16:creationId xmlns:a16="http://schemas.microsoft.com/office/drawing/2014/main" id="{ED819262-07E7-DEC0-69AA-B82DC223295C}"/>
              </a:ext>
            </a:extLst>
          </p:cNvPr>
          <p:cNvSpPr/>
          <p:nvPr/>
        </p:nvSpPr>
        <p:spPr>
          <a:xfrm>
            <a:off x="4016520" y="4488066"/>
            <a:ext cx="1082385" cy="108238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72" name="Group 71">
            <a:extLst>
              <a:ext uri="{FF2B5EF4-FFF2-40B4-BE49-F238E27FC236}">
                <a16:creationId xmlns:a16="http://schemas.microsoft.com/office/drawing/2014/main" id="{3387E0FD-9C15-9E66-B79D-58B4506D1D8C}"/>
              </a:ext>
            </a:extLst>
          </p:cNvPr>
          <p:cNvGrpSpPr/>
          <p:nvPr/>
        </p:nvGrpSpPr>
        <p:grpSpPr>
          <a:xfrm>
            <a:off x="8422483" y="4149947"/>
            <a:ext cx="3149407" cy="1491560"/>
            <a:chOff x="8422483" y="4472677"/>
            <a:chExt cx="3149407" cy="1491560"/>
          </a:xfrm>
        </p:grpSpPr>
        <p:sp>
          <p:nvSpPr>
            <p:cNvPr id="38" name="Rectangle 37">
              <a:extLst>
                <a:ext uri="{FF2B5EF4-FFF2-40B4-BE49-F238E27FC236}">
                  <a16:creationId xmlns:a16="http://schemas.microsoft.com/office/drawing/2014/main" id="{D872F81A-9C5E-4B4C-3969-C3F2B217DDE0}"/>
                </a:ext>
              </a:extLst>
            </p:cNvPr>
            <p:cNvSpPr/>
            <p:nvPr/>
          </p:nvSpPr>
          <p:spPr>
            <a:xfrm>
              <a:off x="8422483"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FF000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Cons</a:t>
              </a:r>
            </a:p>
          </p:txBody>
        </p:sp>
        <p:sp>
          <p:nvSpPr>
            <p:cNvPr id="39" name="Rectangle 38">
              <a:extLst>
                <a:ext uri="{FF2B5EF4-FFF2-40B4-BE49-F238E27FC236}">
                  <a16:creationId xmlns:a16="http://schemas.microsoft.com/office/drawing/2014/main" id="{7A696353-550A-6056-B5A2-AC64A6EB5352}"/>
                </a:ext>
              </a:extLst>
            </p:cNvPr>
            <p:cNvSpPr/>
            <p:nvPr/>
          </p:nvSpPr>
          <p:spPr>
            <a:xfrm>
              <a:off x="8422483" y="4810075"/>
              <a:ext cx="3149407" cy="11541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De-emphasizes initial campaign’s customer focus and relationship-building.</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Requires increased coordination when handing off accounts.</a:t>
              </a:r>
            </a:p>
          </p:txBody>
        </p:sp>
      </p:grpSp>
      <p:grpSp>
        <p:nvGrpSpPr>
          <p:cNvPr id="71" name="Group 70">
            <a:extLst>
              <a:ext uri="{FF2B5EF4-FFF2-40B4-BE49-F238E27FC236}">
                <a16:creationId xmlns:a16="http://schemas.microsoft.com/office/drawing/2014/main" id="{DB650256-3B2F-5048-20C1-BEE6BD8FAFF1}"/>
              </a:ext>
            </a:extLst>
          </p:cNvPr>
          <p:cNvGrpSpPr/>
          <p:nvPr/>
        </p:nvGrpSpPr>
        <p:grpSpPr>
          <a:xfrm>
            <a:off x="609600" y="4149947"/>
            <a:ext cx="3149407" cy="1491560"/>
            <a:chOff x="609600" y="4472677"/>
            <a:chExt cx="3149407" cy="1491560"/>
          </a:xfrm>
        </p:grpSpPr>
        <p:sp>
          <p:nvSpPr>
            <p:cNvPr id="27" name="Rectangle 26">
              <a:extLst>
                <a:ext uri="{FF2B5EF4-FFF2-40B4-BE49-F238E27FC236}">
                  <a16:creationId xmlns:a16="http://schemas.microsoft.com/office/drawing/2014/main" id="{FCBADB04-C919-A435-65E9-8DC90266AB4E}"/>
                </a:ext>
              </a:extLst>
            </p:cNvPr>
            <p:cNvSpPr/>
            <p:nvPr/>
          </p:nvSpPr>
          <p:spPr>
            <a:xfrm>
              <a:off x="609600"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00B05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Pros</a:t>
              </a:r>
            </a:p>
          </p:txBody>
        </p:sp>
        <p:sp>
          <p:nvSpPr>
            <p:cNvPr id="28" name="Rectangle 27">
              <a:extLst>
                <a:ext uri="{FF2B5EF4-FFF2-40B4-BE49-F238E27FC236}">
                  <a16:creationId xmlns:a16="http://schemas.microsoft.com/office/drawing/2014/main" id="{C2975332-2479-44FA-01EB-5AAEFF01B107}"/>
                </a:ext>
              </a:extLst>
            </p:cNvPr>
            <p:cNvSpPr/>
            <p:nvPr/>
          </p:nvSpPr>
          <p:spPr>
            <a:xfrm>
              <a:off x="609600" y="4810075"/>
              <a:ext cx="3149407" cy="11541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Efficiency is achieved through assigning specific tasks to reps, i.e., efficiency is reached by instilling role clarity.</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This model enables the focused acquisition of top prospects.</a:t>
              </a:r>
            </a:p>
          </p:txBody>
        </p:sp>
      </p:grpSp>
      <p:cxnSp>
        <p:nvCxnSpPr>
          <p:cNvPr id="42" name="Straight Connector 41">
            <a:extLst>
              <a:ext uri="{FF2B5EF4-FFF2-40B4-BE49-F238E27FC236}">
                <a16:creationId xmlns:a16="http://schemas.microsoft.com/office/drawing/2014/main" id="{171E6116-3FB0-52E4-13C6-7CAD1699585E}"/>
              </a:ext>
            </a:extLst>
          </p:cNvPr>
          <p:cNvCxnSpPr>
            <a:cxnSpLocks/>
          </p:cNvCxnSpPr>
          <p:nvPr/>
        </p:nvCxnSpPr>
        <p:spPr>
          <a:xfrm flipH="1">
            <a:off x="609600" y="3581395"/>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A270A222-EC77-C925-B231-3BF601AAB7A4}"/>
              </a:ext>
            </a:extLst>
          </p:cNvPr>
          <p:cNvCxnSpPr>
            <a:cxnSpLocks/>
          </p:cNvCxnSpPr>
          <p:nvPr/>
        </p:nvCxnSpPr>
        <p:spPr>
          <a:xfrm flipH="1">
            <a:off x="8422483" y="3581395"/>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6" name="Group 5">
            <a:extLst>
              <a:ext uri="{FF2B5EF4-FFF2-40B4-BE49-F238E27FC236}">
                <a16:creationId xmlns:a16="http://schemas.microsoft.com/office/drawing/2014/main" id="{73824596-FE57-ED90-27E9-BBCE5035F749}"/>
              </a:ext>
            </a:extLst>
          </p:cNvPr>
          <p:cNvGrpSpPr/>
          <p:nvPr/>
        </p:nvGrpSpPr>
        <p:grpSpPr>
          <a:xfrm>
            <a:off x="4695825" y="2028826"/>
            <a:ext cx="2800352" cy="2800350"/>
            <a:chOff x="4695825" y="2028826"/>
            <a:chExt cx="2800352" cy="2800350"/>
          </a:xfrm>
        </p:grpSpPr>
        <p:sp>
          <p:nvSpPr>
            <p:cNvPr id="9" name="Oval 8">
              <a:extLst>
                <a:ext uri="{FF2B5EF4-FFF2-40B4-BE49-F238E27FC236}">
                  <a16:creationId xmlns:a16="http://schemas.microsoft.com/office/drawing/2014/main" id="{CC59C468-BD15-EEC2-56D6-A5180988A787}"/>
                </a:ext>
              </a:extLst>
            </p:cNvPr>
            <p:cNvSpPr/>
            <p:nvPr/>
          </p:nvSpPr>
          <p:spPr>
            <a:xfrm>
              <a:off x="4695825" y="2028826"/>
              <a:ext cx="2800352" cy="28003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10" name="Group 9">
              <a:extLst>
                <a:ext uri="{FF2B5EF4-FFF2-40B4-BE49-F238E27FC236}">
                  <a16:creationId xmlns:a16="http://schemas.microsoft.com/office/drawing/2014/main" id="{C78ED2EA-3DDD-AE7F-B633-CC2A49950F5A}"/>
                </a:ext>
              </a:extLst>
            </p:cNvPr>
            <p:cNvGrpSpPr/>
            <p:nvPr/>
          </p:nvGrpSpPr>
          <p:grpSpPr>
            <a:xfrm>
              <a:off x="4993078" y="2192924"/>
              <a:ext cx="2205845" cy="2472153"/>
              <a:chOff x="4993078" y="2183723"/>
              <a:chExt cx="2205845" cy="2472153"/>
            </a:xfrm>
          </p:grpSpPr>
          <p:grpSp>
            <p:nvGrpSpPr>
              <p:cNvPr id="11" name="Group 10">
                <a:extLst>
                  <a:ext uri="{FF2B5EF4-FFF2-40B4-BE49-F238E27FC236}">
                    <a16:creationId xmlns:a16="http://schemas.microsoft.com/office/drawing/2014/main" id="{CC49C07C-AD03-819E-38D9-E7129C3FC1DF}"/>
                  </a:ext>
                </a:extLst>
              </p:cNvPr>
              <p:cNvGrpSpPr/>
              <p:nvPr/>
            </p:nvGrpSpPr>
            <p:grpSpPr>
              <a:xfrm>
                <a:off x="4993078" y="2183723"/>
                <a:ext cx="2205845" cy="304800"/>
                <a:chOff x="5020868" y="2183723"/>
                <a:chExt cx="2205845" cy="304800"/>
              </a:xfrm>
            </p:grpSpPr>
            <p:sp>
              <p:nvSpPr>
                <p:cNvPr id="24" name="Isosceles Triangle 23">
                  <a:extLst>
                    <a:ext uri="{FF2B5EF4-FFF2-40B4-BE49-F238E27FC236}">
                      <a16:creationId xmlns:a16="http://schemas.microsoft.com/office/drawing/2014/main" id="{3E454975-417B-79B9-BF7F-63BFDA7E824D}"/>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5" name="Isosceles Triangle 24">
                  <a:extLst>
                    <a:ext uri="{FF2B5EF4-FFF2-40B4-BE49-F238E27FC236}">
                      <a16:creationId xmlns:a16="http://schemas.microsoft.com/office/drawing/2014/main" id="{A63ABA56-12AC-E72C-BC54-669BB144B2AB}"/>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16" name="Group 15">
                <a:extLst>
                  <a:ext uri="{FF2B5EF4-FFF2-40B4-BE49-F238E27FC236}">
                    <a16:creationId xmlns:a16="http://schemas.microsoft.com/office/drawing/2014/main" id="{133F0AD0-E843-D9E3-2864-822336A86A65}"/>
                  </a:ext>
                </a:extLst>
              </p:cNvPr>
              <p:cNvGrpSpPr/>
              <p:nvPr/>
            </p:nvGrpSpPr>
            <p:grpSpPr>
              <a:xfrm flipV="1">
                <a:off x="4993078" y="4351076"/>
                <a:ext cx="2205845" cy="304800"/>
                <a:chOff x="5020868" y="2183723"/>
                <a:chExt cx="2205845" cy="304800"/>
              </a:xfrm>
            </p:grpSpPr>
            <p:sp>
              <p:nvSpPr>
                <p:cNvPr id="17" name="Isosceles Triangle 16">
                  <a:extLst>
                    <a:ext uri="{FF2B5EF4-FFF2-40B4-BE49-F238E27FC236}">
                      <a16:creationId xmlns:a16="http://schemas.microsoft.com/office/drawing/2014/main" id="{BAB14492-C9F3-B021-C1F9-68AC0C357CE5}"/>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1" name="Isosceles Triangle 20">
                  <a:extLst>
                    <a:ext uri="{FF2B5EF4-FFF2-40B4-BE49-F238E27FC236}">
                      <a16:creationId xmlns:a16="http://schemas.microsoft.com/office/drawing/2014/main" id="{71A9844C-CBD1-5708-98E5-1A3B696CBA70}"/>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grpSp>
      <p:grpSp>
        <p:nvGrpSpPr>
          <p:cNvPr id="5" name="Group 4">
            <a:extLst>
              <a:ext uri="{FF2B5EF4-FFF2-40B4-BE49-F238E27FC236}">
                <a16:creationId xmlns:a16="http://schemas.microsoft.com/office/drawing/2014/main" id="{48C02268-CC67-3F62-AB67-B2D9FC8CD753}"/>
              </a:ext>
            </a:extLst>
          </p:cNvPr>
          <p:cNvGrpSpPr/>
          <p:nvPr/>
        </p:nvGrpSpPr>
        <p:grpSpPr>
          <a:xfrm>
            <a:off x="4938750" y="2902713"/>
            <a:ext cx="2314502" cy="1052577"/>
            <a:chOff x="59212" y="2114066"/>
            <a:chExt cx="2545952" cy="1157835"/>
          </a:xfrm>
          <a:solidFill>
            <a:schemeClr val="tx2">
              <a:lumMod val="75000"/>
              <a:lumOff val="25000"/>
            </a:schemeClr>
          </a:solidFill>
        </p:grpSpPr>
        <p:sp>
          <p:nvSpPr>
            <p:cNvPr id="2" name="Oval 1">
              <a:extLst>
                <a:ext uri="{FF2B5EF4-FFF2-40B4-BE49-F238E27FC236}">
                  <a16:creationId xmlns:a16="http://schemas.microsoft.com/office/drawing/2014/main" id="{71DE0148-F360-9013-63B9-01F699814E8E}"/>
                </a:ext>
              </a:extLst>
            </p:cNvPr>
            <p:cNvSpPr/>
            <p:nvPr/>
          </p:nvSpPr>
          <p:spPr>
            <a:xfrm>
              <a:off x="59212" y="2114066"/>
              <a:ext cx="1186683" cy="115783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Slate Pro" panose="02000506040000020004" pitchFamily="2" charset="0"/>
                  <a:sym typeface="Slate Pro" panose="02000506040000020004" pitchFamily="2" charset="0"/>
                </a:rPr>
                <a:t>New logos</a:t>
              </a:r>
            </a:p>
          </p:txBody>
        </p:sp>
        <p:sp>
          <p:nvSpPr>
            <p:cNvPr id="4" name="Oval 3">
              <a:extLst>
                <a:ext uri="{FF2B5EF4-FFF2-40B4-BE49-F238E27FC236}">
                  <a16:creationId xmlns:a16="http://schemas.microsoft.com/office/drawing/2014/main" id="{F4836D58-6EB9-38B3-85B8-4B0B99D44E41}"/>
                </a:ext>
              </a:extLst>
            </p:cNvPr>
            <p:cNvSpPr/>
            <p:nvPr/>
          </p:nvSpPr>
          <p:spPr>
            <a:xfrm>
              <a:off x="1418481" y="2114066"/>
              <a:ext cx="1186683" cy="115783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Slate Pro" panose="02000506040000020004" pitchFamily="2" charset="0"/>
                  <a:sym typeface="Slate Pro" panose="02000506040000020004" pitchFamily="2" charset="0"/>
                </a:rPr>
                <a:t>Existing customers</a:t>
              </a:r>
            </a:p>
          </p:txBody>
        </p:sp>
      </p:grpSp>
      <p:grpSp>
        <p:nvGrpSpPr>
          <p:cNvPr id="26" name="Group 25">
            <a:extLst>
              <a:ext uri="{FF2B5EF4-FFF2-40B4-BE49-F238E27FC236}">
                <a16:creationId xmlns:a16="http://schemas.microsoft.com/office/drawing/2014/main" id="{4F856D33-C224-A6B3-D809-431AF603EC31}"/>
              </a:ext>
            </a:extLst>
          </p:cNvPr>
          <p:cNvGrpSpPr/>
          <p:nvPr/>
        </p:nvGrpSpPr>
        <p:grpSpPr>
          <a:xfrm>
            <a:off x="4327399" y="1524770"/>
            <a:ext cx="460626" cy="409915"/>
            <a:chOff x="5554663" y="1458913"/>
            <a:chExt cx="346075" cy="307975"/>
          </a:xfrm>
          <a:solidFill>
            <a:schemeClr val="bg1"/>
          </a:solidFill>
        </p:grpSpPr>
        <p:sp>
          <p:nvSpPr>
            <p:cNvPr id="29" name="Freeform 148">
              <a:extLst>
                <a:ext uri="{FF2B5EF4-FFF2-40B4-BE49-F238E27FC236}">
                  <a16:creationId xmlns:a16="http://schemas.microsoft.com/office/drawing/2014/main" id="{4DC37AF0-ABE2-0C0A-F559-42025122ECAB}"/>
                </a:ext>
              </a:extLst>
            </p:cNvPr>
            <p:cNvSpPr>
              <a:spLocks noEditPoints="1"/>
            </p:cNvSpPr>
            <p:nvPr/>
          </p:nvSpPr>
          <p:spPr bwMode="auto">
            <a:xfrm>
              <a:off x="5554663" y="1458913"/>
              <a:ext cx="165100" cy="307975"/>
            </a:xfrm>
            <a:custGeom>
              <a:avLst/>
              <a:gdLst>
                <a:gd name="T0" fmla="*/ 0 w 44"/>
                <a:gd name="T1" fmla="*/ 2 h 82"/>
                <a:gd name="T2" fmla="*/ 0 w 44"/>
                <a:gd name="T3" fmla="*/ 68 h 82"/>
                <a:gd name="T4" fmla="*/ 2 w 44"/>
                <a:gd name="T5" fmla="*/ 70 h 82"/>
                <a:gd name="T6" fmla="*/ 44 w 44"/>
                <a:gd name="T7" fmla="*/ 82 h 82"/>
                <a:gd name="T8" fmla="*/ 44 w 44"/>
                <a:gd name="T9" fmla="*/ 9 h 82"/>
                <a:gd name="T10" fmla="*/ 2 w 44"/>
                <a:gd name="T11" fmla="*/ 0 h 82"/>
                <a:gd name="T12" fmla="*/ 0 w 44"/>
                <a:gd name="T13" fmla="*/ 2 h 82"/>
                <a:gd name="T14" fmla="*/ 10 w 44"/>
                <a:gd name="T15" fmla="*/ 18 h 82"/>
                <a:gd name="T16" fmla="*/ 37 w 44"/>
                <a:gd name="T17" fmla="*/ 23 h 82"/>
                <a:gd name="T18" fmla="*/ 38 w 44"/>
                <a:gd name="T19" fmla="*/ 26 h 82"/>
                <a:gd name="T20" fmla="*/ 36 w 44"/>
                <a:gd name="T21" fmla="*/ 27 h 82"/>
                <a:gd name="T22" fmla="*/ 35 w 44"/>
                <a:gd name="T23" fmla="*/ 27 h 82"/>
                <a:gd name="T24" fmla="*/ 10 w 44"/>
                <a:gd name="T25" fmla="*/ 22 h 82"/>
                <a:gd name="T26" fmla="*/ 8 w 44"/>
                <a:gd name="T27" fmla="*/ 20 h 82"/>
                <a:gd name="T28" fmla="*/ 10 w 44"/>
                <a:gd name="T29" fmla="*/ 18 h 82"/>
                <a:gd name="T30" fmla="*/ 10 w 44"/>
                <a:gd name="T31" fmla="*/ 30 h 82"/>
                <a:gd name="T32" fmla="*/ 37 w 44"/>
                <a:gd name="T33" fmla="*/ 35 h 82"/>
                <a:gd name="T34" fmla="*/ 38 w 44"/>
                <a:gd name="T35" fmla="*/ 38 h 82"/>
                <a:gd name="T36" fmla="*/ 36 w 44"/>
                <a:gd name="T37" fmla="*/ 39 h 82"/>
                <a:gd name="T38" fmla="*/ 35 w 44"/>
                <a:gd name="T39" fmla="*/ 39 h 82"/>
                <a:gd name="T40" fmla="*/ 10 w 44"/>
                <a:gd name="T41" fmla="*/ 34 h 82"/>
                <a:gd name="T42" fmla="*/ 8 w 44"/>
                <a:gd name="T43" fmla="*/ 32 h 82"/>
                <a:gd name="T44" fmla="*/ 10 w 44"/>
                <a:gd name="T45" fmla="*/ 30 h 82"/>
                <a:gd name="T46" fmla="*/ 10 w 44"/>
                <a:gd name="T47" fmla="*/ 42 h 82"/>
                <a:gd name="T48" fmla="*/ 37 w 44"/>
                <a:gd name="T49" fmla="*/ 47 h 82"/>
                <a:gd name="T50" fmla="*/ 38 w 44"/>
                <a:gd name="T51" fmla="*/ 50 h 82"/>
                <a:gd name="T52" fmla="*/ 36 w 44"/>
                <a:gd name="T53" fmla="*/ 51 h 82"/>
                <a:gd name="T54" fmla="*/ 35 w 44"/>
                <a:gd name="T55" fmla="*/ 51 h 82"/>
                <a:gd name="T56" fmla="*/ 10 w 44"/>
                <a:gd name="T57" fmla="*/ 46 h 82"/>
                <a:gd name="T58" fmla="*/ 8 w 44"/>
                <a:gd name="T59" fmla="*/ 44 h 82"/>
                <a:gd name="T60" fmla="*/ 10 w 44"/>
                <a:gd name="T61" fmla="*/ 42 h 82"/>
                <a:gd name="T62" fmla="*/ 10 w 44"/>
                <a:gd name="T63" fmla="*/ 54 h 82"/>
                <a:gd name="T64" fmla="*/ 37 w 44"/>
                <a:gd name="T65" fmla="*/ 59 h 82"/>
                <a:gd name="T66" fmla="*/ 38 w 44"/>
                <a:gd name="T67" fmla="*/ 62 h 82"/>
                <a:gd name="T68" fmla="*/ 36 w 44"/>
                <a:gd name="T69" fmla="*/ 63 h 82"/>
                <a:gd name="T70" fmla="*/ 35 w 44"/>
                <a:gd name="T71" fmla="*/ 63 h 82"/>
                <a:gd name="T72" fmla="*/ 10 w 44"/>
                <a:gd name="T73" fmla="*/ 58 h 82"/>
                <a:gd name="T74" fmla="*/ 8 w 44"/>
                <a:gd name="T75" fmla="*/ 56 h 82"/>
                <a:gd name="T76" fmla="*/ 10 w 44"/>
                <a:gd name="T77"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82">
                  <a:moveTo>
                    <a:pt x="0" y="2"/>
                  </a:moveTo>
                  <a:cubicBezTo>
                    <a:pt x="0" y="68"/>
                    <a:pt x="0" y="68"/>
                    <a:pt x="0" y="68"/>
                  </a:cubicBezTo>
                  <a:cubicBezTo>
                    <a:pt x="0" y="69"/>
                    <a:pt x="1" y="70"/>
                    <a:pt x="2" y="70"/>
                  </a:cubicBezTo>
                  <a:cubicBezTo>
                    <a:pt x="26" y="70"/>
                    <a:pt x="44" y="76"/>
                    <a:pt x="44" y="82"/>
                  </a:cubicBezTo>
                  <a:cubicBezTo>
                    <a:pt x="44" y="9"/>
                    <a:pt x="44" y="9"/>
                    <a:pt x="44" y="9"/>
                  </a:cubicBezTo>
                  <a:cubicBezTo>
                    <a:pt x="36" y="3"/>
                    <a:pt x="19" y="0"/>
                    <a:pt x="2" y="0"/>
                  </a:cubicBezTo>
                  <a:cubicBezTo>
                    <a:pt x="1" y="0"/>
                    <a:pt x="0" y="1"/>
                    <a:pt x="0" y="2"/>
                  </a:cubicBezTo>
                  <a:close/>
                  <a:moveTo>
                    <a:pt x="10" y="18"/>
                  </a:moveTo>
                  <a:cubicBezTo>
                    <a:pt x="21" y="19"/>
                    <a:pt x="30" y="21"/>
                    <a:pt x="37" y="23"/>
                  </a:cubicBezTo>
                  <a:cubicBezTo>
                    <a:pt x="38" y="23"/>
                    <a:pt x="38" y="25"/>
                    <a:pt x="38" y="26"/>
                  </a:cubicBezTo>
                  <a:cubicBezTo>
                    <a:pt x="38" y="26"/>
                    <a:pt x="37" y="27"/>
                    <a:pt x="36" y="27"/>
                  </a:cubicBezTo>
                  <a:cubicBezTo>
                    <a:pt x="36" y="27"/>
                    <a:pt x="36" y="27"/>
                    <a:pt x="35" y="27"/>
                  </a:cubicBezTo>
                  <a:cubicBezTo>
                    <a:pt x="29" y="24"/>
                    <a:pt x="20" y="23"/>
                    <a:pt x="10" y="22"/>
                  </a:cubicBezTo>
                  <a:cubicBezTo>
                    <a:pt x="9" y="22"/>
                    <a:pt x="8" y="21"/>
                    <a:pt x="8" y="20"/>
                  </a:cubicBezTo>
                  <a:cubicBezTo>
                    <a:pt x="8" y="19"/>
                    <a:pt x="9" y="18"/>
                    <a:pt x="10" y="18"/>
                  </a:cubicBezTo>
                  <a:close/>
                  <a:moveTo>
                    <a:pt x="10" y="30"/>
                  </a:moveTo>
                  <a:cubicBezTo>
                    <a:pt x="21" y="31"/>
                    <a:pt x="30" y="33"/>
                    <a:pt x="37" y="35"/>
                  </a:cubicBezTo>
                  <a:cubicBezTo>
                    <a:pt x="38" y="35"/>
                    <a:pt x="38" y="37"/>
                    <a:pt x="38" y="38"/>
                  </a:cubicBezTo>
                  <a:cubicBezTo>
                    <a:pt x="38" y="38"/>
                    <a:pt x="37" y="39"/>
                    <a:pt x="36" y="39"/>
                  </a:cubicBezTo>
                  <a:cubicBezTo>
                    <a:pt x="36" y="39"/>
                    <a:pt x="36" y="39"/>
                    <a:pt x="35" y="39"/>
                  </a:cubicBezTo>
                  <a:cubicBezTo>
                    <a:pt x="29" y="36"/>
                    <a:pt x="20" y="35"/>
                    <a:pt x="10" y="34"/>
                  </a:cubicBezTo>
                  <a:cubicBezTo>
                    <a:pt x="9" y="34"/>
                    <a:pt x="8" y="33"/>
                    <a:pt x="8" y="32"/>
                  </a:cubicBezTo>
                  <a:cubicBezTo>
                    <a:pt x="8" y="31"/>
                    <a:pt x="9" y="30"/>
                    <a:pt x="10" y="30"/>
                  </a:cubicBezTo>
                  <a:close/>
                  <a:moveTo>
                    <a:pt x="10" y="42"/>
                  </a:moveTo>
                  <a:cubicBezTo>
                    <a:pt x="21" y="43"/>
                    <a:pt x="30" y="45"/>
                    <a:pt x="37" y="47"/>
                  </a:cubicBezTo>
                  <a:cubicBezTo>
                    <a:pt x="38" y="47"/>
                    <a:pt x="38" y="49"/>
                    <a:pt x="38" y="50"/>
                  </a:cubicBezTo>
                  <a:cubicBezTo>
                    <a:pt x="38" y="50"/>
                    <a:pt x="37" y="51"/>
                    <a:pt x="36" y="51"/>
                  </a:cubicBezTo>
                  <a:cubicBezTo>
                    <a:pt x="36" y="51"/>
                    <a:pt x="36" y="51"/>
                    <a:pt x="35" y="51"/>
                  </a:cubicBezTo>
                  <a:cubicBezTo>
                    <a:pt x="29" y="48"/>
                    <a:pt x="20" y="47"/>
                    <a:pt x="10" y="46"/>
                  </a:cubicBezTo>
                  <a:cubicBezTo>
                    <a:pt x="9" y="46"/>
                    <a:pt x="8" y="45"/>
                    <a:pt x="8" y="44"/>
                  </a:cubicBezTo>
                  <a:cubicBezTo>
                    <a:pt x="8" y="43"/>
                    <a:pt x="9" y="42"/>
                    <a:pt x="10" y="42"/>
                  </a:cubicBezTo>
                  <a:close/>
                  <a:moveTo>
                    <a:pt x="10" y="54"/>
                  </a:moveTo>
                  <a:cubicBezTo>
                    <a:pt x="21" y="55"/>
                    <a:pt x="30" y="57"/>
                    <a:pt x="37" y="59"/>
                  </a:cubicBezTo>
                  <a:cubicBezTo>
                    <a:pt x="38" y="59"/>
                    <a:pt x="38" y="61"/>
                    <a:pt x="38" y="62"/>
                  </a:cubicBezTo>
                  <a:cubicBezTo>
                    <a:pt x="38" y="62"/>
                    <a:pt x="37" y="63"/>
                    <a:pt x="36" y="63"/>
                  </a:cubicBezTo>
                  <a:cubicBezTo>
                    <a:pt x="36" y="63"/>
                    <a:pt x="36" y="63"/>
                    <a:pt x="35" y="63"/>
                  </a:cubicBezTo>
                  <a:cubicBezTo>
                    <a:pt x="29" y="60"/>
                    <a:pt x="20" y="59"/>
                    <a:pt x="10" y="58"/>
                  </a:cubicBezTo>
                  <a:cubicBezTo>
                    <a:pt x="9" y="58"/>
                    <a:pt x="8" y="57"/>
                    <a:pt x="8" y="56"/>
                  </a:cubicBezTo>
                  <a:cubicBezTo>
                    <a:pt x="8" y="55"/>
                    <a:pt x="9" y="54"/>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0" name="Freeform 149">
              <a:extLst>
                <a:ext uri="{FF2B5EF4-FFF2-40B4-BE49-F238E27FC236}">
                  <a16:creationId xmlns:a16="http://schemas.microsoft.com/office/drawing/2014/main" id="{1983478F-3F45-D533-D2A7-FC4BE7613784}"/>
                </a:ext>
              </a:extLst>
            </p:cNvPr>
            <p:cNvSpPr>
              <a:spLocks noEditPoints="1"/>
            </p:cNvSpPr>
            <p:nvPr/>
          </p:nvSpPr>
          <p:spPr bwMode="auto">
            <a:xfrm>
              <a:off x="5735638" y="1458913"/>
              <a:ext cx="165100" cy="307975"/>
            </a:xfrm>
            <a:custGeom>
              <a:avLst/>
              <a:gdLst>
                <a:gd name="T0" fmla="*/ 42 w 44"/>
                <a:gd name="T1" fmla="*/ 0 h 82"/>
                <a:gd name="T2" fmla="*/ 0 w 44"/>
                <a:gd name="T3" fmla="*/ 9 h 82"/>
                <a:gd name="T4" fmla="*/ 0 w 44"/>
                <a:gd name="T5" fmla="*/ 82 h 82"/>
                <a:gd name="T6" fmla="*/ 42 w 44"/>
                <a:gd name="T7" fmla="*/ 70 h 82"/>
                <a:gd name="T8" fmla="*/ 44 w 44"/>
                <a:gd name="T9" fmla="*/ 68 h 82"/>
                <a:gd name="T10" fmla="*/ 44 w 44"/>
                <a:gd name="T11" fmla="*/ 2 h 82"/>
                <a:gd name="T12" fmla="*/ 42 w 44"/>
                <a:gd name="T13" fmla="*/ 0 h 82"/>
                <a:gd name="T14" fmla="*/ 20 w 44"/>
                <a:gd name="T15" fmla="*/ 6 h 82"/>
                <a:gd name="T16" fmla="*/ 32 w 44"/>
                <a:gd name="T17" fmla="*/ 4 h 82"/>
                <a:gd name="T18" fmla="*/ 32 w 44"/>
                <a:gd name="T19" fmla="*/ 32 h 82"/>
                <a:gd name="T20" fmla="*/ 28 w 44"/>
                <a:gd name="T21" fmla="*/ 27 h 82"/>
                <a:gd name="T22" fmla="*/ 26 w 44"/>
                <a:gd name="T23" fmla="*/ 26 h 82"/>
                <a:gd name="T24" fmla="*/ 26 w 44"/>
                <a:gd name="T25" fmla="*/ 26 h 82"/>
                <a:gd name="T26" fmla="*/ 25 w 44"/>
                <a:gd name="T27" fmla="*/ 27 h 82"/>
                <a:gd name="T28" fmla="*/ 20 w 44"/>
                <a:gd name="T29" fmla="*/ 31 h 82"/>
                <a:gd name="T30" fmla="*/ 20 w 44"/>
                <a:gd name="T31" fmla="*/ 6 h 82"/>
                <a:gd name="T32" fmla="*/ 34 w 44"/>
                <a:gd name="T33" fmla="*/ 58 h 82"/>
                <a:gd name="T34" fmla="*/ 9 w 44"/>
                <a:gd name="T35" fmla="*/ 63 h 82"/>
                <a:gd name="T36" fmla="*/ 8 w 44"/>
                <a:gd name="T37" fmla="*/ 63 h 82"/>
                <a:gd name="T38" fmla="*/ 6 w 44"/>
                <a:gd name="T39" fmla="*/ 62 h 82"/>
                <a:gd name="T40" fmla="*/ 7 w 44"/>
                <a:gd name="T41" fmla="*/ 59 h 82"/>
                <a:gd name="T42" fmla="*/ 34 w 44"/>
                <a:gd name="T43" fmla="*/ 54 h 82"/>
                <a:gd name="T44" fmla="*/ 36 w 44"/>
                <a:gd name="T45" fmla="*/ 56 h 82"/>
                <a:gd name="T46" fmla="*/ 34 w 44"/>
                <a:gd name="T47" fmla="*/ 58 h 82"/>
                <a:gd name="T48" fmla="*/ 34 w 44"/>
                <a:gd name="T49" fmla="*/ 46 h 82"/>
                <a:gd name="T50" fmla="*/ 9 w 44"/>
                <a:gd name="T51" fmla="*/ 51 h 82"/>
                <a:gd name="T52" fmla="*/ 8 w 44"/>
                <a:gd name="T53" fmla="*/ 51 h 82"/>
                <a:gd name="T54" fmla="*/ 6 w 44"/>
                <a:gd name="T55" fmla="*/ 50 h 82"/>
                <a:gd name="T56" fmla="*/ 7 w 44"/>
                <a:gd name="T57" fmla="*/ 47 h 82"/>
                <a:gd name="T58" fmla="*/ 34 w 44"/>
                <a:gd name="T59" fmla="*/ 42 h 82"/>
                <a:gd name="T60" fmla="*/ 36 w 44"/>
                <a:gd name="T61" fmla="*/ 44 h 82"/>
                <a:gd name="T62" fmla="*/ 34 w 44"/>
                <a:gd name="T63"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82">
                  <a:moveTo>
                    <a:pt x="42" y="0"/>
                  </a:moveTo>
                  <a:cubicBezTo>
                    <a:pt x="29" y="0"/>
                    <a:pt x="9" y="2"/>
                    <a:pt x="0" y="9"/>
                  </a:cubicBezTo>
                  <a:cubicBezTo>
                    <a:pt x="0" y="82"/>
                    <a:pt x="0" y="82"/>
                    <a:pt x="0" y="82"/>
                  </a:cubicBezTo>
                  <a:cubicBezTo>
                    <a:pt x="0" y="76"/>
                    <a:pt x="18" y="70"/>
                    <a:pt x="42" y="70"/>
                  </a:cubicBezTo>
                  <a:cubicBezTo>
                    <a:pt x="43" y="70"/>
                    <a:pt x="44" y="69"/>
                    <a:pt x="44" y="68"/>
                  </a:cubicBezTo>
                  <a:cubicBezTo>
                    <a:pt x="44" y="2"/>
                    <a:pt x="44" y="2"/>
                    <a:pt x="44" y="2"/>
                  </a:cubicBezTo>
                  <a:cubicBezTo>
                    <a:pt x="44" y="1"/>
                    <a:pt x="43" y="0"/>
                    <a:pt x="42" y="0"/>
                  </a:cubicBezTo>
                  <a:close/>
                  <a:moveTo>
                    <a:pt x="20" y="6"/>
                  </a:moveTo>
                  <a:cubicBezTo>
                    <a:pt x="23" y="6"/>
                    <a:pt x="28" y="5"/>
                    <a:pt x="32" y="4"/>
                  </a:cubicBezTo>
                  <a:cubicBezTo>
                    <a:pt x="32" y="32"/>
                    <a:pt x="32" y="32"/>
                    <a:pt x="32" y="32"/>
                  </a:cubicBezTo>
                  <a:cubicBezTo>
                    <a:pt x="28" y="27"/>
                    <a:pt x="28" y="27"/>
                    <a:pt x="28" y="27"/>
                  </a:cubicBezTo>
                  <a:cubicBezTo>
                    <a:pt x="27" y="26"/>
                    <a:pt x="27" y="26"/>
                    <a:pt x="26" y="26"/>
                  </a:cubicBezTo>
                  <a:cubicBezTo>
                    <a:pt x="26" y="26"/>
                    <a:pt x="26" y="26"/>
                    <a:pt x="26" y="26"/>
                  </a:cubicBezTo>
                  <a:cubicBezTo>
                    <a:pt x="25" y="26"/>
                    <a:pt x="25" y="26"/>
                    <a:pt x="25" y="27"/>
                  </a:cubicBezTo>
                  <a:cubicBezTo>
                    <a:pt x="20" y="31"/>
                    <a:pt x="20" y="31"/>
                    <a:pt x="20" y="31"/>
                  </a:cubicBezTo>
                  <a:lnTo>
                    <a:pt x="20" y="6"/>
                  </a:lnTo>
                  <a:close/>
                  <a:moveTo>
                    <a:pt x="34" y="58"/>
                  </a:moveTo>
                  <a:cubicBezTo>
                    <a:pt x="24" y="59"/>
                    <a:pt x="15" y="60"/>
                    <a:pt x="9" y="63"/>
                  </a:cubicBezTo>
                  <a:cubicBezTo>
                    <a:pt x="8" y="63"/>
                    <a:pt x="8" y="63"/>
                    <a:pt x="8" y="63"/>
                  </a:cubicBezTo>
                  <a:cubicBezTo>
                    <a:pt x="7" y="63"/>
                    <a:pt x="6" y="62"/>
                    <a:pt x="6" y="62"/>
                  </a:cubicBezTo>
                  <a:cubicBezTo>
                    <a:pt x="6" y="61"/>
                    <a:pt x="6" y="59"/>
                    <a:pt x="7" y="59"/>
                  </a:cubicBezTo>
                  <a:cubicBezTo>
                    <a:pt x="14" y="57"/>
                    <a:pt x="23" y="55"/>
                    <a:pt x="34" y="54"/>
                  </a:cubicBezTo>
                  <a:cubicBezTo>
                    <a:pt x="35" y="54"/>
                    <a:pt x="36" y="55"/>
                    <a:pt x="36" y="56"/>
                  </a:cubicBezTo>
                  <a:cubicBezTo>
                    <a:pt x="36" y="57"/>
                    <a:pt x="35" y="58"/>
                    <a:pt x="34" y="58"/>
                  </a:cubicBezTo>
                  <a:close/>
                  <a:moveTo>
                    <a:pt x="34" y="46"/>
                  </a:moveTo>
                  <a:cubicBezTo>
                    <a:pt x="24" y="47"/>
                    <a:pt x="15" y="48"/>
                    <a:pt x="9" y="51"/>
                  </a:cubicBezTo>
                  <a:cubicBezTo>
                    <a:pt x="8" y="51"/>
                    <a:pt x="8" y="51"/>
                    <a:pt x="8" y="51"/>
                  </a:cubicBezTo>
                  <a:cubicBezTo>
                    <a:pt x="7" y="51"/>
                    <a:pt x="6" y="50"/>
                    <a:pt x="6" y="50"/>
                  </a:cubicBezTo>
                  <a:cubicBezTo>
                    <a:pt x="6" y="49"/>
                    <a:pt x="6" y="47"/>
                    <a:pt x="7" y="47"/>
                  </a:cubicBezTo>
                  <a:cubicBezTo>
                    <a:pt x="14" y="45"/>
                    <a:pt x="23" y="43"/>
                    <a:pt x="34" y="42"/>
                  </a:cubicBezTo>
                  <a:cubicBezTo>
                    <a:pt x="35" y="42"/>
                    <a:pt x="36" y="43"/>
                    <a:pt x="36" y="44"/>
                  </a:cubicBezTo>
                  <a:cubicBezTo>
                    <a:pt x="36" y="45"/>
                    <a:pt x="35" y="46"/>
                    <a:pt x="3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1" name="Group 30">
            <a:extLst>
              <a:ext uri="{FF2B5EF4-FFF2-40B4-BE49-F238E27FC236}">
                <a16:creationId xmlns:a16="http://schemas.microsoft.com/office/drawing/2014/main" id="{10CBD4F5-4218-3EBA-14DF-14225811DB1C}"/>
              </a:ext>
            </a:extLst>
          </p:cNvPr>
          <p:cNvGrpSpPr/>
          <p:nvPr/>
        </p:nvGrpSpPr>
        <p:grpSpPr>
          <a:xfrm>
            <a:off x="7393411" y="1488849"/>
            <a:ext cx="481756" cy="481756"/>
            <a:chOff x="3390900" y="3971925"/>
            <a:chExt cx="361950" cy="361950"/>
          </a:xfrm>
          <a:solidFill>
            <a:schemeClr val="bg1"/>
          </a:solidFill>
        </p:grpSpPr>
        <p:sp>
          <p:nvSpPr>
            <p:cNvPr id="32" name="Freeform 67">
              <a:extLst>
                <a:ext uri="{FF2B5EF4-FFF2-40B4-BE49-F238E27FC236}">
                  <a16:creationId xmlns:a16="http://schemas.microsoft.com/office/drawing/2014/main" id="{A10AB7AC-18B5-4291-35A4-35BAFE921D00}"/>
                </a:ext>
              </a:extLst>
            </p:cNvPr>
            <p:cNvSpPr>
              <a:spLocks noEditPoints="1"/>
            </p:cNvSpPr>
            <p:nvPr/>
          </p:nvSpPr>
          <p:spPr bwMode="auto">
            <a:xfrm>
              <a:off x="3390900" y="3971925"/>
              <a:ext cx="361950" cy="361950"/>
            </a:xfrm>
            <a:custGeom>
              <a:avLst/>
              <a:gdLst>
                <a:gd name="T0" fmla="*/ 95 w 96"/>
                <a:gd name="T1" fmla="*/ 89 h 96"/>
                <a:gd name="T2" fmla="*/ 74 w 96"/>
                <a:gd name="T3" fmla="*/ 69 h 96"/>
                <a:gd name="T4" fmla="*/ 84 w 96"/>
                <a:gd name="T5" fmla="*/ 42 h 96"/>
                <a:gd name="T6" fmla="*/ 42 w 96"/>
                <a:gd name="T7" fmla="*/ 0 h 96"/>
                <a:gd name="T8" fmla="*/ 0 w 96"/>
                <a:gd name="T9" fmla="*/ 42 h 96"/>
                <a:gd name="T10" fmla="*/ 42 w 96"/>
                <a:gd name="T11" fmla="*/ 84 h 96"/>
                <a:gd name="T12" fmla="*/ 69 w 96"/>
                <a:gd name="T13" fmla="*/ 74 h 96"/>
                <a:gd name="T14" fmla="*/ 89 w 96"/>
                <a:gd name="T15" fmla="*/ 95 h 96"/>
                <a:gd name="T16" fmla="*/ 92 w 96"/>
                <a:gd name="T17" fmla="*/ 96 h 96"/>
                <a:gd name="T18" fmla="*/ 95 w 96"/>
                <a:gd name="T19" fmla="*/ 95 h 96"/>
                <a:gd name="T20" fmla="*/ 95 w 96"/>
                <a:gd name="T21" fmla="*/ 89 h 96"/>
                <a:gd name="T22" fmla="*/ 64 w 96"/>
                <a:gd name="T23" fmla="*/ 45 h 96"/>
                <a:gd name="T24" fmla="*/ 69 w 96"/>
                <a:gd name="T25" fmla="*/ 48 h 96"/>
                <a:gd name="T26" fmla="*/ 69 w 96"/>
                <a:gd name="T27" fmla="*/ 49 h 96"/>
                <a:gd name="T28" fmla="*/ 69 w 96"/>
                <a:gd name="T29" fmla="*/ 51 h 96"/>
                <a:gd name="T30" fmla="*/ 63 w 96"/>
                <a:gd name="T31" fmla="*/ 61 h 96"/>
                <a:gd name="T32" fmla="*/ 62 w 96"/>
                <a:gd name="T33" fmla="*/ 62 h 96"/>
                <a:gd name="T34" fmla="*/ 60 w 96"/>
                <a:gd name="T35" fmla="*/ 62 h 96"/>
                <a:gd name="T36" fmla="*/ 56 w 96"/>
                <a:gd name="T37" fmla="*/ 59 h 96"/>
                <a:gd name="T38" fmla="*/ 50 w 96"/>
                <a:gd name="T39" fmla="*/ 62 h 96"/>
                <a:gd name="T40" fmla="*/ 50 w 96"/>
                <a:gd name="T41" fmla="*/ 68 h 96"/>
                <a:gd name="T42" fmla="*/ 48 w 96"/>
                <a:gd name="T43" fmla="*/ 70 h 96"/>
                <a:gd name="T44" fmla="*/ 36 w 96"/>
                <a:gd name="T45" fmla="*/ 70 h 96"/>
                <a:gd name="T46" fmla="*/ 34 w 96"/>
                <a:gd name="T47" fmla="*/ 68 h 96"/>
                <a:gd name="T48" fmla="*/ 34 w 96"/>
                <a:gd name="T49" fmla="*/ 63 h 96"/>
                <a:gd name="T50" fmla="*/ 28 w 96"/>
                <a:gd name="T51" fmla="*/ 59 h 96"/>
                <a:gd name="T52" fmla="*/ 23 w 96"/>
                <a:gd name="T53" fmla="*/ 62 h 96"/>
                <a:gd name="T54" fmla="*/ 21 w 96"/>
                <a:gd name="T55" fmla="*/ 61 h 96"/>
                <a:gd name="T56" fmla="*/ 15 w 96"/>
                <a:gd name="T57" fmla="*/ 51 h 96"/>
                <a:gd name="T58" fmla="*/ 15 w 96"/>
                <a:gd name="T59" fmla="*/ 49 h 96"/>
                <a:gd name="T60" fmla="*/ 15 w 96"/>
                <a:gd name="T61" fmla="*/ 48 h 96"/>
                <a:gd name="T62" fmla="*/ 20 w 96"/>
                <a:gd name="T63" fmla="*/ 45 h 96"/>
                <a:gd name="T64" fmla="*/ 20 w 96"/>
                <a:gd name="T65" fmla="*/ 39 h 96"/>
                <a:gd name="T66" fmla="*/ 16 w 96"/>
                <a:gd name="T67" fmla="*/ 36 h 96"/>
                <a:gd name="T68" fmla="*/ 15 w 96"/>
                <a:gd name="T69" fmla="*/ 35 h 96"/>
                <a:gd name="T70" fmla="*/ 15 w 96"/>
                <a:gd name="T71" fmla="*/ 33 h 96"/>
                <a:gd name="T72" fmla="*/ 21 w 96"/>
                <a:gd name="T73" fmla="*/ 23 h 96"/>
                <a:gd name="T74" fmla="*/ 24 w 96"/>
                <a:gd name="T75" fmla="*/ 22 h 96"/>
                <a:gd name="T76" fmla="*/ 28 w 96"/>
                <a:gd name="T77" fmla="*/ 25 h 96"/>
                <a:gd name="T78" fmla="*/ 34 w 96"/>
                <a:gd name="T79" fmla="*/ 21 h 96"/>
                <a:gd name="T80" fmla="*/ 34 w 96"/>
                <a:gd name="T81" fmla="*/ 16 h 96"/>
                <a:gd name="T82" fmla="*/ 36 w 96"/>
                <a:gd name="T83" fmla="*/ 14 h 96"/>
                <a:gd name="T84" fmla="*/ 48 w 96"/>
                <a:gd name="T85" fmla="*/ 14 h 96"/>
                <a:gd name="T86" fmla="*/ 50 w 96"/>
                <a:gd name="T87" fmla="*/ 16 h 96"/>
                <a:gd name="T88" fmla="*/ 50 w 96"/>
                <a:gd name="T89" fmla="*/ 22 h 96"/>
                <a:gd name="T90" fmla="*/ 56 w 96"/>
                <a:gd name="T91" fmla="*/ 25 h 96"/>
                <a:gd name="T92" fmla="*/ 60 w 96"/>
                <a:gd name="T93" fmla="*/ 22 h 96"/>
                <a:gd name="T94" fmla="*/ 62 w 96"/>
                <a:gd name="T95" fmla="*/ 22 h 96"/>
                <a:gd name="T96" fmla="*/ 63 w 96"/>
                <a:gd name="T97" fmla="*/ 23 h 96"/>
                <a:gd name="T98" fmla="*/ 69 w 96"/>
                <a:gd name="T99" fmla="*/ 33 h 96"/>
                <a:gd name="T100" fmla="*/ 69 w 96"/>
                <a:gd name="T101" fmla="*/ 35 h 96"/>
                <a:gd name="T102" fmla="*/ 69 w 96"/>
                <a:gd name="T103" fmla="*/ 36 h 96"/>
                <a:gd name="T104" fmla="*/ 64 w 96"/>
                <a:gd name="T105" fmla="*/ 39 h 96"/>
                <a:gd name="T106" fmla="*/ 64 w 96"/>
                <a:gd name="T107"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6">
                  <a:moveTo>
                    <a:pt x="95" y="89"/>
                  </a:moveTo>
                  <a:cubicBezTo>
                    <a:pt x="74" y="69"/>
                    <a:pt x="74" y="69"/>
                    <a:pt x="74" y="69"/>
                  </a:cubicBezTo>
                  <a:cubicBezTo>
                    <a:pt x="80" y="61"/>
                    <a:pt x="84" y="52"/>
                    <a:pt x="84" y="42"/>
                  </a:cubicBezTo>
                  <a:cubicBezTo>
                    <a:pt x="84" y="19"/>
                    <a:pt x="65" y="0"/>
                    <a:pt x="42" y="0"/>
                  </a:cubicBezTo>
                  <a:cubicBezTo>
                    <a:pt x="19" y="0"/>
                    <a:pt x="0" y="19"/>
                    <a:pt x="0" y="42"/>
                  </a:cubicBezTo>
                  <a:cubicBezTo>
                    <a:pt x="0" y="65"/>
                    <a:pt x="19" y="84"/>
                    <a:pt x="42" y="84"/>
                  </a:cubicBezTo>
                  <a:cubicBezTo>
                    <a:pt x="52" y="84"/>
                    <a:pt x="61" y="80"/>
                    <a:pt x="69" y="74"/>
                  </a:cubicBezTo>
                  <a:cubicBezTo>
                    <a:pt x="89" y="95"/>
                    <a:pt x="89" y="95"/>
                    <a:pt x="89" y="95"/>
                  </a:cubicBezTo>
                  <a:cubicBezTo>
                    <a:pt x="90" y="96"/>
                    <a:pt x="91" y="96"/>
                    <a:pt x="92" y="96"/>
                  </a:cubicBezTo>
                  <a:cubicBezTo>
                    <a:pt x="93" y="96"/>
                    <a:pt x="94" y="96"/>
                    <a:pt x="95" y="95"/>
                  </a:cubicBezTo>
                  <a:cubicBezTo>
                    <a:pt x="96" y="93"/>
                    <a:pt x="96" y="91"/>
                    <a:pt x="95" y="89"/>
                  </a:cubicBezTo>
                  <a:close/>
                  <a:moveTo>
                    <a:pt x="64" y="45"/>
                  </a:moveTo>
                  <a:cubicBezTo>
                    <a:pt x="69" y="48"/>
                    <a:pt x="69" y="48"/>
                    <a:pt x="69" y="48"/>
                  </a:cubicBezTo>
                  <a:cubicBezTo>
                    <a:pt x="69" y="48"/>
                    <a:pt x="69" y="49"/>
                    <a:pt x="69" y="49"/>
                  </a:cubicBezTo>
                  <a:cubicBezTo>
                    <a:pt x="70" y="50"/>
                    <a:pt x="70" y="50"/>
                    <a:pt x="69" y="51"/>
                  </a:cubicBezTo>
                  <a:cubicBezTo>
                    <a:pt x="63" y="61"/>
                    <a:pt x="63" y="61"/>
                    <a:pt x="63" y="61"/>
                  </a:cubicBezTo>
                  <a:cubicBezTo>
                    <a:pt x="63" y="62"/>
                    <a:pt x="63" y="62"/>
                    <a:pt x="62" y="62"/>
                  </a:cubicBezTo>
                  <a:cubicBezTo>
                    <a:pt x="61" y="62"/>
                    <a:pt x="61" y="62"/>
                    <a:pt x="60" y="62"/>
                  </a:cubicBezTo>
                  <a:cubicBezTo>
                    <a:pt x="56" y="59"/>
                    <a:pt x="56" y="59"/>
                    <a:pt x="56" y="59"/>
                  </a:cubicBezTo>
                  <a:cubicBezTo>
                    <a:pt x="55" y="60"/>
                    <a:pt x="53" y="61"/>
                    <a:pt x="50" y="62"/>
                  </a:cubicBezTo>
                  <a:cubicBezTo>
                    <a:pt x="50" y="68"/>
                    <a:pt x="50" y="68"/>
                    <a:pt x="50" y="68"/>
                  </a:cubicBezTo>
                  <a:cubicBezTo>
                    <a:pt x="50" y="69"/>
                    <a:pt x="50" y="70"/>
                    <a:pt x="48" y="70"/>
                  </a:cubicBezTo>
                  <a:cubicBezTo>
                    <a:pt x="36" y="70"/>
                    <a:pt x="36" y="70"/>
                    <a:pt x="36" y="70"/>
                  </a:cubicBezTo>
                  <a:cubicBezTo>
                    <a:pt x="35" y="70"/>
                    <a:pt x="34" y="69"/>
                    <a:pt x="34" y="68"/>
                  </a:cubicBezTo>
                  <a:cubicBezTo>
                    <a:pt x="34" y="63"/>
                    <a:pt x="34" y="63"/>
                    <a:pt x="34" y="63"/>
                  </a:cubicBezTo>
                  <a:cubicBezTo>
                    <a:pt x="32" y="62"/>
                    <a:pt x="30" y="61"/>
                    <a:pt x="28" y="59"/>
                  </a:cubicBezTo>
                  <a:cubicBezTo>
                    <a:pt x="23" y="62"/>
                    <a:pt x="23" y="62"/>
                    <a:pt x="23" y="62"/>
                  </a:cubicBezTo>
                  <a:cubicBezTo>
                    <a:pt x="23" y="62"/>
                    <a:pt x="21" y="62"/>
                    <a:pt x="21" y="61"/>
                  </a:cubicBezTo>
                  <a:cubicBezTo>
                    <a:pt x="15" y="51"/>
                    <a:pt x="15" y="51"/>
                    <a:pt x="15" y="51"/>
                  </a:cubicBezTo>
                  <a:cubicBezTo>
                    <a:pt x="14" y="50"/>
                    <a:pt x="14" y="50"/>
                    <a:pt x="15" y="49"/>
                  </a:cubicBezTo>
                  <a:cubicBezTo>
                    <a:pt x="15" y="49"/>
                    <a:pt x="15" y="48"/>
                    <a:pt x="15" y="48"/>
                  </a:cubicBezTo>
                  <a:cubicBezTo>
                    <a:pt x="20" y="45"/>
                    <a:pt x="20" y="45"/>
                    <a:pt x="20" y="45"/>
                  </a:cubicBezTo>
                  <a:cubicBezTo>
                    <a:pt x="20" y="43"/>
                    <a:pt x="20" y="41"/>
                    <a:pt x="20" y="39"/>
                  </a:cubicBezTo>
                  <a:cubicBezTo>
                    <a:pt x="16" y="36"/>
                    <a:pt x="16" y="36"/>
                    <a:pt x="16" y="36"/>
                  </a:cubicBezTo>
                  <a:cubicBezTo>
                    <a:pt x="15" y="36"/>
                    <a:pt x="15" y="35"/>
                    <a:pt x="15" y="35"/>
                  </a:cubicBezTo>
                  <a:cubicBezTo>
                    <a:pt x="14" y="34"/>
                    <a:pt x="15" y="34"/>
                    <a:pt x="15" y="33"/>
                  </a:cubicBezTo>
                  <a:cubicBezTo>
                    <a:pt x="21" y="23"/>
                    <a:pt x="21" y="23"/>
                    <a:pt x="21" y="23"/>
                  </a:cubicBezTo>
                  <a:cubicBezTo>
                    <a:pt x="21" y="22"/>
                    <a:pt x="23" y="22"/>
                    <a:pt x="24" y="22"/>
                  </a:cubicBezTo>
                  <a:cubicBezTo>
                    <a:pt x="28" y="25"/>
                    <a:pt x="28" y="25"/>
                    <a:pt x="28" y="25"/>
                  </a:cubicBezTo>
                  <a:cubicBezTo>
                    <a:pt x="30" y="23"/>
                    <a:pt x="32" y="22"/>
                    <a:pt x="34" y="21"/>
                  </a:cubicBezTo>
                  <a:cubicBezTo>
                    <a:pt x="34" y="16"/>
                    <a:pt x="34" y="16"/>
                    <a:pt x="34" y="16"/>
                  </a:cubicBezTo>
                  <a:cubicBezTo>
                    <a:pt x="34" y="15"/>
                    <a:pt x="35" y="14"/>
                    <a:pt x="36" y="14"/>
                  </a:cubicBezTo>
                  <a:cubicBezTo>
                    <a:pt x="48" y="14"/>
                    <a:pt x="48" y="14"/>
                    <a:pt x="48" y="14"/>
                  </a:cubicBezTo>
                  <a:cubicBezTo>
                    <a:pt x="50" y="14"/>
                    <a:pt x="50" y="15"/>
                    <a:pt x="50" y="16"/>
                  </a:cubicBezTo>
                  <a:cubicBezTo>
                    <a:pt x="50" y="22"/>
                    <a:pt x="50" y="22"/>
                    <a:pt x="50" y="22"/>
                  </a:cubicBezTo>
                  <a:cubicBezTo>
                    <a:pt x="53" y="23"/>
                    <a:pt x="54" y="24"/>
                    <a:pt x="56" y="25"/>
                  </a:cubicBezTo>
                  <a:cubicBezTo>
                    <a:pt x="60" y="22"/>
                    <a:pt x="60" y="22"/>
                    <a:pt x="60" y="22"/>
                  </a:cubicBezTo>
                  <a:cubicBezTo>
                    <a:pt x="61" y="22"/>
                    <a:pt x="61" y="22"/>
                    <a:pt x="62" y="22"/>
                  </a:cubicBezTo>
                  <a:cubicBezTo>
                    <a:pt x="63" y="22"/>
                    <a:pt x="63" y="22"/>
                    <a:pt x="63" y="23"/>
                  </a:cubicBezTo>
                  <a:cubicBezTo>
                    <a:pt x="69" y="33"/>
                    <a:pt x="69" y="33"/>
                    <a:pt x="69" y="33"/>
                  </a:cubicBezTo>
                  <a:cubicBezTo>
                    <a:pt x="70" y="34"/>
                    <a:pt x="70" y="34"/>
                    <a:pt x="69" y="35"/>
                  </a:cubicBezTo>
                  <a:cubicBezTo>
                    <a:pt x="69" y="35"/>
                    <a:pt x="69" y="36"/>
                    <a:pt x="69" y="36"/>
                  </a:cubicBezTo>
                  <a:cubicBezTo>
                    <a:pt x="64" y="39"/>
                    <a:pt x="64" y="39"/>
                    <a:pt x="64" y="39"/>
                  </a:cubicBezTo>
                  <a:cubicBezTo>
                    <a:pt x="64" y="41"/>
                    <a:pt x="64" y="43"/>
                    <a:pt x="6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3" name="Oval 32">
              <a:extLst>
                <a:ext uri="{FF2B5EF4-FFF2-40B4-BE49-F238E27FC236}">
                  <a16:creationId xmlns:a16="http://schemas.microsoft.com/office/drawing/2014/main" id="{48B8ED7B-CE2A-C913-7ABB-11ECF6BE044B}"/>
                </a:ext>
              </a:extLst>
            </p:cNvPr>
            <p:cNvSpPr>
              <a:spLocks noChangeArrowheads="1"/>
            </p:cNvSpPr>
            <p:nvPr/>
          </p:nvSpPr>
          <p:spPr bwMode="auto">
            <a:xfrm>
              <a:off x="3511550" y="4092575"/>
              <a:ext cx="74613" cy="76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4" name="Group 33">
            <a:extLst>
              <a:ext uri="{FF2B5EF4-FFF2-40B4-BE49-F238E27FC236}">
                <a16:creationId xmlns:a16="http://schemas.microsoft.com/office/drawing/2014/main" id="{BB7DA6D0-0D84-8096-3AC7-22379FC1E1C2}"/>
              </a:ext>
            </a:extLst>
          </p:cNvPr>
          <p:cNvGrpSpPr/>
          <p:nvPr/>
        </p:nvGrpSpPr>
        <p:grpSpPr>
          <a:xfrm>
            <a:off x="7394468" y="4820075"/>
            <a:ext cx="479643" cy="418367"/>
            <a:chOff x="4833938" y="19050"/>
            <a:chExt cx="360363" cy="314325"/>
          </a:xfrm>
          <a:solidFill>
            <a:schemeClr val="bg1"/>
          </a:solidFill>
        </p:grpSpPr>
        <p:sp>
          <p:nvSpPr>
            <p:cNvPr id="35" name="Freeform 61">
              <a:extLst>
                <a:ext uri="{FF2B5EF4-FFF2-40B4-BE49-F238E27FC236}">
                  <a16:creationId xmlns:a16="http://schemas.microsoft.com/office/drawing/2014/main" id="{ABD6B38A-B384-8B0B-F15B-47D516BA0166}"/>
                </a:ext>
              </a:extLst>
            </p:cNvPr>
            <p:cNvSpPr>
              <a:spLocks/>
            </p:cNvSpPr>
            <p:nvPr/>
          </p:nvSpPr>
          <p:spPr bwMode="auto">
            <a:xfrm>
              <a:off x="4833938" y="19050"/>
              <a:ext cx="263525" cy="314325"/>
            </a:xfrm>
            <a:custGeom>
              <a:avLst/>
              <a:gdLst>
                <a:gd name="T0" fmla="*/ 68 w 70"/>
                <a:gd name="T1" fmla="*/ 7 h 84"/>
                <a:gd name="T2" fmla="*/ 55 w 70"/>
                <a:gd name="T3" fmla="*/ 3 h 84"/>
                <a:gd name="T4" fmla="*/ 42 w 70"/>
                <a:gd name="T5" fmla="*/ 0 h 84"/>
                <a:gd name="T6" fmla="*/ 20 w 70"/>
                <a:gd name="T7" fmla="*/ 0 h 84"/>
                <a:gd name="T8" fmla="*/ 12 w 70"/>
                <a:gd name="T9" fmla="*/ 8 h 84"/>
                <a:gd name="T10" fmla="*/ 13 w 70"/>
                <a:gd name="T11" fmla="*/ 13 h 84"/>
                <a:gd name="T12" fmla="*/ 8 w 70"/>
                <a:gd name="T13" fmla="*/ 20 h 84"/>
                <a:gd name="T14" fmla="*/ 9 w 70"/>
                <a:gd name="T15" fmla="*/ 25 h 84"/>
                <a:gd name="T16" fmla="*/ 4 w 70"/>
                <a:gd name="T17" fmla="*/ 32 h 84"/>
                <a:gd name="T18" fmla="*/ 5 w 70"/>
                <a:gd name="T19" fmla="*/ 37 h 84"/>
                <a:gd name="T20" fmla="*/ 0 w 70"/>
                <a:gd name="T21" fmla="*/ 44 h 84"/>
                <a:gd name="T22" fmla="*/ 8 w 70"/>
                <a:gd name="T23" fmla="*/ 52 h 84"/>
                <a:gd name="T24" fmla="*/ 33 w 70"/>
                <a:gd name="T25" fmla="*/ 52 h 84"/>
                <a:gd name="T26" fmla="*/ 30 w 70"/>
                <a:gd name="T27" fmla="*/ 74 h 84"/>
                <a:gd name="T28" fmla="*/ 39 w 70"/>
                <a:gd name="T29" fmla="*/ 84 h 84"/>
                <a:gd name="T30" fmla="*/ 46 w 70"/>
                <a:gd name="T31" fmla="*/ 77 h 84"/>
                <a:gd name="T32" fmla="*/ 68 w 70"/>
                <a:gd name="T33" fmla="*/ 45 h 84"/>
                <a:gd name="T34" fmla="*/ 70 w 70"/>
                <a:gd name="T35" fmla="*/ 43 h 84"/>
                <a:gd name="T36" fmla="*/ 70 w 70"/>
                <a:gd name="T37" fmla="*/ 9 h 84"/>
                <a:gd name="T38" fmla="*/ 68 w 70"/>
                <a:gd name="T39" fmla="*/ 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68" y="7"/>
                  </a:moveTo>
                  <a:cubicBezTo>
                    <a:pt x="62" y="6"/>
                    <a:pt x="58" y="5"/>
                    <a:pt x="55" y="3"/>
                  </a:cubicBezTo>
                  <a:cubicBezTo>
                    <a:pt x="52" y="2"/>
                    <a:pt x="48" y="0"/>
                    <a:pt x="42" y="0"/>
                  </a:cubicBezTo>
                  <a:cubicBezTo>
                    <a:pt x="20" y="0"/>
                    <a:pt x="20" y="0"/>
                    <a:pt x="20" y="0"/>
                  </a:cubicBezTo>
                  <a:cubicBezTo>
                    <a:pt x="16" y="0"/>
                    <a:pt x="12" y="4"/>
                    <a:pt x="12" y="8"/>
                  </a:cubicBezTo>
                  <a:cubicBezTo>
                    <a:pt x="12" y="10"/>
                    <a:pt x="12" y="11"/>
                    <a:pt x="13" y="13"/>
                  </a:cubicBezTo>
                  <a:cubicBezTo>
                    <a:pt x="10" y="14"/>
                    <a:pt x="8" y="17"/>
                    <a:pt x="8" y="20"/>
                  </a:cubicBezTo>
                  <a:cubicBezTo>
                    <a:pt x="8" y="22"/>
                    <a:pt x="8" y="23"/>
                    <a:pt x="9" y="25"/>
                  </a:cubicBezTo>
                  <a:cubicBezTo>
                    <a:pt x="6" y="26"/>
                    <a:pt x="4" y="29"/>
                    <a:pt x="4" y="32"/>
                  </a:cubicBezTo>
                  <a:cubicBezTo>
                    <a:pt x="4" y="34"/>
                    <a:pt x="4" y="35"/>
                    <a:pt x="5" y="37"/>
                  </a:cubicBezTo>
                  <a:cubicBezTo>
                    <a:pt x="2" y="38"/>
                    <a:pt x="0" y="41"/>
                    <a:pt x="0" y="44"/>
                  </a:cubicBezTo>
                  <a:cubicBezTo>
                    <a:pt x="0" y="49"/>
                    <a:pt x="4" y="52"/>
                    <a:pt x="8" y="52"/>
                  </a:cubicBezTo>
                  <a:cubicBezTo>
                    <a:pt x="33" y="52"/>
                    <a:pt x="33" y="52"/>
                    <a:pt x="33" y="52"/>
                  </a:cubicBezTo>
                  <a:cubicBezTo>
                    <a:pt x="32" y="57"/>
                    <a:pt x="28" y="68"/>
                    <a:pt x="30" y="74"/>
                  </a:cubicBezTo>
                  <a:cubicBezTo>
                    <a:pt x="33" y="83"/>
                    <a:pt x="38" y="84"/>
                    <a:pt x="39" y="84"/>
                  </a:cubicBezTo>
                  <a:cubicBezTo>
                    <a:pt x="43" y="84"/>
                    <a:pt x="46" y="81"/>
                    <a:pt x="46" y="77"/>
                  </a:cubicBezTo>
                  <a:cubicBezTo>
                    <a:pt x="46" y="64"/>
                    <a:pt x="58" y="45"/>
                    <a:pt x="68" y="45"/>
                  </a:cubicBezTo>
                  <a:cubicBezTo>
                    <a:pt x="69" y="45"/>
                    <a:pt x="70" y="44"/>
                    <a:pt x="70" y="43"/>
                  </a:cubicBezTo>
                  <a:cubicBezTo>
                    <a:pt x="70" y="9"/>
                    <a:pt x="70" y="9"/>
                    <a:pt x="70" y="9"/>
                  </a:cubicBezTo>
                  <a:cubicBezTo>
                    <a:pt x="70" y="8"/>
                    <a:pt x="69" y="7"/>
                    <a:pt x="6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6" name="Freeform 62">
              <a:extLst>
                <a:ext uri="{FF2B5EF4-FFF2-40B4-BE49-F238E27FC236}">
                  <a16:creationId xmlns:a16="http://schemas.microsoft.com/office/drawing/2014/main" id="{4B42C333-34BF-4C6C-3949-65E653652D90}"/>
                </a:ext>
              </a:extLst>
            </p:cNvPr>
            <p:cNvSpPr>
              <a:spLocks noEditPoints="1"/>
            </p:cNvSpPr>
            <p:nvPr/>
          </p:nvSpPr>
          <p:spPr bwMode="auto">
            <a:xfrm>
              <a:off x="5103813" y="19050"/>
              <a:ext cx="90488" cy="179388"/>
            </a:xfrm>
            <a:custGeom>
              <a:avLst/>
              <a:gdLst>
                <a:gd name="T0" fmla="*/ 22 w 24"/>
                <a:gd name="T1" fmla="*/ 0 h 48"/>
                <a:gd name="T2" fmla="*/ 2 w 24"/>
                <a:gd name="T3" fmla="*/ 0 h 48"/>
                <a:gd name="T4" fmla="*/ 0 w 24"/>
                <a:gd name="T5" fmla="*/ 2 h 48"/>
                <a:gd name="T6" fmla="*/ 0 w 24"/>
                <a:gd name="T7" fmla="*/ 46 h 48"/>
                <a:gd name="T8" fmla="*/ 2 w 24"/>
                <a:gd name="T9" fmla="*/ 48 h 48"/>
                <a:gd name="T10" fmla="*/ 22 w 24"/>
                <a:gd name="T11" fmla="*/ 48 h 48"/>
                <a:gd name="T12" fmla="*/ 24 w 24"/>
                <a:gd name="T13" fmla="*/ 46 h 48"/>
                <a:gd name="T14" fmla="*/ 24 w 24"/>
                <a:gd name="T15" fmla="*/ 2 h 48"/>
                <a:gd name="T16" fmla="*/ 22 w 24"/>
                <a:gd name="T17" fmla="*/ 0 h 48"/>
                <a:gd name="T18" fmla="*/ 10 w 24"/>
                <a:gd name="T19" fmla="*/ 11 h 48"/>
                <a:gd name="T20" fmla="*/ 8 w 24"/>
                <a:gd name="T21" fmla="*/ 9 h 48"/>
                <a:gd name="T22" fmla="*/ 10 w 24"/>
                <a:gd name="T23" fmla="*/ 7 h 48"/>
                <a:gd name="T24" fmla="*/ 12 w 24"/>
                <a:gd name="T25" fmla="*/ 9 h 48"/>
                <a:gd name="T26" fmla="*/ 10 w 24"/>
                <a:gd name="T27"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2" y="0"/>
                  </a:moveTo>
                  <a:cubicBezTo>
                    <a:pt x="2" y="0"/>
                    <a:pt x="2" y="0"/>
                    <a:pt x="2" y="0"/>
                  </a:cubicBezTo>
                  <a:cubicBezTo>
                    <a:pt x="1" y="0"/>
                    <a:pt x="0" y="1"/>
                    <a:pt x="0" y="2"/>
                  </a:cubicBezTo>
                  <a:cubicBezTo>
                    <a:pt x="0" y="46"/>
                    <a:pt x="0" y="46"/>
                    <a:pt x="0" y="46"/>
                  </a:cubicBezTo>
                  <a:cubicBezTo>
                    <a:pt x="0" y="47"/>
                    <a:pt x="1" y="48"/>
                    <a:pt x="2" y="48"/>
                  </a:cubicBezTo>
                  <a:cubicBezTo>
                    <a:pt x="22" y="48"/>
                    <a:pt x="22" y="48"/>
                    <a:pt x="22" y="48"/>
                  </a:cubicBezTo>
                  <a:cubicBezTo>
                    <a:pt x="23" y="48"/>
                    <a:pt x="24" y="47"/>
                    <a:pt x="24" y="46"/>
                  </a:cubicBezTo>
                  <a:cubicBezTo>
                    <a:pt x="24" y="2"/>
                    <a:pt x="24" y="2"/>
                    <a:pt x="24" y="2"/>
                  </a:cubicBezTo>
                  <a:cubicBezTo>
                    <a:pt x="24" y="1"/>
                    <a:pt x="23" y="0"/>
                    <a:pt x="22" y="0"/>
                  </a:cubicBezTo>
                  <a:close/>
                  <a:moveTo>
                    <a:pt x="10" y="11"/>
                  </a:moveTo>
                  <a:cubicBezTo>
                    <a:pt x="9" y="11"/>
                    <a:pt x="8" y="10"/>
                    <a:pt x="8" y="9"/>
                  </a:cubicBezTo>
                  <a:cubicBezTo>
                    <a:pt x="8" y="8"/>
                    <a:pt x="9" y="7"/>
                    <a:pt x="10" y="7"/>
                  </a:cubicBezTo>
                  <a:cubicBezTo>
                    <a:pt x="11" y="7"/>
                    <a:pt x="12" y="8"/>
                    <a:pt x="12" y="9"/>
                  </a:cubicBezTo>
                  <a:cubicBezTo>
                    <a:pt x="12" y="10"/>
                    <a:pt x="11" y="11"/>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7" name="Group 36">
            <a:extLst>
              <a:ext uri="{FF2B5EF4-FFF2-40B4-BE49-F238E27FC236}">
                <a16:creationId xmlns:a16="http://schemas.microsoft.com/office/drawing/2014/main" id="{21845C74-E01C-7778-AD12-CF33CFCFFC47}"/>
              </a:ext>
            </a:extLst>
          </p:cNvPr>
          <p:cNvGrpSpPr/>
          <p:nvPr/>
        </p:nvGrpSpPr>
        <p:grpSpPr>
          <a:xfrm>
            <a:off x="4317891" y="4819019"/>
            <a:ext cx="479642" cy="420479"/>
            <a:chOff x="4113213" y="11113"/>
            <a:chExt cx="360362" cy="315913"/>
          </a:xfrm>
          <a:solidFill>
            <a:schemeClr val="bg1"/>
          </a:solidFill>
        </p:grpSpPr>
        <p:sp>
          <p:nvSpPr>
            <p:cNvPr id="41" name="Freeform 63">
              <a:extLst>
                <a:ext uri="{FF2B5EF4-FFF2-40B4-BE49-F238E27FC236}">
                  <a16:creationId xmlns:a16="http://schemas.microsoft.com/office/drawing/2014/main" id="{7E481981-8A7B-DF49-26DB-DE9D222AD723}"/>
                </a:ext>
              </a:extLst>
            </p:cNvPr>
            <p:cNvSpPr>
              <a:spLocks/>
            </p:cNvSpPr>
            <p:nvPr/>
          </p:nvSpPr>
          <p:spPr bwMode="auto">
            <a:xfrm>
              <a:off x="4210050" y="11113"/>
              <a:ext cx="263525" cy="315913"/>
            </a:xfrm>
            <a:custGeom>
              <a:avLst/>
              <a:gdLst>
                <a:gd name="T0" fmla="*/ 2 w 70"/>
                <a:gd name="T1" fmla="*/ 77 h 84"/>
                <a:gd name="T2" fmla="*/ 15 w 70"/>
                <a:gd name="T3" fmla="*/ 81 h 84"/>
                <a:gd name="T4" fmla="*/ 28 w 70"/>
                <a:gd name="T5" fmla="*/ 84 h 84"/>
                <a:gd name="T6" fmla="*/ 50 w 70"/>
                <a:gd name="T7" fmla="*/ 84 h 84"/>
                <a:gd name="T8" fmla="*/ 58 w 70"/>
                <a:gd name="T9" fmla="*/ 76 h 84"/>
                <a:gd name="T10" fmla="*/ 57 w 70"/>
                <a:gd name="T11" fmla="*/ 72 h 84"/>
                <a:gd name="T12" fmla="*/ 62 w 70"/>
                <a:gd name="T13" fmla="*/ 64 h 84"/>
                <a:gd name="T14" fmla="*/ 61 w 70"/>
                <a:gd name="T15" fmla="*/ 60 h 84"/>
                <a:gd name="T16" fmla="*/ 66 w 70"/>
                <a:gd name="T17" fmla="*/ 52 h 84"/>
                <a:gd name="T18" fmla="*/ 65 w 70"/>
                <a:gd name="T19" fmla="*/ 48 h 84"/>
                <a:gd name="T20" fmla="*/ 70 w 70"/>
                <a:gd name="T21" fmla="*/ 40 h 84"/>
                <a:gd name="T22" fmla="*/ 62 w 70"/>
                <a:gd name="T23" fmla="*/ 32 h 84"/>
                <a:gd name="T24" fmla="*/ 37 w 70"/>
                <a:gd name="T25" fmla="*/ 32 h 84"/>
                <a:gd name="T26" fmla="*/ 40 w 70"/>
                <a:gd name="T27" fmla="*/ 10 h 84"/>
                <a:gd name="T28" fmla="*/ 31 w 70"/>
                <a:gd name="T29" fmla="*/ 0 h 84"/>
                <a:gd name="T30" fmla="*/ 24 w 70"/>
                <a:gd name="T31" fmla="*/ 7 h 84"/>
                <a:gd name="T32" fmla="*/ 2 w 70"/>
                <a:gd name="T33" fmla="*/ 39 h 84"/>
                <a:gd name="T34" fmla="*/ 0 w 70"/>
                <a:gd name="T35" fmla="*/ 41 h 84"/>
                <a:gd name="T36" fmla="*/ 0 w 70"/>
                <a:gd name="T37" fmla="*/ 75 h 84"/>
                <a:gd name="T38" fmla="*/ 2 w 70"/>
                <a:gd name="T39"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2" y="77"/>
                  </a:moveTo>
                  <a:cubicBezTo>
                    <a:pt x="8" y="78"/>
                    <a:pt x="12" y="80"/>
                    <a:pt x="15" y="81"/>
                  </a:cubicBezTo>
                  <a:cubicBezTo>
                    <a:pt x="18" y="83"/>
                    <a:pt x="22" y="84"/>
                    <a:pt x="28" y="84"/>
                  </a:cubicBezTo>
                  <a:cubicBezTo>
                    <a:pt x="50" y="84"/>
                    <a:pt x="50" y="84"/>
                    <a:pt x="50" y="84"/>
                  </a:cubicBezTo>
                  <a:cubicBezTo>
                    <a:pt x="54" y="84"/>
                    <a:pt x="58" y="80"/>
                    <a:pt x="58" y="76"/>
                  </a:cubicBezTo>
                  <a:cubicBezTo>
                    <a:pt x="58" y="74"/>
                    <a:pt x="57" y="73"/>
                    <a:pt x="57" y="72"/>
                  </a:cubicBezTo>
                  <a:cubicBezTo>
                    <a:pt x="60" y="70"/>
                    <a:pt x="62" y="67"/>
                    <a:pt x="62" y="64"/>
                  </a:cubicBezTo>
                  <a:cubicBezTo>
                    <a:pt x="62" y="62"/>
                    <a:pt x="61" y="61"/>
                    <a:pt x="61" y="60"/>
                  </a:cubicBezTo>
                  <a:cubicBezTo>
                    <a:pt x="64" y="58"/>
                    <a:pt x="66" y="55"/>
                    <a:pt x="66" y="52"/>
                  </a:cubicBezTo>
                  <a:cubicBezTo>
                    <a:pt x="66" y="50"/>
                    <a:pt x="65" y="49"/>
                    <a:pt x="65" y="48"/>
                  </a:cubicBezTo>
                  <a:cubicBezTo>
                    <a:pt x="68" y="46"/>
                    <a:pt x="70" y="43"/>
                    <a:pt x="70" y="40"/>
                  </a:cubicBezTo>
                  <a:cubicBezTo>
                    <a:pt x="70" y="36"/>
                    <a:pt x="66" y="32"/>
                    <a:pt x="62" y="32"/>
                  </a:cubicBezTo>
                  <a:cubicBezTo>
                    <a:pt x="37" y="32"/>
                    <a:pt x="37" y="32"/>
                    <a:pt x="37" y="32"/>
                  </a:cubicBezTo>
                  <a:cubicBezTo>
                    <a:pt x="38" y="27"/>
                    <a:pt x="42" y="16"/>
                    <a:pt x="40" y="10"/>
                  </a:cubicBezTo>
                  <a:cubicBezTo>
                    <a:pt x="37" y="1"/>
                    <a:pt x="32" y="0"/>
                    <a:pt x="31" y="0"/>
                  </a:cubicBezTo>
                  <a:cubicBezTo>
                    <a:pt x="27" y="0"/>
                    <a:pt x="24" y="3"/>
                    <a:pt x="24" y="7"/>
                  </a:cubicBezTo>
                  <a:cubicBezTo>
                    <a:pt x="24" y="20"/>
                    <a:pt x="12" y="39"/>
                    <a:pt x="2" y="39"/>
                  </a:cubicBezTo>
                  <a:cubicBezTo>
                    <a:pt x="1" y="39"/>
                    <a:pt x="0" y="40"/>
                    <a:pt x="0" y="41"/>
                  </a:cubicBezTo>
                  <a:cubicBezTo>
                    <a:pt x="0" y="75"/>
                    <a:pt x="0" y="75"/>
                    <a:pt x="0" y="75"/>
                  </a:cubicBezTo>
                  <a:cubicBezTo>
                    <a:pt x="0" y="76"/>
                    <a:pt x="1" y="77"/>
                    <a:pt x="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3" name="Freeform 64">
              <a:extLst>
                <a:ext uri="{FF2B5EF4-FFF2-40B4-BE49-F238E27FC236}">
                  <a16:creationId xmlns:a16="http://schemas.microsoft.com/office/drawing/2014/main" id="{555D494B-E15B-80D1-FE44-1BD90D53CA64}"/>
                </a:ext>
              </a:extLst>
            </p:cNvPr>
            <p:cNvSpPr>
              <a:spLocks noEditPoints="1"/>
            </p:cNvSpPr>
            <p:nvPr/>
          </p:nvSpPr>
          <p:spPr bwMode="auto">
            <a:xfrm>
              <a:off x="4113213" y="146050"/>
              <a:ext cx="90488" cy="180975"/>
            </a:xfrm>
            <a:custGeom>
              <a:avLst/>
              <a:gdLst>
                <a:gd name="T0" fmla="*/ 2 w 24"/>
                <a:gd name="T1" fmla="*/ 48 h 48"/>
                <a:gd name="T2" fmla="*/ 22 w 24"/>
                <a:gd name="T3" fmla="*/ 48 h 48"/>
                <a:gd name="T4" fmla="*/ 24 w 24"/>
                <a:gd name="T5" fmla="*/ 46 h 48"/>
                <a:gd name="T6" fmla="*/ 24 w 24"/>
                <a:gd name="T7" fmla="*/ 2 h 48"/>
                <a:gd name="T8" fmla="*/ 22 w 24"/>
                <a:gd name="T9" fmla="*/ 0 h 48"/>
                <a:gd name="T10" fmla="*/ 2 w 24"/>
                <a:gd name="T11" fmla="*/ 0 h 48"/>
                <a:gd name="T12" fmla="*/ 0 w 24"/>
                <a:gd name="T13" fmla="*/ 2 h 48"/>
                <a:gd name="T14" fmla="*/ 0 w 24"/>
                <a:gd name="T15" fmla="*/ 46 h 48"/>
                <a:gd name="T16" fmla="*/ 2 w 24"/>
                <a:gd name="T17" fmla="*/ 48 h 48"/>
                <a:gd name="T18" fmla="*/ 14 w 24"/>
                <a:gd name="T19" fmla="*/ 37 h 48"/>
                <a:gd name="T20" fmla="*/ 16 w 24"/>
                <a:gd name="T21" fmla="*/ 39 h 48"/>
                <a:gd name="T22" fmla="*/ 14 w 24"/>
                <a:gd name="T23" fmla="*/ 41 h 48"/>
                <a:gd name="T24" fmla="*/ 12 w 24"/>
                <a:gd name="T25" fmla="*/ 39 h 48"/>
                <a:gd name="T26" fmla="*/ 14 w 24"/>
                <a:gd name="T2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 y="48"/>
                  </a:moveTo>
                  <a:cubicBezTo>
                    <a:pt x="22" y="48"/>
                    <a:pt x="22" y="48"/>
                    <a:pt x="22" y="48"/>
                  </a:cubicBezTo>
                  <a:cubicBezTo>
                    <a:pt x="23" y="48"/>
                    <a:pt x="24" y="47"/>
                    <a:pt x="24" y="46"/>
                  </a:cubicBezTo>
                  <a:cubicBezTo>
                    <a:pt x="24" y="2"/>
                    <a:pt x="24" y="2"/>
                    <a:pt x="24" y="2"/>
                  </a:cubicBezTo>
                  <a:cubicBezTo>
                    <a:pt x="24" y="1"/>
                    <a:pt x="23" y="0"/>
                    <a:pt x="22" y="0"/>
                  </a:cubicBezTo>
                  <a:cubicBezTo>
                    <a:pt x="2" y="0"/>
                    <a:pt x="2" y="0"/>
                    <a:pt x="2" y="0"/>
                  </a:cubicBezTo>
                  <a:cubicBezTo>
                    <a:pt x="1" y="0"/>
                    <a:pt x="0" y="1"/>
                    <a:pt x="0" y="2"/>
                  </a:cubicBezTo>
                  <a:cubicBezTo>
                    <a:pt x="0" y="46"/>
                    <a:pt x="0" y="46"/>
                    <a:pt x="0" y="46"/>
                  </a:cubicBezTo>
                  <a:cubicBezTo>
                    <a:pt x="0" y="47"/>
                    <a:pt x="1" y="48"/>
                    <a:pt x="2" y="48"/>
                  </a:cubicBezTo>
                  <a:close/>
                  <a:moveTo>
                    <a:pt x="14" y="37"/>
                  </a:moveTo>
                  <a:cubicBezTo>
                    <a:pt x="15" y="37"/>
                    <a:pt x="16" y="38"/>
                    <a:pt x="16" y="39"/>
                  </a:cubicBezTo>
                  <a:cubicBezTo>
                    <a:pt x="16" y="40"/>
                    <a:pt x="15" y="41"/>
                    <a:pt x="14" y="41"/>
                  </a:cubicBezTo>
                  <a:cubicBezTo>
                    <a:pt x="13" y="41"/>
                    <a:pt x="12" y="40"/>
                    <a:pt x="12" y="39"/>
                  </a:cubicBezTo>
                  <a:cubicBezTo>
                    <a:pt x="12" y="38"/>
                    <a:pt x="13" y="37"/>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1448083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3C2237D-3A2B-92D9-1809-DA2660E11300}"/>
              </a:ext>
            </a:extLst>
          </p:cNvPr>
          <p:cNvGraphicFramePr>
            <a:graphicFrameLocks noChangeAspect="1"/>
          </p:cNvGraphicFramePr>
          <p:nvPr>
            <p:custDataLst>
              <p:tags r:id="rId1"/>
            </p:custDataLst>
            <p:extLst>
              <p:ext uri="{D42A27DB-BD31-4B8C-83A1-F6EECF244321}">
                <p14:modId xmlns:p14="http://schemas.microsoft.com/office/powerpoint/2010/main" val="1921643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9" name="Picture 68">
            <a:extLst>
              <a:ext uri="{FF2B5EF4-FFF2-40B4-BE49-F238E27FC236}">
                <a16:creationId xmlns:a16="http://schemas.microsoft.com/office/drawing/2014/main" id="{7C35D8D6-218A-7E39-5E95-7E92F4068F9C}"/>
              </a:ext>
            </a:extLst>
          </p:cNvPr>
          <p:cNvPicPr preferRelativeResize="0">
            <a:picLocks noChangeAspect="1"/>
          </p:cNvPicPr>
          <p:nvPr/>
        </p:nvPicPr>
        <p:blipFill rotWithShape="1">
          <a:blip r:embed="rId6">
            <a:duotone>
              <a:schemeClr val="bg2">
                <a:shade val="45000"/>
                <a:satMod val="135000"/>
              </a:schemeClr>
              <a:prstClr val="white"/>
            </a:duotone>
          </a:blip>
          <a:srcRect l="9752" t="6896" r="33987" b="8772"/>
          <a:stretch/>
        </p:blipFill>
        <p:spPr>
          <a:xfrm>
            <a:off x="4332696" y="1665697"/>
            <a:ext cx="3526613" cy="3526611"/>
          </a:xfrm>
          <a:custGeom>
            <a:avLst/>
            <a:gdLst>
              <a:gd name="connsiteX0" fmla="*/ 1939637 w 3879274"/>
              <a:gd name="connsiteY0" fmla="*/ 0 h 3879272"/>
              <a:gd name="connsiteX1" fmla="*/ 3879274 w 3879274"/>
              <a:gd name="connsiteY1" fmla="*/ 1939636 h 3879272"/>
              <a:gd name="connsiteX2" fmla="*/ 1939637 w 3879274"/>
              <a:gd name="connsiteY2" fmla="*/ 3879272 h 3879272"/>
              <a:gd name="connsiteX3" fmla="*/ 0 w 3879274"/>
              <a:gd name="connsiteY3" fmla="*/ 1939636 h 3879272"/>
              <a:gd name="connsiteX4" fmla="*/ 1939637 w 3879274"/>
              <a:gd name="connsiteY4" fmla="*/ 0 h 387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74" h="3879272">
                <a:moveTo>
                  <a:pt x="1939637" y="0"/>
                </a:moveTo>
                <a:cubicBezTo>
                  <a:pt x="3010869" y="0"/>
                  <a:pt x="3879274" y="868405"/>
                  <a:pt x="3879274" y="1939636"/>
                </a:cubicBezTo>
                <a:cubicBezTo>
                  <a:pt x="3879274" y="3010867"/>
                  <a:pt x="3010869" y="3879272"/>
                  <a:pt x="1939637" y="3879272"/>
                </a:cubicBezTo>
                <a:cubicBezTo>
                  <a:pt x="868405" y="3879272"/>
                  <a:pt x="0" y="3010867"/>
                  <a:pt x="0" y="1939636"/>
                </a:cubicBezTo>
                <a:cubicBezTo>
                  <a:pt x="0" y="868405"/>
                  <a:pt x="868405" y="0"/>
                  <a:pt x="1939637" y="0"/>
                </a:cubicBezTo>
                <a:close/>
              </a:path>
            </a:pathLst>
          </a:custGeom>
        </p:spPr>
      </p:pic>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vert="horz"/>
          <a:lstStyle/>
          <a:p>
            <a:r>
              <a:rPr lang="en-US" dirty="0"/>
              <a:t>Geography model</a:t>
            </a:r>
          </a:p>
        </p:txBody>
      </p:sp>
      <p:sp>
        <p:nvSpPr>
          <p:cNvPr id="8" name="Oval 7">
            <a:extLst>
              <a:ext uri="{FF2B5EF4-FFF2-40B4-BE49-F238E27FC236}">
                <a16:creationId xmlns:a16="http://schemas.microsoft.com/office/drawing/2014/main" id="{12E1A47C-787E-8FE9-8571-7F1AF3276A91}"/>
              </a:ext>
            </a:extLst>
          </p:cNvPr>
          <p:cNvSpPr/>
          <p:nvPr/>
        </p:nvSpPr>
        <p:spPr>
          <a:xfrm>
            <a:off x="3962401" y="1295402"/>
            <a:ext cx="4267200" cy="4267198"/>
          </a:xfrm>
          <a:prstGeom prst="ellipse">
            <a:avLst/>
          </a:prstGeom>
          <a:noFill/>
          <a:ln w="15875">
            <a:solidFill>
              <a:schemeClr val="bg1">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2" name="Oval 11">
            <a:extLst>
              <a:ext uri="{FF2B5EF4-FFF2-40B4-BE49-F238E27FC236}">
                <a16:creationId xmlns:a16="http://schemas.microsoft.com/office/drawing/2014/main" id="{06947F88-87B2-3802-808A-C4F87DB328ED}"/>
              </a:ext>
            </a:extLst>
          </p:cNvPr>
          <p:cNvSpPr/>
          <p:nvPr/>
        </p:nvSpPr>
        <p:spPr>
          <a:xfrm>
            <a:off x="7093097" y="1188535"/>
            <a:ext cx="1082385" cy="1082385"/>
          </a:xfrm>
          <a:prstGeom prst="ellipse">
            <a:avLst/>
          </a:prstGeom>
          <a:solidFill>
            <a:schemeClr val="accent3"/>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3" name="Oval 12">
            <a:extLst>
              <a:ext uri="{FF2B5EF4-FFF2-40B4-BE49-F238E27FC236}">
                <a16:creationId xmlns:a16="http://schemas.microsoft.com/office/drawing/2014/main" id="{979F87C0-334E-0E5D-5B6C-BFA4EA830E81}"/>
              </a:ext>
            </a:extLst>
          </p:cNvPr>
          <p:cNvSpPr/>
          <p:nvPr/>
        </p:nvSpPr>
        <p:spPr>
          <a:xfrm>
            <a:off x="4016520" y="1188535"/>
            <a:ext cx="1082385" cy="1082385"/>
          </a:xfrm>
          <a:prstGeom prst="ellipse">
            <a:avLst/>
          </a:prstGeom>
          <a:solidFill>
            <a:schemeClr val="tx2">
              <a:lumMod val="90000"/>
              <a:lumOff val="10000"/>
            </a:schemeClr>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20" name="Group 19">
            <a:extLst>
              <a:ext uri="{FF2B5EF4-FFF2-40B4-BE49-F238E27FC236}">
                <a16:creationId xmlns:a16="http://schemas.microsoft.com/office/drawing/2014/main" id="{85108601-1A71-67F3-7BFD-497903454F6B}"/>
              </a:ext>
            </a:extLst>
          </p:cNvPr>
          <p:cNvGrpSpPr/>
          <p:nvPr/>
        </p:nvGrpSpPr>
        <p:grpSpPr>
          <a:xfrm>
            <a:off x="8422483" y="1034647"/>
            <a:ext cx="3159919" cy="2265474"/>
            <a:chOff x="8422483" y="1156903"/>
            <a:chExt cx="3159919" cy="2265474"/>
          </a:xfrm>
        </p:grpSpPr>
        <p:sp>
          <p:nvSpPr>
            <p:cNvPr id="18" name="Rectangle 17">
              <a:extLst>
                <a:ext uri="{FF2B5EF4-FFF2-40B4-BE49-F238E27FC236}">
                  <a16:creationId xmlns:a16="http://schemas.microsoft.com/office/drawing/2014/main" id="{33257688-FB7A-18EE-68CB-A7E3E77BCB09}"/>
                </a:ext>
              </a:extLst>
            </p:cNvPr>
            <p:cNvSpPr/>
            <p:nvPr/>
          </p:nvSpPr>
          <p:spPr>
            <a:xfrm>
              <a:off x="8422483" y="1156903"/>
              <a:ext cx="3149407" cy="5539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2391CF"/>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Deploy this model when the following applies:</a:t>
              </a:r>
            </a:p>
          </p:txBody>
        </p:sp>
        <p:sp>
          <p:nvSpPr>
            <p:cNvPr id="19" name="Rectangle 18">
              <a:extLst>
                <a:ext uri="{FF2B5EF4-FFF2-40B4-BE49-F238E27FC236}">
                  <a16:creationId xmlns:a16="http://schemas.microsoft.com/office/drawing/2014/main" id="{1255A1C0-1E6F-D4CD-966B-668888C38E34}"/>
                </a:ext>
              </a:extLst>
            </p:cNvPr>
            <p:cNvSpPr/>
            <p:nvPr/>
          </p:nvSpPr>
          <p:spPr>
            <a:xfrm>
              <a:off x="8432995" y="1760384"/>
              <a:ext cx="3149407" cy="166199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Customers are densely populated in clustered geographic locations.</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Customers want someone present when they have a problem.</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Sales reps are either generalist or specialists, i.e., the sale is less complex or there are fewer products in portfolio.</a:t>
              </a:r>
            </a:p>
          </p:txBody>
        </p:sp>
      </p:grpSp>
      <p:grpSp>
        <p:nvGrpSpPr>
          <p:cNvPr id="40" name="Group 39">
            <a:extLst>
              <a:ext uri="{FF2B5EF4-FFF2-40B4-BE49-F238E27FC236}">
                <a16:creationId xmlns:a16="http://schemas.microsoft.com/office/drawing/2014/main" id="{33DF0D5E-6F1E-7226-A09C-DCB5386442E6}"/>
              </a:ext>
            </a:extLst>
          </p:cNvPr>
          <p:cNvGrpSpPr/>
          <p:nvPr/>
        </p:nvGrpSpPr>
        <p:grpSpPr>
          <a:xfrm>
            <a:off x="609600" y="1173146"/>
            <a:ext cx="3149407" cy="1845503"/>
            <a:chOff x="609600" y="1173146"/>
            <a:chExt cx="3149407" cy="1845503"/>
          </a:xfrm>
        </p:grpSpPr>
        <p:sp>
          <p:nvSpPr>
            <p:cNvPr id="22" name="Rectangle 21">
              <a:extLst>
                <a:ext uri="{FF2B5EF4-FFF2-40B4-BE49-F238E27FC236}">
                  <a16:creationId xmlns:a16="http://schemas.microsoft.com/office/drawing/2014/main" id="{3216FC14-FCA3-6033-110F-B483813F5CA4}"/>
                </a:ext>
              </a:extLst>
            </p:cNvPr>
            <p:cNvSpPr/>
            <p:nvPr/>
          </p:nvSpPr>
          <p:spPr>
            <a:xfrm>
              <a:off x="609600" y="1173146"/>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tx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Description</a:t>
              </a:r>
            </a:p>
          </p:txBody>
        </p:sp>
        <p:sp>
          <p:nvSpPr>
            <p:cNvPr id="23" name="Rectangle 22">
              <a:extLst>
                <a:ext uri="{FF2B5EF4-FFF2-40B4-BE49-F238E27FC236}">
                  <a16:creationId xmlns:a16="http://schemas.microsoft.com/office/drawing/2014/main" id="{E8122B13-F639-A541-9366-A6E50DA354B7}"/>
                </a:ext>
              </a:extLst>
            </p:cNvPr>
            <p:cNvSpPr/>
            <p:nvPr/>
          </p:nvSpPr>
          <p:spPr>
            <a:xfrm>
              <a:off x="609600" y="1510544"/>
              <a:ext cx="3149407" cy="15081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600"/>
                </a:spcBef>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The geography model involves structuring a sales organization based on rep proximity to geographic areas. This involves understanding how regional differences, distribution patterns, market opportunities, and resource allocation affect consumer preferences and behaviors.</a:t>
              </a:r>
            </a:p>
          </p:txBody>
        </p:sp>
      </p:grpSp>
      <p:sp>
        <p:nvSpPr>
          <p:cNvPr id="14" name="Oval 13">
            <a:extLst>
              <a:ext uri="{FF2B5EF4-FFF2-40B4-BE49-F238E27FC236}">
                <a16:creationId xmlns:a16="http://schemas.microsoft.com/office/drawing/2014/main" id="{08A84063-5C17-2027-241C-D1B22DE18AC0}"/>
              </a:ext>
            </a:extLst>
          </p:cNvPr>
          <p:cNvSpPr/>
          <p:nvPr/>
        </p:nvSpPr>
        <p:spPr>
          <a:xfrm>
            <a:off x="7093097" y="4488066"/>
            <a:ext cx="1082385" cy="1082385"/>
          </a:xfrm>
          <a:prstGeom prst="ellipse">
            <a:avLst/>
          </a:prstGeom>
          <a:solidFill>
            <a:srgbClr val="FF000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5" name="Oval 14">
            <a:extLst>
              <a:ext uri="{FF2B5EF4-FFF2-40B4-BE49-F238E27FC236}">
                <a16:creationId xmlns:a16="http://schemas.microsoft.com/office/drawing/2014/main" id="{ED819262-07E7-DEC0-69AA-B82DC223295C}"/>
              </a:ext>
            </a:extLst>
          </p:cNvPr>
          <p:cNvSpPr/>
          <p:nvPr/>
        </p:nvSpPr>
        <p:spPr>
          <a:xfrm>
            <a:off x="4016520" y="4488066"/>
            <a:ext cx="1082385" cy="108238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72" name="Group 71">
            <a:extLst>
              <a:ext uri="{FF2B5EF4-FFF2-40B4-BE49-F238E27FC236}">
                <a16:creationId xmlns:a16="http://schemas.microsoft.com/office/drawing/2014/main" id="{3387E0FD-9C15-9E66-B79D-58B4506D1D8C}"/>
              </a:ext>
            </a:extLst>
          </p:cNvPr>
          <p:cNvGrpSpPr/>
          <p:nvPr/>
        </p:nvGrpSpPr>
        <p:grpSpPr>
          <a:xfrm>
            <a:off x="8422483" y="4194770"/>
            <a:ext cx="3149407" cy="1491560"/>
            <a:chOff x="8422483" y="4472677"/>
            <a:chExt cx="3149407" cy="1491560"/>
          </a:xfrm>
        </p:grpSpPr>
        <p:sp>
          <p:nvSpPr>
            <p:cNvPr id="38" name="Rectangle 37">
              <a:extLst>
                <a:ext uri="{FF2B5EF4-FFF2-40B4-BE49-F238E27FC236}">
                  <a16:creationId xmlns:a16="http://schemas.microsoft.com/office/drawing/2014/main" id="{D872F81A-9C5E-4B4C-3969-C3F2B217DDE0}"/>
                </a:ext>
              </a:extLst>
            </p:cNvPr>
            <p:cNvSpPr/>
            <p:nvPr/>
          </p:nvSpPr>
          <p:spPr>
            <a:xfrm>
              <a:off x="8422483"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FF000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Cons</a:t>
              </a:r>
            </a:p>
          </p:txBody>
        </p:sp>
        <p:sp>
          <p:nvSpPr>
            <p:cNvPr id="39" name="Rectangle 38">
              <a:extLst>
                <a:ext uri="{FF2B5EF4-FFF2-40B4-BE49-F238E27FC236}">
                  <a16:creationId xmlns:a16="http://schemas.microsoft.com/office/drawing/2014/main" id="{7A696353-550A-6056-B5A2-AC64A6EB5352}"/>
                </a:ext>
              </a:extLst>
            </p:cNvPr>
            <p:cNvSpPr/>
            <p:nvPr/>
          </p:nvSpPr>
          <p:spPr>
            <a:xfrm>
              <a:off x="8422483" y="4810075"/>
              <a:ext cx="3149407" cy="11541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Doesn’t align the best sales resources with the best opportunities.</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As product sets grow, it becomes more difficult for reps to have expertise in all areas.</a:t>
              </a:r>
            </a:p>
          </p:txBody>
        </p:sp>
      </p:grpSp>
      <p:grpSp>
        <p:nvGrpSpPr>
          <p:cNvPr id="71" name="Group 70">
            <a:extLst>
              <a:ext uri="{FF2B5EF4-FFF2-40B4-BE49-F238E27FC236}">
                <a16:creationId xmlns:a16="http://schemas.microsoft.com/office/drawing/2014/main" id="{DB650256-3B2F-5048-20C1-BEE6BD8FAFF1}"/>
              </a:ext>
            </a:extLst>
          </p:cNvPr>
          <p:cNvGrpSpPr/>
          <p:nvPr/>
        </p:nvGrpSpPr>
        <p:grpSpPr>
          <a:xfrm>
            <a:off x="609600" y="4194770"/>
            <a:ext cx="3149407" cy="1491560"/>
            <a:chOff x="609600" y="4472677"/>
            <a:chExt cx="3149407" cy="1491560"/>
          </a:xfrm>
        </p:grpSpPr>
        <p:sp>
          <p:nvSpPr>
            <p:cNvPr id="27" name="Rectangle 26">
              <a:extLst>
                <a:ext uri="{FF2B5EF4-FFF2-40B4-BE49-F238E27FC236}">
                  <a16:creationId xmlns:a16="http://schemas.microsoft.com/office/drawing/2014/main" id="{FCBADB04-C919-A435-65E9-8DC90266AB4E}"/>
                </a:ext>
              </a:extLst>
            </p:cNvPr>
            <p:cNvSpPr/>
            <p:nvPr/>
          </p:nvSpPr>
          <p:spPr>
            <a:xfrm>
              <a:off x="609600"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00B05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Pros</a:t>
              </a:r>
            </a:p>
          </p:txBody>
        </p:sp>
        <p:sp>
          <p:nvSpPr>
            <p:cNvPr id="28" name="Rectangle 27">
              <a:extLst>
                <a:ext uri="{FF2B5EF4-FFF2-40B4-BE49-F238E27FC236}">
                  <a16:creationId xmlns:a16="http://schemas.microsoft.com/office/drawing/2014/main" id="{C2975332-2479-44FA-01EB-5AAEFF01B107}"/>
                </a:ext>
              </a:extLst>
            </p:cNvPr>
            <p:cNvSpPr/>
            <p:nvPr/>
          </p:nvSpPr>
          <p:spPr>
            <a:xfrm>
              <a:off x="609600" y="4810075"/>
              <a:ext cx="3149407" cy="11541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Provides customers with local and state knowledge.</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This model enables cost containment, e.g., keeping travel and entertainment expenses low.</a:t>
              </a:r>
            </a:p>
          </p:txBody>
        </p:sp>
      </p:grpSp>
      <p:cxnSp>
        <p:nvCxnSpPr>
          <p:cNvPr id="42" name="Straight Connector 41">
            <a:extLst>
              <a:ext uri="{FF2B5EF4-FFF2-40B4-BE49-F238E27FC236}">
                <a16:creationId xmlns:a16="http://schemas.microsoft.com/office/drawing/2014/main" id="{171E6116-3FB0-52E4-13C6-7CAD1699585E}"/>
              </a:ext>
            </a:extLst>
          </p:cNvPr>
          <p:cNvCxnSpPr>
            <a:cxnSpLocks/>
          </p:cNvCxnSpPr>
          <p:nvPr/>
        </p:nvCxnSpPr>
        <p:spPr>
          <a:xfrm flipH="1">
            <a:off x="609600" y="3429000"/>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A270A222-EC77-C925-B231-3BF601AAB7A4}"/>
              </a:ext>
            </a:extLst>
          </p:cNvPr>
          <p:cNvCxnSpPr>
            <a:cxnSpLocks/>
          </p:cNvCxnSpPr>
          <p:nvPr/>
        </p:nvCxnSpPr>
        <p:spPr>
          <a:xfrm flipH="1">
            <a:off x="8422483" y="3429000"/>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6" name="Group 5">
            <a:extLst>
              <a:ext uri="{FF2B5EF4-FFF2-40B4-BE49-F238E27FC236}">
                <a16:creationId xmlns:a16="http://schemas.microsoft.com/office/drawing/2014/main" id="{73824596-FE57-ED90-27E9-BBCE5035F749}"/>
              </a:ext>
            </a:extLst>
          </p:cNvPr>
          <p:cNvGrpSpPr/>
          <p:nvPr/>
        </p:nvGrpSpPr>
        <p:grpSpPr>
          <a:xfrm>
            <a:off x="4695825" y="2028826"/>
            <a:ext cx="2800352" cy="2800350"/>
            <a:chOff x="4695825" y="2028826"/>
            <a:chExt cx="2800352" cy="2800350"/>
          </a:xfrm>
        </p:grpSpPr>
        <p:sp>
          <p:nvSpPr>
            <p:cNvPr id="9" name="Oval 8">
              <a:extLst>
                <a:ext uri="{FF2B5EF4-FFF2-40B4-BE49-F238E27FC236}">
                  <a16:creationId xmlns:a16="http://schemas.microsoft.com/office/drawing/2014/main" id="{CC59C468-BD15-EEC2-56D6-A5180988A787}"/>
                </a:ext>
              </a:extLst>
            </p:cNvPr>
            <p:cNvSpPr/>
            <p:nvPr/>
          </p:nvSpPr>
          <p:spPr>
            <a:xfrm>
              <a:off x="4695825" y="2028826"/>
              <a:ext cx="2800352" cy="28003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10" name="Group 9">
              <a:extLst>
                <a:ext uri="{FF2B5EF4-FFF2-40B4-BE49-F238E27FC236}">
                  <a16:creationId xmlns:a16="http://schemas.microsoft.com/office/drawing/2014/main" id="{C78ED2EA-3DDD-AE7F-B633-CC2A49950F5A}"/>
                </a:ext>
              </a:extLst>
            </p:cNvPr>
            <p:cNvGrpSpPr/>
            <p:nvPr/>
          </p:nvGrpSpPr>
          <p:grpSpPr>
            <a:xfrm>
              <a:off x="4993078" y="2192924"/>
              <a:ext cx="2205845" cy="2472153"/>
              <a:chOff x="4993078" y="2183723"/>
              <a:chExt cx="2205845" cy="2472153"/>
            </a:xfrm>
          </p:grpSpPr>
          <p:grpSp>
            <p:nvGrpSpPr>
              <p:cNvPr id="11" name="Group 10">
                <a:extLst>
                  <a:ext uri="{FF2B5EF4-FFF2-40B4-BE49-F238E27FC236}">
                    <a16:creationId xmlns:a16="http://schemas.microsoft.com/office/drawing/2014/main" id="{CC49C07C-AD03-819E-38D9-E7129C3FC1DF}"/>
                  </a:ext>
                </a:extLst>
              </p:cNvPr>
              <p:cNvGrpSpPr/>
              <p:nvPr/>
            </p:nvGrpSpPr>
            <p:grpSpPr>
              <a:xfrm>
                <a:off x="4993078" y="2183723"/>
                <a:ext cx="2205845" cy="304800"/>
                <a:chOff x="5020868" y="2183723"/>
                <a:chExt cx="2205845" cy="304800"/>
              </a:xfrm>
            </p:grpSpPr>
            <p:sp>
              <p:nvSpPr>
                <p:cNvPr id="24" name="Isosceles Triangle 23">
                  <a:extLst>
                    <a:ext uri="{FF2B5EF4-FFF2-40B4-BE49-F238E27FC236}">
                      <a16:creationId xmlns:a16="http://schemas.microsoft.com/office/drawing/2014/main" id="{3E454975-417B-79B9-BF7F-63BFDA7E824D}"/>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5" name="Isosceles Triangle 24">
                  <a:extLst>
                    <a:ext uri="{FF2B5EF4-FFF2-40B4-BE49-F238E27FC236}">
                      <a16:creationId xmlns:a16="http://schemas.microsoft.com/office/drawing/2014/main" id="{A63ABA56-12AC-E72C-BC54-669BB144B2AB}"/>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16" name="Group 15">
                <a:extLst>
                  <a:ext uri="{FF2B5EF4-FFF2-40B4-BE49-F238E27FC236}">
                    <a16:creationId xmlns:a16="http://schemas.microsoft.com/office/drawing/2014/main" id="{133F0AD0-E843-D9E3-2864-822336A86A65}"/>
                  </a:ext>
                </a:extLst>
              </p:cNvPr>
              <p:cNvGrpSpPr/>
              <p:nvPr/>
            </p:nvGrpSpPr>
            <p:grpSpPr>
              <a:xfrm flipV="1">
                <a:off x="4993078" y="4351076"/>
                <a:ext cx="2205845" cy="304800"/>
                <a:chOff x="5020868" y="2183723"/>
                <a:chExt cx="2205845" cy="304800"/>
              </a:xfrm>
            </p:grpSpPr>
            <p:sp>
              <p:nvSpPr>
                <p:cNvPr id="17" name="Isosceles Triangle 16">
                  <a:extLst>
                    <a:ext uri="{FF2B5EF4-FFF2-40B4-BE49-F238E27FC236}">
                      <a16:creationId xmlns:a16="http://schemas.microsoft.com/office/drawing/2014/main" id="{BAB14492-C9F3-B021-C1F9-68AC0C357CE5}"/>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1" name="Isosceles Triangle 20">
                  <a:extLst>
                    <a:ext uri="{FF2B5EF4-FFF2-40B4-BE49-F238E27FC236}">
                      <a16:creationId xmlns:a16="http://schemas.microsoft.com/office/drawing/2014/main" id="{71A9844C-CBD1-5708-98E5-1A3B696CBA70}"/>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grpSp>
      <p:grpSp>
        <p:nvGrpSpPr>
          <p:cNvPr id="26" name="Group 25">
            <a:extLst>
              <a:ext uri="{FF2B5EF4-FFF2-40B4-BE49-F238E27FC236}">
                <a16:creationId xmlns:a16="http://schemas.microsoft.com/office/drawing/2014/main" id="{4F856D33-C224-A6B3-D809-431AF603EC31}"/>
              </a:ext>
            </a:extLst>
          </p:cNvPr>
          <p:cNvGrpSpPr/>
          <p:nvPr/>
        </p:nvGrpSpPr>
        <p:grpSpPr>
          <a:xfrm>
            <a:off x="4327399" y="1524770"/>
            <a:ext cx="460626" cy="409915"/>
            <a:chOff x="5554663" y="1458913"/>
            <a:chExt cx="346075" cy="307975"/>
          </a:xfrm>
          <a:solidFill>
            <a:schemeClr val="bg1"/>
          </a:solidFill>
        </p:grpSpPr>
        <p:sp>
          <p:nvSpPr>
            <p:cNvPr id="29" name="Freeform 148">
              <a:extLst>
                <a:ext uri="{FF2B5EF4-FFF2-40B4-BE49-F238E27FC236}">
                  <a16:creationId xmlns:a16="http://schemas.microsoft.com/office/drawing/2014/main" id="{4DC37AF0-ABE2-0C0A-F559-42025122ECAB}"/>
                </a:ext>
              </a:extLst>
            </p:cNvPr>
            <p:cNvSpPr>
              <a:spLocks noEditPoints="1"/>
            </p:cNvSpPr>
            <p:nvPr/>
          </p:nvSpPr>
          <p:spPr bwMode="auto">
            <a:xfrm>
              <a:off x="5554663" y="1458913"/>
              <a:ext cx="165100" cy="307975"/>
            </a:xfrm>
            <a:custGeom>
              <a:avLst/>
              <a:gdLst>
                <a:gd name="T0" fmla="*/ 0 w 44"/>
                <a:gd name="T1" fmla="*/ 2 h 82"/>
                <a:gd name="T2" fmla="*/ 0 w 44"/>
                <a:gd name="T3" fmla="*/ 68 h 82"/>
                <a:gd name="T4" fmla="*/ 2 w 44"/>
                <a:gd name="T5" fmla="*/ 70 h 82"/>
                <a:gd name="T6" fmla="*/ 44 w 44"/>
                <a:gd name="T7" fmla="*/ 82 h 82"/>
                <a:gd name="T8" fmla="*/ 44 w 44"/>
                <a:gd name="T9" fmla="*/ 9 h 82"/>
                <a:gd name="T10" fmla="*/ 2 w 44"/>
                <a:gd name="T11" fmla="*/ 0 h 82"/>
                <a:gd name="T12" fmla="*/ 0 w 44"/>
                <a:gd name="T13" fmla="*/ 2 h 82"/>
                <a:gd name="T14" fmla="*/ 10 w 44"/>
                <a:gd name="T15" fmla="*/ 18 h 82"/>
                <a:gd name="T16" fmla="*/ 37 w 44"/>
                <a:gd name="T17" fmla="*/ 23 h 82"/>
                <a:gd name="T18" fmla="*/ 38 w 44"/>
                <a:gd name="T19" fmla="*/ 26 h 82"/>
                <a:gd name="T20" fmla="*/ 36 w 44"/>
                <a:gd name="T21" fmla="*/ 27 h 82"/>
                <a:gd name="T22" fmla="*/ 35 w 44"/>
                <a:gd name="T23" fmla="*/ 27 h 82"/>
                <a:gd name="T24" fmla="*/ 10 w 44"/>
                <a:gd name="T25" fmla="*/ 22 h 82"/>
                <a:gd name="T26" fmla="*/ 8 w 44"/>
                <a:gd name="T27" fmla="*/ 20 h 82"/>
                <a:gd name="T28" fmla="*/ 10 w 44"/>
                <a:gd name="T29" fmla="*/ 18 h 82"/>
                <a:gd name="T30" fmla="*/ 10 w 44"/>
                <a:gd name="T31" fmla="*/ 30 h 82"/>
                <a:gd name="T32" fmla="*/ 37 w 44"/>
                <a:gd name="T33" fmla="*/ 35 h 82"/>
                <a:gd name="T34" fmla="*/ 38 w 44"/>
                <a:gd name="T35" fmla="*/ 38 h 82"/>
                <a:gd name="T36" fmla="*/ 36 w 44"/>
                <a:gd name="T37" fmla="*/ 39 h 82"/>
                <a:gd name="T38" fmla="*/ 35 w 44"/>
                <a:gd name="T39" fmla="*/ 39 h 82"/>
                <a:gd name="T40" fmla="*/ 10 w 44"/>
                <a:gd name="T41" fmla="*/ 34 h 82"/>
                <a:gd name="T42" fmla="*/ 8 w 44"/>
                <a:gd name="T43" fmla="*/ 32 h 82"/>
                <a:gd name="T44" fmla="*/ 10 w 44"/>
                <a:gd name="T45" fmla="*/ 30 h 82"/>
                <a:gd name="T46" fmla="*/ 10 w 44"/>
                <a:gd name="T47" fmla="*/ 42 h 82"/>
                <a:gd name="T48" fmla="*/ 37 w 44"/>
                <a:gd name="T49" fmla="*/ 47 h 82"/>
                <a:gd name="T50" fmla="*/ 38 w 44"/>
                <a:gd name="T51" fmla="*/ 50 h 82"/>
                <a:gd name="T52" fmla="*/ 36 w 44"/>
                <a:gd name="T53" fmla="*/ 51 h 82"/>
                <a:gd name="T54" fmla="*/ 35 w 44"/>
                <a:gd name="T55" fmla="*/ 51 h 82"/>
                <a:gd name="T56" fmla="*/ 10 w 44"/>
                <a:gd name="T57" fmla="*/ 46 h 82"/>
                <a:gd name="T58" fmla="*/ 8 w 44"/>
                <a:gd name="T59" fmla="*/ 44 h 82"/>
                <a:gd name="T60" fmla="*/ 10 w 44"/>
                <a:gd name="T61" fmla="*/ 42 h 82"/>
                <a:gd name="T62" fmla="*/ 10 w 44"/>
                <a:gd name="T63" fmla="*/ 54 h 82"/>
                <a:gd name="T64" fmla="*/ 37 w 44"/>
                <a:gd name="T65" fmla="*/ 59 h 82"/>
                <a:gd name="T66" fmla="*/ 38 w 44"/>
                <a:gd name="T67" fmla="*/ 62 h 82"/>
                <a:gd name="T68" fmla="*/ 36 w 44"/>
                <a:gd name="T69" fmla="*/ 63 h 82"/>
                <a:gd name="T70" fmla="*/ 35 w 44"/>
                <a:gd name="T71" fmla="*/ 63 h 82"/>
                <a:gd name="T72" fmla="*/ 10 w 44"/>
                <a:gd name="T73" fmla="*/ 58 h 82"/>
                <a:gd name="T74" fmla="*/ 8 w 44"/>
                <a:gd name="T75" fmla="*/ 56 h 82"/>
                <a:gd name="T76" fmla="*/ 10 w 44"/>
                <a:gd name="T77"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82">
                  <a:moveTo>
                    <a:pt x="0" y="2"/>
                  </a:moveTo>
                  <a:cubicBezTo>
                    <a:pt x="0" y="68"/>
                    <a:pt x="0" y="68"/>
                    <a:pt x="0" y="68"/>
                  </a:cubicBezTo>
                  <a:cubicBezTo>
                    <a:pt x="0" y="69"/>
                    <a:pt x="1" y="70"/>
                    <a:pt x="2" y="70"/>
                  </a:cubicBezTo>
                  <a:cubicBezTo>
                    <a:pt x="26" y="70"/>
                    <a:pt x="44" y="76"/>
                    <a:pt x="44" y="82"/>
                  </a:cubicBezTo>
                  <a:cubicBezTo>
                    <a:pt x="44" y="9"/>
                    <a:pt x="44" y="9"/>
                    <a:pt x="44" y="9"/>
                  </a:cubicBezTo>
                  <a:cubicBezTo>
                    <a:pt x="36" y="3"/>
                    <a:pt x="19" y="0"/>
                    <a:pt x="2" y="0"/>
                  </a:cubicBezTo>
                  <a:cubicBezTo>
                    <a:pt x="1" y="0"/>
                    <a:pt x="0" y="1"/>
                    <a:pt x="0" y="2"/>
                  </a:cubicBezTo>
                  <a:close/>
                  <a:moveTo>
                    <a:pt x="10" y="18"/>
                  </a:moveTo>
                  <a:cubicBezTo>
                    <a:pt x="21" y="19"/>
                    <a:pt x="30" y="21"/>
                    <a:pt x="37" y="23"/>
                  </a:cubicBezTo>
                  <a:cubicBezTo>
                    <a:pt x="38" y="23"/>
                    <a:pt x="38" y="25"/>
                    <a:pt x="38" y="26"/>
                  </a:cubicBezTo>
                  <a:cubicBezTo>
                    <a:pt x="38" y="26"/>
                    <a:pt x="37" y="27"/>
                    <a:pt x="36" y="27"/>
                  </a:cubicBezTo>
                  <a:cubicBezTo>
                    <a:pt x="36" y="27"/>
                    <a:pt x="36" y="27"/>
                    <a:pt x="35" y="27"/>
                  </a:cubicBezTo>
                  <a:cubicBezTo>
                    <a:pt x="29" y="24"/>
                    <a:pt x="20" y="23"/>
                    <a:pt x="10" y="22"/>
                  </a:cubicBezTo>
                  <a:cubicBezTo>
                    <a:pt x="9" y="22"/>
                    <a:pt x="8" y="21"/>
                    <a:pt x="8" y="20"/>
                  </a:cubicBezTo>
                  <a:cubicBezTo>
                    <a:pt x="8" y="19"/>
                    <a:pt x="9" y="18"/>
                    <a:pt x="10" y="18"/>
                  </a:cubicBezTo>
                  <a:close/>
                  <a:moveTo>
                    <a:pt x="10" y="30"/>
                  </a:moveTo>
                  <a:cubicBezTo>
                    <a:pt x="21" y="31"/>
                    <a:pt x="30" y="33"/>
                    <a:pt x="37" y="35"/>
                  </a:cubicBezTo>
                  <a:cubicBezTo>
                    <a:pt x="38" y="35"/>
                    <a:pt x="38" y="37"/>
                    <a:pt x="38" y="38"/>
                  </a:cubicBezTo>
                  <a:cubicBezTo>
                    <a:pt x="38" y="38"/>
                    <a:pt x="37" y="39"/>
                    <a:pt x="36" y="39"/>
                  </a:cubicBezTo>
                  <a:cubicBezTo>
                    <a:pt x="36" y="39"/>
                    <a:pt x="36" y="39"/>
                    <a:pt x="35" y="39"/>
                  </a:cubicBezTo>
                  <a:cubicBezTo>
                    <a:pt x="29" y="36"/>
                    <a:pt x="20" y="35"/>
                    <a:pt x="10" y="34"/>
                  </a:cubicBezTo>
                  <a:cubicBezTo>
                    <a:pt x="9" y="34"/>
                    <a:pt x="8" y="33"/>
                    <a:pt x="8" y="32"/>
                  </a:cubicBezTo>
                  <a:cubicBezTo>
                    <a:pt x="8" y="31"/>
                    <a:pt x="9" y="30"/>
                    <a:pt x="10" y="30"/>
                  </a:cubicBezTo>
                  <a:close/>
                  <a:moveTo>
                    <a:pt x="10" y="42"/>
                  </a:moveTo>
                  <a:cubicBezTo>
                    <a:pt x="21" y="43"/>
                    <a:pt x="30" y="45"/>
                    <a:pt x="37" y="47"/>
                  </a:cubicBezTo>
                  <a:cubicBezTo>
                    <a:pt x="38" y="47"/>
                    <a:pt x="38" y="49"/>
                    <a:pt x="38" y="50"/>
                  </a:cubicBezTo>
                  <a:cubicBezTo>
                    <a:pt x="38" y="50"/>
                    <a:pt x="37" y="51"/>
                    <a:pt x="36" y="51"/>
                  </a:cubicBezTo>
                  <a:cubicBezTo>
                    <a:pt x="36" y="51"/>
                    <a:pt x="36" y="51"/>
                    <a:pt x="35" y="51"/>
                  </a:cubicBezTo>
                  <a:cubicBezTo>
                    <a:pt x="29" y="48"/>
                    <a:pt x="20" y="47"/>
                    <a:pt x="10" y="46"/>
                  </a:cubicBezTo>
                  <a:cubicBezTo>
                    <a:pt x="9" y="46"/>
                    <a:pt x="8" y="45"/>
                    <a:pt x="8" y="44"/>
                  </a:cubicBezTo>
                  <a:cubicBezTo>
                    <a:pt x="8" y="43"/>
                    <a:pt x="9" y="42"/>
                    <a:pt x="10" y="42"/>
                  </a:cubicBezTo>
                  <a:close/>
                  <a:moveTo>
                    <a:pt x="10" y="54"/>
                  </a:moveTo>
                  <a:cubicBezTo>
                    <a:pt x="21" y="55"/>
                    <a:pt x="30" y="57"/>
                    <a:pt x="37" y="59"/>
                  </a:cubicBezTo>
                  <a:cubicBezTo>
                    <a:pt x="38" y="59"/>
                    <a:pt x="38" y="61"/>
                    <a:pt x="38" y="62"/>
                  </a:cubicBezTo>
                  <a:cubicBezTo>
                    <a:pt x="38" y="62"/>
                    <a:pt x="37" y="63"/>
                    <a:pt x="36" y="63"/>
                  </a:cubicBezTo>
                  <a:cubicBezTo>
                    <a:pt x="36" y="63"/>
                    <a:pt x="36" y="63"/>
                    <a:pt x="35" y="63"/>
                  </a:cubicBezTo>
                  <a:cubicBezTo>
                    <a:pt x="29" y="60"/>
                    <a:pt x="20" y="59"/>
                    <a:pt x="10" y="58"/>
                  </a:cubicBezTo>
                  <a:cubicBezTo>
                    <a:pt x="9" y="58"/>
                    <a:pt x="8" y="57"/>
                    <a:pt x="8" y="56"/>
                  </a:cubicBezTo>
                  <a:cubicBezTo>
                    <a:pt x="8" y="55"/>
                    <a:pt x="9" y="54"/>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0" name="Freeform 149">
              <a:extLst>
                <a:ext uri="{FF2B5EF4-FFF2-40B4-BE49-F238E27FC236}">
                  <a16:creationId xmlns:a16="http://schemas.microsoft.com/office/drawing/2014/main" id="{1983478F-3F45-D533-D2A7-FC4BE7613784}"/>
                </a:ext>
              </a:extLst>
            </p:cNvPr>
            <p:cNvSpPr>
              <a:spLocks noEditPoints="1"/>
            </p:cNvSpPr>
            <p:nvPr/>
          </p:nvSpPr>
          <p:spPr bwMode="auto">
            <a:xfrm>
              <a:off x="5735638" y="1458913"/>
              <a:ext cx="165100" cy="307975"/>
            </a:xfrm>
            <a:custGeom>
              <a:avLst/>
              <a:gdLst>
                <a:gd name="T0" fmla="*/ 42 w 44"/>
                <a:gd name="T1" fmla="*/ 0 h 82"/>
                <a:gd name="T2" fmla="*/ 0 w 44"/>
                <a:gd name="T3" fmla="*/ 9 h 82"/>
                <a:gd name="T4" fmla="*/ 0 w 44"/>
                <a:gd name="T5" fmla="*/ 82 h 82"/>
                <a:gd name="T6" fmla="*/ 42 w 44"/>
                <a:gd name="T7" fmla="*/ 70 h 82"/>
                <a:gd name="T8" fmla="*/ 44 w 44"/>
                <a:gd name="T9" fmla="*/ 68 h 82"/>
                <a:gd name="T10" fmla="*/ 44 w 44"/>
                <a:gd name="T11" fmla="*/ 2 h 82"/>
                <a:gd name="T12" fmla="*/ 42 w 44"/>
                <a:gd name="T13" fmla="*/ 0 h 82"/>
                <a:gd name="T14" fmla="*/ 20 w 44"/>
                <a:gd name="T15" fmla="*/ 6 h 82"/>
                <a:gd name="T16" fmla="*/ 32 w 44"/>
                <a:gd name="T17" fmla="*/ 4 h 82"/>
                <a:gd name="T18" fmla="*/ 32 w 44"/>
                <a:gd name="T19" fmla="*/ 32 h 82"/>
                <a:gd name="T20" fmla="*/ 28 w 44"/>
                <a:gd name="T21" fmla="*/ 27 h 82"/>
                <a:gd name="T22" fmla="*/ 26 w 44"/>
                <a:gd name="T23" fmla="*/ 26 h 82"/>
                <a:gd name="T24" fmla="*/ 26 w 44"/>
                <a:gd name="T25" fmla="*/ 26 h 82"/>
                <a:gd name="T26" fmla="*/ 25 w 44"/>
                <a:gd name="T27" fmla="*/ 27 h 82"/>
                <a:gd name="T28" fmla="*/ 20 w 44"/>
                <a:gd name="T29" fmla="*/ 31 h 82"/>
                <a:gd name="T30" fmla="*/ 20 w 44"/>
                <a:gd name="T31" fmla="*/ 6 h 82"/>
                <a:gd name="T32" fmla="*/ 34 w 44"/>
                <a:gd name="T33" fmla="*/ 58 h 82"/>
                <a:gd name="T34" fmla="*/ 9 w 44"/>
                <a:gd name="T35" fmla="*/ 63 h 82"/>
                <a:gd name="T36" fmla="*/ 8 w 44"/>
                <a:gd name="T37" fmla="*/ 63 h 82"/>
                <a:gd name="T38" fmla="*/ 6 w 44"/>
                <a:gd name="T39" fmla="*/ 62 h 82"/>
                <a:gd name="T40" fmla="*/ 7 w 44"/>
                <a:gd name="T41" fmla="*/ 59 h 82"/>
                <a:gd name="T42" fmla="*/ 34 w 44"/>
                <a:gd name="T43" fmla="*/ 54 h 82"/>
                <a:gd name="T44" fmla="*/ 36 w 44"/>
                <a:gd name="T45" fmla="*/ 56 h 82"/>
                <a:gd name="T46" fmla="*/ 34 w 44"/>
                <a:gd name="T47" fmla="*/ 58 h 82"/>
                <a:gd name="T48" fmla="*/ 34 w 44"/>
                <a:gd name="T49" fmla="*/ 46 h 82"/>
                <a:gd name="T50" fmla="*/ 9 w 44"/>
                <a:gd name="T51" fmla="*/ 51 h 82"/>
                <a:gd name="T52" fmla="*/ 8 w 44"/>
                <a:gd name="T53" fmla="*/ 51 h 82"/>
                <a:gd name="T54" fmla="*/ 6 w 44"/>
                <a:gd name="T55" fmla="*/ 50 h 82"/>
                <a:gd name="T56" fmla="*/ 7 w 44"/>
                <a:gd name="T57" fmla="*/ 47 h 82"/>
                <a:gd name="T58" fmla="*/ 34 w 44"/>
                <a:gd name="T59" fmla="*/ 42 h 82"/>
                <a:gd name="T60" fmla="*/ 36 w 44"/>
                <a:gd name="T61" fmla="*/ 44 h 82"/>
                <a:gd name="T62" fmla="*/ 34 w 44"/>
                <a:gd name="T63"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82">
                  <a:moveTo>
                    <a:pt x="42" y="0"/>
                  </a:moveTo>
                  <a:cubicBezTo>
                    <a:pt x="29" y="0"/>
                    <a:pt x="9" y="2"/>
                    <a:pt x="0" y="9"/>
                  </a:cubicBezTo>
                  <a:cubicBezTo>
                    <a:pt x="0" y="82"/>
                    <a:pt x="0" y="82"/>
                    <a:pt x="0" y="82"/>
                  </a:cubicBezTo>
                  <a:cubicBezTo>
                    <a:pt x="0" y="76"/>
                    <a:pt x="18" y="70"/>
                    <a:pt x="42" y="70"/>
                  </a:cubicBezTo>
                  <a:cubicBezTo>
                    <a:pt x="43" y="70"/>
                    <a:pt x="44" y="69"/>
                    <a:pt x="44" y="68"/>
                  </a:cubicBezTo>
                  <a:cubicBezTo>
                    <a:pt x="44" y="2"/>
                    <a:pt x="44" y="2"/>
                    <a:pt x="44" y="2"/>
                  </a:cubicBezTo>
                  <a:cubicBezTo>
                    <a:pt x="44" y="1"/>
                    <a:pt x="43" y="0"/>
                    <a:pt x="42" y="0"/>
                  </a:cubicBezTo>
                  <a:close/>
                  <a:moveTo>
                    <a:pt x="20" y="6"/>
                  </a:moveTo>
                  <a:cubicBezTo>
                    <a:pt x="23" y="6"/>
                    <a:pt x="28" y="5"/>
                    <a:pt x="32" y="4"/>
                  </a:cubicBezTo>
                  <a:cubicBezTo>
                    <a:pt x="32" y="32"/>
                    <a:pt x="32" y="32"/>
                    <a:pt x="32" y="32"/>
                  </a:cubicBezTo>
                  <a:cubicBezTo>
                    <a:pt x="28" y="27"/>
                    <a:pt x="28" y="27"/>
                    <a:pt x="28" y="27"/>
                  </a:cubicBezTo>
                  <a:cubicBezTo>
                    <a:pt x="27" y="26"/>
                    <a:pt x="27" y="26"/>
                    <a:pt x="26" y="26"/>
                  </a:cubicBezTo>
                  <a:cubicBezTo>
                    <a:pt x="26" y="26"/>
                    <a:pt x="26" y="26"/>
                    <a:pt x="26" y="26"/>
                  </a:cubicBezTo>
                  <a:cubicBezTo>
                    <a:pt x="25" y="26"/>
                    <a:pt x="25" y="26"/>
                    <a:pt x="25" y="27"/>
                  </a:cubicBezTo>
                  <a:cubicBezTo>
                    <a:pt x="20" y="31"/>
                    <a:pt x="20" y="31"/>
                    <a:pt x="20" y="31"/>
                  </a:cubicBezTo>
                  <a:lnTo>
                    <a:pt x="20" y="6"/>
                  </a:lnTo>
                  <a:close/>
                  <a:moveTo>
                    <a:pt x="34" y="58"/>
                  </a:moveTo>
                  <a:cubicBezTo>
                    <a:pt x="24" y="59"/>
                    <a:pt x="15" y="60"/>
                    <a:pt x="9" y="63"/>
                  </a:cubicBezTo>
                  <a:cubicBezTo>
                    <a:pt x="8" y="63"/>
                    <a:pt x="8" y="63"/>
                    <a:pt x="8" y="63"/>
                  </a:cubicBezTo>
                  <a:cubicBezTo>
                    <a:pt x="7" y="63"/>
                    <a:pt x="6" y="62"/>
                    <a:pt x="6" y="62"/>
                  </a:cubicBezTo>
                  <a:cubicBezTo>
                    <a:pt x="6" y="61"/>
                    <a:pt x="6" y="59"/>
                    <a:pt x="7" y="59"/>
                  </a:cubicBezTo>
                  <a:cubicBezTo>
                    <a:pt x="14" y="57"/>
                    <a:pt x="23" y="55"/>
                    <a:pt x="34" y="54"/>
                  </a:cubicBezTo>
                  <a:cubicBezTo>
                    <a:pt x="35" y="54"/>
                    <a:pt x="36" y="55"/>
                    <a:pt x="36" y="56"/>
                  </a:cubicBezTo>
                  <a:cubicBezTo>
                    <a:pt x="36" y="57"/>
                    <a:pt x="35" y="58"/>
                    <a:pt x="34" y="58"/>
                  </a:cubicBezTo>
                  <a:close/>
                  <a:moveTo>
                    <a:pt x="34" y="46"/>
                  </a:moveTo>
                  <a:cubicBezTo>
                    <a:pt x="24" y="47"/>
                    <a:pt x="15" y="48"/>
                    <a:pt x="9" y="51"/>
                  </a:cubicBezTo>
                  <a:cubicBezTo>
                    <a:pt x="8" y="51"/>
                    <a:pt x="8" y="51"/>
                    <a:pt x="8" y="51"/>
                  </a:cubicBezTo>
                  <a:cubicBezTo>
                    <a:pt x="7" y="51"/>
                    <a:pt x="6" y="50"/>
                    <a:pt x="6" y="50"/>
                  </a:cubicBezTo>
                  <a:cubicBezTo>
                    <a:pt x="6" y="49"/>
                    <a:pt x="6" y="47"/>
                    <a:pt x="7" y="47"/>
                  </a:cubicBezTo>
                  <a:cubicBezTo>
                    <a:pt x="14" y="45"/>
                    <a:pt x="23" y="43"/>
                    <a:pt x="34" y="42"/>
                  </a:cubicBezTo>
                  <a:cubicBezTo>
                    <a:pt x="35" y="42"/>
                    <a:pt x="36" y="43"/>
                    <a:pt x="36" y="44"/>
                  </a:cubicBezTo>
                  <a:cubicBezTo>
                    <a:pt x="36" y="45"/>
                    <a:pt x="35" y="46"/>
                    <a:pt x="3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1" name="Group 30">
            <a:extLst>
              <a:ext uri="{FF2B5EF4-FFF2-40B4-BE49-F238E27FC236}">
                <a16:creationId xmlns:a16="http://schemas.microsoft.com/office/drawing/2014/main" id="{10CBD4F5-4218-3EBA-14DF-14225811DB1C}"/>
              </a:ext>
            </a:extLst>
          </p:cNvPr>
          <p:cNvGrpSpPr/>
          <p:nvPr/>
        </p:nvGrpSpPr>
        <p:grpSpPr>
          <a:xfrm>
            <a:off x="7393411" y="1488849"/>
            <a:ext cx="481756" cy="481756"/>
            <a:chOff x="3390900" y="3971925"/>
            <a:chExt cx="361950" cy="361950"/>
          </a:xfrm>
          <a:solidFill>
            <a:schemeClr val="bg1"/>
          </a:solidFill>
        </p:grpSpPr>
        <p:sp>
          <p:nvSpPr>
            <p:cNvPr id="32" name="Freeform 67">
              <a:extLst>
                <a:ext uri="{FF2B5EF4-FFF2-40B4-BE49-F238E27FC236}">
                  <a16:creationId xmlns:a16="http://schemas.microsoft.com/office/drawing/2014/main" id="{A10AB7AC-18B5-4291-35A4-35BAFE921D00}"/>
                </a:ext>
              </a:extLst>
            </p:cNvPr>
            <p:cNvSpPr>
              <a:spLocks noEditPoints="1"/>
            </p:cNvSpPr>
            <p:nvPr/>
          </p:nvSpPr>
          <p:spPr bwMode="auto">
            <a:xfrm>
              <a:off x="3390900" y="3971925"/>
              <a:ext cx="361950" cy="361950"/>
            </a:xfrm>
            <a:custGeom>
              <a:avLst/>
              <a:gdLst>
                <a:gd name="T0" fmla="*/ 95 w 96"/>
                <a:gd name="T1" fmla="*/ 89 h 96"/>
                <a:gd name="T2" fmla="*/ 74 w 96"/>
                <a:gd name="T3" fmla="*/ 69 h 96"/>
                <a:gd name="T4" fmla="*/ 84 w 96"/>
                <a:gd name="T5" fmla="*/ 42 h 96"/>
                <a:gd name="T6" fmla="*/ 42 w 96"/>
                <a:gd name="T7" fmla="*/ 0 h 96"/>
                <a:gd name="T8" fmla="*/ 0 w 96"/>
                <a:gd name="T9" fmla="*/ 42 h 96"/>
                <a:gd name="T10" fmla="*/ 42 w 96"/>
                <a:gd name="T11" fmla="*/ 84 h 96"/>
                <a:gd name="T12" fmla="*/ 69 w 96"/>
                <a:gd name="T13" fmla="*/ 74 h 96"/>
                <a:gd name="T14" fmla="*/ 89 w 96"/>
                <a:gd name="T15" fmla="*/ 95 h 96"/>
                <a:gd name="T16" fmla="*/ 92 w 96"/>
                <a:gd name="T17" fmla="*/ 96 h 96"/>
                <a:gd name="T18" fmla="*/ 95 w 96"/>
                <a:gd name="T19" fmla="*/ 95 h 96"/>
                <a:gd name="T20" fmla="*/ 95 w 96"/>
                <a:gd name="T21" fmla="*/ 89 h 96"/>
                <a:gd name="T22" fmla="*/ 64 w 96"/>
                <a:gd name="T23" fmla="*/ 45 h 96"/>
                <a:gd name="T24" fmla="*/ 69 w 96"/>
                <a:gd name="T25" fmla="*/ 48 h 96"/>
                <a:gd name="T26" fmla="*/ 69 w 96"/>
                <a:gd name="T27" fmla="*/ 49 h 96"/>
                <a:gd name="T28" fmla="*/ 69 w 96"/>
                <a:gd name="T29" fmla="*/ 51 h 96"/>
                <a:gd name="T30" fmla="*/ 63 w 96"/>
                <a:gd name="T31" fmla="*/ 61 h 96"/>
                <a:gd name="T32" fmla="*/ 62 w 96"/>
                <a:gd name="T33" fmla="*/ 62 h 96"/>
                <a:gd name="T34" fmla="*/ 60 w 96"/>
                <a:gd name="T35" fmla="*/ 62 h 96"/>
                <a:gd name="T36" fmla="*/ 56 w 96"/>
                <a:gd name="T37" fmla="*/ 59 h 96"/>
                <a:gd name="T38" fmla="*/ 50 w 96"/>
                <a:gd name="T39" fmla="*/ 62 h 96"/>
                <a:gd name="T40" fmla="*/ 50 w 96"/>
                <a:gd name="T41" fmla="*/ 68 h 96"/>
                <a:gd name="T42" fmla="*/ 48 w 96"/>
                <a:gd name="T43" fmla="*/ 70 h 96"/>
                <a:gd name="T44" fmla="*/ 36 w 96"/>
                <a:gd name="T45" fmla="*/ 70 h 96"/>
                <a:gd name="T46" fmla="*/ 34 w 96"/>
                <a:gd name="T47" fmla="*/ 68 h 96"/>
                <a:gd name="T48" fmla="*/ 34 w 96"/>
                <a:gd name="T49" fmla="*/ 63 h 96"/>
                <a:gd name="T50" fmla="*/ 28 w 96"/>
                <a:gd name="T51" fmla="*/ 59 h 96"/>
                <a:gd name="T52" fmla="*/ 23 w 96"/>
                <a:gd name="T53" fmla="*/ 62 h 96"/>
                <a:gd name="T54" fmla="*/ 21 w 96"/>
                <a:gd name="T55" fmla="*/ 61 h 96"/>
                <a:gd name="T56" fmla="*/ 15 w 96"/>
                <a:gd name="T57" fmla="*/ 51 h 96"/>
                <a:gd name="T58" fmla="*/ 15 w 96"/>
                <a:gd name="T59" fmla="*/ 49 h 96"/>
                <a:gd name="T60" fmla="*/ 15 w 96"/>
                <a:gd name="T61" fmla="*/ 48 h 96"/>
                <a:gd name="T62" fmla="*/ 20 w 96"/>
                <a:gd name="T63" fmla="*/ 45 h 96"/>
                <a:gd name="T64" fmla="*/ 20 w 96"/>
                <a:gd name="T65" fmla="*/ 39 h 96"/>
                <a:gd name="T66" fmla="*/ 16 w 96"/>
                <a:gd name="T67" fmla="*/ 36 h 96"/>
                <a:gd name="T68" fmla="*/ 15 w 96"/>
                <a:gd name="T69" fmla="*/ 35 h 96"/>
                <a:gd name="T70" fmla="*/ 15 w 96"/>
                <a:gd name="T71" fmla="*/ 33 h 96"/>
                <a:gd name="T72" fmla="*/ 21 w 96"/>
                <a:gd name="T73" fmla="*/ 23 h 96"/>
                <a:gd name="T74" fmla="*/ 24 w 96"/>
                <a:gd name="T75" fmla="*/ 22 h 96"/>
                <a:gd name="T76" fmla="*/ 28 w 96"/>
                <a:gd name="T77" fmla="*/ 25 h 96"/>
                <a:gd name="T78" fmla="*/ 34 w 96"/>
                <a:gd name="T79" fmla="*/ 21 h 96"/>
                <a:gd name="T80" fmla="*/ 34 w 96"/>
                <a:gd name="T81" fmla="*/ 16 h 96"/>
                <a:gd name="T82" fmla="*/ 36 w 96"/>
                <a:gd name="T83" fmla="*/ 14 h 96"/>
                <a:gd name="T84" fmla="*/ 48 w 96"/>
                <a:gd name="T85" fmla="*/ 14 h 96"/>
                <a:gd name="T86" fmla="*/ 50 w 96"/>
                <a:gd name="T87" fmla="*/ 16 h 96"/>
                <a:gd name="T88" fmla="*/ 50 w 96"/>
                <a:gd name="T89" fmla="*/ 22 h 96"/>
                <a:gd name="T90" fmla="*/ 56 w 96"/>
                <a:gd name="T91" fmla="*/ 25 h 96"/>
                <a:gd name="T92" fmla="*/ 60 w 96"/>
                <a:gd name="T93" fmla="*/ 22 h 96"/>
                <a:gd name="T94" fmla="*/ 62 w 96"/>
                <a:gd name="T95" fmla="*/ 22 h 96"/>
                <a:gd name="T96" fmla="*/ 63 w 96"/>
                <a:gd name="T97" fmla="*/ 23 h 96"/>
                <a:gd name="T98" fmla="*/ 69 w 96"/>
                <a:gd name="T99" fmla="*/ 33 h 96"/>
                <a:gd name="T100" fmla="*/ 69 w 96"/>
                <a:gd name="T101" fmla="*/ 35 h 96"/>
                <a:gd name="T102" fmla="*/ 69 w 96"/>
                <a:gd name="T103" fmla="*/ 36 h 96"/>
                <a:gd name="T104" fmla="*/ 64 w 96"/>
                <a:gd name="T105" fmla="*/ 39 h 96"/>
                <a:gd name="T106" fmla="*/ 64 w 96"/>
                <a:gd name="T107"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6">
                  <a:moveTo>
                    <a:pt x="95" y="89"/>
                  </a:moveTo>
                  <a:cubicBezTo>
                    <a:pt x="74" y="69"/>
                    <a:pt x="74" y="69"/>
                    <a:pt x="74" y="69"/>
                  </a:cubicBezTo>
                  <a:cubicBezTo>
                    <a:pt x="80" y="61"/>
                    <a:pt x="84" y="52"/>
                    <a:pt x="84" y="42"/>
                  </a:cubicBezTo>
                  <a:cubicBezTo>
                    <a:pt x="84" y="19"/>
                    <a:pt x="65" y="0"/>
                    <a:pt x="42" y="0"/>
                  </a:cubicBezTo>
                  <a:cubicBezTo>
                    <a:pt x="19" y="0"/>
                    <a:pt x="0" y="19"/>
                    <a:pt x="0" y="42"/>
                  </a:cubicBezTo>
                  <a:cubicBezTo>
                    <a:pt x="0" y="65"/>
                    <a:pt x="19" y="84"/>
                    <a:pt x="42" y="84"/>
                  </a:cubicBezTo>
                  <a:cubicBezTo>
                    <a:pt x="52" y="84"/>
                    <a:pt x="61" y="80"/>
                    <a:pt x="69" y="74"/>
                  </a:cubicBezTo>
                  <a:cubicBezTo>
                    <a:pt x="89" y="95"/>
                    <a:pt x="89" y="95"/>
                    <a:pt x="89" y="95"/>
                  </a:cubicBezTo>
                  <a:cubicBezTo>
                    <a:pt x="90" y="96"/>
                    <a:pt x="91" y="96"/>
                    <a:pt x="92" y="96"/>
                  </a:cubicBezTo>
                  <a:cubicBezTo>
                    <a:pt x="93" y="96"/>
                    <a:pt x="94" y="96"/>
                    <a:pt x="95" y="95"/>
                  </a:cubicBezTo>
                  <a:cubicBezTo>
                    <a:pt x="96" y="93"/>
                    <a:pt x="96" y="91"/>
                    <a:pt x="95" y="89"/>
                  </a:cubicBezTo>
                  <a:close/>
                  <a:moveTo>
                    <a:pt x="64" y="45"/>
                  </a:moveTo>
                  <a:cubicBezTo>
                    <a:pt x="69" y="48"/>
                    <a:pt x="69" y="48"/>
                    <a:pt x="69" y="48"/>
                  </a:cubicBezTo>
                  <a:cubicBezTo>
                    <a:pt x="69" y="48"/>
                    <a:pt x="69" y="49"/>
                    <a:pt x="69" y="49"/>
                  </a:cubicBezTo>
                  <a:cubicBezTo>
                    <a:pt x="70" y="50"/>
                    <a:pt x="70" y="50"/>
                    <a:pt x="69" y="51"/>
                  </a:cubicBezTo>
                  <a:cubicBezTo>
                    <a:pt x="63" y="61"/>
                    <a:pt x="63" y="61"/>
                    <a:pt x="63" y="61"/>
                  </a:cubicBezTo>
                  <a:cubicBezTo>
                    <a:pt x="63" y="62"/>
                    <a:pt x="63" y="62"/>
                    <a:pt x="62" y="62"/>
                  </a:cubicBezTo>
                  <a:cubicBezTo>
                    <a:pt x="61" y="62"/>
                    <a:pt x="61" y="62"/>
                    <a:pt x="60" y="62"/>
                  </a:cubicBezTo>
                  <a:cubicBezTo>
                    <a:pt x="56" y="59"/>
                    <a:pt x="56" y="59"/>
                    <a:pt x="56" y="59"/>
                  </a:cubicBezTo>
                  <a:cubicBezTo>
                    <a:pt x="55" y="60"/>
                    <a:pt x="53" y="61"/>
                    <a:pt x="50" y="62"/>
                  </a:cubicBezTo>
                  <a:cubicBezTo>
                    <a:pt x="50" y="68"/>
                    <a:pt x="50" y="68"/>
                    <a:pt x="50" y="68"/>
                  </a:cubicBezTo>
                  <a:cubicBezTo>
                    <a:pt x="50" y="69"/>
                    <a:pt x="50" y="70"/>
                    <a:pt x="48" y="70"/>
                  </a:cubicBezTo>
                  <a:cubicBezTo>
                    <a:pt x="36" y="70"/>
                    <a:pt x="36" y="70"/>
                    <a:pt x="36" y="70"/>
                  </a:cubicBezTo>
                  <a:cubicBezTo>
                    <a:pt x="35" y="70"/>
                    <a:pt x="34" y="69"/>
                    <a:pt x="34" y="68"/>
                  </a:cubicBezTo>
                  <a:cubicBezTo>
                    <a:pt x="34" y="63"/>
                    <a:pt x="34" y="63"/>
                    <a:pt x="34" y="63"/>
                  </a:cubicBezTo>
                  <a:cubicBezTo>
                    <a:pt x="32" y="62"/>
                    <a:pt x="30" y="61"/>
                    <a:pt x="28" y="59"/>
                  </a:cubicBezTo>
                  <a:cubicBezTo>
                    <a:pt x="23" y="62"/>
                    <a:pt x="23" y="62"/>
                    <a:pt x="23" y="62"/>
                  </a:cubicBezTo>
                  <a:cubicBezTo>
                    <a:pt x="23" y="62"/>
                    <a:pt x="21" y="62"/>
                    <a:pt x="21" y="61"/>
                  </a:cubicBezTo>
                  <a:cubicBezTo>
                    <a:pt x="15" y="51"/>
                    <a:pt x="15" y="51"/>
                    <a:pt x="15" y="51"/>
                  </a:cubicBezTo>
                  <a:cubicBezTo>
                    <a:pt x="14" y="50"/>
                    <a:pt x="14" y="50"/>
                    <a:pt x="15" y="49"/>
                  </a:cubicBezTo>
                  <a:cubicBezTo>
                    <a:pt x="15" y="49"/>
                    <a:pt x="15" y="48"/>
                    <a:pt x="15" y="48"/>
                  </a:cubicBezTo>
                  <a:cubicBezTo>
                    <a:pt x="20" y="45"/>
                    <a:pt x="20" y="45"/>
                    <a:pt x="20" y="45"/>
                  </a:cubicBezTo>
                  <a:cubicBezTo>
                    <a:pt x="20" y="43"/>
                    <a:pt x="20" y="41"/>
                    <a:pt x="20" y="39"/>
                  </a:cubicBezTo>
                  <a:cubicBezTo>
                    <a:pt x="16" y="36"/>
                    <a:pt x="16" y="36"/>
                    <a:pt x="16" y="36"/>
                  </a:cubicBezTo>
                  <a:cubicBezTo>
                    <a:pt x="15" y="36"/>
                    <a:pt x="15" y="35"/>
                    <a:pt x="15" y="35"/>
                  </a:cubicBezTo>
                  <a:cubicBezTo>
                    <a:pt x="14" y="34"/>
                    <a:pt x="15" y="34"/>
                    <a:pt x="15" y="33"/>
                  </a:cubicBezTo>
                  <a:cubicBezTo>
                    <a:pt x="21" y="23"/>
                    <a:pt x="21" y="23"/>
                    <a:pt x="21" y="23"/>
                  </a:cubicBezTo>
                  <a:cubicBezTo>
                    <a:pt x="21" y="22"/>
                    <a:pt x="23" y="22"/>
                    <a:pt x="24" y="22"/>
                  </a:cubicBezTo>
                  <a:cubicBezTo>
                    <a:pt x="28" y="25"/>
                    <a:pt x="28" y="25"/>
                    <a:pt x="28" y="25"/>
                  </a:cubicBezTo>
                  <a:cubicBezTo>
                    <a:pt x="30" y="23"/>
                    <a:pt x="32" y="22"/>
                    <a:pt x="34" y="21"/>
                  </a:cubicBezTo>
                  <a:cubicBezTo>
                    <a:pt x="34" y="16"/>
                    <a:pt x="34" y="16"/>
                    <a:pt x="34" y="16"/>
                  </a:cubicBezTo>
                  <a:cubicBezTo>
                    <a:pt x="34" y="15"/>
                    <a:pt x="35" y="14"/>
                    <a:pt x="36" y="14"/>
                  </a:cubicBezTo>
                  <a:cubicBezTo>
                    <a:pt x="48" y="14"/>
                    <a:pt x="48" y="14"/>
                    <a:pt x="48" y="14"/>
                  </a:cubicBezTo>
                  <a:cubicBezTo>
                    <a:pt x="50" y="14"/>
                    <a:pt x="50" y="15"/>
                    <a:pt x="50" y="16"/>
                  </a:cubicBezTo>
                  <a:cubicBezTo>
                    <a:pt x="50" y="22"/>
                    <a:pt x="50" y="22"/>
                    <a:pt x="50" y="22"/>
                  </a:cubicBezTo>
                  <a:cubicBezTo>
                    <a:pt x="53" y="23"/>
                    <a:pt x="54" y="24"/>
                    <a:pt x="56" y="25"/>
                  </a:cubicBezTo>
                  <a:cubicBezTo>
                    <a:pt x="60" y="22"/>
                    <a:pt x="60" y="22"/>
                    <a:pt x="60" y="22"/>
                  </a:cubicBezTo>
                  <a:cubicBezTo>
                    <a:pt x="61" y="22"/>
                    <a:pt x="61" y="22"/>
                    <a:pt x="62" y="22"/>
                  </a:cubicBezTo>
                  <a:cubicBezTo>
                    <a:pt x="63" y="22"/>
                    <a:pt x="63" y="22"/>
                    <a:pt x="63" y="23"/>
                  </a:cubicBezTo>
                  <a:cubicBezTo>
                    <a:pt x="69" y="33"/>
                    <a:pt x="69" y="33"/>
                    <a:pt x="69" y="33"/>
                  </a:cubicBezTo>
                  <a:cubicBezTo>
                    <a:pt x="70" y="34"/>
                    <a:pt x="70" y="34"/>
                    <a:pt x="69" y="35"/>
                  </a:cubicBezTo>
                  <a:cubicBezTo>
                    <a:pt x="69" y="35"/>
                    <a:pt x="69" y="36"/>
                    <a:pt x="69" y="36"/>
                  </a:cubicBezTo>
                  <a:cubicBezTo>
                    <a:pt x="64" y="39"/>
                    <a:pt x="64" y="39"/>
                    <a:pt x="64" y="39"/>
                  </a:cubicBezTo>
                  <a:cubicBezTo>
                    <a:pt x="64" y="41"/>
                    <a:pt x="64" y="43"/>
                    <a:pt x="6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3" name="Oval 32">
              <a:extLst>
                <a:ext uri="{FF2B5EF4-FFF2-40B4-BE49-F238E27FC236}">
                  <a16:creationId xmlns:a16="http://schemas.microsoft.com/office/drawing/2014/main" id="{48B8ED7B-CE2A-C913-7ABB-11ECF6BE044B}"/>
                </a:ext>
              </a:extLst>
            </p:cNvPr>
            <p:cNvSpPr>
              <a:spLocks noChangeArrowheads="1"/>
            </p:cNvSpPr>
            <p:nvPr/>
          </p:nvSpPr>
          <p:spPr bwMode="auto">
            <a:xfrm>
              <a:off x="3511550" y="4092575"/>
              <a:ext cx="74613" cy="76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4" name="Group 33">
            <a:extLst>
              <a:ext uri="{FF2B5EF4-FFF2-40B4-BE49-F238E27FC236}">
                <a16:creationId xmlns:a16="http://schemas.microsoft.com/office/drawing/2014/main" id="{BB7DA6D0-0D84-8096-3AC7-22379FC1E1C2}"/>
              </a:ext>
            </a:extLst>
          </p:cNvPr>
          <p:cNvGrpSpPr/>
          <p:nvPr/>
        </p:nvGrpSpPr>
        <p:grpSpPr>
          <a:xfrm>
            <a:off x="7394468" y="4820075"/>
            <a:ext cx="479643" cy="418367"/>
            <a:chOff x="4833938" y="19050"/>
            <a:chExt cx="360363" cy="314325"/>
          </a:xfrm>
          <a:solidFill>
            <a:schemeClr val="bg1"/>
          </a:solidFill>
        </p:grpSpPr>
        <p:sp>
          <p:nvSpPr>
            <p:cNvPr id="35" name="Freeform 61">
              <a:extLst>
                <a:ext uri="{FF2B5EF4-FFF2-40B4-BE49-F238E27FC236}">
                  <a16:creationId xmlns:a16="http://schemas.microsoft.com/office/drawing/2014/main" id="{ABD6B38A-B384-8B0B-F15B-47D516BA0166}"/>
                </a:ext>
              </a:extLst>
            </p:cNvPr>
            <p:cNvSpPr>
              <a:spLocks/>
            </p:cNvSpPr>
            <p:nvPr/>
          </p:nvSpPr>
          <p:spPr bwMode="auto">
            <a:xfrm>
              <a:off x="4833938" y="19050"/>
              <a:ext cx="263525" cy="314325"/>
            </a:xfrm>
            <a:custGeom>
              <a:avLst/>
              <a:gdLst>
                <a:gd name="T0" fmla="*/ 68 w 70"/>
                <a:gd name="T1" fmla="*/ 7 h 84"/>
                <a:gd name="T2" fmla="*/ 55 w 70"/>
                <a:gd name="T3" fmla="*/ 3 h 84"/>
                <a:gd name="T4" fmla="*/ 42 w 70"/>
                <a:gd name="T5" fmla="*/ 0 h 84"/>
                <a:gd name="T6" fmla="*/ 20 w 70"/>
                <a:gd name="T7" fmla="*/ 0 h 84"/>
                <a:gd name="T8" fmla="*/ 12 w 70"/>
                <a:gd name="T9" fmla="*/ 8 h 84"/>
                <a:gd name="T10" fmla="*/ 13 w 70"/>
                <a:gd name="T11" fmla="*/ 13 h 84"/>
                <a:gd name="T12" fmla="*/ 8 w 70"/>
                <a:gd name="T13" fmla="*/ 20 h 84"/>
                <a:gd name="T14" fmla="*/ 9 w 70"/>
                <a:gd name="T15" fmla="*/ 25 h 84"/>
                <a:gd name="T16" fmla="*/ 4 w 70"/>
                <a:gd name="T17" fmla="*/ 32 h 84"/>
                <a:gd name="T18" fmla="*/ 5 w 70"/>
                <a:gd name="T19" fmla="*/ 37 h 84"/>
                <a:gd name="T20" fmla="*/ 0 w 70"/>
                <a:gd name="T21" fmla="*/ 44 h 84"/>
                <a:gd name="T22" fmla="*/ 8 w 70"/>
                <a:gd name="T23" fmla="*/ 52 h 84"/>
                <a:gd name="T24" fmla="*/ 33 w 70"/>
                <a:gd name="T25" fmla="*/ 52 h 84"/>
                <a:gd name="T26" fmla="*/ 30 w 70"/>
                <a:gd name="T27" fmla="*/ 74 h 84"/>
                <a:gd name="T28" fmla="*/ 39 w 70"/>
                <a:gd name="T29" fmla="*/ 84 h 84"/>
                <a:gd name="T30" fmla="*/ 46 w 70"/>
                <a:gd name="T31" fmla="*/ 77 h 84"/>
                <a:gd name="T32" fmla="*/ 68 w 70"/>
                <a:gd name="T33" fmla="*/ 45 h 84"/>
                <a:gd name="T34" fmla="*/ 70 w 70"/>
                <a:gd name="T35" fmla="*/ 43 h 84"/>
                <a:gd name="T36" fmla="*/ 70 w 70"/>
                <a:gd name="T37" fmla="*/ 9 h 84"/>
                <a:gd name="T38" fmla="*/ 68 w 70"/>
                <a:gd name="T39" fmla="*/ 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68" y="7"/>
                  </a:moveTo>
                  <a:cubicBezTo>
                    <a:pt x="62" y="6"/>
                    <a:pt x="58" y="5"/>
                    <a:pt x="55" y="3"/>
                  </a:cubicBezTo>
                  <a:cubicBezTo>
                    <a:pt x="52" y="2"/>
                    <a:pt x="48" y="0"/>
                    <a:pt x="42" y="0"/>
                  </a:cubicBezTo>
                  <a:cubicBezTo>
                    <a:pt x="20" y="0"/>
                    <a:pt x="20" y="0"/>
                    <a:pt x="20" y="0"/>
                  </a:cubicBezTo>
                  <a:cubicBezTo>
                    <a:pt x="16" y="0"/>
                    <a:pt x="12" y="4"/>
                    <a:pt x="12" y="8"/>
                  </a:cubicBezTo>
                  <a:cubicBezTo>
                    <a:pt x="12" y="10"/>
                    <a:pt x="12" y="11"/>
                    <a:pt x="13" y="13"/>
                  </a:cubicBezTo>
                  <a:cubicBezTo>
                    <a:pt x="10" y="14"/>
                    <a:pt x="8" y="17"/>
                    <a:pt x="8" y="20"/>
                  </a:cubicBezTo>
                  <a:cubicBezTo>
                    <a:pt x="8" y="22"/>
                    <a:pt x="8" y="23"/>
                    <a:pt x="9" y="25"/>
                  </a:cubicBezTo>
                  <a:cubicBezTo>
                    <a:pt x="6" y="26"/>
                    <a:pt x="4" y="29"/>
                    <a:pt x="4" y="32"/>
                  </a:cubicBezTo>
                  <a:cubicBezTo>
                    <a:pt x="4" y="34"/>
                    <a:pt x="4" y="35"/>
                    <a:pt x="5" y="37"/>
                  </a:cubicBezTo>
                  <a:cubicBezTo>
                    <a:pt x="2" y="38"/>
                    <a:pt x="0" y="41"/>
                    <a:pt x="0" y="44"/>
                  </a:cubicBezTo>
                  <a:cubicBezTo>
                    <a:pt x="0" y="49"/>
                    <a:pt x="4" y="52"/>
                    <a:pt x="8" y="52"/>
                  </a:cubicBezTo>
                  <a:cubicBezTo>
                    <a:pt x="33" y="52"/>
                    <a:pt x="33" y="52"/>
                    <a:pt x="33" y="52"/>
                  </a:cubicBezTo>
                  <a:cubicBezTo>
                    <a:pt x="32" y="57"/>
                    <a:pt x="28" y="68"/>
                    <a:pt x="30" y="74"/>
                  </a:cubicBezTo>
                  <a:cubicBezTo>
                    <a:pt x="33" y="83"/>
                    <a:pt x="38" y="84"/>
                    <a:pt x="39" y="84"/>
                  </a:cubicBezTo>
                  <a:cubicBezTo>
                    <a:pt x="43" y="84"/>
                    <a:pt x="46" y="81"/>
                    <a:pt x="46" y="77"/>
                  </a:cubicBezTo>
                  <a:cubicBezTo>
                    <a:pt x="46" y="64"/>
                    <a:pt x="58" y="45"/>
                    <a:pt x="68" y="45"/>
                  </a:cubicBezTo>
                  <a:cubicBezTo>
                    <a:pt x="69" y="45"/>
                    <a:pt x="70" y="44"/>
                    <a:pt x="70" y="43"/>
                  </a:cubicBezTo>
                  <a:cubicBezTo>
                    <a:pt x="70" y="9"/>
                    <a:pt x="70" y="9"/>
                    <a:pt x="70" y="9"/>
                  </a:cubicBezTo>
                  <a:cubicBezTo>
                    <a:pt x="70" y="8"/>
                    <a:pt x="69" y="7"/>
                    <a:pt x="6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6" name="Freeform 62">
              <a:extLst>
                <a:ext uri="{FF2B5EF4-FFF2-40B4-BE49-F238E27FC236}">
                  <a16:creationId xmlns:a16="http://schemas.microsoft.com/office/drawing/2014/main" id="{4B42C333-34BF-4C6C-3949-65E653652D90}"/>
                </a:ext>
              </a:extLst>
            </p:cNvPr>
            <p:cNvSpPr>
              <a:spLocks noEditPoints="1"/>
            </p:cNvSpPr>
            <p:nvPr/>
          </p:nvSpPr>
          <p:spPr bwMode="auto">
            <a:xfrm>
              <a:off x="5103813" y="19050"/>
              <a:ext cx="90488" cy="179388"/>
            </a:xfrm>
            <a:custGeom>
              <a:avLst/>
              <a:gdLst>
                <a:gd name="T0" fmla="*/ 22 w 24"/>
                <a:gd name="T1" fmla="*/ 0 h 48"/>
                <a:gd name="T2" fmla="*/ 2 w 24"/>
                <a:gd name="T3" fmla="*/ 0 h 48"/>
                <a:gd name="T4" fmla="*/ 0 w 24"/>
                <a:gd name="T5" fmla="*/ 2 h 48"/>
                <a:gd name="T6" fmla="*/ 0 w 24"/>
                <a:gd name="T7" fmla="*/ 46 h 48"/>
                <a:gd name="T8" fmla="*/ 2 w 24"/>
                <a:gd name="T9" fmla="*/ 48 h 48"/>
                <a:gd name="T10" fmla="*/ 22 w 24"/>
                <a:gd name="T11" fmla="*/ 48 h 48"/>
                <a:gd name="T12" fmla="*/ 24 w 24"/>
                <a:gd name="T13" fmla="*/ 46 h 48"/>
                <a:gd name="T14" fmla="*/ 24 w 24"/>
                <a:gd name="T15" fmla="*/ 2 h 48"/>
                <a:gd name="T16" fmla="*/ 22 w 24"/>
                <a:gd name="T17" fmla="*/ 0 h 48"/>
                <a:gd name="T18" fmla="*/ 10 w 24"/>
                <a:gd name="T19" fmla="*/ 11 h 48"/>
                <a:gd name="T20" fmla="*/ 8 w 24"/>
                <a:gd name="T21" fmla="*/ 9 h 48"/>
                <a:gd name="T22" fmla="*/ 10 w 24"/>
                <a:gd name="T23" fmla="*/ 7 h 48"/>
                <a:gd name="T24" fmla="*/ 12 w 24"/>
                <a:gd name="T25" fmla="*/ 9 h 48"/>
                <a:gd name="T26" fmla="*/ 10 w 24"/>
                <a:gd name="T27"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2" y="0"/>
                  </a:moveTo>
                  <a:cubicBezTo>
                    <a:pt x="2" y="0"/>
                    <a:pt x="2" y="0"/>
                    <a:pt x="2" y="0"/>
                  </a:cubicBezTo>
                  <a:cubicBezTo>
                    <a:pt x="1" y="0"/>
                    <a:pt x="0" y="1"/>
                    <a:pt x="0" y="2"/>
                  </a:cubicBezTo>
                  <a:cubicBezTo>
                    <a:pt x="0" y="46"/>
                    <a:pt x="0" y="46"/>
                    <a:pt x="0" y="46"/>
                  </a:cubicBezTo>
                  <a:cubicBezTo>
                    <a:pt x="0" y="47"/>
                    <a:pt x="1" y="48"/>
                    <a:pt x="2" y="48"/>
                  </a:cubicBezTo>
                  <a:cubicBezTo>
                    <a:pt x="22" y="48"/>
                    <a:pt x="22" y="48"/>
                    <a:pt x="22" y="48"/>
                  </a:cubicBezTo>
                  <a:cubicBezTo>
                    <a:pt x="23" y="48"/>
                    <a:pt x="24" y="47"/>
                    <a:pt x="24" y="46"/>
                  </a:cubicBezTo>
                  <a:cubicBezTo>
                    <a:pt x="24" y="2"/>
                    <a:pt x="24" y="2"/>
                    <a:pt x="24" y="2"/>
                  </a:cubicBezTo>
                  <a:cubicBezTo>
                    <a:pt x="24" y="1"/>
                    <a:pt x="23" y="0"/>
                    <a:pt x="22" y="0"/>
                  </a:cubicBezTo>
                  <a:close/>
                  <a:moveTo>
                    <a:pt x="10" y="11"/>
                  </a:moveTo>
                  <a:cubicBezTo>
                    <a:pt x="9" y="11"/>
                    <a:pt x="8" y="10"/>
                    <a:pt x="8" y="9"/>
                  </a:cubicBezTo>
                  <a:cubicBezTo>
                    <a:pt x="8" y="8"/>
                    <a:pt x="9" y="7"/>
                    <a:pt x="10" y="7"/>
                  </a:cubicBezTo>
                  <a:cubicBezTo>
                    <a:pt x="11" y="7"/>
                    <a:pt x="12" y="8"/>
                    <a:pt x="12" y="9"/>
                  </a:cubicBezTo>
                  <a:cubicBezTo>
                    <a:pt x="12" y="10"/>
                    <a:pt x="11" y="11"/>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7" name="Group 36">
            <a:extLst>
              <a:ext uri="{FF2B5EF4-FFF2-40B4-BE49-F238E27FC236}">
                <a16:creationId xmlns:a16="http://schemas.microsoft.com/office/drawing/2014/main" id="{21845C74-E01C-7778-AD12-CF33CFCFFC47}"/>
              </a:ext>
            </a:extLst>
          </p:cNvPr>
          <p:cNvGrpSpPr/>
          <p:nvPr/>
        </p:nvGrpSpPr>
        <p:grpSpPr>
          <a:xfrm>
            <a:off x="4317891" y="4819019"/>
            <a:ext cx="479642" cy="420479"/>
            <a:chOff x="4113213" y="11113"/>
            <a:chExt cx="360362" cy="315913"/>
          </a:xfrm>
          <a:solidFill>
            <a:schemeClr val="bg1"/>
          </a:solidFill>
        </p:grpSpPr>
        <p:sp>
          <p:nvSpPr>
            <p:cNvPr id="41" name="Freeform 63">
              <a:extLst>
                <a:ext uri="{FF2B5EF4-FFF2-40B4-BE49-F238E27FC236}">
                  <a16:creationId xmlns:a16="http://schemas.microsoft.com/office/drawing/2014/main" id="{7E481981-8A7B-DF49-26DB-DE9D222AD723}"/>
                </a:ext>
              </a:extLst>
            </p:cNvPr>
            <p:cNvSpPr>
              <a:spLocks/>
            </p:cNvSpPr>
            <p:nvPr/>
          </p:nvSpPr>
          <p:spPr bwMode="auto">
            <a:xfrm>
              <a:off x="4210050" y="11113"/>
              <a:ext cx="263525" cy="315913"/>
            </a:xfrm>
            <a:custGeom>
              <a:avLst/>
              <a:gdLst>
                <a:gd name="T0" fmla="*/ 2 w 70"/>
                <a:gd name="T1" fmla="*/ 77 h 84"/>
                <a:gd name="T2" fmla="*/ 15 w 70"/>
                <a:gd name="T3" fmla="*/ 81 h 84"/>
                <a:gd name="T4" fmla="*/ 28 w 70"/>
                <a:gd name="T5" fmla="*/ 84 h 84"/>
                <a:gd name="T6" fmla="*/ 50 w 70"/>
                <a:gd name="T7" fmla="*/ 84 h 84"/>
                <a:gd name="T8" fmla="*/ 58 w 70"/>
                <a:gd name="T9" fmla="*/ 76 h 84"/>
                <a:gd name="T10" fmla="*/ 57 w 70"/>
                <a:gd name="T11" fmla="*/ 72 h 84"/>
                <a:gd name="T12" fmla="*/ 62 w 70"/>
                <a:gd name="T13" fmla="*/ 64 h 84"/>
                <a:gd name="T14" fmla="*/ 61 w 70"/>
                <a:gd name="T15" fmla="*/ 60 h 84"/>
                <a:gd name="T16" fmla="*/ 66 w 70"/>
                <a:gd name="T17" fmla="*/ 52 h 84"/>
                <a:gd name="T18" fmla="*/ 65 w 70"/>
                <a:gd name="T19" fmla="*/ 48 h 84"/>
                <a:gd name="T20" fmla="*/ 70 w 70"/>
                <a:gd name="T21" fmla="*/ 40 h 84"/>
                <a:gd name="T22" fmla="*/ 62 w 70"/>
                <a:gd name="T23" fmla="*/ 32 h 84"/>
                <a:gd name="T24" fmla="*/ 37 w 70"/>
                <a:gd name="T25" fmla="*/ 32 h 84"/>
                <a:gd name="T26" fmla="*/ 40 w 70"/>
                <a:gd name="T27" fmla="*/ 10 h 84"/>
                <a:gd name="T28" fmla="*/ 31 w 70"/>
                <a:gd name="T29" fmla="*/ 0 h 84"/>
                <a:gd name="T30" fmla="*/ 24 w 70"/>
                <a:gd name="T31" fmla="*/ 7 h 84"/>
                <a:gd name="T32" fmla="*/ 2 w 70"/>
                <a:gd name="T33" fmla="*/ 39 h 84"/>
                <a:gd name="T34" fmla="*/ 0 w 70"/>
                <a:gd name="T35" fmla="*/ 41 h 84"/>
                <a:gd name="T36" fmla="*/ 0 w 70"/>
                <a:gd name="T37" fmla="*/ 75 h 84"/>
                <a:gd name="T38" fmla="*/ 2 w 70"/>
                <a:gd name="T39"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2" y="77"/>
                  </a:moveTo>
                  <a:cubicBezTo>
                    <a:pt x="8" y="78"/>
                    <a:pt x="12" y="80"/>
                    <a:pt x="15" y="81"/>
                  </a:cubicBezTo>
                  <a:cubicBezTo>
                    <a:pt x="18" y="83"/>
                    <a:pt x="22" y="84"/>
                    <a:pt x="28" y="84"/>
                  </a:cubicBezTo>
                  <a:cubicBezTo>
                    <a:pt x="50" y="84"/>
                    <a:pt x="50" y="84"/>
                    <a:pt x="50" y="84"/>
                  </a:cubicBezTo>
                  <a:cubicBezTo>
                    <a:pt x="54" y="84"/>
                    <a:pt x="58" y="80"/>
                    <a:pt x="58" y="76"/>
                  </a:cubicBezTo>
                  <a:cubicBezTo>
                    <a:pt x="58" y="74"/>
                    <a:pt x="57" y="73"/>
                    <a:pt x="57" y="72"/>
                  </a:cubicBezTo>
                  <a:cubicBezTo>
                    <a:pt x="60" y="70"/>
                    <a:pt x="62" y="67"/>
                    <a:pt x="62" y="64"/>
                  </a:cubicBezTo>
                  <a:cubicBezTo>
                    <a:pt x="62" y="62"/>
                    <a:pt x="61" y="61"/>
                    <a:pt x="61" y="60"/>
                  </a:cubicBezTo>
                  <a:cubicBezTo>
                    <a:pt x="64" y="58"/>
                    <a:pt x="66" y="55"/>
                    <a:pt x="66" y="52"/>
                  </a:cubicBezTo>
                  <a:cubicBezTo>
                    <a:pt x="66" y="50"/>
                    <a:pt x="65" y="49"/>
                    <a:pt x="65" y="48"/>
                  </a:cubicBezTo>
                  <a:cubicBezTo>
                    <a:pt x="68" y="46"/>
                    <a:pt x="70" y="43"/>
                    <a:pt x="70" y="40"/>
                  </a:cubicBezTo>
                  <a:cubicBezTo>
                    <a:pt x="70" y="36"/>
                    <a:pt x="66" y="32"/>
                    <a:pt x="62" y="32"/>
                  </a:cubicBezTo>
                  <a:cubicBezTo>
                    <a:pt x="37" y="32"/>
                    <a:pt x="37" y="32"/>
                    <a:pt x="37" y="32"/>
                  </a:cubicBezTo>
                  <a:cubicBezTo>
                    <a:pt x="38" y="27"/>
                    <a:pt x="42" y="16"/>
                    <a:pt x="40" y="10"/>
                  </a:cubicBezTo>
                  <a:cubicBezTo>
                    <a:pt x="37" y="1"/>
                    <a:pt x="32" y="0"/>
                    <a:pt x="31" y="0"/>
                  </a:cubicBezTo>
                  <a:cubicBezTo>
                    <a:pt x="27" y="0"/>
                    <a:pt x="24" y="3"/>
                    <a:pt x="24" y="7"/>
                  </a:cubicBezTo>
                  <a:cubicBezTo>
                    <a:pt x="24" y="20"/>
                    <a:pt x="12" y="39"/>
                    <a:pt x="2" y="39"/>
                  </a:cubicBezTo>
                  <a:cubicBezTo>
                    <a:pt x="1" y="39"/>
                    <a:pt x="0" y="40"/>
                    <a:pt x="0" y="41"/>
                  </a:cubicBezTo>
                  <a:cubicBezTo>
                    <a:pt x="0" y="75"/>
                    <a:pt x="0" y="75"/>
                    <a:pt x="0" y="75"/>
                  </a:cubicBezTo>
                  <a:cubicBezTo>
                    <a:pt x="0" y="76"/>
                    <a:pt x="1" y="77"/>
                    <a:pt x="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3" name="Freeform 64">
              <a:extLst>
                <a:ext uri="{FF2B5EF4-FFF2-40B4-BE49-F238E27FC236}">
                  <a16:creationId xmlns:a16="http://schemas.microsoft.com/office/drawing/2014/main" id="{555D494B-E15B-80D1-FE44-1BD90D53CA64}"/>
                </a:ext>
              </a:extLst>
            </p:cNvPr>
            <p:cNvSpPr>
              <a:spLocks noEditPoints="1"/>
            </p:cNvSpPr>
            <p:nvPr/>
          </p:nvSpPr>
          <p:spPr bwMode="auto">
            <a:xfrm>
              <a:off x="4113213" y="146050"/>
              <a:ext cx="90488" cy="180975"/>
            </a:xfrm>
            <a:custGeom>
              <a:avLst/>
              <a:gdLst>
                <a:gd name="T0" fmla="*/ 2 w 24"/>
                <a:gd name="T1" fmla="*/ 48 h 48"/>
                <a:gd name="T2" fmla="*/ 22 w 24"/>
                <a:gd name="T3" fmla="*/ 48 h 48"/>
                <a:gd name="T4" fmla="*/ 24 w 24"/>
                <a:gd name="T5" fmla="*/ 46 h 48"/>
                <a:gd name="T6" fmla="*/ 24 w 24"/>
                <a:gd name="T7" fmla="*/ 2 h 48"/>
                <a:gd name="T8" fmla="*/ 22 w 24"/>
                <a:gd name="T9" fmla="*/ 0 h 48"/>
                <a:gd name="T10" fmla="*/ 2 w 24"/>
                <a:gd name="T11" fmla="*/ 0 h 48"/>
                <a:gd name="T12" fmla="*/ 0 w 24"/>
                <a:gd name="T13" fmla="*/ 2 h 48"/>
                <a:gd name="T14" fmla="*/ 0 w 24"/>
                <a:gd name="T15" fmla="*/ 46 h 48"/>
                <a:gd name="T16" fmla="*/ 2 w 24"/>
                <a:gd name="T17" fmla="*/ 48 h 48"/>
                <a:gd name="T18" fmla="*/ 14 w 24"/>
                <a:gd name="T19" fmla="*/ 37 h 48"/>
                <a:gd name="T20" fmla="*/ 16 w 24"/>
                <a:gd name="T21" fmla="*/ 39 h 48"/>
                <a:gd name="T22" fmla="*/ 14 w 24"/>
                <a:gd name="T23" fmla="*/ 41 h 48"/>
                <a:gd name="T24" fmla="*/ 12 w 24"/>
                <a:gd name="T25" fmla="*/ 39 h 48"/>
                <a:gd name="T26" fmla="*/ 14 w 24"/>
                <a:gd name="T2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 y="48"/>
                  </a:moveTo>
                  <a:cubicBezTo>
                    <a:pt x="22" y="48"/>
                    <a:pt x="22" y="48"/>
                    <a:pt x="22" y="48"/>
                  </a:cubicBezTo>
                  <a:cubicBezTo>
                    <a:pt x="23" y="48"/>
                    <a:pt x="24" y="47"/>
                    <a:pt x="24" y="46"/>
                  </a:cubicBezTo>
                  <a:cubicBezTo>
                    <a:pt x="24" y="2"/>
                    <a:pt x="24" y="2"/>
                    <a:pt x="24" y="2"/>
                  </a:cubicBezTo>
                  <a:cubicBezTo>
                    <a:pt x="24" y="1"/>
                    <a:pt x="23" y="0"/>
                    <a:pt x="22" y="0"/>
                  </a:cubicBezTo>
                  <a:cubicBezTo>
                    <a:pt x="2" y="0"/>
                    <a:pt x="2" y="0"/>
                    <a:pt x="2" y="0"/>
                  </a:cubicBezTo>
                  <a:cubicBezTo>
                    <a:pt x="1" y="0"/>
                    <a:pt x="0" y="1"/>
                    <a:pt x="0" y="2"/>
                  </a:cubicBezTo>
                  <a:cubicBezTo>
                    <a:pt x="0" y="46"/>
                    <a:pt x="0" y="46"/>
                    <a:pt x="0" y="46"/>
                  </a:cubicBezTo>
                  <a:cubicBezTo>
                    <a:pt x="0" y="47"/>
                    <a:pt x="1" y="48"/>
                    <a:pt x="2" y="48"/>
                  </a:cubicBezTo>
                  <a:close/>
                  <a:moveTo>
                    <a:pt x="14" y="37"/>
                  </a:moveTo>
                  <a:cubicBezTo>
                    <a:pt x="15" y="37"/>
                    <a:pt x="16" y="38"/>
                    <a:pt x="16" y="39"/>
                  </a:cubicBezTo>
                  <a:cubicBezTo>
                    <a:pt x="16" y="40"/>
                    <a:pt x="15" y="41"/>
                    <a:pt x="14" y="41"/>
                  </a:cubicBezTo>
                  <a:cubicBezTo>
                    <a:pt x="13" y="41"/>
                    <a:pt x="12" y="40"/>
                    <a:pt x="12" y="39"/>
                  </a:cubicBezTo>
                  <a:cubicBezTo>
                    <a:pt x="12" y="38"/>
                    <a:pt x="13" y="37"/>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 name="Group 2">
            <a:extLst>
              <a:ext uri="{FF2B5EF4-FFF2-40B4-BE49-F238E27FC236}">
                <a16:creationId xmlns:a16="http://schemas.microsoft.com/office/drawing/2014/main" id="{264E7195-7B8B-7F8B-B737-B164DECD61FA}"/>
              </a:ext>
            </a:extLst>
          </p:cNvPr>
          <p:cNvGrpSpPr/>
          <p:nvPr/>
        </p:nvGrpSpPr>
        <p:grpSpPr>
          <a:xfrm>
            <a:off x="5159528" y="2889599"/>
            <a:ext cx="1872946" cy="1078805"/>
            <a:chOff x="745563" y="2509601"/>
            <a:chExt cx="1872946" cy="1078805"/>
          </a:xfrm>
        </p:grpSpPr>
        <p:sp>
          <p:nvSpPr>
            <p:cNvPr id="44" name="Freeform 2852">
              <a:extLst>
                <a:ext uri="{FF2B5EF4-FFF2-40B4-BE49-F238E27FC236}">
                  <a16:creationId xmlns:a16="http://schemas.microsoft.com/office/drawing/2014/main" id="{7EC620BD-2B05-DFBC-4D6C-C0FCA4721D26}"/>
                </a:ext>
              </a:extLst>
            </p:cNvPr>
            <p:cNvSpPr>
              <a:spLocks/>
            </p:cNvSpPr>
            <p:nvPr/>
          </p:nvSpPr>
          <p:spPr bwMode="auto">
            <a:xfrm rot="3363537">
              <a:off x="708607" y="2546557"/>
              <a:ext cx="511000" cy="437088"/>
            </a:xfrm>
            <a:custGeom>
              <a:avLst/>
              <a:gdLst>
                <a:gd name="T0" fmla="*/ 378 w 1154"/>
                <a:gd name="T1" fmla="*/ 680 h 988"/>
                <a:gd name="T2" fmla="*/ 388 w 1154"/>
                <a:gd name="T3" fmla="*/ 714 h 988"/>
                <a:gd name="T4" fmla="*/ 378 w 1154"/>
                <a:gd name="T5" fmla="*/ 746 h 988"/>
                <a:gd name="T6" fmla="*/ 298 w 1154"/>
                <a:gd name="T7" fmla="*/ 842 h 988"/>
                <a:gd name="T8" fmla="*/ 206 w 1154"/>
                <a:gd name="T9" fmla="*/ 908 h 988"/>
                <a:gd name="T10" fmla="*/ 120 w 1154"/>
                <a:gd name="T11" fmla="*/ 948 h 988"/>
                <a:gd name="T12" fmla="*/ 88 w 1154"/>
                <a:gd name="T13" fmla="*/ 964 h 988"/>
                <a:gd name="T14" fmla="*/ 62 w 1154"/>
                <a:gd name="T15" fmla="*/ 976 h 988"/>
                <a:gd name="T16" fmla="*/ 52 w 1154"/>
                <a:gd name="T17" fmla="*/ 986 h 988"/>
                <a:gd name="T18" fmla="*/ 32 w 1154"/>
                <a:gd name="T19" fmla="*/ 984 h 988"/>
                <a:gd name="T20" fmla="*/ 0 w 1154"/>
                <a:gd name="T21" fmla="*/ 958 h 988"/>
                <a:gd name="T22" fmla="*/ 120 w 1154"/>
                <a:gd name="T23" fmla="*/ 888 h 988"/>
                <a:gd name="T24" fmla="*/ 162 w 1154"/>
                <a:gd name="T25" fmla="*/ 868 h 988"/>
                <a:gd name="T26" fmla="*/ 206 w 1154"/>
                <a:gd name="T27" fmla="*/ 842 h 988"/>
                <a:gd name="T28" fmla="*/ 206 w 1154"/>
                <a:gd name="T29" fmla="*/ 842 h 988"/>
                <a:gd name="T30" fmla="*/ 206 w 1154"/>
                <a:gd name="T31" fmla="*/ 866 h 988"/>
                <a:gd name="T32" fmla="*/ 210 w 1154"/>
                <a:gd name="T33" fmla="*/ 878 h 988"/>
                <a:gd name="T34" fmla="*/ 222 w 1154"/>
                <a:gd name="T35" fmla="*/ 858 h 988"/>
                <a:gd name="T36" fmla="*/ 242 w 1154"/>
                <a:gd name="T37" fmla="*/ 798 h 988"/>
                <a:gd name="T38" fmla="*/ 250 w 1154"/>
                <a:gd name="T39" fmla="*/ 788 h 988"/>
                <a:gd name="T40" fmla="*/ 256 w 1154"/>
                <a:gd name="T41" fmla="*/ 810 h 988"/>
                <a:gd name="T42" fmla="*/ 252 w 1154"/>
                <a:gd name="T43" fmla="*/ 792 h 988"/>
                <a:gd name="T44" fmla="*/ 252 w 1154"/>
                <a:gd name="T45" fmla="*/ 750 h 988"/>
                <a:gd name="T46" fmla="*/ 258 w 1154"/>
                <a:gd name="T47" fmla="*/ 740 h 988"/>
                <a:gd name="T48" fmla="*/ 246 w 1154"/>
                <a:gd name="T49" fmla="*/ 710 h 988"/>
                <a:gd name="T50" fmla="*/ 152 w 1154"/>
                <a:gd name="T51" fmla="*/ 722 h 988"/>
                <a:gd name="T52" fmla="*/ 86 w 1154"/>
                <a:gd name="T53" fmla="*/ 646 h 988"/>
                <a:gd name="T54" fmla="*/ 76 w 1154"/>
                <a:gd name="T55" fmla="*/ 654 h 988"/>
                <a:gd name="T56" fmla="*/ 56 w 1154"/>
                <a:gd name="T57" fmla="*/ 654 h 988"/>
                <a:gd name="T58" fmla="*/ 20 w 1154"/>
                <a:gd name="T59" fmla="*/ 580 h 988"/>
                <a:gd name="T60" fmla="*/ 106 w 1154"/>
                <a:gd name="T61" fmla="*/ 474 h 988"/>
                <a:gd name="T62" fmla="*/ 176 w 1154"/>
                <a:gd name="T63" fmla="*/ 408 h 988"/>
                <a:gd name="T64" fmla="*/ 116 w 1154"/>
                <a:gd name="T65" fmla="*/ 414 h 988"/>
                <a:gd name="T66" fmla="*/ 36 w 1154"/>
                <a:gd name="T67" fmla="*/ 368 h 988"/>
                <a:gd name="T68" fmla="*/ 28 w 1154"/>
                <a:gd name="T69" fmla="*/ 324 h 988"/>
                <a:gd name="T70" fmla="*/ 22 w 1154"/>
                <a:gd name="T71" fmla="*/ 310 h 988"/>
                <a:gd name="T72" fmla="*/ 36 w 1154"/>
                <a:gd name="T73" fmla="*/ 288 h 988"/>
                <a:gd name="T74" fmla="*/ 166 w 1154"/>
                <a:gd name="T75" fmla="*/ 302 h 988"/>
                <a:gd name="T76" fmla="*/ 166 w 1154"/>
                <a:gd name="T77" fmla="*/ 238 h 988"/>
                <a:gd name="T78" fmla="*/ 154 w 1154"/>
                <a:gd name="T79" fmla="*/ 250 h 988"/>
                <a:gd name="T80" fmla="*/ 132 w 1154"/>
                <a:gd name="T81" fmla="*/ 236 h 988"/>
                <a:gd name="T82" fmla="*/ 90 w 1154"/>
                <a:gd name="T83" fmla="*/ 156 h 988"/>
                <a:gd name="T84" fmla="*/ 92 w 1154"/>
                <a:gd name="T85" fmla="*/ 168 h 988"/>
                <a:gd name="T86" fmla="*/ 108 w 1154"/>
                <a:gd name="T87" fmla="*/ 162 h 988"/>
                <a:gd name="T88" fmla="*/ 136 w 1154"/>
                <a:gd name="T89" fmla="*/ 122 h 988"/>
                <a:gd name="T90" fmla="*/ 166 w 1154"/>
                <a:gd name="T91" fmla="*/ 66 h 988"/>
                <a:gd name="T92" fmla="*/ 186 w 1154"/>
                <a:gd name="T93" fmla="*/ 42 h 988"/>
                <a:gd name="T94" fmla="*/ 368 w 1154"/>
                <a:gd name="T95" fmla="*/ 20 h 988"/>
                <a:gd name="T96" fmla="*/ 690 w 1154"/>
                <a:gd name="T97" fmla="*/ 358 h 988"/>
                <a:gd name="T98" fmla="*/ 836 w 1154"/>
                <a:gd name="T99" fmla="*/ 610 h 988"/>
                <a:gd name="T100" fmla="*/ 988 w 1154"/>
                <a:gd name="T101" fmla="*/ 690 h 988"/>
                <a:gd name="T102" fmla="*/ 1028 w 1154"/>
                <a:gd name="T103" fmla="*/ 714 h 988"/>
                <a:gd name="T104" fmla="*/ 1054 w 1154"/>
                <a:gd name="T105" fmla="*/ 728 h 988"/>
                <a:gd name="T106" fmla="*/ 1154 w 1154"/>
                <a:gd name="T107" fmla="*/ 786 h 988"/>
                <a:gd name="T108" fmla="*/ 978 w 1154"/>
                <a:gd name="T109" fmla="*/ 756 h 988"/>
                <a:gd name="T110" fmla="*/ 796 w 1154"/>
                <a:gd name="T111" fmla="*/ 646 h 988"/>
                <a:gd name="T112" fmla="*/ 590 w 1154"/>
                <a:gd name="T113" fmla="*/ 610 h 988"/>
                <a:gd name="T114" fmla="*/ 478 w 1154"/>
                <a:gd name="T115" fmla="*/ 696 h 988"/>
                <a:gd name="T116" fmla="*/ 474 w 1154"/>
                <a:gd name="T117" fmla="*/ 596 h 9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54"/>
                <a:gd name="T178" fmla="*/ 0 h 988"/>
                <a:gd name="T179" fmla="*/ 1154 w 1154"/>
                <a:gd name="T180" fmla="*/ 988 h 9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54" h="988">
                  <a:moveTo>
                    <a:pt x="474" y="596"/>
                  </a:moveTo>
                  <a:lnTo>
                    <a:pt x="378" y="680"/>
                  </a:lnTo>
                  <a:lnTo>
                    <a:pt x="382" y="688"/>
                  </a:lnTo>
                  <a:lnTo>
                    <a:pt x="388" y="704"/>
                  </a:lnTo>
                  <a:lnTo>
                    <a:pt x="388" y="714"/>
                  </a:lnTo>
                  <a:lnTo>
                    <a:pt x="388" y="726"/>
                  </a:lnTo>
                  <a:lnTo>
                    <a:pt x="384" y="736"/>
                  </a:lnTo>
                  <a:lnTo>
                    <a:pt x="378" y="746"/>
                  </a:lnTo>
                  <a:lnTo>
                    <a:pt x="328" y="796"/>
                  </a:lnTo>
                  <a:lnTo>
                    <a:pt x="298" y="842"/>
                  </a:lnTo>
                  <a:lnTo>
                    <a:pt x="246" y="878"/>
                  </a:lnTo>
                  <a:lnTo>
                    <a:pt x="206" y="908"/>
                  </a:lnTo>
                  <a:lnTo>
                    <a:pt x="176" y="922"/>
                  </a:lnTo>
                  <a:lnTo>
                    <a:pt x="120" y="948"/>
                  </a:lnTo>
                  <a:lnTo>
                    <a:pt x="90" y="962"/>
                  </a:lnTo>
                  <a:lnTo>
                    <a:pt x="88" y="964"/>
                  </a:lnTo>
                  <a:lnTo>
                    <a:pt x="78" y="966"/>
                  </a:lnTo>
                  <a:lnTo>
                    <a:pt x="68" y="972"/>
                  </a:lnTo>
                  <a:lnTo>
                    <a:pt x="62" y="976"/>
                  </a:lnTo>
                  <a:lnTo>
                    <a:pt x="56" y="982"/>
                  </a:lnTo>
                  <a:lnTo>
                    <a:pt x="52" y="986"/>
                  </a:lnTo>
                  <a:lnTo>
                    <a:pt x="48" y="988"/>
                  </a:lnTo>
                  <a:lnTo>
                    <a:pt x="40" y="988"/>
                  </a:lnTo>
                  <a:lnTo>
                    <a:pt x="32" y="984"/>
                  </a:lnTo>
                  <a:lnTo>
                    <a:pt x="22" y="978"/>
                  </a:lnTo>
                  <a:lnTo>
                    <a:pt x="6" y="964"/>
                  </a:lnTo>
                  <a:lnTo>
                    <a:pt x="0" y="958"/>
                  </a:lnTo>
                  <a:lnTo>
                    <a:pt x="90" y="902"/>
                  </a:lnTo>
                  <a:lnTo>
                    <a:pt x="120" y="888"/>
                  </a:lnTo>
                  <a:lnTo>
                    <a:pt x="138" y="880"/>
                  </a:lnTo>
                  <a:lnTo>
                    <a:pt x="140" y="880"/>
                  </a:lnTo>
                  <a:lnTo>
                    <a:pt x="162" y="868"/>
                  </a:lnTo>
                  <a:lnTo>
                    <a:pt x="192" y="850"/>
                  </a:lnTo>
                  <a:lnTo>
                    <a:pt x="206" y="842"/>
                  </a:lnTo>
                  <a:lnTo>
                    <a:pt x="216" y="836"/>
                  </a:lnTo>
                  <a:lnTo>
                    <a:pt x="206" y="842"/>
                  </a:lnTo>
                  <a:lnTo>
                    <a:pt x="206" y="854"/>
                  </a:lnTo>
                  <a:lnTo>
                    <a:pt x="206" y="866"/>
                  </a:lnTo>
                  <a:lnTo>
                    <a:pt x="208" y="874"/>
                  </a:lnTo>
                  <a:lnTo>
                    <a:pt x="208" y="876"/>
                  </a:lnTo>
                  <a:lnTo>
                    <a:pt x="210" y="878"/>
                  </a:lnTo>
                  <a:lnTo>
                    <a:pt x="212" y="878"/>
                  </a:lnTo>
                  <a:lnTo>
                    <a:pt x="214" y="874"/>
                  </a:lnTo>
                  <a:lnTo>
                    <a:pt x="222" y="858"/>
                  </a:lnTo>
                  <a:lnTo>
                    <a:pt x="232" y="826"/>
                  </a:lnTo>
                  <a:lnTo>
                    <a:pt x="242" y="798"/>
                  </a:lnTo>
                  <a:lnTo>
                    <a:pt x="246" y="792"/>
                  </a:lnTo>
                  <a:lnTo>
                    <a:pt x="248" y="788"/>
                  </a:lnTo>
                  <a:lnTo>
                    <a:pt x="250" y="788"/>
                  </a:lnTo>
                  <a:lnTo>
                    <a:pt x="252" y="790"/>
                  </a:lnTo>
                  <a:lnTo>
                    <a:pt x="254" y="800"/>
                  </a:lnTo>
                  <a:lnTo>
                    <a:pt x="256" y="810"/>
                  </a:lnTo>
                  <a:lnTo>
                    <a:pt x="256" y="816"/>
                  </a:lnTo>
                  <a:lnTo>
                    <a:pt x="254" y="812"/>
                  </a:lnTo>
                  <a:lnTo>
                    <a:pt x="252" y="792"/>
                  </a:lnTo>
                  <a:lnTo>
                    <a:pt x="250" y="766"/>
                  </a:lnTo>
                  <a:lnTo>
                    <a:pt x="252" y="750"/>
                  </a:lnTo>
                  <a:lnTo>
                    <a:pt x="252" y="742"/>
                  </a:lnTo>
                  <a:lnTo>
                    <a:pt x="254" y="738"/>
                  </a:lnTo>
                  <a:lnTo>
                    <a:pt x="258" y="740"/>
                  </a:lnTo>
                  <a:lnTo>
                    <a:pt x="260" y="742"/>
                  </a:lnTo>
                  <a:lnTo>
                    <a:pt x="262" y="746"/>
                  </a:lnTo>
                  <a:lnTo>
                    <a:pt x="246" y="710"/>
                  </a:lnTo>
                  <a:lnTo>
                    <a:pt x="212" y="722"/>
                  </a:lnTo>
                  <a:lnTo>
                    <a:pt x="176" y="732"/>
                  </a:lnTo>
                  <a:lnTo>
                    <a:pt x="152" y="722"/>
                  </a:lnTo>
                  <a:lnTo>
                    <a:pt x="126" y="716"/>
                  </a:lnTo>
                  <a:lnTo>
                    <a:pt x="120" y="670"/>
                  </a:lnTo>
                  <a:lnTo>
                    <a:pt x="86" y="646"/>
                  </a:lnTo>
                  <a:lnTo>
                    <a:pt x="82" y="650"/>
                  </a:lnTo>
                  <a:lnTo>
                    <a:pt x="76" y="654"/>
                  </a:lnTo>
                  <a:lnTo>
                    <a:pt x="70" y="656"/>
                  </a:lnTo>
                  <a:lnTo>
                    <a:pt x="64" y="658"/>
                  </a:lnTo>
                  <a:lnTo>
                    <a:pt x="56" y="654"/>
                  </a:lnTo>
                  <a:lnTo>
                    <a:pt x="48" y="646"/>
                  </a:lnTo>
                  <a:lnTo>
                    <a:pt x="40" y="630"/>
                  </a:lnTo>
                  <a:lnTo>
                    <a:pt x="20" y="580"/>
                  </a:lnTo>
                  <a:lnTo>
                    <a:pt x="20" y="524"/>
                  </a:lnTo>
                  <a:lnTo>
                    <a:pt x="46" y="490"/>
                  </a:lnTo>
                  <a:lnTo>
                    <a:pt x="106" y="474"/>
                  </a:lnTo>
                  <a:lnTo>
                    <a:pt x="146" y="470"/>
                  </a:lnTo>
                  <a:lnTo>
                    <a:pt x="172" y="434"/>
                  </a:lnTo>
                  <a:lnTo>
                    <a:pt x="176" y="408"/>
                  </a:lnTo>
                  <a:lnTo>
                    <a:pt x="166" y="388"/>
                  </a:lnTo>
                  <a:lnTo>
                    <a:pt x="142" y="414"/>
                  </a:lnTo>
                  <a:lnTo>
                    <a:pt x="116" y="414"/>
                  </a:lnTo>
                  <a:lnTo>
                    <a:pt x="60" y="398"/>
                  </a:lnTo>
                  <a:lnTo>
                    <a:pt x="36" y="368"/>
                  </a:lnTo>
                  <a:lnTo>
                    <a:pt x="30" y="334"/>
                  </a:lnTo>
                  <a:lnTo>
                    <a:pt x="28" y="324"/>
                  </a:lnTo>
                  <a:lnTo>
                    <a:pt x="26" y="318"/>
                  </a:lnTo>
                  <a:lnTo>
                    <a:pt x="22" y="312"/>
                  </a:lnTo>
                  <a:lnTo>
                    <a:pt x="22" y="310"/>
                  </a:lnTo>
                  <a:lnTo>
                    <a:pt x="26" y="302"/>
                  </a:lnTo>
                  <a:lnTo>
                    <a:pt x="36" y="288"/>
                  </a:lnTo>
                  <a:lnTo>
                    <a:pt x="136" y="282"/>
                  </a:lnTo>
                  <a:lnTo>
                    <a:pt x="166" y="302"/>
                  </a:lnTo>
                  <a:lnTo>
                    <a:pt x="182" y="258"/>
                  </a:lnTo>
                  <a:lnTo>
                    <a:pt x="166" y="238"/>
                  </a:lnTo>
                  <a:lnTo>
                    <a:pt x="164" y="242"/>
                  </a:lnTo>
                  <a:lnTo>
                    <a:pt x="160" y="248"/>
                  </a:lnTo>
                  <a:lnTo>
                    <a:pt x="154" y="250"/>
                  </a:lnTo>
                  <a:lnTo>
                    <a:pt x="148" y="250"/>
                  </a:lnTo>
                  <a:lnTo>
                    <a:pt x="140" y="246"/>
                  </a:lnTo>
                  <a:lnTo>
                    <a:pt x="132" y="236"/>
                  </a:lnTo>
                  <a:lnTo>
                    <a:pt x="120" y="218"/>
                  </a:lnTo>
                  <a:lnTo>
                    <a:pt x="96" y="188"/>
                  </a:lnTo>
                  <a:lnTo>
                    <a:pt x="90" y="156"/>
                  </a:lnTo>
                  <a:lnTo>
                    <a:pt x="90" y="162"/>
                  </a:lnTo>
                  <a:lnTo>
                    <a:pt x="92" y="168"/>
                  </a:lnTo>
                  <a:lnTo>
                    <a:pt x="94" y="170"/>
                  </a:lnTo>
                  <a:lnTo>
                    <a:pt x="100" y="168"/>
                  </a:lnTo>
                  <a:lnTo>
                    <a:pt x="108" y="162"/>
                  </a:lnTo>
                  <a:lnTo>
                    <a:pt x="120" y="146"/>
                  </a:lnTo>
                  <a:lnTo>
                    <a:pt x="136" y="122"/>
                  </a:lnTo>
                  <a:lnTo>
                    <a:pt x="162" y="80"/>
                  </a:lnTo>
                  <a:lnTo>
                    <a:pt x="168" y="66"/>
                  </a:lnTo>
                  <a:lnTo>
                    <a:pt x="166" y="66"/>
                  </a:lnTo>
                  <a:lnTo>
                    <a:pt x="164" y="68"/>
                  </a:lnTo>
                  <a:lnTo>
                    <a:pt x="162" y="72"/>
                  </a:lnTo>
                  <a:lnTo>
                    <a:pt x="186" y="42"/>
                  </a:lnTo>
                  <a:lnTo>
                    <a:pt x="262" y="0"/>
                  </a:lnTo>
                  <a:lnTo>
                    <a:pt x="312" y="16"/>
                  </a:lnTo>
                  <a:lnTo>
                    <a:pt x="368" y="20"/>
                  </a:lnTo>
                  <a:lnTo>
                    <a:pt x="478" y="20"/>
                  </a:lnTo>
                  <a:lnTo>
                    <a:pt x="570" y="20"/>
                  </a:lnTo>
                  <a:lnTo>
                    <a:pt x="690" y="358"/>
                  </a:lnTo>
                  <a:lnTo>
                    <a:pt x="750" y="564"/>
                  </a:lnTo>
                  <a:lnTo>
                    <a:pt x="780" y="590"/>
                  </a:lnTo>
                  <a:lnTo>
                    <a:pt x="836" y="610"/>
                  </a:lnTo>
                  <a:lnTo>
                    <a:pt x="902" y="630"/>
                  </a:lnTo>
                  <a:lnTo>
                    <a:pt x="942" y="666"/>
                  </a:lnTo>
                  <a:lnTo>
                    <a:pt x="988" y="690"/>
                  </a:lnTo>
                  <a:lnTo>
                    <a:pt x="1010" y="704"/>
                  </a:lnTo>
                  <a:lnTo>
                    <a:pt x="1028" y="714"/>
                  </a:lnTo>
                  <a:lnTo>
                    <a:pt x="1042" y="722"/>
                  </a:lnTo>
                  <a:lnTo>
                    <a:pt x="1054" y="728"/>
                  </a:lnTo>
                  <a:lnTo>
                    <a:pt x="1066" y="736"/>
                  </a:lnTo>
                  <a:lnTo>
                    <a:pt x="1078" y="746"/>
                  </a:lnTo>
                  <a:lnTo>
                    <a:pt x="1154" y="786"/>
                  </a:lnTo>
                  <a:lnTo>
                    <a:pt x="1124" y="832"/>
                  </a:lnTo>
                  <a:lnTo>
                    <a:pt x="1072" y="826"/>
                  </a:lnTo>
                  <a:lnTo>
                    <a:pt x="978" y="756"/>
                  </a:lnTo>
                  <a:lnTo>
                    <a:pt x="916" y="710"/>
                  </a:lnTo>
                  <a:lnTo>
                    <a:pt x="866" y="670"/>
                  </a:lnTo>
                  <a:lnTo>
                    <a:pt x="796" y="646"/>
                  </a:lnTo>
                  <a:lnTo>
                    <a:pt x="726" y="620"/>
                  </a:lnTo>
                  <a:lnTo>
                    <a:pt x="664" y="620"/>
                  </a:lnTo>
                  <a:lnTo>
                    <a:pt x="590" y="610"/>
                  </a:lnTo>
                  <a:lnTo>
                    <a:pt x="524" y="620"/>
                  </a:lnTo>
                  <a:lnTo>
                    <a:pt x="504" y="670"/>
                  </a:lnTo>
                  <a:lnTo>
                    <a:pt x="478" y="696"/>
                  </a:lnTo>
                  <a:lnTo>
                    <a:pt x="448" y="686"/>
                  </a:lnTo>
                  <a:lnTo>
                    <a:pt x="454" y="640"/>
                  </a:lnTo>
                  <a:lnTo>
                    <a:pt x="474" y="596"/>
                  </a:lnTo>
                  <a:close/>
                </a:path>
              </a:pathLst>
            </a:custGeom>
            <a:solidFill>
              <a:schemeClr val="accent6"/>
            </a:solidFill>
            <a:ln w="6350">
              <a:solidFill>
                <a:schemeClr val="bg1">
                  <a:alpha val="52156"/>
                </a:schemeClr>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grpSp>
          <p:nvGrpSpPr>
            <p:cNvPr id="45" name="Group 256">
              <a:extLst>
                <a:ext uri="{FF2B5EF4-FFF2-40B4-BE49-F238E27FC236}">
                  <a16:creationId xmlns:a16="http://schemas.microsoft.com/office/drawing/2014/main" id="{98AC98CC-A3F9-1B99-06A9-8F6211C1D3BE}"/>
                </a:ext>
              </a:extLst>
            </p:cNvPr>
            <p:cNvGrpSpPr>
              <a:grpSpLocks/>
            </p:cNvGrpSpPr>
            <p:nvPr/>
          </p:nvGrpSpPr>
          <p:grpSpPr bwMode="auto">
            <a:xfrm>
              <a:off x="1133474" y="2521835"/>
              <a:ext cx="1485035" cy="1066571"/>
              <a:chOff x="540" y="712"/>
              <a:chExt cx="4074" cy="2926"/>
            </a:xfrm>
            <a:solidFill>
              <a:schemeClr val="accent6"/>
            </a:solidFill>
          </p:grpSpPr>
          <p:grpSp>
            <p:nvGrpSpPr>
              <p:cNvPr id="54" name="Group 102">
                <a:extLst>
                  <a:ext uri="{FF2B5EF4-FFF2-40B4-BE49-F238E27FC236}">
                    <a16:creationId xmlns:a16="http://schemas.microsoft.com/office/drawing/2014/main" id="{838705DA-FF6E-32A0-1022-9B933046F4AD}"/>
                  </a:ext>
                </a:extLst>
              </p:cNvPr>
              <p:cNvGrpSpPr>
                <a:grpSpLocks/>
              </p:cNvGrpSpPr>
              <p:nvPr/>
            </p:nvGrpSpPr>
            <p:grpSpPr bwMode="auto">
              <a:xfrm>
                <a:off x="540" y="712"/>
                <a:ext cx="4074" cy="2926"/>
                <a:chOff x="2228" y="923"/>
                <a:chExt cx="3441" cy="2475"/>
              </a:xfrm>
              <a:grpFill/>
            </p:grpSpPr>
            <p:sp>
              <p:nvSpPr>
                <p:cNvPr id="80" name="Freeform 103">
                  <a:extLst>
                    <a:ext uri="{FF2B5EF4-FFF2-40B4-BE49-F238E27FC236}">
                      <a16:creationId xmlns:a16="http://schemas.microsoft.com/office/drawing/2014/main" id="{F08BBDBE-B711-226D-D1F9-219BD903D464}"/>
                    </a:ext>
                  </a:extLst>
                </p:cNvPr>
                <p:cNvSpPr>
                  <a:spLocks/>
                </p:cNvSpPr>
                <p:nvPr/>
              </p:nvSpPr>
              <p:spPr bwMode="auto">
                <a:xfrm>
                  <a:off x="2270" y="1437"/>
                  <a:ext cx="521" cy="432"/>
                </a:xfrm>
                <a:custGeom>
                  <a:avLst/>
                  <a:gdLst/>
                  <a:ahLst/>
                  <a:cxnLst>
                    <a:cxn ang="0">
                      <a:pos x="0" y="297"/>
                    </a:cxn>
                    <a:cxn ang="0">
                      <a:pos x="9" y="279"/>
                    </a:cxn>
                    <a:cxn ang="0">
                      <a:pos x="7" y="253"/>
                    </a:cxn>
                    <a:cxn ang="0">
                      <a:pos x="30" y="223"/>
                    </a:cxn>
                    <a:cxn ang="0">
                      <a:pos x="37" y="215"/>
                    </a:cxn>
                    <a:cxn ang="0">
                      <a:pos x="37" y="215"/>
                    </a:cxn>
                    <a:cxn ang="0">
                      <a:pos x="34" y="214"/>
                    </a:cxn>
                    <a:cxn ang="0">
                      <a:pos x="48" y="194"/>
                    </a:cxn>
                    <a:cxn ang="0">
                      <a:pos x="47" y="194"/>
                    </a:cxn>
                    <a:cxn ang="0">
                      <a:pos x="61" y="156"/>
                    </a:cxn>
                    <a:cxn ang="0">
                      <a:pos x="72" y="138"/>
                    </a:cxn>
                    <a:cxn ang="0">
                      <a:pos x="76" y="120"/>
                    </a:cxn>
                    <a:cxn ang="0">
                      <a:pos x="87" y="89"/>
                    </a:cxn>
                    <a:cxn ang="0">
                      <a:pos x="97" y="70"/>
                    </a:cxn>
                    <a:cxn ang="0">
                      <a:pos x="99" y="55"/>
                    </a:cxn>
                    <a:cxn ang="0">
                      <a:pos x="103" y="46"/>
                    </a:cxn>
                    <a:cxn ang="0">
                      <a:pos x="106" y="32"/>
                    </a:cxn>
                    <a:cxn ang="0">
                      <a:pos x="109" y="21"/>
                    </a:cxn>
                    <a:cxn ang="0">
                      <a:pos x="117" y="0"/>
                    </a:cxn>
                    <a:cxn ang="0">
                      <a:pos x="125" y="6"/>
                    </a:cxn>
                    <a:cxn ang="0">
                      <a:pos x="128" y="2"/>
                    </a:cxn>
                    <a:cxn ang="0">
                      <a:pos x="139" y="4"/>
                    </a:cxn>
                    <a:cxn ang="0">
                      <a:pos x="148" y="13"/>
                    </a:cxn>
                    <a:cxn ang="0">
                      <a:pos x="163" y="15"/>
                    </a:cxn>
                    <a:cxn ang="0">
                      <a:pos x="174" y="35"/>
                    </a:cxn>
                    <a:cxn ang="0">
                      <a:pos x="181" y="69"/>
                    </a:cxn>
                    <a:cxn ang="0">
                      <a:pos x="194" y="76"/>
                    </a:cxn>
                    <a:cxn ang="0">
                      <a:pos x="215" y="74"/>
                    </a:cxn>
                    <a:cxn ang="0">
                      <a:pos x="231" y="73"/>
                    </a:cxn>
                    <a:cxn ang="0">
                      <a:pos x="250" y="78"/>
                    </a:cxn>
                    <a:cxn ang="0">
                      <a:pos x="268" y="86"/>
                    </a:cxn>
                    <a:cxn ang="0">
                      <a:pos x="295" y="86"/>
                    </a:cxn>
                    <a:cxn ang="0">
                      <a:pos x="310" y="92"/>
                    </a:cxn>
                    <a:cxn ang="0">
                      <a:pos x="348" y="88"/>
                    </a:cxn>
                    <a:cxn ang="0">
                      <a:pos x="369" y="88"/>
                    </a:cxn>
                    <a:cxn ang="0">
                      <a:pos x="386" y="86"/>
                    </a:cxn>
                    <a:cxn ang="0">
                      <a:pos x="504" y="120"/>
                    </a:cxn>
                    <a:cxn ang="0">
                      <a:pos x="519" y="138"/>
                    </a:cxn>
                    <a:cxn ang="0">
                      <a:pos x="506" y="168"/>
                    </a:cxn>
                    <a:cxn ang="0">
                      <a:pos x="487" y="198"/>
                    </a:cxn>
                    <a:cxn ang="0">
                      <a:pos x="472" y="214"/>
                    </a:cxn>
                    <a:cxn ang="0">
                      <a:pos x="456" y="245"/>
                    </a:cxn>
                    <a:cxn ang="0">
                      <a:pos x="468" y="253"/>
                    </a:cxn>
                    <a:cxn ang="0">
                      <a:pos x="467" y="271"/>
                    </a:cxn>
                    <a:cxn ang="0">
                      <a:pos x="457" y="287"/>
                    </a:cxn>
                    <a:cxn ang="0">
                      <a:pos x="251" y="393"/>
                    </a:cxn>
                    <a:cxn ang="0">
                      <a:pos x="7" y="328"/>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81" name="Freeform 104">
                  <a:extLst>
                    <a:ext uri="{FF2B5EF4-FFF2-40B4-BE49-F238E27FC236}">
                      <a16:creationId xmlns:a16="http://schemas.microsoft.com/office/drawing/2014/main" id="{45B2F0E6-4819-838E-5BD4-FBAA354BD381}"/>
                    </a:ext>
                  </a:extLst>
                </p:cNvPr>
                <p:cNvSpPr>
                  <a:spLocks/>
                </p:cNvSpPr>
                <p:nvPr/>
              </p:nvSpPr>
              <p:spPr bwMode="auto">
                <a:xfrm>
                  <a:off x="2270" y="1437"/>
                  <a:ext cx="521" cy="432"/>
                </a:xfrm>
                <a:custGeom>
                  <a:avLst/>
                  <a:gdLst/>
                  <a:ahLst/>
                  <a:cxnLst>
                    <a:cxn ang="0">
                      <a:pos x="0" y="297"/>
                    </a:cxn>
                    <a:cxn ang="0">
                      <a:pos x="9" y="279"/>
                    </a:cxn>
                    <a:cxn ang="0">
                      <a:pos x="7" y="253"/>
                    </a:cxn>
                    <a:cxn ang="0">
                      <a:pos x="30" y="223"/>
                    </a:cxn>
                    <a:cxn ang="0">
                      <a:pos x="37" y="215"/>
                    </a:cxn>
                    <a:cxn ang="0">
                      <a:pos x="37" y="215"/>
                    </a:cxn>
                    <a:cxn ang="0">
                      <a:pos x="34" y="214"/>
                    </a:cxn>
                    <a:cxn ang="0">
                      <a:pos x="48" y="194"/>
                    </a:cxn>
                    <a:cxn ang="0">
                      <a:pos x="47" y="194"/>
                    </a:cxn>
                    <a:cxn ang="0">
                      <a:pos x="61" y="156"/>
                    </a:cxn>
                    <a:cxn ang="0">
                      <a:pos x="72" y="138"/>
                    </a:cxn>
                    <a:cxn ang="0">
                      <a:pos x="76" y="120"/>
                    </a:cxn>
                    <a:cxn ang="0">
                      <a:pos x="87" y="89"/>
                    </a:cxn>
                    <a:cxn ang="0">
                      <a:pos x="97" y="70"/>
                    </a:cxn>
                    <a:cxn ang="0">
                      <a:pos x="99" y="55"/>
                    </a:cxn>
                    <a:cxn ang="0">
                      <a:pos x="103" y="46"/>
                    </a:cxn>
                    <a:cxn ang="0">
                      <a:pos x="106" y="32"/>
                    </a:cxn>
                    <a:cxn ang="0">
                      <a:pos x="109" y="21"/>
                    </a:cxn>
                    <a:cxn ang="0">
                      <a:pos x="117" y="0"/>
                    </a:cxn>
                    <a:cxn ang="0">
                      <a:pos x="125" y="6"/>
                    </a:cxn>
                    <a:cxn ang="0">
                      <a:pos x="128" y="2"/>
                    </a:cxn>
                    <a:cxn ang="0">
                      <a:pos x="139" y="4"/>
                    </a:cxn>
                    <a:cxn ang="0">
                      <a:pos x="148" y="13"/>
                    </a:cxn>
                    <a:cxn ang="0">
                      <a:pos x="163" y="15"/>
                    </a:cxn>
                    <a:cxn ang="0">
                      <a:pos x="174" y="35"/>
                    </a:cxn>
                    <a:cxn ang="0">
                      <a:pos x="181" y="69"/>
                    </a:cxn>
                    <a:cxn ang="0">
                      <a:pos x="194" y="76"/>
                    </a:cxn>
                    <a:cxn ang="0">
                      <a:pos x="215" y="74"/>
                    </a:cxn>
                    <a:cxn ang="0">
                      <a:pos x="231" y="73"/>
                    </a:cxn>
                    <a:cxn ang="0">
                      <a:pos x="250" y="78"/>
                    </a:cxn>
                    <a:cxn ang="0">
                      <a:pos x="268" y="86"/>
                    </a:cxn>
                    <a:cxn ang="0">
                      <a:pos x="295" y="86"/>
                    </a:cxn>
                    <a:cxn ang="0">
                      <a:pos x="310" y="92"/>
                    </a:cxn>
                    <a:cxn ang="0">
                      <a:pos x="348" y="88"/>
                    </a:cxn>
                    <a:cxn ang="0">
                      <a:pos x="369" y="88"/>
                    </a:cxn>
                    <a:cxn ang="0">
                      <a:pos x="386" y="86"/>
                    </a:cxn>
                    <a:cxn ang="0">
                      <a:pos x="504" y="120"/>
                    </a:cxn>
                    <a:cxn ang="0">
                      <a:pos x="519" y="138"/>
                    </a:cxn>
                    <a:cxn ang="0">
                      <a:pos x="506" y="168"/>
                    </a:cxn>
                    <a:cxn ang="0">
                      <a:pos x="487" y="198"/>
                    </a:cxn>
                    <a:cxn ang="0">
                      <a:pos x="472" y="214"/>
                    </a:cxn>
                    <a:cxn ang="0">
                      <a:pos x="456" y="245"/>
                    </a:cxn>
                    <a:cxn ang="0">
                      <a:pos x="468" y="253"/>
                    </a:cxn>
                    <a:cxn ang="0">
                      <a:pos x="467" y="271"/>
                    </a:cxn>
                    <a:cxn ang="0">
                      <a:pos x="457" y="287"/>
                    </a:cxn>
                    <a:cxn ang="0">
                      <a:pos x="251" y="393"/>
                    </a:cxn>
                    <a:cxn ang="0">
                      <a:pos x="7" y="328"/>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82" name="Freeform 105">
                  <a:extLst>
                    <a:ext uri="{FF2B5EF4-FFF2-40B4-BE49-F238E27FC236}">
                      <a16:creationId xmlns:a16="http://schemas.microsoft.com/office/drawing/2014/main" id="{0251BF95-EEEA-7D45-A9A5-B47F236A9ABB}"/>
                    </a:ext>
                  </a:extLst>
                </p:cNvPr>
                <p:cNvSpPr>
                  <a:spLocks/>
                </p:cNvSpPr>
                <p:nvPr/>
              </p:nvSpPr>
              <p:spPr bwMode="auto">
                <a:xfrm>
                  <a:off x="2463" y="1830"/>
                  <a:ext cx="412" cy="637"/>
                </a:xfrm>
                <a:custGeom>
                  <a:avLst/>
                  <a:gdLst/>
                  <a:ahLst/>
                  <a:cxnLst>
                    <a:cxn ang="0">
                      <a:pos x="14" y="186"/>
                    </a:cxn>
                    <a:cxn ang="0">
                      <a:pos x="58" y="0"/>
                    </a:cxn>
                    <a:cxn ang="0">
                      <a:pos x="161" y="24"/>
                    </a:cxn>
                    <a:cxn ang="0">
                      <a:pos x="235" y="39"/>
                    </a:cxn>
                    <a:cxn ang="0">
                      <a:pos x="331" y="60"/>
                    </a:cxn>
                    <a:cxn ang="0">
                      <a:pos x="412" y="75"/>
                    </a:cxn>
                    <a:cxn ang="0">
                      <a:pos x="339" y="481"/>
                    </a:cxn>
                    <a:cxn ang="0">
                      <a:pos x="327" y="545"/>
                    </a:cxn>
                    <a:cxn ang="0">
                      <a:pos x="323" y="553"/>
                    </a:cxn>
                    <a:cxn ang="0">
                      <a:pos x="316" y="559"/>
                    </a:cxn>
                    <a:cxn ang="0">
                      <a:pos x="311" y="557"/>
                    </a:cxn>
                    <a:cxn ang="0">
                      <a:pos x="309" y="552"/>
                    </a:cxn>
                    <a:cxn ang="0">
                      <a:pos x="304" y="546"/>
                    </a:cxn>
                    <a:cxn ang="0">
                      <a:pos x="298" y="546"/>
                    </a:cxn>
                    <a:cxn ang="0">
                      <a:pos x="293" y="542"/>
                    </a:cxn>
                    <a:cxn ang="0">
                      <a:pos x="288" y="544"/>
                    </a:cxn>
                    <a:cxn ang="0">
                      <a:pos x="281" y="548"/>
                    </a:cxn>
                    <a:cxn ang="0">
                      <a:pos x="279" y="555"/>
                    </a:cxn>
                    <a:cxn ang="0">
                      <a:pos x="282" y="565"/>
                    </a:cxn>
                    <a:cxn ang="0">
                      <a:pos x="279" y="571"/>
                    </a:cxn>
                    <a:cxn ang="0">
                      <a:pos x="279" y="575"/>
                    </a:cxn>
                    <a:cxn ang="0">
                      <a:pos x="279" y="586"/>
                    </a:cxn>
                    <a:cxn ang="0">
                      <a:pos x="278" y="593"/>
                    </a:cxn>
                    <a:cxn ang="0">
                      <a:pos x="277" y="598"/>
                    </a:cxn>
                    <a:cxn ang="0">
                      <a:pos x="279" y="609"/>
                    </a:cxn>
                    <a:cxn ang="0">
                      <a:pos x="278" y="621"/>
                    </a:cxn>
                    <a:cxn ang="0">
                      <a:pos x="273" y="626"/>
                    </a:cxn>
                    <a:cxn ang="0">
                      <a:pos x="271" y="637"/>
                    </a:cxn>
                    <a:cxn ang="0">
                      <a:pos x="191" y="518"/>
                    </a:cxn>
                    <a:cxn ang="0">
                      <a:pos x="0" y="240"/>
                    </a:cxn>
                    <a:cxn ang="0">
                      <a:pos x="14" y="186"/>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83" name="Freeform 106">
                  <a:extLst>
                    <a:ext uri="{FF2B5EF4-FFF2-40B4-BE49-F238E27FC236}">
                      <a16:creationId xmlns:a16="http://schemas.microsoft.com/office/drawing/2014/main" id="{066BF70F-F97F-25D7-9B00-DBB662DE8F7C}"/>
                    </a:ext>
                  </a:extLst>
                </p:cNvPr>
                <p:cNvSpPr>
                  <a:spLocks/>
                </p:cNvSpPr>
                <p:nvPr/>
              </p:nvSpPr>
              <p:spPr bwMode="auto">
                <a:xfrm>
                  <a:off x="2463" y="1830"/>
                  <a:ext cx="412" cy="637"/>
                </a:xfrm>
                <a:custGeom>
                  <a:avLst/>
                  <a:gdLst/>
                  <a:ahLst/>
                  <a:cxnLst>
                    <a:cxn ang="0">
                      <a:pos x="14" y="186"/>
                    </a:cxn>
                    <a:cxn ang="0">
                      <a:pos x="58" y="0"/>
                    </a:cxn>
                    <a:cxn ang="0">
                      <a:pos x="161" y="24"/>
                    </a:cxn>
                    <a:cxn ang="0">
                      <a:pos x="235" y="39"/>
                    </a:cxn>
                    <a:cxn ang="0">
                      <a:pos x="331" y="60"/>
                    </a:cxn>
                    <a:cxn ang="0">
                      <a:pos x="412" y="75"/>
                    </a:cxn>
                    <a:cxn ang="0">
                      <a:pos x="339" y="481"/>
                    </a:cxn>
                    <a:cxn ang="0">
                      <a:pos x="327" y="545"/>
                    </a:cxn>
                    <a:cxn ang="0">
                      <a:pos x="323" y="553"/>
                    </a:cxn>
                    <a:cxn ang="0">
                      <a:pos x="316" y="559"/>
                    </a:cxn>
                    <a:cxn ang="0">
                      <a:pos x="311" y="557"/>
                    </a:cxn>
                    <a:cxn ang="0">
                      <a:pos x="309" y="552"/>
                    </a:cxn>
                    <a:cxn ang="0">
                      <a:pos x="304" y="546"/>
                    </a:cxn>
                    <a:cxn ang="0">
                      <a:pos x="298" y="546"/>
                    </a:cxn>
                    <a:cxn ang="0">
                      <a:pos x="293" y="542"/>
                    </a:cxn>
                    <a:cxn ang="0">
                      <a:pos x="288" y="544"/>
                    </a:cxn>
                    <a:cxn ang="0">
                      <a:pos x="281" y="548"/>
                    </a:cxn>
                    <a:cxn ang="0">
                      <a:pos x="279" y="555"/>
                    </a:cxn>
                    <a:cxn ang="0">
                      <a:pos x="282" y="565"/>
                    </a:cxn>
                    <a:cxn ang="0">
                      <a:pos x="279" y="571"/>
                    </a:cxn>
                    <a:cxn ang="0">
                      <a:pos x="279" y="575"/>
                    </a:cxn>
                    <a:cxn ang="0">
                      <a:pos x="279" y="586"/>
                    </a:cxn>
                    <a:cxn ang="0">
                      <a:pos x="278" y="593"/>
                    </a:cxn>
                    <a:cxn ang="0">
                      <a:pos x="277" y="598"/>
                    </a:cxn>
                    <a:cxn ang="0">
                      <a:pos x="279" y="609"/>
                    </a:cxn>
                    <a:cxn ang="0">
                      <a:pos x="278" y="621"/>
                    </a:cxn>
                    <a:cxn ang="0">
                      <a:pos x="273" y="626"/>
                    </a:cxn>
                    <a:cxn ang="0">
                      <a:pos x="271" y="637"/>
                    </a:cxn>
                    <a:cxn ang="0">
                      <a:pos x="191" y="518"/>
                    </a:cxn>
                    <a:cxn ang="0">
                      <a:pos x="0" y="240"/>
                    </a:cxn>
                    <a:cxn ang="0">
                      <a:pos x="14" y="186"/>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84" name="Freeform 107">
                  <a:extLst>
                    <a:ext uri="{FF2B5EF4-FFF2-40B4-BE49-F238E27FC236}">
                      <a16:creationId xmlns:a16="http://schemas.microsoft.com/office/drawing/2014/main" id="{C49AD90C-538E-A998-675B-22B37D3F2C9C}"/>
                    </a:ext>
                  </a:extLst>
                </p:cNvPr>
                <p:cNvSpPr>
                  <a:spLocks/>
                </p:cNvSpPr>
                <p:nvPr/>
              </p:nvSpPr>
              <p:spPr bwMode="auto">
                <a:xfrm>
                  <a:off x="2684" y="2311"/>
                  <a:ext cx="438" cy="512"/>
                </a:xfrm>
                <a:custGeom>
                  <a:avLst/>
                  <a:gdLst/>
                  <a:ahLst/>
                  <a:cxnLst>
                    <a:cxn ang="0">
                      <a:pos x="12" y="339"/>
                    </a:cxn>
                    <a:cxn ang="0">
                      <a:pos x="18" y="339"/>
                    </a:cxn>
                    <a:cxn ang="0">
                      <a:pos x="24" y="335"/>
                    </a:cxn>
                    <a:cxn ang="0">
                      <a:pos x="30" y="323"/>
                    </a:cxn>
                    <a:cxn ang="0">
                      <a:pos x="24" y="315"/>
                    </a:cxn>
                    <a:cxn ang="0">
                      <a:pos x="18" y="308"/>
                    </a:cxn>
                    <a:cxn ang="0">
                      <a:pos x="20" y="297"/>
                    </a:cxn>
                    <a:cxn ang="0">
                      <a:pos x="20" y="287"/>
                    </a:cxn>
                    <a:cxn ang="0">
                      <a:pos x="35" y="272"/>
                    </a:cxn>
                    <a:cxn ang="0">
                      <a:pos x="41" y="259"/>
                    </a:cxn>
                    <a:cxn ang="0">
                      <a:pos x="43" y="240"/>
                    </a:cxn>
                    <a:cxn ang="0">
                      <a:pos x="52" y="232"/>
                    </a:cxn>
                    <a:cxn ang="0">
                      <a:pos x="73" y="217"/>
                    </a:cxn>
                    <a:cxn ang="0">
                      <a:pos x="60" y="202"/>
                    </a:cxn>
                    <a:cxn ang="0">
                      <a:pos x="58" y="190"/>
                    </a:cxn>
                    <a:cxn ang="0">
                      <a:pos x="56" y="178"/>
                    </a:cxn>
                    <a:cxn ang="0">
                      <a:pos x="50" y="162"/>
                    </a:cxn>
                    <a:cxn ang="0">
                      <a:pos x="52" y="145"/>
                    </a:cxn>
                    <a:cxn ang="0">
                      <a:pos x="58" y="128"/>
                    </a:cxn>
                    <a:cxn ang="0">
                      <a:pos x="57" y="112"/>
                    </a:cxn>
                    <a:cxn ang="0">
                      <a:pos x="58" y="94"/>
                    </a:cxn>
                    <a:cxn ang="0">
                      <a:pos x="61" y="84"/>
                    </a:cxn>
                    <a:cxn ang="0">
                      <a:pos x="60" y="67"/>
                    </a:cxn>
                    <a:cxn ang="0">
                      <a:pos x="72" y="61"/>
                    </a:cxn>
                    <a:cxn ang="0">
                      <a:pos x="83" y="65"/>
                    </a:cxn>
                    <a:cxn ang="0">
                      <a:pos x="90" y="76"/>
                    </a:cxn>
                    <a:cxn ang="0">
                      <a:pos x="102" y="72"/>
                    </a:cxn>
                    <a:cxn ang="0">
                      <a:pos x="118" y="0"/>
                    </a:cxn>
                    <a:cxn ang="0">
                      <a:pos x="265" y="25"/>
                    </a:cxn>
                    <a:cxn ang="0">
                      <a:pos x="438" y="49"/>
                    </a:cxn>
                    <a:cxn ang="0">
                      <a:pos x="380" y="512"/>
                    </a:cxn>
                    <a:cxn ang="0">
                      <a:pos x="242" y="494"/>
                    </a:cxn>
                    <a:cxn ang="0">
                      <a:pos x="16" y="365"/>
                    </a:cxn>
                    <a:cxn ang="0">
                      <a:pos x="3" y="350"/>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85" name="Freeform 108">
                  <a:extLst>
                    <a:ext uri="{FF2B5EF4-FFF2-40B4-BE49-F238E27FC236}">
                      <a16:creationId xmlns:a16="http://schemas.microsoft.com/office/drawing/2014/main" id="{247E4135-9DC7-F517-A107-6BF764CE80A9}"/>
                    </a:ext>
                  </a:extLst>
                </p:cNvPr>
                <p:cNvSpPr>
                  <a:spLocks/>
                </p:cNvSpPr>
                <p:nvPr/>
              </p:nvSpPr>
              <p:spPr bwMode="auto">
                <a:xfrm>
                  <a:off x="2684" y="2311"/>
                  <a:ext cx="438" cy="512"/>
                </a:xfrm>
                <a:custGeom>
                  <a:avLst/>
                  <a:gdLst/>
                  <a:ahLst/>
                  <a:cxnLst>
                    <a:cxn ang="0">
                      <a:pos x="12" y="339"/>
                    </a:cxn>
                    <a:cxn ang="0">
                      <a:pos x="18" y="339"/>
                    </a:cxn>
                    <a:cxn ang="0">
                      <a:pos x="24" y="335"/>
                    </a:cxn>
                    <a:cxn ang="0">
                      <a:pos x="30" y="323"/>
                    </a:cxn>
                    <a:cxn ang="0">
                      <a:pos x="24" y="315"/>
                    </a:cxn>
                    <a:cxn ang="0">
                      <a:pos x="18" y="308"/>
                    </a:cxn>
                    <a:cxn ang="0">
                      <a:pos x="20" y="297"/>
                    </a:cxn>
                    <a:cxn ang="0">
                      <a:pos x="20" y="287"/>
                    </a:cxn>
                    <a:cxn ang="0">
                      <a:pos x="35" y="272"/>
                    </a:cxn>
                    <a:cxn ang="0">
                      <a:pos x="41" y="259"/>
                    </a:cxn>
                    <a:cxn ang="0">
                      <a:pos x="43" y="240"/>
                    </a:cxn>
                    <a:cxn ang="0">
                      <a:pos x="52" y="232"/>
                    </a:cxn>
                    <a:cxn ang="0">
                      <a:pos x="73" y="217"/>
                    </a:cxn>
                    <a:cxn ang="0">
                      <a:pos x="60" y="202"/>
                    </a:cxn>
                    <a:cxn ang="0">
                      <a:pos x="58" y="190"/>
                    </a:cxn>
                    <a:cxn ang="0">
                      <a:pos x="56" y="178"/>
                    </a:cxn>
                    <a:cxn ang="0">
                      <a:pos x="50" y="162"/>
                    </a:cxn>
                    <a:cxn ang="0">
                      <a:pos x="52" y="145"/>
                    </a:cxn>
                    <a:cxn ang="0">
                      <a:pos x="58" y="128"/>
                    </a:cxn>
                    <a:cxn ang="0">
                      <a:pos x="57" y="112"/>
                    </a:cxn>
                    <a:cxn ang="0">
                      <a:pos x="58" y="94"/>
                    </a:cxn>
                    <a:cxn ang="0">
                      <a:pos x="61" y="84"/>
                    </a:cxn>
                    <a:cxn ang="0">
                      <a:pos x="60" y="67"/>
                    </a:cxn>
                    <a:cxn ang="0">
                      <a:pos x="72" y="61"/>
                    </a:cxn>
                    <a:cxn ang="0">
                      <a:pos x="83" y="65"/>
                    </a:cxn>
                    <a:cxn ang="0">
                      <a:pos x="90" y="76"/>
                    </a:cxn>
                    <a:cxn ang="0">
                      <a:pos x="102" y="72"/>
                    </a:cxn>
                    <a:cxn ang="0">
                      <a:pos x="118" y="0"/>
                    </a:cxn>
                    <a:cxn ang="0">
                      <a:pos x="265" y="25"/>
                    </a:cxn>
                    <a:cxn ang="0">
                      <a:pos x="438" y="49"/>
                    </a:cxn>
                    <a:cxn ang="0">
                      <a:pos x="380" y="512"/>
                    </a:cxn>
                    <a:cxn ang="0">
                      <a:pos x="242" y="494"/>
                    </a:cxn>
                    <a:cxn ang="0">
                      <a:pos x="16" y="365"/>
                    </a:cxn>
                    <a:cxn ang="0">
                      <a:pos x="3" y="350"/>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86" name="Freeform 109">
                  <a:extLst>
                    <a:ext uri="{FF2B5EF4-FFF2-40B4-BE49-F238E27FC236}">
                      <a16:creationId xmlns:a16="http://schemas.microsoft.com/office/drawing/2014/main" id="{86A12D53-5080-C72D-B32A-B5EF2F58826C}"/>
                    </a:ext>
                  </a:extLst>
                </p:cNvPr>
                <p:cNvSpPr>
                  <a:spLocks/>
                </p:cNvSpPr>
                <p:nvPr/>
              </p:nvSpPr>
              <p:spPr bwMode="auto">
                <a:xfrm>
                  <a:off x="2698" y="1309"/>
                  <a:ext cx="385" cy="624"/>
                </a:xfrm>
                <a:custGeom>
                  <a:avLst/>
                  <a:gdLst/>
                  <a:ahLst/>
                  <a:cxnLst>
                    <a:cxn ang="0">
                      <a:pos x="29" y="415"/>
                    </a:cxn>
                    <a:cxn ang="0">
                      <a:pos x="35" y="410"/>
                    </a:cxn>
                    <a:cxn ang="0">
                      <a:pos x="40" y="392"/>
                    </a:cxn>
                    <a:cxn ang="0">
                      <a:pos x="40" y="381"/>
                    </a:cxn>
                    <a:cxn ang="0">
                      <a:pos x="31" y="377"/>
                    </a:cxn>
                    <a:cxn ang="0">
                      <a:pos x="32" y="357"/>
                    </a:cxn>
                    <a:cxn ang="0">
                      <a:pos x="44" y="342"/>
                    </a:cxn>
                    <a:cxn ang="0">
                      <a:pos x="57" y="331"/>
                    </a:cxn>
                    <a:cxn ang="0">
                      <a:pos x="61" y="322"/>
                    </a:cxn>
                    <a:cxn ang="0">
                      <a:pos x="78" y="296"/>
                    </a:cxn>
                    <a:cxn ang="0">
                      <a:pos x="93" y="277"/>
                    </a:cxn>
                    <a:cxn ang="0">
                      <a:pos x="81" y="256"/>
                    </a:cxn>
                    <a:cxn ang="0">
                      <a:pos x="76" y="248"/>
                    </a:cxn>
                    <a:cxn ang="0">
                      <a:pos x="74" y="236"/>
                    </a:cxn>
                    <a:cxn ang="0">
                      <a:pos x="73" y="209"/>
                    </a:cxn>
                    <a:cxn ang="0">
                      <a:pos x="77" y="187"/>
                    </a:cxn>
                    <a:cxn ang="0">
                      <a:pos x="118" y="0"/>
                    </a:cxn>
                    <a:cxn ang="0">
                      <a:pos x="171" y="11"/>
                    </a:cxn>
                    <a:cxn ang="0">
                      <a:pos x="154" y="91"/>
                    </a:cxn>
                    <a:cxn ang="0">
                      <a:pos x="162" y="110"/>
                    </a:cxn>
                    <a:cxn ang="0">
                      <a:pos x="168" y="126"/>
                    </a:cxn>
                    <a:cxn ang="0">
                      <a:pos x="169" y="137"/>
                    </a:cxn>
                    <a:cxn ang="0">
                      <a:pos x="172" y="148"/>
                    </a:cxn>
                    <a:cxn ang="0">
                      <a:pos x="181" y="157"/>
                    </a:cxn>
                    <a:cxn ang="0">
                      <a:pos x="187" y="167"/>
                    </a:cxn>
                    <a:cxn ang="0">
                      <a:pos x="195" y="183"/>
                    </a:cxn>
                    <a:cxn ang="0">
                      <a:pos x="199" y="191"/>
                    </a:cxn>
                    <a:cxn ang="0">
                      <a:pos x="204" y="201"/>
                    </a:cxn>
                    <a:cxn ang="0">
                      <a:pos x="213" y="206"/>
                    </a:cxn>
                    <a:cxn ang="0">
                      <a:pos x="217" y="214"/>
                    </a:cxn>
                    <a:cxn ang="0">
                      <a:pos x="228" y="216"/>
                    </a:cxn>
                    <a:cxn ang="0">
                      <a:pos x="217" y="243"/>
                    </a:cxn>
                    <a:cxn ang="0">
                      <a:pos x="211" y="254"/>
                    </a:cxn>
                    <a:cxn ang="0">
                      <a:pos x="210" y="263"/>
                    </a:cxn>
                    <a:cxn ang="0">
                      <a:pos x="211" y="280"/>
                    </a:cxn>
                    <a:cxn ang="0">
                      <a:pos x="203" y="285"/>
                    </a:cxn>
                    <a:cxn ang="0">
                      <a:pos x="200" y="296"/>
                    </a:cxn>
                    <a:cxn ang="0">
                      <a:pos x="206" y="304"/>
                    </a:cxn>
                    <a:cxn ang="0">
                      <a:pos x="215" y="309"/>
                    </a:cxn>
                    <a:cxn ang="0">
                      <a:pos x="238" y="303"/>
                    </a:cxn>
                    <a:cxn ang="0">
                      <a:pos x="242" y="319"/>
                    </a:cxn>
                    <a:cxn ang="0">
                      <a:pos x="249" y="343"/>
                    </a:cxn>
                    <a:cxn ang="0">
                      <a:pos x="255" y="354"/>
                    </a:cxn>
                    <a:cxn ang="0">
                      <a:pos x="252" y="366"/>
                    </a:cxn>
                    <a:cxn ang="0">
                      <a:pos x="257" y="377"/>
                    </a:cxn>
                    <a:cxn ang="0">
                      <a:pos x="270" y="380"/>
                    </a:cxn>
                    <a:cxn ang="0">
                      <a:pos x="271" y="395"/>
                    </a:cxn>
                    <a:cxn ang="0">
                      <a:pos x="272" y="404"/>
                    </a:cxn>
                    <a:cxn ang="0">
                      <a:pos x="280" y="415"/>
                    </a:cxn>
                    <a:cxn ang="0">
                      <a:pos x="283" y="408"/>
                    </a:cxn>
                    <a:cxn ang="0">
                      <a:pos x="299" y="408"/>
                    </a:cxn>
                    <a:cxn ang="0">
                      <a:pos x="310" y="410"/>
                    </a:cxn>
                    <a:cxn ang="0">
                      <a:pos x="318" y="404"/>
                    </a:cxn>
                    <a:cxn ang="0">
                      <a:pos x="339" y="408"/>
                    </a:cxn>
                    <a:cxn ang="0">
                      <a:pos x="350" y="410"/>
                    </a:cxn>
                    <a:cxn ang="0">
                      <a:pos x="360" y="410"/>
                    </a:cxn>
                    <a:cxn ang="0">
                      <a:pos x="374" y="400"/>
                    </a:cxn>
                    <a:cxn ang="0">
                      <a:pos x="381" y="417"/>
                    </a:cxn>
                    <a:cxn ang="0">
                      <a:pos x="355" y="624"/>
                    </a:cxn>
                    <a:cxn ang="0">
                      <a:pos x="200" y="600"/>
                    </a:cxn>
                    <a:cxn ang="0">
                      <a:pos x="96" y="58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87" name="Freeform 110">
                  <a:extLst>
                    <a:ext uri="{FF2B5EF4-FFF2-40B4-BE49-F238E27FC236}">
                      <a16:creationId xmlns:a16="http://schemas.microsoft.com/office/drawing/2014/main" id="{7664DCFE-29FD-5B4F-00FD-B5B303E087E1}"/>
                    </a:ext>
                  </a:extLst>
                </p:cNvPr>
                <p:cNvSpPr>
                  <a:spLocks/>
                </p:cNvSpPr>
                <p:nvPr/>
              </p:nvSpPr>
              <p:spPr bwMode="auto">
                <a:xfrm>
                  <a:off x="2698" y="1309"/>
                  <a:ext cx="385" cy="624"/>
                </a:xfrm>
                <a:custGeom>
                  <a:avLst/>
                  <a:gdLst/>
                  <a:ahLst/>
                  <a:cxnLst>
                    <a:cxn ang="0">
                      <a:pos x="29" y="415"/>
                    </a:cxn>
                    <a:cxn ang="0">
                      <a:pos x="35" y="410"/>
                    </a:cxn>
                    <a:cxn ang="0">
                      <a:pos x="40" y="392"/>
                    </a:cxn>
                    <a:cxn ang="0">
                      <a:pos x="40" y="381"/>
                    </a:cxn>
                    <a:cxn ang="0">
                      <a:pos x="31" y="377"/>
                    </a:cxn>
                    <a:cxn ang="0">
                      <a:pos x="32" y="357"/>
                    </a:cxn>
                    <a:cxn ang="0">
                      <a:pos x="44" y="342"/>
                    </a:cxn>
                    <a:cxn ang="0">
                      <a:pos x="57" y="331"/>
                    </a:cxn>
                    <a:cxn ang="0">
                      <a:pos x="61" y="322"/>
                    </a:cxn>
                    <a:cxn ang="0">
                      <a:pos x="78" y="296"/>
                    </a:cxn>
                    <a:cxn ang="0">
                      <a:pos x="93" y="277"/>
                    </a:cxn>
                    <a:cxn ang="0">
                      <a:pos x="81" y="256"/>
                    </a:cxn>
                    <a:cxn ang="0">
                      <a:pos x="76" y="248"/>
                    </a:cxn>
                    <a:cxn ang="0">
                      <a:pos x="74" y="236"/>
                    </a:cxn>
                    <a:cxn ang="0">
                      <a:pos x="73" y="209"/>
                    </a:cxn>
                    <a:cxn ang="0">
                      <a:pos x="77" y="187"/>
                    </a:cxn>
                    <a:cxn ang="0">
                      <a:pos x="118" y="0"/>
                    </a:cxn>
                    <a:cxn ang="0">
                      <a:pos x="171" y="11"/>
                    </a:cxn>
                    <a:cxn ang="0">
                      <a:pos x="154" y="91"/>
                    </a:cxn>
                    <a:cxn ang="0">
                      <a:pos x="162" y="110"/>
                    </a:cxn>
                    <a:cxn ang="0">
                      <a:pos x="168" y="126"/>
                    </a:cxn>
                    <a:cxn ang="0">
                      <a:pos x="169" y="137"/>
                    </a:cxn>
                    <a:cxn ang="0">
                      <a:pos x="172" y="148"/>
                    </a:cxn>
                    <a:cxn ang="0">
                      <a:pos x="181" y="157"/>
                    </a:cxn>
                    <a:cxn ang="0">
                      <a:pos x="187" y="167"/>
                    </a:cxn>
                    <a:cxn ang="0">
                      <a:pos x="195" y="183"/>
                    </a:cxn>
                    <a:cxn ang="0">
                      <a:pos x="199" y="191"/>
                    </a:cxn>
                    <a:cxn ang="0">
                      <a:pos x="204" y="201"/>
                    </a:cxn>
                    <a:cxn ang="0">
                      <a:pos x="213" y="206"/>
                    </a:cxn>
                    <a:cxn ang="0">
                      <a:pos x="217" y="214"/>
                    </a:cxn>
                    <a:cxn ang="0">
                      <a:pos x="228" y="216"/>
                    </a:cxn>
                    <a:cxn ang="0">
                      <a:pos x="217" y="243"/>
                    </a:cxn>
                    <a:cxn ang="0">
                      <a:pos x="211" y="254"/>
                    </a:cxn>
                    <a:cxn ang="0">
                      <a:pos x="210" y="263"/>
                    </a:cxn>
                    <a:cxn ang="0">
                      <a:pos x="211" y="280"/>
                    </a:cxn>
                    <a:cxn ang="0">
                      <a:pos x="203" y="285"/>
                    </a:cxn>
                    <a:cxn ang="0">
                      <a:pos x="200" y="296"/>
                    </a:cxn>
                    <a:cxn ang="0">
                      <a:pos x="206" y="304"/>
                    </a:cxn>
                    <a:cxn ang="0">
                      <a:pos x="215" y="309"/>
                    </a:cxn>
                    <a:cxn ang="0">
                      <a:pos x="238" y="303"/>
                    </a:cxn>
                    <a:cxn ang="0">
                      <a:pos x="242" y="319"/>
                    </a:cxn>
                    <a:cxn ang="0">
                      <a:pos x="249" y="343"/>
                    </a:cxn>
                    <a:cxn ang="0">
                      <a:pos x="255" y="354"/>
                    </a:cxn>
                    <a:cxn ang="0">
                      <a:pos x="252" y="366"/>
                    </a:cxn>
                    <a:cxn ang="0">
                      <a:pos x="257" y="377"/>
                    </a:cxn>
                    <a:cxn ang="0">
                      <a:pos x="270" y="380"/>
                    </a:cxn>
                    <a:cxn ang="0">
                      <a:pos x="271" y="395"/>
                    </a:cxn>
                    <a:cxn ang="0">
                      <a:pos x="272" y="404"/>
                    </a:cxn>
                    <a:cxn ang="0">
                      <a:pos x="280" y="415"/>
                    </a:cxn>
                    <a:cxn ang="0">
                      <a:pos x="283" y="408"/>
                    </a:cxn>
                    <a:cxn ang="0">
                      <a:pos x="299" y="408"/>
                    </a:cxn>
                    <a:cxn ang="0">
                      <a:pos x="310" y="410"/>
                    </a:cxn>
                    <a:cxn ang="0">
                      <a:pos x="318" y="404"/>
                    </a:cxn>
                    <a:cxn ang="0">
                      <a:pos x="339" y="408"/>
                    </a:cxn>
                    <a:cxn ang="0">
                      <a:pos x="350" y="410"/>
                    </a:cxn>
                    <a:cxn ang="0">
                      <a:pos x="360" y="410"/>
                    </a:cxn>
                    <a:cxn ang="0">
                      <a:pos x="374" y="400"/>
                    </a:cxn>
                    <a:cxn ang="0">
                      <a:pos x="381" y="417"/>
                    </a:cxn>
                    <a:cxn ang="0">
                      <a:pos x="355" y="624"/>
                    </a:cxn>
                    <a:cxn ang="0">
                      <a:pos x="200" y="600"/>
                    </a:cxn>
                    <a:cxn ang="0">
                      <a:pos x="96" y="58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88" name="Freeform 111">
                  <a:extLst>
                    <a:ext uri="{FF2B5EF4-FFF2-40B4-BE49-F238E27FC236}">
                      <a16:creationId xmlns:a16="http://schemas.microsoft.com/office/drawing/2014/main" id="{11360C7B-0EC4-507C-DF75-DE583335A72A}"/>
                    </a:ext>
                  </a:extLst>
                </p:cNvPr>
                <p:cNvSpPr>
                  <a:spLocks/>
                </p:cNvSpPr>
                <p:nvPr/>
              </p:nvSpPr>
              <p:spPr bwMode="auto">
                <a:xfrm>
                  <a:off x="2802" y="1905"/>
                  <a:ext cx="362" cy="455"/>
                </a:xfrm>
                <a:custGeom>
                  <a:avLst/>
                  <a:gdLst/>
                  <a:ahLst/>
                  <a:cxnLst>
                    <a:cxn ang="0">
                      <a:pos x="0" y="406"/>
                    </a:cxn>
                    <a:cxn ang="0">
                      <a:pos x="73" y="0"/>
                    </a:cxn>
                    <a:cxn ang="0">
                      <a:pos x="96" y="4"/>
                    </a:cxn>
                    <a:cxn ang="0">
                      <a:pos x="180" y="19"/>
                    </a:cxn>
                    <a:cxn ang="0">
                      <a:pos x="251" y="28"/>
                    </a:cxn>
                    <a:cxn ang="0">
                      <a:pos x="239" y="111"/>
                    </a:cxn>
                    <a:cxn ang="0">
                      <a:pos x="362" y="127"/>
                    </a:cxn>
                    <a:cxn ang="0">
                      <a:pos x="320" y="455"/>
                    </a:cxn>
                    <a:cxn ang="0">
                      <a:pos x="232" y="443"/>
                    </a:cxn>
                    <a:cxn ang="0">
                      <a:pos x="147" y="431"/>
                    </a:cxn>
                    <a:cxn ang="0">
                      <a:pos x="58" y="416"/>
                    </a:cxn>
                    <a:cxn ang="0">
                      <a:pos x="0" y="406"/>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89" name="Freeform 112">
                  <a:extLst>
                    <a:ext uri="{FF2B5EF4-FFF2-40B4-BE49-F238E27FC236}">
                      <a16:creationId xmlns:a16="http://schemas.microsoft.com/office/drawing/2014/main" id="{764C5F84-45C4-ECF9-5C22-579422C6ECA2}"/>
                    </a:ext>
                  </a:extLst>
                </p:cNvPr>
                <p:cNvSpPr>
                  <a:spLocks/>
                </p:cNvSpPr>
                <p:nvPr/>
              </p:nvSpPr>
              <p:spPr bwMode="auto">
                <a:xfrm>
                  <a:off x="2802" y="1905"/>
                  <a:ext cx="362" cy="455"/>
                </a:xfrm>
                <a:custGeom>
                  <a:avLst/>
                  <a:gdLst/>
                  <a:ahLst/>
                  <a:cxnLst>
                    <a:cxn ang="0">
                      <a:pos x="0" y="406"/>
                    </a:cxn>
                    <a:cxn ang="0">
                      <a:pos x="73" y="0"/>
                    </a:cxn>
                    <a:cxn ang="0">
                      <a:pos x="96" y="4"/>
                    </a:cxn>
                    <a:cxn ang="0">
                      <a:pos x="180" y="19"/>
                    </a:cxn>
                    <a:cxn ang="0">
                      <a:pos x="251" y="28"/>
                    </a:cxn>
                    <a:cxn ang="0">
                      <a:pos x="239" y="111"/>
                    </a:cxn>
                    <a:cxn ang="0">
                      <a:pos x="362" y="127"/>
                    </a:cxn>
                    <a:cxn ang="0">
                      <a:pos x="320" y="455"/>
                    </a:cxn>
                    <a:cxn ang="0">
                      <a:pos x="232" y="443"/>
                    </a:cxn>
                    <a:cxn ang="0">
                      <a:pos x="147" y="431"/>
                    </a:cxn>
                    <a:cxn ang="0">
                      <a:pos x="58" y="416"/>
                    </a:cxn>
                    <a:cxn ang="0">
                      <a:pos x="0" y="406"/>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0" name="Freeform 113">
                  <a:extLst>
                    <a:ext uri="{FF2B5EF4-FFF2-40B4-BE49-F238E27FC236}">
                      <a16:creationId xmlns:a16="http://schemas.microsoft.com/office/drawing/2014/main" id="{E50F8C36-61E4-C0BF-73AB-18A0E4744262}"/>
                    </a:ext>
                  </a:extLst>
                </p:cNvPr>
                <p:cNvSpPr>
                  <a:spLocks/>
                </p:cNvSpPr>
                <p:nvPr/>
              </p:nvSpPr>
              <p:spPr bwMode="auto">
                <a:xfrm>
                  <a:off x="2852" y="1320"/>
                  <a:ext cx="666" cy="414"/>
                </a:xfrm>
                <a:custGeom>
                  <a:avLst/>
                  <a:gdLst/>
                  <a:ahLst/>
                  <a:cxnLst>
                    <a:cxn ang="0">
                      <a:pos x="14" y="115"/>
                    </a:cxn>
                    <a:cxn ang="0">
                      <a:pos x="8" y="99"/>
                    </a:cxn>
                    <a:cxn ang="0">
                      <a:pos x="0" y="80"/>
                    </a:cxn>
                    <a:cxn ang="0">
                      <a:pos x="17" y="0"/>
                    </a:cxn>
                    <a:cxn ang="0">
                      <a:pos x="235" y="39"/>
                    </a:cxn>
                    <a:cxn ang="0">
                      <a:pos x="437" y="66"/>
                    </a:cxn>
                    <a:cxn ang="0">
                      <a:pos x="627" y="87"/>
                    </a:cxn>
                    <a:cxn ang="0">
                      <a:pos x="666" y="91"/>
                    </a:cxn>
                    <a:cxn ang="0">
                      <a:pos x="645" y="408"/>
                    </a:cxn>
                    <a:cxn ang="0">
                      <a:pos x="563" y="408"/>
                    </a:cxn>
                    <a:cxn ang="0">
                      <a:pos x="347" y="385"/>
                    </a:cxn>
                    <a:cxn ang="0">
                      <a:pos x="236" y="374"/>
                    </a:cxn>
                    <a:cxn ang="0">
                      <a:pos x="227" y="406"/>
                    </a:cxn>
                    <a:cxn ang="0">
                      <a:pos x="220" y="389"/>
                    </a:cxn>
                    <a:cxn ang="0">
                      <a:pos x="206" y="399"/>
                    </a:cxn>
                    <a:cxn ang="0">
                      <a:pos x="196" y="399"/>
                    </a:cxn>
                    <a:cxn ang="0">
                      <a:pos x="185" y="397"/>
                    </a:cxn>
                    <a:cxn ang="0">
                      <a:pos x="164" y="393"/>
                    </a:cxn>
                    <a:cxn ang="0">
                      <a:pos x="156" y="399"/>
                    </a:cxn>
                    <a:cxn ang="0">
                      <a:pos x="145" y="397"/>
                    </a:cxn>
                    <a:cxn ang="0">
                      <a:pos x="129" y="397"/>
                    </a:cxn>
                    <a:cxn ang="0">
                      <a:pos x="126" y="404"/>
                    </a:cxn>
                    <a:cxn ang="0">
                      <a:pos x="118" y="393"/>
                    </a:cxn>
                    <a:cxn ang="0">
                      <a:pos x="117" y="384"/>
                    </a:cxn>
                    <a:cxn ang="0">
                      <a:pos x="116" y="369"/>
                    </a:cxn>
                    <a:cxn ang="0">
                      <a:pos x="103" y="366"/>
                    </a:cxn>
                    <a:cxn ang="0">
                      <a:pos x="98" y="355"/>
                    </a:cxn>
                    <a:cxn ang="0">
                      <a:pos x="101" y="343"/>
                    </a:cxn>
                    <a:cxn ang="0">
                      <a:pos x="95" y="332"/>
                    </a:cxn>
                    <a:cxn ang="0">
                      <a:pos x="88" y="308"/>
                    </a:cxn>
                    <a:cxn ang="0">
                      <a:pos x="84" y="292"/>
                    </a:cxn>
                    <a:cxn ang="0">
                      <a:pos x="61" y="298"/>
                    </a:cxn>
                    <a:cxn ang="0">
                      <a:pos x="52" y="293"/>
                    </a:cxn>
                    <a:cxn ang="0">
                      <a:pos x="46" y="285"/>
                    </a:cxn>
                    <a:cxn ang="0">
                      <a:pos x="49" y="274"/>
                    </a:cxn>
                    <a:cxn ang="0">
                      <a:pos x="57" y="269"/>
                    </a:cxn>
                    <a:cxn ang="0">
                      <a:pos x="56" y="252"/>
                    </a:cxn>
                    <a:cxn ang="0">
                      <a:pos x="57" y="243"/>
                    </a:cxn>
                    <a:cxn ang="0">
                      <a:pos x="63" y="232"/>
                    </a:cxn>
                    <a:cxn ang="0">
                      <a:pos x="74" y="205"/>
                    </a:cxn>
                    <a:cxn ang="0">
                      <a:pos x="63" y="203"/>
                    </a:cxn>
                    <a:cxn ang="0">
                      <a:pos x="59" y="195"/>
                    </a:cxn>
                    <a:cxn ang="0">
                      <a:pos x="50" y="190"/>
                    </a:cxn>
                    <a:cxn ang="0">
                      <a:pos x="45" y="180"/>
                    </a:cxn>
                    <a:cxn ang="0">
                      <a:pos x="41" y="172"/>
                    </a:cxn>
                    <a:cxn ang="0">
                      <a:pos x="33" y="156"/>
                    </a:cxn>
                    <a:cxn ang="0">
                      <a:pos x="27" y="146"/>
                    </a:cxn>
                    <a:cxn ang="0">
                      <a:pos x="18" y="137"/>
                    </a:cxn>
                    <a:cxn ang="0">
                      <a:pos x="15" y="126"/>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1" name="Freeform 114">
                  <a:extLst>
                    <a:ext uri="{FF2B5EF4-FFF2-40B4-BE49-F238E27FC236}">
                      <a16:creationId xmlns:a16="http://schemas.microsoft.com/office/drawing/2014/main" id="{80B23CD9-43D5-4029-877B-5F1CF5BE0BF1}"/>
                    </a:ext>
                  </a:extLst>
                </p:cNvPr>
                <p:cNvSpPr>
                  <a:spLocks/>
                </p:cNvSpPr>
                <p:nvPr/>
              </p:nvSpPr>
              <p:spPr bwMode="auto">
                <a:xfrm>
                  <a:off x="2852" y="1320"/>
                  <a:ext cx="666" cy="414"/>
                </a:xfrm>
                <a:custGeom>
                  <a:avLst/>
                  <a:gdLst/>
                  <a:ahLst/>
                  <a:cxnLst>
                    <a:cxn ang="0">
                      <a:pos x="14" y="115"/>
                    </a:cxn>
                    <a:cxn ang="0">
                      <a:pos x="8" y="99"/>
                    </a:cxn>
                    <a:cxn ang="0">
                      <a:pos x="0" y="80"/>
                    </a:cxn>
                    <a:cxn ang="0">
                      <a:pos x="17" y="0"/>
                    </a:cxn>
                    <a:cxn ang="0">
                      <a:pos x="235" y="39"/>
                    </a:cxn>
                    <a:cxn ang="0">
                      <a:pos x="437" y="66"/>
                    </a:cxn>
                    <a:cxn ang="0">
                      <a:pos x="627" y="87"/>
                    </a:cxn>
                    <a:cxn ang="0">
                      <a:pos x="666" y="91"/>
                    </a:cxn>
                    <a:cxn ang="0">
                      <a:pos x="645" y="408"/>
                    </a:cxn>
                    <a:cxn ang="0">
                      <a:pos x="563" y="408"/>
                    </a:cxn>
                    <a:cxn ang="0">
                      <a:pos x="347" y="385"/>
                    </a:cxn>
                    <a:cxn ang="0">
                      <a:pos x="236" y="374"/>
                    </a:cxn>
                    <a:cxn ang="0">
                      <a:pos x="227" y="406"/>
                    </a:cxn>
                    <a:cxn ang="0">
                      <a:pos x="220" y="389"/>
                    </a:cxn>
                    <a:cxn ang="0">
                      <a:pos x="206" y="399"/>
                    </a:cxn>
                    <a:cxn ang="0">
                      <a:pos x="196" y="399"/>
                    </a:cxn>
                    <a:cxn ang="0">
                      <a:pos x="185" y="397"/>
                    </a:cxn>
                    <a:cxn ang="0">
                      <a:pos x="164" y="393"/>
                    </a:cxn>
                    <a:cxn ang="0">
                      <a:pos x="156" y="399"/>
                    </a:cxn>
                    <a:cxn ang="0">
                      <a:pos x="145" y="397"/>
                    </a:cxn>
                    <a:cxn ang="0">
                      <a:pos x="129" y="397"/>
                    </a:cxn>
                    <a:cxn ang="0">
                      <a:pos x="126" y="404"/>
                    </a:cxn>
                    <a:cxn ang="0">
                      <a:pos x="118" y="393"/>
                    </a:cxn>
                    <a:cxn ang="0">
                      <a:pos x="117" y="384"/>
                    </a:cxn>
                    <a:cxn ang="0">
                      <a:pos x="116" y="369"/>
                    </a:cxn>
                    <a:cxn ang="0">
                      <a:pos x="103" y="366"/>
                    </a:cxn>
                    <a:cxn ang="0">
                      <a:pos x="98" y="355"/>
                    </a:cxn>
                    <a:cxn ang="0">
                      <a:pos x="101" y="343"/>
                    </a:cxn>
                    <a:cxn ang="0">
                      <a:pos x="95" y="332"/>
                    </a:cxn>
                    <a:cxn ang="0">
                      <a:pos x="88" y="308"/>
                    </a:cxn>
                    <a:cxn ang="0">
                      <a:pos x="84" y="292"/>
                    </a:cxn>
                    <a:cxn ang="0">
                      <a:pos x="61" y="298"/>
                    </a:cxn>
                    <a:cxn ang="0">
                      <a:pos x="52" y="293"/>
                    </a:cxn>
                    <a:cxn ang="0">
                      <a:pos x="46" y="285"/>
                    </a:cxn>
                    <a:cxn ang="0">
                      <a:pos x="49" y="274"/>
                    </a:cxn>
                    <a:cxn ang="0">
                      <a:pos x="57" y="269"/>
                    </a:cxn>
                    <a:cxn ang="0">
                      <a:pos x="56" y="252"/>
                    </a:cxn>
                    <a:cxn ang="0">
                      <a:pos x="57" y="243"/>
                    </a:cxn>
                    <a:cxn ang="0">
                      <a:pos x="63" y="232"/>
                    </a:cxn>
                    <a:cxn ang="0">
                      <a:pos x="74" y="205"/>
                    </a:cxn>
                    <a:cxn ang="0">
                      <a:pos x="63" y="203"/>
                    </a:cxn>
                    <a:cxn ang="0">
                      <a:pos x="59" y="195"/>
                    </a:cxn>
                    <a:cxn ang="0">
                      <a:pos x="50" y="190"/>
                    </a:cxn>
                    <a:cxn ang="0">
                      <a:pos x="45" y="180"/>
                    </a:cxn>
                    <a:cxn ang="0">
                      <a:pos x="41" y="172"/>
                    </a:cxn>
                    <a:cxn ang="0">
                      <a:pos x="33" y="156"/>
                    </a:cxn>
                    <a:cxn ang="0">
                      <a:pos x="27" y="146"/>
                    </a:cxn>
                    <a:cxn ang="0">
                      <a:pos x="18" y="137"/>
                    </a:cxn>
                    <a:cxn ang="0">
                      <a:pos x="15" y="126"/>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2" name="Freeform 115">
                  <a:extLst>
                    <a:ext uri="{FF2B5EF4-FFF2-40B4-BE49-F238E27FC236}">
                      <a16:creationId xmlns:a16="http://schemas.microsoft.com/office/drawing/2014/main" id="{83132565-14C1-D6C5-FE21-09E90367BF28}"/>
                    </a:ext>
                  </a:extLst>
                </p:cNvPr>
                <p:cNvSpPr>
                  <a:spLocks/>
                </p:cNvSpPr>
                <p:nvPr/>
              </p:nvSpPr>
              <p:spPr bwMode="auto">
                <a:xfrm>
                  <a:off x="3041" y="1690"/>
                  <a:ext cx="453" cy="372"/>
                </a:xfrm>
                <a:custGeom>
                  <a:avLst/>
                  <a:gdLst/>
                  <a:ahLst/>
                  <a:cxnLst>
                    <a:cxn ang="0">
                      <a:pos x="12" y="243"/>
                    </a:cxn>
                    <a:cxn ang="0">
                      <a:pos x="42" y="40"/>
                    </a:cxn>
                    <a:cxn ang="0">
                      <a:pos x="47" y="4"/>
                    </a:cxn>
                    <a:cxn ang="0">
                      <a:pos x="53" y="0"/>
                    </a:cxn>
                    <a:cxn ang="0">
                      <a:pos x="158" y="15"/>
                    </a:cxn>
                    <a:cxn ang="0">
                      <a:pos x="262" y="27"/>
                    </a:cxn>
                    <a:cxn ang="0">
                      <a:pos x="374" y="38"/>
                    </a:cxn>
                    <a:cxn ang="0">
                      <a:pos x="453" y="44"/>
                    </a:cxn>
                    <a:cxn ang="0">
                      <a:pos x="441" y="208"/>
                    </a:cxn>
                    <a:cxn ang="0">
                      <a:pos x="430" y="372"/>
                    </a:cxn>
                    <a:cxn ang="0">
                      <a:pos x="333" y="365"/>
                    </a:cxn>
                    <a:cxn ang="0">
                      <a:pos x="281" y="360"/>
                    </a:cxn>
                    <a:cxn ang="0">
                      <a:pos x="182" y="349"/>
                    </a:cxn>
                    <a:cxn ang="0">
                      <a:pos x="123" y="342"/>
                    </a:cxn>
                    <a:cxn ang="0">
                      <a:pos x="0" y="326"/>
                    </a:cxn>
                    <a:cxn ang="0">
                      <a:pos x="12" y="243"/>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3" name="Freeform 116">
                  <a:extLst>
                    <a:ext uri="{FF2B5EF4-FFF2-40B4-BE49-F238E27FC236}">
                      <a16:creationId xmlns:a16="http://schemas.microsoft.com/office/drawing/2014/main" id="{2348C881-398A-0D32-5F66-FADF24281413}"/>
                    </a:ext>
                  </a:extLst>
                </p:cNvPr>
                <p:cNvSpPr>
                  <a:spLocks/>
                </p:cNvSpPr>
                <p:nvPr/>
              </p:nvSpPr>
              <p:spPr bwMode="auto">
                <a:xfrm>
                  <a:off x="3041" y="1690"/>
                  <a:ext cx="453" cy="372"/>
                </a:xfrm>
                <a:custGeom>
                  <a:avLst/>
                  <a:gdLst/>
                  <a:ahLst/>
                  <a:cxnLst>
                    <a:cxn ang="0">
                      <a:pos x="12" y="243"/>
                    </a:cxn>
                    <a:cxn ang="0">
                      <a:pos x="42" y="40"/>
                    </a:cxn>
                    <a:cxn ang="0">
                      <a:pos x="47" y="4"/>
                    </a:cxn>
                    <a:cxn ang="0">
                      <a:pos x="53" y="0"/>
                    </a:cxn>
                    <a:cxn ang="0">
                      <a:pos x="158" y="15"/>
                    </a:cxn>
                    <a:cxn ang="0">
                      <a:pos x="262" y="27"/>
                    </a:cxn>
                    <a:cxn ang="0">
                      <a:pos x="374" y="38"/>
                    </a:cxn>
                    <a:cxn ang="0">
                      <a:pos x="453" y="44"/>
                    </a:cxn>
                    <a:cxn ang="0">
                      <a:pos x="441" y="208"/>
                    </a:cxn>
                    <a:cxn ang="0">
                      <a:pos x="430" y="372"/>
                    </a:cxn>
                    <a:cxn ang="0">
                      <a:pos x="333" y="365"/>
                    </a:cxn>
                    <a:cxn ang="0">
                      <a:pos x="281" y="360"/>
                    </a:cxn>
                    <a:cxn ang="0">
                      <a:pos x="182" y="349"/>
                    </a:cxn>
                    <a:cxn ang="0">
                      <a:pos x="123" y="342"/>
                    </a:cxn>
                    <a:cxn ang="0">
                      <a:pos x="0" y="326"/>
                    </a:cxn>
                    <a:cxn ang="0">
                      <a:pos x="12" y="243"/>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4" name="Freeform 117">
                  <a:extLst>
                    <a:ext uri="{FF2B5EF4-FFF2-40B4-BE49-F238E27FC236}">
                      <a16:creationId xmlns:a16="http://schemas.microsoft.com/office/drawing/2014/main" id="{36A7E69E-AD77-C6B7-A6F3-A6D410E359E0}"/>
                    </a:ext>
                  </a:extLst>
                </p:cNvPr>
                <p:cNvSpPr>
                  <a:spLocks/>
                </p:cNvSpPr>
                <p:nvPr/>
              </p:nvSpPr>
              <p:spPr bwMode="auto">
                <a:xfrm>
                  <a:off x="3064" y="2360"/>
                  <a:ext cx="449" cy="469"/>
                </a:xfrm>
                <a:custGeom>
                  <a:avLst/>
                  <a:gdLst/>
                  <a:ahLst/>
                  <a:cxnLst>
                    <a:cxn ang="0">
                      <a:pos x="0" y="463"/>
                    </a:cxn>
                    <a:cxn ang="0">
                      <a:pos x="0" y="460"/>
                    </a:cxn>
                    <a:cxn ang="0">
                      <a:pos x="58" y="0"/>
                    </a:cxn>
                    <a:cxn ang="0">
                      <a:pos x="165" y="12"/>
                    </a:cxn>
                    <a:cxn ang="0">
                      <a:pos x="260" y="22"/>
                    </a:cxn>
                    <a:cxn ang="0">
                      <a:pos x="376" y="31"/>
                    </a:cxn>
                    <a:cxn ang="0">
                      <a:pos x="449" y="37"/>
                    </a:cxn>
                    <a:cxn ang="0">
                      <a:pos x="446" y="77"/>
                    </a:cxn>
                    <a:cxn ang="0">
                      <a:pos x="443" y="79"/>
                    </a:cxn>
                    <a:cxn ang="0">
                      <a:pos x="442" y="84"/>
                    </a:cxn>
                    <a:cxn ang="0">
                      <a:pos x="431" y="282"/>
                    </a:cxn>
                    <a:cxn ang="0">
                      <a:pos x="424" y="357"/>
                    </a:cxn>
                    <a:cxn ang="0">
                      <a:pos x="419" y="442"/>
                    </a:cxn>
                    <a:cxn ang="0">
                      <a:pos x="414" y="448"/>
                    </a:cxn>
                    <a:cxn ang="0">
                      <a:pos x="411" y="448"/>
                    </a:cxn>
                    <a:cxn ang="0">
                      <a:pos x="351" y="444"/>
                    </a:cxn>
                    <a:cxn ang="0">
                      <a:pos x="290" y="438"/>
                    </a:cxn>
                    <a:cxn ang="0">
                      <a:pos x="222" y="433"/>
                    </a:cxn>
                    <a:cxn ang="0">
                      <a:pos x="171" y="427"/>
                    </a:cxn>
                    <a:cxn ang="0">
                      <a:pos x="171" y="430"/>
                    </a:cxn>
                    <a:cxn ang="0">
                      <a:pos x="173" y="440"/>
                    </a:cxn>
                    <a:cxn ang="0">
                      <a:pos x="176" y="444"/>
                    </a:cxn>
                    <a:cxn ang="0">
                      <a:pos x="176" y="446"/>
                    </a:cxn>
                    <a:cxn ang="0">
                      <a:pos x="176" y="446"/>
                    </a:cxn>
                    <a:cxn ang="0">
                      <a:pos x="64" y="434"/>
                    </a:cxn>
                    <a:cxn ang="0">
                      <a:pos x="61" y="441"/>
                    </a:cxn>
                    <a:cxn ang="0">
                      <a:pos x="58" y="468"/>
                    </a:cxn>
                    <a:cxn ang="0">
                      <a:pos x="53" y="469"/>
                    </a:cxn>
                    <a:cxn ang="0">
                      <a:pos x="0" y="463"/>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176" y="446"/>
                      </a:lnTo>
                      <a:lnTo>
                        <a:pt x="64" y="434"/>
                      </a:lnTo>
                      <a:lnTo>
                        <a:pt x="61" y="441"/>
                      </a:lnTo>
                      <a:lnTo>
                        <a:pt x="58" y="468"/>
                      </a:lnTo>
                      <a:lnTo>
                        <a:pt x="53" y="469"/>
                      </a:lnTo>
                      <a:lnTo>
                        <a:pt x="0" y="46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5" name="Freeform 118">
                  <a:extLst>
                    <a:ext uri="{FF2B5EF4-FFF2-40B4-BE49-F238E27FC236}">
                      <a16:creationId xmlns:a16="http://schemas.microsoft.com/office/drawing/2014/main" id="{134FDF96-A112-68B6-EA25-BB19F49875A5}"/>
                    </a:ext>
                  </a:extLst>
                </p:cNvPr>
                <p:cNvSpPr>
                  <a:spLocks/>
                </p:cNvSpPr>
                <p:nvPr/>
              </p:nvSpPr>
              <p:spPr bwMode="auto">
                <a:xfrm>
                  <a:off x="3064" y="2360"/>
                  <a:ext cx="449" cy="469"/>
                </a:xfrm>
                <a:custGeom>
                  <a:avLst/>
                  <a:gdLst/>
                  <a:ahLst/>
                  <a:cxnLst>
                    <a:cxn ang="0">
                      <a:pos x="0" y="463"/>
                    </a:cxn>
                    <a:cxn ang="0">
                      <a:pos x="0" y="460"/>
                    </a:cxn>
                    <a:cxn ang="0">
                      <a:pos x="58" y="0"/>
                    </a:cxn>
                    <a:cxn ang="0">
                      <a:pos x="165" y="12"/>
                    </a:cxn>
                    <a:cxn ang="0">
                      <a:pos x="260" y="22"/>
                    </a:cxn>
                    <a:cxn ang="0">
                      <a:pos x="376" y="31"/>
                    </a:cxn>
                    <a:cxn ang="0">
                      <a:pos x="449" y="37"/>
                    </a:cxn>
                    <a:cxn ang="0">
                      <a:pos x="446" y="77"/>
                    </a:cxn>
                    <a:cxn ang="0">
                      <a:pos x="443" y="79"/>
                    </a:cxn>
                    <a:cxn ang="0">
                      <a:pos x="442" y="84"/>
                    </a:cxn>
                    <a:cxn ang="0">
                      <a:pos x="431" y="282"/>
                    </a:cxn>
                    <a:cxn ang="0">
                      <a:pos x="424" y="357"/>
                    </a:cxn>
                    <a:cxn ang="0">
                      <a:pos x="419" y="442"/>
                    </a:cxn>
                    <a:cxn ang="0">
                      <a:pos x="414" y="448"/>
                    </a:cxn>
                    <a:cxn ang="0">
                      <a:pos x="411" y="448"/>
                    </a:cxn>
                    <a:cxn ang="0">
                      <a:pos x="351" y="444"/>
                    </a:cxn>
                    <a:cxn ang="0">
                      <a:pos x="290" y="438"/>
                    </a:cxn>
                    <a:cxn ang="0">
                      <a:pos x="222" y="433"/>
                    </a:cxn>
                    <a:cxn ang="0">
                      <a:pos x="171" y="427"/>
                    </a:cxn>
                    <a:cxn ang="0">
                      <a:pos x="171" y="430"/>
                    </a:cxn>
                    <a:cxn ang="0">
                      <a:pos x="173" y="440"/>
                    </a:cxn>
                    <a:cxn ang="0">
                      <a:pos x="176" y="444"/>
                    </a:cxn>
                    <a:cxn ang="0">
                      <a:pos x="176" y="446"/>
                    </a:cxn>
                    <a:cxn ang="0">
                      <a:pos x="176" y="446"/>
                    </a:cxn>
                    <a:cxn ang="0">
                      <a:pos x="64" y="434"/>
                    </a:cxn>
                    <a:cxn ang="0">
                      <a:pos x="61" y="441"/>
                    </a:cxn>
                    <a:cxn ang="0">
                      <a:pos x="58" y="468"/>
                    </a:cxn>
                    <a:cxn ang="0">
                      <a:pos x="53" y="469"/>
                    </a:cxn>
                    <a:cxn ang="0">
                      <a:pos x="0" y="463"/>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176" y="446"/>
                      </a:lnTo>
                      <a:lnTo>
                        <a:pt x="64" y="434"/>
                      </a:lnTo>
                      <a:lnTo>
                        <a:pt x="61" y="441"/>
                      </a:lnTo>
                      <a:lnTo>
                        <a:pt x="58" y="468"/>
                      </a:lnTo>
                      <a:lnTo>
                        <a:pt x="53" y="469"/>
                      </a:lnTo>
                      <a:lnTo>
                        <a:pt x="0" y="46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6" name="Freeform 119">
                  <a:extLst>
                    <a:ext uri="{FF2B5EF4-FFF2-40B4-BE49-F238E27FC236}">
                      <a16:creationId xmlns:a16="http://schemas.microsoft.com/office/drawing/2014/main" id="{33222B75-C7BC-0A5D-0401-F061067AD129}"/>
                    </a:ext>
                  </a:extLst>
                </p:cNvPr>
                <p:cNvSpPr>
                  <a:spLocks/>
                </p:cNvSpPr>
                <p:nvPr/>
              </p:nvSpPr>
              <p:spPr bwMode="auto">
                <a:xfrm>
                  <a:off x="3122" y="2032"/>
                  <a:ext cx="471" cy="369"/>
                </a:xfrm>
                <a:custGeom>
                  <a:avLst/>
                  <a:gdLst/>
                  <a:ahLst/>
                  <a:cxnLst>
                    <a:cxn ang="0">
                      <a:pos x="0" y="328"/>
                    </a:cxn>
                    <a:cxn ang="0">
                      <a:pos x="42" y="0"/>
                    </a:cxn>
                    <a:cxn ang="0">
                      <a:pos x="101" y="7"/>
                    </a:cxn>
                    <a:cxn ang="0">
                      <a:pos x="200" y="18"/>
                    </a:cxn>
                    <a:cxn ang="0">
                      <a:pos x="252" y="23"/>
                    </a:cxn>
                    <a:cxn ang="0">
                      <a:pos x="349" y="30"/>
                    </a:cxn>
                    <a:cxn ang="0">
                      <a:pos x="404" y="34"/>
                    </a:cxn>
                    <a:cxn ang="0">
                      <a:pos x="465" y="38"/>
                    </a:cxn>
                    <a:cxn ang="0">
                      <a:pos x="471" y="41"/>
                    </a:cxn>
                    <a:cxn ang="0">
                      <a:pos x="467" y="121"/>
                    </a:cxn>
                    <a:cxn ang="0">
                      <a:pos x="455" y="369"/>
                    </a:cxn>
                    <a:cxn ang="0">
                      <a:pos x="391" y="365"/>
                    </a:cxn>
                    <a:cxn ang="0">
                      <a:pos x="318" y="359"/>
                    </a:cxn>
                    <a:cxn ang="0">
                      <a:pos x="202" y="350"/>
                    </a:cxn>
                    <a:cxn ang="0">
                      <a:pos x="107" y="340"/>
                    </a:cxn>
                    <a:cxn ang="0">
                      <a:pos x="0" y="328"/>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7" name="Freeform 120">
                  <a:extLst>
                    <a:ext uri="{FF2B5EF4-FFF2-40B4-BE49-F238E27FC236}">
                      <a16:creationId xmlns:a16="http://schemas.microsoft.com/office/drawing/2014/main" id="{014C6DE8-6000-ECDB-4BE7-44608D41DA96}"/>
                    </a:ext>
                  </a:extLst>
                </p:cNvPr>
                <p:cNvSpPr>
                  <a:spLocks/>
                </p:cNvSpPr>
                <p:nvPr/>
              </p:nvSpPr>
              <p:spPr bwMode="auto">
                <a:xfrm>
                  <a:off x="3122" y="2032"/>
                  <a:ext cx="471" cy="369"/>
                </a:xfrm>
                <a:custGeom>
                  <a:avLst/>
                  <a:gdLst/>
                  <a:ahLst/>
                  <a:cxnLst>
                    <a:cxn ang="0">
                      <a:pos x="0" y="328"/>
                    </a:cxn>
                    <a:cxn ang="0">
                      <a:pos x="42" y="0"/>
                    </a:cxn>
                    <a:cxn ang="0">
                      <a:pos x="101" y="7"/>
                    </a:cxn>
                    <a:cxn ang="0">
                      <a:pos x="200" y="18"/>
                    </a:cxn>
                    <a:cxn ang="0">
                      <a:pos x="252" y="23"/>
                    </a:cxn>
                    <a:cxn ang="0">
                      <a:pos x="349" y="30"/>
                    </a:cxn>
                    <a:cxn ang="0">
                      <a:pos x="404" y="34"/>
                    </a:cxn>
                    <a:cxn ang="0">
                      <a:pos x="465" y="38"/>
                    </a:cxn>
                    <a:cxn ang="0">
                      <a:pos x="471" y="41"/>
                    </a:cxn>
                    <a:cxn ang="0">
                      <a:pos x="467" y="121"/>
                    </a:cxn>
                    <a:cxn ang="0">
                      <a:pos x="455" y="369"/>
                    </a:cxn>
                    <a:cxn ang="0">
                      <a:pos x="391" y="365"/>
                    </a:cxn>
                    <a:cxn ang="0">
                      <a:pos x="318" y="359"/>
                    </a:cxn>
                    <a:cxn ang="0">
                      <a:pos x="202" y="350"/>
                    </a:cxn>
                    <a:cxn ang="0">
                      <a:pos x="107" y="340"/>
                    </a:cxn>
                    <a:cxn ang="0">
                      <a:pos x="0" y="328"/>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8" name="Freeform 121">
                  <a:extLst>
                    <a:ext uri="{FF2B5EF4-FFF2-40B4-BE49-F238E27FC236}">
                      <a16:creationId xmlns:a16="http://schemas.microsoft.com/office/drawing/2014/main" id="{044B15B6-7E4D-16B2-9BE5-4DC670FE8F7F}"/>
                    </a:ext>
                  </a:extLst>
                </p:cNvPr>
                <p:cNvSpPr>
                  <a:spLocks/>
                </p:cNvSpPr>
                <p:nvPr/>
              </p:nvSpPr>
              <p:spPr bwMode="auto">
                <a:xfrm>
                  <a:off x="3471" y="1898"/>
                  <a:ext cx="535" cy="263"/>
                </a:xfrm>
                <a:custGeom>
                  <a:avLst/>
                  <a:gdLst/>
                  <a:ahLst/>
                  <a:cxnLst>
                    <a:cxn ang="0">
                      <a:pos x="11" y="0"/>
                    </a:cxn>
                    <a:cxn ang="0">
                      <a:pos x="176" y="9"/>
                    </a:cxn>
                    <a:cxn ang="0">
                      <a:pos x="342" y="15"/>
                    </a:cxn>
                    <a:cxn ang="0">
                      <a:pos x="370" y="34"/>
                    </a:cxn>
                    <a:cxn ang="0">
                      <a:pos x="380" y="26"/>
                    </a:cxn>
                    <a:cxn ang="0">
                      <a:pos x="413" y="26"/>
                    </a:cxn>
                    <a:cxn ang="0">
                      <a:pos x="427" y="34"/>
                    </a:cxn>
                    <a:cxn ang="0">
                      <a:pos x="434" y="38"/>
                    </a:cxn>
                    <a:cxn ang="0">
                      <a:pos x="443" y="42"/>
                    </a:cxn>
                    <a:cxn ang="0">
                      <a:pos x="451" y="49"/>
                    </a:cxn>
                    <a:cxn ang="0">
                      <a:pos x="461" y="55"/>
                    </a:cxn>
                    <a:cxn ang="0">
                      <a:pos x="468" y="62"/>
                    </a:cxn>
                    <a:cxn ang="0">
                      <a:pos x="469" y="72"/>
                    </a:cxn>
                    <a:cxn ang="0">
                      <a:pos x="470" y="81"/>
                    </a:cxn>
                    <a:cxn ang="0">
                      <a:pos x="474" y="92"/>
                    </a:cxn>
                    <a:cxn ang="0">
                      <a:pos x="483" y="107"/>
                    </a:cxn>
                    <a:cxn ang="0">
                      <a:pos x="487" y="116"/>
                    </a:cxn>
                    <a:cxn ang="0">
                      <a:pos x="485" y="127"/>
                    </a:cxn>
                    <a:cxn ang="0">
                      <a:pos x="487" y="134"/>
                    </a:cxn>
                    <a:cxn ang="0">
                      <a:pos x="491" y="139"/>
                    </a:cxn>
                    <a:cxn ang="0">
                      <a:pos x="495" y="148"/>
                    </a:cxn>
                    <a:cxn ang="0">
                      <a:pos x="498" y="160"/>
                    </a:cxn>
                    <a:cxn ang="0">
                      <a:pos x="500" y="171"/>
                    </a:cxn>
                    <a:cxn ang="0">
                      <a:pos x="503" y="188"/>
                    </a:cxn>
                    <a:cxn ang="0">
                      <a:pos x="506" y="207"/>
                    </a:cxn>
                    <a:cxn ang="0">
                      <a:pos x="507" y="218"/>
                    </a:cxn>
                    <a:cxn ang="0">
                      <a:pos x="515" y="233"/>
                    </a:cxn>
                    <a:cxn ang="0">
                      <a:pos x="525" y="241"/>
                    </a:cxn>
                    <a:cxn ang="0">
                      <a:pos x="530" y="252"/>
                    </a:cxn>
                    <a:cxn ang="0">
                      <a:pos x="535" y="261"/>
                    </a:cxn>
                    <a:cxn ang="0">
                      <a:pos x="350" y="263"/>
                    </a:cxn>
                    <a:cxn ang="0">
                      <a:pos x="118" y="255"/>
                    </a:cxn>
                    <a:cxn ang="0">
                      <a:pos x="116" y="172"/>
                    </a:cxn>
                    <a:cxn ang="0">
                      <a:pos x="0" y="164"/>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99" name="Freeform 122">
                  <a:extLst>
                    <a:ext uri="{FF2B5EF4-FFF2-40B4-BE49-F238E27FC236}">
                      <a16:creationId xmlns:a16="http://schemas.microsoft.com/office/drawing/2014/main" id="{26116F48-0DCC-A19B-1096-100F447F7610}"/>
                    </a:ext>
                  </a:extLst>
                </p:cNvPr>
                <p:cNvSpPr>
                  <a:spLocks/>
                </p:cNvSpPr>
                <p:nvPr/>
              </p:nvSpPr>
              <p:spPr bwMode="auto">
                <a:xfrm>
                  <a:off x="3471" y="1898"/>
                  <a:ext cx="535" cy="263"/>
                </a:xfrm>
                <a:custGeom>
                  <a:avLst/>
                  <a:gdLst/>
                  <a:ahLst/>
                  <a:cxnLst>
                    <a:cxn ang="0">
                      <a:pos x="11" y="0"/>
                    </a:cxn>
                    <a:cxn ang="0">
                      <a:pos x="176" y="9"/>
                    </a:cxn>
                    <a:cxn ang="0">
                      <a:pos x="342" y="15"/>
                    </a:cxn>
                    <a:cxn ang="0">
                      <a:pos x="370" y="34"/>
                    </a:cxn>
                    <a:cxn ang="0">
                      <a:pos x="380" y="26"/>
                    </a:cxn>
                    <a:cxn ang="0">
                      <a:pos x="413" y="26"/>
                    </a:cxn>
                    <a:cxn ang="0">
                      <a:pos x="427" y="34"/>
                    </a:cxn>
                    <a:cxn ang="0">
                      <a:pos x="434" y="38"/>
                    </a:cxn>
                    <a:cxn ang="0">
                      <a:pos x="443" y="42"/>
                    </a:cxn>
                    <a:cxn ang="0">
                      <a:pos x="451" y="49"/>
                    </a:cxn>
                    <a:cxn ang="0">
                      <a:pos x="461" y="55"/>
                    </a:cxn>
                    <a:cxn ang="0">
                      <a:pos x="468" y="62"/>
                    </a:cxn>
                    <a:cxn ang="0">
                      <a:pos x="469" y="72"/>
                    </a:cxn>
                    <a:cxn ang="0">
                      <a:pos x="470" y="81"/>
                    </a:cxn>
                    <a:cxn ang="0">
                      <a:pos x="474" y="92"/>
                    </a:cxn>
                    <a:cxn ang="0">
                      <a:pos x="483" y="107"/>
                    </a:cxn>
                    <a:cxn ang="0">
                      <a:pos x="487" y="116"/>
                    </a:cxn>
                    <a:cxn ang="0">
                      <a:pos x="485" y="127"/>
                    </a:cxn>
                    <a:cxn ang="0">
                      <a:pos x="487" y="134"/>
                    </a:cxn>
                    <a:cxn ang="0">
                      <a:pos x="491" y="139"/>
                    </a:cxn>
                    <a:cxn ang="0">
                      <a:pos x="495" y="148"/>
                    </a:cxn>
                    <a:cxn ang="0">
                      <a:pos x="498" y="160"/>
                    </a:cxn>
                    <a:cxn ang="0">
                      <a:pos x="500" y="171"/>
                    </a:cxn>
                    <a:cxn ang="0">
                      <a:pos x="503" y="188"/>
                    </a:cxn>
                    <a:cxn ang="0">
                      <a:pos x="506" y="207"/>
                    </a:cxn>
                    <a:cxn ang="0">
                      <a:pos x="507" y="218"/>
                    </a:cxn>
                    <a:cxn ang="0">
                      <a:pos x="515" y="233"/>
                    </a:cxn>
                    <a:cxn ang="0">
                      <a:pos x="525" y="241"/>
                    </a:cxn>
                    <a:cxn ang="0">
                      <a:pos x="530" y="252"/>
                    </a:cxn>
                    <a:cxn ang="0">
                      <a:pos x="535" y="261"/>
                    </a:cxn>
                    <a:cxn ang="0">
                      <a:pos x="350" y="263"/>
                    </a:cxn>
                    <a:cxn ang="0">
                      <a:pos x="118" y="255"/>
                    </a:cxn>
                    <a:cxn ang="0">
                      <a:pos x="116" y="172"/>
                    </a:cxn>
                    <a:cxn ang="0">
                      <a:pos x="0" y="164"/>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0" name="Freeform 123">
                  <a:extLst>
                    <a:ext uri="{FF2B5EF4-FFF2-40B4-BE49-F238E27FC236}">
                      <a16:creationId xmlns:a16="http://schemas.microsoft.com/office/drawing/2014/main" id="{608C467B-66F4-4CAA-00D9-35CEFA9D5D7E}"/>
                    </a:ext>
                  </a:extLst>
                </p:cNvPr>
                <p:cNvSpPr>
                  <a:spLocks/>
                </p:cNvSpPr>
                <p:nvPr/>
              </p:nvSpPr>
              <p:spPr bwMode="auto">
                <a:xfrm>
                  <a:off x="3482" y="1658"/>
                  <a:ext cx="453" cy="295"/>
                </a:xfrm>
                <a:custGeom>
                  <a:avLst/>
                  <a:gdLst/>
                  <a:ahLst/>
                  <a:cxnLst>
                    <a:cxn ang="0">
                      <a:pos x="0" y="240"/>
                    </a:cxn>
                    <a:cxn ang="0">
                      <a:pos x="12" y="76"/>
                    </a:cxn>
                    <a:cxn ang="0">
                      <a:pos x="15" y="70"/>
                    </a:cxn>
                    <a:cxn ang="0">
                      <a:pos x="19" y="0"/>
                    </a:cxn>
                    <a:cxn ang="0">
                      <a:pos x="120" y="6"/>
                    </a:cxn>
                    <a:cxn ang="0">
                      <a:pos x="233" y="11"/>
                    </a:cxn>
                    <a:cxn ang="0">
                      <a:pos x="339" y="13"/>
                    </a:cxn>
                    <a:cxn ang="0">
                      <a:pos x="444" y="13"/>
                    </a:cxn>
                    <a:cxn ang="0">
                      <a:pos x="442" y="24"/>
                    </a:cxn>
                    <a:cxn ang="0">
                      <a:pos x="439" y="30"/>
                    </a:cxn>
                    <a:cxn ang="0">
                      <a:pos x="434" y="34"/>
                    </a:cxn>
                    <a:cxn ang="0">
                      <a:pos x="428" y="38"/>
                    </a:cxn>
                    <a:cxn ang="0">
                      <a:pos x="427" y="42"/>
                    </a:cxn>
                    <a:cxn ang="0">
                      <a:pos x="431" y="47"/>
                    </a:cxn>
                    <a:cxn ang="0">
                      <a:pos x="438" y="58"/>
                    </a:cxn>
                    <a:cxn ang="0">
                      <a:pos x="442" y="58"/>
                    </a:cxn>
                    <a:cxn ang="0">
                      <a:pos x="447" y="61"/>
                    </a:cxn>
                    <a:cxn ang="0">
                      <a:pos x="451" y="66"/>
                    </a:cxn>
                    <a:cxn ang="0">
                      <a:pos x="453" y="214"/>
                    </a:cxn>
                    <a:cxn ang="0">
                      <a:pos x="443" y="214"/>
                    </a:cxn>
                    <a:cxn ang="0">
                      <a:pos x="444" y="219"/>
                    </a:cxn>
                    <a:cxn ang="0">
                      <a:pos x="447" y="225"/>
                    </a:cxn>
                    <a:cxn ang="0">
                      <a:pos x="447" y="230"/>
                    </a:cxn>
                    <a:cxn ang="0">
                      <a:pos x="444" y="232"/>
                    </a:cxn>
                    <a:cxn ang="0">
                      <a:pos x="446" y="237"/>
                    </a:cxn>
                    <a:cxn ang="0">
                      <a:pos x="451" y="242"/>
                    </a:cxn>
                    <a:cxn ang="0">
                      <a:pos x="451" y="248"/>
                    </a:cxn>
                    <a:cxn ang="0">
                      <a:pos x="449" y="252"/>
                    </a:cxn>
                    <a:cxn ang="0">
                      <a:pos x="449" y="257"/>
                    </a:cxn>
                    <a:cxn ang="0">
                      <a:pos x="446" y="268"/>
                    </a:cxn>
                    <a:cxn ang="0">
                      <a:pos x="444" y="270"/>
                    </a:cxn>
                    <a:cxn ang="0">
                      <a:pos x="442" y="274"/>
                    </a:cxn>
                    <a:cxn ang="0">
                      <a:pos x="443" y="279"/>
                    </a:cxn>
                    <a:cxn ang="0">
                      <a:pos x="449" y="284"/>
                    </a:cxn>
                    <a:cxn ang="0">
                      <a:pos x="450" y="295"/>
                    </a:cxn>
                    <a:cxn ang="0">
                      <a:pos x="446" y="294"/>
                    </a:cxn>
                    <a:cxn ang="0">
                      <a:pos x="440" y="289"/>
                    </a:cxn>
                    <a:cxn ang="0">
                      <a:pos x="438" y="283"/>
                    </a:cxn>
                    <a:cxn ang="0">
                      <a:pos x="432" y="282"/>
                    </a:cxn>
                    <a:cxn ang="0">
                      <a:pos x="427" y="276"/>
                    </a:cxn>
                    <a:cxn ang="0">
                      <a:pos x="423" y="278"/>
                    </a:cxn>
                    <a:cxn ang="0">
                      <a:pos x="421" y="275"/>
                    </a:cxn>
                    <a:cxn ang="0">
                      <a:pos x="416" y="274"/>
                    </a:cxn>
                    <a:cxn ang="0">
                      <a:pos x="411" y="272"/>
                    </a:cxn>
                    <a:cxn ang="0">
                      <a:pos x="402" y="266"/>
                    </a:cxn>
                    <a:cxn ang="0">
                      <a:pos x="379" y="267"/>
                    </a:cxn>
                    <a:cxn ang="0">
                      <a:pos x="369" y="266"/>
                    </a:cxn>
                    <a:cxn ang="0">
                      <a:pos x="364" y="271"/>
                    </a:cxn>
                    <a:cxn ang="0">
                      <a:pos x="359" y="274"/>
                    </a:cxn>
                    <a:cxn ang="0">
                      <a:pos x="337" y="261"/>
                    </a:cxn>
                    <a:cxn ang="0">
                      <a:pos x="331" y="255"/>
                    </a:cxn>
                    <a:cxn ang="0">
                      <a:pos x="264" y="253"/>
                    </a:cxn>
                    <a:cxn ang="0">
                      <a:pos x="165" y="249"/>
                    </a:cxn>
                    <a:cxn ang="0">
                      <a:pos x="62" y="244"/>
                    </a:cxn>
                    <a:cxn ang="0">
                      <a:pos x="0" y="240"/>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1" name="Freeform 124">
                  <a:extLst>
                    <a:ext uri="{FF2B5EF4-FFF2-40B4-BE49-F238E27FC236}">
                      <a16:creationId xmlns:a16="http://schemas.microsoft.com/office/drawing/2014/main" id="{75F831AC-89AA-4CB6-D62C-34C959B8B120}"/>
                    </a:ext>
                  </a:extLst>
                </p:cNvPr>
                <p:cNvSpPr>
                  <a:spLocks/>
                </p:cNvSpPr>
                <p:nvPr/>
              </p:nvSpPr>
              <p:spPr bwMode="auto">
                <a:xfrm>
                  <a:off x="3482" y="1658"/>
                  <a:ext cx="453" cy="295"/>
                </a:xfrm>
                <a:custGeom>
                  <a:avLst/>
                  <a:gdLst/>
                  <a:ahLst/>
                  <a:cxnLst>
                    <a:cxn ang="0">
                      <a:pos x="0" y="240"/>
                    </a:cxn>
                    <a:cxn ang="0">
                      <a:pos x="12" y="76"/>
                    </a:cxn>
                    <a:cxn ang="0">
                      <a:pos x="15" y="70"/>
                    </a:cxn>
                    <a:cxn ang="0">
                      <a:pos x="19" y="0"/>
                    </a:cxn>
                    <a:cxn ang="0">
                      <a:pos x="120" y="6"/>
                    </a:cxn>
                    <a:cxn ang="0">
                      <a:pos x="233" y="11"/>
                    </a:cxn>
                    <a:cxn ang="0">
                      <a:pos x="339" y="13"/>
                    </a:cxn>
                    <a:cxn ang="0">
                      <a:pos x="444" y="13"/>
                    </a:cxn>
                    <a:cxn ang="0">
                      <a:pos x="442" y="24"/>
                    </a:cxn>
                    <a:cxn ang="0">
                      <a:pos x="439" y="30"/>
                    </a:cxn>
                    <a:cxn ang="0">
                      <a:pos x="434" y="34"/>
                    </a:cxn>
                    <a:cxn ang="0">
                      <a:pos x="428" y="38"/>
                    </a:cxn>
                    <a:cxn ang="0">
                      <a:pos x="427" y="42"/>
                    </a:cxn>
                    <a:cxn ang="0">
                      <a:pos x="431" y="47"/>
                    </a:cxn>
                    <a:cxn ang="0">
                      <a:pos x="438" y="58"/>
                    </a:cxn>
                    <a:cxn ang="0">
                      <a:pos x="442" y="58"/>
                    </a:cxn>
                    <a:cxn ang="0">
                      <a:pos x="447" y="61"/>
                    </a:cxn>
                    <a:cxn ang="0">
                      <a:pos x="451" y="66"/>
                    </a:cxn>
                    <a:cxn ang="0">
                      <a:pos x="453" y="214"/>
                    </a:cxn>
                    <a:cxn ang="0">
                      <a:pos x="443" y="214"/>
                    </a:cxn>
                    <a:cxn ang="0">
                      <a:pos x="444" y="219"/>
                    </a:cxn>
                    <a:cxn ang="0">
                      <a:pos x="447" y="225"/>
                    </a:cxn>
                    <a:cxn ang="0">
                      <a:pos x="447" y="230"/>
                    </a:cxn>
                    <a:cxn ang="0">
                      <a:pos x="444" y="232"/>
                    </a:cxn>
                    <a:cxn ang="0">
                      <a:pos x="446" y="237"/>
                    </a:cxn>
                    <a:cxn ang="0">
                      <a:pos x="451" y="242"/>
                    </a:cxn>
                    <a:cxn ang="0">
                      <a:pos x="451" y="248"/>
                    </a:cxn>
                    <a:cxn ang="0">
                      <a:pos x="449" y="252"/>
                    </a:cxn>
                    <a:cxn ang="0">
                      <a:pos x="449" y="257"/>
                    </a:cxn>
                    <a:cxn ang="0">
                      <a:pos x="446" y="268"/>
                    </a:cxn>
                    <a:cxn ang="0">
                      <a:pos x="444" y="270"/>
                    </a:cxn>
                    <a:cxn ang="0">
                      <a:pos x="442" y="274"/>
                    </a:cxn>
                    <a:cxn ang="0">
                      <a:pos x="443" y="279"/>
                    </a:cxn>
                    <a:cxn ang="0">
                      <a:pos x="449" y="284"/>
                    </a:cxn>
                    <a:cxn ang="0">
                      <a:pos x="450" y="295"/>
                    </a:cxn>
                    <a:cxn ang="0">
                      <a:pos x="446" y="294"/>
                    </a:cxn>
                    <a:cxn ang="0">
                      <a:pos x="440" y="289"/>
                    </a:cxn>
                    <a:cxn ang="0">
                      <a:pos x="438" y="283"/>
                    </a:cxn>
                    <a:cxn ang="0">
                      <a:pos x="432" y="282"/>
                    </a:cxn>
                    <a:cxn ang="0">
                      <a:pos x="427" y="276"/>
                    </a:cxn>
                    <a:cxn ang="0">
                      <a:pos x="423" y="278"/>
                    </a:cxn>
                    <a:cxn ang="0">
                      <a:pos x="421" y="275"/>
                    </a:cxn>
                    <a:cxn ang="0">
                      <a:pos x="416" y="274"/>
                    </a:cxn>
                    <a:cxn ang="0">
                      <a:pos x="411" y="272"/>
                    </a:cxn>
                    <a:cxn ang="0">
                      <a:pos x="402" y="266"/>
                    </a:cxn>
                    <a:cxn ang="0">
                      <a:pos x="379" y="267"/>
                    </a:cxn>
                    <a:cxn ang="0">
                      <a:pos x="369" y="266"/>
                    </a:cxn>
                    <a:cxn ang="0">
                      <a:pos x="364" y="271"/>
                    </a:cxn>
                    <a:cxn ang="0">
                      <a:pos x="359" y="274"/>
                    </a:cxn>
                    <a:cxn ang="0">
                      <a:pos x="337" y="261"/>
                    </a:cxn>
                    <a:cxn ang="0">
                      <a:pos x="331" y="255"/>
                    </a:cxn>
                    <a:cxn ang="0">
                      <a:pos x="264" y="253"/>
                    </a:cxn>
                    <a:cxn ang="0">
                      <a:pos x="165" y="249"/>
                    </a:cxn>
                    <a:cxn ang="0">
                      <a:pos x="62" y="244"/>
                    </a:cxn>
                    <a:cxn ang="0">
                      <a:pos x="0" y="240"/>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2" name="Freeform 125">
                  <a:extLst>
                    <a:ext uri="{FF2B5EF4-FFF2-40B4-BE49-F238E27FC236}">
                      <a16:creationId xmlns:a16="http://schemas.microsoft.com/office/drawing/2014/main" id="{E7A2DBF1-6A7D-FE5D-297E-AA9D64F4E24A}"/>
                    </a:ext>
                  </a:extLst>
                </p:cNvPr>
                <p:cNvSpPr>
                  <a:spLocks/>
                </p:cNvSpPr>
                <p:nvPr/>
              </p:nvSpPr>
              <p:spPr bwMode="auto">
                <a:xfrm>
                  <a:off x="3501" y="1410"/>
                  <a:ext cx="425" cy="261"/>
                </a:xfrm>
                <a:custGeom>
                  <a:avLst/>
                  <a:gdLst/>
                  <a:ahLst/>
                  <a:cxnLst>
                    <a:cxn ang="0">
                      <a:pos x="0" y="248"/>
                    </a:cxn>
                    <a:cxn ang="0">
                      <a:pos x="17" y="1"/>
                    </a:cxn>
                    <a:cxn ang="0">
                      <a:pos x="17" y="0"/>
                    </a:cxn>
                    <a:cxn ang="0">
                      <a:pos x="103" y="5"/>
                    </a:cxn>
                    <a:cxn ang="0">
                      <a:pos x="230" y="10"/>
                    </a:cxn>
                    <a:cxn ang="0">
                      <a:pos x="340" y="13"/>
                    </a:cxn>
                    <a:cxn ang="0">
                      <a:pos x="389" y="13"/>
                    </a:cxn>
                    <a:cxn ang="0">
                      <a:pos x="387" y="16"/>
                    </a:cxn>
                    <a:cxn ang="0">
                      <a:pos x="387" y="16"/>
                    </a:cxn>
                    <a:cxn ang="0">
                      <a:pos x="390" y="20"/>
                    </a:cxn>
                    <a:cxn ang="0">
                      <a:pos x="393" y="35"/>
                    </a:cxn>
                    <a:cxn ang="0">
                      <a:pos x="396" y="40"/>
                    </a:cxn>
                    <a:cxn ang="0">
                      <a:pos x="392" y="50"/>
                    </a:cxn>
                    <a:cxn ang="0">
                      <a:pos x="394" y="61"/>
                    </a:cxn>
                    <a:cxn ang="0">
                      <a:pos x="393" y="65"/>
                    </a:cxn>
                    <a:cxn ang="0">
                      <a:pos x="394" y="67"/>
                    </a:cxn>
                    <a:cxn ang="0">
                      <a:pos x="393" y="78"/>
                    </a:cxn>
                    <a:cxn ang="0">
                      <a:pos x="394" y="84"/>
                    </a:cxn>
                    <a:cxn ang="0">
                      <a:pos x="400" y="101"/>
                    </a:cxn>
                    <a:cxn ang="0">
                      <a:pos x="400" y="104"/>
                    </a:cxn>
                    <a:cxn ang="0">
                      <a:pos x="406" y="119"/>
                    </a:cxn>
                    <a:cxn ang="0">
                      <a:pos x="409" y="131"/>
                    </a:cxn>
                    <a:cxn ang="0">
                      <a:pos x="409" y="136"/>
                    </a:cxn>
                    <a:cxn ang="0">
                      <a:pos x="408" y="141"/>
                    </a:cxn>
                    <a:cxn ang="0">
                      <a:pos x="409" y="146"/>
                    </a:cxn>
                    <a:cxn ang="0">
                      <a:pos x="409" y="157"/>
                    </a:cxn>
                    <a:cxn ang="0">
                      <a:pos x="411" y="168"/>
                    </a:cxn>
                    <a:cxn ang="0">
                      <a:pos x="411" y="176"/>
                    </a:cxn>
                    <a:cxn ang="0">
                      <a:pos x="413" y="181"/>
                    </a:cxn>
                    <a:cxn ang="0">
                      <a:pos x="412" y="187"/>
                    </a:cxn>
                    <a:cxn ang="0">
                      <a:pos x="413" y="206"/>
                    </a:cxn>
                    <a:cxn ang="0">
                      <a:pos x="416" y="211"/>
                    </a:cxn>
                    <a:cxn ang="0">
                      <a:pos x="415" y="217"/>
                    </a:cxn>
                    <a:cxn ang="0">
                      <a:pos x="417" y="222"/>
                    </a:cxn>
                    <a:cxn ang="0">
                      <a:pos x="423" y="230"/>
                    </a:cxn>
                    <a:cxn ang="0">
                      <a:pos x="424" y="235"/>
                    </a:cxn>
                    <a:cxn ang="0">
                      <a:pos x="424" y="241"/>
                    </a:cxn>
                    <a:cxn ang="0">
                      <a:pos x="425" y="252"/>
                    </a:cxn>
                    <a:cxn ang="0">
                      <a:pos x="425" y="256"/>
                    </a:cxn>
                    <a:cxn ang="0">
                      <a:pos x="425" y="261"/>
                    </a:cxn>
                    <a:cxn ang="0">
                      <a:pos x="320" y="261"/>
                    </a:cxn>
                    <a:cxn ang="0">
                      <a:pos x="214" y="259"/>
                    </a:cxn>
                    <a:cxn ang="0">
                      <a:pos x="101" y="254"/>
                    </a:cxn>
                    <a:cxn ang="0">
                      <a:pos x="0" y="248"/>
                    </a:cxn>
                  </a:cxnLst>
                  <a:rect l="0" t="0" r="r" b="b"/>
                  <a:pathLst>
                    <a:path w="425" h="261">
                      <a:moveTo>
                        <a:pt x="0" y="248"/>
                      </a:moveTo>
                      <a:lnTo>
                        <a:pt x="17" y="1"/>
                      </a:lnTo>
                      <a:lnTo>
                        <a:pt x="17" y="0"/>
                      </a:lnTo>
                      <a:lnTo>
                        <a:pt x="103" y="5"/>
                      </a:lnTo>
                      <a:lnTo>
                        <a:pt x="230" y="10"/>
                      </a:lnTo>
                      <a:lnTo>
                        <a:pt x="340" y="13"/>
                      </a:lnTo>
                      <a:lnTo>
                        <a:pt x="389" y="13"/>
                      </a:lnTo>
                      <a:lnTo>
                        <a:pt x="387" y="16"/>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3" name="Freeform 126">
                  <a:extLst>
                    <a:ext uri="{FF2B5EF4-FFF2-40B4-BE49-F238E27FC236}">
                      <a16:creationId xmlns:a16="http://schemas.microsoft.com/office/drawing/2014/main" id="{6DEB21A9-0F2A-C83D-00AC-7F379E33391A}"/>
                    </a:ext>
                  </a:extLst>
                </p:cNvPr>
                <p:cNvSpPr>
                  <a:spLocks/>
                </p:cNvSpPr>
                <p:nvPr/>
              </p:nvSpPr>
              <p:spPr bwMode="auto">
                <a:xfrm>
                  <a:off x="3501" y="1410"/>
                  <a:ext cx="425" cy="261"/>
                </a:xfrm>
                <a:custGeom>
                  <a:avLst/>
                  <a:gdLst/>
                  <a:ahLst/>
                  <a:cxnLst>
                    <a:cxn ang="0">
                      <a:pos x="0" y="248"/>
                    </a:cxn>
                    <a:cxn ang="0">
                      <a:pos x="17" y="1"/>
                    </a:cxn>
                    <a:cxn ang="0">
                      <a:pos x="17" y="0"/>
                    </a:cxn>
                    <a:cxn ang="0">
                      <a:pos x="103" y="5"/>
                    </a:cxn>
                    <a:cxn ang="0">
                      <a:pos x="230" y="10"/>
                    </a:cxn>
                    <a:cxn ang="0">
                      <a:pos x="340" y="13"/>
                    </a:cxn>
                    <a:cxn ang="0">
                      <a:pos x="389" y="13"/>
                    </a:cxn>
                    <a:cxn ang="0">
                      <a:pos x="387" y="16"/>
                    </a:cxn>
                    <a:cxn ang="0">
                      <a:pos x="387" y="16"/>
                    </a:cxn>
                    <a:cxn ang="0">
                      <a:pos x="390" y="20"/>
                    </a:cxn>
                    <a:cxn ang="0">
                      <a:pos x="393" y="35"/>
                    </a:cxn>
                    <a:cxn ang="0">
                      <a:pos x="396" y="40"/>
                    </a:cxn>
                    <a:cxn ang="0">
                      <a:pos x="392" y="50"/>
                    </a:cxn>
                    <a:cxn ang="0">
                      <a:pos x="394" y="61"/>
                    </a:cxn>
                    <a:cxn ang="0">
                      <a:pos x="393" y="65"/>
                    </a:cxn>
                    <a:cxn ang="0">
                      <a:pos x="394" y="67"/>
                    </a:cxn>
                    <a:cxn ang="0">
                      <a:pos x="393" y="78"/>
                    </a:cxn>
                    <a:cxn ang="0">
                      <a:pos x="394" y="84"/>
                    </a:cxn>
                    <a:cxn ang="0">
                      <a:pos x="400" y="101"/>
                    </a:cxn>
                    <a:cxn ang="0">
                      <a:pos x="400" y="104"/>
                    </a:cxn>
                    <a:cxn ang="0">
                      <a:pos x="406" y="119"/>
                    </a:cxn>
                    <a:cxn ang="0">
                      <a:pos x="409" y="131"/>
                    </a:cxn>
                    <a:cxn ang="0">
                      <a:pos x="409" y="136"/>
                    </a:cxn>
                    <a:cxn ang="0">
                      <a:pos x="408" y="141"/>
                    </a:cxn>
                    <a:cxn ang="0">
                      <a:pos x="409" y="146"/>
                    </a:cxn>
                    <a:cxn ang="0">
                      <a:pos x="409" y="157"/>
                    </a:cxn>
                    <a:cxn ang="0">
                      <a:pos x="411" y="168"/>
                    </a:cxn>
                    <a:cxn ang="0">
                      <a:pos x="411" y="176"/>
                    </a:cxn>
                    <a:cxn ang="0">
                      <a:pos x="413" y="181"/>
                    </a:cxn>
                    <a:cxn ang="0">
                      <a:pos x="412" y="187"/>
                    </a:cxn>
                    <a:cxn ang="0">
                      <a:pos x="413" y="206"/>
                    </a:cxn>
                    <a:cxn ang="0">
                      <a:pos x="416" y="211"/>
                    </a:cxn>
                    <a:cxn ang="0">
                      <a:pos x="415" y="217"/>
                    </a:cxn>
                    <a:cxn ang="0">
                      <a:pos x="417" y="222"/>
                    </a:cxn>
                    <a:cxn ang="0">
                      <a:pos x="423" y="230"/>
                    </a:cxn>
                    <a:cxn ang="0">
                      <a:pos x="424" y="235"/>
                    </a:cxn>
                    <a:cxn ang="0">
                      <a:pos x="424" y="241"/>
                    </a:cxn>
                    <a:cxn ang="0">
                      <a:pos x="425" y="252"/>
                    </a:cxn>
                    <a:cxn ang="0">
                      <a:pos x="425" y="256"/>
                    </a:cxn>
                    <a:cxn ang="0">
                      <a:pos x="425" y="261"/>
                    </a:cxn>
                    <a:cxn ang="0">
                      <a:pos x="320" y="261"/>
                    </a:cxn>
                    <a:cxn ang="0">
                      <a:pos x="214" y="259"/>
                    </a:cxn>
                    <a:cxn ang="0">
                      <a:pos x="101" y="254"/>
                    </a:cxn>
                    <a:cxn ang="0">
                      <a:pos x="0" y="248"/>
                    </a:cxn>
                  </a:cxnLst>
                  <a:rect l="0" t="0" r="r" b="b"/>
                  <a:pathLst>
                    <a:path w="425" h="261">
                      <a:moveTo>
                        <a:pt x="0" y="248"/>
                      </a:moveTo>
                      <a:lnTo>
                        <a:pt x="17" y="1"/>
                      </a:lnTo>
                      <a:lnTo>
                        <a:pt x="17" y="0"/>
                      </a:lnTo>
                      <a:lnTo>
                        <a:pt x="103" y="5"/>
                      </a:lnTo>
                      <a:lnTo>
                        <a:pt x="230" y="10"/>
                      </a:lnTo>
                      <a:lnTo>
                        <a:pt x="340" y="13"/>
                      </a:lnTo>
                      <a:lnTo>
                        <a:pt x="389" y="13"/>
                      </a:lnTo>
                      <a:lnTo>
                        <a:pt x="387" y="16"/>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4" name="Freeform 127">
                  <a:extLst>
                    <a:ext uri="{FF2B5EF4-FFF2-40B4-BE49-F238E27FC236}">
                      <a16:creationId xmlns:a16="http://schemas.microsoft.com/office/drawing/2014/main" id="{70195DD0-1469-855E-34A5-DF99A330E7B7}"/>
                    </a:ext>
                  </a:extLst>
                </p:cNvPr>
                <p:cNvSpPr>
                  <a:spLocks/>
                </p:cNvSpPr>
                <p:nvPr/>
              </p:nvSpPr>
              <p:spPr bwMode="auto">
                <a:xfrm>
                  <a:off x="3510" y="2397"/>
                  <a:ext cx="562" cy="286"/>
                </a:xfrm>
                <a:custGeom>
                  <a:avLst/>
                  <a:gdLst/>
                  <a:ahLst/>
                  <a:cxnLst>
                    <a:cxn ang="0">
                      <a:pos x="3" y="0"/>
                    </a:cxn>
                    <a:cxn ang="0">
                      <a:pos x="170" y="8"/>
                    </a:cxn>
                    <a:cxn ang="0">
                      <a:pos x="465" y="12"/>
                    </a:cxn>
                    <a:cxn ang="0">
                      <a:pos x="547" y="51"/>
                    </a:cxn>
                    <a:cxn ang="0">
                      <a:pos x="560" y="142"/>
                    </a:cxn>
                    <a:cxn ang="0">
                      <a:pos x="547" y="283"/>
                    </a:cxn>
                    <a:cxn ang="0">
                      <a:pos x="537" y="278"/>
                    </a:cxn>
                    <a:cxn ang="0">
                      <a:pos x="514" y="263"/>
                    </a:cxn>
                    <a:cxn ang="0">
                      <a:pos x="506" y="267"/>
                    </a:cxn>
                    <a:cxn ang="0">
                      <a:pos x="498" y="270"/>
                    </a:cxn>
                    <a:cxn ang="0">
                      <a:pos x="488" y="263"/>
                    </a:cxn>
                    <a:cxn ang="0">
                      <a:pos x="473" y="271"/>
                    </a:cxn>
                    <a:cxn ang="0">
                      <a:pos x="463" y="267"/>
                    </a:cxn>
                    <a:cxn ang="0">
                      <a:pos x="452" y="272"/>
                    </a:cxn>
                    <a:cxn ang="0">
                      <a:pos x="441" y="279"/>
                    </a:cxn>
                    <a:cxn ang="0">
                      <a:pos x="433" y="279"/>
                    </a:cxn>
                    <a:cxn ang="0">
                      <a:pos x="422" y="274"/>
                    </a:cxn>
                    <a:cxn ang="0">
                      <a:pos x="414" y="268"/>
                    </a:cxn>
                    <a:cxn ang="0">
                      <a:pos x="404" y="270"/>
                    </a:cxn>
                    <a:cxn ang="0">
                      <a:pos x="395" y="263"/>
                    </a:cxn>
                    <a:cxn ang="0">
                      <a:pos x="392" y="267"/>
                    </a:cxn>
                    <a:cxn ang="0">
                      <a:pos x="385" y="281"/>
                    </a:cxn>
                    <a:cxn ang="0">
                      <a:pos x="380" y="281"/>
                    </a:cxn>
                    <a:cxn ang="0">
                      <a:pos x="380" y="270"/>
                    </a:cxn>
                    <a:cxn ang="0">
                      <a:pos x="366" y="274"/>
                    </a:cxn>
                    <a:cxn ang="0">
                      <a:pos x="360" y="267"/>
                    </a:cxn>
                    <a:cxn ang="0">
                      <a:pos x="351" y="263"/>
                    </a:cxn>
                    <a:cxn ang="0">
                      <a:pos x="338" y="268"/>
                    </a:cxn>
                    <a:cxn ang="0">
                      <a:pos x="328" y="270"/>
                    </a:cxn>
                    <a:cxn ang="0">
                      <a:pos x="327" y="259"/>
                    </a:cxn>
                    <a:cxn ang="0">
                      <a:pos x="317" y="253"/>
                    </a:cxn>
                    <a:cxn ang="0">
                      <a:pos x="313" y="248"/>
                    </a:cxn>
                    <a:cxn ang="0">
                      <a:pos x="297" y="251"/>
                    </a:cxn>
                    <a:cxn ang="0">
                      <a:pos x="288" y="249"/>
                    </a:cxn>
                    <a:cxn ang="0">
                      <a:pos x="279" y="245"/>
                    </a:cxn>
                    <a:cxn ang="0">
                      <a:pos x="263" y="243"/>
                    </a:cxn>
                    <a:cxn ang="0">
                      <a:pos x="254" y="241"/>
                    </a:cxn>
                    <a:cxn ang="0">
                      <a:pos x="246" y="240"/>
                    </a:cxn>
                    <a:cxn ang="0">
                      <a:pos x="244" y="229"/>
                    </a:cxn>
                    <a:cxn ang="0">
                      <a:pos x="235" y="222"/>
                    </a:cxn>
                    <a:cxn ang="0">
                      <a:pos x="231" y="225"/>
                    </a:cxn>
                    <a:cxn ang="0">
                      <a:pos x="220" y="224"/>
                    </a:cxn>
                    <a:cxn ang="0">
                      <a:pos x="210" y="224"/>
                    </a:cxn>
                    <a:cxn ang="0">
                      <a:pos x="195" y="209"/>
                    </a:cxn>
                    <a:cxn ang="0">
                      <a:pos x="191" y="199"/>
                    </a:cxn>
                    <a:cxn ang="0">
                      <a:pos x="190" y="50"/>
                    </a:cxn>
                    <a:cxn ang="0">
                      <a:pos x="157" y="49"/>
                    </a:cxn>
                    <a:cxn ang="0">
                      <a:pos x="0" y="40"/>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5" name="Freeform 128">
                  <a:extLst>
                    <a:ext uri="{FF2B5EF4-FFF2-40B4-BE49-F238E27FC236}">
                      <a16:creationId xmlns:a16="http://schemas.microsoft.com/office/drawing/2014/main" id="{433A10EC-F5E7-D134-3FB4-883546434691}"/>
                    </a:ext>
                  </a:extLst>
                </p:cNvPr>
                <p:cNvSpPr>
                  <a:spLocks/>
                </p:cNvSpPr>
                <p:nvPr/>
              </p:nvSpPr>
              <p:spPr bwMode="auto">
                <a:xfrm>
                  <a:off x="3510" y="2397"/>
                  <a:ext cx="562" cy="286"/>
                </a:xfrm>
                <a:custGeom>
                  <a:avLst/>
                  <a:gdLst/>
                  <a:ahLst/>
                  <a:cxnLst>
                    <a:cxn ang="0">
                      <a:pos x="3" y="0"/>
                    </a:cxn>
                    <a:cxn ang="0">
                      <a:pos x="170" y="8"/>
                    </a:cxn>
                    <a:cxn ang="0">
                      <a:pos x="465" y="12"/>
                    </a:cxn>
                    <a:cxn ang="0">
                      <a:pos x="547" y="51"/>
                    </a:cxn>
                    <a:cxn ang="0">
                      <a:pos x="560" y="142"/>
                    </a:cxn>
                    <a:cxn ang="0">
                      <a:pos x="547" y="283"/>
                    </a:cxn>
                    <a:cxn ang="0">
                      <a:pos x="537" y="278"/>
                    </a:cxn>
                    <a:cxn ang="0">
                      <a:pos x="514" y="263"/>
                    </a:cxn>
                    <a:cxn ang="0">
                      <a:pos x="506" y="267"/>
                    </a:cxn>
                    <a:cxn ang="0">
                      <a:pos x="498" y="270"/>
                    </a:cxn>
                    <a:cxn ang="0">
                      <a:pos x="488" y="263"/>
                    </a:cxn>
                    <a:cxn ang="0">
                      <a:pos x="473" y="271"/>
                    </a:cxn>
                    <a:cxn ang="0">
                      <a:pos x="463" y="267"/>
                    </a:cxn>
                    <a:cxn ang="0">
                      <a:pos x="452" y="272"/>
                    </a:cxn>
                    <a:cxn ang="0">
                      <a:pos x="441" y="279"/>
                    </a:cxn>
                    <a:cxn ang="0">
                      <a:pos x="433" y="279"/>
                    </a:cxn>
                    <a:cxn ang="0">
                      <a:pos x="422" y="274"/>
                    </a:cxn>
                    <a:cxn ang="0">
                      <a:pos x="414" y="268"/>
                    </a:cxn>
                    <a:cxn ang="0">
                      <a:pos x="404" y="270"/>
                    </a:cxn>
                    <a:cxn ang="0">
                      <a:pos x="395" y="263"/>
                    </a:cxn>
                    <a:cxn ang="0">
                      <a:pos x="392" y="267"/>
                    </a:cxn>
                    <a:cxn ang="0">
                      <a:pos x="385" y="281"/>
                    </a:cxn>
                    <a:cxn ang="0">
                      <a:pos x="380" y="281"/>
                    </a:cxn>
                    <a:cxn ang="0">
                      <a:pos x="380" y="270"/>
                    </a:cxn>
                    <a:cxn ang="0">
                      <a:pos x="366" y="274"/>
                    </a:cxn>
                    <a:cxn ang="0">
                      <a:pos x="360" y="267"/>
                    </a:cxn>
                    <a:cxn ang="0">
                      <a:pos x="351" y="263"/>
                    </a:cxn>
                    <a:cxn ang="0">
                      <a:pos x="338" y="268"/>
                    </a:cxn>
                    <a:cxn ang="0">
                      <a:pos x="328" y="270"/>
                    </a:cxn>
                    <a:cxn ang="0">
                      <a:pos x="327" y="259"/>
                    </a:cxn>
                    <a:cxn ang="0">
                      <a:pos x="317" y="253"/>
                    </a:cxn>
                    <a:cxn ang="0">
                      <a:pos x="313" y="248"/>
                    </a:cxn>
                    <a:cxn ang="0">
                      <a:pos x="297" y="251"/>
                    </a:cxn>
                    <a:cxn ang="0">
                      <a:pos x="288" y="249"/>
                    </a:cxn>
                    <a:cxn ang="0">
                      <a:pos x="279" y="245"/>
                    </a:cxn>
                    <a:cxn ang="0">
                      <a:pos x="263" y="243"/>
                    </a:cxn>
                    <a:cxn ang="0">
                      <a:pos x="254" y="241"/>
                    </a:cxn>
                    <a:cxn ang="0">
                      <a:pos x="246" y="240"/>
                    </a:cxn>
                    <a:cxn ang="0">
                      <a:pos x="244" y="229"/>
                    </a:cxn>
                    <a:cxn ang="0">
                      <a:pos x="235" y="222"/>
                    </a:cxn>
                    <a:cxn ang="0">
                      <a:pos x="231" y="225"/>
                    </a:cxn>
                    <a:cxn ang="0">
                      <a:pos x="220" y="224"/>
                    </a:cxn>
                    <a:cxn ang="0">
                      <a:pos x="210" y="224"/>
                    </a:cxn>
                    <a:cxn ang="0">
                      <a:pos x="195" y="209"/>
                    </a:cxn>
                    <a:cxn ang="0">
                      <a:pos x="191" y="199"/>
                    </a:cxn>
                    <a:cxn ang="0">
                      <a:pos x="190" y="50"/>
                    </a:cxn>
                    <a:cxn ang="0">
                      <a:pos x="157" y="49"/>
                    </a:cxn>
                    <a:cxn ang="0">
                      <a:pos x="0" y="40"/>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6" name="Freeform 129">
                  <a:extLst>
                    <a:ext uri="{FF2B5EF4-FFF2-40B4-BE49-F238E27FC236}">
                      <a16:creationId xmlns:a16="http://schemas.microsoft.com/office/drawing/2014/main" id="{2526DC1A-C47C-8EEE-FDAD-0C99C91A7673}"/>
                    </a:ext>
                  </a:extLst>
                </p:cNvPr>
                <p:cNvSpPr>
                  <a:spLocks/>
                </p:cNvSpPr>
                <p:nvPr/>
              </p:nvSpPr>
              <p:spPr bwMode="auto">
                <a:xfrm>
                  <a:off x="3577" y="2153"/>
                  <a:ext cx="478" cy="256"/>
                </a:xfrm>
                <a:custGeom>
                  <a:avLst/>
                  <a:gdLst/>
                  <a:ahLst/>
                  <a:cxnLst>
                    <a:cxn ang="0">
                      <a:pos x="0" y="248"/>
                    </a:cxn>
                    <a:cxn ang="0">
                      <a:pos x="12" y="0"/>
                    </a:cxn>
                    <a:cxn ang="0">
                      <a:pos x="90" y="4"/>
                    </a:cxn>
                    <a:cxn ang="0">
                      <a:pos x="244" y="8"/>
                    </a:cxn>
                    <a:cxn ang="0">
                      <a:pos x="325" y="8"/>
                    </a:cxn>
                    <a:cxn ang="0">
                      <a:pos x="429" y="6"/>
                    </a:cxn>
                    <a:cxn ang="0">
                      <a:pos x="444" y="17"/>
                    </a:cxn>
                    <a:cxn ang="0">
                      <a:pos x="448" y="15"/>
                    </a:cxn>
                    <a:cxn ang="0">
                      <a:pos x="453" y="16"/>
                    </a:cxn>
                    <a:cxn ang="0">
                      <a:pos x="457" y="21"/>
                    </a:cxn>
                    <a:cxn ang="0">
                      <a:pos x="458" y="27"/>
                    </a:cxn>
                    <a:cxn ang="0">
                      <a:pos x="457" y="28"/>
                    </a:cxn>
                    <a:cxn ang="0">
                      <a:pos x="451" y="28"/>
                    </a:cxn>
                    <a:cxn ang="0">
                      <a:pos x="450" y="34"/>
                    </a:cxn>
                    <a:cxn ang="0">
                      <a:pos x="443" y="42"/>
                    </a:cxn>
                    <a:cxn ang="0">
                      <a:pos x="446" y="47"/>
                    </a:cxn>
                    <a:cxn ang="0">
                      <a:pos x="450" y="54"/>
                    </a:cxn>
                    <a:cxn ang="0">
                      <a:pos x="457" y="58"/>
                    </a:cxn>
                    <a:cxn ang="0">
                      <a:pos x="457" y="63"/>
                    </a:cxn>
                    <a:cxn ang="0">
                      <a:pos x="465" y="73"/>
                    </a:cxn>
                    <a:cxn ang="0">
                      <a:pos x="469" y="74"/>
                    </a:cxn>
                    <a:cxn ang="0">
                      <a:pos x="474" y="78"/>
                    </a:cxn>
                    <a:cxn ang="0">
                      <a:pos x="478" y="253"/>
                    </a:cxn>
                    <a:cxn ang="0">
                      <a:pos x="398" y="256"/>
                    </a:cxn>
                    <a:cxn ang="0">
                      <a:pos x="250" y="256"/>
                    </a:cxn>
                    <a:cxn ang="0">
                      <a:pos x="103" y="252"/>
                    </a:cxn>
                    <a:cxn ang="0">
                      <a:pos x="0" y="248"/>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7" name="Freeform 130">
                  <a:extLst>
                    <a:ext uri="{FF2B5EF4-FFF2-40B4-BE49-F238E27FC236}">
                      <a16:creationId xmlns:a16="http://schemas.microsoft.com/office/drawing/2014/main" id="{75CC9658-9B58-5724-0801-8574B899FF2B}"/>
                    </a:ext>
                  </a:extLst>
                </p:cNvPr>
                <p:cNvSpPr>
                  <a:spLocks/>
                </p:cNvSpPr>
                <p:nvPr/>
              </p:nvSpPr>
              <p:spPr bwMode="auto">
                <a:xfrm>
                  <a:off x="3577" y="2153"/>
                  <a:ext cx="478" cy="256"/>
                </a:xfrm>
                <a:custGeom>
                  <a:avLst/>
                  <a:gdLst/>
                  <a:ahLst/>
                  <a:cxnLst>
                    <a:cxn ang="0">
                      <a:pos x="0" y="248"/>
                    </a:cxn>
                    <a:cxn ang="0">
                      <a:pos x="12" y="0"/>
                    </a:cxn>
                    <a:cxn ang="0">
                      <a:pos x="90" y="4"/>
                    </a:cxn>
                    <a:cxn ang="0">
                      <a:pos x="244" y="8"/>
                    </a:cxn>
                    <a:cxn ang="0">
                      <a:pos x="325" y="8"/>
                    </a:cxn>
                    <a:cxn ang="0">
                      <a:pos x="429" y="6"/>
                    </a:cxn>
                    <a:cxn ang="0">
                      <a:pos x="444" y="17"/>
                    </a:cxn>
                    <a:cxn ang="0">
                      <a:pos x="448" y="15"/>
                    </a:cxn>
                    <a:cxn ang="0">
                      <a:pos x="453" y="16"/>
                    </a:cxn>
                    <a:cxn ang="0">
                      <a:pos x="457" y="21"/>
                    </a:cxn>
                    <a:cxn ang="0">
                      <a:pos x="458" y="27"/>
                    </a:cxn>
                    <a:cxn ang="0">
                      <a:pos x="457" y="28"/>
                    </a:cxn>
                    <a:cxn ang="0">
                      <a:pos x="451" y="28"/>
                    </a:cxn>
                    <a:cxn ang="0">
                      <a:pos x="450" y="34"/>
                    </a:cxn>
                    <a:cxn ang="0">
                      <a:pos x="443" y="42"/>
                    </a:cxn>
                    <a:cxn ang="0">
                      <a:pos x="446" y="47"/>
                    </a:cxn>
                    <a:cxn ang="0">
                      <a:pos x="450" y="54"/>
                    </a:cxn>
                    <a:cxn ang="0">
                      <a:pos x="457" y="58"/>
                    </a:cxn>
                    <a:cxn ang="0">
                      <a:pos x="457" y="63"/>
                    </a:cxn>
                    <a:cxn ang="0">
                      <a:pos x="465" y="73"/>
                    </a:cxn>
                    <a:cxn ang="0">
                      <a:pos x="469" y="74"/>
                    </a:cxn>
                    <a:cxn ang="0">
                      <a:pos x="474" y="78"/>
                    </a:cxn>
                    <a:cxn ang="0">
                      <a:pos x="478" y="253"/>
                    </a:cxn>
                    <a:cxn ang="0">
                      <a:pos x="398" y="256"/>
                    </a:cxn>
                    <a:cxn ang="0">
                      <a:pos x="250" y="256"/>
                    </a:cxn>
                    <a:cxn ang="0">
                      <a:pos x="103" y="252"/>
                    </a:cxn>
                    <a:cxn ang="0">
                      <a:pos x="0" y="248"/>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8" name="Freeform 131">
                  <a:extLst>
                    <a:ext uri="{FF2B5EF4-FFF2-40B4-BE49-F238E27FC236}">
                      <a16:creationId xmlns:a16="http://schemas.microsoft.com/office/drawing/2014/main" id="{68B1FB8A-61C2-8E3F-C2A3-76A1A6893784}"/>
                    </a:ext>
                  </a:extLst>
                </p:cNvPr>
                <p:cNvSpPr>
                  <a:spLocks/>
                </p:cNvSpPr>
                <p:nvPr/>
              </p:nvSpPr>
              <p:spPr bwMode="auto">
                <a:xfrm>
                  <a:off x="3888" y="1392"/>
                  <a:ext cx="425" cy="480"/>
                </a:xfrm>
                <a:custGeom>
                  <a:avLst/>
                  <a:gdLst/>
                  <a:ahLst/>
                  <a:cxnLst>
                    <a:cxn ang="0">
                      <a:pos x="113" y="30"/>
                    </a:cxn>
                    <a:cxn ang="0">
                      <a:pos x="117" y="1"/>
                    </a:cxn>
                    <a:cxn ang="0">
                      <a:pos x="135" y="23"/>
                    </a:cxn>
                    <a:cxn ang="0">
                      <a:pos x="143" y="51"/>
                    </a:cxn>
                    <a:cxn ang="0">
                      <a:pos x="165" y="57"/>
                    </a:cxn>
                    <a:cxn ang="0">
                      <a:pos x="194" y="68"/>
                    </a:cxn>
                    <a:cxn ang="0">
                      <a:pos x="213" y="58"/>
                    </a:cxn>
                    <a:cxn ang="0">
                      <a:pos x="222" y="57"/>
                    </a:cxn>
                    <a:cxn ang="0">
                      <a:pos x="253" y="70"/>
                    </a:cxn>
                    <a:cxn ang="0">
                      <a:pos x="264" y="80"/>
                    </a:cxn>
                    <a:cxn ang="0">
                      <a:pos x="274" y="79"/>
                    </a:cxn>
                    <a:cxn ang="0">
                      <a:pos x="289" y="84"/>
                    </a:cxn>
                    <a:cxn ang="0">
                      <a:pos x="315" y="99"/>
                    </a:cxn>
                    <a:cxn ang="0">
                      <a:pos x="338" y="89"/>
                    </a:cxn>
                    <a:cxn ang="0">
                      <a:pos x="353" y="85"/>
                    </a:cxn>
                    <a:cxn ang="0">
                      <a:pos x="363" y="92"/>
                    </a:cxn>
                    <a:cxn ang="0">
                      <a:pos x="384" y="89"/>
                    </a:cxn>
                    <a:cxn ang="0">
                      <a:pos x="401" y="96"/>
                    </a:cxn>
                    <a:cxn ang="0">
                      <a:pos x="425" y="96"/>
                    </a:cxn>
                    <a:cxn ang="0">
                      <a:pos x="409" y="107"/>
                    </a:cxn>
                    <a:cxn ang="0">
                      <a:pos x="376" y="122"/>
                    </a:cxn>
                    <a:cxn ang="0">
                      <a:pos x="336" y="160"/>
                    </a:cxn>
                    <a:cxn ang="0">
                      <a:pos x="312" y="184"/>
                    </a:cxn>
                    <a:cxn ang="0">
                      <a:pos x="289" y="205"/>
                    </a:cxn>
                    <a:cxn ang="0">
                      <a:pos x="284" y="214"/>
                    </a:cxn>
                    <a:cxn ang="0">
                      <a:pos x="281" y="262"/>
                    </a:cxn>
                    <a:cxn ang="0">
                      <a:pos x="257" y="279"/>
                    </a:cxn>
                    <a:cxn ang="0">
                      <a:pos x="249" y="294"/>
                    </a:cxn>
                    <a:cxn ang="0">
                      <a:pos x="258" y="306"/>
                    </a:cxn>
                    <a:cxn ang="0">
                      <a:pos x="260" y="340"/>
                    </a:cxn>
                    <a:cxn ang="0">
                      <a:pos x="260" y="366"/>
                    </a:cxn>
                    <a:cxn ang="0">
                      <a:pos x="270" y="382"/>
                    </a:cxn>
                    <a:cxn ang="0">
                      <a:pos x="288" y="393"/>
                    </a:cxn>
                    <a:cxn ang="0">
                      <a:pos x="308" y="403"/>
                    </a:cxn>
                    <a:cxn ang="0">
                      <a:pos x="331" y="426"/>
                    </a:cxn>
                    <a:cxn ang="0">
                      <a:pos x="346" y="437"/>
                    </a:cxn>
                    <a:cxn ang="0">
                      <a:pos x="354" y="462"/>
                    </a:cxn>
                    <a:cxn ang="0">
                      <a:pos x="293" y="473"/>
                    </a:cxn>
                    <a:cxn ang="0">
                      <a:pos x="47" y="480"/>
                    </a:cxn>
                    <a:cxn ang="0">
                      <a:pos x="36" y="324"/>
                    </a:cxn>
                    <a:cxn ang="0">
                      <a:pos x="21" y="308"/>
                    </a:cxn>
                    <a:cxn ang="0">
                      <a:pos x="33" y="296"/>
                    </a:cxn>
                    <a:cxn ang="0">
                      <a:pos x="38" y="274"/>
                    </a:cxn>
                    <a:cxn ang="0">
                      <a:pos x="37" y="253"/>
                    </a:cxn>
                    <a:cxn ang="0">
                      <a:pos x="28" y="235"/>
                    </a:cxn>
                    <a:cxn ang="0">
                      <a:pos x="25" y="205"/>
                    </a:cxn>
                    <a:cxn ang="0">
                      <a:pos x="24" y="186"/>
                    </a:cxn>
                    <a:cxn ang="0">
                      <a:pos x="21" y="159"/>
                    </a:cxn>
                    <a:cxn ang="0">
                      <a:pos x="19" y="137"/>
                    </a:cxn>
                    <a:cxn ang="0">
                      <a:pos x="7" y="102"/>
                    </a:cxn>
                    <a:cxn ang="0">
                      <a:pos x="6" y="83"/>
                    </a:cxn>
                    <a:cxn ang="0">
                      <a:pos x="9" y="58"/>
                    </a:cxn>
                    <a:cxn ang="0">
                      <a:pos x="0" y="34"/>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0" y="34"/>
                      </a:lnTo>
                      <a:lnTo>
                        <a:pt x="2" y="31"/>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09" name="Freeform 132">
                  <a:extLst>
                    <a:ext uri="{FF2B5EF4-FFF2-40B4-BE49-F238E27FC236}">
                      <a16:creationId xmlns:a16="http://schemas.microsoft.com/office/drawing/2014/main" id="{AA3024F2-A85E-3133-30CD-F9F5AFD4D22C}"/>
                    </a:ext>
                  </a:extLst>
                </p:cNvPr>
                <p:cNvSpPr>
                  <a:spLocks/>
                </p:cNvSpPr>
                <p:nvPr/>
              </p:nvSpPr>
              <p:spPr bwMode="auto">
                <a:xfrm>
                  <a:off x="3888" y="1392"/>
                  <a:ext cx="425" cy="480"/>
                </a:xfrm>
                <a:custGeom>
                  <a:avLst/>
                  <a:gdLst/>
                  <a:ahLst/>
                  <a:cxnLst>
                    <a:cxn ang="0">
                      <a:pos x="113" y="30"/>
                    </a:cxn>
                    <a:cxn ang="0">
                      <a:pos x="117" y="1"/>
                    </a:cxn>
                    <a:cxn ang="0">
                      <a:pos x="135" y="23"/>
                    </a:cxn>
                    <a:cxn ang="0">
                      <a:pos x="143" y="51"/>
                    </a:cxn>
                    <a:cxn ang="0">
                      <a:pos x="165" y="57"/>
                    </a:cxn>
                    <a:cxn ang="0">
                      <a:pos x="194" y="68"/>
                    </a:cxn>
                    <a:cxn ang="0">
                      <a:pos x="213" y="58"/>
                    </a:cxn>
                    <a:cxn ang="0">
                      <a:pos x="222" y="57"/>
                    </a:cxn>
                    <a:cxn ang="0">
                      <a:pos x="253" y="70"/>
                    </a:cxn>
                    <a:cxn ang="0">
                      <a:pos x="264" y="80"/>
                    </a:cxn>
                    <a:cxn ang="0">
                      <a:pos x="274" y="79"/>
                    </a:cxn>
                    <a:cxn ang="0">
                      <a:pos x="289" y="84"/>
                    </a:cxn>
                    <a:cxn ang="0">
                      <a:pos x="315" y="99"/>
                    </a:cxn>
                    <a:cxn ang="0">
                      <a:pos x="338" y="89"/>
                    </a:cxn>
                    <a:cxn ang="0">
                      <a:pos x="353" y="85"/>
                    </a:cxn>
                    <a:cxn ang="0">
                      <a:pos x="363" y="92"/>
                    </a:cxn>
                    <a:cxn ang="0">
                      <a:pos x="384" y="89"/>
                    </a:cxn>
                    <a:cxn ang="0">
                      <a:pos x="401" y="96"/>
                    </a:cxn>
                    <a:cxn ang="0">
                      <a:pos x="425" y="96"/>
                    </a:cxn>
                    <a:cxn ang="0">
                      <a:pos x="409" y="107"/>
                    </a:cxn>
                    <a:cxn ang="0">
                      <a:pos x="376" y="122"/>
                    </a:cxn>
                    <a:cxn ang="0">
                      <a:pos x="336" y="160"/>
                    </a:cxn>
                    <a:cxn ang="0">
                      <a:pos x="312" y="184"/>
                    </a:cxn>
                    <a:cxn ang="0">
                      <a:pos x="289" y="205"/>
                    </a:cxn>
                    <a:cxn ang="0">
                      <a:pos x="284" y="214"/>
                    </a:cxn>
                    <a:cxn ang="0">
                      <a:pos x="281" y="262"/>
                    </a:cxn>
                    <a:cxn ang="0">
                      <a:pos x="257" y="279"/>
                    </a:cxn>
                    <a:cxn ang="0">
                      <a:pos x="249" y="294"/>
                    </a:cxn>
                    <a:cxn ang="0">
                      <a:pos x="258" y="306"/>
                    </a:cxn>
                    <a:cxn ang="0">
                      <a:pos x="260" y="340"/>
                    </a:cxn>
                    <a:cxn ang="0">
                      <a:pos x="260" y="366"/>
                    </a:cxn>
                    <a:cxn ang="0">
                      <a:pos x="270" y="382"/>
                    </a:cxn>
                    <a:cxn ang="0">
                      <a:pos x="288" y="393"/>
                    </a:cxn>
                    <a:cxn ang="0">
                      <a:pos x="308" y="403"/>
                    </a:cxn>
                    <a:cxn ang="0">
                      <a:pos x="331" y="426"/>
                    </a:cxn>
                    <a:cxn ang="0">
                      <a:pos x="346" y="437"/>
                    </a:cxn>
                    <a:cxn ang="0">
                      <a:pos x="354" y="462"/>
                    </a:cxn>
                    <a:cxn ang="0">
                      <a:pos x="293" y="473"/>
                    </a:cxn>
                    <a:cxn ang="0">
                      <a:pos x="47" y="480"/>
                    </a:cxn>
                    <a:cxn ang="0">
                      <a:pos x="36" y="324"/>
                    </a:cxn>
                    <a:cxn ang="0">
                      <a:pos x="21" y="308"/>
                    </a:cxn>
                    <a:cxn ang="0">
                      <a:pos x="33" y="296"/>
                    </a:cxn>
                    <a:cxn ang="0">
                      <a:pos x="38" y="274"/>
                    </a:cxn>
                    <a:cxn ang="0">
                      <a:pos x="37" y="253"/>
                    </a:cxn>
                    <a:cxn ang="0">
                      <a:pos x="28" y="235"/>
                    </a:cxn>
                    <a:cxn ang="0">
                      <a:pos x="25" y="205"/>
                    </a:cxn>
                    <a:cxn ang="0">
                      <a:pos x="24" y="186"/>
                    </a:cxn>
                    <a:cxn ang="0">
                      <a:pos x="21" y="159"/>
                    </a:cxn>
                    <a:cxn ang="0">
                      <a:pos x="19" y="137"/>
                    </a:cxn>
                    <a:cxn ang="0">
                      <a:pos x="7" y="102"/>
                    </a:cxn>
                    <a:cxn ang="0">
                      <a:pos x="6" y="83"/>
                    </a:cxn>
                    <a:cxn ang="0">
                      <a:pos x="9" y="58"/>
                    </a:cxn>
                    <a:cxn ang="0">
                      <a:pos x="0" y="34"/>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0" y="34"/>
                      </a:lnTo>
                      <a:lnTo>
                        <a:pt x="2" y="31"/>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0" name="Freeform 133">
                  <a:extLst>
                    <a:ext uri="{FF2B5EF4-FFF2-40B4-BE49-F238E27FC236}">
                      <a16:creationId xmlns:a16="http://schemas.microsoft.com/office/drawing/2014/main" id="{581BCA51-3D00-0568-ACB0-7FA9AB644D2B}"/>
                    </a:ext>
                  </a:extLst>
                </p:cNvPr>
                <p:cNvSpPr>
                  <a:spLocks/>
                </p:cNvSpPr>
                <p:nvPr/>
              </p:nvSpPr>
              <p:spPr bwMode="auto">
                <a:xfrm>
                  <a:off x="3924" y="1862"/>
                  <a:ext cx="393" cy="257"/>
                </a:xfrm>
                <a:custGeom>
                  <a:avLst/>
                  <a:gdLst/>
                  <a:ahLst/>
                  <a:cxnLst>
                    <a:cxn ang="0">
                      <a:pos x="7" y="80"/>
                    </a:cxn>
                    <a:cxn ang="0">
                      <a:pos x="0" y="70"/>
                    </a:cxn>
                    <a:cxn ang="0">
                      <a:pos x="4" y="64"/>
                    </a:cxn>
                    <a:cxn ang="0">
                      <a:pos x="7" y="48"/>
                    </a:cxn>
                    <a:cxn ang="0">
                      <a:pos x="9" y="38"/>
                    </a:cxn>
                    <a:cxn ang="0">
                      <a:pos x="2" y="28"/>
                    </a:cxn>
                    <a:cxn ang="0">
                      <a:pos x="5" y="21"/>
                    </a:cxn>
                    <a:cxn ang="0">
                      <a:pos x="1" y="10"/>
                    </a:cxn>
                    <a:cxn ang="0">
                      <a:pos x="72" y="10"/>
                    </a:cxn>
                    <a:cxn ang="0">
                      <a:pos x="257" y="3"/>
                    </a:cxn>
                    <a:cxn ang="0">
                      <a:pos x="320" y="5"/>
                    </a:cxn>
                    <a:cxn ang="0">
                      <a:pos x="323" y="11"/>
                    </a:cxn>
                    <a:cxn ang="0">
                      <a:pos x="329" y="18"/>
                    </a:cxn>
                    <a:cxn ang="0">
                      <a:pos x="327" y="37"/>
                    </a:cxn>
                    <a:cxn ang="0">
                      <a:pos x="331" y="51"/>
                    </a:cxn>
                    <a:cxn ang="0">
                      <a:pos x="335" y="63"/>
                    </a:cxn>
                    <a:cxn ang="0">
                      <a:pos x="355" y="68"/>
                    </a:cxn>
                    <a:cxn ang="0">
                      <a:pos x="359" y="79"/>
                    </a:cxn>
                    <a:cxn ang="0">
                      <a:pos x="374" y="93"/>
                    </a:cxn>
                    <a:cxn ang="0">
                      <a:pos x="380" y="104"/>
                    </a:cxn>
                    <a:cxn ang="0">
                      <a:pos x="390" y="110"/>
                    </a:cxn>
                    <a:cxn ang="0">
                      <a:pos x="390" y="132"/>
                    </a:cxn>
                    <a:cxn ang="0">
                      <a:pos x="382" y="154"/>
                    </a:cxn>
                    <a:cxn ang="0">
                      <a:pos x="367" y="162"/>
                    </a:cxn>
                    <a:cxn ang="0">
                      <a:pos x="342" y="170"/>
                    </a:cxn>
                    <a:cxn ang="0">
                      <a:pos x="339" y="186"/>
                    </a:cxn>
                    <a:cxn ang="0">
                      <a:pos x="348" y="208"/>
                    </a:cxn>
                    <a:cxn ang="0">
                      <a:pos x="340" y="222"/>
                    </a:cxn>
                    <a:cxn ang="0">
                      <a:pos x="339" y="231"/>
                    </a:cxn>
                    <a:cxn ang="0">
                      <a:pos x="323" y="243"/>
                    </a:cxn>
                    <a:cxn ang="0">
                      <a:pos x="325" y="254"/>
                    </a:cxn>
                    <a:cxn ang="0">
                      <a:pos x="320" y="257"/>
                    </a:cxn>
                    <a:cxn ang="0">
                      <a:pos x="305" y="243"/>
                    </a:cxn>
                    <a:cxn ang="0">
                      <a:pos x="262" y="242"/>
                    </a:cxn>
                    <a:cxn ang="0">
                      <a:pos x="123" y="249"/>
                    </a:cxn>
                    <a:cxn ang="0">
                      <a:pos x="53" y="243"/>
                    </a:cxn>
                    <a:cxn ang="0">
                      <a:pos x="50" y="224"/>
                    </a:cxn>
                    <a:cxn ang="0">
                      <a:pos x="47" y="207"/>
                    </a:cxn>
                    <a:cxn ang="0">
                      <a:pos x="45" y="196"/>
                    </a:cxn>
                    <a:cxn ang="0">
                      <a:pos x="42" y="184"/>
                    </a:cxn>
                    <a:cxn ang="0">
                      <a:pos x="38" y="175"/>
                    </a:cxn>
                    <a:cxn ang="0">
                      <a:pos x="34" y="170"/>
                    </a:cxn>
                    <a:cxn ang="0">
                      <a:pos x="32" y="163"/>
                    </a:cxn>
                    <a:cxn ang="0">
                      <a:pos x="34" y="152"/>
                    </a:cxn>
                    <a:cxn ang="0">
                      <a:pos x="30" y="143"/>
                    </a:cxn>
                    <a:cxn ang="0">
                      <a:pos x="21" y="128"/>
                    </a:cxn>
                    <a:cxn ang="0">
                      <a:pos x="17" y="117"/>
                    </a:cxn>
                    <a:cxn ang="0">
                      <a:pos x="16" y="108"/>
                    </a:cxn>
                    <a:cxn ang="0">
                      <a:pos x="15" y="98"/>
                    </a:cxn>
                    <a:cxn ang="0">
                      <a:pos x="8" y="91"/>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1" name="Freeform 134">
                  <a:extLst>
                    <a:ext uri="{FF2B5EF4-FFF2-40B4-BE49-F238E27FC236}">
                      <a16:creationId xmlns:a16="http://schemas.microsoft.com/office/drawing/2014/main" id="{A5D933BA-E3EB-5BA5-3F9A-0E01908A976F}"/>
                    </a:ext>
                  </a:extLst>
                </p:cNvPr>
                <p:cNvSpPr>
                  <a:spLocks/>
                </p:cNvSpPr>
                <p:nvPr/>
              </p:nvSpPr>
              <p:spPr bwMode="auto">
                <a:xfrm>
                  <a:off x="3924" y="1862"/>
                  <a:ext cx="393" cy="257"/>
                </a:xfrm>
                <a:custGeom>
                  <a:avLst/>
                  <a:gdLst/>
                  <a:ahLst/>
                  <a:cxnLst>
                    <a:cxn ang="0">
                      <a:pos x="7" y="80"/>
                    </a:cxn>
                    <a:cxn ang="0">
                      <a:pos x="0" y="70"/>
                    </a:cxn>
                    <a:cxn ang="0">
                      <a:pos x="4" y="64"/>
                    </a:cxn>
                    <a:cxn ang="0">
                      <a:pos x="7" y="48"/>
                    </a:cxn>
                    <a:cxn ang="0">
                      <a:pos x="9" y="38"/>
                    </a:cxn>
                    <a:cxn ang="0">
                      <a:pos x="2" y="28"/>
                    </a:cxn>
                    <a:cxn ang="0">
                      <a:pos x="5" y="21"/>
                    </a:cxn>
                    <a:cxn ang="0">
                      <a:pos x="1" y="10"/>
                    </a:cxn>
                    <a:cxn ang="0">
                      <a:pos x="72" y="10"/>
                    </a:cxn>
                    <a:cxn ang="0">
                      <a:pos x="257" y="3"/>
                    </a:cxn>
                    <a:cxn ang="0">
                      <a:pos x="320" y="5"/>
                    </a:cxn>
                    <a:cxn ang="0">
                      <a:pos x="323" y="11"/>
                    </a:cxn>
                    <a:cxn ang="0">
                      <a:pos x="329" y="18"/>
                    </a:cxn>
                    <a:cxn ang="0">
                      <a:pos x="327" y="37"/>
                    </a:cxn>
                    <a:cxn ang="0">
                      <a:pos x="331" y="51"/>
                    </a:cxn>
                    <a:cxn ang="0">
                      <a:pos x="335" y="63"/>
                    </a:cxn>
                    <a:cxn ang="0">
                      <a:pos x="355" y="68"/>
                    </a:cxn>
                    <a:cxn ang="0">
                      <a:pos x="359" y="79"/>
                    </a:cxn>
                    <a:cxn ang="0">
                      <a:pos x="374" y="93"/>
                    </a:cxn>
                    <a:cxn ang="0">
                      <a:pos x="380" y="104"/>
                    </a:cxn>
                    <a:cxn ang="0">
                      <a:pos x="390" y="110"/>
                    </a:cxn>
                    <a:cxn ang="0">
                      <a:pos x="390" y="132"/>
                    </a:cxn>
                    <a:cxn ang="0">
                      <a:pos x="382" y="154"/>
                    </a:cxn>
                    <a:cxn ang="0">
                      <a:pos x="367" y="162"/>
                    </a:cxn>
                    <a:cxn ang="0">
                      <a:pos x="342" y="170"/>
                    </a:cxn>
                    <a:cxn ang="0">
                      <a:pos x="339" y="186"/>
                    </a:cxn>
                    <a:cxn ang="0">
                      <a:pos x="348" y="208"/>
                    </a:cxn>
                    <a:cxn ang="0">
                      <a:pos x="340" y="222"/>
                    </a:cxn>
                    <a:cxn ang="0">
                      <a:pos x="339" y="231"/>
                    </a:cxn>
                    <a:cxn ang="0">
                      <a:pos x="323" y="243"/>
                    </a:cxn>
                    <a:cxn ang="0">
                      <a:pos x="325" y="254"/>
                    </a:cxn>
                    <a:cxn ang="0">
                      <a:pos x="320" y="257"/>
                    </a:cxn>
                    <a:cxn ang="0">
                      <a:pos x="305" y="243"/>
                    </a:cxn>
                    <a:cxn ang="0">
                      <a:pos x="262" y="242"/>
                    </a:cxn>
                    <a:cxn ang="0">
                      <a:pos x="123" y="249"/>
                    </a:cxn>
                    <a:cxn ang="0">
                      <a:pos x="53" y="243"/>
                    </a:cxn>
                    <a:cxn ang="0">
                      <a:pos x="50" y="224"/>
                    </a:cxn>
                    <a:cxn ang="0">
                      <a:pos x="47" y="207"/>
                    </a:cxn>
                    <a:cxn ang="0">
                      <a:pos x="45" y="196"/>
                    </a:cxn>
                    <a:cxn ang="0">
                      <a:pos x="42" y="184"/>
                    </a:cxn>
                    <a:cxn ang="0">
                      <a:pos x="38" y="175"/>
                    </a:cxn>
                    <a:cxn ang="0">
                      <a:pos x="34" y="170"/>
                    </a:cxn>
                    <a:cxn ang="0">
                      <a:pos x="32" y="163"/>
                    </a:cxn>
                    <a:cxn ang="0">
                      <a:pos x="34" y="152"/>
                    </a:cxn>
                    <a:cxn ang="0">
                      <a:pos x="30" y="143"/>
                    </a:cxn>
                    <a:cxn ang="0">
                      <a:pos x="21" y="128"/>
                    </a:cxn>
                    <a:cxn ang="0">
                      <a:pos x="17" y="117"/>
                    </a:cxn>
                    <a:cxn ang="0">
                      <a:pos x="16" y="108"/>
                    </a:cxn>
                    <a:cxn ang="0">
                      <a:pos x="15" y="98"/>
                    </a:cxn>
                    <a:cxn ang="0">
                      <a:pos x="8" y="91"/>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2" name="Freeform 135">
                  <a:extLst>
                    <a:ext uri="{FF2B5EF4-FFF2-40B4-BE49-F238E27FC236}">
                      <a16:creationId xmlns:a16="http://schemas.microsoft.com/office/drawing/2014/main" id="{77727527-6A44-98DA-3EC4-30614FE9BC7B}"/>
                    </a:ext>
                  </a:extLst>
                </p:cNvPr>
                <p:cNvSpPr>
                  <a:spLocks/>
                </p:cNvSpPr>
                <p:nvPr/>
              </p:nvSpPr>
              <p:spPr bwMode="auto">
                <a:xfrm>
                  <a:off x="3978" y="2100"/>
                  <a:ext cx="435" cy="377"/>
                </a:xfrm>
                <a:custGeom>
                  <a:avLst/>
                  <a:gdLst/>
                  <a:ahLst/>
                  <a:cxnLst>
                    <a:cxn ang="0">
                      <a:pos x="69" y="11"/>
                    </a:cxn>
                    <a:cxn ang="0">
                      <a:pos x="208" y="4"/>
                    </a:cxn>
                    <a:cxn ang="0">
                      <a:pos x="251" y="5"/>
                    </a:cxn>
                    <a:cxn ang="0">
                      <a:pos x="266" y="19"/>
                    </a:cxn>
                    <a:cxn ang="0">
                      <a:pos x="266" y="24"/>
                    </a:cxn>
                    <a:cxn ang="0">
                      <a:pos x="264" y="40"/>
                    </a:cxn>
                    <a:cxn ang="0">
                      <a:pos x="269" y="53"/>
                    </a:cxn>
                    <a:cxn ang="0">
                      <a:pos x="274" y="69"/>
                    </a:cxn>
                    <a:cxn ang="0">
                      <a:pos x="283" y="80"/>
                    </a:cxn>
                    <a:cxn ang="0">
                      <a:pos x="293" y="89"/>
                    </a:cxn>
                    <a:cxn ang="0">
                      <a:pos x="309" y="102"/>
                    </a:cxn>
                    <a:cxn ang="0">
                      <a:pos x="316" y="111"/>
                    </a:cxn>
                    <a:cxn ang="0">
                      <a:pos x="327" y="139"/>
                    </a:cxn>
                    <a:cxn ang="0">
                      <a:pos x="335" y="133"/>
                    </a:cxn>
                    <a:cxn ang="0">
                      <a:pos x="343" y="134"/>
                    </a:cxn>
                    <a:cxn ang="0">
                      <a:pos x="358" y="141"/>
                    </a:cxn>
                    <a:cxn ang="0">
                      <a:pos x="354" y="150"/>
                    </a:cxn>
                    <a:cxn ang="0">
                      <a:pos x="351" y="167"/>
                    </a:cxn>
                    <a:cxn ang="0">
                      <a:pos x="346" y="182"/>
                    </a:cxn>
                    <a:cxn ang="0">
                      <a:pos x="346" y="191"/>
                    </a:cxn>
                    <a:cxn ang="0">
                      <a:pos x="372" y="213"/>
                    </a:cxn>
                    <a:cxn ang="0">
                      <a:pos x="376" y="220"/>
                    </a:cxn>
                    <a:cxn ang="0">
                      <a:pos x="389" y="222"/>
                    </a:cxn>
                    <a:cxn ang="0">
                      <a:pos x="397" y="232"/>
                    </a:cxn>
                    <a:cxn ang="0">
                      <a:pos x="404" y="245"/>
                    </a:cxn>
                    <a:cxn ang="0">
                      <a:pos x="410" y="262"/>
                    </a:cxn>
                    <a:cxn ang="0">
                      <a:pos x="412" y="276"/>
                    </a:cxn>
                    <a:cxn ang="0">
                      <a:pos x="426" y="285"/>
                    </a:cxn>
                    <a:cxn ang="0">
                      <a:pos x="434" y="294"/>
                    </a:cxn>
                    <a:cxn ang="0">
                      <a:pos x="435" y="306"/>
                    </a:cxn>
                    <a:cxn ang="0">
                      <a:pos x="433" y="316"/>
                    </a:cxn>
                    <a:cxn ang="0">
                      <a:pos x="425" y="321"/>
                    </a:cxn>
                    <a:cxn ang="0">
                      <a:pos x="418" y="331"/>
                    </a:cxn>
                    <a:cxn ang="0">
                      <a:pos x="414" y="331"/>
                    </a:cxn>
                    <a:cxn ang="0">
                      <a:pos x="408" y="331"/>
                    </a:cxn>
                    <a:cxn ang="0">
                      <a:pos x="412" y="342"/>
                    </a:cxn>
                    <a:cxn ang="0">
                      <a:pos x="410" y="350"/>
                    </a:cxn>
                    <a:cxn ang="0">
                      <a:pos x="407" y="359"/>
                    </a:cxn>
                    <a:cxn ang="0">
                      <a:pos x="400" y="373"/>
                    </a:cxn>
                    <a:cxn ang="0">
                      <a:pos x="361" y="371"/>
                    </a:cxn>
                    <a:cxn ang="0">
                      <a:pos x="366" y="361"/>
                    </a:cxn>
                    <a:cxn ang="0">
                      <a:pos x="376" y="352"/>
                    </a:cxn>
                    <a:cxn ang="0">
                      <a:pos x="374" y="342"/>
                    </a:cxn>
                    <a:cxn ang="0">
                      <a:pos x="366" y="335"/>
                    </a:cxn>
                    <a:cxn ang="0">
                      <a:pos x="144" y="346"/>
                    </a:cxn>
                    <a:cxn ang="0">
                      <a:pos x="77" y="306"/>
                    </a:cxn>
                    <a:cxn ang="0">
                      <a:pos x="68" y="127"/>
                    </a:cxn>
                    <a:cxn ang="0">
                      <a:pos x="56" y="116"/>
                    </a:cxn>
                    <a:cxn ang="0">
                      <a:pos x="49" y="107"/>
                    </a:cxn>
                    <a:cxn ang="0">
                      <a:pos x="42" y="95"/>
                    </a:cxn>
                    <a:cxn ang="0">
                      <a:pos x="50" y="81"/>
                    </a:cxn>
                    <a:cxn ang="0">
                      <a:pos x="57" y="80"/>
                    </a:cxn>
                    <a:cxn ang="0">
                      <a:pos x="52" y="69"/>
                    </a:cxn>
                    <a:cxn ang="0">
                      <a:pos x="43" y="70"/>
                    </a:cxn>
                    <a:cxn ang="0">
                      <a:pos x="22" y="55"/>
                    </a:cxn>
                    <a:cxn ang="0">
                      <a:pos x="19" y="45"/>
                    </a:cxn>
                    <a:cxn ang="0">
                      <a:pos x="12" y="36"/>
                    </a:cxn>
                    <a:cxn ang="0">
                      <a:pos x="4" y="22"/>
                    </a:cxn>
                    <a:cxn ang="0">
                      <a:pos x="0" y="11"/>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3" name="Freeform 136">
                  <a:extLst>
                    <a:ext uri="{FF2B5EF4-FFF2-40B4-BE49-F238E27FC236}">
                      <a16:creationId xmlns:a16="http://schemas.microsoft.com/office/drawing/2014/main" id="{9076F7F4-9212-E283-AD48-62764C3CB6CC}"/>
                    </a:ext>
                  </a:extLst>
                </p:cNvPr>
                <p:cNvSpPr>
                  <a:spLocks/>
                </p:cNvSpPr>
                <p:nvPr/>
              </p:nvSpPr>
              <p:spPr bwMode="auto">
                <a:xfrm>
                  <a:off x="3978" y="2100"/>
                  <a:ext cx="435" cy="377"/>
                </a:xfrm>
                <a:custGeom>
                  <a:avLst/>
                  <a:gdLst/>
                  <a:ahLst/>
                  <a:cxnLst>
                    <a:cxn ang="0">
                      <a:pos x="69" y="11"/>
                    </a:cxn>
                    <a:cxn ang="0">
                      <a:pos x="208" y="4"/>
                    </a:cxn>
                    <a:cxn ang="0">
                      <a:pos x="251" y="5"/>
                    </a:cxn>
                    <a:cxn ang="0">
                      <a:pos x="266" y="19"/>
                    </a:cxn>
                    <a:cxn ang="0">
                      <a:pos x="266" y="24"/>
                    </a:cxn>
                    <a:cxn ang="0">
                      <a:pos x="264" y="40"/>
                    </a:cxn>
                    <a:cxn ang="0">
                      <a:pos x="269" y="53"/>
                    </a:cxn>
                    <a:cxn ang="0">
                      <a:pos x="274" y="69"/>
                    </a:cxn>
                    <a:cxn ang="0">
                      <a:pos x="283" y="80"/>
                    </a:cxn>
                    <a:cxn ang="0">
                      <a:pos x="293" y="89"/>
                    </a:cxn>
                    <a:cxn ang="0">
                      <a:pos x="309" y="102"/>
                    </a:cxn>
                    <a:cxn ang="0">
                      <a:pos x="316" y="111"/>
                    </a:cxn>
                    <a:cxn ang="0">
                      <a:pos x="327" y="139"/>
                    </a:cxn>
                    <a:cxn ang="0">
                      <a:pos x="335" y="133"/>
                    </a:cxn>
                    <a:cxn ang="0">
                      <a:pos x="343" y="134"/>
                    </a:cxn>
                    <a:cxn ang="0">
                      <a:pos x="358" y="141"/>
                    </a:cxn>
                    <a:cxn ang="0">
                      <a:pos x="354" y="150"/>
                    </a:cxn>
                    <a:cxn ang="0">
                      <a:pos x="351" y="167"/>
                    </a:cxn>
                    <a:cxn ang="0">
                      <a:pos x="346" y="182"/>
                    </a:cxn>
                    <a:cxn ang="0">
                      <a:pos x="346" y="191"/>
                    </a:cxn>
                    <a:cxn ang="0">
                      <a:pos x="372" y="213"/>
                    </a:cxn>
                    <a:cxn ang="0">
                      <a:pos x="376" y="220"/>
                    </a:cxn>
                    <a:cxn ang="0">
                      <a:pos x="389" y="222"/>
                    </a:cxn>
                    <a:cxn ang="0">
                      <a:pos x="397" y="232"/>
                    </a:cxn>
                    <a:cxn ang="0">
                      <a:pos x="404" y="245"/>
                    </a:cxn>
                    <a:cxn ang="0">
                      <a:pos x="410" y="262"/>
                    </a:cxn>
                    <a:cxn ang="0">
                      <a:pos x="412" y="276"/>
                    </a:cxn>
                    <a:cxn ang="0">
                      <a:pos x="426" y="285"/>
                    </a:cxn>
                    <a:cxn ang="0">
                      <a:pos x="434" y="294"/>
                    </a:cxn>
                    <a:cxn ang="0">
                      <a:pos x="435" y="306"/>
                    </a:cxn>
                    <a:cxn ang="0">
                      <a:pos x="433" y="316"/>
                    </a:cxn>
                    <a:cxn ang="0">
                      <a:pos x="425" y="321"/>
                    </a:cxn>
                    <a:cxn ang="0">
                      <a:pos x="418" y="331"/>
                    </a:cxn>
                    <a:cxn ang="0">
                      <a:pos x="414" y="331"/>
                    </a:cxn>
                    <a:cxn ang="0">
                      <a:pos x="408" y="331"/>
                    </a:cxn>
                    <a:cxn ang="0">
                      <a:pos x="412" y="342"/>
                    </a:cxn>
                    <a:cxn ang="0">
                      <a:pos x="410" y="350"/>
                    </a:cxn>
                    <a:cxn ang="0">
                      <a:pos x="407" y="359"/>
                    </a:cxn>
                    <a:cxn ang="0">
                      <a:pos x="400" y="373"/>
                    </a:cxn>
                    <a:cxn ang="0">
                      <a:pos x="361" y="371"/>
                    </a:cxn>
                    <a:cxn ang="0">
                      <a:pos x="366" y="361"/>
                    </a:cxn>
                    <a:cxn ang="0">
                      <a:pos x="376" y="352"/>
                    </a:cxn>
                    <a:cxn ang="0">
                      <a:pos x="374" y="342"/>
                    </a:cxn>
                    <a:cxn ang="0">
                      <a:pos x="366" y="335"/>
                    </a:cxn>
                    <a:cxn ang="0">
                      <a:pos x="144" y="346"/>
                    </a:cxn>
                    <a:cxn ang="0">
                      <a:pos x="77" y="306"/>
                    </a:cxn>
                    <a:cxn ang="0">
                      <a:pos x="68" y="127"/>
                    </a:cxn>
                    <a:cxn ang="0">
                      <a:pos x="56" y="116"/>
                    </a:cxn>
                    <a:cxn ang="0">
                      <a:pos x="49" y="107"/>
                    </a:cxn>
                    <a:cxn ang="0">
                      <a:pos x="42" y="95"/>
                    </a:cxn>
                    <a:cxn ang="0">
                      <a:pos x="50" y="81"/>
                    </a:cxn>
                    <a:cxn ang="0">
                      <a:pos x="57" y="80"/>
                    </a:cxn>
                    <a:cxn ang="0">
                      <a:pos x="52" y="69"/>
                    </a:cxn>
                    <a:cxn ang="0">
                      <a:pos x="43" y="70"/>
                    </a:cxn>
                    <a:cxn ang="0">
                      <a:pos x="22" y="55"/>
                    </a:cxn>
                    <a:cxn ang="0">
                      <a:pos x="19" y="45"/>
                    </a:cxn>
                    <a:cxn ang="0">
                      <a:pos x="12" y="36"/>
                    </a:cxn>
                    <a:cxn ang="0">
                      <a:pos x="4" y="22"/>
                    </a:cxn>
                    <a:cxn ang="0">
                      <a:pos x="0" y="11"/>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4" name="Freeform 137">
                  <a:extLst>
                    <a:ext uri="{FF2B5EF4-FFF2-40B4-BE49-F238E27FC236}">
                      <a16:creationId xmlns:a16="http://schemas.microsoft.com/office/drawing/2014/main" id="{7BDD95D9-E753-5562-BA71-AEE2C60C376F}"/>
                    </a:ext>
                  </a:extLst>
                </p:cNvPr>
                <p:cNvSpPr>
                  <a:spLocks/>
                </p:cNvSpPr>
                <p:nvPr/>
              </p:nvSpPr>
              <p:spPr bwMode="auto">
                <a:xfrm>
                  <a:off x="4057" y="2435"/>
                  <a:ext cx="325" cy="299"/>
                </a:xfrm>
                <a:custGeom>
                  <a:avLst/>
                  <a:gdLst/>
                  <a:ahLst/>
                  <a:cxnLst>
                    <a:cxn ang="0">
                      <a:pos x="65" y="11"/>
                    </a:cxn>
                    <a:cxn ang="0">
                      <a:pos x="287" y="0"/>
                    </a:cxn>
                    <a:cxn ang="0">
                      <a:pos x="295" y="7"/>
                    </a:cxn>
                    <a:cxn ang="0">
                      <a:pos x="297" y="17"/>
                    </a:cxn>
                    <a:cxn ang="0">
                      <a:pos x="287" y="26"/>
                    </a:cxn>
                    <a:cxn ang="0">
                      <a:pos x="282" y="36"/>
                    </a:cxn>
                    <a:cxn ang="0">
                      <a:pos x="321" y="38"/>
                    </a:cxn>
                    <a:cxn ang="0">
                      <a:pos x="325" y="46"/>
                    </a:cxn>
                    <a:cxn ang="0">
                      <a:pos x="322" y="54"/>
                    </a:cxn>
                    <a:cxn ang="0">
                      <a:pos x="312" y="61"/>
                    </a:cxn>
                    <a:cxn ang="0">
                      <a:pos x="309" y="65"/>
                    </a:cxn>
                    <a:cxn ang="0">
                      <a:pos x="309" y="73"/>
                    </a:cxn>
                    <a:cxn ang="0">
                      <a:pos x="303" y="78"/>
                    </a:cxn>
                    <a:cxn ang="0">
                      <a:pos x="305" y="88"/>
                    </a:cxn>
                    <a:cxn ang="0">
                      <a:pos x="297" y="87"/>
                    </a:cxn>
                    <a:cxn ang="0">
                      <a:pos x="301" y="91"/>
                    </a:cxn>
                    <a:cxn ang="0">
                      <a:pos x="303" y="110"/>
                    </a:cxn>
                    <a:cxn ang="0">
                      <a:pos x="297" y="114"/>
                    </a:cxn>
                    <a:cxn ang="0">
                      <a:pos x="290" y="122"/>
                    </a:cxn>
                    <a:cxn ang="0">
                      <a:pos x="291" y="125"/>
                    </a:cxn>
                    <a:cxn ang="0">
                      <a:pos x="287" y="135"/>
                    </a:cxn>
                    <a:cxn ang="0">
                      <a:pos x="279" y="134"/>
                    </a:cxn>
                    <a:cxn ang="0">
                      <a:pos x="276" y="146"/>
                    </a:cxn>
                    <a:cxn ang="0">
                      <a:pos x="275" y="148"/>
                    </a:cxn>
                    <a:cxn ang="0">
                      <a:pos x="275" y="153"/>
                    </a:cxn>
                    <a:cxn ang="0">
                      <a:pos x="274" y="157"/>
                    </a:cxn>
                    <a:cxn ang="0">
                      <a:pos x="274" y="165"/>
                    </a:cxn>
                    <a:cxn ang="0">
                      <a:pos x="271" y="176"/>
                    </a:cxn>
                    <a:cxn ang="0">
                      <a:pos x="263" y="177"/>
                    </a:cxn>
                    <a:cxn ang="0">
                      <a:pos x="259" y="187"/>
                    </a:cxn>
                    <a:cxn ang="0">
                      <a:pos x="252" y="188"/>
                    </a:cxn>
                    <a:cxn ang="0">
                      <a:pos x="253" y="194"/>
                    </a:cxn>
                    <a:cxn ang="0">
                      <a:pos x="256" y="205"/>
                    </a:cxn>
                    <a:cxn ang="0">
                      <a:pos x="247" y="213"/>
                    </a:cxn>
                    <a:cxn ang="0">
                      <a:pos x="247" y="224"/>
                    </a:cxn>
                    <a:cxn ang="0">
                      <a:pos x="240" y="226"/>
                    </a:cxn>
                    <a:cxn ang="0">
                      <a:pos x="245" y="232"/>
                    </a:cxn>
                    <a:cxn ang="0">
                      <a:pos x="238" y="233"/>
                    </a:cxn>
                    <a:cxn ang="0">
                      <a:pos x="240" y="240"/>
                    </a:cxn>
                    <a:cxn ang="0">
                      <a:pos x="237" y="249"/>
                    </a:cxn>
                    <a:cxn ang="0">
                      <a:pos x="240" y="249"/>
                    </a:cxn>
                    <a:cxn ang="0">
                      <a:pos x="237" y="256"/>
                    </a:cxn>
                    <a:cxn ang="0">
                      <a:pos x="244" y="257"/>
                    </a:cxn>
                    <a:cxn ang="0">
                      <a:pos x="244" y="268"/>
                    </a:cxn>
                    <a:cxn ang="0">
                      <a:pos x="247" y="278"/>
                    </a:cxn>
                    <a:cxn ang="0">
                      <a:pos x="241" y="279"/>
                    </a:cxn>
                    <a:cxn ang="0">
                      <a:pos x="241" y="290"/>
                    </a:cxn>
                    <a:cxn ang="0">
                      <a:pos x="46" y="299"/>
                    </a:cxn>
                    <a:cxn ang="0">
                      <a:pos x="28" y="252"/>
                    </a:cxn>
                    <a:cxn ang="0">
                      <a:pos x="17" y="252"/>
                    </a:cxn>
                    <a:cxn ang="0">
                      <a:pos x="15" y="248"/>
                    </a:cxn>
                    <a:cxn ang="0">
                      <a:pos x="12" y="82"/>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5" name="Freeform 138">
                  <a:extLst>
                    <a:ext uri="{FF2B5EF4-FFF2-40B4-BE49-F238E27FC236}">
                      <a16:creationId xmlns:a16="http://schemas.microsoft.com/office/drawing/2014/main" id="{3FB7048E-D1AC-D0C3-FD05-93CEF47E9BD9}"/>
                    </a:ext>
                  </a:extLst>
                </p:cNvPr>
                <p:cNvSpPr>
                  <a:spLocks/>
                </p:cNvSpPr>
                <p:nvPr/>
              </p:nvSpPr>
              <p:spPr bwMode="auto">
                <a:xfrm>
                  <a:off x="4057" y="2435"/>
                  <a:ext cx="325" cy="299"/>
                </a:xfrm>
                <a:custGeom>
                  <a:avLst/>
                  <a:gdLst/>
                  <a:ahLst/>
                  <a:cxnLst>
                    <a:cxn ang="0">
                      <a:pos x="65" y="11"/>
                    </a:cxn>
                    <a:cxn ang="0">
                      <a:pos x="287" y="0"/>
                    </a:cxn>
                    <a:cxn ang="0">
                      <a:pos x="295" y="7"/>
                    </a:cxn>
                    <a:cxn ang="0">
                      <a:pos x="297" y="17"/>
                    </a:cxn>
                    <a:cxn ang="0">
                      <a:pos x="287" y="26"/>
                    </a:cxn>
                    <a:cxn ang="0">
                      <a:pos x="282" y="36"/>
                    </a:cxn>
                    <a:cxn ang="0">
                      <a:pos x="321" y="38"/>
                    </a:cxn>
                    <a:cxn ang="0">
                      <a:pos x="325" y="46"/>
                    </a:cxn>
                    <a:cxn ang="0">
                      <a:pos x="322" y="54"/>
                    </a:cxn>
                    <a:cxn ang="0">
                      <a:pos x="312" y="61"/>
                    </a:cxn>
                    <a:cxn ang="0">
                      <a:pos x="309" y="65"/>
                    </a:cxn>
                    <a:cxn ang="0">
                      <a:pos x="309" y="73"/>
                    </a:cxn>
                    <a:cxn ang="0">
                      <a:pos x="303" y="78"/>
                    </a:cxn>
                    <a:cxn ang="0">
                      <a:pos x="305" y="88"/>
                    </a:cxn>
                    <a:cxn ang="0">
                      <a:pos x="297" y="87"/>
                    </a:cxn>
                    <a:cxn ang="0">
                      <a:pos x="301" y="91"/>
                    </a:cxn>
                    <a:cxn ang="0">
                      <a:pos x="303" y="110"/>
                    </a:cxn>
                    <a:cxn ang="0">
                      <a:pos x="297" y="114"/>
                    </a:cxn>
                    <a:cxn ang="0">
                      <a:pos x="290" y="122"/>
                    </a:cxn>
                    <a:cxn ang="0">
                      <a:pos x="291" y="125"/>
                    </a:cxn>
                    <a:cxn ang="0">
                      <a:pos x="287" y="135"/>
                    </a:cxn>
                    <a:cxn ang="0">
                      <a:pos x="279" y="134"/>
                    </a:cxn>
                    <a:cxn ang="0">
                      <a:pos x="276" y="146"/>
                    </a:cxn>
                    <a:cxn ang="0">
                      <a:pos x="275" y="148"/>
                    </a:cxn>
                    <a:cxn ang="0">
                      <a:pos x="275" y="153"/>
                    </a:cxn>
                    <a:cxn ang="0">
                      <a:pos x="274" y="157"/>
                    </a:cxn>
                    <a:cxn ang="0">
                      <a:pos x="274" y="165"/>
                    </a:cxn>
                    <a:cxn ang="0">
                      <a:pos x="271" y="176"/>
                    </a:cxn>
                    <a:cxn ang="0">
                      <a:pos x="263" y="177"/>
                    </a:cxn>
                    <a:cxn ang="0">
                      <a:pos x="259" y="187"/>
                    </a:cxn>
                    <a:cxn ang="0">
                      <a:pos x="252" y="188"/>
                    </a:cxn>
                    <a:cxn ang="0">
                      <a:pos x="253" y="194"/>
                    </a:cxn>
                    <a:cxn ang="0">
                      <a:pos x="256" y="205"/>
                    </a:cxn>
                    <a:cxn ang="0">
                      <a:pos x="247" y="213"/>
                    </a:cxn>
                    <a:cxn ang="0">
                      <a:pos x="247" y="224"/>
                    </a:cxn>
                    <a:cxn ang="0">
                      <a:pos x="240" y="226"/>
                    </a:cxn>
                    <a:cxn ang="0">
                      <a:pos x="245" y="232"/>
                    </a:cxn>
                    <a:cxn ang="0">
                      <a:pos x="238" y="233"/>
                    </a:cxn>
                    <a:cxn ang="0">
                      <a:pos x="240" y="240"/>
                    </a:cxn>
                    <a:cxn ang="0">
                      <a:pos x="237" y="249"/>
                    </a:cxn>
                    <a:cxn ang="0">
                      <a:pos x="240" y="249"/>
                    </a:cxn>
                    <a:cxn ang="0">
                      <a:pos x="237" y="256"/>
                    </a:cxn>
                    <a:cxn ang="0">
                      <a:pos x="244" y="257"/>
                    </a:cxn>
                    <a:cxn ang="0">
                      <a:pos x="244" y="268"/>
                    </a:cxn>
                    <a:cxn ang="0">
                      <a:pos x="247" y="278"/>
                    </a:cxn>
                    <a:cxn ang="0">
                      <a:pos x="241" y="279"/>
                    </a:cxn>
                    <a:cxn ang="0">
                      <a:pos x="241" y="290"/>
                    </a:cxn>
                    <a:cxn ang="0">
                      <a:pos x="46" y="299"/>
                    </a:cxn>
                    <a:cxn ang="0">
                      <a:pos x="28" y="252"/>
                    </a:cxn>
                    <a:cxn ang="0">
                      <a:pos x="17" y="252"/>
                    </a:cxn>
                    <a:cxn ang="0">
                      <a:pos x="15" y="248"/>
                    </a:cxn>
                    <a:cxn ang="0">
                      <a:pos x="12" y="82"/>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6" name="Freeform 139">
                  <a:extLst>
                    <a:ext uri="{FF2B5EF4-FFF2-40B4-BE49-F238E27FC236}">
                      <a16:creationId xmlns:a16="http://schemas.microsoft.com/office/drawing/2014/main" id="{DF573FD2-2445-3E3F-F62C-FED5C14EE4FB}"/>
                    </a:ext>
                  </a:extLst>
                </p:cNvPr>
                <p:cNvSpPr>
                  <a:spLocks/>
                </p:cNvSpPr>
                <p:nvPr/>
              </p:nvSpPr>
              <p:spPr bwMode="auto">
                <a:xfrm>
                  <a:off x="4242" y="1929"/>
                  <a:ext cx="260" cy="460"/>
                </a:xfrm>
                <a:custGeom>
                  <a:avLst/>
                  <a:gdLst/>
                  <a:ahLst/>
                  <a:cxnLst>
                    <a:cxn ang="0">
                      <a:pos x="7" y="182"/>
                    </a:cxn>
                    <a:cxn ang="0">
                      <a:pos x="21" y="164"/>
                    </a:cxn>
                    <a:cxn ang="0">
                      <a:pos x="24" y="150"/>
                    </a:cxn>
                    <a:cxn ang="0">
                      <a:pos x="21" y="119"/>
                    </a:cxn>
                    <a:cxn ang="0">
                      <a:pos x="44" y="99"/>
                    </a:cxn>
                    <a:cxn ang="0">
                      <a:pos x="64" y="87"/>
                    </a:cxn>
                    <a:cxn ang="0">
                      <a:pos x="75" y="50"/>
                    </a:cxn>
                    <a:cxn ang="0">
                      <a:pos x="62" y="37"/>
                    </a:cxn>
                    <a:cxn ang="0">
                      <a:pos x="45" y="18"/>
                    </a:cxn>
                    <a:cxn ang="0">
                      <a:pos x="137" y="7"/>
                    </a:cxn>
                    <a:cxn ang="0">
                      <a:pos x="212" y="4"/>
                    </a:cxn>
                    <a:cxn ang="0">
                      <a:pos x="219" y="30"/>
                    </a:cxn>
                    <a:cxn ang="0">
                      <a:pos x="228" y="49"/>
                    </a:cxn>
                    <a:cxn ang="0">
                      <a:pos x="235" y="64"/>
                    </a:cxn>
                    <a:cxn ang="0">
                      <a:pos x="250" y="266"/>
                    </a:cxn>
                    <a:cxn ang="0">
                      <a:pos x="253" y="283"/>
                    </a:cxn>
                    <a:cxn ang="0">
                      <a:pos x="260" y="305"/>
                    </a:cxn>
                    <a:cxn ang="0">
                      <a:pos x="251" y="321"/>
                    </a:cxn>
                    <a:cxn ang="0">
                      <a:pos x="241" y="343"/>
                    </a:cxn>
                    <a:cxn ang="0">
                      <a:pos x="235" y="355"/>
                    </a:cxn>
                    <a:cxn ang="0">
                      <a:pos x="232" y="376"/>
                    </a:cxn>
                    <a:cxn ang="0">
                      <a:pos x="232" y="388"/>
                    </a:cxn>
                    <a:cxn ang="0">
                      <a:pos x="228" y="404"/>
                    </a:cxn>
                    <a:cxn ang="0">
                      <a:pos x="219" y="418"/>
                    </a:cxn>
                    <a:cxn ang="0">
                      <a:pos x="207" y="428"/>
                    </a:cxn>
                    <a:cxn ang="0">
                      <a:pos x="213" y="443"/>
                    </a:cxn>
                    <a:cxn ang="0">
                      <a:pos x="200" y="446"/>
                    </a:cxn>
                    <a:cxn ang="0">
                      <a:pos x="180" y="439"/>
                    </a:cxn>
                    <a:cxn ang="0">
                      <a:pos x="166" y="457"/>
                    </a:cxn>
                    <a:cxn ang="0">
                      <a:pos x="156" y="458"/>
                    </a:cxn>
                    <a:cxn ang="0">
                      <a:pos x="146" y="433"/>
                    </a:cxn>
                    <a:cxn ang="0">
                      <a:pos x="140" y="404"/>
                    </a:cxn>
                    <a:cxn ang="0">
                      <a:pos x="125" y="393"/>
                    </a:cxn>
                    <a:cxn ang="0">
                      <a:pos x="110" y="384"/>
                    </a:cxn>
                    <a:cxn ang="0">
                      <a:pos x="82" y="362"/>
                    </a:cxn>
                    <a:cxn ang="0">
                      <a:pos x="85" y="347"/>
                    </a:cxn>
                    <a:cxn ang="0">
                      <a:pos x="90" y="321"/>
                    </a:cxn>
                    <a:cxn ang="0">
                      <a:pos x="85" y="305"/>
                    </a:cxn>
                    <a:cxn ang="0">
                      <a:pos x="71" y="304"/>
                    </a:cxn>
                    <a:cxn ang="0">
                      <a:pos x="59" y="305"/>
                    </a:cxn>
                    <a:cxn ang="0">
                      <a:pos x="45" y="273"/>
                    </a:cxn>
                    <a:cxn ang="0">
                      <a:pos x="24" y="256"/>
                    </a:cxn>
                    <a:cxn ang="0">
                      <a:pos x="10" y="240"/>
                    </a:cxn>
                    <a:cxn ang="0">
                      <a:pos x="2" y="222"/>
                    </a:cxn>
                    <a:cxn ang="0">
                      <a:pos x="2" y="195"/>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7" name="Freeform 140">
                  <a:extLst>
                    <a:ext uri="{FF2B5EF4-FFF2-40B4-BE49-F238E27FC236}">
                      <a16:creationId xmlns:a16="http://schemas.microsoft.com/office/drawing/2014/main" id="{D235695E-3827-BA09-FB6C-1D5EAC3DE08D}"/>
                    </a:ext>
                  </a:extLst>
                </p:cNvPr>
                <p:cNvSpPr>
                  <a:spLocks/>
                </p:cNvSpPr>
                <p:nvPr/>
              </p:nvSpPr>
              <p:spPr bwMode="auto">
                <a:xfrm>
                  <a:off x="4242" y="1929"/>
                  <a:ext cx="260" cy="460"/>
                </a:xfrm>
                <a:custGeom>
                  <a:avLst/>
                  <a:gdLst/>
                  <a:ahLst/>
                  <a:cxnLst>
                    <a:cxn ang="0">
                      <a:pos x="7" y="182"/>
                    </a:cxn>
                    <a:cxn ang="0">
                      <a:pos x="21" y="164"/>
                    </a:cxn>
                    <a:cxn ang="0">
                      <a:pos x="24" y="150"/>
                    </a:cxn>
                    <a:cxn ang="0">
                      <a:pos x="21" y="119"/>
                    </a:cxn>
                    <a:cxn ang="0">
                      <a:pos x="44" y="99"/>
                    </a:cxn>
                    <a:cxn ang="0">
                      <a:pos x="64" y="87"/>
                    </a:cxn>
                    <a:cxn ang="0">
                      <a:pos x="75" y="50"/>
                    </a:cxn>
                    <a:cxn ang="0">
                      <a:pos x="62" y="37"/>
                    </a:cxn>
                    <a:cxn ang="0">
                      <a:pos x="45" y="18"/>
                    </a:cxn>
                    <a:cxn ang="0">
                      <a:pos x="137" y="7"/>
                    </a:cxn>
                    <a:cxn ang="0">
                      <a:pos x="212" y="4"/>
                    </a:cxn>
                    <a:cxn ang="0">
                      <a:pos x="219" y="30"/>
                    </a:cxn>
                    <a:cxn ang="0">
                      <a:pos x="228" y="49"/>
                    </a:cxn>
                    <a:cxn ang="0">
                      <a:pos x="235" y="64"/>
                    </a:cxn>
                    <a:cxn ang="0">
                      <a:pos x="250" y="266"/>
                    </a:cxn>
                    <a:cxn ang="0">
                      <a:pos x="253" y="283"/>
                    </a:cxn>
                    <a:cxn ang="0">
                      <a:pos x="260" y="305"/>
                    </a:cxn>
                    <a:cxn ang="0">
                      <a:pos x="251" y="321"/>
                    </a:cxn>
                    <a:cxn ang="0">
                      <a:pos x="241" y="343"/>
                    </a:cxn>
                    <a:cxn ang="0">
                      <a:pos x="235" y="355"/>
                    </a:cxn>
                    <a:cxn ang="0">
                      <a:pos x="232" y="376"/>
                    </a:cxn>
                    <a:cxn ang="0">
                      <a:pos x="232" y="388"/>
                    </a:cxn>
                    <a:cxn ang="0">
                      <a:pos x="228" y="404"/>
                    </a:cxn>
                    <a:cxn ang="0">
                      <a:pos x="219" y="418"/>
                    </a:cxn>
                    <a:cxn ang="0">
                      <a:pos x="207" y="428"/>
                    </a:cxn>
                    <a:cxn ang="0">
                      <a:pos x="213" y="443"/>
                    </a:cxn>
                    <a:cxn ang="0">
                      <a:pos x="200" y="446"/>
                    </a:cxn>
                    <a:cxn ang="0">
                      <a:pos x="180" y="439"/>
                    </a:cxn>
                    <a:cxn ang="0">
                      <a:pos x="166" y="457"/>
                    </a:cxn>
                    <a:cxn ang="0">
                      <a:pos x="156" y="458"/>
                    </a:cxn>
                    <a:cxn ang="0">
                      <a:pos x="146" y="433"/>
                    </a:cxn>
                    <a:cxn ang="0">
                      <a:pos x="140" y="404"/>
                    </a:cxn>
                    <a:cxn ang="0">
                      <a:pos x="125" y="393"/>
                    </a:cxn>
                    <a:cxn ang="0">
                      <a:pos x="110" y="384"/>
                    </a:cxn>
                    <a:cxn ang="0">
                      <a:pos x="82" y="362"/>
                    </a:cxn>
                    <a:cxn ang="0">
                      <a:pos x="85" y="347"/>
                    </a:cxn>
                    <a:cxn ang="0">
                      <a:pos x="90" y="321"/>
                    </a:cxn>
                    <a:cxn ang="0">
                      <a:pos x="85" y="305"/>
                    </a:cxn>
                    <a:cxn ang="0">
                      <a:pos x="71" y="304"/>
                    </a:cxn>
                    <a:cxn ang="0">
                      <a:pos x="59" y="305"/>
                    </a:cxn>
                    <a:cxn ang="0">
                      <a:pos x="45" y="273"/>
                    </a:cxn>
                    <a:cxn ang="0">
                      <a:pos x="24" y="256"/>
                    </a:cxn>
                    <a:cxn ang="0">
                      <a:pos x="10" y="240"/>
                    </a:cxn>
                    <a:cxn ang="0">
                      <a:pos x="2" y="222"/>
                    </a:cxn>
                    <a:cxn ang="0">
                      <a:pos x="2" y="195"/>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8" name="Freeform 141">
                  <a:extLst>
                    <a:ext uri="{FF2B5EF4-FFF2-40B4-BE49-F238E27FC236}">
                      <a16:creationId xmlns:a16="http://schemas.microsoft.com/office/drawing/2014/main" id="{120F7CC0-3B35-74B5-8A9A-30A5E63B0D5C}"/>
                    </a:ext>
                  </a:extLst>
                </p:cNvPr>
                <p:cNvSpPr>
                  <a:spLocks/>
                </p:cNvSpPr>
                <p:nvPr/>
              </p:nvSpPr>
              <p:spPr bwMode="auto">
                <a:xfrm>
                  <a:off x="4346" y="2362"/>
                  <a:ext cx="552" cy="196"/>
                </a:xfrm>
                <a:custGeom>
                  <a:avLst/>
                  <a:gdLst/>
                  <a:ahLst/>
                  <a:cxnLst>
                    <a:cxn ang="0">
                      <a:pos x="1" y="195"/>
                    </a:cxn>
                    <a:cxn ang="0">
                      <a:pos x="8" y="187"/>
                    </a:cxn>
                    <a:cxn ang="0">
                      <a:pos x="14" y="183"/>
                    </a:cxn>
                    <a:cxn ang="0">
                      <a:pos x="12" y="164"/>
                    </a:cxn>
                    <a:cxn ang="0">
                      <a:pos x="8" y="160"/>
                    </a:cxn>
                    <a:cxn ang="0">
                      <a:pos x="16" y="161"/>
                    </a:cxn>
                    <a:cxn ang="0">
                      <a:pos x="14" y="151"/>
                    </a:cxn>
                    <a:cxn ang="0">
                      <a:pos x="20" y="146"/>
                    </a:cxn>
                    <a:cxn ang="0">
                      <a:pos x="20" y="138"/>
                    </a:cxn>
                    <a:cxn ang="0">
                      <a:pos x="23" y="134"/>
                    </a:cxn>
                    <a:cxn ang="0">
                      <a:pos x="33" y="127"/>
                    </a:cxn>
                    <a:cxn ang="0">
                      <a:pos x="36" y="119"/>
                    </a:cxn>
                    <a:cxn ang="0">
                      <a:pos x="32" y="111"/>
                    </a:cxn>
                    <a:cxn ang="0">
                      <a:pos x="39" y="97"/>
                    </a:cxn>
                    <a:cxn ang="0">
                      <a:pos x="42" y="88"/>
                    </a:cxn>
                    <a:cxn ang="0">
                      <a:pos x="44" y="80"/>
                    </a:cxn>
                    <a:cxn ang="0">
                      <a:pos x="40" y="69"/>
                    </a:cxn>
                    <a:cxn ang="0">
                      <a:pos x="44" y="73"/>
                    </a:cxn>
                    <a:cxn ang="0">
                      <a:pos x="139" y="61"/>
                    </a:cxn>
                    <a:cxn ang="0">
                      <a:pos x="135" y="46"/>
                    </a:cxn>
                    <a:cxn ang="0">
                      <a:pos x="153" y="47"/>
                    </a:cxn>
                    <a:cxn ang="0">
                      <a:pos x="206" y="42"/>
                    </a:cxn>
                    <a:cxn ang="0">
                      <a:pos x="271" y="36"/>
                    </a:cxn>
                    <a:cxn ang="0">
                      <a:pos x="321" y="29"/>
                    </a:cxn>
                    <a:cxn ang="0">
                      <a:pos x="371" y="27"/>
                    </a:cxn>
                    <a:cxn ang="0">
                      <a:pos x="415" y="21"/>
                    </a:cxn>
                    <a:cxn ang="0">
                      <a:pos x="442" y="16"/>
                    </a:cxn>
                    <a:cxn ang="0">
                      <a:pos x="497" y="9"/>
                    </a:cxn>
                    <a:cxn ang="0">
                      <a:pos x="543" y="0"/>
                    </a:cxn>
                    <a:cxn ang="0">
                      <a:pos x="549" y="6"/>
                    </a:cxn>
                    <a:cxn ang="0">
                      <a:pos x="548" y="21"/>
                    </a:cxn>
                    <a:cxn ang="0">
                      <a:pos x="538" y="28"/>
                    </a:cxn>
                    <a:cxn ang="0">
                      <a:pos x="529" y="46"/>
                    </a:cxn>
                    <a:cxn ang="0">
                      <a:pos x="515" y="46"/>
                    </a:cxn>
                    <a:cxn ang="0">
                      <a:pos x="507" y="55"/>
                    </a:cxn>
                    <a:cxn ang="0">
                      <a:pos x="499" y="61"/>
                    </a:cxn>
                    <a:cxn ang="0">
                      <a:pos x="489" y="58"/>
                    </a:cxn>
                    <a:cxn ang="0">
                      <a:pos x="485" y="66"/>
                    </a:cxn>
                    <a:cxn ang="0">
                      <a:pos x="478" y="75"/>
                    </a:cxn>
                    <a:cxn ang="0">
                      <a:pos x="470" y="80"/>
                    </a:cxn>
                    <a:cxn ang="0">
                      <a:pos x="446" y="101"/>
                    </a:cxn>
                    <a:cxn ang="0">
                      <a:pos x="430" y="104"/>
                    </a:cxn>
                    <a:cxn ang="0">
                      <a:pos x="415" y="116"/>
                    </a:cxn>
                    <a:cxn ang="0">
                      <a:pos x="412" y="128"/>
                    </a:cxn>
                    <a:cxn ang="0">
                      <a:pos x="397" y="137"/>
                    </a:cxn>
                    <a:cxn ang="0">
                      <a:pos x="370" y="160"/>
                    </a:cxn>
                    <a:cxn ang="0">
                      <a:pos x="237" y="176"/>
                    </a:cxn>
                    <a:cxn ang="0">
                      <a:pos x="141" y="185"/>
                    </a:cxn>
                    <a:cxn ang="0">
                      <a:pos x="92" y="189"/>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141" y="185"/>
                      </a:lnTo>
                      <a:lnTo>
                        <a:pt x="92" y="189"/>
                      </a:lnTo>
                      <a:lnTo>
                        <a:pt x="0" y="196"/>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19" name="Freeform 142">
                  <a:extLst>
                    <a:ext uri="{FF2B5EF4-FFF2-40B4-BE49-F238E27FC236}">
                      <a16:creationId xmlns:a16="http://schemas.microsoft.com/office/drawing/2014/main" id="{EAECA9B9-7378-AA39-B714-38458016E167}"/>
                    </a:ext>
                  </a:extLst>
                </p:cNvPr>
                <p:cNvSpPr>
                  <a:spLocks/>
                </p:cNvSpPr>
                <p:nvPr/>
              </p:nvSpPr>
              <p:spPr bwMode="auto">
                <a:xfrm>
                  <a:off x="4346" y="2362"/>
                  <a:ext cx="552" cy="196"/>
                </a:xfrm>
                <a:custGeom>
                  <a:avLst/>
                  <a:gdLst/>
                  <a:ahLst/>
                  <a:cxnLst>
                    <a:cxn ang="0">
                      <a:pos x="1" y="195"/>
                    </a:cxn>
                    <a:cxn ang="0">
                      <a:pos x="8" y="187"/>
                    </a:cxn>
                    <a:cxn ang="0">
                      <a:pos x="14" y="183"/>
                    </a:cxn>
                    <a:cxn ang="0">
                      <a:pos x="12" y="164"/>
                    </a:cxn>
                    <a:cxn ang="0">
                      <a:pos x="8" y="160"/>
                    </a:cxn>
                    <a:cxn ang="0">
                      <a:pos x="16" y="161"/>
                    </a:cxn>
                    <a:cxn ang="0">
                      <a:pos x="14" y="151"/>
                    </a:cxn>
                    <a:cxn ang="0">
                      <a:pos x="20" y="146"/>
                    </a:cxn>
                    <a:cxn ang="0">
                      <a:pos x="20" y="138"/>
                    </a:cxn>
                    <a:cxn ang="0">
                      <a:pos x="23" y="134"/>
                    </a:cxn>
                    <a:cxn ang="0">
                      <a:pos x="33" y="127"/>
                    </a:cxn>
                    <a:cxn ang="0">
                      <a:pos x="36" y="119"/>
                    </a:cxn>
                    <a:cxn ang="0">
                      <a:pos x="32" y="111"/>
                    </a:cxn>
                    <a:cxn ang="0">
                      <a:pos x="39" y="97"/>
                    </a:cxn>
                    <a:cxn ang="0">
                      <a:pos x="42" y="88"/>
                    </a:cxn>
                    <a:cxn ang="0">
                      <a:pos x="44" y="80"/>
                    </a:cxn>
                    <a:cxn ang="0">
                      <a:pos x="40" y="69"/>
                    </a:cxn>
                    <a:cxn ang="0">
                      <a:pos x="44" y="73"/>
                    </a:cxn>
                    <a:cxn ang="0">
                      <a:pos x="139" y="61"/>
                    </a:cxn>
                    <a:cxn ang="0">
                      <a:pos x="135" y="46"/>
                    </a:cxn>
                    <a:cxn ang="0">
                      <a:pos x="153" y="47"/>
                    </a:cxn>
                    <a:cxn ang="0">
                      <a:pos x="206" y="42"/>
                    </a:cxn>
                    <a:cxn ang="0">
                      <a:pos x="271" y="36"/>
                    </a:cxn>
                    <a:cxn ang="0">
                      <a:pos x="321" y="29"/>
                    </a:cxn>
                    <a:cxn ang="0">
                      <a:pos x="371" y="27"/>
                    </a:cxn>
                    <a:cxn ang="0">
                      <a:pos x="415" y="21"/>
                    </a:cxn>
                    <a:cxn ang="0">
                      <a:pos x="442" y="16"/>
                    </a:cxn>
                    <a:cxn ang="0">
                      <a:pos x="497" y="9"/>
                    </a:cxn>
                    <a:cxn ang="0">
                      <a:pos x="543" y="0"/>
                    </a:cxn>
                    <a:cxn ang="0">
                      <a:pos x="549" y="6"/>
                    </a:cxn>
                    <a:cxn ang="0">
                      <a:pos x="548" y="21"/>
                    </a:cxn>
                    <a:cxn ang="0">
                      <a:pos x="538" y="28"/>
                    </a:cxn>
                    <a:cxn ang="0">
                      <a:pos x="529" y="46"/>
                    </a:cxn>
                    <a:cxn ang="0">
                      <a:pos x="515" y="46"/>
                    </a:cxn>
                    <a:cxn ang="0">
                      <a:pos x="507" y="55"/>
                    </a:cxn>
                    <a:cxn ang="0">
                      <a:pos x="499" y="61"/>
                    </a:cxn>
                    <a:cxn ang="0">
                      <a:pos x="489" y="58"/>
                    </a:cxn>
                    <a:cxn ang="0">
                      <a:pos x="485" y="66"/>
                    </a:cxn>
                    <a:cxn ang="0">
                      <a:pos x="478" y="75"/>
                    </a:cxn>
                    <a:cxn ang="0">
                      <a:pos x="470" y="80"/>
                    </a:cxn>
                    <a:cxn ang="0">
                      <a:pos x="446" y="101"/>
                    </a:cxn>
                    <a:cxn ang="0">
                      <a:pos x="430" y="104"/>
                    </a:cxn>
                    <a:cxn ang="0">
                      <a:pos x="415" y="116"/>
                    </a:cxn>
                    <a:cxn ang="0">
                      <a:pos x="412" y="128"/>
                    </a:cxn>
                    <a:cxn ang="0">
                      <a:pos x="397" y="137"/>
                    </a:cxn>
                    <a:cxn ang="0">
                      <a:pos x="370" y="160"/>
                    </a:cxn>
                    <a:cxn ang="0">
                      <a:pos x="237" y="176"/>
                    </a:cxn>
                    <a:cxn ang="0">
                      <a:pos x="141" y="185"/>
                    </a:cxn>
                    <a:cxn ang="0">
                      <a:pos x="92" y="189"/>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141" y="185"/>
                      </a:lnTo>
                      <a:lnTo>
                        <a:pt x="92" y="189"/>
                      </a:lnTo>
                      <a:lnTo>
                        <a:pt x="0" y="196"/>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0" name="Freeform 143">
                  <a:extLst>
                    <a:ext uri="{FF2B5EF4-FFF2-40B4-BE49-F238E27FC236}">
                      <a16:creationId xmlns:a16="http://schemas.microsoft.com/office/drawing/2014/main" id="{41DA7F4E-7305-A81D-27BB-7DD4177BBC74}"/>
                    </a:ext>
                  </a:extLst>
                </p:cNvPr>
                <p:cNvSpPr>
                  <a:spLocks/>
                </p:cNvSpPr>
                <p:nvPr/>
              </p:nvSpPr>
              <p:spPr bwMode="auto">
                <a:xfrm>
                  <a:off x="4396" y="2183"/>
                  <a:ext cx="469" cy="248"/>
                </a:xfrm>
                <a:custGeom>
                  <a:avLst/>
                  <a:gdLst/>
                  <a:ahLst/>
                  <a:cxnLst>
                    <a:cxn ang="0">
                      <a:pos x="7" y="238"/>
                    </a:cxn>
                    <a:cxn ang="0">
                      <a:pos x="12" y="227"/>
                    </a:cxn>
                    <a:cxn ang="0">
                      <a:pos x="16" y="211"/>
                    </a:cxn>
                    <a:cxn ang="0">
                      <a:pos x="12" y="198"/>
                    </a:cxn>
                    <a:cxn ang="0">
                      <a:pos x="31" y="187"/>
                    </a:cxn>
                    <a:cxn ang="0">
                      <a:pos x="50" y="195"/>
                    </a:cxn>
                    <a:cxn ang="0">
                      <a:pos x="58" y="184"/>
                    </a:cxn>
                    <a:cxn ang="0">
                      <a:pos x="54" y="169"/>
                    </a:cxn>
                    <a:cxn ang="0">
                      <a:pos x="74" y="161"/>
                    </a:cxn>
                    <a:cxn ang="0">
                      <a:pos x="73" y="145"/>
                    </a:cxn>
                    <a:cxn ang="0">
                      <a:pos x="78" y="132"/>
                    </a:cxn>
                    <a:cxn ang="0">
                      <a:pos x="85" y="123"/>
                    </a:cxn>
                    <a:cxn ang="0">
                      <a:pos x="103" y="127"/>
                    </a:cxn>
                    <a:cxn ang="0">
                      <a:pos x="112" y="120"/>
                    </a:cxn>
                    <a:cxn ang="0">
                      <a:pos x="139" y="127"/>
                    </a:cxn>
                    <a:cxn ang="0">
                      <a:pos x="146" y="115"/>
                    </a:cxn>
                    <a:cxn ang="0">
                      <a:pos x="160" y="115"/>
                    </a:cxn>
                    <a:cxn ang="0">
                      <a:pos x="171" y="113"/>
                    </a:cxn>
                    <a:cxn ang="0">
                      <a:pos x="179" y="99"/>
                    </a:cxn>
                    <a:cxn ang="0">
                      <a:pos x="187" y="92"/>
                    </a:cxn>
                    <a:cxn ang="0">
                      <a:pos x="207" y="103"/>
                    </a:cxn>
                    <a:cxn ang="0">
                      <a:pos x="213" y="89"/>
                    </a:cxn>
                    <a:cxn ang="0">
                      <a:pos x="226" y="74"/>
                    </a:cxn>
                    <a:cxn ang="0">
                      <a:pos x="237" y="55"/>
                    </a:cxn>
                    <a:cxn ang="0">
                      <a:pos x="237" y="39"/>
                    </a:cxn>
                    <a:cxn ang="0">
                      <a:pos x="253" y="40"/>
                    </a:cxn>
                    <a:cxn ang="0">
                      <a:pos x="275" y="24"/>
                    </a:cxn>
                    <a:cxn ang="0">
                      <a:pos x="268" y="6"/>
                    </a:cxn>
                    <a:cxn ang="0">
                      <a:pos x="283" y="4"/>
                    </a:cxn>
                    <a:cxn ang="0">
                      <a:pos x="308" y="12"/>
                    </a:cxn>
                    <a:cxn ang="0">
                      <a:pos x="332" y="23"/>
                    </a:cxn>
                    <a:cxn ang="0">
                      <a:pos x="351" y="32"/>
                    </a:cxn>
                    <a:cxn ang="0">
                      <a:pos x="366" y="27"/>
                    </a:cxn>
                    <a:cxn ang="0">
                      <a:pos x="381" y="29"/>
                    </a:cxn>
                    <a:cxn ang="0">
                      <a:pos x="396" y="16"/>
                    </a:cxn>
                    <a:cxn ang="0">
                      <a:pos x="409" y="31"/>
                    </a:cxn>
                    <a:cxn ang="0">
                      <a:pos x="419" y="43"/>
                    </a:cxn>
                    <a:cxn ang="0">
                      <a:pos x="419" y="62"/>
                    </a:cxn>
                    <a:cxn ang="0">
                      <a:pos x="438" y="84"/>
                    </a:cxn>
                    <a:cxn ang="0">
                      <a:pos x="469" y="105"/>
                    </a:cxn>
                    <a:cxn ang="0">
                      <a:pos x="427" y="149"/>
                    </a:cxn>
                    <a:cxn ang="0">
                      <a:pos x="420" y="164"/>
                    </a:cxn>
                    <a:cxn ang="0">
                      <a:pos x="407" y="176"/>
                    </a:cxn>
                    <a:cxn ang="0">
                      <a:pos x="388" y="189"/>
                    </a:cxn>
                    <a:cxn ang="0">
                      <a:pos x="365" y="200"/>
                    </a:cxn>
                    <a:cxn ang="0">
                      <a:pos x="300" y="207"/>
                    </a:cxn>
                    <a:cxn ang="0">
                      <a:pos x="221" y="215"/>
                    </a:cxn>
                    <a:cxn ang="0">
                      <a:pos x="130" y="223"/>
                    </a:cxn>
                    <a:cxn ang="0">
                      <a:pos x="85" y="225"/>
                    </a:cxn>
                    <a:cxn ang="0">
                      <a:pos x="0" y="248"/>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1" name="Freeform 144">
                  <a:extLst>
                    <a:ext uri="{FF2B5EF4-FFF2-40B4-BE49-F238E27FC236}">
                      <a16:creationId xmlns:a16="http://schemas.microsoft.com/office/drawing/2014/main" id="{5086CACE-8080-B71A-5FDB-8D79411E4C12}"/>
                    </a:ext>
                  </a:extLst>
                </p:cNvPr>
                <p:cNvSpPr>
                  <a:spLocks/>
                </p:cNvSpPr>
                <p:nvPr/>
              </p:nvSpPr>
              <p:spPr bwMode="auto">
                <a:xfrm>
                  <a:off x="4396" y="2183"/>
                  <a:ext cx="469" cy="248"/>
                </a:xfrm>
                <a:custGeom>
                  <a:avLst/>
                  <a:gdLst/>
                  <a:ahLst/>
                  <a:cxnLst>
                    <a:cxn ang="0">
                      <a:pos x="7" y="238"/>
                    </a:cxn>
                    <a:cxn ang="0">
                      <a:pos x="12" y="227"/>
                    </a:cxn>
                    <a:cxn ang="0">
                      <a:pos x="16" y="211"/>
                    </a:cxn>
                    <a:cxn ang="0">
                      <a:pos x="12" y="198"/>
                    </a:cxn>
                    <a:cxn ang="0">
                      <a:pos x="31" y="187"/>
                    </a:cxn>
                    <a:cxn ang="0">
                      <a:pos x="50" y="195"/>
                    </a:cxn>
                    <a:cxn ang="0">
                      <a:pos x="58" y="184"/>
                    </a:cxn>
                    <a:cxn ang="0">
                      <a:pos x="54" y="169"/>
                    </a:cxn>
                    <a:cxn ang="0">
                      <a:pos x="74" y="161"/>
                    </a:cxn>
                    <a:cxn ang="0">
                      <a:pos x="73" y="145"/>
                    </a:cxn>
                    <a:cxn ang="0">
                      <a:pos x="78" y="132"/>
                    </a:cxn>
                    <a:cxn ang="0">
                      <a:pos x="85" y="123"/>
                    </a:cxn>
                    <a:cxn ang="0">
                      <a:pos x="103" y="127"/>
                    </a:cxn>
                    <a:cxn ang="0">
                      <a:pos x="112" y="120"/>
                    </a:cxn>
                    <a:cxn ang="0">
                      <a:pos x="139" y="127"/>
                    </a:cxn>
                    <a:cxn ang="0">
                      <a:pos x="146" y="115"/>
                    </a:cxn>
                    <a:cxn ang="0">
                      <a:pos x="160" y="115"/>
                    </a:cxn>
                    <a:cxn ang="0">
                      <a:pos x="171" y="113"/>
                    </a:cxn>
                    <a:cxn ang="0">
                      <a:pos x="179" y="99"/>
                    </a:cxn>
                    <a:cxn ang="0">
                      <a:pos x="187" y="92"/>
                    </a:cxn>
                    <a:cxn ang="0">
                      <a:pos x="207" y="103"/>
                    </a:cxn>
                    <a:cxn ang="0">
                      <a:pos x="213" y="89"/>
                    </a:cxn>
                    <a:cxn ang="0">
                      <a:pos x="226" y="74"/>
                    </a:cxn>
                    <a:cxn ang="0">
                      <a:pos x="237" y="55"/>
                    </a:cxn>
                    <a:cxn ang="0">
                      <a:pos x="237" y="39"/>
                    </a:cxn>
                    <a:cxn ang="0">
                      <a:pos x="253" y="40"/>
                    </a:cxn>
                    <a:cxn ang="0">
                      <a:pos x="275" y="24"/>
                    </a:cxn>
                    <a:cxn ang="0">
                      <a:pos x="268" y="6"/>
                    </a:cxn>
                    <a:cxn ang="0">
                      <a:pos x="283" y="4"/>
                    </a:cxn>
                    <a:cxn ang="0">
                      <a:pos x="308" y="12"/>
                    </a:cxn>
                    <a:cxn ang="0">
                      <a:pos x="332" y="23"/>
                    </a:cxn>
                    <a:cxn ang="0">
                      <a:pos x="351" y="32"/>
                    </a:cxn>
                    <a:cxn ang="0">
                      <a:pos x="366" y="27"/>
                    </a:cxn>
                    <a:cxn ang="0">
                      <a:pos x="381" y="29"/>
                    </a:cxn>
                    <a:cxn ang="0">
                      <a:pos x="396" y="16"/>
                    </a:cxn>
                    <a:cxn ang="0">
                      <a:pos x="409" y="31"/>
                    </a:cxn>
                    <a:cxn ang="0">
                      <a:pos x="419" y="43"/>
                    </a:cxn>
                    <a:cxn ang="0">
                      <a:pos x="419" y="62"/>
                    </a:cxn>
                    <a:cxn ang="0">
                      <a:pos x="438" y="84"/>
                    </a:cxn>
                    <a:cxn ang="0">
                      <a:pos x="469" y="105"/>
                    </a:cxn>
                    <a:cxn ang="0">
                      <a:pos x="427" y="149"/>
                    </a:cxn>
                    <a:cxn ang="0">
                      <a:pos x="420" y="164"/>
                    </a:cxn>
                    <a:cxn ang="0">
                      <a:pos x="407" y="176"/>
                    </a:cxn>
                    <a:cxn ang="0">
                      <a:pos x="388" y="189"/>
                    </a:cxn>
                    <a:cxn ang="0">
                      <a:pos x="365" y="200"/>
                    </a:cxn>
                    <a:cxn ang="0">
                      <a:pos x="300" y="207"/>
                    </a:cxn>
                    <a:cxn ang="0">
                      <a:pos x="221" y="215"/>
                    </a:cxn>
                    <a:cxn ang="0">
                      <a:pos x="130" y="223"/>
                    </a:cxn>
                    <a:cxn ang="0">
                      <a:pos x="85" y="225"/>
                    </a:cxn>
                    <a:cxn ang="0">
                      <a:pos x="0" y="248"/>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2" name="Freeform 145">
                  <a:extLst>
                    <a:ext uri="{FF2B5EF4-FFF2-40B4-BE49-F238E27FC236}">
                      <a16:creationId xmlns:a16="http://schemas.microsoft.com/office/drawing/2014/main" id="{27E47868-1FF5-A627-7A78-AC19E7275C4D}"/>
                    </a:ext>
                  </a:extLst>
                </p:cNvPr>
                <p:cNvSpPr>
                  <a:spLocks/>
                </p:cNvSpPr>
                <p:nvPr/>
              </p:nvSpPr>
              <p:spPr bwMode="auto">
                <a:xfrm>
                  <a:off x="4472" y="1968"/>
                  <a:ext cx="199" cy="349"/>
                </a:xfrm>
                <a:custGeom>
                  <a:avLst/>
                  <a:gdLst/>
                  <a:ahLst/>
                  <a:cxnLst>
                    <a:cxn ang="0">
                      <a:pos x="0" y="342"/>
                    </a:cxn>
                    <a:cxn ang="0">
                      <a:pos x="2" y="327"/>
                    </a:cxn>
                    <a:cxn ang="0">
                      <a:pos x="5" y="316"/>
                    </a:cxn>
                    <a:cxn ang="0">
                      <a:pos x="5" y="309"/>
                    </a:cxn>
                    <a:cxn ang="0">
                      <a:pos x="15" y="300"/>
                    </a:cxn>
                    <a:cxn ang="0">
                      <a:pos x="21" y="282"/>
                    </a:cxn>
                    <a:cxn ang="0">
                      <a:pos x="28" y="271"/>
                    </a:cxn>
                    <a:cxn ang="0">
                      <a:pos x="25" y="255"/>
                    </a:cxn>
                    <a:cxn ang="0">
                      <a:pos x="23" y="244"/>
                    </a:cxn>
                    <a:cxn ang="0">
                      <a:pos x="17" y="232"/>
                    </a:cxn>
                    <a:cxn ang="0">
                      <a:pos x="19" y="223"/>
                    </a:cxn>
                    <a:cxn ang="0">
                      <a:pos x="5" y="25"/>
                    </a:cxn>
                    <a:cxn ang="0">
                      <a:pos x="12" y="27"/>
                    </a:cxn>
                    <a:cxn ang="0">
                      <a:pos x="24" y="27"/>
                    </a:cxn>
                    <a:cxn ang="0">
                      <a:pos x="46" y="15"/>
                    </a:cxn>
                    <a:cxn ang="0">
                      <a:pos x="78" y="11"/>
                    </a:cxn>
                    <a:cxn ang="0">
                      <a:pos x="169" y="6"/>
                    </a:cxn>
                    <a:cxn ang="0">
                      <a:pos x="195" y="219"/>
                    </a:cxn>
                    <a:cxn ang="0">
                      <a:pos x="196" y="228"/>
                    </a:cxn>
                    <a:cxn ang="0">
                      <a:pos x="199" y="239"/>
                    </a:cxn>
                    <a:cxn ang="0">
                      <a:pos x="187" y="247"/>
                    </a:cxn>
                    <a:cxn ang="0">
                      <a:pos x="171" y="251"/>
                    </a:cxn>
                    <a:cxn ang="0">
                      <a:pos x="161" y="254"/>
                    </a:cxn>
                    <a:cxn ang="0">
                      <a:pos x="164" y="265"/>
                    </a:cxn>
                    <a:cxn ang="0">
                      <a:pos x="157" y="276"/>
                    </a:cxn>
                    <a:cxn ang="0">
                      <a:pos x="150" y="289"/>
                    </a:cxn>
                    <a:cxn ang="0">
                      <a:pos x="139" y="293"/>
                    </a:cxn>
                    <a:cxn ang="0">
                      <a:pos x="137" y="309"/>
                    </a:cxn>
                    <a:cxn ang="0">
                      <a:pos x="131" y="318"/>
                    </a:cxn>
                    <a:cxn ang="0">
                      <a:pos x="115" y="315"/>
                    </a:cxn>
                    <a:cxn ang="0">
                      <a:pos x="106" y="304"/>
                    </a:cxn>
                    <a:cxn ang="0">
                      <a:pos x="103" y="314"/>
                    </a:cxn>
                    <a:cxn ang="0">
                      <a:pos x="99" y="323"/>
                    </a:cxn>
                    <a:cxn ang="0">
                      <a:pos x="95" y="334"/>
                    </a:cxn>
                    <a:cxn ang="0">
                      <a:pos x="84" y="330"/>
                    </a:cxn>
                    <a:cxn ang="0">
                      <a:pos x="74" y="328"/>
                    </a:cxn>
                    <a:cxn ang="0">
                      <a:pos x="66" y="335"/>
                    </a:cxn>
                    <a:cxn ang="0">
                      <a:pos x="63" y="342"/>
                    </a:cxn>
                    <a:cxn ang="0">
                      <a:pos x="42" y="333"/>
                    </a:cxn>
                    <a:cxn ang="0">
                      <a:pos x="30" y="335"/>
                    </a:cxn>
                    <a:cxn ang="0">
                      <a:pos x="27" y="342"/>
                    </a:cxn>
                    <a:cxn ang="0">
                      <a:pos x="20" y="339"/>
                    </a:cxn>
                    <a:cxn ang="0">
                      <a:pos x="12" y="343"/>
                    </a:cxn>
                    <a:cxn ang="0">
                      <a:pos x="2" y="34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3" name="Freeform 146">
                  <a:extLst>
                    <a:ext uri="{FF2B5EF4-FFF2-40B4-BE49-F238E27FC236}">
                      <a16:creationId xmlns:a16="http://schemas.microsoft.com/office/drawing/2014/main" id="{EFF6B946-D763-D9E2-74A3-5ECD3DADBDDF}"/>
                    </a:ext>
                  </a:extLst>
                </p:cNvPr>
                <p:cNvSpPr>
                  <a:spLocks/>
                </p:cNvSpPr>
                <p:nvPr/>
              </p:nvSpPr>
              <p:spPr bwMode="auto">
                <a:xfrm>
                  <a:off x="4472" y="1968"/>
                  <a:ext cx="199" cy="349"/>
                </a:xfrm>
                <a:custGeom>
                  <a:avLst/>
                  <a:gdLst/>
                  <a:ahLst/>
                  <a:cxnLst>
                    <a:cxn ang="0">
                      <a:pos x="0" y="342"/>
                    </a:cxn>
                    <a:cxn ang="0">
                      <a:pos x="2" y="327"/>
                    </a:cxn>
                    <a:cxn ang="0">
                      <a:pos x="5" y="316"/>
                    </a:cxn>
                    <a:cxn ang="0">
                      <a:pos x="5" y="309"/>
                    </a:cxn>
                    <a:cxn ang="0">
                      <a:pos x="15" y="300"/>
                    </a:cxn>
                    <a:cxn ang="0">
                      <a:pos x="21" y="282"/>
                    </a:cxn>
                    <a:cxn ang="0">
                      <a:pos x="28" y="271"/>
                    </a:cxn>
                    <a:cxn ang="0">
                      <a:pos x="25" y="255"/>
                    </a:cxn>
                    <a:cxn ang="0">
                      <a:pos x="23" y="244"/>
                    </a:cxn>
                    <a:cxn ang="0">
                      <a:pos x="17" y="232"/>
                    </a:cxn>
                    <a:cxn ang="0">
                      <a:pos x="19" y="223"/>
                    </a:cxn>
                    <a:cxn ang="0">
                      <a:pos x="5" y="25"/>
                    </a:cxn>
                    <a:cxn ang="0">
                      <a:pos x="12" y="27"/>
                    </a:cxn>
                    <a:cxn ang="0">
                      <a:pos x="24" y="27"/>
                    </a:cxn>
                    <a:cxn ang="0">
                      <a:pos x="46" y="15"/>
                    </a:cxn>
                    <a:cxn ang="0">
                      <a:pos x="78" y="11"/>
                    </a:cxn>
                    <a:cxn ang="0">
                      <a:pos x="169" y="6"/>
                    </a:cxn>
                    <a:cxn ang="0">
                      <a:pos x="195" y="219"/>
                    </a:cxn>
                    <a:cxn ang="0">
                      <a:pos x="196" y="228"/>
                    </a:cxn>
                    <a:cxn ang="0">
                      <a:pos x="199" y="239"/>
                    </a:cxn>
                    <a:cxn ang="0">
                      <a:pos x="187" y="247"/>
                    </a:cxn>
                    <a:cxn ang="0">
                      <a:pos x="171" y="251"/>
                    </a:cxn>
                    <a:cxn ang="0">
                      <a:pos x="161" y="254"/>
                    </a:cxn>
                    <a:cxn ang="0">
                      <a:pos x="164" y="265"/>
                    </a:cxn>
                    <a:cxn ang="0">
                      <a:pos x="157" y="276"/>
                    </a:cxn>
                    <a:cxn ang="0">
                      <a:pos x="150" y="289"/>
                    </a:cxn>
                    <a:cxn ang="0">
                      <a:pos x="139" y="293"/>
                    </a:cxn>
                    <a:cxn ang="0">
                      <a:pos x="137" y="309"/>
                    </a:cxn>
                    <a:cxn ang="0">
                      <a:pos x="131" y="318"/>
                    </a:cxn>
                    <a:cxn ang="0">
                      <a:pos x="115" y="315"/>
                    </a:cxn>
                    <a:cxn ang="0">
                      <a:pos x="106" y="304"/>
                    </a:cxn>
                    <a:cxn ang="0">
                      <a:pos x="103" y="314"/>
                    </a:cxn>
                    <a:cxn ang="0">
                      <a:pos x="99" y="323"/>
                    </a:cxn>
                    <a:cxn ang="0">
                      <a:pos x="95" y="334"/>
                    </a:cxn>
                    <a:cxn ang="0">
                      <a:pos x="84" y="330"/>
                    </a:cxn>
                    <a:cxn ang="0">
                      <a:pos x="74" y="328"/>
                    </a:cxn>
                    <a:cxn ang="0">
                      <a:pos x="66" y="335"/>
                    </a:cxn>
                    <a:cxn ang="0">
                      <a:pos x="63" y="342"/>
                    </a:cxn>
                    <a:cxn ang="0">
                      <a:pos x="42" y="333"/>
                    </a:cxn>
                    <a:cxn ang="0">
                      <a:pos x="30" y="335"/>
                    </a:cxn>
                    <a:cxn ang="0">
                      <a:pos x="27" y="342"/>
                    </a:cxn>
                    <a:cxn ang="0">
                      <a:pos x="20" y="339"/>
                    </a:cxn>
                    <a:cxn ang="0">
                      <a:pos x="12" y="343"/>
                    </a:cxn>
                    <a:cxn ang="0">
                      <a:pos x="2" y="34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4" name="Freeform 147">
                  <a:extLst>
                    <a:ext uri="{FF2B5EF4-FFF2-40B4-BE49-F238E27FC236}">
                      <a16:creationId xmlns:a16="http://schemas.microsoft.com/office/drawing/2014/main" id="{AEBEF513-E7E6-1569-8759-964B2FB673DD}"/>
                    </a:ext>
                  </a:extLst>
                </p:cNvPr>
                <p:cNvSpPr>
                  <a:spLocks noEditPoints="1"/>
                </p:cNvSpPr>
                <p:nvPr/>
              </p:nvSpPr>
              <p:spPr bwMode="auto">
                <a:xfrm>
                  <a:off x="4487" y="2530"/>
                  <a:ext cx="252" cy="408"/>
                </a:xfrm>
                <a:custGeom>
                  <a:avLst/>
                  <a:gdLst/>
                  <a:ahLst/>
                  <a:cxnLst>
                    <a:cxn ang="0">
                      <a:pos x="244" y="305"/>
                    </a:cxn>
                    <a:cxn ang="0">
                      <a:pos x="244" y="289"/>
                    </a:cxn>
                    <a:cxn ang="0">
                      <a:pos x="244" y="278"/>
                    </a:cxn>
                    <a:cxn ang="0">
                      <a:pos x="237" y="264"/>
                    </a:cxn>
                    <a:cxn ang="0">
                      <a:pos x="236" y="245"/>
                    </a:cxn>
                    <a:cxn ang="0">
                      <a:pos x="237" y="229"/>
                    </a:cxn>
                    <a:cxn ang="0">
                      <a:pos x="245" y="219"/>
                    </a:cxn>
                    <a:cxn ang="0">
                      <a:pos x="240" y="213"/>
                    </a:cxn>
                    <a:cxn ang="0">
                      <a:pos x="237" y="198"/>
                    </a:cxn>
                    <a:cxn ang="0">
                      <a:pos x="230" y="190"/>
                    </a:cxn>
                    <a:cxn ang="0">
                      <a:pos x="222" y="175"/>
                    </a:cxn>
                    <a:cxn ang="0">
                      <a:pos x="219" y="167"/>
                    </a:cxn>
                    <a:cxn ang="0">
                      <a:pos x="171" y="0"/>
                    </a:cxn>
                    <a:cxn ang="0">
                      <a:pos x="0" y="15"/>
                    </a:cxn>
                    <a:cxn ang="0">
                      <a:pos x="2" y="21"/>
                    </a:cxn>
                    <a:cxn ang="0">
                      <a:pos x="4" y="272"/>
                    </a:cxn>
                    <a:cxn ang="0">
                      <a:pos x="20" y="396"/>
                    </a:cxn>
                    <a:cxn ang="0">
                      <a:pos x="35" y="397"/>
                    </a:cxn>
                    <a:cxn ang="0">
                      <a:pos x="42" y="378"/>
                    </a:cxn>
                    <a:cxn ang="0">
                      <a:pos x="44" y="369"/>
                    </a:cxn>
                    <a:cxn ang="0">
                      <a:pos x="47" y="370"/>
                    </a:cxn>
                    <a:cxn ang="0">
                      <a:pos x="53" y="375"/>
                    </a:cxn>
                    <a:cxn ang="0">
                      <a:pos x="51" y="385"/>
                    </a:cxn>
                    <a:cxn ang="0">
                      <a:pos x="59" y="393"/>
                    </a:cxn>
                    <a:cxn ang="0">
                      <a:pos x="65" y="398"/>
                    </a:cxn>
                    <a:cxn ang="0">
                      <a:pos x="58" y="405"/>
                    </a:cxn>
                    <a:cxn ang="0">
                      <a:pos x="50" y="407"/>
                    </a:cxn>
                    <a:cxn ang="0">
                      <a:pos x="76" y="401"/>
                    </a:cxn>
                    <a:cxn ang="0">
                      <a:pos x="76" y="396"/>
                    </a:cxn>
                    <a:cxn ang="0">
                      <a:pos x="86" y="392"/>
                    </a:cxn>
                    <a:cxn ang="0">
                      <a:pos x="86" y="379"/>
                    </a:cxn>
                    <a:cxn ang="0">
                      <a:pos x="89" y="370"/>
                    </a:cxn>
                    <a:cxn ang="0">
                      <a:pos x="78" y="362"/>
                    </a:cxn>
                    <a:cxn ang="0">
                      <a:pos x="72" y="344"/>
                    </a:cxn>
                    <a:cxn ang="0">
                      <a:pos x="142" y="333"/>
                    </a:cxn>
                    <a:cxn ang="0">
                      <a:pos x="252" y="318"/>
                    </a:cxn>
                    <a:cxn ang="0">
                      <a:pos x="42" y="405"/>
                    </a:cxn>
                    <a:cxn ang="0">
                      <a:pos x="39" y="405"/>
                    </a:cxn>
                    <a:cxn ang="0">
                      <a:pos x="36" y="407"/>
                    </a:cxn>
                    <a:cxn ang="0">
                      <a:pos x="31" y="408"/>
                    </a:cxn>
                  </a:cxnLst>
                  <a:rect l="0" t="0" r="r" b="b"/>
                  <a:pathLst>
                    <a:path w="252" h="408">
                      <a:moveTo>
                        <a:pt x="248" y="310"/>
                      </a:moveTo>
                      <a:lnTo>
                        <a:pt x="244" y="305"/>
                      </a:lnTo>
                      <a:lnTo>
                        <a:pt x="241" y="299"/>
                      </a:lnTo>
                      <a:lnTo>
                        <a:pt x="244" y="289"/>
                      </a:lnTo>
                      <a:lnTo>
                        <a:pt x="242" y="283"/>
                      </a:lnTo>
                      <a:lnTo>
                        <a:pt x="244" y="278"/>
                      </a:lnTo>
                      <a:lnTo>
                        <a:pt x="241" y="271"/>
                      </a:lnTo>
                      <a:lnTo>
                        <a:pt x="237" y="264"/>
                      </a:lnTo>
                      <a:lnTo>
                        <a:pt x="234" y="255"/>
                      </a:lnTo>
                      <a:lnTo>
                        <a:pt x="236" y="245"/>
                      </a:lnTo>
                      <a:lnTo>
                        <a:pt x="237" y="238"/>
                      </a:lnTo>
                      <a:lnTo>
                        <a:pt x="237" y="229"/>
                      </a:lnTo>
                      <a:lnTo>
                        <a:pt x="240" y="223"/>
                      </a:lnTo>
                      <a:lnTo>
                        <a:pt x="245" y="219"/>
                      </a:lnTo>
                      <a:lnTo>
                        <a:pt x="244" y="215"/>
                      </a:lnTo>
                      <a:lnTo>
                        <a:pt x="240" y="213"/>
                      </a:lnTo>
                      <a:lnTo>
                        <a:pt x="240" y="204"/>
                      </a:lnTo>
                      <a:lnTo>
                        <a:pt x="237" y="198"/>
                      </a:lnTo>
                      <a:lnTo>
                        <a:pt x="237" y="196"/>
                      </a:lnTo>
                      <a:lnTo>
                        <a:pt x="230" y="190"/>
                      </a:lnTo>
                      <a:lnTo>
                        <a:pt x="226" y="180"/>
                      </a:lnTo>
                      <a:lnTo>
                        <a:pt x="222" y="175"/>
                      </a:lnTo>
                      <a:lnTo>
                        <a:pt x="221" y="169"/>
                      </a:lnTo>
                      <a:lnTo>
                        <a:pt x="219" y="167"/>
                      </a:lnTo>
                      <a:lnTo>
                        <a:pt x="195" y="77"/>
                      </a:lnTo>
                      <a:lnTo>
                        <a:pt x="171" y="0"/>
                      </a:lnTo>
                      <a:lnTo>
                        <a:pt x="96" y="8"/>
                      </a:lnTo>
                      <a:lnTo>
                        <a:pt x="0" y="15"/>
                      </a:lnTo>
                      <a:lnTo>
                        <a:pt x="0" y="17"/>
                      </a:lnTo>
                      <a:lnTo>
                        <a:pt x="2" y="21"/>
                      </a:lnTo>
                      <a:lnTo>
                        <a:pt x="8" y="24"/>
                      </a:lnTo>
                      <a:lnTo>
                        <a:pt x="4" y="272"/>
                      </a:lnTo>
                      <a:lnTo>
                        <a:pt x="20" y="393"/>
                      </a:lnTo>
                      <a:lnTo>
                        <a:pt x="20" y="396"/>
                      </a:lnTo>
                      <a:lnTo>
                        <a:pt x="25" y="396"/>
                      </a:lnTo>
                      <a:lnTo>
                        <a:pt x="35" y="397"/>
                      </a:lnTo>
                      <a:lnTo>
                        <a:pt x="40" y="397"/>
                      </a:lnTo>
                      <a:lnTo>
                        <a:pt x="42" y="378"/>
                      </a:lnTo>
                      <a:lnTo>
                        <a:pt x="42" y="373"/>
                      </a:lnTo>
                      <a:lnTo>
                        <a:pt x="44" y="369"/>
                      </a:lnTo>
                      <a:lnTo>
                        <a:pt x="43" y="366"/>
                      </a:lnTo>
                      <a:lnTo>
                        <a:pt x="47" y="370"/>
                      </a:lnTo>
                      <a:lnTo>
                        <a:pt x="50" y="370"/>
                      </a:lnTo>
                      <a:lnTo>
                        <a:pt x="53" y="375"/>
                      </a:lnTo>
                      <a:lnTo>
                        <a:pt x="54" y="381"/>
                      </a:lnTo>
                      <a:lnTo>
                        <a:pt x="51" y="385"/>
                      </a:lnTo>
                      <a:lnTo>
                        <a:pt x="54" y="390"/>
                      </a:lnTo>
                      <a:lnTo>
                        <a:pt x="59" y="393"/>
                      </a:lnTo>
                      <a:lnTo>
                        <a:pt x="61" y="393"/>
                      </a:lnTo>
                      <a:lnTo>
                        <a:pt x="65" y="398"/>
                      </a:lnTo>
                      <a:lnTo>
                        <a:pt x="63" y="404"/>
                      </a:lnTo>
                      <a:lnTo>
                        <a:pt x="58" y="405"/>
                      </a:lnTo>
                      <a:lnTo>
                        <a:pt x="53" y="405"/>
                      </a:lnTo>
                      <a:lnTo>
                        <a:pt x="50" y="407"/>
                      </a:lnTo>
                      <a:lnTo>
                        <a:pt x="70" y="404"/>
                      </a:lnTo>
                      <a:lnTo>
                        <a:pt x="76" y="401"/>
                      </a:lnTo>
                      <a:lnTo>
                        <a:pt x="77" y="397"/>
                      </a:lnTo>
                      <a:lnTo>
                        <a:pt x="76" y="396"/>
                      </a:lnTo>
                      <a:lnTo>
                        <a:pt x="81" y="396"/>
                      </a:lnTo>
                      <a:lnTo>
                        <a:pt x="86" y="392"/>
                      </a:lnTo>
                      <a:lnTo>
                        <a:pt x="88" y="382"/>
                      </a:lnTo>
                      <a:lnTo>
                        <a:pt x="86" y="379"/>
                      </a:lnTo>
                      <a:lnTo>
                        <a:pt x="86" y="377"/>
                      </a:lnTo>
                      <a:lnTo>
                        <a:pt x="89" y="370"/>
                      </a:lnTo>
                      <a:lnTo>
                        <a:pt x="84" y="365"/>
                      </a:lnTo>
                      <a:lnTo>
                        <a:pt x="78" y="362"/>
                      </a:lnTo>
                      <a:lnTo>
                        <a:pt x="70" y="351"/>
                      </a:lnTo>
                      <a:lnTo>
                        <a:pt x="72" y="344"/>
                      </a:lnTo>
                      <a:lnTo>
                        <a:pt x="77" y="340"/>
                      </a:lnTo>
                      <a:lnTo>
                        <a:pt x="142" y="333"/>
                      </a:lnTo>
                      <a:lnTo>
                        <a:pt x="252" y="321"/>
                      </a:lnTo>
                      <a:lnTo>
                        <a:pt x="252" y="318"/>
                      </a:lnTo>
                      <a:lnTo>
                        <a:pt x="248" y="310"/>
                      </a:lnTo>
                      <a:close/>
                      <a:moveTo>
                        <a:pt x="42" y="405"/>
                      </a:moveTo>
                      <a:lnTo>
                        <a:pt x="42" y="404"/>
                      </a:lnTo>
                      <a:lnTo>
                        <a:pt x="39" y="405"/>
                      </a:lnTo>
                      <a:lnTo>
                        <a:pt x="42" y="405"/>
                      </a:lnTo>
                      <a:close/>
                      <a:moveTo>
                        <a:pt x="36" y="407"/>
                      </a:moveTo>
                      <a:lnTo>
                        <a:pt x="39" y="405"/>
                      </a:lnTo>
                      <a:lnTo>
                        <a:pt x="31" y="408"/>
                      </a:lnTo>
                      <a:lnTo>
                        <a:pt x="36" y="407"/>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5" name="Freeform 148">
                  <a:extLst>
                    <a:ext uri="{FF2B5EF4-FFF2-40B4-BE49-F238E27FC236}">
                      <a16:creationId xmlns:a16="http://schemas.microsoft.com/office/drawing/2014/main" id="{6C23BFBE-F77D-33ED-C3B4-F03244632A6F}"/>
                    </a:ext>
                  </a:extLst>
                </p:cNvPr>
                <p:cNvSpPr>
                  <a:spLocks/>
                </p:cNvSpPr>
                <p:nvPr/>
              </p:nvSpPr>
              <p:spPr bwMode="auto">
                <a:xfrm>
                  <a:off x="4641" y="1911"/>
                  <a:ext cx="273" cy="312"/>
                </a:xfrm>
                <a:custGeom>
                  <a:avLst/>
                  <a:gdLst/>
                  <a:ahLst/>
                  <a:cxnLst>
                    <a:cxn ang="0">
                      <a:pos x="56" y="53"/>
                    </a:cxn>
                    <a:cxn ang="0">
                      <a:pos x="82" y="50"/>
                    </a:cxn>
                    <a:cxn ang="0">
                      <a:pos x="98" y="55"/>
                    </a:cxn>
                    <a:cxn ang="0">
                      <a:pos x="111" y="60"/>
                    </a:cxn>
                    <a:cxn ang="0">
                      <a:pos x="121" y="56"/>
                    </a:cxn>
                    <a:cxn ang="0">
                      <a:pos x="118" y="63"/>
                    </a:cxn>
                    <a:cxn ang="0">
                      <a:pos x="118" y="68"/>
                    </a:cxn>
                    <a:cxn ang="0">
                      <a:pos x="133" y="64"/>
                    </a:cxn>
                    <a:cxn ang="0">
                      <a:pos x="145" y="68"/>
                    </a:cxn>
                    <a:cxn ang="0">
                      <a:pos x="155" y="61"/>
                    </a:cxn>
                    <a:cxn ang="0">
                      <a:pos x="171" y="53"/>
                    </a:cxn>
                    <a:cxn ang="0">
                      <a:pos x="187" y="53"/>
                    </a:cxn>
                    <a:cxn ang="0">
                      <a:pos x="202" y="36"/>
                    </a:cxn>
                    <a:cxn ang="0">
                      <a:pos x="212" y="26"/>
                    </a:cxn>
                    <a:cxn ang="0">
                      <a:pos x="254" y="0"/>
                    </a:cxn>
                    <a:cxn ang="0">
                      <a:pos x="273" y="110"/>
                    </a:cxn>
                    <a:cxn ang="0">
                      <a:pos x="266" y="113"/>
                    </a:cxn>
                    <a:cxn ang="0">
                      <a:pos x="269" y="122"/>
                    </a:cxn>
                    <a:cxn ang="0">
                      <a:pos x="270" y="143"/>
                    </a:cxn>
                    <a:cxn ang="0">
                      <a:pos x="269" y="164"/>
                    </a:cxn>
                    <a:cxn ang="0">
                      <a:pos x="266" y="171"/>
                    </a:cxn>
                    <a:cxn ang="0">
                      <a:pos x="266" y="182"/>
                    </a:cxn>
                    <a:cxn ang="0">
                      <a:pos x="263" y="197"/>
                    </a:cxn>
                    <a:cxn ang="0">
                      <a:pos x="251" y="215"/>
                    </a:cxn>
                    <a:cxn ang="0">
                      <a:pos x="232" y="220"/>
                    </a:cxn>
                    <a:cxn ang="0">
                      <a:pos x="227" y="231"/>
                    </a:cxn>
                    <a:cxn ang="0">
                      <a:pos x="217" y="240"/>
                    </a:cxn>
                    <a:cxn ang="0">
                      <a:pos x="215" y="251"/>
                    </a:cxn>
                    <a:cxn ang="0">
                      <a:pos x="215" y="262"/>
                    </a:cxn>
                    <a:cxn ang="0">
                      <a:pos x="208" y="259"/>
                    </a:cxn>
                    <a:cxn ang="0">
                      <a:pos x="198" y="262"/>
                    </a:cxn>
                    <a:cxn ang="0">
                      <a:pos x="197" y="273"/>
                    </a:cxn>
                    <a:cxn ang="0">
                      <a:pos x="194" y="281"/>
                    </a:cxn>
                    <a:cxn ang="0">
                      <a:pos x="197" y="293"/>
                    </a:cxn>
                    <a:cxn ang="0">
                      <a:pos x="191" y="303"/>
                    </a:cxn>
                    <a:cxn ang="0">
                      <a:pos x="179" y="311"/>
                    </a:cxn>
                    <a:cxn ang="0">
                      <a:pos x="174" y="312"/>
                    </a:cxn>
                    <a:cxn ang="0">
                      <a:pos x="164" y="303"/>
                    </a:cxn>
                    <a:cxn ang="0">
                      <a:pos x="155" y="297"/>
                    </a:cxn>
                    <a:cxn ang="0">
                      <a:pos x="145" y="291"/>
                    </a:cxn>
                    <a:cxn ang="0">
                      <a:pos x="136" y="301"/>
                    </a:cxn>
                    <a:cxn ang="0">
                      <a:pos x="126" y="304"/>
                    </a:cxn>
                    <a:cxn ang="0">
                      <a:pos x="114" y="297"/>
                    </a:cxn>
                    <a:cxn ang="0">
                      <a:pos x="106" y="304"/>
                    </a:cxn>
                    <a:cxn ang="0">
                      <a:pos x="90" y="296"/>
                    </a:cxn>
                    <a:cxn ang="0">
                      <a:pos x="76" y="296"/>
                    </a:cxn>
                    <a:cxn ang="0">
                      <a:pos x="63" y="284"/>
                    </a:cxn>
                    <a:cxn ang="0">
                      <a:pos x="46" y="273"/>
                    </a:cxn>
                    <a:cxn ang="0">
                      <a:pos x="33" y="272"/>
                    </a:cxn>
                    <a:cxn ang="0">
                      <a:pos x="10" y="13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6" name="Freeform 149">
                  <a:extLst>
                    <a:ext uri="{FF2B5EF4-FFF2-40B4-BE49-F238E27FC236}">
                      <a16:creationId xmlns:a16="http://schemas.microsoft.com/office/drawing/2014/main" id="{AB18A05E-3D08-8130-F376-6B2FD46B1290}"/>
                    </a:ext>
                  </a:extLst>
                </p:cNvPr>
                <p:cNvSpPr>
                  <a:spLocks/>
                </p:cNvSpPr>
                <p:nvPr/>
              </p:nvSpPr>
              <p:spPr bwMode="auto">
                <a:xfrm>
                  <a:off x="4641" y="1911"/>
                  <a:ext cx="273" cy="312"/>
                </a:xfrm>
                <a:custGeom>
                  <a:avLst/>
                  <a:gdLst/>
                  <a:ahLst/>
                  <a:cxnLst>
                    <a:cxn ang="0">
                      <a:pos x="56" y="53"/>
                    </a:cxn>
                    <a:cxn ang="0">
                      <a:pos x="82" y="50"/>
                    </a:cxn>
                    <a:cxn ang="0">
                      <a:pos x="98" y="55"/>
                    </a:cxn>
                    <a:cxn ang="0">
                      <a:pos x="111" y="60"/>
                    </a:cxn>
                    <a:cxn ang="0">
                      <a:pos x="121" y="56"/>
                    </a:cxn>
                    <a:cxn ang="0">
                      <a:pos x="118" y="63"/>
                    </a:cxn>
                    <a:cxn ang="0">
                      <a:pos x="118" y="68"/>
                    </a:cxn>
                    <a:cxn ang="0">
                      <a:pos x="133" y="64"/>
                    </a:cxn>
                    <a:cxn ang="0">
                      <a:pos x="145" y="68"/>
                    </a:cxn>
                    <a:cxn ang="0">
                      <a:pos x="155" y="61"/>
                    </a:cxn>
                    <a:cxn ang="0">
                      <a:pos x="171" y="53"/>
                    </a:cxn>
                    <a:cxn ang="0">
                      <a:pos x="187" y="53"/>
                    </a:cxn>
                    <a:cxn ang="0">
                      <a:pos x="202" y="36"/>
                    </a:cxn>
                    <a:cxn ang="0">
                      <a:pos x="212" y="26"/>
                    </a:cxn>
                    <a:cxn ang="0">
                      <a:pos x="254" y="0"/>
                    </a:cxn>
                    <a:cxn ang="0">
                      <a:pos x="273" y="110"/>
                    </a:cxn>
                    <a:cxn ang="0">
                      <a:pos x="266" y="113"/>
                    </a:cxn>
                    <a:cxn ang="0">
                      <a:pos x="269" y="122"/>
                    </a:cxn>
                    <a:cxn ang="0">
                      <a:pos x="270" y="143"/>
                    </a:cxn>
                    <a:cxn ang="0">
                      <a:pos x="269" y="164"/>
                    </a:cxn>
                    <a:cxn ang="0">
                      <a:pos x="266" y="171"/>
                    </a:cxn>
                    <a:cxn ang="0">
                      <a:pos x="266" y="182"/>
                    </a:cxn>
                    <a:cxn ang="0">
                      <a:pos x="263" y="197"/>
                    </a:cxn>
                    <a:cxn ang="0">
                      <a:pos x="251" y="215"/>
                    </a:cxn>
                    <a:cxn ang="0">
                      <a:pos x="232" y="220"/>
                    </a:cxn>
                    <a:cxn ang="0">
                      <a:pos x="227" y="231"/>
                    </a:cxn>
                    <a:cxn ang="0">
                      <a:pos x="217" y="240"/>
                    </a:cxn>
                    <a:cxn ang="0">
                      <a:pos x="215" y="251"/>
                    </a:cxn>
                    <a:cxn ang="0">
                      <a:pos x="215" y="262"/>
                    </a:cxn>
                    <a:cxn ang="0">
                      <a:pos x="208" y="259"/>
                    </a:cxn>
                    <a:cxn ang="0">
                      <a:pos x="198" y="262"/>
                    </a:cxn>
                    <a:cxn ang="0">
                      <a:pos x="197" y="273"/>
                    </a:cxn>
                    <a:cxn ang="0">
                      <a:pos x="194" y="281"/>
                    </a:cxn>
                    <a:cxn ang="0">
                      <a:pos x="197" y="293"/>
                    </a:cxn>
                    <a:cxn ang="0">
                      <a:pos x="191" y="303"/>
                    </a:cxn>
                    <a:cxn ang="0">
                      <a:pos x="179" y="311"/>
                    </a:cxn>
                    <a:cxn ang="0">
                      <a:pos x="174" y="312"/>
                    </a:cxn>
                    <a:cxn ang="0">
                      <a:pos x="164" y="303"/>
                    </a:cxn>
                    <a:cxn ang="0">
                      <a:pos x="155" y="297"/>
                    </a:cxn>
                    <a:cxn ang="0">
                      <a:pos x="145" y="291"/>
                    </a:cxn>
                    <a:cxn ang="0">
                      <a:pos x="136" y="301"/>
                    </a:cxn>
                    <a:cxn ang="0">
                      <a:pos x="126" y="304"/>
                    </a:cxn>
                    <a:cxn ang="0">
                      <a:pos x="114" y="297"/>
                    </a:cxn>
                    <a:cxn ang="0">
                      <a:pos x="106" y="304"/>
                    </a:cxn>
                    <a:cxn ang="0">
                      <a:pos x="90" y="296"/>
                    </a:cxn>
                    <a:cxn ang="0">
                      <a:pos x="76" y="296"/>
                    </a:cxn>
                    <a:cxn ang="0">
                      <a:pos x="63" y="284"/>
                    </a:cxn>
                    <a:cxn ang="0">
                      <a:pos x="46" y="273"/>
                    </a:cxn>
                    <a:cxn ang="0">
                      <a:pos x="33" y="272"/>
                    </a:cxn>
                    <a:cxn ang="0">
                      <a:pos x="10" y="13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7" name="Freeform 150">
                  <a:extLst>
                    <a:ext uri="{FF2B5EF4-FFF2-40B4-BE49-F238E27FC236}">
                      <a16:creationId xmlns:a16="http://schemas.microsoft.com/office/drawing/2014/main" id="{D8F09414-2402-2C8C-2AB7-84F80EBB2D40}"/>
                    </a:ext>
                  </a:extLst>
                </p:cNvPr>
                <p:cNvSpPr>
                  <a:spLocks/>
                </p:cNvSpPr>
                <p:nvPr/>
              </p:nvSpPr>
              <p:spPr bwMode="auto">
                <a:xfrm>
                  <a:off x="4658" y="2507"/>
                  <a:ext cx="355" cy="367"/>
                </a:xfrm>
                <a:custGeom>
                  <a:avLst/>
                  <a:gdLst/>
                  <a:ahLst/>
                  <a:cxnLst>
                    <a:cxn ang="0">
                      <a:pos x="85" y="12"/>
                    </a:cxn>
                    <a:cxn ang="0">
                      <a:pos x="154" y="19"/>
                    </a:cxn>
                    <a:cxn ang="0">
                      <a:pos x="161" y="32"/>
                    </a:cxn>
                    <a:cxn ang="0">
                      <a:pos x="184" y="40"/>
                    </a:cxn>
                    <a:cxn ang="0">
                      <a:pos x="198" y="55"/>
                    </a:cxn>
                    <a:cxn ang="0">
                      <a:pos x="223" y="85"/>
                    </a:cxn>
                    <a:cxn ang="0">
                      <a:pos x="242" y="101"/>
                    </a:cxn>
                    <a:cxn ang="0">
                      <a:pos x="259" y="111"/>
                    </a:cxn>
                    <a:cxn ang="0">
                      <a:pos x="264" y="123"/>
                    </a:cxn>
                    <a:cxn ang="0">
                      <a:pos x="276" y="133"/>
                    </a:cxn>
                    <a:cxn ang="0">
                      <a:pos x="287" y="141"/>
                    </a:cxn>
                    <a:cxn ang="0">
                      <a:pos x="305" y="160"/>
                    </a:cxn>
                    <a:cxn ang="0">
                      <a:pos x="309" y="176"/>
                    </a:cxn>
                    <a:cxn ang="0">
                      <a:pos x="325" y="188"/>
                    </a:cxn>
                    <a:cxn ang="0">
                      <a:pos x="332" y="204"/>
                    </a:cxn>
                    <a:cxn ang="0">
                      <a:pos x="347" y="217"/>
                    </a:cxn>
                    <a:cxn ang="0">
                      <a:pos x="355" y="219"/>
                    </a:cxn>
                    <a:cxn ang="0">
                      <a:pos x="348" y="233"/>
                    </a:cxn>
                    <a:cxn ang="0">
                      <a:pos x="339" y="236"/>
                    </a:cxn>
                    <a:cxn ang="0">
                      <a:pos x="333" y="246"/>
                    </a:cxn>
                    <a:cxn ang="0">
                      <a:pos x="340" y="252"/>
                    </a:cxn>
                    <a:cxn ang="0">
                      <a:pos x="336" y="260"/>
                    </a:cxn>
                    <a:cxn ang="0">
                      <a:pos x="337" y="265"/>
                    </a:cxn>
                    <a:cxn ang="0">
                      <a:pos x="332" y="280"/>
                    </a:cxn>
                    <a:cxn ang="0">
                      <a:pos x="320" y="279"/>
                    </a:cxn>
                    <a:cxn ang="0">
                      <a:pos x="336" y="283"/>
                    </a:cxn>
                    <a:cxn ang="0">
                      <a:pos x="324" y="294"/>
                    </a:cxn>
                    <a:cxn ang="0">
                      <a:pos x="326" y="305"/>
                    </a:cxn>
                    <a:cxn ang="0">
                      <a:pos x="324" y="312"/>
                    </a:cxn>
                    <a:cxn ang="0">
                      <a:pos x="324" y="321"/>
                    </a:cxn>
                    <a:cxn ang="0">
                      <a:pos x="324" y="333"/>
                    </a:cxn>
                    <a:cxn ang="0">
                      <a:pos x="303" y="329"/>
                    </a:cxn>
                    <a:cxn ang="0">
                      <a:pos x="291" y="332"/>
                    </a:cxn>
                    <a:cxn ang="0">
                      <a:pos x="292" y="347"/>
                    </a:cxn>
                    <a:cxn ang="0">
                      <a:pos x="288" y="367"/>
                    </a:cxn>
                    <a:cxn ang="0">
                      <a:pos x="274" y="352"/>
                    </a:cxn>
                    <a:cxn ang="0">
                      <a:pos x="88" y="355"/>
                    </a:cxn>
                    <a:cxn ang="0">
                      <a:pos x="77" y="333"/>
                    </a:cxn>
                    <a:cxn ang="0">
                      <a:pos x="73" y="312"/>
                    </a:cxn>
                    <a:cxn ang="0">
                      <a:pos x="70" y="294"/>
                    </a:cxn>
                    <a:cxn ang="0">
                      <a:pos x="65" y="268"/>
                    </a:cxn>
                    <a:cxn ang="0">
                      <a:pos x="69" y="246"/>
                    </a:cxn>
                    <a:cxn ang="0">
                      <a:pos x="69" y="236"/>
                    </a:cxn>
                    <a:cxn ang="0">
                      <a:pos x="66" y="219"/>
                    </a:cxn>
                    <a:cxn ang="0">
                      <a:pos x="51" y="198"/>
                    </a:cxn>
                    <a:cxn ang="0">
                      <a:pos x="24" y="100"/>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8" name="Freeform 151">
                  <a:extLst>
                    <a:ext uri="{FF2B5EF4-FFF2-40B4-BE49-F238E27FC236}">
                      <a16:creationId xmlns:a16="http://schemas.microsoft.com/office/drawing/2014/main" id="{47F796A8-22CD-1831-CA4F-BD7E3F704648}"/>
                    </a:ext>
                  </a:extLst>
                </p:cNvPr>
                <p:cNvSpPr>
                  <a:spLocks/>
                </p:cNvSpPr>
                <p:nvPr/>
              </p:nvSpPr>
              <p:spPr bwMode="auto">
                <a:xfrm>
                  <a:off x="4658" y="2507"/>
                  <a:ext cx="355" cy="367"/>
                </a:xfrm>
                <a:custGeom>
                  <a:avLst/>
                  <a:gdLst/>
                  <a:ahLst/>
                  <a:cxnLst>
                    <a:cxn ang="0">
                      <a:pos x="85" y="12"/>
                    </a:cxn>
                    <a:cxn ang="0">
                      <a:pos x="154" y="19"/>
                    </a:cxn>
                    <a:cxn ang="0">
                      <a:pos x="161" y="32"/>
                    </a:cxn>
                    <a:cxn ang="0">
                      <a:pos x="184" y="40"/>
                    </a:cxn>
                    <a:cxn ang="0">
                      <a:pos x="198" y="55"/>
                    </a:cxn>
                    <a:cxn ang="0">
                      <a:pos x="223" y="85"/>
                    </a:cxn>
                    <a:cxn ang="0">
                      <a:pos x="242" y="101"/>
                    </a:cxn>
                    <a:cxn ang="0">
                      <a:pos x="259" y="111"/>
                    </a:cxn>
                    <a:cxn ang="0">
                      <a:pos x="264" y="123"/>
                    </a:cxn>
                    <a:cxn ang="0">
                      <a:pos x="276" y="133"/>
                    </a:cxn>
                    <a:cxn ang="0">
                      <a:pos x="287" y="141"/>
                    </a:cxn>
                    <a:cxn ang="0">
                      <a:pos x="305" y="160"/>
                    </a:cxn>
                    <a:cxn ang="0">
                      <a:pos x="309" y="176"/>
                    </a:cxn>
                    <a:cxn ang="0">
                      <a:pos x="325" y="188"/>
                    </a:cxn>
                    <a:cxn ang="0">
                      <a:pos x="332" y="204"/>
                    </a:cxn>
                    <a:cxn ang="0">
                      <a:pos x="347" y="217"/>
                    </a:cxn>
                    <a:cxn ang="0">
                      <a:pos x="355" y="219"/>
                    </a:cxn>
                    <a:cxn ang="0">
                      <a:pos x="348" y="233"/>
                    </a:cxn>
                    <a:cxn ang="0">
                      <a:pos x="339" y="236"/>
                    </a:cxn>
                    <a:cxn ang="0">
                      <a:pos x="333" y="246"/>
                    </a:cxn>
                    <a:cxn ang="0">
                      <a:pos x="340" y="252"/>
                    </a:cxn>
                    <a:cxn ang="0">
                      <a:pos x="336" y="260"/>
                    </a:cxn>
                    <a:cxn ang="0">
                      <a:pos x="337" y="265"/>
                    </a:cxn>
                    <a:cxn ang="0">
                      <a:pos x="332" y="280"/>
                    </a:cxn>
                    <a:cxn ang="0">
                      <a:pos x="320" y="279"/>
                    </a:cxn>
                    <a:cxn ang="0">
                      <a:pos x="336" y="283"/>
                    </a:cxn>
                    <a:cxn ang="0">
                      <a:pos x="324" y="294"/>
                    </a:cxn>
                    <a:cxn ang="0">
                      <a:pos x="326" y="305"/>
                    </a:cxn>
                    <a:cxn ang="0">
                      <a:pos x="324" y="312"/>
                    </a:cxn>
                    <a:cxn ang="0">
                      <a:pos x="324" y="321"/>
                    </a:cxn>
                    <a:cxn ang="0">
                      <a:pos x="324" y="333"/>
                    </a:cxn>
                    <a:cxn ang="0">
                      <a:pos x="303" y="329"/>
                    </a:cxn>
                    <a:cxn ang="0">
                      <a:pos x="291" y="332"/>
                    </a:cxn>
                    <a:cxn ang="0">
                      <a:pos x="292" y="347"/>
                    </a:cxn>
                    <a:cxn ang="0">
                      <a:pos x="288" y="367"/>
                    </a:cxn>
                    <a:cxn ang="0">
                      <a:pos x="274" y="352"/>
                    </a:cxn>
                    <a:cxn ang="0">
                      <a:pos x="88" y="355"/>
                    </a:cxn>
                    <a:cxn ang="0">
                      <a:pos x="77" y="333"/>
                    </a:cxn>
                    <a:cxn ang="0">
                      <a:pos x="73" y="312"/>
                    </a:cxn>
                    <a:cxn ang="0">
                      <a:pos x="70" y="294"/>
                    </a:cxn>
                    <a:cxn ang="0">
                      <a:pos x="65" y="268"/>
                    </a:cxn>
                    <a:cxn ang="0">
                      <a:pos x="69" y="246"/>
                    </a:cxn>
                    <a:cxn ang="0">
                      <a:pos x="69" y="236"/>
                    </a:cxn>
                    <a:cxn ang="0">
                      <a:pos x="66" y="219"/>
                    </a:cxn>
                    <a:cxn ang="0">
                      <a:pos x="51" y="198"/>
                    </a:cxn>
                    <a:cxn ang="0">
                      <a:pos x="24" y="100"/>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29" name="Freeform 152">
                  <a:extLst>
                    <a:ext uri="{FF2B5EF4-FFF2-40B4-BE49-F238E27FC236}">
                      <a16:creationId xmlns:a16="http://schemas.microsoft.com/office/drawing/2014/main" id="{207036EC-8DB0-C7FC-F5CB-E6C499863CEC}"/>
                    </a:ext>
                  </a:extLst>
                </p:cNvPr>
                <p:cNvSpPr>
                  <a:spLocks/>
                </p:cNvSpPr>
                <p:nvPr/>
              </p:nvSpPr>
              <p:spPr bwMode="auto">
                <a:xfrm>
                  <a:off x="4815" y="2021"/>
                  <a:ext cx="289" cy="290"/>
                </a:xfrm>
                <a:custGeom>
                  <a:avLst/>
                  <a:gdLst/>
                  <a:ahLst/>
                  <a:cxnLst>
                    <a:cxn ang="0">
                      <a:pos x="5" y="201"/>
                    </a:cxn>
                    <a:cxn ang="0">
                      <a:pos x="17" y="187"/>
                    </a:cxn>
                    <a:cxn ang="0">
                      <a:pos x="20" y="171"/>
                    </a:cxn>
                    <a:cxn ang="0">
                      <a:pos x="23" y="157"/>
                    </a:cxn>
                    <a:cxn ang="0">
                      <a:pos x="34" y="149"/>
                    </a:cxn>
                    <a:cxn ang="0">
                      <a:pos x="45" y="147"/>
                    </a:cxn>
                    <a:cxn ang="0">
                      <a:pos x="43" y="130"/>
                    </a:cxn>
                    <a:cxn ang="0">
                      <a:pos x="53" y="117"/>
                    </a:cxn>
                    <a:cxn ang="0">
                      <a:pos x="77" y="105"/>
                    </a:cxn>
                    <a:cxn ang="0">
                      <a:pos x="92" y="77"/>
                    </a:cxn>
                    <a:cxn ang="0">
                      <a:pos x="92" y="61"/>
                    </a:cxn>
                    <a:cxn ang="0">
                      <a:pos x="93" y="49"/>
                    </a:cxn>
                    <a:cxn ang="0">
                      <a:pos x="95" y="12"/>
                    </a:cxn>
                    <a:cxn ang="0">
                      <a:pos x="95" y="3"/>
                    </a:cxn>
                    <a:cxn ang="0">
                      <a:pos x="176" y="63"/>
                    </a:cxn>
                    <a:cxn ang="0">
                      <a:pos x="192" y="95"/>
                    </a:cxn>
                    <a:cxn ang="0">
                      <a:pos x="202" y="80"/>
                    </a:cxn>
                    <a:cxn ang="0">
                      <a:pos x="220" y="68"/>
                    </a:cxn>
                    <a:cxn ang="0">
                      <a:pos x="226" y="68"/>
                    </a:cxn>
                    <a:cxn ang="0">
                      <a:pos x="241" y="63"/>
                    </a:cxn>
                    <a:cxn ang="0">
                      <a:pos x="253" y="52"/>
                    </a:cxn>
                    <a:cxn ang="0">
                      <a:pos x="268" y="54"/>
                    </a:cxn>
                    <a:cxn ang="0">
                      <a:pos x="278" y="60"/>
                    </a:cxn>
                    <a:cxn ang="0">
                      <a:pos x="287" y="71"/>
                    </a:cxn>
                    <a:cxn ang="0">
                      <a:pos x="283" y="90"/>
                    </a:cxn>
                    <a:cxn ang="0">
                      <a:pos x="251" y="82"/>
                    </a:cxn>
                    <a:cxn ang="0">
                      <a:pos x="245" y="103"/>
                    </a:cxn>
                    <a:cxn ang="0">
                      <a:pos x="233" y="118"/>
                    </a:cxn>
                    <a:cxn ang="0">
                      <a:pos x="218" y="130"/>
                    </a:cxn>
                    <a:cxn ang="0">
                      <a:pos x="213" y="148"/>
                    </a:cxn>
                    <a:cxn ang="0">
                      <a:pos x="203" y="166"/>
                    </a:cxn>
                    <a:cxn ang="0">
                      <a:pos x="187" y="157"/>
                    </a:cxn>
                    <a:cxn ang="0">
                      <a:pos x="180" y="175"/>
                    </a:cxn>
                    <a:cxn ang="0">
                      <a:pos x="172" y="193"/>
                    </a:cxn>
                    <a:cxn ang="0">
                      <a:pos x="164" y="216"/>
                    </a:cxn>
                    <a:cxn ang="0">
                      <a:pos x="160" y="242"/>
                    </a:cxn>
                    <a:cxn ang="0">
                      <a:pos x="157" y="252"/>
                    </a:cxn>
                    <a:cxn ang="0">
                      <a:pos x="131" y="267"/>
                    </a:cxn>
                    <a:cxn ang="0">
                      <a:pos x="122" y="274"/>
                    </a:cxn>
                    <a:cxn ang="0">
                      <a:pos x="99" y="282"/>
                    </a:cxn>
                    <a:cxn ang="0">
                      <a:pos x="79" y="290"/>
                    </a:cxn>
                    <a:cxn ang="0">
                      <a:pos x="54" y="278"/>
                    </a:cxn>
                    <a:cxn ang="0">
                      <a:pos x="41" y="267"/>
                    </a:cxn>
                    <a:cxn ang="0">
                      <a:pos x="13" y="240"/>
                    </a:cxn>
                    <a:cxn ang="0">
                      <a:pos x="3" y="213"/>
                    </a:cxn>
                    <a:cxn ang="0">
                      <a:pos x="0" y="202"/>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0" name="Freeform 153">
                  <a:extLst>
                    <a:ext uri="{FF2B5EF4-FFF2-40B4-BE49-F238E27FC236}">
                      <a16:creationId xmlns:a16="http://schemas.microsoft.com/office/drawing/2014/main" id="{E6513D84-65A0-6699-BCC8-7FC869DAC240}"/>
                    </a:ext>
                  </a:extLst>
                </p:cNvPr>
                <p:cNvSpPr>
                  <a:spLocks/>
                </p:cNvSpPr>
                <p:nvPr/>
              </p:nvSpPr>
              <p:spPr bwMode="auto">
                <a:xfrm>
                  <a:off x="4815" y="2021"/>
                  <a:ext cx="289" cy="290"/>
                </a:xfrm>
                <a:custGeom>
                  <a:avLst/>
                  <a:gdLst/>
                  <a:ahLst/>
                  <a:cxnLst>
                    <a:cxn ang="0">
                      <a:pos x="5" y="201"/>
                    </a:cxn>
                    <a:cxn ang="0">
                      <a:pos x="17" y="187"/>
                    </a:cxn>
                    <a:cxn ang="0">
                      <a:pos x="20" y="171"/>
                    </a:cxn>
                    <a:cxn ang="0">
                      <a:pos x="23" y="157"/>
                    </a:cxn>
                    <a:cxn ang="0">
                      <a:pos x="34" y="149"/>
                    </a:cxn>
                    <a:cxn ang="0">
                      <a:pos x="45" y="147"/>
                    </a:cxn>
                    <a:cxn ang="0">
                      <a:pos x="43" y="130"/>
                    </a:cxn>
                    <a:cxn ang="0">
                      <a:pos x="53" y="117"/>
                    </a:cxn>
                    <a:cxn ang="0">
                      <a:pos x="77" y="105"/>
                    </a:cxn>
                    <a:cxn ang="0">
                      <a:pos x="92" y="77"/>
                    </a:cxn>
                    <a:cxn ang="0">
                      <a:pos x="92" y="61"/>
                    </a:cxn>
                    <a:cxn ang="0">
                      <a:pos x="93" y="49"/>
                    </a:cxn>
                    <a:cxn ang="0">
                      <a:pos x="95" y="12"/>
                    </a:cxn>
                    <a:cxn ang="0">
                      <a:pos x="95" y="3"/>
                    </a:cxn>
                    <a:cxn ang="0">
                      <a:pos x="176" y="63"/>
                    </a:cxn>
                    <a:cxn ang="0">
                      <a:pos x="192" y="95"/>
                    </a:cxn>
                    <a:cxn ang="0">
                      <a:pos x="202" y="80"/>
                    </a:cxn>
                    <a:cxn ang="0">
                      <a:pos x="220" y="68"/>
                    </a:cxn>
                    <a:cxn ang="0">
                      <a:pos x="226" y="68"/>
                    </a:cxn>
                    <a:cxn ang="0">
                      <a:pos x="241" y="63"/>
                    </a:cxn>
                    <a:cxn ang="0">
                      <a:pos x="253" y="52"/>
                    </a:cxn>
                    <a:cxn ang="0">
                      <a:pos x="268" y="54"/>
                    </a:cxn>
                    <a:cxn ang="0">
                      <a:pos x="278" y="60"/>
                    </a:cxn>
                    <a:cxn ang="0">
                      <a:pos x="287" y="71"/>
                    </a:cxn>
                    <a:cxn ang="0">
                      <a:pos x="283" y="90"/>
                    </a:cxn>
                    <a:cxn ang="0">
                      <a:pos x="251" y="82"/>
                    </a:cxn>
                    <a:cxn ang="0">
                      <a:pos x="245" y="103"/>
                    </a:cxn>
                    <a:cxn ang="0">
                      <a:pos x="233" y="118"/>
                    </a:cxn>
                    <a:cxn ang="0">
                      <a:pos x="218" y="130"/>
                    </a:cxn>
                    <a:cxn ang="0">
                      <a:pos x="213" y="148"/>
                    </a:cxn>
                    <a:cxn ang="0">
                      <a:pos x="203" y="166"/>
                    </a:cxn>
                    <a:cxn ang="0">
                      <a:pos x="187" y="157"/>
                    </a:cxn>
                    <a:cxn ang="0">
                      <a:pos x="180" y="175"/>
                    </a:cxn>
                    <a:cxn ang="0">
                      <a:pos x="172" y="193"/>
                    </a:cxn>
                    <a:cxn ang="0">
                      <a:pos x="164" y="216"/>
                    </a:cxn>
                    <a:cxn ang="0">
                      <a:pos x="160" y="242"/>
                    </a:cxn>
                    <a:cxn ang="0">
                      <a:pos x="157" y="252"/>
                    </a:cxn>
                    <a:cxn ang="0">
                      <a:pos x="131" y="267"/>
                    </a:cxn>
                    <a:cxn ang="0">
                      <a:pos x="122" y="274"/>
                    </a:cxn>
                    <a:cxn ang="0">
                      <a:pos x="99" y="282"/>
                    </a:cxn>
                    <a:cxn ang="0">
                      <a:pos x="79" y="290"/>
                    </a:cxn>
                    <a:cxn ang="0">
                      <a:pos x="54" y="278"/>
                    </a:cxn>
                    <a:cxn ang="0">
                      <a:pos x="41" y="267"/>
                    </a:cxn>
                    <a:cxn ang="0">
                      <a:pos x="13" y="240"/>
                    </a:cxn>
                    <a:cxn ang="0">
                      <a:pos x="3" y="213"/>
                    </a:cxn>
                    <a:cxn ang="0">
                      <a:pos x="0" y="202"/>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1" name="Freeform 154">
                  <a:extLst>
                    <a:ext uri="{FF2B5EF4-FFF2-40B4-BE49-F238E27FC236}">
                      <a16:creationId xmlns:a16="http://schemas.microsoft.com/office/drawing/2014/main" id="{C1CF08AE-CFD2-DC33-D67E-56E48D6C8F97}"/>
                    </a:ext>
                  </a:extLst>
                </p:cNvPr>
                <p:cNvSpPr>
                  <a:spLocks/>
                </p:cNvSpPr>
                <p:nvPr/>
              </p:nvSpPr>
              <p:spPr bwMode="auto">
                <a:xfrm>
                  <a:off x="4811" y="2474"/>
                  <a:ext cx="327" cy="251"/>
                </a:xfrm>
                <a:custGeom>
                  <a:avLst/>
                  <a:gdLst/>
                  <a:ahLst/>
                  <a:cxnLst>
                    <a:cxn ang="0">
                      <a:pos x="35" y="23"/>
                    </a:cxn>
                    <a:cxn ang="0">
                      <a:pos x="58" y="10"/>
                    </a:cxn>
                    <a:cxn ang="0">
                      <a:pos x="145" y="0"/>
                    </a:cxn>
                    <a:cxn ang="0">
                      <a:pos x="164" y="11"/>
                    </a:cxn>
                    <a:cxn ang="0">
                      <a:pos x="168" y="23"/>
                    </a:cxn>
                    <a:cxn ang="0">
                      <a:pos x="327" y="73"/>
                    </a:cxn>
                    <a:cxn ang="0">
                      <a:pos x="310" y="91"/>
                    </a:cxn>
                    <a:cxn ang="0">
                      <a:pos x="297" y="134"/>
                    </a:cxn>
                    <a:cxn ang="0">
                      <a:pos x="293" y="117"/>
                    </a:cxn>
                    <a:cxn ang="0">
                      <a:pos x="287" y="130"/>
                    </a:cxn>
                    <a:cxn ang="0">
                      <a:pos x="293" y="144"/>
                    </a:cxn>
                    <a:cxn ang="0">
                      <a:pos x="287" y="149"/>
                    </a:cxn>
                    <a:cxn ang="0">
                      <a:pos x="275" y="155"/>
                    </a:cxn>
                    <a:cxn ang="0">
                      <a:pos x="270" y="168"/>
                    </a:cxn>
                    <a:cxn ang="0">
                      <a:pos x="257" y="179"/>
                    </a:cxn>
                    <a:cxn ang="0">
                      <a:pos x="253" y="182"/>
                    </a:cxn>
                    <a:cxn ang="0">
                      <a:pos x="251" y="191"/>
                    </a:cxn>
                    <a:cxn ang="0">
                      <a:pos x="240" y="199"/>
                    </a:cxn>
                    <a:cxn ang="0">
                      <a:pos x="233" y="205"/>
                    </a:cxn>
                    <a:cxn ang="0">
                      <a:pos x="217" y="206"/>
                    </a:cxn>
                    <a:cxn ang="0">
                      <a:pos x="215" y="213"/>
                    </a:cxn>
                    <a:cxn ang="0">
                      <a:pos x="220" y="221"/>
                    </a:cxn>
                    <a:cxn ang="0">
                      <a:pos x="217" y="228"/>
                    </a:cxn>
                    <a:cxn ang="0">
                      <a:pos x="207" y="227"/>
                    </a:cxn>
                    <a:cxn ang="0">
                      <a:pos x="196" y="213"/>
                    </a:cxn>
                    <a:cxn ang="0">
                      <a:pos x="205" y="232"/>
                    </a:cxn>
                    <a:cxn ang="0">
                      <a:pos x="203" y="241"/>
                    </a:cxn>
                    <a:cxn ang="0">
                      <a:pos x="199" y="251"/>
                    </a:cxn>
                    <a:cxn ang="0">
                      <a:pos x="183" y="247"/>
                    </a:cxn>
                    <a:cxn ang="0">
                      <a:pos x="179" y="232"/>
                    </a:cxn>
                    <a:cxn ang="0">
                      <a:pos x="168" y="216"/>
                    </a:cxn>
                    <a:cxn ang="0">
                      <a:pos x="154" y="204"/>
                    </a:cxn>
                    <a:cxn ang="0">
                      <a:pos x="145" y="185"/>
                    </a:cxn>
                    <a:cxn ang="0">
                      <a:pos x="129" y="172"/>
                    </a:cxn>
                    <a:cxn ang="0">
                      <a:pos x="118" y="164"/>
                    </a:cxn>
                    <a:cxn ang="0">
                      <a:pos x="110" y="151"/>
                    </a:cxn>
                    <a:cxn ang="0">
                      <a:pos x="97" y="138"/>
                    </a:cxn>
                    <a:cxn ang="0">
                      <a:pos x="85" y="129"/>
                    </a:cxn>
                    <a:cxn ang="0">
                      <a:pos x="59" y="111"/>
                    </a:cxn>
                    <a:cxn ang="0">
                      <a:pos x="39" y="83"/>
                    </a:cxn>
                    <a:cxn ang="0">
                      <a:pos x="23" y="75"/>
                    </a:cxn>
                    <a:cxn ang="0">
                      <a:pos x="3" y="62"/>
                    </a:cxn>
                    <a:cxn ang="0">
                      <a:pos x="12" y="37"/>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2" name="Freeform 155">
                  <a:extLst>
                    <a:ext uri="{FF2B5EF4-FFF2-40B4-BE49-F238E27FC236}">
                      <a16:creationId xmlns:a16="http://schemas.microsoft.com/office/drawing/2014/main" id="{95F00013-BFB3-3E5C-B7FC-0738F1FCBE1C}"/>
                    </a:ext>
                  </a:extLst>
                </p:cNvPr>
                <p:cNvSpPr>
                  <a:spLocks/>
                </p:cNvSpPr>
                <p:nvPr/>
              </p:nvSpPr>
              <p:spPr bwMode="auto">
                <a:xfrm>
                  <a:off x="4811" y="2474"/>
                  <a:ext cx="327" cy="251"/>
                </a:xfrm>
                <a:custGeom>
                  <a:avLst/>
                  <a:gdLst/>
                  <a:ahLst/>
                  <a:cxnLst>
                    <a:cxn ang="0">
                      <a:pos x="35" y="23"/>
                    </a:cxn>
                    <a:cxn ang="0">
                      <a:pos x="58" y="10"/>
                    </a:cxn>
                    <a:cxn ang="0">
                      <a:pos x="145" y="0"/>
                    </a:cxn>
                    <a:cxn ang="0">
                      <a:pos x="164" y="11"/>
                    </a:cxn>
                    <a:cxn ang="0">
                      <a:pos x="168" y="23"/>
                    </a:cxn>
                    <a:cxn ang="0">
                      <a:pos x="327" y="73"/>
                    </a:cxn>
                    <a:cxn ang="0">
                      <a:pos x="310" y="91"/>
                    </a:cxn>
                    <a:cxn ang="0">
                      <a:pos x="297" y="134"/>
                    </a:cxn>
                    <a:cxn ang="0">
                      <a:pos x="293" y="117"/>
                    </a:cxn>
                    <a:cxn ang="0">
                      <a:pos x="287" y="130"/>
                    </a:cxn>
                    <a:cxn ang="0">
                      <a:pos x="293" y="144"/>
                    </a:cxn>
                    <a:cxn ang="0">
                      <a:pos x="287" y="149"/>
                    </a:cxn>
                    <a:cxn ang="0">
                      <a:pos x="275" y="155"/>
                    </a:cxn>
                    <a:cxn ang="0">
                      <a:pos x="270" y="168"/>
                    </a:cxn>
                    <a:cxn ang="0">
                      <a:pos x="257" y="179"/>
                    </a:cxn>
                    <a:cxn ang="0">
                      <a:pos x="253" y="182"/>
                    </a:cxn>
                    <a:cxn ang="0">
                      <a:pos x="251" y="191"/>
                    </a:cxn>
                    <a:cxn ang="0">
                      <a:pos x="240" y="199"/>
                    </a:cxn>
                    <a:cxn ang="0">
                      <a:pos x="233" y="205"/>
                    </a:cxn>
                    <a:cxn ang="0">
                      <a:pos x="217" y="206"/>
                    </a:cxn>
                    <a:cxn ang="0">
                      <a:pos x="215" y="213"/>
                    </a:cxn>
                    <a:cxn ang="0">
                      <a:pos x="220" y="221"/>
                    </a:cxn>
                    <a:cxn ang="0">
                      <a:pos x="217" y="228"/>
                    </a:cxn>
                    <a:cxn ang="0">
                      <a:pos x="207" y="227"/>
                    </a:cxn>
                    <a:cxn ang="0">
                      <a:pos x="196" y="213"/>
                    </a:cxn>
                    <a:cxn ang="0">
                      <a:pos x="205" y="232"/>
                    </a:cxn>
                    <a:cxn ang="0">
                      <a:pos x="203" y="241"/>
                    </a:cxn>
                    <a:cxn ang="0">
                      <a:pos x="199" y="251"/>
                    </a:cxn>
                    <a:cxn ang="0">
                      <a:pos x="183" y="247"/>
                    </a:cxn>
                    <a:cxn ang="0">
                      <a:pos x="179" y="232"/>
                    </a:cxn>
                    <a:cxn ang="0">
                      <a:pos x="168" y="216"/>
                    </a:cxn>
                    <a:cxn ang="0">
                      <a:pos x="154" y="204"/>
                    </a:cxn>
                    <a:cxn ang="0">
                      <a:pos x="145" y="185"/>
                    </a:cxn>
                    <a:cxn ang="0">
                      <a:pos x="129" y="172"/>
                    </a:cxn>
                    <a:cxn ang="0">
                      <a:pos x="118" y="164"/>
                    </a:cxn>
                    <a:cxn ang="0">
                      <a:pos x="110" y="151"/>
                    </a:cxn>
                    <a:cxn ang="0">
                      <a:pos x="97" y="138"/>
                    </a:cxn>
                    <a:cxn ang="0">
                      <a:pos x="85" y="129"/>
                    </a:cxn>
                    <a:cxn ang="0">
                      <a:pos x="59" y="111"/>
                    </a:cxn>
                    <a:cxn ang="0">
                      <a:pos x="39" y="83"/>
                    </a:cxn>
                    <a:cxn ang="0">
                      <a:pos x="23" y="75"/>
                    </a:cxn>
                    <a:cxn ang="0">
                      <a:pos x="3" y="62"/>
                    </a:cxn>
                    <a:cxn ang="0">
                      <a:pos x="12" y="37"/>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3" name="Freeform 156">
                  <a:extLst>
                    <a:ext uri="{FF2B5EF4-FFF2-40B4-BE49-F238E27FC236}">
                      <a16:creationId xmlns:a16="http://schemas.microsoft.com/office/drawing/2014/main" id="{EFBEA2FB-B7AF-1F02-BB9E-DBCC7DF16337}"/>
                    </a:ext>
                  </a:extLst>
                </p:cNvPr>
                <p:cNvSpPr>
                  <a:spLocks/>
                </p:cNvSpPr>
                <p:nvPr/>
              </p:nvSpPr>
              <p:spPr bwMode="auto">
                <a:xfrm>
                  <a:off x="4895" y="1849"/>
                  <a:ext cx="377" cy="247"/>
                </a:xfrm>
                <a:custGeom>
                  <a:avLst/>
                  <a:gdLst/>
                  <a:ahLst/>
                  <a:cxnLst>
                    <a:cxn ang="0">
                      <a:pos x="7" y="58"/>
                    </a:cxn>
                    <a:cxn ang="0">
                      <a:pos x="23" y="45"/>
                    </a:cxn>
                    <a:cxn ang="0">
                      <a:pos x="41" y="32"/>
                    </a:cxn>
                    <a:cxn ang="0">
                      <a:pos x="45" y="53"/>
                    </a:cxn>
                    <a:cxn ang="0">
                      <a:pos x="168" y="30"/>
                    </a:cxn>
                    <a:cxn ang="0">
                      <a:pos x="306" y="0"/>
                    </a:cxn>
                    <a:cxn ang="0">
                      <a:pos x="313" y="3"/>
                    </a:cxn>
                    <a:cxn ang="0">
                      <a:pos x="320" y="7"/>
                    </a:cxn>
                    <a:cxn ang="0">
                      <a:pos x="331" y="23"/>
                    </a:cxn>
                    <a:cxn ang="0">
                      <a:pos x="336" y="34"/>
                    </a:cxn>
                    <a:cxn ang="0">
                      <a:pos x="351" y="38"/>
                    </a:cxn>
                    <a:cxn ang="0">
                      <a:pos x="357" y="43"/>
                    </a:cxn>
                    <a:cxn ang="0">
                      <a:pos x="350" y="54"/>
                    </a:cxn>
                    <a:cxn ang="0">
                      <a:pos x="343" y="73"/>
                    </a:cxn>
                    <a:cxn ang="0">
                      <a:pos x="340" y="83"/>
                    </a:cxn>
                    <a:cxn ang="0">
                      <a:pos x="344" y="88"/>
                    </a:cxn>
                    <a:cxn ang="0">
                      <a:pos x="339" y="98"/>
                    </a:cxn>
                    <a:cxn ang="0">
                      <a:pos x="346" y="112"/>
                    </a:cxn>
                    <a:cxn ang="0">
                      <a:pos x="353" y="119"/>
                    </a:cxn>
                    <a:cxn ang="0">
                      <a:pos x="361" y="123"/>
                    </a:cxn>
                    <a:cxn ang="0">
                      <a:pos x="377" y="138"/>
                    </a:cxn>
                    <a:cxn ang="0">
                      <a:pos x="367" y="149"/>
                    </a:cxn>
                    <a:cxn ang="0">
                      <a:pos x="362" y="155"/>
                    </a:cxn>
                    <a:cxn ang="0">
                      <a:pos x="362" y="156"/>
                    </a:cxn>
                    <a:cxn ang="0">
                      <a:pos x="358" y="165"/>
                    </a:cxn>
                    <a:cxn ang="0">
                      <a:pos x="348" y="171"/>
                    </a:cxn>
                    <a:cxn ang="0">
                      <a:pos x="340" y="175"/>
                    </a:cxn>
                    <a:cxn ang="0">
                      <a:pos x="332" y="176"/>
                    </a:cxn>
                    <a:cxn ang="0">
                      <a:pos x="324" y="184"/>
                    </a:cxn>
                    <a:cxn ang="0">
                      <a:pos x="202" y="216"/>
                    </a:cxn>
                    <a:cxn ang="0">
                      <a:pos x="31" y="247"/>
                    </a:cxn>
                    <a:cxn ang="0">
                      <a:pos x="0" y="66"/>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4" name="Freeform 157">
                  <a:extLst>
                    <a:ext uri="{FF2B5EF4-FFF2-40B4-BE49-F238E27FC236}">
                      <a16:creationId xmlns:a16="http://schemas.microsoft.com/office/drawing/2014/main" id="{2B2C28CB-543F-F3A6-61DC-0795028883C7}"/>
                    </a:ext>
                  </a:extLst>
                </p:cNvPr>
                <p:cNvSpPr>
                  <a:spLocks/>
                </p:cNvSpPr>
                <p:nvPr/>
              </p:nvSpPr>
              <p:spPr bwMode="auto">
                <a:xfrm>
                  <a:off x="4895" y="1849"/>
                  <a:ext cx="377" cy="247"/>
                </a:xfrm>
                <a:custGeom>
                  <a:avLst/>
                  <a:gdLst/>
                  <a:ahLst/>
                  <a:cxnLst>
                    <a:cxn ang="0">
                      <a:pos x="7" y="58"/>
                    </a:cxn>
                    <a:cxn ang="0">
                      <a:pos x="23" y="45"/>
                    </a:cxn>
                    <a:cxn ang="0">
                      <a:pos x="41" y="32"/>
                    </a:cxn>
                    <a:cxn ang="0">
                      <a:pos x="45" y="53"/>
                    </a:cxn>
                    <a:cxn ang="0">
                      <a:pos x="168" y="30"/>
                    </a:cxn>
                    <a:cxn ang="0">
                      <a:pos x="306" y="0"/>
                    </a:cxn>
                    <a:cxn ang="0">
                      <a:pos x="313" y="3"/>
                    </a:cxn>
                    <a:cxn ang="0">
                      <a:pos x="320" y="7"/>
                    </a:cxn>
                    <a:cxn ang="0">
                      <a:pos x="331" y="23"/>
                    </a:cxn>
                    <a:cxn ang="0">
                      <a:pos x="336" y="34"/>
                    </a:cxn>
                    <a:cxn ang="0">
                      <a:pos x="351" y="38"/>
                    </a:cxn>
                    <a:cxn ang="0">
                      <a:pos x="357" y="43"/>
                    </a:cxn>
                    <a:cxn ang="0">
                      <a:pos x="350" y="54"/>
                    </a:cxn>
                    <a:cxn ang="0">
                      <a:pos x="343" y="73"/>
                    </a:cxn>
                    <a:cxn ang="0">
                      <a:pos x="340" y="83"/>
                    </a:cxn>
                    <a:cxn ang="0">
                      <a:pos x="344" y="88"/>
                    </a:cxn>
                    <a:cxn ang="0">
                      <a:pos x="339" y="98"/>
                    </a:cxn>
                    <a:cxn ang="0">
                      <a:pos x="346" y="112"/>
                    </a:cxn>
                    <a:cxn ang="0">
                      <a:pos x="353" y="119"/>
                    </a:cxn>
                    <a:cxn ang="0">
                      <a:pos x="361" y="123"/>
                    </a:cxn>
                    <a:cxn ang="0">
                      <a:pos x="377" y="138"/>
                    </a:cxn>
                    <a:cxn ang="0">
                      <a:pos x="367" y="149"/>
                    </a:cxn>
                    <a:cxn ang="0">
                      <a:pos x="362" y="155"/>
                    </a:cxn>
                    <a:cxn ang="0">
                      <a:pos x="362" y="156"/>
                    </a:cxn>
                    <a:cxn ang="0">
                      <a:pos x="358" y="165"/>
                    </a:cxn>
                    <a:cxn ang="0">
                      <a:pos x="348" y="171"/>
                    </a:cxn>
                    <a:cxn ang="0">
                      <a:pos x="340" y="175"/>
                    </a:cxn>
                    <a:cxn ang="0">
                      <a:pos x="332" y="176"/>
                    </a:cxn>
                    <a:cxn ang="0">
                      <a:pos x="324" y="184"/>
                    </a:cxn>
                    <a:cxn ang="0">
                      <a:pos x="202" y="216"/>
                    </a:cxn>
                    <a:cxn ang="0">
                      <a:pos x="31" y="247"/>
                    </a:cxn>
                    <a:cxn ang="0">
                      <a:pos x="0" y="66"/>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5" name="Freeform 158">
                  <a:extLst>
                    <a:ext uri="{FF2B5EF4-FFF2-40B4-BE49-F238E27FC236}">
                      <a16:creationId xmlns:a16="http://schemas.microsoft.com/office/drawing/2014/main" id="{E045E7EF-07D6-F12B-BD94-6AEDC7CBD8EA}"/>
                    </a:ext>
                  </a:extLst>
                </p:cNvPr>
                <p:cNvSpPr>
                  <a:spLocks/>
                </p:cNvSpPr>
                <p:nvPr/>
              </p:nvSpPr>
              <p:spPr bwMode="auto">
                <a:xfrm>
                  <a:off x="5218" y="2024"/>
                  <a:ext cx="69" cy="115"/>
                </a:xfrm>
                <a:custGeom>
                  <a:avLst/>
                  <a:gdLst/>
                  <a:ahLst/>
                  <a:cxnLst>
                    <a:cxn ang="0">
                      <a:pos x="0" y="15"/>
                    </a:cxn>
                    <a:cxn ang="0">
                      <a:pos x="1" y="9"/>
                    </a:cxn>
                    <a:cxn ang="0">
                      <a:pos x="4" y="4"/>
                    </a:cxn>
                    <a:cxn ang="0">
                      <a:pos x="9" y="1"/>
                    </a:cxn>
                    <a:cxn ang="0">
                      <a:pos x="13" y="0"/>
                    </a:cxn>
                    <a:cxn ang="0">
                      <a:pos x="17" y="0"/>
                    </a:cxn>
                    <a:cxn ang="0">
                      <a:pos x="20" y="3"/>
                    </a:cxn>
                    <a:cxn ang="0">
                      <a:pos x="17" y="4"/>
                    </a:cxn>
                    <a:cxn ang="0">
                      <a:pos x="17" y="9"/>
                    </a:cxn>
                    <a:cxn ang="0">
                      <a:pos x="15" y="15"/>
                    </a:cxn>
                    <a:cxn ang="0">
                      <a:pos x="12" y="19"/>
                    </a:cxn>
                    <a:cxn ang="0">
                      <a:pos x="16" y="24"/>
                    </a:cxn>
                    <a:cxn ang="0">
                      <a:pos x="16" y="28"/>
                    </a:cxn>
                    <a:cxn ang="0">
                      <a:pos x="19" y="34"/>
                    </a:cxn>
                    <a:cxn ang="0">
                      <a:pos x="23" y="39"/>
                    </a:cxn>
                    <a:cxn ang="0">
                      <a:pos x="28" y="43"/>
                    </a:cxn>
                    <a:cxn ang="0">
                      <a:pos x="32" y="47"/>
                    </a:cxn>
                    <a:cxn ang="0">
                      <a:pos x="32" y="54"/>
                    </a:cxn>
                    <a:cxn ang="0">
                      <a:pos x="35" y="62"/>
                    </a:cxn>
                    <a:cxn ang="0">
                      <a:pos x="42" y="66"/>
                    </a:cxn>
                    <a:cxn ang="0">
                      <a:pos x="43" y="72"/>
                    </a:cxn>
                    <a:cxn ang="0">
                      <a:pos x="53" y="80"/>
                    </a:cxn>
                    <a:cxn ang="0">
                      <a:pos x="59" y="79"/>
                    </a:cxn>
                    <a:cxn ang="0">
                      <a:pos x="61" y="81"/>
                    </a:cxn>
                    <a:cxn ang="0">
                      <a:pos x="59" y="87"/>
                    </a:cxn>
                    <a:cxn ang="0">
                      <a:pos x="59" y="92"/>
                    </a:cxn>
                    <a:cxn ang="0">
                      <a:pos x="61" y="92"/>
                    </a:cxn>
                    <a:cxn ang="0">
                      <a:pos x="57" y="98"/>
                    </a:cxn>
                    <a:cxn ang="0">
                      <a:pos x="59" y="96"/>
                    </a:cxn>
                    <a:cxn ang="0">
                      <a:pos x="65" y="95"/>
                    </a:cxn>
                    <a:cxn ang="0">
                      <a:pos x="69" y="106"/>
                    </a:cxn>
                    <a:cxn ang="0">
                      <a:pos x="68" y="106"/>
                    </a:cxn>
                    <a:cxn ang="0">
                      <a:pos x="65" y="107"/>
                    </a:cxn>
                    <a:cxn ang="0">
                      <a:pos x="28" y="115"/>
                    </a:cxn>
                    <a:cxn ang="0">
                      <a:pos x="25" y="110"/>
                    </a:cxn>
                    <a:cxn ang="0">
                      <a:pos x="16" y="73"/>
                    </a:cxn>
                    <a:cxn ang="0">
                      <a:pos x="0" y="15"/>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6" name="Freeform 159">
                  <a:extLst>
                    <a:ext uri="{FF2B5EF4-FFF2-40B4-BE49-F238E27FC236}">
                      <a16:creationId xmlns:a16="http://schemas.microsoft.com/office/drawing/2014/main" id="{00B5E264-6401-57C6-0E4C-A72B7F7938D1}"/>
                    </a:ext>
                  </a:extLst>
                </p:cNvPr>
                <p:cNvSpPr>
                  <a:spLocks/>
                </p:cNvSpPr>
                <p:nvPr/>
              </p:nvSpPr>
              <p:spPr bwMode="auto">
                <a:xfrm>
                  <a:off x="5218" y="2024"/>
                  <a:ext cx="69" cy="115"/>
                </a:xfrm>
                <a:custGeom>
                  <a:avLst/>
                  <a:gdLst/>
                  <a:ahLst/>
                  <a:cxnLst>
                    <a:cxn ang="0">
                      <a:pos x="0" y="15"/>
                    </a:cxn>
                    <a:cxn ang="0">
                      <a:pos x="1" y="9"/>
                    </a:cxn>
                    <a:cxn ang="0">
                      <a:pos x="4" y="4"/>
                    </a:cxn>
                    <a:cxn ang="0">
                      <a:pos x="9" y="1"/>
                    </a:cxn>
                    <a:cxn ang="0">
                      <a:pos x="13" y="0"/>
                    </a:cxn>
                    <a:cxn ang="0">
                      <a:pos x="17" y="0"/>
                    </a:cxn>
                    <a:cxn ang="0">
                      <a:pos x="20" y="3"/>
                    </a:cxn>
                    <a:cxn ang="0">
                      <a:pos x="17" y="4"/>
                    </a:cxn>
                    <a:cxn ang="0">
                      <a:pos x="17" y="9"/>
                    </a:cxn>
                    <a:cxn ang="0">
                      <a:pos x="15" y="15"/>
                    </a:cxn>
                    <a:cxn ang="0">
                      <a:pos x="12" y="19"/>
                    </a:cxn>
                    <a:cxn ang="0">
                      <a:pos x="16" y="24"/>
                    </a:cxn>
                    <a:cxn ang="0">
                      <a:pos x="16" y="28"/>
                    </a:cxn>
                    <a:cxn ang="0">
                      <a:pos x="19" y="34"/>
                    </a:cxn>
                    <a:cxn ang="0">
                      <a:pos x="23" y="39"/>
                    </a:cxn>
                    <a:cxn ang="0">
                      <a:pos x="28" y="43"/>
                    </a:cxn>
                    <a:cxn ang="0">
                      <a:pos x="32" y="47"/>
                    </a:cxn>
                    <a:cxn ang="0">
                      <a:pos x="32" y="54"/>
                    </a:cxn>
                    <a:cxn ang="0">
                      <a:pos x="35" y="62"/>
                    </a:cxn>
                    <a:cxn ang="0">
                      <a:pos x="42" y="66"/>
                    </a:cxn>
                    <a:cxn ang="0">
                      <a:pos x="43" y="72"/>
                    </a:cxn>
                    <a:cxn ang="0">
                      <a:pos x="53" y="80"/>
                    </a:cxn>
                    <a:cxn ang="0">
                      <a:pos x="59" y="79"/>
                    </a:cxn>
                    <a:cxn ang="0">
                      <a:pos x="61" y="81"/>
                    </a:cxn>
                    <a:cxn ang="0">
                      <a:pos x="59" y="87"/>
                    </a:cxn>
                    <a:cxn ang="0">
                      <a:pos x="59" y="92"/>
                    </a:cxn>
                    <a:cxn ang="0">
                      <a:pos x="61" y="92"/>
                    </a:cxn>
                    <a:cxn ang="0">
                      <a:pos x="57" y="98"/>
                    </a:cxn>
                    <a:cxn ang="0">
                      <a:pos x="59" y="96"/>
                    </a:cxn>
                    <a:cxn ang="0">
                      <a:pos x="65" y="95"/>
                    </a:cxn>
                    <a:cxn ang="0">
                      <a:pos x="69" y="106"/>
                    </a:cxn>
                    <a:cxn ang="0">
                      <a:pos x="68" y="106"/>
                    </a:cxn>
                    <a:cxn ang="0">
                      <a:pos x="65" y="107"/>
                    </a:cxn>
                    <a:cxn ang="0">
                      <a:pos x="28" y="115"/>
                    </a:cxn>
                    <a:cxn ang="0">
                      <a:pos x="25" y="110"/>
                    </a:cxn>
                    <a:cxn ang="0">
                      <a:pos x="16" y="73"/>
                    </a:cxn>
                    <a:cxn ang="0">
                      <a:pos x="0" y="15"/>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7" name="Freeform 160">
                  <a:extLst>
                    <a:ext uri="{FF2B5EF4-FFF2-40B4-BE49-F238E27FC236}">
                      <a16:creationId xmlns:a16="http://schemas.microsoft.com/office/drawing/2014/main" id="{C72BF187-7253-B5C0-F808-15677FF79C2E}"/>
                    </a:ext>
                  </a:extLst>
                </p:cNvPr>
                <p:cNvSpPr>
                  <a:spLocks/>
                </p:cNvSpPr>
                <p:nvPr/>
              </p:nvSpPr>
              <p:spPr bwMode="auto">
                <a:xfrm>
                  <a:off x="5260" y="1553"/>
                  <a:ext cx="108" cy="206"/>
                </a:xfrm>
                <a:custGeom>
                  <a:avLst/>
                  <a:gdLst/>
                  <a:ahLst/>
                  <a:cxnLst>
                    <a:cxn ang="0">
                      <a:pos x="0" y="27"/>
                    </a:cxn>
                    <a:cxn ang="0">
                      <a:pos x="19" y="22"/>
                    </a:cxn>
                    <a:cxn ang="0">
                      <a:pos x="103" y="0"/>
                    </a:cxn>
                    <a:cxn ang="0">
                      <a:pos x="101" y="2"/>
                    </a:cxn>
                    <a:cxn ang="0">
                      <a:pos x="104" y="10"/>
                    </a:cxn>
                    <a:cxn ang="0">
                      <a:pos x="101" y="21"/>
                    </a:cxn>
                    <a:cxn ang="0">
                      <a:pos x="103" y="26"/>
                    </a:cxn>
                    <a:cxn ang="0">
                      <a:pos x="107" y="31"/>
                    </a:cxn>
                    <a:cxn ang="0">
                      <a:pos x="108" y="36"/>
                    </a:cxn>
                    <a:cxn ang="0">
                      <a:pos x="108" y="41"/>
                    </a:cxn>
                    <a:cxn ang="0">
                      <a:pos x="104" y="49"/>
                    </a:cxn>
                    <a:cxn ang="0">
                      <a:pos x="95" y="59"/>
                    </a:cxn>
                    <a:cxn ang="0">
                      <a:pos x="93" y="60"/>
                    </a:cxn>
                    <a:cxn ang="0">
                      <a:pos x="88" y="64"/>
                    </a:cxn>
                    <a:cxn ang="0">
                      <a:pos x="88" y="69"/>
                    </a:cxn>
                    <a:cxn ang="0">
                      <a:pos x="92" y="80"/>
                    </a:cxn>
                    <a:cxn ang="0">
                      <a:pos x="89" y="90"/>
                    </a:cxn>
                    <a:cxn ang="0">
                      <a:pos x="91" y="95"/>
                    </a:cxn>
                    <a:cxn ang="0">
                      <a:pos x="88" y="101"/>
                    </a:cxn>
                    <a:cxn ang="0">
                      <a:pos x="89" y="106"/>
                    </a:cxn>
                    <a:cxn ang="0">
                      <a:pos x="88" y="111"/>
                    </a:cxn>
                    <a:cxn ang="0">
                      <a:pos x="84" y="117"/>
                    </a:cxn>
                    <a:cxn ang="0">
                      <a:pos x="85" y="125"/>
                    </a:cxn>
                    <a:cxn ang="0">
                      <a:pos x="82" y="129"/>
                    </a:cxn>
                    <a:cxn ang="0">
                      <a:pos x="88" y="148"/>
                    </a:cxn>
                    <a:cxn ang="0">
                      <a:pos x="88" y="159"/>
                    </a:cxn>
                    <a:cxn ang="0">
                      <a:pos x="91" y="174"/>
                    </a:cxn>
                    <a:cxn ang="0">
                      <a:pos x="88" y="179"/>
                    </a:cxn>
                    <a:cxn ang="0">
                      <a:pos x="88" y="185"/>
                    </a:cxn>
                    <a:cxn ang="0">
                      <a:pos x="91" y="191"/>
                    </a:cxn>
                    <a:cxn ang="0">
                      <a:pos x="96" y="196"/>
                    </a:cxn>
                    <a:cxn ang="0">
                      <a:pos x="50" y="206"/>
                    </a:cxn>
                    <a:cxn ang="0">
                      <a:pos x="47" y="201"/>
                    </a:cxn>
                    <a:cxn ang="0">
                      <a:pos x="47" y="197"/>
                    </a:cxn>
                    <a:cxn ang="0">
                      <a:pos x="35" y="144"/>
                    </a:cxn>
                    <a:cxn ang="0">
                      <a:pos x="27" y="137"/>
                    </a:cxn>
                    <a:cxn ang="0">
                      <a:pos x="26" y="143"/>
                    </a:cxn>
                    <a:cxn ang="0">
                      <a:pos x="23" y="137"/>
                    </a:cxn>
                    <a:cxn ang="0">
                      <a:pos x="23" y="129"/>
                    </a:cxn>
                    <a:cxn ang="0">
                      <a:pos x="20" y="118"/>
                    </a:cxn>
                    <a:cxn ang="0">
                      <a:pos x="17" y="113"/>
                    </a:cxn>
                    <a:cxn ang="0">
                      <a:pos x="13" y="102"/>
                    </a:cxn>
                    <a:cxn ang="0">
                      <a:pos x="13" y="91"/>
                    </a:cxn>
                    <a:cxn ang="0">
                      <a:pos x="16" y="90"/>
                    </a:cxn>
                    <a:cxn ang="0">
                      <a:pos x="15" y="84"/>
                    </a:cxn>
                    <a:cxn ang="0">
                      <a:pos x="13" y="79"/>
                    </a:cxn>
                    <a:cxn ang="0">
                      <a:pos x="13" y="74"/>
                    </a:cxn>
                    <a:cxn ang="0">
                      <a:pos x="12" y="68"/>
                    </a:cxn>
                    <a:cxn ang="0">
                      <a:pos x="7" y="63"/>
                    </a:cxn>
                    <a:cxn ang="0">
                      <a:pos x="5" y="57"/>
                    </a:cxn>
                    <a:cxn ang="0">
                      <a:pos x="5" y="45"/>
                    </a:cxn>
                    <a:cxn ang="0">
                      <a:pos x="1" y="40"/>
                    </a:cxn>
                    <a:cxn ang="0">
                      <a:pos x="1" y="34"/>
                    </a:cxn>
                    <a:cxn ang="0">
                      <a:pos x="0" y="30"/>
                    </a:cxn>
                    <a:cxn ang="0">
                      <a:pos x="0" y="27"/>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close/>
                    </a:path>
                  </a:pathLst>
                </a:custGeom>
                <a:grpFill/>
                <a:ln w="9525">
                  <a:solidFill>
                    <a:schemeClr val="bg1"/>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8" name="Freeform 161">
                  <a:extLst>
                    <a:ext uri="{FF2B5EF4-FFF2-40B4-BE49-F238E27FC236}">
                      <a16:creationId xmlns:a16="http://schemas.microsoft.com/office/drawing/2014/main" id="{C9C4D280-D567-4A2A-3E37-2F927CA38A8F}"/>
                    </a:ext>
                  </a:extLst>
                </p:cNvPr>
                <p:cNvSpPr>
                  <a:spLocks/>
                </p:cNvSpPr>
                <p:nvPr/>
              </p:nvSpPr>
              <p:spPr bwMode="auto">
                <a:xfrm>
                  <a:off x="5260" y="1553"/>
                  <a:ext cx="108" cy="206"/>
                </a:xfrm>
                <a:custGeom>
                  <a:avLst/>
                  <a:gdLst/>
                  <a:ahLst/>
                  <a:cxnLst>
                    <a:cxn ang="0">
                      <a:pos x="0" y="27"/>
                    </a:cxn>
                    <a:cxn ang="0">
                      <a:pos x="19" y="22"/>
                    </a:cxn>
                    <a:cxn ang="0">
                      <a:pos x="103" y="0"/>
                    </a:cxn>
                    <a:cxn ang="0">
                      <a:pos x="101" y="2"/>
                    </a:cxn>
                    <a:cxn ang="0">
                      <a:pos x="104" y="10"/>
                    </a:cxn>
                    <a:cxn ang="0">
                      <a:pos x="101" y="21"/>
                    </a:cxn>
                    <a:cxn ang="0">
                      <a:pos x="103" y="26"/>
                    </a:cxn>
                    <a:cxn ang="0">
                      <a:pos x="107" y="31"/>
                    </a:cxn>
                    <a:cxn ang="0">
                      <a:pos x="108" y="36"/>
                    </a:cxn>
                    <a:cxn ang="0">
                      <a:pos x="108" y="41"/>
                    </a:cxn>
                    <a:cxn ang="0">
                      <a:pos x="104" y="49"/>
                    </a:cxn>
                    <a:cxn ang="0">
                      <a:pos x="95" y="59"/>
                    </a:cxn>
                    <a:cxn ang="0">
                      <a:pos x="93" y="60"/>
                    </a:cxn>
                    <a:cxn ang="0">
                      <a:pos x="88" y="64"/>
                    </a:cxn>
                    <a:cxn ang="0">
                      <a:pos x="88" y="69"/>
                    </a:cxn>
                    <a:cxn ang="0">
                      <a:pos x="92" y="80"/>
                    </a:cxn>
                    <a:cxn ang="0">
                      <a:pos x="89" y="90"/>
                    </a:cxn>
                    <a:cxn ang="0">
                      <a:pos x="91" y="95"/>
                    </a:cxn>
                    <a:cxn ang="0">
                      <a:pos x="88" y="101"/>
                    </a:cxn>
                    <a:cxn ang="0">
                      <a:pos x="89" y="106"/>
                    </a:cxn>
                    <a:cxn ang="0">
                      <a:pos x="88" y="111"/>
                    </a:cxn>
                    <a:cxn ang="0">
                      <a:pos x="84" y="117"/>
                    </a:cxn>
                    <a:cxn ang="0">
                      <a:pos x="85" y="125"/>
                    </a:cxn>
                    <a:cxn ang="0">
                      <a:pos x="82" y="129"/>
                    </a:cxn>
                    <a:cxn ang="0">
                      <a:pos x="88" y="148"/>
                    </a:cxn>
                    <a:cxn ang="0">
                      <a:pos x="88" y="159"/>
                    </a:cxn>
                    <a:cxn ang="0">
                      <a:pos x="91" y="174"/>
                    </a:cxn>
                    <a:cxn ang="0">
                      <a:pos x="88" y="179"/>
                    </a:cxn>
                    <a:cxn ang="0">
                      <a:pos x="88" y="185"/>
                    </a:cxn>
                    <a:cxn ang="0">
                      <a:pos x="91" y="191"/>
                    </a:cxn>
                    <a:cxn ang="0">
                      <a:pos x="96" y="196"/>
                    </a:cxn>
                    <a:cxn ang="0">
                      <a:pos x="50" y="206"/>
                    </a:cxn>
                    <a:cxn ang="0">
                      <a:pos x="47" y="201"/>
                    </a:cxn>
                    <a:cxn ang="0">
                      <a:pos x="47" y="197"/>
                    </a:cxn>
                    <a:cxn ang="0">
                      <a:pos x="35" y="144"/>
                    </a:cxn>
                    <a:cxn ang="0">
                      <a:pos x="27" y="137"/>
                    </a:cxn>
                    <a:cxn ang="0">
                      <a:pos x="26" y="143"/>
                    </a:cxn>
                    <a:cxn ang="0">
                      <a:pos x="23" y="137"/>
                    </a:cxn>
                    <a:cxn ang="0">
                      <a:pos x="23" y="129"/>
                    </a:cxn>
                    <a:cxn ang="0">
                      <a:pos x="20" y="118"/>
                    </a:cxn>
                    <a:cxn ang="0">
                      <a:pos x="17" y="113"/>
                    </a:cxn>
                    <a:cxn ang="0">
                      <a:pos x="13" y="102"/>
                    </a:cxn>
                    <a:cxn ang="0">
                      <a:pos x="13" y="91"/>
                    </a:cxn>
                    <a:cxn ang="0">
                      <a:pos x="16" y="90"/>
                    </a:cxn>
                    <a:cxn ang="0">
                      <a:pos x="15" y="84"/>
                    </a:cxn>
                    <a:cxn ang="0">
                      <a:pos x="13" y="79"/>
                    </a:cxn>
                    <a:cxn ang="0">
                      <a:pos x="13" y="74"/>
                    </a:cxn>
                    <a:cxn ang="0">
                      <a:pos x="12" y="68"/>
                    </a:cxn>
                    <a:cxn ang="0">
                      <a:pos x="7" y="63"/>
                    </a:cxn>
                    <a:cxn ang="0">
                      <a:pos x="5" y="57"/>
                    </a:cxn>
                    <a:cxn ang="0">
                      <a:pos x="5" y="45"/>
                    </a:cxn>
                    <a:cxn ang="0">
                      <a:pos x="1" y="40"/>
                    </a:cxn>
                    <a:cxn ang="0">
                      <a:pos x="1" y="34"/>
                    </a:cxn>
                    <a:cxn ang="0">
                      <a:pos x="0" y="30"/>
                    </a:cxn>
                    <a:cxn ang="0">
                      <a:pos x="0" y="27"/>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39" name="Freeform 162">
                  <a:extLst>
                    <a:ext uri="{FF2B5EF4-FFF2-40B4-BE49-F238E27FC236}">
                      <a16:creationId xmlns:a16="http://schemas.microsoft.com/office/drawing/2014/main" id="{AF2B46C8-0E84-2E13-34EA-FB2CEECB8610}"/>
                    </a:ext>
                  </a:extLst>
                </p:cNvPr>
                <p:cNvSpPr>
                  <a:spLocks noEditPoints="1"/>
                </p:cNvSpPr>
                <p:nvPr/>
              </p:nvSpPr>
              <p:spPr bwMode="auto">
                <a:xfrm>
                  <a:off x="4767" y="2094"/>
                  <a:ext cx="516" cy="287"/>
                </a:xfrm>
                <a:custGeom>
                  <a:avLst/>
                  <a:gdLst/>
                  <a:ahLst/>
                  <a:cxnLst>
                    <a:cxn ang="0">
                      <a:pos x="491" y="93"/>
                    </a:cxn>
                    <a:cxn ang="0">
                      <a:pos x="481" y="118"/>
                    </a:cxn>
                    <a:cxn ang="0">
                      <a:pos x="481" y="147"/>
                    </a:cxn>
                    <a:cxn ang="0">
                      <a:pos x="490" y="128"/>
                    </a:cxn>
                    <a:cxn ang="0">
                      <a:pos x="500" y="121"/>
                    </a:cxn>
                    <a:cxn ang="0">
                      <a:pos x="506" y="87"/>
                    </a:cxn>
                    <a:cxn ang="0">
                      <a:pos x="489" y="174"/>
                    </a:cxn>
                    <a:cxn ang="0">
                      <a:pos x="470" y="183"/>
                    </a:cxn>
                    <a:cxn ang="0">
                      <a:pos x="456" y="179"/>
                    </a:cxn>
                    <a:cxn ang="0">
                      <a:pos x="443" y="166"/>
                    </a:cxn>
                    <a:cxn ang="0">
                      <a:pos x="425" y="162"/>
                    </a:cxn>
                    <a:cxn ang="0">
                      <a:pos x="406" y="156"/>
                    </a:cxn>
                    <a:cxn ang="0">
                      <a:pos x="425" y="154"/>
                    </a:cxn>
                    <a:cxn ang="0">
                      <a:pos x="444" y="163"/>
                    </a:cxn>
                    <a:cxn ang="0">
                      <a:pos x="463" y="171"/>
                    </a:cxn>
                    <a:cxn ang="0">
                      <a:pos x="460" y="158"/>
                    </a:cxn>
                    <a:cxn ang="0">
                      <a:pos x="437" y="145"/>
                    </a:cxn>
                    <a:cxn ang="0">
                      <a:pos x="452" y="152"/>
                    </a:cxn>
                    <a:cxn ang="0">
                      <a:pos x="457" y="140"/>
                    </a:cxn>
                    <a:cxn ang="0">
                      <a:pos x="456" y="131"/>
                    </a:cxn>
                    <a:cxn ang="0">
                      <a:pos x="443" y="124"/>
                    </a:cxn>
                    <a:cxn ang="0">
                      <a:pos x="421" y="106"/>
                    </a:cxn>
                    <a:cxn ang="0">
                      <a:pos x="399" y="89"/>
                    </a:cxn>
                    <a:cxn ang="0">
                      <a:pos x="411" y="95"/>
                    </a:cxn>
                    <a:cxn ang="0">
                      <a:pos x="429" y="109"/>
                    </a:cxn>
                    <a:cxn ang="0">
                      <a:pos x="451" y="121"/>
                    </a:cxn>
                    <a:cxn ang="0">
                      <a:pos x="455" y="103"/>
                    </a:cxn>
                    <a:cxn ang="0">
                      <a:pos x="438" y="91"/>
                    </a:cxn>
                    <a:cxn ang="0">
                      <a:pos x="428" y="82"/>
                    </a:cxn>
                    <a:cxn ang="0">
                      <a:pos x="407" y="83"/>
                    </a:cxn>
                    <a:cxn ang="0">
                      <a:pos x="387" y="75"/>
                    </a:cxn>
                    <a:cxn ang="0">
                      <a:pos x="379" y="70"/>
                    </a:cxn>
                    <a:cxn ang="0">
                      <a:pos x="384" y="51"/>
                    </a:cxn>
                    <a:cxn ang="0">
                      <a:pos x="390" y="36"/>
                    </a:cxn>
                    <a:cxn ang="0">
                      <a:pos x="377" y="23"/>
                    </a:cxn>
                    <a:cxn ang="0">
                      <a:pos x="354" y="15"/>
                    </a:cxn>
                    <a:cxn ang="0">
                      <a:pos x="337" y="2"/>
                    </a:cxn>
                    <a:cxn ang="0">
                      <a:pos x="297" y="3"/>
                    </a:cxn>
                    <a:cxn ang="0">
                      <a:pos x="293" y="30"/>
                    </a:cxn>
                    <a:cxn ang="0">
                      <a:pos x="277" y="56"/>
                    </a:cxn>
                    <a:cxn ang="0">
                      <a:pos x="264" y="70"/>
                    </a:cxn>
                    <a:cxn ang="0">
                      <a:pos x="251" y="93"/>
                    </a:cxn>
                    <a:cxn ang="0">
                      <a:pos x="230" y="86"/>
                    </a:cxn>
                    <a:cxn ang="0">
                      <a:pos x="223" y="114"/>
                    </a:cxn>
                    <a:cxn ang="0">
                      <a:pos x="212" y="143"/>
                    </a:cxn>
                    <a:cxn ang="0">
                      <a:pos x="204" y="174"/>
                    </a:cxn>
                    <a:cxn ang="0">
                      <a:pos x="189" y="186"/>
                    </a:cxn>
                    <a:cxn ang="0">
                      <a:pos x="170" y="201"/>
                    </a:cxn>
                    <a:cxn ang="0">
                      <a:pos x="139" y="205"/>
                    </a:cxn>
                    <a:cxn ang="0">
                      <a:pos x="108" y="211"/>
                    </a:cxn>
                    <a:cxn ang="0">
                      <a:pos x="78" y="219"/>
                    </a:cxn>
                    <a:cxn ang="0">
                      <a:pos x="51" y="247"/>
                    </a:cxn>
                    <a:cxn ang="0">
                      <a:pos x="36" y="265"/>
                    </a:cxn>
                    <a:cxn ang="0">
                      <a:pos x="11" y="280"/>
                    </a:cxn>
                    <a:cxn ang="0">
                      <a:pos x="76" y="277"/>
                    </a:cxn>
                    <a:cxn ang="0">
                      <a:pos x="141" y="268"/>
                    </a:cxn>
                    <a:cxn ang="0">
                      <a:pos x="428" y="217"/>
                    </a:cxn>
                    <a:cxn ang="0">
                      <a:pos x="495" y="202"/>
                    </a:cxn>
                    <a:cxn ang="0">
                      <a:pos x="501" y="201"/>
                    </a:cxn>
                    <a:cxn ang="0">
                      <a:pos x="514" y="72"/>
                    </a:cxn>
                    <a:cxn ang="0">
                      <a:pos x="512" y="83"/>
                    </a:cxn>
                  </a:cxnLst>
                  <a:rect l="0" t="0" r="r" b="b"/>
                  <a:pathLst>
                    <a:path w="516" h="287">
                      <a:moveTo>
                        <a:pt x="495" y="79"/>
                      </a:moveTo>
                      <a:lnTo>
                        <a:pt x="490" y="84"/>
                      </a:lnTo>
                      <a:lnTo>
                        <a:pt x="486" y="89"/>
                      </a:lnTo>
                      <a:lnTo>
                        <a:pt x="491" y="93"/>
                      </a:lnTo>
                      <a:lnTo>
                        <a:pt x="490" y="98"/>
                      </a:lnTo>
                      <a:lnTo>
                        <a:pt x="485" y="98"/>
                      </a:lnTo>
                      <a:lnTo>
                        <a:pt x="485" y="109"/>
                      </a:lnTo>
                      <a:lnTo>
                        <a:pt x="481" y="118"/>
                      </a:lnTo>
                      <a:lnTo>
                        <a:pt x="481" y="128"/>
                      </a:lnTo>
                      <a:lnTo>
                        <a:pt x="481" y="135"/>
                      </a:lnTo>
                      <a:lnTo>
                        <a:pt x="479" y="136"/>
                      </a:lnTo>
                      <a:lnTo>
                        <a:pt x="481" y="147"/>
                      </a:lnTo>
                      <a:lnTo>
                        <a:pt x="486" y="154"/>
                      </a:lnTo>
                      <a:lnTo>
                        <a:pt x="490" y="144"/>
                      </a:lnTo>
                      <a:lnTo>
                        <a:pt x="489" y="135"/>
                      </a:lnTo>
                      <a:lnTo>
                        <a:pt x="490" y="128"/>
                      </a:lnTo>
                      <a:lnTo>
                        <a:pt x="493" y="124"/>
                      </a:lnTo>
                      <a:lnTo>
                        <a:pt x="494" y="118"/>
                      </a:lnTo>
                      <a:lnTo>
                        <a:pt x="498" y="122"/>
                      </a:lnTo>
                      <a:lnTo>
                        <a:pt x="500" y="121"/>
                      </a:lnTo>
                      <a:lnTo>
                        <a:pt x="501" y="116"/>
                      </a:lnTo>
                      <a:lnTo>
                        <a:pt x="500" y="106"/>
                      </a:lnTo>
                      <a:lnTo>
                        <a:pt x="502" y="95"/>
                      </a:lnTo>
                      <a:lnTo>
                        <a:pt x="506" y="87"/>
                      </a:lnTo>
                      <a:lnTo>
                        <a:pt x="505" y="83"/>
                      </a:lnTo>
                      <a:lnTo>
                        <a:pt x="506" y="75"/>
                      </a:lnTo>
                      <a:lnTo>
                        <a:pt x="495" y="79"/>
                      </a:lnTo>
                      <a:close/>
                      <a:moveTo>
                        <a:pt x="489" y="174"/>
                      </a:moveTo>
                      <a:lnTo>
                        <a:pt x="474" y="175"/>
                      </a:lnTo>
                      <a:lnTo>
                        <a:pt x="470" y="174"/>
                      </a:lnTo>
                      <a:lnTo>
                        <a:pt x="468" y="179"/>
                      </a:lnTo>
                      <a:lnTo>
                        <a:pt x="470" y="183"/>
                      </a:lnTo>
                      <a:lnTo>
                        <a:pt x="464" y="181"/>
                      </a:lnTo>
                      <a:lnTo>
                        <a:pt x="460" y="179"/>
                      </a:lnTo>
                      <a:lnTo>
                        <a:pt x="455" y="185"/>
                      </a:lnTo>
                      <a:lnTo>
                        <a:pt x="456" y="179"/>
                      </a:lnTo>
                      <a:lnTo>
                        <a:pt x="452" y="175"/>
                      </a:lnTo>
                      <a:lnTo>
                        <a:pt x="447" y="171"/>
                      </a:lnTo>
                      <a:lnTo>
                        <a:pt x="447" y="171"/>
                      </a:lnTo>
                      <a:lnTo>
                        <a:pt x="443" y="166"/>
                      </a:lnTo>
                      <a:lnTo>
                        <a:pt x="441" y="162"/>
                      </a:lnTo>
                      <a:lnTo>
                        <a:pt x="434" y="163"/>
                      </a:lnTo>
                      <a:lnTo>
                        <a:pt x="430" y="162"/>
                      </a:lnTo>
                      <a:lnTo>
                        <a:pt x="425" y="162"/>
                      </a:lnTo>
                      <a:lnTo>
                        <a:pt x="415" y="158"/>
                      </a:lnTo>
                      <a:lnTo>
                        <a:pt x="399" y="158"/>
                      </a:lnTo>
                      <a:lnTo>
                        <a:pt x="401" y="156"/>
                      </a:lnTo>
                      <a:lnTo>
                        <a:pt x="406" y="156"/>
                      </a:lnTo>
                      <a:lnTo>
                        <a:pt x="417" y="155"/>
                      </a:lnTo>
                      <a:lnTo>
                        <a:pt x="422" y="159"/>
                      </a:lnTo>
                      <a:lnTo>
                        <a:pt x="425" y="159"/>
                      </a:lnTo>
                      <a:lnTo>
                        <a:pt x="425" y="154"/>
                      </a:lnTo>
                      <a:lnTo>
                        <a:pt x="430" y="158"/>
                      </a:lnTo>
                      <a:lnTo>
                        <a:pt x="434" y="162"/>
                      </a:lnTo>
                      <a:lnTo>
                        <a:pt x="440" y="158"/>
                      </a:lnTo>
                      <a:lnTo>
                        <a:pt x="444" y="163"/>
                      </a:lnTo>
                      <a:lnTo>
                        <a:pt x="449" y="167"/>
                      </a:lnTo>
                      <a:lnTo>
                        <a:pt x="455" y="170"/>
                      </a:lnTo>
                      <a:lnTo>
                        <a:pt x="460" y="175"/>
                      </a:lnTo>
                      <a:lnTo>
                        <a:pt x="463" y="171"/>
                      </a:lnTo>
                      <a:lnTo>
                        <a:pt x="466" y="171"/>
                      </a:lnTo>
                      <a:lnTo>
                        <a:pt x="467" y="166"/>
                      </a:lnTo>
                      <a:lnTo>
                        <a:pt x="466" y="160"/>
                      </a:lnTo>
                      <a:lnTo>
                        <a:pt x="460" y="158"/>
                      </a:lnTo>
                      <a:lnTo>
                        <a:pt x="459" y="154"/>
                      </a:lnTo>
                      <a:lnTo>
                        <a:pt x="452" y="155"/>
                      </a:lnTo>
                      <a:lnTo>
                        <a:pt x="443" y="151"/>
                      </a:lnTo>
                      <a:lnTo>
                        <a:pt x="437" y="145"/>
                      </a:lnTo>
                      <a:lnTo>
                        <a:pt x="426" y="137"/>
                      </a:lnTo>
                      <a:lnTo>
                        <a:pt x="432" y="139"/>
                      </a:lnTo>
                      <a:lnTo>
                        <a:pt x="443" y="147"/>
                      </a:lnTo>
                      <a:lnTo>
                        <a:pt x="452" y="152"/>
                      </a:lnTo>
                      <a:lnTo>
                        <a:pt x="455" y="147"/>
                      </a:lnTo>
                      <a:lnTo>
                        <a:pt x="451" y="141"/>
                      </a:lnTo>
                      <a:lnTo>
                        <a:pt x="452" y="140"/>
                      </a:lnTo>
                      <a:lnTo>
                        <a:pt x="457" y="140"/>
                      </a:lnTo>
                      <a:lnTo>
                        <a:pt x="463" y="144"/>
                      </a:lnTo>
                      <a:lnTo>
                        <a:pt x="464" y="140"/>
                      </a:lnTo>
                      <a:lnTo>
                        <a:pt x="462" y="131"/>
                      </a:lnTo>
                      <a:lnTo>
                        <a:pt x="456" y="131"/>
                      </a:lnTo>
                      <a:lnTo>
                        <a:pt x="451" y="129"/>
                      </a:lnTo>
                      <a:lnTo>
                        <a:pt x="453" y="128"/>
                      </a:lnTo>
                      <a:lnTo>
                        <a:pt x="448" y="122"/>
                      </a:lnTo>
                      <a:lnTo>
                        <a:pt x="443" y="124"/>
                      </a:lnTo>
                      <a:lnTo>
                        <a:pt x="437" y="120"/>
                      </a:lnTo>
                      <a:lnTo>
                        <a:pt x="436" y="117"/>
                      </a:lnTo>
                      <a:lnTo>
                        <a:pt x="425" y="112"/>
                      </a:lnTo>
                      <a:lnTo>
                        <a:pt x="421" y="106"/>
                      </a:lnTo>
                      <a:lnTo>
                        <a:pt x="415" y="103"/>
                      </a:lnTo>
                      <a:lnTo>
                        <a:pt x="413" y="101"/>
                      </a:lnTo>
                      <a:lnTo>
                        <a:pt x="410" y="95"/>
                      </a:lnTo>
                      <a:lnTo>
                        <a:pt x="399" y="89"/>
                      </a:lnTo>
                      <a:lnTo>
                        <a:pt x="395" y="89"/>
                      </a:lnTo>
                      <a:lnTo>
                        <a:pt x="399" y="87"/>
                      </a:lnTo>
                      <a:lnTo>
                        <a:pt x="406" y="90"/>
                      </a:lnTo>
                      <a:lnTo>
                        <a:pt x="411" y="95"/>
                      </a:lnTo>
                      <a:lnTo>
                        <a:pt x="415" y="101"/>
                      </a:lnTo>
                      <a:lnTo>
                        <a:pt x="421" y="102"/>
                      </a:lnTo>
                      <a:lnTo>
                        <a:pt x="425" y="108"/>
                      </a:lnTo>
                      <a:lnTo>
                        <a:pt x="429" y="109"/>
                      </a:lnTo>
                      <a:lnTo>
                        <a:pt x="440" y="117"/>
                      </a:lnTo>
                      <a:lnTo>
                        <a:pt x="444" y="117"/>
                      </a:lnTo>
                      <a:lnTo>
                        <a:pt x="445" y="118"/>
                      </a:lnTo>
                      <a:lnTo>
                        <a:pt x="451" y="121"/>
                      </a:lnTo>
                      <a:lnTo>
                        <a:pt x="453" y="113"/>
                      </a:lnTo>
                      <a:lnTo>
                        <a:pt x="453" y="108"/>
                      </a:lnTo>
                      <a:lnTo>
                        <a:pt x="451" y="102"/>
                      </a:lnTo>
                      <a:lnTo>
                        <a:pt x="455" y="103"/>
                      </a:lnTo>
                      <a:lnTo>
                        <a:pt x="455" y="98"/>
                      </a:lnTo>
                      <a:lnTo>
                        <a:pt x="444" y="94"/>
                      </a:lnTo>
                      <a:lnTo>
                        <a:pt x="438" y="93"/>
                      </a:lnTo>
                      <a:lnTo>
                        <a:pt x="438" y="91"/>
                      </a:lnTo>
                      <a:lnTo>
                        <a:pt x="434" y="91"/>
                      </a:lnTo>
                      <a:lnTo>
                        <a:pt x="434" y="89"/>
                      </a:lnTo>
                      <a:lnTo>
                        <a:pt x="429" y="84"/>
                      </a:lnTo>
                      <a:lnTo>
                        <a:pt x="428" y="82"/>
                      </a:lnTo>
                      <a:lnTo>
                        <a:pt x="418" y="84"/>
                      </a:lnTo>
                      <a:lnTo>
                        <a:pt x="417" y="83"/>
                      </a:lnTo>
                      <a:lnTo>
                        <a:pt x="411" y="83"/>
                      </a:lnTo>
                      <a:lnTo>
                        <a:pt x="407" y="83"/>
                      </a:lnTo>
                      <a:lnTo>
                        <a:pt x="399" y="75"/>
                      </a:lnTo>
                      <a:lnTo>
                        <a:pt x="399" y="70"/>
                      </a:lnTo>
                      <a:lnTo>
                        <a:pt x="394" y="70"/>
                      </a:lnTo>
                      <a:lnTo>
                        <a:pt x="387" y="75"/>
                      </a:lnTo>
                      <a:lnTo>
                        <a:pt x="384" y="76"/>
                      </a:lnTo>
                      <a:lnTo>
                        <a:pt x="379" y="75"/>
                      </a:lnTo>
                      <a:lnTo>
                        <a:pt x="377" y="71"/>
                      </a:lnTo>
                      <a:lnTo>
                        <a:pt x="379" y="70"/>
                      </a:lnTo>
                      <a:lnTo>
                        <a:pt x="377" y="65"/>
                      </a:lnTo>
                      <a:lnTo>
                        <a:pt x="380" y="49"/>
                      </a:lnTo>
                      <a:lnTo>
                        <a:pt x="383" y="51"/>
                      </a:lnTo>
                      <a:lnTo>
                        <a:pt x="384" y="51"/>
                      </a:lnTo>
                      <a:lnTo>
                        <a:pt x="386" y="49"/>
                      </a:lnTo>
                      <a:lnTo>
                        <a:pt x="386" y="46"/>
                      </a:lnTo>
                      <a:lnTo>
                        <a:pt x="391" y="41"/>
                      </a:lnTo>
                      <a:lnTo>
                        <a:pt x="390" y="36"/>
                      </a:lnTo>
                      <a:lnTo>
                        <a:pt x="388" y="33"/>
                      </a:lnTo>
                      <a:lnTo>
                        <a:pt x="386" y="28"/>
                      </a:lnTo>
                      <a:lnTo>
                        <a:pt x="382" y="25"/>
                      </a:lnTo>
                      <a:lnTo>
                        <a:pt x="377" y="23"/>
                      </a:lnTo>
                      <a:lnTo>
                        <a:pt x="373" y="21"/>
                      </a:lnTo>
                      <a:lnTo>
                        <a:pt x="368" y="18"/>
                      </a:lnTo>
                      <a:lnTo>
                        <a:pt x="360" y="18"/>
                      </a:lnTo>
                      <a:lnTo>
                        <a:pt x="354" y="15"/>
                      </a:lnTo>
                      <a:lnTo>
                        <a:pt x="356" y="10"/>
                      </a:lnTo>
                      <a:lnTo>
                        <a:pt x="353" y="4"/>
                      </a:lnTo>
                      <a:lnTo>
                        <a:pt x="348" y="2"/>
                      </a:lnTo>
                      <a:lnTo>
                        <a:pt x="337" y="2"/>
                      </a:lnTo>
                      <a:lnTo>
                        <a:pt x="335" y="11"/>
                      </a:lnTo>
                      <a:lnTo>
                        <a:pt x="331" y="17"/>
                      </a:lnTo>
                      <a:lnTo>
                        <a:pt x="303" y="0"/>
                      </a:lnTo>
                      <a:lnTo>
                        <a:pt x="297" y="3"/>
                      </a:lnTo>
                      <a:lnTo>
                        <a:pt x="299" y="9"/>
                      </a:lnTo>
                      <a:lnTo>
                        <a:pt x="296" y="14"/>
                      </a:lnTo>
                      <a:lnTo>
                        <a:pt x="297" y="25"/>
                      </a:lnTo>
                      <a:lnTo>
                        <a:pt x="293" y="30"/>
                      </a:lnTo>
                      <a:lnTo>
                        <a:pt x="291" y="40"/>
                      </a:lnTo>
                      <a:lnTo>
                        <a:pt x="287" y="45"/>
                      </a:lnTo>
                      <a:lnTo>
                        <a:pt x="281" y="45"/>
                      </a:lnTo>
                      <a:lnTo>
                        <a:pt x="277" y="56"/>
                      </a:lnTo>
                      <a:lnTo>
                        <a:pt x="272" y="57"/>
                      </a:lnTo>
                      <a:lnTo>
                        <a:pt x="266" y="57"/>
                      </a:lnTo>
                      <a:lnTo>
                        <a:pt x="265" y="63"/>
                      </a:lnTo>
                      <a:lnTo>
                        <a:pt x="264" y="70"/>
                      </a:lnTo>
                      <a:lnTo>
                        <a:pt x="261" y="75"/>
                      </a:lnTo>
                      <a:lnTo>
                        <a:pt x="258" y="86"/>
                      </a:lnTo>
                      <a:lnTo>
                        <a:pt x="257" y="91"/>
                      </a:lnTo>
                      <a:lnTo>
                        <a:pt x="251" y="93"/>
                      </a:lnTo>
                      <a:lnTo>
                        <a:pt x="240" y="91"/>
                      </a:lnTo>
                      <a:lnTo>
                        <a:pt x="240" y="89"/>
                      </a:lnTo>
                      <a:lnTo>
                        <a:pt x="235" y="84"/>
                      </a:lnTo>
                      <a:lnTo>
                        <a:pt x="230" y="86"/>
                      </a:lnTo>
                      <a:lnTo>
                        <a:pt x="230" y="97"/>
                      </a:lnTo>
                      <a:lnTo>
                        <a:pt x="228" y="102"/>
                      </a:lnTo>
                      <a:lnTo>
                        <a:pt x="227" y="105"/>
                      </a:lnTo>
                      <a:lnTo>
                        <a:pt x="223" y="114"/>
                      </a:lnTo>
                      <a:lnTo>
                        <a:pt x="220" y="120"/>
                      </a:lnTo>
                      <a:lnTo>
                        <a:pt x="219" y="125"/>
                      </a:lnTo>
                      <a:lnTo>
                        <a:pt x="217" y="136"/>
                      </a:lnTo>
                      <a:lnTo>
                        <a:pt x="212" y="143"/>
                      </a:lnTo>
                      <a:lnTo>
                        <a:pt x="207" y="154"/>
                      </a:lnTo>
                      <a:lnTo>
                        <a:pt x="204" y="163"/>
                      </a:lnTo>
                      <a:lnTo>
                        <a:pt x="208" y="169"/>
                      </a:lnTo>
                      <a:lnTo>
                        <a:pt x="204" y="174"/>
                      </a:lnTo>
                      <a:lnTo>
                        <a:pt x="205" y="179"/>
                      </a:lnTo>
                      <a:lnTo>
                        <a:pt x="205" y="179"/>
                      </a:lnTo>
                      <a:lnTo>
                        <a:pt x="194" y="188"/>
                      </a:lnTo>
                      <a:lnTo>
                        <a:pt x="189" y="186"/>
                      </a:lnTo>
                      <a:lnTo>
                        <a:pt x="179" y="194"/>
                      </a:lnTo>
                      <a:lnTo>
                        <a:pt x="171" y="192"/>
                      </a:lnTo>
                      <a:lnTo>
                        <a:pt x="171" y="197"/>
                      </a:lnTo>
                      <a:lnTo>
                        <a:pt x="170" y="201"/>
                      </a:lnTo>
                      <a:lnTo>
                        <a:pt x="165" y="204"/>
                      </a:lnTo>
                      <a:lnTo>
                        <a:pt x="152" y="209"/>
                      </a:lnTo>
                      <a:lnTo>
                        <a:pt x="147" y="209"/>
                      </a:lnTo>
                      <a:lnTo>
                        <a:pt x="139" y="205"/>
                      </a:lnTo>
                      <a:lnTo>
                        <a:pt x="136" y="211"/>
                      </a:lnTo>
                      <a:lnTo>
                        <a:pt x="127" y="217"/>
                      </a:lnTo>
                      <a:lnTo>
                        <a:pt x="118" y="216"/>
                      </a:lnTo>
                      <a:lnTo>
                        <a:pt x="108" y="211"/>
                      </a:lnTo>
                      <a:lnTo>
                        <a:pt x="102" y="205"/>
                      </a:lnTo>
                      <a:lnTo>
                        <a:pt x="98" y="200"/>
                      </a:lnTo>
                      <a:lnTo>
                        <a:pt x="98" y="194"/>
                      </a:lnTo>
                      <a:lnTo>
                        <a:pt x="78" y="219"/>
                      </a:lnTo>
                      <a:lnTo>
                        <a:pt x="60" y="232"/>
                      </a:lnTo>
                      <a:lnTo>
                        <a:pt x="56" y="238"/>
                      </a:lnTo>
                      <a:lnTo>
                        <a:pt x="56" y="243"/>
                      </a:lnTo>
                      <a:lnTo>
                        <a:pt x="51" y="247"/>
                      </a:lnTo>
                      <a:lnTo>
                        <a:pt x="49" y="253"/>
                      </a:lnTo>
                      <a:lnTo>
                        <a:pt x="45" y="258"/>
                      </a:lnTo>
                      <a:lnTo>
                        <a:pt x="41" y="261"/>
                      </a:lnTo>
                      <a:lnTo>
                        <a:pt x="36" y="265"/>
                      </a:lnTo>
                      <a:lnTo>
                        <a:pt x="34" y="270"/>
                      </a:lnTo>
                      <a:lnTo>
                        <a:pt x="22" y="274"/>
                      </a:lnTo>
                      <a:lnTo>
                        <a:pt x="17" y="278"/>
                      </a:lnTo>
                      <a:lnTo>
                        <a:pt x="11" y="280"/>
                      </a:lnTo>
                      <a:lnTo>
                        <a:pt x="0" y="287"/>
                      </a:lnTo>
                      <a:lnTo>
                        <a:pt x="21" y="284"/>
                      </a:lnTo>
                      <a:lnTo>
                        <a:pt x="32" y="284"/>
                      </a:lnTo>
                      <a:lnTo>
                        <a:pt x="76" y="277"/>
                      </a:lnTo>
                      <a:lnTo>
                        <a:pt x="102" y="273"/>
                      </a:lnTo>
                      <a:lnTo>
                        <a:pt x="122" y="268"/>
                      </a:lnTo>
                      <a:lnTo>
                        <a:pt x="131" y="268"/>
                      </a:lnTo>
                      <a:lnTo>
                        <a:pt x="141" y="268"/>
                      </a:lnTo>
                      <a:lnTo>
                        <a:pt x="162" y="266"/>
                      </a:lnTo>
                      <a:lnTo>
                        <a:pt x="213" y="258"/>
                      </a:lnTo>
                      <a:lnTo>
                        <a:pt x="356" y="232"/>
                      </a:lnTo>
                      <a:lnTo>
                        <a:pt x="428" y="217"/>
                      </a:lnTo>
                      <a:lnTo>
                        <a:pt x="491" y="204"/>
                      </a:lnTo>
                      <a:lnTo>
                        <a:pt x="490" y="201"/>
                      </a:lnTo>
                      <a:lnTo>
                        <a:pt x="493" y="204"/>
                      </a:lnTo>
                      <a:lnTo>
                        <a:pt x="495" y="202"/>
                      </a:lnTo>
                      <a:lnTo>
                        <a:pt x="494" y="197"/>
                      </a:lnTo>
                      <a:lnTo>
                        <a:pt x="494" y="192"/>
                      </a:lnTo>
                      <a:lnTo>
                        <a:pt x="498" y="196"/>
                      </a:lnTo>
                      <a:lnTo>
                        <a:pt x="501" y="201"/>
                      </a:lnTo>
                      <a:lnTo>
                        <a:pt x="504" y="201"/>
                      </a:lnTo>
                      <a:lnTo>
                        <a:pt x="494" y="185"/>
                      </a:lnTo>
                      <a:lnTo>
                        <a:pt x="489" y="174"/>
                      </a:lnTo>
                      <a:close/>
                      <a:moveTo>
                        <a:pt x="514" y="72"/>
                      </a:moveTo>
                      <a:lnTo>
                        <a:pt x="512" y="78"/>
                      </a:lnTo>
                      <a:lnTo>
                        <a:pt x="512" y="83"/>
                      </a:lnTo>
                      <a:lnTo>
                        <a:pt x="509" y="87"/>
                      </a:lnTo>
                      <a:lnTo>
                        <a:pt x="512" y="83"/>
                      </a:lnTo>
                      <a:lnTo>
                        <a:pt x="516" y="72"/>
                      </a:lnTo>
                      <a:lnTo>
                        <a:pt x="514" y="72"/>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0" name="Freeform 163">
                  <a:extLst>
                    <a:ext uri="{FF2B5EF4-FFF2-40B4-BE49-F238E27FC236}">
                      <a16:creationId xmlns:a16="http://schemas.microsoft.com/office/drawing/2014/main" id="{9F03479F-F0DB-D044-0C91-0975B6485263}"/>
                    </a:ext>
                  </a:extLst>
                </p:cNvPr>
                <p:cNvSpPr>
                  <a:spLocks noEditPoints="1"/>
                </p:cNvSpPr>
                <p:nvPr/>
              </p:nvSpPr>
              <p:spPr bwMode="auto">
                <a:xfrm>
                  <a:off x="4991" y="2039"/>
                  <a:ext cx="295" cy="142"/>
                </a:xfrm>
                <a:custGeom>
                  <a:avLst/>
                  <a:gdLst/>
                  <a:ahLst/>
                  <a:cxnLst>
                    <a:cxn ang="0">
                      <a:pos x="292" y="92"/>
                    </a:cxn>
                    <a:cxn ang="0">
                      <a:pos x="227" y="0"/>
                    </a:cxn>
                    <a:cxn ang="0">
                      <a:pos x="11" y="83"/>
                    </a:cxn>
                    <a:cxn ang="0">
                      <a:pos x="26" y="62"/>
                    </a:cxn>
                    <a:cxn ang="0">
                      <a:pos x="44" y="45"/>
                    </a:cxn>
                    <a:cxn ang="0">
                      <a:pos x="64" y="50"/>
                    </a:cxn>
                    <a:cxn ang="0">
                      <a:pos x="77" y="34"/>
                    </a:cxn>
                    <a:cxn ang="0">
                      <a:pos x="103" y="36"/>
                    </a:cxn>
                    <a:cxn ang="0">
                      <a:pos x="107" y="49"/>
                    </a:cxn>
                    <a:cxn ang="0">
                      <a:pos x="129" y="59"/>
                    </a:cxn>
                    <a:cxn ang="0">
                      <a:pos x="144" y="73"/>
                    </a:cxn>
                    <a:cxn ang="0">
                      <a:pos x="164" y="76"/>
                    </a:cxn>
                    <a:cxn ang="0">
                      <a:pos x="167" y="96"/>
                    </a:cxn>
                    <a:cxn ang="0">
                      <a:pos x="159" y="112"/>
                    </a:cxn>
                    <a:cxn ang="0">
                      <a:pos x="167" y="122"/>
                    </a:cxn>
                    <a:cxn ang="0">
                      <a:pos x="179" y="127"/>
                    </a:cxn>
                    <a:cxn ang="0">
                      <a:pos x="187" y="127"/>
                    </a:cxn>
                    <a:cxn ang="0">
                      <a:pos x="208" y="135"/>
                    </a:cxn>
                    <a:cxn ang="0">
                      <a:pos x="221" y="135"/>
                    </a:cxn>
                    <a:cxn ang="0">
                      <a:pos x="197" y="114"/>
                    </a:cxn>
                    <a:cxn ang="0">
                      <a:pos x="191" y="100"/>
                    </a:cxn>
                    <a:cxn ang="0">
                      <a:pos x="210" y="120"/>
                    </a:cxn>
                    <a:cxn ang="0">
                      <a:pos x="197" y="88"/>
                    </a:cxn>
                    <a:cxn ang="0">
                      <a:pos x="193" y="65"/>
                    </a:cxn>
                    <a:cxn ang="0">
                      <a:pos x="197" y="62"/>
                    </a:cxn>
                    <a:cxn ang="0">
                      <a:pos x="191" y="49"/>
                    </a:cxn>
                    <a:cxn ang="0">
                      <a:pos x="197" y="38"/>
                    </a:cxn>
                    <a:cxn ang="0">
                      <a:pos x="202" y="30"/>
                    </a:cxn>
                    <a:cxn ang="0">
                      <a:pos x="214" y="26"/>
                    </a:cxn>
                    <a:cxn ang="0">
                      <a:pos x="219" y="13"/>
                    </a:cxn>
                    <a:cxn ang="0">
                      <a:pos x="217" y="27"/>
                    </a:cxn>
                    <a:cxn ang="0">
                      <a:pos x="210" y="36"/>
                    </a:cxn>
                    <a:cxn ang="0">
                      <a:pos x="214" y="53"/>
                    </a:cxn>
                    <a:cxn ang="0">
                      <a:pos x="206" y="66"/>
                    </a:cxn>
                    <a:cxn ang="0">
                      <a:pos x="213" y="66"/>
                    </a:cxn>
                    <a:cxn ang="0">
                      <a:pos x="220" y="81"/>
                    </a:cxn>
                    <a:cxn ang="0">
                      <a:pos x="212" y="91"/>
                    </a:cxn>
                    <a:cxn ang="0">
                      <a:pos x="223" y="91"/>
                    </a:cxn>
                    <a:cxn ang="0">
                      <a:pos x="219" y="95"/>
                    </a:cxn>
                    <a:cxn ang="0">
                      <a:pos x="220" y="112"/>
                    </a:cxn>
                    <a:cxn ang="0">
                      <a:pos x="233" y="119"/>
                    </a:cxn>
                    <a:cxn ang="0">
                      <a:pos x="239" y="116"/>
                    </a:cxn>
                    <a:cxn ang="0">
                      <a:pos x="248" y="119"/>
                    </a:cxn>
                    <a:cxn ang="0">
                      <a:pos x="252" y="130"/>
                    </a:cxn>
                    <a:cxn ang="0">
                      <a:pos x="252" y="142"/>
                    </a:cxn>
                    <a:cxn ang="0">
                      <a:pos x="282" y="130"/>
                    </a:cxn>
                    <a:cxn ang="0">
                      <a:pos x="292" y="111"/>
                    </a:cxn>
                    <a:cxn ang="0">
                      <a:pos x="292" y="127"/>
                    </a:cxn>
                  </a:cxnLst>
                  <a:rect l="0" t="0" r="r" b="b"/>
                  <a:pathLst>
                    <a:path w="295" h="142">
                      <a:moveTo>
                        <a:pt x="295" y="100"/>
                      </a:moveTo>
                      <a:lnTo>
                        <a:pt x="289" y="96"/>
                      </a:lnTo>
                      <a:lnTo>
                        <a:pt x="292" y="93"/>
                      </a:lnTo>
                      <a:lnTo>
                        <a:pt x="292" y="92"/>
                      </a:lnTo>
                      <a:lnTo>
                        <a:pt x="255" y="100"/>
                      </a:lnTo>
                      <a:lnTo>
                        <a:pt x="252" y="95"/>
                      </a:lnTo>
                      <a:lnTo>
                        <a:pt x="243" y="58"/>
                      </a:lnTo>
                      <a:lnTo>
                        <a:pt x="227" y="0"/>
                      </a:lnTo>
                      <a:lnTo>
                        <a:pt x="106" y="26"/>
                      </a:lnTo>
                      <a:lnTo>
                        <a:pt x="0" y="45"/>
                      </a:lnTo>
                      <a:lnTo>
                        <a:pt x="7" y="88"/>
                      </a:lnTo>
                      <a:lnTo>
                        <a:pt x="11" y="83"/>
                      </a:lnTo>
                      <a:lnTo>
                        <a:pt x="16" y="77"/>
                      </a:lnTo>
                      <a:lnTo>
                        <a:pt x="19" y="73"/>
                      </a:lnTo>
                      <a:lnTo>
                        <a:pt x="25" y="66"/>
                      </a:lnTo>
                      <a:lnTo>
                        <a:pt x="26" y="62"/>
                      </a:lnTo>
                      <a:lnTo>
                        <a:pt x="31" y="59"/>
                      </a:lnTo>
                      <a:lnTo>
                        <a:pt x="37" y="61"/>
                      </a:lnTo>
                      <a:lnTo>
                        <a:pt x="44" y="50"/>
                      </a:lnTo>
                      <a:lnTo>
                        <a:pt x="44" y="45"/>
                      </a:lnTo>
                      <a:lnTo>
                        <a:pt x="45" y="45"/>
                      </a:lnTo>
                      <a:lnTo>
                        <a:pt x="50" y="50"/>
                      </a:lnTo>
                      <a:lnTo>
                        <a:pt x="56" y="51"/>
                      </a:lnTo>
                      <a:lnTo>
                        <a:pt x="64" y="50"/>
                      </a:lnTo>
                      <a:lnTo>
                        <a:pt x="65" y="45"/>
                      </a:lnTo>
                      <a:lnTo>
                        <a:pt x="69" y="39"/>
                      </a:lnTo>
                      <a:lnTo>
                        <a:pt x="75" y="39"/>
                      </a:lnTo>
                      <a:lnTo>
                        <a:pt x="77" y="34"/>
                      </a:lnTo>
                      <a:lnTo>
                        <a:pt x="82" y="31"/>
                      </a:lnTo>
                      <a:lnTo>
                        <a:pt x="87" y="34"/>
                      </a:lnTo>
                      <a:lnTo>
                        <a:pt x="92" y="36"/>
                      </a:lnTo>
                      <a:lnTo>
                        <a:pt x="103" y="36"/>
                      </a:lnTo>
                      <a:lnTo>
                        <a:pt x="103" y="36"/>
                      </a:lnTo>
                      <a:lnTo>
                        <a:pt x="102" y="42"/>
                      </a:lnTo>
                      <a:lnTo>
                        <a:pt x="107" y="43"/>
                      </a:lnTo>
                      <a:lnTo>
                        <a:pt x="107" y="49"/>
                      </a:lnTo>
                      <a:lnTo>
                        <a:pt x="111" y="53"/>
                      </a:lnTo>
                      <a:lnTo>
                        <a:pt x="113" y="57"/>
                      </a:lnTo>
                      <a:lnTo>
                        <a:pt x="124" y="57"/>
                      </a:lnTo>
                      <a:lnTo>
                        <a:pt x="129" y="59"/>
                      </a:lnTo>
                      <a:lnTo>
                        <a:pt x="132" y="65"/>
                      </a:lnTo>
                      <a:lnTo>
                        <a:pt x="130" y="70"/>
                      </a:lnTo>
                      <a:lnTo>
                        <a:pt x="136" y="73"/>
                      </a:lnTo>
                      <a:lnTo>
                        <a:pt x="144" y="73"/>
                      </a:lnTo>
                      <a:lnTo>
                        <a:pt x="149" y="76"/>
                      </a:lnTo>
                      <a:lnTo>
                        <a:pt x="153" y="78"/>
                      </a:lnTo>
                      <a:lnTo>
                        <a:pt x="158" y="80"/>
                      </a:lnTo>
                      <a:lnTo>
                        <a:pt x="164" y="76"/>
                      </a:lnTo>
                      <a:lnTo>
                        <a:pt x="170" y="80"/>
                      </a:lnTo>
                      <a:lnTo>
                        <a:pt x="170" y="84"/>
                      </a:lnTo>
                      <a:lnTo>
                        <a:pt x="167" y="89"/>
                      </a:lnTo>
                      <a:lnTo>
                        <a:pt x="167" y="96"/>
                      </a:lnTo>
                      <a:lnTo>
                        <a:pt x="163" y="100"/>
                      </a:lnTo>
                      <a:lnTo>
                        <a:pt x="163" y="106"/>
                      </a:lnTo>
                      <a:lnTo>
                        <a:pt x="160" y="111"/>
                      </a:lnTo>
                      <a:lnTo>
                        <a:pt x="159" y="112"/>
                      </a:lnTo>
                      <a:lnTo>
                        <a:pt x="158" y="116"/>
                      </a:lnTo>
                      <a:lnTo>
                        <a:pt x="158" y="122"/>
                      </a:lnTo>
                      <a:lnTo>
                        <a:pt x="163" y="127"/>
                      </a:lnTo>
                      <a:lnTo>
                        <a:pt x="167" y="122"/>
                      </a:lnTo>
                      <a:lnTo>
                        <a:pt x="167" y="118"/>
                      </a:lnTo>
                      <a:lnTo>
                        <a:pt x="172" y="116"/>
                      </a:lnTo>
                      <a:lnTo>
                        <a:pt x="175" y="122"/>
                      </a:lnTo>
                      <a:lnTo>
                        <a:pt x="179" y="127"/>
                      </a:lnTo>
                      <a:lnTo>
                        <a:pt x="185" y="130"/>
                      </a:lnTo>
                      <a:lnTo>
                        <a:pt x="185" y="126"/>
                      </a:lnTo>
                      <a:lnTo>
                        <a:pt x="186" y="122"/>
                      </a:lnTo>
                      <a:lnTo>
                        <a:pt x="187" y="127"/>
                      </a:lnTo>
                      <a:lnTo>
                        <a:pt x="193" y="133"/>
                      </a:lnTo>
                      <a:lnTo>
                        <a:pt x="198" y="130"/>
                      </a:lnTo>
                      <a:lnTo>
                        <a:pt x="204" y="131"/>
                      </a:lnTo>
                      <a:lnTo>
                        <a:pt x="208" y="135"/>
                      </a:lnTo>
                      <a:lnTo>
                        <a:pt x="209" y="135"/>
                      </a:lnTo>
                      <a:lnTo>
                        <a:pt x="214" y="135"/>
                      </a:lnTo>
                      <a:lnTo>
                        <a:pt x="220" y="139"/>
                      </a:lnTo>
                      <a:lnTo>
                        <a:pt x="221" y="135"/>
                      </a:lnTo>
                      <a:lnTo>
                        <a:pt x="214" y="125"/>
                      </a:lnTo>
                      <a:lnTo>
                        <a:pt x="210" y="123"/>
                      </a:lnTo>
                      <a:lnTo>
                        <a:pt x="205" y="118"/>
                      </a:lnTo>
                      <a:lnTo>
                        <a:pt x="197" y="114"/>
                      </a:lnTo>
                      <a:lnTo>
                        <a:pt x="193" y="110"/>
                      </a:lnTo>
                      <a:lnTo>
                        <a:pt x="190" y="99"/>
                      </a:lnTo>
                      <a:lnTo>
                        <a:pt x="190" y="96"/>
                      </a:lnTo>
                      <a:lnTo>
                        <a:pt x="191" y="100"/>
                      </a:lnTo>
                      <a:lnTo>
                        <a:pt x="197" y="111"/>
                      </a:lnTo>
                      <a:lnTo>
                        <a:pt x="202" y="115"/>
                      </a:lnTo>
                      <a:lnTo>
                        <a:pt x="208" y="116"/>
                      </a:lnTo>
                      <a:lnTo>
                        <a:pt x="210" y="120"/>
                      </a:lnTo>
                      <a:lnTo>
                        <a:pt x="213" y="115"/>
                      </a:lnTo>
                      <a:lnTo>
                        <a:pt x="202" y="104"/>
                      </a:lnTo>
                      <a:lnTo>
                        <a:pt x="200" y="93"/>
                      </a:lnTo>
                      <a:lnTo>
                        <a:pt x="197" y="88"/>
                      </a:lnTo>
                      <a:lnTo>
                        <a:pt x="198" y="83"/>
                      </a:lnTo>
                      <a:lnTo>
                        <a:pt x="197" y="78"/>
                      </a:lnTo>
                      <a:lnTo>
                        <a:pt x="197" y="69"/>
                      </a:lnTo>
                      <a:lnTo>
                        <a:pt x="193" y="65"/>
                      </a:lnTo>
                      <a:lnTo>
                        <a:pt x="194" y="65"/>
                      </a:lnTo>
                      <a:lnTo>
                        <a:pt x="200" y="65"/>
                      </a:lnTo>
                      <a:lnTo>
                        <a:pt x="201" y="65"/>
                      </a:lnTo>
                      <a:lnTo>
                        <a:pt x="197" y="62"/>
                      </a:lnTo>
                      <a:lnTo>
                        <a:pt x="197" y="57"/>
                      </a:lnTo>
                      <a:lnTo>
                        <a:pt x="185" y="49"/>
                      </a:lnTo>
                      <a:lnTo>
                        <a:pt x="190" y="47"/>
                      </a:lnTo>
                      <a:lnTo>
                        <a:pt x="191" y="49"/>
                      </a:lnTo>
                      <a:lnTo>
                        <a:pt x="197" y="49"/>
                      </a:lnTo>
                      <a:lnTo>
                        <a:pt x="191" y="43"/>
                      </a:lnTo>
                      <a:lnTo>
                        <a:pt x="197" y="45"/>
                      </a:lnTo>
                      <a:lnTo>
                        <a:pt x="197" y="38"/>
                      </a:lnTo>
                      <a:lnTo>
                        <a:pt x="197" y="35"/>
                      </a:lnTo>
                      <a:lnTo>
                        <a:pt x="198" y="32"/>
                      </a:lnTo>
                      <a:lnTo>
                        <a:pt x="202" y="38"/>
                      </a:lnTo>
                      <a:lnTo>
                        <a:pt x="202" y="30"/>
                      </a:lnTo>
                      <a:lnTo>
                        <a:pt x="205" y="27"/>
                      </a:lnTo>
                      <a:lnTo>
                        <a:pt x="205" y="31"/>
                      </a:lnTo>
                      <a:lnTo>
                        <a:pt x="210" y="30"/>
                      </a:lnTo>
                      <a:lnTo>
                        <a:pt x="214" y="26"/>
                      </a:lnTo>
                      <a:lnTo>
                        <a:pt x="210" y="19"/>
                      </a:lnTo>
                      <a:lnTo>
                        <a:pt x="210" y="16"/>
                      </a:lnTo>
                      <a:lnTo>
                        <a:pt x="216" y="15"/>
                      </a:lnTo>
                      <a:lnTo>
                        <a:pt x="219" y="13"/>
                      </a:lnTo>
                      <a:lnTo>
                        <a:pt x="219" y="19"/>
                      </a:lnTo>
                      <a:lnTo>
                        <a:pt x="223" y="15"/>
                      </a:lnTo>
                      <a:lnTo>
                        <a:pt x="224" y="17"/>
                      </a:lnTo>
                      <a:lnTo>
                        <a:pt x="217" y="27"/>
                      </a:lnTo>
                      <a:lnTo>
                        <a:pt x="224" y="28"/>
                      </a:lnTo>
                      <a:lnTo>
                        <a:pt x="220" y="31"/>
                      </a:lnTo>
                      <a:lnTo>
                        <a:pt x="214" y="31"/>
                      </a:lnTo>
                      <a:lnTo>
                        <a:pt x="210" y="36"/>
                      </a:lnTo>
                      <a:lnTo>
                        <a:pt x="208" y="53"/>
                      </a:lnTo>
                      <a:lnTo>
                        <a:pt x="210" y="58"/>
                      </a:lnTo>
                      <a:lnTo>
                        <a:pt x="213" y="53"/>
                      </a:lnTo>
                      <a:lnTo>
                        <a:pt x="214" y="53"/>
                      </a:lnTo>
                      <a:lnTo>
                        <a:pt x="214" y="58"/>
                      </a:lnTo>
                      <a:lnTo>
                        <a:pt x="216" y="61"/>
                      </a:lnTo>
                      <a:lnTo>
                        <a:pt x="210" y="65"/>
                      </a:lnTo>
                      <a:lnTo>
                        <a:pt x="206" y="66"/>
                      </a:lnTo>
                      <a:lnTo>
                        <a:pt x="206" y="77"/>
                      </a:lnTo>
                      <a:lnTo>
                        <a:pt x="206" y="72"/>
                      </a:lnTo>
                      <a:lnTo>
                        <a:pt x="212" y="69"/>
                      </a:lnTo>
                      <a:lnTo>
                        <a:pt x="213" y="66"/>
                      </a:lnTo>
                      <a:lnTo>
                        <a:pt x="217" y="72"/>
                      </a:lnTo>
                      <a:lnTo>
                        <a:pt x="221" y="72"/>
                      </a:lnTo>
                      <a:lnTo>
                        <a:pt x="219" y="77"/>
                      </a:lnTo>
                      <a:lnTo>
                        <a:pt x="220" y="81"/>
                      </a:lnTo>
                      <a:lnTo>
                        <a:pt x="216" y="77"/>
                      </a:lnTo>
                      <a:lnTo>
                        <a:pt x="210" y="80"/>
                      </a:lnTo>
                      <a:lnTo>
                        <a:pt x="209" y="85"/>
                      </a:lnTo>
                      <a:lnTo>
                        <a:pt x="212" y="91"/>
                      </a:lnTo>
                      <a:lnTo>
                        <a:pt x="213" y="84"/>
                      </a:lnTo>
                      <a:lnTo>
                        <a:pt x="219" y="84"/>
                      </a:lnTo>
                      <a:lnTo>
                        <a:pt x="221" y="85"/>
                      </a:lnTo>
                      <a:lnTo>
                        <a:pt x="223" y="91"/>
                      </a:lnTo>
                      <a:lnTo>
                        <a:pt x="229" y="92"/>
                      </a:lnTo>
                      <a:lnTo>
                        <a:pt x="235" y="91"/>
                      </a:lnTo>
                      <a:lnTo>
                        <a:pt x="231" y="95"/>
                      </a:lnTo>
                      <a:lnTo>
                        <a:pt x="219" y="95"/>
                      </a:lnTo>
                      <a:lnTo>
                        <a:pt x="217" y="100"/>
                      </a:lnTo>
                      <a:lnTo>
                        <a:pt x="223" y="96"/>
                      </a:lnTo>
                      <a:lnTo>
                        <a:pt x="220" y="107"/>
                      </a:lnTo>
                      <a:lnTo>
                        <a:pt x="220" y="112"/>
                      </a:lnTo>
                      <a:lnTo>
                        <a:pt x="224" y="118"/>
                      </a:lnTo>
                      <a:lnTo>
                        <a:pt x="223" y="112"/>
                      </a:lnTo>
                      <a:lnTo>
                        <a:pt x="228" y="115"/>
                      </a:lnTo>
                      <a:lnTo>
                        <a:pt x="233" y="119"/>
                      </a:lnTo>
                      <a:lnTo>
                        <a:pt x="238" y="122"/>
                      </a:lnTo>
                      <a:lnTo>
                        <a:pt x="236" y="116"/>
                      </a:lnTo>
                      <a:lnTo>
                        <a:pt x="239" y="111"/>
                      </a:lnTo>
                      <a:lnTo>
                        <a:pt x="239" y="116"/>
                      </a:lnTo>
                      <a:lnTo>
                        <a:pt x="240" y="118"/>
                      </a:lnTo>
                      <a:lnTo>
                        <a:pt x="246" y="108"/>
                      </a:lnTo>
                      <a:lnTo>
                        <a:pt x="246" y="118"/>
                      </a:lnTo>
                      <a:lnTo>
                        <a:pt x="248" y="119"/>
                      </a:lnTo>
                      <a:lnTo>
                        <a:pt x="244" y="125"/>
                      </a:lnTo>
                      <a:lnTo>
                        <a:pt x="246" y="130"/>
                      </a:lnTo>
                      <a:lnTo>
                        <a:pt x="250" y="127"/>
                      </a:lnTo>
                      <a:lnTo>
                        <a:pt x="252" y="130"/>
                      </a:lnTo>
                      <a:lnTo>
                        <a:pt x="258" y="129"/>
                      </a:lnTo>
                      <a:lnTo>
                        <a:pt x="255" y="134"/>
                      </a:lnTo>
                      <a:lnTo>
                        <a:pt x="252" y="139"/>
                      </a:lnTo>
                      <a:lnTo>
                        <a:pt x="252" y="142"/>
                      </a:lnTo>
                      <a:lnTo>
                        <a:pt x="262" y="139"/>
                      </a:lnTo>
                      <a:lnTo>
                        <a:pt x="266" y="139"/>
                      </a:lnTo>
                      <a:lnTo>
                        <a:pt x="271" y="134"/>
                      </a:lnTo>
                      <a:lnTo>
                        <a:pt x="282" y="130"/>
                      </a:lnTo>
                      <a:lnTo>
                        <a:pt x="282" y="125"/>
                      </a:lnTo>
                      <a:lnTo>
                        <a:pt x="286" y="120"/>
                      </a:lnTo>
                      <a:lnTo>
                        <a:pt x="289" y="110"/>
                      </a:lnTo>
                      <a:lnTo>
                        <a:pt x="292" y="111"/>
                      </a:lnTo>
                      <a:lnTo>
                        <a:pt x="295" y="100"/>
                      </a:lnTo>
                      <a:close/>
                      <a:moveTo>
                        <a:pt x="293" y="111"/>
                      </a:moveTo>
                      <a:lnTo>
                        <a:pt x="290" y="127"/>
                      </a:lnTo>
                      <a:lnTo>
                        <a:pt x="292" y="127"/>
                      </a:lnTo>
                      <a:lnTo>
                        <a:pt x="293" y="122"/>
                      </a:lnTo>
                      <a:lnTo>
                        <a:pt x="295" y="106"/>
                      </a:lnTo>
                      <a:lnTo>
                        <a:pt x="293" y="111"/>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1" name="Freeform 164">
                  <a:extLst>
                    <a:ext uri="{FF2B5EF4-FFF2-40B4-BE49-F238E27FC236}">
                      <a16:creationId xmlns:a16="http://schemas.microsoft.com/office/drawing/2014/main" id="{E7620BAD-1279-5FBE-B666-EB997FC2BA55}"/>
                    </a:ext>
                  </a:extLst>
                </p:cNvPr>
                <p:cNvSpPr>
                  <a:spLocks/>
                </p:cNvSpPr>
                <p:nvPr/>
              </p:nvSpPr>
              <p:spPr bwMode="auto">
                <a:xfrm>
                  <a:off x="5311" y="1796"/>
                  <a:ext cx="111" cy="109"/>
                </a:xfrm>
                <a:custGeom>
                  <a:avLst/>
                  <a:gdLst/>
                  <a:ahLst/>
                  <a:cxnLst>
                    <a:cxn ang="0">
                      <a:pos x="0" y="22"/>
                    </a:cxn>
                    <a:cxn ang="0">
                      <a:pos x="34" y="15"/>
                    </a:cxn>
                    <a:cxn ang="0">
                      <a:pos x="40" y="15"/>
                    </a:cxn>
                    <a:cxn ang="0">
                      <a:pos x="49" y="11"/>
                    </a:cxn>
                    <a:cxn ang="0">
                      <a:pos x="53" y="11"/>
                    </a:cxn>
                    <a:cxn ang="0">
                      <a:pos x="59" y="8"/>
                    </a:cxn>
                    <a:cxn ang="0">
                      <a:pos x="88" y="1"/>
                    </a:cxn>
                    <a:cxn ang="0">
                      <a:pos x="95" y="0"/>
                    </a:cxn>
                    <a:cxn ang="0">
                      <a:pos x="99" y="0"/>
                    </a:cxn>
                    <a:cxn ang="0">
                      <a:pos x="110" y="42"/>
                    </a:cxn>
                    <a:cxn ang="0">
                      <a:pos x="111" y="47"/>
                    </a:cxn>
                    <a:cxn ang="0">
                      <a:pos x="110" y="52"/>
                    </a:cxn>
                    <a:cxn ang="0">
                      <a:pos x="110" y="53"/>
                    </a:cxn>
                    <a:cxn ang="0">
                      <a:pos x="111" y="56"/>
                    </a:cxn>
                    <a:cxn ang="0">
                      <a:pos x="109" y="54"/>
                    </a:cxn>
                    <a:cxn ang="0">
                      <a:pos x="98" y="58"/>
                    </a:cxn>
                    <a:cxn ang="0">
                      <a:pos x="87" y="65"/>
                    </a:cxn>
                    <a:cxn ang="0">
                      <a:pos x="82" y="64"/>
                    </a:cxn>
                    <a:cxn ang="0">
                      <a:pos x="82" y="62"/>
                    </a:cxn>
                    <a:cxn ang="0">
                      <a:pos x="79" y="61"/>
                    </a:cxn>
                    <a:cxn ang="0">
                      <a:pos x="80" y="65"/>
                    </a:cxn>
                    <a:cxn ang="0">
                      <a:pos x="80" y="68"/>
                    </a:cxn>
                    <a:cxn ang="0">
                      <a:pos x="65" y="72"/>
                    </a:cxn>
                    <a:cxn ang="0">
                      <a:pos x="63" y="75"/>
                    </a:cxn>
                    <a:cxn ang="0">
                      <a:pos x="57" y="75"/>
                    </a:cxn>
                    <a:cxn ang="0">
                      <a:pos x="52" y="77"/>
                    </a:cxn>
                    <a:cxn ang="0">
                      <a:pos x="46" y="79"/>
                    </a:cxn>
                    <a:cxn ang="0">
                      <a:pos x="38" y="90"/>
                    </a:cxn>
                    <a:cxn ang="0">
                      <a:pos x="36" y="87"/>
                    </a:cxn>
                    <a:cxn ang="0">
                      <a:pos x="31" y="92"/>
                    </a:cxn>
                    <a:cxn ang="0">
                      <a:pos x="26" y="96"/>
                    </a:cxn>
                    <a:cxn ang="0">
                      <a:pos x="15" y="106"/>
                    </a:cxn>
                    <a:cxn ang="0">
                      <a:pos x="11" y="109"/>
                    </a:cxn>
                    <a:cxn ang="0">
                      <a:pos x="6" y="103"/>
                    </a:cxn>
                    <a:cxn ang="0">
                      <a:pos x="6" y="100"/>
                    </a:cxn>
                    <a:cxn ang="0">
                      <a:pos x="14" y="92"/>
                    </a:cxn>
                    <a:cxn ang="0">
                      <a:pos x="14" y="87"/>
                    </a:cxn>
                    <a:cxn ang="0">
                      <a:pos x="10" y="81"/>
                    </a:cxn>
                    <a:cxn ang="0">
                      <a:pos x="0" y="22"/>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2" name="Freeform 165">
                  <a:extLst>
                    <a:ext uri="{FF2B5EF4-FFF2-40B4-BE49-F238E27FC236}">
                      <a16:creationId xmlns:a16="http://schemas.microsoft.com/office/drawing/2014/main" id="{2802131E-B779-F87D-D5DC-CEA4198CFB08}"/>
                    </a:ext>
                  </a:extLst>
                </p:cNvPr>
                <p:cNvSpPr>
                  <a:spLocks/>
                </p:cNvSpPr>
                <p:nvPr/>
              </p:nvSpPr>
              <p:spPr bwMode="auto">
                <a:xfrm>
                  <a:off x="5311" y="1796"/>
                  <a:ext cx="111" cy="109"/>
                </a:xfrm>
                <a:custGeom>
                  <a:avLst/>
                  <a:gdLst/>
                  <a:ahLst/>
                  <a:cxnLst>
                    <a:cxn ang="0">
                      <a:pos x="0" y="22"/>
                    </a:cxn>
                    <a:cxn ang="0">
                      <a:pos x="34" y="15"/>
                    </a:cxn>
                    <a:cxn ang="0">
                      <a:pos x="40" y="15"/>
                    </a:cxn>
                    <a:cxn ang="0">
                      <a:pos x="49" y="11"/>
                    </a:cxn>
                    <a:cxn ang="0">
                      <a:pos x="53" y="11"/>
                    </a:cxn>
                    <a:cxn ang="0">
                      <a:pos x="59" y="8"/>
                    </a:cxn>
                    <a:cxn ang="0">
                      <a:pos x="88" y="1"/>
                    </a:cxn>
                    <a:cxn ang="0">
                      <a:pos x="95" y="0"/>
                    </a:cxn>
                    <a:cxn ang="0">
                      <a:pos x="99" y="0"/>
                    </a:cxn>
                    <a:cxn ang="0">
                      <a:pos x="110" y="42"/>
                    </a:cxn>
                    <a:cxn ang="0">
                      <a:pos x="111" y="47"/>
                    </a:cxn>
                    <a:cxn ang="0">
                      <a:pos x="110" y="52"/>
                    </a:cxn>
                    <a:cxn ang="0">
                      <a:pos x="110" y="53"/>
                    </a:cxn>
                    <a:cxn ang="0">
                      <a:pos x="111" y="56"/>
                    </a:cxn>
                    <a:cxn ang="0">
                      <a:pos x="109" y="54"/>
                    </a:cxn>
                    <a:cxn ang="0">
                      <a:pos x="98" y="58"/>
                    </a:cxn>
                    <a:cxn ang="0">
                      <a:pos x="87" y="65"/>
                    </a:cxn>
                    <a:cxn ang="0">
                      <a:pos x="82" y="64"/>
                    </a:cxn>
                    <a:cxn ang="0">
                      <a:pos x="82" y="62"/>
                    </a:cxn>
                    <a:cxn ang="0">
                      <a:pos x="79" y="61"/>
                    </a:cxn>
                    <a:cxn ang="0">
                      <a:pos x="80" y="65"/>
                    </a:cxn>
                    <a:cxn ang="0">
                      <a:pos x="80" y="68"/>
                    </a:cxn>
                    <a:cxn ang="0">
                      <a:pos x="65" y="72"/>
                    </a:cxn>
                    <a:cxn ang="0">
                      <a:pos x="63" y="75"/>
                    </a:cxn>
                    <a:cxn ang="0">
                      <a:pos x="57" y="75"/>
                    </a:cxn>
                    <a:cxn ang="0">
                      <a:pos x="52" y="77"/>
                    </a:cxn>
                    <a:cxn ang="0">
                      <a:pos x="46" y="79"/>
                    </a:cxn>
                    <a:cxn ang="0">
                      <a:pos x="38" y="90"/>
                    </a:cxn>
                    <a:cxn ang="0">
                      <a:pos x="36" y="87"/>
                    </a:cxn>
                    <a:cxn ang="0">
                      <a:pos x="31" y="92"/>
                    </a:cxn>
                    <a:cxn ang="0">
                      <a:pos x="26" y="96"/>
                    </a:cxn>
                    <a:cxn ang="0">
                      <a:pos x="15" y="106"/>
                    </a:cxn>
                    <a:cxn ang="0">
                      <a:pos x="11" y="109"/>
                    </a:cxn>
                    <a:cxn ang="0">
                      <a:pos x="6" y="103"/>
                    </a:cxn>
                    <a:cxn ang="0">
                      <a:pos x="6" y="100"/>
                    </a:cxn>
                    <a:cxn ang="0">
                      <a:pos x="14" y="92"/>
                    </a:cxn>
                    <a:cxn ang="0">
                      <a:pos x="14" y="87"/>
                    </a:cxn>
                    <a:cxn ang="0">
                      <a:pos x="10" y="81"/>
                    </a:cxn>
                    <a:cxn ang="0">
                      <a:pos x="0" y="22"/>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3" name="Freeform 166">
                  <a:extLst>
                    <a:ext uri="{FF2B5EF4-FFF2-40B4-BE49-F238E27FC236}">
                      <a16:creationId xmlns:a16="http://schemas.microsoft.com/office/drawing/2014/main" id="{23F0210C-B598-6E71-BA16-A6AD56E3CF21}"/>
                    </a:ext>
                  </a:extLst>
                </p:cNvPr>
                <p:cNvSpPr>
                  <a:spLocks/>
                </p:cNvSpPr>
                <p:nvPr/>
              </p:nvSpPr>
              <p:spPr bwMode="auto">
                <a:xfrm>
                  <a:off x="5342" y="1523"/>
                  <a:ext cx="109" cy="226"/>
                </a:xfrm>
                <a:custGeom>
                  <a:avLst/>
                  <a:gdLst/>
                  <a:ahLst/>
                  <a:cxnLst>
                    <a:cxn ang="0">
                      <a:pos x="14" y="226"/>
                    </a:cxn>
                    <a:cxn ang="0">
                      <a:pos x="9" y="221"/>
                    </a:cxn>
                    <a:cxn ang="0">
                      <a:pos x="6" y="215"/>
                    </a:cxn>
                    <a:cxn ang="0">
                      <a:pos x="6" y="209"/>
                    </a:cxn>
                    <a:cxn ang="0">
                      <a:pos x="9" y="204"/>
                    </a:cxn>
                    <a:cxn ang="0">
                      <a:pos x="6" y="189"/>
                    </a:cxn>
                    <a:cxn ang="0">
                      <a:pos x="6" y="178"/>
                    </a:cxn>
                    <a:cxn ang="0">
                      <a:pos x="0" y="159"/>
                    </a:cxn>
                    <a:cxn ang="0">
                      <a:pos x="3" y="155"/>
                    </a:cxn>
                    <a:cxn ang="0">
                      <a:pos x="2" y="147"/>
                    </a:cxn>
                    <a:cxn ang="0">
                      <a:pos x="6" y="141"/>
                    </a:cxn>
                    <a:cxn ang="0">
                      <a:pos x="7" y="136"/>
                    </a:cxn>
                    <a:cxn ang="0">
                      <a:pos x="6" y="131"/>
                    </a:cxn>
                    <a:cxn ang="0">
                      <a:pos x="9" y="125"/>
                    </a:cxn>
                    <a:cxn ang="0">
                      <a:pos x="7" y="120"/>
                    </a:cxn>
                    <a:cxn ang="0">
                      <a:pos x="10" y="110"/>
                    </a:cxn>
                    <a:cxn ang="0">
                      <a:pos x="6" y="99"/>
                    </a:cxn>
                    <a:cxn ang="0">
                      <a:pos x="6" y="94"/>
                    </a:cxn>
                    <a:cxn ang="0">
                      <a:pos x="11" y="90"/>
                    </a:cxn>
                    <a:cxn ang="0">
                      <a:pos x="13" y="89"/>
                    </a:cxn>
                    <a:cxn ang="0">
                      <a:pos x="22" y="79"/>
                    </a:cxn>
                    <a:cxn ang="0">
                      <a:pos x="26" y="71"/>
                    </a:cxn>
                    <a:cxn ang="0">
                      <a:pos x="26" y="66"/>
                    </a:cxn>
                    <a:cxn ang="0">
                      <a:pos x="25" y="61"/>
                    </a:cxn>
                    <a:cxn ang="0">
                      <a:pos x="21" y="56"/>
                    </a:cxn>
                    <a:cxn ang="0">
                      <a:pos x="19" y="51"/>
                    </a:cxn>
                    <a:cxn ang="0">
                      <a:pos x="22" y="40"/>
                    </a:cxn>
                    <a:cxn ang="0">
                      <a:pos x="19" y="32"/>
                    </a:cxn>
                    <a:cxn ang="0">
                      <a:pos x="21" y="30"/>
                    </a:cxn>
                    <a:cxn ang="0">
                      <a:pos x="21" y="29"/>
                    </a:cxn>
                    <a:cxn ang="0">
                      <a:pos x="19" y="23"/>
                    </a:cxn>
                    <a:cxn ang="0">
                      <a:pos x="22" y="14"/>
                    </a:cxn>
                    <a:cxn ang="0">
                      <a:pos x="22" y="9"/>
                    </a:cxn>
                    <a:cxn ang="0">
                      <a:pos x="28" y="5"/>
                    </a:cxn>
                    <a:cxn ang="0">
                      <a:pos x="33" y="6"/>
                    </a:cxn>
                    <a:cxn ang="0">
                      <a:pos x="38" y="0"/>
                    </a:cxn>
                    <a:cxn ang="0">
                      <a:pos x="38" y="3"/>
                    </a:cxn>
                    <a:cxn ang="0">
                      <a:pos x="78" y="121"/>
                    </a:cxn>
                    <a:cxn ang="0">
                      <a:pos x="83" y="137"/>
                    </a:cxn>
                    <a:cxn ang="0">
                      <a:pos x="83" y="143"/>
                    </a:cxn>
                    <a:cxn ang="0">
                      <a:pos x="86" y="147"/>
                    </a:cxn>
                    <a:cxn ang="0">
                      <a:pos x="87" y="152"/>
                    </a:cxn>
                    <a:cxn ang="0">
                      <a:pos x="93" y="156"/>
                    </a:cxn>
                    <a:cxn ang="0">
                      <a:pos x="98" y="159"/>
                    </a:cxn>
                    <a:cxn ang="0">
                      <a:pos x="99" y="165"/>
                    </a:cxn>
                    <a:cxn ang="0">
                      <a:pos x="104" y="170"/>
                    </a:cxn>
                    <a:cxn ang="0">
                      <a:pos x="106" y="171"/>
                    </a:cxn>
                    <a:cxn ang="0">
                      <a:pos x="109" y="173"/>
                    </a:cxn>
                    <a:cxn ang="0">
                      <a:pos x="106" y="184"/>
                    </a:cxn>
                    <a:cxn ang="0">
                      <a:pos x="106" y="189"/>
                    </a:cxn>
                    <a:cxn ang="0">
                      <a:pos x="104" y="189"/>
                    </a:cxn>
                    <a:cxn ang="0">
                      <a:pos x="101" y="189"/>
                    </a:cxn>
                    <a:cxn ang="0">
                      <a:pos x="95" y="193"/>
                    </a:cxn>
                    <a:cxn ang="0">
                      <a:pos x="93" y="198"/>
                    </a:cxn>
                    <a:cxn ang="0">
                      <a:pos x="91" y="197"/>
                    </a:cxn>
                    <a:cxn ang="0">
                      <a:pos x="87" y="203"/>
                    </a:cxn>
                    <a:cxn ang="0">
                      <a:pos x="82" y="211"/>
                    </a:cxn>
                    <a:cxn ang="0">
                      <a:pos x="14" y="226"/>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4" name="Freeform 167">
                  <a:extLst>
                    <a:ext uri="{FF2B5EF4-FFF2-40B4-BE49-F238E27FC236}">
                      <a16:creationId xmlns:a16="http://schemas.microsoft.com/office/drawing/2014/main" id="{A3157994-53E4-4CEB-678E-37A94BAD1CB7}"/>
                    </a:ext>
                  </a:extLst>
                </p:cNvPr>
                <p:cNvSpPr>
                  <a:spLocks/>
                </p:cNvSpPr>
                <p:nvPr/>
              </p:nvSpPr>
              <p:spPr bwMode="auto">
                <a:xfrm>
                  <a:off x="5342" y="1523"/>
                  <a:ext cx="109" cy="226"/>
                </a:xfrm>
                <a:custGeom>
                  <a:avLst/>
                  <a:gdLst/>
                  <a:ahLst/>
                  <a:cxnLst>
                    <a:cxn ang="0">
                      <a:pos x="14" y="226"/>
                    </a:cxn>
                    <a:cxn ang="0">
                      <a:pos x="9" y="221"/>
                    </a:cxn>
                    <a:cxn ang="0">
                      <a:pos x="6" y="215"/>
                    </a:cxn>
                    <a:cxn ang="0">
                      <a:pos x="6" y="209"/>
                    </a:cxn>
                    <a:cxn ang="0">
                      <a:pos x="9" y="204"/>
                    </a:cxn>
                    <a:cxn ang="0">
                      <a:pos x="6" y="189"/>
                    </a:cxn>
                    <a:cxn ang="0">
                      <a:pos x="6" y="178"/>
                    </a:cxn>
                    <a:cxn ang="0">
                      <a:pos x="0" y="159"/>
                    </a:cxn>
                    <a:cxn ang="0">
                      <a:pos x="3" y="155"/>
                    </a:cxn>
                    <a:cxn ang="0">
                      <a:pos x="2" y="147"/>
                    </a:cxn>
                    <a:cxn ang="0">
                      <a:pos x="6" y="141"/>
                    </a:cxn>
                    <a:cxn ang="0">
                      <a:pos x="7" y="136"/>
                    </a:cxn>
                    <a:cxn ang="0">
                      <a:pos x="6" y="131"/>
                    </a:cxn>
                    <a:cxn ang="0">
                      <a:pos x="9" y="125"/>
                    </a:cxn>
                    <a:cxn ang="0">
                      <a:pos x="7" y="120"/>
                    </a:cxn>
                    <a:cxn ang="0">
                      <a:pos x="10" y="110"/>
                    </a:cxn>
                    <a:cxn ang="0">
                      <a:pos x="6" y="99"/>
                    </a:cxn>
                    <a:cxn ang="0">
                      <a:pos x="6" y="94"/>
                    </a:cxn>
                    <a:cxn ang="0">
                      <a:pos x="11" y="90"/>
                    </a:cxn>
                    <a:cxn ang="0">
                      <a:pos x="13" y="89"/>
                    </a:cxn>
                    <a:cxn ang="0">
                      <a:pos x="22" y="79"/>
                    </a:cxn>
                    <a:cxn ang="0">
                      <a:pos x="26" y="71"/>
                    </a:cxn>
                    <a:cxn ang="0">
                      <a:pos x="26" y="66"/>
                    </a:cxn>
                    <a:cxn ang="0">
                      <a:pos x="25" y="61"/>
                    </a:cxn>
                    <a:cxn ang="0">
                      <a:pos x="21" y="56"/>
                    </a:cxn>
                    <a:cxn ang="0">
                      <a:pos x="19" y="51"/>
                    </a:cxn>
                    <a:cxn ang="0">
                      <a:pos x="22" y="40"/>
                    </a:cxn>
                    <a:cxn ang="0">
                      <a:pos x="19" y="32"/>
                    </a:cxn>
                    <a:cxn ang="0">
                      <a:pos x="21" y="30"/>
                    </a:cxn>
                    <a:cxn ang="0">
                      <a:pos x="21" y="29"/>
                    </a:cxn>
                    <a:cxn ang="0">
                      <a:pos x="19" y="23"/>
                    </a:cxn>
                    <a:cxn ang="0">
                      <a:pos x="22" y="14"/>
                    </a:cxn>
                    <a:cxn ang="0">
                      <a:pos x="22" y="9"/>
                    </a:cxn>
                    <a:cxn ang="0">
                      <a:pos x="28" y="5"/>
                    </a:cxn>
                    <a:cxn ang="0">
                      <a:pos x="33" y="6"/>
                    </a:cxn>
                    <a:cxn ang="0">
                      <a:pos x="38" y="0"/>
                    </a:cxn>
                    <a:cxn ang="0">
                      <a:pos x="38" y="3"/>
                    </a:cxn>
                    <a:cxn ang="0">
                      <a:pos x="78" y="121"/>
                    </a:cxn>
                    <a:cxn ang="0">
                      <a:pos x="83" y="137"/>
                    </a:cxn>
                    <a:cxn ang="0">
                      <a:pos x="83" y="143"/>
                    </a:cxn>
                    <a:cxn ang="0">
                      <a:pos x="86" y="147"/>
                    </a:cxn>
                    <a:cxn ang="0">
                      <a:pos x="87" y="152"/>
                    </a:cxn>
                    <a:cxn ang="0">
                      <a:pos x="93" y="156"/>
                    </a:cxn>
                    <a:cxn ang="0">
                      <a:pos x="98" y="159"/>
                    </a:cxn>
                    <a:cxn ang="0">
                      <a:pos x="99" y="165"/>
                    </a:cxn>
                    <a:cxn ang="0">
                      <a:pos x="104" y="170"/>
                    </a:cxn>
                    <a:cxn ang="0">
                      <a:pos x="106" y="171"/>
                    </a:cxn>
                    <a:cxn ang="0">
                      <a:pos x="109" y="173"/>
                    </a:cxn>
                    <a:cxn ang="0">
                      <a:pos x="106" y="184"/>
                    </a:cxn>
                    <a:cxn ang="0">
                      <a:pos x="106" y="189"/>
                    </a:cxn>
                    <a:cxn ang="0">
                      <a:pos x="104" y="189"/>
                    </a:cxn>
                    <a:cxn ang="0">
                      <a:pos x="101" y="189"/>
                    </a:cxn>
                    <a:cxn ang="0">
                      <a:pos x="95" y="193"/>
                    </a:cxn>
                    <a:cxn ang="0">
                      <a:pos x="93" y="198"/>
                    </a:cxn>
                    <a:cxn ang="0">
                      <a:pos x="91" y="197"/>
                    </a:cxn>
                    <a:cxn ang="0">
                      <a:pos x="87" y="203"/>
                    </a:cxn>
                    <a:cxn ang="0">
                      <a:pos x="82" y="211"/>
                    </a:cxn>
                    <a:cxn ang="0">
                      <a:pos x="14" y="226"/>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path>
                  </a:pathLst>
                </a:custGeom>
                <a:grpFill/>
                <a:ln w="4763">
                  <a:solidFill>
                    <a:schemeClr val="bg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5" name="Freeform 168">
                  <a:extLst>
                    <a:ext uri="{FF2B5EF4-FFF2-40B4-BE49-F238E27FC236}">
                      <a16:creationId xmlns:a16="http://schemas.microsoft.com/office/drawing/2014/main" id="{573FA34F-248D-2A04-8FBC-EEE6EF59C3D3}"/>
                    </a:ext>
                  </a:extLst>
                </p:cNvPr>
                <p:cNvSpPr>
                  <a:spLocks noEditPoints="1"/>
                </p:cNvSpPr>
                <p:nvPr/>
              </p:nvSpPr>
              <p:spPr bwMode="auto">
                <a:xfrm>
                  <a:off x="5410" y="1791"/>
                  <a:ext cx="50" cy="61"/>
                </a:xfrm>
                <a:custGeom>
                  <a:avLst/>
                  <a:gdLst/>
                  <a:ahLst/>
                  <a:cxnLst>
                    <a:cxn ang="0">
                      <a:pos x="31" y="13"/>
                    </a:cxn>
                    <a:cxn ang="0">
                      <a:pos x="30" y="9"/>
                    </a:cxn>
                    <a:cxn ang="0">
                      <a:pos x="27" y="8"/>
                    </a:cxn>
                    <a:cxn ang="0">
                      <a:pos x="25" y="2"/>
                    </a:cxn>
                    <a:cxn ang="0">
                      <a:pos x="21" y="0"/>
                    </a:cxn>
                    <a:cxn ang="0">
                      <a:pos x="0" y="5"/>
                    </a:cxn>
                    <a:cxn ang="0">
                      <a:pos x="11" y="47"/>
                    </a:cxn>
                    <a:cxn ang="0">
                      <a:pos x="12" y="52"/>
                    </a:cxn>
                    <a:cxn ang="0">
                      <a:pos x="11" y="57"/>
                    </a:cxn>
                    <a:cxn ang="0">
                      <a:pos x="11" y="58"/>
                    </a:cxn>
                    <a:cxn ang="0">
                      <a:pos x="12" y="61"/>
                    </a:cxn>
                    <a:cxn ang="0">
                      <a:pos x="18" y="58"/>
                    </a:cxn>
                    <a:cxn ang="0">
                      <a:pos x="33" y="48"/>
                    </a:cxn>
                    <a:cxn ang="0">
                      <a:pos x="33" y="43"/>
                    </a:cxn>
                    <a:cxn ang="0">
                      <a:pos x="31" y="35"/>
                    </a:cxn>
                    <a:cxn ang="0">
                      <a:pos x="31" y="31"/>
                    </a:cxn>
                    <a:cxn ang="0">
                      <a:pos x="27" y="25"/>
                    </a:cxn>
                    <a:cxn ang="0">
                      <a:pos x="30" y="20"/>
                    </a:cxn>
                    <a:cxn ang="0">
                      <a:pos x="29" y="15"/>
                    </a:cxn>
                    <a:cxn ang="0">
                      <a:pos x="33" y="20"/>
                    </a:cxn>
                    <a:cxn ang="0">
                      <a:pos x="36" y="17"/>
                    </a:cxn>
                    <a:cxn ang="0">
                      <a:pos x="34" y="17"/>
                    </a:cxn>
                    <a:cxn ang="0">
                      <a:pos x="31" y="13"/>
                    </a:cxn>
                    <a:cxn ang="0">
                      <a:pos x="36" y="23"/>
                    </a:cxn>
                    <a:cxn ang="0">
                      <a:pos x="40" y="20"/>
                    </a:cxn>
                    <a:cxn ang="0">
                      <a:pos x="36" y="17"/>
                    </a:cxn>
                    <a:cxn ang="0">
                      <a:pos x="36" y="23"/>
                    </a:cxn>
                    <a:cxn ang="0">
                      <a:pos x="49" y="31"/>
                    </a:cxn>
                    <a:cxn ang="0">
                      <a:pos x="48" y="24"/>
                    </a:cxn>
                    <a:cxn ang="0">
                      <a:pos x="42" y="23"/>
                    </a:cxn>
                    <a:cxn ang="0">
                      <a:pos x="45" y="34"/>
                    </a:cxn>
                    <a:cxn ang="0">
                      <a:pos x="48" y="39"/>
                    </a:cxn>
                    <a:cxn ang="0">
                      <a:pos x="50" y="35"/>
                    </a:cxn>
                    <a:cxn ang="0">
                      <a:pos x="49" y="31"/>
                    </a:cxn>
                  </a:cxnLst>
                  <a:rect l="0" t="0" r="r" b="b"/>
                  <a:pathLst>
                    <a:path w="50" h="61">
                      <a:moveTo>
                        <a:pt x="31" y="13"/>
                      </a:moveTo>
                      <a:lnTo>
                        <a:pt x="30" y="9"/>
                      </a:lnTo>
                      <a:lnTo>
                        <a:pt x="27" y="8"/>
                      </a:lnTo>
                      <a:lnTo>
                        <a:pt x="25" y="2"/>
                      </a:lnTo>
                      <a:lnTo>
                        <a:pt x="21" y="0"/>
                      </a:lnTo>
                      <a:lnTo>
                        <a:pt x="0" y="5"/>
                      </a:lnTo>
                      <a:lnTo>
                        <a:pt x="11" y="47"/>
                      </a:lnTo>
                      <a:lnTo>
                        <a:pt x="12" y="52"/>
                      </a:lnTo>
                      <a:lnTo>
                        <a:pt x="11" y="57"/>
                      </a:lnTo>
                      <a:lnTo>
                        <a:pt x="11" y="58"/>
                      </a:lnTo>
                      <a:lnTo>
                        <a:pt x="12" y="61"/>
                      </a:lnTo>
                      <a:lnTo>
                        <a:pt x="18" y="58"/>
                      </a:lnTo>
                      <a:lnTo>
                        <a:pt x="33" y="48"/>
                      </a:lnTo>
                      <a:lnTo>
                        <a:pt x="33" y="43"/>
                      </a:lnTo>
                      <a:lnTo>
                        <a:pt x="31" y="35"/>
                      </a:lnTo>
                      <a:lnTo>
                        <a:pt x="31" y="31"/>
                      </a:lnTo>
                      <a:lnTo>
                        <a:pt x="27" y="25"/>
                      </a:lnTo>
                      <a:lnTo>
                        <a:pt x="30" y="20"/>
                      </a:lnTo>
                      <a:lnTo>
                        <a:pt x="29" y="15"/>
                      </a:lnTo>
                      <a:lnTo>
                        <a:pt x="33" y="20"/>
                      </a:lnTo>
                      <a:lnTo>
                        <a:pt x="36" y="17"/>
                      </a:lnTo>
                      <a:lnTo>
                        <a:pt x="34" y="17"/>
                      </a:lnTo>
                      <a:lnTo>
                        <a:pt x="31" y="13"/>
                      </a:lnTo>
                      <a:close/>
                      <a:moveTo>
                        <a:pt x="36" y="23"/>
                      </a:moveTo>
                      <a:lnTo>
                        <a:pt x="40" y="20"/>
                      </a:lnTo>
                      <a:lnTo>
                        <a:pt x="36" y="17"/>
                      </a:lnTo>
                      <a:lnTo>
                        <a:pt x="36" y="23"/>
                      </a:lnTo>
                      <a:close/>
                      <a:moveTo>
                        <a:pt x="49" y="31"/>
                      </a:moveTo>
                      <a:lnTo>
                        <a:pt x="48" y="24"/>
                      </a:lnTo>
                      <a:lnTo>
                        <a:pt x="42" y="23"/>
                      </a:lnTo>
                      <a:lnTo>
                        <a:pt x="45" y="34"/>
                      </a:lnTo>
                      <a:lnTo>
                        <a:pt x="48" y="39"/>
                      </a:lnTo>
                      <a:lnTo>
                        <a:pt x="50" y="35"/>
                      </a:lnTo>
                      <a:lnTo>
                        <a:pt x="49" y="31"/>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6" name="Freeform 169">
                  <a:extLst>
                    <a:ext uri="{FF2B5EF4-FFF2-40B4-BE49-F238E27FC236}">
                      <a16:creationId xmlns:a16="http://schemas.microsoft.com/office/drawing/2014/main" id="{D8ACD5B9-DEC2-88AA-0C1C-C621D7932B6E}"/>
                    </a:ext>
                  </a:extLst>
                </p:cNvPr>
                <p:cNvSpPr>
                  <a:spLocks noEditPoints="1"/>
                </p:cNvSpPr>
                <p:nvPr/>
              </p:nvSpPr>
              <p:spPr bwMode="auto">
                <a:xfrm>
                  <a:off x="2228" y="1765"/>
                  <a:ext cx="529" cy="887"/>
                </a:xfrm>
                <a:custGeom>
                  <a:avLst/>
                  <a:gdLst/>
                  <a:ahLst/>
                  <a:cxnLst>
                    <a:cxn ang="0">
                      <a:pos x="514" y="731"/>
                    </a:cxn>
                    <a:cxn ang="0">
                      <a:pos x="426" y="583"/>
                    </a:cxn>
                    <a:cxn ang="0">
                      <a:pos x="51" y="0"/>
                    </a:cxn>
                    <a:cxn ang="0">
                      <a:pos x="45" y="27"/>
                    </a:cxn>
                    <a:cxn ang="0">
                      <a:pos x="32" y="77"/>
                    </a:cxn>
                    <a:cxn ang="0">
                      <a:pos x="21" y="97"/>
                    </a:cxn>
                    <a:cxn ang="0">
                      <a:pos x="2" y="130"/>
                    </a:cxn>
                    <a:cxn ang="0">
                      <a:pos x="21" y="177"/>
                    </a:cxn>
                    <a:cxn ang="0">
                      <a:pos x="17" y="205"/>
                    </a:cxn>
                    <a:cxn ang="0">
                      <a:pos x="11" y="260"/>
                    </a:cxn>
                    <a:cxn ang="0">
                      <a:pos x="34" y="302"/>
                    </a:cxn>
                    <a:cxn ang="0">
                      <a:pos x="41" y="321"/>
                    </a:cxn>
                    <a:cxn ang="0">
                      <a:pos x="32" y="339"/>
                    </a:cxn>
                    <a:cxn ang="0">
                      <a:pos x="53" y="355"/>
                    </a:cxn>
                    <a:cxn ang="0">
                      <a:pos x="63" y="343"/>
                    </a:cxn>
                    <a:cxn ang="0">
                      <a:pos x="86" y="348"/>
                    </a:cxn>
                    <a:cxn ang="0">
                      <a:pos x="114" y="347"/>
                    </a:cxn>
                    <a:cxn ang="0">
                      <a:pos x="120" y="352"/>
                    </a:cxn>
                    <a:cxn ang="0">
                      <a:pos x="109" y="357"/>
                    </a:cxn>
                    <a:cxn ang="0">
                      <a:pos x="71" y="347"/>
                    </a:cxn>
                    <a:cxn ang="0">
                      <a:pos x="75" y="370"/>
                    </a:cxn>
                    <a:cxn ang="0">
                      <a:pos x="70" y="389"/>
                    </a:cxn>
                    <a:cxn ang="0">
                      <a:pos x="64" y="365"/>
                    </a:cxn>
                    <a:cxn ang="0">
                      <a:pos x="51" y="382"/>
                    </a:cxn>
                    <a:cxn ang="0">
                      <a:pos x="51" y="412"/>
                    </a:cxn>
                    <a:cxn ang="0">
                      <a:pos x="80" y="449"/>
                    </a:cxn>
                    <a:cxn ang="0">
                      <a:pos x="65" y="480"/>
                    </a:cxn>
                    <a:cxn ang="0">
                      <a:pos x="82" y="522"/>
                    </a:cxn>
                    <a:cxn ang="0">
                      <a:pos x="98" y="559"/>
                    </a:cxn>
                    <a:cxn ang="0">
                      <a:pos x="106" y="594"/>
                    </a:cxn>
                    <a:cxn ang="0">
                      <a:pos x="114" y="620"/>
                    </a:cxn>
                    <a:cxn ang="0">
                      <a:pos x="109" y="652"/>
                    </a:cxn>
                    <a:cxn ang="0">
                      <a:pos x="141" y="668"/>
                    </a:cxn>
                    <a:cxn ang="0">
                      <a:pos x="181" y="686"/>
                    </a:cxn>
                    <a:cxn ang="0">
                      <a:pos x="213" y="723"/>
                    </a:cxn>
                    <a:cxn ang="0">
                      <a:pos x="239" y="747"/>
                    </a:cxn>
                    <a:cxn ang="0">
                      <a:pos x="258" y="757"/>
                    </a:cxn>
                    <a:cxn ang="0">
                      <a:pos x="295" y="807"/>
                    </a:cxn>
                    <a:cxn ang="0">
                      <a:pos x="296" y="856"/>
                    </a:cxn>
                    <a:cxn ang="0">
                      <a:pos x="300" y="861"/>
                    </a:cxn>
                    <a:cxn ang="0">
                      <a:pos x="471" y="884"/>
                    </a:cxn>
                    <a:cxn ang="0">
                      <a:pos x="486" y="869"/>
                    </a:cxn>
                    <a:cxn ang="0">
                      <a:pos x="476" y="849"/>
                    </a:cxn>
                    <a:cxn ang="0">
                      <a:pos x="491" y="818"/>
                    </a:cxn>
                    <a:cxn ang="0">
                      <a:pos x="505" y="784"/>
                    </a:cxn>
                    <a:cxn ang="0">
                      <a:pos x="129" y="702"/>
                    </a:cxn>
                    <a:cxn ang="0">
                      <a:pos x="137" y="708"/>
                    </a:cxn>
                    <a:cxn ang="0">
                      <a:pos x="147" y="706"/>
                    </a:cxn>
                    <a:cxn ang="0">
                      <a:pos x="163" y="710"/>
                    </a:cxn>
                    <a:cxn ang="0">
                      <a:pos x="156" y="773"/>
                    </a:cxn>
                    <a:cxn ang="0">
                      <a:pos x="215" y="822"/>
                    </a:cxn>
                    <a:cxn ang="0">
                      <a:pos x="231" y="776"/>
                    </a:cxn>
                    <a:cxn ang="0">
                      <a:pos x="238" y="786"/>
                    </a:cxn>
                  </a:cxnLst>
                  <a:rect l="0" t="0" r="r" b="b"/>
                  <a:pathLst>
                    <a:path w="529" h="887">
                      <a:moveTo>
                        <a:pt x="525" y="758"/>
                      </a:moveTo>
                      <a:lnTo>
                        <a:pt x="516" y="748"/>
                      </a:lnTo>
                      <a:lnTo>
                        <a:pt x="516" y="742"/>
                      </a:lnTo>
                      <a:lnTo>
                        <a:pt x="514" y="736"/>
                      </a:lnTo>
                      <a:lnTo>
                        <a:pt x="514" y="731"/>
                      </a:lnTo>
                      <a:lnTo>
                        <a:pt x="512" y="724"/>
                      </a:lnTo>
                      <a:lnTo>
                        <a:pt x="506" y="713"/>
                      </a:lnTo>
                      <a:lnTo>
                        <a:pt x="506" y="708"/>
                      </a:lnTo>
                      <a:lnTo>
                        <a:pt x="506" y="702"/>
                      </a:lnTo>
                      <a:lnTo>
                        <a:pt x="426" y="583"/>
                      </a:lnTo>
                      <a:lnTo>
                        <a:pt x="235" y="305"/>
                      </a:lnTo>
                      <a:lnTo>
                        <a:pt x="249" y="251"/>
                      </a:lnTo>
                      <a:lnTo>
                        <a:pt x="293" y="65"/>
                      </a:lnTo>
                      <a:lnTo>
                        <a:pt x="182" y="36"/>
                      </a:lnTo>
                      <a:lnTo>
                        <a:pt x="51" y="0"/>
                      </a:lnTo>
                      <a:lnTo>
                        <a:pt x="49" y="0"/>
                      </a:lnTo>
                      <a:lnTo>
                        <a:pt x="45" y="11"/>
                      </a:lnTo>
                      <a:lnTo>
                        <a:pt x="42" y="16"/>
                      </a:lnTo>
                      <a:lnTo>
                        <a:pt x="45" y="22"/>
                      </a:lnTo>
                      <a:lnTo>
                        <a:pt x="45" y="27"/>
                      </a:lnTo>
                      <a:lnTo>
                        <a:pt x="46" y="38"/>
                      </a:lnTo>
                      <a:lnTo>
                        <a:pt x="45" y="39"/>
                      </a:lnTo>
                      <a:lnTo>
                        <a:pt x="44" y="49"/>
                      </a:lnTo>
                      <a:lnTo>
                        <a:pt x="30" y="72"/>
                      </a:lnTo>
                      <a:lnTo>
                        <a:pt x="32" y="77"/>
                      </a:lnTo>
                      <a:lnTo>
                        <a:pt x="30" y="83"/>
                      </a:lnTo>
                      <a:lnTo>
                        <a:pt x="26" y="87"/>
                      </a:lnTo>
                      <a:lnTo>
                        <a:pt x="23" y="93"/>
                      </a:lnTo>
                      <a:lnTo>
                        <a:pt x="25" y="95"/>
                      </a:lnTo>
                      <a:lnTo>
                        <a:pt x="21" y="97"/>
                      </a:lnTo>
                      <a:lnTo>
                        <a:pt x="15" y="100"/>
                      </a:lnTo>
                      <a:lnTo>
                        <a:pt x="11" y="106"/>
                      </a:lnTo>
                      <a:lnTo>
                        <a:pt x="7" y="111"/>
                      </a:lnTo>
                      <a:lnTo>
                        <a:pt x="2" y="122"/>
                      </a:lnTo>
                      <a:lnTo>
                        <a:pt x="2" y="130"/>
                      </a:lnTo>
                      <a:lnTo>
                        <a:pt x="0" y="135"/>
                      </a:lnTo>
                      <a:lnTo>
                        <a:pt x="11" y="152"/>
                      </a:lnTo>
                      <a:lnTo>
                        <a:pt x="11" y="156"/>
                      </a:lnTo>
                      <a:lnTo>
                        <a:pt x="15" y="161"/>
                      </a:lnTo>
                      <a:lnTo>
                        <a:pt x="21" y="177"/>
                      </a:lnTo>
                      <a:lnTo>
                        <a:pt x="19" y="183"/>
                      </a:lnTo>
                      <a:lnTo>
                        <a:pt x="21" y="188"/>
                      </a:lnTo>
                      <a:lnTo>
                        <a:pt x="19" y="194"/>
                      </a:lnTo>
                      <a:lnTo>
                        <a:pt x="19" y="201"/>
                      </a:lnTo>
                      <a:lnTo>
                        <a:pt x="17" y="205"/>
                      </a:lnTo>
                      <a:lnTo>
                        <a:pt x="11" y="215"/>
                      </a:lnTo>
                      <a:lnTo>
                        <a:pt x="13" y="236"/>
                      </a:lnTo>
                      <a:lnTo>
                        <a:pt x="11" y="244"/>
                      </a:lnTo>
                      <a:lnTo>
                        <a:pt x="7" y="249"/>
                      </a:lnTo>
                      <a:lnTo>
                        <a:pt x="11" y="260"/>
                      </a:lnTo>
                      <a:lnTo>
                        <a:pt x="18" y="271"/>
                      </a:lnTo>
                      <a:lnTo>
                        <a:pt x="23" y="286"/>
                      </a:lnTo>
                      <a:lnTo>
                        <a:pt x="27" y="291"/>
                      </a:lnTo>
                      <a:lnTo>
                        <a:pt x="32" y="297"/>
                      </a:lnTo>
                      <a:lnTo>
                        <a:pt x="34" y="302"/>
                      </a:lnTo>
                      <a:lnTo>
                        <a:pt x="34" y="308"/>
                      </a:lnTo>
                      <a:lnTo>
                        <a:pt x="34" y="313"/>
                      </a:lnTo>
                      <a:lnTo>
                        <a:pt x="36" y="310"/>
                      </a:lnTo>
                      <a:lnTo>
                        <a:pt x="36" y="310"/>
                      </a:lnTo>
                      <a:lnTo>
                        <a:pt x="41" y="321"/>
                      </a:lnTo>
                      <a:lnTo>
                        <a:pt x="42" y="332"/>
                      </a:lnTo>
                      <a:lnTo>
                        <a:pt x="38" y="321"/>
                      </a:lnTo>
                      <a:lnTo>
                        <a:pt x="37" y="327"/>
                      </a:lnTo>
                      <a:lnTo>
                        <a:pt x="34" y="332"/>
                      </a:lnTo>
                      <a:lnTo>
                        <a:pt x="32" y="339"/>
                      </a:lnTo>
                      <a:lnTo>
                        <a:pt x="37" y="335"/>
                      </a:lnTo>
                      <a:lnTo>
                        <a:pt x="42" y="340"/>
                      </a:lnTo>
                      <a:lnTo>
                        <a:pt x="45" y="346"/>
                      </a:lnTo>
                      <a:lnTo>
                        <a:pt x="51" y="350"/>
                      </a:lnTo>
                      <a:lnTo>
                        <a:pt x="53" y="355"/>
                      </a:lnTo>
                      <a:lnTo>
                        <a:pt x="59" y="361"/>
                      </a:lnTo>
                      <a:lnTo>
                        <a:pt x="63" y="357"/>
                      </a:lnTo>
                      <a:lnTo>
                        <a:pt x="60" y="351"/>
                      </a:lnTo>
                      <a:lnTo>
                        <a:pt x="64" y="348"/>
                      </a:lnTo>
                      <a:lnTo>
                        <a:pt x="63" y="343"/>
                      </a:lnTo>
                      <a:lnTo>
                        <a:pt x="65" y="336"/>
                      </a:lnTo>
                      <a:lnTo>
                        <a:pt x="71" y="335"/>
                      </a:lnTo>
                      <a:lnTo>
                        <a:pt x="76" y="339"/>
                      </a:lnTo>
                      <a:lnTo>
                        <a:pt x="80" y="344"/>
                      </a:lnTo>
                      <a:lnTo>
                        <a:pt x="86" y="348"/>
                      </a:lnTo>
                      <a:lnTo>
                        <a:pt x="90" y="346"/>
                      </a:lnTo>
                      <a:lnTo>
                        <a:pt x="95" y="346"/>
                      </a:lnTo>
                      <a:lnTo>
                        <a:pt x="99" y="351"/>
                      </a:lnTo>
                      <a:lnTo>
                        <a:pt x="110" y="351"/>
                      </a:lnTo>
                      <a:lnTo>
                        <a:pt x="114" y="347"/>
                      </a:lnTo>
                      <a:lnTo>
                        <a:pt x="113" y="351"/>
                      </a:lnTo>
                      <a:lnTo>
                        <a:pt x="108" y="354"/>
                      </a:lnTo>
                      <a:lnTo>
                        <a:pt x="113" y="354"/>
                      </a:lnTo>
                      <a:lnTo>
                        <a:pt x="118" y="352"/>
                      </a:lnTo>
                      <a:lnTo>
                        <a:pt x="120" y="352"/>
                      </a:lnTo>
                      <a:lnTo>
                        <a:pt x="124" y="357"/>
                      </a:lnTo>
                      <a:lnTo>
                        <a:pt x="128" y="362"/>
                      </a:lnTo>
                      <a:lnTo>
                        <a:pt x="128" y="363"/>
                      </a:lnTo>
                      <a:lnTo>
                        <a:pt x="120" y="352"/>
                      </a:lnTo>
                      <a:lnTo>
                        <a:pt x="109" y="357"/>
                      </a:lnTo>
                      <a:lnTo>
                        <a:pt x="93" y="348"/>
                      </a:lnTo>
                      <a:lnTo>
                        <a:pt x="84" y="350"/>
                      </a:lnTo>
                      <a:lnTo>
                        <a:pt x="80" y="346"/>
                      </a:lnTo>
                      <a:lnTo>
                        <a:pt x="75" y="347"/>
                      </a:lnTo>
                      <a:lnTo>
                        <a:pt x="71" y="347"/>
                      </a:lnTo>
                      <a:lnTo>
                        <a:pt x="67" y="352"/>
                      </a:lnTo>
                      <a:lnTo>
                        <a:pt x="71" y="358"/>
                      </a:lnTo>
                      <a:lnTo>
                        <a:pt x="70" y="363"/>
                      </a:lnTo>
                      <a:lnTo>
                        <a:pt x="71" y="369"/>
                      </a:lnTo>
                      <a:lnTo>
                        <a:pt x="75" y="370"/>
                      </a:lnTo>
                      <a:lnTo>
                        <a:pt x="76" y="381"/>
                      </a:lnTo>
                      <a:lnTo>
                        <a:pt x="76" y="390"/>
                      </a:lnTo>
                      <a:lnTo>
                        <a:pt x="80" y="396"/>
                      </a:lnTo>
                      <a:lnTo>
                        <a:pt x="75" y="396"/>
                      </a:lnTo>
                      <a:lnTo>
                        <a:pt x="70" y="389"/>
                      </a:lnTo>
                      <a:lnTo>
                        <a:pt x="67" y="384"/>
                      </a:lnTo>
                      <a:lnTo>
                        <a:pt x="61" y="380"/>
                      </a:lnTo>
                      <a:lnTo>
                        <a:pt x="63" y="375"/>
                      </a:lnTo>
                      <a:lnTo>
                        <a:pt x="65" y="370"/>
                      </a:lnTo>
                      <a:lnTo>
                        <a:pt x="64" y="365"/>
                      </a:lnTo>
                      <a:lnTo>
                        <a:pt x="64" y="362"/>
                      </a:lnTo>
                      <a:lnTo>
                        <a:pt x="59" y="362"/>
                      </a:lnTo>
                      <a:lnTo>
                        <a:pt x="56" y="367"/>
                      </a:lnTo>
                      <a:lnTo>
                        <a:pt x="55" y="373"/>
                      </a:lnTo>
                      <a:lnTo>
                        <a:pt x="51" y="382"/>
                      </a:lnTo>
                      <a:lnTo>
                        <a:pt x="55" y="388"/>
                      </a:lnTo>
                      <a:lnTo>
                        <a:pt x="55" y="399"/>
                      </a:lnTo>
                      <a:lnTo>
                        <a:pt x="53" y="404"/>
                      </a:lnTo>
                      <a:lnTo>
                        <a:pt x="51" y="407"/>
                      </a:lnTo>
                      <a:lnTo>
                        <a:pt x="51" y="412"/>
                      </a:lnTo>
                      <a:lnTo>
                        <a:pt x="53" y="418"/>
                      </a:lnTo>
                      <a:lnTo>
                        <a:pt x="61" y="432"/>
                      </a:lnTo>
                      <a:lnTo>
                        <a:pt x="67" y="438"/>
                      </a:lnTo>
                      <a:lnTo>
                        <a:pt x="78" y="438"/>
                      </a:lnTo>
                      <a:lnTo>
                        <a:pt x="80" y="449"/>
                      </a:lnTo>
                      <a:lnTo>
                        <a:pt x="80" y="460"/>
                      </a:lnTo>
                      <a:lnTo>
                        <a:pt x="78" y="460"/>
                      </a:lnTo>
                      <a:lnTo>
                        <a:pt x="76" y="464"/>
                      </a:lnTo>
                      <a:lnTo>
                        <a:pt x="65" y="469"/>
                      </a:lnTo>
                      <a:lnTo>
                        <a:pt x="65" y="480"/>
                      </a:lnTo>
                      <a:lnTo>
                        <a:pt x="64" y="491"/>
                      </a:lnTo>
                      <a:lnTo>
                        <a:pt x="67" y="496"/>
                      </a:lnTo>
                      <a:lnTo>
                        <a:pt x="75" y="507"/>
                      </a:lnTo>
                      <a:lnTo>
                        <a:pt x="78" y="518"/>
                      </a:lnTo>
                      <a:lnTo>
                        <a:pt x="82" y="522"/>
                      </a:lnTo>
                      <a:lnTo>
                        <a:pt x="83" y="533"/>
                      </a:lnTo>
                      <a:lnTo>
                        <a:pt x="89" y="542"/>
                      </a:lnTo>
                      <a:lnTo>
                        <a:pt x="89" y="548"/>
                      </a:lnTo>
                      <a:lnTo>
                        <a:pt x="91" y="553"/>
                      </a:lnTo>
                      <a:lnTo>
                        <a:pt x="98" y="559"/>
                      </a:lnTo>
                      <a:lnTo>
                        <a:pt x="101" y="569"/>
                      </a:lnTo>
                      <a:lnTo>
                        <a:pt x="110" y="580"/>
                      </a:lnTo>
                      <a:lnTo>
                        <a:pt x="112" y="586"/>
                      </a:lnTo>
                      <a:lnTo>
                        <a:pt x="108" y="588"/>
                      </a:lnTo>
                      <a:lnTo>
                        <a:pt x="106" y="594"/>
                      </a:lnTo>
                      <a:lnTo>
                        <a:pt x="110" y="599"/>
                      </a:lnTo>
                      <a:lnTo>
                        <a:pt x="116" y="602"/>
                      </a:lnTo>
                      <a:lnTo>
                        <a:pt x="120" y="607"/>
                      </a:lnTo>
                      <a:lnTo>
                        <a:pt x="120" y="611"/>
                      </a:lnTo>
                      <a:lnTo>
                        <a:pt x="114" y="620"/>
                      </a:lnTo>
                      <a:lnTo>
                        <a:pt x="114" y="630"/>
                      </a:lnTo>
                      <a:lnTo>
                        <a:pt x="112" y="636"/>
                      </a:lnTo>
                      <a:lnTo>
                        <a:pt x="113" y="641"/>
                      </a:lnTo>
                      <a:lnTo>
                        <a:pt x="109" y="647"/>
                      </a:lnTo>
                      <a:lnTo>
                        <a:pt x="109" y="652"/>
                      </a:lnTo>
                      <a:lnTo>
                        <a:pt x="112" y="654"/>
                      </a:lnTo>
                      <a:lnTo>
                        <a:pt x="116" y="659"/>
                      </a:lnTo>
                      <a:lnTo>
                        <a:pt x="120" y="663"/>
                      </a:lnTo>
                      <a:lnTo>
                        <a:pt x="136" y="666"/>
                      </a:lnTo>
                      <a:lnTo>
                        <a:pt x="141" y="668"/>
                      </a:lnTo>
                      <a:lnTo>
                        <a:pt x="147" y="670"/>
                      </a:lnTo>
                      <a:lnTo>
                        <a:pt x="156" y="677"/>
                      </a:lnTo>
                      <a:lnTo>
                        <a:pt x="162" y="678"/>
                      </a:lnTo>
                      <a:lnTo>
                        <a:pt x="173" y="679"/>
                      </a:lnTo>
                      <a:lnTo>
                        <a:pt x="181" y="686"/>
                      </a:lnTo>
                      <a:lnTo>
                        <a:pt x="185" y="691"/>
                      </a:lnTo>
                      <a:lnTo>
                        <a:pt x="190" y="696"/>
                      </a:lnTo>
                      <a:lnTo>
                        <a:pt x="192" y="706"/>
                      </a:lnTo>
                      <a:lnTo>
                        <a:pt x="202" y="716"/>
                      </a:lnTo>
                      <a:lnTo>
                        <a:pt x="213" y="723"/>
                      </a:lnTo>
                      <a:lnTo>
                        <a:pt x="235" y="725"/>
                      </a:lnTo>
                      <a:lnTo>
                        <a:pt x="235" y="727"/>
                      </a:lnTo>
                      <a:lnTo>
                        <a:pt x="239" y="738"/>
                      </a:lnTo>
                      <a:lnTo>
                        <a:pt x="240" y="743"/>
                      </a:lnTo>
                      <a:lnTo>
                        <a:pt x="239" y="747"/>
                      </a:lnTo>
                      <a:lnTo>
                        <a:pt x="239" y="752"/>
                      </a:lnTo>
                      <a:lnTo>
                        <a:pt x="244" y="757"/>
                      </a:lnTo>
                      <a:lnTo>
                        <a:pt x="247" y="752"/>
                      </a:lnTo>
                      <a:lnTo>
                        <a:pt x="253" y="752"/>
                      </a:lnTo>
                      <a:lnTo>
                        <a:pt x="258" y="757"/>
                      </a:lnTo>
                      <a:lnTo>
                        <a:pt x="262" y="765"/>
                      </a:lnTo>
                      <a:lnTo>
                        <a:pt x="266" y="770"/>
                      </a:lnTo>
                      <a:lnTo>
                        <a:pt x="273" y="774"/>
                      </a:lnTo>
                      <a:lnTo>
                        <a:pt x="289" y="796"/>
                      </a:lnTo>
                      <a:lnTo>
                        <a:pt x="295" y="807"/>
                      </a:lnTo>
                      <a:lnTo>
                        <a:pt x="299" y="819"/>
                      </a:lnTo>
                      <a:lnTo>
                        <a:pt x="299" y="830"/>
                      </a:lnTo>
                      <a:lnTo>
                        <a:pt x="299" y="841"/>
                      </a:lnTo>
                      <a:lnTo>
                        <a:pt x="296" y="850"/>
                      </a:lnTo>
                      <a:lnTo>
                        <a:pt x="296" y="856"/>
                      </a:lnTo>
                      <a:lnTo>
                        <a:pt x="297" y="851"/>
                      </a:lnTo>
                      <a:lnTo>
                        <a:pt x="303" y="856"/>
                      </a:lnTo>
                      <a:lnTo>
                        <a:pt x="300" y="861"/>
                      </a:lnTo>
                      <a:lnTo>
                        <a:pt x="299" y="856"/>
                      </a:lnTo>
                      <a:lnTo>
                        <a:pt x="300" y="861"/>
                      </a:lnTo>
                      <a:lnTo>
                        <a:pt x="301" y="868"/>
                      </a:lnTo>
                      <a:lnTo>
                        <a:pt x="304" y="869"/>
                      </a:lnTo>
                      <a:lnTo>
                        <a:pt x="467" y="885"/>
                      </a:lnTo>
                      <a:lnTo>
                        <a:pt x="468" y="885"/>
                      </a:lnTo>
                      <a:lnTo>
                        <a:pt x="471" y="884"/>
                      </a:lnTo>
                      <a:lnTo>
                        <a:pt x="474" y="885"/>
                      </a:lnTo>
                      <a:lnTo>
                        <a:pt x="478" y="887"/>
                      </a:lnTo>
                      <a:lnTo>
                        <a:pt x="480" y="881"/>
                      </a:lnTo>
                      <a:lnTo>
                        <a:pt x="486" y="879"/>
                      </a:lnTo>
                      <a:lnTo>
                        <a:pt x="486" y="869"/>
                      </a:lnTo>
                      <a:lnTo>
                        <a:pt x="485" y="865"/>
                      </a:lnTo>
                      <a:lnTo>
                        <a:pt x="480" y="861"/>
                      </a:lnTo>
                      <a:lnTo>
                        <a:pt x="475" y="860"/>
                      </a:lnTo>
                      <a:lnTo>
                        <a:pt x="474" y="854"/>
                      </a:lnTo>
                      <a:lnTo>
                        <a:pt x="476" y="849"/>
                      </a:lnTo>
                      <a:lnTo>
                        <a:pt x="476" y="843"/>
                      </a:lnTo>
                      <a:lnTo>
                        <a:pt x="475" y="838"/>
                      </a:lnTo>
                      <a:lnTo>
                        <a:pt x="476" y="833"/>
                      </a:lnTo>
                      <a:lnTo>
                        <a:pt x="482" y="830"/>
                      </a:lnTo>
                      <a:lnTo>
                        <a:pt x="491" y="818"/>
                      </a:lnTo>
                      <a:lnTo>
                        <a:pt x="494" y="811"/>
                      </a:lnTo>
                      <a:lnTo>
                        <a:pt x="497" y="805"/>
                      </a:lnTo>
                      <a:lnTo>
                        <a:pt x="497" y="796"/>
                      </a:lnTo>
                      <a:lnTo>
                        <a:pt x="499" y="786"/>
                      </a:lnTo>
                      <a:lnTo>
                        <a:pt x="505" y="784"/>
                      </a:lnTo>
                      <a:lnTo>
                        <a:pt x="508" y="778"/>
                      </a:lnTo>
                      <a:lnTo>
                        <a:pt x="525" y="769"/>
                      </a:lnTo>
                      <a:lnTo>
                        <a:pt x="529" y="763"/>
                      </a:lnTo>
                      <a:lnTo>
                        <a:pt x="525" y="758"/>
                      </a:lnTo>
                      <a:close/>
                      <a:moveTo>
                        <a:pt x="129" y="702"/>
                      </a:moveTo>
                      <a:lnTo>
                        <a:pt x="124" y="705"/>
                      </a:lnTo>
                      <a:lnTo>
                        <a:pt x="126" y="710"/>
                      </a:lnTo>
                      <a:lnTo>
                        <a:pt x="131" y="712"/>
                      </a:lnTo>
                      <a:lnTo>
                        <a:pt x="136" y="710"/>
                      </a:lnTo>
                      <a:lnTo>
                        <a:pt x="137" y="708"/>
                      </a:lnTo>
                      <a:lnTo>
                        <a:pt x="133" y="704"/>
                      </a:lnTo>
                      <a:lnTo>
                        <a:pt x="129" y="702"/>
                      </a:lnTo>
                      <a:close/>
                      <a:moveTo>
                        <a:pt x="152" y="705"/>
                      </a:moveTo>
                      <a:lnTo>
                        <a:pt x="148" y="702"/>
                      </a:lnTo>
                      <a:lnTo>
                        <a:pt x="147" y="706"/>
                      </a:lnTo>
                      <a:lnTo>
                        <a:pt x="147" y="710"/>
                      </a:lnTo>
                      <a:lnTo>
                        <a:pt x="152" y="713"/>
                      </a:lnTo>
                      <a:lnTo>
                        <a:pt x="163" y="713"/>
                      </a:lnTo>
                      <a:lnTo>
                        <a:pt x="169" y="710"/>
                      </a:lnTo>
                      <a:lnTo>
                        <a:pt x="163" y="710"/>
                      </a:lnTo>
                      <a:lnTo>
                        <a:pt x="152" y="705"/>
                      </a:lnTo>
                      <a:close/>
                      <a:moveTo>
                        <a:pt x="152" y="773"/>
                      </a:moveTo>
                      <a:lnTo>
                        <a:pt x="155" y="777"/>
                      </a:lnTo>
                      <a:lnTo>
                        <a:pt x="160" y="778"/>
                      </a:lnTo>
                      <a:lnTo>
                        <a:pt x="156" y="773"/>
                      </a:lnTo>
                      <a:lnTo>
                        <a:pt x="152" y="773"/>
                      </a:lnTo>
                      <a:close/>
                      <a:moveTo>
                        <a:pt x="215" y="811"/>
                      </a:moveTo>
                      <a:lnTo>
                        <a:pt x="212" y="805"/>
                      </a:lnTo>
                      <a:lnTo>
                        <a:pt x="213" y="811"/>
                      </a:lnTo>
                      <a:lnTo>
                        <a:pt x="215" y="822"/>
                      </a:lnTo>
                      <a:lnTo>
                        <a:pt x="220" y="826"/>
                      </a:lnTo>
                      <a:lnTo>
                        <a:pt x="226" y="826"/>
                      </a:lnTo>
                      <a:lnTo>
                        <a:pt x="217" y="816"/>
                      </a:lnTo>
                      <a:lnTo>
                        <a:pt x="215" y="811"/>
                      </a:lnTo>
                      <a:close/>
                      <a:moveTo>
                        <a:pt x="231" y="776"/>
                      </a:moveTo>
                      <a:lnTo>
                        <a:pt x="226" y="771"/>
                      </a:lnTo>
                      <a:lnTo>
                        <a:pt x="220" y="769"/>
                      </a:lnTo>
                      <a:lnTo>
                        <a:pt x="226" y="774"/>
                      </a:lnTo>
                      <a:lnTo>
                        <a:pt x="230" y="785"/>
                      </a:lnTo>
                      <a:lnTo>
                        <a:pt x="238" y="786"/>
                      </a:lnTo>
                      <a:lnTo>
                        <a:pt x="236" y="781"/>
                      </a:lnTo>
                      <a:lnTo>
                        <a:pt x="231" y="776"/>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7" name="Freeform 170">
                  <a:extLst>
                    <a:ext uri="{FF2B5EF4-FFF2-40B4-BE49-F238E27FC236}">
                      <a16:creationId xmlns:a16="http://schemas.microsoft.com/office/drawing/2014/main" id="{FD4D7225-9FE5-4B9A-F33D-87AD143FF092}"/>
                    </a:ext>
                  </a:extLst>
                </p:cNvPr>
                <p:cNvSpPr>
                  <a:spLocks noEditPoints="1"/>
                </p:cNvSpPr>
                <p:nvPr/>
              </p:nvSpPr>
              <p:spPr bwMode="auto">
                <a:xfrm>
                  <a:off x="2383" y="1236"/>
                  <a:ext cx="433" cy="313"/>
                </a:xfrm>
                <a:custGeom>
                  <a:avLst/>
                  <a:gdLst/>
                  <a:ahLst/>
                  <a:cxnLst>
                    <a:cxn ang="0">
                      <a:pos x="129" y="0"/>
                    </a:cxn>
                    <a:cxn ang="0">
                      <a:pos x="127" y="16"/>
                    </a:cxn>
                    <a:cxn ang="0">
                      <a:pos x="136" y="34"/>
                    </a:cxn>
                    <a:cxn ang="0">
                      <a:pos x="132" y="47"/>
                    </a:cxn>
                    <a:cxn ang="0">
                      <a:pos x="127" y="47"/>
                    </a:cxn>
                    <a:cxn ang="0">
                      <a:pos x="132" y="66"/>
                    </a:cxn>
                    <a:cxn ang="0">
                      <a:pos x="129" y="92"/>
                    </a:cxn>
                    <a:cxn ang="0">
                      <a:pos x="122" y="114"/>
                    </a:cxn>
                    <a:cxn ang="0">
                      <a:pos x="103" y="138"/>
                    </a:cxn>
                    <a:cxn ang="0">
                      <a:pos x="87" y="141"/>
                    </a:cxn>
                    <a:cxn ang="0">
                      <a:pos x="77" y="141"/>
                    </a:cxn>
                    <a:cxn ang="0">
                      <a:pos x="92" y="126"/>
                    </a:cxn>
                    <a:cxn ang="0">
                      <a:pos x="92" y="140"/>
                    </a:cxn>
                    <a:cxn ang="0">
                      <a:pos x="96" y="134"/>
                    </a:cxn>
                    <a:cxn ang="0">
                      <a:pos x="103" y="114"/>
                    </a:cxn>
                    <a:cxn ang="0">
                      <a:pos x="107" y="99"/>
                    </a:cxn>
                    <a:cxn ang="0">
                      <a:pos x="115" y="87"/>
                    </a:cxn>
                    <a:cxn ang="0">
                      <a:pos x="77" y="117"/>
                    </a:cxn>
                    <a:cxn ang="0">
                      <a:pos x="79" y="123"/>
                    </a:cxn>
                    <a:cxn ang="0">
                      <a:pos x="92" y="102"/>
                    </a:cxn>
                    <a:cxn ang="0">
                      <a:pos x="103" y="95"/>
                    </a:cxn>
                    <a:cxn ang="0">
                      <a:pos x="110" y="65"/>
                    </a:cxn>
                    <a:cxn ang="0">
                      <a:pos x="94" y="69"/>
                    </a:cxn>
                    <a:cxn ang="0">
                      <a:pos x="81" y="60"/>
                    </a:cxn>
                    <a:cxn ang="0">
                      <a:pos x="49" y="47"/>
                    </a:cxn>
                    <a:cxn ang="0">
                      <a:pos x="27" y="30"/>
                    </a:cxn>
                    <a:cxn ang="0">
                      <a:pos x="12" y="26"/>
                    </a:cxn>
                    <a:cxn ang="0">
                      <a:pos x="5" y="46"/>
                    </a:cxn>
                    <a:cxn ang="0">
                      <a:pos x="14" y="73"/>
                    </a:cxn>
                    <a:cxn ang="0">
                      <a:pos x="12" y="129"/>
                    </a:cxn>
                    <a:cxn ang="0">
                      <a:pos x="19" y="136"/>
                    </a:cxn>
                    <a:cxn ang="0">
                      <a:pos x="12" y="148"/>
                    </a:cxn>
                    <a:cxn ang="0">
                      <a:pos x="11" y="157"/>
                    </a:cxn>
                    <a:cxn ang="0">
                      <a:pos x="16" y="163"/>
                    </a:cxn>
                    <a:cxn ang="0">
                      <a:pos x="15" y="184"/>
                    </a:cxn>
                    <a:cxn ang="0">
                      <a:pos x="8" y="172"/>
                    </a:cxn>
                    <a:cxn ang="0">
                      <a:pos x="9" y="198"/>
                    </a:cxn>
                    <a:cxn ang="0">
                      <a:pos x="30" y="202"/>
                    </a:cxn>
                    <a:cxn ang="0">
                      <a:pos x="41" y="214"/>
                    </a:cxn>
                    <a:cxn ang="0">
                      <a:pos x="58" y="225"/>
                    </a:cxn>
                    <a:cxn ang="0">
                      <a:pos x="68" y="270"/>
                    </a:cxn>
                    <a:cxn ang="0">
                      <a:pos x="87" y="278"/>
                    </a:cxn>
                    <a:cxn ang="0">
                      <a:pos x="113" y="273"/>
                    </a:cxn>
                    <a:cxn ang="0">
                      <a:pos x="137" y="279"/>
                    </a:cxn>
                    <a:cxn ang="0">
                      <a:pos x="160" y="289"/>
                    </a:cxn>
                    <a:cxn ang="0">
                      <a:pos x="191" y="293"/>
                    </a:cxn>
                    <a:cxn ang="0">
                      <a:pos x="235" y="289"/>
                    </a:cxn>
                    <a:cxn ang="0">
                      <a:pos x="262" y="290"/>
                    </a:cxn>
                    <a:cxn ang="0">
                      <a:pos x="391" y="313"/>
                    </a:cxn>
                    <a:cxn ang="0">
                      <a:pos x="391" y="277"/>
                    </a:cxn>
                    <a:cxn ang="0">
                      <a:pos x="381" y="62"/>
                    </a:cxn>
                    <a:cxn ang="0">
                      <a:pos x="99" y="24"/>
                    </a:cxn>
                    <a:cxn ang="0">
                      <a:pos x="115" y="24"/>
                    </a:cxn>
                    <a:cxn ang="0">
                      <a:pos x="113" y="20"/>
                    </a:cxn>
                    <a:cxn ang="0">
                      <a:pos x="126" y="56"/>
                    </a:cxn>
                    <a:cxn ang="0">
                      <a:pos x="111" y="60"/>
                    </a:cxn>
                    <a:cxn ang="0">
                      <a:pos x="119" y="81"/>
                    </a:cxn>
                    <a:cxn ang="0">
                      <a:pos x="129" y="81"/>
                    </a:cxn>
                    <a:cxn ang="0">
                      <a:pos x="115" y="60"/>
                    </a:cxn>
                  </a:cxnLst>
                  <a:rect l="0" t="0" r="r" b="b"/>
                  <a:pathLst>
                    <a:path w="433" h="313">
                      <a:moveTo>
                        <a:pt x="381" y="62"/>
                      </a:moveTo>
                      <a:lnTo>
                        <a:pt x="285" y="41"/>
                      </a:lnTo>
                      <a:lnTo>
                        <a:pt x="202" y="20"/>
                      </a:lnTo>
                      <a:lnTo>
                        <a:pt x="129" y="0"/>
                      </a:lnTo>
                      <a:lnTo>
                        <a:pt x="125" y="4"/>
                      </a:lnTo>
                      <a:lnTo>
                        <a:pt x="125" y="8"/>
                      </a:lnTo>
                      <a:lnTo>
                        <a:pt x="127" y="13"/>
                      </a:lnTo>
                      <a:lnTo>
                        <a:pt x="127" y="16"/>
                      </a:lnTo>
                      <a:lnTo>
                        <a:pt x="132" y="22"/>
                      </a:lnTo>
                      <a:lnTo>
                        <a:pt x="137" y="24"/>
                      </a:lnTo>
                      <a:lnTo>
                        <a:pt x="136" y="28"/>
                      </a:lnTo>
                      <a:lnTo>
                        <a:pt x="136" y="34"/>
                      </a:lnTo>
                      <a:lnTo>
                        <a:pt x="136" y="39"/>
                      </a:lnTo>
                      <a:lnTo>
                        <a:pt x="130" y="37"/>
                      </a:lnTo>
                      <a:lnTo>
                        <a:pt x="133" y="42"/>
                      </a:lnTo>
                      <a:lnTo>
                        <a:pt x="132" y="47"/>
                      </a:lnTo>
                      <a:lnTo>
                        <a:pt x="125" y="43"/>
                      </a:lnTo>
                      <a:lnTo>
                        <a:pt x="122" y="43"/>
                      </a:lnTo>
                      <a:lnTo>
                        <a:pt x="122" y="49"/>
                      </a:lnTo>
                      <a:lnTo>
                        <a:pt x="127" y="47"/>
                      </a:lnTo>
                      <a:lnTo>
                        <a:pt x="129" y="53"/>
                      </a:lnTo>
                      <a:lnTo>
                        <a:pt x="133" y="60"/>
                      </a:lnTo>
                      <a:lnTo>
                        <a:pt x="132" y="64"/>
                      </a:lnTo>
                      <a:lnTo>
                        <a:pt x="132" y="66"/>
                      </a:lnTo>
                      <a:lnTo>
                        <a:pt x="132" y="77"/>
                      </a:lnTo>
                      <a:lnTo>
                        <a:pt x="134" y="81"/>
                      </a:lnTo>
                      <a:lnTo>
                        <a:pt x="134" y="87"/>
                      </a:lnTo>
                      <a:lnTo>
                        <a:pt x="129" y="92"/>
                      </a:lnTo>
                      <a:lnTo>
                        <a:pt x="123" y="99"/>
                      </a:lnTo>
                      <a:lnTo>
                        <a:pt x="123" y="104"/>
                      </a:lnTo>
                      <a:lnTo>
                        <a:pt x="118" y="108"/>
                      </a:lnTo>
                      <a:lnTo>
                        <a:pt x="122" y="114"/>
                      </a:lnTo>
                      <a:lnTo>
                        <a:pt x="118" y="119"/>
                      </a:lnTo>
                      <a:lnTo>
                        <a:pt x="118" y="130"/>
                      </a:lnTo>
                      <a:lnTo>
                        <a:pt x="114" y="136"/>
                      </a:lnTo>
                      <a:lnTo>
                        <a:pt x="103" y="138"/>
                      </a:lnTo>
                      <a:lnTo>
                        <a:pt x="100" y="142"/>
                      </a:lnTo>
                      <a:lnTo>
                        <a:pt x="95" y="146"/>
                      </a:lnTo>
                      <a:lnTo>
                        <a:pt x="89" y="146"/>
                      </a:lnTo>
                      <a:lnTo>
                        <a:pt x="87" y="141"/>
                      </a:lnTo>
                      <a:lnTo>
                        <a:pt x="81" y="144"/>
                      </a:lnTo>
                      <a:lnTo>
                        <a:pt x="80" y="149"/>
                      </a:lnTo>
                      <a:lnTo>
                        <a:pt x="77" y="145"/>
                      </a:lnTo>
                      <a:lnTo>
                        <a:pt x="77" y="141"/>
                      </a:lnTo>
                      <a:lnTo>
                        <a:pt x="73" y="140"/>
                      </a:lnTo>
                      <a:lnTo>
                        <a:pt x="77" y="138"/>
                      </a:lnTo>
                      <a:lnTo>
                        <a:pt x="81" y="134"/>
                      </a:lnTo>
                      <a:lnTo>
                        <a:pt x="92" y="126"/>
                      </a:lnTo>
                      <a:lnTo>
                        <a:pt x="92" y="131"/>
                      </a:lnTo>
                      <a:lnTo>
                        <a:pt x="89" y="137"/>
                      </a:lnTo>
                      <a:lnTo>
                        <a:pt x="89" y="142"/>
                      </a:lnTo>
                      <a:lnTo>
                        <a:pt x="92" y="140"/>
                      </a:lnTo>
                      <a:lnTo>
                        <a:pt x="92" y="134"/>
                      </a:lnTo>
                      <a:lnTo>
                        <a:pt x="96" y="129"/>
                      </a:lnTo>
                      <a:lnTo>
                        <a:pt x="102" y="129"/>
                      </a:lnTo>
                      <a:lnTo>
                        <a:pt x="96" y="134"/>
                      </a:lnTo>
                      <a:lnTo>
                        <a:pt x="102" y="137"/>
                      </a:lnTo>
                      <a:lnTo>
                        <a:pt x="111" y="118"/>
                      </a:lnTo>
                      <a:lnTo>
                        <a:pt x="108" y="112"/>
                      </a:lnTo>
                      <a:lnTo>
                        <a:pt x="103" y="114"/>
                      </a:lnTo>
                      <a:lnTo>
                        <a:pt x="103" y="108"/>
                      </a:lnTo>
                      <a:lnTo>
                        <a:pt x="108" y="110"/>
                      </a:lnTo>
                      <a:lnTo>
                        <a:pt x="108" y="106"/>
                      </a:lnTo>
                      <a:lnTo>
                        <a:pt x="107" y="99"/>
                      </a:lnTo>
                      <a:lnTo>
                        <a:pt x="114" y="100"/>
                      </a:lnTo>
                      <a:lnTo>
                        <a:pt x="118" y="98"/>
                      </a:lnTo>
                      <a:lnTo>
                        <a:pt x="118" y="92"/>
                      </a:lnTo>
                      <a:lnTo>
                        <a:pt x="115" y="87"/>
                      </a:lnTo>
                      <a:lnTo>
                        <a:pt x="103" y="98"/>
                      </a:lnTo>
                      <a:lnTo>
                        <a:pt x="99" y="103"/>
                      </a:lnTo>
                      <a:lnTo>
                        <a:pt x="88" y="107"/>
                      </a:lnTo>
                      <a:lnTo>
                        <a:pt x="77" y="117"/>
                      </a:lnTo>
                      <a:lnTo>
                        <a:pt x="79" y="122"/>
                      </a:lnTo>
                      <a:lnTo>
                        <a:pt x="84" y="121"/>
                      </a:lnTo>
                      <a:lnTo>
                        <a:pt x="89" y="122"/>
                      </a:lnTo>
                      <a:lnTo>
                        <a:pt x="79" y="123"/>
                      </a:lnTo>
                      <a:lnTo>
                        <a:pt x="73" y="119"/>
                      </a:lnTo>
                      <a:lnTo>
                        <a:pt x="77" y="114"/>
                      </a:lnTo>
                      <a:lnTo>
                        <a:pt x="88" y="106"/>
                      </a:lnTo>
                      <a:lnTo>
                        <a:pt x="92" y="102"/>
                      </a:lnTo>
                      <a:lnTo>
                        <a:pt x="102" y="91"/>
                      </a:lnTo>
                      <a:lnTo>
                        <a:pt x="100" y="95"/>
                      </a:lnTo>
                      <a:lnTo>
                        <a:pt x="100" y="100"/>
                      </a:lnTo>
                      <a:lnTo>
                        <a:pt x="103" y="95"/>
                      </a:lnTo>
                      <a:lnTo>
                        <a:pt x="108" y="91"/>
                      </a:lnTo>
                      <a:lnTo>
                        <a:pt x="111" y="84"/>
                      </a:lnTo>
                      <a:lnTo>
                        <a:pt x="107" y="70"/>
                      </a:lnTo>
                      <a:lnTo>
                        <a:pt x="110" y="65"/>
                      </a:lnTo>
                      <a:lnTo>
                        <a:pt x="103" y="69"/>
                      </a:lnTo>
                      <a:lnTo>
                        <a:pt x="103" y="75"/>
                      </a:lnTo>
                      <a:lnTo>
                        <a:pt x="99" y="66"/>
                      </a:lnTo>
                      <a:lnTo>
                        <a:pt x="94" y="69"/>
                      </a:lnTo>
                      <a:lnTo>
                        <a:pt x="94" y="64"/>
                      </a:lnTo>
                      <a:lnTo>
                        <a:pt x="92" y="58"/>
                      </a:lnTo>
                      <a:lnTo>
                        <a:pt x="87" y="60"/>
                      </a:lnTo>
                      <a:lnTo>
                        <a:pt x="81" y="60"/>
                      </a:lnTo>
                      <a:lnTo>
                        <a:pt x="76" y="56"/>
                      </a:lnTo>
                      <a:lnTo>
                        <a:pt x="65" y="54"/>
                      </a:lnTo>
                      <a:lnTo>
                        <a:pt x="60" y="50"/>
                      </a:lnTo>
                      <a:lnTo>
                        <a:pt x="49" y="47"/>
                      </a:lnTo>
                      <a:lnTo>
                        <a:pt x="42" y="42"/>
                      </a:lnTo>
                      <a:lnTo>
                        <a:pt x="38" y="38"/>
                      </a:lnTo>
                      <a:lnTo>
                        <a:pt x="33" y="34"/>
                      </a:lnTo>
                      <a:lnTo>
                        <a:pt x="27" y="30"/>
                      </a:lnTo>
                      <a:lnTo>
                        <a:pt x="18" y="20"/>
                      </a:lnTo>
                      <a:lnTo>
                        <a:pt x="12" y="18"/>
                      </a:lnTo>
                      <a:lnTo>
                        <a:pt x="14" y="24"/>
                      </a:lnTo>
                      <a:lnTo>
                        <a:pt x="12" y="26"/>
                      </a:lnTo>
                      <a:lnTo>
                        <a:pt x="11" y="31"/>
                      </a:lnTo>
                      <a:lnTo>
                        <a:pt x="7" y="37"/>
                      </a:lnTo>
                      <a:lnTo>
                        <a:pt x="7" y="42"/>
                      </a:lnTo>
                      <a:lnTo>
                        <a:pt x="5" y="46"/>
                      </a:lnTo>
                      <a:lnTo>
                        <a:pt x="5" y="51"/>
                      </a:lnTo>
                      <a:lnTo>
                        <a:pt x="7" y="57"/>
                      </a:lnTo>
                      <a:lnTo>
                        <a:pt x="11" y="64"/>
                      </a:lnTo>
                      <a:lnTo>
                        <a:pt x="14" y="73"/>
                      </a:lnTo>
                      <a:lnTo>
                        <a:pt x="14" y="80"/>
                      </a:lnTo>
                      <a:lnTo>
                        <a:pt x="11" y="100"/>
                      </a:lnTo>
                      <a:lnTo>
                        <a:pt x="14" y="114"/>
                      </a:lnTo>
                      <a:lnTo>
                        <a:pt x="12" y="129"/>
                      </a:lnTo>
                      <a:lnTo>
                        <a:pt x="9" y="136"/>
                      </a:lnTo>
                      <a:lnTo>
                        <a:pt x="12" y="137"/>
                      </a:lnTo>
                      <a:lnTo>
                        <a:pt x="14" y="131"/>
                      </a:lnTo>
                      <a:lnTo>
                        <a:pt x="19" y="136"/>
                      </a:lnTo>
                      <a:lnTo>
                        <a:pt x="23" y="141"/>
                      </a:lnTo>
                      <a:lnTo>
                        <a:pt x="28" y="142"/>
                      </a:lnTo>
                      <a:lnTo>
                        <a:pt x="20" y="144"/>
                      </a:lnTo>
                      <a:lnTo>
                        <a:pt x="12" y="148"/>
                      </a:lnTo>
                      <a:lnTo>
                        <a:pt x="11" y="142"/>
                      </a:lnTo>
                      <a:lnTo>
                        <a:pt x="8" y="153"/>
                      </a:lnTo>
                      <a:lnTo>
                        <a:pt x="11" y="159"/>
                      </a:lnTo>
                      <a:lnTo>
                        <a:pt x="11" y="157"/>
                      </a:lnTo>
                      <a:lnTo>
                        <a:pt x="22" y="161"/>
                      </a:lnTo>
                      <a:lnTo>
                        <a:pt x="24" y="167"/>
                      </a:lnTo>
                      <a:lnTo>
                        <a:pt x="22" y="167"/>
                      </a:lnTo>
                      <a:lnTo>
                        <a:pt x="16" y="163"/>
                      </a:lnTo>
                      <a:lnTo>
                        <a:pt x="14" y="168"/>
                      </a:lnTo>
                      <a:lnTo>
                        <a:pt x="15" y="174"/>
                      </a:lnTo>
                      <a:lnTo>
                        <a:pt x="11" y="179"/>
                      </a:lnTo>
                      <a:lnTo>
                        <a:pt x="15" y="184"/>
                      </a:lnTo>
                      <a:lnTo>
                        <a:pt x="14" y="186"/>
                      </a:lnTo>
                      <a:lnTo>
                        <a:pt x="11" y="182"/>
                      </a:lnTo>
                      <a:lnTo>
                        <a:pt x="5" y="182"/>
                      </a:lnTo>
                      <a:lnTo>
                        <a:pt x="8" y="172"/>
                      </a:lnTo>
                      <a:lnTo>
                        <a:pt x="7" y="167"/>
                      </a:lnTo>
                      <a:lnTo>
                        <a:pt x="0" y="193"/>
                      </a:lnTo>
                      <a:lnTo>
                        <a:pt x="5" y="193"/>
                      </a:lnTo>
                      <a:lnTo>
                        <a:pt x="9" y="198"/>
                      </a:lnTo>
                      <a:lnTo>
                        <a:pt x="20" y="195"/>
                      </a:lnTo>
                      <a:lnTo>
                        <a:pt x="23" y="201"/>
                      </a:lnTo>
                      <a:lnTo>
                        <a:pt x="28" y="202"/>
                      </a:lnTo>
                      <a:lnTo>
                        <a:pt x="30" y="202"/>
                      </a:lnTo>
                      <a:lnTo>
                        <a:pt x="33" y="203"/>
                      </a:lnTo>
                      <a:lnTo>
                        <a:pt x="34" y="205"/>
                      </a:lnTo>
                      <a:lnTo>
                        <a:pt x="35" y="209"/>
                      </a:lnTo>
                      <a:lnTo>
                        <a:pt x="41" y="214"/>
                      </a:lnTo>
                      <a:lnTo>
                        <a:pt x="46" y="214"/>
                      </a:lnTo>
                      <a:lnTo>
                        <a:pt x="50" y="216"/>
                      </a:lnTo>
                      <a:lnTo>
                        <a:pt x="53" y="220"/>
                      </a:lnTo>
                      <a:lnTo>
                        <a:pt x="58" y="225"/>
                      </a:lnTo>
                      <a:lnTo>
                        <a:pt x="61" y="236"/>
                      </a:lnTo>
                      <a:lnTo>
                        <a:pt x="58" y="263"/>
                      </a:lnTo>
                      <a:lnTo>
                        <a:pt x="60" y="266"/>
                      </a:lnTo>
                      <a:lnTo>
                        <a:pt x="68" y="270"/>
                      </a:lnTo>
                      <a:lnTo>
                        <a:pt x="73" y="273"/>
                      </a:lnTo>
                      <a:lnTo>
                        <a:pt x="76" y="274"/>
                      </a:lnTo>
                      <a:lnTo>
                        <a:pt x="81" y="277"/>
                      </a:lnTo>
                      <a:lnTo>
                        <a:pt x="87" y="278"/>
                      </a:lnTo>
                      <a:lnTo>
                        <a:pt x="98" y="277"/>
                      </a:lnTo>
                      <a:lnTo>
                        <a:pt x="102" y="275"/>
                      </a:lnTo>
                      <a:lnTo>
                        <a:pt x="107" y="273"/>
                      </a:lnTo>
                      <a:lnTo>
                        <a:pt x="113" y="273"/>
                      </a:lnTo>
                      <a:lnTo>
                        <a:pt x="118" y="274"/>
                      </a:lnTo>
                      <a:lnTo>
                        <a:pt x="127" y="275"/>
                      </a:lnTo>
                      <a:lnTo>
                        <a:pt x="133" y="278"/>
                      </a:lnTo>
                      <a:lnTo>
                        <a:pt x="137" y="279"/>
                      </a:lnTo>
                      <a:lnTo>
                        <a:pt x="144" y="283"/>
                      </a:lnTo>
                      <a:lnTo>
                        <a:pt x="144" y="287"/>
                      </a:lnTo>
                      <a:lnTo>
                        <a:pt x="155" y="287"/>
                      </a:lnTo>
                      <a:lnTo>
                        <a:pt x="160" y="289"/>
                      </a:lnTo>
                      <a:lnTo>
                        <a:pt x="176" y="286"/>
                      </a:lnTo>
                      <a:lnTo>
                        <a:pt x="182" y="287"/>
                      </a:lnTo>
                      <a:lnTo>
                        <a:pt x="187" y="292"/>
                      </a:lnTo>
                      <a:lnTo>
                        <a:pt x="191" y="293"/>
                      </a:lnTo>
                      <a:lnTo>
                        <a:pt x="197" y="293"/>
                      </a:lnTo>
                      <a:lnTo>
                        <a:pt x="207" y="290"/>
                      </a:lnTo>
                      <a:lnTo>
                        <a:pt x="218" y="289"/>
                      </a:lnTo>
                      <a:lnTo>
                        <a:pt x="235" y="289"/>
                      </a:lnTo>
                      <a:lnTo>
                        <a:pt x="240" y="286"/>
                      </a:lnTo>
                      <a:lnTo>
                        <a:pt x="244" y="287"/>
                      </a:lnTo>
                      <a:lnTo>
                        <a:pt x="256" y="289"/>
                      </a:lnTo>
                      <a:lnTo>
                        <a:pt x="262" y="290"/>
                      </a:lnTo>
                      <a:lnTo>
                        <a:pt x="267" y="292"/>
                      </a:lnTo>
                      <a:lnTo>
                        <a:pt x="273" y="287"/>
                      </a:lnTo>
                      <a:lnTo>
                        <a:pt x="324" y="300"/>
                      </a:lnTo>
                      <a:lnTo>
                        <a:pt x="391" y="313"/>
                      </a:lnTo>
                      <a:lnTo>
                        <a:pt x="389" y="309"/>
                      </a:lnTo>
                      <a:lnTo>
                        <a:pt x="391" y="293"/>
                      </a:lnTo>
                      <a:lnTo>
                        <a:pt x="388" y="282"/>
                      </a:lnTo>
                      <a:lnTo>
                        <a:pt x="391" y="277"/>
                      </a:lnTo>
                      <a:lnTo>
                        <a:pt x="392" y="260"/>
                      </a:lnTo>
                      <a:lnTo>
                        <a:pt x="431" y="76"/>
                      </a:lnTo>
                      <a:lnTo>
                        <a:pt x="433" y="73"/>
                      </a:lnTo>
                      <a:lnTo>
                        <a:pt x="381" y="62"/>
                      </a:lnTo>
                      <a:close/>
                      <a:moveTo>
                        <a:pt x="104" y="37"/>
                      </a:moveTo>
                      <a:lnTo>
                        <a:pt x="106" y="31"/>
                      </a:lnTo>
                      <a:lnTo>
                        <a:pt x="102" y="26"/>
                      </a:lnTo>
                      <a:lnTo>
                        <a:pt x="99" y="24"/>
                      </a:lnTo>
                      <a:lnTo>
                        <a:pt x="96" y="31"/>
                      </a:lnTo>
                      <a:lnTo>
                        <a:pt x="99" y="37"/>
                      </a:lnTo>
                      <a:lnTo>
                        <a:pt x="104" y="37"/>
                      </a:lnTo>
                      <a:close/>
                      <a:moveTo>
                        <a:pt x="115" y="24"/>
                      </a:moveTo>
                      <a:lnTo>
                        <a:pt x="118" y="30"/>
                      </a:lnTo>
                      <a:lnTo>
                        <a:pt x="121" y="24"/>
                      </a:lnTo>
                      <a:lnTo>
                        <a:pt x="115" y="20"/>
                      </a:lnTo>
                      <a:lnTo>
                        <a:pt x="113" y="20"/>
                      </a:lnTo>
                      <a:lnTo>
                        <a:pt x="110" y="26"/>
                      </a:lnTo>
                      <a:lnTo>
                        <a:pt x="114" y="30"/>
                      </a:lnTo>
                      <a:lnTo>
                        <a:pt x="115" y="24"/>
                      </a:lnTo>
                      <a:close/>
                      <a:moveTo>
                        <a:pt x="126" y="56"/>
                      </a:moveTo>
                      <a:lnTo>
                        <a:pt x="125" y="50"/>
                      </a:lnTo>
                      <a:lnTo>
                        <a:pt x="123" y="50"/>
                      </a:lnTo>
                      <a:lnTo>
                        <a:pt x="118" y="54"/>
                      </a:lnTo>
                      <a:lnTo>
                        <a:pt x="111" y="60"/>
                      </a:lnTo>
                      <a:lnTo>
                        <a:pt x="114" y="65"/>
                      </a:lnTo>
                      <a:lnTo>
                        <a:pt x="118" y="70"/>
                      </a:lnTo>
                      <a:lnTo>
                        <a:pt x="118" y="76"/>
                      </a:lnTo>
                      <a:lnTo>
                        <a:pt x="119" y="81"/>
                      </a:lnTo>
                      <a:lnTo>
                        <a:pt x="123" y="87"/>
                      </a:lnTo>
                      <a:lnTo>
                        <a:pt x="123" y="89"/>
                      </a:lnTo>
                      <a:lnTo>
                        <a:pt x="129" y="87"/>
                      </a:lnTo>
                      <a:lnTo>
                        <a:pt x="129" y="81"/>
                      </a:lnTo>
                      <a:lnTo>
                        <a:pt x="125" y="77"/>
                      </a:lnTo>
                      <a:lnTo>
                        <a:pt x="119" y="77"/>
                      </a:lnTo>
                      <a:lnTo>
                        <a:pt x="121" y="65"/>
                      </a:lnTo>
                      <a:lnTo>
                        <a:pt x="115" y="60"/>
                      </a:lnTo>
                      <a:lnTo>
                        <a:pt x="121" y="57"/>
                      </a:lnTo>
                      <a:lnTo>
                        <a:pt x="126" y="56"/>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8" name="Freeform 171">
                  <a:extLst>
                    <a:ext uri="{FF2B5EF4-FFF2-40B4-BE49-F238E27FC236}">
                      <a16:creationId xmlns:a16="http://schemas.microsoft.com/office/drawing/2014/main" id="{AD108A4B-5955-97E5-CE27-40830EBEE635}"/>
                    </a:ext>
                  </a:extLst>
                </p:cNvPr>
                <p:cNvSpPr>
                  <a:spLocks noEditPoints="1"/>
                </p:cNvSpPr>
                <p:nvPr/>
              </p:nvSpPr>
              <p:spPr bwMode="auto">
                <a:xfrm>
                  <a:off x="2386" y="2633"/>
                  <a:ext cx="1505" cy="765"/>
                </a:xfrm>
                <a:custGeom>
                  <a:avLst/>
                  <a:gdLst/>
                  <a:ahLst/>
                  <a:cxnLst>
                    <a:cxn ang="0">
                      <a:pos x="549" y="762"/>
                    </a:cxn>
                    <a:cxn ang="0">
                      <a:pos x="1424" y="671"/>
                    </a:cxn>
                    <a:cxn ang="0">
                      <a:pos x="1361" y="637"/>
                    </a:cxn>
                    <a:cxn ang="0">
                      <a:pos x="1333" y="553"/>
                    </a:cxn>
                    <a:cxn ang="0">
                      <a:pos x="1276" y="481"/>
                    </a:cxn>
                    <a:cxn ang="0">
                      <a:pos x="1227" y="390"/>
                    </a:cxn>
                    <a:cxn ang="0">
                      <a:pos x="1162" y="358"/>
                    </a:cxn>
                    <a:cxn ang="0">
                      <a:pos x="1096" y="394"/>
                    </a:cxn>
                    <a:cxn ang="0">
                      <a:pos x="1033" y="400"/>
                    </a:cxn>
                    <a:cxn ang="0">
                      <a:pos x="969" y="309"/>
                    </a:cxn>
                    <a:cxn ang="0">
                      <a:pos x="906" y="229"/>
                    </a:cxn>
                    <a:cxn ang="0">
                      <a:pos x="742" y="161"/>
                    </a:cxn>
                    <a:cxn ang="0">
                      <a:pos x="143" y="0"/>
                    </a:cxn>
                    <a:cxn ang="0">
                      <a:pos x="158" y="88"/>
                    </a:cxn>
                    <a:cxn ang="0">
                      <a:pos x="188" y="187"/>
                    </a:cxn>
                    <a:cxn ang="0">
                      <a:pos x="210" y="257"/>
                    </a:cxn>
                    <a:cxn ang="0">
                      <a:pos x="275" y="339"/>
                    </a:cxn>
                    <a:cxn ang="0">
                      <a:pos x="279" y="415"/>
                    </a:cxn>
                    <a:cxn ang="0">
                      <a:pos x="294" y="432"/>
                    </a:cxn>
                    <a:cxn ang="0">
                      <a:pos x="249" y="419"/>
                    </a:cxn>
                    <a:cxn ang="0">
                      <a:pos x="245" y="453"/>
                    </a:cxn>
                    <a:cxn ang="0">
                      <a:pos x="295" y="512"/>
                    </a:cxn>
                    <a:cxn ang="0">
                      <a:pos x="332" y="514"/>
                    </a:cxn>
                    <a:cxn ang="0">
                      <a:pos x="397" y="624"/>
                    </a:cxn>
                    <a:cxn ang="0">
                      <a:pos x="393" y="690"/>
                    </a:cxn>
                    <a:cxn ang="0">
                      <a:pos x="440" y="743"/>
                    </a:cxn>
                    <a:cxn ang="0">
                      <a:pos x="507" y="759"/>
                    </a:cxn>
                    <a:cxn ang="0">
                      <a:pos x="483" y="681"/>
                    </a:cxn>
                    <a:cxn ang="0">
                      <a:pos x="453" y="602"/>
                    </a:cxn>
                    <a:cxn ang="0">
                      <a:pos x="430" y="538"/>
                    </a:cxn>
                    <a:cxn ang="0">
                      <a:pos x="408" y="487"/>
                    </a:cxn>
                    <a:cxn ang="0">
                      <a:pos x="374" y="384"/>
                    </a:cxn>
                    <a:cxn ang="0">
                      <a:pos x="336" y="333"/>
                    </a:cxn>
                    <a:cxn ang="0">
                      <a:pos x="287" y="249"/>
                    </a:cxn>
                    <a:cxn ang="0">
                      <a:pos x="274" y="139"/>
                    </a:cxn>
                    <a:cxn ang="0">
                      <a:pos x="295" y="95"/>
                    </a:cxn>
                    <a:cxn ang="0">
                      <a:pos x="365" y="131"/>
                    </a:cxn>
                    <a:cxn ang="0">
                      <a:pos x="394" y="183"/>
                    </a:cxn>
                    <a:cxn ang="0">
                      <a:pos x="411" y="278"/>
                    </a:cxn>
                    <a:cxn ang="0">
                      <a:pos x="446" y="370"/>
                    </a:cxn>
                    <a:cxn ang="0">
                      <a:pos x="506" y="451"/>
                    </a:cxn>
                    <a:cxn ang="0">
                      <a:pos x="535" y="460"/>
                    </a:cxn>
                    <a:cxn ang="0">
                      <a:pos x="569" y="526"/>
                    </a:cxn>
                    <a:cxn ang="0">
                      <a:pos x="614" y="588"/>
                    </a:cxn>
                    <a:cxn ang="0">
                      <a:pos x="594" y="625"/>
                    </a:cxn>
                    <a:cxn ang="0">
                      <a:pos x="614" y="655"/>
                    </a:cxn>
                    <a:cxn ang="0">
                      <a:pos x="634" y="659"/>
                    </a:cxn>
                    <a:cxn ang="0">
                      <a:pos x="676" y="697"/>
                    </a:cxn>
                    <a:cxn ang="0">
                      <a:pos x="697" y="744"/>
                    </a:cxn>
                    <a:cxn ang="0">
                      <a:pos x="1463" y="748"/>
                    </a:cxn>
                    <a:cxn ang="0">
                      <a:pos x="1479" y="724"/>
                    </a:cxn>
                    <a:cxn ang="0">
                      <a:pos x="1505" y="681"/>
                    </a:cxn>
                    <a:cxn ang="0">
                      <a:pos x="207" y="361"/>
                    </a:cxn>
                    <a:cxn ang="0">
                      <a:pos x="359" y="332"/>
                    </a:cxn>
                    <a:cxn ang="0">
                      <a:pos x="398" y="366"/>
                    </a:cxn>
                    <a:cxn ang="0">
                      <a:pos x="430" y="343"/>
                    </a:cxn>
                    <a:cxn ang="0">
                      <a:pos x="369" y="683"/>
                    </a:cxn>
                    <a:cxn ang="0">
                      <a:pos x="466" y="598"/>
                    </a:cxn>
                    <a:cxn ang="0">
                      <a:pos x="514" y="729"/>
                    </a:cxn>
                  </a:cxnLst>
                  <a:rect l="0" t="0" r="r" b="b"/>
                  <a:pathLst>
                    <a:path w="1505" h="765">
                      <a:moveTo>
                        <a:pt x="5" y="251"/>
                      </a:moveTo>
                      <a:lnTo>
                        <a:pt x="0" y="255"/>
                      </a:lnTo>
                      <a:lnTo>
                        <a:pt x="0" y="276"/>
                      </a:lnTo>
                      <a:lnTo>
                        <a:pt x="4" y="272"/>
                      </a:lnTo>
                      <a:lnTo>
                        <a:pt x="5" y="267"/>
                      </a:lnTo>
                      <a:lnTo>
                        <a:pt x="6" y="262"/>
                      </a:lnTo>
                      <a:lnTo>
                        <a:pt x="4" y="256"/>
                      </a:lnTo>
                      <a:lnTo>
                        <a:pt x="5" y="251"/>
                      </a:lnTo>
                      <a:close/>
                      <a:moveTo>
                        <a:pt x="542" y="746"/>
                      </a:moveTo>
                      <a:lnTo>
                        <a:pt x="542" y="755"/>
                      </a:lnTo>
                      <a:lnTo>
                        <a:pt x="544" y="761"/>
                      </a:lnTo>
                      <a:lnTo>
                        <a:pt x="549" y="765"/>
                      </a:lnTo>
                      <a:lnTo>
                        <a:pt x="549" y="762"/>
                      </a:lnTo>
                      <a:lnTo>
                        <a:pt x="545" y="750"/>
                      </a:lnTo>
                      <a:lnTo>
                        <a:pt x="542" y="746"/>
                      </a:lnTo>
                      <a:close/>
                      <a:moveTo>
                        <a:pt x="1502" y="682"/>
                      </a:moveTo>
                      <a:lnTo>
                        <a:pt x="1489" y="685"/>
                      </a:lnTo>
                      <a:lnTo>
                        <a:pt x="1489" y="690"/>
                      </a:lnTo>
                      <a:lnTo>
                        <a:pt x="1485" y="690"/>
                      </a:lnTo>
                      <a:lnTo>
                        <a:pt x="1479" y="686"/>
                      </a:lnTo>
                      <a:lnTo>
                        <a:pt x="1478" y="686"/>
                      </a:lnTo>
                      <a:lnTo>
                        <a:pt x="1467" y="676"/>
                      </a:lnTo>
                      <a:lnTo>
                        <a:pt x="1463" y="675"/>
                      </a:lnTo>
                      <a:lnTo>
                        <a:pt x="1458" y="672"/>
                      </a:lnTo>
                      <a:lnTo>
                        <a:pt x="1446" y="674"/>
                      </a:lnTo>
                      <a:lnTo>
                        <a:pt x="1424" y="671"/>
                      </a:lnTo>
                      <a:lnTo>
                        <a:pt x="1420" y="670"/>
                      </a:lnTo>
                      <a:lnTo>
                        <a:pt x="1410" y="660"/>
                      </a:lnTo>
                      <a:lnTo>
                        <a:pt x="1403" y="659"/>
                      </a:lnTo>
                      <a:lnTo>
                        <a:pt x="1399" y="656"/>
                      </a:lnTo>
                      <a:lnTo>
                        <a:pt x="1394" y="658"/>
                      </a:lnTo>
                      <a:lnTo>
                        <a:pt x="1390" y="656"/>
                      </a:lnTo>
                      <a:lnTo>
                        <a:pt x="1387" y="651"/>
                      </a:lnTo>
                      <a:lnTo>
                        <a:pt x="1382" y="647"/>
                      </a:lnTo>
                      <a:lnTo>
                        <a:pt x="1379" y="648"/>
                      </a:lnTo>
                      <a:lnTo>
                        <a:pt x="1374" y="645"/>
                      </a:lnTo>
                      <a:lnTo>
                        <a:pt x="1363" y="644"/>
                      </a:lnTo>
                      <a:lnTo>
                        <a:pt x="1360" y="643"/>
                      </a:lnTo>
                      <a:lnTo>
                        <a:pt x="1361" y="637"/>
                      </a:lnTo>
                      <a:lnTo>
                        <a:pt x="1356" y="633"/>
                      </a:lnTo>
                      <a:lnTo>
                        <a:pt x="1355" y="621"/>
                      </a:lnTo>
                      <a:lnTo>
                        <a:pt x="1351" y="610"/>
                      </a:lnTo>
                      <a:lnTo>
                        <a:pt x="1347" y="605"/>
                      </a:lnTo>
                      <a:lnTo>
                        <a:pt x="1340" y="595"/>
                      </a:lnTo>
                      <a:lnTo>
                        <a:pt x="1337" y="590"/>
                      </a:lnTo>
                      <a:lnTo>
                        <a:pt x="1336" y="584"/>
                      </a:lnTo>
                      <a:lnTo>
                        <a:pt x="1337" y="579"/>
                      </a:lnTo>
                      <a:lnTo>
                        <a:pt x="1337" y="573"/>
                      </a:lnTo>
                      <a:lnTo>
                        <a:pt x="1332" y="569"/>
                      </a:lnTo>
                      <a:lnTo>
                        <a:pt x="1334" y="564"/>
                      </a:lnTo>
                      <a:lnTo>
                        <a:pt x="1334" y="559"/>
                      </a:lnTo>
                      <a:lnTo>
                        <a:pt x="1333" y="553"/>
                      </a:lnTo>
                      <a:lnTo>
                        <a:pt x="1333" y="549"/>
                      </a:lnTo>
                      <a:lnTo>
                        <a:pt x="1332" y="546"/>
                      </a:lnTo>
                      <a:lnTo>
                        <a:pt x="1326" y="542"/>
                      </a:lnTo>
                      <a:lnTo>
                        <a:pt x="1318" y="540"/>
                      </a:lnTo>
                      <a:lnTo>
                        <a:pt x="1307" y="526"/>
                      </a:lnTo>
                      <a:lnTo>
                        <a:pt x="1307" y="521"/>
                      </a:lnTo>
                      <a:lnTo>
                        <a:pt x="1303" y="515"/>
                      </a:lnTo>
                      <a:lnTo>
                        <a:pt x="1298" y="511"/>
                      </a:lnTo>
                      <a:lnTo>
                        <a:pt x="1296" y="506"/>
                      </a:lnTo>
                      <a:lnTo>
                        <a:pt x="1292" y="499"/>
                      </a:lnTo>
                      <a:lnTo>
                        <a:pt x="1287" y="496"/>
                      </a:lnTo>
                      <a:lnTo>
                        <a:pt x="1281" y="492"/>
                      </a:lnTo>
                      <a:lnTo>
                        <a:pt x="1276" y="481"/>
                      </a:lnTo>
                      <a:lnTo>
                        <a:pt x="1273" y="470"/>
                      </a:lnTo>
                      <a:lnTo>
                        <a:pt x="1275" y="469"/>
                      </a:lnTo>
                      <a:lnTo>
                        <a:pt x="1271" y="464"/>
                      </a:lnTo>
                      <a:lnTo>
                        <a:pt x="1268" y="458"/>
                      </a:lnTo>
                      <a:lnTo>
                        <a:pt x="1265" y="454"/>
                      </a:lnTo>
                      <a:lnTo>
                        <a:pt x="1265" y="453"/>
                      </a:lnTo>
                      <a:lnTo>
                        <a:pt x="1262" y="447"/>
                      </a:lnTo>
                      <a:lnTo>
                        <a:pt x="1257" y="436"/>
                      </a:lnTo>
                      <a:lnTo>
                        <a:pt x="1253" y="423"/>
                      </a:lnTo>
                      <a:lnTo>
                        <a:pt x="1249" y="417"/>
                      </a:lnTo>
                      <a:lnTo>
                        <a:pt x="1243" y="407"/>
                      </a:lnTo>
                      <a:lnTo>
                        <a:pt x="1229" y="396"/>
                      </a:lnTo>
                      <a:lnTo>
                        <a:pt x="1227" y="390"/>
                      </a:lnTo>
                      <a:lnTo>
                        <a:pt x="1223" y="388"/>
                      </a:lnTo>
                      <a:lnTo>
                        <a:pt x="1218" y="384"/>
                      </a:lnTo>
                      <a:lnTo>
                        <a:pt x="1215" y="378"/>
                      </a:lnTo>
                      <a:lnTo>
                        <a:pt x="1210" y="379"/>
                      </a:lnTo>
                      <a:lnTo>
                        <a:pt x="1210" y="375"/>
                      </a:lnTo>
                      <a:lnTo>
                        <a:pt x="1205" y="371"/>
                      </a:lnTo>
                      <a:lnTo>
                        <a:pt x="1203" y="366"/>
                      </a:lnTo>
                      <a:lnTo>
                        <a:pt x="1197" y="362"/>
                      </a:lnTo>
                      <a:lnTo>
                        <a:pt x="1193" y="359"/>
                      </a:lnTo>
                      <a:lnTo>
                        <a:pt x="1188" y="363"/>
                      </a:lnTo>
                      <a:lnTo>
                        <a:pt x="1173" y="359"/>
                      </a:lnTo>
                      <a:lnTo>
                        <a:pt x="1167" y="359"/>
                      </a:lnTo>
                      <a:lnTo>
                        <a:pt x="1162" y="358"/>
                      </a:lnTo>
                      <a:lnTo>
                        <a:pt x="1157" y="359"/>
                      </a:lnTo>
                      <a:lnTo>
                        <a:pt x="1153" y="358"/>
                      </a:lnTo>
                      <a:lnTo>
                        <a:pt x="1143" y="352"/>
                      </a:lnTo>
                      <a:lnTo>
                        <a:pt x="1138" y="352"/>
                      </a:lnTo>
                      <a:lnTo>
                        <a:pt x="1135" y="358"/>
                      </a:lnTo>
                      <a:lnTo>
                        <a:pt x="1130" y="359"/>
                      </a:lnTo>
                      <a:lnTo>
                        <a:pt x="1124" y="359"/>
                      </a:lnTo>
                      <a:lnTo>
                        <a:pt x="1119" y="362"/>
                      </a:lnTo>
                      <a:lnTo>
                        <a:pt x="1115" y="362"/>
                      </a:lnTo>
                      <a:lnTo>
                        <a:pt x="1112" y="365"/>
                      </a:lnTo>
                      <a:lnTo>
                        <a:pt x="1106" y="371"/>
                      </a:lnTo>
                      <a:lnTo>
                        <a:pt x="1098" y="392"/>
                      </a:lnTo>
                      <a:lnTo>
                        <a:pt x="1096" y="394"/>
                      </a:lnTo>
                      <a:lnTo>
                        <a:pt x="1094" y="400"/>
                      </a:lnTo>
                      <a:lnTo>
                        <a:pt x="1093" y="405"/>
                      </a:lnTo>
                      <a:lnTo>
                        <a:pt x="1087" y="407"/>
                      </a:lnTo>
                      <a:lnTo>
                        <a:pt x="1085" y="412"/>
                      </a:lnTo>
                      <a:lnTo>
                        <a:pt x="1079" y="415"/>
                      </a:lnTo>
                      <a:lnTo>
                        <a:pt x="1077" y="420"/>
                      </a:lnTo>
                      <a:lnTo>
                        <a:pt x="1068" y="420"/>
                      </a:lnTo>
                      <a:lnTo>
                        <a:pt x="1063" y="419"/>
                      </a:lnTo>
                      <a:lnTo>
                        <a:pt x="1063" y="417"/>
                      </a:lnTo>
                      <a:lnTo>
                        <a:pt x="1058" y="416"/>
                      </a:lnTo>
                      <a:lnTo>
                        <a:pt x="1054" y="412"/>
                      </a:lnTo>
                      <a:lnTo>
                        <a:pt x="1048" y="407"/>
                      </a:lnTo>
                      <a:lnTo>
                        <a:pt x="1033" y="400"/>
                      </a:lnTo>
                      <a:lnTo>
                        <a:pt x="1032" y="394"/>
                      </a:lnTo>
                      <a:lnTo>
                        <a:pt x="1021" y="392"/>
                      </a:lnTo>
                      <a:lnTo>
                        <a:pt x="1016" y="390"/>
                      </a:lnTo>
                      <a:lnTo>
                        <a:pt x="1003" y="379"/>
                      </a:lnTo>
                      <a:lnTo>
                        <a:pt x="999" y="374"/>
                      </a:lnTo>
                      <a:lnTo>
                        <a:pt x="995" y="370"/>
                      </a:lnTo>
                      <a:lnTo>
                        <a:pt x="990" y="369"/>
                      </a:lnTo>
                      <a:lnTo>
                        <a:pt x="983" y="362"/>
                      </a:lnTo>
                      <a:lnTo>
                        <a:pt x="972" y="335"/>
                      </a:lnTo>
                      <a:lnTo>
                        <a:pt x="971" y="325"/>
                      </a:lnTo>
                      <a:lnTo>
                        <a:pt x="972" y="320"/>
                      </a:lnTo>
                      <a:lnTo>
                        <a:pt x="972" y="314"/>
                      </a:lnTo>
                      <a:lnTo>
                        <a:pt x="969" y="309"/>
                      </a:lnTo>
                      <a:lnTo>
                        <a:pt x="965" y="298"/>
                      </a:lnTo>
                      <a:lnTo>
                        <a:pt x="963" y="297"/>
                      </a:lnTo>
                      <a:lnTo>
                        <a:pt x="961" y="286"/>
                      </a:lnTo>
                      <a:lnTo>
                        <a:pt x="959" y="280"/>
                      </a:lnTo>
                      <a:lnTo>
                        <a:pt x="955" y="278"/>
                      </a:lnTo>
                      <a:lnTo>
                        <a:pt x="955" y="274"/>
                      </a:lnTo>
                      <a:lnTo>
                        <a:pt x="949" y="271"/>
                      </a:lnTo>
                      <a:lnTo>
                        <a:pt x="938" y="262"/>
                      </a:lnTo>
                      <a:lnTo>
                        <a:pt x="933" y="259"/>
                      </a:lnTo>
                      <a:lnTo>
                        <a:pt x="927" y="255"/>
                      </a:lnTo>
                      <a:lnTo>
                        <a:pt x="918" y="245"/>
                      </a:lnTo>
                      <a:lnTo>
                        <a:pt x="917" y="238"/>
                      </a:lnTo>
                      <a:lnTo>
                        <a:pt x="906" y="229"/>
                      </a:lnTo>
                      <a:lnTo>
                        <a:pt x="896" y="215"/>
                      </a:lnTo>
                      <a:lnTo>
                        <a:pt x="891" y="210"/>
                      </a:lnTo>
                      <a:lnTo>
                        <a:pt x="881" y="205"/>
                      </a:lnTo>
                      <a:lnTo>
                        <a:pt x="876" y="200"/>
                      </a:lnTo>
                      <a:lnTo>
                        <a:pt x="870" y="191"/>
                      </a:lnTo>
                      <a:lnTo>
                        <a:pt x="870" y="186"/>
                      </a:lnTo>
                      <a:lnTo>
                        <a:pt x="866" y="180"/>
                      </a:lnTo>
                      <a:lnTo>
                        <a:pt x="862" y="176"/>
                      </a:lnTo>
                      <a:lnTo>
                        <a:pt x="860" y="176"/>
                      </a:lnTo>
                      <a:lnTo>
                        <a:pt x="860" y="176"/>
                      </a:lnTo>
                      <a:lnTo>
                        <a:pt x="854" y="173"/>
                      </a:lnTo>
                      <a:lnTo>
                        <a:pt x="854" y="173"/>
                      </a:lnTo>
                      <a:lnTo>
                        <a:pt x="742" y="161"/>
                      </a:lnTo>
                      <a:lnTo>
                        <a:pt x="739" y="168"/>
                      </a:lnTo>
                      <a:lnTo>
                        <a:pt x="736" y="195"/>
                      </a:lnTo>
                      <a:lnTo>
                        <a:pt x="731" y="196"/>
                      </a:lnTo>
                      <a:lnTo>
                        <a:pt x="678" y="190"/>
                      </a:lnTo>
                      <a:lnTo>
                        <a:pt x="643" y="186"/>
                      </a:lnTo>
                      <a:lnTo>
                        <a:pt x="540" y="172"/>
                      </a:lnTo>
                      <a:lnTo>
                        <a:pt x="451" y="122"/>
                      </a:lnTo>
                      <a:lnTo>
                        <a:pt x="314" y="43"/>
                      </a:lnTo>
                      <a:lnTo>
                        <a:pt x="298" y="34"/>
                      </a:lnTo>
                      <a:lnTo>
                        <a:pt x="301" y="28"/>
                      </a:lnTo>
                      <a:lnTo>
                        <a:pt x="309" y="17"/>
                      </a:lnTo>
                      <a:lnTo>
                        <a:pt x="146" y="1"/>
                      </a:lnTo>
                      <a:lnTo>
                        <a:pt x="143" y="0"/>
                      </a:lnTo>
                      <a:lnTo>
                        <a:pt x="142" y="8"/>
                      </a:lnTo>
                      <a:lnTo>
                        <a:pt x="145" y="17"/>
                      </a:lnTo>
                      <a:lnTo>
                        <a:pt x="148" y="23"/>
                      </a:lnTo>
                      <a:lnTo>
                        <a:pt x="153" y="28"/>
                      </a:lnTo>
                      <a:lnTo>
                        <a:pt x="153" y="47"/>
                      </a:lnTo>
                      <a:lnTo>
                        <a:pt x="158" y="51"/>
                      </a:lnTo>
                      <a:lnTo>
                        <a:pt x="160" y="57"/>
                      </a:lnTo>
                      <a:lnTo>
                        <a:pt x="164" y="61"/>
                      </a:lnTo>
                      <a:lnTo>
                        <a:pt x="167" y="65"/>
                      </a:lnTo>
                      <a:lnTo>
                        <a:pt x="164" y="70"/>
                      </a:lnTo>
                      <a:lnTo>
                        <a:pt x="158" y="72"/>
                      </a:lnTo>
                      <a:lnTo>
                        <a:pt x="161" y="77"/>
                      </a:lnTo>
                      <a:lnTo>
                        <a:pt x="158" y="88"/>
                      </a:lnTo>
                      <a:lnTo>
                        <a:pt x="161" y="93"/>
                      </a:lnTo>
                      <a:lnTo>
                        <a:pt x="167" y="97"/>
                      </a:lnTo>
                      <a:lnTo>
                        <a:pt x="176" y="120"/>
                      </a:lnTo>
                      <a:lnTo>
                        <a:pt x="175" y="126"/>
                      </a:lnTo>
                      <a:lnTo>
                        <a:pt x="172" y="137"/>
                      </a:lnTo>
                      <a:lnTo>
                        <a:pt x="186" y="153"/>
                      </a:lnTo>
                      <a:lnTo>
                        <a:pt x="187" y="158"/>
                      </a:lnTo>
                      <a:lnTo>
                        <a:pt x="186" y="169"/>
                      </a:lnTo>
                      <a:lnTo>
                        <a:pt x="183" y="183"/>
                      </a:lnTo>
                      <a:lnTo>
                        <a:pt x="186" y="188"/>
                      </a:lnTo>
                      <a:lnTo>
                        <a:pt x="184" y="183"/>
                      </a:lnTo>
                      <a:lnTo>
                        <a:pt x="190" y="186"/>
                      </a:lnTo>
                      <a:lnTo>
                        <a:pt x="188" y="187"/>
                      </a:lnTo>
                      <a:lnTo>
                        <a:pt x="188" y="188"/>
                      </a:lnTo>
                      <a:lnTo>
                        <a:pt x="194" y="191"/>
                      </a:lnTo>
                      <a:lnTo>
                        <a:pt x="195" y="195"/>
                      </a:lnTo>
                      <a:lnTo>
                        <a:pt x="196" y="202"/>
                      </a:lnTo>
                      <a:lnTo>
                        <a:pt x="194" y="217"/>
                      </a:lnTo>
                      <a:lnTo>
                        <a:pt x="191" y="226"/>
                      </a:lnTo>
                      <a:lnTo>
                        <a:pt x="196" y="230"/>
                      </a:lnTo>
                      <a:lnTo>
                        <a:pt x="198" y="234"/>
                      </a:lnTo>
                      <a:lnTo>
                        <a:pt x="195" y="241"/>
                      </a:lnTo>
                      <a:lnTo>
                        <a:pt x="199" y="248"/>
                      </a:lnTo>
                      <a:lnTo>
                        <a:pt x="203" y="251"/>
                      </a:lnTo>
                      <a:lnTo>
                        <a:pt x="204" y="255"/>
                      </a:lnTo>
                      <a:lnTo>
                        <a:pt x="210" y="257"/>
                      </a:lnTo>
                      <a:lnTo>
                        <a:pt x="214" y="263"/>
                      </a:lnTo>
                      <a:lnTo>
                        <a:pt x="223" y="271"/>
                      </a:lnTo>
                      <a:lnTo>
                        <a:pt x="226" y="276"/>
                      </a:lnTo>
                      <a:lnTo>
                        <a:pt x="238" y="282"/>
                      </a:lnTo>
                      <a:lnTo>
                        <a:pt x="244" y="287"/>
                      </a:lnTo>
                      <a:lnTo>
                        <a:pt x="245" y="290"/>
                      </a:lnTo>
                      <a:lnTo>
                        <a:pt x="255" y="306"/>
                      </a:lnTo>
                      <a:lnTo>
                        <a:pt x="259" y="310"/>
                      </a:lnTo>
                      <a:lnTo>
                        <a:pt x="261" y="320"/>
                      </a:lnTo>
                      <a:lnTo>
                        <a:pt x="264" y="325"/>
                      </a:lnTo>
                      <a:lnTo>
                        <a:pt x="268" y="328"/>
                      </a:lnTo>
                      <a:lnTo>
                        <a:pt x="272" y="333"/>
                      </a:lnTo>
                      <a:lnTo>
                        <a:pt x="275" y="339"/>
                      </a:lnTo>
                      <a:lnTo>
                        <a:pt x="276" y="346"/>
                      </a:lnTo>
                      <a:lnTo>
                        <a:pt x="280" y="351"/>
                      </a:lnTo>
                      <a:lnTo>
                        <a:pt x="287" y="354"/>
                      </a:lnTo>
                      <a:lnTo>
                        <a:pt x="286" y="359"/>
                      </a:lnTo>
                      <a:lnTo>
                        <a:pt x="291" y="367"/>
                      </a:lnTo>
                      <a:lnTo>
                        <a:pt x="291" y="373"/>
                      </a:lnTo>
                      <a:lnTo>
                        <a:pt x="285" y="384"/>
                      </a:lnTo>
                      <a:lnTo>
                        <a:pt x="287" y="389"/>
                      </a:lnTo>
                      <a:lnTo>
                        <a:pt x="285" y="394"/>
                      </a:lnTo>
                      <a:lnTo>
                        <a:pt x="272" y="407"/>
                      </a:lnTo>
                      <a:lnTo>
                        <a:pt x="271" y="411"/>
                      </a:lnTo>
                      <a:lnTo>
                        <a:pt x="276" y="411"/>
                      </a:lnTo>
                      <a:lnTo>
                        <a:pt x="279" y="415"/>
                      </a:lnTo>
                      <a:lnTo>
                        <a:pt x="274" y="419"/>
                      </a:lnTo>
                      <a:lnTo>
                        <a:pt x="275" y="424"/>
                      </a:lnTo>
                      <a:lnTo>
                        <a:pt x="276" y="430"/>
                      </a:lnTo>
                      <a:lnTo>
                        <a:pt x="282" y="428"/>
                      </a:lnTo>
                      <a:lnTo>
                        <a:pt x="282" y="423"/>
                      </a:lnTo>
                      <a:lnTo>
                        <a:pt x="287" y="423"/>
                      </a:lnTo>
                      <a:lnTo>
                        <a:pt x="287" y="419"/>
                      </a:lnTo>
                      <a:lnTo>
                        <a:pt x="283" y="416"/>
                      </a:lnTo>
                      <a:lnTo>
                        <a:pt x="286" y="411"/>
                      </a:lnTo>
                      <a:lnTo>
                        <a:pt x="287" y="416"/>
                      </a:lnTo>
                      <a:lnTo>
                        <a:pt x="293" y="422"/>
                      </a:lnTo>
                      <a:lnTo>
                        <a:pt x="294" y="427"/>
                      </a:lnTo>
                      <a:lnTo>
                        <a:pt x="294" y="432"/>
                      </a:lnTo>
                      <a:lnTo>
                        <a:pt x="291" y="438"/>
                      </a:lnTo>
                      <a:lnTo>
                        <a:pt x="294" y="443"/>
                      </a:lnTo>
                      <a:lnTo>
                        <a:pt x="287" y="450"/>
                      </a:lnTo>
                      <a:lnTo>
                        <a:pt x="290" y="446"/>
                      </a:lnTo>
                      <a:lnTo>
                        <a:pt x="289" y="441"/>
                      </a:lnTo>
                      <a:lnTo>
                        <a:pt x="285" y="435"/>
                      </a:lnTo>
                      <a:lnTo>
                        <a:pt x="280" y="435"/>
                      </a:lnTo>
                      <a:lnTo>
                        <a:pt x="275" y="436"/>
                      </a:lnTo>
                      <a:lnTo>
                        <a:pt x="272" y="431"/>
                      </a:lnTo>
                      <a:lnTo>
                        <a:pt x="267" y="424"/>
                      </a:lnTo>
                      <a:lnTo>
                        <a:pt x="261" y="415"/>
                      </a:lnTo>
                      <a:lnTo>
                        <a:pt x="256" y="417"/>
                      </a:lnTo>
                      <a:lnTo>
                        <a:pt x="249" y="419"/>
                      </a:lnTo>
                      <a:lnTo>
                        <a:pt x="233" y="415"/>
                      </a:lnTo>
                      <a:lnTo>
                        <a:pt x="222" y="409"/>
                      </a:lnTo>
                      <a:lnTo>
                        <a:pt x="217" y="408"/>
                      </a:lnTo>
                      <a:lnTo>
                        <a:pt x="211" y="409"/>
                      </a:lnTo>
                      <a:lnTo>
                        <a:pt x="211" y="415"/>
                      </a:lnTo>
                      <a:lnTo>
                        <a:pt x="217" y="420"/>
                      </a:lnTo>
                      <a:lnTo>
                        <a:pt x="221" y="422"/>
                      </a:lnTo>
                      <a:lnTo>
                        <a:pt x="221" y="427"/>
                      </a:lnTo>
                      <a:lnTo>
                        <a:pt x="226" y="427"/>
                      </a:lnTo>
                      <a:lnTo>
                        <a:pt x="228" y="432"/>
                      </a:lnTo>
                      <a:lnTo>
                        <a:pt x="238" y="442"/>
                      </a:lnTo>
                      <a:lnTo>
                        <a:pt x="242" y="447"/>
                      </a:lnTo>
                      <a:lnTo>
                        <a:pt x="245" y="453"/>
                      </a:lnTo>
                      <a:lnTo>
                        <a:pt x="244" y="458"/>
                      </a:lnTo>
                      <a:lnTo>
                        <a:pt x="244" y="462"/>
                      </a:lnTo>
                      <a:lnTo>
                        <a:pt x="255" y="470"/>
                      </a:lnTo>
                      <a:lnTo>
                        <a:pt x="260" y="470"/>
                      </a:lnTo>
                      <a:lnTo>
                        <a:pt x="266" y="473"/>
                      </a:lnTo>
                      <a:lnTo>
                        <a:pt x="270" y="478"/>
                      </a:lnTo>
                      <a:lnTo>
                        <a:pt x="272" y="488"/>
                      </a:lnTo>
                      <a:lnTo>
                        <a:pt x="279" y="488"/>
                      </a:lnTo>
                      <a:lnTo>
                        <a:pt x="283" y="491"/>
                      </a:lnTo>
                      <a:lnTo>
                        <a:pt x="289" y="496"/>
                      </a:lnTo>
                      <a:lnTo>
                        <a:pt x="291" y="502"/>
                      </a:lnTo>
                      <a:lnTo>
                        <a:pt x="291" y="507"/>
                      </a:lnTo>
                      <a:lnTo>
                        <a:pt x="295" y="512"/>
                      </a:lnTo>
                      <a:lnTo>
                        <a:pt x="301" y="516"/>
                      </a:lnTo>
                      <a:lnTo>
                        <a:pt x="306" y="511"/>
                      </a:lnTo>
                      <a:lnTo>
                        <a:pt x="313" y="511"/>
                      </a:lnTo>
                      <a:lnTo>
                        <a:pt x="318" y="512"/>
                      </a:lnTo>
                      <a:lnTo>
                        <a:pt x="324" y="516"/>
                      </a:lnTo>
                      <a:lnTo>
                        <a:pt x="325" y="512"/>
                      </a:lnTo>
                      <a:lnTo>
                        <a:pt x="331" y="506"/>
                      </a:lnTo>
                      <a:lnTo>
                        <a:pt x="332" y="500"/>
                      </a:lnTo>
                      <a:lnTo>
                        <a:pt x="335" y="499"/>
                      </a:lnTo>
                      <a:lnTo>
                        <a:pt x="336" y="504"/>
                      </a:lnTo>
                      <a:lnTo>
                        <a:pt x="333" y="510"/>
                      </a:lnTo>
                      <a:lnTo>
                        <a:pt x="328" y="514"/>
                      </a:lnTo>
                      <a:lnTo>
                        <a:pt x="332" y="514"/>
                      </a:lnTo>
                      <a:lnTo>
                        <a:pt x="333" y="521"/>
                      </a:lnTo>
                      <a:lnTo>
                        <a:pt x="336" y="525"/>
                      </a:lnTo>
                      <a:lnTo>
                        <a:pt x="336" y="530"/>
                      </a:lnTo>
                      <a:lnTo>
                        <a:pt x="344" y="541"/>
                      </a:lnTo>
                      <a:lnTo>
                        <a:pt x="362" y="559"/>
                      </a:lnTo>
                      <a:lnTo>
                        <a:pt x="374" y="568"/>
                      </a:lnTo>
                      <a:lnTo>
                        <a:pt x="379" y="568"/>
                      </a:lnTo>
                      <a:lnTo>
                        <a:pt x="384" y="576"/>
                      </a:lnTo>
                      <a:lnTo>
                        <a:pt x="386" y="583"/>
                      </a:lnTo>
                      <a:lnTo>
                        <a:pt x="390" y="588"/>
                      </a:lnTo>
                      <a:lnTo>
                        <a:pt x="393" y="594"/>
                      </a:lnTo>
                      <a:lnTo>
                        <a:pt x="397" y="611"/>
                      </a:lnTo>
                      <a:lnTo>
                        <a:pt x="397" y="624"/>
                      </a:lnTo>
                      <a:lnTo>
                        <a:pt x="396" y="629"/>
                      </a:lnTo>
                      <a:lnTo>
                        <a:pt x="392" y="651"/>
                      </a:lnTo>
                      <a:lnTo>
                        <a:pt x="388" y="655"/>
                      </a:lnTo>
                      <a:lnTo>
                        <a:pt x="385" y="660"/>
                      </a:lnTo>
                      <a:lnTo>
                        <a:pt x="386" y="664"/>
                      </a:lnTo>
                      <a:lnTo>
                        <a:pt x="378" y="681"/>
                      </a:lnTo>
                      <a:lnTo>
                        <a:pt x="384" y="675"/>
                      </a:lnTo>
                      <a:lnTo>
                        <a:pt x="385" y="671"/>
                      </a:lnTo>
                      <a:lnTo>
                        <a:pt x="384" y="678"/>
                      </a:lnTo>
                      <a:lnTo>
                        <a:pt x="385" y="690"/>
                      </a:lnTo>
                      <a:lnTo>
                        <a:pt x="388" y="685"/>
                      </a:lnTo>
                      <a:lnTo>
                        <a:pt x="388" y="689"/>
                      </a:lnTo>
                      <a:lnTo>
                        <a:pt x="393" y="690"/>
                      </a:lnTo>
                      <a:lnTo>
                        <a:pt x="397" y="697"/>
                      </a:lnTo>
                      <a:lnTo>
                        <a:pt x="401" y="708"/>
                      </a:lnTo>
                      <a:lnTo>
                        <a:pt x="407" y="708"/>
                      </a:lnTo>
                      <a:lnTo>
                        <a:pt x="413" y="706"/>
                      </a:lnTo>
                      <a:lnTo>
                        <a:pt x="415" y="712"/>
                      </a:lnTo>
                      <a:lnTo>
                        <a:pt x="415" y="719"/>
                      </a:lnTo>
                      <a:lnTo>
                        <a:pt x="417" y="721"/>
                      </a:lnTo>
                      <a:lnTo>
                        <a:pt x="423" y="724"/>
                      </a:lnTo>
                      <a:lnTo>
                        <a:pt x="426" y="729"/>
                      </a:lnTo>
                      <a:lnTo>
                        <a:pt x="431" y="733"/>
                      </a:lnTo>
                      <a:lnTo>
                        <a:pt x="426" y="731"/>
                      </a:lnTo>
                      <a:lnTo>
                        <a:pt x="431" y="735"/>
                      </a:lnTo>
                      <a:lnTo>
                        <a:pt x="440" y="743"/>
                      </a:lnTo>
                      <a:lnTo>
                        <a:pt x="446" y="746"/>
                      </a:lnTo>
                      <a:lnTo>
                        <a:pt x="457" y="755"/>
                      </a:lnTo>
                      <a:lnTo>
                        <a:pt x="461" y="762"/>
                      </a:lnTo>
                      <a:lnTo>
                        <a:pt x="462" y="762"/>
                      </a:lnTo>
                      <a:lnTo>
                        <a:pt x="462" y="765"/>
                      </a:lnTo>
                      <a:lnTo>
                        <a:pt x="533" y="765"/>
                      </a:lnTo>
                      <a:lnTo>
                        <a:pt x="533" y="761"/>
                      </a:lnTo>
                      <a:lnTo>
                        <a:pt x="519" y="747"/>
                      </a:lnTo>
                      <a:lnTo>
                        <a:pt x="516" y="742"/>
                      </a:lnTo>
                      <a:lnTo>
                        <a:pt x="511" y="744"/>
                      </a:lnTo>
                      <a:lnTo>
                        <a:pt x="510" y="748"/>
                      </a:lnTo>
                      <a:lnTo>
                        <a:pt x="511" y="754"/>
                      </a:lnTo>
                      <a:lnTo>
                        <a:pt x="507" y="759"/>
                      </a:lnTo>
                      <a:lnTo>
                        <a:pt x="502" y="759"/>
                      </a:lnTo>
                      <a:lnTo>
                        <a:pt x="502" y="754"/>
                      </a:lnTo>
                      <a:lnTo>
                        <a:pt x="507" y="754"/>
                      </a:lnTo>
                      <a:lnTo>
                        <a:pt x="496" y="751"/>
                      </a:lnTo>
                      <a:lnTo>
                        <a:pt x="491" y="748"/>
                      </a:lnTo>
                      <a:lnTo>
                        <a:pt x="484" y="738"/>
                      </a:lnTo>
                      <a:lnTo>
                        <a:pt x="483" y="732"/>
                      </a:lnTo>
                      <a:lnTo>
                        <a:pt x="484" y="728"/>
                      </a:lnTo>
                      <a:lnTo>
                        <a:pt x="481" y="723"/>
                      </a:lnTo>
                      <a:lnTo>
                        <a:pt x="481" y="713"/>
                      </a:lnTo>
                      <a:lnTo>
                        <a:pt x="489" y="702"/>
                      </a:lnTo>
                      <a:lnTo>
                        <a:pt x="489" y="697"/>
                      </a:lnTo>
                      <a:lnTo>
                        <a:pt x="483" y="681"/>
                      </a:lnTo>
                      <a:lnTo>
                        <a:pt x="478" y="676"/>
                      </a:lnTo>
                      <a:lnTo>
                        <a:pt x="476" y="671"/>
                      </a:lnTo>
                      <a:lnTo>
                        <a:pt x="473" y="660"/>
                      </a:lnTo>
                      <a:lnTo>
                        <a:pt x="474" y="656"/>
                      </a:lnTo>
                      <a:lnTo>
                        <a:pt x="473" y="651"/>
                      </a:lnTo>
                      <a:lnTo>
                        <a:pt x="473" y="645"/>
                      </a:lnTo>
                      <a:lnTo>
                        <a:pt x="472" y="640"/>
                      </a:lnTo>
                      <a:lnTo>
                        <a:pt x="466" y="639"/>
                      </a:lnTo>
                      <a:lnTo>
                        <a:pt x="464" y="634"/>
                      </a:lnTo>
                      <a:lnTo>
                        <a:pt x="461" y="624"/>
                      </a:lnTo>
                      <a:lnTo>
                        <a:pt x="457" y="618"/>
                      </a:lnTo>
                      <a:lnTo>
                        <a:pt x="457" y="613"/>
                      </a:lnTo>
                      <a:lnTo>
                        <a:pt x="453" y="602"/>
                      </a:lnTo>
                      <a:lnTo>
                        <a:pt x="454" y="599"/>
                      </a:lnTo>
                      <a:lnTo>
                        <a:pt x="457" y="594"/>
                      </a:lnTo>
                      <a:lnTo>
                        <a:pt x="453" y="577"/>
                      </a:lnTo>
                      <a:lnTo>
                        <a:pt x="455" y="572"/>
                      </a:lnTo>
                      <a:lnTo>
                        <a:pt x="451" y="561"/>
                      </a:lnTo>
                      <a:lnTo>
                        <a:pt x="451" y="554"/>
                      </a:lnTo>
                      <a:lnTo>
                        <a:pt x="446" y="550"/>
                      </a:lnTo>
                      <a:lnTo>
                        <a:pt x="446" y="540"/>
                      </a:lnTo>
                      <a:lnTo>
                        <a:pt x="439" y="533"/>
                      </a:lnTo>
                      <a:lnTo>
                        <a:pt x="431" y="522"/>
                      </a:lnTo>
                      <a:lnTo>
                        <a:pt x="427" y="522"/>
                      </a:lnTo>
                      <a:lnTo>
                        <a:pt x="427" y="533"/>
                      </a:lnTo>
                      <a:lnTo>
                        <a:pt x="430" y="538"/>
                      </a:lnTo>
                      <a:lnTo>
                        <a:pt x="432" y="544"/>
                      </a:lnTo>
                      <a:lnTo>
                        <a:pt x="434" y="548"/>
                      </a:lnTo>
                      <a:lnTo>
                        <a:pt x="428" y="548"/>
                      </a:lnTo>
                      <a:lnTo>
                        <a:pt x="427" y="544"/>
                      </a:lnTo>
                      <a:lnTo>
                        <a:pt x="424" y="538"/>
                      </a:lnTo>
                      <a:lnTo>
                        <a:pt x="423" y="533"/>
                      </a:lnTo>
                      <a:lnTo>
                        <a:pt x="426" y="527"/>
                      </a:lnTo>
                      <a:lnTo>
                        <a:pt x="419" y="516"/>
                      </a:lnTo>
                      <a:lnTo>
                        <a:pt x="419" y="511"/>
                      </a:lnTo>
                      <a:lnTo>
                        <a:pt x="424" y="506"/>
                      </a:lnTo>
                      <a:lnTo>
                        <a:pt x="416" y="499"/>
                      </a:lnTo>
                      <a:lnTo>
                        <a:pt x="405" y="492"/>
                      </a:lnTo>
                      <a:lnTo>
                        <a:pt x="408" y="487"/>
                      </a:lnTo>
                      <a:lnTo>
                        <a:pt x="403" y="474"/>
                      </a:lnTo>
                      <a:lnTo>
                        <a:pt x="404" y="469"/>
                      </a:lnTo>
                      <a:lnTo>
                        <a:pt x="401" y="465"/>
                      </a:lnTo>
                      <a:lnTo>
                        <a:pt x="396" y="461"/>
                      </a:lnTo>
                      <a:lnTo>
                        <a:pt x="379" y="445"/>
                      </a:lnTo>
                      <a:lnTo>
                        <a:pt x="378" y="439"/>
                      </a:lnTo>
                      <a:lnTo>
                        <a:pt x="375" y="434"/>
                      </a:lnTo>
                      <a:lnTo>
                        <a:pt x="378" y="423"/>
                      </a:lnTo>
                      <a:lnTo>
                        <a:pt x="375" y="420"/>
                      </a:lnTo>
                      <a:lnTo>
                        <a:pt x="377" y="404"/>
                      </a:lnTo>
                      <a:lnTo>
                        <a:pt x="374" y="400"/>
                      </a:lnTo>
                      <a:lnTo>
                        <a:pt x="377" y="388"/>
                      </a:lnTo>
                      <a:lnTo>
                        <a:pt x="374" y="384"/>
                      </a:lnTo>
                      <a:lnTo>
                        <a:pt x="369" y="382"/>
                      </a:lnTo>
                      <a:lnTo>
                        <a:pt x="363" y="379"/>
                      </a:lnTo>
                      <a:lnTo>
                        <a:pt x="360" y="375"/>
                      </a:lnTo>
                      <a:lnTo>
                        <a:pt x="360" y="370"/>
                      </a:lnTo>
                      <a:lnTo>
                        <a:pt x="358" y="363"/>
                      </a:lnTo>
                      <a:lnTo>
                        <a:pt x="358" y="354"/>
                      </a:lnTo>
                      <a:lnTo>
                        <a:pt x="352" y="350"/>
                      </a:lnTo>
                      <a:lnTo>
                        <a:pt x="347" y="348"/>
                      </a:lnTo>
                      <a:lnTo>
                        <a:pt x="347" y="343"/>
                      </a:lnTo>
                      <a:lnTo>
                        <a:pt x="344" y="337"/>
                      </a:lnTo>
                      <a:lnTo>
                        <a:pt x="340" y="336"/>
                      </a:lnTo>
                      <a:lnTo>
                        <a:pt x="336" y="340"/>
                      </a:lnTo>
                      <a:lnTo>
                        <a:pt x="336" y="333"/>
                      </a:lnTo>
                      <a:lnTo>
                        <a:pt x="336" y="329"/>
                      </a:lnTo>
                      <a:lnTo>
                        <a:pt x="336" y="324"/>
                      </a:lnTo>
                      <a:lnTo>
                        <a:pt x="332" y="318"/>
                      </a:lnTo>
                      <a:lnTo>
                        <a:pt x="331" y="312"/>
                      </a:lnTo>
                      <a:lnTo>
                        <a:pt x="332" y="308"/>
                      </a:lnTo>
                      <a:lnTo>
                        <a:pt x="325" y="295"/>
                      </a:lnTo>
                      <a:lnTo>
                        <a:pt x="316" y="287"/>
                      </a:lnTo>
                      <a:lnTo>
                        <a:pt x="308" y="276"/>
                      </a:lnTo>
                      <a:lnTo>
                        <a:pt x="301" y="266"/>
                      </a:lnTo>
                      <a:lnTo>
                        <a:pt x="295" y="260"/>
                      </a:lnTo>
                      <a:lnTo>
                        <a:pt x="291" y="259"/>
                      </a:lnTo>
                      <a:lnTo>
                        <a:pt x="287" y="255"/>
                      </a:lnTo>
                      <a:lnTo>
                        <a:pt x="287" y="249"/>
                      </a:lnTo>
                      <a:lnTo>
                        <a:pt x="279" y="238"/>
                      </a:lnTo>
                      <a:lnTo>
                        <a:pt x="275" y="222"/>
                      </a:lnTo>
                      <a:lnTo>
                        <a:pt x="276" y="217"/>
                      </a:lnTo>
                      <a:lnTo>
                        <a:pt x="280" y="200"/>
                      </a:lnTo>
                      <a:lnTo>
                        <a:pt x="280" y="191"/>
                      </a:lnTo>
                      <a:lnTo>
                        <a:pt x="279" y="186"/>
                      </a:lnTo>
                      <a:lnTo>
                        <a:pt x="282" y="169"/>
                      </a:lnTo>
                      <a:lnTo>
                        <a:pt x="282" y="164"/>
                      </a:lnTo>
                      <a:lnTo>
                        <a:pt x="279" y="160"/>
                      </a:lnTo>
                      <a:lnTo>
                        <a:pt x="275" y="154"/>
                      </a:lnTo>
                      <a:lnTo>
                        <a:pt x="276" y="150"/>
                      </a:lnTo>
                      <a:lnTo>
                        <a:pt x="274" y="145"/>
                      </a:lnTo>
                      <a:lnTo>
                        <a:pt x="274" y="139"/>
                      </a:lnTo>
                      <a:lnTo>
                        <a:pt x="278" y="123"/>
                      </a:lnTo>
                      <a:lnTo>
                        <a:pt x="280" y="118"/>
                      </a:lnTo>
                      <a:lnTo>
                        <a:pt x="280" y="114"/>
                      </a:lnTo>
                      <a:lnTo>
                        <a:pt x="282" y="110"/>
                      </a:lnTo>
                      <a:lnTo>
                        <a:pt x="287" y="104"/>
                      </a:lnTo>
                      <a:lnTo>
                        <a:pt x="287" y="95"/>
                      </a:lnTo>
                      <a:lnTo>
                        <a:pt x="282" y="84"/>
                      </a:lnTo>
                      <a:lnTo>
                        <a:pt x="276" y="78"/>
                      </a:lnTo>
                      <a:lnTo>
                        <a:pt x="275" y="74"/>
                      </a:lnTo>
                      <a:lnTo>
                        <a:pt x="276" y="78"/>
                      </a:lnTo>
                      <a:lnTo>
                        <a:pt x="286" y="84"/>
                      </a:lnTo>
                      <a:lnTo>
                        <a:pt x="290" y="89"/>
                      </a:lnTo>
                      <a:lnTo>
                        <a:pt x="295" y="95"/>
                      </a:lnTo>
                      <a:lnTo>
                        <a:pt x="299" y="96"/>
                      </a:lnTo>
                      <a:lnTo>
                        <a:pt x="305" y="99"/>
                      </a:lnTo>
                      <a:lnTo>
                        <a:pt x="309" y="104"/>
                      </a:lnTo>
                      <a:lnTo>
                        <a:pt x="324" y="120"/>
                      </a:lnTo>
                      <a:lnTo>
                        <a:pt x="328" y="122"/>
                      </a:lnTo>
                      <a:lnTo>
                        <a:pt x="333" y="125"/>
                      </a:lnTo>
                      <a:lnTo>
                        <a:pt x="339" y="123"/>
                      </a:lnTo>
                      <a:lnTo>
                        <a:pt x="344" y="119"/>
                      </a:lnTo>
                      <a:lnTo>
                        <a:pt x="344" y="114"/>
                      </a:lnTo>
                      <a:lnTo>
                        <a:pt x="344" y="118"/>
                      </a:lnTo>
                      <a:lnTo>
                        <a:pt x="350" y="119"/>
                      </a:lnTo>
                      <a:lnTo>
                        <a:pt x="360" y="126"/>
                      </a:lnTo>
                      <a:lnTo>
                        <a:pt x="365" y="131"/>
                      </a:lnTo>
                      <a:lnTo>
                        <a:pt x="363" y="137"/>
                      </a:lnTo>
                      <a:lnTo>
                        <a:pt x="362" y="142"/>
                      </a:lnTo>
                      <a:lnTo>
                        <a:pt x="370" y="148"/>
                      </a:lnTo>
                      <a:lnTo>
                        <a:pt x="384" y="153"/>
                      </a:lnTo>
                      <a:lnTo>
                        <a:pt x="388" y="152"/>
                      </a:lnTo>
                      <a:lnTo>
                        <a:pt x="392" y="157"/>
                      </a:lnTo>
                      <a:lnTo>
                        <a:pt x="397" y="157"/>
                      </a:lnTo>
                      <a:lnTo>
                        <a:pt x="400" y="165"/>
                      </a:lnTo>
                      <a:lnTo>
                        <a:pt x="398" y="171"/>
                      </a:lnTo>
                      <a:lnTo>
                        <a:pt x="396" y="176"/>
                      </a:lnTo>
                      <a:lnTo>
                        <a:pt x="393" y="171"/>
                      </a:lnTo>
                      <a:lnTo>
                        <a:pt x="394" y="176"/>
                      </a:lnTo>
                      <a:lnTo>
                        <a:pt x="394" y="183"/>
                      </a:lnTo>
                      <a:lnTo>
                        <a:pt x="392" y="188"/>
                      </a:lnTo>
                      <a:lnTo>
                        <a:pt x="390" y="194"/>
                      </a:lnTo>
                      <a:lnTo>
                        <a:pt x="392" y="203"/>
                      </a:lnTo>
                      <a:lnTo>
                        <a:pt x="398" y="218"/>
                      </a:lnTo>
                      <a:lnTo>
                        <a:pt x="401" y="224"/>
                      </a:lnTo>
                      <a:lnTo>
                        <a:pt x="403" y="230"/>
                      </a:lnTo>
                      <a:lnTo>
                        <a:pt x="401" y="234"/>
                      </a:lnTo>
                      <a:lnTo>
                        <a:pt x="405" y="241"/>
                      </a:lnTo>
                      <a:lnTo>
                        <a:pt x="407" y="245"/>
                      </a:lnTo>
                      <a:lnTo>
                        <a:pt x="405" y="256"/>
                      </a:lnTo>
                      <a:lnTo>
                        <a:pt x="407" y="268"/>
                      </a:lnTo>
                      <a:lnTo>
                        <a:pt x="409" y="272"/>
                      </a:lnTo>
                      <a:lnTo>
                        <a:pt x="411" y="278"/>
                      </a:lnTo>
                      <a:lnTo>
                        <a:pt x="423" y="309"/>
                      </a:lnTo>
                      <a:lnTo>
                        <a:pt x="420" y="314"/>
                      </a:lnTo>
                      <a:lnTo>
                        <a:pt x="422" y="320"/>
                      </a:lnTo>
                      <a:lnTo>
                        <a:pt x="423" y="320"/>
                      </a:lnTo>
                      <a:lnTo>
                        <a:pt x="427" y="320"/>
                      </a:lnTo>
                      <a:lnTo>
                        <a:pt x="434" y="323"/>
                      </a:lnTo>
                      <a:lnTo>
                        <a:pt x="434" y="328"/>
                      </a:lnTo>
                      <a:lnTo>
                        <a:pt x="432" y="332"/>
                      </a:lnTo>
                      <a:lnTo>
                        <a:pt x="434" y="336"/>
                      </a:lnTo>
                      <a:lnTo>
                        <a:pt x="434" y="347"/>
                      </a:lnTo>
                      <a:lnTo>
                        <a:pt x="440" y="361"/>
                      </a:lnTo>
                      <a:lnTo>
                        <a:pt x="451" y="370"/>
                      </a:lnTo>
                      <a:lnTo>
                        <a:pt x="446" y="370"/>
                      </a:lnTo>
                      <a:lnTo>
                        <a:pt x="447" y="374"/>
                      </a:lnTo>
                      <a:lnTo>
                        <a:pt x="454" y="384"/>
                      </a:lnTo>
                      <a:lnTo>
                        <a:pt x="457" y="389"/>
                      </a:lnTo>
                      <a:lnTo>
                        <a:pt x="458" y="393"/>
                      </a:lnTo>
                      <a:lnTo>
                        <a:pt x="462" y="400"/>
                      </a:lnTo>
                      <a:lnTo>
                        <a:pt x="473" y="405"/>
                      </a:lnTo>
                      <a:lnTo>
                        <a:pt x="477" y="407"/>
                      </a:lnTo>
                      <a:lnTo>
                        <a:pt x="474" y="411"/>
                      </a:lnTo>
                      <a:lnTo>
                        <a:pt x="478" y="417"/>
                      </a:lnTo>
                      <a:lnTo>
                        <a:pt x="485" y="432"/>
                      </a:lnTo>
                      <a:lnTo>
                        <a:pt x="495" y="443"/>
                      </a:lnTo>
                      <a:lnTo>
                        <a:pt x="504" y="446"/>
                      </a:lnTo>
                      <a:lnTo>
                        <a:pt x="506" y="451"/>
                      </a:lnTo>
                      <a:lnTo>
                        <a:pt x="510" y="457"/>
                      </a:lnTo>
                      <a:lnTo>
                        <a:pt x="511" y="455"/>
                      </a:lnTo>
                      <a:lnTo>
                        <a:pt x="511" y="450"/>
                      </a:lnTo>
                      <a:lnTo>
                        <a:pt x="514" y="449"/>
                      </a:lnTo>
                      <a:lnTo>
                        <a:pt x="514" y="447"/>
                      </a:lnTo>
                      <a:lnTo>
                        <a:pt x="515" y="447"/>
                      </a:lnTo>
                      <a:lnTo>
                        <a:pt x="515" y="449"/>
                      </a:lnTo>
                      <a:lnTo>
                        <a:pt x="514" y="451"/>
                      </a:lnTo>
                      <a:lnTo>
                        <a:pt x="518" y="450"/>
                      </a:lnTo>
                      <a:lnTo>
                        <a:pt x="525" y="453"/>
                      </a:lnTo>
                      <a:lnTo>
                        <a:pt x="530" y="457"/>
                      </a:lnTo>
                      <a:lnTo>
                        <a:pt x="530" y="455"/>
                      </a:lnTo>
                      <a:lnTo>
                        <a:pt x="535" y="460"/>
                      </a:lnTo>
                      <a:lnTo>
                        <a:pt x="530" y="462"/>
                      </a:lnTo>
                      <a:lnTo>
                        <a:pt x="531" y="468"/>
                      </a:lnTo>
                      <a:lnTo>
                        <a:pt x="526" y="473"/>
                      </a:lnTo>
                      <a:lnTo>
                        <a:pt x="526" y="474"/>
                      </a:lnTo>
                      <a:lnTo>
                        <a:pt x="527" y="485"/>
                      </a:lnTo>
                      <a:lnTo>
                        <a:pt x="529" y="496"/>
                      </a:lnTo>
                      <a:lnTo>
                        <a:pt x="533" y="499"/>
                      </a:lnTo>
                      <a:lnTo>
                        <a:pt x="531" y="504"/>
                      </a:lnTo>
                      <a:lnTo>
                        <a:pt x="535" y="506"/>
                      </a:lnTo>
                      <a:lnTo>
                        <a:pt x="544" y="516"/>
                      </a:lnTo>
                      <a:lnTo>
                        <a:pt x="560" y="525"/>
                      </a:lnTo>
                      <a:lnTo>
                        <a:pt x="567" y="525"/>
                      </a:lnTo>
                      <a:lnTo>
                        <a:pt x="569" y="526"/>
                      </a:lnTo>
                      <a:lnTo>
                        <a:pt x="571" y="531"/>
                      </a:lnTo>
                      <a:lnTo>
                        <a:pt x="568" y="534"/>
                      </a:lnTo>
                      <a:lnTo>
                        <a:pt x="571" y="540"/>
                      </a:lnTo>
                      <a:lnTo>
                        <a:pt x="573" y="550"/>
                      </a:lnTo>
                      <a:lnTo>
                        <a:pt x="576" y="556"/>
                      </a:lnTo>
                      <a:lnTo>
                        <a:pt x="579" y="560"/>
                      </a:lnTo>
                      <a:lnTo>
                        <a:pt x="584" y="563"/>
                      </a:lnTo>
                      <a:lnTo>
                        <a:pt x="588" y="560"/>
                      </a:lnTo>
                      <a:lnTo>
                        <a:pt x="598" y="557"/>
                      </a:lnTo>
                      <a:lnTo>
                        <a:pt x="599" y="564"/>
                      </a:lnTo>
                      <a:lnTo>
                        <a:pt x="605" y="568"/>
                      </a:lnTo>
                      <a:lnTo>
                        <a:pt x="613" y="577"/>
                      </a:lnTo>
                      <a:lnTo>
                        <a:pt x="614" y="588"/>
                      </a:lnTo>
                      <a:lnTo>
                        <a:pt x="618" y="590"/>
                      </a:lnTo>
                      <a:lnTo>
                        <a:pt x="621" y="594"/>
                      </a:lnTo>
                      <a:lnTo>
                        <a:pt x="622" y="599"/>
                      </a:lnTo>
                      <a:lnTo>
                        <a:pt x="622" y="605"/>
                      </a:lnTo>
                      <a:lnTo>
                        <a:pt x="617" y="601"/>
                      </a:lnTo>
                      <a:lnTo>
                        <a:pt x="620" y="596"/>
                      </a:lnTo>
                      <a:lnTo>
                        <a:pt x="614" y="595"/>
                      </a:lnTo>
                      <a:lnTo>
                        <a:pt x="613" y="599"/>
                      </a:lnTo>
                      <a:lnTo>
                        <a:pt x="610" y="605"/>
                      </a:lnTo>
                      <a:lnTo>
                        <a:pt x="609" y="601"/>
                      </a:lnTo>
                      <a:lnTo>
                        <a:pt x="607" y="601"/>
                      </a:lnTo>
                      <a:lnTo>
                        <a:pt x="595" y="620"/>
                      </a:lnTo>
                      <a:lnTo>
                        <a:pt x="594" y="625"/>
                      </a:lnTo>
                      <a:lnTo>
                        <a:pt x="595" y="629"/>
                      </a:lnTo>
                      <a:lnTo>
                        <a:pt x="592" y="633"/>
                      </a:lnTo>
                      <a:lnTo>
                        <a:pt x="595" y="644"/>
                      </a:lnTo>
                      <a:lnTo>
                        <a:pt x="596" y="639"/>
                      </a:lnTo>
                      <a:lnTo>
                        <a:pt x="602" y="640"/>
                      </a:lnTo>
                      <a:lnTo>
                        <a:pt x="603" y="645"/>
                      </a:lnTo>
                      <a:lnTo>
                        <a:pt x="596" y="647"/>
                      </a:lnTo>
                      <a:lnTo>
                        <a:pt x="607" y="651"/>
                      </a:lnTo>
                      <a:lnTo>
                        <a:pt x="611" y="656"/>
                      </a:lnTo>
                      <a:lnTo>
                        <a:pt x="610" y="651"/>
                      </a:lnTo>
                      <a:lnTo>
                        <a:pt x="606" y="645"/>
                      </a:lnTo>
                      <a:lnTo>
                        <a:pt x="611" y="649"/>
                      </a:lnTo>
                      <a:lnTo>
                        <a:pt x="614" y="655"/>
                      </a:lnTo>
                      <a:lnTo>
                        <a:pt x="620" y="653"/>
                      </a:lnTo>
                      <a:lnTo>
                        <a:pt x="625" y="649"/>
                      </a:lnTo>
                      <a:lnTo>
                        <a:pt x="629" y="649"/>
                      </a:lnTo>
                      <a:lnTo>
                        <a:pt x="626" y="655"/>
                      </a:lnTo>
                      <a:lnTo>
                        <a:pt x="621" y="655"/>
                      </a:lnTo>
                      <a:lnTo>
                        <a:pt x="622" y="659"/>
                      </a:lnTo>
                      <a:lnTo>
                        <a:pt x="617" y="659"/>
                      </a:lnTo>
                      <a:lnTo>
                        <a:pt x="618" y="664"/>
                      </a:lnTo>
                      <a:lnTo>
                        <a:pt x="624" y="663"/>
                      </a:lnTo>
                      <a:lnTo>
                        <a:pt x="625" y="667"/>
                      </a:lnTo>
                      <a:lnTo>
                        <a:pt x="630" y="664"/>
                      </a:lnTo>
                      <a:lnTo>
                        <a:pt x="629" y="660"/>
                      </a:lnTo>
                      <a:lnTo>
                        <a:pt x="634" y="659"/>
                      </a:lnTo>
                      <a:lnTo>
                        <a:pt x="640" y="664"/>
                      </a:lnTo>
                      <a:lnTo>
                        <a:pt x="639" y="667"/>
                      </a:lnTo>
                      <a:lnTo>
                        <a:pt x="639" y="672"/>
                      </a:lnTo>
                      <a:lnTo>
                        <a:pt x="644" y="674"/>
                      </a:lnTo>
                      <a:lnTo>
                        <a:pt x="647" y="678"/>
                      </a:lnTo>
                      <a:lnTo>
                        <a:pt x="643" y="676"/>
                      </a:lnTo>
                      <a:lnTo>
                        <a:pt x="662" y="689"/>
                      </a:lnTo>
                      <a:lnTo>
                        <a:pt x="664" y="694"/>
                      </a:lnTo>
                      <a:lnTo>
                        <a:pt x="666" y="689"/>
                      </a:lnTo>
                      <a:lnTo>
                        <a:pt x="667" y="694"/>
                      </a:lnTo>
                      <a:lnTo>
                        <a:pt x="672" y="698"/>
                      </a:lnTo>
                      <a:lnTo>
                        <a:pt x="672" y="694"/>
                      </a:lnTo>
                      <a:lnTo>
                        <a:pt x="676" y="697"/>
                      </a:lnTo>
                      <a:lnTo>
                        <a:pt x="681" y="702"/>
                      </a:lnTo>
                      <a:lnTo>
                        <a:pt x="686" y="704"/>
                      </a:lnTo>
                      <a:lnTo>
                        <a:pt x="693" y="712"/>
                      </a:lnTo>
                      <a:lnTo>
                        <a:pt x="689" y="712"/>
                      </a:lnTo>
                      <a:lnTo>
                        <a:pt x="691" y="716"/>
                      </a:lnTo>
                      <a:lnTo>
                        <a:pt x="690" y="723"/>
                      </a:lnTo>
                      <a:lnTo>
                        <a:pt x="690" y="732"/>
                      </a:lnTo>
                      <a:lnTo>
                        <a:pt x="685" y="729"/>
                      </a:lnTo>
                      <a:lnTo>
                        <a:pt x="689" y="735"/>
                      </a:lnTo>
                      <a:lnTo>
                        <a:pt x="689" y="740"/>
                      </a:lnTo>
                      <a:lnTo>
                        <a:pt x="693" y="746"/>
                      </a:lnTo>
                      <a:lnTo>
                        <a:pt x="698" y="748"/>
                      </a:lnTo>
                      <a:lnTo>
                        <a:pt x="697" y="744"/>
                      </a:lnTo>
                      <a:lnTo>
                        <a:pt x="702" y="747"/>
                      </a:lnTo>
                      <a:lnTo>
                        <a:pt x="708" y="755"/>
                      </a:lnTo>
                      <a:lnTo>
                        <a:pt x="712" y="755"/>
                      </a:lnTo>
                      <a:lnTo>
                        <a:pt x="712" y="757"/>
                      </a:lnTo>
                      <a:lnTo>
                        <a:pt x="717" y="754"/>
                      </a:lnTo>
                      <a:lnTo>
                        <a:pt x="723" y="754"/>
                      </a:lnTo>
                      <a:lnTo>
                        <a:pt x="724" y="762"/>
                      </a:lnTo>
                      <a:lnTo>
                        <a:pt x="725" y="765"/>
                      </a:lnTo>
                      <a:lnTo>
                        <a:pt x="1466" y="765"/>
                      </a:lnTo>
                      <a:lnTo>
                        <a:pt x="1463" y="763"/>
                      </a:lnTo>
                      <a:lnTo>
                        <a:pt x="1459" y="761"/>
                      </a:lnTo>
                      <a:lnTo>
                        <a:pt x="1460" y="759"/>
                      </a:lnTo>
                      <a:lnTo>
                        <a:pt x="1463" y="748"/>
                      </a:lnTo>
                      <a:lnTo>
                        <a:pt x="1458" y="747"/>
                      </a:lnTo>
                      <a:lnTo>
                        <a:pt x="1460" y="740"/>
                      </a:lnTo>
                      <a:lnTo>
                        <a:pt x="1456" y="739"/>
                      </a:lnTo>
                      <a:lnTo>
                        <a:pt x="1460" y="738"/>
                      </a:lnTo>
                      <a:lnTo>
                        <a:pt x="1460" y="732"/>
                      </a:lnTo>
                      <a:lnTo>
                        <a:pt x="1462" y="727"/>
                      </a:lnTo>
                      <a:lnTo>
                        <a:pt x="1467" y="728"/>
                      </a:lnTo>
                      <a:lnTo>
                        <a:pt x="1469" y="733"/>
                      </a:lnTo>
                      <a:lnTo>
                        <a:pt x="1473" y="735"/>
                      </a:lnTo>
                      <a:lnTo>
                        <a:pt x="1477" y="733"/>
                      </a:lnTo>
                      <a:lnTo>
                        <a:pt x="1478" y="728"/>
                      </a:lnTo>
                      <a:lnTo>
                        <a:pt x="1475" y="723"/>
                      </a:lnTo>
                      <a:lnTo>
                        <a:pt x="1479" y="724"/>
                      </a:lnTo>
                      <a:lnTo>
                        <a:pt x="1485" y="725"/>
                      </a:lnTo>
                      <a:lnTo>
                        <a:pt x="1485" y="735"/>
                      </a:lnTo>
                      <a:lnTo>
                        <a:pt x="1478" y="747"/>
                      </a:lnTo>
                      <a:lnTo>
                        <a:pt x="1477" y="751"/>
                      </a:lnTo>
                      <a:lnTo>
                        <a:pt x="1474" y="762"/>
                      </a:lnTo>
                      <a:lnTo>
                        <a:pt x="1473" y="765"/>
                      </a:lnTo>
                      <a:lnTo>
                        <a:pt x="1475" y="762"/>
                      </a:lnTo>
                      <a:lnTo>
                        <a:pt x="1477" y="755"/>
                      </a:lnTo>
                      <a:lnTo>
                        <a:pt x="1481" y="744"/>
                      </a:lnTo>
                      <a:lnTo>
                        <a:pt x="1494" y="723"/>
                      </a:lnTo>
                      <a:lnTo>
                        <a:pt x="1502" y="702"/>
                      </a:lnTo>
                      <a:lnTo>
                        <a:pt x="1504" y="691"/>
                      </a:lnTo>
                      <a:lnTo>
                        <a:pt x="1505" y="681"/>
                      </a:lnTo>
                      <a:lnTo>
                        <a:pt x="1502" y="682"/>
                      </a:lnTo>
                      <a:close/>
                      <a:moveTo>
                        <a:pt x="203" y="366"/>
                      </a:moveTo>
                      <a:lnTo>
                        <a:pt x="204" y="370"/>
                      </a:lnTo>
                      <a:lnTo>
                        <a:pt x="203" y="373"/>
                      </a:lnTo>
                      <a:lnTo>
                        <a:pt x="198" y="377"/>
                      </a:lnTo>
                      <a:lnTo>
                        <a:pt x="194" y="384"/>
                      </a:lnTo>
                      <a:lnTo>
                        <a:pt x="199" y="382"/>
                      </a:lnTo>
                      <a:lnTo>
                        <a:pt x="200" y="388"/>
                      </a:lnTo>
                      <a:lnTo>
                        <a:pt x="206" y="388"/>
                      </a:lnTo>
                      <a:lnTo>
                        <a:pt x="206" y="384"/>
                      </a:lnTo>
                      <a:lnTo>
                        <a:pt x="209" y="377"/>
                      </a:lnTo>
                      <a:lnTo>
                        <a:pt x="210" y="366"/>
                      </a:lnTo>
                      <a:lnTo>
                        <a:pt x="207" y="361"/>
                      </a:lnTo>
                      <a:lnTo>
                        <a:pt x="203" y="366"/>
                      </a:lnTo>
                      <a:close/>
                      <a:moveTo>
                        <a:pt x="384" y="374"/>
                      </a:moveTo>
                      <a:lnTo>
                        <a:pt x="385" y="373"/>
                      </a:lnTo>
                      <a:lnTo>
                        <a:pt x="379" y="370"/>
                      </a:lnTo>
                      <a:lnTo>
                        <a:pt x="384" y="374"/>
                      </a:lnTo>
                      <a:close/>
                      <a:moveTo>
                        <a:pt x="352" y="297"/>
                      </a:moveTo>
                      <a:lnTo>
                        <a:pt x="346" y="287"/>
                      </a:lnTo>
                      <a:lnTo>
                        <a:pt x="340" y="289"/>
                      </a:lnTo>
                      <a:lnTo>
                        <a:pt x="339" y="294"/>
                      </a:lnTo>
                      <a:lnTo>
                        <a:pt x="341" y="306"/>
                      </a:lnTo>
                      <a:lnTo>
                        <a:pt x="346" y="310"/>
                      </a:lnTo>
                      <a:lnTo>
                        <a:pt x="347" y="316"/>
                      </a:lnTo>
                      <a:lnTo>
                        <a:pt x="359" y="332"/>
                      </a:lnTo>
                      <a:lnTo>
                        <a:pt x="365" y="336"/>
                      </a:lnTo>
                      <a:lnTo>
                        <a:pt x="365" y="335"/>
                      </a:lnTo>
                      <a:lnTo>
                        <a:pt x="363" y="329"/>
                      </a:lnTo>
                      <a:lnTo>
                        <a:pt x="362" y="323"/>
                      </a:lnTo>
                      <a:lnTo>
                        <a:pt x="363" y="317"/>
                      </a:lnTo>
                      <a:lnTo>
                        <a:pt x="362" y="312"/>
                      </a:lnTo>
                      <a:lnTo>
                        <a:pt x="356" y="310"/>
                      </a:lnTo>
                      <a:lnTo>
                        <a:pt x="351" y="306"/>
                      </a:lnTo>
                      <a:lnTo>
                        <a:pt x="354" y="302"/>
                      </a:lnTo>
                      <a:lnTo>
                        <a:pt x="352" y="297"/>
                      </a:lnTo>
                      <a:close/>
                      <a:moveTo>
                        <a:pt x="398" y="370"/>
                      </a:moveTo>
                      <a:lnTo>
                        <a:pt x="400" y="370"/>
                      </a:lnTo>
                      <a:lnTo>
                        <a:pt x="398" y="366"/>
                      </a:lnTo>
                      <a:lnTo>
                        <a:pt x="398" y="370"/>
                      </a:lnTo>
                      <a:close/>
                      <a:moveTo>
                        <a:pt x="426" y="328"/>
                      </a:moveTo>
                      <a:lnTo>
                        <a:pt x="420" y="329"/>
                      </a:lnTo>
                      <a:lnTo>
                        <a:pt x="415" y="329"/>
                      </a:lnTo>
                      <a:lnTo>
                        <a:pt x="412" y="335"/>
                      </a:lnTo>
                      <a:lnTo>
                        <a:pt x="409" y="346"/>
                      </a:lnTo>
                      <a:lnTo>
                        <a:pt x="404" y="355"/>
                      </a:lnTo>
                      <a:lnTo>
                        <a:pt x="420" y="367"/>
                      </a:lnTo>
                      <a:lnTo>
                        <a:pt x="424" y="365"/>
                      </a:lnTo>
                      <a:lnTo>
                        <a:pt x="424" y="359"/>
                      </a:lnTo>
                      <a:lnTo>
                        <a:pt x="428" y="354"/>
                      </a:lnTo>
                      <a:lnTo>
                        <a:pt x="430" y="348"/>
                      </a:lnTo>
                      <a:lnTo>
                        <a:pt x="430" y="343"/>
                      </a:lnTo>
                      <a:lnTo>
                        <a:pt x="428" y="337"/>
                      </a:lnTo>
                      <a:lnTo>
                        <a:pt x="428" y="333"/>
                      </a:lnTo>
                      <a:lnTo>
                        <a:pt x="426" y="328"/>
                      </a:lnTo>
                      <a:close/>
                      <a:moveTo>
                        <a:pt x="381" y="693"/>
                      </a:moveTo>
                      <a:lnTo>
                        <a:pt x="377" y="682"/>
                      </a:lnTo>
                      <a:lnTo>
                        <a:pt x="379" y="676"/>
                      </a:lnTo>
                      <a:lnTo>
                        <a:pt x="379" y="672"/>
                      </a:lnTo>
                      <a:lnTo>
                        <a:pt x="388" y="651"/>
                      </a:lnTo>
                      <a:lnTo>
                        <a:pt x="386" y="649"/>
                      </a:lnTo>
                      <a:lnTo>
                        <a:pt x="385" y="655"/>
                      </a:lnTo>
                      <a:lnTo>
                        <a:pt x="375" y="676"/>
                      </a:lnTo>
                      <a:lnTo>
                        <a:pt x="371" y="682"/>
                      </a:lnTo>
                      <a:lnTo>
                        <a:pt x="369" y="683"/>
                      </a:lnTo>
                      <a:lnTo>
                        <a:pt x="373" y="685"/>
                      </a:lnTo>
                      <a:lnTo>
                        <a:pt x="378" y="689"/>
                      </a:lnTo>
                      <a:lnTo>
                        <a:pt x="379" y="693"/>
                      </a:lnTo>
                      <a:lnTo>
                        <a:pt x="378" y="698"/>
                      </a:lnTo>
                      <a:lnTo>
                        <a:pt x="382" y="702"/>
                      </a:lnTo>
                      <a:lnTo>
                        <a:pt x="379" y="698"/>
                      </a:lnTo>
                      <a:lnTo>
                        <a:pt x="381" y="693"/>
                      </a:lnTo>
                      <a:close/>
                      <a:moveTo>
                        <a:pt x="464" y="610"/>
                      </a:moveTo>
                      <a:lnTo>
                        <a:pt x="464" y="615"/>
                      </a:lnTo>
                      <a:lnTo>
                        <a:pt x="469" y="605"/>
                      </a:lnTo>
                      <a:lnTo>
                        <a:pt x="474" y="601"/>
                      </a:lnTo>
                      <a:lnTo>
                        <a:pt x="474" y="596"/>
                      </a:lnTo>
                      <a:lnTo>
                        <a:pt x="466" y="598"/>
                      </a:lnTo>
                      <a:lnTo>
                        <a:pt x="464" y="610"/>
                      </a:lnTo>
                      <a:close/>
                      <a:moveTo>
                        <a:pt x="491" y="676"/>
                      </a:moveTo>
                      <a:lnTo>
                        <a:pt x="489" y="679"/>
                      </a:lnTo>
                      <a:lnTo>
                        <a:pt x="491" y="685"/>
                      </a:lnTo>
                      <a:lnTo>
                        <a:pt x="492" y="687"/>
                      </a:lnTo>
                      <a:lnTo>
                        <a:pt x="496" y="693"/>
                      </a:lnTo>
                      <a:lnTo>
                        <a:pt x="500" y="695"/>
                      </a:lnTo>
                      <a:lnTo>
                        <a:pt x="499" y="685"/>
                      </a:lnTo>
                      <a:lnTo>
                        <a:pt x="495" y="682"/>
                      </a:lnTo>
                      <a:lnTo>
                        <a:pt x="491" y="676"/>
                      </a:lnTo>
                      <a:close/>
                      <a:moveTo>
                        <a:pt x="511" y="738"/>
                      </a:moveTo>
                      <a:lnTo>
                        <a:pt x="512" y="735"/>
                      </a:lnTo>
                      <a:lnTo>
                        <a:pt x="514" y="729"/>
                      </a:lnTo>
                      <a:lnTo>
                        <a:pt x="508" y="728"/>
                      </a:lnTo>
                      <a:lnTo>
                        <a:pt x="511" y="73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49" name="Freeform 172">
                  <a:extLst>
                    <a:ext uri="{FF2B5EF4-FFF2-40B4-BE49-F238E27FC236}">
                      <a16:creationId xmlns:a16="http://schemas.microsoft.com/office/drawing/2014/main" id="{B39CBD7E-0873-1329-B40F-B2D16322694E}"/>
                    </a:ext>
                  </a:extLst>
                </p:cNvPr>
                <p:cNvSpPr>
                  <a:spLocks noEditPoints="1"/>
                </p:cNvSpPr>
                <p:nvPr/>
              </p:nvSpPr>
              <p:spPr bwMode="auto">
                <a:xfrm>
                  <a:off x="3235" y="2437"/>
                  <a:ext cx="908" cy="886"/>
                </a:xfrm>
                <a:custGeom>
                  <a:avLst/>
                  <a:gdLst/>
                  <a:ahLst/>
                  <a:cxnLst>
                    <a:cxn ang="0">
                      <a:pos x="649" y="837"/>
                    </a:cxn>
                    <a:cxn ang="0">
                      <a:pos x="640" y="817"/>
                    </a:cxn>
                    <a:cxn ang="0">
                      <a:pos x="898" y="429"/>
                    </a:cxn>
                    <a:cxn ang="0">
                      <a:pos x="871" y="382"/>
                    </a:cxn>
                    <a:cxn ang="0">
                      <a:pos x="822" y="243"/>
                    </a:cxn>
                    <a:cxn ang="0">
                      <a:pos x="773" y="230"/>
                    </a:cxn>
                    <a:cxn ang="0">
                      <a:pos x="727" y="232"/>
                    </a:cxn>
                    <a:cxn ang="0">
                      <a:pos x="689" y="228"/>
                    </a:cxn>
                    <a:cxn ang="0">
                      <a:pos x="660" y="241"/>
                    </a:cxn>
                    <a:cxn ang="0">
                      <a:pos x="635" y="227"/>
                    </a:cxn>
                    <a:cxn ang="0">
                      <a:pos x="602" y="219"/>
                    </a:cxn>
                    <a:cxn ang="0">
                      <a:pos x="563" y="209"/>
                    </a:cxn>
                    <a:cxn ang="0">
                      <a:pos x="521" y="200"/>
                    </a:cxn>
                    <a:cxn ang="0">
                      <a:pos x="495" y="184"/>
                    </a:cxn>
                    <a:cxn ang="0">
                      <a:pos x="465" y="10"/>
                    </a:cxn>
                    <a:cxn ang="0">
                      <a:pos x="253" y="280"/>
                    </a:cxn>
                    <a:cxn ang="0">
                      <a:pos x="0" y="353"/>
                    </a:cxn>
                    <a:cxn ang="0">
                      <a:pos x="21" y="382"/>
                    </a:cxn>
                    <a:cxn ang="0">
                      <a:pos x="69" y="441"/>
                    </a:cxn>
                    <a:cxn ang="0">
                      <a:pos x="112" y="482"/>
                    </a:cxn>
                    <a:cxn ang="0">
                      <a:pos x="134" y="558"/>
                    </a:cxn>
                    <a:cxn ang="0">
                      <a:pos x="184" y="596"/>
                    </a:cxn>
                    <a:cxn ang="0">
                      <a:pos x="230" y="611"/>
                    </a:cxn>
                    <a:cxn ang="0">
                      <a:pos x="263" y="561"/>
                    </a:cxn>
                    <a:cxn ang="0">
                      <a:pos x="304" y="554"/>
                    </a:cxn>
                    <a:cxn ang="0">
                      <a:pos x="354" y="562"/>
                    </a:cxn>
                    <a:cxn ang="0">
                      <a:pos x="380" y="592"/>
                    </a:cxn>
                    <a:cxn ang="0">
                      <a:pos x="419" y="654"/>
                    </a:cxn>
                    <a:cxn ang="0">
                      <a:pos x="447" y="702"/>
                    </a:cxn>
                    <a:cxn ang="0">
                      <a:pos x="484" y="745"/>
                    </a:cxn>
                    <a:cxn ang="0">
                      <a:pos x="488" y="786"/>
                    </a:cxn>
                    <a:cxn ang="0">
                      <a:pos x="514" y="840"/>
                    </a:cxn>
                    <a:cxn ang="0">
                      <a:pos x="554" y="855"/>
                    </a:cxn>
                    <a:cxn ang="0">
                      <a:pos x="629" y="882"/>
                    </a:cxn>
                    <a:cxn ang="0">
                      <a:pos x="649" y="877"/>
                    </a:cxn>
                    <a:cxn ang="0">
                      <a:pos x="635" y="830"/>
                    </a:cxn>
                    <a:cxn ang="0">
                      <a:pos x="632" y="787"/>
                    </a:cxn>
                    <a:cxn ang="0">
                      <a:pos x="610" y="756"/>
                    </a:cxn>
                    <a:cxn ang="0">
                      <a:pos x="645" y="740"/>
                    </a:cxn>
                    <a:cxn ang="0">
                      <a:pos x="647" y="722"/>
                    </a:cxn>
                    <a:cxn ang="0">
                      <a:pos x="655" y="702"/>
                    </a:cxn>
                    <a:cxn ang="0">
                      <a:pos x="671" y="700"/>
                    </a:cxn>
                    <a:cxn ang="0">
                      <a:pos x="693" y="685"/>
                    </a:cxn>
                    <a:cxn ang="0">
                      <a:pos x="697" y="653"/>
                    </a:cxn>
                    <a:cxn ang="0">
                      <a:pos x="721" y="656"/>
                    </a:cxn>
                    <a:cxn ang="0">
                      <a:pos x="739" y="662"/>
                    </a:cxn>
                    <a:cxn ang="0">
                      <a:pos x="774" y="643"/>
                    </a:cxn>
                    <a:cxn ang="0">
                      <a:pos x="818" y="596"/>
                    </a:cxn>
                    <a:cxn ang="0">
                      <a:pos x="819" y="569"/>
                    </a:cxn>
                    <a:cxn ang="0">
                      <a:pos x="839" y="585"/>
                    </a:cxn>
                    <a:cxn ang="0">
                      <a:pos x="875" y="571"/>
                    </a:cxn>
                    <a:cxn ang="0">
                      <a:pos x="898" y="520"/>
                    </a:cxn>
                    <a:cxn ang="0">
                      <a:pos x="907" y="471"/>
                    </a:cxn>
                    <a:cxn ang="0">
                      <a:pos x="648" y="749"/>
                    </a:cxn>
                    <a:cxn ang="0">
                      <a:pos x="667" y="718"/>
                    </a:cxn>
                    <a:cxn ang="0">
                      <a:pos x="683" y="696"/>
                    </a:cxn>
                    <a:cxn ang="0">
                      <a:pos x="812" y="611"/>
                    </a:cxn>
                  </a:cxnLst>
                  <a:rect l="0" t="0" r="r" b="b"/>
                  <a:pathLst>
                    <a:path w="908" h="886">
                      <a:moveTo>
                        <a:pt x="644" y="826"/>
                      </a:moveTo>
                      <a:lnTo>
                        <a:pt x="644" y="830"/>
                      </a:lnTo>
                      <a:lnTo>
                        <a:pt x="648" y="836"/>
                      </a:lnTo>
                      <a:lnTo>
                        <a:pt x="651" y="848"/>
                      </a:lnTo>
                      <a:lnTo>
                        <a:pt x="652" y="859"/>
                      </a:lnTo>
                      <a:lnTo>
                        <a:pt x="653" y="864"/>
                      </a:lnTo>
                      <a:lnTo>
                        <a:pt x="652" y="848"/>
                      </a:lnTo>
                      <a:lnTo>
                        <a:pt x="649" y="837"/>
                      </a:lnTo>
                      <a:lnTo>
                        <a:pt x="640" y="807"/>
                      </a:lnTo>
                      <a:lnTo>
                        <a:pt x="637" y="790"/>
                      </a:lnTo>
                      <a:lnTo>
                        <a:pt x="637" y="779"/>
                      </a:lnTo>
                      <a:lnTo>
                        <a:pt x="637" y="791"/>
                      </a:lnTo>
                      <a:lnTo>
                        <a:pt x="637" y="795"/>
                      </a:lnTo>
                      <a:lnTo>
                        <a:pt x="637" y="806"/>
                      </a:lnTo>
                      <a:lnTo>
                        <a:pt x="640" y="811"/>
                      </a:lnTo>
                      <a:lnTo>
                        <a:pt x="640" y="817"/>
                      </a:lnTo>
                      <a:lnTo>
                        <a:pt x="644" y="826"/>
                      </a:lnTo>
                      <a:close/>
                      <a:moveTo>
                        <a:pt x="907" y="460"/>
                      </a:moveTo>
                      <a:lnTo>
                        <a:pt x="908" y="456"/>
                      </a:lnTo>
                      <a:lnTo>
                        <a:pt x="907" y="451"/>
                      </a:lnTo>
                      <a:lnTo>
                        <a:pt x="908" y="447"/>
                      </a:lnTo>
                      <a:lnTo>
                        <a:pt x="906" y="445"/>
                      </a:lnTo>
                      <a:lnTo>
                        <a:pt x="898" y="434"/>
                      </a:lnTo>
                      <a:lnTo>
                        <a:pt x="898" y="429"/>
                      </a:lnTo>
                      <a:lnTo>
                        <a:pt x="895" y="425"/>
                      </a:lnTo>
                      <a:lnTo>
                        <a:pt x="894" y="424"/>
                      </a:lnTo>
                      <a:lnTo>
                        <a:pt x="891" y="418"/>
                      </a:lnTo>
                      <a:lnTo>
                        <a:pt x="887" y="413"/>
                      </a:lnTo>
                      <a:lnTo>
                        <a:pt x="887" y="405"/>
                      </a:lnTo>
                      <a:lnTo>
                        <a:pt x="883" y="394"/>
                      </a:lnTo>
                      <a:lnTo>
                        <a:pt x="880" y="390"/>
                      </a:lnTo>
                      <a:lnTo>
                        <a:pt x="871" y="382"/>
                      </a:lnTo>
                      <a:lnTo>
                        <a:pt x="868" y="297"/>
                      </a:lnTo>
                      <a:lnTo>
                        <a:pt x="866" y="253"/>
                      </a:lnTo>
                      <a:lnTo>
                        <a:pt x="850" y="250"/>
                      </a:lnTo>
                      <a:lnTo>
                        <a:pt x="845" y="254"/>
                      </a:lnTo>
                      <a:lnTo>
                        <a:pt x="839" y="250"/>
                      </a:lnTo>
                      <a:lnTo>
                        <a:pt x="839" y="247"/>
                      </a:lnTo>
                      <a:lnTo>
                        <a:pt x="837" y="246"/>
                      </a:lnTo>
                      <a:lnTo>
                        <a:pt x="822" y="243"/>
                      </a:lnTo>
                      <a:lnTo>
                        <a:pt x="816" y="239"/>
                      </a:lnTo>
                      <a:lnTo>
                        <a:pt x="812" y="238"/>
                      </a:lnTo>
                      <a:lnTo>
                        <a:pt x="801" y="230"/>
                      </a:lnTo>
                      <a:lnTo>
                        <a:pt x="789" y="223"/>
                      </a:lnTo>
                      <a:lnTo>
                        <a:pt x="785" y="223"/>
                      </a:lnTo>
                      <a:lnTo>
                        <a:pt x="781" y="227"/>
                      </a:lnTo>
                      <a:lnTo>
                        <a:pt x="778" y="230"/>
                      </a:lnTo>
                      <a:lnTo>
                        <a:pt x="773" y="230"/>
                      </a:lnTo>
                      <a:lnTo>
                        <a:pt x="769" y="228"/>
                      </a:lnTo>
                      <a:lnTo>
                        <a:pt x="763" y="223"/>
                      </a:lnTo>
                      <a:lnTo>
                        <a:pt x="753" y="227"/>
                      </a:lnTo>
                      <a:lnTo>
                        <a:pt x="748" y="231"/>
                      </a:lnTo>
                      <a:lnTo>
                        <a:pt x="743" y="231"/>
                      </a:lnTo>
                      <a:lnTo>
                        <a:pt x="738" y="227"/>
                      </a:lnTo>
                      <a:lnTo>
                        <a:pt x="734" y="231"/>
                      </a:lnTo>
                      <a:lnTo>
                        <a:pt x="727" y="232"/>
                      </a:lnTo>
                      <a:lnTo>
                        <a:pt x="721" y="239"/>
                      </a:lnTo>
                      <a:lnTo>
                        <a:pt x="716" y="239"/>
                      </a:lnTo>
                      <a:lnTo>
                        <a:pt x="713" y="243"/>
                      </a:lnTo>
                      <a:lnTo>
                        <a:pt x="708" y="239"/>
                      </a:lnTo>
                      <a:lnTo>
                        <a:pt x="702" y="236"/>
                      </a:lnTo>
                      <a:lnTo>
                        <a:pt x="697" y="234"/>
                      </a:lnTo>
                      <a:lnTo>
                        <a:pt x="694" y="228"/>
                      </a:lnTo>
                      <a:lnTo>
                        <a:pt x="689" y="228"/>
                      </a:lnTo>
                      <a:lnTo>
                        <a:pt x="683" y="232"/>
                      </a:lnTo>
                      <a:lnTo>
                        <a:pt x="679" y="230"/>
                      </a:lnTo>
                      <a:lnTo>
                        <a:pt x="674" y="224"/>
                      </a:lnTo>
                      <a:lnTo>
                        <a:pt x="670" y="223"/>
                      </a:lnTo>
                      <a:lnTo>
                        <a:pt x="667" y="224"/>
                      </a:lnTo>
                      <a:lnTo>
                        <a:pt x="667" y="227"/>
                      </a:lnTo>
                      <a:lnTo>
                        <a:pt x="662" y="231"/>
                      </a:lnTo>
                      <a:lnTo>
                        <a:pt x="660" y="241"/>
                      </a:lnTo>
                      <a:lnTo>
                        <a:pt x="656" y="242"/>
                      </a:lnTo>
                      <a:lnTo>
                        <a:pt x="655" y="241"/>
                      </a:lnTo>
                      <a:lnTo>
                        <a:pt x="652" y="235"/>
                      </a:lnTo>
                      <a:lnTo>
                        <a:pt x="655" y="230"/>
                      </a:lnTo>
                      <a:lnTo>
                        <a:pt x="649" y="230"/>
                      </a:lnTo>
                      <a:lnTo>
                        <a:pt x="641" y="234"/>
                      </a:lnTo>
                      <a:lnTo>
                        <a:pt x="636" y="232"/>
                      </a:lnTo>
                      <a:lnTo>
                        <a:pt x="635" y="227"/>
                      </a:lnTo>
                      <a:lnTo>
                        <a:pt x="629" y="227"/>
                      </a:lnTo>
                      <a:lnTo>
                        <a:pt x="626" y="223"/>
                      </a:lnTo>
                      <a:lnTo>
                        <a:pt x="621" y="220"/>
                      </a:lnTo>
                      <a:lnTo>
                        <a:pt x="613" y="228"/>
                      </a:lnTo>
                      <a:lnTo>
                        <a:pt x="609" y="231"/>
                      </a:lnTo>
                      <a:lnTo>
                        <a:pt x="603" y="230"/>
                      </a:lnTo>
                      <a:lnTo>
                        <a:pt x="602" y="223"/>
                      </a:lnTo>
                      <a:lnTo>
                        <a:pt x="602" y="219"/>
                      </a:lnTo>
                      <a:lnTo>
                        <a:pt x="597" y="219"/>
                      </a:lnTo>
                      <a:lnTo>
                        <a:pt x="592" y="213"/>
                      </a:lnTo>
                      <a:lnTo>
                        <a:pt x="594" y="208"/>
                      </a:lnTo>
                      <a:lnTo>
                        <a:pt x="588" y="208"/>
                      </a:lnTo>
                      <a:lnTo>
                        <a:pt x="578" y="207"/>
                      </a:lnTo>
                      <a:lnTo>
                        <a:pt x="572" y="211"/>
                      </a:lnTo>
                      <a:lnTo>
                        <a:pt x="567" y="213"/>
                      </a:lnTo>
                      <a:lnTo>
                        <a:pt x="563" y="209"/>
                      </a:lnTo>
                      <a:lnTo>
                        <a:pt x="560" y="205"/>
                      </a:lnTo>
                      <a:lnTo>
                        <a:pt x="554" y="205"/>
                      </a:lnTo>
                      <a:lnTo>
                        <a:pt x="549" y="207"/>
                      </a:lnTo>
                      <a:lnTo>
                        <a:pt x="538" y="203"/>
                      </a:lnTo>
                      <a:lnTo>
                        <a:pt x="533" y="200"/>
                      </a:lnTo>
                      <a:lnTo>
                        <a:pt x="529" y="201"/>
                      </a:lnTo>
                      <a:lnTo>
                        <a:pt x="526" y="200"/>
                      </a:lnTo>
                      <a:lnTo>
                        <a:pt x="521" y="200"/>
                      </a:lnTo>
                      <a:lnTo>
                        <a:pt x="519" y="194"/>
                      </a:lnTo>
                      <a:lnTo>
                        <a:pt x="519" y="189"/>
                      </a:lnTo>
                      <a:lnTo>
                        <a:pt x="515" y="185"/>
                      </a:lnTo>
                      <a:lnTo>
                        <a:pt x="510" y="182"/>
                      </a:lnTo>
                      <a:lnTo>
                        <a:pt x="508" y="179"/>
                      </a:lnTo>
                      <a:lnTo>
                        <a:pt x="506" y="185"/>
                      </a:lnTo>
                      <a:lnTo>
                        <a:pt x="502" y="185"/>
                      </a:lnTo>
                      <a:lnTo>
                        <a:pt x="495" y="184"/>
                      </a:lnTo>
                      <a:lnTo>
                        <a:pt x="489" y="185"/>
                      </a:lnTo>
                      <a:lnTo>
                        <a:pt x="485" y="184"/>
                      </a:lnTo>
                      <a:lnTo>
                        <a:pt x="476" y="173"/>
                      </a:lnTo>
                      <a:lnTo>
                        <a:pt x="470" y="169"/>
                      </a:lnTo>
                      <a:lnTo>
                        <a:pt x="465" y="169"/>
                      </a:lnTo>
                      <a:lnTo>
                        <a:pt x="466" y="159"/>
                      </a:lnTo>
                      <a:lnTo>
                        <a:pt x="470" y="13"/>
                      </a:lnTo>
                      <a:lnTo>
                        <a:pt x="465" y="10"/>
                      </a:lnTo>
                      <a:lnTo>
                        <a:pt x="460" y="9"/>
                      </a:lnTo>
                      <a:lnTo>
                        <a:pt x="432" y="9"/>
                      </a:lnTo>
                      <a:lnTo>
                        <a:pt x="365" y="6"/>
                      </a:lnTo>
                      <a:lnTo>
                        <a:pt x="275" y="0"/>
                      </a:lnTo>
                      <a:lnTo>
                        <a:pt x="272" y="2"/>
                      </a:lnTo>
                      <a:lnTo>
                        <a:pt x="271" y="7"/>
                      </a:lnTo>
                      <a:lnTo>
                        <a:pt x="260" y="205"/>
                      </a:lnTo>
                      <a:lnTo>
                        <a:pt x="253" y="280"/>
                      </a:lnTo>
                      <a:lnTo>
                        <a:pt x="248" y="365"/>
                      </a:lnTo>
                      <a:lnTo>
                        <a:pt x="243" y="371"/>
                      </a:lnTo>
                      <a:lnTo>
                        <a:pt x="240" y="371"/>
                      </a:lnTo>
                      <a:lnTo>
                        <a:pt x="180" y="367"/>
                      </a:lnTo>
                      <a:lnTo>
                        <a:pt x="119" y="361"/>
                      </a:lnTo>
                      <a:lnTo>
                        <a:pt x="51" y="356"/>
                      </a:lnTo>
                      <a:lnTo>
                        <a:pt x="0" y="350"/>
                      </a:lnTo>
                      <a:lnTo>
                        <a:pt x="0" y="353"/>
                      </a:lnTo>
                      <a:lnTo>
                        <a:pt x="2" y="363"/>
                      </a:lnTo>
                      <a:lnTo>
                        <a:pt x="5" y="367"/>
                      </a:lnTo>
                      <a:lnTo>
                        <a:pt x="5" y="369"/>
                      </a:lnTo>
                      <a:lnTo>
                        <a:pt x="11" y="372"/>
                      </a:lnTo>
                      <a:lnTo>
                        <a:pt x="11" y="372"/>
                      </a:lnTo>
                      <a:lnTo>
                        <a:pt x="13" y="372"/>
                      </a:lnTo>
                      <a:lnTo>
                        <a:pt x="17" y="376"/>
                      </a:lnTo>
                      <a:lnTo>
                        <a:pt x="21" y="382"/>
                      </a:lnTo>
                      <a:lnTo>
                        <a:pt x="21" y="387"/>
                      </a:lnTo>
                      <a:lnTo>
                        <a:pt x="27" y="396"/>
                      </a:lnTo>
                      <a:lnTo>
                        <a:pt x="32" y="401"/>
                      </a:lnTo>
                      <a:lnTo>
                        <a:pt x="42" y="406"/>
                      </a:lnTo>
                      <a:lnTo>
                        <a:pt x="47" y="411"/>
                      </a:lnTo>
                      <a:lnTo>
                        <a:pt x="57" y="425"/>
                      </a:lnTo>
                      <a:lnTo>
                        <a:pt x="68" y="434"/>
                      </a:lnTo>
                      <a:lnTo>
                        <a:pt x="69" y="441"/>
                      </a:lnTo>
                      <a:lnTo>
                        <a:pt x="78" y="451"/>
                      </a:lnTo>
                      <a:lnTo>
                        <a:pt x="84" y="455"/>
                      </a:lnTo>
                      <a:lnTo>
                        <a:pt x="89" y="458"/>
                      </a:lnTo>
                      <a:lnTo>
                        <a:pt x="100" y="467"/>
                      </a:lnTo>
                      <a:lnTo>
                        <a:pt x="106" y="470"/>
                      </a:lnTo>
                      <a:lnTo>
                        <a:pt x="106" y="474"/>
                      </a:lnTo>
                      <a:lnTo>
                        <a:pt x="110" y="476"/>
                      </a:lnTo>
                      <a:lnTo>
                        <a:pt x="112" y="482"/>
                      </a:lnTo>
                      <a:lnTo>
                        <a:pt x="114" y="493"/>
                      </a:lnTo>
                      <a:lnTo>
                        <a:pt x="116" y="494"/>
                      </a:lnTo>
                      <a:lnTo>
                        <a:pt x="120" y="505"/>
                      </a:lnTo>
                      <a:lnTo>
                        <a:pt x="123" y="510"/>
                      </a:lnTo>
                      <a:lnTo>
                        <a:pt x="123" y="516"/>
                      </a:lnTo>
                      <a:lnTo>
                        <a:pt x="122" y="521"/>
                      </a:lnTo>
                      <a:lnTo>
                        <a:pt x="123" y="531"/>
                      </a:lnTo>
                      <a:lnTo>
                        <a:pt x="134" y="558"/>
                      </a:lnTo>
                      <a:lnTo>
                        <a:pt x="141" y="565"/>
                      </a:lnTo>
                      <a:lnTo>
                        <a:pt x="146" y="566"/>
                      </a:lnTo>
                      <a:lnTo>
                        <a:pt x="150" y="570"/>
                      </a:lnTo>
                      <a:lnTo>
                        <a:pt x="154" y="575"/>
                      </a:lnTo>
                      <a:lnTo>
                        <a:pt x="167" y="586"/>
                      </a:lnTo>
                      <a:lnTo>
                        <a:pt x="172" y="588"/>
                      </a:lnTo>
                      <a:lnTo>
                        <a:pt x="183" y="590"/>
                      </a:lnTo>
                      <a:lnTo>
                        <a:pt x="184" y="596"/>
                      </a:lnTo>
                      <a:lnTo>
                        <a:pt x="199" y="603"/>
                      </a:lnTo>
                      <a:lnTo>
                        <a:pt x="205" y="608"/>
                      </a:lnTo>
                      <a:lnTo>
                        <a:pt x="209" y="612"/>
                      </a:lnTo>
                      <a:lnTo>
                        <a:pt x="214" y="613"/>
                      </a:lnTo>
                      <a:lnTo>
                        <a:pt x="214" y="615"/>
                      </a:lnTo>
                      <a:lnTo>
                        <a:pt x="219" y="616"/>
                      </a:lnTo>
                      <a:lnTo>
                        <a:pt x="228" y="616"/>
                      </a:lnTo>
                      <a:lnTo>
                        <a:pt x="230" y="611"/>
                      </a:lnTo>
                      <a:lnTo>
                        <a:pt x="236" y="608"/>
                      </a:lnTo>
                      <a:lnTo>
                        <a:pt x="238" y="603"/>
                      </a:lnTo>
                      <a:lnTo>
                        <a:pt x="244" y="601"/>
                      </a:lnTo>
                      <a:lnTo>
                        <a:pt x="245" y="596"/>
                      </a:lnTo>
                      <a:lnTo>
                        <a:pt x="247" y="590"/>
                      </a:lnTo>
                      <a:lnTo>
                        <a:pt x="249" y="588"/>
                      </a:lnTo>
                      <a:lnTo>
                        <a:pt x="257" y="567"/>
                      </a:lnTo>
                      <a:lnTo>
                        <a:pt x="263" y="561"/>
                      </a:lnTo>
                      <a:lnTo>
                        <a:pt x="266" y="558"/>
                      </a:lnTo>
                      <a:lnTo>
                        <a:pt x="270" y="558"/>
                      </a:lnTo>
                      <a:lnTo>
                        <a:pt x="275" y="555"/>
                      </a:lnTo>
                      <a:lnTo>
                        <a:pt x="281" y="555"/>
                      </a:lnTo>
                      <a:lnTo>
                        <a:pt x="286" y="554"/>
                      </a:lnTo>
                      <a:lnTo>
                        <a:pt x="289" y="548"/>
                      </a:lnTo>
                      <a:lnTo>
                        <a:pt x="294" y="548"/>
                      </a:lnTo>
                      <a:lnTo>
                        <a:pt x="304" y="554"/>
                      </a:lnTo>
                      <a:lnTo>
                        <a:pt x="308" y="555"/>
                      </a:lnTo>
                      <a:lnTo>
                        <a:pt x="313" y="554"/>
                      </a:lnTo>
                      <a:lnTo>
                        <a:pt x="318" y="555"/>
                      </a:lnTo>
                      <a:lnTo>
                        <a:pt x="324" y="555"/>
                      </a:lnTo>
                      <a:lnTo>
                        <a:pt x="339" y="559"/>
                      </a:lnTo>
                      <a:lnTo>
                        <a:pt x="344" y="555"/>
                      </a:lnTo>
                      <a:lnTo>
                        <a:pt x="348" y="558"/>
                      </a:lnTo>
                      <a:lnTo>
                        <a:pt x="354" y="562"/>
                      </a:lnTo>
                      <a:lnTo>
                        <a:pt x="356" y="567"/>
                      </a:lnTo>
                      <a:lnTo>
                        <a:pt x="361" y="571"/>
                      </a:lnTo>
                      <a:lnTo>
                        <a:pt x="361" y="575"/>
                      </a:lnTo>
                      <a:lnTo>
                        <a:pt x="366" y="574"/>
                      </a:lnTo>
                      <a:lnTo>
                        <a:pt x="369" y="580"/>
                      </a:lnTo>
                      <a:lnTo>
                        <a:pt x="374" y="584"/>
                      </a:lnTo>
                      <a:lnTo>
                        <a:pt x="378" y="586"/>
                      </a:lnTo>
                      <a:lnTo>
                        <a:pt x="380" y="592"/>
                      </a:lnTo>
                      <a:lnTo>
                        <a:pt x="394" y="603"/>
                      </a:lnTo>
                      <a:lnTo>
                        <a:pt x="400" y="613"/>
                      </a:lnTo>
                      <a:lnTo>
                        <a:pt x="404" y="619"/>
                      </a:lnTo>
                      <a:lnTo>
                        <a:pt x="408" y="632"/>
                      </a:lnTo>
                      <a:lnTo>
                        <a:pt x="413" y="643"/>
                      </a:lnTo>
                      <a:lnTo>
                        <a:pt x="416" y="649"/>
                      </a:lnTo>
                      <a:lnTo>
                        <a:pt x="416" y="650"/>
                      </a:lnTo>
                      <a:lnTo>
                        <a:pt x="419" y="654"/>
                      </a:lnTo>
                      <a:lnTo>
                        <a:pt x="422" y="660"/>
                      </a:lnTo>
                      <a:lnTo>
                        <a:pt x="426" y="665"/>
                      </a:lnTo>
                      <a:lnTo>
                        <a:pt x="424" y="666"/>
                      </a:lnTo>
                      <a:lnTo>
                        <a:pt x="427" y="677"/>
                      </a:lnTo>
                      <a:lnTo>
                        <a:pt x="432" y="688"/>
                      </a:lnTo>
                      <a:lnTo>
                        <a:pt x="438" y="692"/>
                      </a:lnTo>
                      <a:lnTo>
                        <a:pt x="443" y="695"/>
                      </a:lnTo>
                      <a:lnTo>
                        <a:pt x="447" y="702"/>
                      </a:lnTo>
                      <a:lnTo>
                        <a:pt x="449" y="707"/>
                      </a:lnTo>
                      <a:lnTo>
                        <a:pt x="454" y="711"/>
                      </a:lnTo>
                      <a:lnTo>
                        <a:pt x="458" y="717"/>
                      </a:lnTo>
                      <a:lnTo>
                        <a:pt x="458" y="722"/>
                      </a:lnTo>
                      <a:lnTo>
                        <a:pt x="469" y="736"/>
                      </a:lnTo>
                      <a:lnTo>
                        <a:pt x="477" y="738"/>
                      </a:lnTo>
                      <a:lnTo>
                        <a:pt x="483" y="742"/>
                      </a:lnTo>
                      <a:lnTo>
                        <a:pt x="484" y="745"/>
                      </a:lnTo>
                      <a:lnTo>
                        <a:pt x="484" y="749"/>
                      </a:lnTo>
                      <a:lnTo>
                        <a:pt x="485" y="755"/>
                      </a:lnTo>
                      <a:lnTo>
                        <a:pt x="485" y="760"/>
                      </a:lnTo>
                      <a:lnTo>
                        <a:pt x="483" y="765"/>
                      </a:lnTo>
                      <a:lnTo>
                        <a:pt x="488" y="769"/>
                      </a:lnTo>
                      <a:lnTo>
                        <a:pt x="488" y="775"/>
                      </a:lnTo>
                      <a:lnTo>
                        <a:pt x="487" y="780"/>
                      </a:lnTo>
                      <a:lnTo>
                        <a:pt x="488" y="786"/>
                      </a:lnTo>
                      <a:lnTo>
                        <a:pt x="491" y="791"/>
                      </a:lnTo>
                      <a:lnTo>
                        <a:pt x="498" y="801"/>
                      </a:lnTo>
                      <a:lnTo>
                        <a:pt x="502" y="806"/>
                      </a:lnTo>
                      <a:lnTo>
                        <a:pt x="506" y="817"/>
                      </a:lnTo>
                      <a:lnTo>
                        <a:pt x="507" y="829"/>
                      </a:lnTo>
                      <a:lnTo>
                        <a:pt x="512" y="833"/>
                      </a:lnTo>
                      <a:lnTo>
                        <a:pt x="511" y="839"/>
                      </a:lnTo>
                      <a:lnTo>
                        <a:pt x="514" y="840"/>
                      </a:lnTo>
                      <a:lnTo>
                        <a:pt x="525" y="841"/>
                      </a:lnTo>
                      <a:lnTo>
                        <a:pt x="530" y="844"/>
                      </a:lnTo>
                      <a:lnTo>
                        <a:pt x="533" y="843"/>
                      </a:lnTo>
                      <a:lnTo>
                        <a:pt x="538" y="847"/>
                      </a:lnTo>
                      <a:lnTo>
                        <a:pt x="541" y="852"/>
                      </a:lnTo>
                      <a:lnTo>
                        <a:pt x="545" y="854"/>
                      </a:lnTo>
                      <a:lnTo>
                        <a:pt x="550" y="852"/>
                      </a:lnTo>
                      <a:lnTo>
                        <a:pt x="554" y="855"/>
                      </a:lnTo>
                      <a:lnTo>
                        <a:pt x="561" y="856"/>
                      </a:lnTo>
                      <a:lnTo>
                        <a:pt x="571" y="866"/>
                      </a:lnTo>
                      <a:lnTo>
                        <a:pt x="575" y="867"/>
                      </a:lnTo>
                      <a:lnTo>
                        <a:pt x="597" y="870"/>
                      </a:lnTo>
                      <a:lnTo>
                        <a:pt x="609" y="868"/>
                      </a:lnTo>
                      <a:lnTo>
                        <a:pt x="614" y="871"/>
                      </a:lnTo>
                      <a:lnTo>
                        <a:pt x="618" y="872"/>
                      </a:lnTo>
                      <a:lnTo>
                        <a:pt x="629" y="882"/>
                      </a:lnTo>
                      <a:lnTo>
                        <a:pt x="630" y="882"/>
                      </a:lnTo>
                      <a:lnTo>
                        <a:pt x="636" y="886"/>
                      </a:lnTo>
                      <a:lnTo>
                        <a:pt x="640" y="886"/>
                      </a:lnTo>
                      <a:lnTo>
                        <a:pt x="640" y="881"/>
                      </a:lnTo>
                      <a:lnTo>
                        <a:pt x="653" y="878"/>
                      </a:lnTo>
                      <a:lnTo>
                        <a:pt x="656" y="877"/>
                      </a:lnTo>
                      <a:lnTo>
                        <a:pt x="655" y="871"/>
                      </a:lnTo>
                      <a:lnTo>
                        <a:pt x="649" y="877"/>
                      </a:lnTo>
                      <a:lnTo>
                        <a:pt x="651" y="870"/>
                      </a:lnTo>
                      <a:lnTo>
                        <a:pt x="647" y="877"/>
                      </a:lnTo>
                      <a:lnTo>
                        <a:pt x="643" y="868"/>
                      </a:lnTo>
                      <a:lnTo>
                        <a:pt x="648" y="868"/>
                      </a:lnTo>
                      <a:lnTo>
                        <a:pt x="644" y="864"/>
                      </a:lnTo>
                      <a:lnTo>
                        <a:pt x="643" y="854"/>
                      </a:lnTo>
                      <a:lnTo>
                        <a:pt x="635" y="836"/>
                      </a:lnTo>
                      <a:lnTo>
                        <a:pt x="635" y="830"/>
                      </a:lnTo>
                      <a:lnTo>
                        <a:pt x="630" y="811"/>
                      </a:lnTo>
                      <a:lnTo>
                        <a:pt x="626" y="807"/>
                      </a:lnTo>
                      <a:lnTo>
                        <a:pt x="626" y="802"/>
                      </a:lnTo>
                      <a:lnTo>
                        <a:pt x="630" y="803"/>
                      </a:lnTo>
                      <a:lnTo>
                        <a:pt x="625" y="797"/>
                      </a:lnTo>
                      <a:lnTo>
                        <a:pt x="626" y="792"/>
                      </a:lnTo>
                      <a:lnTo>
                        <a:pt x="630" y="792"/>
                      </a:lnTo>
                      <a:lnTo>
                        <a:pt x="632" y="787"/>
                      </a:lnTo>
                      <a:lnTo>
                        <a:pt x="635" y="782"/>
                      </a:lnTo>
                      <a:lnTo>
                        <a:pt x="635" y="776"/>
                      </a:lnTo>
                      <a:lnTo>
                        <a:pt x="636" y="771"/>
                      </a:lnTo>
                      <a:lnTo>
                        <a:pt x="625" y="773"/>
                      </a:lnTo>
                      <a:lnTo>
                        <a:pt x="614" y="771"/>
                      </a:lnTo>
                      <a:lnTo>
                        <a:pt x="616" y="765"/>
                      </a:lnTo>
                      <a:lnTo>
                        <a:pt x="613" y="761"/>
                      </a:lnTo>
                      <a:lnTo>
                        <a:pt x="610" y="756"/>
                      </a:lnTo>
                      <a:lnTo>
                        <a:pt x="616" y="760"/>
                      </a:lnTo>
                      <a:lnTo>
                        <a:pt x="620" y="765"/>
                      </a:lnTo>
                      <a:lnTo>
                        <a:pt x="624" y="765"/>
                      </a:lnTo>
                      <a:lnTo>
                        <a:pt x="628" y="764"/>
                      </a:lnTo>
                      <a:lnTo>
                        <a:pt x="633" y="765"/>
                      </a:lnTo>
                      <a:lnTo>
                        <a:pt x="628" y="769"/>
                      </a:lnTo>
                      <a:lnTo>
                        <a:pt x="636" y="767"/>
                      </a:lnTo>
                      <a:lnTo>
                        <a:pt x="645" y="740"/>
                      </a:lnTo>
                      <a:lnTo>
                        <a:pt x="644" y="736"/>
                      </a:lnTo>
                      <a:lnTo>
                        <a:pt x="641" y="734"/>
                      </a:lnTo>
                      <a:lnTo>
                        <a:pt x="637" y="729"/>
                      </a:lnTo>
                      <a:lnTo>
                        <a:pt x="637" y="725"/>
                      </a:lnTo>
                      <a:lnTo>
                        <a:pt x="633" y="726"/>
                      </a:lnTo>
                      <a:lnTo>
                        <a:pt x="630" y="723"/>
                      </a:lnTo>
                      <a:lnTo>
                        <a:pt x="636" y="722"/>
                      </a:lnTo>
                      <a:lnTo>
                        <a:pt x="647" y="722"/>
                      </a:lnTo>
                      <a:lnTo>
                        <a:pt x="652" y="726"/>
                      </a:lnTo>
                      <a:lnTo>
                        <a:pt x="662" y="712"/>
                      </a:lnTo>
                      <a:lnTo>
                        <a:pt x="664" y="707"/>
                      </a:lnTo>
                      <a:lnTo>
                        <a:pt x="664" y="702"/>
                      </a:lnTo>
                      <a:lnTo>
                        <a:pt x="660" y="706"/>
                      </a:lnTo>
                      <a:lnTo>
                        <a:pt x="658" y="711"/>
                      </a:lnTo>
                      <a:lnTo>
                        <a:pt x="652" y="706"/>
                      </a:lnTo>
                      <a:lnTo>
                        <a:pt x="655" y="702"/>
                      </a:lnTo>
                      <a:lnTo>
                        <a:pt x="653" y="699"/>
                      </a:lnTo>
                      <a:lnTo>
                        <a:pt x="659" y="699"/>
                      </a:lnTo>
                      <a:lnTo>
                        <a:pt x="664" y="696"/>
                      </a:lnTo>
                      <a:lnTo>
                        <a:pt x="666" y="700"/>
                      </a:lnTo>
                      <a:lnTo>
                        <a:pt x="671" y="696"/>
                      </a:lnTo>
                      <a:lnTo>
                        <a:pt x="672" y="691"/>
                      </a:lnTo>
                      <a:lnTo>
                        <a:pt x="672" y="696"/>
                      </a:lnTo>
                      <a:lnTo>
                        <a:pt x="671" y="700"/>
                      </a:lnTo>
                      <a:lnTo>
                        <a:pt x="675" y="698"/>
                      </a:lnTo>
                      <a:lnTo>
                        <a:pt x="682" y="691"/>
                      </a:lnTo>
                      <a:lnTo>
                        <a:pt x="682" y="685"/>
                      </a:lnTo>
                      <a:lnTo>
                        <a:pt x="679" y="680"/>
                      </a:lnTo>
                      <a:lnTo>
                        <a:pt x="682" y="674"/>
                      </a:lnTo>
                      <a:lnTo>
                        <a:pt x="681" y="673"/>
                      </a:lnTo>
                      <a:lnTo>
                        <a:pt x="687" y="683"/>
                      </a:lnTo>
                      <a:lnTo>
                        <a:pt x="693" y="685"/>
                      </a:lnTo>
                      <a:lnTo>
                        <a:pt x="709" y="676"/>
                      </a:lnTo>
                      <a:lnTo>
                        <a:pt x="709" y="674"/>
                      </a:lnTo>
                      <a:lnTo>
                        <a:pt x="705" y="672"/>
                      </a:lnTo>
                      <a:lnTo>
                        <a:pt x="700" y="673"/>
                      </a:lnTo>
                      <a:lnTo>
                        <a:pt x="702" y="668"/>
                      </a:lnTo>
                      <a:lnTo>
                        <a:pt x="697" y="665"/>
                      </a:lnTo>
                      <a:lnTo>
                        <a:pt x="691" y="654"/>
                      </a:lnTo>
                      <a:lnTo>
                        <a:pt x="697" y="653"/>
                      </a:lnTo>
                      <a:lnTo>
                        <a:pt x="698" y="657"/>
                      </a:lnTo>
                      <a:lnTo>
                        <a:pt x="706" y="664"/>
                      </a:lnTo>
                      <a:lnTo>
                        <a:pt x="710" y="661"/>
                      </a:lnTo>
                      <a:lnTo>
                        <a:pt x="706" y="651"/>
                      </a:lnTo>
                      <a:lnTo>
                        <a:pt x="708" y="650"/>
                      </a:lnTo>
                      <a:lnTo>
                        <a:pt x="710" y="657"/>
                      </a:lnTo>
                      <a:lnTo>
                        <a:pt x="716" y="658"/>
                      </a:lnTo>
                      <a:lnTo>
                        <a:pt x="721" y="656"/>
                      </a:lnTo>
                      <a:lnTo>
                        <a:pt x="723" y="661"/>
                      </a:lnTo>
                      <a:lnTo>
                        <a:pt x="728" y="660"/>
                      </a:lnTo>
                      <a:lnTo>
                        <a:pt x="725" y="664"/>
                      </a:lnTo>
                      <a:lnTo>
                        <a:pt x="736" y="658"/>
                      </a:lnTo>
                      <a:lnTo>
                        <a:pt x="735" y="664"/>
                      </a:lnTo>
                      <a:lnTo>
                        <a:pt x="724" y="670"/>
                      </a:lnTo>
                      <a:lnTo>
                        <a:pt x="723" y="672"/>
                      </a:lnTo>
                      <a:lnTo>
                        <a:pt x="739" y="662"/>
                      </a:lnTo>
                      <a:lnTo>
                        <a:pt x="750" y="658"/>
                      </a:lnTo>
                      <a:lnTo>
                        <a:pt x="755" y="654"/>
                      </a:lnTo>
                      <a:lnTo>
                        <a:pt x="750" y="656"/>
                      </a:lnTo>
                      <a:lnTo>
                        <a:pt x="744" y="660"/>
                      </a:lnTo>
                      <a:lnTo>
                        <a:pt x="744" y="654"/>
                      </a:lnTo>
                      <a:lnTo>
                        <a:pt x="755" y="650"/>
                      </a:lnTo>
                      <a:lnTo>
                        <a:pt x="765" y="650"/>
                      </a:lnTo>
                      <a:lnTo>
                        <a:pt x="774" y="643"/>
                      </a:lnTo>
                      <a:lnTo>
                        <a:pt x="782" y="639"/>
                      </a:lnTo>
                      <a:lnTo>
                        <a:pt x="788" y="635"/>
                      </a:lnTo>
                      <a:lnTo>
                        <a:pt x="797" y="626"/>
                      </a:lnTo>
                      <a:lnTo>
                        <a:pt x="799" y="616"/>
                      </a:lnTo>
                      <a:lnTo>
                        <a:pt x="807" y="611"/>
                      </a:lnTo>
                      <a:lnTo>
                        <a:pt x="811" y="605"/>
                      </a:lnTo>
                      <a:lnTo>
                        <a:pt x="816" y="603"/>
                      </a:lnTo>
                      <a:lnTo>
                        <a:pt x="818" y="596"/>
                      </a:lnTo>
                      <a:lnTo>
                        <a:pt x="812" y="594"/>
                      </a:lnTo>
                      <a:lnTo>
                        <a:pt x="812" y="586"/>
                      </a:lnTo>
                      <a:lnTo>
                        <a:pt x="808" y="582"/>
                      </a:lnTo>
                      <a:lnTo>
                        <a:pt x="808" y="577"/>
                      </a:lnTo>
                      <a:lnTo>
                        <a:pt x="805" y="571"/>
                      </a:lnTo>
                      <a:lnTo>
                        <a:pt x="808" y="570"/>
                      </a:lnTo>
                      <a:lnTo>
                        <a:pt x="816" y="574"/>
                      </a:lnTo>
                      <a:lnTo>
                        <a:pt x="819" y="569"/>
                      </a:lnTo>
                      <a:lnTo>
                        <a:pt x="824" y="565"/>
                      </a:lnTo>
                      <a:lnTo>
                        <a:pt x="828" y="566"/>
                      </a:lnTo>
                      <a:lnTo>
                        <a:pt x="828" y="574"/>
                      </a:lnTo>
                      <a:lnTo>
                        <a:pt x="824" y="585"/>
                      </a:lnTo>
                      <a:lnTo>
                        <a:pt x="835" y="582"/>
                      </a:lnTo>
                      <a:lnTo>
                        <a:pt x="846" y="582"/>
                      </a:lnTo>
                      <a:lnTo>
                        <a:pt x="845" y="584"/>
                      </a:lnTo>
                      <a:lnTo>
                        <a:pt x="839" y="585"/>
                      </a:lnTo>
                      <a:lnTo>
                        <a:pt x="828" y="593"/>
                      </a:lnTo>
                      <a:lnTo>
                        <a:pt x="824" y="599"/>
                      </a:lnTo>
                      <a:lnTo>
                        <a:pt x="826" y="599"/>
                      </a:lnTo>
                      <a:lnTo>
                        <a:pt x="833" y="593"/>
                      </a:lnTo>
                      <a:lnTo>
                        <a:pt x="837" y="589"/>
                      </a:lnTo>
                      <a:lnTo>
                        <a:pt x="842" y="588"/>
                      </a:lnTo>
                      <a:lnTo>
                        <a:pt x="858" y="580"/>
                      </a:lnTo>
                      <a:lnTo>
                        <a:pt x="875" y="571"/>
                      </a:lnTo>
                      <a:lnTo>
                        <a:pt x="889" y="570"/>
                      </a:lnTo>
                      <a:lnTo>
                        <a:pt x="883" y="559"/>
                      </a:lnTo>
                      <a:lnTo>
                        <a:pt x="888" y="548"/>
                      </a:lnTo>
                      <a:lnTo>
                        <a:pt x="894" y="544"/>
                      </a:lnTo>
                      <a:lnTo>
                        <a:pt x="894" y="544"/>
                      </a:lnTo>
                      <a:lnTo>
                        <a:pt x="899" y="539"/>
                      </a:lnTo>
                      <a:lnTo>
                        <a:pt x="900" y="532"/>
                      </a:lnTo>
                      <a:lnTo>
                        <a:pt x="898" y="520"/>
                      </a:lnTo>
                      <a:lnTo>
                        <a:pt x="895" y="513"/>
                      </a:lnTo>
                      <a:lnTo>
                        <a:pt x="899" y="508"/>
                      </a:lnTo>
                      <a:lnTo>
                        <a:pt x="898" y="498"/>
                      </a:lnTo>
                      <a:lnTo>
                        <a:pt x="899" y="493"/>
                      </a:lnTo>
                      <a:lnTo>
                        <a:pt x="903" y="487"/>
                      </a:lnTo>
                      <a:lnTo>
                        <a:pt x="904" y="482"/>
                      </a:lnTo>
                      <a:lnTo>
                        <a:pt x="907" y="476"/>
                      </a:lnTo>
                      <a:lnTo>
                        <a:pt x="907" y="471"/>
                      </a:lnTo>
                      <a:lnTo>
                        <a:pt x="908" y="466"/>
                      </a:lnTo>
                      <a:lnTo>
                        <a:pt x="907" y="460"/>
                      </a:lnTo>
                      <a:close/>
                      <a:moveTo>
                        <a:pt x="649" y="742"/>
                      </a:moveTo>
                      <a:lnTo>
                        <a:pt x="643" y="755"/>
                      </a:lnTo>
                      <a:lnTo>
                        <a:pt x="639" y="765"/>
                      </a:lnTo>
                      <a:lnTo>
                        <a:pt x="639" y="775"/>
                      </a:lnTo>
                      <a:lnTo>
                        <a:pt x="644" y="759"/>
                      </a:lnTo>
                      <a:lnTo>
                        <a:pt x="648" y="749"/>
                      </a:lnTo>
                      <a:lnTo>
                        <a:pt x="658" y="731"/>
                      </a:lnTo>
                      <a:lnTo>
                        <a:pt x="658" y="726"/>
                      </a:lnTo>
                      <a:lnTo>
                        <a:pt x="653" y="737"/>
                      </a:lnTo>
                      <a:lnTo>
                        <a:pt x="649" y="742"/>
                      </a:lnTo>
                      <a:close/>
                      <a:moveTo>
                        <a:pt x="671" y="707"/>
                      </a:moveTo>
                      <a:lnTo>
                        <a:pt x="670" y="712"/>
                      </a:lnTo>
                      <a:lnTo>
                        <a:pt x="667" y="717"/>
                      </a:lnTo>
                      <a:lnTo>
                        <a:pt x="667" y="718"/>
                      </a:lnTo>
                      <a:lnTo>
                        <a:pt x="675" y="708"/>
                      </a:lnTo>
                      <a:lnTo>
                        <a:pt x="678" y="703"/>
                      </a:lnTo>
                      <a:lnTo>
                        <a:pt x="675" y="702"/>
                      </a:lnTo>
                      <a:lnTo>
                        <a:pt x="671" y="707"/>
                      </a:lnTo>
                      <a:close/>
                      <a:moveTo>
                        <a:pt x="704" y="684"/>
                      </a:moveTo>
                      <a:lnTo>
                        <a:pt x="693" y="689"/>
                      </a:lnTo>
                      <a:lnTo>
                        <a:pt x="687" y="695"/>
                      </a:lnTo>
                      <a:lnTo>
                        <a:pt x="683" y="696"/>
                      </a:lnTo>
                      <a:lnTo>
                        <a:pt x="681" y="696"/>
                      </a:lnTo>
                      <a:lnTo>
                        <a:pt x="682" y="702"/>
                      </a:lnTo>
                      <a:lnTo>
                        <a:pt x="698" y="691"/>
                      </a:lnTo>
                      <a:lnTo>
                        <a:pt x="709" y="685"/>
                      </a:lnTo>
                      <a:lnTo>
                        <a:pt x="709" y="680"/>
                      </a:lnTo>
                      <a:lnTo>
                        <a:pt x="708" y="679"/>
                      </a:lnTo>
                      <a:lnTo>
                        <a:pt x="704" y="684"/>
                      </a:lnTo>
                      <a:close/>
                      <a:moveTo>
                        <a:pt x="812" y="611"/>
                      </a:moveTo>
                      <a:lnTo>
                        <a:pt x="807" y="615"/>
                      </a:lnTo>
                      <a:lnTo>
                        <a:pt x="805" y="618"/>
                      </a:lnTo>
                      <a:lnTo>
                        <a:pt x="820" y="607"/>
                      </a:lnTo>
                      <a:lnTo>
                        <a:pt x="824" y="600"/>
                      </a:lnTo>
                      <a:lnTo>
                        <a:pt x="819" y="604"/>
                      </a:lnTo>
                      <a:lnTo>
                        <a:pt x="812" y="611"/>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0" name="Freeform 173">
                  <a:extLst>
                    <a:ext uri="{FF2B5EF4-FFF2-40B4-BE49-F238E27FC236}">
                      <a16:creationId xmlns:a16="http://schemas.microsoft.com/office/drawing/2014/main" id="{B2DFDD4F-9AA8-A4E8-FB02-4C7AA1A5F390}"/>
                    </a:ext>
                  </a:extLst>
                </p:cNvPr>
                <p:cNvSpPr>
                  <a:spLocks noEditPoints="1"/>
                </p:cNvSpPr>
                <p:nvPr/>
              </p:nvSpPr>
              <p:spPr bwMode="auto">
                <a:xfrm>
                  <a:off x="4103" y="2725"/>
                  <a:ext cx="369" cy="327"/>
                </a:xfrm>
                <a:custGeom>
                  <a:avLst/>
                  <a:gdLst/>
                  <a:ahLst/>
                  <a:cxnLst>
                    <a:cxn ang="0">
                      <a:pos x="347" y="228"/>
                    </a:cxn>
                    <a:cxn ang="0">
                      <a:pos x="357" y="293"/>
                    </a:cxn>
                    <a:cxn ang="0">
                      <a:pos x="325" y="281"/>
                    </a:cxn>
                    <a:cxn ang="0">
                      <a:pos x="327" y="267"/>
                    </a:cxn>
                    <a:cxn ang="0">
                      <a:pos x="336" y="256"/>
                    </a:cxn>
                    <a:cxn ang="0">
                      <a:pos x="335" y="239"/>
                    </a:cxn>
                    <a:cxn ang="0">
                      <a:pos x="317" y="250"/>
                    </a:cxn>
                    <a:cxn ang="0">
                      <a:pos x="316" y="235"/>
                    </a:cxn>
                    <a:cxn ang="0">
                      <a:pos x="308" y="232"/>
                    </a:cxn>
                    <a:cxn ang="0">
                      <a:pos x="270" y="237"/>
                    </a:cxn>
                    <a:cxn ang="0">
                      <a:pos x="279" y="212"/>
                    </a:cxn>
                    <a:cxn ang="0">
                      <a:pos x="306" y="222"/>
                    </a:cxn>
                    <a:cxn ang="0">
                      <a:pos x="320" y="226"/>
                    </a:cxn>
                    <a:cxn ang="0">
                      <a:pos x="319" y="213"/>
                    </a:cxn>
                    <a:cxn ang="0">
                      <a:pos x="301" y="184"/>
                    </a:cxn>
                    <a:cxn ang="0">
                      <a:pos x="241" y="164"/>
                    </a:cxn>
                    <a:cxn ang="0">
                      <a:pos x="172" y="146"/>
                    </a:cxn>
                    <a:cxn ang="0">
                      <a:pos x="180" y="125"/>
                    </a:cxn>
                    <a:cxn ang="0">
                      <a:pos x="187" y="110"/>
                    </a:cxn>
                    <a:cxn ang="0">
                      <a:pos x="207" y="81"/>
                    </a:cxn>
                    <a:cxn ang="0">
                      <a:pos x="211" y="69"/>
                    </a:cxn>
                    <a:cxn ang="0">
                      <a:pos x="214" y="58"/>
                    </a:cxn>
                    <a:cxn ang="0">
                      <a:pos x="210" y="50"/>
                    </a:cxn>
                    <a:cxn ang="0">
                      <a:pos x="205" y="38"/>
                    </a:cxn>
                    <a:cxn ang="0">
                      <a:pos x="198" y="20"/>
                    </a:cxn>
                    <a:cxn ang="0">
                      <a:pos x="192" y="8"/>
                    </a:cxn>
                    <a:cxn ang="0">
                      <a:pos x="3" y="94"/>
                    </a:cxn>
                    <a:cxn ang="0">
                      <a:pos x="23" y="130"/>
                    </a:cxn>
                    <a:cxn ang="0">
                      <a:pos x="38" y="157"/>
                    </a:cxn>
                    <a:cxn ang="0">
                      <a:pos x="40" y="178"/>
                    </a:cxn>
                    <a:cxn ang="0">
                      <a:pos x="31" y="205"/>
                    </a:cxn>
                    <a:cxn ang="0">
                      <a:pos x="32" y="244"/>
                    </a:cxn>
                    <a:cxn ang="0">
                      <a:pos x="27" y="262"/>
                    </a:cxn>
                    <a:cxn ang="0">
                      <a:pos x="30" y="277"/>
                    </a:cxn>
                    <a:cxn ang="0">
                      <a:pos x="58" y="250"/>
                    </a:cxn>
                    <a:cxn ang="0">
                      <a:pos x="58" y="270"/>
                    </a:cxn>
                    <a:cxn ang="0">
                      <a:pos x="95" y="282"/>
                    </a:cxn>
                    <a:cxn ang="0">
                      <a:pos x="148" y="285"/>
                    </a:cxn>
                    <a:cxn ang="0">
                      <a:pos x="153" y="267"/>
                    </a:cxn>
                    <a:cxn ang="0">
                      <a:pos x="179" y="270"/>
                    </a:cxn>
                    <a:cxn ang="0">
                      <a:pos x="203" y="289"/>
                    </a:cxn>
                    <a:cxn ang="0">
                      <a:pos x="207" y="285"/>
                    </a:cxn>
                    <a:cxn ang="0">
                      <a:pos x="217" y="311"/>
                    </a:cxn>
                    <a:cxn ang="0">
                      <a:pos x="244" y="315"/>
                    </a:cxn>
                    <a:cxn ang="0">
                      <a:pos x="260" y="302"/>
                    </a:cxn>
                    <a:cxn ang="0">
                      <a:pos x="281" y="304"/>
                    </a:cxn>
                    <a:cxn ang="0">
                      <a:pos x="294" y="306"/>
                    </a:cxn>
                    <a:cxn ang="0">
                      <a:pos x="283" y="278"/>
                    </a:cxn>
                    <a:cxn ang="0">
                      <a:pos x="314" y="292"/>
                    </a:cxn>
                    <a:cxn ang="0">
                      <a:pos x="332" y="301"/>
                    </a:cxn>
                    <a:cxn ang="0">
                      <a:pos x="347" y="305"/>
                    </a:cxn>
                    <a:cxn ang="0">
                      <a:pos x="350" y="316"/>
                    </a:cxn>
                    <a:cxn ang="0">
                      <a:pos x="363" y="305"/>
                    </a:cxn>
                    <a:cxn ang="0">
                      <a:pos x="160" y="289"/>
                    </a:cxn>
                    <a:cxn ang="0">
                      <a:pos x="173" y="285"/>
                    </a:cxn>
                    <a:cxn ang="0">
                      <a:pos x="210" y="311"/>
                    </a:cxn>
                  </a:cxnLst>
                  <a:rect l="0" t="0" r="r" b="b"/>
                  <a:pathLst>
                    <a:path w="369" h="327">
                      <a:moveTo>
                        <a:pt x="347" y="228"/>
                      </a:moveTo>
                      <a:lnTo>
                        <a:pt x="342" y="232"/>
                      </a:lnTo>
                      <a:lnTo>
                        <a:pt x="340" y="235"/>
                      </a:lnTo>
                      <a:lnTo>
                        <a:pt x="346" y="232"/>
                      </a:lnTo>
                      <a:lnTo>
                        <a:pt x="347" y="228"/>
                      </a:lnTo>
                      <a:close/>
                      <a:moveTo>
                        <a:pt x="369" y="304"/>
                      </a:moveTo>
                      <a:lnTo>
                        <a:pt x="367" y="302"/>
                      </a:lnTo>
                      <a:lnTo>
                        <a:pt x="363" y="301"/>
                      </a:lnTo>
                      <a:lnTo>
                        <a:pt x="361" y="296"/>
                      </a:lnTo>
                      <a:lnTo>
                        <a:pt x="357" y="293"/>
                      </a:lnTo>
                      <a:lnTo>
                        <a:pt x="346" y="292"/>
                      </a:lnTo>
                      <a:lnTo>
                        <a:pt x="340" y="289"/>
                      </a:lnTo>
                      <a:lnTo>
                        <a:pt x="333" y="289"/>
                      </a:lnTo>
                      <a:lnTo>
                        <a:pt x="331" y="283"/>
                      </a:lnTo>
                      <a:lnTo>
                        <a:pt x="325" y="281"/>
                      </a:lnTo>
                      <a:lnTo>
                        <a:pt x="320" y="279"/>
                      </a:lnTo>
                      <a:lnTo>
                        <a:pt x="317" y="274"/>
                      </a:lnTo>
                      <a:lnTo>
                        <a:pt x="323" y="271"/>
                      </a:lnTo>
                      <a:lnTo>
                        <a:pt x="321" y="269"/>
                      </a:lnTo>
                      <a:lnTo>
                        <a:pt x="327" y="267"/>
                      </a:lnTo>
                      <a:lnTo>
                        <a:pt x="332" y="270"/>
                      </a:lnTo>
                      <a:lnTo>
                        <a:pt x="328" y="266"/>
                      </a:lnTo>
                      <a:lnTo>
                        <a:pt x="325" y="260"/>
                      </a:lnTo>
                      <a:lnTo>
                        <a:pt x="331" y="256"/>
                      </a:lnTo>
                      <a:lnTo>
                        <a:pt x="336" y="256"/>
                      </a:lnTo>
                      <a:lnTo>
                        <a:pt x="338" y="258"/>
                      </a:lnTo>
                      <a:lnTo>
                        <a:pt x="339" y="252"/>
                      </a:lnTo>
                      <a:lnTo>
                        <a:pt x="339" y="248"/>
                      </a:lnTo>
                      <a:lnTo>
                        <a:pt x="335" y="245"/>
                      </a:lnTo>
                      <a:lnTo>
                        <a:pt x="335" y="239"/>
                      </a:lnTo>
                      <a:lnTo>
                        <a:pt x="332" y="235"/>
                      </a:lnTo>
                      <a:lnTo>
                        <a:pt x="324" y="240"/>
                      </a:lnTo>
                      <a:lnTo>
                        <a:pt x="324" y="245"/>
                      </a:lnTo>
                      <a:lnTo>
                        <a:pt x="323" y="250"/>
                      </a:lnTo>
                      <a:lnTo>
                        <a:pt x="317" y="250"/>
                      </a:lnTo>
                      <a:lnTo>
                        <a:pt x="314" y="245"/>
                      </a:lnTo>
                      <a:lnTo>
                        <a:pt x="309" y="245"/>
                      </a:lnTo>
                      <a:lnTo>
                        <a:pt x="305" y="243"/>
                      </a:lnTo>
                      <a:lnTo>
                        <a:pt x="305" y="241"/>
                      </a:lnTo>
                      <a:lnTo>
                        <a:pt x="316" y="235"/>
                      </a:lnTo>
                      <a:lnTo>
                        <a:pt x="319" y="229"/>
                      </a:lnTo>
                      <a:lnTo>
                        <a:pt x="317" y="228"/>
                      </a:lnTo>
                      <a:lnTo>
                        <a:pt x="312" y="232"/>
                      </a:lnTo>
                      <a:lnTo>
                        <a:pt x="312" y="226"/>
                      </a:lnTo>
                      <a:lnTo>
                        <a:pt x="308" y="232"/>
                      </a:lnTo>
                      <a:lnTo>
                        <a:pt x="302" y="229"/>
                      </a:lnTo>
                      <a:lnTo>
                        <a:pt x="298" y="235"/>
                      </a:lnTo>
                      <a:lnTo>
                        <a:pt x="293" y="236"/>
                      </a:lnTo>
                      <a:lnTo>
                        <a:pt x="278" y="237"/>
                      </a:lnTo>
                      <a:lnTo>
                        <a:pt x="270" y="237"/>
                      </a:lnTo>
                      <a:lnTo>
                        <a:pt x="263" y="235"/>
                      </a:lnTo>
                      <a:lnTo>
                        <a:pt x="263" y="229"/>
                      </a:lnTo>
                      <a:lnTo>
                        <a:pt x="267" y="224"/>
                      </a:lnTo>
                      <a:lnTo>
                        <a:pt x="275" y="213"/>
                      </a:lnTo>
                      <a:lnTo>
                        <a:pt x="279" y="212"/>
                      </a:lnTo>
                      <a:lnTo>
                        <a:pt x="287" y="213"/>
                      </a:lnTo>
                      <a:lnTo>
                        <a:pt x="293" y="216"/>
                      </a:lnTo>
                      <a:lnTo>
                        <a:pt x="297" y="221"/>
                      </a:lnTo>
                      <a:lnTo>
                        <a:pt x="302" y="221"/>
                      </a:lnTo>
                      <a:lnTo>
                        <a:pt x="306" y="222"/>
                      </a:lnTo>
                      <a:lnTo>
                        <a:pt x="308" y="221"/>
                      </a:lnTo>
                      <a:lnTo>
                        <a:pt x="313" y="226"/>
                      </a:lnTo>
                      <a:lnTo>
                        <a:pt x="319" y="226"/>
                      </a:lnTo>
                      <a:lnTo>
                        <a:pt x="320" y="225"/>
                      </a:lnTo>
                      <a:lnTo>
                        <a:pt x="320" y="226"/>
                      </a:lnTo>
                      <a:lnTo>
                        <a:pt x="327" y="224"/>
                      </a:lnTo>
                      <a:lnTo>
                        <a:pt x="324" y="222"/>
                      </a:lnTo>
                      <a:lnTo>
                        <a:pt x="320" y="220"/>
                      </a:lnTo>
                      <a:lnTo>
                        <a:pt x="317" y="216"/>
                      </a:lnTo>
                      <a:lnTo>
                        <a:pt x="319" y="213"/>
                      </a:lnTo>
                      <a:lnTo>
                        <a:pt x="314" y="207"/>
                      </a:lnTo>
                      <a:lnTo>
                        <a:pt x="313" y="202"/>
                      </a:lnTo>
                      <a:lnTo>
                        <a:pt x="306" y="195"/>
                      </a:lnTo>
                      <a:lnTo>
                        <a:pt x="302" y="190"/>
                      </a:lnTo>
                      <a:lnTo>
                        <a:pt x="301" y="184"/>
                      </a:lnTo>
                      <a:lnTo>
                        <a:pt x="302" y="176"/>
                      </a:lnTo>
                      <a:lnTo>
                        <a:pt x="306" y="165"/>
                      </a:lnTo>
                      <a:lnTo>
                        <a:pt x="308" y="160"/>
                      </a:lnTo>
                      <a:lnTo>
                        <a:pt x="306" y="159"/>
                      </a:lnTo>
                      <a:lnTo>
                        <a:pt x="241" y="164"/>
                      </a:lnTo>
                      <a:lnTo>
                        <a:pt x="172" y="168"/>
                      </a:lnTo>
                      <a:lnTo>
                        <a:pt x="177" y="163"/>
                      </a:lnTo>
                      <a:lnTo>
                        <a:pt x="173" y="157"/>
                      </a:lnTo>
                      <a:lnTo>
                        <a:pt x="175" y="152"/>
                      </a:lnTo>
                      <a:lnTo>
                        <a:pt x="172" y="146"/>
                      </a:lnTo>
                      <a:lnTo>
                        <a:pt x="179" y="145"/>
                      </a:lnTo>
                      <a:lnTo>
                        <a:pt x="180" y="141"/>
                      </a:lnTo>
                      <a:lnTo>
                        <a:pt x="176" y="136"/>
                      </a:lnTo>
                      <a:lnTo>
                        <a:pt x="182" y="136"/>
                      </a:lnTo>
                      <a:lnTo>
                        <a:pt x="180" y="125"/>
                      </a:lnTo>
                      <a:lnTo>
                        <a:pt x="184" y="121"/>
                      </a:lnTo>
                      <a:lnTo>
                        <a:pt x="186" y="118"/>
                      </a:lnTo>
                      <a:lnTo>
                        <a:pt x="180" y="118"/>
                      </a:lnTo>
                      <a:lnTo>
                        <a:pt x="186" y="114"/>
                      </a:lnTo>
                      <a:lnTo>
                        <a:pt x="187" y="110"/>
                      </a:lnTo>
                      <a:lnTo>
                        <a:pt x="192" y="104"/>
                      </a:lnTo>
                      <a:lnTo>
                        <a:pt x="188" y="102"/>
                      </a:lnTo>
                      <a:lnTo>
                        <a:pt x="191" y="96"/>
                      </a:lnTo>
                      <a:lnTo>
                        <a:pt x="195" y="95"/>
                      </a:lnTo>
                      <a:lnTo>
                        <a:pt x="207" y="81"/>
                      </a:lnTo>
                      <a:lnTo>
                        <a:pt x="207" y="80"/>
                      </a:lnTo>
                      <a:lnTo>
                        <a:pt x="202" y="79"/>
                      </a:lnTo>
                      <a:lnTo>
                        <a:pt x="207" y="77"/>
                      </a:lnTo>
                      <a:lnTo>
                        <a:pt x="207" y="76"/>
                      </a:lnTo>
                      <a:lnTo>
                        <a:pt x="211" y="69"/>
                      </a:lnTo>
                      <a:lnTo>
                        <a:pt x="206" y="71"/>
                      </a:lnTo>
                      <a:lnTo>
                        <a:pt x="201" y="69"/>
                      </a:lnTo>
                      <a:lnTo>
                        <a:pt x="203" y="65"/>
                      </a:lnTo>
                      <a:lnTo>
                        <a:pt x="210" y="62"/>
                      </a:lnTo>
                      <a:lnTo>
                        <a:pt x="214" y="58"/>
                      </a:lnTo>
                      <a:lnTo>
                        <a:pt x="217" y="58"/>
                      </a:lnTo>
                      <a:lnTo>
                        <a:pt x="218" y="56"/>
                      </a:lnTo>
                      <a:lnTo>
                        <a:pt x="217" y="56"/>
                      </a:lnTo>
                      <a:lnTo>
                        <a:pt x="211" y="54"/>
                      </a:lnTo>
                      <a:lnTo>
                        <a:pt x="210" y="50"/>
                      </a:lnTo>
                      <a:lnTo>
                        <a:pt x="206" y="47"/>
                      </a:lnTo>
                      <a:lnTo>
                        <a:pt x="203" y="42"/>
                      </a:lnTo>
                      <a:lnTo>
                        <a:pt x="203" y="41"/>
                      </a:lnTo>
                      <a:lnTo>
                        <a:pt x="209" y="42"/>
                      </a:lnTo>
                      <a:lnTo>
                        <a:pt x="205" y="38"/>
                      </a:lnTo>
                      <a:lnTo>
                        <a:pt x="209" y="33"/>
                      </a:lnTo>
                      <a:lnTo>
                        <a:pt x="199" y="34"/>
                      </a:lnTo>
                      <a:lnTo>
                        <a:pt x="198" y="30"/>
                      </a:lnTo>
                      <a:lnTo>
                        <a:pt x="205" y="24"/>
                      </a:lnTo>
                      <a:lnTo>
                        <a:pt x="198" y="20"/>
                      </a:lnTo>
                      <a:lnTo>
                        <a:pt x="198" y="15"/>
                      </a:lnTo>
                      <a:lnTo>
                        <a:pt x="202" y="11"/>
                      </a:lnTo>
                      <a:lnTo>
                        <a:pt x="202" y="5"/>
                      </a:lnTo>
                      <a:lnTo>
                        <a:pt x="198" y="4"/>
                      </a:lnTo>
                      <a:lnTo>
                        <a:pt x="192" y="8"/>
                      </a:lnTo>
                      <a:lnTo>
                        <a:pt x="194" y="3"/>
                      </a:lnTo>
                      <a:lnTo>
                        <a:pt x="195" y="0"/>
                      </a:lnTo>
                      <a:lnTo>
                        <a:pt x="85" y="7"/>
                      </a:lnTo>
                      <a:lnTo>
                        <a:pt x="0" y="9"/>
                      </a:lnTo>
                      <a:lnTo>
                        <a:pt x="3" y="94"/>
                      </a:lnTo>
                      <a:lnTo>
                        <a:pt x="12" y="102"/>
                      </a:lnTo>
                      <a:lnTo>
                        <a:pt x="15" y="106"/>
                      </a:lnTo>
                      <a:lnTo>
                        <a:pt x="19" y="117"/>
                      </a:lnTo>
                      <a:lnTo>
                        <a:pt x="19" y="125"/>
                      </a:lnTo>
                      <a:lnTo>
                        <a:pt x="23" y="130"/>
                      </a:lnTo>
                      <a:lnTo>
                        <a:pt x="26" y="136"/>
                      </a:lnTo>
                      <a:lnTo>
                        <a:pt x="27" y="137"/>
                      </a:lnTo>
                      <a:lnTo>
                        <a:pt x="30" y="141"/>
                      </a:lnTo>
                      <a:lnTo>
                        <a:pt x="30" y="146"/>
                      </a:lnTo>
                      <a:lnTo>
                        <a:pt x="38" y="157"/>
                      </a:lnTo>
                      <a:lnTo>
                        <a:pt x="40" y="159"/>
                      </a:lnTo>
                      <a:lnTo>
                        <a:pt x="39" y="163"/>
                      </a:lnTo>
                      <a:lnTo>
                        <a:pt x="40" y="168"/>
                      </a:lnTo>
                      <a:lnTo>
                        <a:pt x="39" y="172"/>
                      </a:lnTo>
                      <a:lnTo>
                        <a:pt x="40" y="178"/>
                      </a:lnTo>
                      <a:lnTo>
                        <a:pt x="39" y="183"/>
                      </a:lnTo>
                      <a:lnTo>
                        <a:pt x="39" y="188"/>
                      </a:lnTo>
                      <a:lnTo>
                        <a:pt x="36" y="194"/>
                      </a:lnTo>
                      <a:lnTo>
                        <a:pt x="35" y="199"/>
                      </a:lnTo>
                      <a:lnTo>
                        <a:pt x="31" y="205"/>
                      </a:lnTo>
                      <a:lnTo>
                        <a:pt x="30" y="210"/>
                      </a:lnTo>
                      <a:lnTo>
                        <a:pt x="31" y="220"/>
                      </a:lnTo>
                      <a:lnTo>
                        <a:pt x="27" y="225"/>
                      </a:lnTo>
                      <a:lnTo>
                        <a:pt x="30" y="232"/>
                      </a:lnTo>
                      <a:lnTo>
                        <a:pt x="32" y="244"/>
                      </a:lnTo>
                      <a:lnTo>
                        <a:pt x="31" y="251"/>
                      </a:lnTo>
                      <a:lnTo>
                        <a:pt x="26" y="256"/>
                      </a:lnTo>
                      <a:lnTo>
                        <a:pt x="26" y="256"/>
                      </a:lnTo>
                      <a:lnTo>
                        <a:pt x="26" y="256"/>
                      </a:lnTo>
                      <a:lnTo>
                        <a:pt x="27" y="262"/>
                      </a:lnTo>
                      <a:lnTo>
                        <a:pt x="26" y="267"/>
                      </a:lnTo>
                      <a:lnTo>
                        <a:pt x="20" y="270"/>
                      </a:lnTo>
                      <a:lnTo>
                        <a:pt x="19" y="275"/>
                      </a:lnTo>
                      <a:lnTo>
                        <a:pt x="26" y="279"/>
                      </a:lnTo>
                      <a:lnTo>
                        <a:pt x="30" y="277"/>
                      </a:lnTo>
                      <a:lnTo>
                        <a:pt x="55" y="274"/>
                      </a:lnTo>
                      <a:lnTo>
                        <a:pt x="57" y="271"/>
                      </a:lnTo>
                      <a:lnTo>
                        <a:pt x="51" y="267"/>
                      </a:lnTo>
                      <a:lnTo>
                        <a:pt x="57" y="263"/>
                      </a:lnTo>
                      <a:lnTo>
                        <a:pt x="58" y="250"/>
                      </a:lnTo>
                      <a:lnTo>
                        <a:pt x="62" y="255"/>
                      </a:lnTo>
                      <a:lnTo>
                        <a:pt x="65" y="260"/>
                      </a:lnTo>
                      <a:lnTo>
                        <a:pt x="65" y="266"/>
                      </a:lnTo>
                      <a:lnTo>
                        <a:pt x="59" y="267"/>
                      </a:lnTo>
                      <a:lnTo>
                        <a:pt x="58" y="270"/>
                      </a:lnTo>
                      <a:lnTo>
                        <a:pt x="64" y="273"/>
                      </a:lnTo>
                      <a:lnTo>
                        <a:pt x="69" y="273"/>
                      </a:lnTo>
                      <a:lnTo>
                        <a:pt x="78" y="275"/>
                      </a:lnTo>
                      <a:lnTo>
                        <a:pt x="89" y="279"/>
                      </a:lnTo>
                      <a:lnTo>
                        <a:pt x="95" y="282"/>
                      </a:lnTo>
                      <a:lnTo>
                        <a:pt x="104" y="285"/>
                      </a:lnTo>
                      <a:lnTo>
                        <a:pt x="130" y="289"/>
                      </a:lnTo>
                      <a:lnTo>
                        <a:pt x="135" y="289"/>
                      </a:lnTo>
                      <a:lnTo>
                        <a:pt x="144" y="285"/>
                      </a:lnTo>
                      <a:lnTo>
                        <a:pt x="148" y="285"/>
                      </a:lnTo>
                      <a:lnTo>
                        <a:pt x="145" y="277"/>
                      </a:lnTo>
                      <a:lnTo>
                        <a:pt x="139" y="273"/>
                      </a:lnTo>
                      <a:lnTo>
                        <a:pt x="145" y="273"/>
                      </a:lnTo>
                      <a:lnTo>
                        <a:pt x="148" y="270"/>
                      </a:lnTo>
                      <a:lnTo>
                        <a:pt x="153" y="267"/>
                      </a:lnTo>
                      <a:lnTo>
                        <a:pt x="164" y="264"/>
                      </a:lnTo>
                      <a:lnTo>
                        <a:pt x="163" y="270"/>
                      </a:lnTo>
                      <a:lnTo>
                        <a:pt x="163" y="273"/>
                      </a:lnTo>
                      <a:lnTo>
                        <a:pt x="168" y="271"/>
                      </a:lnTo>
                      <a:lnTo>
                        <a:pt x="179" y="270"/>
                      </a:lnTo>
                      <a:lnTo>
                        <a:pt x="180" y="275"/>
                      </a:lnTo>
                      <a:lnTo>
                        <a:pt x="186" y="278"/>
                      </a:lnTo>
                      <a:lnTo>
                        <a:pt x="187" y="286"/>
                      </a:lnTo>
                      <a:lnTo>
                        <a:pt x="192" y="286"/>
                      </a:lnTo>
                      <a:lnTo>
                        <a:pt x="203" y="289"/>
                      </a:lnTo>
                      <a:lnTo>
                        <a:pt x="206" y="285"/>
                      </a:lnTo>
                      <a:lnTo>
                        <a:pt x="207" y="283"/>
                      </a:lnTo>
                      <a:lnTo>
                        <a:pt x="207" y="279"/>
                      </a:lnTo>
                      <a:lnTo>
                        <a:pt x="209" y="285"/>
                      </a:lnTo>
                      <a:lnTo>
                        <a:pt x="207" y="285"/>
                      </a:lnTo>
                      <a:lnTo>
                        <a:pt x="207" y="292"/>
                      </a:lnTo>
                      <a:lnTo>
                        <a:pt x="210" y="296"/>
                      </a:lnTo>
                      <a:lnTo>
                        <a:pt x="215" y="300"/>
                      </a:lnTo>
                      <a:lnTo>
                        <a:pt x="218" y="305"/>
                      </a:lnTo>
                      <a:lnTo>
                        <a:pt x="217" y="311"/>
                      </a:lnTo>
                      <a:lnTo>
                        <a:pt x="221" y="313"/>
                      </a:lnTo>
                      <a:lnTo>
                        <a:pt x="226" y="311"/>
                      </a:lnTo>
                      <a:lnTo>
                        <a:pt x="237" y="317"/>
                      </a:lnTo>
                      <a:lnTo>
                        <a:pt x="243" y="315"/>
                      </a:lnTo>
                      <a:lnTo>
                        <a:pt x="244" y="315"/>
                      </a:lnTo>
                      <a:lnTo>
                        <a:pt x="249" y="317"/>
                      </a:lnTo>
                      <a:lnTo>
                        <a:pt x="253" y="315"/>
                      </a:lnTo>
                      <a:lnTo>
                        <a:pt x="253" y="308"/>
                      </a:lnTo>
                      <a:lnTo>
                        <a:pt x="255" y="302"/>
                      </a:lnTo>
                      <a:lnTo>
                        <a:pt x="260" y="302"/>
                      </a:lnTo>
                      <a:lnTo>
                        <a:pt x="266" y="300"/>
                      </a:lnTo>
                      <a:lnTo>
                        <a:pt x="268" y="300"/>
                      </a:lnTo>
                      <a:lnTo>
                        <a:pt x="270" y="305"/>
                      </a:lnTo>
                      <a:lnTo>
                        <a:pt x="275" y="302"/>
                      </a:lnTo>
                      <a:lnTo>
                        <a:pt x="281" y="304"/>
                      </a:lnTo>
                      <a:lnTo>
                        <a:pt x="281" y="312"/>
                      </a:lnTo>
                      <a:lnTo>
                        <a:pt x="283" y="317"/>
                      </a:lnTo>
                      <a:lnTo>
                        <a:pt x="287" y="315"/>
                      </a:lnTo>
                      <a:lnTo>
                        <a:pt x="293" y="311"/>
                      </a:lnTo>
                      <a:lnTo>
                        <a:pt x="294" y="306"/>
                      </a:lnTo>
                      <a:lnTo>
                        <a:pt x="291" y="301"/>
                      </a:lnTo>
                      <a:lnTo>
                        <a:pt x="297" y="300"/>
                      </a:lnTo>
                      <a:lnTo>
                        <a:pt x="294" y="289"/>
                      </a:lnTo>
                      <a:lnTo>
                        <a:pt x="285" y="283"/>
                      </a:lnTo>
                      <a:lnTo>
                        <a:pt x="283" y="278"/>
                      </a:lnTo>
                      <a:lnTo>
                        <a:pt x="283" y="278"/>
                      </a:lnTo>
                      <a:lnTo>
                        <a:pt x="302" y="285"/>
                      </a:lnTo>
                      <a:lnTo>
                        <a:pt x="308" y="286"/>
                      </a:lnTo>
                      <a:lnTo>
                        <a:pt x="313" y="289"/>
                      </a:lnTo>
                      <a:lnTo>
                        <a:pt x="314" y="292"/>
                      </a:lnTo>
                      <a:lnTo>
                        <a:pt x="312" y="297"/>
                      </a:lnTo>
                      <a:lnTo>
                        <a:pt x="317" y="297"/>
                      </a:lnTo>
                      <a:lnTo>
                        <a:pt x="323" y="296"/>
                      </a:lnTo>
                      <a:lnTo>
                        <a:pt x="325" y="301"/>
                      </a:lnTo>
                      <a:lnTo>
                        <a:pt x="332" y="301"/>
                      </a:lnTo>
                      <a:lnTo>
                        <a:pt x="336" y="300"/>
                      </a:lnTo>
                      <a:lnTo>
                        <a:pt x="338" y="305"/>
                      </a:lnTo>
                      <a:lnTo>
                        <a:pt x="342" y="311"/>
                      </a:lnTo>
                      <a:lnTo>
                        <a:pt x="347" y="312"/>
                      </a:lnTo>
                      <a:lnTo>
                        <a:pt x="347" y="305"/>
                      </a:lnTo>
                      <a:lnTo>
                        <a:pt x="350" y="311"/>
                      </a:lnTo>
                      <a:lnTo>
                        <a:pt x="346" y="316"/>
                      </a:lnTo>
                      <a:lnTo>
                        <a:pt x="342" y="327"/>
                      </a:lnTo>
                      <a:lnTo>
                        <a:pt x="347" y="321"/>
                      </a:lnTo>
                      <a:lnTo>
                        <a:pt x="350" y="316"/>
                      </a:lnTo>
                      <a:lnTo>
                        <a:pt x="354" y="311"/>
                      </a:lnTo>
                      <a:lnTo>
                        <a:pt x="361" y="319"/>
                      </a:lnTo>
                      <a:lnTo>
                        <a:pt x="362" y="315"/>
                      </a:lnTo>
                      <a:lnTo>
                        <a:pt x="363" y="309"/>
                      </a:lnTo>
                      <a:lnTo>
                        <a:pt x="363" y="305"/>
                      </a:lnTo>
                      <a:lnTo>
                        <a:pt x="369" y="304"/>
                      </a:lnTo>
                      <a:close/>
                      <a:moveTo>
                        <a:pt x="163" y="279"/>
                      </a:moveTo>
                      <a:lnTo>
                        <a:pt x="152" y="283"/>
                      </a:lnTo>
                      <a:lnTo>
                        <a:pt x="154" y="287"/>
                      </a:lnTo>
                      <a:lnTo>
                        <a:pt x="160" y="289"/>
                      </a:lnTo>
                      <a:lnTo>
                        <a:pt x="165" y="293"/>
                      </a:lnTo>
                      <a:lnTo>
                        <a:pt x="171" y="292"/>
                      </a:lnTo>
                      <a:lnTo>
                        <a:pt x="173" y="286"/>
                      </a:lnTo>
                      <a:lnTo>
                        <a:pt x="175" y="285"/>
                      </a:lnTo>
                      <a:lnTo>
                        <a:pt x="173" y="285"/>
                      </a:lnTo>
                      <a:lnTo>
                        <a:pt x="163" y="279"/>
                      </a:lnTo>
                      <a:close/>
                      <a:moveTo>
                        <a:pt x="210" y="300"/>
                      </a:moveTo>
                      <a:lnTo>
                        <a:pt x="206" y="304"/>
                      </a:lnTo>
                      <a:lnTo>
                        <a:pt x="205" y="306"/>
                      </a:lnTo>
                      <a:lnTo>
                        <a:pt x="210" y="311"/>
                      </a:lnTo>
                      <a:lnTo>
                        <a:pt x="215" y="311"/>
                      </a:lnTo>
                      <a:lnTo>
                        <a:pt x="217" y="309"/>
                      </a:lnTo>
                      <a:lnTo>
                        <a:pt x="215" y="305"/>
                      </a:lnTo>
                      <a:lnTo>
                        <a:pt x="210" y="300"/>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1" name="Freeform 174">
                  <a:extLst>
                    <a:ext uri="{FF2B5EF4-FFF2-40B4-BE49-F238E27FC236}">
                      <a16:creationId xmlns:a16="http://schemas.microsoft.com/office/drawing/2014/main" id="{06983082-781A-1E49-7833-D51809FB6D82}"/>
                    </a:ext>
                  </a:extLst>
                </p:cNvPr>
                <p:cNvSpPr>
                  <a:spLocks noEditPoints="1"/>
                </p:cNvSpPr>
                <p:nvPr/>
              </p:nvSpPr>
              <p:spPr bwMode="auto">
                <a:xfrm>
                  <a:off x="4137" y="1469"/>
                  <a:ext cx="341" cy="472"/>
                </a:xfrm>
                <a:custGeom>
                  <a:avLst/>
                  <a:gdLst/>
                  <a:ahLst/>
                  <a:cxnLst>
                    <a:cxn ang="0">
                      <a:pos x="223" y="15"/>
                    </a:cxn>
                    <a:cxn ang="0">
                      <a:pos x="233" y="0"/>
                    </a:cxn>
                    <a:cxn ang="0">
                      <a:pos x="198" y="23"/>
                    </a:cxn>
                    <a:cxn ang="0">
                      <a:pos x="134" y="99"/>
                    </a:cxn>
                    <a:cxn ang="0">
                      <a:pos x="129" y="107"/>
                    </a:cxn>
                    <a:cxn ang="0">
                      <a:pos x="318" y="262"/>
                    </a:cxn>
                    <a:cxn ang="0">
                      <a:pos x="304" y="278"/>
                    </a:cxn>
                    <a:cxn ang="0">
                      <a:pos x="289" y="292"/>
                    </a:cxn>
                    <a:cxn ang="0">
                      <a:pos x="295" y="265"/>
                    </a:cxn>
                    <a:cxn ang="0">
                      <a:pos x="306" y="250"/>
                    </a:cxn>
                    <a:cxn ang="0">
                      <a:pos x="301" y="239"/>
                    </a:cxn>
                    <a:cxn ang="0">
                      <a:pos x="293" y="225"/>
                    </a:cxn>
                    <a:cxn ang="0">
                      <a:pos x="290" y="201"/>
                    </a:cxn>
                    <a:cxn ang="0">
                      <a:pos x="274" y="191"/>
                    </a:cxn>
                    <a:cxn ang="0">
                      <a:pos x="248" y="175"/>
                    </a:cxn>
                    <a:cxn ang="0">
                      <a:pos x="213" y="167"/>
                    </a:cxn>
                    <a:cxn ang="0">
                      <a:pos x="139" y="140"/>
                    </a:cxn>
                    <a:cxn ang="0">
                      <a:pos x="118" y="133"/>
                    </a:cxn>
                    <a:cxn ang="0">
                      <a:pos x="111" y="128"/>
                    </a:cxn>
                    <a:cxn ang="0">
                      <a:pos x="110" y="107"/>
                    </a:cxn>
                    <a:cxn ang="0">
                      <a:pos x="87" y="120"/>
                    </a:cxn>
                    <a:cxn ang="0">
                      <a:pos x="46" y="133"/>
                    </a:cxn>
                    <a:cxn ang="0">
                      <a:pos x="35" y="137"/>
                    </a:cxn>
                    <a:cxn ang="0">
                      <a:pos x="30" y="190"/>
                    </a:cxn>
                    <a:cxn ang="0">
                      <a:pos x="4" y="213"/>
                    </a:cxn>
                    <a:cxn ang="0">
                      <a:pos x="9" y="229"/>
                    </a:cxn>
                    <a:cxn ang="0">
                      <a:pos x="8" y="269"/>
                    </a:cxn>
                    <a:cxn ang="0">
                      <a:pos x="16" y="301"/>
                    </a:cxn>
                    <a:cxn ang="0">
                      <a:pos x="39" y="316"/>
                    </a:cxn>
                    <a:cxn ang="0">
                      <a:pos x="66" y="338"/>
                    </a:cxn>
                    <a:cxn ang="0">
                      <a:pos x="92" y="354"/>
                    </a:cxn>
                    <a:cxn ang="0">
                      <a:pos x="105" y="385"/>
                    </a:cxn>
                    <a:cxn ang="0">
                      <a:pos x="108" y="399"/>
                    </a:cxn>
                    <a:cxn ang="0">
                      <a:pos x="111" y="422"/>
                    </a:cxn>
                    <a:cxn ang="0">
                      <a:pos x="119" y="450"/>
                    </a:cxn>
                    <a:cxn ang="0">
                      <a:pos x="146" y="472"/>
                    </a:cxn>
                    <a:cxn ang="0">
                      <a:pos x="316" y="448"/>
                    </a:cxn>
                    <a:cxn ang="0">
                      <a:pos x="312" y="427"/>
                    </a:cxn>
                    <a:cxn ang="0">
                      <a:pos x="305" y="400"/>
                    </a:cxn>
                    <a:cxn ang="0">
                      <a:pos x="310" y="369"/>
                    </a:cxn>
                    <a:cxn ang="0">
                      <a:pos x="310" y="342"/>
                    </a:cxn>
                    <a:cxn ang="0">
                      <a:pos x="321" y="319"/>
                    </a:cxn>
                    <a:cxn ang="0">
                      <a:pos x="325" y="277"/>
                    </a:cxn>
                    <a:cxn ang="0">
                      <a:pos x="126" y="115"/>
                    </a:cxn>
                    <a:cxn ang="0">
                      <a:pos x="126" y="115"/>
                    </a:cxn>
                    <a:cxn ang="0">
                      <a:pos x="332" y="236"/>
                    </a:cxn>
                    <a:cxn ang="0">
                      <a:pos x="320" y="261"/>
                    </a:cxn>
                    <a:cxn ang="0">
                      <a:pos x="333" y="257"/>
                    </a:cxn>
                    <a:cxn ang="0">
                      <a:pos x="341" y="228"/>
                    </a:cxn>
                  </a:cxnLst>
                  <a:rect l="0" t="0" r="r" b="b"/>
                  <a:pathLst>
                    <a:path w="341" h="472">
                      <a:moveTo>
                        <a:pt x="205" y="29"/>
                      </a:moveTo>
                      <a:lnTo>
                        <a:pt x="209" y="23"/>
                      </a:lnTo>
                      <a:lnTo>
                        <a:pt x="213" y="21"/>
                      </a:lnTo>
                      <a:lnTo>
                        <a:pt x="223" y="15"/>
                      </a:lnTo>
                      <a:lnTo>
                        <a:pt x="229" y="11"/>
                      </a:lnTo>
                      <a:lnTo>
                        <a:pt x="230" y="6"/>
                      </a:lnTo>
                      <a:lnTo>
                        <a:pt x="236" y="2"/>
                      </a:lnTo>
                      <a:lnTo>
                        <a:pt x="233" y="0"/>
                      </a:lnTo>
                      <a:lnTo>
                        <a:pt x="228" y="3"/>
                      </a:lnTo>
                      <a:lnTo>
                        <a:pt x="219" y="10"/>
                      </a:lnTo>
                      <a:lnTo>
                        <a:pt x="209" y="15"/>
                      </a:lnTo>
                      <a:lnTo>
                        <a:pt x="198" y="23"/>
                      </a:lnTo>
                      <a:lnTo>
                        <a:pt x="198" y="26"/>
                      </a:lnTo>
                      <a:lnTo>
                        <a:pt x="199" y="31"/>
                      </a:lnTo>
                      <a:lnTo>
                        <a:pt x="205" y="29"/>
                      </a:lnTo>
                      <a:close/>
                      <a:moveTo>
                        <a:pt x="134" y="99"/>
                      </a:moveTo>
                      <a:lnTo>
                        <a:pt x="131" y="98"/>
                      </a:lnTo>
                      <a:lnTo>
                        <a:pt x="133" y="103"/>
                      </a:lnTo>
                      <a:lnTo>
                        <a:pt x="134" y="99"/>
                      </a:lnTo>
                      <a:close/>
                      <a:moveTo>
                        <a:pt x="129" y="107"/>
                      </a:moveTo>
                      <a:lnTo>
                        <a:pt x="123" y="111"/>
                      </a:lnTo>
                      <a:lnTo>
                        <a:pt x="129" y="109"/>
                      </a:lnTo>
                      <a:lnTo>
                        <a:pt x="129" y="107"/>
                      </a:lnTo>
                      <a:close/>
                      <a:moveTo>
                        <a:pt x="318" y="262"/>
                      </a:moveTo>
                      <a:lnTo>
                        <a:pt x="313" y="266"/>
                      </a:lnTo>
                      <a:lnTo>
                        <a:pt x="308" y="267"/>
                      </a:lnTo>
                      <a:lnTo>
                        <a:pt x="305" y="273"/>
                      </a:lnTo>
                      <a:lnTo>
                        <a:pt x="304" y="278"/>
                      </a:lnTo>
                      <a:lnTo>
                        <a:pt x="301" y="284"/>
                      </a:lnTo>
                      <a:lnTo>
                        <a:pt x="295" y="288"/>
                      </a:lnTo>
                      <a:lnTo>
                        <a:pt x="293" y="292"/>
                      </a:lnTo>
                      <a:lnTo>
                        <a:pt x="289" y="292"/>
                      </a:lnTo>
                      <a:lnTo>
                        <a:pt x="287" y="286"/>
                      </a:lnTo>
                      <a:lnTo>
                        <a:pt x="289" y="280"/>
                      </a:lnTo>
                      <a:lnTo>
                        <a:pt x="293" y="270"/>
                      </a:lnTo>
                      <a:lnTo>
                        <a:pt x="295" y="265"/>
                      </a:lnTo>
                      <a:lnTo>
                        <a:pt x="297" y="259"/>
                      </a:lnTo>
                      <a:lnTo>
                        <a:pt x="302" y="257"/>
                      </a:lnTo>
                      <a:lnTo>
                        <a:pt x="306" y="254"/>
                      </a:lnTo>
                      <a:lnTo>
                        <a:pt x="306" y="250"/>
                      </a:lnTo>
                      <a:lnTo>
                        <a:pt x="308" y="244"/>
                      </a:lnTo>
                      <a:lnTo>
                        <a:pt x="306" y="244"/>
                      </a:lnTo>
                      <a:lnTo>
                        <a:pt x="305" y="244"/>
                      </a:lnTo>
                      <a:lnTo>
                        <a:pt x="301" y="239"/>
                      </a:lnTo>
                      <a:lnTo>
                        <a:pt x="299" y="235"/>
                      </a:lnTo>
                      <a:lnTo>
                        <a:pt x="302" y="224"/>
                      </a:lnTo>
                      <a:lnTo>
                        <a:pt x="297" y="224"/>
                      </a:lnTo>
                      <a:lnTo>
                        <a:pt x="293" y="225"/>
                      </a:lnTo>
                      <a:lnTo>
                        <a:pt x="290" y="221"/>
                      </a:lnTo>
                      <a:lnTo>
                        <a:pt x="293" y="216"/>
                      </a:lnTo>
                      <a:lnTo>
                        <a:pt x="293" y="205"/>
                      </a:lnTo>
                      <a:lnTo>
                        <a:pt x="290" y="201"/>
                      </a:lnTo>
                      <a:lnTo>
                        <a:pt x="293" y="200"/>
                      </a:lnTo>
                      <a:lnTo>
                        <a:pt x="286" y="194"/>
                      </a:lnTo>
                      <a:lnTo>
                        <a:pt x="279" y="191"/>
                      </a:lnTo>
                      <a:lnTo>
                        <a:pt x="274" y="191"/>
                      </a:lnTo>
                      <a:lnTo>
                        <a:pt x="272" y="181"/>
                      </a:lnTo>
                      <a:lnTo>
                        <a:pt x="267" y="178"/>
                      </a:lnTo>
                      <a:lnTo>
                        <a:pt x="253" y="176"/>
                      </a:lnTo>
                      <a:lnTo>
                        <a:pt x="248" y="175"/>
                      </a:lnTo>
                      <a:lnTo>
                        <a:pt x="242" y="176"/>
                      </a:lnTo>
                      <a:lnTo>
                        <a:pt x="233" y="175"/>
                      </a:lnTo>
                      <a:lnTo>
                        <a:pt x="230" y="175"/>
                      </a:lnTo>
                      <a:lnTo>
                        <a:pt x="213" y="167"/>
                      </a:lnTo>
                      <a:lnTo>
                        <a:pt x="157" y="156"/>
                      </a:lnTo>
                      <a:lnTo>
                        <a:pt x="150" y="147"/>
                      </a:lnTo>
                      <a:lnTo>
                        <a:pt x="146" y="143"/>
                      </a:lnTo>
                      <a:lnTo>
                        <a:pt x="139" y="140"/>
                      </a:lnTo>
                      <a:lnTo>
                        <a:pt x="138" y="137"/>
                      </a:lnTo>
                      <a:lnTo>
                        <a:pt x="129" y="137"/>
                      </a:lnTo>
                      <a:lnTo>
                        <a:pt x="123" y="134"/>
                      </a:lnTo>
                      <a:lnTo>
                        <a:pt x="118" y="133"/>
                      </a:lnTo>
                      <a:lnTo>
                        <a:pt x="112" y="136"/>
                      </a:lnTo>
                      <a:lnTo>
                        <a:pt x="107" y="136"/>
                      </a:lnTo>
                      <a:lnTo>
                        <a:pt x="110" y="133"/>
                      </a:lnTo>
                      <a:lnTo>
                        <a:pt x="111" y="128"/>
                      </a:lnTo>
                      <a:lnTo>
                        <a:pt x="111" y="122"/>
                      </a:lnTo>
                      <a:lnTo>
                        <a:pt x="114" y="118"/>
                      </a:lnTo>
                      <a:lnTo>
                        <a:pt x="115" y="111"/>
                      </a:lnTo>
                      <a:lnTo>
                        <a:pt x="110" y="107"/>
                      </a:lnTo>
                      <a:lnTo>
                        <a:pt x="103" y="111"/>
                      </a:lnTo>
                      <a:lnTo>
                        <a:pt x="99" y="115"/>
                      </a:lnTo>
                      <a:lnTo>
                        <a:pt x="92" y="118"/>
                      </a:lnTo>
                      <a:lnTo>
                        <a:pt x="87" y="120"/>
                      </a:lnTo>
                      <a:lnTo>
                        <a:pt x="77" y="125"/>
                      </a:lnTo>
                      <a:lnTo>
                        <a:pt x="57" y="133"/>
                      </a:lnTo>
                      <a:lnTo>
                        <a:pt x="51" y="134"/>
                      </a:lnTo>
                      <a:lnTo>
                        <a:pt x="46" y="133"/>
                      </a:lnTo>
                      <a:lnTo>
                        <a:pt x="40" y="128"/>
                      </a:lnTo>
                      <a:lnTo>
                        <a:pt x="39" y="130"/>
                      </a:lnTo>
                      <a:lnTo>
                        <a:pt x="38" y="132"/>
                      </a:lnTo>
                      <a:lnTo>
                        <a:pt x="35" y="137"/>
                      </a:lnTo>
                      <a:lnTo>
                        <a:pt x="31" y="137"/>
                      </a:lnTo>
                      <a:lnTo>
                        <a:pt x="32" y="179"/>
                      </a:lnTo>
                      <a:lnTo>
                        <a:pt x="32" y="185"/>
                      </a:lnTo>
                      <a:lnTo>
                        <a:pt x="30" y="190"/>
                      </a:lnTo>
                      <a:lnTo>
                        <a:pt x="19" y="195"/>
                      </a:lnTo>
                      <a:lnTo>
                        <a:pt x="8" y="202"/>
                      </a:lnTo>
                      <a:lnTo>
                        <a:pt x="6" y="208"/>
                      </a:lnTo>
                      <a:lnTo>
                        <a:pt x="4" y="213"/>
                      </a:lnTo>
                      <a:lnTo>
                        <a:pt x="0" y="217"/>
                      </a:lnTo>
                      <a:lnTo>
                        <a:pt x="0" y="223"/>
                      </a:lnTo>
                      <a:lnTo>
                        <a:pt x="4" y="228"/>
                      </a:lnTo>
                      <a:lnTo>
                        <a:pt x="9" y="229"/>
                      </a:lnTo>
                      <a:lnTo>
                        <a:pt x="15" y="240"/>
                      </a:lnTo>
                      <a:lnTo>
                        <a:pt x="9" y="254"/>
                      </a:lnTo>
                      <a:lnTo>
                        <a:pt x="11" y="263"/>
                      </a:lnTo>
                      <a:lnTo>
                        <a:pt x="8" y="269"/>
                      </a:lnTo>
                      <a:lnTo>
                        <a:pt x="11" y="280"/>
                      </a:lnTo>
                      <a:lnTo>
                        <a:pt x="11" y="289"/>
                      </a:lnTo>
                      <a:lnTo>
                        <a:pt x="8" y="294"/>
                      </a:lnTo>
                      <a:lnTo>
                        <a:pt x="16" y="301"/>
                      </a:lnTo>
                      <a:lnTo>
                        <a:pt x="21" y="305"/>
                      </a:lnTo>
                      <a:lnTo>
                        <a:pt x="27" y="308"/>
                      </a:lnTo>
                      <a:lnTo>
                        <a:pt x="36" y="309"/>
                      </a:lnTo>
                      <a:lnTo>
                        <a:pt x="39" y="316"/>
                      </a:lnTo>
                      <a:lnTo>
                        <a:pt x="44" y="319"/>
                      </a:lnTo>
                      <a:lnTo>
                        <a:pt x="51" y="322"/>
                      </a:lnTo>
                      <a:lnTo>
                        <a:pt x="59" y="326"/>
                      </a:lnTo>
                      <a:lnTo>
                        <a:pt x="66" y="338"/>
                      </a:lnTo>
                      <a:lnTo>
                        <a:pt x="77" y="346"/>
                      </a:lnTo>
                      <a:lnTo>
                        <a:pt x="82" y="349"/>
                      </a:lnTo>
                      <a:lnTo>
                        <a:pt x="87" y="350"/>
                      </a:lnTo>
                      <a:lnTo>
                        <a:pt x="92" y="354"/>
                      </a:lnTo>
                      <a:lnTo>
                        <a:pt x="97" y="360"/>
                      </a:lnTo>
                      <a:lnTo>
                        <a:pt x="101" y="365"/>
                      </a:lnTo>
                      <a:lnTo>
                        <a:pt x="104" y="380"/>
                      </a:lnTo>
                      <a:lnTo>
                        <a:pt x="105" y="385"/>
                      </a:lnTo>
                      <a:lnTo>
                        <a:pt x="104" y="387"/>
                      </a:lnTo>
                      <a:lnTo>
                        <a:pt x="107" y="393"/>
                      </a:lnTo>
                      <a:lnTo>
                        <a:pt x="107" y="398"/>
                      </a:lnTo>
                      <a:lnTo>
                        <a:pt x="108" y="399"/>
                      </a:lnTo>
                      <a:lnTo>
                        <a:pt x="110" y="404"/>
                      </a:lnTo>
                      <a:lnTo>
                        <a:pt x="114" y="406"/>
                      </a:lnTo>
                      <a:lnTo>
                        <a:pt x="116" y="411"/>
                      </a:lnTo>
                      <a:lnTo>
                        <a:pt x="111" y="422"/>
                      </a:lnTo>
                      <a:lnTo>
                        <a:pt x="114" y="430"/>
                      </a:lnTo>
                      <a:lnTo>
                        <a:pt x="114" y="438"/>
                      </a:lnTo>
                      <a:lnTo>
                        <a:pt x="118" y="444"/>
                      </a:lnTo>
                      <a:lnTo>
                        <a:pt x="119" y="450"/>
                      </a:lnTo>
                      <a:lnTo>
                        <a:pt x="122" y="456"/>
                      </a:lnTo>
                      <a:lnTo>
                        <a:pt x="127" y="459"/>
                      </a:lnTo>
                      <a:lnTo>
                        <a:pt x="142" y="461"/>
                      </a:lnTo>
                      <a:lnTo>
                        <a:pt x="146" y="472"/>
                      </a:lnTo>
                      <a:lnTo>
                        <a:pt x="242" y="467"/>
                      </a:lnTo>
                      <a:lnTo>
                        <a:pt x="314" y="460"/>
                      </a:lnTo>
                      <a:lnTo>
                        <a:pt x="317" y="460"/>
                      </a:lnTo>
                      <a:lnTo>
                        <a:pt x="316" y="448"/>
                      </a:lnTo>
                      <a:lnTo>
                        <a:pt x="316" y="444"/>
                      </a:lnTo>
                      <a:lnTo>
                        <a:pt x="316" y="438"/>
                      </a:lnTo>
                      <a:lnTo>
                        <a:pt x="314" y="433"/>
                      </a:lnTo>
                      <a:lnTo>
                        <a:pt x="312" y="427"/>
                      </a:lnTo>
                      <a:lnTo>
                        <a:pt x="312" y="423"/>
                      </a:lnTo>
                      <a:lnTo>
                        <a:pt x="306" y="417"/>
                      </a:lnTo>
                      <a:lnTo>
                        <a:pt x="308" y="412"/>
                      </a:lnTo>
                      <a:lnTo>
                        <a:pt x="305" y="400"/>
                      </a:lnTo>
                      <a:lnTo>
                        <a:pt x="306" y="391"/>
                      </a:lnTo>
                      <a:lnTo>
                        <a:pt x="309" y="379"/>
                      </a:lnTo>
                      <a:lnTo>
                        <a:pt x="309" y="374"/>
                      </a:lnTo>
                      <a:lnTo>
                        <a:pt x="310" y="369"/>
                      </a:lnTo>
                      <a:lnTo>
                        <a:pt x="313" y="364"/>
                      </a:lnTo>
                      <a:lnTo>
                        <a:pt x="313" y="357"/>
                      </a:lnTo>
                      <a:lnTo>
                        <a:pt x="310" y="346"/>
                      </a:lnTo>
                      <a:lnTo>
                        <a:pt x="310" y="342"/>
                      </a:lnTo>
                      <a:lnTo>
                        <a:pt x="313" y="331"/>
                      </a:lnTo>
                      <a:lnTo>
                        <a:pt x="316" y="326"/>
                      </a:lnTo>
                      <a:lnTo>
                        <a:pt x="320" y="322"/>
                      </a:lnTo>
                      <a:lnTo>
                        <a:pt x="321" y="319"/>
                      </a:lnTo>
                      <a:lnTo>
                        <a:pt x="317" y="308"/>
                      </a:lnTo>
                      <a:lnTo>
                        <a:pt x="318" y="303"/>
                      </a:lnTo>
                      <a:lnTo>
                        <a:pt x="320" y="292"/>
                      </a:lnTo>
                      <a:lnTo>
                        <a:pt x="325" y="277"/>
                      </a:lnTo>
                      <a:lnTo>
                        <a:pt x="327" y="273"/>
                      </a:lnTo>
                      <a:lnTo>
                        <a:pt x="324" y="266"/>
                      </a:lnTo>
                      <a:lnTo>
                        <a:pt x="318" y="262"/>
                      </a:lnTo>
                      <a:close/>
                      <a:moveTo>
                        <a:pt x="126" y="115"/>
                      </a:moveTo>
                      <a:lnTo>
                        <a:pt x="123" y="115"/>
                      </a:lnTo>
                      <a:lnTo>
                        <a:pt x="118" y="120"/>
                      </a:lnTo>
                      <a:lnTo>
                        <a:pt x="115" y="125"/>
                      </a:lnTo>
                      <a:lnTo>
                        <a:pt x="126" y="115"/>
                      </a:lnTo>
                      <a:close/>
                      <a:moveTo>
                        <a:pt x="341" y="228"/>
                      </a:moveTo>
                      <a:lnTo>
                        <a:pt x="340" y="227"/>
                      </a:lnTo>
                      <a:lnTo>
                        <a:pt x="335" y="231"/>
                      </a:lnTo>
                      <a:lnTo>
                        <a:pt x="332" y="236"/>
                      </a:lnTo>
                      <a:lnTo>
                        <a:pt x="327" y="242"/>
                      </a:lnTo>
                      <a:lnTo>
                        <a:pt x="327" y="247"/>
                      </a:lnTo>
                      <a:lnTo>
                        <a:pt x="323" y="252"/>
                      </a:lnTo>
                      <a:lnTo>
                        <a:pt x="320" y="261"/>
                      </a:lnTo>
                      <a:lnTo>
                        <a:pt x="323" y="265"/>
                      </a:lnTo>
                      <a:lnTo>
                        <a:pt x="328" y="266"/>
                      </a:lnTo>
                      <a:lnTo>
                        <a:pt x="332" y="261"/>
                      </a:lnTo>
                      <a:lnTo>
                        <a:pt x="333" y="257"/>
                      </a:lnTo>
                      <a:lnTo>
                        <a:pt x="333" y="251"/>
                      </a:lnTo>
                      <a:lnTo>
                        <a:pt x="337" y="244"/>
                      </a:lnTo>
                      <a:lnTo>
                        <a:pt x="337" y="239"/>
                      </a:lnTo>
                      <a:lnTo>
                        <a:pt x="341" y="22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2" name="Freeform 175">
                  <a:extLst>
                    <a:ext uri="{FF2B5EF4-FFF2-40B4-BE49-F238E27FC236}">
                      <a16:creationId xmlns:a16="http://schemas.microsoft.com/office/drawing/2014/main" id="{56B4D653-B429-752C-8CBA-FDAF35390712}"/>
                    </a:ext>
                  </a:extLst>
                </p:cNvPr>
                <p:cNvSpPr>
                  <a:spLocks noEditPoints="1"/>
                </p:cNvSpPr>
                <p:nvPr/>
              </p:nvSpPr>
              <p:spPr bwMode="auto">
                <a:xfrm>
                  <a:off x="4275" y="2547"/>
                  <a:ext cx="232" cy="402"/>
                </a:xfrm>
                <a:custGeom>
                  <a:avLst/>
                  <a:gdLst/>
                  <a:ahLst/>
                  <a:cxnLst>
                    <a:cxn ang="0">
                      <a:pos x="220" y="7"/>
                    </a:cxn>
                    <a:cxn ang="0">
                      <a:pos x="212" y="0"/>
                    </a:cxn>
                    <a:cxn ang="0">
                      <a:pos x="73" y="13"/>
                    </a:cxn>
                    <a:cxn ang="0">
                      <a:pos x="64" y="26"/>
                    </a:cxn>
                    <a:cxn ang="0">
                      <a:pos x="58" y="34"/>
                    </a:cxn>
                    <a:cxn ang="0">
                      <a:pos x="62" y="40"/>
                    </a:cxn>
                    <a:cxn ang="0">
                      <a:pos x="56" y="45"/>
                    </a:cxn>
                    <a:cxn ang="0">
                      <a:pos x="57" y="57"/>
                    </a:cxn>
                    <a:cxn ang="0">
                      <a:pos x="45" y="65"/>
                    </a:cxn>
                    <a:cxn ang="0">
                      <a:pos x="39" y="78"/>
                    </a:cxn>
                    <a:cxn ang="0">
                      <a:pos x="35" y="82"/>
                    </a:cxn>
                    <a:cxn ang="0">
                      <a:pos x="24" y="98"/>
                    </a:cxn>
                    <a:cxn ang="0">
                      <a:pos x="29" y="112"/>
                    </a:cxn>
                    <a:cxn ang="0">
                      <a:pos x="22" y="118"/>
                    </a:cxn>
                    <a:cxn ang="0">
                      <a:pos x="20" y="121"/>
                    </a:cxn>
                    <a:cxn ang="0">
                      <a:pos x="16" y="132"/>
                    </a:cxn>
                    <a:cxn ang="0">
                      <a:pos x="22" y="137"/>
                    </a:cxn>
                    <a:cxn ang="0">
                      <a:pos x="24" y="147"/>
                    </a:cxn>
                    <a:cxn ang="0">
                      <a:pos x="26" y="156"/>
                    </a:cxn>
                    <a:cxn ang="0">
                      <a:pos x="29" y="167"/>
                    </a:cxn>
                    <a:cxn ang="0">
                      <a:pos x="23" y="178"/>
                    </a:cxn>
                    <a:cxn ang="0">
                      <a:pos x="26" y="182"/>
                    </a:cxn>
                    <a:cxn ang="0">
                      <a:pos x="26" y="193"/>
                    </a:cxn>
                    <a:cxn ang="0">
                      <a:pos x="26" y="208"/>
                    </a:cxn>
                    <a:cxn ang="0">
                      <a:pos x="33" y="216"/>
                    </a:cxn>
                    <a:cxn ang="0">
                      <a:pos x="31" y="220"/>
                    </a:cxn>
                    <a:cxn ang="0">
                      <a:pos x="39" y="232"/>
                    </a:cxn>
                    <a:cxn ang="0">
                      <a:pos x="45" y="236"/>
                    </a:cxn>
                    <a:cxn ang="0">
                      <a:pos x="31" y="243"/>
                    </a:cxn>
                    <a:cxn ang="0">
                      <a:pos x="39" y="247"/>
                    </a:cxn>
                    <a:cxn ang="0">
                      <a:pos x="30" y="257"/>
                    </a:cxn>
                    <a:cxn ang="0">
                      <a:pos x="23" y="273"/>
                    </a:cxn>
                    <a:cxn ang="0">
                      <a:pos x="20" y="282"/>
                    </a:cxn>
                    <a:cxn ang="0">
                      <a:pos x="8" y="296"/>
                    </a:cxn>
                    <a:cxn ang="0">
                      <a:pos x="8" y="303"/>
                    </a:cxn>
                    <a:cxn ang="0">
                      <a:pos x="8" y="319"/>
                    </a:cxn>
                    <a:cxn ang="0">
                      <a:pos x="3" y="330"/>
                    </a:cxn>
                    <a:cxn ang="0">
                      <a:pos x="0" y="346"/>
                    </a:cxn>
                    <a:cxn ang="0">
                      <a:pos x="136" y="338"/>
                    </a:cxn>
                    <a:cxn ang="0">
                      <a:pos x="129" y="362"/>
                    </a:cxn>
                    <a:cxn ang="0">
                      <a:pos x="141" y="380"/>
                    </a:cxn>
                    <a:cxn ang="0">
                      <a:pos x="145" y="394"/>
                    </a:cxn>
                    <a:cxn ang="0">
                      <a:pos x="155" y="402"/>
                    </a:cxn>
                    <a:cxn ang="0">
                      <a:pos x="167" y="392"/>
                    </a:cxn>
                    <a:cxn ang="0">
                      <a:pos x="172" y="388"/>
                    </a:cxn>
                    <a:cxn ang="0">
                      <a:pos x="187" y="384"/>
                    </a:cxn>
                    <a:cxn ang="0">
                      <a:pos x="193" y="380"/>
                    </a:cxn>
                    <a:cxn ang="0">
                      <a:pos x="212" y="384"/>
                    </a:cxn>
                    <a:cxn ang="0">
                      <a:pos x="229" y="384"/>
                    </a:cxn>
                    <a:cxn ang="0">
                      <a:pos x="212" y="394"/>
                    </a:cxn>
                    <a:cxn ang="0">
                      <a:pos x="212" y="392"/>
                    </a:cxn>
                  </a:cxnLst>
                  <a:rect l="0" t="0" r="r" b="b"/>
                  <a:pathLst>
                    <a:path w="232" h="402">
                      <a:moveTo>
                        <a:pt x="232" y="376"/>
                      </a:moveTo>
                      <a:lnTo>
                        <a:pt x="216" y="255"/>
                      </a:lnTo>
                      <a:lnTo>
                        <a:pt x="220" y="7"/>
                      </a:lnTo>
                      <a:lnTo>
                        <a:pt x="214" y="4"/>
                      </a:lnTo>
                      <a:lnTo>
                        <a:pt x="212" y="0"/>
                      </a:lnTo>
                      <a:lnTo>
                        <a:pt x="212" y="0"/>
                      </a:lnTo>
                      <a:lnTo>
                        <a:pt x="163" y="4"/>
                      </a:lnTo>
                      <a:lnTo>
                        <a:pt x="71" y="11"/>
                      </a:lnTo>
                      <a:lnTo>
                        <a:pt x="73" y="13"/>
                      </a:lnTo>
                      <a:lnTo>
                        <a:pt x="75" y="18"/>
                      </a:lnTo>
                      <a:lnTo>
                        <a:pt x="69" y="23"/>
                      </a:lnTo>
                      <a:lnTo>
                        <a:pt x="64" y="26"/>
                      </a:lnTo>
                      <a:lnTo>
                        <a:pt x="61" y="22"/>
                      </a:lnTo>
                      <a:lnTo>
                        <a:pt x="62" y="34"/>
                      </a:lnTo>
                      <a:lnTo>
                        <a:pt x="58" y="34"/>
                      </a:lnTo>
                      <a:lnTo>
                        <a:pt x="57" y="29"/>
                      </a:lnTo>
                      <a:lnTo>
                        <a:pt x="57" y="36"/>
                      </a:lnTo>
                      <a:lnTo>
                        <a:pt x="62" y="40"/>
                      </a:lnTo>
                      <a:lnTo>
                        <a:pt x="57" y="41"/>
                      </a:lnTo>
                      <a:lnTo>
                        <a:pt x="56" y="37"/>
                      </a:lnTo>
                      <a:lnTo>
                        <a:pt x="56" y="45"/>
                      </a:lnTo>
                      <a:lnTo>
                        <a:pt x="58" y="48"/>
                      </a:lnTo>
                      <a:lnTo>
                        <a:pt x="56" y="53"/>
                      </a:lnTo>
                      <a:lnTo>
                        <a:pt x="57" y="57"/>
                      </a:lnTo>
                      <a:lnTo>
                        <a:pt x="53" y="64"/>
                      </a:lnTo>
                      <a:lnTo>
                        <a:pt x="49" y="65"/>
                      </a:lnTo>
                      <a:lnTo>
                        <a:pt x="45" y="65"/>
                      </a:lnTo>
                      <a:lnTo>
                        <a:pt x="45" y="69"/>
                      </a:lnTo>
                      <a:lnTo>
                        <a:pt x="41" y="75"/>
                      </a:lnTo>
                      <a:lnTo>
                        <a:pt x="39" y="78"/>
                      </a:lnTo>
                      <a:lnTo>
                        <a:pt x="34" y="76"/>
                      </a:lnTo>
                      <a:lnTo>
                        <a:pt x="38" y="80"/>
                      </a:lnTo>
                      <a:lnTo>
                        <a:pt x="35" y="82"/>
                      </a:lnTo>
                      <a:lnTo>
                        <a:pt x="35" y="87"/>
                      </a:lnTo>
                      <a:lnTo>
                        <a:pt x="38" y="93"/>
                      </a:lnTo>
                      <a:lnTo>
                        <a:pt x="24" y="98"/>
                      </a:lnTo>
                      <a:lnTo>
                        <a:pt x="29" y="101"/>
                      </a:lnTo>
                      <a:lnTo>
                        <a:pt x="27" y="106"/>
                      </a:lnTo>
                      <a:lnTo>
                        <a:pt x="29" y="112"/>
                      </a:lnTo>
                      <a:lnTo>
                        <a:pt x="27" y="114"/>
                      </a:lnTo>
                      <a:lnTo>
                        <a:pt x="22" y="114"/>
                      </a:lnTo>
                      <a:lnTo>
                        <a:pt x="22" y="118"/>
                      </a:lnTo>
                      <a:lnTo>
                        <a:pt x="27" y="120"/>
                      </a:lnTo>
                      <a:lnTo>
                        <a:pt x="22" y="122"/>
                      </a:lnTo>
                      <a:lnTo>
                        <a:pt x="20" y="121"/>
                      </a:lnTo>
                      <a:lnTo>
                        <a:pt x="18" y="122"/>
                      </a:lnTo>
                      <a:lnTo>
                        <a:pt x="22" y="128"/>
                      </a:lnTo>
                      <a:lnTo>
                        <a:pt x="16" y="132"/>
                      </a:lnTo>
                      <a:lnTo>
                        <a:pt x="19" y="137"/>
                      </a:lnTo>
                      <a:lnTo>
                        <a:pt x="16" y="143"/>
                      </a:lnTo>
                      <a:lnTo>
                        <a:pt x="22" y="137"/>
                      </a:lnTo>
                      <a:lnTo>
                        <a:pt x="24" y="141"/>
                      </a:lnTo>
                      <a:lnTo>
                        <a:pt x="19" y="144"/>
                      </a:lnTo>
                      <a:lnTo>
                        <a:pt x="24" y="147"/>
                      </a:lnTo>
                      <a:lnTo>
                        <a:pt x="26" y="145"/>
                      </a:lnTo>
                      <a:lnTo>
                        <a:pt x="23" y="151"/>
                      </a:lnTo>
                      <a:lnTo>
                        <a:pt x="26" y="156"/>
                      </a:lnTo>
                      <a:lnTo>
                        <a:pt x="27" y="158"/>
                      </a:lnTo>
                      <a:lnTo>
                        <a:pt x="29" y="166"/>
                      </a:lnTo>
                      <a:lnTo>
                        <a:pt x="29" y="167"/>
                      </a:lnTo>
                      <a:lnTo>
                        <a:pt x="23" y="167"/>
                      </a:lnTo>
                      <a:lnTo>
                        <a:pt x="24" y="171"/>
                      </a:lnTo>
                      <a:lnTo>
                        <a:pt x="23" y="178"/>
                      </a:lnTo>
                      <a:lnTo>
                        <a:pt x="22" y="181"/>
                      </a:lnTo>
                      <a:lnTo>
                        <a:pt x="20" y="186"/>
                      </a:lnTo>
                      <a:lnTo>
                        <a:pt x="26" y="182"/>
                      </a:lnTo>
                      <a:lnTo>
                        <a:pt x="30" y="183"/>
                      </a:lnTo>
                      <a:lnTo>
                        <a:pt x="30" y="189"/>
                      </a:lnTo>
                      <a:lnTo>
                        <a:pt x="26" y="193"/>
                      </a:lnTo>
                      <a:lnTo>
                        <a:pt x="26" y="198"/>
                      </a:lnTo>
                      <a:lnTo>
                        <a:pt x="33" y="202"/>
                      </a:lnTo>
                      <a:lnTo>
                        <a:pt x="26" y="208"/>
                      </a:lnTo>
                      <a:lnTo>
                        <a:pt x="27" y="212"/>
                      </a:lnTo>
                      <a:lnTo>
                        <a:pt x="37" y="211"/>
                      </a:lnTo>
                      <a:lnTo>
                        <a:pt x="33" y="216"/>
                      </a:lnTo>
                      <a:lnTo>
                        <a:pt x="37" y="220"/>
                      </a:lnTo>
                      <a:lnTo>
                        <a:pt x="31" y="219"/>
                      </a:lnTo>
                      <a:lnTo>
                        <a:pt x="31" y="220"/>
                      </a:lnTo>
                      <a:lnTo>
                        <a:pt x="34" y="225"/>
                      </a:lnTo>
                      <a:lnTo>
                        <a:pt x="38" y="228"/>
                      </a:lnTo>
                      <a:lnTo>
                        <a:pt x="39" y="232"/>
                      </a:lnTo>
                      <a:lnTo>
                        <a:pt x="45" y="234"/>
                      </a:lnTo>
                      <a:lnTo>
                        <a:pt x="46" y="234"/>
                      </a:lnTo>
                      <a:lnTo>
                        <a:pt x="45" y="236"/>
                      </a:lnTo>
                      <a:lnTo>
                        <a:pt x="42" y="236"/>
                      </a:lnTo>
                      <a:lnTo>
                        <a:pt x="38" y="240"/>
                      </a:lnTo>
                      <a:lnTo>
                        <a:pt x="31" y="243"/>
                      </a:lnTo>
                      <a:lnTo>
                        <a:pt x="29" y="247"/>
                      </a:lnTo>
                      <a:lnTo>
                        <a:pt x="34" y="249"/>
                      </a:lnTo>
                      <a:lnTo>
                        <a:pt x="39" y="247"/>
                      </a:lnTo>
                      <a:lnTo>
                        <a:pt x="35" y="254"/>
                      </a:lnTo>
                      <a:lnTo>
                        <a:pt x="35" y="255"/>
                      </a:lnTo>
                      <a:lnTo>
                        <a:pt x="30" y="257"/>
                      </a:lnTo>
                      <a:lnTo>
                        <a:pt x="35" y="258"/>
                      </a:lnTo>
                      <a:lnTo>
                        <a:pt x="35" y="259"/>
                      </a:lnTo>
                      <a:lnTo>
                        <a:pt x="23" y="273"/>
                      </a:lnTo>
                      <a:lnTo>
                        <a:pt x="19" y="274"/>
                      </a:lnTo>
                      <a:lnTo>
                        <a:pt x="16" y="280"/>
                      </a:lnTo>
                      <a:lnTo>
                        <a:pt x="20" y="282"/>
                      </a:lnTo>
                      <a:lnTo>
                        <a:pt x="15" y="288"/>
                      </a:lnTo>
                      <a:lnTo>
                        <a:pt x="14" y="292"/>
                      </a:lnTo>
                      <a:lnTo>
                        <a:pt x="8" y="296"/>
                      </a:lnTo>
                      <a:lnTo>
                        <a:pt x="14" y="296"/>
                      </a:lnTo>
                      <a:lnTo>
                        <a:pt x="12" y="299"/>
                      </a:lnTo>
                      <a:lnTo>
                        <a:pt x="8" y="303"/>
                      </a:lnTo>
                      <a:lnTo>
                        <a:pt x="10" y="314"/>
                      </a:lnTo>
                      <a:lnTo>
                        <a:pt x="4" y="314"/>
                      </a:lnTo>
                      <a:lnTo>
                        <a:pt x="8" y="319"/>
                      </a:lnTo>
                      <a:lnTo>
                        <a:pt x="7" y="323"/>
                      </a:lnTo>
                      <a:lnTo>
                        <a:pt x="0" y="324"/>
                      </a:lnTo>
                      <a:lnTo>
                        <a:pt x="3" y="330"/>
                      </a:lnTo>
                      <a:lnTo>
                        <a:pt x="1" y="335"/>
                      </a:lnTo>
                      <a:lnTo>
                        <a:pt x="5" y="341"/>
                      </a:lnTo>
                      <a:lnTo>
                        <a:pt x="0" y="346"/>
                      </a:lnTo>
                      <a:lnTo>
                        <a:pt x="69" y="342"/>
                      </a:lnTo>
                      <a:lnTo>
                        <a:pt x="134" y="337"/>
                      </a:lnTo>
                      <a:lnTo>
                        <a:pt x="136" y="338"/>
                      </a:lnTo>
                      <a:lnTo>
                        <a:pt x="134" y="343"/>
                      </a:lnTo>
                      <a:lnTo>
                        <a:pt x="130" y="354"/>
                      </a:lnTo>
                      <a:lnTo>
                        <a:pt x="129" y="362"/>
                      </a:lnTo>
                      <a:lnTo>
                        <a:pt x="130" y="368"/>
                      </a:lnTo>
                      <a:lnTo>
                        <a:pt x="134" y="373"/>
                      </a:lnTo>
                      <a:lnTo>
                        <a:pt x="141" y="380"/>
                      </a:lnTo>
                      <a:lnTo>
                        <a:pt x="142" y="385"/>
                      </a:lnTo>
                      <a:lnTo>
                        <a:pt x="147" y="391"/>
                      </a:lnTo>
                      <a:lnTo>
                        <a:pt x="145" y="394"/>
                      </a:lnTo>
                      <a:lnTo>
                        <a:pt x="148" y="398"/>
                      </a:lnTo>
                      <a:lnTo>
                        <a:pt x="152" y="400"/>
                      </a:lnTo>
                      <a:lnTo>
                        <a:pt x="155" y="402"/>
                      </a:lnTo>
                      <a:lnTo>
                        <a:pt x="160" y="402"/>
                      </a:lnTo>
                      <a:lnTo>
                        <a:pt x="161" y="396"/>
                      </a:lnTo>
                      <a:lnTo>
                        <a:pt x="167" y="392"/>
                      </a:lnTo>
                      <a:lnTo>
                        <a:pt x="168" y="390"/>
                      </a:lnTo>
                      <a:lnTo>
                        <a:pt x="168" y="390"/>
                      </a:lnTo>
                      <a:lnTo>
                        <a:pt x="172" y="388"/>
                      </a:lnTo>
                      <a:lnTo>
                        <a:pt x="171" y="390"/>
                      </a:lnTo>
                      <a:lnTo>
                        <a:pt x="176" y="388"/>
                      </a:lnTo>
                      <a:lnTo>
                        <a:pt x="187" y="384"/>
                      </a:lnTo>
                      <a:lnTo>
                        <a:pt x="198" y="383"/>
                      </a:lnTo>
                      <a:lnTo>
                        <a:pt x="199" y="380"/>
                      </a:lnTo>
                      <a:lnTo>
                        <a:pt x="193" y="380"/>
                      </a:lnTo>
                      <a:lnTo>
                        <a:pt x="201" y="379"/>
                      </a:lnTo>
                      <a:lnTo>
                        <a:pt x="206" y="383"/>
                      </a:lnTo>
                      <a:lnTo>
                        <a:pt x="212" y="384"/>
                      </a:lnTo>
                      <a:lnTo>
                        <a:pt x="217" y="383"/>
                      </a:lnTo>
                      <a:lnTo>
                        <a:pt x="218" y="380"/>
                      </a:lnTo>
                      <a:lnTo>
                        <a:pt x="229" y="384"/>
                      </a:lnTo>
                      <a:lnTo>
                        <a:pt x="232" y="379"/>
                      </a:lnTo>
                      <a:lnTo>
                        <a:pt x="232" y="376"/>
                      </a:lnTo>
                      <a:close/>
                      <a:moveTo>
                        <a:pt x="212" y="394"/>
                      </a:moveTo>
                      <a:lnTo>
                        <a:pt x="216" y="394"/>
                      </a:lnTo>
                      <a:lnTo>
                        <a:pt x="221" y="394"/>
                      </a:lnTo>
                      <a:lnTo>
                        <a:pt x="212" y="392"/>
                      </a:lnTo>
                      <a:lnTo>
                        <a:pt x="212" y="394"/>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3" name="Freeform 176">
                  <a:extLst>
                    <a:ext uri="{FF2B5EF4-FFF2-40B4-BE49-F238E27FC236}">
                      <a16:creationId xmlns:a16="http://schemas.microsoft.com/office/drawing/2014/main" id="{7DA5E7B9-23C0-BC50-A0BC-90A85D7F05B1}"/>
                    </a:ext>
                  </a:extLst>
                </p:cNvPr>
                <p:cNvSpPr>
                  <a:spLocks noEditPoints="1"/>
                </p:cNvSpPr>
                <p:nvPr/>
              </p:nvSpPr>
              <p:spPr bwMode="auto">
                <a:xfrm>
                  <a:off x="4516" y="1639"/>
                  <a:ext cx="254" cy="344"/>
                </a:xfrm>
                <a:custGeom>
                  <a:avLst/>
                  <a:gdLst/>
                  <a:ahLst/>
                  <a:cxnLst>
                    <a:cxn ang="0">
                      <a:pos x="253" y="207"/>
                    </a:cxn>
                    <a:cxn ang="0">
                      <a:pos x="245" y="192"/>
                    </a:cxn>
                    <a:cxn ang="0">
                      <a:pos x="236" y="165"/>
                    </a:cxn>
                    <a:cxn ang="0">
                      <a:pos x="219" y="130"/>
                    </a:cxn>
                    <a:cxn ang="0">
                      <a:pos x="200" y="133"/>
                    </a:cxn>
                    <a:cxn ang="0">
                      <a:pos x="185" y="142"/>
                    </a:cxn>
                    <a:cxn ang="0">
                      <a:pos x="178" y="160"/>
                    </a:cxn>
                    <a:cxn ang="0">
                      <a:pos x="167" y="168"/>
                    </a:cxn>
                    <a:cxn ang="0">
                      <a:pos x="154" y="154"/>
                    </a:cxn>
                    <a:cxn ang="0">
                      <a:pos x="166" y="138"/>
                    </a:cxn>
                    <a:cxn ang="0">
                      <a:pos x="173" y="114"/>
                    </a:cxn>
                    <a:cxn ang="0">
                      <a:pos x="181" y="89"/>
                    </a:cxn>
                    <a:cxn ang="0">
                      <a:pos x="177" y="63"/>
                    </a:cxn>
                    <a:cxn ang="0">
                      <a:pos x="170" y="49"/>
                    </a:cxn>
                    <a:cxn ang="0">
                      <a:pos x="173" y="40"/>
                    </a:cxn>
                    <a:cxn ang="0">
                      <a:pos x="161" y="27"/>
                    </a:cxn>
                    <a:cxn ang="0">
                      <a:pos x="139" y="21"/>
                    </a:cxn>
                    <a:cxn ang="0">
                      <a:pos x="124" y="17"/>
                    </a:cxn>
                    <a:cxn ang="0">
                      <a:pos x="110" y="6"/>
                    </a:cxn>
                    <a:cxn ang="0">
                      <a:pos x="95" y="4"/>
                    </a:cxn>
                    <a:cxn ang="0">
                      <a:pos x="80" y="4"/>
                    </a:cxn>
                    <a:cxn ang="0">
                      <a:pos x="68" y="17"/>
                    </a:cxn>
                    <a:cxn ang="0">
                      <a:pos x="75" y="31"/>
                    </a:cxn>
                    <a:cxn ang="0">
                      <a:pos x="63" y="39"/>
                    </a:cxn>
                    <a:cxn ang="0">
                      <a:pos x="57" y="65"/>
                    </a:cxn>
                    <a:cxn ang="0">
                      <a:pos x="55" y="81"/>
                    </a:cxn>
                    <a:cxn ang="0">
                      <a:pos x="52" y="70"/>
                    </a:cxn>
                    <a:cxn ang="0">
                      <a:pos x="44" y="87"/>
                    </a:cxn>
                    <a:cxn ang="0">
                      <a:pos x="43" y="70"/>
                    </a:cxn>
                    <a:cxn ang="0">
                      <a:pos x="41" y="57"/>
                    </a:cxn>
                    <a:cxn ang="0">
                      <a:pos x="34" y="72"/>
                    </a:cxn>
                    <a:cxn ang="0">
                      <a:pos x="18" y="85"/>
                    </a:cxn>
                    <a:cxn ang="0">
                      <a:pos x="10" y="99"/>
                    </a:cxn>
                    <a:cxn ang="0">
                      <a:pos x="13" y="123"/>
                    </a:cxn>
                    <a:cxn ang="0">
                      <a:pos x="2" y="150"/>
                    </a:cxn>
                    <a:cxn ang="0">
                      <a:pos x="9" y="176"/>
                    </a:cxn>
                    <a:cxn ang="0">
                      <a:pos x="3" y="191"/>
                    </a:cxn>
                    <a:cxn ang="0">
                      <a:pos x="21" y="222"/>
                    </a:cxn>
                    <a:cxn ang="0">
                      <a:pos x="30" y="275"/>
                    </a:cxn>
                    <a:cxn ang="0">
                      <a:pos x="19" y="310"/>
                    </a:cxn>
                    <a:cxn ang="0">
                      <a:pos x="9" y="337"/>
                    </a:cxn>
                    <a:cxn ang="0">
                      <a:pos x="5" y="344"/>
                    </a:cxn>
                    <a:cxn ang="0">
                      <a:pos x="125" y="335"/>
                    </a:cxn>
                    <a:cxn ang="0">
                      <a:pos x="209" y="310"/>
                    </a:cxn>
                    <a:cxn ang="0">
                      <a:pos x="220" y="274"/>
                    </a:cxn>
                    <a:cxn ang="0">
                      <a:pos x="228" y="266"/>
                    </a:cxn>
                    <a:cxn ang="0">
                      <a:pos x="235" y="244"/>
                    </a:cxn>
                    <a:cxn ang="0">
                      <a:pos x="245" y="240"/>
                    </a:cxn>
                    <a:cxn ang="0">
                      <a:pos x="249" y="245"/>
                    </a:cxn>
                    <a:cxn ang="0">
                      <a:pos x="251" y="223"/>
                    </a:cxn>
                    <a:cxn ang="0">
                      <a:pos x="44" y="9"/>
                    </a:cxn>
                    <a:cxn ang="0">
                      <a:pos x="38" y="23"/>
                    </a:cxn>
                  </a:cxnLst>
                  <a:rect l="0" t="0" r="r" b="b"/>
                  <a:pathLst>
                    <a:path w="254" h="344">
                      <a:moveTo>
                        <a:pt x="251" y="213"/>
                      </a:moveTo>
                      <a:lnTo>
                        <a:pt x="254" y="211"/>
                      </a:lnTo>
                      <a:lnTo>
                        <a:pt x="253" y="207"/>
                      </a:lnTo>
                      <a:lnTo>
                        <a:pt x="253" y="207"/>
                      </a:lnTo>
                      <a:lnTo>
                        <a:pt x="247" y="199"/>
                      </a:lnTo>
                      <a:lnTo>
                        <a:pt x="245" y="192"/>
                      </a:lnTo>
                      <a:lnTo>
                        <a:pt x="242" y="181"/>
                      </a:lnTo>
                      <a:lnTo>
                        <a:pt x="239" y="171"/>
                      </a:lnTo>
                      <a:lnTo>
                        <a:pt x="236" y="165"/>
                      </a:lnTo>
                      <a:lnTo>
                        <a:pt x="230" y="145"/>
                      </a:lnTo>
                      <a:lnTo>
                        <a:pt x="224" y="134"/>
                      </a:lnTo>
                      <a:lnTo>
                        <a:pt x="219" y="130"/>
                      </a:lnTo>
                      <a:lnTo>
                        <a:pt x="215" y="127"/>
                      </a:lnTo>
                      <a:lnTo>
                        <a:pt x="208" y="126"/>
                      </a:lnTo>
                      <a:lnTo>
                        <a:pt x="200" y="133"/>
                      </a:lnTo>
                      <a:lnTo>
                        <a:pt x="196" y="134"/>
                      </a:lnTo>
                      <a:lnTo>
                        <a:pt x="190" y="139"/>
                      </a:lnTo>
                      <a:lnTo>
                        <a:pt x="185" y="142"/>
                      </a:lnTo>
                      <a:lnTo>
                        <a:pt x="186" y="146"/>
                      </a:lnTo>
                      <a:lnTo>
                        <a:pt x="184" y="156"/>
                      </a:lnTo>
                      <a:lnTo>
                        <a:pt x="178" y="160"/>
                      </a:lnTo>
                      <a:lnTo>
                        <a:pt x="175" y="165"/>
                      </a:lnTo>
                      <a:lnTo>
                        <a:pt x="171" y="171"/>
                      </a:lnTo>
                      <a:lnTo>
                        <a:pt x="167" y="168"/>
                      </a:lnTo>
                      <a:lnTo>
                        <a:pt x="161" y="168"/>
                      </a:lnTo>
                      <a:lnTo>
                        <a:pt x="155" y="161"/>
                      </a:lnTo>
                      <a:lnTo>
                        <a:pt x="154" y="154"/>
                      </a:lnTo>
                      <a:lnTo>
                        <a:pt x="155" y="143"/>
                      </a:lnTo>
                      <a:lnTo>
                        <a:pt x="161" y="139"/>
                      </a:lnTo>
                      <a:lnTo>
                        <a:pt x="166" y="138"/>
                      </a:lnTo>
                      <a:lnTo>
                        <a:pt x="171" y="130"/>
                      </a:lnTo>
                      <a:lnTo>
                        <a:pt x="171" y="119"/>
                      </a:lnTo>
                      <a:lnTo>
                        <a:pt x="173" y="114"/>
                      </a:lnTo>
                      <a:lnTo>
                        <a:pt x="178" y="111"/>
                      </a:lnTo>
                      <a:lnTo>
                        <a:pt x="184" y="105"/>
                      </a:lnTo>
                      <a:lnTo>
                        <a:pt x="181" y="89"/>
                      </a:lnTo>
                      <a:lnTo>
                        <a:pt x="182" y="78"/>
                      </a:lnTo>
                      <a:lnTo>
                        <a:pt x="180" y="69"/>
                      </a:lnTo>
                      <a:lnTo>
                        <a:pt x="177" y="63"/>
                      </a:lnTo>
                      <a:lnTo>
                        <a:pt x="171" y="59"/>
                      </a:lnTo>
                      <a:lnTo>
                        <a:pt x="169" y="55"/>
                      </a:lnTo>
                      <a:lnTo>
                        <a:pt x="170" y="49"/>
                      </a:lnTo>
                      <a:lnTo>
                        <a:pt x="175" y="47"/>
                      </a:lnTo>
                      <a:lnTo>
                        <a:pt x="175" y="42"/>
                      </a:lnTo>
                      <a:lnTo>
                        <a:pt x="173" y="40"/>
                      </a:lnTo>
                      <a:lnTo>
                        <a:pt x="169" y="35"/>
                      </a:lnTo>
                      <a:lnTo>
                        <a:pt x="167" y="30"/>
                      </a:lnTo>
                      <a:lnTo>
                        <a:pt x="161" y="27"/>
                      </a:lnTo>
                      <a:lnTo>
                        <a:pt x="156" y="27"/>
                      </a:lnTo>
                      <a:lnTo>
                        <a:pt x="151" y="24"/>
                      </a:lnTo>
                      <a:lnTo>
                        <a:pt x="139" y="21"/>
                      </a:lnTo>
                      <a:lnTo>
                        <a:pt x="135" y="19"/>
                      </a:lnTo>
                      <a:lnTo>
                        <a:pt x="129" y="19"/>
                      </a:lnTo>
                      <a:lnTo>
                        <a:pt x="124" y="17"/>
                      </a:lnTo>
                      <a:lnTo>
                        <a:pt x="121" y="12"/>
                      </a:lnTo>
                      <a:lnTo>
                        <a:pt x="116" y="9"/>
                      </a:lnTo>
                      <a:lnTo>
                        <a:pt x="110" y="6"/>
                      </a:lnTo>
                      <a:lnTo>
                        <a:pt x="106" y="8"/>
                      </a:lnTo>
                      <a:lnTo>
                        <a:pt x="101" y="8"/>
                      </a:lnTo>
                      <a:lnTo>
                        <a:pt x="95" y="4"/>
                      </a:lnTo>
                      <a:lnTo>
                        <a:pt x="91" y="2"/>
                      </a:lnTo>
                      <a:lnTo>
                        <a:pt x="86" y="0"/>
                      </a:lnTo>
                      <a:lnTo>
                        <a:pt x="80" y="4"/>
                      </a:lnTo>
                      <a:lnTo>
                        <a:pt x="75" y="6"/>
                      </a:lnTo>
                      <a:lnTo>
                        <a:pt x="72" y="12"/>
                      </a:lnTo>
                      <a:lnTo>
                        <a:pt x="68" y="17"/>
                      </a:lnTo>
                      <a:lnTo>
                        <a:pt x="68" y="23"/>
                      </a:lnTo>
                      <a:lnTo>
                        <a:pt x="70" y="28"/>
                      </a:lnTo>
                      <a:lnTo>
                        <a:pt x="75" y="31"/>
                      </a:lnTo>
                      <a:lnTo>
                        <a:pt x="75" y="36"/>
                      </a:lnTo>
                      <a:lnTo>
                        <a:pt x="68" y="36"/>
                      </a:lnTo>
                      <a:lnTo>
                        <a:pt x="63" y="39"/>
                      </a:lnTo>
                      <a:lnTo>
                        <a:pt x="57" y="43"/>
                      </a:lnTo>
                      <a:lnTo>
                        <a:pt x="55" y="49"/>
                      </a:lnTo>
                      <a:lnTo>
                        <a:pt x="57" y="65"/>
                      </a:lnTo>
                      <a:lnTo>
                        <a:pt x="57" y="70"/>
                      </a:lnTo>
                      <a:lnTo>
                        <a:pt x="56" y="76"/>
                      </a:lnTo>
                      <a:lnTo>
                        <a:pt x="55" y="81"/>
                      </a:lnTo>
                      <a:lnTo>
                        <a:pt x="51" y="87"/>
                      </a:lnTo>
                      <a:lnTo>
                        <a:pt x="52" y="81"/>
                      </a:lnTo>
                      <a:lnTo>
                        <a:pt x="52" y="70"/>
                      </a:lnTo>
                      <a:lnTo>
                        <a:pt x="49" y="70"/>
                      </a:lnTo>
                      <a:lnTo>
                        <a:pt x="48" y="81"/>
                      </a:lnTo>
                      <a:lnTo>
                        <a:pt x="44" y="87"/>
                      </a:lnTo>
                      <a:lnTo>
                        <a:pt x="44" y="81"/>
                      </a:lnTo>
                      <a:lnTo>
                        <a:pt x="45" y="77"/>
                      </a:lnTo>
                      <a:lnTo>
                        <a:pt x="43" y="70"/>
                      </a:lnTo>
                      <a:lnTo>
                        <a:pt x="44" y="68"/>
                      </a:lnTo>
                      <a:lnTo>
                        <a:pt x="47" y="53"/>
                      </a:lnTo>
                      <a:lnTo>
                        <a:pt x="41" y="57"/>
                      </a:lnTo>
                      <a:lnTo>
                        <a:pt x="38" y="62"/>
                      </a:lnTo>
                      <a:lnTo>
                        <a:pt x="36" y="66"/>
                      </a:lnTo>
                      <a:lnTo>
                        <a:pt x="34" y="72"/>
                      </a:lnTo>
                      <a:lnTo>
                        <a:pt x="30" y="77"/>
                      </a:lnTo>
                      <a:lnTo>
                        <a:pt x="25" y="76"/>
                      </a:lnTo>
                      <a:lnTo>
                        <a:pt x="18" y="85"/>
                      </a:lnTo>
                      <a:lnTo>
                        <a:pt x="19" y="91"/>
                      </a:lnTo>
                      <a:lnTo>
                        <a:pt x="14" y="95"/>
                      </a:lnTo>
                      <a:lnTo>
                        <a:pt x="10" y="99"/>
                      </a:lnTo>
                      <a:lnTo>
                        <a:pt x="13" y="110"/>
                      </a:lnTo>
                      <a:lnTo>
                        <a:pt x="11" y="118"/>
                      </a:lnTo>
                      <a:lnTo>
                        <a:pt x="13" y="123"/>
                      </a:lnTo>
                      <a:lnTo>
                        <a:pt x="13" y="129"/>
                      </a:lnTo>
                      <a:lnTo>
                        <a:pt x="6" y="145"/>
                      </a:lnTo>
                      <a:lnTo>
                        <a:pt x="2" y="150"/>
                      </a:lnTo>
                      <a:lnTo>
                        <a:pt x="0" y="156"/>
                      </a:lnTo>
                      <a:lnTo>
                        <a:pt x="5" y="160"/>
                      </a:lnTo>
                      <a:lnTo>
                        <a:pt x="9" y="176"/>
                      </a:lnTo>
                      <a:lnTo>
                        <a:pt x="5" y="181"/>
                      </a:lnTo>
                      <a:lnTo>
                        <a:pt x="2" y="187"/>
                      </a:lnTo>
                      <a:lnTo>
                        <a:pt x="3" y="191"/>
                      </a:lnTo>
                      <a:lnTo>
                        <a:pt x="18" y="219"/>
                      </a:lnTo>
                      <a:lnTo>
                        <a:pt x="24" y="217"/>
                      </a:lnTo>
                      <a:lnTo>
                        <a:pt x="21" y="222"/>
                      </a:lnTo>
                      <a:lnTo>
                        <a:pt x="28" y="238"/>
                      </a:lnTo>
                      <a:lnTo>
                        <a:pt x="30" y="260"/>
                      </a:lnTo>
                      <a:lnTo>
                        <a:pt x="30" y="275"/>
                      </a:lnTo>
                      <a:lnTo>
                        <a:pt x="28" y="294"/>
                      </a:lnTo>
                      <a:lnTo>
                        <a:pt x="25" y="301"/>
                      </a:lnTo>
                      <a:lnTo>
                        <a:pt x="19" y="310"/>
                      </a:lnTo>
                      <a:lnTo>
                        <a:pt x="15" y="327"/>
                      </a:lnTo>
                      <a:lnTo>
                        <a:pt x="13" y="332"/>
                      </a:lnTo>
                      <a:lnTo>
                        <a:pt x="9" y="337"/>
                      </a:lnTo>
                      <a:lnTo>
                        <a:pt x="5" y="341"/>
                      </a:lnTo>
                      <a:lnTo>
                        <a:pt x="2" y="344"/>
                      </a:lnTo>
                      <a:lnTo>
                        <a:pt x="5" y="344"/>
                      </a:lnTo>
                      <a:lnTo>
                        <a:pt x="34" y="340"/>
                      </a:lnTo>
                      <a:lnTo>
                        <a:pt x="120" y="329"/>
                      </a:lnTo>
                      <a:lnTo>
                        <a:pt x="125" y="335"/>
                      </a:lnTo>
                      <a:lnTo>
                        <a:pt x="181" y="325"/>
                      </a:lnTo>
                      <a:lnTo>
                        <a:pt x="205" y="320"/>
                      </a:lnTo>
                      <a:lnTo>
                        <a:pt x="209" y="310"/>
                      </a:lnTo>
                      <a:lnTo>
                        <a:pt x="219" y="294"/>
                      </a:lnTo>
                      <a:lnTo>
                        <a:pt x="219" y="278"/>
                      </a:lnTo>
                      <a:lnTo>
                        <a:pt x="220" y="274"/>
                      </a:lnTo>
                      <a:lnTo>
                        <a:pt x="222" y="271"/>
                      </a:lnTo>
                      <a:lnTo>
                        <a:pt x="223" y="270"/>
                      </a:lnTo>
                      <a:lnTo>
                        <a:pt x="228" y="266"/>
                      </a:lnTo>
                      <a:lnTo>
                        <a:pt x="232" y="260"/>
                      </a:lnTo>
                      <a:lnTo>
                        <a:pt x="232" y="249"/>
                      </a:lnTo>
                      <a:lnTo>
                        <a:pt x="235" y="244"/>
                      </a:lnTo>
                      <a:lnTo>
                        <a:pt x="236" y="240"/>
                      </a:lnTo>
                      <a:lnTo>
                        <a:pt x="242" y="237"/>
                      </a:lnTo>
                      <a:lnTo>
                        <a:pt x="245" y="240"/>
                      </a:lnTo>
                      <a:lnTo>
                        <a:pt x="246" y="245"/>
                      </a:lnTo>
                      <a:lnTo>
                        <a:pt x="245" y="247"/>
                      </a:lnTo>
                      <a:lnTo>
                        <a:pt x="249" y="245"/>
                      </a:lnTo>
                      <a:lnTo>
                        <a:pt x="251" y="240"/>
                      </a:lnTo>
                      <a:lnTo>
                        <a:pt x="253" y="229"/>
                      </a:lnTo>
                      <a:lnTo>
                        <a:pt x="251" y="223"/>
                      </a:lnTo>
                      <a:lnTo>
                        <a:pt x="251" y="213"/>
                      </a:lnTo>
                      <a:close/>
                      <a:moveTo>
                        <a:pt x="44" y="11"/>
                      </a:moveTo>
                      <a:lnTo>
                        <a:pt x="44" y="9"/>
                      </a:lnTo>
                      <a:lnTo>
                        <a:pt x="40" y="12"/>
                      </a:lnTo>
                      <a:lnTo>
                        <a:pt x="38" y="17"/>
                      </a:lnTo>
                      <a:lnTo>
                        <a:pt x="38" y="23"/>
                      </a:lnTo>
                      <a:lnTo>
                        <a:pt x="44" y="21"/>
                      </a:lnTo>
                      <a:lnTo>
                        <a:pt x="44" y="11"/>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4" name="Freeform 177">
                  <a:extLst>
                    <a:ext uri="{FF2B5EF4-FFF2-40B4-BE49-F238E27FC236}">
                      <a16:creationId xmlns:a16="http://schemas.microsoft.com/office/drawing/2014/main" id="{F7D6C725-271D-DCB6-42FA-956BB66261A3}"/>
                    </a:ext>
                  </a:extLst>
                </p:cNvPr>
                <p:cNvSpPr>
                  <a:spLocks noEditPoints="1"/>
                </p:cNvSpPr>
                <p:nvPr/>
              </p:nvSpPr>
              <p:spPr bwMode="auto">
                <a:xfrm>
                  <a:off x="4275" y="1522"/>
                  <a:ext cx="396" cy="191"/>
                </a:xfrm>
                <a:custGeom>
                  <a:avLst/>
                  <a:gdLst/>
                  <a:ahLst/>
                  <a:cxnLst>
                    <a:cxn ang="0">
                      <a:pos x="358" y="81"/>
                    </a:cxn>
                    <a:cxn ang="0">
                      <a:pos x="351" y="72"/>
                    </a:cxn>
                    <a:cxn ang="0">
                      <a:pos x="342" y="57"/>
                    </a:cxn>
                    <a:cxn ang="0">
                      <a:pos x="335" y="62"/>
                    </a:cxn>
                    <a:cxn ang="0">
                      <a:pos x="316" y="64"/>
                    </a:cxn>
                    <a:cxn ang="0">
                      <a:pos x="303" y="39"/>
                    </a:cxn>
                    <a:cxn ang="0">
                      <a:pos x="277" y="49"/>
                    </a:cxn>
                    <a:cxn ang="0">
                      <a:pos x="246" y="54"/>
                    </a:cxn>
                    <a:cxn ang="0">
                      <a:pos x="221" y="68"/>
                    </a:cxn>
                    <a:cxn ang="0">
                      <a:pos x="203" y="76"/>
                    </a:cxn>
                    <a:cxn ang="0">
                      <a:pos x="180" y="76"/>
                    </a:cxn>
                    <a:cxn ang="0">
                      <a:pos x="167" y="68"/>
                    </a:cxn>
                    <a:cxn ang="0">
                      <a:pos x="149" y="52"/>
                    </a:cxn>
                    <a:cxn ang="0">
                      <a:pos x="129" y="46"/>
                    </a:cxn>
                    <a:cxn ang="0">
                      <a:pos x="117" y="54"/>
                    </a:cxn>
                    <a:cxn ang="0">
                      <a:pos x="111" y="52"/>
                    </a:cxn>
                    <a:cxn ang="0">
                      <a:pos x="107" y="54"/>
                    </a:cxn>
                    <a:cxn ang="0">
                      <a:pos x="95" y="31"/>
                    </a:cxn>
                    <a:cxn ang="0">
                      <a:pos x="77" y="43"/>
                    </a:cxn>
                    <a:cxn ang="0">
                      <a:pos x="57" y="57"/>
                    </a:cxn>
                    <a:cxn ang="0">
                      <a:pos x="41" y="61"/>
                    </a:cxn>
                    <a:cxn ang="0">
                      <a:pos x="20" y="75"/>
                    </a:cxn>
                    <a:cxn ang="0">
                      <a:pos x="1" y="87"/>
                    </a:cxn>
                    <a:cxn ang="0">
                      <a:pos x="19" y="103"/>
                    </a:cxn>
                    <a:cxn ang="0">
                      <a:pos x="95" y="122"/>
                    </a:cxn>
                    <a:cxn ang="0">
                      <a:pos x="115" y="123"/>
                    </a:cxn>
                    <a:cxn ang="0">
                      <a:pos x="136" y="138"/>
                    </a:cxn>
                    <a:cxn ang="0">
                      <a:pos x="155" y="147"/>
                    </a:cxn>
                    <a:cxn ang="0">
                      <a:pos x="155" y="163"/>
                    </a:cxn>
                    <a:cxn ang="0">
                      <a:pos x="159" y="171"/>
                    </a:cxn>
                    <a:cxn ang="0">
                      <a:pos x="163" y="186"/>
                    </a:cxn>
                    <a:cxn ang="0">
                      <a:pos x="170" y="191"/>
                    </a:cxn>
                    <a:cxn ang="0">
                      <a:pos x="183" y="163"/>
                    </a:cxn>
                    <a:cxn ang="0">
                      <a:pos x="194" y="141"/>
                    </a:cxn>
                    <a:cxn ang="0">
                      <a:pos x="198" y="128"/>
                    </a:cxn>
                    <a:cxn ang="0">
                      <a:pos x="208" y="134"/>
                    </a:cxn>
                    <a:cxn ang="0">
                      <a:pos x="220" y="123"/>
                    </a:cxn>
                    <a:cxn ang="0">
                      <a:pos x="218" y="134"/>
                    </a:cxn>
                    <a:cxn ang="0">
                      <a:pos x="225" y="136"/>
                    </a:cxn>
                    <a:cxn ang="0">
                      <a:pos x="236" y="121"/>
                    </a:cxn>
                    <a:cxn ang="0">
                      <a:pos x="248" y="113"/>
                    </a:cxn>
                    <a:cxn ang="0">
                      <a:pos x="269" y="110"/>
                    </a:cxn>
                    <a:cxn ang="0">
                      <a:pos x="289" y="96"/>
                    </a:cxn>
                    <a:cxn ang="0">
                      <a:pos x="311" y="102"/>
                    </a:cxn>
                    <a:cxn ang="0">
                      <a:pos x="327" y="103"/>
                    </a:cxn>
                    <a:cxn ang="0">
                      <a:pos x="338" y="99"/>
                    </a:cxn>
                    <a:cxn ang="0">
                      <a:pos x="373" y="96"/>
                    </a:cxn>
                    <a:cxn ang="0">
                      <a:pos x="109" y="31"/>
                    </a:cxn>
                    <a:cxn ang="0">
                      <a:pos x="104" y="37"/>
                    </a:cxn>
                    <a:cxn ang="0">
                      <a:pos x="126" y="18"/>
                    </a:cxn>
                    <a:cxn ang="0">
                      <a:pos x="140" y="7"/>
                    </a:cxn>
                    <a:cxn ang="0">
                      <a:pos x="129" y="0"/>
                    </a:cxn>
                    <a:cxn ang="0">
                      <a:pos x="99" y="22"/>
                    </a:cxn>
                    <a:cxn ang="0">
                      <a:pos x="109" y="31"/>
                    </a:cxn>
                    <a:cxn ang="0">
                      <a:pos x="383" y="84"/>
                    </a:cxn>
                    <a:cxn ang="0">
                      <a:pos x="374" y="95"/>
                    </a:cxn>
                    <a:cxn ang="0">
                      <a:pos x="389" y="98"/>
                    </a:cxn>
                  </a:cxnLst>
                  <a:rect l="0" t="0" r="r" b="b"/>
                  <a:pathLst>
                    <a:path w="396" h="191">
                      <a:moveTo>
                        <a:pt x="365" y="88"/>
                      </a:moveTo>
                      <a:lnTo>
                        <a:pt x="364" y="84"/>
                      </a:lnTo>
                      <a:lnTo>
                        <a:pt x="358" y="81"/>
                      </a:lnTo>
                      <a:lnTo>
                        <a:pt x="357" y="81"/>
                      </a:lnTo>
                      <a:lnTo>
                        <a:pt x="353" y="77"/>
                      </a:lnTo>
                      <a:lnTo>
                        <a:pt x="351" y="72"/>
                      </a:lnTo>
                      <a:lnTo>
                        <a:pt x="350" y="67"/>
                      </a:lnTo>
                      <a:lnTo>
                        <a:pt x="347" y="61"/>
                      </a:lnTo>
                      <a:lnTo>
                        <a:pt x="342" y="57"/>
                      </a:lnTo>
                      <a:lnTo>
                        <a:pt x="339" y="57"/>
                      </a:lnTo>
                      <a:lnTo>
                        <a:pt x="338" y="58"/>
                      </a:lnTo>
                      <a:lnTo>
                        <a:pt x="335" y="62"/>
                      </a:lnTo>
                      <a:lnTo>
                        <a:pt x="330" y="65"/>
                      </a:lnTo>
                      <a:lnTo>
                        <a:pt x="327" y="60"/>
                      </a:lnTo>
                      <a:lnTo>
                        <a:pt x="316" y="64"/>
                      </a:lnTo>
                      <a:lnTo>
                        <a:pt x="305" y="62"/>
                      </a:lnTo>
                      <a:lnTo>
                        <a:pt x="303" y="58"/>
                      </a:lnTo>
                      <a:lnTo>
                        <a:pt x="303" y="39"/>
                      </a:lnTo>
                      <a:lnTo>
                        <a:pt x="293" y="41"/>
                      </a:lnTo>
                      <a:lnTo>
                        <a:pt x="288" y="43"/>
                      </a:lnTo>
                      <a:lnTo>
                        <a:pt x="277" y="49"/>
                      </a:lnTo>
                      <a:lnTo>
                        <a:pt x="273" y="50"/>
                      </a:lnTo>
                      <a:lnTo>
                        <a:pt x="251" y="52"/>
                      </a:lnTo>
                      <a:lnTo>
                        <a:pt x="246" y="54"/>
                      </a:lnTo>
                      <a:lnTo>
                        <a:pt x="237" y="56"/>
                      </a:lnTo>
                      <a:lnTo>
                        <a:pt x="232" y="61"/>
                      </a:lnTo>
                      <a:lnTo>
                        <a:pt x="221" y="68"/>
                      </a:lnTo>
                      <a:lnTo>
                        <a:pt x="213" y="79"/>
                      </a:lnTo>
                      <a:lnTo>
                        <a:pt x="209" y="76"/>
                      </a:lnTo>
                      <a:lnTo>
                        <a:pt x="203" y="76"/>
                      </a:lnTo>
                      <a:lnTo>
                        <a:pt x="198" y="76"/>
                      </a:lnTo>
                      <a:lnTo>
                        <a:pt x="193" y="71"/>
                      </a:lnTo>
                      <a:lnTo>
                        <a:pt x="180" y="76"/>
                      </a:lnTo>
                      <a:lnTo>
                        <a:pt x="176" y="76"/>
                      </a:lnTo>
                      <a:lnTo>
                        <a:pt x="170" y="73"/>
                      </a:lnTo>
                      <a:lnTo>
                        <a:pt x="167" y="68"/>
                      </a:lnTo>
                      <a:lnTo>
                        <a:pt x="157" y="58"/>
                      </a:lnTo>
                      <a:lnTo>
                        <a:pt x="155" y="53"/>
                      </a:lnTo>
                      <a:lnTo>
                        <a:pt x="149" y="52"/>
                      </a:lnTo>
                      <a:lnTo>
                        <a:pt x="144" y="48"/>
                      </a:lnTo>
                      <a:lnTo>
                        <a:pt x="138" y="46"/>
                      </a:lnTo>
                      <a:lnTo>
                        <a:pt x="129" y="46"/>
                      </a:lnTo>
                      <a:lnTo>
                        <a:pt x="123" y="48"/>
                      </a:lnTo>
                      <a:lnTo>
                        <a:pt x="119" y="53"/>
                      </a:lnTo>
                      <a:lnTo>
                        <a:pt x="117" y="54"/>
                      </a:lnTo>
                      <a:lnTo>
                        <a:pt x="122" y="43"/>
                      </a:lnTo>
                      <a:lnTo>
                        <a:pt x="117" y="49"/>
                      </a:lnTo>
                      <a:lnTo>
                        <a:pt x="111" y="52"/>
                      </a:lnTo>
                      <a:lnTo>
                        <a:pt x="110" y="57"/>
                      </a:lnTo>
                      <a:lnTo>
                        <a:pt x="109" y="58"/>
                      </a:lnTo>
                      <a:lnTo>
                        <a:pt x="107" y="54"/>
                      </a:lnTo>
                      <a:lnTo>
                        <a:pt x="107" y="43"/>
                      </a:lnTo>
                      <a:lnTo>
                        <a:pt x="99" y="33"/>
                      </a:lnTo>
                      <a:lnTo>
                        <a:pt x="95" y="31"/>
                      </a:lnTo>
                      <a:lnTo>
                        <a:pt x="92" y="26"/>
                      </a:lnTo>
                      <a:lnTo>
                        <a:pt x="81" y="38"/>
                      </a:lnTo>
                      <a:lnTo>
                        <a:pt x="77" y="43"/>
                      </a:lnTo>
                      <a:lnTo>
                        <a:pt x="67" y="48"/>
                      </a:lnTo>
                      <a:lnTo>
                        <a:pt x="61" y="53"/>
                      </a:lnTo>
                      <a:lnTo>
                        <a:pt x="57" y="57"/>
                      </a:lnTo>
                      <a:lnTo>
                        <a:pt x="52" y="58"/>
                      </a:lnTo>
                      <a:lnTo>
                        <a:pt x="46" y="60"/>
                      </a:lnTo>
                      <a:lnTo>
                        <a:pt x="41" y="61"/>
                      </a:lnTo>
                      <a:lnTo>
                        <a:pt x="35" y="61"/>
                      </a:lnTo>
                      <a:lnTo>
                        <a:pt x="30" y="64"/>
                      </a:lnTo>
                      <a:lnTo>
                        <a:pt x="20" y="75"/>
                      </a:lnTo>
                      <a:lnTo>
                        <a:pt x="4" y="81"/>
                      </a:lnTo>
                      <a:lnTo>
                        <a:pt x="0" y="84"/>
                      </a:lnTo>
                      <a:lnTo>
                        <a:pt x="1" y="87"/>
                      </a:lnTo>
                      <a:lnTo>
                        <a:pt x="8" y="90"/>
                      </a:lnTo>
                      <a:lnTo>
                        <a:pt x="12" y="94"/>
                      </a:lnTo>
                      <a:lnTo>
                        <a:pt x="19" y="103"/>
                      </a:lnTo>
                      <a:lnTo>
                        <a:pt x="75" y="114"/>
                      </a:lnTo>
                      <a:lnTo>
                        <a:pt x="92" y="122"/>
                      </a:lnTo>
                      <a:lnTo>
                        <a:pt x="95" y="122"/>
                      </a:lnTo>
                      <a:lnTo>
                        <a:pt x="104" y="123"/>
                      </a:lnTo>
                      <a:lnTo>
                        <a:pt x="110" y="122"/>
                      </a:lnTo>
                      <a:lnTo>
                        <a:pt x="115" y="123"/>
                      </a:lnTo>
                      <a:lnTo>
                        <a:pt x="129" y="125"/>
                      </a:lnTo>
                      <a:lnTo>
                        <a:pt x="134" y="128"/>
                      </a:lnTo>
                      <a:lnTo>
                        <a:pt x="136" y="138"/>
                      </a:lnTo>
                      <a:lnTo>
                        <a:pt x="141" y="138"/>
                      </a:lnTo>
                      <a:lnTo>
                        <a:pt x="148" y="141"/>
                      </a:lnTo>
                      <a:lnTo>
                        <a:pt x="155" y="147"/>
                      </a:lnTo>
                      <a:lnTo>
                        <a:pt x="152" y="148"/>
                      </a:lnTo>
                      <a:lnTo>
                        <a:pt x="155" y="152"/>
                      </a:lnTo>
                      <a:lnTo>
                        <a:pt x="155" y="163"/>
                      </a:lnTo>
                      <a:lnTo>
                        <a:pt x="152" y="168"/>
                      </a:lnTo>
                      <a:lnTo>
                        <a:pt x="155" y="172"/>
                      </a:lnTo>
                      <a:lnTo>
                        <a:pt x="159" y="171"/>
                      </a:lnTo>
                      <a:lnTo>
                        <a:pt x="164" y="171"/>
                      </a:lnTo>
                      <a:lnTo>
                        <a:pt x="161" y="182"/>
                      </a:lnTo>
                      <a:lnTo>
                        <a:pt x="163" y="186"/>
                      </a:lnTo>
                      <a:lnTo>
                        <a:pt x="167" y="191"/>
                      </a:lnTo>
                      <a:lnTo>
                        <a:pt x="168" y="191"/>
                      </a:lnTo>
                      <a:lnTo>
                        <a:pt x="170" y="191"/>
                      </a:lnTo>
                      <a:lnTo>
                        <a:pt x="170" y="187"/>
                      </a:lnTo>
                      <a:lnTo>
                        <a:pt x="175" y="178"/>
                      </a:lnTo>
                      <a:lnTo>
                        <a:pt x="183" y="163"/>
                      </a:lnTo>
                      <a:lnTo>
                        <a:pt x="186" y="152"/>
                      </a:lnTo>
                      <a:lnTo>
                        <a:pt x="189" y="147"/>
                      </a:lnTo>
                      <a:lnTo>
                        <a:pt x="194" y="141"/>
                      </a:lnTo>
                      <a:lnTo>
                        <a:pt x="195" y="130"/>
                      </a:lnTo>
                      <a:lnTo>
                        <a:pt x="199" y="123"/>
                      </a:lnTo>
                      <a:lnTo>
                        <a:pt x="198" y="128"/>
                      </a:lnTo>
                      <a:lnTo>
                        <a:pt x="199" y="134"/>
                      </a:lnTo>
                      <a:lnTo>
                        <a:pt x="203" y="138"/>
                      </a:lnTo>
                      <a:lnTo>
                        <a:pt x="208" y="134"/>
                      </a:lnTo>
                      <a:lnTo>
                        <a:pt x="209" y="132"/>
                      </a:lnTo>
                      <a:lnTo>
                        <a:pt x="214" y="126"/>
                      </a:lnTo>
                      <a:lnTo>
                        <a:pt x="220" y="123"/>
                      </a:lnTo>
                      <a:lnTo>
                        <a:pt x="224" y="125"/>
                      </a:lnTo>
                      <a:lnTo>
                        <a:pt x="224" y="130"/>
                      </a:lnTo>
                      <a:lnTo>
                        <a:pt x="218" y="134"/>
                      </a:lnTo>
                      <a:lnTo>
                        <a:pt x="216" y="141"/>
                      </a:lnTo>
                      <a:lnTo>
                        <a:pt x="221" y="141"/>
                      </a:lnTo>
                      <a:lnTo>
                        <a:pt x="225" y="136"/>
                      </a:lnTo>
                      <a:lnTo>
                        <a:pt x="229" y="130"/>
                      </a:lnTo>
                      <a:lnTo>
                        <a:pt x="236" y="126"/>
                      </a:lnTo>
                      <a:lnTo>
                        <a:pt x="236" y="121"/>
                      </a:lnTo>
                      <a:lnTo>
                        <a:pt x="239" y="115"/>
                      </a:lnTo>
                      <a:lnTo>
                        <a:pt x="243" y="113"/>
                      </a:lnTo>
                      <a:lnTo>
                        <a:pt x="248" y="113"/>
                      </a:lnTo>
                      <a:lnTo>
                        <a:pt x="254" y="113"/>
                      </a:lnTo>
                      <a:lnTo>
                        <a:pt x="263" y="110"/>
                      </a:lnTo>
                      <a:lnTo>
                        <a:pt x="269" y="110"/>
                      </a:lnTo>
                      <a:lnTo>
                        <a:pt x="274" y="106"/>
                      </a:lnTo>
                      <a:lnTo>
                        <a:pt x="279" y="98"/>
                      </a:lnTo>
                      <a:lnTo>
                        <a:pt x="289" y="96"/>
                      </a:lnTo>
                      <a:lnTo>
                        <a:pt x="294" y="98"/>
                      </a:lnTo>
                      <a:lnTo>
                        <a:pt x="300" y="98"/>
                      </a:lnTo>
                      <a:lnTo>
                        <a:pt x="311" y="102"/>
                      </a:lnTo>
                      <a:lnTo>
                        <a:pt x="321" y="110"/>
                      </a:lnTo>
                      <a:lnTo>
                        <a:pt x="327" y="113"/>
                      </a:lnTo>
                      <a:lnTo>
                        <a:pt x="327" y="103"/>
                      </a:lnTo>
                      <a:lnTo>
                        <a:pt x="328" y="98"/>
                      </a:lnTo>
                      <a:lnTo>
                        <a:pt x="332" y="96"/>
                      </a:lnTo>
                      <a:lnTo>
                        <a:pt x="338" y="99"/>
                      </a:lnTo>
                      <a:lnTo>
                        <a:pt x="343" y="98"/>
                      </a:lnTo>
                      <a:lnTo>
                        <a:pt x="368" y="98"/>
                      </a:lnTo>
                      <a:lnTo>
                        <a:pt x="373" y="96"/>
                      </a:lnTo>
                      <a:lnTo>
                        <a:pt x="370" y="91"/>
                      </a:lnTo>
                      <a:lnTo>
                        <a:pt x="365" y="88"/>
                      </a:lnTo>
                      <a:close/>
                      <a:moveTo>
                        <a:pt x="109" y="31"/>
                      </a:moveTo>
                      <a:lnTo>
                        <a:pt x="109" y="26"/>
                      </a:lnTo>
                      <a:lnTo>
                        <a:pt x="109" y="31"/>
                      </a:lnTo>
                      <a:lnTo>
                        <a:pt x="104" y="37"/>
                      </a:lnTo>
                      <a:lnTo>
                        <a:pt x="110" y="42"/>
                      </a:lnTo>
                      <a:lnTo>
                        <a:pt x="117" y="27"/>
                      </a:lnTo>
                      <a:lnTo>
                        <a:pt x="126" y="18"/>
                      </a:lnTo>
                      <a:lnTo>
                        <a:pt x="132" y="12"/>
                      </a:lnTo>
                      <a:lnTo>
                        <a:pt x="133" y="7"/>
                      </a:lnTo>
                      <a:lnTo>
                        <a:pt x="140" y="7"/>
                      </a:lnTo>
                      <a:lnTo>
                        <a:pt x="144" y="3"/>
                      </a:lnTo>
                      <a:lnTo>
                        <a:pt x="140" y="0"/>
                      </a:lnTo>
                      <a:lnTo>
                        <a:pt x="129" y="0"/>
                      </a:lnTo>
                      <a:lnTo>
                        <a:pt x="117" y="4"/>
                      </a:lnTo>
                      <a:lnTo>
                        <a:pt x="107" y="11"/>
                      </a:lnTo>
                      <a:lnTo>
                        <a:pt x="99" y="22"/>
                      </a:lnTo>
                      <a:lnTo>
                        <a:pt x="96" y="26"/>
                      </a:lnTo>
                      <a:lnTo>
                        <a:pt x="99" y="31"/>
                      </a:lnTo>
                      <a:lnTo>
                        <a:pt x="109" y="31"/>
                      </a:lnTo>
                      <a:close/>
                      <a:moveTo>
                        <a:pt x="392" y="88"/>
                      </a:moveTo>
                      <a:lnTo>
                        <a:pt x="387" y="84"/>
                      </a:lnTo>
                      <a:lnTo>
                        <a:pt x="383" y="84"/>
                      </a:lnTo>
                      <a:lnTo>
                        <a:pt x="384" y="90"/>
                      </a:lnTo>
                      <a:lnTo>
                        <a:pt x="378" y="94"/>
                      </a:lnTo>
                      <a:lnTo>
                        <a:pt x="374" y="95"/>
                      </a:lnTo>
                      <a:lnTo>
                        <a:pt x="378" y="98"/>
                      </a:lnTo>
                      <a:lnTo>
                        <a:pt x="380" y="98"/>
                      </a:lnTo>
                      <a:lnTo>
                        <a:pt x="389" y="98"/>
                      </a:lnTo>
                      <a:lnTo>
                        <a:pt x="396" y="94"/>
                      </a:lnTo>
                      <a:lnTo>
                        <a:pt x="392" y="8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5" name="Freeform 178">
                  <a:extLst>
                    <a:ext uri="{FF2B5EF4-FFF2-40B4-BE49-F238E27FC236}">
                      <a16:creationId xmlns:a16="http://schemas.microsoft.com/office/drawing/2014/main" id="{F4652B42-39EE-DA8C-517B-0923A642B859}"/>
                    </a:ext>
                  </a:extLst>
                </p:cNvPr>
                <p:cNvSpPr>
                  <a:spLocks noEditPoints="1"/>
                </p:cNvSpPr>
                <p:nvPr/>
              </p:nvSpPr>
              <p:spPr bwMode="auto">
                <a:xfrm>
                  <a:off x="4557" y="2835"/>
                  <a:ext cx="593" cy="504"/>
                </a:xfrm>
                <a:custGeom>
                  <a:avLst/>
                  <a:gdLst/>
                  <a:ahLst/>
                  <a:cxnLst>
                    <a:cxn ang="0">
                      <a:pos x="518" y="489"/>
                    </a:cxn>
                    <a:cxn ang="0">
                      <a:pos x="549" y="474"/>
                    </a:cxn>
                    <a:cxn ang="0">
                      <a:pos x="502" y="496"/>
                    </a:cxn>
                    <a:cxn ang="0">
                      <a:pos x="593" y="375"/>
                    </a:cxn>
                    <a:cxn ang="0">
                      <a:pos x="582" y="294"/>
                    </a:cxn>
                    <a:cxn ang="0">
                      <a:pos x="564" y="271"/>
                    </a:cxn>
                    <a:cxn ang="0">
                      <a:pos x="510" y="179"/>
                    </a:cxn>
                    <a:cxn ang="0">
                      <a:pos x="511" y="165"/>
                    </a:cxn>
                    <a:cxn ang="0">
                      <a:pos x="536" y="215"/>
                    </a:cxn>
                    <a:cxn ang="0">
                      <a:pos x="528" y="175"/>
                    </a:cxn>
                    <a:cxn ang="0">
                      <a:pos x="457" y="74"/>
                    </a:cxn>
                    <a:cxn ang="0">
                      <a:pos x="433" y="19"/>
                    </a:cxn>
                    <a:cxn ang="0">
                      <a:pos x="423" y="5"/>
                    </a:cxn>
                    <a:cxn ang="0">
                      <a:pos x="391" y="9"/>
                    </a:cxn>
                    <a:cxn ang="0">
                      <a:pos x="384" y="39"/>
                    </a:cxn>
                    <a:cxn ang="0">
                      <a:pos x="182" y="16"/>
                    </a:cxn>
                    <a:cxn ang="0">
                      <a:pos x="14" y="60"/>
                    </a:cxn>
                    <a:cxn ang="0">
                      <a:pos x="23" y="81"/>
                    </a:cxn>
                    <a:cxn ang="0">
                      <a:pos x="34" y="80"/>
                    </a:cxn>
                    <a:cxn ang="0">
                      <a:pos x="44" y="70"/>
                    </a:cxn>
                    <a:cxn ang="0">
                      <a:pos x="38" y="83"/>
                    </a:cxn>
                    <a:cxn ang="0">
                      <a:pos x="88" y="72"/>
                    </a:cxn>
                    <a:cxn ang="0">
                      <a:pos x="101" y="73"/>
                    </a:cxn>
                    <a:cxn ang="0">
                      <a:pos x="115" y="83"/>
                    </a:cxn>
                    <a:cxn ang="0">
                      <a:pos x="136" y="80"/>
                    </a:cxn>
                    <a:cxn ang="0">
                      <a:pos x="149" y="92"/>
                    </a:cxn>
                    <a:cxn ang="0">
                      <a:pos x="144" y="92"/>
                    </a:cxn>
                    <a:cxn ang="0">
                      <a:pos x="164" y="106"/>
                    </a:cxn>
                    <a:cxn ang="0">
                      <a:pos x="166" y="112"/>
                    </a:cxn>
                    <a:cxn ang="0">
                      <a:pos x="191" y="121"/>
                    </a:cxn>
                    <a:cxn ang="0">
                      <a:pos x="224" y="102"/>
                    </a:cxn>
                    <a:cxn ang="0">
                      <a:pos x="238" y="95"/>
                    </a:cxn>
                    <a:cxn ang="0">
                      <a:pos x="262" y="80"/>
                    </a:cxn>
                    <a:cxn ang="0">
                      <a:pos x="309" y="115"/>
                    </a:cxn>
                    <a:cxn ang="0">
                      <a:pos x="343" y="145"/>
                    </a:cxn>
                    <a:cxn ang="0">
                      <a:pos x="372" y="169"/>
                    </a:cxn>
                    <a:cxn ang="0">
                      <a:pos x="372" y="230"/>
                    </a:cxn>
                    <a:cxn ang="0">
                      <a:pos x="383" y="259"/>
                    </a:cxn>
                    <a:cxn ang="0">
                      <a:pos x="383" y="239"/>
                    </a:cxn>
                    <a:cxn ang="0">
                      <a:pos x="402" y="245"/>
                    </a:cxn>
                    <a:cxn ang="0">
                      <a:pos x="381" y="275"/>
                    </a:cxn>
                    <a:cxn ang="0">
                      <a:pos x="412" y="316"/>
                    </a:cxn>
                    <a:cxn ang="0">
                      <a:pos x="427" y="317"/>
                    </a:cxn>
                    <a:cxn ang="0">
                      <a:pos x="436" y="317"/>
                    </a:cxn>
                    <a:cxn ang="0">
                      <a:pos x="446" y="346"/>
                    </a:cxn>
                    <a:cxn ang="0">
                      <a:pos x="449" y="348"/>
                    </a:cxn>
                    <a:cxn ang="0">
                      <a:pos x="479" y="388"/>
                    </a:cxn>
                    <a:cxn ang="0">
                      <a:pos x="502" y="396"/>
                    </a:cxn>
                    <a:cxn ang="0">
                      <a:pos x="532" y="431"/>
                    </a:cxn>
                    <a:cxn ang="0">
                      <a:pos x="524" y="439"/>
                    </a:cxn>
                    <a:cxn ang="0">
                      <a:pos x="559" y="443"/>
                    </a:cxn>
                    <a:cxn ang="0">
                      <a:pos x="582" y="435"/>
                    </a:cxn>
                    <a:cxn ang="0">
                      <a:pos x="582" y="401"/>
                    </a:cxn>
                    <a:cxn ang="0">
                      <a:pos x="593" y="381"/>
                    </a:cxn>
                    <a:cxn ang="0">
                      <a:pos x="493" y="500"/>
                    </a:cxn>
                    <a:cxn ang="0">
                      <a:pos x="41" y="87"/>
                    </a:cxn>
                    <a:cxn ang="0">
                      <a:pos x="64" y="78"/>
                    </a:cxn>
                    <a:cxn ang="0">
                      <a:pos x="210" y="121"/>
                    </a:cxn>
                    <a:cxn ang="0">
                      <a:pos x="200" y="127"/>
                    </a:cxn>
                    <a:cxn ang="0">
                      <a:pos x="433" y="350"/>
                    </a:cxn>
                    <a:cxn ang="0">
                      <a:pos x="433" y="350"/>
                    </a:cxn>
                    <a:cxn ang="0">
                      <a:pos x="582" y="441"/>
                    </a:cxn>
                    <a:cxn ang="0">
                      <a:pos x="593" y="409"/>
                    </a:cxn>
                  </a:cxnLst>
                  <a:rect l="0" t="0" r="r" b="b"/>
                  <a:pathLst>
                    <a:path w="593" h="504">
                      <a:moveTo>
                        <a:pt x="558" y="470"/>
                      </a:moveTo>
                      <a:lnTo>
                        <a:pt x="558" y="469"/>
                      </a:lnTo>
                      <a:lnTo>
                        <a:pt x="554" y="472"/>
                      </a:lnTo>
                      <a:lnTo>
                        <a:pt x="558" y="470"/>
                      </a:lnTo>
                      <a:close/>
                      <a:moveTo>
                        <a:pt x="513" y="483"/>
                      </a:moveTo>
                      <a:lnTo>
                        <a:pt x="518" y="489"/>
                      </a:lnTo>
                      <a:lnTo>
                        <a:pt x="520" y="489"/>
                      </a:lnTo>
                      <a:lnTo>
                        <a:pt x="518" y="487"/>
                      </a:lnTo>
                      <a:lnTo>
                        <a:pt x="513" y="483"/>
                      </a:lnTo>
                      <a:close/>
                      <a:moveTo>
                        <a:pt x="543" y="480"/>
                      </a:moveTo>
                      <a:lnTo>
                        <a:pt x="548" y="476"/>
                      </a:lnTo>
                      <a:lnTo>
                        <a:pt x="549" y="474"/>
                      </a:lnTo>
                      <a:lnTo>
                        <a:pt x="548" y="476"/>
                      </a:lnTo>
                      <a:lnTo>
                        <a:pt x="543" y="480"/>
                      </a:lnTo>
                      <a:close/>
                      <a:moveTo>
                        <a:pt x="498" y="498"/>
                      </a:moveTo>
                      <a:lnTo>
                        <a:pt x="502" y="498"/>
                      </a:lnTo>
                      <a:lnTo>
                        <a:pt x="507" y="492"/>
                      </a:lnTo>
                      <a:lnTo>
                        <a:pt x="502" y="496"/>
                      </a:lnTo>
                      <a:lnTo>
                        <a:pt x="498" y="498"/>
                      </a:lnTo>
                      <a:close/>
                      <a:moveTo>
                        <a:pt x="509" y="492"/>
                      </a:moveTo>
                      <a:lnTo>
                        <a:pt x="510" y="491"/>
                      </a:lnTo>
                      <a:lnTo>
                        <a:pt x="506" y="489"/>
                      </a:lnTo>
                      <a:lnTo>
                        <a:pt x="509" y="492"/>
                      </a:lnTo>
                      <a:close/>
                      <a:moveTo>
                        <a:pt x="593" y="375"/>
                      </a:moveTo>
                      <a:lnTo>
                        <a:pt x="592" y="370"/>
                      </a:lnTo>
                      <a:lnTo>
                        <a:pt x="590" y="359"/>
                      </a:lnTo>
                      <a:lnTo>
                        <a:pt x="590" y="343"/>
                      </a:lnTo>
                      <a:lnTo>
                        <a:pt x="589" y="338"/>
                      </a:lnTo>
                      <a:lnTo>
                        <a:pt x="589" y="313"/>
                      </a:lnTo>
                      <a:lnTo>
                        <a:pt x="582" y="294"/>
                      </a:lnTo>
                      <a:lnTo>
                        <a:pt x="579" y="293"/>
                      </a:lnTo>
                      <a:lnTo>
                        <a:pt x="579" y="286"/>
                      </a:lnTo>
                      <a:lnTo>
                        <a:pt x="570" y="275"/>
                      </a:lnTo>
                      <a:lnTo>
                        <a:pt x="566" y="272"/>
                      </a:lnTo>
                      <a:lnTo>
                        <a:pt x="563" y="274"/>
                      </a:lnTo>
                      <a:lnTo>
                        <a:pt x="564" y="271"/>
                      </a:lnTo>
                      <a:lnTo>
                        <a:pt x="564" y="267"/>
                      </a:lnTo>
                      <a:lnTo>
                        <a:pt x="558" y="256"/>
                      </a:lnTo>
                      <a:lnTo>
                        <a:pt x="549" y="239"/>
                      </a:lnTo>
                      <a:lnTo>
                        <a:pt x="529" y="209"/>
                      </a:lnTo>
                      <a:lnTo>
                        <a:pt x="514" y="184"/>
                      </a:lnTo>
                      <a:lnTo>
                        <a:pt x="510" y="179"/>
                      </a:lnTo>
                      <a:lnTo>
                        <a:pt x="505" y="164"/>
                      </a:lnTo>
                      <a:lnTo>
                        <a:pt x="501" y="153"/>
                      </a:lnTo>
                      <a:lnTo>
                        <a:pt x="502" y="153"/>
                      </a:lnTo>
                      <a:lnTo>
                        <a:pt x="507" y="156"/>
                      </a:lnTo>
                      <a:lnTo>
                        <a:pt x="506" y="161"/>
                      </a:lnTo>
                      <a:lnTo>
                        <a:pt x="511" y="165"/>
                      </a:lnTo>
                      <a:lnTo>
                        <a:pt x="517" y="164"/>
                      </a:lnTo>
                      <a:lnTo>
                        <a:pt x="522" y="168"/>
                      </a:lnTo>
                      <a:lnTo>
                        <a:pt x="522" y="173"/>
                      </a:lnTo>
                      <a:lnTo>
                        <a:pt x="522" y="183"/>
                      </a:lnTo>
                      <a:lnTo>
                        <a:pt x="525" y="199"/>
                      </a:lnTo>
                      <a:lnTo>
                        <a:pt x="536" y="215"/>
                      </a:lnTo>
                      <a:lnTo>
                        <a:pt x="541" y="221"/>
                      </a:lnTo>
                      <a:lnTo>
                        <a:pt x="530" y="206"/>
                      </a:lnTo>
                      <a:lnTo>
                        <a:pt x="528" y="201"/>
                      </a:lnTo>
                      <a:lnTo>
                        <a:pt x="525" y="191"/>
                      </a:lnTo>
                      <a:lnTo>
                        <a:pt x="524" y="180"/>
                      </a:lnTo>
                      <a:lnTo>
                        <a:pt x="528" y="175"/>
                      </a:lnTo>
                      <a:lnTo>
                        <a:pt x="525" y="169"/>
                      </a:lnTo>
                      <a:lnTo>
                        <a:pt x="521" y="165"/>
                      </a:lnTo>
                      <a:lnTo>
                        <a:pt x="511" y="154"/>
                      </a:lnTo>
                      <a:lnTo>
                        <a:pt x="482" y="118"/>
                      </a:lnTo>
                      <a:lnTo>
                        <a:pt x="465" y="89"/>
                      </a:lnTo>
                      <a:lnTo>
                        <a:pt x="457" y="74"/>
                      </a:lnTo>
                      <a:lnTo>
                        <a:pt x="449" y="54"/>
                      </a:lnTo>
                      <a:lnTo>
                        <a:pt x="448" y="49"/>
                      </a:lnTo>
                      <a:lnTo>
                        <a:pt x="442" y="39"/>
                      </a:lnTo>
                      <a:lnTo>
                        <a:pt x="441" y="28"/>
                      </a:lnTo>
                      <a:lnTo>
                        <a:pt x="438" y="24"/>
                      </a:lnTo>
                      <a:lnTo>
                        <a:pt x="433" y="19"/>
                      </a:lnTo>
                      <a:lnTo>
                        <a:pt x="430" y="13"/>
                      </a:lnTo>
                      <a:lnTo>
                        <a:pt x="433" y="17"/>
                      </a:lnTo>
                      <a:lnTo>
                        <a:pt x="434" y="7"/>
                      </a:lnTo>
                      <a:lnTo>
                        <a:pt x="427" y="4"/>
                      </a:lnTo>
                      <a:lnTo>
                        <a:pt x="425" y="5"/>
                      </a:lnTo>
                      <a:lnTo>
                        <a:pt x="423" y="5"/>
                      </a:lnTo>
                      <a:lnTo>
                        <a:pt x="418" y="5"/>
                      </a:lnTo>
                      <a:lnTo>
                        <a:pt x="404" y="1"/>
                      </a:lnTo>
                      <a:lnTo>
                        <a:pt x="399" y="0"/>
                      </a:lnTo>
                      <a:lnTo>
                        <a:pt x="395" y="4"/>
                      </a:lnTo>
                      <a:lnTo>
                        <a:pt x="392" y="4"/>
                      </a:lnTo>
                      <a:lnTo>
                        <a:pt x="391" y="9"/>
                      </a:lnTo>
                      <a:lnTo>
                        <a:pt x="391" y="15"/>
                      </a:lnTo>
                      <a:lnTo>
                        <a:pt x="393" y="19"/>
                      </a:lnTo>
                      <a:lnTo>
                        <a:pt x="395" y="24"/>
                      </a:lnTo>
                      <a:lnTo>
                        <a:pt x="395" y="35"/>
                      </a:lnTo>
                      <a:lnTo>
                        <a:pt x="389" y="39"/>
                      </a:lnTo>
                      <a:lnTo>
                        <a:pt x="384" y="39"/>
                      </a:lnTo>
                      <a:lnTo>
                        <a:pt x="380" y="28"/>
                      </a:lnTo>
                      <a:lnTo>
                        <a:pt x="375" y="24"/>
                      </a:lnTo>
                      <a:lnTo>
                        <a:pt x="194" y="38"/>
                      </a:lnTo>
                      <a:lnTo>
                        <a:pt x="190" y="32"/>
                      </a:lnTo>
                      <a:lnTo>
                        <a:pt x="189" y="27"/>
                      </a:lnTo>
                      <a:lnTo>
                        <a:pt x="182" y="16"/>
                      </a:lnTo>
                      <a:lnTo>
                        <a:pt x="72" y="28"/>
                      </a:lnTo>
                      <a:lnTo>
                        <a:pt x="7" y="35"/>
                      </a:lnTo>
                      <a:lnTo>
                        <a:pt x="2" y="39"/>
                      </a:lnTo>
                      <a:lnTo>
                        <a:pt x="0" y="46"/>
                      </a:lnTo>
                      <a:lnTo>
                        <a:pt x="8" y="57"/>
                      </a:lnTo>
                      <a:lnTo>
                        <a:pt x="14" y="60"/>
                      </a:lnTo>
                      <a:lnTo>
                        <a:pt x="19" y="65"/>
                      </a:lnTo>
                      <a:lnTo>
                        <a:pt x="16" y="72"/>
                      </a:lnTo>
                      <a:lnTo>
                        <a:pt x="16" y="74"/>
                      </a:lnTo>
                      <a:lnTo>
                        <a:pt x="18" y="77"/>
                      </a:lnTo>
                      <a:lnTo>
                        <a:pt x="23" y="78"/>
                      </a:lnTo>
                      <a:lnTo>
                        <a:pt x="23" y="81"/>
                      </a:lnTo>
                      <a:lnTo>
                        <a:pt x="19" y="87"/>
                      </a:lnTo>
                      <a:lnTo>
                        <a:pt x="16" y="92"/>
                      </a:lnTo>
                      <a:lnTo>
                        <a:pt x="19" y="92"/>
                      </a:lnTo>
                      <a:lnTo>
                        <a:pt x="25" y="91"/>
                      </a:lnTo>
                      <a:lnTo>
                        <a:pt x="30" y="87"/>
                      </a:lnTo>
                      <a:lnTo>
                        <a:pt x="34" y="80"/>
                      </a:lnTo>
                      <a:lnTo>
                        <a:pt x="37" y="74"/>
                      </a:lnTo>
                      <a:lnTo>
                        <a:pt x="35" y="73"/>
                      </a:lnTo>
                      <a:lnTo>
                        <a:pt x="35" y="72"/>
                      </a:lnTo>
                      <a:lnTo>
                        <a:pt x="38" y="69"/>
                      </a:lnTo>
                      <a:lnTo>
                        <a:pt x="41" y="76"/>
                      </a:lnTo>
                      <a:lnTo>
                        <a:pt x="44" y="70"/>
                      </a:lnTo>
                      <a:lnTo>
                        <a:pt x="46" y="65"/>
                      </a:lnTo>
                      <a:lnTo>
                        <a:pt x="46" y="70"/>
                      </a:lnTo>
                      <a:lnTo>
                        <a:pt x="53" y="74"/>
                      </a:lnTo>
                      <a:lnTo>
                        <a:pt x="49" y="80"/>
                      </a:lnTo>
                      <a:lnTo>
                        <a:pt x="41" y="83"/>
                      </a:lnTo>
                      <a:lnTo>
                        <a:pt x="38" y="83"/>
                      </a:lnTo>
                      <a:lnTo>
                        <a:pt x="45" y="83"/>
                      </a:lnTo>
                      <a:lnTo>
                        <a:pt x="60" y="78"/>
                      </a:lnTo>
                      <a:lnTo>
                        <a:pt x="75" y="77"/>
                      </a:lnTo>
                      <a:lnTo>
                        <a:pt x="76" y="76"/>
                      </a:lnTo>
                      <a:lnTo>
                        <a:pt x="87" y="66"/>
                      </a:lnTo>
                      <a:lnTo>
                        <a:pt x="88" y="72"/>
                      </a:lnTo>
                      <a:lnTo>
                        <a:pt x="94" y="69"/>
                      </a:lnTo>
                      <a:lnTo>
                        <a:pt x="99" y="68"/>
                      </a:lnTo>
                      <a:lnTo>
                        <a:pt x="109" y="72"/>
                      </a:lnTo>
                      <a:lnTo>
                        <a:pt x="111" y="76"/>
                      </a:lnTo>
                      <a:lnTo>
                        <a:pt x="106" y="74"/>
                      </a:lnTo>
                      <a:lnTo>
                        <a:pt x="101" y="73"/>
                      </a:lnTo>
                      <a:lnTo>
                        <a:pt x="96" y="73"/>
                      </a:lnTo>
                      <a:lnTo>
                        <a:pt x="95" y="76"/>
                      </a:lnTo>
                      <a:lnTo>
                        <a:pt x="84" y="76"/>
                      </a:lnTo>
                      <a:lnTo>
                        <a:pt x="90" y="77"/>
                      </a:lnTo>
                      <a:lnTo>
                        <a:pt x="94" y="77"/>
                      </a:lnTo>
                      <a:lnTo>
                        <a:pt x="115" y="83"/>
                      </a:lnTo>
                      <a:lnTo>
                        <a:pt x="129" y="87"/>
                      </a:lnTo>
                      <a:lnTo>
                        <a:pt x="140" y="92"/>
                      </a:lnTo>
                      <a:lnTo>
                        <a:pt x="139" y="88"/>
                      </a:lnTo>
                      <a:lnTo>
                        <a:pt x="133" y="84"/>
                      </a:lnTo>
                      <a:lnTo>
                        <a:pt x="130" y="80"/>
                      </a:lnTo>
                      <a:lnTo>
                        <a:pt x="136" y="80"/>
                      </a:lnTo>
                      <a:lnTo>
                        <a:pt x="141" y="83"/>
                      </a:lnTo>
                      <a:lnTo>
                        <a:pt x="149" y="76"/>
                      </a:lnTo>
                      <a:lnTo>
                        <a:pt x="148" y="81"/>
                      </a:lnTo>
                      <a:lnTo>
                        <a:pt x="144" y="83"/>
                      </a:lnTo>
                      <a:lnTo>
                        <a:pt x="141" y="87"/>
                      </a:lnTo>
                      <a:lnTo>
                        <a:pt x="149" y="92"/>
                      </a:lnTo>
                      <a:lnTo>
                        <a:pt x="155" y="91"/>
                      </a:lnTo>
                      <a:lnTo>
                        <a:pt x="157" y="96"/>
                      </a:lnTo>
                      <a:lnTo>
                        <a:pt x="163" y="96"/>
                      </a:lnTo>
                      <a:lnTo>
                        <a:pt x="160" y="100"/>
                      </a:lnTo>
                      <a:lnTo>
                        <a:pt x="155" y="96"/>
                      </a:lnTo>
                      <a:lnTo>
                        <a:pt x="144" y="92"/>
                      </a:lnTo>
                      <a:lnTo>
                        <a:pt x="149" y="97"/>
                      </a:lnTo>
                      <a:lnTo>
                        <a:pt x="153" y="100"/>
                      </a:lnTo>
                      <a:lnTo>
                        <a:pt x="156" y="102"/>
                      </a:lnTo>
                      <a:lnTo>
                        <a:pt x="153" y="102"/>
                      </a:lnTo>
                      <a:lnTo>
                        <a:pt x="159" y="104"/>
                      </a:lnTo>
                      <a:lnTo>
                        <a:pt x="164" y="106"/>
                      </a:lnTo>
                      <a:lnTo>
                        <a:pt x="170" y="111"/>
                      </a:lnTo>
                      <a:lnTo>
                        <a:pt x="172" y="116"/>
                      </a:lnTo>
                      <a:lnTo>
                        <a:pt x="174" y="122"/>
                      </a:lnTo>
                      <a:lnTo>
                        <a:pt x="168" y="123"/>
                      </a:lnTo>
                      <a:lnTo>
                        <a:pt x="167" y="118"/>
                      </a:lnTo>
                      <a:lnTo>
                        <a:pt x="166" y="112"/>
                      </a:lnTo>
                      <a:lnTo>
                        <a:pt x="166" y="118"/>
                      </a:lnTo>
                      <a:lnTo>
                        <a:pt x="167" y="123"/>
                      </a:lnTo>
                      <a:lnTo>
                        <a:pt x="172" y="126"/>
                      </a:lnTo>
                      <a:lnTo>
                        <a:pt x="178" y="125"/>
                      </a:lnTo>
                      <a:lnTo>
                        <a:pt x="181" y="123"/>
                      </a:lnTo>
                      <a:lnTo>
                        <a:pt x="191" y="121"/>
                      </a:lnTo>
                      <a:lnTo>
                        <a:pt x="195" y="121"/>
                      </a:lnTo>
                      <a:lnTo>
                        <a:pt x="197" y="118"/>
                      </a:lnTo>
                      <a:lnTo>
                        <a:pt x="202" y="112"/>
                      </a:lnTo>
                      <a:lnTo>
                        <a:pt x="204" y="115"/>
                      </a:lnTo>
                      <a:lnTo>
                        <a:pt x="209" y="115"/>
                      </a:lnTo>
                      <a:lnTo>
                        <a:pt x="224" y="102"/>
                      </a:lnTo>
                      <a:lnTo>
                        <a:pt x="229" y="100"/>
                      </a:lnTo>
                      <a:lnTo>
                        <a:pt x="233" y="99"/>
                      </a:lnTo>
                      <a:lnTo>
                        <a:pt x="239" y="100"/>
                      </a:lnTo>
                      <a:lnTo>
                        <a:pt x="236" y="95"/>
                      </a:lnTo>
                      <a:lnTo>
                        <a:pt x="231" y="92"/>
                      </a:lnTo>
                      <a:lnTo>
                        <a:pt x="238" y="95"/>
                      </a:lnTo>
                      <a:lnTo>
                        <a:pt x="235" y="92"/>
                      </a:lnTo>
                      <a:lnTo>
                        <a:pt x="238" y="87"/>
                      </a:lnTo>
                      <a:lnTo>
                        <a:pt x="243" y="83"/>
                      </a:lnTo>
                      <a:lnTo>
                        <a:pt x="252" y="81"/>
                      </a:lnTo>
                      <a:lnTo>
                        <a:pt x="258" y="80"/>
                      </a:lnTo>
                      <a:lnTo>
                        <a:pt x="262" y="80"/>
                      </a:lnTo>
                      <a:lnTo>
                        <a:pt x="273" y="87"/>
                      </a:lnTo>
                      <a:lnTo>
                        <a:pt x="278" y="87"/>
                      </a:lnTo>
                      <a:lnTo>
                        <a:pt x="289" y="93"/>
                      </a:lnTo>
                      <a:lnTo>
                        <a:pt x="296" y="104"/>
                      </a:lnTo>
                      <a:lnTo>
                        <a:pt x="308" y="110"/>
                      </a:lnTo>
                      <a:lnTo>
                        <a:pt x="309" y="115"/>
                      </a:lnTo>
                      <a:lnTo>
                        <a:pt x="311" y="121"/>
                      </a:lnTo>
                      <a:lnTo>
                        <a:pt x="326" y="130"/>
                      </a:lnTo>
                      <a:lnTo>
                        <a:pt x="330" y="135"/>
                      </a:lnTo>
                      <a:lnTo>
                        <a:pt x="335" y="138"/>
                      </a:lnTo>
                      <a:lnTo>
                        <a:pt x="338" y="144"/>
                      </a:lnTo>
                      <a:lnTo>
                        <a:pt x="343" y="145"/>
                      </a:lnTo>
                      <a:lnTo>
                        <a:pt x="354" y="144"/>
                      </a:lnTo>
                      <a:lnTo>
                        <a:pt x="362" y="152"/>
                      </a:lnTo>
                      <a:lnTo>
                        <a:pt x="362" y="156"/>
                      </a:lnTo>
                      <a:lnTo>
                        <a:pt x="366" y="161"/>
                      </a:lnTo>
                      <a:lnTo>
                        <a:pt x="372" y="164"/>
                      </a:lnTo>
                      <a:lnTo>
                        <a:pt x="372" y="169"/>
                      </a:lnTo>
                      <a:lnTo>
                        <a:pt x="373" y="172"/>
                      </a:lnTo>
                      <a:lnTo>
                        <a:pt x="375" y="187"/>
                      </a:lnTo>
                      <a:lnTo>
                        <a:pt x="376" y="192"/>
                      </a:lnTo>
                      <a:lnTo>
                        <a:pt x="376" y="199"/>
                      </a:lnTo>
                      <a:lnTo>
                        <a:pt x="369" y="225"/>
                      </a:lnTo>
                      <a:lnTo>
                        <a:pt x="372" y="230"/>
                      </a:lnTo>
                      <a:lnTo>
                        <a:pt x="372" y="241"/>
                      </a:lnTo>
                      <a:lnTo>
                        <a:pt x="369" y="249"/>
                      </a:lnTo>
                      <a:lnTo>
                        <a:pt x="372" y="255"/>
                      </a:lnTo>
                      <a:lnTo>
                        <a:pt x="377" y="260"/>
                      </a:lnTo>
                      <a:lnTo>
                        <a:pt x="372" y="252"/>
                      </a:lnTo>
                      <a:lnTo>
                        <a:pt x="383" y="259"/>
                      </a:lnTo>
                      <a:lnTo>
                        <a:pt x="383" y="260"/>
                      </a:lnTo>
                      <a:lnTo>
                        <a:pt x="387" y="256"/>
                      </a:lnTo>
                      <a:lnTo>
                        <a:pt x="389" y="245"/>
                      </a:lnTo>
                      <a:lnTo>
                        <a:pt x="384" y="245"/>
                      </a:lnTo>
                      <a:lnTo>
                        <a:pt x="383" y="244"/>
                      </a:lnTo>
                      <a:lnTo>
                        <a:pt x="383" y="239"/>
                      </a:lnTo>
                      <a:lnTo>
                        <a:pt x="379" y="234"/>
                      </a:lnTo>
                      <a:lnTo>
                        <a:pt x="379" y="234"/>
                      </a:lnTo>
                      <a:lnTo>
                        <a:pt x="389" y="240"/>
                      </a:lnTo>
                      <a:lnTo>
                        <a:pt x="391" y="245"/>
                      </a:lnTo>
                      <a:lnTo>
                        <a:pt x="396" y="240"/>
                      </a:lnTo>
                      <a:lnTo>
                        <a:pt x="402" y="245"/>
                      </a:lnTo>
                      <a:lnTo>
                        <a:pt x="402" y="249"/>
                      </a:lnTo>
                      <a:lnTo>
                        <a:pt x="393" y="264"/>
                      </a:lnTo>
                      <a:lnTo>
                        <a:pt x="391" y="274"/>
                      </a:lnTo>
                      <a:lnTo>
                        <a:pt x="387" y="275"/>
                      </a:lnTo>
                      <a:lnTo>
                        <a:pt x="387" y="279"/>
                      </a:lnTo>
                      <a:lnTo>
                        <a:pt x="381" y="275"/>
                      </a:lnTo>
                      <a:lnTo>
                        <a:pt x="385" y="281"/>
                      </a:lnTo>
                      <a:lnTo>
                        <a:pt x="395" y="285"/>
                      </a:lnTo>
                      <a:lnTo>
                        <a:pt x="398" y="290"/>
                      </a:lnTo>
                      <a:lnTo>
                        <a:pt x="398" y="293"/>
                      </a:lnTo>
                      <a:lnTo>
                        <a:pt x="408" y="312"/>
                      </a:lnTo>
                      <a:lnTo>
                        <a:pt x="412" y="316"/>
                      </a:lnTo>
                      <a:lnTo>
                        <a:pt x="421" y="325"/>
                      </a:lnTo>
                      <a:lnTo>
                        <a:pt x="425" y="327"/>
                      </a:lnTo>
                      <a:lnTo>
                        <a:pt x="430" y="325"/>
                      </a:lnTo>
                      <a:lnTo>
                        <a:pt x="433" y="327"/>
                      </a:lnTo>
                      <a:lnTo>
                        <a:pt x="430" y="323"/>
                      </a:lnTo>
                      <a:lnTo>
                        <a:pt x="427" y="317"/>
                      </a:lnTo>
                      <a:lnTo>
                        <a:pt x="423" y="313"/>
                      </a:lnTo>
                      <a:lnTo>
                        <a:pt x="429" y="314"/>
                      </a:lnTo>
                      <a:lnTo>
                        <a:pt x="430" y="317"/>
                      </a:lnTo>
                      <a:lnTo>
                        <a:pt x="441" y="312"/>
                      </a:lnTo>
                      <a:lnTo>
                        <a:pt x="441" y="313"/>
                      </a:lnTo>
                      <a:lnTo>
                        <a:pt x="436" y="317"/>
                      </a:lnTo>
                      <a:lnTo>
                        <a:pt x="440" y="323"/>
                      </a:lnTo>
                      <a:lnTo>
                        <a:pt x="438" y="332"/>
                      </a:lnTo>
                      <a:lnTo>
                        <a:pt x="440" y="338"/>
                      </a:lnTo>
                      <a:lnTo>
                        <a:pt x="442" y="343"/>
                      </a:lnTo>
                      <a:lnTo>
                        <a:pt x="442" y="347"/>
                      </a:lnTo>
                      <a:lnTo>
                        <a:pt x="446" y="346"/>
                      </a:lnTo>
                      <a:lnTo>
                        <a:pt x="452" y="340"/>
                      </a:lnTo>
                      <a:lnTo>
                        <a:pt x="453" y="336"/>
                      </a:lnTo>
                      <a:lnTo>
                        <a:pt x="460" y="329"/>
                      </a:lnTo>
                      <a:lnTo>
                        <a:pt x="455" y="338"/>
                      </a:lnTo>
                      <a:lnTo>
                        <a:pt x="453" y="343"/>
                      </a:lnTo>
                      <a:lnTo>
                        <a:pt x="449" y="348"/>
                      </a:lnTo>
                      <a:lnTo>
                        <a:pt x="450" y="351"/>
                      </a:lnTo>
                      <a:lnTo>
                        <a:pt x="455" y="352"/>
                      </a:lnTo>
                      <a:lnTo>
                        <a:pt x="460" y="358"/>
                      </a:lnTo>
                      <a:lnTo>
                        <a:pt x="465" y="377"/>
                      </a:lnTo>
                      <a:lnTo>
                        <a:pt x="475" y="388"/>
                      </a:lnTo>
                      <a:lnTo>
                        <a:pt x="479" y="388"/>
                      </a:lnTo>
                      <a:lnTo>
                        <a:pt x="474" y="389"/>
                      </a:lnTo>
                      <a:lnTo>
                        <a:pt x="479" y="393"/>
                      </a:lnTo>
                      <a:lnTo>
                        <a:pt x="484" y="392"/>
                      </a:lnTo>
                      <a:lnTo>
                        <a:pt x="490" y="392"/>
                      </a:lnTo>
                      <a:lnTo>
                        <a:pt x="493" y="392"/>
                      </a:lnTo>
                      <a:lnTo>
                        <a:pt x="502" y="396"/>
                      </a:lnTo>
                      <a:lnTo>
                        <a:pt x="505" y="401"/>
                      </a:lnTo>
                      <a:lnTo>
                        <a:pt x="509" y="405"/>
                      </a:lnTo>
                      <a:lnTo>
                        <a:pt x="516" y="415"/>
                      </a:lnTo>
                      <a:lnTo>
                        <a:pt x="518" y="420"/>
                      </a:lnTo>
                      <a:lnTo>
                        <a:pt x="528" y="430"/>
                      </a:lnTo>
                      <a:lnTo>
                        <a:pt x="532" y="431"/>
                      </a:lnTo>
                      <a:lnTo>
                        <a:pt x="537" y="431"/>
                      </a:lnTo>
                      <a:lnTo>
                        <a:pt x="543" y="435"/>
                      </a:lnTo>
                      <a:lnTo>
                        <a:pt x="540" y="441"/>
                      </a:lnTo>
                      <a:lnTo>
                        <a:pt x="533" y="438"/>
                      </a:lnTo>
                      <a:lnTo>
                        <a:pt x="528" y="434"/>
                      </a:lnTo>
                      <a:lnTo>
                        <a:pt x="524" y="439"/>
                      </a:lnTo>
                      <a:lnTo>
                        <a:pt x="526" y="443"/>
                      </a:lnTo>
                      <a:lnTo>
                        <a:pt x="530" y="449"/>
                      </a:lnTo>
                      <a:lnTo>
                        <a:pt x="541" y="446"/>
                      </a:lnTo>
                      <a:lnTo>
                        <a:pt x="548" y="442"/>
                      </a:lnTo>
                      <a:lnTo>
                        <a:pt x="554" y="443"/>
                      </a:lnTo>
                      <a:lnTo>
                        <a:pt x="559" y="443"/>
                      </a:lnTo>
                      <a:lnTo>
                        <a:pt x="563" y="441"/>
                      </a:lnTo>
                      <a:lnTo>
                        <a:pt x="567" y="435"/>
                      </a:lnTo>
                      <a:lnTo>
                        <a:pt x="573" y="432"/>
                      </a:lnTo>
                      <a:lnTo>
                        <a:pt x="578" y="435"/>
                      </a:lnTo>
                      <a:lnTo>
                        <a:pt x="575" y="432"/>
                      </a:lnTo>
                      <a:lnTo>
                        <a:pt x="582" y="435"/>
                      </a:lnTo>
                      <a:lnTo>
                        <a:pt x="579" y="430"/>
                      </a:lnTo>
                      <a:lnTo>
                        <a:pt x="582" y="424"/>
                      </a:lnTo>
                      <a:lnTo>
                        <a:pt x="585" y="419"/>
                      </a:lnTo>
                      <a:lnTo>
                        <a:pt x="582" y="409"/>
                      </a:lnTo>
                      <a:lnTo>
                        <a:pt x="583" y="407"/>
                      </a:lnTo>
                      <a:lnTo>
                        <a:pt x="582" y="401"/>
                      </a:lnTo>
                      <a:lnTo>
                        <a:pt x="585" y="396"/>
                      </a:lnTo>
                      <a:lnTo>
                        <a:pt x="585" y="390"/>
                      </a:lnTo>
                      <a:lnTo>
                        <a:pt x="589" y="386"/>
                      </a:lnTo>
                      <a:lnTo>
                        <a:pt x="589" y="381"/>
                      </a:lnTo>
                      <a:lnTo>
                        <a:pt x="590" y="375"/>
                      </a:lnTo>
                      <a:lnTo>
                        <a:pt x="593" y="381"/>
                      </a:lnTo>
                      <a:lnTo>
                        <a:pt x="593" y="375"/>
                      </a:lnTo>
                      <a:close/>
                      <a:moveTo>
                        <a:pt x="564" y="465"/>
                      </a:moveTo>
                      <a:lnTo>
                        <a:pt x="564" y="464"/>
                      </a:lnTo>
                      <a:lnTo>
                        <a:pt x="562" y="466"/>
                      </a:lnTo>
                      <a:lnTo>
                        <a:pt x="564" y="465"/>
                      </a:lnTo>
                      <a:close/>
                      <a:moveTo>
                        <a:pt x="493" y="500"/>
                      </a:moveTo>
                      <a:lnTo>
                        <a:pt x="498" y="499"/>
                      </a:lnTo>
                      <a:lnTo>
                        <a:pt x="494" y="499"/>
                      </a:lnTo>
                      <a:lnTo>
                        <a:pt x="493" y="500"/>
                      </a:lnTo>
                      <a:close/>
                      <a:moveTo>
                        <a:pt x="50" y="83"/>
                      </a:moveTo>
                      <a:lnTo>
                        <a:pt x="46" y="84"/>
                      </a:lnTo>
                      <a:lnTo>
                        <a:pt x="41" y="87"/>
                      </a:lnTo>
                      <a:lnTo>
                        <a:pt x="29" y="88"/>
                      </a:lnTo>
                      <a:lnTo>
                        <a:pt x="34" y="88"/>
                      </a:lnTo>
                      <a:lnTo>
                        <a:pt x="68" y="78"/>
                      </a:lnTo>
                      <a:lnTo>
                        <a:pt x="79" y="77"/>
                      </a:lnTo>
                      <a:lnTo>
                        <a:pt x="75" y="77"/>
                      </a:lnTo>
                      <a:lnTo>
                        <a:pt x="64" y="78"/>
                      </a:lnTo>
                      <a:lnTo>
                        <a:pt x="50" y="83"/>
                      </a:lnTo>
                      <a:close/>
                      <a:moveTo>
                        <a:pt x="486" y="504"/>
                      </a:moveTo>
                      <a:lnTo>
                        <a:pt x="491" y="502"/>
                      </a:lnTo>
                      <a:lnTo>
                        <a:pt x="486" y="502"/>
                      </a:lnTo>
                      <a:lnTo>
                        <a:pt x="486" y="504"/>
                      </a:lnTo>
                      <a:close/>
                      <a:moveTo>
                        <a:pt x="210" y="121"/>
                      </a:moveTo>
                      <a:lnTo>
                        <a:pt x="205" y="122"/>
                      </a:lnTo>
                      <a:lnTo>
                        <a:pt x="201" y="126"/>
                      </a:lnTo>
                      <a:lnTo>
                        <a:pt x="195" y="129"/>
                      </a:lnTo>
                      <a:lnTo>
                        <a:pt x="190" y="129"/>
                      </a:lnTo>
                      <a:lnTo>
                        <a:pt x="194" y="130"/>
                      </a:lnTo>
                      <a:lnTo>
                        <a:pt x="200" y="127"/>
                      </a:lnTo>
                      <a:lnTo>
                        <a:pt x="201" y="126"/>
                      </a:lnTo>
                      <a:lnTo>
                        <a:pt x="212" y="119"/>
                      </a:lnTo>
                      <a:lnTo>
                        <a:pt x="217" y="114"/>
                      </a:lnTo>
                      <a:lnTo>
                        <a:pt x="210" y="118"/>
                      </a:lnTo>
                      <a:lnTo>
                        <a:pt x="210" y="121"/>
                      </a:lnTo>
                      <a:close/>
                      <a:moveTo>
                        <a:pt x="433" y="350"/>
                      </a:moveTo>
                      <a:lnTo>
                        <a:pt x="433" y="350"/>
                      </a:lnTo>
                      <a:lnTo>
                        <a:pt x="437" y="355"/>
                      </a:lnTo>
                      <a:lnTo>
                        <a:pt x="438" y="357"/>
                      </a:lnTo>
                      <a:lnTo>
                        <a:pt x="444" y="354"/>
                      </a:lnTo>
                      <a:lnTo>
                        <a:pt x="438" y="355"/>
                      </a:lnTo>
                      <a:lnTo>
                        <a:pt x="433" y="350"/>
                      </a:lnTo>
                      <a:close/>
                      <a:moveTo>
                        <a:pt x="585" y="431"/>
                      </a:moveTo>
                      <a:lnTo>
                        <a:pt x="581" y="441"/>
                      </a:lnTo>
                      <a:lnTo>
                        <a:pt x="574" y="451"/>
                      </a:lnTo>
                      <a:lnTo>
                        <a:pt x="574" y="453"/>
                      </a:lnTo>
                      <a:lnTo>
                        <a:pt x="571" y="457"/>
                      </a:lnTo>
                      <a:lnTo>
                        <a:pt x="582" y="441"/>
                      </a:lnTo>
                      <a:lnTo>
                        <a:pt x="590" y="422"/>
                      </a:lnTo>
                      <a:lnTo>
                        <a:pt x="585" y="426"/>
                      </a:lnTo>
                      <a:lnTo>
                        <a:pt x="585" y="431"/>
                      </a:lnTo>
                      <a:close/>
                      <a:moveTo>
                        <a:pt x="593" y="409"/>
                      </a:moveTo>
                      <a:lnTo>
                        <a:pt x="593" y="415"/>
                      </a:lnTo>
                      <a:lnTo>
                        <a:pt x="593" y="409"/>
                      </a:lnTo>
                      <a:lnTo>
                        <a:pt x="593" y="409"/>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6" name="Freeform 179">
                  <a:extLst>
                    <a:ext uri="{FF2B5EF4-FFF2-40B4-BE49-F238E27FC236}">
                      <a16:creationId xmlns:a16="http://schemas.microsoft.com/office/drawing/2014/main" id="{A8AC5FFD-4ED6-10C9-E7C2-08907412E43B}"/>
                    </a:ext>
                  </a:extLst>
                </p:cNvPr>
                <p:cNvSpPr>
                  <a:spLocks noEditPoints="1"/>
                </p:cNvSpPr>
                <p:nvPr/>
              </p:nvSpPr>
              <p:spPr bwMode="auto">
                <a:xfrm>
                  <a:off x="5234" y="1892"/>
                  <a:ext cx="85" cy="197"/>
                </a:xfrm>
                <a:custGeom>
                  <a:avLst/>
                  <a:gdLst/>
                  <a:ahLst/>
                  <a:cxnLst>
                    <a:cxn ang="0">
                      <a:pos x="83" y="88"/>
                    </a:cxn>
                    <a:cxn ang="0">
                      <a:pos x="81" y="65"/>
                    </a:cxn>
                    <a:cxn ang="0">
                      <a:pos x="65" y="65"/>
                    </a:cxn>
                    <a:cxn ang="0">
                      <a:pos x="61" y="50"/>
                    </a:cxn>
                    <a:cxn ang="0">
                      <a:pos x="66" y="45"/>
                    </a:cxn>
                    <a:cxn ang="0">
                      <a:pos x="70" y="36"/>
                    </a:cxn>
                    <a:cxn ang="0">
                      <a:pos x="73" y="23"/>
                    </a:cxn>
                    <a:cxn ang="0">
                      <a:pos x="18" y="0"/>
                    </a:cxn>
                    <a:cxn ang="0">
                      <a:pos x="11" y="11"/>
                    </a:cxn>
                    <a:cxn ang="0">
                      <a:pos x="4" y="30"/>
                    </a:cxn>
                    <a:cxn ang="0">
                      <a:pos x="1" y="40"/>
                    </a:cxn>
                    <a:cxn ang="0">
                      <a:pos x="5" y="45"/>
                    </a:cxn>
                    <a:cxn ang="0">
                      <a:pos x="0" y="55"/>
                    </a:cxn>
                    <a:cxn ang="0">
                      <a:pos x="7" y="69"/>
                    </a:cxn>
                    <a:cxn ang="0">
                      <a:pos x="14" y="76"/>
                    </a:cxn>
                    <a:cxn ang="0">
                      <a:pos x="22" y="80"/>
                    </a:cxn>
                    <a:cxn ang="0">
                      <a:pos x="38" y="95"/>
                    </a:cxn>
                    <a:cxn ang="0">
                      <a:pos x="28" y="106"/>
                    </a:cxn>
                    <a:cxn ang="0">
                      <a:pos x="23" y="112"/>
                    </a:cxn>
                    <a:cxn ang="0">
                      <a:pos x="23" y="113"/>
                    </a:cxn>
                    <a:cxn ang="0">
                      <a:pos x="20" y="124"/>
                    </a:cxn>
                    <a:cxn ang="0">
                      <a:pos x="14" y="128"/>
                    </a:cxn>
                    <a:cxn ang="0">
                      <a:pos x="5" y="135"/>
                    </a:cxn>
                    <a:cxn ang="0">
                      <a:pos x="1" y="147"/>
                    </a:cxn>
                    <a:cxn ang="0">
                      <a:pos x="0" y="152"/>
                    </a:cxn>
                    <a:cxn ang="0">
                      <a:pos x="3" y="158"/>
                    </a:cxn>
                    <a:cxn ang="0">
                      <a:pos x="12" y="168"/>
                    </a:cxn>
                    <a:cxn ang="0">
                      <a:pos x="23" y="173"/>
                    </a:cxn>
                    <a:cxn ang="0">
                      <a:pos x="37" y="178"/>
                    </a:cxn>
                    <a:cxn ang="0">
                      <a:pos x="49" y="183"/>
                    </a:cxn>
                    <a:cxn ang="0">
                      <a:pos x="47" y="197"/>
                    </a:cxn>
                    <a:cxn ang="0">
                      <a:pos x="56" y="193"/>
                    </a:cxn>
                    <a:cxn ang="0">
                      <a:pos x="61" y="182"/>
                    </a:cxn>
                    <a:cxn ang="0">
                      <a:pos x="65" y="166"/>
                    </a:cxn>
                    <a:cxn ang="0">
                      <a:pos x="62" y="163"/>
                    </a:cxn>
                    <a:cxn ang="0">
                      <a:pos x="72" y="158"/>
                    </a:cxn>
                    <a:cxn ang="0">
                      <a:pos x="73" y="148"/>
                    </a:cxn>
                    <a:cxn ang="0">
                      <a:pos x="76" y="140"/>
                    </a:cxn>
                    <a:cxn ang="0">
                      <a:pos x="80" y="129"/>
                    </a:cxn>
                    <a:cxn ang="0">
                      <a:pos x="80" y="118"/>
                    </a:cxn>
                    <a:cxn ang="0">
                      <a:pos x="80" y="106"/>
                    </a:cxn>
                    <a:cxn ang="0">
                      <a:pos x="80" y="99"/>
                    </a:cxn>
                    <a:cxn ang="0">
                      <a:pos x="84" y="99"/>
                    </a:cxn>
                    <a:cxn ang="0">
                      <a:pos x="84" y="114"/>
                    </a:cxn>
                    <a:cxn ang="0">
                      <a:pos x="84" y="94"/>
                    </a:cxn>
                    <a:cxn ang="0">
                      <a:pos x="84" y="122"/>
                    </a:cxn>
                    <a:cxn ang="0">
                      <a:pos x="84" y="128"/>
                    </a:cxn>
                  </a:cxnLst>
                  <a:rect l="0" t="0" r="r" b="b"/>
                  <a:pathLst>
                    <a:path w="85" h="197">
                      <a:moveTo>
                        <a:pt x="84" y="94"/>
                      </a:moveTo>
                      <a:lnTo>
                        <a:pt x="83" y="88"/>
                      </a:lnTo>
                      <a:lnTo>
                        <a:pt x="83" y="72"/>
                      </a:lnTo>
                      <a:lnTo>
                        <a:pt x="81" y="65"/>
                      </a:lnTo>
                      <a:lnTo>
                        <a:pt x="70" y="64"/>
                      </a:lnTo>
                      <a:lnTo>
                        <a:pt x="65" y="65"/>
                      </a:lnTo>
                      <a:lnTo>
                        <a:pt x="61" y="65"/>
                      </a:lnTo>
                      <a:lnTo>
                        <a:pt x="61" y="50"/>
                      </a:lnTo>
                      <a:lnTo>
                        <a:pt x="65" y="44"/>
                      </a:lnTo>
                      <a:lnTo>
                        <a:pt x="66" y="45"/>
                      </a:lnTo>
                      <a:lnTo>
                        <a:pt x="70" y="40"/>
                      </a:lnTo>
                      <a:lnTo>
                        <a:pt x="70" y="36"/>
                      </a:lnTo>
                      <a:lnTo>
                        <a:pt x="73" y="29"/>
                      </a:lnTo>
                      <a:lnTo>
                        <a:pt x="73" y="23"/>
                      </a:lnTo>
                      <a:lnTo>
                        <a:pt x="73" y="18"/>
                      </a:lnTo>
                      <a:lnTo>
                        <a:pt x="18" y="0"/>
                      </a:lnTo>
                      <a:lnTo>
                        <a:pt x="12" y="6"/>
                      </a:lnTo>
                      <a:lnTo>
                        <a:pt x="11" y="11"/>
                      </a:lnTo>
                      <a:lnTo>
                        <a:pt x="11" y="17"/>
                      </a:lnTo>
                      <a:lnTo>
                        <a:pt x="4" y="30"/>
                      </a:lnTo>
                      <a:lnTo>
                        <a:pt x="0" y="36"/>
                      </a:lnTo>
                      <a:lnTo>
                        <a:pt x="1" y="40"/>
                      </a:lnTo>
                      <a:lnTo>
                        <a:pt x="3" y="40"/>
                      </a:lnTo>
                      <a:lnTo>
                        <a:pt x="5" y="45"/>
                      </a:lnTo>
                      <a:lnTo>
                        <a:pt x="4" y="50"/>
                      </a:lnTo>
                      <a:lnTo>
                        <a:pt x="0" y="55"/>
                      </a:lnTo>
                      <a:lnTo>
                        <a:pt x="1" y="64"/>
                      </a:lnTo>
                      <a:lnTo>
                        <a:pt x="7" y="69"/>
                      </a:lnTo>
                      <a:lnTo>
                        <a:pt x="12" y="71"/>
                      </a:lnTo>
                      <a:lnTo>
                        <a:pt x="14" y="76"/>
                      </a:lnTo>
                      <a:lnTo>
                        <a:pt x="18" y="80"/>
                      </a:lnTo>
                      <a:lnTo>
                        <a:pt x="22" y="80"/>
                      </a:lnTo>
                      <a:lnTo>
                        <a:pt x="26" y="86"/>
                      </a:lnTo>
                      <a:lnTo>
                        <a:pt x="38" y="95"/>
                      </a:lnTo>
                      <a:lnTo>
                        <a:pt x="35" y="101"/>
                      </a:lnTo>
                      <a:lnTo>
                        <a:pt x="28" y="106"/>
                      </a:lnTo>
                      <a:lnTo>
                        <a:pt x="26" y="112"/>
                      </a:lnTo>
                      <a:lnTo>
                        <a:pt x="23" y="112"/>
                      </a:lnTo>
                      <a:lnTo>
                        <a:pt x="23" y="113"/>
                      </a:lnTo>
                      <a:lnTo>
                        <a:pt x="23" y="113"/>
                      </a:lnTo>
                      <a:lnTo>
                        <a:pt x="20" y="118"/>
                      </a:lnTo>
                      <a:lnTo>
                        <a:pt x="20" y="124"/>
                      </a:lnTo>
                      <a:lnTo>
                        <a:pt x="15" y="128"/>
                      </a:lnTo>
                      <a:lnTo>
                        <a:pt x="14" y="128"/>
                      </a:lnTo>
                      <a:lnTo>
                        <a:pt x="9" y="131"/>
                      </a:lnTo>
                      <a:lnTo>
                        <a:pt x="5" y="135"/>
                      </a:lnTo>
                      <a:lnTo>
                        <a:pt x="3" y="140"/>
                      </a:lnTo>
                      <a:lnTo>
                        <a:pt x="1" y="147"/>
                      </a:lnTo>
                      <a:lnTo>
                        <a:pt x="0" y="151"/>
                      </a:lnTo>
                      <a:lnTo>
                        <a:pt x="0" y="152"/>
                      </a:lnTo>
                      <a:lnTo>
                        <a:pt x="3" y="158"/>
                      </a:lnTo>
                      <a:lnTo>
                        <a:pt x="3" y="158"/>
                      </a:lnTo>
                      <a:lnTo>
                        <a:pt x="1" y="160"/>
                      </a:lnTo>
                      <a:lnTo>
                        <a:pt x="12" y="168"/>
                      </a:lnTo>
                      <a:lnTo>
                        <a:pt x="18" y="170"/>
                      </a:lnTo>
                      <a:lnTo>
                        <a:pt x="23" y="173"/>
                      </a:lnTo>
                      <a:lnTo>
                        <a:pt x="31" y="179"/>
                      </a:lnTo>
                      <a:lnTo>
                        <a:pt x="37" y="178"/>
                      </a:lnTo>
                      <a:lnTo>
                        <a:pt x="47" y="178"/>
                      </a:lnTo>
                      <a:lnTo>
                        <a:pt x="49" y="183"/>
                      </a:lnTo>
                      <a:lnTo>
                        <a:pt x="47" y="192"/>
                      </a:lnTo>
                      <a:lnTo>
                        <a:pt x="47" y="197"/>
                      </a:lnTo>
                      <a:lnTo>
                        <a:pt x="53" y="197"/>
                      </a:lnTo>
                      <a:lnTo>
                        <a:pt x="56" y="193"/>
                      </a:lnTo>
                      <a:lnTo>
                        <a:pt x="57" y="187"/>
                      </a:lnTo>
                      <a:lnTo>
                        <a:pt x="61" y="182"/>
                      </a:lnTo>
                      <a:lnTo>
                        <a:pt x="62" y="171"/>
                      </a:lnTo>
                      <a:lnTo>
                        <a:pt x="65" y="166"/>
                      </a:lnTo>
                      <a:lnTo>
                        <a:pt x="62" y="166"/>
                      </a:lnTo>
                      <a:lnTo>
                        <a:pt x="62" y="163"/>
                      </a:lnTo>
                      <a:lnTo>
                        <a:pt x="66" y="158"/>
                      </a:lnTo>
                      <a:lnTo>
                        <a:pt x="72" y="158"/>
                      </a:lnTo>
                      <a:lnTo>
                        <a:pt x="69" y="152"/>
                      </a:lnTo>
                      <a:lnTo>
                        <a:pt x="73" y="148"/>
                      </a:lnTo>
                      <a:lnTo>
                        <a:pt x="70" y="143"/>
                      </a:lnTo>
                      <a:lnTo>
                        <a:pt x="76" y="140"/>
                      </a:lnTo>
                      <a:lnTo>
                        <a:pt x="77" y="135"/>
                      </a:lnTo>
                      <a:lnTo>
                        <a:pt x="80" y="129"/>
                      </a:lnTo>
                      <a:lnTo>
                        <a:pt x="83" y="124"/>
                      </a:lnTo>
                      <a:lnTo>
                        <a:pt x="80" y="118"/>
                      </a:lnTo>
                      <a:lnTo>
                        <a:pt x="81" y="114"/>
                      </a:lnTo>
                      <a:lnTo>
                        <a:pt x="80" y="106"/>
                      </a:lnTo>
                      <a:lnTo>
                        <a:pt x="79" y="101"/>
                      </a:lnTo>
                      <a:lnTo>
                        <a:pt x="80" y="99"/>
                      </a:lnTo>
                      <a:lnTo>
                        <a:pt x="81" y="95"/>
                      </a:lnTo>
                      <a:lnTo>
                        <a:pt x="84" y="99"/>
                      </a:lnTo>
                      <a:lnTo>
                        <a:pt x="83" y="105"/>
                      </a:lnTo>
                      <a:lnTo>
                        <a:pt x="84" y="114"/>
                      </a:lnTo>
                      <a:lnTo>
                        <a:pt x="85" y="109"/>
                      </a:lnTo>
                      <a:lnTo>
                        <a:pt x="84" y="94"/>
                      </a:lnTo>
                      <a:close/>
                      <a:moveTo>
                        <a:pt x="84" y="128"/>
                      </a:moveTo>
                      <a:lnTo>
                        <a:pt x="84" y="122"/>
                      </a:lnTo>
                      <a:lnTo>
                        <a:pt x="80" y="139"/>
                      </a:lnTo>
                      <a:lnTo>
                        <a:pt x="84" y="12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7" name="Freeform 180">
                  <a:extLst>
                    <a:ext uri="{FF2B5EF4-FFF2-40B4-BE49-F238E27FC236}">
                      <a16:creationId xmlns:a16="http://schemas.microsoft.com/office/drawing/2014/main" id="{C5E6C131-29EF-68BE-E666-072182678054}"/>
                    </a:ext>
                  </a:extLst>
                </p:cNvPr>
                <p:cNvSpPr>
                  <a:spLocks noEditPoints="1"/>
                </p:cNvSpPr>
                <p:nvPr/>
              </p:nvSpPr>
              <p:spPr bwMode="auto">
                <a:xfrm>
                  <a:off x="4743" y="2295"/>
                  <a:ext cx="572" cy="252"/>
                </a:xfrm>
                <a:custGeom>
                  <a:avLst/>
                  <a:gdLst/>
                  <a:ahLst/>
                  <a:cxnLst>
                    <a:cxn ang="0">
                      <a:pos x="540" y="46"/>
                    </a:cxn>
                    <a:cxn ang="0">
                      <a:pos x="533" y="69"/>
                    </a:cxn>
                    <a:cxn ang="0">
                      <a:pos x="526" y="60"/>
                    </a:cxn>
                    <a:cxn ang="0">
                      <a:pos x="511" y="57"/>
                    </a:cxn>
                    <a:cxn ang="0">
                      <a:pos x="483" y="56"/>
                    </a:cxn>
                    <a:cxn ang="0">
                      <a:pos x="475" y="31"/>
                    </a:cxn>
                    <a:cxn ang="0">
                      <a:pos x="483" y="52"/>
                    </a:cxn>
                    <a:cxn ang="0">
                      <a:pos x="505" y="41"/>
                    </a:cxn>
                    <a:cxn ang="0">
                      <a:pos x="518" y="33"/>
                    </a:cxn>
                    <a:cxn ang="0">
                      <a:pos x="530" y="31"/>
                    </a:cxn>
                    <a:cxn ang="0">
                      <a:pos x="536" y="31"/>
                    </a:cxn>
                    <a:cxn ang="0">
                      <a:pos x="515" y="3"/>
                    </a:cxn>
                    <a:cxn ang="0">
                      <a:pos x="165" y="67"/>
                    </a:cxn>
                    <a:cxn ang="0">
                      <a:pos x="145" y="91"/>
                    </a:cxn>
                    <a:cxn ang="0">
                      <a:pos x="118" y="113"/>
                    </a:cxn>
                    <a:cxn ang="0">
                      <a:pos x="96" y="122"/>
                    </a:cxn>
                    <a:cxn ang="0">
                      <a:pos x="81" y="142"/>
                    </a:cxn>
                    <a:cxn ang="0">
                      <a:pos x="43" y="171"/>
                    </a:cxn>
                    <a:cxn ang="0">
                      <a:pos x="15" y="195"/>
                    </a:cxn>
                    <a:cxn ang="0">
                      <a:pos x="98" y="204"/>
                    </a:cxn>
                    <a:cxn ang="0">
                      <a:pos x="132" y="187"/>
                    </a:cxn>
                    <a:cxn ang="0">
                      <a:pos x="232" y="190"/>
                    </a:cxn>
                    <a:cxn ang="0">
                      <a:pos x="393" y="250"/>
                    </a:cxn>
                    <a:cxn ang="0">
                      <a:pos x="429" y="244"/>
                    </a:cxn>
                    <a:cxn ang="0">
                      <a:pos x="434" y="225"/>
                    </a:cxn>
                    <a:cxn ang="0">
                      <a:pos x="450" y="195"/>
                    </a:cxn>
                    <a:cxn ang="0">
                      <a:pos x="465" y="174"/>
                    </a:cxn>
                    <a:cxn ang="0">
                      <a:pos x="476" y="166"/>
                    </a:cxn>
                    <a:cxn ang="0">
                      <a:pos x="505" y="153"/>
                    </a:cxn>
                    <a:cxn ang="0">
                      <a:pos x="521" y="145"/>
                    </a:cxn>
                    <a:cxn ang="0">
                      <a:pos x="521" y="137"/>
                    </a:cxn>
                    <a:cxn ang="0">
                      <a:pos x="514" y="133"/>
                    </a:cxn>
                    <a:cxn ang="0">
                      <a:pos x="486" y="142"/>
                    </a:cxn>
                    <a:cxn ang="0">
                      <a:pos x="488" y="140"/>
                    </a:cxn>
                    <a:cxn ang="0">
                      <a:pos x="500" y="124"/>
                    </a:cxn>
                    <a:cxn ang="0">
                      <a:pos x="494" y="109"/>
                    </a:cxn>
                    <a:cxn ang="0">
                      <a:pos x="491" y="103"/>
                    </a:cxn>
                    <a:cxn ang="0">
                      <a:pos x="502" y="91"/>
                    </a:cxn>
                    <a:cxn ang="0">
                      <a:pos x="513" y="100"/>
                    </a:cxn>
                    <a:cxn ang="0">
                      <a:pos x="541" y="76"/>
                    </a:cxn>
                    <a:cxn ang="0">
                      <a:pos x="528" y="0"/>
                    </a:cxn>
                    <a:cxn ang="0">
                      <a:pos x="543" y="35"/>
                    </a:cxn>
                    <a:cxn ang="0">
                      <a:pos x="559" y="56"/>
                    </a:cxn>
                    <a:cxn ang="0">
                      <a:pos x="453" y="194"/>
                    </a:cxn>
                    <a:cxn ang="0">
                      <a:pos x="458" y="189"/>
                    </a:cxn>
                    <a:cxn ang="0">
                      <a:pos x="505" y="161"/>
                    </a:cxn>
                    <a:cxn ang="0">
                      <a:pos x="518" y="166"/>
                    </a:cxn>
                    <a:cxn ang="0">
                      <a:pos x="537" y="129"/>
                    </a:cxn>
                    <a:cxn ang="0">
                      <a:pos x="545" y="119"/>
                    </a:cxn>
                    <a:cxn ang="0">
                      <a:pos x="571" y="75"/>
                    </a:cxn>
                    <a:cxn ang="0">
                      <a:pos x="570" y="75"/>
                    </a:cxn>
                    <a:cxn ang="0">
                      <a:pos x="571" y="102"/>
                    </a:cxn>
                  </a:cxnLst>
                  <a:rect l="0" t="0" r="r" b="b"/>
                  <a:pathLst>
                    <a:path w="572" h="252">
                      <a:moveTo>
                        <a:pt x="551" y="72"/>
                      </a:moveTo>
                      <a:lnTo>
                        <a:pt x="549" y="68"/>
                      </a:lnTo>
                      <a:lnTo>
                        <a:pt x="548" y="57"/>
                      </a:lnTo>
                      <a:lnTo>
                        <a:pt x="545" y="52"/>
                      </a:lnTo>
                      <a:lnTo>
                        <a:pt x="540" y="46"/>
                      </a:lnTo>
                      <a:lnTo>
                        <a:pt x="540" y="50"/>
                      </a:lnTo>
                      <a:lnTo>
                        <a:pt x="538" y="53"/>
                      </a:lnTo>
                      <a:lnTo>
                        <a:pt x="532" y="54"/>
                      </a:lnTo>
                      <a:lnTo>
                        <a:pt x="532" y="60"/>
                      </a:lnTo>
                      <a:lnTo>
                        <a:pt x="533" y="69"/>
                      </a:lnTo>
                      <a:lnTo>
                        <a:pt x="528" y="75"/>
                      </a:lnTo>
                      <a:lnTo>
                        <a:pt x="526" y="72"/>
                      </a:lnTo>
                      <a:lnTo>
                        <a:pt x="529" y="68"/>
                      </a:lnTo>
                      <a:lnTo>
                        <a:pt x="524" y="65"/>
                      </a:lnTo>
                      <a:lnTo>
                        <a:pt x="526" y="60"/>
                      </a:lnTo>
                      <a:lnTo>
                        <a:pt x="526" y="54"/>
                      </a:lnTo>
                      <a:lnTo>
                        <a:pt x="526" y="49"/>
                      </a:lnTo>
                      <a:lnTo>
                        <a:pt x="519" y="49"/>
                      </a:lnTo>
                      <a:lnTo>
                        <a:pt x="513" y="52"/>
                      </a:lnTo>
                      <a:lnTo>
                        <a:pt x="511" y="57"/>
                      </a:lnTo>
                      <a:lnTo>
                        <a:pt x="500" y="54"/>
                      </a:lnTo>
                      <a:lnTo>
                        <a:pt x="495" y="58"/>
                      </a:lnTo>
                      <a:lnTo>
                        <a:pt x="490" y="60"/>
                      </a:lnTo>
                      <a:lnTo>
                        <a:pt x="484" y="61"/>
                      </a:lnTo>
                      <a:lnTo>
                        <a:pt x="483" y="56"/>
                      </a:lnTo>
                      <a:lnTo>
                        <a:pt x="479" y="50"/>
                      </a:lnTo>
                      <a:lnTo>
                        <a:pt x="476" y="45"/>
                      </a:lnTo>
                      <a:lnTo>
                        <a:pt x="475" y="39"/>
                      </a:lnTo>
                      <a:lnTo>
                        <a:pt x="477" y="35"/>
                      </a:lnTo>
                      <a:lnTo>
                        <a:pt x="475" y="31"/>
                      </a:lnTo>
                      <a:lnTo>
                        <a:pt x="477" y="34"/>
                      </a:lnTo>
                      <a:lnTo>
                        <a:pt x="477" y="35"/>
                      </a:lnTo>
                      <a:lnTo>
                        <a:pt x="479" y="37"/>
                      </a:lnTo>
                      <a:lnTo>
                        <a:pt x="477" y="42"/>
                      </a:lnTo>
                      <a:lnTo>
                        <a:pt x="483" y="52"/>
                      </a:lnTo>
                      <a:lnTo>
                        <a:pt x="488" y="52"/>
                      </a:lnTo>
                      <a:lnTo>
                        <a:pt x="494" y="53"/>
                      </a:lnTo>
                      <a:lnTo>
                        <a:pt x="505" y="43"/>
                      </a:lnTo>
                      <a:lnTo>
                        <a:pt x="499" y="41"/>
                      </a:lnTo>
                      <a:lnTo>
                        <a:pt x="505" y="41"/>
                      </a:lnTo>
                      <a:lnTo>
                        <a:pt x="513" y="42"/>
                      </a:lnTo>
                      <a:lnTo>
                        <a:pt x="509" y="37"/>
                      </a:lnTo>
                      <a:lnTo>
                        <a:pt x="514" y="38"/>
                      </a:lnTo>
                      <a:lnTo>
                        <a:pt x="518" y="37"/>
                      </a:lnTo>
                      <a:lnTo>
                        <a:pt x="518" y="33"/>
                      </a:lnTo>
                      <a:lnTo>
                        <a:pt x="513" y="27"/>
                      </a:lnTo>
                      <a:lnTo>
                        <a:pt x="509" y="26"/>
                      </a:lnTo>
                      <a:lnTo>
                        <a:pt x="514" y="25"/>
                      </a:lnTo>
                      <a:lnTo>
                        <a:pt x="524" y="31"/>
                      </a:lnTo>
                      <a:lnTo>
                        <a:pt x="530" y="31"/>
                      </a:lnTo>
                      <a:lnTo>
                        <a:pt x="526" y="26"/>
                      </a:lnTo>
                      <a:lnTo>
                        <a:pt x="522" y="22"/>
                      </a:lnTo>
                      <a:lnTo>
                        <a:pt x="533" y="30"/>
                      </a:lnTo>
                      <a:lnTo>
                        <a:pt x="537" y="37"/>
                      </a:lnTo>
                      <a:lnTo>
                        <a:pt x="536" y="31"/>
                      </a:lnTo>
                      <a:lnTo>
                        <a:pt x="526" y="16"/>
                      </a:lnTo>
                      <a:lnTo>
                        <a:pt x="526" y="14"/>
                      </a:lnTo>
                      <a:lnTo>
                        <a:pt x="521" y="12"/>
                      </a:lnTo>
                      <a:lnTo>
                        <a:pt x="517" y="7"/>
                      </a:lnTo>
                      <a:lnTo>
                        <a:pt x="515" y="3"/>
                      </a:lnTo>
                      <a:lnTo>
                        <a:pt x="452" y="16"/>
                      </a:lnTo>
                      <a:lnTo>
                        <a:pt x="380" y="31"/>
                      </a:lnTo>
                      <a:lnTo>
                        <a:pt x="237" y="57"/>
                      </a:lnTo>
                      <a:lnTo>
                        <a:pt x="186" y="65"/>
                      </a:lnTo>
                      <a:lnTo>
                        <a:pt x="165" y="67"/>
                      </a:lnTo>
                      <a:lnTo>
                        <a:pt x="155" y="67"/>
                      </a:lnTo>
                      <a:lnTo>
                        <a:pt x="152" y="73"/>
                      </a:lnTo>
                      <a:lnTo>
                        <a:pt x="152" y="79"/>
                      </a:lnTo>
                      <a:lnTo>
                        <a:pt x="151" y="88"/>
                      </a:lnTo>
                      <a:lnTo>
                        <a:pt x="145" y="91"/>
                      </a:lnTo>
                      <a:lnTo>
                        <a:pt x="141" y="95"/>
                      </a:lnTo>
                      <a:lnTo>
                        <a:pt x="137" y="107"/>
                      </a:lnTo>
                      <a:lnTo>
                        <a:pt x="132" y="113"/>
                      </a:lnTo>
                      <a:lnTo>
                        <a:pt x="127" y="109"/>
                      </a:lnTo>
                      <a:lnTo>
                        <a:pt x="118" y="113"/>
                      </a:lnTo>
                      <a:lnTo>
                        <a:pt x="113" y="117"/>
                      </a:lnTo>
                      <a:lnTo>
                        <a:pt x="110" y="122"/>
                      </a:lnTo>
                      <a:lnTo>
                        <a:pt x="106" y="128"/>
                      </a:lnTo>
                      <a:lnTo>
                        <a:pt x="102" y="128"/>
                      </a:lnTo>
                      <a:lnTo>
                        <a:pt x="96" y="122"/>
                      </a:lnTo>
                      <a:lnTo>
                        <a:pt x="92" y="125"/>
                      </a:lnTo>
                      <a:lnTo>
                        <a:pt x="89" y="128"/>
                      </a:lnTo>
                      <a:lnTo>
                        <a:pt x="88" y="133"/>
                      </a:lnTo>
                      <a:lnTo>
                        <a:pt x="83" y="132"/>
                      </a:lnTo>
                      <a:lnTo>
                        <a:pt x="81" y="142"/>
                      </a:lnTo>
                      <a:lnTo>
                        <a:pt x="79" y="147"/>
                      </a:lnTo>
                      <a:lnTo>
                        <a:pt x="73" y="147"/>
                      </a:lnTo>
                      <a:lnTo>
                        <a:pt x="62" y="155"/>
                      </a:lnTo>
                      <a:lnTo>
                        <a:pt x="49" y="168"/>
                      </a:lnTo>
                      <a:lnTo>
                        <a:pt x="43" y="171"/>
                      </a:lnTo>
                      <a:lnTo>
                        <a:pt x="33" y="171"/>
                      </a:lnTo>
                      <a:lnTo>
                        <a:pt x="23" y="178"/>
                      </a:lnTo>
                      <a:lnTo>
                        <a:pt x="18" y="183"/>
                      </a:lnTo>
                      <a:lnTo>
                        <a:pt x="16" y="189"/>
                      </a:lnTo>
                      <a:lnTo>
                        <a:pt x="15" y="195"/>
                      </a:lnTo>
                      <a:lnTo>
                        <a:pt x="11" y="201"/>
                      </a:lnTo>
                      <a:lnTo>
                        <a:pt x="0" y="204"/>
                      </a:lnTo>
                      <a:lnTo>
                        <a:pt x="0" y="224"/>
                      </a:lnTo>
                      <a:lnTo>
                        <a:pt x="80" y="212"/>
                      </a:lnTo>
                      <a:lnTo>
                        <a:pt x="98" y="204"/>
                      </a:lnTo>
                      <a:lnTo>
                        <a:pt x="103" y="202"/>
                      </a:lnTo>
                      <a:lnTo>
                        <a:pt x="111" y="195"/>
                      </a:lnTo>
                      <a:lnTo>
                        <a:pt x="122" y="191"/>
                      </a:lnTo>
                      <a:lnTo>
                        <a:pt x="126" y="189"/>
                      </a:lnTo>
                      <a:lnTo>
                        <a:pt x="132" y="187"/>
                      </a:lnTo>
                      <a:lnTo>
                        <a:pt x="191" y="180"/>
                      </a:lnTo>
                      <a:lnTo>
                        <a:pt x="213" y="179"/>
                      </a:lnTo>
                      <a:lnTo>
                        <a:pt x="218" y="185"/>
                      </a:lnTo>
                      <a:lnTo>
                        <a:pt x="222" y="182"/>
                      </a:lnTo>
                      <a:lnTo>
                        <a:pt x="232" y="190"/>
                      </a:lnTo>
                      <a:lnTo>
                        <a:pt x="233" y="195"/>
                      </a:lnTo>
                      <a:lnTo>
                        <a:pt x="235" y="201"/>
                      </a:lnTo>
                      <a:lnTo>
                        <a:pt x="236" y="202"/>
                      </a:lnTo>
                      <a:lnTo>
                        <a:pt x="309" y="191"/>
                      </a:lnTo>
                      <a:lnTo>
                        <a:pt x="393" y="250"/>
                      </a:lnTo>
                      <a:lnTo>
                        <a:pt x="395" y="252"/>
                      </a:lnTo>
                      <a:lnTo>
                        <a:pt x="399" y="252"/>
                      </a:lnTo>
                      <a:lnTo>
                        <a:pt x="410" y="247"/>
                      </a:lnTo>
                      <a:lnTo>
                        <a:pt x="419" y="244"/>
                      </a:lnTo>
                      <a:lnTo>
                        <a:pt x="429" y="244"/>
                      </a:lnTo>
                      <a:lnTo>
                        <a:pt x="433" y="241"/>
                      </a:lnTo>
                      <a:lnTo>
                        <a:pt x="434" y="231"/>
                      </a:lnTo>
                      <a:lnTo>
                        <a:pt x="431" y="220"/>
                      </a:lnTo>
                      <a:lnTo>
                        <a:pt x="431" y="220"/>
                      </a:lnTo>
                      <a:lnTo>
                        <a:pt x="434" y="225"/>
                      </a:lnTo>
                      <a:lnTo>
                        <a:pt x="438" y="237"/>
                      </a:lnTo>
                      <a:lnTo>
                        <a:pt x="438" y="222"/>
                      </a:lnTo>
                      <a:lnTo>
                        <a:pt x="439" y="217"/>
                      </a:lnTo>
                      <a:lnTo>
                        <a:pt x="443" y="206"/>
                      </a:lnTo>
                      <a:lnTo>
                        <a:pt x="450" y="195"/>
                      </a:lnTo>
                      <a:lnTo>
                        <a:pt x="462" y="186"/>
                      </a:lnTo>
                      <a:lnTo>
                        <a:pt x="458" y="180"/>
                      </a:lnTo>
                      <a:lnTo>
                        <a:pt x="462" y="175"/>
                      </a:lnTo>
                      <a:lnTo>
                        <a:pt x="460" y="172"/>
                      </a:lnTo>
                      <a:lnTo>
                        <a:pt x="465" y="174"/>
                      </a:lnTo>
                      <a:lnTo>
                        <a:pt x="461" y="179"/>
                      </a:lnTo>
                      <a:lnTo>
                        <a:pt x="467" y="180"/>
                      </a:lnTo>
                      <a:lnTo>
                        <a:pt x="468" y="180"/>
                      </a:lnTo>
                      <a:lnTo>
                        <a:pt x="472" y="175"/>
                      </a:lnTo>
                      <a:lnTo>
                        <a:pt x="476" y="166"/>
                      </a:lnTo>
                      <a:lnTo>
                        <a:pt x="483" y="167"/>
                      </a:lnTo>
                      <a:lnTo>
                        <a:pt x="495" y="160"/>
                      </a:lnTo>
                      <a:lnTo>
                        <a:pt x="500" y="160"/>
                      </a:lnTo>
                      <a:lnTo>
                        <a:pt x="500" y="157"/>
                      </a:lnTo>
                      <a:lnTo>
                        <a:pt x="505" y="153"/>
                      </a:lnTo>
                      <a:lnTo>
                        <a:pt x="507" y="159"/>
                      </a:lnTo>
                      <a:lnTo>
                        <a:pt x="509" y="153"/>
                      </a:lnTo>
                      <a:lnTo>
                        <a:pt x="514" y="156"/>
                      </a:lnTo>
                      <a:lnTo>
                        <a:pt x="517" y="156"/>
                      </a:lnTo>
                      <a:lnTo>
                        <a:pt x="521" y="145"/>
                      </a:lnTo>
                      <a:lnTo>
                        <a:pt x="526" y="141"/>
                      </a:lnTo>
                      <a:lnTo>
                        <a:pt x="528" y="136"/>
                      </a:lnTo>
                      <a:lnTo>
                        <a:pt x="526" y="132"/>
                      </a:lnTo>
                      <a:lnTo>
                        <a:pt x="524" y="132"/>
                      </a:lnTo>
                      <a:lnTo>
                        <a:pt x="521" y="137"/>
                      </a:lnTo>
                      <a:lnTo>
                        <a:pt x="517" y="138"/>
                      </a:lnTo>
                      <a:lnTo>
                        <a:pt x="518" y="133"/>
                      </a:lnTo>
                      <a:lnTo>
                        <a:pt x="515" y="128"/>
                      </a:lnTo>
                      <a:lnTo>
                        <a:pt x="514" y="133"/>
                      </a:lnTo>
                      <a:lnTo>
                        <a:pt x="514" y="133"/>
                      </a:lnTo>
                      <a:lnTo>
                        <a:pt x="510" y="134"/>
                      </a:lnTo>
                      <a:lnTo>
                        <a:pt x="511" y="140"/>
                      </a:lnTo>
                      <a:lnTo>
                        <a:pt x="506" y="137"/>
                      </a:lnTo>
                      <a:lnTo>
                        <a:pt x="496" y="144"/>
                      </a:lnTo>
                      <a:lnTo>
                        <a:pt x="486" y="142"/>
                      </a:lnTo>
                      <a:lnTo>
                        <a:pt x="476" y="134"/>
                      </a:lnTo>
                      <a:lnTo>
                        <a:pt x="472" y="129"/>
                      </a:lnTo>
                      <a:lnTo>
                        <a:pt x="477" y="133"/>
                      </a:lnTo>
                      <a:lnTo>
                        <a:pt x="483" y="134"/>
                      </a:lnTo>
                      <a:lnTo>
                        <a:pt x="488" y="140"/>
                      </a:lnTo>
                      <a:lnTo>
                        <a:pt x="494" y="140"/>
                      </a:lnTo>
                      <a:lnTo>
                        <a:pt x="498" y="137"/>
                      </a:lnTo>
                      <a:lnTo>
                        <a:pt x="506" y="128"/>
                      </a:lnTo>
                      <a:lnTo>
                        <a:pt x="506" y="122"/>
                      </a:lnTo>
                      <a:lnTo>
                        <a:pt x="500" y="124"/>
                      </a:lnTo>
                      <a:lnTo>
                        <a:pt x="502" y="119"/>
                      </a:lnTo>
                      <a:lnTo>
                        <a:pt x="509" y="118"/>
                      </a:lnTo>
                      <a:lnTo>
                        <a:pt x="510" y="113"/>
                      </a:lnTo>
                      <a:lnTo>
                        <a:pt x="499" y="109"/>
                      </a:lnTo>
                      <a:lnTo>
                        <a:pt x="494" y="109"/>
                      </a:lnTo>
                      <a:lnTo>
                        <a:pt x="471" y="102"/>
                      </a:lnTo>
                      <a:lnTo>
                        <a:pt x="469" y="100"/>
                      </a:lnTo>
                      <a:lnTo>
                        <a:pt x="469" y="99"/>
                      </a:lnTo>
                      <a:lnTo>
                        <a:pt x="480" y="102"/>
                      </a:lnTo>
                      <a:lnTo>
                        <a:pt x="491" y="103"/>
                      </a:lnTo>
                      <a:lnTo>
                        <a:pt x="496" y="100"/>
                      </a:lnTo>
                      <a:lnTo>
                        <a:pt x="499" y="102"/>
                      </a:lnTo>
                      <a:lnTo>
                        <a:pt x="498" y="96"/>
                      </a:lnTo>
                      <a:lnTo>
                        <a:pt x="496" y="92"/>
                      </a:lnTo>
                      <a:lnTo>
                        <a:pt x="502" y="91"/>
                      </a:lnTo>
                      <a:lnTo>
                        <a:pt x="499" y="95"/>
                      </a:lnTo>
                      <a:lnTo>
                        <a:pt x="505" y="99"/>
                      </a:lnTo>
                      <a:lnTo>
                        <a:pt x="510" y="100"/>
                      </a:lnTo>
                      <a:lnTo>
                        <a:pt x="510" y="95"/>
                      </a:lnTo>
                      <a:lnTo>
                        <a:pt x="513" y="100"/>
                      </a:lnTo>
                      <a:lnTo>
                        <a:pt x="518" y="102"/>
                      </a:lnTo>
                      <a:lnTo>
                        <a:pt x="530" y="102"/>
                      </a:lnTo>
                      <a:lnTo>
                        <a:pt x="534" y="96"/>
                      </a:lnTo>
                      <a:lnTo>
                        <a:pt x="541" y="80"/>
                      </a:lnTo>
                      <a:lnTo>
                        <a:pt x="541" y="76"/>
                      </a:lnTo>
                      <a:lnTo>
                        <a:pt x="547" y="77"/>
                      </a:lnTo>
                      <a:lnTo>
                        <a:pt x="551" y="72"/>
                      </a:lnTo>
                      <a:close/>
                      <a:moveTo>
                        <a:pt x="544" y="33"/>
                      </a:moveTo>
                      <a:lnTo>
                        <a:pt x="537" y="22"/>
                      </a:lnTo>
                      <a:lnTo>
                        <a:pt x="528" y="0"/>
                      </a:lnTo>
                      <a:lnTo>
                        <a:pt x="528" y="0"/>
                      </a:lnTo>
                      <a:lnTo>
                        <a:pt x="525" y="0"/>
                      </a:lnTo>
                      <a:lnTo>
                        <a:pt x="534" y="20"/>
                      </a:lnTo>
                      <a:lnTo>
                        <a:pt x="538" y="25"/>
                      </a:lnTo>
                      <a:lnTo>
                        <a:pt x="543" y="35"/>
                      </a:lnTo>
                      <a:lnTo>
                        <a:pt x="548" y="41"/>
                      </a:lnTo>
                      <a:lnTo>
                        <a:pt x="545" y="42"/>
                      </a:lnTo>
                      <a:lnTo>
                        <a:pt x="551" y="43"/>
                      </a:lnTo>
                      <a:lnTo>
                        <a:pt x="556" y="50"/>
                      </a:lnTo>
                      <a:lnTo>
                        <a:pt x="559" y="56"/>
                      </a:lnTo>
                      <a:lnTo>
                        <a:pt x="560" y="54"/>
                      </a:lnTo>
                      <a:lnTo>
                        <a:pt x="557" y="48"/>
                      </a:lnTo>
                      <a:lnTo>
                        <a:pt x="544" y="33"/>
                      </a:lnTo>
                      <a:close/>
                      <a:moveTo>
                        <a:pt x="458" y="189"/>
                      </a:moveTo>
                      <a:lnTo>
                        <a:pt x="453" y="194"/>
                      </a:lnTo>
                      <a:lnTo>
                        <a:pt x="450" y="199"/>
                      </a:lnTo>
                      <a:lnTo>
                        <a:pt x="454" y="194"/>
                      </a:lnTo>
                      <a:lnTo>
                        <a:pt x="465" y="185"/>
                      </a:lnTo>
                      <a:lnTo>
                        <a:pt x="464" y="185"/>
                      </a:lnTo>
                      <a:lnTo>
                        <a:pt x="458" y="189"/>
                      </a:lnTo>
                      <a:close/>
                      <a:moveTo>
                        <a:pt x="498" y="161"/>
                      </a:moveTo>
                      <a:lnTo>
                        <a:pt x="488" y="166"/>
                      </a:lnTo>
                      <a:lnTo>
                        <a:pt x="484" y="168"/>
                      </a:lnTo>
                      <a:lnTo>
                        <a:pt x="494" y="164"/>
                      </a:lnTo>
                      <a:lnTo>
                        <a:pt x="505" y="161"/>
                      </a:lnTo>
                      <a:lnTo>
                        <a:pt x="503" y="161"/>
                      </a:lnTo>
                      <a:lnTo>
                        <a:pt x="498" y="161"/>
                      </a:lnTo>
                      <a:close/>
                      <a:moveTo>
                        <a:pt x="524" y="148"/>
                      </a:moveTo>
                      <a:lnTo>
                        <a:pt x="522" y="153"/>
                      </a:lnTo>
                      <a:lnTo>
                        <a:pt x="518" y="166"/>
                      </a:lnTo>
                      <a:lnTo>
                        <a:pt x="524" y="149"/>
                      </a:lnTo>
                      <a:lnTo>
                        <a:pt x="532" y="137"/>
                      </a:lnTo>
                      <a:lnTo>
                        <a:pt x="528" y="142"/>
                      </a:lnTo>
                      <a:lnTo>
                        <a:pt x="524" y="148"/>
                      </a:lnTo>
                      <a:close/>
                      <a:moveTo>
                        <a:pt x="537" y="129"/>
                      </a:moveTo>
                      <a:lnTo>
                        <a:pt x="541" y="124"/>
                      </a:lnTo>
                      <a:lnTo>
                        <a:pt x="538" y="124"/>
                      </a:lnTo>
                      <a:lnTo>
                        <a:pt x="537" y="129"/>
                      </a:lnTo>
                      <a:close/>
                      <a:moveTo>
                        <a:pt x="549" y="114"/>
                      </a:moveTo>
                      <a:lnTo>
                        <a:pt x="545" y="119"/>
                      </a:lnTo>
                      <a:lnTo>
                        <a:pt x="556" y="110"/>
                      </a:lnTo>
                      <a:lnTo>
                        <a:pt x="556" y="109"/>
                      </a:lnTo>
                      <a:lnTo>
                        <a:pt x="555" y="110"/>
                      </a:lnTo>
                      <a:lnTo>
                        <a:pt x="549" y="114"/>
                      </a:lnTo>
                      <a:close/>
                      <a:moveTo>
                        <a:pt x="571" y="75"/>
                      </a:moveTo>
                      <a:lnTo>
                        <a:pt x="570" y="69"/>
                      </a:lnTo>
                      <a:lnTo>
                        <a:pt x="564" y="58"/>
                      </a:lnTo>
                      <a:lnTo>
                        <a:pt x="566" y="64"/>
                      </a:lnTo>
                      <a:lnTo>
                        <a:pt x="568" y="69"/>
                      </a:lnTo>
                      <a:lnTo>
                        <a:pt x="570" y="75"/>
                      </a:lnTo>
                      <a:lnTo>
                        <a:pt x="571" y="94"/>
                      </a:lnTo>
                      <a:lnTo>
                        <a:pt x="568" y="99"/>
                      </a:lnTo>
                      <a:lnTo>
                        <a:pt x="564" y="103"/>
                      </a:lnTo>
                      <a:lnTo>
                        <a:pt x="564" y="105"/>
                      </a:lnTo>
                      <a:lnTo>
                        <a:pt x="571" y="102"/>
                      </a:lnTo>
                      <a:lnTo>
                        <a:pt x="572" y="91"/>
                      </a:lnTo>
                      <a:lnTo>
                        <a:pt x="571" y="75"/>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8" name="Freeform 181">
                  <a:extLst>
                    <a:ext uri="{FF2B5EF4-FFF2-40B4-BE49-F238E27FC236}">
                      <a16:creationId xmlns:a16="http://schemas.microsoft.com/office/drawing/2014/main" id="{45D2DA26-4C01-686C-EA3B-6B8DB607EF5C}"/>
                    </a:ext>
                  </a:extLst>
                </p:cNvPr>
                <p:cNvSpPr>
                  <a:spLocks noEditPoints="1"/>
                </p:cNvSpPr>
                <p:nvPr/>
              </p:nvSpPr>
              <p:spPr bwMode="auto">
                <a:xfrm>
                  <a:off x="4936" y="1580"/>
                  <a:ext cx="486" cy="364"/>
                </a:xfrm>
                <a:custGeom>
                  <a:avLst/>
                  <a:gdLst/>
                  <a:ahLst/>
                  <a:cxnLst>
                    <a:cxn ang="0">
                      <a:pos x="379" y="341"/>
                    </a:cxn>
                    <a:cxn ang="0">
                      <a:pos x="381" y="319"/>
                    </a:cxn>
                    <a:cxn ang="0">
                      <a:pos x="389" y="303"/>
                    </a:cxn>
                    <a:cxn ang="0">
                      <a:pos x="373" y="235"/>
                    </a:cxn>
                    <a:cxn ang="0">
                      <a:pos x="371" y="174"/>
                    </a:cxn>
                    <a:cxn ang="0">
                      <a:pos x="351" y="110"/>
                    </a:cxn>
                    <a:cxn ang="0">
                      <a:pos x="347" y="102"/>
                    </a:cxn>
                    <a:cxn ang="0">
                      <a:pos x="337" y="75"/>
                    </a:cxn>
                    <a:cxn ang="0">
                      <a:pos x="339" y="57"/>
                    </a:cxn>
                    <a:cxn ang="0">
                      <a:pos x="336" y="41"/>
                    </a:cxn>
                    <a:cxn ang="0">
                      <a:pos x="329" y="18"/>
                    </a:cxn>
                    <a:cxn ang="0">
                      <a:pos x="324" y="3"/>
                    </a:cxn>
                    <a:cxn ang="0">
                      <a:pos x="246" y="19"/>
                    </a:cxn>
                    <a:cxn ang="0">
                      <a:pos x="213" y="45"/>
                    </a:cxn>
                    <a:cxn ang="0">
                      <a:pos x="188" y="90"/>
                    </a:cxn>
                    <a:cxn ang="0">
                      <a:pos x="170" y="109"/>
                    </a:cxn>
                    <a:cxn ang="0">
                      <a:pos x="176" y="121"/>
                    </a:cxn>
                    <a:cxn ang="0">
                      <a:pos x="180" y="121"/>
                    </a:cxn>
                    <a:cxn ang="0">
                      <a:pos x="184" y="128"/>
                    </a:cxn>
                    <a:cxn ang="0">
                      <a:pos x="184" y="143"/>
                    </a:cxn>
                    <a:cxn ang="0">
                      <a:pos x="183" y="159"/>
                    </a:cxn>
                    <a:cxn ang="0">
                      <a:pos x="165" y="170"/>
                    </a:cxn>
                    <a:cxn ang="0">
                      <a:pos x="153" y="183"/>
                    </a:cxn>
                    <a:cxn ang="0">
                      <a:pos x="135" y="188"/>
                    </a:cxn>
                    <a:cxn ang="0">
                      <a:pos x="100" y="190"/>
                    </a:cxn>
                    <a:cxn ang="0">
                      <a:pos x="47" y="201"/>
                    </a:cxn>
                    <a:cxn ang="0">
                      <a:pos x="32" y="209"/>
                    </a:cxn>
                    <a:cxn ang="0">
                      <a:pos x="29" y="221"/>
                    </a:cxn>
                    <a:cxn ang="0">
                      <a:pos x="40" y="230"/>
                    </a:cxn>
                    <a:cxn ang="0">
                      <a:pos x="44" y="250"/>
                    </a:cxn>
                    <a:cxn ang="0">
                      <a:pos x="28" y="270"/>
                    </a:cxn>
                    <a:cxn ang="0">
                      <a:pos x="2" y="300"/>
                    </a:cxn>
                    <a:cxn ang="0">
                      <a:pos x="4" y="322"/>
                    </a:cxn>
                    <a:cxn ang="0">
                      <a:pos x="210" y="281"/>
                    </a:cxn>
                    <a:cxn ang="0">
                      <a:pos x="272" y="272"/>
                    </a:cxn>
                    <a:cxn ang="0">
                      <a:pos x="284" y="281"/>
                    </a:cxn>
                    <a:cxn ang="0">
                      <a:pos x="295" y="303"/>
                    </a:cxn>
                    <a:cxn ang="0">
                      <a:pos x="316" y="310"/>
                    </a:cxn>
                    <a:cxn ang="0">
                      <a:pos x="367" y="316"/>
                    </a:cxn>
                    <a:cxn ang="0">
                      <a:pos x="362" y="306"/>
                    </a:cxn>
                    <a:cxn ang="0">
                      <a:pos x="371" y="322"/>
                    </a:cxn>
                    <a:cxn ang="0">
                      <a:pos x="371" y="349"/>
                    </a:cxn>
                    <a:cxn ang="0">
                      <a:pos x="474" y="299"/>
                    </a:cxn>
                    <a:cxn ang="0">
                      <a:pos x="458" y="314"/>
                    </a:cxn>
                    <a:cxn ang="0">
                      <a:pos x="453" y="311"/>
                    </a:cxn>
                    <a:cxn ang="0">
                      <a:pos x="463" y="292"/>
                    </a:cxn>
                    <a:cxn ang="0">
                      <a:pos x="421" y="318"/>
                    </a:cxn>
                    <a:cxn ang="0">
                      <a:pos x="408" y="326"/>
                    </a:cxn>
                    <a:cxn ang="0">
                      <a:pos x="389" y="334"/>
                    </a:cxn>
                    <a:cxn ang="0">
                      <a:pos x="382" y="344"/>
                    </a:cxn>
                    <a:cxn ang="0">
                      <a:pos x="370" y="361"/>
                    </a:cxn>
                    <a:cxn ang="0">
                      <a:pos x="377" y="364"/>
                    </a:cxn>
                    <a:cxn ang="0">
                      <a:pos x="408" y="348"/>
                    </a:cxn>
                    <a:cxn ang="0">
                      <a:pos x="431" y="334"/>
                    </a:cxn>
                    <a:cxn ang="0">
                      <a:pos x="447" y="327"/>
                    </a:cxn>
                    <a:cxn ang="0">
                      <a:pos x="463" y="315"/>
                    </a:cxn>
                    <a:cxn ang="0">
                      <a:pos x="486" y="293"/>
                    </a:cxn>
                  </a:cxnLst>
                  <a:rect l="0" t="0" r="r" b="b"/>
                  <a:pathLst>
                    <a:path w="486" h="364">
                      <a:moveTo>
                        <a:pt x="371" y="349"/>
                      </a:moveTo>
                      <a:lnTo>
                        <a:pt x="374" y="344"/>
                      </a:lnTo>
                      <a:lnTo>
                        <a:pt x="379" y="341"/>
                      </a:lnTo>
                      <a:lnTo>
                        <a:pt x="381" y="335"/>
                      </a:lnTo>
                      <a:lnTo>
                        <a:pt x="386" y="325"/>
                      </a:lnTo>
                      <a:lnTo>
                        <a:pt x="381" y="319"/>
                      </a:lnTo>
                      <a:lnTo>
                        <a:pt x="381" y="316"/>
                      </a:lnTo>
                      <a:lnTo>
                        <a:pt x="389" y="308"/>
                      </a:lnTo>
                      <a:lnTo>
                        <a:pt x="389" y="303"/>
                      </a:lnTo>
                      <a:lnTo>
                        <a:pt x="385" y="297"/>
                      </a:lnTo>
                      <a:lnTo>
                        <a:pt x="375" y="238"/>
                      </a:lnTo>
                      <a:lnTo>
                        <a:pt x="373" y="235"/>
                      </a:lnTo>
                      <a:lnTo>
                        <a:pt x="373" y="185"/>
                      </a:lnTo>
                      <a:lnTo>
                        <a:pt x="374" y="179"/>
                      </a:lnTo>
                      <a:lnTo>
                        <a:pt x="371" y="174"/>
                      </a:lnTo>
                      <a:lnTo>
                        <a:pt x="371" y="170"/>
                      </a:lnTo>
                      <a:lnTo>
                        <a:pt x="359" y="117"/>
                      </a:lnTo>
                      <a:lnTo>
                        <a:pt x="351" y="110"/>
                      </a:lnTo>
                      <a:lnTo>
                        <a:pt x="350" y="116"/>
                      </a:lnTo>
                      <a:lnTo>
                        <a:pt x="347" y="110"/>
                      </a:lnTo>
                      <a:lnTo>
                        <a:pt x="347" y="102"/>
                      </a:lnTo>
                      <a:lnTo>
                        <a:pt x="344" y="91"/>
                      </a:lnTo>
                      <a:lnTo>
                        <a:pt x="341" y="86"/>
                      </a:lnTo>
                      <a:lnTo>
                        <a:pt x="337" y="75"/>
                      </a:lnTo>
                      <a:lnTo>
                        <a:pt x="337" y="64"/>
                      </a:lnTo>
                      <a:lnTo>
                        <a:pt x="340" y="63"/>
                      </a:lnTo>
                      <a:lnTo>
                        <a:pt x="339" y="57"/>
                      </a:lnTo>
                      <a:lnTo>
                        <a:pt x="337" y="52"/>
                      </a:lnTo>
                      <a:lnTo>
                        <a:pt x="337" y="47"/>
                      </a:lnTo>
                      <a:lnTo>
                        <a:pt x="336" y="41"/>
                      </a:lnTo>
                      <a:lnTo>
                        <a:pt x="331" y="36"/>
                      </a:lnTo>
                      <a:lnTo>
                        <a:pt x="329" y="30"/>
                      </a:lnTo>
                      <a:lnTo>
                        <a:pt x="329" y="18"/>
                      </a:lnTo>
                      <a:lnTo>
                        <a:pt x="325" y="13"/>
                      </a:lnTo>
                      <a:lnTo>
                        <a:pt x="325" y="7"/>
                      </a:lnTo>
                      <a:lnTo>
                        <a:pt x="324" y="3"/>
                      </a:lnTo>
                      <a:lnTo>
                        <a:pt x="324" y="0"/>
                      </a:lnTo>
                      <a:lnTo>
                        <a:pt x="283" y="11"/>
                      </a:lnTo>
                      <a:lnTo>
                        <a:pt x="246" y="19"/>
                      </a:lnTo>
                      <a:lnTo>
                        <a:pt x="241" y="19"/>
                      </a:lnTo>
                      <a:lnTo>
                        <a:pt x="230" y="25"/>
                      </a:lnTo>
                      <a:lnTo>
                        <a:pt x="213" y="45"/>
                      </a:lnTo>
                      <a:lnTo>
                        <a:pt x="195" y="74"/>
                      </a:lnTo>
                      <a:lnTo>
                        <a:pt x="196" y="80"/>
                      </a:lnTo>
                      <a:lnTo>
                        <a:pt x="188" y="90"/>
                      </a:lnTo>
                      <a:lnTo>
                        <a:pt x="185" y="94"/>
                      </a:lnTo>
                      <a:lnTo>
                        <a:pt x="180" y="99"/>
                      </a:lnTo>
                      <a:lnTo>
                        <a:pt x="170" y="109"/>
                      </a:lnTo>
                      <a:lnTo>
                        <a:pt x="169" y="114"/>
                      </a:lnTo>
                      <a:lnTo>
                        <a:pt x="175" y="118"/>
                      </a:lnTo>
                      <a:lnTo>
                        <a:pt x="176" y="121"/>
                      </a:lnTo>
                      <a:lnTo>
                        <a:pt x="175" y="116"/>
                      </a:lnTo>
                      <a:lnTo>
                        <a:pt x="180" y="113"/>
                      </a:lnTo>
                      <a:lnTo>
                        <a:pt x="180" y="121"/>
                      </a:lnTo>
                      <a:lnTo>
                        <a:pt x="188" y="117"/>
                      </a:lnTo>
                      <a:lnTo>
                        <a:pt x="184" y="122"/>
                      </a:lnTo>
                      <a:lnTo>
                        <a:pt x="184" y="128"/>
                      </a:lnTo>
                      <a:lnTo>
                        <a:pt x="179" y="129"/>
                      </a:lnTo>
                      <a:lnTo>
                        <a:pt x="184" y="140"/>
                      </a:lnTo>
                      <a:lnTo>
                        <a:pt x="184" y="143"/>
                      </a:lnTo>
                      <a:lnTo>
                        <a:pt x="187" y="148"/>
                      </a:lnTo>
                      <a:lnTo>
                        <a:pt x="187" y="154"/>
                      </a:lnTo>
                      <a:lnTo>
                        <a:pt x="183" y="159"/>
                      </a:lnTo>
                      <a:lnTo>
                        <a:pt x="177" y="159"/>
                      </a:lnTo>
                      <a:lnTo>
                        <a:pt x="172" y="164"/>
                      </a:lnTo>
                      <a:lnTo>
                        <a:pt x="165" y="170"/>
                      </a:lnTo>
                      <a:lnTo>
                        <a:pt x="162" y="175"/>
                      </a:lnTo>
                      <a:lnTo>
                        <a:pt x="158" y="181"/>
                      </a:lnTo>
                      <a:lnTo>
                        <a:pt x="153" y="183"/>
                      </a:lnTo>
                      <a:lnTo>
                        <a:pt x="149" y="189"/>
                      </a:lnTo>
                      <a:lnTo>
                        <a:pt x="145" y="188"/>
                      </a:lnTo>
                      <a:lnTo>
                        <a:pt x="135" y="188"/>
                      </a:lnTo>
                      <a:lnTo>
                        <a:pt x="124" y="190"/>
                      </a:lnTo>
                      <a:lnTo>
                        <a:pt x="114" y="197"/>
                      </a:lnTo>
                      <a:lnTo>
                        <a:pt x="100" y="190"/>
                      </a:lnTo>
                      <a:lnTo>
                        <a:pt x="78" y="192"/>
                      </a:lnTo>
                      <a:lnTo>
                        <a:pt x="58" y="196"/>
                      </a:lnTo>
                      <a:lnTo>
                        <a:pt x="47" y="201"/>
                      </a:lnTo>
                      <a:lnTo>
                        <a:pt x="42" y="204"/>
                      </a:lnTo>
                      <a:lnTo>
                        <a:pt x="36" y="205"/>
                      </a:lnTo>
                      <a:lnTo>
                        <a:pt x="32" y="209"/>
                      </a:lnTo>
                      <a:lnTo>
                        <a:pt x="27" y="211"/>
                      </a:lnTo>
                      <a:lnTo>
                        <a:pt x="27" y="212"/>
                      </a:lnTo>
                      <a:lnTo>
                        <a:pt x="29" y="221"/>
                      </a:lnTo>
                      <a:lnTo>
                        <a:pt x="28" y="226"/>
                      </a:lnTo>
                      <a:lnTo>
                        <a:pt x="40" y="227"/>
                      </a:lnTo>
                      <a:lnTo>
                        <a:pt x="40" y="230"/>
                      </a:lnTo>
                      <a:lnTo>
                        <a:pt x="38" y="232"/>
                      </a:lnTo>
                      <a:lnTo>
                        <a:pt x="44" y="245"/>
                      </a:lnTo>
                      <a:lnTo>
                        <a:pt x="44" y="250"/>
                      </a:lnTo>
                      <a:lnTo>
                        <a:pt x="35" y="261"/>
                      </a:lnTo>
                      <a:lnTo>
                        <a:pt x="32" y="266"/>
                      </a:lnTo>
                      <a:lnTo>
                        <a:pt x="28" y="270"/>
                      </a:lnTo>
                      <a:lnTo>
                        <a:pt x="23" y="277"/>
                      </a:lnTo>
                      <a:lnTo>
                        <a:pt x="13" y="288"/>
                      </a:lnTo>
                      <a:lnTo>
                        <a:pt x="2" y="300"/>
                      </a:lnTo>
                      <a:lnTo>
                        <a:pt x="0" y="301"/>
                      </a:lnTo>
                      <a:lnTo>
                        <a:pt x="1" y="303"/>
                      </a:lnTo>
                      <a:lnTo>
                        <a:pt x="4" y="322"/>
                      </a:lnTo>
                      <a:lnTo>
                        <a:pt x="52" y="314"/>
                      </a:lnTo>
                      <a:lnTo>
                        <a:pt x="127" y="299"/>
                      </a:lnTo>
                      <a:lnTo>
                        <a:pt x="210" y="281"/>
                      </a:lnTo>
                      <a:lnTo>
                        <a:pt x="265" y="269"/>
                      </a:lnTo>
                      <a:lnTo>
                        <a:pt x="267" y="270"/>
                      </a:lnTo>
                      <a:lnTo>
                        <a:pt x="272" y="272"/>
                      </a:lnTo>
                      <a:lnTo>
                        <a:pt x="274" y="277"/>
                      </a:lnTo>
                      <a:lnTo>
                        <a:pt x="279" y="276"/>
                      </a:lnTo>
                      <a:lnTo>
                        <a:pt x="284" y="281"/>
                      </a:lnTo>
                      <a:lnTo>
                        <a:pt x="290" y="292"/>
                      </a:lnTo>
                      <a:lnTo>
                        <a:pt x="291" y="297"/>
                      </a:lnTo>
                      <a:lnTo>
                        <a:pt x="295" y="303"/>
                      </a:lnTo>
                      <a:lnTo>
                        <a:pt x="305" y="307"/>
                      </a:lnTo>
                      <a:lnTo>
                        <a:pt x="310" y="307"/>
                      </a:lnTo>
                      <a:lnTo>
                        <a:pt x="316" y="310"/>
                      </a:lnTo>
                      <a:lnTo>
                        <a:pt x="316" y="312"/>
                      </a:lnTo>
                      <a:lnTo>
                        <a:pt x="371" y="330"/>
                      </a:lnTo>
                      <a:lnTo>
                        <a:pt x="367" y="316"/>
                      </a:lnTo>
                      <a:lnTo>
                        <a:pt x="362" y="312"/>
                      </a:lnTo>
                      <a:lnTo>
                        <a:pt x="360" y="307"/>
                      </a:lnTo>
                      <a:lnTo>
                        <a:pt x="362" y="306"/>
                      </a:lnTo>
                      <a:lnTo>
                        <a:pt x="363" y="310"/>
                      </a:lnTo>
                      <a:lnTo>
                        <a:pt x="368" y="314"/>
                      </a:lnTo>
                      <a:lnTo>
                        <a:pt x="371" y="322"/>
                      </a:lnTo>
                      <a:lnTo>
                        <a:pt x="373" y="338"/>
                      </a:lnTo>
                      <a:lnTo>
                        <a:pt x="370" y="349"/>
                      </a:lnTo>
                      <a:lnTo>
                        <a:pt x="371" y="349"/>
                      </a:lnTo>
                      <a:close/>
                      <a:moveTo>
                        <a:pt x="481" y="297"/>
                      </a:moveTo>
                      <a:lnTo>
                        <a:pt x="476" y="300"/>
                      </a:lnTo>
                      <a:lnTo>
                        <a:pt x="474" y="299"/>
                      </a:lnTo>
                      <a:lnTo>
                        <a:pt x="469" y="300"/>
                      </a:lnTo>
                      <a:lnTo>
                        <a:pt x="463" y="303"/>
                      </a:lnTo>
                      <a:lnTo>
                        <a:pt x="458" y="314"/>
                      </a:lnTo>
                      <a:lnTo>
                        <a:pt x="454" y="315"/>
                      </a:lnTo>
                      <a:lnTo>
                        <a:pt x="449" y="315"/>
                      </a:lnTo>
                      <a:lnTo>
                        <a:pt x="453" y="311"/>
                      </a:lnTo>
                      <a:lnTo>
                        <a:pt x="458" y="306"/>
                      </a:lnTo>
                      <a:lnTo>
                        <a:pt x="458" y="300"/>
                      </a:lnTo>
                      <a:lnTo>
                        <a:pt x="463" y="292"/>
                      </a:lnTo>
                      <a:lnTo>
                        <a:pt x="447" y="310"/>
                      </a:lnTo>
                      <a:lnTo>
                        <a:pt x="436" y="315"/>
                      </a:lnTo>
                      <a:lnTo>
                        <a:pt x="421" y="318"/>
                      </a:lnTo>
                      <a:lnTo>
                        <a:pt x="416" y="320"/>
                      </a:lnTo>
                      <a:lnTo>
                        <a:pt x="413" y="326"/>
                      </a:lnTo>
                      <a:lnTo>
                        <a:pt x="408" y="326"/>
                      </a:lnTo>
                      <a:lnTo>
                        <a:pt x="398" y="331"/>
                      </a:lnTo>
                      <a:lnTo>
                        <a:pt x="393" y="330"/>
                      </a:lnTo>
                      <a:lnTo>
                        <a:pt x="389" y="334"/>
                      </a:lnTo>
                      <a:lnTo>
                        <a:pt x="389" y="339"/>
                      </a:lnTo>
                      <a:lnTo>
                        <a:pt x="383" y="337"/>
                      </a:lnTo>
                      <a:lnTo>
                        <a:pt x="382" y="344"/>
                      </a:lnTo>
                      <a:lnTo>
                        <a:pt x="373" y="349"/>
                      </a:lnTo>
                      <a:lnTo>
                        <a:pt x="371" y="356"/>
                      </a:lnTo>
                      <a:lnTo>
                        <a:pt x="370" y="361"/>
                      </a:lnTo>
                      <a:lnTo>
                        <a:pt x="373" y="361"/>
                      </a:lnTo>
                      <a:lnTo>
                        <a:pt x="382" y="360"/>
                      </a:lnTo>
                      <a:lnTo>
                        <a:pt x="377" y="364"/>
                      </a:lnTo>
                      <a:lnTo>
                        <a:pt x="387" y="358"/>
                      </a:lnTo>
                      <a:lnTo>
                        <a:pt x="406" y="348"/>
                      </a:lnTo>
                      <a:lnTo>
                        <a:pt x="408" y="348"/>
                      </a:lnTo>
                      <a:lnTo>
                        <a:pt x="415" y="344"/>
                      </a:lnTo>
                      <a:lnTo>
                        <a:pt x="420" y="341"/>
                      </a:lnTo>
                      <a:lnTo>
                        <a:pt x="431" y="334"/>
                      </a:lnTo>
                      <a:lnTo>
                        <a:pt x="436" y="333"/>
                      </a:lnTo>
                      <a:lnTo>
                        <a:pt x="442" y="329"/>
                      </a:lnTo>
                      <a:lnTo>
                        <a:pt x="447" y="327"/>
                      </a:lnTo>
                      <a:lnTo>
                        <a:pt x="458" y="320"/>
                      </a:lnTo>
                      <a:lnTo>
                        <a:pt x="458" y="316"/>
                      </a:lnTo>
                      <a:lnTo>
                        <a:pt x="463" y="315"/>
                      </a:lnTo>
                      <a:lnTo>
                        <a:pt x="474" y="306"/>
                      </a:lnTo>
                      <a:lnTo>
                        <a:pt x="480" y="303"/>
                      </a:lnTo>
                      <a:lnTo>
                        <a:pt x="486" y="293"/>
                      </a:lnTo>
                      <a:lnTo>
                        <a:pt x="481" y="297"/>
                      </a:lnTo>
                      <a:close/>
                    </a:path>
                  </a:pathLst>
                </a:custGeom>
                <a:grpFill/>
                <a:ln w="4763">
                  <a:solidFill>
                    <a:schemeClr val="bg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59" name="Freeform 182">
                  <a:extLst>
                    <a:ext uri="{FF2B5EF4-FFF2-40B4-BE49-F238E27FC236}">
                      <a16:creationId xmlns:a16="http://schemas.microsoft.com/office/drawing/2014/main" id="{D8045B12-684C-936E-9E71-17F15C41148B}"/>
                    </a:ext>
                  </a:extLst>
                </p:cNvPr>
                <p:cNvSpPr>
                  <a:spLocks noEditPoints="1"/>
                </p:cNvSpPr>
                <p:nvPr/>
              </p:nvSpPr>
              <p:spPr bwMode="auto">
                <a:xfrm>
                  <a:off x="5309" y="1712"/>
                  <a:ext cx="226" cy="122"/>
                </a:xfrm>
                <a:custGeom>
                  <a:avLst/>
                  <a:gdLst/>
                  <a:ahLst/>
                  <a:cxnLst>
                    <a:cxn ang="0">
                      <a:pos x="214" y="66"/>
                    </a:cxn>
                    <a:cxn ang="0">
                      <a:pos x="202" y="53"/>
                    </a:cxn>
                    <a:cxn ang="0">
                      <a:pos x="191" y="53"/>
                    </a:cxn>
                    <a:cxn ang="0">
                      <a:pos x="202" y="57"/>
                    </a:cxn>
                    <a:cxn ang="0">
                      <a:pos x="208" y="62"/>
                    </a:cxn>
                    <a:cxn ang="0">
                      <a:pos x="206" y="76"/>
                    </a:cxn>
                    <a:cxn ang="0">
                      <a:pos x="191" y="83"/>
                    </a:cxn>
                    <a:cxn ang="0">
                      <a:pos x="181" y="81"/>
                    </a:cxn>
                    <a:cxn ang="0">
                      <a:pos x="172" y="69"/>
                    </a:cxn>
                    <a:cxn ang="0">
                      <a:pos x="166" y="62"/>
                    </a:cxn>
                    <a:cxn ang="0">
                      <a:pos x="168" y="58"/>
                    </a:cxn>
                    <a:cxn ang="0">
                      <a:pos x="151" y="49"/>
                    </a:cxn>
                    <a:cxn ang="0">
                      <a:pos x="141" y="49"/>
                    </a:cxn>
                    <a:cxn ang="0">
                      <a:pos x="143" y="43"/>
                    </a:cxn>
                    <a:cxn ang="0">
                      <a:pos x="145" y="32"/>
                    </a:cxn>
                    <a:cxn ang="0">
                      <a:pos x="146" y="26"/>
                    </a:cxn>
                    <a:cxn ang="0">
                      <a:pos x="158" y="14"/>
                    </a:cxn>
                    <a:cxn ang="0">
                      <a:pos x="154" y="15"/>
                    </a:cxn>
                    <a:cxn ang="0">
                      <a:pos x="143" y="12"/>
                    </a:cxn>
                    <a:cxn ang="0">
                      <a:pos x="138" y="4"/>
                    </a:cxn>
                    <a:cxn ang="0">
                      <a:pos x="137" y="0"/>
                    </a:cxn>
                    <a:cxn ang="0">
                      <a:pos x="128" y="4"/>
                    </a:cxn>
                    <a:cxn ang="0">
                      <a:pos x="124" y="8"/>
                    </a:cxn>
                    <a:cxn ang="0">
                      <a:pos x="115" y="22"/>
                    </a:cxn>
                    <a:cxn ang="0">
                      <a:pos x="1" y="47"/>
                    </a:cxn>
                    <a:cxn ang="0">
                      <a:pos x="0" y="103"/>
                    </a:cxn>
                    <a:cxn ang="0">
                      <a:pos x="36" y="99"/>
                    </a:cxn>
                    <a:cxn ang="0">
                      <a:pos x="51" y="95"/>
                    </a:cxn>
                    <a:cxn ang="0">
                      <a:pos x="61" y="92"/>
                    </a:cxn>
                    <a:cxn ang="0">
                      <a:pos x="97" y="84"/>
                    </a:cxn>
                    <a:cxn ang="0">
                      <a:pos x="122" y="79"/>
                    </a:cxn>
                    <a:cxn ang="0">
                      <a:pos x="128" y="87"/>
                    </a:cxn>
                    <a:cxn ang="0">
                      <a:pos x="132" y="92"/>
                    </a:cxn>
                    <a:cxn ang="0">
                      <a:pos x="137" y="96"/>
                    </a:cxn>
                    <a:cxn ang="0">
                      <a:pos x="143" y="102"/>
                    </a:cxn>
                    <a:cxn ang="0">
                      <a:pos x="150" y="110"/>
                    </a:cxn>
                    <a:cxn ang="0">
                      <a:pos x="154" y="108"/>
                    </a:cxn>
                    <a:cxn ang="0">
                      <a:pos x="162" y="100"/>
                    </a:cxn>
                    <a:cxn ang="0">
                      <a:pos x="170" y="91"/>
                    </a:cxn>
                    <a:cxn ang="0">
                      <a:pos x="176" y="92"/>
                    </a:cxn>
                    <a:cxn ang="0">
                      <a:pos x="184" y="100"/>
                    </a:cxn>
                    <a:cxn ang="0">
                      <a:pos x="189" y="92"/>
                    </a:cxn>
                    <a:cxn ang="0">
                      <a:pos x="207" y="84"/>
                    </a:cxn>
                    <a:cxn ang="0">
                      <a:pos x="217" y="77"/>
                    </a:cxn>
                    <a:cxn ang="0">
                      <a:pos x="218" y="106"/>
                    </a:cxn>
                    <a:cxn ang="0">
                      <a:pos x="218" y="113"/>
                    </a:cxn>
                    <a:cxn ang="0">
                      <a:pos x="223" y="115"/>
                    </a:cxn>
                    <a:cxn ang="0">
                      <a:pos x="222" y="108"/>
                    </a:cxn>
                    <a:cxn ang="0">
                      <a:pos x="179" y="113"/>
                    </a:cxn>
                    <a:cxn ang="0">
                      <a:pos x="184" y="117"/>
                    </a:cxn>
                    <a:cxn ang="0">
                      <a:pos x="185" y="107"/>
                    </a:cxn>
                  </a:cxnLst>
                  <a:rect l="0" t="0" r="r" b="b"/>
                  <a:pathLst>
                    <a:path w="226" h="122">
                      <a:moveTo>
                        <a:pt x="217" y="77"/>
                      </a:moveTo>
                      <a:lnTo>
                        <a:pt x="214" y="66"/>
                      </a:lnTo>
                      <a:lnTo>
                        <a:pt x="207" y="57"/>
                      </a:lnTo>
                      <a:lnTo>
                        <a:pt x="202" y="53"/>
                      </a:lnTo>
                      <a:lnTo>
                        <a:pt x="196" y="51"/>
                      </a:lnTo>
                      <a:lnTo>
                        <a:pt x="191" y="53"/>
                      </a:lnTo>
                      <a:lnTo>
                        <a:pt x="196" y="53"/>
                      </a:lnTo>
                      <a:lnTo>
                        <a:pt x="202" y="57"/>
                      </a:lnTo>
                      <a:lnTo>
                        <a:pt x="203" y="62"/>
                      </a:lnTo>
                      <a:lnTo>
                        <a:pt x="208" y="62"/>
                      </a:lnTo>
                      <a:lnTo>
                        <a:pt x="211" y="70"/>
                      </a:lnTo>
                      <a:lnTo>
                        <a:pt x="206" y="76"/>
                      </a:lnTo>
                      <a:lnTo>
                        <a:pt x="196" y="84"/>
                      </a:lnTo>
                      <a:lnTo>
                        <a:pt x="191" y="83"/>
                      </a:lnTo>
                      <a:lnTo>
                        <a:pt x="185" y="83"/>
                      </a:lnTo>
                      <a:lnTo>
                        <a:pt x="181" y="81"/>
                      </a:lnTo>
                      <a:lnTo>
                        <a:pt x="177" y="70"/>
                      </a:lnTo>
                      <a:lnTo>
                        <a:pt x="172" y="69"/>
                      </a:lnTo>
                      <a:lnTo>
                        <a:pt x="166" y="66"/>
                      </a:lnTo>
                      <a:lnTo>
                        <a:pt x="166" y="62"/>
                      </a:lnTo>
                      <a:lnTo>
                        <a:pt x="172" y="65"/>
                      </a:lnTo>
                      <a:lnTo>
                        <a:pt x="168" y="58"/>
                      </a:lnTo>
                      <a:lnTo>
                        <a:pt x="157" y="49"/>
                      </a:lnTo>
                      <a:lnTo>
                        <a:pt x="151" y="49"/>
                      </a:lnTo>
                      <a:lnTo>
                        <a:pt x="146" y="51"/>
                      </a:lnTo>
                      <a:lnTo>
                        <a:pt x="141" y="49"/>
                      </a:lnTo>
                      <a:lnTo>
                        <a:pt x="138" y="43"/>
                      </a:lnTo>
                      <a:lnTo>
                        <a:pt x="143" y="43"/>
                      </a:lnTo>
                      <a:lnTo>
                        <a:pt x="141" y="38"/>
                      </a:lnTo>
                      <a:lnTo>
                        <a:pt x="145" y="32"/>
                      </a:lnTo>
                      <a:lnTo>
                        <a:pt x="145" y="31"/>
                      </a:lnTo>
                      <a:lnTo>
                        <a:pt x="146" y="26"/>
                      </a:lnTo>
                      <a:lnTo>
                        <a:pt x="157" y="19"/>
                      </a:lnTo>
                      <a:lnTo>
                        <a:pt x="158" y="14"/>
                      </a:lnTo>
                      <a:lnTo>
                        <a:pt x="153" y="14"/>
                      </a:lnTo>
                      <a:lnTo>
                        <a:pt x="154" y="15"/>
                      </a:lnTo>
                      <a:lnTo>
                        <a:pt x="149" y="16"/>
                      </a:lnTo>
                      <a:lnTo>
                        <a:pt x="143" y="12"/>
                      </a:lnTo>
                      <a:lnTo>
                        <a:pt x="142" y="7"/>
                      </a:lnTo>
                      <a:lnTo>
                        <a:pt x="138" y="4"/>
                      </a:lnTo>
                      <a:lnTo>
                        <a:pt x="139" y="0"/>
                      </a:lnTo>
                      <a:lnTo>
                        <a:pt x="137" y="0"/>
                      </a:lnTo>
                      <a:lnTo>
                        <a:pt x="134" y="0"/>
                      </a:lnTo>
                      <a:lnTo>
                        <a:pt x="128" y="4"/>
                      </a:lnTo>
                      <a:lnTo>
                        <a:pt x="126" y="9"/>
                      </a:lnTo>
                      <a:lnTo>
                        <a:pt x="124" y="8"/>
                      </a:lnTo>
                      <a:lnTo>
                        <a:pt x="120" y="14"/>
                      </a:lnTo>
                      <a:lnTo>
                        <a:pt x="115" y="22"/>
                      </a:lnTo>
                      <a:lnTo>
                        <a:pt x="47" y="37"/>
                      </a:lnTo>
                      <a:lnTo>
                        <a:pt x="1" y="47"/>
                      </a:lnTo>
                      <a:lnTo>
                        <a:pt x="0" y="53"/>
                      </a:lnTo>
                      <a:lnTo>
                        <a:pt x="0" y="103"/>
                      </a:lnTo>
                      <a:lnTo>
                        <a:pt x="2" y="106"/>
                      </a:lnTo>
                      <a:lnTo>
                        <a:pt x="36" y="99"/>
                      </a:lnTo>
                      <a:lnTo>
                        <a:pt x="42" y="99"/>
                      </a:lnTo>
                      <a:lnTo>
                        <a:pt x="51" y="95"/>
                      </a:lnTo>
                      <a:lnTo>
                        <a:pt x="55" y="95"/>
                      </a:lnTo>
                      <a:lnTo>
                        <a:pt x="61" y="92"/>
                      </a:lnTo>
                      <a:lnTo>
                        <a:pt x="90" y="85"/>
                      </a:lnTo>
                      <a:lnTo>
                        <a:pt x="97" y="84"/>
                      </a:lnTo>
                      <a:lnTo>
                        <a:pt x="101" y="84"/>
                      </a:lnTo>
                      <a:lnTo>
                        <a:pt x="122" y="79"/>
                      </a:lnTo>
                      <a:lnTo>
                        <a:pt x="126" y="81"/>
                      </a:lnTo>
                      <a:lnTo>
                        <a:pt x="128" y="87"/>
                      </a:lnTo>
                      <a:lnTo>
                        <a:pt x="131" y="88"/>
                      </a:lnTo>
                      <a:lnTo>
                        <a:pt x="132" y="92"/>
                      </a:lnTo>
                      <a:lnTo>
                        <a:pt x="135" y="96"/>
                      </a:lnTo>
                      <a:lnTo>
                        <a:pt x="137" y="96"/>
                      </a:lnTo>
                      <a:lnTo>
                        <a:pt x="141" y="99"/>
                      </a:lnTo>
                      <a:lnTo>
                        <a:pt x="143" y="102"/>
                      </a:lnTo>
                      <a:lnTo>
                        <a:pt x="149" y="103"/>
                      </a:lnTo>
                      <a:lnTo>
                        <a:pt x="150" y="110"/>
                      </a:lnTo>
                      <a:lnTo>
                        <a:pt x="151" y="114"/>
                      </a:lnTo>
                      <a:lnTo>
                        <a:pt x="154" y="108"/>
                      </a:lnTo>
                      <a:lnTo>
                        <a:pt x="160" y="108"/>
                      </a:lnTo>
                      <a:lnTo>
                        <a:pt x="162" y="100"/>
                      </a:lnTo>
                      <a:lnTo>
                        <a:pt x="168" y="96"/>
                      </a:lnTo>
                      <a:lnTo>
                        <a:pt x="170" y="91"/>
                      </a:lnTo>
                      <a:lnTo>
                        <a:pt x="176" y="87"/>
                      </a:lnTo>
                      <a:lnTo>
                        <a:pt x="176" y="92"/>
                      </a:lnTo>
                      <a:lnTo>
                        <a:pt x="177" y="103"/>
                      </a:lnTo>
                      <a:lnTo>
                        <a:pt x="184" y="100"/>
                      </a:lnTo>
                      <a:lnTo>
                        <a:pt x="188" y="98"/>
                      </a:lnTo>
                      <a:lnTo>
                        <a:pt x="189" y="92"/>
                      </a:lnTo>
                      <a:lnTo>
                        <a:pt x="192" y="92"/>
                      </a:lnTo>
                      <a:lnTo>
                        <a:pt x="207" y="84"/>
                      </a:lnTo>
                      <a:lnTo>
                        <a:pt x="214" y="83"/>
                      </a:lnTo>
                      <a:lnTo>
                        <a:pt x="217" y="77"/>
                      </a:lnTo>
                      <a:close/>
                      <a:moveTo>
                        <a:pt x="222" y="108"/>
                      </a:moveTo>
                      <a:lnTo>
                        <a:pt x="218" y="106"/>
                      </a:lnTo>
                      <a:lnTo>
                        <a:pt x="219" y="107"/>
                      </a:lnTo>
                      <a:lnTo>
                        <a:pt x="218" y="113"/>
                      </a:lnTo>
                      <a:lnTo>
                        <a:pt x="214" y="117"/>
                      </a:lnTo>
                      <a:lnTo>
                        <a:pt x="223" y="115"/>
                      </a:lnTo>
                      <a:lnTo>
                        <a:pt x="226" y="114"/>
                      </a:lnTo>
                      <a:lnTo>
                        <a:pt x="222" y="108"/>
                      </a:lnTo>
                      <a:close/>
                      <a:moveTo>
                        <a:pt x="181" y="108"/>
                      </a:moveTo>
                      <a:lnTo>
                        <a:pt x="179" y="113"/>
                      </a:lnTo>
                      <a:lnTo>
                        <a:pt x="175" y="122"/>
                      </a:lnTo>
                      <a:lnTo>
                        <a:pt x="184" y="117"/>
                      </a:lnTo>
                      <a:lnTo>
                        <a:pt x="189" y="113"/>
                      </a:lnTo>
                      <a:lnTo>
                        <a:pt x="185" y="107"/>
                      </a:lnTo>
                      <a:lnTo>
                        <a:pt x="181" y="10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60" name="Freeform 183">
                  <a:extLst>
                    <a:ext uri="{FF2B5EF4-FFF2-40B4-BE49-F238E27FC236}">
                      <a16:creationId xmlns:a16="http://schemas.microsoft.com/office/drawing/2014/main" id="{9F5AE0B5-AF3D-519C-8F19-A7DF0F52A081}"/>
                    </a:ext>
                  </a:extLst>
                </p:cNvPr>
                <p:cNvSpPr>
                  <a:spLocks noEditPoints="1"/>
                </p:cNvSpPr>
                <p:nvPr/>
              </p:nvSpPr>
              <p:spPr bwMode="auto">
                <a:xfrm>
                  <a:off x="5380" y="1317"/>
                  <a:ext cx="255" cy="377"/>
                </a:xfrm>
                <a:custGeom>
                  <a:avLst/>
                  <a:gdLst/>
                  <a:ahLst/>
                  <a:cxnLst>
                    <a:cxn ang="0">
                      <a:pos x="226" y="173"/>
                    </a:cxn>
                    <a:cxn ang="0">
                      <a:pos x="222" y="154"/>
                    </a:cxn>
                    <a:cxn ang="0">
                      <a:pos x="213" y="152"/>
                    </a:cxn>
                    <a:cxn ang="0">
                      <a:pos x="201" y="147"/>
                    </a:cxn>
                    <a:cxn ang="0">
                      <a:pos x="196" y="130"/>
                    </a:cxn>
                    <a:cxn ang="0">
                      <a:pos x="188" y="125"/>
                    </a:cxn>
                    <a:cxn ang="0">
                      <a:pos x="173" y="122"/>
                    </a:cxn>
                    <a:cxn ang="0">
                      <a:pos x="169" y="107"/>
                    </a:cxn>
                    <a:cxn ang="0">
                      <a:pos x="139" y="15"/>
                    </a:cxn>
                    <a:cxn ang="0">
                      <a:pos x="113" y="3"/>
                    </a:cxn>
                    <a:cxn ang="0">
                      <a:pos x="97" y="8"/>
                    </a:cxn>
                    <a:cxn ang="0">
                      <a:pos x="83" y="19"/>
                    </a:cxn>
                    <a:cxn ang="0">
                      <a:pos x="66" y="18"/>
                    </a:cxn>
                    <a:cxn ang="0">
                      <a:pos x="52" y="8"/>
                    </a:cxn>
                    <a:cxn ang="0">
                      <a:pos x="28" y="109"/>
                    </a:cxn>
                    <a:cxn ang="0">
                      <a:pos x="28" y="140"/>
                    </a:cxn>
                    <a:cxn ang="0">
                      <a:pos x="29" y="160"/>
                    </a:cxn>
                    <a:cxn ang="0">
                      <a:pos x="15" y="182"/>
                    </a:cxn>
                    <a:cxn ang="0">
                      <a:pos x="15" y="192"/>
                    </a:cxn>
                    <a:cxn ang="0">
                      <a:pos x="14" y="202"/>
                    </a:cxn>
                    <a:cxn ang="0">
                      <a:pos x="0" y="206"/>
                    </a:cxn>
                    <a:cxn ang="0">
                      <a:pos x="45" y="343"/>
                    </a:cxn>
                    <a:cxn ang="0">
                      <a:pos x="49" y="358"/>
                    </a:cxn>
                    <a:cxn ang="0">
                      <a:pos x="61" y="371"/>
                    </a:cxn>
                    <a:cxn ang="0">
                      <a:pos x="74" y="372"/>
                    </a:cxn>
                    <a:cxn ang="0">
                      <a:pos x="74" y="356"/>
                    </a:cxn>
                    <a:cxn ang="0">
                      <a:pos x="80" y="337"/>
                    </a:cxn>
                    <a:cxn ang="0">
                      <a:pos x="83" y="319"/>
                    </a:cxn>
                    <a:cxn ang="0">
                      <a:pos x="95" y="312"/>
                    </a:cxn>
                    <a:cxn ang="0">
                      <a:pos x="99" y="307"/>
                    </a:cxn>
                    <a:cxn ang="0">
                      <a:pos x="106" y="312"/>
                    </a:cxn>
                    <a:cxn ang="0">
                      <a:pos x="98" y="293"/>
                    </a:cxn>
                    <a:cxn ang="0">
                      <a:pos x="101" y="288"/>
                    </a:cxn>
                    <a:cxn ang="0">
                      <a:pos x="106" y="295"/>
                    </a:cxn>
                    <a:cxn ang="0">
                      <a:pos x="113" y="292"/>
                    </a:cxn>
                    <a:cxn ang="0">
                      <a:pos x="114" y="289"/>
                    </a:cxn>
                    <a:cxn ang="0">
                      <a:pos x="116" y="288"/>
                    </a:cxn>
                    <a:cxn ang="0">
                      <a:pos x="123" y="292"/>
                    </a:cxn>
                    <a:cxn ang="0">
                      <a:pos x="129" y="281"/>
                    </a:cxn>
                    <a:cxn ang="0">
                      <a:pos x="140" y="272"/>
                    </a:cxn>
                    <a:cxn ang="0">
                      <a:pos x="139" y="255"/>
                    </a:cxn>
                    <a:cxn ang="0">
                      <a:pos x="137" y="240"/>
                    </a:cxn>
                    <a:cxn ang="0">
                      <a:pos x="148" y="232"/>
                    </a:cxn>
                    <a:cxn ang="0">
                      <a:pos x="151" y="242"/>
                    </a:cxn>
                    <a:cxn ang="0">
                      <a:pos x="167" y="248"/>
                    </a:cxn>
                    <a:cxn ang="0">
                      <a:pos x="165" y="232"/>
                    </a:cxn>
                    <a:cxn ang="0">
                      <a:pos x="174" y="228"/>
                    </a:cxn>
                    <a:cxn ang="0">
                      <a:pos x="190" y="232"/>
                    </a:cxn>
                    <a:cxn ang="0">
                      <a:pos x="193" y="219"/>
                    </a:cxn>
                    <a:cxn ang="0">
                      <a:pos x="197" y="224"/>
                    </a:cxn>
                    <a:cxn ang="0">
                      <a:pos x="200" y="208"/>
                    </a:cxn>
                    <a:cxn ang="0">
                      <a:pos x="208" y="208"/>
                    </a:cxn>
                    <a:cxn ang="0">
                      <a:pos x="217" y="201"/>
                    </a:cxn>
                    <a:cxn ang="0">
                      <a:pos x="223" y="198"/>
                    </a:cxn>
                    <a:cxn ang="0">
                      <a:pos x="232" y="190"/>
                    </a:cxn>
                    <a:cxn ang="0">
                      <a:pos x="232" y="171"/>
                    </a:cxn>
                    <a:cxn ang="0">
                      <a:pos x="170" y="238"/>
                    </a:cxn>
                    <a:cxn ang="0">
                      <a:pos x="184" y="232"/>
                    </a:cxn>
                    <a:cxn ang="0">
                      <a:pos x="251" y="174"/>
                    </a:cxn>
                    <a:cxn ang="0">
                      <a:pos x="247" y="185"/>
                    </a:cxn>
                    <a:cxn ang="0">
                      <a:pos x="255" y="179"/>
                    </a:cxn>
                  </a:cxnLst>
                  <a:rect l="0" t="0" r="r" b="b"/>
                  <a:pathLst>
                    <a:path w="255" h="377">
                      <a:moveTo>
                        <a:pt x="234" y="173"/>
                      </a:moveTo>
                      <a:lnTo>
                        <a:pt x="230" y="178"/>
                      </a:lnTo>
                      <a:lnTo>
                        <a:pt x="226" y="173"/>
                      </a:lnTo>
                      <a:lnTo>
                        <a:pt x="231" y="164"/>
                      </a:lnTo>
                      <a:lnTo>
                        <a:pt x="222" y="155"/>
                      </a:lnTo>
                      <a:lnTo>
                        <a:pt x="222" y="154"/>
                      </a:lnTo>
                      <a:lnTo>
                        <a:pt x="222" y="154"/>
                      </a:lnTo>
                      <a:lnTo>
                        <a:pt x="217" y="152"/>
                      </a:lnTo>
                      <a:lnTo>
                        <a:pt x="213" y="152"/>
                      </a:lnTo>
                      <a:lnTo>
                        <a:pt x="209" y="156"/>
                      </a:lnTo>
                      <a:lnTo>
                        <a:pt x="204" y="152"/>
                      </a:lnTo>
                      <a:lnTo>
                        <a:pt x="201" y="147"/>
                      </a:lnTo>
                      <a:lnTo>
                        <a:pt x="201" y="141"/>
                      </a:lnTo>
                      <a:lnTo>
                        <a:pt x="197" y="136"/>
                      </a:lnTo>
                      <a:lnTo>
                        <a:pt x="196" y="130"/>
                      </a:lnTo>
                      <a:lnTo>
                        <a:pt x="197" y="125"/>
                      </a:lnTo>
                      <a:lnTo>
                        <a:pt x="193" y="124"/>
                      </a:lnTo>
                      <a:lnTo>
                        <a:pt x="188" y="125"/>
                      </a:lnTo>
                      <a:lnTo>
                        <a:pt x="182" y="125"/>
                      </a:lnTo>
                      <a:lnTo>
                        <a:pt x="177" y="121"/>
                      </a:lnTo>
                      <a:lnTo>
                        <a:pt x="173" y="122"/>
                      </a:lnTo>
                      <a:lnTo>
                        <a:pt x="170" y="117"/>
                      </a:lnTo>
                      <a:lnTo>
                        <a:pt x="171" y="113"/>
                      </a:lnTo>
                      <a:lnTo>
                        <a:pt x="169" y="107"/>
                      </a:lnTo>
                      <a:lnTo>
                        <a:pt x="169" y="102"/>
                      </a:lnTo>
                      <a:lnTo>
                        <a:pt x="162" y="84"/>
                      </a:lnTo>
                      <a:lnTo>
                        <a:pt x="139" y="15"/>
                      </a:lnTo>
                      <a:lnTo>
                        <a:pt x="135" y="14"/>
                      </a:lnTo>
                      <a:lnTo>
                        <a:pt x="124" y="7"/>
                      </a:lnTo>
                      <a:lnTo>
                        <a:pt x="113" y="3"/>
                      </a:lnTo>
                      <a:lnTo>
                        <a:pt x="108" y="0"/>
                      </a:lnTo>
                      <a:lnTo>
                        <a:pt x="101" y="3"/>
                      </a:lnTo>
                      <a:lnTo>
                        <a:pt x="97" y="8"/>
                      </a:lnTo>
                      <a:lnTo>
                        <a:pt x="93" y="11"/>
                      </a:lnTo>
                      <a:lnTo>
                        <a:pt x="87" y="17"/>
                      </a:lnTo>
                      <a:lnTo>
                        <a:pt x="83" y="19"/>
                      </a:lnTo>
                      <a:lnTo>
                        <a:pt x="78" y="25"/>
                      </a:lnTo>
                      <a:lnTo>
                        <a:pt x="71" y="22"/>
                      </a:lnTo>
                      <a:lnTo>
                        <a:pt x="66" y="18"/>
                      </a:lnTo>
                      <a:lnTo>
                        <a:pt x="63" y="7"/>
                      </a:lnTo>
                      <a:lnTo>
                        <a:pt x="57" y="7"/>
                      </a:lnTo>
                      <a:lnTo>
                        <a:pt x="52" y="8"/>
                      </a:lnTo>
                      <a:lnTo>
                        <a:pt x="28" y="79"/>
                      </a:lnTo>
                      <a:lnTo>
                        <a:pt x="32" y="102"/>
                      </a:lnTo>
                      <a:lnTo>
                        <a:pt x="28" y="109"/>
                      </a:lnTo>
                      <a:lnTo>
                        <a:pt x="25" y="125"/>
                      </a:lnTo>
                      <a:lnTo>
                        <a:pt x="28" y="129"/>
                      </a:lnTo>
                      <a:lnTo>
                        <a:pt x="28" y="140"/>
                      </a:lnTo>
                      <a:lnTo>
                        <a:pt x="32" y="145"/>
                      </a:lnTo>
                      <a:lnTo>
                        <a:pt x="26" y="156"/>
                      </a:lnTo>
                      <a:lnTo>
                        <a:pt x="29" y="160"/>
                      </a:lnTo>
                      <a:lnTo>
                        <a:pt x="19" y="171"/>
                      </a:lnTo>
                      <a:lnTo>
                        <a:pt x="17" y="177"/>
                      </a:lnTo>
                      <a:lnTo>
                        <a:pt x="15" y="182"/>
                      </a:lnTo>
                      <a:lnTo>
                        <a:pt x="15" y="182"/>
                      </a:lnTo>
                      <a:lnTo>
                        <a:pt x="21" y="193"/>
                      </a:lnTo>
                      <a:lnTo>
                        <a:pt x="15" y="192"/>
                      </a:lnTo>
                      <a:lnTo>
                        <a:pt x="14" y="192"/>
                      </a:lnTo>
                      <a:lnTo>
                        <a:pt x="13" y="197"/>
                      </a:lnTo>
                      <a:lnTo>
                        <a:pt x="14" y="202"/>
                      </a:lnTo>
                      <a:lnTo>
                        <a:pt x="9" y="204"/>
                      </a:lnTo>
                      <a:lnTo>
                        <a:pt x="5" y="201"/>
                      </a:lnTo>
                      <a:lnTo>
                        <a:pt x="0" y="206"/>
                      </a:lnTo>
                      <a:lnTo>
                        <a:pt x="0" y="209"/>
                      </a:lnTo>
                      <a:lnTo>
                        <a:pt x="40" y="327"/>
                      </a:lnTo>
                      <a:lnTo>
                        <a:pt x="45" y="343"/>
                      </a:lnTo>
                      <a:lnTo>
                        <a:pt x="45" y="349"/>
                      </a:lnTo>
                      <a:lnTo>
                        <a:pt x="48" y="353"/>
                      </a:lnTo>
                      <a:lnTo>
                        <a:pt x="49" y="358"/>
                      </a:lnTo>
                      <a:lnTo>
                        <a:pt x="55" y="362"/>
                      </a:lnTo>
                      <a:lnTo>
                        <a:pt x="60" y="365"/>
                      </a:lnTo>
                      <a:lnTo>
                        <a:pt x="61" y="371"/>
                      </a:lnTo>
                      <a:lnTo>
                        <a:pt x="66" y="376"/>
                      </a:lnTo>
                      <a:lnTo>
                        <a:pt x="68" y="377"/>
                      </a:lnTo>
                      <a:lnTo>
                        <a:pt x="74" y="372"/>
                      </a:lnTo>
                      <a:lnTo>
                        <a:pt x="75" y="366"/>
                      </a:lnTo>
                      <a:lnTo>
                        <a:pt x="74" y="361"/>
                      </a:lnTo>
                      <a:lnTo>
                        <a:pt x="74" y="356"/>
                      </a:lnTo>
                      <a:lnTo>
                        <a:pt x="79" y="352"/>
                      </a:lnTo>
                      <a:lnTo>
                        <a:pt x="83" y="341"/>
                      </a:lnTo>
                      <a:lnTo>
                        <a:pt x="80" y="337"/>
                      </a:lnTo>
                      <a:lnTo>
                        <a:pt x="87" y="326"/>
                      </a:lnTo>
                      <a:lnTo>
                        <a:pt x="83" y="324"/>
                      </a:lnTo>
                      <a:lnTo>
                        <a:pt x="83" y="319"/>
                      </a:lnTo>
                      <a:lnTo>
                        <a:pt x="85" y="314"/>
                      </a:lnTo>
                      <a:lnTo>
                        <a:pt x="93" y="303"/>
                      </a:lnTo>
                      <a:lnTo>
                        <a:pt x="95" y="312"/>
                      </a:lnTo>
                      <a:lnTo>
                        <a:pt x="95" y="307"/>
                      </a:lnTo>
                      <a:lnTo>
                        <a:pt x="97" y="312"/>
                      </a:lnTo>
                      <a:lnTo>
                        <a:pt x="99" y="307"/>
                      </a:lnTo>
                      <a:lnTo>
                        <a:pt x="101" y="301"/>
                      </a:lnTo>
                      <a:lnTo>
                        <a:pt x="102" y="301"/>
                      </a:lnTo>
                      <a:lnTo>
                        <a:pt x="106" y="312"/>
                      </a:lnTo>
                      <a:lnTo>
                        <a:pt x="108" y="307"/>
                      </a:lnTo>
                      <a:lnTo>
                        <a:pt x="101" y="291"/>
                      </a:lnTo>
                      <a:lnTo>
                        <a:pt x="98" y="293"/>
                      </a:lnTo>
                      <a:lnTo>
                        <a:pt x="99" y="288"/>
                      </a:lnTo>
                      <a:lnTo>
                        <a:pt x="101" y="282"/>
                      </a:lnTo>
                      <a:lnTo>
                        <a:pt x="101" y="288"/>
                      </a:lnTo>
                      <a:lnTo>
                        <a:pt x="109" y="305"/>
                      </a:lnTo>
                      <a:lnTo>
                        <a:pt x="110" y="300"/>
                      </a:lnTo>
                      <a:lnTo>
                        <a:pt x="106" y="295"/>
                      </a:lnTo>
                      <a:lnTo>
                        <a:pt x="108" y="288"/>
                      </a:lnTo>
                      <a:lnTo>
                        <a:pt x="110" y="286"/>
                      </a:lnTo>
                      <a:lnTo>
                        <a:pt x="113" y="292"/>
                      </a:lnTo>
                      <a:lnTo>
                        <a:pt x="112" y="297"/>
                      </a:lnTo>
                      <a:lnTo>
                        <a:pt x="117" y="300"/>
                      </a:lnTo>
                      <a:lnTo>
                        <a:pt x="114" y="289"/>
                      </a:lnTo>
                      <a:lnTo>
                        <a:pt x="114" y="284"/>
                      </a:lnTo>
                      <a:lnTo>
                        <a:pt x="116" y="282"/>
                      </a:lnTo>
                      <a:lnTo>
                        <a:pt x="116" y="288"/>
                      </a:lnTo>
                      <a:lnTo>
                        <a:pt x="117" y="293"/>
                      </a:lnTo>
                      <a:lnTo>
                        <a:pt x="121" y="296"/>
                      </a:lnTo>
                      <a:lnTo>
                        <a:pt x="123" y="292"/>
                      </a:lnTo>
                      <a:lnTo>
                        <a:pt x="121" y="285"/>
                      </a:lnTo>
                      <a:lnTo>
                        <a:pt x="124" y="281"/>
                      </a:lnTo>
                      <a:lnTo>
                        <a:pt x="129" y="281"/>
                      </a:lnTo>
                      <a:lnTo>
                        <a:pt x="135" y="284"/>
                      </a:lnTo>
                      <a:lnTo>
                        <a:pt x="136" y="278"/>
                      </a:lnTo>
                      <a:lnTo>
                        <a:pt x="140" y="272"/>
                      </a:lnTo>
                      <a:lnTo>
                        <a:pt x="139" y="267"/>
                      </a:lnTo>
                      <a:lnTo>
                        <a:pt x="139" y="262"/>
                      </a:lnTo>
                      <a:lnTo>
                        <a:pt x="139" y="255"/>
                      </a:lnTo>
                      <a:lnTo>
                        <a:pt x="140" y="251"/>
                      </a:lnTo>
                      <a:lnTo>
                        <a:pt x="140" y="246"/>
                      </a:lnTo>
                      <a:lnTo>
                        <a:pt x="137" y="240"/>
                      </a:lnTo>
                      <a:lnTo>
                        <a:pt x="146" y="236"/>
                      </a:lnTo>
                      <a:lnTo>
                        <a:pt x="144" y="227"/>
                      </a:lnTo>
                      <a:lnTo>
                        <a:pt x="148" y="232"/>
                      </a:lnTo>
                      <a:lnTo>
                        <a:pt x="147" y="238"/>
                      </a:lnTo>
                      <a:lnTo>
                        <a:pt x="152" y="236"/>
                      </a:lnTo>
                      <a:lnTo>
                        <a:pt x="151" y="242"/>
                      </a:lnTo>
                      <a:lnTo>
                        <a:pt x="148" y="246"/>
                      </a:lnTo>
                      <a:lnTo>
                        <a:pt x="159" y="246"/>
                      </a:lnTo>
                      <a:lnTo>
                        <a:pt x="167" y="248"/>
                      </a:lnTo>
                      <a:lnTo>
                        <a:pt x="165" y="243"/>
                      </a:lnTo>
                      <a:lnTo>
                        <a:pt x="163" y="238"/>
                      </a:lnTo>
                      <a:lnTo>
                        <a:pt x="165" y="232"/>
                      </a:lnTo>
                      <a:lnTo>
                        <a:pt x="165" y="227"/>
                      </a:lnTo>
                      <a:lnTo>
                        <a:pt x="169" y="232"/>
                      </a:lnTo>
                      <a:lnTo>
                        <a:pt x="174" y="228"/>
                      </a:lnTo>
                      <a:lnTo>
                        <a:pt x="173" y="223"/>
                      </a:lnTo>
                      <a:lnTo>
                        <a:pt x="186" y="227"/>
                      </a:lnTo>
                      <a:lnTo>
                        <a:pt x="190" y="232"/>
                      </a:lnTo>
                      <a:lnTo>
                        <a:pt x="192" y="227"/>
                      </a:lnTo>
                      <a:lnTo>
                        <a:pt x="190" y="221"/>
                      </a:lnTo>
                      <a:lnTo>
                        <a:pt x="193" y="219"/>
                      </a:lnTo>
                      <a:lnTo>
                        <a:pt x="194" y="224"/>
                      </a:lnTo>
                      <a:lnTo>
                        <a:pt x="196" y="219"/>
                      </a:lnTo>
                      <a:lnTo>
                        <a:pt x="197" y="224"/>
                      </a:lnTo>
                      <a:lnTo>
                        <a:pt x="198" y="219"/>
                      </a:lnTo>
                      <a:lnTo>
                        <a:pt x="196" y="213"/>
                      </a:lnTo>
                      <a:lnTo>
                        <a:pt x="200" y="208"/>
                      </a:lnTo>
                      <a:lnTo>
                        <a:pt x="204" y="213"/>
                      </a:lnTo>
                      <a:lnTo>
                        <a:pt x="207" y="213"/>
                      </a:lnTo>
                      <a:lnTo>
                        <a:pt x="208" y="208"/>
                      </a:lnTo>
                      <a:lnTo>
                        <a:pt x="212" y="208"/>
                      </a:lnTo>
                      <a:lnTo>
                        <a:pt x="212" y="204"/>
                      </a:lnTo>
                      <a:lnTo>
                        <a:pt x="217" y="201"/>
                      </a:lnTo>
                      <a:lnTo>
                        <a:pt x="217" y="201"/>
                      </a:lnTo>
                      <a:lnTo>
                        <a:pt x="217" y="197"/>
                      </a:lnTo>
                      <a:lnTo>
                        <a:pt x="223" y="198"/>
                      </a:lnTo>
                      <a:lnTo>
                        <a:pt x="219" y="193"/>
                      </a:lnTo>
                      <a:lnTo>
                        <a:pt x="227" y="194"/>
                      </a:lnTo>
                      <a:lnTo>
                        <a:pt x="232" y="190"/>
                      </a:lnTo>
                      <a:lnTo>
                        <a:pt x="238" y="181"/>
                      </a:lnTo>
                      <a:lnTo>
                        <a:pt x="238" y="175"/>
                      </a:lnTo>
                      <a:lnTo>
                        <a:pt x="232" y="171"/>
                      </a:lnTo>
                      <a:lnTo>
                        <a:pt x="234" y="173"/>
                      </a:lnTo>
                      <a:close/>
                      <a:moveTo>
                        <a:pt x="177" y="228"/>
                      </a:moveTo>
                      <a:lnTo>
                        <a:pt x="170" y="238"/>
                      </a:lnTo>
                      <a:lnTo>
                        <a:pt x="173" y="243"/>
                      </a:lnTo>
                      <a:lnTo>
                        <a:pt x="182" y="238"/>
                      </a:lnTo>
                      <a:lnTo>
                        <a:pt x="184" y="232"/>
                      </a:lnTo>
                      <a:lnTo>
                        <a:pt x="178" y="228"/>
                      </a:lnTo>
                      <a:lnTo>
                        <a:pt x="177" y="228"/>
                      </a:lnTo>
                      <a:close/>
                      <a:moveTo>
                        <a:pt x="251" y="174"/>
                      </a:moveTo>
                      <a:lnTo>
                        <a:pt x="251" y="174"/>
                      </a:lnTo>
                      <a:lnTo>
                        <a:pt x="249" y="178"/>
                      </a:lnTo>
                      <a:lnTo>
                        <a:pt x="247" y="185"/>
                      </a:lnTo>
                      <a:lnTo>
                        <a:pt x="250" y="190"/>
                      </a:lnTo>
                      <a:lnTo>
                        <a:pt x="255" y="185"/>
                      </a:lnTo>
                      <a:lnTo>
                        <a:pt x="255" y="179"/>
                      </a:lnTo>
                      <a:lnTo>
                        <a:pt x="251" y="174"/>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61" name="Freeform 185">
                  <a:extLst>
                    <a:ext uri="{FF2B5EF4-FFF2-40B4-BE49-F238E27FC236}">
                      <a16:creationId xmlns:a16="http://schemas.microsoft.com/office/drawing/2014/main" id="{8C19E68A-6CE9-BB26-788D-71EDF1E64262}"/>
                    </a:ext>
                  </a:extLst>
                </p:cNvPr>
                <p:cNvSpPr>
                  <a:spLocks noEditPoints="1"/>
                </p:cNvSpPr>
                <p:nvPr/>
              </p:nvSpPr>
              <p:spPr bwMode="auto">
                <a:xfrm>
                  <a:off x="2261" y="923"/>
                  <a:ext cx="3408" cy="1011"/>
                </a:xfrm>
                <a:custGeom>
                  <a:avLst/>
                  <a:gdLst/>
                  <a:ahLst/>
                  <a:cxnLst>
                    <a:cxn ang="0">
                      <a:pos x="240" y="383"/>
                    </a:cxn>
                    <a:cxn ang="0">
                      <a:pos x="41" y="2"/>
                    </a:cxn>
                    <a:cxn ang="0">
                      <a:pos x="2542" y="19"/>
                    </a:cxn>
                    <a:cxn ang="0">
                      <a:pos x="2580" y="123"/>
                    </a:cxn>
                    <a:cxn ang="0">
                      <a:pos x="2586" y="227"/>
                    </a:cxn>
                    <a:cxn ang="0">
                      <a:pos x="2532" y="240"/>
                    </a:cxn>
                    <a:cxn ang="0">
                      <a:pos x="2439" y="176"/>
                    </a:cxn>
                    <a:cxn ang="0">
                      <a:pos x="2388" y="51"/>
                    </a:cxn>
                    <a:cxn ang="0">
                      <a:pos x="75" y="31"/>
                    </a:cxn>
                    <a:cxn ang="0">
                      <a:pos x="50" y="76"/>
                    </a:cxn>
                    <a:cxn ang="0">
                      <a:pos x="119" y="126"/>
                    </a:cxn>
                    <a:cxn ang="0">
                      <a:pos x="125" y="150"/>
                    </a:cxn>
                    <a:cxn ang="0">
                      <a:pos x="161" y="176"/>
                    </a:cxn>
                    <a:cxn ang="0">
                      <a:pos x="203" y="233"/>
                    </a:cxn>
                    <a:cxn ang="0">
                      <a:pos x="198" y="255"/>
                    </a:cxn>
                    <a:cxn ang="0">
                      <a:pos x="232" y="303"/>
                    </a:cxn>
                    <a:cxn ang="0">
                      <a:pos x="1744" y="470"/>
                    </a:cxn>
                    <a:cxn ang="0">
                      <a:pos x="1901" y="548"/>
                    </a:cxn>
                    <a:cxn ang="0">
                      <a:pos x="2064" y="554"/>
                    </a:cxn>
                    <a:cxn ang="0">
                      <a:pos x="2108" y="520"/>
                    </a:cxn>
                    <a:cxn ang="0">
                      <a:pos x="2222" y="489"/>
                    </a:cxn>
                    <a:cxn ang="0">
                      <a:pos x="2333" y="596"/>
                    </a:cxn>
                    <a:cxn ang="0">
                      <a:pos x="2433" y="672"/>
                    </a:cxn>
                    <a:cxn ang="0">
                      <a:pos x="2576" y="687"/>
                    </a:cxn>
                    <a:cxn ang="0">
                      <a:pos x="2628" y="751"/>
                    </a:cxn>
                    <a:cxn ang="0">
                      <a:pos x="2544" y="741"/>
                    </a:cxn>
                    <a:cxn ang="0">
                      <a:pos x="2527" y="908"/>
                    </a:cxn>
                    <a:cxn ang="0">
                      <a:pos x="2515" y="1011"/>
                    </a:cxn>
                    <a:cxn ang="0">
                      <a:pos x="2688" y="904"/>
                    </a:cxn>
                    <a:cxn ang="0">
                      <a:pos x="2718" y="812"/>
                    </a:cxn>
                    <a:cxn ang="0">
                      <a:pos x="2779" y="782"/>
                    </a:cxn>
                    <a:cxn ang="0">
                      <a:pos x="3102" y="630"/>
                    </a:cxn>
                    <a:cxn ang="0">
                      <a:pos x="3147" y="473"/>
                    </a:cxn>
                    <a:cxn ang="0">
                      <a:pos x="3316" y="519"/>
                    </a:cxn>
                    <a:cxn ang="0">
                      <a:pos x="3393" y="514"/>
                    </a:cxn>
                    <a:cxn ang="0">
                      <a:pos x="3384" y="306"/>
                    </a:cxn>
                    <a:cxn ang="0">
                      <a:pos x="3323" y="301"/>
                    </a:cxn>
                    <a:cxn ang="0">
                      <a:pos x="3402" y="211"/>
                    </a:cxn>
                    <a:cxn ang="0">
                      <a:pos x="3145" y="379"/>
                    </a:cxn>
                    <a:cxn ang="0">
                      <a:pos x="3118" y="405"/>
                    </a:cxn>
                    <a:cxn ang="0">
                      <a:pos x="3118" y="352"/>
                    </a:cxn>
                    <a:cxn ang="0">
                      <a:pos x="3198" y="240"/>
                    </a:cxn>
                    <a:cxn ang="0">
                      <a:pos x="3281" y="131"/>
                    </a:cxn>
                    <a:cxn ang="0">
                      <a:pos x="1652" y="389"/>
                    </a:cxn>
                    <a:cxn ang="0">
                      <a:pos x="1627" y="305"/>
                    </a:cxn>
                    <a:cxn ang="0">
                      <a:pos x="1562" y="217"/>
                    </a:cxn>
                    <a:cxn ang="0">
                      <a:pos x="1571" y="112"/>
                    </a:cxn>
                    <a:cxn ang="0">
                      <a:pos x="1648" y="260"/>
                    </a:cxn>
                    <a:cxn ang="0">
                      <a:pos x="2680" y="335"/>
                    </a:cxn>
                    <a:cxn ang="0">
                      <a:pos x="3361" y="133"/>
                    </a:cxn>
                    <a:cxn ang="0">
                      <a:pos x="2501" y="686"/>
                    </a:cxn>
                    <a:cxn ang="0">
                      <a:pos x="2474" y="705"/>
                    </a:cxn>
                    <a:cxn ang="0">
                      <a:pos x="194" y="299"/>
                    </a:cxn>
                    <a:cxn ang="0">
                      <a:pos x="122" y="158"/>
                    </a:cxn>
                    <a:cxn ang="0">
                      <a:pos x="30" y="119"/>
                    </a:cxn>
                    <a:cxn ang="0">
                      <a:pos x="39" y="161"/>
                    </a:cxn>
                    <a:cxn ang="0">
                      <a:pos x="61" y="222"/>
                    </a:cxn>
                    <a:cxn ang="0">
                      <a:pos x="145" y="272"/>
                    </a:cxn>
                    <a:cxn ang="0">
                      <a:pos x="209" y="335"/>
                    </a:cxn>
                    <a:cxn ang="0">
                      <a:pos x="85" y="236"/>
                    </a:cxn>
                    <a:cxn ang="0">
                      <a:pos x="148" y="173"/>
                    </a:cxn>
                    <a:cxn ang="0">
                      <a:pos x="206" y="306"/>
                    </a:cxn>
                    <a:cxn ang="0">
                      <a:pos x="2411" y="105"/>
                    </a:cxn>
                  </a:cxnLst>
                  <a:rect l="0" t="0" r="r" b="b"/>
                  <a:pathLst>
                    <a:path w="3408" h="1011">
                      <a:moveTo>
                        <a:pt x="221" y="337"/>
                      </a:moveTo>
                      <a:lnTo>
                        <a:pt x="218" y="344"/>
                      </a:lnTo>
                      <a:lnTo>
                        <a:pt x="221" y="350"/>
                      </a:lnTo>
                      <a:lnTo>
                        <a:pt x="226" y="350"/>
                      </a:lnTo>
                      <a:lnTo>
                        <a:pt x="228" y="344"/>
                      </a:lnTo>
                      <a:lnTo>
                        <a:pt x="224" y="339"/>
                      </a:lnTo>
                      <a:lnTo>
                        <a:pt x="221" y="337"/>
                      </a:lnTo>
                      <a:close/>
                      <a:moveTo>
                        <a:pt x="237" y="337"/>
                      </a:moveTo>
                      <a:lnTo>
                        <a:pt x="240" y="343"/>
                      </a:lnTo>
                      <a:lnTo>
                        <a:pt x="243" y="337"/>
                      </a:lnTo>
                      <a:lnTo>
                        <a:pt x="237" y="333"/>
                      </a:lnTo>
                      <a:lnTo>
                        <a:pt x="235" y="333"/>
                      </a:lnTo>
                      <a:lnTo>
                        <a:pt x="232" y="339"/>
                      </a:lnTo>
                      <a:lnTo>
                        <a:pt x="236" y="343"/>
                      </a:lnTo>
                      <a:lnTo>
                        <a:pt x="237" y="337"/>
                      </a:lnTo>
                      <a:close/>
                      <a:moveTo>
                        <a:pt x="247" y="390"/>
                      </a:moveTo>
                      <a:lnTo>
                        <a:pt x="241" y="390"/>
                      </a:lnTo>
                      <a:lnTo>
                        <a:pt x="243" y="378"/>
                      </a:lnTo>
                      <a:lnTo>
                        <a:pt x="237" y="373"/>
                      </a:lnTo>
                      <a:lnTo>
                        <a:pt x="243" y="370"/>
                      </a:lnTo>
                      <a:lnTo>
                        <a:pt x="248" y="369"/>
                      </a:lnTo>
                      <a:lnTo>
                        <a:pt x="247" y="363"/>
                      </a:lnTo>
                      <a:lnTo>
                        <a:pt x="245" y="363"/>
                      </a:lnTo>
                      <a:lnTo>
                        <a:pt x="240" y="367"/>
                      </a:lnTo>
                      <a:lnTo>
                        <a:pt x="233" y="373"/>
                      </a:lnTo>
                      <a:lnTo>
                        <a:pt x="236" y="378"/>
                      </a:lnTo>
                      <a:lnTo>
                        <a:pt x="240" y="383"/>
                      </a:lnTo>
                      <a:lnTo>
                        <a:pt x="240" y="389"/>
                      </a:lnTo>
                      <a:lnTo>
                        <a:pt x="241" y="394"/>
                      </a:lnTo>
                      <a:lnTo>
                        <a:pt x="245" y="400"/>
                      </a:lnTo>
                      <a:lnTo>
                        <a:pt x="245" y="402"/>
                      </a:lnTo>
                      <a:lnTo>
                        <a:pt x="251" y="400"/>
                      </a:lnTo>
                      <a:lnTo>
                        <a:pt x="251" y="394"/>
                      </a:lnTo>
                      <a:lnTo>
                        <a:pt x="247" y="390"/>
                      </a:lnTo>
                      <a:close/>
                      <a:moveTo>
                        <a:pt x="2104" y="549"/>
                      </a:moveTo>
                      <a:lnTo>
                        <a:pt x="2095" y="556"/>
                      </a:lnTo>
                      <a:lnTo>
                        <a:pt x="2085" y="561"/>
                      </a:lnTo>
                      <a:lnTo>
                        <a:pt x="2074" y="569"/>
                      </a:lnTo>
                      <a:lnTo>
                        <a:pt x="2074" y="572"/>
                      </a:lnTo>
                      <a:lnTo>
                        <a:pt x="2075" y="577"/>
                      </a:lnTo>
                      <a:lnTo>
                        <a:pt x="2081" y="575"/>
                      </a:lnTo>
                      <a:lnTo>
                        <a:pt x="2085" y="569"/>
                      </a:lnTo>
                      <a:lnTo>
                        <a:pt x="2089" y="567"/>
                      </a:lnTo>
                      <a:lnTo>
                        <a:pt x="2099" y="561"/>
                      </a:lnTo>
                      <a:lnTo>
                        <a:pt x="2105" y="557"/>
                      </a:lnTo>
                      <a:lnTo>
                        <a:pt x="2106" y="552"/>
                      </a:lnTo>
                      <a:lnTo>
                        <a:pt x="2112" y="548"/>
                      </a:lnTo>
                      <a:lnTo>
                        <a:pt x="2109" y="546"/>
                      </a:lnTo>
                      <a:lnTo>
                        <a:pt x="2104" y="549"/>
                      </a:lnTo>
                      <a:close/>
                      <a:moveTo>
                        <a:pt x="42" y="19"/>
                      </a:moveTo>
                      <a:lnTo>
                        <a:pt x="47" y="16"/>
                      </a:lnTo>
                      <a:lnTo>
                        <a:pt x="56" y="0"/>
                      </a:lnTo>
                      <a:lnTo>
                        <a:pt x="42" y="0"/>
                      </a:lnTo>
                      <a:lnTo>
                        <a:pt x="41" y="2"/>
                      </a:lnTo>
                      <a:lnTo>
                        <a:pt x="41" y="2"/>
                      </a:lnTo>
                      <a:lnTo>
                        <a:pt x="38" y="8"/>
                      </a:lnTo>
                      <a:lnTo>
                        <a:pt x="42" y="11"/>
                      </a:lnTo>
                      <a:lnTo>
                        <a:pt x="42" y="19"/>
                      </a:lnTo>
                      <a:close/>
                      <a:moveTo>
                        <a:pt x="68" y="6"/>
                      </a:moveTo>
                      <a:lnTo>
                        <a:pt x="69" y="1"/>
                      </a:lnTo>
                      <a:lnTo>
                        <a:pt x="70" y="0"/>
                      </a:lnTo>
                      <a:lnTo>
                        <a:pt x="60" y="0"/>
                      </a:lnTo>
                      <a:lnTo>
                        <a:pt x="57" y="5"/>
                      </a:lnTo>
                      <a:lnTo>
                        <a:pt x="62" y="8"/>
                      </a:lnTo>
                      <a:lnTo>
                        <a:pt x="68" y="6"/>
                      </a:lnTo>
                      <a:close/>
                      <a:moveTo>
                        <a:pt x="3404" y="293"/>
                      </a:moveTo>
                      <a:lnTo>
                        <a:pt x="3404" y="298"/>
                      </a:lnTo>
                      <a:lnTo>
                        <a:pt x="3407" y="301"/>
                      </a:lnTo>
                      <a:lnTo>
                        <a:pt x="3408" y="303"/>
                      </a:lnTo>
                      <a:lnTo>
                        <a:pt x="3408" y="290"/>
                      </a:lnTo>
                      <a:lnTo>
                        <a:pt x="3408" y="290"/>
                      </a:lnTo>
                      <a:lnTo>
                        <a:pt x="3404" y="293"/>
                      </a:lnTo>
                      <a:close/>
                      <a:moveTo>
                        <a:pt x="2525" y="0"/>
                      </a:moveTo>
                      <a:lnTo>
                        <a:pt x="2523" y="4"/>
                      </a:lnTo>
                      <a:lnTo>
                        <a:pt x="2524" y="4"/>
                      </a:lnTo>
                      <a:lnTo>
                        <a:pt x="2529" y="6"/>
                      </a:lnTo>
                      <a:lnTo>
                        <a:pt x="2535" y="6"/>
                      </a:lnTo>
                      <a:lnTo>
                        <a:pt x="2531" y="12"/>
                      </a:lnTo>
                      <a:lnTo>
                        <a:pt x="2536" y="12"/>
                      </a:lnTo>
                      <a:lnTo>
                        <a:pt x="2542" y="15"/>
                      </a:lnTo>
                      <a:lnTo>
                        <a:pt x="2542" y="19"/>
                      </a:lnTo>
                      <a:lnTo>
                        <a:pt x="2540" y="20"/>
                      </a:lnTo>
                      <a:lnTo>
                        <a:pt x="2540" y="25"/>
                      </a:lnTo>
                      <a:lnTo>
                        <a:pt x="2551" y="29"/>
                      </a:lnTo>
                      <a:lnTo>
                        <a:pt x="2543" y="29"/>
                      </a:lnTo>
                      <a:lnTo>
                        <a:pt x="2544" y="35"/>
                      </a:lnTo>
                      <a:lnTo>
                        <a:pt x="2542" y="40"/>
                      </a:lnTo>
                      <a:lnTo>
                        <a:pt x="2547" y="44"/>
                      </a:lnTo>
                      <a:lnTo>
                        <a:pt x="2548" y="47"/>
                      </a:lnTo>
                      <a:lnTo>
                        <a:pt x="2554" y="50"/>
                      </a:lnTo>
                      <a:lnTo>
                        <a:pt x="2548" y="55"/>
                      </a:lnTo>
                      <a:lnTo>
                        <a:pt x="2546" y="55"/>
                      </a:lnTo>
                      <a:lnTo>
                        <a:pt x="2550" y="59"/>
                      </a:lnTo>
                      <a:lnTo>
                        <a:pt x="2555" y="63"/>
                      </a:lnTo>
                      <a:lnTo>
                        <a:pt x="2557" y="67"/>
                      </a:lnTo>
                      <a:lnTo>
                        <a:pt x="2559" y="74"/>
                      </a:lnTo>
                      <a:lnTo>
                        <a:pt x="2561" y="77"/>
                      </a:lnTo>
                      <a:lnTo>
                        <a:pt x="2558" y="88"/>
                      </a:lnTo>
                      <a:lnTo>
                        <a:pt x="2562" y="93"/>
                      </a:lnTo>
                      <a:lnTo>
                        <a:pt x="2567" y="93"/>
                      </a:lnTo>
                      <a:lnTo>
                        <a:pt x="2566" y="97"/>
                      </a:lnTo>
                      <a:lnTo>
                        <a:pt x="2569" y="103"/>
                      </a:lnTo>
                      <a:lnTo>
                        <a:pt x="2574" y="103"/>
                      </a:lnTo>
                      <a:lnTo>
                        <a:pt x="2574" y="103"/>
                      </a:lnTo>
                      <a:lnTo>
                        <a:pt x="2574" y="108"/>
                      </a:lnTo>
                      <a:lnTo>
                        <a:pt x="2574" y="114"/>
                      </a:lnTo>
                      <a:lnTo>
                        <a:pt x="2574" y="119"/>
                      </a:lnTo>
                      <a:lnTo>
                        <a:pt x="2580" y="123"/>
                      </a:lnTo>
                      <a:lnTo>
                        <a:pt x="2577" y="126"/>
                      </a:lnTo>
                      <a:lnTo>
                        <a:pt x="2588" y="127"/>
                      </a:lnTo>
                      <a:lnTo>
                        <a:pt x="2590" y="130"/>
                      </a:lnTo>
                      <a:lnTo>
                        <a:pt x="2595" y="146"/>
                      </a:lnTo>
                      <a:lnTo>
                        <a:pt x="2600" y="147"/>
                      </a:lnTo>
                      <a:lnTo>
                        <a:pt x="2595" y="147"/>
                      </a:lnTo>
                      <a:lnTo>
                        <a:pt x="2593" y="157"/>
                      </a:lnTo>
                      <a:lnTo>
                        <a:pt x="2588" y="169"/>
                      </a:lnTo>
                      <a:lnTo>
                        <a:pt x="2584" y="173"/>
                      </a:lnTo>
                      <a:lnTo>
                        <a:pt x="2580" y="176"/>
                      </a:lnTo>
                      <a:lnTo>
                        <a:pt x="2584" y="181"/>
                      </a:lnTo>
                      <a:lnTo>
                        <a:pt x="2581" y="187"/>
                      </a:lnTo>
                      <a:lnTo>
                        <a:pt x="2576" y="188"/>
                      </a:lnTo>
                      <a:lnTo>
                        <a:pt x="2578" y="194"/>
                      </a:lnTo>
                      <a:lnTo>
                        <a:pt x="2585" y="199"/>
                      </a:lnTo>
                      <a:lnTo>
                        <a:pt x="2589" y="204"/>
                      </a:lnTo>
                      <a:lnTo>
                        <a:pt x="2592" y="209"/>
                      </a:lnTo>
                      <a:lnTo>
                        <a:pt x="2596" y="209"/>
                      </a:lnTo>
                      <a:lnTo>
                        <a:pt x="2592" y="211"/>
                      </a:lnTo>
                      <a:lnTo>
                        <a:pt x="2590" y="217"/>
                      </a:lnTo>
                      <a:lnTo>
                        <a:pt x="2592" y="221"/>
                      </a:lnTo>
                      <a:lnTo>
                        <a:pt x="2588" y="225"/>
                      </a:lnTo>
                      <a:lnTo>
                        <a:pt x="2588" y="230"/>
                      </a:lnTo>
                      <a:lnTo>
                        <a:pt x="2593" y="236"/>
                      </a:lnTo>
                      <a:lnTo>
                        <a:pt x="2589" y="234"/>
                      </a:lnTo>
                      <a:lnTo>
                        <a:pt x="2586" y="233"/>
                      </a:lnTo>
                      <a:lnTo>
                        <a:pt x="2586" y="227"/>
                      </a:lnTo>
                      <a:lnTo>
                        <a:pt x="2581" y="217"/>
                      </a:lnTo>
                      <a:lnTo>
                        <a:pt x="2577" y="211"/>
                      </a:lnTo>
                      <a:lnTo>
                        <a:pt x="2571" y="211"/>
                      </a:lnTo>
                      <a:lnTo>
                        <a:pt x="2566" y="213"/>
                      </a:lnTo>
                      <a:lnTo>
                        <a:pt x="2565" y="203"/>
                      </a:lnTo>
                      <a:lnTo>
                        <a:pt x="2559" y="204"/>
                      </a:lnTo>
                      <a:lnTo>
                        <a:pt x="2555" y="209"/>
                      </a:lnTo>
                      <a:lnTo>
                        <a:pt x="2553" y="214"/>
                      </a:lnTo>
                      <a:lnTo>
                        <a:pt x="2553" y="219"/>
                      </a:lnTo>
                      <a:lnTo>
                        <a:pt x="2548" y="225"/>
                      </a:lnTo>
                      <a:lnTo>
                        <a:pt x="2547" y="230"/>
                      </a:lnTo>
                      <a:lnTo>
                        <a:pt x="2548" y="234"/>
                      </a:lnTo>
                      <a:lnTo>
                        <a:pt x="2547" y="240"/>
                      </a:lnTo>
                      <a:lnTo>
                        <a:pt x="2547" y="245"/>
                      </a:lnTo>
                      <a:lnTo>
                        <a:pt x="2550" y="251"/>
                      </a:lnTo>
                      <a:lnTo>
                        <a:pt x="2561" y="257"/>
                      </a:lnTo>
                      <a:lnTo>
                        <a:pt x="2569" y="265"/>
                      </a:lnTo>
                      <a:lnTo>
                        <a:pt x="2573" y="270"/>
                      </a:lnTo>
                      <a:lnTo>
                        <a:pt x="2574" y="275"/>
                      </a:lnTo>
                      <a:lnTo>
                        <a:pt x="2574" y="275"/>
                      </a:lnTo>
                      <a:lnTo>
                        <a:pt x="2566" y="264"/>
                      </a:lnTo>
                      <a:lnTo>
                        <a:pt x="2562" y="260"/>
                      </a:lnTo>
                      <a:lnTo>
                        <a:pt x="2558" y="257"/>
                      </a:lnTo>
                      <a:lnTo>
                        <a:pt x="2551" y="253"/>
                      </a:lnTo>
                      <a:lnTo>
                        <a:pt x="2548" y="248"/>
                      </a:lnTo>
                      <a:lnTo>
                        <a:pt x="2538" y="244"/>
                      </a:lnTo>
                      <a:lnTo>
                        <a:pt x="2532" y="240"/>
                      </a:lnTo>
                      <a:lnTo>
                        <a:pt x="2525" y="238"/>
                      </a:lnTo>
                      <a:lnTo>
                        <a:pt x="2520" y="238"/>
                      </a:lnTo>
                      <a:lnTo>
                        <a:pt x="2515" y="237"/>
                      </a:lnTo>
                      <a:lnTo>
                        <a:pt x="2509" y="238"/>
                      </a:lnTo>
                      <a:lnTo>
                        <a:pt x="2504" y="242"/>
                      </a:lnTo>
                      <a:lnTo>
                        <a:pt x="2500" y="252"/>
                      </a:lnTo>
                      <a:lnTo>
                        <a:pt x="2489" y="261"/>
                      </a:lnTo>
                      <a:lnTo>
                        <a:pt x="2487" y="265"/>
                      </a:lnTo>
                      <a:lnTo>
                        <a:pt x="2482" y="267"/>
                      </a:lnTo>
                      <a:lnTo>
                        <a:pt x="2487" y="260"/>
                      </a:lnTo>
                      <a:lnTo>
                        <a:pt x="2490" y="255"/>
                      </a:lnTo>
                      <a:lnTo>
                        <a:pt x="2493" y="253"/>
                      </a:lnTo>
                      <a:lnTo>
                        <a:pt x="2498" y="244"/>
                      </a:lnTo>
                      <a:lnTo>
                        <a:pt x="2508" y="236"/>
                      </a:lnTo>
                      <a:lnTo>
                        <a:pt x="2508" y="232"/>
                      </a:lnTo>
                      <a:lnTo>
                        <a:pt x="2505" y="226"/>
                      </a:lnTo>
                      <a:lnTo>
                        <a:pt x="2501" y="221"/>
                      </a:lnTo>
                      <a:lnTo>
                        <a:pt x="2496" y="210"/>
                      </a:lnTo>
                      <a:lnTo>
                        <a:pt x="2490" y="204"/>
                      </a:lnTo>
                      <a:lnTo>
                        <a:pt x="2474" y="195"/>
                      </a:lnTo>
                      <a:lnTo>
                        <a:pt x="2470" y="190"/>
                      </a:lnTo>
                      <a:lnTo>
                        <a:pt x="2466" y="187"/>
                      </a:lnTo>
                      <a:lnTo>
                        <a:pt x="2459" y="187"/>
                      </a:lnTo>
                      <a:lnTo>
                        <a:pt x="2452" y="185"/>
                      </a:lnTo>
                      <a:lnTo>
                        <a:pt x="2448" y="183"/>
                      </a:lnTo>
                      <a:lnTo>
                        <a:pt x="2444" y="177"/>
                      </a:lnTo>
                      <a:lnTo>
                        <a:pt x="2439" y="176"/>
                      </a:lnTo>
                      <a:lnTo>
                        <a:pt x="2428" y="179"/>
                      </a:lnTo>
                      <a:lnTo>
                        <a:pt x="2422" y="183"/>
                      </a:lnTo>
                      <a:lnTo>
                        <a:pt x="2424" y="179"/>
                      </a:lnTo>
                      <a:lnTo>
                        <a:pt x="2426" y="176"/>
                      </a:lnTo>
                      <a:lnTo>
                        <a:pt x="2432" y="175"/>
                      </a:lnTo>
                      <a:lnTo>
                        <a:pt x="2436" y="171"/>
                      </a:lnTo>
                      <a:lnTo>
                        <a:pt x="2441" y="171"/>
                      </a:lnTo>
                      <a:lnTo>
                        <a:pt x="2437" y="165"/>
                      </a:lnTo>
                      <a:lnTo>
                        <a:pt x="2435" y="158"/>
                      </a:lnTo>
                      <a:lnTo>
                        <a:pt x="2430" y="156"/>
                      </a:lnTo>
                      <a:lnTo>
                        <a:pt x="2420" y="147"/>
                      </a:lnTo>
                      <a:lnTo>
                        <a:pt x="2414" y="143"/>
                      </a:lnTo>
                      <a:lnTo>
                        <a:pt x="2406" y="133"/>
                      </a:lnTo>
                      <a:lnTo>
                        <a:pt x="2402" y="130"/>
                      </a:lnTo>
                      <a:lnTo>
                        <a:pt x="2394" y="127"/>
                      </a:lnTo>
                      <a:lnTo>
                        <a:pt x="2392" y="126"/>
                      </a:lnTo>
                      <a:lnTo>
                        <a:pt x="2392" y="124"/>
                      </a:lnTo>
                      <a:lnTo>
                        <a:pt x="2391" y="119"/>
                      </a:lnTo>
                      <a:lnTo>
                        <a:pt x="2391" y="105"/>
                      </a:lnTo>
                      <a:lnTo>
                        <a:pt x="2397" y="101"/>
                      </a:lnTo>
                      <a:lnTo>
                        <a:pt x="2397" y="96"/>
                      </a:lnTo>
                      <a:lnTo>
                        <a:pt x="2395" y="91"/>
                      </a:lnTo>
                      <a:lnTo>
                        <a:pt x="2390" y="80"/>
                      </a:lnTo>
                      <a:lnTo>
                        <a:pt x="2388" y="74"/>
                      </a:lnTo>
                      <a:lnTo>
                        <a:pt x="2388" y="70"/>
                      </a:lnTo>
                      <a:lnTo>
                        <a:pt x="2391" y="62"/>
                      </a:lnTo>
                      <a:lnTo>
                        <a:pt x="2388" y="51"/>
                      </a:lnTo>
                      <a:lnTo>
                        <a:pt x="2383" y="42"/>
                      </a:lnTo>
                      <a:lnTo>
                        <a:pt x="2378" y="36"/>
                      </a:lnTo>
                      <a:lnTo>
                        <a:pt x="2375" y="35"/>
                      </a:lnTo>
                      <a:lnTo>
                        <a:pt x="2371" y="29"/>
                      </a:lnTo>
                      <a:lnTo>
                        <a:pt x="2368" y="19"/>
                      </a:lnTo>
                      <a:lnTo>
                        <a:pt x="2371" y="2"/>
                      </a:lnTo>
                      <a:lnTo>
                        <a:pt x="2372" y="0"/>
                      </a:lnTo>
                      <a:lnTo>
                        <a:pt x="75" y="0"/>
                      </a:lnTo>
                      <a:lnTo>
                        <a:pt x="70" y="4"/>
                      </a:lnTo>
                      <a:lnTo>
                        <a:pt x="69" y="8"/>
                      </a:lnTo>
                      <a:lnTo>
                        <a:pt x="65" y="9"/>
                      </a:lnTo>
                      <a:lnTo>
                        <a:pt x="60" y="11"/>
                      </a:lnTo>
                      <a:lnTo>
                        <a:pt x="54" y="16"/>
                      </a:lnTo>
                      <a:lnTo>
                        <a:pt x="51" y="27"/>
                      </a:lnTo>
                      <a:lnTo>
                        <a:pt x="51" y="34"/>
                      </a:lnTo>
                      <a:lnTo>
                        <a:pt x="51" y="39"/>
                      </a:lnTo>
                      <a:lnTo>
                        <a:pt x="56" y="42"/>
                      </a:lnTo>
                      <a:lnTo>
                        <a:pt x="53" y="47"/>
                      </a:lnTo>
                      <a:lnTo>
                        <a:pt x="58" y="47"/>
                      </a:lnTo>
                      <a:lnTo>
                        <a:pt x="64" y="42"/>
                      </a:lnTo>
                      <a:lnTo>
                        <a:pt x="68" y="34"/>
                      </a:lnTo>
                      <a:lnTo>
                        <a:pt x="62" y="29"/>
                      </a:lnTo>
                      <a:lnTo>
                        <a:pt x="68" y="31"/>
                      </a:lnTo>
                      <a:lnTo>
                        <a:pt x="73" y="29"/>
                      </a:lnTo>
                      <a:lnTo>
                        <a:pt x="75" y="27"/>
                      </a:lnTo>
                      <a:lnTo>
                        <a:pt x="80" y="27"/>
                      </a:lnTo>
                      <a:lnTo>
                        <a:pt x="75" y="31"/>
                      </a:lnTo>
                      <a:lnTo>
                        <a:pt x="73" y="36"/>
                      </a:lnTo>
                      <a:lnTo>
                        <a:pt x="79" y="36"/>
                      </a:lnTo>
                      <a:lnTo>
                        <a:pt x="81" y="38"/>
                      </a:lnTo>
                      <a:lnTo>
                        <a:pt x="92" y="40"/>
                      </a:lnTo>
                      <a:lnTo>
                        <a:pt x="107" y="47"/>
                      </a:lnTo>
                      <a:lnTo>
                        <a:pt x="112" y="46"/>
                      </a:lnTo>
                      <a:lnTo>
                        <a:pt x="114" y="40"/>
                      </a:lnTo>
                      <a:lnTo>
                        <a:pt x="115" y="43"/>
                      </a:lnTo>
                      <a:lnTo>
                        <a:pt x="114" y="48"/>
                      </a:lnTo>
                      <a:lnTo>
                        <a:pt x="108" y="50"/>
                      </a:lnTo>
                      <a:lnTo>
                        <a:pt x="81" y="39"/>
                      </a:lnTo>
                      <a:lnTo>
                        <a:pt x="72" y="39"/>
                      </a:lnTo>
                      <a:lnTo>
                        <a:pt x="66" y="40"/>
                      </a:lnTo>
                      <a:lnTo>
                        <a:pt x="65" y="46"/>
                      </a:lnTo>
                      <a:lnTo>
                        <a:pt x="54" y="54"/>
                      </a:lnTo>
                      <a:lnTo>
                        <a:pt x="50" y="53"/>
                      </a:lnTo>
                      <a:lnTo>
                        <a:pt x="50" y="58"/>
                      </a:lnTo>
                      <a:lnTo>
                        <a:pt x="61" y="61"/>
                      </a:lnTo>
                      <a:lnTo>
                        <a:pt x="69" y="66"/>
                      </a:lnTo>
                      <a:lnTo>
                        <a:pt x="80" y="66"/>
                      </a:lnTo>
                      <a:lnTo>
                        <a:pt x="75" y="67"/>
                      </a:lnTo>
                      <a:lnTo>
                        <a:pt x="69" y="67"/>
                      </a:lnTo>
                      <a:lnTo>
                        <a:pt x="58" y="63"/>
                      </a:lnTo>
                      <a:lnTo>
                        <a:pt x="47" y="62"/>
                      </a:lnTo>
                      <a:lnTo>
                        <a:pt x="43" y="66"/>
                      </a:lnTo>
                      <a:lnTo>
                        <a:pt x="45" y="72"/>
                      </a:lnTo>
                      <a:lnTo>
                        <a:pt x="50" y="76"/>
                      </a:lnTo>
                      <a:lnTo>
                        <a:pt x="56" y="77"/>
                      </a:lnTo>
                      <a:lnTo>
                        <a:pt x="58" y="81"/>
                      </a:lnTo>
                      <a:lnTo>
                        <a:pt x="60" y="81"/>
                      </a:lnTo>
                      <a:lnTo>
                        <a:pt x="53" y="82"/>
                      </a:lnTo>
                      <a:lnTo>
                        <a:pt x="53" y="88"/>
                      </a:lnTo>
                      <a:lnTo>
                        <a:pt x="56" y="92"/>
                      </a:lnTo>
                      <a:lnTo>
                        <a:pt x="64" y="96"/>
                      </a:lnTo>
                      <a:lnTo>
                        <a:pt x="72" y="107"/>
                      </a:lnTo>
                      <a:lnTo>
                        <a:pt x="77" y="103"/>
                      </a:lnTo>
                      <a:lnTo>
                        <a:pt x="72" y="101"/>
                      </a:lnTo>
                      <a:lnTo>
                        <a:pt x="70" y="97"/>
                      </a:lnTo>
                      <a:lnTo>
                        <a:pt x="76" y="101"/>
                      </a:lnTo>
                      <a:lnTo>
                        <a:pt x="87" y="104"/>
                      </a:lnTo>
                      <a:lnTo>
                        <a:pt x="92" y="110"/>
                      </a:lnTo>
                      <a:lnTo>
                        <a:pt x="100" y="105"/>
                      </a:lnTo>
                      <a:lnTo>
                        <a:pt x="103" y="101"/>
                      </a:lnTo>
                      <a:lnTo>
                        <a:pt x="104" y="107"/>
                      </a:lnTo>
                      <a:lnTo>
                        <a:pt x="112" y="111"/>
                      </a:lnTo>
                      <a:lnTo>
                        <a:pt x="118" y="112"/>
                      </a:lnTo>
                      <a:lnTo>
                        <a:pt x="112" y="114"/>
                      </a:lnTo>
                      <a:lnTo>
                        <a:pt x="107" y="111"/>
                      </a:lnTo>
                      <a:lnTo>
                        <a:pt x="103" y="108"/>
                      </a:lnTo>
                      <a:lnTo>
                        <a:pt x="96" y="111"/>
                      </a:lnTo>
                      <a:lnTo>
                        <a:pt x="99" y="116"/>
                      </a:lnTo>
                      <a:lnTo>
                        <a:pt x="112" y="116"/>
                      </a:lnTo>
                      <a:lnTo>
                        <a:pt x="114" y="122"/>
                      </a:lnTo>
                      <a:lnTo>
                        <a:pt x="119" y="126"/>
                      </a:lnTo>
                      <a:lnTo>
                        <a:pt x="115" y="127"/>
                      </a:lnTo>
                      <a:lnTo>
                        <a:pt x="114" y="133"/>
                      </a:lnTo>
                      <a:lnTo>
                        <a:pt x="119" y="133"/>
                      </a:lnTo>
                      <a:lnTo>
                        <a:pt x="125" y="135"/>
                      </a:lnTo>
                      <a:lnTo>
                        <a:pt x="136" y="135"/>
                      </a:lnTo>
                      <a:lnTo>
                        <a:pt x="141" y="128"/>
                      </a:lnTo>
                      <a:lnTo>
                        <a:pt x="144" y="124"/>
                      </a:lnTo>
                      <a:lnTo>
                        <a:pt x="149" y="123"/>
                      </a:lnTo>
                      <a:lnTo>
                        <a:pt x="149" y="108"/>
                      </a:lnTo>
                      <a:lnTo>
                        <a:pt x="152" y="111"/>
                      </a:lnTo>
                      <a:lnTo>
                        <a:pt x="152" y="122"/>
                      </a:lnTo>
                      <a:lnTo>
                        <a:pt x="148" y="127"/>
                      </a:lnTo>
                      <a:lnTo>
                        <a:pt x="142" y="130"/>
                      </a:lnTo>
                      <a:lnTo>
                        <a:pt x="140" y="135"/>
                      </a:lnTo>
                      <a:lnTo>
                        <a:pt x="137" y="137"/>
                      </a:lnTo>
                      <a:lnTo>
                        <a:pt x="131" y="138"/>
                      </a:lnTo>
                      <a:lnTo>
                        <a:pt x="126" y="137"/>
                      </a:lnTo>
                      <a:lnTo>
                        <a:pt x="106" y="133"/>
                      </a:lnTo>
                      <a:lnTo>
                        <a:pt x="106" y="134"/>
                      </a:lnTo>
                      <a:lnTo>
                        <a:pt x="107" y="138"/>
                      </a:lnTo>
                      <a:lnTo>
                        <a:pt x="118" y="139"/>
                      </a:lnTo>
                      <a:lnTo>
                        <a:pt x="112" y="139"/>
                      </a:lnTo>
                      <a:lnTo>
                        <a:pt x="107" y="143"/>
                      </a:lnTo>
                      <a:lnTo>
                        <a:pt x="103" y="143"/>
                      </a:lnTo>
                      <a:lnTo>
                        <a:pt x="114" y="149"/>
                      </a:lnTo>
                      <a:lnTo>
                        <a:pt x="119" y="150"/>
                      </a:lnTo>
                      <a:lnTo>
                        <a:pt x="125" y="150"/>
                      </a:lnTo>
                      <a:lnTo>
                        <a:pt x="129" y="152"/>
                      </a:lnTo>
                      <a:lnTo>
                        <a:pt x="129" y="154"/>
                      </a:lnTo>
                      <a:lnTo>
                        <a:pt x="133" y="158"/>
                      </a:lnTo>
                      <a:lnTo>
                        <a:pt x="144" y="142"/>
                      </a:lnTo>
                      <a:lnTo>
                        <a:pt x="149" y="139"/>
                      </a:lnTo>
                      <a:lnTo>
                        <a:pt x="146" y="143"/>
                      </a:lnTo>
                      <a:lnTo>
                        <a:pt x="142" y="149"/>
                      </a:lnTo>
                      <a:lnTo>
                        <a:pt x="140" y="158"/>
                      </a:lnTo>
                      <a:lnTo>
                        <a:pt x="145" y="160"/>
                      </a:lnTo>
                      <a:lnTo>
                        <a:pt x="150" y="154"/>
                      </a:lnTo>
                      <a:lnTo>
                        <a:pt x="149" y="158"/>
                      </a:lnTo>
                      <a:lnTo>
                        <a:pt x="155" y="164"/>
                      </a:lnTo>
                      <a:lnTo>
                        <a:pt x="160" y="166"/>
                      </a:lnTo>
                      <a:lnTo>
                        <a:pt x="164" y="161"/>
                      </a:lnTo>
                      <a:lnTo>
                        <a:pt x="175" y="156"/>
                      </a:lnTo>
                      <a:lnTo>
                        <a:pt x="178" y="145"/>
                      </a:lnTo>
                      <a:lnTo>
                        <a:pt x="175" y="141"/>
                      </a:lnTo>
                      <a:lnTo>
                        <a:pt x="180" y="137"/>
                      </a:lnTo>
                      <a:lnTo>
                        <a:pt x="184" y="133"/>
                      </a:lnTo>
                      <a:lnTo>
                        <a:pt x="187" y="135"/>
                      </a:lnTo>
                      <a:lnTo>
                        <a:pt x="182" y="141"/>
                      </a:lnTo>
                      <a:lnTo>
                        <a:pt x="180" y="145"/>
                      </a:lnTo>
                      <a:lnTo>
                        <a:pt x="180" y="150"/>
                      </a:lnTo>
                      <a:lnTo>
                        <a:pt x="178" y="156"/>
                      </a:lnTo>
                      <a:lnTo>
                        <a:pt x="174" y="161"/>
                      </a:lnTo>
                      <a:lnTo>
                        <a:pt x="163" y="166"/>
                      </a:lnTo>
                      <a:lnTo>
                        <a:pt x="161" y="176"/>
                      </a:lnTo>
                      <a:lnTo>
                        <a:pt x="164" y="175"/>
                      </a:lnTo>
                      <a:lnTo>
                        <a:pt x="167" y="169"/>
                      </a:lnTo>
                      <a:lnTo>
                        <a:pt x="167" y="175"/>
                      </a:lnTo>
                      <a:lnTo>
                        <a:pt x="169" y="180"/>
                      </a:lnTo>
                      <a:lnTo>
                        <a:pt x="175" y="179"/>
                      </a:lnTo>
                      <a:lnTo>
                        <a:pt x="183" y="175"/>
                      </a:lnTo>
                      <a:lnTo>
                        <a:pt x="188" y="176"/>
                      </a:lnTo>
                      <a:lnTo>
                        <a:pt x="194" y="175"/>
                      </a:lnTo>
                      <a:lnTo>
                        <a:pt x="199" y="175"/>
                      </a:lnTo>
                      <a:lnTo>
                        <a:pt x="188" y="179"/>
                      </a:lnTo>
                      <a:lnTo>
                        <a:pt x="184" y="177"/>
                      </a:lnTo>
                      <a:lnTo>
                        <a:pt x="179" y="180"/>
                      </a:lnTo>
                      <a:lnTo>
                        <a:pt x="182" y="185"/>
                      </a:lnTo>
                      <a:lnTo>
                        <a:pt x="180" y="191"/>
                      </a:lnTo>
                      <a:lnTo>
                        <a:pt x="176" y="196"/>
                      </a:lnTo>
                      <a:lnTo>
                        <a:pt x="172" y="207"/>
                      </a:lnTo>
                      <a:lnTo>
                        <a:pt x="171" y="206"/>
                      </a:lnTo>
                      <a:lnTo>
                        <a:pt x="167" y="200"/>
                      </a:lnTo>
                      <a:lnTo>
                        <a:pt x="168" y="209"/>
                      </a:lnTo>
                      <a:lnTo>
                        <a:pt x="176" y="219"/>
                      </a:lnTo>
                      <a:lnTo>
                        <a:pt x="176" y="225"/>
                      </a:lnTo>
                      <a:lnTo>
                        <a:pt x="182" y="229"/>
                      </a:lnTo>
                      <a:lnTo>
                        <a:pt x="186" y="232"/>
                      </a:lnTo>
                      <a:lnTo>
                        <a:pt x="191" y="230"/>
                      </a:lnTo>
                      <a:lnTo>
                        <a:pt x="197" y="232"/>
                      </a:lnTo>
                      <a:lnTo>
                        <a:pt x="203" y="227"/>
                      </a:lnTo>
                      <a:lnTo>
                        <a:pt x="203" y="233"/>
                      </a:lnTo>
                      <a:lnTo>
                        <a:pt x="209" y="227"/>
                      </a:lnTo>
                      <a:lnTo>
                        <a:pt x="206" y="222"/>
                      </a:lnTo>
                      <a:lnTo>
                        <a:pt x="207" y="217"/>
                      </a:lnTo>
                      <a:lnTo>
                        <a:pt x="214" y="215"/>
                      </a:lnTo>
                      <a:lnTo>
                        <a:pt x="218" y="211"/>
                      </a:lnTo>
                      <a:lnTo>
                        <a:pt x="216" y="206"/>
                      </a:lnTo>
                      <a:lnTo>
                        <a:pt x="217" y="204"/>
                      </a:lnTo>
                      <a:lnTo>
                        <a:pt x="221" y="210"/>
                      </a:lnTo>
                      <a:lnTo>
                        <a:pt x="221" y="215"/>
                      </a:lnTo>
                      <a:lnTo>
                        <a:pt x="209" y="219"/>
                      </a:lnTo>
                      <a:lnTo>
                        <a:pt x="211" y="225"/>
                      </a:lnTo>
                      <a:lnTo>
                        <a:pt x="211" y="230"/>
                      </a:lnTo>
                      <a:lnTo>
                        <a:pt x="206" y="238"/>
                      </a:lnTo>
                      <a:lnTo>
                        <a:pt x="209" y="242"/>
                      </a:lnTo>
                      <a:lnTo>
                        <a:pt x="214" y="248"/>
                      </a:lnTo>
                      <a:lnTo>
                        <a:pt x="220" y="248"/>
                      </a:lnTo>
                      <a:lnTo>
                        <a:pt x="225" y="246"/>
                      </a:lnTo>
                      <a:lnTo>
                        <a:pt x="220" y="251"/>
                      </a:lnTo>
                      <a:lnTo>
                        <a:pt x="216" y="251"/>
                      </a:lnTo>
                      <a:lnTo>
                        <a:pt x="210" y="253"/>
                      </a:lnTo>
                      <a:lnTo>
                        <a:pt x="207" y="259"/>
                      </a:lnTo>
                      <a:lnTo>
                        <a:pt x="207" y="248"/>
                      </a:lnTo>
                      <a:lnTo>
                        <a:pt x="206" y="242"/>
                      </a:lnTo>
                      <a:lnTo>
                        <a:pt x="202" y="237"/>
                      </a:lnTo>
                      <a:lnTo>
                        <a:pt x="198" y="241"/>
                      </a:lnTo>
                      <a:lnTo>
                        <a:pt x="197" y="246"/>
                      </a:lnTo>
                      <a:lnTo>
                        <a:pt x="198" y="255"/>
                      </a:lnTo>
                      <a:lnTo>
                        <a:pt x="202" y="260"/>
                      </a:lnTo>
                      <a:lnTo>
                        <a:pt x="207" y="263"/>
                      </a:lnTo>
                      <a:lnTo>
                        <a:pt x="217" y="272"/>
                      </a:lnTo>
                      <a:lnTo>
                        <a:pt x="222" y="268"/>
                      </a:lnTo>
                      <a:lnTo>
                        <a:pt x="224" y="263"/>
                      </a:lnTo>
                      <a:lnTo>
                        <a:pt x="233" y="260"/>
                      </a:lnTo>
                      <a:lnTo>
                        <a:pt x="239" y="256"/>
                      </a:lnTo>
                      <a:lnTo>
                        <a:pt x="244" y="255"/>
                      </a:lnTo>
                      <a:lnTo>
                        <a:pt x="240" y="259"/>
                      </a:lnTo>
                      <a:lnTo>
                        <a:pt x="236" y="264"/>
                      </a:lnTo>
                      <a:lnTo>
                        <a:pt x="233" y="275"/>
                      </a:lnTo>
                      <a:lnTo>
                        <a:pt x="230" y="279"/>
                      </a:lnTo>
                      <a:lnTo>
                        <a:pt x="236" y="282"/>
                      </a:lnTo>
                      <a:lnTo>
                        <a:pt x="237" y="283"/>
                      </a:lnTo>
                      <a:lnTo>
                        <a:pt x="244" y="286"/>
                      </a:lnTo>
                      <a:lnTo>
                        <a:pt x="247" y="286"/>
                      </a:lnTo>
                      <a:lnTo>
                        <a:pt x="251" y="282"/>
                      </a:lnTo>
                      <a:lnTo>
                        <a:pt x="255" y="276"/>
                      </a:lnTo>
                      <a:lnTo>
                        <a:pt x="254" y="282"/>
                      </a:lnTo>
                      <a:lnTo>
                        <a:pt x="248" y="287"/>
                      </a:lnTo>
                      <a:lnTo>
                        <a:pt x="230" y="287"/>
                      </a:lnTo>
                      <a:lnTo>
                        <a:pt x="236" y="293"/>
                      </a:lnTo>
                      <a:lnTo>
                        <a:pt x="230" y="294"/>
                      </a:lnTo>
                      <a:lnTo>
                        <a:pt x="233" y="299"/>
                      </a:lnTo>
                      <a:lnTo>
                        <a:pt x="239" y="298"/>
                      </a:lnTo>
                      <a:lnTo>
                        <a:pt x="236" y="299"/>
                      </a:lnTo>
                      <a:lnTo>
                        <a:pt x="232" y="303"/>
                      </a:lnTo>
                      <a:lnTo>
                        <a:pt x="233" y="308"/>
                      </a:lnTo>
                      <a:lnTo>
                        <a:pt x="236" y="309"/>
                      </a:lnTo>
                      <a:lnTo>
                        <a:pt x="240" y="305"/>
                      </a:lnTo>
                      <a:lnTo>
                        <a:pt x="245" y="305"/>
                      </a:lnTo>
                      <a:lnTo>
                        <a:pt x="245" y="309"/>
                      </a:lnTo>
                      <a:lnTo>
                        <a:pt x="251" y="313"/>
                      </a:lnTo>
                      <a:lnTo>
                        <a:pt x="324" y="333"/>
                      </a:lnTo>
                      <a:lnTo>
                        <a:pt x="407" y="354"/>
                      </a:lnTo>
                      <a:lnTo>
                        <a:pt x="503" y="375"/>
                      </a:lnTo>
                      <a:lnTo>
                        <a:pt x="555" y="386"/>
                      </a:lnTo>
                      <a:lnTo>
                        <a:pt x="595" y="394"/>
                      </a:lnTo>
                      <a:lnTo>
                        <a:pt x="608" y="397"/>
                      </a:lnTo>
                      <a:lnTo>
                        <a:pt x="686" y="413"/>
                      </a:lnTo>
                      <a:lnTo>
                        <a:pt x="826" y="436"/>
                      </a:lnTo>
                      <a:lnTo>
                        <a:pt x="948" y="454"/>
                      </a:lnTo>
                      <a:lnTo>
                        <a:pt x="1028" y="463"/>
                      </a:lnTo>
                      <a:lnTo>
                        <a:pt x="1112" y="473"/>
                      </a:lnTo>
                      <a:lnTo>
                        <a:pt x="1218" y="484"/>
                      </a:lnTo>
                      <a:lnTo>
                        <a:pt x="1257" y="487"/>
                      </a:lnTo>
                      <a:lnTo>
                        <a:pt x="1343" y="492"/>
                      </a:lnTo>
                      <a:lnTo>
                        <a:pt x="1470" y="497"/>
                      </a:lnTo>
                      <a:lnTo>
                        <a:pt x="1580" y="500"/>
                      </a:lnTo>
                      <a:lnTo>
                        <a:pt x="1699" y="500"/>
                      </a:lnTo>
                      <a:lnTo>
                        <a:pt x="1740" y="499"/>
                      </a:lnTo>
                      <a:lnTo>
                        <a:pt x="1741" y="493"/>
                      </a:lnTo>
                      <a:lnTo>
                        <a:pt x="1740" y="469"/>
                      </a:lnTo>
                      <a:lnTo>
                        <a:pt x="1744" y="470"/>
                      </a:lnTo>
                      <a:lnTo>
                        <a:pt x="1755" y="472"/>
                      </a:lnTo>
                      <a:lnTo>
                        <a:pt x="1759" y="476"/>
                      </a:lnTo>
                      <a:lnTo>
                        <a:pt x="1762" y="492"/>
                      </a:lnTo>
                      <a:lnTo>
                        <a:pt x="1766" y="507"/>
                      </a:lnTo>
                      <a:lnTo>
                        <a:pt x="1766" y="515"/>
                      </a:lnTo>
                      <a:lnTo>
                        <a:pt x="1770" y="520"/>
                      </a:lnTo>
                      <a:lnTo>
                        <a:pt x="1775" y="522"/>
                      </a:lnTo>
                      <a:lnTo>
                        <a:pt x="1786" y="522"/>
                      </a:lnTo>
                      <a:lnTo>
                        <a:pt x="1792" y="526"/>
                      </a:lnTo>
                      <a:lnTo>
                        <a:pt x="1813" y="529"/>
                      </a:lnTo>
                      <a:lnTo>
                        <a:pt x="1816" y="533"/>
                      </a:lnTo>
                      <a:lnTo>
                        <a:pt x="1821" y="537"/>
                      </a:lnTo>
                      <a:lnTo>
                        <a:pt x="1834" y="533"/>
                      </a:lnTo>
                      <a:lnTo>
                        <a:pt x="1838" y="529"/>
                      </a:lnTo>
                      <a:lnTo>
                        <a:pt x="1840" y="527"/>
                      </a:lnTo>
                      <a:lnTo>
                        <a:pt x="1842" y="527"/>
                      </a:lnTo>
                      <a:lnTo>
                        <a:pt x="1843" y="526"/>
                      </a:lnTo>
                      <a:lnTo>
                        <a:pt x="1849" y="526"/>
                      </a:lnTo>
                      <a:lnTo>
                        <a:pt x="1861" y="526"/>
                      </a:lnTo>
                      <a:lnTo>
                        <a:pt x="1881" y="534"/>
                      </a:lnTo>
                      <a:lnTo>
                        <a:pt x="1880" y="539"/>
                      </a:lnTo>
                      <a:lnTo>
                        <a:pt x="1885" y="539"/>
                      </a:lnTo>
                      <a:lnTo>
                        <a:pt x="1891" y="543"/>
                      </a:lnTo>
                      <a:lnTo>
                        <a:pt x="1891" y="549"/>
                      </a:lnTo>
                      <a:lnTo>
                        <a:pt x="1895" y="553"/>
                      </a:lnTo>
                      <a:lnTo>
                        <a:pt x="1900" y="554"/>
                      </a:lnTo>
                      <a:lnTo>
                        <a:pt x="1901" y="548"/>
                      </a:lnTo>
                      <a:lnTo>
                        <a:pt x="1910" y="546"/>
                      </a:lnTo>
                      <a:lnTo>
                        <a:pt x="1915" y="548"/>
                      </a:lnTo>
                      <a:lnTo>
                        <a:pt x="1916" y="553"/>
                      </a:lnTo>
                      <a:lnTo>
                        <a:pt x="1933" y="558"/>
                      </a:lnTo>
                      <a:lnTo>
                        <a:pt x="1933" y="562"/>
                      </a:lnTo>
                      <a:lnTo>
                        <a:pt x="1942" y="568"/>
                      </a:lnTo>
                      <a:lnTo>
                        <a:pt x="1949" y="569"/>
                      </a:lnTo>
                      <a:lnTo>
                        <a:pt x="1960" y="564"/>
                      </a:lnTo>
                      <a:lnTo>
                        <a:pt x="1965" y="558"/>
                      </a:lnTo>
                      <a:lnTo>
                        <a:pt x="1976" y="552"/>
                      </a:lnTo>
                      <a:lnTo>
                        <a:pt x="1981" y="552"/>
                      </a:lnTo>
                      <a:lnTo>
                        <a:pt x="1980" y="554"/>
                      </a:lnTo>
                      <a:lnTo>
                        <a:pt x="1984" y="557"/>
                      </a:lnTo>
                      <a:lnTo>
                        <a:pt x="1986" y="561"/>
                      </a:lnTo>
                      <a:lnTo>
                        <a:pt x="1990" y="561"/>
                      </a:lnTo>
                      <a:lnTo>
                        <a:pt x="1996" y="560"/>
                      </a:lnTo>
                      <a:lnTo>
                        <a:pt x="2006" y="561"/>
                      </a:lnTo>
                      <a:lnTo>
                        <a:pt x="2011" y="558"/>
                      </a:lnTo>
                      <a:lnTo>
                        <a:pt x="2022" y="558"/>
                      </a:lnTo>
                      <a:lnTo>
                        <a:pt x="2028" y="562"/>
                      </a:lnTo>
                      <a:lnTo>
                        <a:pt x="2028" y="565"/>
                      </a:lnTo>
                      <a:lnTo>
                        <a:pt x="2033" y="567"/>
                      </a:lnTo>
                      <a:lnTo>
                        <a:pt x="2038" y="565"/>
                      </a:lnTo>
                      <a:lnTo>
                        <a:pt x="2052" y="565"/>
                      </a:lnTo>
                      <a:lnTo>
                        <a:pt x="2055" y="562"/>
                      </a:lnTo>
                      <a:lnTo>
                        <a:pt x="2059" y="557"/>
                      </a:lnTo>
                      <a:lnTo>
                        <a:pt x="2064" y="554"/>
                      </a:lnTo>
                      <a:lnTo>
                        <a:pt x="2067" y="548"/>
                      </a:lnTo>
                      <a:lnTo>
                        <a:pt x="2067" y="542"/>
                      </a:lnTo>
                      <a:lnTo>
                        <a:pt x="2070" y="537"/>
                      </a:lnTo>
                      <a:lnTo>
                        <a:pt x="2068" y="531"/>
                      </a:lnTo>
                      <a:lnTo>
                        <a:pt x="2071" y="526"/>
                      </a:lnTo>
                      <a:lnTo>
                        <a:pt x="2078" y="522"/>
                      </a:lnTo>
                      <a:lnTo>
                        <a:pt x="2083" y="519"/>
                      </a:lnTo>
                      <a:lnTo>
                        <a:pt x="2087" y="516"/>
                      </a:lnTo>
                      <a:lnTo>
                        <a:pt x="2093" y="515"/>
                      </a:lnTo>
                      <a:lnTo>
                        <a:pt x="2091" y="520"/>
                      </a:lnTo>
                      <a:lnTo>
                        <a:pt x="2089" y="531"/>
                      </a:lnTo>
                      <a:lnTo>
                        <a:pt x="2087" y="531"/>
                      </a:lnTo>
                      <a:lnTo>
                        <a:pt x="2086" y="537"/>
                      </a:lnTo>
                      <a:lnTo>
                        <a:pt x="2091" y="534"/>
                      </a:lnTo>
                      <a:lnTo>
                        <a:pt x="2097" y="529"/>
                      </a:lnTo>
                      <a:lnTo>
                        <a:pt x="2097" y="523"/>
                      </a:lnTo>
                      <a:lnTo>
                        <a:pt x="2099" y="518"/>
                      </a:lnTo>
                      <a:lnTo>
                        <a:pt x="2099" y="512"/>
                      </a:lnTo>
                      <a:lnTo>
                        <a:pt x="2104" y="507"/>
                      </a:lnTo>
                      <a:lnTo>
                        <a:pt x="2104" y="496"/>
                      </a:lnTo>
                      <a:lnTo>
                        <a:pt x="2109" y="491"/>
                      </a:lnTo>
                      <a:lnTo>
                        <a:pt x="2114" y="493"/>
                      </a:lnTo>
                      <a:lnTo>
                        <a:pt x="2116" y="499"/>
                      </a:lnTo>
                      <a:lnTo>
                        <a:pt x="2113" y="507"/>
                      </a:lnTo>
                      <a:lnTo>
                        <a:pt x="2104" y="518"/>
                      </a:lnTo>
                      <a:lnTo>
                        <a:pt x="2108" y="522"/>
                      </a:lnTo>
                      <a:lnTo>
                        <a:pt x="2108" y="520"/>
                      </a:lnTo>
                      <a:lnTo>
                        <a:pt x="2113" y="515"/>
                      </a:lnTo>
                      <a:lnTo>
                        <a:pt x="2117" y="512"/>
                      </a:lnTo>
                      <a:lnTo>
                        <a:pt x="2116" y="507"/>
                      </a:lnTo>
                      <a:lnTo>
                        <a:pt x="2121" y="510"/>
                      </a:lnTo>
                      <a:lnTo>
                        <a:pt x="2124" y="508"/>
                      </a:lnTo>
                      <a:lnTo>
                        <a:pt x="2127" y="503"/>
                      </a:lnTo>
                      <a:lnTo>
                        <a:pt x="2127" y="497"/>
                      </a:lnTo>
                      <a:lnTo>
                        <a:pt x="2124" y="492"/>
                      </a:lnTo>
                      <a:lnTo>
                        <a:pt x="2118" y="489"/>
                      </a:lnTo>
                      <a:lnTo>
                        <a:pt x="2118" y="484"/>
                      </a:lnTo>
                      <a:lnTo>
                        <a:pt x="2117" y="478"/>
                      </a:lnTo>
                      <a:lnTo>
                        <a:pt x="2118" y="481"/>
                      </a:lnTo>
                      <a:lnTo>
                        <a:pt x="2125" y="477"/>
                      </a:lnTo>
                      <a:lnTo>
                        <a:pt x="2129" y="476"/>
                      </a:lnTo>
                      <a:lnTo>
                        <a:pt x="2133" y="480"/>
                      </a:lnTo>
                      <a:lnTo>
                        <a:pt x="2144" y="484"/>
                      </a:lnTo>
                      <a:lnTo>
                        <a:pt x="2155" y="484"/>
                      </a:lnTo>
                      <a:lnTo>
                        <a:pt x="2159" y="488"/>
                      </a:lnTo>
                      <a:lnTo>
                        <a:pt x="2170" y="489"/>
                      </a:lnTo>
                      <a:lnTo>
                        <a:pt x="2175" y="492"/>
                      </a:lnTo>
                      <a:lnTo>
                        <a:pt x="2192" y="489"/>
                      </a:lnTo>
                      <a:lnTo>
                        <a:pt x="2194" y="491"/>
                      </a:lnTo>
                      <a:lnTo>
                        <a:pt x="2200" y="488"/>
                      </a:lnTo>
                      <a:lnTo>
                        <a:pt x="2205" y="487"/>
                      </a:lnTo>
                      <a:lnTo>
                        <a:pt x="2211" y="491"/>
                      </a:lnTo>
                      <a:lnTo>
                        <a:pt x="2216" y="488"/>
                      </a:lnTo>
                      <a:lnTo>
                        <a:pt x="2222" y="489"/>
                      </a:lnTo>
                      <a:lnTo>
                        <a:pt x="2220" y="491"/>
                      </a:lnTo>
                      <a:lnTo>
                        <a:pt x="2226" y="496"/>
                      </a:lnTo>
                      <a:lnTo>
                        <a:pt x="2230" y="501"/>
                      </a:lnTo>
                      <a:lnTo>
                        <a:pt x="2232" y="511"/>
                      </a:lnTo>
                      <a:lnTo>
                        <a:pt x="2239" y="527"/>
                      </a:lnTo>
                      <a:lnTo>
                        <a:pt x="2243" y="533"/>
                      </a:lnTo>
                      <a:lnTo>
                        <a:pt x="2247" y="537"/>
                      </a:lnTo>
                      <a:lnTo>
                        <a:pt x="2253" y="541"/>
                      </a:lnTo>
                      <a:lnTo>
                        <a:pt x="2257" y="546"/>
                      </a:lnTo>
                      <a:lnTo>
                        <a:pt x="2262" y="549"/>
                      </a:lnTo>
                      <a:lnTo>
                        <a:pt x="2273" y="549"/>
                      </a:lnTo>
                      <a:lnTo>
                        <a:pt x="2284" y="548"/>
                      </a:lnTo>
                      <a:lnTo>
                        <a:pt x="2289" y="545"/>
                      </a:lnTo>
                      <a:lnTo>
                        <a:pt x="2295" y="543"/>
                      </a:lnTo>
                      <a:lnTo>
                        <a:pt x="2304" y="542"/>
                      </a:lnTo>
                      <a:lnTo>
                        <a:pt x="2310" y="543"/>
                      </a:lnTo>
                      <a:lnTo>
                        <a:pt x="2311" y="549"/>
                      </a:lnTo>
                      <a:lnTo>
                        <a:pt x="2310" y="554"/>
                      </a:lnTo>
                      <a:lnTo>
                        <a:pt x="2311" y="558"/>
                      </a:lnTo>
                      <a:lnTo>
                        <a:pt x="2307" y="567"/>
                      </a:lnTo>
                      <a:lnTo>
                        <a:pt x="2307" y="572"/>
                      </a:lnTo>
                      <a:lnTo>
                        <a:pt x="2314" y="577"/>
                      </a:lnTo>
                      <a:lnTo>
                        <a:pt x="2319" y="579"/>
                      </a:lnTo>
                      <a:lnTo>
                        <a:pt x="2325" y="583"/>
                      </a:lnTo>
                      <a:lnTo>
                        <a:pt x="2327" y="588"/>
                      </a:lnTo>
                      <a:lnTo>
                        <a:pt x="2333" y="591"/>
                      </a:lnTo>
                      <a:lnTo>
                        <a:pt x="2333" y="596"/>
                      </a:lnTo>
                      <a:lnTo>
                        <a:pt x="2329" y="607"/>
                      </a:lnTo>
                      <a:lnTo>
                        <a:pt x="2329" y="613"/>
                      </a:lnTo>
                      <a:lnTo>
                        <a:pt x="2327" y="618"/>
                      </a:lnTo>
                      <a:lnTo>
                        <a:pt x="2337" y="625"/>
                      </a:lnTo>
                      <a:lnTo>
                        <a:pt x="2344" y="622"/>
                      </a:lnTo>
                      <a:lnTo>
                        <a:pt x="2349" y="623"/>
                      </a:lnTo>
                      <a:lnTo>
                        <a:pt x="2350" y="628"/>
                      </a:lnTo>
                      <a:lnTo>
                        <a:pt x="2346" y="629"/>
                      </a:lnTo>
                      <a:lnTo>
                        <a:pt x="2342" y="634"/>
                      </a:lnTo>
                      <a:lnTo>
                        <a:pt x="2341" y="638"/>
                      </a:lnTo>
                      <a:lnTo>
                        <a:pt x="2346" y="636"/>
                      </a:lnTo>
                      <a:lnTo>
                        <a:pt x="2349" y="641"/>
                      </a:lnTo>
                      <a:lnTo>
                        <a:pt x="2342" y="652"/>
                      </a:lnTo>
                      <a:lnTo>
                        <a:pt x="2346" y="657"/>
                      </a:lnTo>
                      <a:lnTo>
                        <a:pt x="2353" y="655"/>
                      </a:lnTo>
                      <a:lnTo>
                        <a:pt x="2357" y="655"/>
                      </a:lnTo>
                      <a:lnTo>
                        <a:pt x="2364" y="651"/>
                      </a:lnTo>
                      <a:lnTo>
                        <a:pt x="2369" y="652"/>
                      </a:lnTo>
                      <a:lnTo>
                        <a:pt x="2371" y="657"/>
                      </a:lnTo>
                      <a:lnTo>
                        <a:pt x="2371" y="663"/>
                      </a:lnTo>
                      <a:lnTo>
                        <a:pt x="2375" y="668"/>
                      </a:lnTo>
                      <a:lnTo>
                        <a:pt x="2380" y="667"/>
                      </a:lnTo>
                      <a:lnTo>
                        <a:pt x="2386" y="670"/>
                      </a:lnTo>
                      <a:lnTo>
                        <a:pt x="2394" y="670"/>
                      </a:lnTo>
                      <a:lnTo>
                        <a:pt x="2401" y="668"/>
                      </a:lnTo>
                      <a:lnTo>
                        <a:pt x="2406" y="670"/>
                      </a:lnTo>
                      <a:lnTo>
                        <a:pt x="2433" y="672"/>
                      </a:lnTo>
                      <a:lnTo>
                        <a:pt x="2439" y="670"/>
                      </a:lnTo>
                      <a:lnTo>
                        <a:pt x="2441" y="671"/>
                      </a:lnTo>
                      <a:lnTo>
                        <a:pt x="2448" y="668"/>
                      </a:lnTo>
                      <a:lnTo>
                        <a:pt x="2452" y="668"/>
                      </a:lnTo>
                      <a:lnTo>
                        <a:pt x="2458" y="668"/>
                      </a:lnTo>
                      <a:lnTo>
                        <a:pt x="2471" y="666"/>
                      </a:lnTo>
                      <a:lnTo>
                        <a:pt x="2475" y="668"/>
                      </a:lnTo>
                      <a:lnTo>
                        <a:pt x="2481" y="668"/>
                      </a:lnTo>
                      <a:lnTo>
                        <a:pt x="2486" y="668"/>
                      </a:lnTo>
                      <a:lnTo>
                        <a:pt x="2497" y="668"/>
                      </a:lnTo>
                      <a:lnTo>
                        <a:pt x="2505" y="667"/>
                      </a:lnTo>
                      <a:lnTo>
                        <a:pt x="2506" y="672"/>
                      </a:lnTo>
                      <a:lnTo>
                        <a:pt x="2512" y="668"/>
                      </a:lnTo>
                      <a:lnTo>
                        <a:pt x="2517" y="666"/>
                      </a:lnTo>
                      <a:lnTo>
                        <a:pt x="2515" y="671"/>
                      </a:lnTo>
                      <a:lnTo>
                        <a:pt x="2517" y="670"/>
                      </a:lnTo>
                      <a:lnTo>
                        <a:pt x="2519" y="674"/>
                      </a:lnTo>
                      <a:lnTo>
                        <a:pt x="2523" y="675"/>
                      </a:lnTo>
                      <a:lnTo>
                        <a:pt x="2529" y="672"/>
                      </a:lnTo>
                      <a:lnTo>
                        <a:pt x="2535" y="674"/>
                      </a:lnTo>
                      <a:lnTo>
                        <a:pt x="2540" y="671"/>
                      </a:lnTo>
                      <a:lnTo>
                        <a:pt x="2546" y="674"/>
                      </a:lnTo>
                      <a:lnTo>
                        <a:pt x="2548" y="672"/>
                      </a:lnTo>
                      <a:lnTo>
                        <a:pt x="2558" y="671"/>
                      </a:lnTo>
                      <a:lnTo>
                        <a:pt x="2569" y="678"/>
                      </a:lnTo>
                      <a:lnTo>
                        <a:pt x="2574" y="682"/>
                      </a:lnTo>
                      <a:lnTo>
                        <a:pt x="2576" y="687"/>
                      </a:lnTo>
                      <a:lnTo>
                        <a:pt x="2584" y="698"/>
                      </a:lnTo>
                      <a:lnTo>
                        <a:pt x="2589" y="695"/>
                      </a:lnTo>
                      <a:lnTo>
                        <a:pt x="2595" y="710"/>
                      </a:lnTo>
                      <a:lnTo>
                        <a:pt x="2600" y="713"/>
                      </a:lnTo>
                      <a:lnTo>
                        <a:pt x="2607" y="713"/>
                      </a:lnTo>
                      <a:lnTo>
                        <a:pt x="2607" y="708"/>
                      </a:lnTo>
                      <a:lnTo>
                        <a:pt x="2612" y="708"/>
                      </a:lnTo>
                      <a:lnTo>
                        <a:pt x="2615" y="713"/>
                      </a:lnTo>
                      <a:lnTo>
                        <a:pt x="2612" y="718"/>
                      </a:lnTo>
                      <a:lnTo>
                        <a:pt x="2612" y="724"/>
                      </a:lnTo>
                      <a:lnTo>
                        <a:pt x="2618" y="724"/>
                      </a:lnTo>
                      <a:lnTo>
                        <a:pt x="2619" y="725"/>
                      </a:lnTo>
                      <a:lnTo>
                        <a:pt x="2619" y="728"/>
                      </a:lnTo>
                      <a:lnTo>
                        <a:pt x="2614" y="729"/>
                      </a:lnTo>
                      <a:lnTo>
                        <a:pt x="2620" y="735"/>
                      </a:lnTo>
                      <a:lnTo>
                        <a:pt x="2620" y="736"/>
                      </a:lnTo>
                      <a:lnTo>
                        <a:pt x="2626" y="739"/>
                      </a:lnTo>
                      <a:lnTo>
                        <a:pt x="2630" y="741"/>
                      </a:lnTo>
                      <a:lnTo>
                        <a:pt x="2638" y="752"/>
                      </a:lnTo>
                      <a:lnTo>
                        <a:pt x="2639" y="752"/>
                      </a:lnTo>
                      <a:lnTo>
                        <a:pt x="2638" y="747"/>
                      </a:lnTo>
                      <a:lnTo>
                        <a:pt x="2641" y="746"/>
                      </a:lnTo>
                      <a:lnTo>
                        <a:pt x="2641" y="752"/>
                      </a:lnTo>
                      <a:lnTo>
                        <a:pt x="2642" y="755"/>
                      </a:lnTo>
                      <a:lnTo>
                        <a:pt x="2637" y="756"/>
                      </a:lnTo>
                      <a:lnTo>
                        <a:pt x="2631" y="756"/>
                      </a:lnTo>
                      <a:lnTo>
                        <a:pt x="2628" y="751"/>
                      </a:lnTo>
                      <a:lnTo>
                        <a:pt x="2623" y="750"/>
                      </a:lnTo>
                      <a:lnTo>
                        <a:pt x="2618" y="755"/>
                      </a:lnTo>
                      <a:lnTo>
                        <a:pt x="2618" y="760"/>
                      </a:lnTo>
                      <a:lnTo>
                        <a:pt x="2626" y="763"/>
                      </a:lnTo>
                      <a:lnTo>
                        <a:pt x="2627" y="775"/>
                      </a:lnTo>
                      <a:lnTo>
                        <a:pt x="2626" y="781"/>
                      </a:lnTo>
                      <a:lnTo>
                        <a:pt x="2620" y="782"/>
                      </a:lnTo>
                      <a:lnTo>
                        <a:pt x="2615" y="781"/>
                      </a:lnTo>
                      <a:lnTo>
                        <a:pt x="2604" y="779"/>
                      </a:lnTo>
                      <a:lnTo>
                        <a:pt x="2599" y="777"/>
                      </a:lnTo>
                      <a:lnTo>
                        <a:pt x="2595" y="777"/>
                      </a:lnTo>
                      <a:lnTo>
                        <a:pt x="2590" y="771"/>
                      </a:lnTo>
                      <a:lnTo>
                        <a:pt x="2585" y="769"/>
                      </a:lnTo>
                      <a:lnTo>
                        <a:pt x="2580" y="771"/>
                      </a:lnTo>
                      <a:lnTo>
                        <a:pt x="2573" y="781"/>
                      </a:lnTo>
                      <a:lnTo>
                        <a:pt x="2574" y="770"/>
                      </a:lnTo>
                      <a:lnTo>
                        <a:pt x="2573" y="765"/>
                      </a:lnTo>
                      <a:lnTo>
                        <a:pt x="2567" y="765"/>
                      </a:lnTo>
                      <a:lnTo>
                        <a:pt x="2562" y="769"/>
                      </a:lnTo>
                      <a:lnTo>
                        <a:pt x="2565" y="763"/>
                      </a:lnTo>
                      <a:lnTo>
                        <a:pt x="2566" y="755"/>
                      </a:lnTo>
                      <a:lnTo>
                        <a:pt x="2561" y="756"/>
                      </a:lnTo>
                      <a:lnTo>
                        <a:pt x="2555" y="754"/>
                      </a:lnTo>
                      <a:lnTo>
                        <a:pt x="2554" y="751"/>
                      </a:lnTo>
                      <a:lnTo>
                        <a:pt x="2550" y="751"/>
                      </a:lnTo>
                      <a:lnTo>
                        <a:pt x="2548" y="747"/>
                      </a:lnTo>
                      <a:lnTo>
                        <a:pt x="2544" y="741"/>
                      </a:lnTo>
                      <a:lnTo>
                        <a:pt x="2544" y="736"/>
                      </a:lnTo>
                      <a:lnTo>
                        <a:pt x="2539" y="733"/>
                      </a:lnTo>
                      <a:lnTo>
                        <a:pt x="2528" y="735"/>
                      </a:lnTo>
                      <a:lnTo>
                        <a:pt x="2521" y="735"/>
                      </a:lnTo>
                      <a:lnTo>
                        <a:pt x="2525" y="740"/>
                      </a:lnTo>
                      <a:lnTo>
                        <a:pt x="2531" y="743"/>
                      </a:lnTo>
                      <a:lnTo>
                        <a:pt x="2535" y="748"/>
                      </a:lnTo>
                      <a:lnTo>
                        <a:pt x="2539" y="752"/>
                      </a:lnTo>
                      <a:lnTo>
                        <a:pt x="2543" y="752"/>
                      </a:lnTo>
                      <a:lnTo>
                        <a:pt x="2543" y="752"/>
                      </a:lnTo>
                      <a:lnTo>
                        <a:pt x="2544" y="758"/>
                      </a:lnTo>
                      <a:lnTo>
                        <a:pt x="2550" y="769"/>
                      </a:lnTo>
                      <a:lnTo>
                        <a:pt x="2554" y="778"/>
                      </a:lnTo>
                      <a:lnTo>
                        <a:pt x="2553" y="784"/>
                      </a:lnTo>
                      <a:lnTo>
                        <a:pt x="2548" y="794"/>
                      </a:lnTo>
                      <a:lnTo>
                        <a:pt x="2544" y="800"/>
                      </a:lnTo>
                      <a:lnTo>
                        <a:pt x="2539" y="811"/>
                      </a:lnTo>
                      <a:lnTo>
                        <a:pt x="2539" y="816"/>
                      </a:lnTo>
                      <a:lnTo>
                        <a:pt x="2535" y="832"/>
                      </a:lnTo>
                      <a:lnTo>
                        <a:pt x="2538" y="842"/>
                      </a:lnTo>
                      <a:lnTo>
                        <a:pt x="2539" y="862"/>
                      </a:lnTo>
                      <a:lnTo>
                        <a:pt x="2544" y="877"/>
                      </a:lnTo>
                      <a:lnTo>
                        <a:pt x="2543" y="888"/>
                      </a:lnTo>
                      <a:lnTo>
                        <a:pt x="2540" y="893"/>
                      </a:lnTo>
                      <a:lnTo>
                        <a:pt x="2535" y="899"/>
                      </a:lnTo>
                      <a:lnTo>
                        <a:pt x="2531" y="903"/>
                      </a:lnTo>
                      <a:lnTo>
                        <a:pt x="2527" y="908"/>
                      </a:lnTo>
                      <a:lnTo>
                        <a:pt x="2523" y="914"/>
                      </a:lnTo>
                      <a:lnTo>
                        <a:pt x="2519" y="918"/>
                      </a:lnTo>
                      <a:lnTo>
                        <a:pt x="2508" y="923"/>
                      </a:lnTo>
                      <a:lnTo>
                        <a:pt x="2509" y="927"/>
                      </a:lnTo>
                      <a:lnTo>
                        <a:pt x="2506" y="929"/>
                      </a:lnTo>
                      <a:lnTo>
                        <a:pt x="2506" y="939"/>
                      </a:lnTo>
                      <a:lnTo>
                        <a:pt x="2508" y="945"/>
                      </a:lnTo>
                      <a:lnTo>
                        <a:pt x="2506" y="956"/>
                      </a:lnTo>
                      <a:lnTo>
                        <a:pt x="2504" y="961"/>
                      </a:lnTo>
                      <a:lnTo>
                        <a:pt x="2500" y="963"/>
                      </a:lnTo>
                      <a:lnTo>
                        <a:pt x="2505" y="965"/>
                      </a:lnTo>
                      <a:lnTo>
                        <a:pt x="2510" y="967"/>
                      </a:lnTo>
                      <a:lnTo>
                        <a:pt x="2515" y="971"/>
                      </a:lnTo>
                      <a:lnTo>
                        <a:pt x="2516" y="976"/>
                      </a:lnTo>
                      <a:lnTo>
                        <a:pt x="2510" y="982"/>
                      </a:lnTo>
                      <a:lnTo>
                        <a:pt x="2496" y="984"/>
                      </a:lnTo>
                      <a:lnTo>
                        <a:pt x="2485" y="983"/>
                      </a:lnTo>
                      <a:lnTo>
                        <a:pt x="2478" y="986"/>
                      </a:lnTo>
                      <a:lnTo>
                        <a:pt x="2477" y="992"/>
                      </a:lnTo>
                      <a:lnTo>
                        <a:pt x="2478" y="1007"/>
                      </a:lnTo>
                      <a:lnTo>
                        <a:pt x="2483" y="1009"/>
                      </a:lnTo>
                      <a:lnTo>
                        <a:pt x="2489" y="1011"/>
                      </a:lnTo>
                      <a:lnTo>
                        <a:pt x="2496" y="1011"/>
                      </a:lnTo>
                      <a:lnTo>
                        <a:pt x="2501" y="1007"/>
                      </a:lnTo>
                      <a:lnTo>
                        <a:pt x="2505" y="1005"/>
                      </a:lnTo>
                      <a:lnTo>
                        <a:pt x="2510" y="1006"/>
                      </a:lnTo>
                      <a:lnTo>
                        <a:pt x="2515" y="1011"/>
                      </a:lnTo>
                      <a:lnTo>
                        <a:pt x="2516" y="1006"/>
                      </a:lnTo>
                      <a:lnTo>
                        <a:pt x="2517" y="1001"/>
                      </a:lnTo>
                      <a:lnTo>
                        <a:pt x="2521" y="995"/>
                      </a:lnTo>
                      <a:lnTo>
                        <a:pt x="2536" y="983"/>
                      </a:lnTo>
                      <a:lnTo>
                        <a:pt x="2543" y="980"/>
                      </a:lnTo>
                      <a:lnTo>
                        <a:pt x="2548" y="976"/>
                      </a:lnTo>
                      <a:lnTo>
                        <a:pt x="2551" y="971"/>
                      </a:lnTo>
                      <a:lnTo>
                        <a:pt x="2558" y="963"/>
                      </a:lnTo>
                      <a:lnTo>
                        <a:pt x="2561" y="957"/>
                      </a:lnTo>
                      <a:lnTo>
                        <a:pt x="2565" y="952"/>
                      </a:lnTo>
                      <a:lnTo>
                        <a:pt x="2576" y="944"/>
                      </a:lnTo>
                      <a:lnTo>
                        <a:pt x="2588" y="939"/>
                      </a:lnTo>
                      <a:lnTo>
                        <a:pt x="2604" y="937"/>
                      </a:lnTo>
                      <a:lnTo>
                        <a:pt x="2624" y="941"/>
                      </a:lnTo>
                      <a:lnTo>
                        <a:pt x="2635" y="939"/>
                      </a:lnTo>
                      <a:lnTo>
                        <a:pt x="2650" y="939"/>
                      </a:lnTo>
                      <a:lnTo>
                        <a:pt x="2635" y="937"/>
                      </a:lnTo>
                      <a:lnTo>
                        <a:pt x="2630" y="938"/>
                      </a:lnTo>
                      <a:lnTo>
                        <a:pt x="2630" y="935"/>
                      </a:lnTo>
                      <a:lnTo>
                        <a:pt x="2635" y="931"/>
                      </a:lnTo>
                      <a:lnTo>
                        <a:pt x="2637" y="926"/>
                      </a:lnTo>
                      <a:lnTo>
                        <a:pt x="2639" y="920"/>
                      </a:lnTo>
                      <a:lnTo>
                        <a:pt x="2664" y="912"/>
                      </a:lnTo>
                      <a:lnTo>
                        <a:pt x="2669" y="910"/>
                      </a:lnTo>
                      <a:lnTo>
                        <a:pt x="2675" y="910"/>
                      </a:lnTo>
                      <a:lnTo>
                        <a:pt x="2683" y="907"/>
                      </a:lnTo>
                      <a:lnTo>
                        <a:pt x="2688" y="904"/>
                      </a:lnTo>
                      <a:lnTo>
                        <a:pt x="2696" y="903"/>
                      </a:lnTo>
                      <a:lnTo>
                        <a:pt x="2707" y="902"/>
                      </a:lnTo>
                      <a:lnTo>
                        <a:pt x="2715" y="896"/>
                      </a:lnTo>
                      <a:lnTo>
                        <a:pt x="2711" y="893"/>
                      </a:lnTo>
                      <a:lnTo>
                        <a:pt x="2710" y="892"/>
                      </a:lnTo>
                      <a:lnTo>
                        <a:pt x="2708" y="891"/>
                      </a:lnTo>
                      <a:lnTo>
                        <a:pt x="2706" y="888"/>
                      </a:lnTo>
                      <a:lnTo>
                        <a:pt x="2703" y="883"/>
                      </a:lnTo>
                      <a:lnTo>
                        <a:pt x="2704" y="878"/>
                      </a:lnTo>
                      <a:lnTo>
                        <a:pt x="2702" y="869"/>
                      </a:lnTo>
                      <a:lnTo>
                        <a:pt x="2702" y="868"/>
                      </a:lnTo>
                      <a:lnTo>
                        <a:pt x="2696" y="870"/>
                      </a:lnTo>
                      <a:lnTo>
                        <a:pt x="2685" y="878"/>
                      </a:lnTo>
                      <a:lnTo>
                        <a:pt x="2681" y="877"/>
                      </a:lnTo>
                      <a:lnTo>
                        <a:pt x="2676" y="880"/>
                      </a:lnTo>
                      <a:lnTo>
                        <a:pt x="2662" y="877"/>
                      </a:lnTo>
                      <a:lnTo>
                        <a:pt x="2658" y="872"/>
                      </a:lnTo>
                      <a:lnTo>
                        <a:pt x="2661" y="866"/>
                      </a:lnTo>
                      <a:lnTo>
                        <a:pt x="2665" y="855"/>
                      </a:lnTo>
                      <a:lnTo>
                        <a:pt x="2665" y="851"/>
                      </a:lnTo>
                      <a:lnTo>
                        <a:pt x="2671" y="846"/>
                      </a:lnTo>
                      <a:lnTo>
                        <a:pt x="2672" y="843"/>
                      </a:lnTo>
                      <a:lnTo>
                        <a:pt x="2677" y="842"/>
                      </a:lnTo>
                      <a:lnTo>
                        <a:pt x="2689" y="827"/>
                      </a:lnTo>
                      <a:lnTo>
                        <a:pt x="2700" y="820"/>
                      </a:lnTo>
                      <a:lnTo>
                        <a:pt x="2707" y="817"/>
                      </a:lnTo>
                      <a:lnTo>
                        <a:pt x="2718" y="812"/>
                      </a:lnTo>
                      <a:lnTo>
                        <a:pt x="2723" y="812"/>
                      </a:lnTo>
                      <a:lnTo>
                        <a:pt x="2734" y="805"/>
                      </a:lnTo>
                      <a:lnTo>
                        <a:pt x="2755" y="798"/>
                      </a:lnTo>
                      <a:lnTo>
                        <a:pt x="2764" y="794"/>
                      </a:lnTo>
                      <a:lnTo>
                        <a:pt x="2770" y="794"/>
                      </a:lnTo>
                      <a:lnTo>
                        <a:pt x="2768" y="793"/>
                      </a:lnTo>
                      <a:lnTo>
                        <a:pt x="2774" y="790"/>
                      </a:lnTo>
                      <a:lnTo>
                        <a:pt x="2779" y="794"/>
                      </a:lnTo>
                      <a:lnTo>
                        <a:pt x="2784" y="796"/>
                      </a:lnTo>
                      <a:lnTo>
                        <a:pt x="2790" y="793"/>
                      </a:lnTo>
                      <a:lnTo>
                        <a:pt x="2799" y="793"/>
                      </a:lnTo>
                      <a:lnTo>
                        <a:pt x="2798" y="798"/>
                      </a:lnTo>
                      <a:lnTo>
                        <a:pt x="2803" y="800"/>
                      </a:lnTo>
                      <a:lnTo>
                        <a:pt x="2814" y="792"/>
                      </a:lnTo>
                      <a:lnTo>
                        <a:pt x="2809" y="790"/>
                      </a:lnTo>
                      <a:lnTo>
                        <a:pt x="2809" y="786"/>
                      </a:lnTo>
                      <a:lnTo>
                        <a:pt x="2814" y="781"/>
                      </a:lnTo>
                      <a:lnTo>
                        <a:pt x="2816" y="775"/>
                      </a:lnTo>
                      <a:lnTo>
                        <a:pt x="2810" y="779"/>
                      </a:lnTo>
                      <a:lnTo>
                        <a:pt x="2805" y="782"/>
                      </a:lnTo>
                      <a:lnTo>
                        <a:pt x="2802" y="777"/>
                      </a:lnTo>
                      <a:lnTo>
                        <a:pt x="2798" y="774"/>
                      </a:lnTo>
                      <a:lnTo>
                        <a:pt x="2793" y="777"/>
                      </a:lnTo>
                      <a:lnTo>
                        <a:pt x="2790" y="782"/>
                      </a:lnTo>
                      <a:lnTo>
                        <a:pt x="2784" y="778"/>
                      </a:lnTo>
                      <a:lnTo>
                        <a:pt x="2780" y="781"/>
                      </a:lnTo>
                      <a:lnTo>
                        <a:pt x="2779" y="782"/>
                      </a:lnTo>
                      <a:lnTo>
                        <a:pt x="2775" y="786"/>
                      </a:lnTo>
                      <a:lnTo>
                        <a:pt x="2775" y="784"/>
                      </a:lnTo>
                      <a:lnTo>
                        <a:pt x="2780" y="781"/>
                      </a:lnTo>
                      <a:lnTo>
                        <a:pt x="2784" y="777"/>
                      </a:lnTo>
                      <a:lnTo>
                        <a:pt x="2795" y="775"/>
                      </a:lnTo>
                      <a:lnTo>
                        <a:pt x="2801" y="771"/>
                      </a:lnTo>
                      <a:lnTo>
                        <a:pt x="2806" y="770"/>
                      </a:lnTo>
                      <a:lnTo>
                        <a:pt x="2803" y="775"/>
                      </a:lnTo>
                      <a:lnTo>
                        <a:pt x="2809" y="771"/>
                      </a:lnTo>
                      <a:lnTo>
                        <a:pt x="2806" y="777"/>
                      </a:lnTo>
                      <a:lnTo>
                        <a:pt x="2806" y="781"/>
                      </a:lnTo>
                      <a:lnTo>
                        <a:pt x="2807" y="781"/>
                      </a:lnTo>
                      <a:lnTo>
                        <a:pt x="2822" y="766"/>
                      </a:lnTo>
                      <a:lnTo>
                        <a:pt x="2833" y="762"/>
                      </a:lnTo>
                      <a:lnTo>
                        <a:pt x="2845" y="751"/>
                      </a:lnTo>
                      <a:lnTo>
                        <a:pt x="2858" y="746"/>
                      </a:lnTo>
                      <a:lnTo>
                        <a:pt x="2863" y="740"/>
                      </a:lnTo>
                      <a:lnTo>
                        <a:pt x="2870" y="728"/>
                      </a:lnTo>
                      <a:lnTo>
                        <a:pt x="2870" y="731"/>
                      </a:lnTo>
                      <a:lnTo>
                        <a:pt x="2888" y="702"/>
                      </a:lnTo>
                      <a:lnTo>
                        <a:pt x="2905" y="682"/>
                      </a:lnTo>
                      <a:lnTo>
                        <a:pt x="2916" y="676"/>
                      </a:lnTo>
                      <a:lnTo>
                        <a:pt x="2921" y="676"/>
                      </a:lnTo>
                      <a:lnTo>
                        <a:pt x="2958" y="668"/>
                      </a:lnTo>
                      <a:lnTo>
                        <a:pt x="2999" y="657"/>
                      </a:lnTo>
                      <a:lnTo>
                        <a:pt x="3018" y="652"/>
                      </a:lnTo>
                      <a:lnTo>
                        <a:pt x="3102" y="630"/>
                      </a:lnTo>
                      <a:lnTo>
                        <a:pt x="3102" y="629"/>
                      </a:lnTo>
                      <a:lnTo>
                        <a:pt x="3100" y="623"/>
                      </a:lnTo>
                      <a:lnTo>
                        <a:pt x="3103" y="614"/>
                      </a:lnTo>
                      <a:lnTo>
                        <a:pt x="3103" y="609"/>
                      </a:lnTo>
                      <a:lnTo>
                        <a:pt x="3109" y="605"/>
                      </a:lnTo>
                      <a:lnTo>
                        <a:pt x="3114" y="606"/>
                      </a:lnTo>
                      <a:lnTo>
                        <a:pt x="3119" y="600"/>
                      </a:lnTo>
                      <a:lnTo>
                        <a:pt x="3124" y="595"/>
                      </a:lnTo>
                      <a:lnTo>
                        <a:pt x="3128" y="598"/>
                      </a:lnTo>
                      <a:lnTo>
                        <a:pt x="3133" y="596"/>
                      </a:lnTo>
                      <a:lnTo>
                        <a:pt x="3132" y="591"/>
                      </a:lnTo>
                      <a:lnTo>
                        <a:pt x="3133" y="586"/>
                      </a:lnTo>
                      <a:lnTo>
                        <a:pt x="3134" y="586"/>
                      </a:lnTo>
                      <a:lnTo>
                        <a:pt x="3140" y="587"/>
                      </a:lnTo>
                      <a:lnTo>
                        <a:pt x="3134" y="576"/>
                      </a:lnTo>
                      <a:lnTo>
                        <a:pt x="3134" y="576"/>
                      </a:lnTo>
                      <a:lnTo>
                        <a:pt x="3136" y="571"/>
                      </a:lnTo>
                      <a:lnTo>
                        <a:pt x="3138" y="565"/>
                      </a:lnTo>
                      <a:lnTo>
                        <a:pt x="3148" y="554"/>
                      </a:lnTo>
                      <a:lnTo>
                        <a:pt x="3145" y="550"/>
                      </a:lnTo>
                      <a:lnTo>
                        <a:pt x="3151" y="539"/>
                      </a:lnTo>
                      <a:lnTo>
                        <a:pt x="3147" y="534"/>
                      </a:lnTo>
                      <a:lnTo>
                        <a:pt x="3147" y="523"/>
                      </a:lnTo>
                      <a:lnTo>
                        <a:pt x="3144" y="519"/>
                      </a:lnTo>
                      <a:lnTo>
                        <a:pt x="3147" y="503"/>
                      </a:lnTo>
                      <a:lnTo>
                        <a:pt x="3151" y="496"/>
                      </a:lnTo>
                      <a:lnTo>
                        <a:pt x="3147" y="473"/>
                      </a:lnTo>
                      <a:lnTo>
                        <a:pt x="3171" y="402"/>
                      </a:lnTo>
                      <a:lnTo>
                        <a:pt x="3176" y="401"/>
                      </a:lnTo>
                      <a:lnTo>
                        <a:pt x="3182" y="401"/>
                      </a:lnTo>
                      <a:lnTo>
                        <a:pt x="3185" y="412"/>
                      </a:lnTo>
                      <a:lnTo>
                        <a:pt x="3190" y="416"/>
                      </a:lnTo>
                      <a:lnTo>
                        <a:pt x="3197" y="419"/>
                      </a:lnTo>
                      <a:lnTo>
                        <a:pt x="3202" y="413"/>
                      </a:lnTo>
                      <a:lnTo>
                        <a:pt x="3206" y="411"/>
                      </a:lnTo>
                      <a:lnTo>
                        <a:pt x="3212" y="405"/>
                      </a:lnTo>
                      <a:lnTo>
                        <a:pt x="3216" y="402"/>
                      </a:lnTo>
                      <a:lnTo>
                        <a:pt x="3220" y="397"/>
                      </a:lnTo>
                      <a:lnTo>
                        <a:pt x="3227" y="394"/>
                      </a:lnTo>
                      <a:lnTo>
                        <a:pt x="3232" y="397"/>
                      </a:lnTo>
                      <a:lnTo>
                        <a:pt x="3243" y="401"/>
                      </a:lnTo>
                      <a:lnTo>
                        <a:pt x="3254" y="408"/>
                      </a:lnTo>
                      <a:lnTo>
                        <a:pt x="3258" y="409"/>
                      </a:lnTo>
                      <a:lnTo>
                        <a:pt x="3281" y="478"/>
                      </a:lnTo>
                      <a:lnTo>
                        <a:pt x="3288" y="496"/>
                      </a:lnTo>
                      <a:lnTo>
                        <a:pt x="3288" y="501"/>
                      </a:lnTo>
                      <a:lnTo>
                        <a:pt x="3290" y="507"/>
                      </a:lnTo>
                      <a:lnTo>
                        <a:pt x="3289" y="511"/>
                      </a:lnTo>
                      <a:lnTo>
                        <a:pt x="3292" y="516"/>
                      </a:lnTo>
                      <a:lnTo>
                        <a:pt x="3296" y="515"/>
                      </a:lnTo>
                      <a:lnTo>
                        <a:pt x="3301" y="519"/>
                      </a:lnTo>
                      <a:lnTo>
                        <a:pt x="3307" y="519"/>
                      </a:lnTo>
                      <a:lnTo>
                        <a:pt x="3312" y="518"/>
                      </a:lnTo>
                      <a:lnTo>
                        <a:pt x="3316" y="519"/>
                      </a:lnTo>
                      <a:lnTo>
                        <a:pt x="3315" y="524"/>
                      </a:lnTo>
                      <a:lnTo>
                        <a:pt x="3316" y="530"/>
                      </a:lnTo>
                      <a:lnTo>
                        <a:pt x="3320" y="535"/>
                      </a:lnTo>
                      <a:lnTo>
                        <a:pt x="3320" y="541"/>
                      </a:lnTo>
                      <a:lnTo>
                        <a:pt x="3323" y="546"/>
                      </a:lnTo>
                      <a:lnTo>
                        <a:pt x="3328" y="550"/>
                      </a:lnTo>
                      <a:lnTo>
                        <a:pt x="3332" y="546"/>
                      </a:lnTo>
                      <a:lnTo>
                        <a:pt x="3336" y="546"/>
                      </a:lnTo>
                      <a:lnTo>
                        <a:pt x="3336" y="542"/>
                      </a:lnTo>
                      <a:lnTo>
                        <a:pt x="3338" y="541"/>
                      </a:lnTo>
                      <a:lnTo>
                        <a:pt x="3342" y="548"/>
                      </a:lnTo>
                      <a:lnTo>
                        <a:pt x="3347" y="548"/>
                      </a:lnTo>
                      <a:lnTo>
                        <a:pt x="3347" y="545"/>
                      </a:lnTo>
                      <a:lnTo>
                        <a:pt x="3353" y="543"/>
                      </a:lnTo>
                      <a:lnTo>
                        <a:pt x="3358" y="549"/>
                      </a:lnTo>
                      <a:lnTo>
                        <a:pt x="3364" y="549"/>
                      </a:lnTo>
                      <a:lnTo>
                        <a:pt x="3368" y="545"/>
                      </a:lnTo>
                      <a:lnTo>
                        <a:pt x="3373" y="541"/>
                      </a:lnTo>
                      <a:lnTo>
                        <a:pt x="3377" y="537"/>
                      </a:lnTo>
                      <a:lnTo>
                        <a:pt x="3383" y="538"/>
                      </a:lnTo>
                      <a:lnTo>
                        <a:pt x="3388" y="533"/>
                      </a:lnTo>
                      <a:lnTo>
                        <a:pt x="3387" y="529"/>
                      </a:lnTo>
                      <a:lnTo>
                        <a:pt x="3392" y="530"/>
                      </a:lnTo>
                      <a:lnTo>
                        <a:pt x="3396" y="519"/>
                      </a:lnTo>
                      <a:lnTo>
                        <a:pt x="3393" y="519"/>
                      </a:lnTo>
                      <a:lnTo>
                        <a:pt x="3388" y="516"/>
                      </a:lnTo>
                      <a:lnTo>
                        <a:pt x="3393" y="514"/>
                      </a:lnTo>
                      <a:lnTo>
                        <a:pt x="3397" y="507"/>
                      </a:lnTo>
                      <a:lnTo>
                        <a:pt x="3395" y="514"/>
                      </a:lnTo>
                      <a:lnTo>
                        <a:pt x="3396" y="518"/>
                      </a:lnTo>
                      <a:lnTo>
                        <a:pt x="3396" y="518"/>
                      </a:lnTo>
                      <a:lnTo>
                        <a:pt x="3402" y="520"/>
                      </a:lnTo>
                      <a:lnTo>
                        <a:pt x="3403" y="522"/>
                      </a:lnTo>
                      <a:lnTo>
                        <a:pt x="3406" y="520"/>
                      </a:lnTo>
                      <a:lnTo>
                        <a:pt x="3408" y="520"/>
                      </a:lnTo>
                      <a:lnTo>
                        <a:pt x="3408" y="360"/>
                      </a:lnTo>
                      <a:lnTo>
                        <a:pt x="3407" y="359"/>
                      </a:lnTo>
                      <a:lnTo>
                        <a:pt x="3402" y="362"/>
                      </a:lnTo>
                      <a:lnTo>
                        <a:pt x="3396" y="366"/>
                      </a:lnTo>
                      <a:lnTo>
                        <a:pt x="3392" y="364"/>
                      </a:lnTo>
                      <a:lnTo>
                        <a:pt x="3388" y="366"/>
                      </a:lnTo>
                      <a:lnTo>
                        <a:pt x="3395" y="358"/>
                      </a:lnTo>
                      <a:lnTo>
                        <a:pt x="3397" y="352"/>
                      </a:lnTo>
                      <a:lnTo>
                        <a:pt x="3399" y="348"/>
                      </a:lnTo>
                      <a:lnTo>
                        <a:pt x="3403" y="343"/>
                      </a:lnTo>
                      <a:lnTo>
                        <a:pt x="3402" y="337"/>
                      </a:lnTo>
                      <a:lnTo>
                        <a:pt x="3404" y="332"/>
                      </a:lnTo>
                      <a:lnTo>
                        <a:pt x="3400" y="321"/>
                      </a:lnTo>
                      <a:lnTo>
                        <a:pt x="3402" y="317"/>
                      </a:lnTo>
                      <a:lnTo>
                        <a:pt x="3402" y="312"/>
                      </a:lnTo>
                      <a:lnTo>
                        <a:pt x="3403" y="306"/>
                      </a:lnTo>
                      <a:lnTo>
                        <a:pt x="3400" y="305"/>
                      </a:lnTo>
                      <a:lnTo>
                        <a:pt x="3395" y="301"/>
                      </a:lnTo>
                      <a:lnTo>
                        <a:pt x="3384" y="306"/>
                      </a:lnTo>
                      <a:lnTo>
                        <a:pt x="3387" y="301"/>
                      </a:lnTo>
                      <a:lnTo>
                        <a:pt x="3380" y="305"/>
                      </a:lnTo>
                      <a:lnTo>
                        <a:pt x="3374" y="309"/>
                      </a:lnTo>
                      <a:lnTo>
                        <a:pt x="3370" y="314"/>
                      </a:lnTo>
                      <a:lnTo>
                        <a:pt x="3368" y="320"/>
                      </a:lnTo>
                      <a:lnTo>
                        <a:pt x="3362" y="324"/>
                      </a:lnTo>
                      <a:lnTo>
                        <a:pt x="3360" y="329"/>
                      </a:lnTo>
                      <a:lnTo>
                        <a:pt x="3357" y="328"/>
                      </a:lnTo>
                      <a:lnTo>
                        <a:pt x="3349" y="316"/>
                      </a:lnTo>
                      <a:lnTo>
                        <a:pt x="3343" y="312"/>
                      </a:lnTo>
                      <a:lnTo>
                        <a:pt x="3339" y="310"/>
                      </a:lnTo>
                      <a:lnTo>
                        <a:pt x="3332" y="313"/>
                      </a:lnTo>
                      <a:lnTo>
                        <a:pt x="3327" y="313"/>
                      </a:lnTo>
                      <a:lnTo>
                        <a:pt x="3323" y="312"/>
                      </a:lnTo>
                      <a:lnTo>
                        <a:pt x="3312" y="312"/>
                      </a:lnTo>
                      <a:lnTo>
                        <a:pt x="3307" y="308"/>
                      </a:lnTo>
                      <a:lnTo>
                        <a:pt x="3292" y="321"/>
                      </a:lnTo>
                      <a:lnTo>
                        <a:pt x="3285" y="321"/>
                      </a:lnTo>
                      <a:lnTo>
                        <a:pt x="3290" y="320"/>
                      </a:lnTo>
                      <a:lnTo>
                        <a:pt x="3296" y="314"/>
                      </a:lnTo>
                      <a:lnTo>
                        <a:pt x="3301" y="312"/>
                      </a:lnTo>
                      <a:lnTo>
                        <a:pt x="3301" y="306"/>
                      </a:lnTo>
                      <a:lnTo>
                        <a:pt x="3307" y="305"/>
                      </a:lnTo>
                      <a:lnTo>
                        <a:pt x="3312" y="306"/>
                      </a:lnTo>
                      <a:lnTo>
                        <a:pt x="3312" y="303"/>
                      </a:lnTo>
                      <a:lnTo>
                        <a:pt x="3317" y="301"/>
                      </a:lnTo>
                      <a:lnTo>
                        <a:pt x="3323" y="301"/>
                      </a:lnTo>
                      <a:lnTo>
                        <a:pt x="3328" y="291"/>
                      </a:lnTo>
                      <a:lnTo>
                        <a:pt x="3336" y="294"/>
                      </a:lnTo>
                      <a:lnTo>
                        <a:pt x="3346" y="294"/>
                      </a:lnTo>
                      <a:lnTo>
                        <a:pt x="3362" y="295"/>
                      </a:lnTo>
                      <a:lnTo>
                        <a:pt x="3366" y="294"/>
                      </a:lnTo>
                      <a:lnTo>
                        <a:pt x="3373" y="289"/>
                      </a:lnTo>
                      <a:lnTo>
                        <a:pt x="3384" y="272"/>
                      </a:lnTo>
                      <a:lnTo>
                        <a:pt x="3389" y="270"/>
                      </a:lnTo>
                      <a:lnTo>
                        <a:pt x="3389" y="257"/>
                      </a:lnTo>
                      <a:lnTo>
                        <a:pt x="3395" y="253"/>
                      </a:lnTo>
                      <a:lnTo>
                        <a:pt x="3407" y="244"/>
                      </a:lnTo>
                      <a:lnTo>
                        <a:pt x="3407" y="240"/>
                      </a:lnTo>
                      <a:lnTo>
                        <a:pt x="3408" y="238"/>
                      </a:lnTo>
                      <a:lnTo>
                        <a:pt x="3408" y="226"/>
                      </a:lnTo>
                      <a:lnTo>
                        <a:pt x="3406" y="223"/>
                      </a:lnTo>
                      <a:lnTo>
                        <a:pt x="3404" y="223"/>
                      </a:lnTo>
                      <a:lnTo>
                        <a:pt x="3399" y="221"/>
                      </a:lnTo>
                      <a:lnTo>
                        <a:pt x="3393" y="218"/>
                      </a:lnTo>
                      <a:lnTo>
                        <a:pt x="3392" y="219"/>
                      </a:lnTo>
                      <a:lnTo>
                        <a:pt x="3393" y="218"/>
                      </a:lnTo>
                      <a:lnTo>
                        <a:pt x="3393" y="217"/>
                      </a:lnTo>
                      <a:lnTo>
                        <a:pt x="3388" y="217"/>
                      </a:lnTo>
                      <a:lnTo>
                        <a:pt x="3388" y="217"/>
                      </a:lnTo>
                      <a:lnTo>
                        <a:pt x="3388" y="217"/>
                      </a:lnTo>
                      <a:lnTo>
                        <a:pt x="3385" y="213"/>
                      </a:lnTo>
                      <a:lnTo>
                        <a:pt x="3396" y="213"/>
                      </a:lnTo>
                      <a:lnTo>
                        <a:pt x="3402" y="211"/>
                      </a:lnTo>
                      <a:lnTo>
                        <a:pt x="3400" y="207"/>
                      </a:lnTo>
                      <a:lnTo>
                        <a:pt x="3391" y="202"/>
                      </a:lnTo>
                      <a:lnTo>
                        <a:pt x="3374" y="196"/>
                      </a:lnTo>
                      <a:lnTo>
                        <a:pt x="3369" y="196"/>
                      </a:lnTo>
                      <a:lnTo>
                        <a:pt x="3361" y="195"/>
                      </a:lnTo>
                      <a:lnTo>
                        <a:pt x="3354" y="195"/>
                      </a:lnTo>
                      <a:lnTo>
                        <a:pt x="3339" y="199"/>
                      </a:lnTo>
                      <a:lnTo>
                        <a:pt x="3328" y="199"/>
                      </a:lnTo>
                      <a:lnTo>
                        <a:pt x="3317" y="203"/>
                      </a:lnTo>
                      <a:lnTo>
                        <a:pt x="3309" y="209"/>
                      </a:lnTo>
                      <a:lnTo>
                        <a:pt x="3288" y="218"/>
                      </a:lnTo>
                      <a:lnTo>
                        <a:pt x="3267" y="233"/>
                      </a:lnTo>
                      <a:lnTo>
                        <a:pt x="3248" y="252"/>
                      </a:lnTo>
                      <a:lnTo>
                        <a:pt x="3237" y="259"/>
                      </a:lnTo>
                      <a:lnTo>
                        <a:pt x="3233" y="264"/>
                      </a:lnTo>
                      <a:lnTo>
                        <a:pt x="3228" y="267"/>
                      </a:lnTo>
                      <a:lnTo>
                        <a:pt x="3209" y="286"/>
                      </a:lnTo>
                      <a:lnTo>
                        <a:pt x="3205" y="289"/>
                      </a:lnTo>
                      <a:lnTo>
                        <a:pt x="3199" y="294"/>
                      </a:lnTo>
                      <a:lnTo>
                        <a:pt x="3193" y="303"/>
                      </a:lnTo>
                      <a:lnTo>
                        <a:pt x="3187" y="309"/>
                      </a:lnTo>
                      <a:lnTo>
                        <a:pt x="3186" y="314"/>
                      </a:lnTo>
                      <a:lnTo>
                        <a:pt x="3167" y="335"/>
                      </a:lnTo>
                      <a:lnTo>
                        <a:pt x="3152" y="362"/>
                      </a:lnTo>
                      <a:lnTo>
                        <a:pt x="3148" y="367"/>
                      </a:lnTo>
                      <a:lnTo>
                        <a:pt x="3145" y="377"/>
                      </a:lnTo>
                      <a:lnTo>
                        <a:pt x="3145" y="379"/>
                      </a:lnTo>
                      <a:lnTo>
                        <a:pt x="3143" y="385"/>
                      </a:lnTo>
                      <a:lnTo>
                        <a:pt x="3134" y="407"/>
                      </a:lnTo>
                      <a:lnTo>
                        <a:pt x="3129" y="412"/>
                      </a:lnTo>
                      <a:lnTo>
                        <a:pt x="3129" y="417"/>
                      </a:lnTo>
                      <a:lnTo>
                        <a:pt x="3129" y="423"/>
                      </a:lnTo>
                      <a:lnTo>
                        <a:pt x="3125" y="428"/>
                      </a:lnTo>
                      <a:lnTo>
                        <a:pt x="3122" y="434"/>
                      </a:lnTo>
                      <a:lnTo>
                        <a:pt x="3119" y="444"/>
                      </a:lnTo>
                      <a:lnTo>
                        <a:pt x="3114" y="455"/>
                      </a:lnTo>
                      <a:lnTo>
                        <a:pt x="3109" y="459"/>
                      </a:lnTo>
                      <a:lnTo>
                        <a:pt x="3088" y="478"/>
                      </a:lnTo>
                      <a:lnTo>
                        <a:pt x="3083" y="480"/>
                      </a:lnTo>
                      <a:lnTo>
                        <a:pt x="3080" y="485"/>
                      </a:lnTo>
                      <a:lnTo>
                        <a:pt x="3077" y="488"/>
                      </a:lnTo>
                      <a:lnTo>
                        <a:pt x="3073" y="492"/>
                      </a:lnTo>
                      <a:lnTo>
                        <a:pt x="3077" y="488"/>
                      </a:lnTo>
                      <a:lnTo>
                        <a:pt x="3079" y="482"/>
                      </a:lnTo>
                      <a:lnTo>
                        <a:pt x="3081" y="477"/>
                      </a:lnTo>
                      <a:lnTo>
                        <a:pt x="3087" y="466"/>
                      </a:lnTo>
                      <a:lnTo>
                        <a:pt x="3091" y="461"/>
                      </a:lnTo>
                      <a:lnTo>
                        <a:pt x="3096" y="457"/>
                      </a:lnTo>
                      <a:lnTo>
                        <a:pt x="3100" y="451"/>
                      </a:lnTo>
                      <a:lnTo>
                        <a:pt x="3103" y="442"/>
                      </a:lnTo>
                      <a:lnTo>
                        <a:pt x="3105" y="425"/>
                      </a:lnTo>
                      <a:lnTo>
                        <a:pt x="3117" y="415"/>
                      </a:lnTo>
                      <a:lnTo>
                        <a:pt x="3117" y="411"/>
                      </a:lnTo>
                      <a:lnTo>
                        <a:pt x="3118" y="405"/>
                      </a:lnTo>
                      <a:lnTo>
                        <a:pt x="3121" y="400"/>
                      </a:lnTo>
                      <a:lnTo>
                        <a:pt x="3125" y="394"/>
                      </a:lnTo>
                      <a:lnTo>
                        <a:pt x="3128" y="386"/>
                      </a:lnTo>
                      <a:lnTo>
                        <a:pt x="3129" y="370"/>
                      </a:lnTo>
                      <a:lnTo>
                        <a:pt x="3129" y="359"/>
                      </a:lnTo>
                      <a:lnTo>
                        <a:pt x="3124" y="359"/>
                      </a:lnTo>
                      <a:lnTo>
                        <a:pt x="3118" y="355"/>
                      </a:lnTo>
                      <a:lnTo>
                        <a:pt x="3113" y="354"/>
                      </a:lnTo>
                      <a:lnTo>
                        <a:pt x="3106" y="356"/>
                      </a:lnTo>
                      <a:lnTo>
                        <a:pt x="3090" y="352"/>
                      </a:lnTo>
                      <a:lnTo>
                        <a:pt x="3084" y="352"/>
                      </a:lnTo>
                      <a:lnTo>
                        <a:pt x="3079" y="354"/>
                      </a:lnTo>
                      <a:lnTo>
                        <a:pt x="3073" y="356"/>
                      </a:lnTo>
                      <a:lnTo>
                        <a:pt x="3064" y="359"/>
                      </a:lnTo>
                      <a:lnTo>
                        <a:pt x="3068" y="354"/>
                      </a:lnTo>
                      <a:lnTo>
                        <a:pt x="3057" y="352"/>
                      </a:lnTo>
                      <a:lnTo>
                        <a:pt x="3052" y="354"/>
                      </a:lnTo>
                      <a:lnTo>
                        <a:pt x="3054" y="351"/>
                      </a:lnTo>
                      <a:lnTo>
                        <a:pt x="3071" y="351"/>
                      </a:lnTo>
                      <a:lnTo>
                        <a:pt x="3076" y="352"/>
                      </a:lnTo>
                      <a:lnTo>
                        <a:pt x="3081" y="351"/>
                      </a:lnTo>
                      <a:lnTo>
                        <a:pt x="3086" y="351"/>
                      </a:lnTo>
                      <a:lnTo>
                        <a:pt x="3091" y="350"/>
                      </a:lnTo>
                      <a:lnTo>
                        <a:pt x="3102" y="352"/>
                      </a:lnTo>
                      <a:lnTo>
                        <a:pt x="3107" y="352"/>
                      </a:lnTo>
                      <a:lnTo>
                        <a:pt x="3113" y="351"/>
                      </a:lnTo>
                      <a:lnTo>
                        <a:pt x="3118" y="352"/>
                      </a:lnTo>
                      <a:lnTo>
                        <a:pt x="3124" y="356"/>
                      </a:lnTo>
                      <a:lnTo>
                        <a:pt x="3132" y="356"/>
                      </a:lnTo>
                      <a:lnTo>
                        <a:pt x="3141" y="341"/>
                      </a:lnTo>
                      <a:lnTo>
                        <a:pt x="3141" y="337"/>
                      </a:lnTo>
                      <a:lnTo>
                        <a:pt x="3145" y="325"/>
                      </a:lnTo>
                      <a:lnTo>
                        <a:pt x="3145" y="321"/>
                      </a:lnTo>
                      <a:lnTo>
                        <a:pt x="3145" y="316"/>
                      </a:lnTo>
                      <a:lnTo>
                        <a:pt x="3151" y="312"/>
                      </a:lnTo>
                      <a:lnTo>
                        <a:pt x="3151" y="299"/>
                      </a:lnTo>
                      <a:lnTo>
                        <a:pt x="3155" y="294"/>
                      </a:lnTo>
                      <a:lnTo>
                        <a:pt x="3161" y="283"/>
                      </a:lnTo>
                      <a:lnTo>
                        <a:pt x="3167" y="278"/>
                      </a:lnTo>
                      <a:lnTo>
                        <a:pt x="3167" y="272"/>
                      </a:lnTo>
                      <a:lnTo>
                        <a:pt x="3170" y="267"/>
                      </a:lnTo>
                      <a:lnTo>
                        <a:pt x="3175" y="264"/>
                      </a:lnTo>
                      <a:lnTo>
                        <a:pt x="3176" y="260"/>
                      </a:lnTo>
                      <a:lnTo>
                        <a:pt x="3174" y="256"/>
                      </a:lnTo>
                      <a:lnTo>
                        <a:pt x="3176" y="259"/>
                      </a:lnTo>
                      <a:lnTo>
                        <a:pt x="3178" y="261"/>
                      </a:lnTo>
                      <a:lnTo>
                        <a:pt x="3176" y="265"/>
                      </a:lnTo>
                      <a:lnTo>
                        <a:pt x="3180" y="261"/>
                      </a:lnTo>
                      <a:lnTo>
                        <a:pt x="3186" y="259"/>
                      </a:lnTo>
                      <a:lnTo>
                        <a:pt x="3186" y="253"/>
                      </a:lnTo>
                      <a:lnTo>
                        <a:pt x="3180" y="253"/>
                      </a:lnTo>
                      <a:lnTo>
                        <a:pt x="3187" y="251"/>
                      </a:lnTo>
                      <a:lnTo>
                        <a:pt x="3187" y="244"/>
                      </a:lnTo>
                      <a:lnTo>
                        <a:pt x="3198" y="240"/>
                      </a:lnTo>
                      <a:lnTo>
                        <a:pt x="3202" y="240"/>
                      </a:lnTo>
                      <a:lnTo>
                        <a:pt x="3209" y="234"/>
                      </a:lnTo>
                      <a:lnTo>
                        <a:pt x="3210" y="234"/>
                      </a:lnTo>
                      <a:lnTo>
                        <a:pt x="3214" y="230"/>
                      </a:lnTo>
                      <a:lnTo>
                        <a:pt x="3220" y="230"/>
                      </a:lnTo>
                      <a:lnTo>
                        <a:pt x="3225" y="226"/>
                      </a:lnTo>
                      <a:lnTo>
                        <a:pt x="3228" y="215"/>
                      </a:lnTo>
                      <a:lnTo>
                        <a:pt x="3228" y="210"/>
                      </a:lnTo>
                      <a:lnTo>
                        <a:pt x="3225" y="204"/>
                      </a:lnTo>
                      <a:lnTo>
                        <a:pt x="3227" y="196"/>
                      </a:lnTo>
                      <a:lnTo>
                        <a:pt x="3225" y="191"/>
                      </a:lnTo>
                      <a:lnTo>
                        <a:pt x="3225" y="185"/>
                      </a:lnTo>
                      <a:lnTo>
                        <a:pt x="3231" y="184"/>
                      </a:lnTo>
                      <a:lnTo>
                        <a:pt x="3231" y="175"/>
                      </a:lnTo>
                      <a:lnTo>
                        <a:pt x="3232" y="169"/>
                      </a:lnTo>
                      <a:lnTo>
                        <a:pt x="3240" y="161"/>
                      </a:lnTo>
                      <a:lnTo>
                        <a:pt x="3242" y="150"/>
                      </a:lnTo>
                      <a:lnTo>
                        <a:pt x="3248" y="150"/>
                      </a:lnTo>
                      <a:lnTo>
                        <a:pt x="3252" y="147"/>
                      </a:lnTo>
                      <a:lnTo>
                        <a:pt x="3248" y="149"/>
                      </a:lnTo>
                      <a:lnTo>
                        <a:pt x="3247" y="145"/>
                      </a:lnTo>
                      <a:lnTo>
                        <a:pt x="3251" y="141"/>
                      </a:lnTo>
                      <a:lnTo>
                        <a:pt x="3256" y="143"/>
                      </a:lnTo>
                      <a:lnTo>
                        <a:pt x="3262" y="141"/>
                      </a:lnTo>
                      <a:lnTo>
                        <a:pt x="3267" y="141"/>
                      </a:lnTo>
                      <a:lnTo>
                        <a:pt x="3275" y="130"/>
                      </a:lnTo>
                      <a:lnTo>
                        <a:pt x="3281" y="131"/>
                      </a:lnTo>
                      <a:lnTo>
                        <a:pt x="3286" y="128"/>
                      </a:lnTo>
                      <a:lnTo>
                        <a:pt x="3308" y="116"/>
                      </a:lnTo>
                      <a:lnTo>
                        <a:pt x="3313" y="118"/>
                      </a:lnTo>
                      <a:lnTo>
                        <a:pt x="3328" y="114"/>
                      </a:lnTo>
                      <a:lnTo>
                        <a:pt x="3345" y="107"/>
                      </a:lnTo>
                      <a:lnTo>
                        <a:pt x="3349" y="101"/>
                      </a:lnTo>
                      <a:lnTo>
                        <a:pt x="3360" y="103"/>
                      </a:lnTo>
                      <a:lnTo>
                        <a:pt x="3365" y="101"/>
                      </a:lnTo>
                      <a:lnTo>
                        <a:pt x="3370" y="97"/>
                      </a:lnTo>
                      <a:lnTo>
                        <a:pt x="3379" y="93"/>
                      </a:lnTo>
                      <a:lnTo>
                        <a:pt x="3388" y="92"/>
                      </a:lnTo>
                      <a:lnTo>
                        <a:pt x="3395" y="92"/>
                      </a:lnTo>
                      <a:lnTo>
                        <a:pt x="3399" y="89"/>
                      </a:lnTo>
                      <a:lnTo>
                        <a:pt x="3404" y="92"/>
                      </a:lnTo>
                      <a:lnTo>
                        <a:pt x="3406" y="89"/>
                      </a:lnTo>
                      <a:lnTo>
                        <a:pt x="3408" y="88"/>
                      </a:lnTo>
                      <a:lnTo>
                        <a:pt x="3408" y="0"/>
                      </a:lnTo>
                      <a:lnTo>
                        <a:pt x="2525" y="0"/>
                      </a:lnTo>
                      <a:close/>
                      <a:moveTo>
                        <a:pt x="1674" y="369"/>
                      </a:moveTo>
                      <a:lnTo>
                        <a:pt x="1670" y="367"/>
                      </a:lnTo>
                      <a:lnTo>
                        <a:pt x="1664" y="362"/>
                      </a:lnTo>
                      <a:lnTo>
                        <a:pt x="1661" y="369"/>
                      </a:lnTo>
                      <a:lnTo>
                        <a:pt x="1661" y="374"/>
                      </a:lnTo>
                      <a:lnTo>
                        <a:pt x="1663" y="379"/>
                      </a:lnTo>
                      <a:lnTo>
                        <a:pt x="1663" y="385"/>
                      </a:lnTo>
                      <a:lnTo>
                        <a:pt x="1657" y="388"/>
                      </a:lnTo>
                      <a:lnTo>
                        <a:pt x="1652" y="389"/>
                      </a:lnTo>
                      <a:lnTo>
                        <a:pt x="1645" y="385"/>
                      </a:lnTo>
                      <a:lnTo>
                        <a:pt x="1644" y="381"/>
                      </a:lnTo>
                      <a:lnTo>
                        <a:pt x="1642" y="375"/>
                      </a:lnTo>
                      <a:lnTo>
                        <a:pt x="1641" y="364"/>
                      </a:lnTo>
                      <a:lnTo>
                        <a:pt x="1641" y="359"/>
                      </a:lnTo>
                      <a:lnTo>
                        <a:pt x="1644" y="355"/>
                      </a:lnTo>
                      <a:lnTo>
                        <a:pt x="1641" y="350"/>
                      </a:lnTo>
                      <a:lnTo>
                        <a:pt x="1644" y="343"/>
                      </a:lnTo>
                      <a:lnTo>
                        <a:pt x="1644" y="339"/>
                      </a:lnTo>
                      <a:lnTo>
                        <a:pt x="1644" y="335"/>
                      </a:lnTo>
                      <a:lnTo>
                        <a:pt x="1648" y="331"/>
                      </a:lnTo>
                      <a:lnTo>
                        <a:pt x="1649" y="326"/>
                      </a:lnTo>
                      <a:lnTo>
                        <a:pt x="1653" y="321"/>
                      </a:lnTo>
                      <a:lnTo>
                        <a:pt x="1659" y="317"/>
                      </a:lnTo>
                      <a:lnTo>
                        <a:pt x="1656" y="312"/>
                      </a:lnTo>
                      <a:lnTo>
                        <a:pt x="1652" y="312"/>
                      </a:lnTo>
                      <a:lnTo>
                        <a:pt x="1651" y="317"/>
                      </a:lnTo>
                      <a:lnTo>
                        <a:pt x="1646" y="322"/>
                      </a:lnTo>
                      <a:lnTo>
                        <a:pt x="1641" y="321"/>
                      </a:lnTo>
                      <a:lnTo>
                        <a:pt x="1644" y="312"/>
                      </a:lnTo>
                      <a:lnTo>
                        <a:pt x="1649" y="305"/>
                      </a:lnTo>
                      <a:lnTo>
                        <a:pt x="1655" y="294"/>
                      </a:lnTo>
                      <a:lnTo>
                        <a:pt x="1649" y="283"/>
                      </a:lnTo>
                      <a:lnTo>
                        <a:pt x="1645" y="282"/>
                      </a:lnTo>
                      <a:lnTo>
                        <a:pt x="1636" y="290"/>
                      </a:lnTo>
                      <a:lnTo>
                        <a:pt x="1633" y="299"/>
                      </a:lnTo>
                      <a:lnTo>
                        <a:pt x="1627" y="305"/>
                      </a:lnTo>
                      <a:lnTo>
                        <a:pt x="1626" y="303"/>
                      </a:lnTo>
                      <a:lnTo>
                        <a:pt x="1626" y="298"/>
                      </a:lnTo>
                      <a:lnTo>
                        <a:pt x="1625" y="294"/>
                      </a:lnTo>
                      <a:lnTo>
                        <a:pt x="1625" y="287"/>
                      </a:lnTo>
                      <a:lnTo>
                        <a:pt x="1629" y="278"/>
                      </a:lnTo>
                      <a:lnTo>
                        <a:pt x="1629" y="272"/>
                      </a:lnTo>
                      <a:lnTo>
                        <a:pt x="1625" y="261"/>
                      </a:lnTo>
                      <a:lnTo>
                        <a:pt x="1619" y="256"/>
                      </a:lnTo>
                      <a:lnTo>
                        <a:pt x="1614" y="260"/>
                      </a:lnTo>
                      <a:lnTo>
                        <a:pt x="1610" y="264"/>
                      </a:lnTo>
                      <a:lnTo>
                        <a:pt x="1609" y="260"/>
                      </a:lnTo>
                      <a:lnTo>
                        <a:pt x="1614" y="255"/>
                      </a:lnTo>
                      <a:lnTo>
                        <a:pt x="1615" y="249"/>
                      </a:lnTo>
                      <a:lnTo>
                        <a:pt x="1610" y="251"/>
                      </a:lnTo>
                      <a:lnTo>
                        <a:pt x="1604" y="248"/>
                      </a:lnTo>
                      <a:lnTo>
                        <a:pt x="1603" y="253"/>
                      </a:lnTo>
                      <a:lnTo>
                        <a:pt x="1596" y="268"/>
                      </a:lnTo>
                      <a:lnTo>
                        <a:pt x="1592" y="265"/>
                      </a:lnTo>
                      <a:lnTo>
                        <a:pt x="1585" y="263"/>
                      </a:lnTo>
                      <a:lnTo>
                        <a:pt x="1585" y="252"/>
                      </a:lnTo>
                      <a:lnTo>
                        <a:pt x="1581" y="245"/>
                      </a:lnTo>
                      <a:lnTo>
                        <a:pt x="1580" y="240"/>
                      </a:lnTo>
                      <a:lnTo>
                        <a:pt x="1575" y="234"/>
                      </a:lnTo>
                      <a:lnTo>
                        <a:pt x="1571" y="233"/>
                      </a:lnTo>
                      <a:lnTo>
                        <a:pt x="1565" y="227"/>
                      </a:lnTo>
                      <a:lnTo>
                        <a:pt x="1564" y="222"/>
                      </a:lnTo>
                      <a:lnTo>
                        <a:pt x="1562" y="217"/>
                      </a:lnTo>
                      <a:lnTo>
                        <a:pt x="1552" y="207"/>
                      </a:lnTo>
                      <a:lnTo>
                        <a:pt x="1547" y="202"/>
                      </a:lnTo>
                      <a:lnTo>
                        <a:pt x="1546" y="196"/>
                      </a:lnTo>
                      <a:lnTo>
                        <a:pt x="1543" y="192"/>
                      </a:lnTo>
                      <a:lnTo>
                        <a:pt x="1542" y="187"/>
                      </a:lnTo>
                      <a:lnTo>
                        <a:pt x="1553" y="181"/>
                      </a:lnTo>
                      <a:lnTo>
                        <a:pt x="1558" y="180"/>
                      </a:lnTo>
                      <a:lnTo>
                        <a:pt x="1562" y="175"/>
                      </a:lnTo>
                      <a:lnTo>
                        <a:pt x="1558" y="175"/>
                      </a:lnTo>
                      <a:lnTo>
                        <a:pt x="1553" y="175"/>
                      </a:lnTo>
                      <a:lnTo>
                        <a:pt x="1550" y="173"/>
                      </a:lnTo>
                      <a:lnTo>
                        <a:pt x="1545" y="176"/>
                      </a:lnTo>
                      <a:lnTo>
                        <a:pt x="1541" y="175"/>
                      </a:lnTo>
                      <a:lnTo>
                        <a:pt x="1535" y="172"/>
                      </a:lnTo>
                      <a:lnTo>
                        <a:pt x="1531" y="166"/>
                      </a:lnTo>
                      <a:lnTo>
                        <a:pt x="1526" y="164"/>
                      </a:lnTo>
                      <a:lnTo>
                        <a:pt x="1528" y="149"/>
                      </a:lnTo>
                      <a:lnTo>
                        <a:pt x="1535" y="143"/>
                      </a:lnTo>
                      <a:lnTo>
                        <a:pt x="1535" y="142"/>
                      </a:lnTo>
                      <a:lnTo>
                        <a:pt x="1537" y="131"/>
                      </a:lnTo>
                      <a:lnTo>
                        <a:pt x="1539" y="126"/>
                      </a:lnTo>
                      <a:lnTo>
                        <a:pt x="1539" y="120"/>
                      </a:lnTo>
                      <a:lnTo>
                        <a:pt x="1542" y="111"/>
                      </a:lnTo>
                      <a:lnTo>
                        <a:pt x="1550" y="110"/>
                      </a:lnTo>
                      <a:lnTo>
                        <a:pt x="1556" y="114"/>
                      </a:lnTo>
                      <a:lnTo>
                        <a:pt x="1561" y="112"/>
                      </a:lnTo>
                      <a:lnTo>
                        <a:pt x="1571" y="112"/>
                      </a:lnTo>
                      <a:lnTo>
                        <a:pt x="1576" y="114"/>
                      </a:lnTo>
                      <a:lnTo>
                        <a:pt x="1587" y="120"/>
                      </a:lnTo>
                      <a:lnTo>
                        <a:pt x="1592" y="126"/>
                      </a:lnTo>
                      <a:lnTo>
                        <a:pt x="1598" y="122"/>
                      </a:lnTo>
                      <a:lnTo>
                        <a:pt x="1598" y="122"/>
                      </a:lnTo>
                      <a:lnTo>
                        <a:pt x="1599" y="127"/>
                      </a:lnTo>
                      <a:lnTo>
                        <a:pt x="1599" y="133"/>
                      </a:lnTo>
                      <a:lnTo>
                        <a:pt x="1604" y="138"/>
                      </a:lnTo>
                      <a:lnTo>
                        <a:pt x="1607" y="143"/>
                      </a:lnTo>
                      <a:lnTo>
                        <a:pt x="1607" y="149"/>
                      </a:lnTo>
                      <a:lnTo>
                        <a:pt x="1611" y="153"/>
                      </a:lnTo>
                      <a:lnTo>
                        <a:pt x="1611" y="158"/>
                      </a:lnTo>
                      <a:lnTo>
                        <a:pt x="1615" y="164"/>
                      </a:lnTo>
                      <a:lnTo>
                        <a:pt x="1618" y="173"/>
                      </a:lnTo>
                      <a:lnTo>
                        <a:pt x="1623" y="179"/>
                      </a:lnTo>
                      <a:lnTo>
                        <a:pt x="1621" y="183"/>
                      </a:lnTo>
                      <a:lnTo>
                        <a:pt x="1621" y="188"/>
                      </a:lnTo>
                      <a:lnTo>
                        <a:pt x="1619" y="191"/>
                      </a:lnTo>
                      <a:lnTo>
                        <a:pt x="1630" y="206"/>
                      </a:lnTo>
                      <a:lnTo>
                        <a:pt x="1633" y="217"/>
                      </a:lnTo>
                      <a:lnTo>
                        <a:pt x="1638" y="227"/>
                      </a:lnTo>
                      <a:lnTo>
                        <a:pt x="1637" y="233"/>
                      </a:lnTo>
                      <a:lnTo>
                        <a:pt x="1640" y="238"/>
                      </a:lnTo>
                      <a:lnTo>
                        <a:pt x="1637" y="244"/>
                      </a:lnTo>
                      <a:lnTo>
                        <a:pt x="1641" y="249"/>
                      </a:lnTo>
                      <a:lnTo>
                        <a:pt x="1644" y="255"/>
                      </a:lnTo>
                      <a:lnTo>
                        <a:pt x="1648" y="260"/>
                      </a:lnTo>
                      <a:lnTo>
                        <a:pt x="1649" y="270"/>
                      </a:lnTo>
                      <a:lnTo>
                        <a:pt x="1655" y="272"/>
                      </a:lnTo>
                      <a:lnTo>
                        <a:pt x="1657" y="278"/>
                      </a:lnTo>
                      <a:lnTo>
                        <a:pt x="1653" y="278"/>
                      </a:lnTo>
                      <a:lnTo>
                        <a:pt x="1653" y="282"/>
                      </a:lnTo>
                      <a:lnTo>
                        <a:pt x="1661" y="293"/>
                      </a:lnTo>
                      <a:lnTo>
                        <a:pt x="1665" y="303"/>
                      </a:lnTo>
                      <a:lnTo>
                        <a:pt x="1670" y="310"/>
                      </a:lnTo>
                      <a:lnTo>
                        <a:pt x="1675" y="314"/>
                      </a:lnTo>
                      <a:lnTo>
                        <a:pt x="1678" y="320"/>
                      </a:lnTo>
                      <a:lnTo>
                        <a:pt x="1675" y="325"/>
                      </a:lnTo>
                      <a:lnTo>
                        <a:pt x="1678" y="329"/>
                      </a:lnTo>
                      <a:lnTo>
                        <a:pt x="1672" y="335"/>
                      </a:lnTo>
                      <a:lnTo>
                        <a:pt x="1675" y="359"/>
                      </a:lnTo>
                      <a:lnTo>
                        <a:pt x="1675" y="364"/>
                      </a:lnTo>
                      <a:lnTo>
                        <a:pt x="1678" y="370"/>
                      </a:lnTo>
                      <a:lnTo>
                        <a:pt x="1674" y="369"/>
                      </a:lnTo>
                      <a:close/>
                      <a:moveTo>
                        <a:pt x="2740" y="303"/>
                      </a:moveTo>
                      <a:lnTo>
                        <a:pt x="2729" y="317"/>
                      </a:lnTo>
                      <a:lnTo>
                        <a:pt x="2718" y="316"/>
                      </a:lnTo>
                      <a:lnTo>
                        <a:pt x="2717" y="303"/>
                      </a:lnTo>
                      <a:lnTo>
                        <a:pt x="2711" y="303"/>
                      </a:lnTo>
                      <a:lnTo>
                        <a:pt x="2702" y="306"/>
                      </a:lnTo>
                      <a:lnTo>
                        <a:pt x="2696" y="314"/>
                      </a:lnTo>
                      <a:lnTo>
                        <a:pt x="2694" y="324"/>
                      </a:lnTo>
                      <a:lnTo>
                        <a:pt x="2687" y="326"/>
                      </a:lnTo>
                      <a:lnTo>
                        <a:pt x="2680" y="335"/>
                      </a:lnTo>
                      <a:lnTo>
                        <a:pt x="2680" y="344"/>
                      </a:lnTo>
                      <a:lnTo>
                        <a:pt x="2685" y="350"/>
                      </a:lnTo>
                      <a:lnTo>
                        <a:pt x="2691" y="350"/>
                      </a:lnTo>
                      <a:lnTo>
                        <a:pt x="2695" y="350"/>
                      </a:lnTo>
                      <a:lnTo>
                        <a:pt x="2710" y="355"/>
                      </a:lnTo>
                      <a:lnTo>
                        <a:pt x="2717" y="364"/>
                      </a:lnTo>
                      <a:lnTo>
                        <a:pt x="2595" y="480"/>
                      </a:lnTo>
                      <a:lnTo>
                        <a:pt x="2557" y="440"/>
                      </a:lnTo>
                      <a:lnTo>
                        <a:pt x="2562" y="411"/>
                      </a:lnTo>
                      <a:lnTo>
                        <a:pt x="2574" y="423"/>
                      </a:lnTo>
                      <a:lnTo>
                        <a:pt x="2592" y="407"/>
                      </a:lnTo>
                      <a:lnTo>
                        <a:pt x="2597" y="411"/>
                      </a:lnTo>
                      <a:lnTo>
                        <a:pt x="2603" y="411"/>
                      </a:lnTo>
                      <a:lnTo>
                        <a:pt x="2612" y="400"/>
                      </a:lnTo>
                      <a:lnTo>
                        <a:pt x="2615" y="386"/>
                      </a:lnTo>
                      <a:lnTo>
                        <a:pt x="2615" y="385"/>
                      </a:lnTo>
                      <a:lnTo>
                        <a:pt x="2737" y="270"/>
                      </a:lnTo>
                      <a:lnTo>
                        <a:pt x="2745" y="272"/>
                      </a:lnTo>
                      <a:lnTo>
                        <a:pt x="2751" y="280"/>
                      </a:lnTo>
                      <a:lnTo>
                        <a:pt x="2752" y="290"/>
                      </a:lnTo>
                      <a:lnTo>
                        <a:pt x="2740" y="303"/>
                      </a:lnTo>
                      <a:close/>
                      <a:moveTo>
                        <a:pt x="3397" y="123"/>
                      </a:moveTo>
                      <a:lnTo>
                        <a:pt x="3387" y="126"/>
                      </a:lnTo>
                      <a:lnTo>
                        <a:pt x="3377" y="124"/>
                      </a:lnTo>
                      <a:lnTo>
                        <a:pt x="3372" y="126"/>
                      </a:lnTo>
                      <a:lnTo>
                        <a:pt x="3366" y="130"/>
                      </a:lnTo>
                      <a:lnTo>
                        <a:pt x="3361" y="133"/>
                      </a:lnTo>
                      <a:lnTo>
                        <a:pt x="3360" y="138"/>
                      </a:lnTo>
                      <a:lnTo>
                        <a:pt x="3365" y="141"/>
                      </a:lnTo>
                      <a:lnTo>
                        <a:pt x="3370" y="139"/>
                      </a:lnTo>
                      <a:lnTo>
                        <a:pt x="3374" y="141"/>
                      </a:lnTo>
                      <a:lnTo>
                        <a:pt x="3380" y="141"/>
                      </a:lnTo>
                      <a:lnTo>
                        <a:pt x="3395" y="142"/>
                      </a:lnTo>
                      <a:lnTo>
                        <a:pt x="3406" y="145"/>
                      </a:lnTo>
                      <a:lnTo>
                        <a:pt x="3408" y="146"/>
                      </a:lnTo>
                      <a:lnTo>
                        <a:pt x="3408" y="122"/>
                      </a:lnTo>
                      <a:lnTo>
                        <a:pt x="3406" y="122"/>
                      </a:lnTo>
                      <a:lnTo>
                        <a:pt x="3397" y="123"/>
                      </a:lnTo>
                      <a:close/>
                      <a:moveTo>
                        <a:pt x="2483" y="709"/>
                      </a:moveTo>
                      <a:lnTo>
                        <a:pt x="2494" y="713"/>
                      </a:lnTo>
                      <a:lnTo>
                        <a:pt x="2500" y="712"/>
                      </a:lnTo>
                      <a:lnTo>
                        <a:pt x="2508" y="701"/>
                      </a:lnTo>
                      <a:lnTo>
                        <a:pt x="2508" y="706"/>
                      </a:lnTo>
                      <a:lnTo>
                        <a:pt x="2502" y="710"/>
                      </a:lnTo>
                      <a:lnTo>
                        <a:pt x="2508" y="716"/>
                      </a:lnTo>
                      <a:lnTo>
                        <a:pt x="2509" y="714"/>
                      </a:lnTo>
                      <a:lnTo>
                        <a:pt x="2512" y="709"/>
                      </a:lnTo>
                      <a:lnTo>
                        <a:pt x="2520" y="694"/>
                      </a:lnTo>
                      <a:lnTo>
                        <a:pt x="2515" y="691"/>
                      </a:lnTo>
                      <a:lnTo>
                        <a:pt x="2516" y="686"/>
                      </a:lnTo>
                      <a:lnTo>
                        <a:pt x="2510" y="687"/>
                      </a:lnTo>
                      <a:lnTo>
                        <a:pt x="2509" y="694"/>
                      </a:lnTo>
                      <a:lnTo>
                        <a:pt x="2506" y="687"/>
                      </a:lnTo>
                      <a:lnTo>
                        <a:pt x="2501" y="686"/>
                      </a:lnTo>
                      <a:lnTo>
                        <a:pt x="2501" y="682"/>
                      </a:lnTo>
                      <a:lnTo>
                        <a:pt x="2500" y="679"/>
                      </a:lnTo>
                      <a:lnTo>
                        <a:pt x="2496" y="679"/>
                      </a:lnTo>
                      <a:lnTo>
                        <a:pt x="2490" y="683"/>
                      </a:lnTo>
                      <a:lnTo>
                        <a:pt x="2489" y="689"/>
                      </a:lnTo>
                      <a:lnTo>
                        <a:pt x="2478" y="683"/>
                      </a:lnTo>
                      <a:lnTo>
                        <a:pt x="2478" y="682"/>
                      </a:lnTo>
                      <a:lnTo>
                        <a:pt x="2474" y="683"/>
                      </a:lnTo>
                      <a:lnTo>
                        <a:pt x="2467" y="686"/>
                      </a:lnTo>
                      <a:lnTo>
                        <a:pt x="2463" y="690"/>
                      </a:lnTo>
                      <a:lnTo>
                        <a:pt x="2464" y="694"/>
                      </a:lnTo>
                      <a:lnTo>
                        <a:pt x="2463" y="695"/>
                      </a:lnTo>
                      <a:lnTo>
                        <a:pt x="2458" y="694"/>
                      </a:lnTo>
                      <a:lnTo>
                        <a:pt x="2453" y="697"/>
                      </a:lnTo>
                      <a:lnTo>
                        <a:pt x="2448" y="691"/>
                      </a:lnTo>
                      <a:lnTo>
                        <a:pt x="2449" y="686"/>
                      </a:lnTo>
                      <a:lnTo>
                        <a:pt x="2444" y="687"/>
                      </a:lnTo>
                      <a:lnTo>
                        <a:pt x="2440" y="691"/>
                      </a:lnTo>
                      <a:lnTo>
                        <a:pt x="2429" y="690"/>
                      </a:lnTo>
                      <a:lnTo>
                        <a:pt x="2426" y="695"/>
                      </a:lnTo>
                      <a:lnTo>
                        <a:pt x="2436" y="699"/>
                      </a:lnTo>
                      <a:lnTo>
                        <a:pt x="2441" y="699"/>
                      </a:lnTo>
                      <a:lnTo>
                        <a:pt x="2447" y="701"/>
                      </a:lnTo>
                      <a:lnTo>
                        <a:pt x="2458" y="701"/>
                      </a:lnTo>
                      <a:lnTo>
                        <a:pt x="2462" y="702"/>
                      </a:lnTo>
                      <a:lnTo>
                        <a:pt x="2467" y="702"/>
                      </a:lnTo>
                      <a:lnTo>
                        <a:pt x="2474" y="705"/>
                      </a:lnTo>
                      <a:lnTo>
                        <a:pt x="2478" y="705"/>
                      </a:lnTo>
                      <a:lnTo>
                        <a:pt x="2483" y="709"/>
                      </a:lnTo>
                      <a:close/>
                      <a:moveTo>
                        <a:pt x="2413" y="694"/>
                      </a:moveTo>
                      <a:lnTo>
                        <a:pt x="2414" y="699"/>
                      </a:lnTo>
                      <a:lnTo>
                        <a:pt x="2420" y="699"/>
                      </a:lnTo>
                      <a:lnTo>
                        <a:pt x="2424" y="695"/>
                      </a:lnTo>
                      <a:lnTo>
                        <a:pt x="2418" y="690"/>
                      </a:lnTo>
                      <a:lnTo>
                        <a:pt x="2413" y="694"/>
                      </a:lnTo>
                      <a:close/>
                      <a:moveTo>
                        <a:pt x="2380" y="670"/>
                      </a:moveTo>
                      <a:lnTo>
                        <a:pt x="2376" y="670"/>
                      </a:lnTo>
                      <a:lnTo>
                        <a:pt x="2372" y="670"/>
                      </a:lnTo>
                      <a:lnTo>
                        <a:pt x="2373" y="675"/>
                      </a:lnTo>
                      <a:lnTo>
                        <a:pt x="2382" y="685"/>
                      </a:lnTo>
                      <a:lnTo>
                        <a:pt x="2386" y="686"/>
                      </a:lnTo>
                      <a:lnTo>
                        <a:pt x="2387" y="679"/>
                      </a:lnTo>
                      <a:lnTo>
                        <a:pt x="2391" y="674"/>
                      </a:lnTo>
                      <a:lnTo>
                        <a:pt x="2386" y="671"/>
                      </a:lnTo>
                      <a:lnTo>
                        <a:pt x="2380" y="670"/>
                      </a:lnTo>
                      <a:close/>
                      <a:moveTo>
                        <a:pt x="209" y="335"/>
                      </a:moveTo>
                      <a:lnTo>
                        <a:pt x="210" y="329"/>
                      </a:lnTo>
                      <a:lnTo>
                        <a:pt x="205" y="332"/>
                      </a:lnTo>
                      <a:lnTo>
                        <a:pt x="202" y="337"/>
                      </a:lnTo>
                      <a:lnTo>
                        <a:pt x="202" y="325"/>
                      </a:lnTo>
                      <a:lnTo>
                        <a:pt x="198" y="320"/>
                      </a:lnTo>
                      <a:lnTo>
                        <a:pt x="203" y="316"/>
                      </a:lnTo>
                      <a:lnTo>
                        <a:pt x="198" y="303"/>
                      </a:lnTo>
                      <a:lnTo>
                        <a:pt x="194" y="299"/>
                      </a:lnTo>
                      <a:lnTo>
                        <a:pt x="198" y="294"/>
                      </a:lnTo>
                      <a:lnTo>
                        <a:pt x="198" y="289"/>
                      </a:lnTo>
                      <a:lnTo>
                        <a:pt x="193" y="286"/>
                      </a:lnTo>
                      <a:lnTo>
                        <a:pt x="191" y="280"/>
                      </a:lnTo>
                      <a:lnTo>
                        <a:pt x="193" y="278"/>
                      </a:lnTo>
                      <a:lnTo>
                        <a:pt x="187" y="275"/>
                      </a:lnTo>
                      <a:lnTo>
                        <a:pt x="184" y="270"/>
                      </a:lnTo>
                      <a:lnTo>
                        <a:pt x="179" y="267"/>
                      </a:lnTo>
                      <a:lnTo>
                        <a:pt x="174" y="261"/>
                      </a:lnTo>
                      <a:lnTo>
                        <a:pt x="168" y="260"/>
                      </a:lnTo>
                      <a:lnTo>
                        <a:pt x="163" y="255"/>
                      </a:lnTo>
                      <a:lnTo>
                        <a:pt x="159" y="249"/>
                      </a:lnTo>
                      <a:lnTo>
                        <a:pt x="155" y="244"/>
                      </a:lnTo>
                      <a:lnTo>
                        <a:pt x="152" y="240"/>
                      </a:lnTo>
                      <a:lnTo>
                        <a:pt x="152" y="234"/>
                      </a:lnTo>
                      <a:lnTo>
                        <a:pt x="149" y="227"/>
                      </a:lnTo>
                      <a:lnTo>
                        <a:pt x="155" y="229"/>
                      </a:lnTo>
                      <a:lnTo>
                        <a:pt x="155" y="225"/>
                      </a:lnTo>
                      <a:lnTo>
                        <a:pt x="149" y="214"/>
                      </a:lnTo>
                      <a:lnTo>
                        <a:pt x="145" y="203"/>
                      </a:lnTo>
                      <a:lnTo>
                        <a:pt x="145" y="199"/>
                      </a:lnTo>
                      <a:lnTo>
                        <a:pt x="141" y="184"/>
                      </a:lnTo>
                      <a:lnTo>
                        <a:pt x="141" y="173"/>
                      </a:lnTo>
                      <a:lnTo>
                        <a:pt x="137" y="168"/>
                      </a:lnTo>
                      <a:lnTo>
                        <a:pt x="133" y="165"/>
                      </a:lnTo>
                      <a:lnTo>
                        <a:pt x="126" y="164"/>
                      </a:lnTo>
                      <a:lnTo>
                        <a:pt x="122" y="158"/>
                      </a:lnTo>
                      <a:lnTo>
                        <a:pt x="117" y="157"/>
                      </a:lnTo>
                      <a:lnTo>
                        <a:pt x="112" y="153"/>
                      </a:lnTo>
                      <a:lnTo>
                        <a:pt x="108" y="149"/>
                      </a:lnTo>
                      <a:lnTo>
                        <a:pt x="103" y="146"/>
                      </a:lnTo>
                      <a:lnTo>
                        <a:pt x="95" y="143"/>
                      </a:lnTo>
                      <a:lnTo>
                        <a:pt x="85" y="139"/>
                      </a:lnTo>
                      <a:lnTo>
                        <a:pt x="80" y="134"/>
                      </a:lnTo>
                      <a:lnTo>
                        <a:pt x="69" y="128"/>
                      </a:lnTo>
                      <a:lnTo>
                        <a:pt x="68" y="126"/>
                      </a:lnTo>
                      <a:lnTo>
                        <a:pt x="57" y="118"/>
                      </a:lnTo>
                      <a:lnTo>
                        <a:pt x="51" y="112"/>
                      </a:lnTo>
                      <a:lnTo>
                        <a:pt x="49" y="107"/>
                      </a:lnTo>
                      <a:lnTo>
                        <a:pt x="46" y="105"/>
                      </a:lnTo>
                      <a:lnTo>
                        <a:pt x="43" y="100"/>
                      </a:lnTo>
                      <a:lnTo>
                        <a:pt x="27" y="88"/>
                      </a:lnTo>
                      <a:lnTo>
                        <a:pt x="23" y="88"/>
                      </a:lnTo>
                      <a:lnTo>
                        <a:pt x="19" y="85"/>
                      </a:lnTo>
                      <a:lnTo>
                        <a:pt x="9" y="88"/>
                      </a:lnTo>
                      <a:lnTo>
                        <a:pt x="4" y="86"/>
                      </a:lnTo>
                      <a:lnTo>
                        <a:pt x="0" y="92"/>
                      </a:lnTo>
                      <a:lnTo>
                        <a:pt x="4" y="97"/>
                      </a:lnTo>
                      <a:lnTo>
                        <a:pt x="1" y="100"/>
                      </a:lnTo>
                      <a:lnTo>
                        <a:pt x="4" y="105"/>
                      </a:lnTo>
                      <a:lnTo>
                        <a:pt x="7" y="111"/>
                      </a:lnTo>
                      <a:lnTo>
                        <a:pt x="15" y="118"/>
                      </a:lnTo>
                      <a:lnTo>
                        <a:pt x="26" y="119"/>
                      </a:lnTo>
                      <a:lnTo>
                        <a:pt x="30" y="119"/>
                      </a:lnTo>
                      <a:lnTo>
                        <a:pt x="35" y="115"/>
                      </a:lnTo>
                      <a:lnTo>
                        <a:pt x="30" y="114"/>
                      </a:lnTo>
                      <a:lnTo>
                        <a:pt x="26" y="108"/>
                      </a:lnTo>
                      <a:lnTo>
                        <a:pt x="42" y="118"/>
                      </a:lnTo>
                      <a:lnTo>
                        <a:pt x="46" y="119"/>
                      </a:lnTo>
                      <a:lnTo>
                        <a:pt x="42" y="119"/>
                      </a:lnTo>
                      <a:lnTo>
                        <a:pt x="38" y="123"/>
                      </a:lnTo>
                      <a:lnTo>
                        <a:pt x="39" y="128"/>
                      </a:lnTo>
                      <a:lnTo>
                        <a:pt x="39" y="134"/>
                      </a:lnTo>
                      <a:lnTo>
                        <a:pt x="35" y="123"/>
                      </a:lnTo>
                      <a:lnTo>
                        <a:pt x="31" y="122"/>
                      </a:lnTo>
                      <a:lnTo>
                        <a:pt x="18" y="120"/>
                      </a:lnTo>
                      <a:lnTo>
                        <a:pt x="13" y="126"/>
                      </a:lnTo>
                      <a:lnTo>
                        <a:pt x="15" y="131"/>
                      </a:lnTo>
                      <a:lnTo>
                        <a:pt x="20" y="133"/>
                      </a:lnTo>
                      <a:lnTo>
                        <a:pt x="19" y="138"/>
                      </a:lnTo>
                      <a:lnTo>
                        <a:pt x="20" y="139"/>
                      </a:lnTo>
                      <a:lnTo>
                        <a:pt x="9" y="145"/>
                      </a:lnTo>
                      <a:lnTo>
                        <a:pt x="15" y="150"/>
                      </a:lnTo>
                      <a:lnTo>
                        <a:pt x="20" y="147"/>
                      </a:lnTo>
                      <a:lnTo>
                        <a:pt x="26" y="147"/>
                      </a:lnTo>
                      <a:lnTo>
                        <a:pt x="26" y="150"/>
                      </a:lnTo>
                      <a:lnTo>
                        <a:pt x="35" y="149"/>
                      </a:lnTo>
                      <a:lnTo>
                        <a:pt x="31" y="154"/>
                      </a:lnTo>
                      <a:lnTo>
                        <a:pt x="32" y="160"/>
                      </a:lnTo>
                      <a:lnTo>
                        <a:pt x="38" y="162"/>
                      </a:lnTo>
                      <a:lnTo>
                        <a:pt x="39" y="161"/>
                      </a:lnTo>
                      <a:lnTo>
                        <a:pt x="43" y="157"/>
                      </a:lnTo>
                      <a:lnTo>
                        <a:pt x="47" y="161"/>
                      </a:lnTo>
                      <a:lnTo>
                        <a:pt x="43" y="166"/>
                      </a:lnTo>
                      <a:lnTo>
                        <a:pt x="41" y="172"/>
                      </a:lnTo>
                      <a:lnTo>
                        <a:pt x="42" y="177"/>
                      </a:lnTo>
                      <a:lnTo>
                        <a:pt x="47" y="180"/>
                      </a:lnTo>
                      <a:lnTo>
                        <a:pt x="53" y="181"/>
                      </a:lnTo>
                      <a:lnTo>
                        <a:pt x="56" y="176"/>
                      </a:lnTo>
                      <a:lnTo>
                        <a:pt x="56" y="181"/>
                      </a:lnTo>
                      <a:lnTo>
                        <a:pt x="57" y="181"/>
                      </a:lnTo>
                      <a:lnTo>
                        <a:pt x="61" y="176"/>
                      </a:lnTo>
                      <a:lnTo>
                        <a:pt x="64" y="181"/>
                      </a:lnTo>
                      <a:lnTo>
                        <a:pt x="69" y="184"/>
                      </a:lnTo>
                      <a:lnTo>
                        <a:pt x="68" y="188"/>
                      </a:lnTo>
                      <a:lnTo>
                        <a:pt x="68" y="200"/>
                      </a:lnTo>
                      <a:lnTo>
                        <a:pt x="72" y="200"/>
                      </a:lnTo>
                      <a:lnTo>
                        <a:pt x="77" y="196"/>
                      </a:lnTo>
                      <a:lnTo>
                        <a:pt x="72" y="202"/>
                      </a:lnTo>
                      <a:lnTo>
                        <a:pt x="77" y="206"/>
                      </a:lnTo>
                      <a:lnTo>
                        <a:pt x="83" y="209"/>
                      </a:lnTo>
                      <a:lnTo>
                        <a:pt x="91" y="209"/>
                      </a:lnTo>
                      <a:lnTo>
                        <a:pt x="85" y="210"/>
                      </a:lnTo>
                      <a:lnTo>
                        <a:pt x="75" y="209"/>
                      </a:lnTo>
                      <a:lnTo>
                        <a:pt x="70" y="209"/>
                      </a:lnTo>
                      <a:lnTo>
                        <a:pt x="65" y="209"/>
                      </a:lnTo>
                      <a:lnTo>
                        <a:pt x="64" y="214"/>
                      </a:lnTo>
                      <a:lnTo>
                        <a:pt x="61" y="222"/>
                      </a:lnTo>
                      <a:lnTo>
                        <a:pt x="65" y="226"/>
                      </a:lnTo>
                      <a:lnTo>
                        <a:pt x="66" y="221"/>
                      </a:lnTo>
                      <a:lnTo>
                        <a:pt x="70" y="226"/>
                      </a:lnTo>
                      <a:lnTo>
                        <a:pt x="76" y="229"/>
                      </a:lnTo>
                      <a:lnTo>
                        <a:pt x="87" y="227"/>
                      </a:lnTo>
                      <a:lnTo>
                        <a:pt x="87" y="233"/>
                      </a:lnTo>
                      <a:lnTo>
                        <a:pt x="91" y="236"/>
                      </a:lnTo>
                      <a:lnTo>
                        <a:pt x="93" y="233"/>
                      </a:lnTo>
                      <a:lnTo>
                        <a:pt x="91" y="238"/>
                      </a:lnTo>
                      <a:lnTo>
                        <a:pt x="87" y="241"/>
                      </a:lnTo>
                      <a:lnTo>
                        <a:pt x="87" y="246"/>
                      </a:lnTo>
                      <a:lnTo>
                        <a:pt x="96" y="242"/>
                      </a:lnTo>
                      <a:lnTo>
                        <a:pt x="98" y="253"/>
                      </a:lnTo>
                      <a:lnTo>
                        <a:pt x="103" y="253"/>
                      </a:lnTo>
                      <a:lnTo>
                        <a:pt x="104" y="256"/>
                      </a:lnTo>
                      <a:lnTo>
                        <a:pt x="99" y="259"/>
                      </a:lnTo>
                      <a:lnTo>
                        <a:pt x="93" y="259"/>
                      </a:lnTo>
                      <a:lnTo>
                        <a:pt x="99" y="268"/>
                      </a:lnTo>
                      <a:lnTo>
                        <a:pt x="106" y="278"/>
                      </a:lnTo>
                      <a:lnTo>
                        <a:pt x="111" y="276"/>
                      </a:lnTo>
                      <a:lnTo>
                        <a:pt x="115" y="271"/>
                      </a:lnTo>
                      <a:lnTo>
                        <a:pt x="115" y="276"/>
                      </a:lnTo>
                      <a:lnTo>
                        <a:pt x="119" y="279"/>
                      </a:lnTo>
                      <a:lnTo>
                        <a:pt x="125" y="278"/>
                      </a:lnTo>
                      <a:lnTo>
                        <a:pt x="136" y="282"/>
                      </a:lnTo>
                      <a:lnTo>
                        <a:pt x="141" y="278"/>
                      </a:lnTo>
                      <a:lnTo>
                        <a:pt x="145" y="272"/>
                      </a:lnTo>
                      <a:lnTo>
                        <a:pt x="148" y="264"/>
                      </a:lnTo>
                      <a:lnTo>
                        <a:pt x="148" y="270"/>
                      </a:lnTo>
                      <a:lnTo>
                        <a:pt x="146" y="274"/>
                      </a:lnTo>
                      <a:lnTo>
                        <a:pt x="142" y="279"/>
                      </a:lnTo>
                      <a:lnTo>
                        <a:pt x="137" y="283"/>
                      </a:lnTo>
                      <a:lnTo>
                        <a:pt x="131" y="283"/>
                      </a:lnTo>
                      <a:lnTo>
                        <a:pt x="126" y="287"/>
                      </a:lnTo>
                      <a:lnTo>
                        <a:pt x="119" y="291"/>
                      </a:lnTo>
                      <a:lnTo>
                        <a:pt x="121" y="297"/>
                      </a:lnTo>
                      <a:lnTo>
                        <a:pt x="125" y="301"/>
                      </a:lnTo>
                      <a:lnTo>
                        <a:pt x="134" y="312"/>
                      </a:lnTo>
                      <a:lnTo>
                        <a:pt x="138" y="316"/>
                      </a:lnTo>
                      <a:lnTo>
                        <a:pt x="149" y="324"/>
                      </a:lnTo>
                      <a:lnTo>
                        <a:pt x="155" y="322"/>
                      </a:lnTo>
                      <a:lnTo>
                        <a:pt x="155" y="328"/>
                      </a:lnTo>
                      <a:lnTo>
                        <a:pt x="160" y="333"/>
                      </a:lnTo>
                      <a:lnTo>
                        <a:pt x="174" y="344"/>
                      </a:lnTo>
                      <a:lnTo>
                        <a:pt x="179" y="347"/>
                      </a:lnTo>
                      <a:lnTo>
                        <a:pt x="184" y="350"/>
                      </a:lnTo>
                      <a:lnTo>
                        <a:pt x="188" y="354"/>
                      </a:lnTo>
                      <a:lnTo>
                        <a:pt x="194" y="355"/>
                      </a:lnTo>
                      <a:lnTo>
                        <a:pt x="198" y="351"/>
                      </a:lnTo>
                      <a:lnTo>
                        <a:pt x="203" y="347"/>
                      </a:lnTo>
                      <a:lnTo>
                        <a:pt x="207" y="351"/>
                      </a:lnTo>
                      <a:lnTo>
                        <a:pt x="211" y="347"/>
                      </a:lnTo>
                      <a:lnTo>
                        <a:pt x="209" y="341"/>
                      </a:lnTo>
                      <a:lnTo>
                        <a:pt x="209" y="335"/>
                      </a:lnTo>
                      <a:close/>
                      <a:moveTo>
                        <a:pt x="41" y="44"/>
                      </a:moveTo>
                      <a:lnTo>
                        <a:pt x="45" y="44"/>
                      </a:lnTo>
                      <a:lnTo>
                        <a:pt x="45" y="39"/>
                      </a:lnTo>
                      <a:lnTo>
                        <a:pt x="46" y="34"/>
                      </a:lnTo>
                      <a:lnTo>
                        <a:pt x="45" y="23"/>
                      </a:lnTo>
                      <a:lnTo>
                        <a:pt x="41" y="24"/>
                      </a:lnTo>
                      <a:lnTo>
                        <a:pt x="35" y="27"/>
                      </a:lnTo>
                      <a:lnTo>
                        <a:pt x="37" y="32"/>
                      </a:lnTo>
                      <a:lnTo>
                        <a:pt x="35" y="38"/>
                      </a:lnTo>
                      <a:lnTo>
                        <a:pt x="41" y="44"/>
                      </a:lnTo>
                      <a:close/>
                      <a:moveTo>
                        <a:pt x="66" y="194"/>
                      </a:moveTo>
                      <a:lnTo>
                        <a:pt x="65" y="188"/>
                      </a:lnTo>
                      <a:lnTo>
                        <a:pt x="62" y="183"/>
                      </a:lnTo>
                      <a:lnTo>
                        <a:pt x="57" y="183"/>
                      </a:lnTo>
                      <a:lnTo>
                        <a:pt x="49" y="184"/>
                      </a:lnTo>
                      <a:lnTo>
                        <a:pt x="56" y="190"/>
                      </a:lnTo>
                      <a:lnTo>
                        <a:pt x="49" y="194"/>
                      </a:lnTo>
                      <a:lnTo>
                        <a:pt x="53" y="199"/>
                      </a:lnTo>
                      <a:lnTo>
                        <a:pt x="53" y="202"/>
                      </a:lnTo>
                      <a:lnTo>
                        <a:pt x="60" y="207"/>
                      </a:lnTo>
                      <a:lnTo>
                        <a:pt x="64" y="204"/>
                      </a:lnTo>
                      <a:lnTo>
                        <a:pt x="66" y="194"/>
                      </a:lnTo>
                      <a:close/>
                      <a:moveTo>
                        <a:pt x="80" y="232"/>
                      </a:moveTo>
                      <a:lnTo>
                        <a:pt x="76" y="234"/>
                      </a:lnTo>
                      <a:lnTo>
                        <a:pt x="79" y="240"/>
                      </a:lnTo>
                      <a:lnTo>
                        <a:pt x="84" y="241"/>
                      </a:lnTo>
                      <a:lnTo>
                        <a:pt x="85" y="236"/>
                      </a:lnTo>
                      <a:lnTo>
                        <a:pt x="83" y="232"/>
                      </a:lnTo>
                      <a:lnTo>
                        <a:pt x="80" y="232"/>
                      </a:lnTo>
                      <a:close/>
                      <a:moveTo>
                        <a:pt x="102" y="131"/>
                      </a:moveTo>
                      <a:lnTo>
                        <a:pt x="107" y="130"/>
                      </a:lnTo>
                      <a:lnTo>
                        <a:pt x="112" y="124"/>
                      </a:lnTo>
                      <a:lnTo>
                        <a:pt x="111" y="119"/>
                      </a:lnTo>
                      <a:lnTo>
                        <a:pt x="108" y="119"/>
                      </a:lnTo>
                      <a:lnTo>
                        <a:pt x="104" y="118"/>
                      </a:lnTo>
                      <a:lnTo>
                        <a:pt x="93" y="122"/>
                      </a:lnTo>
                      <a:lnTo>
                        <a:pt x="91" y="127"/>
                      </a:lnTo>
                      <a:lnTo>
                        <a:pt x="96" y="128"/>
                      </a:lnTo>
                      <a:lnTo>
                        <a:pt x="102" y="131"/>
                      </a:lnTo>
                      <a:close/>
                      <a:moveTo>
                        <a:pt x="142" y="183"/>
                      </a:moveTo>
                      <a:lnTo>
                        <a:pt x="146" y="194"/>
                      </a:lnTo>
                      <a:lnTo>
                        <a:pt x="146" y="199"/>
                      </a:lnTo>
                      <a:lnTo>
                        <a:pt x="148" y="199"/>
                      </a:lnTo>
                      <a:lnTo>
                        <a:pt x="148" y="194"/>
                      </a:lnTo>
                      <a:lnTo>
                        <a:pt x="146" y="188"/>
                      </a:lnTo>
                      <a:lnTo>
                        <a:pt x="152" y="184"/>
                      </a:lnTo>
                      <a:lnTo>
                        <a:pt x="150" y="179"/>
                      </a:lnTo>
                      <a:lnTo>
                        <a:pt x="149" y="175"/>
                      </a:lnTo>
                      <a:lnTo>
                        <a:pt x="144" y="177"/>
                      </a:lnTo>
                      <a:lnTo>
                        <a:pt x="142" y="183"/>
                      </a:lnTo>
                      <a:close/>
                      <a:moveTo>
                        <a:pt x="152" y="165"/>
                      </a:moveTo>
                      <a:lnTo>
                        <a:pt x="148" y="171"/>
                      </a:lnTo>
                      <a:lnTo>
                        <a:pt x="144" y="171"/>
                      </a:lnTo>
                      <a:lnTo>
                        <a:pt x="148" y="173"/>
                      </a:lnTo>
                      <a:lnTo>
                        <a:pt x="152" y="179"/>
                      </a:lnTo>
                      <a:lnTo>
                        <a:pt x="155" y="184"/>
                      </a:lnTo>
                      <a:lnTo>
                        <a:pt x="152" y="188"/>
                      </a:lnTo>
                      <a:lnTo>
                        <a:pt x="156" y="185"/>
                      </a:lnTo>
                      <a:lnTo>
                        <a:pt x="157" y="180"/>
                      </a:lnTo>
                      <a:lnTo>
                        <a:pt x="155" y="169"/>
                      </a:lnTo>
                      <a:lnTo>
                        <a:pt x="152" y="165"/>
                      </a:lnTo>
                      <a:close/>
                      <a:moveTo>
                        <a:pt x="157" y="196"/>
                      </a:moveTo>
                      <a:lnTo>
                        <a:pt x="159" y="200"/>
                      </a:lnTo>
                      <a:lnTo>
                        <a:pt x="163" y="195"/>
                      </a:lnTo>
                      <a:lnTo>
                        <a:pt x="160" y="188"/>
                      </a:lnTo>
                      <a:lnTo>
                        <a:pt x="156" y="192"/>
                      </a:lnTo>
                      <a:lnTo>
                        <a:pt x="157" y="196"/>
                      </a:lnTo>
                      <a:close/>
                      <a:moveTo>
                        <a:pt x="180" y="244"/>
                      </a:moveTo>
                      <a:lnTo>
                        <a:pt x="188" y="253"/>
                      </a:lnTo>
                      <a:lnTo>
                        <a:pt x="190" y="255"/>
                      </a:lnTo>
                      <a:lnTo>
                        <a:pt x="188" y="249"/>
                      </a:lnTo>
                      <a:lnTo>
                        <a:pt x="186" y="244"/>
                      </a:lnTo>
                      <a:lnTo>
                        <a:pt x="182" y="234"/>
                      </a:lnTo>
                      <a:lnTo>
                        <a:pt x="176" y="230"/>
                      </a:lnTo>
                      <a:lnTo>
                        <a:pt x="172" y="225"/>
                      </a:lnTo>
                      <a:lnTo>
                        <a:pt x="168" y="223"/>
                      </a:lnTo>
                      <a:lnTo>
                        <a:pt x="168" y="229"/>
                      </a:lnTo>
                      <a:lnTo>
                        <a:pt x="174" y="234"/>
                      </a:lnTo>
                      <a:lnTo>
                        <a:pt x="180" y="244"/>
                      </a:lnTo>
                      <a:close/>
                      <a:moveTo>
                        <a:pt x="209" y="312"/>
                      </a:moveTo>
                      <a:lnTo>
                        <a:pt x="206" y="306"/>
                      </a:lnTo>
                      <a:lnTo>
                        <a:pt x="205" y="308"/>
                      </a:lnTo>
                      <a:lnTo>
                        <a:pt x="203" y="324"/>
                      </a:lnTo>
                      <a:lnTo>
                        <a:pt x="207" y="325"/>
                      </a:lnTo>
                      <a:lnTo>
                        <a:pt x="213" y="322"/>
                      </a:lnTo>
                      <a:lnTo>
                        <a:pt x="210" y="317"/>
                      </a:lnTo>
                      <a:lnTo>
                        <a:pt x="209" y="312"/>
                      </a:lnTo>
                      <a:close/>
                      <a:moveTo>
                        <a:pt x="216" y="312"/>
                      </a:moveTo>
                      <a:lnTo>
                        <a:pt x="210" y="308"/>
                      </a:lnTo>
                      <a:lnTo>
                        <a:pt x="206" y="302"/>
                      </a:lnTo>
                      <a:lnTo>
                        <a:pt x="209" y="306"/>
                      </a:lnTo>
                      <a:lnTo>
                        <a:pt x="213" y="312"/>
                      </a:lnTo>
                      <a:lnTo>
                        <a:pt x="218" y="314"/>
                      </a:lnTo>
                      <a:lnTo>
                        <a:pt x="216" y="312"/>
                      </a:lnTo>
                      <a:close/>
                      <a:moveTo>
                        <a:pt x="2420" y="123"/>
                      </a:moveTo>
                      <a:lnTo>
                        <a:pt x="2436" y="127"/>
                      </a:lnTo>
                      <a:lnTo>
                        <a:pt x="2440" y="126"/>
                      </a:lnTo>
                      <a:lnTo>
                        <a:pt x="2462" y="131"/>
                      </a:lnTo>
                      <a:lnTo>
                        <a:pt x="2471" y="133"/>
                      </a:lnTo>
                      <a:lnTo>
                        <a:pt x="2477" y="131"/>
                      </a:lnTo>
                      <a:lnTo>
                        <a:pt x="2477" y="126"/>
                      </a:lnTo>
                      <a:lnTo>
                        <a:pt x="2471" y="116"/>
                      </a:lnTo>
                      <a:lnTo>
                        <a:pt x="2466" y="111"/>
                      </a:lnTo>
                      <a:lnTo>
                        <a:pt x="2451" y="99"/>
                      </a:lnTo>
                      <a:lnTo>
                        <a:pt x="2439" y="97"/>
                      </a:lnTo>
                      <a:lnTo>
                        <a:pt x="2424" y="101"/>
                      </a:lnTo>
                      <a:lnTo>
                        <a:pt x="2418" y="104"/>
                      </a:lnTo>
                      <a:lnTo>
                        <a:pt x="2411" y="105"/>
                      </a:lnTo>
                      <a:lnTo>
                        <a:pt x="2407" y="110"/>
                      </a:lnTo>
                      <a:lnTo>
                        <a:pt x="2403" y="119"/>
                      </a:lnTo>
                      <a:lnTo>
                        <a:pt x="2414" y="123"/>
                      </a:lnTo>
                      <a:lnTo>
                        <a:pt x="2420" y="123"/>
                      </a:lnTo>
                      <a:close/>
                      <a:moveTo>
                        <a:pt x="2557" y="179"/>
                      </a:moveTo>
                      <a:lnTo>
                        <a:pt x="2557" y="168"/>
                      </a:lnTo>
                      <a:lnTo>
                        <a:pt x="2553" y="169"/>
                      </a:lnTo>
                      <a:lnTo>
                        <a:pt x="2542" y="176"/>
                      </a:lnTo>
                      <a:lnTo>
                        <a:pt x="2540" y="180"/>
                      </a:lnTo>
                      <a:lnTo>
                        <a:pt x="2546" y="183"/>
                      </a:lnTo>
                      <a:lnTo>
                        <a:pt x="2551" y="180"/>
                      </a:lnTo>
                      <a:lnTo>
                        <a:pt x="2557" y="179"/>
                      </a:lnTo>
                      <a:close/>
                      <a:moveTo>
                        <a:pt x="2137" y="488"/>
                      </a:moveTo>
                      <a:lnTo>
                        <a:pt x="2132" y="489"/>
                      </a:lnTo>
                      <a:lnTo>
                        <a:pt x="2128" y="493"/>
                      </a:lnTo>
                      <a:lnTo>
                        <a:pt x="2132" y="497"/>
                      </a:lnTo>
                      <a:lnTo>
                        <a:pt x="2139" y="496"/>
                      </a:lnTo>
                      <a:lnTo>
                        <a:pt x="2143" y="495"/>
                      </a:lnTo>
                      <a:lnTo>
                        <a:pt x="2146" y="489"/>
                      </a:lnTo>
                      <a:lnTo>
                        <a:pt x="2143" y="488"/>
                      </a:lnTo>
                      <a:lnTo>
                        <a:pt x="2137" y="48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Slate Pro" panose="02000506040000020004" pitchFamily="2" charset="0"/>
                    <a:sym typeface="Slate Pro" panose="02000506040000020004" pitchFamily="2" charset="0"/>
                  </a:endParaRPr>
                </a:p>
              </p:txBody>
            </p:sp>
          </p:grpSp>
          <p:sp>
            <p:nvSpPr>
              <p:cNvPr id="55" name="Rectangle 200">
                <a:extLst>
                  <a:ext uri="{FF2B5EF4-FFF2-40B4-BE49-F238E27FC236}">
                    <a16:creationId xmlns:a16="http://schemas.microsoft.com/office/drawing/2014/main" id="{8CFA9664-2BC7-9F24-6897-DF4312BDD5D0}"/>
                  </a:ext>
                </a:extLst>
              </p:cNvPr>
              <p:cNvSpPr>
                <a:spLocks noChangeArrowheads="1"/>
              </p:cNvSpPr>
              <p:nvPr/>
            </p:nvSpPr>
            <p:spPr bwMode="auto">
              <a:xfrm>
                <a:off x="3280" y="2756"/>
                <a:ext cx="119"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AL</a:t>
                </a:r>
              </a:p>
            </p:txBody>
          </p:sp>
          <p:sp>
            <p:nvSpPr>
              <p:cNvPr id="56" name="Rectangle 201">
                <a:extLst>
                  <a:ext uri="{FF2B5EF4-FFF2-40B4-BE49-F238E27FC236}">
                    <a16:creationId xmlns:a16="http://schemas.microsoft.com/office/drawing/2014/main" id="{86114624-8E88-5812-C7B5-682DE2538C3A}"/>
                  </a:ext>
                </a:extLst>
              </p:cNvPr>
              <p:cNvSpPr>
                <a:spLocks noChangeArrowheads="1"/>
              </p:cNvSpPr>
              <p:nvPr/>
            </p:nvSpPr>
            <p:spPr bwMode="auto">
              <a:xfrm>
                <a:off x="1289" y="2552"/>
                <a:ext cx="128"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AZ</a:t>
                </a:r>
              </a:p>
            </p:txBody>
          </p:sp>
          <p:sp>
            <p:nvSpPr>
              <p:cNvPr id="58" name="Rectangle 202">
                <a:extLst>
                  <a:ext uri="{FF2B5EF4-FFF2-40B4-BE49-F238E27FC236}">
                    <a16:creationId xmlns:a16="http://schemas.microsoft.com/office/drawing/2014/main" id="{23778C42-B106-9D40-0987-B544111C881A}"/>
                  </a:ext>
                </a:extLst>
              </p:cNvPr>
              <p:cNvSpPr>
                <a:spLocks noChangeArrowheads="1"/>
              </p:cNvSpPr>
              <p:nvPr/>
            </p:nvSpPr>
            <p:spPr bwMode="auto">
              <a:xfrm>
                <a:off x="2803" y="2589"/>
                <a:ext cx="128"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AR</a:t>
                </a:r>
              </a:p>
            </p:txBody>
          </p:sp>
          <p:sp>
            <p:nvSpPr>
              <p:cNvPr id="59" name="Rectangle 205">
                <a:extLst>
                  <a:ext uri="{FF2B5EF4-FFF2-40B4-BE49-F238E27FC236}">
                    <a16:creationId xmlns:a16="http://schemas.microsoft.com/office/drawing/2014/main" id="{65A61334-BF39-FD2D-9BD5-BFDF023AEC61}"/>
                  </a:ext>
                </a:extLst>
              </p:cNvPr>
              <p:cNvSpPr>
                <a:spLocks noChangeArrowheads="1"/>
              </p:cNvSpPr>
              <p:nvPr/>
            </p:nvSpPr>
            <p:spPr bwMode="auto">
              <a:xfrm>
                <a:off x="3809" y="3234"/>
                <a:ext cx="106"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FL</a:t>
                </a:r>
              </a:p>
            </p:txBody>
          </p:sp>
          <p:sp>
            <p:nvSpPr>
              <p:cNvPr id="60" name="Rectangle 206">
                <a:extLst>
                  <a:ext uri="{FF2B5EF4-FFF2-40B4-BE49-F238E27FC236}">
                    <a16:creationId xmlns:a16="http://schemas.microsoft.com/office/drawing/2014/main" id="{A1F7630F-8507-8C21-F36C-3D1122BEE757}"/>
                  </a:ext>
                </a:extLst>
              </p:cNvPr>
              <p:cNvSpPr>
                <a:spLocks noChangeArrowheads="1"/>
              </p:cNvSpPr>
              <p:nvPr/>
            </p:nvSpPr>
            <p:spPr bwMode="auto">
              <a:xfrm>
                <a:off x="3544" y="2756"/>
                <a:ext cx="136"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GA</a:t>
                </a:r>
              </a:p>
            </p:txBody>
          </p:sp>
          <p:sp>
            <p:nvSpPr>
              <p:cNvPr id="61" name="Rectangle 209">
                <a:extLst>
                  <a:ext uri="{FF2B5EF4-FFF2-40B4-BE49-F238E27FC236}">
                    <a16:creationId xmlns:a16="http://schemas.microsoft.com/office/drawing/2014/main" id="{4E04F5FE-495F-2AA4-FA98-21CCB57FFBD8}"/>
                  </a:ext>
                </a:extLst>
              </p:cNvPr>
              <p:cNvSpPr>
                <a:spLocks noChangeArrowheads="1"/>
              </p:cNvSpPr>
              <p:nvPr/>
            </p:nvSpPr>
            <p:spPr bwMode="auto">
              <a:xfrm>
                <a:off x="3281" y="2087"/>
                <a:ext cx="101"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IN</a:t>
                </a:r>
              </a:p>
            </p:txBody>
          </p:sp>
          <p:sp>
            <p:nvSpPr>
              <p:cNvPr id="62" name="Rectangle 211">
                <a:extLst>
                  <a:ext uri="{FF2B5EF4-FFF2-40B4-BE49-F238E27FC236}">
                    <a16:creationId xmlns:a16="http://schemas.microsoft.com/office/drawing/2014/main" id="{33B5EBD7-F544-1DA4-05AD-11088A7BEE34}"/>
                  </a:ext>
                </a:extLst>
              </p:cNvPr>
              <p:cNvSpPr>
                <a:spLocks noChangeArrowheads="1"/>
              </p:cNvSpPr>
              <p:nvPr/>
            </p:nvSpPr>
            <p:spPr bwMode="auto">
              <a:xfrm>
                <a:off x="2353" y="2263"/>
                <a:ext cx="119"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KS</a:t>
                </a:r>
              </a:p>
            </p:txBody>
          </p:sp>
          <p:sp>
            <p:nvSpPr>
              <p:cNvPr id="63" name="Rectangle 212">
                <a:extLst>
                  <a:ext uri="{FF2B5EF4-FFF2-40B4-BE49-F238E27FC236}">
                    <a16:creationId xmlns:a16="http://schemas.microsoft.com/office/drawing/2014/main" id="{1EBA1789-C548-0B5C-93CA-B4C799019F2F}"/>
                  </a:ext>
                </a:extLst>
              </p:cNvPr>
              <p:cNvSpPr>
                <a:spLocks noChangeArrowheads="1"/>
              </p:cNvSpPr>
              <p:nvPr/>
            </p:nvSpPr>
            <p:spPr bwMode="auto">
              <a:xfrm>
                <a:off x="3364" y="2325"/>
                <a:ext cx="123"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KY</a:t>
                </a:r>
              </a:p>
            </p:txBody>
          </p:sp>
          <p:sp>
            <p:nvSpPr>
              <p:cNvPr id="64" name="Rectangle 213">
                <a:extLst>
                  <a:ext uri="{FF2B5EF4-FFF2-40B4-BE49-F238E27FC236}">
                    <a16:creationId xmlns:a16="http://schemas.microsoft.com/office/drawing/2014/main" id="{D2CEA080-7BC5-0FC6-EBFF-FA68A25EB981}"/>
                  </a:ext>
                </a:extLst>
              </p:cNvPr>
              <p:cNvSpPr>
                <a:spLocks noChangeArrowheads="1"/>
              </p:cNvSpPr>
              <p:nvPr/>
            </p:nvSpPr>
            <p:spPr bwMode="auto">
              <a:xfrm>
                <a:off x="2813" y="2942"/>
                <a:ext cx="119"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LA</a:t>
                </a:r>
              </a:p>
            </p:txBody>
          </p:sp>
          <p:sp>
            <p:nvSpPr>
              <p:cNvPr id="65" name="Rectangle 214">
                <a:extLst>
                  <a:ext uri="{FF2B5EF4-FFF2-40B4-BE49-F238E27FC236}">
                    <a16:creationId xmlns:a16="http://schemas.microsoft.com/office/drawing/2014/main" id="{E37F2119-3EB1-D54A-10A5-B9847E94E10C}"/>
                  </a:ext>
                </a:extLst>
              </p:cNvPr>
              <p:cNvSpPr>
                <a:spLocks noChangeArrowheads="1"/>
              </p:cNvSpPr>
              <p:nvPr/>
            </p:nvSpPr>
            <p:spPr bwMode="auto">
              <a:xfrm>
                <a:off x="4332" y="1361"/>
                <a:ext cx="0" cy="84"/>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black"/>
                  </a:solidFill>
                  <a:effectLst/>
                  <a:uLnTx/>
                  <a:uFillTx/>
                  <a:latin typeface="Slate Pro" panose="02000506040000020004" pitchFamily="2" charset="0"/>
                  <a:sym typeface="Slate Pro" panose="02000506040000020004" pitchFamily="2" charset="0"/>
                </a:endParaRPr>
              </a:p>
            </p:txBody>
          </p:sp>
          <p:sp>
            <p:nvSpPr>
              <p:cNvPr id="66" name="Rectangle 218">
                <a:extLst>
                  <a:ext uri="{FF2B5EF4-FFF2-40B4-BE49-F238E27FC236}">
                    <a16:creationId xmlns:a16="http://schemas.microsoft.com/office/drawing/2014/main" id="{F7D5C3C4-BFBB-B3F8-FA38-5080DFF96B7F}"/>
                  </a:ext>
                </a:extLst>
              </p:cNvPr>
              <p:cNvSpPr>
                <a:spLocks noChangeArrowheads="1"/>
              </p:cNvSpPr>
              <p:nvPr/>
            </p:nvSpPr>
            <p:spPr bwMode="auto">
              <a:xfrm>
                <a:off x="3038" y="2799"/>
                <a:ext cx="145"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MS</a:t>
                </a:r>
              </a:p>
            </p:txBody>
          </p:sp>
          <p:sp>
            <p:nvSpPr>
              <p:cNvPr id="67" name="Rectangle 219">
                <a:extLst>
                  <a:ext uri="{FF2B5EF4-FFF2-40B4-BE49-F238E27FC236}">
                    <a16:creationId xmlns:a16="http://schemas.microsoft.com/office/drawing/2014/main" id="{57146940-AACC-8C9B-7110-E3100E105D8F}"/>
                  </a:ext>
                </a:extLst>
              </p:cNvPr>
              <p:cNvSpPr>
                <a:spLocks noChangeArrowheads="1"/>
              </p:cNvSpPr>
              <p:nvPr/>
            </p:nvSpPr>
            <p:spPr bwMode="auto">
              <a:xfrm>
                <a:off x="2776" y="2282"/>
                <a:ext cx="163"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MO</a:t>
                </a:r>
              </a:p>
            </p:txBody>
          </p:sp>
          <p:sp>
            <p:nvSpPr>
              <p:cNvPr id="68" name="Rectangle 221">
                <a:extLst>
                  <a:ext uri="{FF2B5EF4-FFF2-40B4-BE49-F238E27FC236}">
                    <a16:creationId xmlns:a16="http://schemas.microsoft.com/office/drawing/2014/main" id="{F90734A9-5E84-8843-B36A-2FC51E223A95}"/>
                  </a:ext>
                </a:extLst>
              </p:cNvPr>
              <p:cNvSpPr>
                <a:spLocks noChangeArrowheads="1"/>
              </p:cNvSpPr>
              <p:nvPr/>
            </p:nvSpPr>
            <p:spPr bwMode="auto">
              <a:xfrm>
                <a:off x="2265" y="1958"/>
                <a:ext cx="128"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NE</a:t>
                </a:r>
              </a:p>
            </p:txBody>
          </p:sp>
          <p:sp>
            <p:nvSpPr>
              <p:cNvPr id="70" name="Rectangle 222">
                <a:extLst>
                  <a:ext uri="{FF2B5EF4-FFF2-40B4-BE49-F238E27FC236}">
                    <a16:creationId xmlns:a16="http://schemas.microsoft.com/office/drawing/2014/main" id="{309F69BD-7664-D481-A85B-A7EF3AF7C871}"/>
                  </a:ext>
                </a:extLst>
              </p:cNvPr>
              <p:cNvSpPr>
                <a:spLocks noChangeArrowheads="1"/>
              </p:cNvSpPr>
              <p:nvPr/>
            </p:nvSpPr>
            <p:spPr bwMode="auto">
              <a:xfrm>
                <a:off x="1002" y="1998"/>
                <a:ext cx="132"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NV</a:t>
                </a:r>
              </a:p>
            </p:txBody>
          </p:sp>
          <p:sp>
            <p:nvSpPr>
              <p:cNvPr id="73" name="Rectangle 224">
                <a:extLst>
                  <a:ext uri="{FF2B5EF4-FFF2-40B4-BE49-F238E27FC236}">
                    <a16:creationId xmlns:a16="http://schemas.microsoft.com/office/drawing/2014/main" id="{A5B20819-A749-C39D-78E0-35817E012A8A}"/>
                  </a:ext>
                </a:extLst>
              </p:cNvPr>
              <p:cNvSpPr>
                <a:spLocks noChangeArrowheads="1"/>
              </p:cNvSpPr>
              <p:nvPr/>
            </p:nvSpPr>
            <p:spPr bwMode="auto">
              <a:xfrm>
                <a:off x="1692" y="2614"/>
                <a:ext cx="158"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NM</a:t>
                </a:r>
              </a:p>
            </p:txBody>
          </p:sp>
          <p:sp>
            <p:nvSpPr>
              <p:cNvPr id="74" name="Rectangle 226">
                <a:extLst>
                  <a:ext uri="{FF2B5EF4-FFF2-40B4-BE49-F238E27FC236}">
                    <a16:creationId xmlns:a16="http://schemas.microsoft.com/office/drawing/2014/main" id="{51826216-A237-669B-1D6C-C201A404506B}"/>
                  </a:ext>
                </a:extLst>
              </p:cNvPr>
              <p:cNvSpPr>
                <a:spLocks noChangeArrowheads="1"/>
              </p:cNvSpPr>
              <p:nvPr/>
            </p:nvSpPr>
            <p:spPr bwMode="auto">
              <a:xfrm>
                <a:off x="3781" y="2432"/>
                <a:ext cx="132"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NC</a:t>
                </a:r>
              </a:p>
            </p:txBody>
          </p:sp>
          <p:sp>
            <p:nvSpPr>
              <p:cNvPr id="75" name="Rectangle 229">
                <a:extLst>
                  <a:ext uri="{FF2B5EF4-FFF2-40B4-BE49-F238E27FC236}">
                    <a16:creationId xmlns:a16="http://schemas.microsoft.com/office/drawing/2014/main" id="{9E43450D-601A-CC77-3BBE-370DB865011A}"/>
                  </a:ext>
                </a:extLst>
              </p:cNvPr>
              <p:cNvSpPr>
                <a:spLocks noChangeArrowheads="1"/>
              </p:cNvSpPr>
              <p:nvPr/>
            </p:nvSpPr>
            <p:spPr bwMode="auto">
              <a:xfrm>
                <a:off x="2443" y="2556"/>
                <a:ext cx="136"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OK</a:t>
                </a:r>
              </a:p>
            </p:txBody>
          </p:sp>
          <p:sp>
            <p:nvSpPr>
              <p:cNvPr id="76" name="Rectangle 232">
                <a:extLst>
                  <a:ext uri="{FF2B5EF4-FFF2-40B4-BE49-F238E27FC236}">
                    <a16:creationId xmlns:a16="http://schemas.microsoft.com/office/drawing/2014/main" id="{B9C0AAFC-C664-AA63-D3C4-5D8CCFFBFBA7}"/>
                  </a:ext>
                </a:extLst>
              </p:cNvPr>
              <p:cNvSpPr>
                <a:spLocks noChangeArrowheads="1"/>
              </p:cNvSpPr>
              <p:nvPr/>
            </p:nvSpPr>
            <p:spPr bwMode="auto">
              <a:xfrm>
                <a:off x="3709" y="2614"/>
                <a:ext cx="119"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SC</a:t>
                </a:r>
              </a:p>
            </p:txBody>
          </p:sp>
          <p:sp>
            <p:nvSpPr>
              <p:cNvPr id="77" name="Rectangle 234">
                <a:extLst>
                  <a:ext uri="{FF2B5EF4-FFF2-40B4-BE49-F238E27FC236}">
                    <a16:creationId xmlns:a16="http://schemas.microsoft.com/office/drawing/2014/main" id="{A33D16C3-BB16-F95B-3E19-07BCF9180FA7}"/>
                  </a:ext>
                </a:extLst>
              </p:cNvPr>
              <p:cNvSpPr>
                <a:spLocks noChangeArrowheads="1"/>
              </p:cNvSpPr>
              <p:nvPr/>
            </p:nvSpPr>
            <p:spPr bwMode="auto">
              <a:xfrm>
                <a:off x="3275" y="2495"/>
                <a:ext cx="123"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TN</a:t>
                </a:r>
              </a:p>
            </p:txBody>
          </p:sp>
          <p:sp>
            <p:nvSpPr>
              <p:cNvPr id="78" name="Rectangle 235">
                <a:extLst>
                  <a:ext uri="{FF2B5EF4-FFF2-40B4-BE49-F238E27FC236}">
                    <a16:creationId xmlns:a16="http://schemas.microsoft.com/office/drawing/2014/main" id="{E954EFDC-A2B4-F669-C66E-4721033F59EE}"/>
                  </a:ext>
                </a:extLst>
              </p:cNvPr>
              <p:cNvSpPr>
                <a:spLocks noChangeArrowheads="1"/>
              </p:cNvSpPr>
              <p:nvPr/>
            </p:nvSpPr>
            <p:spPr bwMode="auto">
              <a:xfrm>
                <a:off x="2312" y="2963"/>
                <a:ext cx="119"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TX</a:t>
                </a:r>
              </a:p>
            </p:txBody>
          </p:sp>
          <p:sp>
            <p:nvSpPr>
              <p:cNvPr id="79" name="Rectangle 240">
                <a:extLst>
                  <a:ext uri="{FF2B5EF4-FFF2-40B4-BE49-F238E27FC236}">
                    <a16:creationId xmlns:a16="http://schemas.microsoft.com/office/drawing/2014/main" id="{3CCADBB8-D067-01D1-5260-C1CC52774C14}"/>
                  </a:ext>
                </a:extLst>
              </p:cNvPr>
              <p:cNvSpPr>
                <a:spLocks noChangeArrowheads="1"/>
              </p:cNvSpPr>
              <p:nvPr/>
            </p:nvSpPr>
            <p:spPr bwMode="auto">
              <a:xfrm>
                <a:off x="3678" y="2173"/>
                <a:ext cx="158" cy="12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WV</a:t>
                </a:r>
              </a:p>
            </p:txBody>
          </p:sp>
        </p:grpSp>
        <p:grpSp>
          <p:nvGrpSpPr>
            <p:cNvPr id="46" name="Gruppe 546">
              <a:extLst>
                <a:ext uri="{FF2B5EF4-FFF2-40B4-BE49-F238E27FC236}">
                  <a16:creationId xmlns:a16="http://schemas.microsoft.com/office/drawing/2014/main" id="{CD4B9170-9F65-5C9D-783B-C05AE3140655}"/>
                </a:ext>
              </a:extLst>
            </p:cNvPr>
            <p:cNvGrpSpPr>
              <a:grpSpLocks/>
            </p:cNvGrpSpPr>
            <p:nvPr/>
          </p:nvGrpSpPr>
          <p:grpSpPr bwMode="auto">
            <a:xfrm>
              <a:off x="775312" y="3126273"/>
              <a:ext cx="230444" cy="126050"/>
              <a:chOff x="3173688" y="5185642"/>
              <a:chExt cx="1698643" cy="927676"/>
            </a:xfrm>
            <a:solidFill>
              <a:schemeClr val="accent6"/>
            </a:solidFill>
            <a:effectLst/>
          </p:grpSpPr>
          <p:sp>
            <p:nvSpPr>
              <p:cNvPr id="47" name="Freeform 3061">
                <a:extLst>
                  <a:ext uri="{FF2B5EF4-FFF2-40B4-BE49-F238E27FC236}">
                    <a16:creationId xmlns:a16="http://schemas.microsoft.com/office/drawing/2014/main" id="{75602CC8-D0C9-CFF9-6BEB-B2EF40715FCC}"/>
                  </a:ext>
                </a:extLst>
              </p:cNvPr>
              <p:cNvSpPr>
                <a:spLocks/>
              </p:cNvSpPr>
              <p:nvPr/>
            </p:nvSpPr>
            <p:spPr bwMode="auto">
              <a:xfrm>
                <a:off x="3173688" y="5185642"/>
                <a:ext cx="129147" cy="111035"/>
              </a:xfrm>
              <a:custGeom>
                <a:avLst/>
                <a:gdLst/>
                <a:ahLst/>
                <a:cxnLst>
                  <a:cxn ang="0">
                    <a:pos x="86" y="30"/>
                  </a:cxn>
                  <a:cxn ang="0">
                    <a:pos x="50" y="74"/>
                  </a:cxn>
                  <a:cxn ang="0">
                    <a:pos x="0" y="40"/>
                  </a:cxn>
                  <a:cxn ang="0">
                    <a:pos x="30" y="0"/>
                  </a:cxn>
                  <a:cxn ang="0">
                    <a:pos x="86" y="30"/>
                  </a:cxn>
                </a:cxnLst>
                <a:rect l="0" t="0" r="r" b="b"/>
                <a:pathLst>
                  <a:path w="86" h="74">
                    <a:moveTo>
                      <a:pt x="86" y="30"/>
                    </a:moveTo>
                    <a:lnTo>
                      <a:pt x="50" y="74"/>
                    </a:lnTo>
                    <a:lnTo>
                      <a:pt x="0" y="40"/>
                    </a:lnTo>
                    <a:lnTo>
                      <a:pt x="30" y="0"/>
                    </a:lnTo>
                    <a:lnTo>
                      <a:pt x="86" y="30"/>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48" name="Freeform 3062">
                <a:extLst>
                  <a:ext uri="{FF2B5EF4-FFF2-40B4-BE49-F238E27FC236}">
                    <a16:creationId xmlns:a16="http://schemas.microsoft.com/office/drawing/2014/main" id="{000AD85E-5B56-196A-8EB1-A2E3EC216331}"/>
                  </a:ext>
                </a:extLst>
              </p:cNvPr>
              <p:cNvSpPr>
                <a:spLocks/>
              </p:cNvSpPr>
              <p:nvPr/>
            </p:nvSpPr>
            <p:spPr bwMode="auto">
              <a:xfrm>
                <a:off x="3406870" y="5199969"/>
                <a:ext cx="163227" cy="170134"/>
              </a:xfrm>
              <a:custGeom>
                <a:avLst/>
                <a:gdLst/>
                <a:ahLst/>
                <a:cxnLst>
                  <a:cxn ang="0">
                    <a:pos x="82" y="94"/>
                  </a:cxn>
                  <a:cxn ang="0">
                    <a:pos x="66" y="114"/>
                  </a:cxn>
                  <a:cxn ang="0">
                    <a:pos x="20" y="84"/>
                  </a:cxn>
                  <a:cxn ang="0">
                    <a:pos x="0" y="60"/>
                  </a:cxn>
                  <a:cxn ang="0">
                    <a:pos x="0" y="8"/>
                  </a:cxn>
                  <a:cxn ang="0">
                    <a:pos x="40" y="8"/>
                  </a:cxn>
                  <a:cxn ang="0">
                    <a:pos x="40" y="8"/>
                  </a:cxn>
                  <a:cxn ang="0">
                    <a:pos x="36" y="6"/>
                  </a:cxn>
                  <a:cxn ang="0">
                    <a:pos x="32" y="0"/>
                  </a:cxn>
                  <a:cxn ang="0">
                    <a:pos x="32" y="0"/>
                  </a:cxn>
                  <a:cxn ang="0">
                    <a:pos x="36" y="0"/>
                  </a:cxn>
                  <a:cxn ang="0">
                    <a:pos x="60" y="14"/>
                  </a:cxn>
                  <a:cxn ang="0">
                    <a:pos x="60" y="14"/>
                  </a:cxn>
                  <a:cxn ang="0">
                    <a:pos x="78" y="24"/>
                  </a:cxn>
                  <a:cxn ang="0">
                    <a:pos x="90" y="28"/>
                  </a:cxn>
                  <a:cxn ang="0">
                    <a:pos x="104" y="32"/>
                  </a:cxn>
                  <a:cxn ang="0">
                    <a:pos x="108" y="34"/>
                  </a:cxn>
                  <a:cxn ang="0">
                    <a:pos x="110" y="36"/>
                  </a:cxn>
                  <a:cxn ang="0">
                    <a:pos x="110" y="44"/>
                  </a:cxn>
                  <a:cxn ang="0">
                    <a:pos x="110" y="44"/>
                  </a:cxn>
                  <a:cxn ang="0">
                    <a:pos x="110" y="64"/>
                  </a:cxn>
                  <a:cxn ang="0">
                    <a:pos x="110" y="94"/>
                  </a:cxn>
                  <a:cxn ang="0">
                    <a:pos x="82" y="94"/>
                  </a:cxn>
                </a:cxnLst>
                <a:rect l="0" t="0" r="r" b="b"/>
                <a:pathLst>
                  <a:path w="110" h="114">
                    <a:moveTo>
                      <a:pt x="82" y="94"/>
                    </a:moveTo>
                    <a:lnTo>
                      <a:pt x="66" y="114"/>
                    </a:lnTo>
                    <a:lnTo>
                      <a:pt x="20" y="84"/>
                    </a:lnTo>
                    <a:lnTo>
                      <a:pt x="0" y="60"/>
                    </a:lnTo>
                    <a:lnTo>
                      <a:pt x="0" y="8"/>
                    </a:lnTo>
                    <a:lnTo>
                      <a:pt x="40" y="8"/>
                    </a:lnTo>
                    <a:lnTo>
                      <a:pt x="40" y="8"/>
                    </a:lnTo>
                    <a:lnTo>
                      <a:pt x="36" y="6"/>
                    </a:lnTo>
                    <a:lnTo>
                      <a:pt x="32" y="0"/>
                    </a:lnTo>
                    <a:lnTo>
                      <a:pt x="32" y="0"/>
                    </a:lnTo>
                    <a:lnTo>
                      <a:pt x="36" y="0"/>
                    </a:lnTo>
                    <a:lnTo>
                      <a:pt x="60" y="14"/>
                    </a:lnTo>
                    <a:lnTo>
                      <a:pt x="60" y="14"/>
                    </a:lnTo>
                    <a:lnTo>
                      <a:pt x="78" y="24"/>
                    </a:lnTo>
                    <a:lnTo>
                      <a:pt x="90" y="28"/>
                    </a:lnTo>
                    <a:lnTo>
                      <a:pt x="104" y="32"/>
                    </a:lnTo>
                    <a:lnTo>
                      <a:pt x="108" y="34"/>
                    </a:lnTo>
                    <a:lnTo>
                      <a:pt x="110" y="36"/>
                    </a:lnTo>
                    <a:lnTo>
                      <a:pt x="110" y="44"/>
                    </a:lnTo>
                    <a:lnTo>
                      <a:pt x="110" y="44"/>
                    </a:lnTo>
                    <a:lnTo>
                      <a:pt x="110" y="64"/>
                    </a:lnTo>
                    <a:lnTo>
                      <a:pt x="110" y="94"/>
                    </a:lnTo>
                    <a:lnTo>
                      <a:pt x="82" y="94"/>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49" name="Freeform 3063">
                <a:extLst>
                  <a:ext uri="{FF2B5EF4-FFF2-40B4-BE49-F238E27FC236}">
                    <a16:creationId xmlns:a16="http://schemas.microsoft.com/office/drawing/2014/main" id="{D4DC9A6B-0DC2-64FC-FFF5-4EE46F9B09F4}"/>
                  </a:ext>
                </a:extLst>
              </p:cNvPr>
              <p:cNvSpPr>
                <a:spLocks/>
              </p:cNvSpPr>
              <p:nvPr/>
            </p:nvSpPr>
            <p:spPr bwMode="auto">
              <a:xfrm>
                <a:off x="3713594" y="5316377"/>
                <a:ext cx="182959" cy="123570"/>
              </a:xfrm>
              <a:custGeom>
                <a:avLst/>
                <a:gdLst/>
                <a:ahLst/>
                <a:cxnLst>
                  <a:cxn ang="0">
                    <a:pos x="122" y="82"/>
                  </a:cxn>
                  <a:cxn ang="0">
                    <a:pos x="80" y="72"/>
                  </a:cxn>
                  <a:cxn ang="0">
                    <a:pos x="80" y="72"/>
                  </a:cxn>
                  <a:cxn ang="0">
                    <a:pos x="82" y="74"/>
                  </a:cxn>
                  <a:cxn ang="0">
                    <a:pos x="66" y="78"/>
                  </a:cxn>
                  <a:cxn ang="0">
                    <a:pos x="66" y="78"/>
                  </a:cxn>
                  <a:cxn ang="0">
                    <a:pos x="40" y="82"/>
                  </a:cxn>
                  <a:cxn ang="0">
                    <a:pos x="0" y="52"/>
                  </a:cxn>
                  <a:cxn ang="0">
                    <a:pos x="0" y="22"/>
                  </a:cxn>
                  <a:cxn ang="0">
                    <a:pos x="0" y="22"/>
                  </a:cxn>
                  <a:cxn ang="0">
                    <a:pos x="0" y="16"/>
                  </a:cxn>
                  <a:cxn ang="0">
                    <a:pos x="2" y="12"/>
                  </a:cxn>
                  <a:cxn ang="0">
                    <a:pos x="4" y="6"/>
                  </a:cxn>
                  <a:cxn ang="0">
                    <a:pos x="10" y="2"/>
                  </a:cxn>
                  <a:cxn ang="0">
                    <a:pos x="18" y="0"/>
                  </a:cxn>
                  <a:cxn ang="0">
                    <a:pos x="30" y="2"/>
                  </a:cxn>
                  <a:cxn ang="0">
                    <a:pos x="46" y="6"/>
                  </a:cxn>
                  <a:cxn ang="0">
                    <a:pos x="46" y="6"/>
                  </a:cxn>
                  <a:cxn ang="0">
                    <a:pos x="70" y="16"/>
                  </a:cxn>
                  <a:cxn ang="0">
                    <a:pos x="74" y="16"/>
                  </a:cxn>
                  <a:cxn ang="0">
                    <a:pos x="74" y="14"/>
                  </a:cxn>
                  <a:cxn ang="0">
                    <a:pos x="70" y="10"/>
                  </a:cxn>
                  <a:cxn ang="0">
                    <a:pos x="66" y="6"/>
                  </a:cxn>
                  <a:cxn ang="0">
                    <a:pos x="96" y="28"/>
                  </a:cxn>
                  <a:cxn ang="0">
                    <a:pos x="106" y="52"/>
                  </a:cxn>
                  <a:cxn ang="0">
                    <a:pos x="122" y="82"/>
                  </a:cxn>
                </a:cxnLst>
                <a:rect l="0" t="0" r="r" b="b"/>
                <a:pathLst>
                  <a:path w="122" h="82">
                    <a:moveTo>
                      <a:pt x="122" y="82"/>
                    </a:moveTo>
                    <a:lnTo>
                      <a:pt x="80" y="72"/>
                    </a:lnTo>
                    <a:lnTo>
                      <a:pt x="80" y="72"/>
                    </a:lnTo>
                    <a:lnTo>
                      <a:pt x="82" y="74"/>
                    </a:lnTo>
                    <a:lnTo>
                      <a:pt x="66" y="78"/>
                    </a:lnTo>
                    <a:lnTo>
                      <a:pt x="66" y="78"/>
                    </a:lnTo>
                    <a:lnTo>
                      <a:pt x="40" y="82"/>
                    </a:lnTo>
                    <a:lnTo>
                      <a:pt x="0" y="52"/>
                    </a:lnTo>
                    <a:lnTo>
                      <a:pt x="0" y="22"/>
                    </a:lnTo>
                    <a:lnTo>
                      <a:pt x="0" y="22"/>
                    </a:lnTo>
                    <a:lnTo>
                      <a:pt x="0" y="16"/>
                    </a:lnTo>
                    <a:lnTo>
                      <a:pt x="2" y="12"/>
                    </a:lnTo>
                    <a:lnTo>
                      <a:pt x="4" y="6"/>
                    </a:lnTo>
                    <a:lnTo>
                      <a:pt x="10" y="2"/>
                    </a:lnTo>
                    <a:lnTo>
                      <a:pt x="18" y="0"/>
                    </a:lnTo>
                    <a:lnTo>
                      <a:pt x="30" y="2"/>
                    </a:lnTo>
                    <a:lnTo>
                      <a:pt x="46" y="6"/>
                    </a:lnTo>
                    <a:lnTo>
                      <a:pt x="46" y="6"/>
                    </a:lnTo>
                    <a:lnTo>
                      <a:pt x="70" y="16"/>
                    </a:lnTo>
                    <a:lnTo>
                      <a:pt x="74" y="16"/>
                    </a:lnTo>
                    <a:lnTo>
                      <a:pt x="74" y="14"/>
                    </a:lnTo>
                    <a:lnTo>
                      <a:pt x="70" y="10"/>
                    </a:lnTo>
                    <a:lnTo>
                      <a:pt x="66" y="6"/>
                    </a:lnTo>
                    <a:lnTo>
                      <a:pt x="96" y="28"/>
                    </a:lnTo>
                    <a:lnTo>
                      <a:pt x="106" y="52"/>
                    </a:lnTo>
                    <a:lnTo>
                      <a:pt x="122" y="82"/>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50" name="Freeform 3064">
                <a:extLst>
                  <a:ext uri="{FF2B5EF4-FFF2-40B4-BE49-F238E27FC236}">
                    <a16:creationId xmlns:a16="http://schemas.microsoft.com/office/drawing/2014/main" id="{73A516C6-C5D3-369E-4E02-A0C73E8BE147}"/>
                  </a:ext>
                </a:extLst>
              </p:cNvPr>
              <p:cNvSpPr>
                <a:spLocks/>
              </p:cNvSpPr>
              <p:nvPr/>
            </p:nvSpPr>
            <p:spPr bwMode="auto">
              <a:xfrm>
                <a:off x="4239152" y="5529491"/>
                <a:ext cx="242150" cy="166553"/>
              </a:xfrm>
              <a:custGeom>
                <a:avLst/>
                <a:gdLst/>
                <a:ahLst/>
                <a:cxnLst>
                  <a:cxn ang="0">
                    <a:pos x="162" y="66"/>
                  </a:cxn>
                  <a:cxn ang="0">
                    <a:pos x="106" y="92"/>
                  </a:cxn>
                  <a:cxn ang="0">
                    <a:pos x="86" y="112"/>
                  </a:cxn>
                  <a:cxn ang="0">
                    <a:pos x="52" y="112"/>
                  </a:cxn>
                  <a:cxn ang="0">
                    <a:pos x="36" y="62"/>
                  </a:cxn>
                  <a:cxn ang="0">
                    <a:pos x="0" y="26"/>
                  </a:cxn>
                  <a:cxn ang="0">
                    <a:pos x="0" y="0"/>
                  </a:cxn>
                  <a:cxn ang="0">
                    <a:pos x="36" y="6"/>
                  </a:cxn>
                  <a:cxn ang="0">
                    <a:pos x="76" y="42"/>
                  </a:cxn>
                  <a:cxn ang="0">
                    <a:pos x="146" y="46"/>
                  </a:cxn>
                  <a:cxn ang="0">
                    <a:pos x="162" y="66"/>
                  </a:cxn>
                </a:cxnLst>
                <a:rect l="0" t="0" r="r" b="b"/>
                <a:pathLst>
                  <a:path w="162" h="112">
                    <a:moveTo>
                      <a:pt x="162" y="66"/>
                    </a:moveTo>
                    <a:lnTo>
                      <a:pt x="106" y="92"/>
                    </a:lnTo>
                    <a:lnTo>
                      <a:pt x="86" y="112"/>
                    </a:lnTo>
                    <a:lnTo>
                      <a:pt x="52" y="112"/>
                    </a:lnTo>
                    <a:lnTo>
                      <a:pt x="36" y="62"/>
                    </a:lnTo>
                    <a:lnTo>
                      <a:pt x="0" y="26"/>
                    </a:lnTo>
                    <a:lnTo>
                      <a:pt x="0" y="0"/>
                    </a:lnTo>
                    <a:lnTo>
                      <a:pt x="36" y="6"/>
                    </a:lnTo>
                    <a:lnTo>
                      <a:pt x="76" y="42"/>
                    </a:lnTo>
                    <a:lnTo>
                      <a:pt x="146" y="46"/>
                    </a:lnTo>
                    <a:lnTo>
                      <a:pt x="162" y="66"/>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51" name="Freeform 3065">
                <a:extLst>
                  <a:ext uri="{FF2B5EF4-FFF2-40B4-BE49-F238E27FC236}">
                    <a16:creationId xmlns:a16="http://schemas.microsoft.com/office/drawing/2014/main" id="{F9EEB296-E252-C7D2-0A0D-3346EFC7D934}"/>
                  </a:ext>
                </a:extLst>
              </p:cNvPr>
              <p:cNvSpPr>
                <a:spLocks/>
              </p:cNvSpPr>
              <p:nvPr/>
            </p:nvSpPr>
            <p:spPr bwMode="auto">
              <a:xfrm>
                <a:off x="4113592" y="5552773"/>
                <a:ext cx="80716" cy="89544"/>
              </a:xfrm>
              <a:custGeom>
                <a:avLst/>
                <a:gdLst/>
                <a:ahLst/>
                <a:cxnLst>
                  <a:cxn ang="0">
                    <a:pos x="30" y="60"/>
                  </a:cxn>
                  <a:cxn ang="0">
                    <a:pos x="0" y="30"/>
                  </a:cxn>
                  <a:cxn ang="0">
                    <a:pos x="0" y="0"/>
                  </a:cxn>
                  <a:cxn ang="0">
                    <a:pos x="30" y="6"/>
                  </a:cxn>
                  <a:cxn ang="0">
                    <a:pos x="50" y="26"/>
                  </a:cxn>
                  <a:cxn ang="0">
                    <a:pos x="54" y="46"/>
                  </a:cxn>
                  <a:cxn ang="0">
                    <a:pos x="30" y="60"/>
                  </a:cxn>
                </a:cxnLst>
                <a:rect l="0" t="0" r="r" b="b"/>
                <a:pathLst>
                  <a:path w="54" h="60">
                    <a:moveTo>
                      <a:pt x="30" y="60"/>
                    </a:moveTo>
                    <a:lnTo>
                      <a:pt x="0" y="30"/>
                    </a:lnTo>
                    <a:lnTo>
                      <a:pt x="0" y="0"/>
                    </a:lnTo>
                    <a:lnTo>
                      <a:pt x="30" y="6"/>
                    </a:lnTo>
                    <a:lnTo>
                      <a:pt x="50" y="26"/>
                    </a:lnTo>
                    <a:lnTo>
                      <a:pt x="54" y="46"/>
                    </a:lnTo>
                    <a:lnTo>
                      <a:pt x="30" y="60"/>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52" name="Freeform 3066">
                <a:extLst>
                  <a:ext uri="{FF2B5EF4-FFF2-40B4-BE49-F238E27FC236}">
                    <a16:creationId xmlns:a16="http://schemas.microsoft.com/office/drawing/2014/main" id="{9ED692E1-2FB1-5693-B36D-6DAA402D6C1C}"/>
                  </a:ext>
                </a:extLst>
              </p:cNvPr>
              <p:cNvSpPr>
                <a:spLocks/>
              </p:cNvSpPr>
              <p:nvPr/>
            </p:nvSpPr>
            <p:spPr bwMode="auto">
              <a:xfrm>
                <a:off x="3986238" y="5448902"/>
                <a:ext cx="231389" cy="64472"/>
              </a:xfrm>
              <a:custGeom>
                <a:avLst/>
                <a:gdLst/>
                <a:ahLst/>
                <a:cxnLst>
                  <a:cxn ang="0">
                    <a:pos x="156" y="20"/>
                  </a:cxn>
                  <a:cxn ang="0">
                    <a:pos x="130" y="44"/>
                  </a:cxn>
                  <a:cxn ang="0">
                    <a:pos x="106" y="44"/>
                  </a:cxn>
                  <a:cxn ang="0">
                    <a:pos x="80" y="34"/>
                  </a:cxn>
                  <a:cxn ang="0">
                    <a:pos x="80" y="34"/>
                  </a:cxn>
                  <a:cxn ang="0">
                    <a:pos x="80" y="36"/>
                  </a:cxn>
                  <a:cxn ang="0">
                    <a:pos x="78" y="36"/>
                  </a:cxn>
                  <a:cxn ang="0">
                    <a:pos x="72" y="36"/>
                  </a:cxn>
                  <a:cxn ang="0">
                    <a:pos x="54" y="34"/>
                  </a:cxn>
                  <a:cxn ang="0">
                    <a:pos x="54" y="34"/>
                  </a:cxn>
                  <a:cxn ang="0">
                    <a:pos x="24" y="30"/>
                  </a:cxn>
                  <a:cxn ang="0">
                    <a:pos x="24" y="30"/>
                  </a:cxn>
                  <a:cxn ang="0">
                    <a:pos x="16" y="24"/>
                  </a:cxn>
                  <a:cxn ang="0">
                    <a:pos x="10" y="18"/>
                  </a:cxn>
                  <a:cxn ang="0">
                    <a:pos x="4" y="12"/>
                  </a:cxn>
                  <a:cxn ang="0">
                    <a:pos x="0" y="6"/>
                  </a:cxn>
                  <a:cxn ang="0">
                    <a:pos x="2" y="4"/>
                  </a:cxn>
                  <a:cxn ang="0">
                    <a:pos x="4" y="2"/>
                  </a:cxn>
                  <a:cxn ang="0">
                    <a:pos x="8" y="0"/>
                  </a:cxn>
                  <a:cxn ang="0">
                    <a:pos x="14" y="0"/>
                  </a:cxn>
                  <a:cxn ang="0">
                    <a:pos x="34" y="0"/>
                  </a:cxn>
                  <a:cxn ang="0">
                    <a:pos x="34" y="0"/>
                  </a:cxn>
                  <a:cxn ang="0">
                    <a:pos x="70" y="2"/>
                  </a:cxn>
                  <a:cxn ang="0">
                    <a:pos x="78" y="2"/>
                  </a:cxn>
                  <a:cxn ang="0">
                    <a:pos x="70" y="0"/>
                  </a:cxn>
                  <a:cxn ang="0">
                    <a:pos x="106" y="4"/>
                  </a:cxn>
                  <a:cxn ang="0">
                    <a:pos x="156" y="20"/>
                  </a:cxn>
                </a:cxnLst>
                <a:rect l="0" t="0" r="r" b="b"/>
                <a:pathLst>
                  <a:path w="156" h="44">
                    <a:moveTo>
                      <a:pt x="156" y="20"/>
                    </a:moveTo>
                    <a:lnTo>
                      <a:pt x="130" y="44"/>
                    </a:lnTo>
                    <a:lnTo>
                      <a:pt x="106" y="44"/>
                    </a:lnTo>
                    <a:lnTo>
                      <a:pt x="80" y="34"/>
                    </a:lnTo>
                    <a:lnTo>
                      <a:pt x="80" y="34"/>
                    </a:lnTo>
                    <a:lnTo>
                      <a:pt x="80" y="36"/>
                    </a:lnTo>
                    <a:lnTo>
                      <a:pt x="78" y="36"/>
                    </a:lnTo>
                    <a:lnTo>
                      <a:pt x="72" y="36"/>
                    </a:lnTo>
                    <a:lnTo>
                      <a:pt x="54" y="34"/>
                    </a:lnTo>
                    <a:lnTo>
                      <a:pt x="54" y="34"/>
                    </a:lnTo>
                    <a:lnTo>
                      <a:pt x="24" y="30"/>
                    </a:lnTo>
                    <a:lnTo>
                      <a:pt x="24" y="30"/>
                    </a:lnTo>
                    <a:lnTo>
                      <a:pt x="16" y="24"/>
                    </a:lnTo>
                    <a:lnTo>
                      <a:pt x="10" y="18"/>
                    </a:lnTo>
                    <a:lnTo>
                      <a:pt x="4" y="12"/>
                    </a:lnTo>
                    <a:lnTo>
                      <a:pt x="0" y="6"/>
                    </a:lnTo>
                    <a:lnTo>
                      <a:pt x="2" y="4"/>
                    </a:lnTo>
                    <a:lnTo>
                      <a:pt x="4" y="2"/>
                    </a:lnTo>
                    <a:lnTo>
                      <a:pt x="8" y="0"/>
                    </a:lnTo>
                    <a:lnTo>
                      <a:pt x="14" y="0"/>
                    </a:lnTo>
                    <a:lnTo>
                      <a:pt x="34" y="0"/>
                    </a:lnTo>
                    <a:lnTo>
                      <a:pt x="34" y="0"/>
                    </a:lnTo>
                    <a:lnTo>
                      <a:pt x="70" y="2"/>
                    </a:lnTo>
                    <a:lnTo>
                      <a:pt x="78" y="2"/>
                    </a:lnTo>
                    <a:lnTo>
                      <a:pt x="70" y="0"/>
                    </a:lnTo>
                    <a:lnTo>
                      <a:pt x="106" y="4"/>
                    </a:lnTo>
                    <a:lnTo>
                      <a:pt x="156" y="20"/>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53" name="Freeform 3067">
                <a:extLst>
                  <a:ext uri="{FF2B5EF4-FFF2-40B4-BE49-F238E27FC236}">
                    <a16:creationId xmlns:a16="http://schemas.microsoft.com/office/drawing/2014/main" id="{D76B3096-3F0D-A90C-A869-8C40EFF573FC}"/>
                  </a:ext>
                </a:extLst>
              </p:cNvPr>
              <p:cNvSpPr>
                <a:spLocks/>
              </p:cNvSpPr>
              <p:nvPr/>
            </p:nvSpPr>
            <p:spPr bwMode="auto">
              <a:xfrm>
                <a:off x="4502827" y="5633362"/>
                <a:ext cx="369504" cy="479956"/>
              </a:xfrm>
              <a:custGeom>
                <a:avLst/>
                <a:gdLst/>
                <a:ahLst/>
                <a:cxnLst>
                  <a:cxn ang="0">
                    <a:pos x="242" y="216"/>
                  </a:cxn>
                  <a:cxn ang="0">
                    <a:pos x="208" y="236"/>
                  </a:cxn>
                  <a:cxn ang="0">
                    <a:pos x="188" y="246"/>
                  </a:cxn>
                  <a:cxn ang="0">
                    <a:pos x="168" y="268"/>
                  </a:cxn>
                  <a:cxn ang="0">
                    <a:pos x="92" y="272"/>
                  </a:cxn>
                  <a:cxn ang="0">
                    <a:pos x="76" y="292"/>
                  </a:cxn>
                  <a:cxn ang="0">
                    <a:pos x="72" y="312"/>
                  </a:cxn>
                  <a:cxn ang="0">
                    <a:pos x="42" y="322"/>
                  </a:cxn>
                  <a:cxn ang="0">
                    <a:pos x="16" y="292"/>
                  </a:cxn>
                  <a:cxn ang="0">
                    <a:pos x="26" y="256"/>
                  </a:cxn>
                  <a:cxn ang="0">
                    <a:pos x="36" y="226"/>
                  </a:cxn>
                  <a:cxn ang="0">
                    <a:pos x="36" y="202"/>
                  </a:cxn>
                  <a:cxn ang="0">
                    <a:pos x="16" y="152"/>
                  </a:cxn>
                  <a:cxn ang="0">
                    <a:pos x="0" y="110"/>
                  </a:cxn>
                  <a:cxn ang="0">
                    <a:pos x="10" y="76"/>
                  </a:cxn>
                  <a:cxn ang="0">
                    <a:pos x="36" y="56"/>
                  </a:cxn>
                  <a:cxn ang="0">
                    <a:pos x="36" y="30"/>
                  </a:cxn>
                  <a:cxn ang="0">
                    <a:pos x="42" y="6"/>
                  </a:cxn>
                  <a:cxn ang="0">
                    <a:pos x="92" y="0"/>
                  </a:cxn>
                  <a:cxn ang="0">
                    <a:pos x="158" y="60"/>
                  </a:cxn>
                  <a:cxn ang="0">
                    <a:pos x="232" y="76"/>
                  </a:cxn>
                  <a:cxn ang="0">
                    <a:pos x="232" y="76"/>
                  </a:cxn>
                  <a:cxn ang="0">
                    <a:pos x="232" y="110"/>
                  </a:cxn>
                  <a:cxn ang="0">
                    <a:pos x="232" y="110"/>
                  </a:cxn>
                  <a:cxn ang="0">
                    <a:pos x="230" y="122"/>
                  </a:cxn>
                  <a:cxn ang="0">
                    <a:pos x="228" y="132"/>
                  </a:cxn>
                  <a:cxn ang="0">
                    <a:pos x="228" y="138"/>
                  </a:cxn>
                  <a:cxn ang="0">
                    <a:pos x="228" y="144"/>
                  </a:cxn>
                  <a:cxn ang="0">
                    <a:pos x="232" y="152"/>
                  </a:cxn>
                  <a:cxn ang="0">
                    <a:pos x="238" y="162"/>
                  </a:cxn>
                  <a:cxn ang="0">
                    <a:pos x="238" y="162"/>
                  </a:cxn>
                  <a:cxn ang="0">
                    <a:pos x="244" y="170"/>
                  </a:cxn>
                  <a:cxn ang="0">
                    <a:pos x="246" y="180"/>
                  </a:cxn>
                  <a:cxn ang="0">
                    <a:pos x="248" y="190"/>
                  </a:cxn>
                  <a:cxn ang="0">
                    <a:pos x="248" y="198"/>
                  </a:cxn>
                  <a:cxn ang="0">
                    <a:pos x="244" y="212"/>
                  </a:cxn>
                  <a:cxn ang="0">
                    <a:pos x="242" y="216"/>
                  </a:cxn>
                  <a:cxn ang="0">
                    <a:pos x="242" y="216"/>
                  </a:cxn>
                </a:cxnLst>
                <a:rect l="0" t="0" r="r" b="b"/>
                <a:pathLst>
                  <a:path w="248" h="322">
                    <a:moveTo>
                      <a:pt x="242" y="216"/>
                    </a:moveTo>
                    <a:lnTo>
                      <a:pt x="208" y="236"/>
                    </a:lnTo>
                    <a:lnTo>
                      <a:pt x="188" y="246"/>
                    </a:lnTo>
                    <a:lnTo>
                      <a:pt x="168" y="268"/>
                    </a:lnTo>
                    <a:lnTo>
                      <a:pt x="92" y="272"/>
                    </a:lnTo>
                    <a:lnTo>
                      <a:pt x="76" y="292"/>
                    </a:lnTo>
                    <a:lnTo>
                      <a:pt x="72" y="312"/>
                    </a:lnTo>
                    <a:lnTo>
                      <a:pt x="42" y="322"/>
                    </a:lnTo>
                    <a:lnTo>
                      <a:pt x="16" y="292"/>
                    </a:lnTo>
                    <a:lnTo>
                      <a:pt x="26" y="256"/>
                    </a:lnTo>
                    <a:lnTo>
                      <a:pt x="36" y="226"/>
                    </a:lnTo>
                    <a:lnTo>
                      <a:pt x="36" y="202"/>
                    </a:lnTo>
                    <a:lnTo>
                      <a:pt x="16" y="152"/>
                    </a:lnTo>
                    <a:lnTo>
                      <a:pt x="0" y="110"/>
                    </a:lnTo>
                    <a:lnTo>
                      <a:pt x="10" y="76"/>
                    </a:lnTo>
                    <a:lnTo>
                      <a:pt x="36" y="56"/>
                    </a:lnTo>
                    <a:lnTo>
                      <a:pt x="36" y="30"/>
                    </a:lnTo>
                    <a:lnTo>
                      <a:pt x="42" y="6"/>
                    </a:lnTo>
                    <a:lnTo>
                      <a:pt x="92" y="0"/>
                    </a:lnTo>
                    <a:lnTo>
                      <a:pt x="158" y="60"/>
                    </a:lnTo>
                    <a:lnTo>
                      <a:pt x="232" y="76"/>
                    </a:lnTo>
                    <a:lnTo>
                      <a:pt x="232" y="76"/>
                    </a:lnTo>
                    <a:lnTo>
                      <a:pt x="232" y="110"/>
                    </a:lnTo>
                    <a:lnTo>
                      <a:pt x="232" y="110"/>
                    </a:lnTo>
                    <a:lnTo>
                      <a:pt x="230" y="122"/>
                    </a:lnTo>
                    <a:lnTo>
                      <a:pt x="228" y="132"/>
                    </a:lnTo>
                    <a:lnTo>
                      <a:pt x="228" y="138"/>
                    </a:lnTo>
                    <a:lnTo>
                      <a:pt x="228" y="144"/>
                    </a:lnTo>
                    <a:lnTo>
                      <a:pt x="232" y="152"/>
                    </a:lnTo>
                    <a:lnTo>
                      <a:pt x="238" y="162"/>
                    </a:lnTo>
                    <a:lnTo>
                      <a:pt x="238" y="162"/>
                    </a:lnTo>
                    <a:lnTo>
                      <a:pt x="244" y="170"/>
                    </a:lnTo>
                    <a:lnTo>
                      <a:pt x="246" y="180"/>
                    </a:lnTo>
                    <a:lnTo>
                      <a:pt x="248" y="190"/>
                    </a:lnTo>
                    <a:lnTo>
                      <a:pt x="248" y="198"/>
                    </a:lnTo>
                    <a:lnTo>
                      <a:pt x="244" y="212"/>
                    </a:lnTo>
                    <a:lnTo>
                      <a:pt x="242" y="216"/>
                    </a:lnTo>
                    <a:lnTo>
                      <a:pt x="242" y="216"/>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grpSp>
      </p:grpSp>
    </p:spTree>
    <p:extLst>
      <p:ext uri="{BB962C8B-B14F-4D97-AF65-F5344CB8AC3E}">
        <p14:creationId xmlns:p14="http://schemas.microsoft.com/office/powerpoint/2010/main" val="4084718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9C2C7AE-F994-532B-8105-296DAE036C9A}"/>
              </a:ext>
            </a:extLst>
          </p:cNvPr>
          <p:cNvGraphicFramePr>
            <a:graphicFrameLocks noChangeAspect="1"/>
          </p:cNvGraphicFramePr>
          <p:nvPr>
            <p:custDataLst>
              <p:tags r:id="rId1"/>
            </p:custDataLst>
            <p:extLst>
              <p:ext uri="{D42A27DB-BD31-4B8C-83A1-F6EECF244321}">
                <p14:modId xmlns:p14="http://schemas.microsoft.com/office/powerpoint/2010/main" val="1636496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9" name="Picture 68">
            <a:extLst>
              <a:ext uri="{FF2B5EF4-FFF2-40B4-BE49-F238E27FC236}">
                <a16:creationId xmlns:a16="http://schemas.microsoft.com/office/drawing/2014/main" id="{7C35D8D6-218A-7E39-5E95-7E92F4068F9C}"/>
              </a:ext>
            </a:extLst>
          </p:cNvPr>
          <p:cNvPicPr preferRelativeResize="0">
            <a:picLocks noChangeAspect="1"/>
          </p:cNvPicPr>
          <p:nvPr/>
        </p:nvPicPr>
        <p:blipFill rotWithShape="1">
          <a:blip r:embed="rId6">
            <a:duotone>
              <a:schemeClr val="bg2">
                <a:shade val="45000"/>
                <a:satMod val="135000"/>
              </a:schemeClr>
              <a:prstClr val="white"/>
            </a:duotone>
          </a:blip>
          <a:srcRect l="9752" t="6896" r="33987" b="8772"/>
          <a:stretch/>
        </p:blipFill>
        <p:spPr>
          <a:xfrm>
            <a:off x="4332696" y="1665697"/>
            <a:ext cx="3526613" cy="3526611"/>
          </a:xfrm>
          <a:custGeom>
            <a:avLst/>
            <a:gdLst>
              <a:gd name="connsiteX0" fmla="*/ 1939637 w 3879274"/>
              <a:gd name="connsiteY0" fmla="*/ 0 h 3879272"/>
              <a:gd name="connsiteX1" fmla="*/ 3879274 w 3879274"/>
              <a:gd name="connsiteY1" fmla="*/ 1939636 h 3879272"/>
              <a:gd name="connsiteX2" fmla="*/ 1939637 w 3879274"/>
              <a:gd name="connsiteY2" fmla="*/ 3879272 h 3879272"/>
              <a:gd name="connsiteX3" fmla="*/ 0 w 3879274"/>
              <a:gd name="connsiteY3" fmla="*/ 1939636 h 3879272"/>
              <a:gd name="connsiteX4" fmla="*/ 1939637 w 3879274"/>
              <a:gd name="connsiteY4" fmla="*/ 0 h 387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74" h="3879272">
                <a:moveTo>
                  <a:pt x="1939637" y="0"/>
                </a:moveTo>
                <a:cubicBezTo>
                  <a:pt x="3010869" y="0"/>
                  <a:pt x="3879274" y="868405"/>
                  <a:pt x="3879274" y="1939636"/>
                </a:cubicBezTo>
                <a:cubicBezTo>
                  <a:pt x="3879274" y="3010867"/>
                  <a:pt x="3010869" y="3879272"/>
                  <a:pt x="1939637" y="3879272"/>
                </a:cubicBezTo>
                <a:cubicBezTo>
                  <a:pt x="868405" y="3879272"/>
                  <a:pt x="0" y="3010867"/>
                  <a:pt x="0" y="1939636"/>
                </a:cubicBezTo>
                <a:cubicBezTo>
                  <a:pt x="0" y="868405"/>
                  <a:pt x="868405" y="0"/>
                  <a:pt x="1939637" y="0"/>
                </a:cubicBezTo>
                <a:close/>
              </a:path>
            </a:pathLst>
          </a:custGeom>
        </p:spPr>
      </p:pic>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vert="horz"/>
          <a:lstStyle/>
          <a:p>
            <a:r>
              <a:rPr lang="en-US" dirty="0"/>
              <a:t>Persona model</a:t>
            </a:r>
          </a:p>
        </p:txBody>
      </p:sp>
      <p:sp>
        <p:nvSpPr>
          <p:cNvPr id="8" name="Oval 7">
            <a:extLst>
              <a:ext uri="{FF2B5EF4-FFF2-40B4-BE49-F238E27FC236}">
                <a16:creationId xmlns:a16="http://schemas.microsoft.com/office/drawing/2014/main" id="{12E1A47C-787E-8FE9-8571-7F1AF3276A91}"/>
              </a:ext>
            </a:extLst>
          </p:cNvPr>
          <p:cNvSpPr/>
          <p:nvPr/>
        </p:nvSpPr>
        <p:spPr>
          <a:xfrm>
            <a:off x="3962401" y="1295402"/>
            <a:ext cx="4267200" cy="4267198"/>
          </a:xfrm>
          <a:prstGeom prst="ellipse">
            <a:avLst/>
          </a:prstGeom>
          <a:noFill/>
          <a:ln w="15875">
            <a:solidFill>
              <a:schemeClr val="bg1">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2" name="Oval 11">
            <a:extLst>
              <a:ext uri="{FF2B5EF4-FFF2-40B4-BE49-F238E27FC236}">
                <a16:creationId xmlns:a16="http://schemas.microsoft.com/office/drawing/2014/main" id="{06947F88-87B2-3802-808A-C4F87DB328ED}"/>
              </a:ext>
            </a:extLst>
          </p:cNvPr>
          <p:cNvSpPr/>
          <p:nvPr/>
        </p:nvSpPr>
        <p:spPr>
          <a:xfrm>
            <a:off x="7093097" y="1188535"/>
            <a:ext cx="1082385" cy="1082385"/>
          </a:xfrm>
          <a:prstGeom prst="ellipse">
            <a:avLst/>
          </a:prstGeom>
          <a:solidFill>
            <a:schemeClr val="accent3"/>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3" name="Oval 12">
            <a:extLst>
              <a:ext uri="{FF2B5EF4-FFF2-40B4-BE49-F238E27FC236}">
                <a16:creationId xmlns:a16="http://schemas.microsoft.com/office/drawing/2014/main" id="{979F87C0-334E-0E5D-5B6C-BFA4EA830E81}"/>
              </a:ext>
            </a:extLst>
          </p:cNvPr>
          <p:cNvSpPr/>
          <p:nvPr/>
        </p:nvSpPr>
        <p:spPr>
          <a:xfrm>
            <a:off x="4016520" y="1188535"/>
            <a:ext cx="1082385" cy="1082385"/>
          </a:xfrm>
          <a:prstGeom prst="ellipse">
            <a:avLst/>
          </a:prstGeom>
          <a:solidFill>
            <a:schemeClr val="tx2">
              <a:lumMod val="90000"/>
              <a:lumOff val="10000"/>
            </a:schemeClr>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20" name="Group 19">
            <a:extLst>
              <a:ext uri="{FF2B5EF4-FFF2-40B4-BE49-F238E27FC236}">
                <a16:creationId xmlns:a16="http://schemas.microsoft.com/office/drawing/2014/main" id="{85108601-1A71-67F3-7BFD-497903454F6B}"/>
              </a:ext>
            </a:extLst>
          </p:cNvPr>
          <p:cNvGrpSpPr/>
          <p:nvPr/>
        </p:nvGrpSpPr>
        <p:grpSpPr>
          <a:xfrm>
            <a:off x="8422483" y="1034647"/>
            <a:ext cx="3149407" cy="2030024"/>
            <a:chOff x="8422483" y="1156903"/>
            <a:chExt cx="3149407" cy="2030024"/>
          </a:xfrm>
        </p:grpSpPr>
        <p:sp>
          <p:nvSpPr>
            <p:cNvPr id="18" name="Rectangle 17">
              <a:extLst>
                <a:ext uri="{FF2B5EF4-FFF2-40B4-BE49-F238E27FC236}">
                  <a16:creationId xmlns:a16="http://schemas.microsoft.com/office/drawing/2014/main" id="{33257688-FB7A-18EE-68CB-A7E3E77BCB09}"/>
                </a:ext>
              </a:extLst>
            </p:cNvPr>
            <p:cNvSpPr/>
            <p:nvPr/>
          </p:nvSpPr>
          <p:spPr>
            <a:xfrm>
              <a:off x="8422483" y="1156903"/>
              <a:ext cx="3149407" cy="5539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2391CF"/>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Deploy this model when the following applies: </a:t>
              </a:r>
            </a:p>
          </p:txBody>
        </p:sp>
        <p:sp>
          <p:nvSpPr>
            <p:cNvPr id="19" name="Rectangle 18">
              <a:extLst>
                <a:ext uri="{FF2B5EF4-FFF2-40B4-BE49-F238E27FC236}">
                  <a16:creationId xmlns:a16="http://schemas.microsoft.com/office/drawing/2014/main" id="{1255A1C0-1E6F-D4CD-966B-668888C38E34}"/>
                </a:ext>
              </a:extLst>
            </p:cNvPr>
            <p:cNvSpPr/>
            <p:nvPr/>
          </p:nvSpPr>
          <p:spPr>
            <a:xfrm>
              <a:off x="8422483" y="1740377"/>
              <a:ext cx="3149407" cy="144655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Buyer types have different purchasing styles and decision criteria.</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The audience of potential buyers is highly varied.</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Specialized knowledge by persona is vast and job function expertise is required.</a:t>
              </a:r>
            </a:p>
          </p:txBody>
        </p:sp>
      </p:grpSp>
      <p:grpSp>
        <p:nvGrpSpPr>
          <p:cNvPr id="40" name="Group 39">
            <a:extLst>
              <a:ext uri="{FF2B5EF4-FFF2-40B4-BE49-F238E27FC236}">
                <a16:creationId xmlns:a16="http://schemas.microsoft.com/office/drawing/2014/main" id="{33DF0D5E-6F1E-7226-A09C-DCB5386442E6}"/>
              </a:ext>
            </a:extLst>
          </p:cNvPr>
          <p:cNvGrpSpPr/>
          <p:nvPr/>
        </p:nvGrpSpPr>
        <p:grpSpPr>
          <a:xfrm>
            <a:off x="609600" y="1173146"/>
            <a:ext cx="3149407" cy="1630060"/>
            <a:chOff x="609600" y="1173146"/>
            <a:chExt cx="3149407" cy="1630060"/>
          </a:xfrm>
        </p:grpSpPr>
        <p:sp>
          <p:nvSpPr>
            <p:cNvPr id="22" name="Rectangle 21">
              <a:extLst>
                <a:ext uri="{FF2B5EF4-FFF2-40B4-BE49-F238E27FC236}">
                  <a16:creationId xmlns:a16="http://schemas.microsoft.com/office/drawing/2014/main" id="{3216FC14-FCA3-6033-110F-B483813F5CA4}"/>
                </a:ext>
              </a:extLst>
            </p:cNvPr>
            <p:cNvSpPr/>
            <p:nvPr/>
          </p:nvSpPr>
          <p:spPr>
            <a:xfrm>
              <a:off x="609600" y="1173146"/>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tx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Description</a:t>
              </a:r>
            </a:p>
          </p:txBody>
        </p:sp>
        <p:sp>
          <p:nvSpPr>
            <p:cNvPr id="23" name="Rectangle 22">
              <a:extLst>
                <a:ext uri="{FF2B5EF4-FFF2-40B4-BE49-F238E27FC236}">
                  <a16:creationId xmlns:a16="http://schemas.microsoft.com/office/drawing/2014/main" id="{E8122B13-F639-A541-9366-A6E50DA354B7}"/>
                </a:ext>
              </a:extLst>
            </p:cNvPr>
            <p:cNvSpPr/>
            <p:nvPr/>
          </p:nvSpPr>
          <p:spPr>
            <a:xfrm>
              <a:off x="609600" y="1510544"/>
              <a:ext cx="3149407" cy="12926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600"/>
                </a:spcBef>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The persona model involves structuring a sales organization based on the needs, preferences, and behaviors of different buyer personas. These are typically aligned to different members of the C-Suite, e.g., CEO, CTO, CMO, etc.</a:t>
              </a:r>
            </a:p>
          </p:txBody>
        </p:sp>
      </p:grpSp>
      <p:sp>
        <p:nvSpPr>
          <p:cNvPr id="14" name="Oval 13">
            <a:extLst>
              <a:ext uri="{FF2B5EF4-FFF2-40B4-BE49-F238E27FC236}">
                <a16:creationId xmlns:a16="http://schemas.microsoft.com/office/drawing/2014/main" id="{08A84063-5C17-2027-241C-D1B22DE18AC0}"/>
              </a:ext>
            </a:extLst>
          </p:cNvPr>
          <p:cNvSpPr/>
          <p:nvPr/>
        </p:nvSpPr>
        <p:spPr>
          <a:xfrm>
            <a:off x="7093097" y="4488066"/>
            <a:ext cx="1082385" cy="1082385"/>
          </a:xfrm>
          <a:prstGeom prst="ellipse">
            <a:avLst/>
          </a:prstGeom>
          <a:solidFill>
            <a:srgbClr val="FF000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5" name="Oval 14">
            <a:extLst>
              <a:ext uri="{FF2B5EF4-FFF2-40B4-BE49-F238E27FC236}">
                <a16:creationId xmlns:a16="http://schemas.microsoft.com/office/drawing/2014/main" id="{ED819262-07E7-DEC0-69AA-B82DC223295C}"/>
              </a:ext>
            </a:extLst>
          </p:cNvPr>
          <p:cNvSpPr/>
          <p:nvPr/>
        </p:nvSpPr>
        <p:spPr>
          <a:xfrm>
            <a:off x="4016520" y="4488066"/>
            <a:ext cx="1082385" cy="108238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72" name="Group 71">
            <a:extLst>
              <a:ext uri="{FF2B5EF4-FFF2-40B4-BE49-F238E27FC236}">
                <a16:creationId xmlns:a16="http://schemas.microsoft.com/office/drawing/2014/main" id="{3387E0FD-9C15-9E66-B79D-58B4506D1D8C}"/>
              </a:ext>
            </a:extLst>
          </p:cNvPr>
          <p:cNvGrpSpPr/>
          <p:nvPr/>
        </p:nvGrpSpPr>
        <p:grpSpPr>
          <a:xfrm>
            <a:off x="8422483" y="4123048"/>
            <a:ext cx="3149407" cy="1491560"/>
            <a:chOff x="8422483" y="4472677"/>
            <a:chExt cx="3149407" cy="1491560"/>
          </a:xfrm>
        </p:grpSpPr>
        <p:sp>
          <p:nvSpPr>
            <p:cNvPr id="38" name="Rectangle 37">
              <a:extLst>
                <a:ext uri="{FF2B5EF4-FFF2-40B4-BE49-F238E27FC236}">
                  <a16:creationId xmlns:a16="http://schemas.microsoft.com/office/drawing/2014/main" id="{D872F81A-9C5E-4B4C-3969-C3F2B217DDE0}"/>
                </a:ext>
              </a:extLst>
            </p:cNvPr>
            <p:cNvSpPr/>
            <p:nvPr/>
          </p:nvSpPr>
          <p:spPr>
            <a:xfrm>
              <a:off x="8422483"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FF000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Cons</a:t>
              </a:r>
            </a:p>
          </p:txBody>
        </p:sp>
        <p:sp>
          <p:nvSpPr>
            <p:cNvPr id="39" name="Rectangle 38">
              <a:extLst>
                <a:ext uri="{FF2B5EF4-FFF2-40B4-BE49-F238E27FC236}">
                  <a16:creationId xmlns:a16="http://schemas.microsoft.com/office/drawing/2014/main" id="{7A696353-550A-6056-B5A2-AC64A6EB5352}"/>
                </a:ext>
              </a:extLst>
            </p:cNvPr>
            <p:cNvSpPr/>
            <p:nvPr/>
          </p:nvSpPr>
          <p:spPr>
            <a:xfrm>
              <a:off x="8422483" y="4810075"/>
              <a:ext cx="3149407" cy="11541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Customers may become confused with multiple sales representatives calling the same accounts.</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Reps need to be product/industry generalists.</a:t>
              </a:r>
            </a:p>
          </p:txBody>
        </p:sp>
      </p:grpSp>
      <p:grpSp>
        <p:nvGrpSpPr>
          <p:cNvPr id="71" name="Group 70">
            <a:extLst>
              <a:ext uri="{FF2B5EF4-FFF2-40B4-BE49-F238E27FC236}">
                <a16:creationId xmlns:a16="http://schemas.microsoft.com/office/drawing/2014/main" id="{DB650256-3B2F-5048-20C1-BEE6BD8FAFF1}"/>
              </a:ext>
            </a:extLst>
          </p:cNvPr>
          <p:cNvGrpSpPr/>
          <p:nvPr/>
        </p:nvGrpSpPr>
        <p:grpSpPr>
          <a:xfrm>
            <a:off x="609600" y="4123048"/>
            <a:ext cx="3149407" cy="1707004"/>
            <a:chOff x="609600" y="4472677"/>
            <a:chExt cx="3149407" cy="1707004"/>
          </a:xfrm>
        </p:grpSpPr>
        <p:sp>
          <p:nvSpPr>
            <p:cNvPr id="27" name="Rectangle 26">
              <a:extLst>
                <a:ext uri="{FF2B5EF4-FFF2-40B4-BE49-F238E27FC236}">
                  <a16:creationId xmlns:a16="http://schemas.microsoft.com/office/drawing/2014/main" id="{FCBADB04-C919-A435-65E9-8DC90266AB4E}"/>
                </a:ext>
              </a:extLst>
            </p:cNvPr>
            <p:cNvSpPr/>
            <p:nvPr/>
          </p:nvSpPr>
          <p:spPr>
            <a:xfrm>
              <a:off x="609600"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00B05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Pros</a:t>
              </a:r>
            </a:p>
          </p:txBody>
        </p:sp>
        <p:sp>
          <p:nvSpPr>
            <p:cNvPr id="28" name="Rectangle 27">
              <a:extLst>
                <a:ext uri="{FF2B5EF4-FFF2-40B4-BE49-F238E27FC236}">
                  <a16:creationId xmlns:a16="http://schemas.microsoft.com/office/drawing/2014/main" id="{C2975332-2479-44FA-01EB-5AAEFF01B107}"/>
                </a:ext>
              </a:extLst>
            </p:cNvPr>
            <p:cNvSpPr/>
            <p:nvPr/>
          </p:nvSpPr>
          <p:spPr>
            <a:xfrm>
              <a:off x="609600" y="4810075"/>
              <a:ext cx="3149407" cy="13696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Reps can target messaging to the evaluation criteria and objectives of specific personas.</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Reps become skilled at selling to and thus gaining credibility or experience with specific personas.</a:t>
              </a:r>
            </a:p>
          </p:txBody>
        </p:sp>
      </p:grpSp>
      <p:cxnSp>
        <p:nvCxnSpPr>
          <p:cNvPr id="42" name="Straight Connector 41">
            <a:extLst>
              <a:ext uri="{FF2B5EF4-FFF2-40B4-BE49-F238E27FC236}">
                <a16:creationId xmlns:a16="http://schemas.microsoft.com/office/drawing/2014/main" id="{171E6116-3FB0-52E4-13C6-7CAD1699585E}"/>
              </a:ext>
            </a:extLst>
          </p:cNvPr>
          <p:cNvCxnSpPr>
            <a:cxnSpLocks/>
          </p:cNvCxnSpPr>
          <p:nvPr/>
        </p:nvCxnSpPr>
        <p:spPr>
          <a:xfrm flipH="1">
            <a:off x="609600" y="3429000"/>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A270A222-EC77-C925-B231-3BF601AAB7A4}"/>
              </a:ext>
            </a:extLst>
          </p:cNvPr>
          <p:cNvCxnSpPr>
            <a:cxnSpLocks/>
          </p:cNvCxnSpPr>
          <p:nvPr/>
        </p:nvCxnSpPr>
        <p:spPr>
          <a:xfrm flipH="1">
            <a:off x="8422483" y="3429000"/>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26" name="Group 25">
            <a:extLst>
              <a:ext uri="{FF2B5EF4-FFF2-40B4-BE49-F238E27FC236}">
                <a16:creationId xmlns:a16="http://schemas.microsoft.com/office/drawing/2014/main" id="{0BBE7C8D-632F-02ED-B994-8DEA550563DF}"/>
              </a:ext>
            </a:extLst>
          </p:cNvPr>
          <p:cNvGrpSpPr/>
          <p:nvPr/>
        </p:nvGrpSpPr>
        <p:grpSpPr>
          <a:xfrm>
            <a:off x="4695825" y="2028826"/>
            <a:ext cx="2800352" cy="2800350"/>
            <a:chOff x="4695825" y="2028826"/>
            <a:chExt cx="2800352" cy="2800350"/>
          </a:xfrm>
        </p:grpSpPr>
        <p:sp>
          <p:nvSpPr>
            <p:cNvPr id="3" name="Oval 2">
              <a:extLst>
                <a:ext uri="{FF2B5EF4-FFF2-40B4-BE49-F238E27FC236}">
                  <a16:creationId xmlns:a16="http://schemas.microsoft.com/office/drawing/2014/main" id="{8271B1B1-0187-7D82-2E1F-E7CBFB7193F1}"/>
                </a:ext>
              </a:extLst>
            </p:cNvPr>
            <p:cNvSpPr/>
            <p:nvPr/>
          </p:nvSpPr>
          <p:spPr>
            <a:xfrm>
              <a:off x="4695825" y="2028826"/>
              <a:ext cx="2800352" cy="28003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21" name="Group 20">
              <a:extLst>
                <a:ext uri="{FF2B5EF4-FFF2-40B4-BE49-F238E27FC236}">
                  <a16:creationId xmlns:a16="http://schemas.microsoft.com/office/drawing/2014/main" id="{79BC678C-4FD6-10A5-73D4-ADADFE712F86}"/>
                </a:ext>
              </a:extLst>
            </p:cNvPr>
            <p:cNvGrpSpPr/>
            <p:nvPr/>
          </p:nvGrpSpPr>
          <p:grpSpPr>
            <a:xfrm>
              <a:off x="4993078" y="2192924"/>
              <a:ext cx="2205845" cy="2472153"/>
              <a:chOff x="4993078" y="2183723"/>
              <a:chExt cx="2205845" cy="2472153"/>
            </a:xfrm>
          </p:grpSpPr>
          <p:grpSp>
            <p:nvGrpSpPr>
              <p:cNvPr id="10" name="Group 9">
                <a:extLst>
                  <a:ext uri="{FF2B5EF4-FFF2-40B4-BE49-F238E27FC236}">
                    <a16:creationId xmlns:a16="http://schemas.microsoft.com/office/drawing/2014/main" id="{C5F6A99B-58E3-8BDA-9C3A-07E7F85C31A7}"/>
                  </a:ext>
                </a:extLst>
              </p:cNvPr>
              <p:cNvGrpSpPr/>
              <p:nvPr/>
            </p:nvGrpSpPr>
            <p:grpSpPr>
              <a:xfrm>
                <a:off x="4993078" y="2183723"/>
                <a:ext cx="2205845" cy="304800"/>
                <a:chOff x="5020868" y="2183723"/>
                <a:chExt cx="2205845" cy="304800"/>
              </a:xfrm>
            </p:grpSpPr>
            <p:sp>
              <p:nvSpPr>
                <p:cNvPr id="6" name="Isosceles Triangle 5">
                  <a:extLst>
                    <a:ext uri="{FF2B5EF4-FFF2-40B4-BE49-F238E27FC236}">
                      <a16:creationId xmlns:a16="http://schemas.microsoft.com/office/drawing/2014/main" id="{02094ACC-F734-E8E3-7251-F2F2CFA7B65B}"/>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9" name="Isosceles Triangle 8">
                  <a:extLst>
                    <a:ext uri="{FF2B5EF4-FFF2-40B4-BE49-F238E27FC236}">
                      <a16:creationId xmlns:a16="http://schemas.microsoft.com/office/drawing/2014/main" id="{98C842C7-15FD-CA6D-5C5D-6925D0A71203}"/>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11" name="Group 10">
                <a:extLst>
                  <a:ext uri="{FF2B5EF4-FFF2-40B4-BE49-F238E27FC236}">
                    <a16:creationId xmlns:a16="http://schemas.microsoft.com/office/drawing/2014/main" id="{899C8210-C531-E029-10A5-C1CFDC03C2EE}"/>
                  </a:ext>
                </a:extLst>
              </p:cNvPr>
              <p:cNvGrpSpPr/>
              <p:nvPr/>
            </p:nvGrpSpPr>
            <p:grpSpPr>
              <a:xfrm flipV="1">
                <a:off x="4993078" y="4351076"/>
                <a:ext cx="2205845" cy="304800"/>
                <a:chOff x="5020868" y="2183723"/>
                <a:chExt cx="2205845" cy="304800"/>
              </a:xfrm>
            </p:grpSpPr>
            <p:sp>
              <p:nvSpPr>
                <p:cNvPr id="16" name="Isosceles Triangle 15">
                  <a:extLst>
                    <a:ext uri="{FF2B5EF4-FFF2-40B4-BE49-F238E27FC236}">
                      <a16:creationId xmlns:a16="http://schemas.microsoft.com/office/drawing/2014/main" id="{12DFF84A-622A-62D5-A45B-52F5AEE3B136}"/>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7" name="Isosceles Triangle 16">
                  <a:extLst>
                    <a:ext uri="{FF2B5EF4-FFF2-40B4-BE49-F238E27FC236}">
                      <a16:creationId xmlns:a16="http://schemas.microsoft.com/office/drawing/2014/main" id="{D6C7576F-5AC2-6FD8-327A-ECE9AE59FAB5}"/>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grpSp>
      <p:grpSp>
        <p:nvGrpSpPr>
          <p:cNvPr id="24" name="Group 23">
            <a:extLst>
              <a:ext uri="{FF2B5EF4-FFF2-40B4-BE49-F238E27FC236}">
                <a16:creationId xmlns:a16="http://schemas.microsoft.com/office/drawing/2014/main" id="{08B9F9B1-FEAF-7325-D2F1-7CD02EA5C93F}"/>
              </a:ext>
            </a:extLst>
          </p:cNvPr>
          <p:cNvGrpSpPr/>
          <p:nvPr/>
        </p:nvGrpSpPr>
        <p:grpSpPr>
          <a:xfrm>
            <a:off x="5217091" y="2791353"/>
            <a:ext cx="1757820" cy="1275297"/>
            <a:chOff x="714048" y="2462357"/>
            <a:chExt cx="1870670" cy="1311710"/>
          </a:xfrm>
        </p:grpSpPr>
        <p:grpSp>
          <p:nvGrpSpPr>
            <p:cNvPr id="25" name="Group 24">
              <a:extLst>
                <a:ext uri="{FF2B5EF4-FFF2-40B4-BE49-F238E27FC236}">
                  <a16:creationId xmlns:a16="http://schemas.microsoft.com/office/drawing/2014/main" id="{24CD9529-5B92-42E6-4414-892EFC318B57}"/>
                </a:ext>
              </a:extLst>
            </p:cNvPr>
            <p:cNvGrpSpPr/>
            <p:nvPr/>
          </p:nvGrpSpPr>
          <p:grpSpPr>
            <a:xfrm>
              <a:off x="714048" y="2462357"/>
              <a:ext cx="352250" cy="1097719"/>
              <a:chOff x="714048" y="2462357"/>
              <a:chExt cx="352250" cy="1097719"/>
            </a:xfrm>
          </p:grpSpPr>
          <p:grpSp>
            <p:nvGrpSpPr>
              <p:cNvPr id="43" name="Group 42">
                <a:extLst>
                  <a:ext uri="{FF2B5EF4-FFF2-40B4-BE49-F238E27FC236}">
                    <a16:creationId xmlns:a16="http://schemas.microsoft.com/office/drawing/2014/main" id="{83B155A2-59E7-4402-BC7F-1A8D5A48C563}"/>
                  </a:ext>
                </a:extLst>
              </p:cNvPr>
              <p:cNvGrpSpPr/>
              <p:nvPr/>
            </p:nvGrpSpPr>
            <p:grpSpPr>
              <a:xfrm>
                <a:off x="714048" y="2462357"/>
                <a:ext cx="352250" cy="731336"/>
                <a:chOff x="7094538" y="1450976"/>
                <a:chExt cx="166688" cy="346076"/>
              </a:xfrm>
            </p:grpSpPr>
            <p:sp>
              <p:nvSpPr>
                <p:cNvPr id="45" name="Oval 15">
                  <a:extLst>
                    <a:ext uri="{FF2B5EF4-FFF2-40B4-BE49-F238E27FC236}">
                      <a16:creationId xmlns:a16="http://schemas.microsoft.com/office/drawing/2014/main" id="{F0B80A1C-1C42-9287-731E-7AD85B5402A5}"/>
                    </a:ext>
                  </a:extLst>
                </p:cNvPr>
                <p:cNvSpPr>
                  <a:spLocks noChangeArrowheads="1"/>
                </p:cNvSpPr>
                <p:nvPr/>
              </p:nvSpPr>
              <p:spPr bwMode="auto">
                <a:xfrm>
                  <a:off x="7140576" y="1450976"/>
                  <a:ext cx="74613" cy="74613"/>
                </a:xfrm>
                <a:prstGeom prst="ellipse">
                  <a:avLst/>
                </a:prstGeom>
                <a:solidFill>
                  <a:schemeClr val="accent6"/>
                </a:solidFill>
                <a:ln w="222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endParaRPr>
                </a:p>
              </p:txBody>
            </p:sp>
            <p:sp>
              <p:nvSpPr>
                <p:cNvPr id="46" name="Freeform 16">
                  <a:extLst>
                    <a:ext uri="{FF2B5EF4-FFF2-40B4-BE49-F238E27FC236}">
                      <a16:creationId xmlns:a16="http://schemas.microsoft.com/office/drawing/2014/main" id="{FE27EA7C-B671-BDE2-FE44-8F544F95EFAD}"/>
                    </a:ext>
                  </a:extLst>
                </p:cNvPr>
                <p:cNvSpPr>
                  <a:spLocks/>
                </p:cNvSpPr>
                <p:nvPr/>
              </p:nvSpPr>
              <p:spPr bwMode="auto">
                <a:xfrm>
                  <a:off x="7094538" y="1547814"/>
                  <a:ext cx="166688" cy="249238"/>
                </a:xfrm>
                <a:custGeom>
                  <a:avLst/>
                  <a:gdLst>
                    <a:gd name="T0" fmla="*/ 53 w 105"/>
                    <a:gd name="T1" fmla="*/ 157 h 157"/>
                    <a:gd name="T2" fmla="*/ 76 w 105"/>
                    <a:gd name="T3" fmla="*/ 157 h 157"/>
                    <a:gd name="T4" fmla="*/ 86 w 105"/>
                    <a:gd name="T5" fmla="*/ 81 h 157"/>
                    <a:gd name="T6" fmla="*/ 105 w 105"/>
                    <a:gd name="T7" fmla="*/ 81 h 157"/>
                    <a:gd name="T8" fmla="*/ 105 w 105"/>
                    <a:gd name="T9" fmla="*/ 10 h 157"/>
                    <a:gd name="T10" fmla="*/ 71 w 105"/>
                    <a:gd name="T11" fmla="*/ 0 h 157"/>
                    <a:gd name="T12" fmla="*/ 53 w 105"/>
                    <a:gd name="T13" fmla="*/ 38 h 157"/>
                    <a:gd name="T14" fmla="*/ 34 w 105"/>
                    <a:gd name="T15" fmla="*/ 0 h 157"/>
                    <a:gd name="T16" fmla="*/ 0 w 105"/>
                    <a:gd name="T17" fmla="*/ 10 h 157"/>
                    <a:gd name="T18" fmla="*/ 0 w 105"/>
                    <a:gd name="T19" fmla="*/ 81 h 157"/>
                    <a:gd name="T20" fmla="*/ 19 w 105"/>
                    <a:gd name="T21" fmla="*/ 81 h 157"/>
                    <a:gd name="T22" fmla="*/ 29 w 105"/>
                    <a:gd name="T23" fmla="*/ 157 h 157"/>
                    <a:gd name="T24" fmla="*/ 53 w 105"/>
                    <a:gd name="T25"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57">
                      <a:moveTo>
                        <a:pt x="53" y="157"/>
                      </a:moveTo>
                      <a:lnTo>
                        <a:pt x="76" y="157"/>
                      </a:lnTo>
                      <a:lnTo>
                        <a:pt x="86" y="81"/>
                      </a:lnTo>
                      <a:lnTo>
                        <a:pt x="105" y="81"/>
                      </a:lnTo>
                      <a:lnTo>
                        <a:pt x="105" y="10"/>
                      </a:lnTo>
                      <a:lnTo>
                        <a:pt x="71" y="0"/>
                      </a:lnTo>
                      <a:lnTo>
                        <a:pt x="53" y="38"/>
                      </a:lnTo>
                      <a:lnTo>
                        <a:pt x="34" y="0"/>
                      </a:lnTo>
                      <a:lnTo>
                        <a:pt x="0" y="10"/>
                      </a:lnTo>
                      <a:lnTo>
                        <a:pt x="0" y="81"/>
                      </a:lnTo>
                      <a:lnTo>
                        <a:pt x="19" y="81"/>
                      </a:lnTo>
                      <a:lnTo>
                        <a:pt x="29" y="157"/>
                      </a:lnTo>
                      <a:lnTo>
                        <a:pt x="53" y="157"/>
                      </a:lnTo>
                      <a:close/>
                    </a:path>
                  </a:pathLst>
                </a:custGeom>
                <a:solidFill>
                  <a:schemeClr val="accent6"/>
                </a:solidFill>
                <a:ln w="222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endParaRPr>
                </a:p>
              </p:txBody>
            </p:sp>
          </p:grpSp>
          <p:sp>
            <p:nvSpPr>
              <p:cNvPr id="44" name="TextBox 43">
                <a:extLst>
                  <a:ext uri="{FF2B5EF4-FFF2-40B4-BE49-F238E27FC236}">
                    <a16:creationId xmlns:a16="http://schemas.microsoft.com/office/drawing/2014/main" id="{BDC3002B-21C4-A370-A4F9-0BF4CE8B56C4}"/>
                  </a:ext>
                </a:extLst>
              </p:cNvPr>
              <p:cNvSpPr txBox="1"/>
              <p:nvPr/>
            </p:nvSpPr>
            <p:spPr>
              <a:xfrm>
                <a:off x="714120" y="3338480"/>
                <a:ext cx="352106" cy="2215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CIO</a:t>
                </a:r>
              </a:p>
            </p:txBody>
          </p:sp>
        </p:grpSp>
        <p:grpSp>
          <p:nvGrpSpPr>
            <p:cNvPr id="29" name="Group 28">
              <a:extLst>
                <a:ext uri="{FF2B5EF4-FFF2-40B4-BE49-F238E27FC236}">
                  <a16:creationId xmlns:a16="http://schemas.microsoft.com/office/drawing/2014/main" id="{49064BEA-B67E-5906-6C10-037F6872E0E2}"/>
                </a:ext>
              </a:extLst>
            </p:cNvPr>
            <p:cNvGrpSpPr/>
            <p:nvPr/>
          </p:nvGrpSpPr>
          <p:grpSpPr>
            <a:xfrm>
              <a:off x="1364214" y="2676010"/>
              <a:ext cx="499394" cy="995909"/>
              <a:chOff x="1364214" y="2676010"/>
              <a:chExt cx="499394" cy="995909"/>
            </a:xfrm>
          </p:grpSpPr>
          <p:grpSp>
            <p:nvGrpSpPr>
              <p:cNvPr id="35" name="Group 34">
                <a:extLst>
                  <a:ext uri="{FF2B5EF4-FFF2-40B4-BE49-F238E27FC236}">
                    <a16:creationId xmlns:a16="http://schemas.microsoft.com/office/drawing/2014/main" id="{C7958A47-14B1-7443-7682-1610EC6BAF07}"/>
                  </a:ext>
                </a:extLst>
              </p:cNvPr>
              <p:cNvGrpSpPr/>
              <p:nvPr/>
            </p:nvGrpSpPr>
            <p:grpSpPr>
              <a:xfrm>
                <a:off x="1469740" y="2676010"/>
                <a:ext cx="288342" cy="604408"/>
                <a:chOff x="4946241" y="1450976"/>
                <a:chExt cx="165100" cy="346075"/>
              </a:xfrm>
            </p:grpSpPr>
            <p:sp>
              <p:nvSpPr>
                <p:cNvPr id="37" name="Oval 13">
                  <a:extLst>
                    <a:ext uri="{FF2B5EF4-FFF2-40B4-BE49-F238E27FC236}">
                      <a16:creationId xmlns:a16="http://schemas.microsoft.com/office/drawing/2014/main" id="{5BC5BFB0-6A40-6C7C-AD10-AA6301B7FE6F}"/>
                    </a:ext>
                  </a:extLst>
                </p:cNvPr>
                <p:cNvSpPr>
                  <a:spLocks noChangeArrowheads="1"/>
                </p:cNvSpPr>
                <p:nvPr/>
              </p:nvSpPr>
              <p:spPr bwMode="auto">
                <a:xfrm>
                  <a:off x="4976403" y="1450976"/>
                  <a:ext cx="104775" cy="104775"/>
                </a:xfrm>
                <a:prstGeom prst="ellipse">
                  <a:avLst/>
                </a:prstGeom>
                <a:solidFill>
                  <a:schemeClr val="accent6"/>
                </a:solidFill>
                <a:ln w="222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sp>
              <p:nvSpPr>
                <p:cNvPr id="41" name="Freeform 14">
                  <a:extLst>
                    <a:ext uri="{FF2B5EF4-FFF2-40B4-BE49-F238E27FC236}">
                      <a16:creationId xmlns:a16="http://schemas.microsoft.com/office/drawing/2014/main" id="{4F4B6971-6E75-5A95-74D0-247C0596D0FB}"/>
                    </a:ext>
                  </a:extLst>
                </p:cNvPr>
                <p:cNvSpPr>
                  <a:spLocks/>
                </p:cNvSpPr>
                <p:nvPr/>
              </p:nvSpPr>
              <p:spPr bwMode="auto">
                <a:xfrm>
                  <a:off x="4946241" y="1577976"/>
                  <a:ext cx="165100" cy="219075"/>
                </a:xfrm>
                <a:custGeom>
                  <a:avLst/>
                  <a:gdLst>
                    <a:gd name="T0" fmla="*/ 22 w 44"/>
                    <a:gd name="T1" fmla="*/ 0 h 58"/>
                    <a:gd name="T2" fmla="*/ 0 w 44"/>
                    <a:gd name="T3" fmla="*/ 38 h 58"/>
                    <a:gd name="T4" fmla="*/ 14 w 44"/>
                    <a:gd name="T5" fmla="*/ 38 h 58"/>
                    <a:gd name="T6" fmla="*/ 14 w 44"/>
                    <a:gd name="T7" fmla="*/ 58 h 58"/>
                    <a:gd name="T8" fmla="*/ 30 w 44"/>
                    <a:gd name="T9" fmla="*/ 58 h 58"/>
                    <a:gd name="T10" fmla="*/ 30 w 44"/>
                    <a:gd name="T11" fmla="*/ 38 h 58"/>
                    <a:gd name="T12" fmla="*/ 44 w 44"/>
                    <a:gd name="T13" fmla="*/ 38 h 58"/>
                    <a:gd name="T14" fmla="*/ 22 w 44"/>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58">
                      <a:moveTo>
                        <a:pt x="22" y="0"/>
                      </a:moveTo>
                      <a:cubicBezTo>
                        <a:pt x="10" y="0"/>
                        <a:pt x="0" y="18"/>
                        <a:pt x="0" y="38"/>
                      </a:cubicBezTo>
                      <a:cubicBezTo>
                        <a:pt x="14" y="38"/>
                        <a:pt x="14" y="38"/>
                        <a:pt x="14" y="38"/>
                      </a:cubicBezTo>
                      <a:cubicBezTo>
                        <a:pt x="14" y="58"/>
                        <a:pt x="14" y="58"/>
                        <a:pt x="14" y="58"/>
                      </a:cubicBezTo>
                      <a:cubicBezTo>
                        <a:pt x="30" y="58"/>
                        <a:pt x="30" y="58"/>
                        <a:pt x="30" y="58"/>
                      </a:cubicBezTo>
                      <a:cubicBezTo>
                        <a:pt x="30" y="38"/>
                        <a:pt x="30" y="38"/>
                        <a:pt x="30" y="38"/>
                      </a:cubicBezTo>
                      <a:cubicBezTo>
                        <a:pt x="44" y="38"/>
                        <a:pt x="44" y="38"/>
                        <a:pt x="44" y="38"/>
                      </a:cubicBezTo>
                      <a:cubicBezTo>
                        <a:pt x="44" y="18"/>
                        <a:pt x="34" y="0"/>
                        <a:pt x="22" y="0"/>
                      </a:cubicBezTo>
                      <a:close/>
                    </a:path>
                  </a:pathLst>
                </a:custGeom>
                <a:solidFill>
                  <a:schemeClr val="accent6"/>
                </a:solidFill>
                <a:ln w="222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grpSp>
          <p:sp>
            <p:nvSpPr>
              <p:cNvPr id="36" name="TextBox 35">
                <a:extLst>
                  <a:ext uri="{FF2B5EF4-FFF2-40B4-BE49-F238E27FC236}">
                    <a16:creationId xmlns:a16="http://schemas.microsoft.com/office/drawing/2014/main" id="{970E37A0-4E27-D0C6-82D5-18EBB021616B}"/>
                  </a:ext>
                </a:extLst>
              </p:cNvPr>
              <p:cNvSpPr txBox="1"/>
              <p:nvPr/>
            </p:nvSpPr>
            <p:spPr>
              <a:xfrm>
                <a:off x="1364214" y="3450324"/>
                <a:ext cx="499394" cy="221595"/>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CMO</a:t>
                </a:r>
              </a:p>
            </p:txBody>
          </p:sp>
        </p:grpSp>
        <p:grpSp>
          <p:nvGrpSpPr>
            <p:cNvPr id="30" name="Group 29">
              <a:extLst>
                <a:ext uri="{FF2B5EF4-FFF2-40B4-BE49-F238E27FC236}">
                  <a16:creationId xmlns:a16="http://schemas.microsoft.com/office/drawing/2014/main" id="{073508B5-49D3-51DE-F71E-3B4A52CFA304}"/>
                </a:ext>
              </a:extLst>
            </p:cNvPr>
            <p:cNvGrpSpPr/>
            <p:nvPr/>
          </p:nvGrpSpPr>
          <p:grpSpPr>
            <a:xfrm>
              <a:off x="2085324" y="2787854"/>
              <a:ext cx="499394" cy="986213"/>
              <a:chOff x="2085324" y="2787854"/>
              <a:chExt cx="499394" cy="986213"/>
            </a:xfrm>
          </p:grpSpPr>
          <p:grpSp>
            <p:nvGrpSpPr>
              <p:cNvPr id="31" name="Group 30">
                <a:extLst>
                  <a:ext uri="{FF2B5EF4-FFF2-40B4-BE49-F238E27FC236}">
                    <a16:creationId xmlns:a16="http://schemas.microsoft.com/office/drawing/2014/main" id="{5B70D8EE-CF45-D12C-CAE4-9335D2E2AE14}"/>
                  </a:ext>
                </a:extLst>
              </p:cNvPr>
              <p:cNvGrpSpPr/>
              <p:nvPr/>
            </p:nvGrpSpPr>
            <p:grpSpPr>
              <a:xfrm>
                <a:off x="2190850" y="2787854"/>
                <a:ext cx="288342" cy="604410"/>
                <a:chOff x="5645151" y="1450976"/>
                <a:chExt cx="165100" cy="346076"/>
              </a:xfrm>
            </p:grpSpPr>
            <p:sp>
              <p:nvSpPr>
                <p:cNvPr id="33" name="Oval 32">
                  <a:extLst>
                    <a:ext uri="{FF2B5EF4-FFF2-40B4-BE49-F238E27FC236}">
                      <a16:creationId xmlns:a16="http://schemas.microsoft.com/office/drawing/2014/main" id="{15724AED-7951-CCDC-4025-E62EBEDA64B4}"/>
                    </a:ext>
                  </a:extLst>
                </p:cNvPr>
                <p:cNvSpPr>
                  <a:spLocks noChangeArrowheads="1"/>
                </p:cNvSpPr>
                <p:nvPr/>
              </p:nvSpPr>
              <p:spPr bwMode="auto">
                <a:xfrm>
                  <a:off x="5675313" y="1450976"/>
                  <a:ext cx="104775" cy="104775"/>
                </a:xfrm>
                <a:prstGeom prst="ellipse">
                  <a:avLst/>
                </a:prstGeom>
                <a:solidFill>
                  <a:schemeClr val="accent6"/>
                </a:solidFill>
                <a:ln w="222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sp>
              <p:nvSpPr>
                <p:cNvPr id="34" name="Freeform 6">
                  <a:extLst>
                    <a:ext uri="{FF2B5EF4-FFF2-40B4-BE49-F238E27FC236}">
                      <a16:creationId xmlns:a16="http://schemas.microsoft.com/office/drawing/2014/main" id="{13A738E6-912C-06C4-3492-F6E08AA98330}"/>
                    </a:ext>
                  </a:extLst>
                </p:cNvPr>
                <p:cNvSpPr>
                  <a:spLocks/>
                </p:cNvSpPr>
                <p:nvPr/>
              </p:nvSpPr>
              <p:spPr bwMode="auto">
                <a:xfrm>
                  <a:off x="5645151" y="1585914"/>
                  <a:ext cx="165100" cy="211138"/>
                </a:xfrm>
                <a:custGeom>
                  <a:avLst/>
                  <a:gdLst>
                    <a:gd name="T0" fmla="*/ 44 w 44"/>
                    <a:gd name="T1" fmla="*/ 0 h 56"/>
                    <a:gd name="T2" fmla="*/ 0 w 44"/>
                    <a:gd name="T3" fmla="*/ 0 h 56"/>
                    <a:gd name="T4" fmla="*/ 14 w 44"/>
                    <a:gd name="T5" fmla="*/ 30 h 56"/>
                    <a:gd name="T6" fmla="*/ 14 w 44"/>
                    <a:gd name="T7" fmla="*/ 56 h 56"/>
                    <a:gd name="T8" fmla="*/ 30 w 44"/>
                    <a:gd name="T9" fmla="*/ 56 h 56"/>
                    <a:gd name="T10" fmla="*/ 30 w 44"/>
                    <a:gd name="T11" fmla="*/ 30 h 56"/>
                    <a:gd name="T12" fmla="*/ 44 w 44"/>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44" y="0"/>
                      </a:moveTo>
                      <a:cubicBezTo>
                        <a:pt x="0" y="0"/>
                        <a:pt x="0" y="0"/>
                        <a:pt x="0" y="0"/>
                      </a:cubicBezTo>
                      <a:cubicBezTo>
                        <a:pt x="0" y="16"/>
                        <a:pt x="6" y="26"/>
                        <a:pt x="14" y="30"/>
                      </a:cubicBezTo>
                      <a:cubicBezTo>
                        <a:pt x="14" y="56"/>
                        <a:pt x="14" y="56"/>
                        <a:pt x="14" y="56"/>
                      </a:cubicBezTo>
                      <a:cubicBezTo>
                        <a:pt x="30" y="56"/>
                        <a:pt x="30" y="56"/>
                        <a:pt x="30" y="56"/>
                      </a:cubicBezTo>
                      <a:cubicBezTo>
                        <a:pt x="30" y="30"/>
                        <a:pt x="30" y="30"/>
                        <a:pt x="30" y="30"/>
                      </a:cubicBezTo>
                      <a:cubicBezTo>
                        <a:pt x="38" y="26"/>
                        <a:pt x="44" y="16"/>
                        <a:pt x="44" y="0"/>
                      </a:cubicBezTo>
                      <a:close/>
                    </a:path>
                  </a:pathLst>
                </a:custGeom>
                <a:solidFill>
                  <a:schemeClr val="accent6"/>
                </a:solidFill>
                <a:ln w="222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grpSp>
          <p:sp>
            <p:nvSpPr>
              <p:cNvPr id="32" name="TextBox 31">
                <a:extLst>
                  <a:ext uri="{FF2B5EF4-FFF2-40B4-BE49-F238E27FC236}">
                    <a16:creationId xmlns:a16="http://schemas.microsoft.com/office/drawing/2014/main" id="{B19A6677-88A2-532A-D2C7-9BBF6A0A1170}"/>
                  </a:ext>
                </a:extLst>
              </p:cNvPr>
              <p:cNvSpPr txBox="1"/>
              <p:nvPr/>
            </p:nvSpPr>
            <p:spPr>
              <a:xfrm>
                <a:off x="2085324" y="3552472"/>
                <a:ext cx="499394" cy="221595"/>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CFO</a:t>
                </a:r>
              </a:p>
            </p:txBody>
          </p:sp>
        </p:grpSp>
      </p:grpSp>
      <p:grpSp>
        <p:nvGrpSpPr>
          <p:cNvPr id="47" name="Group 46">
            <a:extLst>
              <a:ext uri="{FF2B5EF4-FFF2-40B4-BE49-F238E27FC236}">
                <a16:creationId xmlns:a16="http://schemas.microsoft.com/office/drawing/2014/main" id="{E277065F-1C07-3ECC-FB77-4C69BCF43AF0}"/>
              </a:ext>
            </a:extLst>
          </p:cNvPr>
          <p:cNvGrpSpPr/>
          <p:nvPr/>
        </p:nvGrpSpPr>
        <p:grpSpPr>
          <a:xfrm>
            <a:off x="4327399" y="1524770"/>
            <a:ext cx="460626" cy="409915"/>
            <a:chOff x="5554663" y="1458913"/>
            <a:chExt cx="346075" cy="307975"/>
          </a:xfrm>
          <a:solidFill>
            <a:schemeClr val="bg1"/>
          </a:solidFill>
        </p:grpSpPr>
        <p:sp>
          <p:nvSpPr>
            <p:cNvPr id="48" name="Freeform 148">
              <a:extLst>
                <a:ext uri="{FF2B5EF4-FFF2-40B4-BE49-F238E27FC236}">
                  <a16:creationId xmlns:a16="http://schemas.microsoft.com/office/drawing/2014/main" id="{C3FF21DD-7FE4-C0CE-7D8C-D4D0DCEA871A}"/>
                </a:ext>
              </a:extLst>
            </p:cNvPr>
            <p:cNvSpPr>
              <a:spLocks noEditPoints="1"/>
            </p:cNvSpPr>
            <p:nvPr/>
          </p:nvSpPr>
          <p:spPr bwMode="auto">
            <a:xfrm>
              <a:off x="5554663" y="1458913"/>
              <a:ext cx="165100" cy="307975"/>
            </a:xfrm>
            <a:custGeom>
              <a:avLst/>
              <a:gdLst>
                <a:gd name="T0" fmla="*/ 0 w 44"/>
                <a:gd name="T1" fmla="*/ 2 h 82"/>
                <a:gd name="T2" fmla="*/ 0 w 44"/>
                <a:gd name="T3" fmla="*/ 68 h 82"/>
                <a:gd name="T4" fmla="*/ 2 w 44"/>
                <a:gd name="T5" fmla="*/ 70 h 82"/>
                <a:gd name="T6" fmla="*/ 44 w 44"/>
                <a:gd name="T7" fmla="*/ 82 h 82"/>
                <a:gd name="T8" fmla="*/ 44 w 44"/>
                <a:gd name="T9" fmla="*/ 9 h 82"/>
                <a:gd name="T10" fmla="*/ 2 w 44"/>
                <a:gd name="T11" fmla="*/ 0 h 82"/>
                <a:gd name="T12" fmla="*/ 0 w 44"/>
                <a:gd name="T13" fmla="*/ 2 h 82"/>
                <a:gd name="T14" fmla="*/ 10 w 44"/>
                <a:gd name="T15" fmla="*/ 18 h 82"/>
                <a:gd name="T16" fmla="*/ 37 w 44"/>
                <a:gd name="T17" fmla="*/ 23 h 82"/>
                <a:gd name="T18" fmla="*/ 38 w 44"/>
                <a:gd name="T19" fmla="*/ 26 h 82"/>
                <a:gd name="T20" fmla="*/ 36 w 44"/>
                <a:gd name="T21" fmla="*/ 27 h 82"/>
                <a:gd name="T22" fmla="*/ 35 w 44"/>
                <a:gd name="T23" fmla="*/ 27 h 82"/>
                <a:gd name="T24" fmla="*/ 10 w 44"/>
                <a:gd name="T25" fmla="*/ 22 h 82"/>
                <a:gd name="T26" fmla="*/ 8 w 44"/>
                <a:gd name="T27" fmla="*/ 20 h 82"/>
                <a:gd name="T28" fmla="*/ 10 w 44"/>
                <a:gd name="T29" fmla="*/ 18 h 82"/>
                <a:gd name="T30" fmla="*/ 10 w 44"/>
                <a:gd name="T31" fmla="*/ 30 h 82"/>
                <a:gd name="T32" fmla="*/ 37 w 44"/>
                <a:gd name="T33" fmla="*/ 35 h 82"/>
                <a:gd name="T34" fmla="*/ 38 w 44"/>
                <a:gd name="T35" fmla="*/ 38 h 82"/>
                <a:gd name="T36" fmla="*/ 36 w 44"/>
                <a:gd name="T37" fmla="*/ 39 h 82"/>
                <a:gd name="T38" fmla="*/ 35 w 44"/>
                <a:gd name="T39" fmla="*/ 39 h 82"/>
                <a:gd name="T40" fmla="*/ 10 w 44"/>
                <a:gd name="T41" fmla="*/ 34 h 82"/>
                <a:gd name="T42" fmla="*/ 8 w 44"/>
                <a:gd name="T43" fmla="*/ 32 h 82"/>
                <a:gd name="T44" fmla="*/ 10 w 44"/>
                <a:gd name="T45" fmla="*/ 30 h 82"/>
                <a:gd name="T46" fmla="*/ 10 w 44"/>
                <a:gd name="T47" fmla="*/ 42 h 82"/>
                <a:gd name="T48" fmla="*/ 37 w 44"/>
                <a:gd name="T49" fmla="*/ 47 h 82"/>
                <a:gd name="T50" fmla="*/ 38 w 44"/>
                <a:gd name="T51" fmla="*/ 50 h 82"/>
                <a:gd name="T52" fmla="*/ 36 w 44"/>
                <a:gd name="T53" fmla="*/ 51 h 82"/>
                <a:gd name="T54" fmla="*/ 35 w 44"/>
                <a:gd name="T55" fmla="*/ 51 h 82"/>
                <a:gd name="T56" fmla="*/ 10 w 44"/>
                <a:gd name="T57" fmla="*/ 46 h 82"/>
                <a:gd name="T58" fmla="*/ 8 w 44"/>
                <a:gd name="T59" fmla="*/ 44 h 82"/>
                <a:gd name="T60" fmla="*/ 10 w 44"/>
                <a:gd name="T61" fmla="*/ 42 h 82"/>
                <a:gd name="T62" fmla="*/ 10 w 44"/>
                <a:gd name="T63" fmla="*/ 54 h 82"/>
                <a:gd name="T64" fmla="*/ 37 w 44"/>
                <a:gd name="T65" fmla="*/ 59 h 82"/>
                <a:gd name="T66" fmla="*/ 38 w 44"/>
                <a:gd name="T67" fmla="*/ 62 h 82"/>
                <a:gd name="T68" fmla="*/ 36 w 44"/>
                <a:gd name="T69" fmla="*/ 63 h 82"/>
                <a:gd name="T70" fmla="*/ 35 w 44"/>
                <a:gd name="T71" fmla="*/ 63 h 82"/>
                <a:gd name="T72" fmla="*/ 10 w 44"/>
                <a:gd name="T73" fmla="*/ 58 h 82"/>
                <a:gd name="T74" fmla="*/ 8 w 44"/>
                <a:gd name="T75" fmla="*/ 56 h 82"/>
                <a:gd name="T76" fmla="*/ 10 w 44"/>
                <a:gd name="T77"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82">
                  <a:moveTo>
                    <a:pt x="0" y="2"/>
                  </a:moveTo>
                  <a:cubicBezTo>
                    <a:pt x="0" y="68"/>
                    <a:pt x="0" y="68"/>
                    <a:pt x="0" y="68"/>
                  </a:cubicBezTo>
                  <a:cubicBezTo>
                    <a:pt x="0" y="69"/>
                    <a:pt x="1" y="70"/>
                    <a:pt x="2" y="70"/>
                  </a:cubicBezTo>
                  <a:cubicBezTo>
                    <a:pt x="26" y="70"/>
                    <a:pt x="44" y="76"/>
                    <a:pt x="44" y="82"/>
                  </a:cubicBezTo>
                  <a:cubicBezTo>
                    <a:pt x="44" y="9"/>
                    <a:pt x="44" y="9"/>
                    <a:pt x="44" y="9"/>
                  </a:cubicBezTo>
                  <a:cubicBezTo>
                    <a:pt x="36" y="3"/>
                    <a:pt x="19" y="0"/>
                    <a:pt x="2" y="0"/>
                  </a:cubicBezTo>
                  <a:cubicBezTo>
                    <a:pt x="1" y="0"/>
                    <a:pt x="0" y="1"/>
                    <a:pt x="0" y="2"/>
                  </a:cubicBezTo>
                  <a:close/>
                  <a:moveTo>
                    <a:pt x="10" y="18"/>
                  </a:moveTo>
                  <a:cubicBezTo>
                    <a:pt x="21" y="19"/>
                    <a:pt x="30" y="21"/>
                    <a:pt x="37" y="23"/>
                  </a:cubicBezTo>
                  <a:cubicBezTo>
                    <a:pt x="38" y="23"/>
                    <a:pt x="38" y="25"/>
                    <a:pt x="38" y="26"/>
                  </a:cubicBezTo>
                  <a:cubicBezTo>
                    <a:pt x="38" y="26"/>
                    <a:pt x="37" y="27"/>
                    <a:pt x="36" y="27"/>
                  </a:cubicBezTo>
                  <a:cubicBezTo>
                    <a:pt x="36" y="27"/>
                    <a:pt x="36" y="27"/>
                    <a:pt x="35" y="27"/>
                  </a:cubicBezTo>
                  <a:cubicBezTo>
                    <a:pt x="29" y="24"/>
                    <a:pt x="20" y="23"/>
                    <a:pt x="10" y="22"/>
                  </a:cubicBezTo>
                  <a:cubicBezTo>
                    <a:pt x="9" y="22"/>
                    <a:pt x="8" y="21"/>
                    <a:pt x="8" y="20"/>
                  </a:cubicBezTo>
                  <a:cubicBezTo>
                    <a:pt x="8" y="19"/>
                    <a:pt x="9" y="18"/>
                    <a:pt x="10" y="18"/>
                  </a:cubicBezTo>
                  <a:close/>
                  <a:moveTo>
                    <a:pt x="10" y="30"/>
                  </a:moveTo>
                  <a:cubicBezTo>
                    <a:pt x="21" y="31"/>
                    <a:pt x="30" y="33"/>
                    <a:pt x="37" y="35"/>
                  </a:cubicBezTo>
                  <a:cubicBezTo>
                    <a:pt x="38" y="35"/>
                    <a:pt x="38" y="37"/>
                    <a:pt x="38" y="38"/>
                  </a:cubicBezTo>
                  <a:cubicBezTo>
                    <a:pt x="38" y="38"/>
                    <a:pt x="37" y="39"/>
                    <a:pt x="36" y="39"/>
                  </a:cubicBezTo>
                  <a:cubicBezTo>
                    <a:pt x="36" y="39"/>
                    <a:pt x="36" y="39"/>
                    <a:pt x="35" y="39"/>
                  </a:cubicBezTo>
                  <a:cubicBezTo>
                    <a:pt x="29" y="36"/>
                    <a:pt x="20" y="35"/>
                    <a:pt x="10" y="34"/>
                  </a:cubicBezTo>
                  <a:cubicBezTo>
                    <a:pt x="9" y="34"/>
                    <a:pt x="8" y="33"/>
                    <a:pt x="8" y="32"/>
                  </a:cubicBezTo>
                  <a:cubicBezTo>
                    <a:pt x="8" y="31"/>
                    <a:pt x="9" y="30"/>
                    <a:pt x="10" y="30"/>
                  </a:cubicBezTo>
                  <a:close/>
                  <a:moveTo>
                    <a:pt x="10" y="42"/>
                  </a:moveTo>
                  <a:cubicBezTo>
                    <a:pt x="21" y="43"/>
                    <a:pt x="30" y="45"/>
                    <a:pt x="37" y="47"/>
                  </a:cubicBezTo>
                  <a:cubicBezTo>
                    <a:pt x="38" y="47"/>
                    <a:pt x="38" y="49"/>
                    <a:pt x="38" y="50"/>
                  </a:cubicBezTo>
                  <a:cubicBezTo>
                    <a:pt x="38" y="50"/>
                    <a:pt x="37" y="51"/>
                    <a:pt x="36" y="51"/>
                  </a:cubicBezTo>
                  <a:cubicBezTo>
                    <a:pt x="36" y="51"/>
                    <a:pt x="36" y="51"/>
                    <a:pt x="35" y="51"/>
                  </a:cubicBezTo>
                  <a:cubicBezTo>
                    <a:pt x="29" y="48"/>
                    <a:pt x="20" y="47"/>
                    <a:pt x="10" y="46"/>
                  </a:cubicBezTo>
                  <a:cubicBezTo>
                    <a:pt x="9" y="46"/>
                    <a:pt x="8" y="45"/>
                    <a:pt x="8" y="44"/>
                  </a:cubicBezTo>
                  <a:cubicBezTo>
                    <a:pt x="8" y="43"/>
                    <a:pt x="9" y="42"/>
                    <a:pt x="10" y="42"/>
                  </a:cubicBezTo>
                  <a:close/>
                  <a:moveTo>
                    <a:pt x="10" y="54"/>
                  </a:moveTo>
                  <a:cubicBezTo>
                    <a:pt x="21" y="55"/>
                    <a:pt x="30" y="57"/>
                    <a:pt x="37" y="59"/>
                  </a:cubicBezTo>
                  <a:cubicBezTo>
                    <a:pt x="38" y="59"/>
                    <a:pt x="38" y="61"/>
                    <a:pt x="38" y="62"/>
                  </a:cubicBezTo>
                  <a:cubicBezTo>
                    <a:pt x="38" y="62"/>
                    <a:pt x="37" y="63"/>
                    <a:pt x="36" y="63"/>
                  </a:cubicBezTo>
                  <a:cubicBezTo>
                    <a:pt x="36" y="63"/>
                    <a:pt x="36" y="63"/>
                    <a:pt x="35" y="63"/>
                  </a:cubicBezTo>
                  <a:cubicBezTo>
                    <a:pt x="29" y="60"/>
                    <a:pt x="20" y="59"/>
                    <a:pt x="10" y="58"/>
                  </a:cubicBezTo>
                  <a:cubicBezTo>
                    <a:pt x="9" y="58"/>
                    <a:pt x="8" y="57"/>
                    <a:pt x="8" y="56"/>
                  </a:cubicBezTo>
                  <a:cubicBezTo>
                    <a:pt x="8" y="55"/>
                    <a:pt x="9" y="54"/>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9" name="Freeform 149">
              <a:extLst>
                <a:ext uri="{FF2B5EF4-FFF2-40B4-BE49-F238E27FC236}">
                  <a16:creationId xmlns:a16="http://schemas.microsoft.com/office/drawing/2014/main" id="{922175C3-440B-8216-62CF-4A16862FC85C}"/>
                </a:ext>
              </a:extLst>
            </p:cNvPr>
            <p:cNvSpPr>
              <a:spLocks noEditPoints="1"/>
            </p:cNvSpPr>
            <p:nvPr/>
          </p:nvSpPr>
          <p:spPr bwMode="auto">
            <a:xfrm>
              <a:off x="5735638" y="1458913"/>
              <a:ext cx="165100" cy="307975"/>
            </a:xfrm>
            <a:custGeom>
              <a:avLst/>
              <a:gdLst>
                <a:gd name="T0" fmla="*/ 42 w 44"/>
                <a:gd name="T1" fmla="*/ 0 h 82"/>
                <a:gd name="T2" fmla="*/ 0 w 44"/>
                <a:gd name="T3" fmla="*/ 9 h 82"/>
                <a:gd name="T4" fmla="*/ 0 w 44"/>
                <a:gd name="T5" fmla="*/ 82 h 82"/>
                <a:gd name="T6" fmla="*/ 42 w 44"/>
                <a:gd name="T7" fmla="*/ 70 h 82"/>
                <a:gd name="T8" fmla="*/ 44 w 44"/>
                <a:gd name="T9" fmla="*/ 68 h 82"/>
                <a:gd name="T10" fmla="*/ 44 w 44"/>
                <a:gd name="T11" fmla="*/ 2 h 82"/>
                <a:gd name="T12" fmla="*/ 42 w 44"/>
                <a:gd name="T13" fmla="*/ 0 h 82"/>
                <a:gd name="T14" fmla="*/ 20 w 44"/>
                <a:gd name="T15" fmla="*/ 6 h 82"/>
                <a:gd name="T16" fmla="*/ 32 w 44"/>
                <a:gd name="T17" fmla="*/ 4 h 82"/>
                <a:gd name="T18" fmla="*/ 32 w 44"/>
                <a:gd name="T19" fmla="*/ 32 h 82"/>
                <a:gd name="T20" fmla="*/ 28 w 44"/>
                <a:gd name="T21" fmla="*/ 27 h 82"/>
                <a:gd name="T22" fmla="*/ 26 w 44"/>
                <a:gd name="T23" fmla="*/ 26 h 82"/>
                <a:gd name="T24" fmla="*/ 26 w 44"/>
                <a:gd name="T25" fmla="*/ 26 h 82"/>
                <a:gd name="T26" fmla="*/ 25 w 44"/>
                <a:gd name="T27" fmla="*/ 27 h 82"/>
                <a:gd name="T28" fmla="*/ 20 w 44"/>
                <a:gd name="T29" fmla="*/ 31 h 82"/>
                <a:gd name="T30" fmla="*/ 20 w 44"/>
                <a:gd name="T31" fmla="*/ 6 h 82"/>
                <a:gd name="T32" fmla="*/ 34 w 44"/>
                <a:gd name="T33" fmla="*/ 58 h 82"/>
                <a:gd name="T34" fmla="*/ 9 w 44"/>
                <a:gd name="T35" fmla="*/ 63 h 82"/>
                <a:gd name="T36" fmla="*/ 8 w 44"/>
                <a:gd name="T37" fmla="*/ 63 h 82"/>
                <a:gd name="T38" fmla="*/ 6 w 44"/>
                <a:gd name="T39" fmla="*/ 62 h 82"/>
                <a:gd name="T40" fmla="*/ 7 w 44"/>
                <a:gd name="T41" fmla="*/ 59 h 82"/>
                <a:gd name="T42" fmla="*/ 34 w 44"/>
                <a:gd name="T43" fmla="*/ 54 h 82"/>
                <a:gd name="T44" fmla="*/ 36 w 44"/>
                <a:gd name="T45" fmla="*/ 56 h 82"/>
                <a:gd name="T46" fmla="*/ 34 w 44"/>
                <a:gd name="T47" fmla="*/ 58 h 82"/>
                <a:gd name="T48" fmla="*/ 34 w 44"/>
                <a:gd name="T49" fmla="*/ 46 h 82"/>
                <a:gd name="T50" fmla="*/ 9 w 44"/>
                <a:gd name="T51" fmla="*/ 51 h 82"/>
                <a:gd name="T52" fmla="*/ 8 w 44"/>
                <a:gd name="T53" fmla="*/ 51 h 82"/>
                <a:gd name="T54" fmla="*/ 6 w 44"/>
                <a:gd name="T55" fmla="*/ 50 h 82"/>
                <a:gd name="T56" fmla="*/ 7 w 44"/>
                <a:gd name="T57" fmla="*/ 47 h 82"/>
                <a:gd name="T58" fmla="*/ 34 w 44"/>
                <a:gd name="T59" fmla="*/ 42 h 82"/>
                <a:gd name="T60" fmla="*/ 36 w 44"/>
                <a:gd name="T61" fmla="*/ 44 h 82"/>
                <a:gd name="T62" fmla="*/ 34 w 44"/>
                <a:gd name="T63"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82">
                  <a:moveTo>
                    <a:pt x="42" y="0"/>
                  </a:moveTo>
                  <a:cubicBezTo>
                    <a:pt x="29" y="0"/>
                    <a:pt x="9" y="2"/>
                    <a:pt x="0" y="9"/>
                  </a:cubicBezTo>
                  <a:cubicBezTo>
                    <a:pt x="0" y="82"/>
                    <a:pt x="0" y="82"/>
                    <a:pt x="0" y="82"/>
                  </a:cubicBezTo>
                  <a:cubicBezTo>
                    <a:pt x="0" y="76"/>
                    <a:pt x="18" y="70"/>
                    <a:pt x="42" y="70"/>
                  </a:cubicBezTo>
                  <a:cubicBezTo>
                    <a:pt x="43" y="70"/>
                    <a:pt x="44" y="69"/>
                    <a:pt x="44" y="68"/>
                  </a:cubicBezTo>
                  <a:cubicBezTo>
                    <a:pt x="44" y="2"/>
                    <a:pt x="44" y="2"/>
                    <a:pt x="44" y="2"/>
                  </a:cubicBezTo>
                  <a:cubicBezTo>
                    <a:pt x="44" y="1"/>
                    <a:pt x="43" y="0"/>
                    <a:pt x="42" y="0"/>
                  </a:cubicBezTo>
                  <a:close/>
                  <a:moveTo>
                    <a:pt x="20" y="6"/>
                  </a:moveTo>
                  <a:cubicBezTo>
                    <a:pt x="23" y="6"/>
                    <a:pt x="28" y="5"/>
                    <a:pt x="32" y="4"/>
                  </a:cubicBezTo>
                  <a:cubicBezTo>
                    <a:pt x="32" y="32"/>
                    <a:pt x="32" y="32"/>
                    <a:pt x="32" y="32"/>
                  </a:cubicBezTo>
                  <a:cubicBezTo>
                    <a:pt x="28" y="27"/>
                    <a:pt x="28" y="27"/>
                    <a:pt x="28" y="27"/>
                  </a:cubicBezTo>
                  <a:cubicBezTo>
                    <a:pt x="27" y="26"/>
                    <a:pt x="27" y="26"/>
                    <a:pt x="26" y="26"/>
                  </a:cubicBezTo>
                  <a:cubicBezTo>
                    <a:pt x="26" y="26"/>
                    <a:pt x="26" y="26"/>
                    <a:pt x="26" y="26"/>
                  </a:cubicBezTo>
                  <a:cubicBezTo>
                    <a:pt x="25" y="26"/>
                    <a:pt x="25" y="26"/>
                    <a:pt x="25" y="27"/>
                  </a:cubicBezTo>
                  <a:cubicBezTo>
                    <a:pt x="20" y="31"/>
                    <a:pt x="20" y="31"/>
                    <a:pt x="20" y="31"/>
                  </a:cubicBezTo>
                  <a:lnTo>
                    <a:pt x="20" y="6"/>
                  </a:lnTo>
                  <a:close/>
                  <a:moveTo>
                    <a:pt x="34" y="58"/>
                  </a:moveTo>
                  <a:cubicBezTo>
                    <a:pt x="24" y="59"/>
                    <a:pt x="15" y="60"/>
                    <a:pt x="9" y="63"/>
                  </a:cubicBezTo>
                  <a:cubicBezTo>
                    <a:pt x="8" y="63"/>
                    <a:pt x="8" y="63"/>
                    <a:pt x="8" y="63"/>
                  </a:cubicBezTo>
                  <a:cubicBezTo>
                    <a:pt x="7" y="63"/>
                    <a:pt x="6" y="62"/>
                    <a:pt x="6" y="62"/>
                  </a:cubicBezTo>
                  <a:cubicBezTo>
                    <a:pt x="6" y="61"/>
                    <a:pt x="6" y="59"/>
                    <a:pt x="7" y="59"/>
                  </a:cubicBezTo>
                  <a:cubicBezTo>
                    <a:pt x="14" y="57"/>
                    <a:pt x="23" y="55"/>
                    <a:pt x="34" y="54"/>
                  </a:cubicBezTo>
                  <a:cubicBezTo>
                    <a:pt x="35" y="54"/>
                    <a:pt x="36" y="55"/>
                    <a:pt x="36" y="56"/>
                  </a:cubicBezTo>
                  <a:cubicBezTo>
                    <a:pt x="36" y="57"/>
                    <a:pt x="35" y="58"/>
                    <a:pt x="34" y="58"/>
                  </a:cubicBezTo>
                  <a:close/>
                  <a:moveTo>
                    <a:pt x="34" y="46"/>
                  </a:moveTo>
                  <a:cubicBezTo>
                    <a:pt x="24" y="47"/>
                    <a:pt x="15" y="48"/>
                    <a:pt x="9" y="51"/>
                  </a:cubicBezTo>
                  <a:cubicBezTo>
                    <a:pt x="8" y="51"/>
                    <a:pt x="8" y="51"/>
                    <a:pt x="8" y="51"/>
                  </a:cubicBezTo>
                  <a:cubicBezTo>
                    <a:pt x="7" y="51"/>
                    <a:pt x="6" y="50"/>
                    <a:pt x="6" y="50"/>
                  </a:cubicBezTo>
                  <a:cubicBezTo>
                    <a:pt x="6" y="49"/>
                    <a:pt x="6" y="47"/>
                    <a:pt x="7" y="47"/>
                  </a:cubicBezTo>
                  <a:cubicBezTo>
                    <a:pt x="14" y="45"/>
                    <a:pt x="23" y="43"/>
                    <a:pt x="34" y="42"/>
                  </a:cubicBezTo>
                  <a:cubicBezTo>
                    <a:pt x="35" y="42"/>
                    <a:pt x="36" y="43"/>
                    <a:pt x="36" y="44"/>
                  </a:cubicBezTo>
                  <a:cubicBezTo>
                    <a:pt x="36" y="45"/>
                    <a:pt x="35" y="46"/>
                    <a:pt x="3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50" name="Group 49">
            <a:extLst>
              <a:ext uri="{FF2B5EF4-FFF2-40B4-BE49-F238E27FC236}">
                <a16:creationId xmlns:a16="http://schemas.microsoft.com/office/drawing/2014/main" id="{6C79C495-CF53-D296-B649-F332329FEF23}"/>
              </a:ext>
            </a:extLst>
          </p:cNvPr>
          <p:cNvGrpSpPr/>
          <p:nvPr/>
        </p:nvGrpSpPr>
        <p:grpSpPr>
          <a:xfrm>
            <a:off x="7393411" y="1488849"/>
            <a:ext cx="481756" cy="481756"/>
            <a:chOff x="3390900" y="3971925"/>
            <a:chExt cx="361950" cy="361950"/>
          </a:xfrm>
          <a:solidFill>
            <a:schemeClr val="bg1"/>
          </a:solidFill>
        </p:grpSpPr>
        <p:sp>
          <p:nvSpPr>
            <p:cNvPr id="51" name="Freeform 67">
              <a:extLst>
                <a:ext uri="{FF2B5EF4-FFF2-40B4-BE49-F238E27FC236}">
                  <a16:creationId xmlns:a16="http://schemas.microsoft.com/office/drawing/2014/main" id="{5C40234A-1D60-D944-87F5-3C89DE681C83}"/>
                </a:ext>
              </a:extLst>
            </p:cNvPr>
            <p:cNvSpPr>
              <a:spLocks noEditPoints="1"/>
            </p:cNvSpPr>
            <p:nvPr/>
          </p:nvSpPr>
          <p:spPr bwMode="auto">
            <a:xfrm>
              <a:off x="3390900" y="3971925"/>
              <a:ext cx="361950" cy="361950"/>
            </a:xfrm>
            <a:custGeom>
              <a:avLst/>
              <a:gdLst>
                <a:gd name="T0" fmla="*/ 95 w 96"/>
                <a:gd name="T1" fmla="*/ 89 h 96"/>
                <a:gd name="T2" fmla="*/ 74 w 96"/>
                <a:gd name="T3" fmla="*/ 69 h 96"/>
                <a:gd name="T4" fmla="*/ 84 w 96"/>
                <a:gd name="T5" fmla="*/ 42 h 96"/>
                <a:gd name="T6" fmla="*/ 42 w 96"/>
                <a:gd name="T7" fmla="*/ 0 h 96"/>
                <a:gd name="T8" fmla="*/ 0 w 96"/>
                <a:gd name="T9" fmla="*/ 42 h 96"/>
                <a:gd name="T10" fmla="*/ 42 w 96"/>
                <a:gd name="T11" fmla="*/ 84 h 96"/>
                <a:gd name="T12" fmla="*/ 69 w 96"/>
                <a:gd name="T13" fmla="*/ 74 h 96"/>
                <a:gd name="T14" fmla="*/ 89 w 96"/>
                <a:gd name="T15" fmla="*/ 95 h 96"/>
                <a:gd name="T16" fmla="*/ 92 w 96"/>
                <a:gd name="T17" fmla="*/ 96 h 96"/>
                <a:gd name="T18" fmla="*/ 95 w 96"/>
                <a:gd name="T19" fmla="*/ 95 h 96"/>
                <a:gd name="T20" fmla="*/ 95 w 96"/>
                <a:gd name="T21" fmla="*/ 89 h 96"/>
                <a:gd name="T22" fmla="*/ 64 w 96"/>
                <a:gd name="T23" fmla="*/ 45 h 96"/>
                <a:gd name="T24" fmla="*/ 69 w 96"/>
                <a:gd name="T25" fmla="*/ 48 h 96"/>
                <a:gd name="T26" fmla="*/ 69 w 96"/>
                <a:gd name="T27" fmla="*/ 49 h 96"/>
                <a:gd name="T28" fmla="*/ 69 w 96"/>
                <a:gd name="T29" fmla="*/ 51 h 96"/>
                <a:gd name="T30" fmla="*/ 63 w 96"/>
                <a:gd name="T31" fmla="*/ 61 h 96"/>
                <a:gd name="T32" fmla="*/ 62 w 96"/>
                <a:gd name="T33" fmla="*/ 62 h 96"/>
                <a:gd name="T34" fmla="*/ 60 w 96"/>
                <a:gd name="T35" fmla="*/ 62 h 96"/>
                <a:gd name="T36" fmla="*/ 56 w 96"/>
                <a:gd name="T37" fmla="*/ 59 h 96"/>
                <a:gd name="T38" fmla="*/ 50 w 96"/>
                <a:gd name="T39" fmla="*/ 62 h 96"/>
                <a:gd name="T40" fmla="*/ 50 w 96"/>
                <a:gd name="T41" fmla="*/ 68 h 96"/>
                <a:gd name="T42" fmla="*/ 48 w 96"/>
                <a:gd name="T43" fmla="*/ 70 h 96"/>
                <a:gd name="T44" fmla="*/ 36 w 96"/>
                <a:gd name="T45" fmla="*/ 70 h 96"/>
                <a:gd name="T46" fmla="*/ 34 w 96"/>
                <a:gd name="T47" fmla="*/ 68 h 96"/>
                <a:gd name="T48" fmla="*/ 34 w 96"/>
                <a:gd name="T49" fmla="*/ 63 h 96"/>
                <a:gd name="T50" fmla="*/ 28 w 96"/>
                <a:gd name="T51" fmla="*/ 59 h 96"/>
                <a:gd name="T52" fmla="*/ 23 w 96"/>
                <a:gd name="T53" fmla="*/ 62 h 96"/>
                <a:gd name="T54" fmla="*/ 21 w 96"/>
                <a:gd name="T55" fmla="*/ 61 h 96"/>
                <a:gd name="T56" fmla="*/ 15 w 96"/>
                <a:gd name="T57" fmla="*/ 51 h 96"/>
                <a:gd name="T58" fmla="*/ 15 w 96"/>
                <a:gd name="T59" fmla="*/ 49 h 96"/>
                <a:gd name="T60" fmla="*/ 15 w 96"/>
                <a:gd name="T61" fmla="*/ 48 h 96"/>
                <a:gd name="T62" fmla="*/ 20 w 96"/>
                <a:gd name="T63" fmla="*/ 45 h 96"/>
                <a:gd name="T64" fmla="*/ 20 w 96"/>
                <a:gd name="T65" fmla="*/ 39 h 96"/>
                <a:gd name="T66" fmla="*/ 16 w 96"/>
                <a:gd name="T67" fmla="*/ 36 h 96"/>
                <a:gd name="T68" fmla="*/ 15 w 96"/>
                <a:gd name="T69" fmla="*/ 35 h 96"/>
                <a:gd name="T70" fmla="*/ 15 w 96"/>
                <a:gd name="T71" fmla="*/ 33 h 96"/>
                <a:gd name="T72" fmla="*/ 21 w 96"/>
                <a:gd name="T73" fmla="*/ 23 h 96"/>
                <a:gd name="T74" fmla="*/ 24 w 96"/>
                <a:gd name="T75" fmla="*/ 22 h 96"/>
                <a:gd name="T76" fmla="*/ 28 w 96"/>
                <a:gd name="T77" fmla="*/ 25 h 96"/>
                <a:gd name="T78" fmla="*/ 34 w 96"/>
                <a:gd name="T79" fmla="*/ 21 h 96"/>
                <a:gd name="T80" fmla="*/ 34 w 96"/>
                <a:gd name="T81" fmla="*/ 16 h 96"/>
                <a:gd name="T82" fmla="*/ 36 w 96"/>
                <a:gd name="T83" fmla="*/ 14 h 96"/>
                <a:gd name="T84" fmla="*/ 48 w 96"/>
                <a:gd name="T85" fmla="*/ 14 h 96"/>
                <a:gd name="T86" fmla="*/ 50 w 96"/>
                <a:gd name="T87" fmla="*/ 16 h 96"/>
                <a:gd name="T88" fmla="*/ 50 w 96"/>
                <a:gd name="T89" fmla="*/ 22 h 96"/>
                <a:gd name="T90" fmla="*/ 56 w 96"/>
                <a:gd name="T91" fmla="*/ 25 h 96"/>
                <a:gd name="T92" fmla="*/ 60 w 96"/>
                <a:gd name="T93" fmla="*/ 22 h 96"/>
                <a:gd name="T94" fmla="*/ 62 w 96"/>
                <a:gd name="T95" fmla="*/ 22 h 96"/>
                <a:gd name="T96" fmla="*/ 63 w 96"/>
                <a:gd name="T97" fmla="*/ 23 h 96"/>
                <a:gd name="T98" fmla="*/ 69 w 96"/>
                <a:gd name="T99" fmla="*/ 33 h 96"/>
                <a:gd name="T100" fmla="*/ 69 w 96"/>
                <a:gd name="T101" fmla="*/ 35 h 96"/>
                <a:gd name="T102" fmla="*/ 69 w 96"/>
                <a:gd name="T103" fmla="*/ 36 h 96"/>
                <a:gd name="T104" fmla="*/ 64 w 96"/>
                <a:gd name="T105" fmla="*/ 39 h 96"/>
                <a:gd name="T106" fmla="*/ 64 w 96"/>
                <a:gd name="T107"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6">
                  <a:moveTo>
                    <a:pt x="95" y="89"/>
                  </a:moveTo>
                  <a:cubicBezTo>
                    <a:pt x="74" y="69"/>
                    <a:pt x="74" y="69"/>
                    <a:pt x="74" y="69"/>
                  </a:cubicBezTo>
                  <a:cubicBezTo>
                    <a:pt x="80" y="61"/>
                    <a:pt x="84" y="52"/>
                    <a:pt x="84" y="42"/>
                  </a:cubicBezTo>
                  <a:cubicBezTo>
                    <a:pt x="84" y="19"/>
                    <a:pt x="65" y="0"/>
                    <a:pt x="42" y="0"/>
                  </a:cubicBezTo>
                  <a:cubicBezTo>
                    <a:pt x="19" y="0"/>
                    <a:pt x="0" y="19"/>
                    <a:pt x="0" y="42"/>
                  </a:cubicBezTo>
                  <a:cubicBezTo>
                    <a:pt x="0" y="65"/>
                    <a:pt x="19" y="84"/>
                    <a:pt x="42" y="84"/>
                  </a:cubicBezTo>
                  <a:cubicBezTo>
                    <a:pt x="52" y="84"/>
                    <a:pt x="61" y="80"/>
                    <a:pt x="69" y="74"/>
                  </a:cubicBezTo>
                  <a:cubicBezTo>
                    <a:pt x="89" y="95"/>
                    <a:pt x="89" y="95"/>
                    <a:pt x="89" y="95"/>
                  </a:cubicBezTo>
                  <a:cubicBezTo>
                    <a:pt x="90" y="96"/>
                    <a:pt x="91" y="96"/>
                    <a:pt x="92" y="96"/>
                  </a:cubicBezTo>
                  <a:cubicBezTo>
                    <a:pt x="93" y="96"/>
                    <a:pt x="94" y="96"/>
                    <a:pt x="95" y="95"/>
                  </a:cubicBezTo>
                  <a:cubicBezTo>
                    <a:pt x="96" y="93"/>
                    <a:pt x="96" y="91"/>
                    <a:pt x="95" y="89"/>
                  </a:cubicBezTo>
                  <a:close/>
                  <a:moveTo>
                    <a:pt x="64" y="45"/>
                  </a:moveTo>
                  <a:cubicBezTo>
                    <a:pt x="69" y="48"/>
                    <a:pt x="69" y="48"/>
                    <a:pt x="69" y="48"/>
                  </a:cubicBezTo>
                  <a:cubicBezTo>
                    <a:pt x="69" y="48"/>
                    <a:pt x="69" y="49"/>
                    <a:pt x="69" y="49"/>
                  </a:cubicBezTo>
                  <a:cubicBezTo>
                    <a:pt x="70" y="50"/>
                    <a:pt x="70" y="50"/>
                    <a:pt x="69" y="51"/>
                  </a:cubicBezTo>
                  <a:cubicBezTo>
                    <a:pt x="63" y="61"/>
                    <a:pt x="63" y="61"/>
                    <a:pt x="63" y="61"/>
                  </a:cubicBezTo>
                  <a:cubicBezTo>
                    <a:pt x="63" y="62"/>
                    <a:pt x="63" y="62"/>
                    <a:pt x="62" y="62"/>
                  </a:cubicBezTo>
                  <a:cubicBezTo>
                    <a:pt x="61" y="62"/>
                    <a:pt x="61" y="62"/>
                    <a:pt x="60" y="62"/>
                  </a:cubicBezTo>
                  <a:cubicBezTo>
                    <a:pt x="56" y="59"/>
                    <a:pt x="56" y="59"/>
                    <a:pt x="56" y="59"/>
                  </a:cubicBezTo>
                  <a:cubicBezTo>
                    <a:pt x="55" y="60"/>
                    <a:pt x="53" y="61"/>
                    <a:pt x="50" y="62"/>
                  </a:cubicBezTo>
                  <a:cubicBezTo>
                    <a:pt x="50" y="68"/>
                    <a:pt x="50" y="68"/>
                    <a:pt x="50" y="68"/>
                  </a:cubicBezTo>
                  <a:cubicBezTo>
                    <a:pt x="50" y="69"/>
                    <a:pt x="50" y="70"/>
                    <a:pt x="48" y="70"/>
                  </a:cubicBezTo>
                  <a:cubicBezTo>
                    <a:pt x="36" y="70"/>
                    <a:pt x="36" y="70"/>
                    <a:pt x="36" y="70"/>
                  </a:cubicBezTo>
                  <a:cubicBezTo>
                    <a:pt x="35" y="70"/>
                    <a:pt x="34" y="69"/>
                    <a:pt x="34" y="68"/>
                  </a:cubicBezTo>
                  <a:cubicBezTo>
                    <a:pt x="34" y="63"/>
                    <a:pt x="34" y="63"/>
                    <a:pt x="34" y="63"/>
                  </a:cubicBezTo>
                  <a:cubicBezTo>
                    <a:pt x="32" y="62"/>
                    <a:pt x="30" y="61"/>
                    <a:pt x="28" y="59"/>
                  </a:cubicBezTo>
                  <a:cubicBezTo>
                    <a:pt x="23" y="62"/>
                    <a:pt x="23" y="62"/>
                    <a:pt x="23" y="62"/>
                  </a:cubicBezTo>
                  <a:cubicBezTo>
                    <a:pt x="23" y="62"/>
                    <a:pt x="21" y="62"/>
                    <a:pt x="21" y="61"/>
                  </a:cubicBezTo>
                  <a:cubicBezTo>
                    <a:pt x="15" y="51"/>
                    <a:pt x="15" y="51"/>
                    <a:pt x="15" y="51"/>
                  </a:cubicBezTo>
                  <a:cubicBezTo>
                    <a:pt x="14" y="50"/>
                    <a:pt x="14" y="50"/>
                    <a:pt x="15" y="49"/>
                  </a:cubicBezTo>
                  <a:cubicBezTo>
                    <a:pt x="15" y="49"/>
                    <a:pt x="15" y="48"/>
                    <a:pt x="15" y="48"/>
                  </a:cubicBezTo>
                  <a:cubicBezTo>
                    <a:pt x="20" y="45"/>
                    <a:pt x="20" y="45"/>
                    <a:pt x="20" y="45"/>
                  </a:cubicBezTo>
                  <a:cubicBezTo>
                    <a:pt x="20" y="43"/>
                    <a:pt x="20" y="41"/>
                    <a:pt x="20" y="39"/>
                  </a:cubicBezTo>
                  <a:cubicBezTo>
                    <a:pt x="16" y="36"/>
                    <a:pt x="16" y="36"/>
                    <a:pt x="16" y="36"/>
                  </a:cubicBezTo>
                  <a:cubicBezTo>
                    <a:pt x="15" y="36"/>
                    <a:pt x="15" y="35"/>
                    <a:pt x="15" y="35"/>
                  </a:cubicBezTo>
                  <a:cubicBezTo>
                    <a:pt x="14" y="34"/>
                    <a:pt x="15" y="34"/>
                    <a:pt x="15" y="33"/>
                  </a:cubicBezTo>
                  <a:cubicBezTo>
                    <a:pt x="21" y="23"/>
                    <a:pt x="21" y="23"/>
                    <a:pt x="21" y="23"/>
                  </a:cubicBezTo>
                  <a:cubicBezTo>
                    <a:pt x="21" y="22"/>
                    <a:pt x="23" y="22"/>
                    <a:pt x="24" y="22"/>
                  </a:cubicBezTo>
                  <a:cubicBezTo>
                    <a:pt x="28" y="25"/>
                    <a:pt x="28" y="25"/>
                    <a:pt x="28" y="25"/>
                  </a:cubicBezTo>
                  <a:cubicBezTo>
                    <a:pt x="30" y="23"/>
                    <a:pt x="32" y="22"/>
                    <a:pt x="34" y="21"/>
                  </a:cubicBezTo>
                  <a:cubicBezTo>
                    <a:pt x="34" y="16"/>
                    <a:pt x="34" y="16"/>
                    <a:pt x="34" y="16"/>
                  </a:cubicBezTo>
                  <a:cubicBezTo>
                    <a:pt x="34" y="15"/>
                    <a:pt x="35" y="14"/>
                    <a:pt x="36" y="14"/>
                  </a:cubicBezTo>
                  <a:cubicBezTo>
                    <a:pt x="48" y="14"/>
                    <a:pt x="48" y="14"/>
                    <a:pt x="48" y="14"/>
                  </a:cubicBezTo>
                  <a:cubicBezTo>
                    <a:pt x="50" y="14"/>
                    <a:pt x="50" y="15"/>
                    <a:pt x="50" y="16"/>
                  </a:cubicBezTo>
                  <a:cubicBezTo>
                    <a:pt x="50" y="22"/>
                    <a:pt x="50" y="22"/>
                    <a:pt x="50" y="22"/>
                  </a:cubicBezTo>
                  <a:cubicBezTo>
                    <a:pt x="53" y="23"/>
                    <a:pt x="54" y="24"/>
                    <a:pt x="56" y="25"/>
                  </a:cubicBezTo>
                  <a:cubicBezTo>
                    <a:pt x="60" y="22"/>
                    <a:pt x="60" y="22"/>
                    <a:pt x="60" y="22"/>
                  </a:cubicBezTo>
                  <a:cubicBezTo>
                    <a:pt x="61" y="22"/>
                    <a:pt x="61" y="22"/>
                    <a:pt x="62" y="22"/>
                  </a:cubicBezTo>
                  <a:cubicBezTo>
                    <a:pt x="63" y="22"/>
                    <a:pt x="63" y="22"/>
                    <a:pt x="63" y="23"/>
                  </a:cubicBezTo>
                  <a:cubicBezTo>
                    <a:pt x="69" y="33"/>
                    <a:pt x="69" y="33"/>
                    <a:pt x="69" y="33"/>
                  </a:cubicBezTo>
                  <a:cubicBezTo>
                    <a:pt x="70" y="34"/>
                    <a:pt x="70" y="34"/>
                    <a:pt x="69" y="35"/>
                  </a:cubicBezTo>
                  <a:cubicBezTo>
                    <a:pt x="69" y="35"/>
                    <a:pt x="69" y="36"/>
                    <a:pt x="69" y="36"/>
                  </a:cubicBezTo>
                  <a:cubicBezTo>
                    <a:pt x="64" y="39"/>
                    <a:pt x="64" y="39"/>
                    <a:pt x="64" y="39"/>
                  </a:cubicBezTo>
                  <a:cubicBezTo>
                    <a:pt x="64" y="41"/>
                    <a:pt x="64" y="43"/>
                    <a:pt x="6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2" name="Oval 51">
              <a:extLst>
                <a:ext uri="{FF2B5EF4-FFF2-40B4-BE49-F238E27FC236}">
                  <a16:creationId xmlns:a16="http://schemas.microsoft.com/office/drawing/2014/main" id="{DE5D8698-6A79-557D-D0D9-CEB6FF653364}"/>
                </a:ext>
              </a:extLst>
            </p:cNvPr>
            <p:cNvSpPr>
              <a:spLocks noChangeArrowheads="1"/>
            </p:cNvSpPr>
            <p:nvPr/>
          </p:nvSpPr>
          <p:spPr bwMode="auto">
            <a:xfrm>
              <a:off x="3511550" y="4092575"/>
              <a:ext cx="74613" cy="76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53" name="Group 52">
            <a:extLst>
              <a:ext uri="{FF2B5EF4-FFF2-40B4-BE49-F238E27FC236}">
                <a16:creationId xmlns:a16="http://schemas.microsoft.com/office/drawing/2014/main" id="{B520FC50-6958-DD0D-3F60-2ECF8F5D6117}"/>
              </a:ext>
            </a:extLst>
          </p:cNvPr>
          <p:cNvGrpSpPr/>
          <p:nvPr/>
        </p:nvGrpSpPr>
        <p:grpSpPr>
          <a:xfrm>
            <a:off x="7394468" y="4820075"/>
            <a:ext cx="479643" cy="418367"/>
            <a:chOff x="4833938" y="19050"/>
            <a:chExt cx="360363" cy="314325"/>
          </a:xfrm>
          <a:solidFill>
            <a:schemeClr val="bg1"/>
          </a:solidFill>
        </p:grpSpPr>
        <p:sp>
          <p:nvSpPr>
            <p:cNvPr id="54" name="Freeform 61">
              <a:extLst>
                <a:ext uri="{FF2B5EF4-FFF2-40B4-BE49-F238E27FC236}">
                  <a16:creationId xmlns:a16="http://schemas.microsoft.com/office/drawing/2014/main" id="{D93088E7-7843-CC24-05AC-ED492B84F493}"/>
                </a:ext>
              </a:extLst>
            </p:cNvPr>
            <p:cNvSpPr>
              <a:spLocks/>
            </p:cNvSpPr>
            <p:nvPr/>
          </p:nvSpPr>
          <p:spPr bwMode="auto">
            <a:xfrm>
              <a:off x="4833938" y="19050"/>
              <a:ext cx="263525" cy="314325"/>
            </a:xfrm>
            <a:custGeom>
              <a:avLst/>
              <a:gdLst>
                <a:gd name="T0" fmla="*/ 68 w 70"/>
                <a:gd name="T1" fmla="*/ 7 h 84"/>
                <a:gd name="T2" fmla="*/ 55 w 70"/>
                <a:gd name="T3" fmla="*/ 3 h 84"/>
                <a:gd name="T4" fmla="*/ 42 w 70"/>
                <a:gd name="T5" fmla="*/ 0 h 84"/>
                <a:gd name="T6" fmla="*/ 20 w 70"/>
                <a:gd name="T7" fmla="*/ 0 h 84"/>
                <a:gd name="T8" fmla="*/ 12 w 70"/>
                <a:gd name="T9" fmla="*/ 8 h 84"/>
                <a:gd name="T10" fmla="*/ 13 w 70"/>
                <a:gd name="T11" fmla="*/ 13 h 84"/>
                <a:gd name="T12" fmla="*/ 8 w 70"/>
                <a:gd name="T13" fmla="*/ 20 h 84"/>
                <a:gd name="T14" fmla="*/ 9 w 70"/>
                <a:gd name="T15" fmla="*/ 25 h 84"/>
                <a:gd name="T16" fmla="*/ 4 w 70"/>
                <a:gd name="T17" fmla="*/ 32 h 84"/>
                <a:gd name="T18" fmla="*/ 5 w 70"/>
                <a:gd name="T19" fmla="*/ 37 h 84"/>
                <a:gd name="T20" fmla="*/ 0 w 70"/>
                <a:gd name="T21" fmla="*/ 44 h 84"/>
                <a:gd name="T22" fmla="*/ 8 w 70"/>
                <a:gd name="T23" fmla="*/ 52 h 84"/>
                <a:gd name="T24" fmla="*/ 33 w 70"/>
                <a:gd name="T25" fmla="*/ 52 h 84"/>
                <a:gd name="T26" fmla="*/ 30 w 70"/>
                <a:gd name="T27" fmla="*/ 74 h 84"/>
                <a:gd name="T28" fmla="*/ 39 w 70"/>
                <a:gd name="T29" fmla="*/ 84 h 84"/>
                <a:gd name="T30" fmla="*/ 46 w 70"/>
                <a:gd name="T31" fmla="*/ 77 h 84"/>
                <a:gd name="T32" fmla="*/ 68 w 70"/>
                <a:gd name="T33" fmla="*/ 45 h 84"/>
                <a:gd name="T34" fmla="*/ 70 w 70"/>
                <a:gd name="T35" fmla="*/ 43 h 84"/>
                <a:gd name="T36" fmla="*/ 70 w 70"/>
                <a:gd name="T37" fmla="*/ 9 h 84"/>
                <a:gd name="T38" fmla="*/ 68 w 70"/>
                <a:gd name="T39" fmla="*/ 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68" y="7"/>
                  </a:moveTo>
                  <a:cubicBezTo>
                    <a:pt x="62" y="6"/>
                    <a:pt x="58" y="5"/>
                    <a:pt x="55" y="3"/>
                  </a:cubicBezTo>
                  <a:cubicBezTo>
                    <a:pt x="52" y="2"/>
                    <a:pt x="48" y="0"/>
                    <a:pt x="42" y="0"/>
                  </a:cubicBezTo>
                  <a:cubicBezTo>
                    <a:pt x="20" y="0"/>
                    <a:pt x="20" y="0"/>
                    <a:pt x="20" y="0"/>
                  </a:cubicBezTo>
                  <a:cubicBezTo>
                    <a:pt x="16" y="0"/>
                    <a:pt x="12" y="4"/>
                    <a:pt x="12" y="8"/>
                  </a:cubicBezTo>
                  <a:cubicBezTo>
                    <a:pt x="12" y="10"/>
                    <a:pt x="12" y="11"/>
                    <a:pt x="13" y="13"/>
                  </a:cubicBezTo>
                  <a:cubicBezTo>
                    <a:pt x="10" y="14"/>
                    <a:pt x="8" y="17"/>
                    <a:pt x="8" y="20"/>
                  </a:cubicBezTo>
                  <a:cubicBezTo>
                    <a:pt x="8" y="22"/>
                    <a:pt x="8" y="23"/>
                    <a:pt x="9" y="25"/>
                  </a:cubicBezTo>
                  <a:cubicBezTo>
                    <a:pt x="6" y="26"/>
                    <a:pt x="4" y="29"/>
                    <a:pt x="4" y="32"/>
                  </a:cubicBezTo>
                  <a:cubicBezTo>
                    <a:pt x="4" y="34"/>
                    <a:pt x="4" y="35"/>
                    <a:pt x="5" y="37"/>
                  </a:cubicBezTo>
                  <a:cubicBezTo>
                    <a:pt x="2" y="38"/>
                    <a:pt x="0" y="41"/>
                    <a:pt x="0" y="44"/>
                  </a:cubicBezTo>
                  <a:cubicBezTo>
                    <a:pt x="0" y="49"/>
                    <a:pt x="4" y="52"/>
                    <a:pt x="8" y="52"/>
                  </a:cubicBezTo>
                  <a:cubicBezTo>
                    <a:pt x="33" y="52"/>
                    <a:pt x="33" y="52"/>
                    <a:pt x="33" y="52"/>
                  </a:cubicBezTo>
                  <a:cubicBezTo>
                    <a:pt x="32" y="57"/>
                    <a:pt x="28" y="68"/>
                    <a:pt x="30" y="74"/>
                  </a:cubicBezTo>
                  <a:cubicBezTo>
                    <a:pt x="33" y="83"/>
                    <a:pt x="38" y="84"/>
                    <a:pt x="39" y="84"/>
                  </a:cubicBezTo>
                  <a:cubicBezTo>
                    <a:pt x="43" y="84"/>
                    <a:pt x="46" y="81"/>
                    <a:pt x="46" y="77"/>
                  </a:cubicBezTo>
                  <a:cubicBezTo>
                    <a:pt x="46" y="64"/>
                    <a:pt x="58" y="45"/>
                    <a:pt x="68" y="45"/>
                  </a:cubicBezTo>
                  <a:cubicBezTo>
                    <a:pt x="69" y="45"/>
                    <a:pt x="70" y="44"/>
                    <a:pt x="70" y="43"/>
                  </a:cubicBezTo>
                  <a:cubicBezTo>
                    <a:pt x="70" y="9"/>
                    <a:pt x="70" y="9"/>
                    <a:pt x="70" y="9"/>
                  </a:cubicBezTo>
                  <a:cubicBezTo>
                    <a:pt x="70" y="8"/>
                    <a:pt x="69" y="7"/>
                    <a:pt x="6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5" name="Freeform 62">
              <a:extLst>
                <a:ext uri="{FF2B5EF4-FFF2-40B4-BE49-F238E27FC236}">
                  <a16:creationId xmlns:a16="http://schemas.microsoft.com/office/drawing/2014/main" id="{0DF8B5E6-8439-B0DD-116E-648C8DE03D43}"/>
                </a:ext>
              </a:extLst>
            </p:cNvPr>
            <p:cNvSpPr>
              <a:spLocks noEditPoints="1"/>
            </p:cNvSpPr>
            <p:nvPr/>
          </p:nvSpPr>
          <p:spPr bwMode="auto">
            <a:xfrm>
              <a:off x="5103813" y="19050"/>
              <a:ext cx="90488" cy="179388"/>
            </a:xfrm>
            <a:custGeom>
              <a:avLst/>
              <a:gdLst>
                <a:gd name="T0" fmla="*/ 22 w 24"/>
                <a:gd name="T1" fmla="*/ 0 h 48"/>
                <a:gd name="T2" fmla="*/ 2 w 24"/>
                <a:gd name="T3" fmla="*/ 0 h 48"/>
                <a:gd name="T4" fmla="*/ 0 w 24"/>
                <a:gd name="T5" fmla="*/ 2 h 48"/>
                <a:gd name="T6" fmla="*/ 0 w 24"/>
                <a:gd name="T7" fmla="*/ 46 h 48"/>
                <a:gd name="T8" fmla="*/ 2 w 24"/>
                <a:gd name="T9" fmla="*/ 48 h 48"/>
                <a:gd name="T10" fmla="*/ 22 w 24"/>
                <a:gd name="T11" fmla="*/ 48 h 48"/>
                <a:gd name="T12" fmla="*/ 24 w 24"/>
                <a:gd name="T13" fmla="*/ 46 h 48"/>
                <a:gd name="T14" fmla="*/ 24 w 24"/>
                <a:gd name="T15" fmla="*/ 2 h 48"/>
                <a:gd name="T16" fmla="*/ 22 w 24"/>
                <a:gd name="T17" fmla="*/ 0 h 48"/>
                <a:gd name="T18" fmla="*/ 10 w 24"/>
                <a:gd name="T19" fmla="*/ 11 h 48"/>
                <a:gd name="T20" fmla="*/ 8 w 24"/>
                <a:gd name="T21" fmla="*/ 9 h 48"/>
                <a:gd name="T22" fmla="*/ 10 w 24"/>
                <a:gd name="T23" fmla="*/ 7 h 48"/>
                <a:gd name="T24" fmla="*/ 12 w 24"/>
                <a:gd name="T25" fmla="*/ 9 h 48"/>
                <a:gd name="T26" fmla="*/ 10 w 24"/>
                <a:gd name="T27"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2" y="0"/>
                  </a:moveTo>
                  <a:cubicBezTo>
                    <a:pt x="2" y="0"/>
                    <a:pt x="2" y="0"/>
                    <a:pt x="2" y="0"/>
                  </a:cubicBezTo>
                  <a:cubicBezTo>
                    <a:pt x="1" y="0"/>
                    <a:pt x="0" y="1"/>
                    <a:pt x="0" y="2"/>
                  </a:cubicBezTo>
                  <a:cubicBezTo>
                    <a:pt x="0" y="46"/>
                    <a:pt x="0" y="46"/>
                    <a:pt x="0" y="46"/>
                  </a:cubicBezTo>
                  <a:cubicBezTo>
                    <a:pt x="0" y="47"/>
                    <a:pt x="1" y="48"/>
                    <a:pt x="2" y="48"/>
                  </a:cubicBezTo>
                  <a:cubicBezTo>
                    <a:pt x="22" y="48"/>
                    <a:pt x="22" y="48"/>
                    <a:pt x="22" y="48"/>
                  </a:cubicBezTo>
                  <a:cubicBezTo>
                    <a:pt x="23" y="48"/>
                    <a:pt x="24" y="47"/>
                    <a:pt x="24" y="46"/>
                  </a:cubicBezTo>
                  <a:cubicBezTo>
                    <a:pt x="24" y="2"/>
                    <a:pt x="24" y="2"/>
                    <a:pt x="24" y="2"/>
                  </a:cubicBezTo>
                  <a:cubicBezTo>
                    <a:pt x="24" y="1"/>
                    <a:pt x="23" y="0"/>
                    <a:pt x="22" y="0"/>
                  </a:cubicBezTo>
                  <a:close/>
                  <a:moveTo>
                    <a:pt x="10" y="11"/>
                  </a:moveTo>
                  <a:cubicBezTo>
                    <a:pt x="9" y="11"/>
                    <a:pt x="8" y="10"/>
                    <a:pt x="8" y="9"/>
                  </a:cubicBezTo>
                  <a:cubicBezTo>
                    <a:pt x="8" y="8"/>
                    <a:pt x="9" y="7"/>
                    <a:pt x="10" y="7"/>
                  </a:cubicBezTo>
                  <a:cubicBezTo>
                    <a:pt x="11" y="7"/>
                    <a:pt x="12" y="8"/>
                    <a:pt x="12" y="9"/>
                  </a:cubicBezTo>
                  <a:cubicBezTo>
                    <a:pt x="12" y="10"/>
                    <a:pt x="11" y="11"/>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56" name="Group 55">
            <a:extLst>
              <a:ext uri="{FF2B5EF4-FFF2-40B4-BE49-F238E27FC236}">
                <a16:creationId xmlns:a16="http://schemas.microsoft.com/office/drawing/2014/main" id="{8D9331BE-2B21-189E-84BB-D856017733FA}"/>
              </a:ext>
            </a:extLst>
          </p:cNvPr>
          <p:cNvGrpSpPr/>
          <p:nvPr/>
        </p:nvGrpSpPr>
        <p:grpSpPr>
          <a:xfrm>
            <a:off x="4317891" y="4819019"/>
            <a:ext cx="479642" cy="420479"/>
            <a:chOff x="4113213" y="11113"/>
            <a:chExt cx="360362" cy="315913"/>
          </a:xfrm>
          <a:solidFill>
            <a:schemeClr val="bg1"/>
          </a:solidFill>
        </p:grpSpPr>
        <p:sp>
          <p:nvSpPr>
            <p:cNvPr id="58" name="Freeform 63">
              <a:extLst>
                <a:ext uri="{FF2B5EF4-FFF2-40B4-BE49-F238E27FC236}">
                  <a16:creationId xmlns:a16="http://schemas.microsoft.com/office/drawing/2014/main" id="{9CF737A0-0330-2F24-E7A6-77C19150BC09}"/>
                </a:ext>
              </a:extLst>
            </p:cNvPr>
            <p:cNvSpPr>
              <a:spLocks/>
            </p:cNvSpPr>
            <p:nvPr/>
          </p:nvSpPr>
          <p:spPr bwMode="auto">
            <a:xfrm>
              <a:off x="4210050" y="11113"/>
              <a:ext cx="263525" cy="315913"/>
            </a:xfrm>
            <a:custGeom>
              <a:avLst/>
              <a:gdLst>
                <a:gd name="T0" fmla="*/ 2 w 70"/>
                <a:gd name="T1" fmla="*/ 77 h 84"/>
                <a:gd name="T2" fmla="*/ 15 w 70"/>
                <a:gd name="T3" fmla="*/ 81 h 84"/>
                <a:gd name="T4" fmla="*/ 28 w 70"/>
                <a:gd name="T5" fmla="*/ 84 h 84"/>
                <a:gd name="T6" fmla="*/ 50 w 70"/>
                <a:gd name="T7" fmla="*/ 84 h 84"/>
                <a:gd name="T8" fmla="*/ 58 w 70"/>
                <a:gd name="T9" fmla="*/ 76 h 84"/>
                <a:gd name="T10" fmla="*/ 57 w 70"/>
                <a:gd name="T11" fmla="*/ 72 h 84"/>
                <a:gd name="T12" fmla="*/ 62 w 70"/>
                <a:gd name="T13" fmla="*/ 64 h 84"/>
                <a:gd name="T14" fmla="*/ 61 w 70"/>
                <a:gd name="T15" fmla="*/ 60 h 84"/>
                <a:gd name="T16" fmla="*/ 66 w 70"/>
                <a:gd name="T17" fmla="*/ 52 h 84"/>
                <a:gd name="T18" fmla="*/ 65 w 70"/>
                <a:gd name="T19" fmla="*/ 48 h 84"/>
                <a:gd name="T20" fmla="*/ 70 w 70"/>
                <a:gd name="T21" fmla="*/ 40 h 84"/>
                <a:gd name="T22" fmla="*/ 62 w 70"/>
                <a:gd name="T23" fmla="*/ 32 h 84"/>
                <a:gd name="T24" fmla="*/ 37 w 70"/>
                <a:gd name="T25" fmla="*/ 32 h 84"/>
                <a:gd name="T26" fmla="*/ 40 w 70"/>
                <a:gd name="T27" fmla="*/ 10 h 84"/>
                <a:gd name="T28" fmla="*/ 31 w 70"/>
                <a:gd name="T29" fmla="*/ 0 h 84"/>
                <a:gd name="T30" fmla="*/ 24 w 70"/>
                <a:gd name="T31" fmla="*/ 7 h 84"/>
                <a:gd name="T32" fmla="*/ 2 w 70"/>
                <a:gd name="T33" fmla="*/ 39 h 84"/>
                <a:gd name="T34" fmla="*/ 0 w 70"/>
                <a:gd name="T35" fmla="*/ 41 h 84"/>
                <a:gd name="T36" fmla="*/ 0 w 70"/>
                <a:gd name="T37" fmla="*/ 75 h 84"/>
                <a:gd name="T38" fmla="*/ 2 w 70"/>
                <a:gd name="T39"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2" y="77"/>
                  </a:moveTo>
                  <a:cubicBezTo>
                    <a:pt x="8" y="78"/>
                    <a:pt x="12" y="80"/>
                    <a:pt x="15" y="81"/>
                  </a:cubicBezTo>
                  <a:cubicBezTo>
                    <a:pt x="18" y="83"/>
                    <a:pt x="22" y="84"/>
                    <a:pt x="28" y="84"/>
                  </a:cubicBezTo>
                  <a:cubicBezTo>
                    <a:pt x="50" y="84"/>
                    <a:pt x="50" y="84"/>
                    <a:pt x="50" y="84"/>
                  </a:cubicBezTo>
                  <a:cubicBezTo>
                    <a:pt x="54" y="84"/>
                    <a:pt x="58" y="80"/>
                    <a:pt x="58" y="76"/>
                  </a:cubicBezTo>
                  <a:cubicBezTo>
                    <a:pt x="58" y="74"/>
                    <a:pt x="57" y="73"/>
                    <a:pt x="57" y="72"/>
                  </a:cubicBezTo>
                  <a:cubicBezTo>
                    <a:pt x="60" y="70"/>
                    <a:pt x="62" y="67"/>
                    <a:pt x="62" y="64"/>
                  </a:cubicBezTo>
                  <a:cubicBezTo>
                    <a:pt x="62" y="62"/>
                    <a:pt x="61" y="61"/>
                    <a:pt x="61" y="60"/>
                  </a:cubicBezTo>
                  <a:cubicBezTo>
                    <a:pt x="64" y="58"/>
                    <a:pt x="66" y="55"/>
                    <a:pt x="66" y="52"/>
                  </a:cubicBezTo>
                  <a:cubicBezTo>
                    <a:pt x="66" y="50"/>
                    <a:pt x="65" y="49"/>
                    <a:pt x="65" y="48"/>
                  </a:cubicBezTo>
                  <a:cubicBezTo>
                    <a:pt x="68" y="46"/>
                    <a:pt x="70" y="43"/>
                    <a:pt x="70" y="40"/>
                  </a:cubicBezTo>
                  <a:cubicBezTo>
                    <a:pt x="70" y="36"/>
                    <a:pt x="66" y="32"/>
                    <a:pt x="62" y="32"/>
                  </a:cubicBezTo>
                  <a:cubicBezTo>
                    <a:pt x="37" y="32"/>
                    <a:pt x="37" y="32"/>
                    <a:pt x="37" y="32"/>
                  </a:cubicBezTo>
                  <a:cubicBezTo>
                    <a:pt x="38" y="27"/>
                    <a:pt x="42" y="16"/>
                    <a:pt x="40" y="10"/>
                  </a:cubicBezTo>
                  <a:cubicBezTo>
                    <a:pt x="37" y="1"/>
                    <a:pt x="32" y="0"/>
                    <a:pt x="31" y="0"/>
                  </a:cubicBezTo>
                  <a:cubicBezTo>
                    <a:pt x="27" y="0"/>
                    <a:pt x="24" y="3"/>
                    <a:pt x="24" y="7"/>
                  </a:cubicBezTo>
                  <a:cubicBezTo>
                    <a:pt x="24" y="20"/>
                    <a:pt x="12" y="39"/>
                    <a:pt x="2" y="39"/>
                  </a:cubicBezTo>
                  <a:cubicBezTo>
                    <a:pt x="1" y="39"/>
                    <a:pt x="0" y="40"/>
                    <a:pt x="0" y="41"/>
                  </a:cubicBezTo>
                  <a:cubicBezTo>
                    <a:pt x="0" y="75"/>
                    <a:pt x="0" y="75"/>
                    <a:pt x="0" y="75"/>
                  </a:cubicBezTo>
                  <a:cubicBezTo>
                    <a:pt x="0" y="76"/>
                    <a:pt x="1" y="77"/>
                    <a:pt x="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9" name="Freeform 64">
              <a:extLst>
                <a:ext uri="{FF2B5EF4-FFF2-40B4-BE49-F238E27FC236}">
                  <a16:creationId xmlns:a16="http://schemas.microsoft.com/office/drawing/2014/main" id="{66D6D22C-20EF-2D6A-49A0-FC1E59856F8A}"/>
                </a:ext>
              </a:extLst>
            </p:cNvPr>
            <p:cNvSpPr>
              <a:spLocks noEditPoints="1"/>
            </p:cNvSpPr>
            <p:nvPr/>
          </p:nvSpPr>
          <p:spPr bwMode="auto">
            <a:xfrm>
              <a:off x="4113213" y="146050"/>
              <a:ext cx="90488" cy="180975"/>
            </a:xfrm>
            <a:custGeom>
              <a:avLst/>
              <a:gdLst>
                <a:gd name="T0" fmla="*/ 2 w 24"/>
                <a:gd name="T1" fmla="*/ 48 h 48"/>
                <a:gd name="T2" fmla="*/ 22 w 24"/>
                <a:gd name="T3" fmla="*/ 48 h 48"/>
                <a:gd name="T4" fmla="*/ 24 w 24"/>
                <a:gd name="T5" fmla="*/ 46 h 48"/>
                <a:gd name="T6" fmla="*/ 24 w 24"/>
                <a:gd name="T7" fmla="*/ 2 h 48"/>
                <a:gd name="T8" fmla="*/ 22 w 24"/>
                <a:gd name="T9" fmla="*/ 0 h 48"/>
                <a:gd name="T10" fmla="*/ 2 w 24"/>
                <a:gd name="T11" fmla="*/ 0 h 48"/>
                <a:gd name="T12" fmla="*/ 0 w 24"/>
                <a:gd name="T13" fmla="*/ 2 h 48"/>
                <a:gd name="T14" fmla="*/ 0 w 24"/>
                <a:gd name="T15" fmla="*/ 46 h 48"/>
                <a:gd name="T16" fmla="*/ 2 w 24"/>
                <a:gd name="T17" fmla="*/ 48 h 48"/>
                <a:gd name="T18" fmla="*/ 14 w 24"/>
                <a:gd name="T19" fmla="*/ 37 h 48"/>
                <a:gd name="T20" fmla="*/ 16 w 24"/>
                <a:gd name="T21" fmla="*/ 39 h 48"/>
                <a:gd name="T22" fmla="*/ 14 w 24"/>
                <a:gd name="T23" fmla="*/ 41 h 48"/>
                <a:gd name="T24" fmla="*/ 12 w 24"/>
                <a:gd name="T25" fmla="*/ 39 h 48"/>
                <a:gd name="T26" fmla="*/ 14 w 24"/>
                <a:gd name="T2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 y="48"/>
                  </a:moveTo>
                  <a:cubicBezTo>
                    <a:pt x="22" y="48"/>
                    <a:pt x="22" y="48"/>
                    <a:pt x="22" y="48"/>
                  </a:cubicBezTo>
                  <a:cubicBezTo>
                    <a:pt x="23" y="48"/>
                    <a:pt x="24" y="47"/>
                    <a:pt x="24" y="46"/>
                  </a:cubicBezTo>
                  <a:cubicBezTo>
                    <a:pt x="24" y="2"/>
                    <a:pt x="24" y="2"/>
                    <a:pt x="24" y="2"/>
                  </a:cubicBezTo>
                  <a:cubicBezTo>
                    <a:pt x="24" y="1"/>
                    <a:pt x="23" y="0"/>
                    <a:pt x="22" y="0"/>
                  </a:cubicBezTo>
                  <a:cubicBezTo>
                    <a:pt x="2" y="0"/>
                    <a:pt x="2" y="0"/>
                    <a:pt x="2" y="0"/>
                  </a:cubicBezTo>
                  <a:cubicBezTo>
                    <a:pt x="1" y="0"/>
                    <a:pt x="0" y="1"/>
                    <a:pt x="0" y="2"/>
                  </a:cubicBezTo>
                  <a:cubicBezTo>
                    <a:pt x="0" y="46"/>
                    <a:pt x="0" y="46"/>
                    <a:pt x="0" y="46"/>
                  </a:cubicBezTo>
                  <a:cubicBezTo>
                    <a:pt x="0" y="47"/>
                    <a:pt x="1" y="48"/>
                    <a:pt x="2" y="48"/>
                  </a:cubicBezTo>
                  <a:close/>
                  <a:moveTo>
                    <a:pt x="14" y="37"/>
                  </a:moveTo>
                  <a:cubicBezTo>
                    <a:pt x="15" y="37"/>
                    <a:pt x="16" y="38"/>
                    <a:pt x="16" y="39"/>
                  </a:cubicBezTo>
                  <a:cubicBezTo>
                    <a:pt x="16" y="40"/>
                    <a:pt x="15" y="41"/>
                    <a:pt x="14" y="41"/>
                  </a:cubicBezTo>
                  <a:cubicBezTo>
                    <a:pt x="13" y="41"/>
                    <a:pt x="12" y="40"/>
                    <a:pt x="12" y="39"/>
                  </a:cubicBezTo>
                  <a:cubicBezTo>
                    <a:pt x="12" y="38"/>
                    <a:pt x="13" y="37"/>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4286086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8EBA1F63-E004-97A9-0B43-C2571BBCFCBA}"/>
              </a:ext>
            </a:extLst>
          </p:cNvPr>
          <p:cNvGraphicFramePr>
            <a:graphicFrameLocks noChangeAspect="1"/>
          </p:cNvGraphicFramePr>
          <p:nvPr>
            <p:custDataLst>
              <p:tags r:id="rId1"/>
            </p:custDataLst>
            <p:extLst>
              <p:ext uri="{D42A27DB-BD31-4B8C-83A1-F6EECF244321}">
                <p14:modId xmlns:p14="http://schemas.microsoft.com/office/powerpoint/2010/main" val="1482811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9" name="Picture 68">
            <a:extLst>
              <a:ext uri="{FF2B5EF4-FFF2-40B4-BE49-F238E27FC236}">
                <a16:creationId xmlns:a16="http://schemas.microsoft.com/office/drawing/2014/main" id="{7C35D8D6-218A-7E39-5E95-7E92F4068F9C}"/>
              </a:ext>
            </a:extLst>
          </p:cNvPr>
          <p:cNvPicPr preferRelativeResize="0">
            <a:picLocks noChangeAspect="1"/>
          </p:cNvPicPr>
          <p:nvPr/>
        </p:nvPicPr>
        <p:blipFill rotWithShape="1">
          <a:blip r:embed="rId6">
            <a:duotone>
              <a:schemeClr val="bg2">
                <a:shade val="45000"/>
                <a:satMod val="135000"/>
              </a:schemeClr>
              <a:prstClr val="white"/>
            </a:duotone>
          </a:blip>
          <a:srcRect l="9752" t="6896" r="33987" b="8772"/>
          <a:stretch/>
        </p:blipFill>
        <p:spPr>
          <a:xfrm>
            <a:off x="4332696" y="1665697"/>
            <a:ext cx="3526613" cy="3526611"/>
          </a:xfrm>
          <a:custGeom>
            <a:avLst/>
            <a:gdLst>
              <a:gd name="connsiteX0" fmla="*/ 1939637 w 3879274"/>
              <a:gd name="connsiteY0" fmla="*/ 0 h 3879272"/>
              <a:gd name="connsiteX1" fmla="*/ 3879274 w 3879274"/>
              <a:gd name="connsiteY1" fmla="*/ 1939636 h 3879272"/>
              <a:gd name="connsiteX2" fmla="*/ 1939637 w 3879274"/>
              <a:gd name="connsiteY2" fmla="*/ 3879272 h 3879272"/>
              <a:gd name="connsiteX3" fmla="*/ 0 w 3879274"/>
              <a:gd name="connsiteY3" fmla="*/ 1939636 h 3879272"/>
              <a:gd name="connsiteX4" fmla="*/ 1939637 w 3879274"/>
              <a:gd name="connsiteY4" fmla="*/ 0 h 387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74" h="3879272">
                <a:moveTo>
                  <a:pt x="1939637" y="0"/>
                </a:moveTo>
                <a:cubicBezTo>
                  <a:pt x="3010869" y="0"/>
                  <a:pt x="3879274" y="868405"/>
                  <a:pt x="3879274" y="1939636"/>
                </a:cubicBezTo>
                <a:cubicBezTo>
                  <a:pt x="3879274" y="3010867"/>
                  <a:pt x="3010869" y="3879272"/>
                  <a:pt x="1939637" y="3879272"/>
                </a:cubicBezTo>
                <a:cubicBezTo>
                  <a:pt x="868405" y="3879272"/>
                  <a:pt x="0" y="3010867"/>
                  <a:pt x="0" y="1939636"/>
                </a:cubicBezTo>
                <a:cubicBezTo>
                  <a:pt x="0" y="868405"/>
                  <a:pt x="868405" y="0"/>
                  <a:pt x="1939637" y="0"/>
                </a:cubicBezTo>
                <a:close/>
              </a:path>
            </a:pathLst>
          </a:custGeom>
        </p:spPr>
      </p:pic>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vert="horz"/>
          <a:lstStyle/>
          <a:p>
            <a:r>
              <a:rPr lang="en-US" dirty="0"/>
              <a:t>Product/solution model</a:t>
            </a:r>
          </a:p>
        </p:txBody>
      </p:sp>
      <p:sp>
        <p:nvSpPr>
          <p:cNvPr id="8" name="Oval 7">
            <a:extLst>
              <a:ext uri="{FF2B5EF4-FFF2-40B4-BE49-F238E27FC236}">
                <a16:creationId xmlns:a16="http://schemas.microsoft.com/office/drawing/2014/main" id="{12E1A47C-787E-8FE9-8571-7F1AF3276A91}"/>
              </a:ext>
            </a:extLst>
          </p:cNvPr>
          <p:cNvSpPr/>
          <p:nvPr/>
        </p:nvSpPr>
        <p:spPr>
          <a:xfrm>
            <a:off x="3962401" y="1295402"/>
            <a:ext cx="4267200" cy="4267198"/>
          </a:xfrm>
          <a:prstGeom prst="ellipse">
            <a:avLst/>
          </a:prstGeom>
          <a:noFill/>
          <a:ln w="15875">
            <a:solidFill>
              <a:schemeClr val="bg1">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2" name="Oval 11">
            <a:extLst>
              <a:ext uri="{FF2B5EF4-FFF2-40B4-BE49-F238E27FC236}">
                <a16:creationId xmlns:a16="http://schemas.microsoft.com/office/drawing/2014/main" id="{06947F88-87B2-3802-808A-C4F87DB328ED}"/>
              </a:ext>
            </a:extLst>
          </p:cNvPr>
          <p:cNvSpPr/>
          <p:nvPr/>
        </p:nvSpPr>
        <p:spPr>
          <a:xfrm>
            <a:off x="7093097" y="1188535"/>
            <a:ext cx="1082385" cy="1082385"/>
          </a:xfrm>
          <a:prstGeom prst="ellipse">
            <a:avLst/>
          </a:prstGeom>
          <a:solidFill>
            <a:schemeClr val="accent3"/>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3" name="Oval 12">
            <a:extLst>
              <a:ext uri="{FF2B5EF4-FFF2-40B4-BE49-F238E27FC236}">
                <a16:creationId xmlns:a16="http://schemas.microsoft.com/office/drawing/2014/main" id="{979F87C0-334E-0E5D-5B6C-BFA4EA830E81}"/>
              </a:ext>
            </a:extLst>
          </p:cNvPr>
          <p:cNvSpPr/>
          <p:nvPr/>
        </p:nvSpPr>
        <p:spPr>
          <a:xfrm>
            <a:off x="4016520" y="1188535"/>
            <a:ext cx="1082385" cy="1082385"/>
          </a:xfrm>
          <a:prstGeom prst="ellipse">
            <a:avLst/>
          </a:prstGeom>
          <a:solidFill>
            <a:schemeClr val="tx2">
              <a:lumMod val="90000"/>
              <a:lumOff val="10000"/>
            </a:schemeClr>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20" name="Group 19">
            <a:extLst>
              <a:ext uri="{FF2B5EF4-FFF2-40B4-BE49-F238E27FC236}">
                <a16:creationId xmlns:a16="http://schemas.microsoft.com/office/drawing/2014/main" id="{85108601-1A71-67F3-7BFD-497903454F6B}"/>
              </a:ext>
            </a:extLst>
          </p:cNvPr>
          <p:cNvGrpSpPr/>
          <p:nvPr/>
        </p:nvGrpSpPr>
        <p:grpSpPr>
          <a:xfrm>
            <a:off x="8422483" y="1034647"/>
            <a:ext cx="3149407" cy="2065882"/>
            <a:chOff x="8422483" y="1156903"/>
            <a:chExt cx="3149407" cy="2065882"/>
          </a:xfrm>
        </p:grpSpPr>
        <p:sp>
          <p:nvSpPr>
            <p:cNvPr id="18" name="Rectangle 17">
              <a:extLst>
                <a:ext uri="{FF2B5EF4-FFF2-40B4-BE49-F238E27FC236}">
                  <a16:creationId xmlns:a16="http://schemas.microsoft.com/office/drawing/2014/main" id="{33257688-FB7A-18EE-68CB-A7E3E77BCB09}"/>
                </a:ext>
              </a:extLst>
            </p:cNvPr>
            <p:cNvSpPr/>
            <p:nvPr/>
          </p:nvSpPr>
          <p:spPr>
            <a:xfrm>
              <a:off x="8422483" y="1156903"/>
              <a:ext cx="3149407" cy="5539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2391CF"/>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Deploy this model when the following applies:</a:t>
              </a:r>
            </a:p>
          </p:txBody>
        </p:sp>
        <p:sp>
          <p:nvSpPr>
            <p:cNvPr id="19" name="Rectangle 18">
              <a:extLst>
                <a:ext uri="{FF2B5EF4-FFF2-40B4-BE49-F238E27FC236}">
                  <a16:creationId xmlns:a16="http://schemas.microsoft.com/office/drawing/2014/main" id="{1255A1C0-1E6F-D4CD-966B-668888C38E34}"/>
                </a:ext>
              </a:extLst>
            </p:cNvPr>
            <p:cNvSpPr/>
            <p:nvPr/>
          </p:nvSpPr>
          <p:spPr>
            <a:xfrm>
              <a:off x="8422483" y="1776235"/>
              <a:ext cx="3149407" cy="144655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Customers require deep product knowledge.</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Product complexity is high. </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The number of products grows beyond the ability for one rep to acquire necessary expertise.</a:t>
              </a:r>
            </a:p>
          </p:txBody>
        </p:sp>
      </p:grpSp>
      <p:grpSp>
        <p:nvGrpSpPr>
          <p:cNvPr id="40" name="Group 39">
            <a:extLst>
              <a:ext uri="{FF2B5EF4-FFF2-40B4-BE49-F238E27FC236}">
                <a16:creationId xmlns:a16="http://schemas.microsoft.com/office/drawing/2014/main" id="{33DF0D5E-6F1E-7226-A09C-DCB5386442E6}"/>
              </a:ext>
            </a:extLst>
          </p:cNvPr>
          <p:cNvGrpSpPr/>
          <p:nvPr/>
        </p:nvGrpSpPr>
        <p:grpSpPr>
          <a:xfrm>
            <a:off x="609600" y="1173146"/>
            <a:ext cx="3149407" cy="1414616"/>
            <a:chOff x="609600" y="1173146"/>
            <a:chExt cx="3149407" cy="1414616"/>
          </a:xfrm>
        </p:grpSpPr>
        <p:sp>
          <p:nvSpPr>
            <p:cNvPr id="22" name="Rectangle 21">
              <a:extLst>
                <a:ext uri="{FF2B5EF4-FFF2-40B4-BE49-F238E27FC236}">
                  <a16:creationId xmlns:a16="http://schemas.microsoft.com/office/drawing/2014/main" id="{3216FC14-FCA3-6033-110F-B483813F5CA4}"/>
                </a:ext>
              </a:extLst>
            </p:cNvPr>
            <p:cNvSpPr/>
            <p:nvPr/>
          </p:nvSpPr>
          <p:spPr>
            <a:xfrm>
              <a:off x="609600" y="1173146"/>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tx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Description</a:t>
              </a:r>
            </a:p>
          </p:txBody>
        </p:sp>
        <p:sp>
          <p:nvSpPr>
            <p:cNvPr id="23" name="Rectangle 22">
              <a:extLst>
                <a:ext uri="{FF2B5EF4-FFF2-40B4-BE49-F238E27FC236}">
                  <a16:creationId xmlns:a16="http://schemas.microsoft.com/office/drawing/2014/main" id="{E8122B13-F639-A541-9366-A6E50DA354B7}"/>
                </a:ext>
              </a:extLst>
            </p:cNvPr>
            <p:cNvSpPr/>
            <p:nvPr/>
          </p:nvSpPr>
          <p:spPr>
            <a:xfrm>
              <a:off x="609600" y="1510544"/>
              <a:ext cx="3149407" cy="107721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600"/>
                </a:spcBef>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The product/solution model involves structuring a sales organization based on how a specific product or solution addresses the specific needs, problems, and goals of customers. </a:t>
              </a:r>
            </a:p>
          </p:txBody>
        </p:sp>
      </p:grpSp>
      <p:sp>
        <p:nvSpPr>
          <p:cNvPr id="14" name="Oval 13">
            <a:extLst>
              <a:ext uri="{FF2B5EF4-FFF2-40B4-BE49-F238E27FC236}">
                <a16:creationId xmlns:a16="http://schemas.microsoft.com/office/drawing/2014/main" id="{08A84063-5C17-2027-241C-D1B22DE18AC0}"/>
              </a:ext>
            </a:extLst>
          </p:cNvPr>
          <p:cNvSpPr/>
          <p:nvPr/>
        </p:nvSpPr>
        <p:spPr>
          <a:xfrm>
            <a:off x="7093097" y="4488066"/>
            <a:ext cx="1082385" cy="1082385"/>
          </a:xfrm>
          <a:prstGeom prst="ellipse">
            <a:avLst/>
          </a:prstGeom>
          <a:solidFill>
            <a:srgbClr val="FF000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5" name="Oval 14">
            <a:extLst>
              <a:ext uri="{FF2B5EF4-FFF2-40B4-BE49-F238E27FC236}">
                <a16:creationId xmlns:a16="http://schemas.microsoft.com/office/drawing/2014/main" id="{ED819262-07E7-DEC0-69AA-B82DC223295C}"/>
              </a:ext>
            </a:extLst>
          </p:cNvPr>
          <p:cNvSpPr/>
          <p:nvPr/>
        </p:nvSpPr>
        <p:spPr>
          <a:xfrm>
            <a:off x="4016520" y="4488066"/>
            <a:ext cx="1082385" cy="108238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72" name="Group 71">
            <a:extLst>
              <a:ext uri="{FF2B5EF4-FFF2-40B4-BE49-F238E27FC236}">
                <a16:creationId xmlns:a16="http://schemas.microsoft.com/office/drawing/2014/main" id="{3387E0FD-9C15-9E66-B79D-58B4506D1D8C}"/>
              </a:ext>
            </a:extLst>
          </p:cNvPr>
          <p:cNvGrpSpPr/>
          <p:nvPr/>
        </p:nvGrpSpPr>
        <p:grpSpPr>
          <a:xfrm>
            <a:off x="8422483" y="4140981"/>
            <a:ext cx="3149407" cy="1491560"/>
            <a:chOff x="8422483" y="4472677"/>
            <a:chExt cx="3149407" cy="1491560"/>
          </a:xfrm>
        </p:grpSpPr>
        <p:sp>
          <p:nvSpPr>
            <p:cNvPr id="38" name="Rectangle 37">
              <a:extLst>
                <a:ext uri="{FF2B5EF4-FFF2-40B4-BE49-F238E27FC236}">
                  <a16:creationId xmlns:a16="http://schemas.microsoft.com/office/drawing/2014/main" id="{D872F81A-9C5E-4B4C-3969-C3F2B217DDE0}"/>
                </a:ext>
              </a:extLst>
            </p:cNvPr>
            <p:cNvSpPr/>
            <p:nvPr/>
          </p:nvSpPr>
          <p:spPr>
            <a:xfrm>
              <a:off x="8422483"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FF000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Cons</a:t>
              </a:r>
            </a:p>
          </p:txBody>
        </p:sp>
        <p:sp>
          <p:nvSpPr>
            <p:cNvPr id="39" name="Rectangle 38">
              <a:extLst>
                <a:ext uri="{FF2B5EF4-FFF2-40B4-BE49-F238E27FC236}">
                  <a16:creationId xmlns:a16="http://schemas.microsoft.com/office/drawing/2014/main" id="{7A696353-550A-6056-B5A2-AC64A6EB5352}"/>
                </a:ext>
              </a:extLst>
            </p:cNvPr>
            <p:cNvSpPr/>
            <p:nvPr/>
          </p:nvSpPr>
          <p:spPr>
            <a:xfrm>
              <a:off x="8422483" y="4810075"/>
              <a:ext cx="3149407" cy="11541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Cross- and up-sell opportunities are limited due to siloes.</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Rising costs of sales operations due to a customer base that is widely spread across different geographical locations.</a:t>
              </a:r>
            </a:p>
          </p:txBody>
        </p:sp>
      </p:grpSp>
      <p:grpSp>
        <p:nvGrpSpPr>
          <p:cNvPr id="71" name="Group 70">
            <a:extLst>
              <a:ext uri="{FF2B5EF4-FFF2-40B4-BE49-F238E27FC236}">
                <a16:creationId xmlns:a16="http://schemas.microsoft.com/office/drawing/2014/main" id="{DB650256-3B2F-5048-20C1-BEE6BD8FAFF1}"/>
              </a:ext>
            </a:extLst>
          </p:cNvPr>
          <p:cNvGrpSpPr/>
          <p:nvPr/>
        </p:nvGrpSpPr>
        <p:grpSpPr>
          <a:xfrm>
            <a:off x="609600" y="4266489"/>
            <a:ext cx="3149407" cy="768285"/>
            <a:chOff x="609600" y="4472677"/>
            <a:chExt cx="3149407" cy="768285"/>
          </a:xfrm>
        </p:grpSpPr>
        <p:sp>
          <p:nvSpPr>
            <p:cNvPr id="27" name="Rectangle 26">
              <a:extLst>
                <a:ext uri="{FF2B5EF4-FFF2-40B4-BE49-F238E27FC236}">
                  <a16:creationId xmlns:a16="http://schemas.microsoft.com/office/drawing/2014/main" id="{FCBADB04-C919-A435-65E9-8DC90266AB4E}"/>
                </a:ext>
              </a:extLst>
            </p:cNvPr>
            <p:cNvSpPr/>
            <p:nvPr/>
          </p:nvSpPr>
          <p:spPr>
            <a:xfrm>
              <a:off x="609600"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00B05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Pros</a:t>
              </a:r>
            </a:p>
          </p:txBody>
        </p:sp>
        <p:sp>
          <p:nvSpPr>
            <p:cNvPr id="28" name="Rectangle 27">
              <a:extLst>
                <a:ext uri="{FF2B5EF4-FFF2-40B4-BE49-F238E27FC236}">
                  <a16:creationId xmlns:a16="http://schemas.microsoft.com/office/drawing/2014/main" id="{C2975332-2479-44FA-01EB-5AAEFF01B107}"/>
                </a:ext>
              </a:extLst>
            </p:cNvPr>
            <p:cNvSpPr/>
            <p:nvPr/>
          </p:nvSpPr>
          <p:spPr>
            <a:xfrm>
              <a:off x="609600" y="4810075"/>
              <a:ext cx="3149407" cy="43088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This model ensures faster results and a reduced sales cycle for new products.</a:t>
              </a:r>
            </a:p>
          </p:txBody>
        </p:sp>
      </p:grpSp>
      <p:cxnSp>
        <p:nvCxnSpPr>
          <p:cNvPr id="42" name="Straight Connector 41">
            <a:extLst>
              <a:ext uri="{FF2B5EF4-FFF2-40B4-BE49-F238E27FC236}">
                <a16:creationId xmlns:a16="http://schemas.microsoft.com/office/drawing/2014/main" id="{171E6116-3FB0-52E4-13C6-7CAD1699585E}"/>
              </a:ext>
            </a:extLst>
          </p:cNvPr>
          <p:cNvCxnSpPr>
            <a:cxnSpLocks/>
          </p:cNvCxnSpPr>
          <p:nvPr/>
        </p:nvCxnSpPr>
        <p:spPr>
          <a:xfrm flipH="1">
            <a:off x="609600" y="3429000"/>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A270A222-EC77-C925-B231-3BF601AAB7A4}"/>
              </a:ext>
            </a:extLst>
          </p:cNvPr>
          <p:cNvCxnSpPr>
            <a:cxnSpLocks/>
          </p:cNvCxnSpPr>
          <p:nvPr/>
        </p:nvCxnSpPr>
        <p:spPr>
          <a:xfrm flipH="1">
            <a:off x="8422483" y="3429000"/>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26" name="Group 25">
            <a:extLst>
              <a:ext uri="{FF2B5EF4-FFF2-40B4-BE49-F238E27FC236}">
                <a16:creationId xmlns:a16="http://schemas.microsoft.com/office/drawing/2014/main" id="{0BBE7C8D-632F-02ED-B994-8DEA550563DF}"/>
              </a:ext>
            </a:extLst>
          </p:cNvPr>
          <p:cNvGrpSpPr/>
          <p:nvPr/>
        </p:nvGrpSpPr>
        <p:grpSpPr>
          <a:xfrm>
            <a:off x="4695825" y="2028826"/>
            <a:ext cx="2800352" cy="2800350"/>
            <a:chOff x="4695825" y="2028826"/>
            <a:chExt cx="2800352" cy="2800350"/>
          </a:xfrm>
        </p:grpSpPr>
        <p:sp>
          <p:nvSpPr>
            <p:cNvPr id="3" name="Oval 2">
              <a:extLst>
                <a:ext uri="{FF2B5EF4-FFF2-40B4-BE49-F238E27FC236}">
                  <a16:creationId xmlns:a16="http://schemas.microsoft.com/office/drawing/2014/main" id="{8271B1B1-0187-7D82-2E1F-E7CBFB7193F1}"/>
                </a:ext>
              </a:extLst>
            </p:cNvPr>
            <p:cNvSpPr/>
            <p:nvPr/>
          </p:nvSpPr>
          <p:spPr>
            <a:xfrm>
              <a:off x="4695825" y="2028826"/>
              <a:ext cx="2800352" cy="28003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21" name="Group 20">
              <a:extLst>
                <a:ext uri="{FF2B5EF4-FFF2-40B4-BE49-F238E27FC236}">
                  <a16:creationId xmlns:a16="http://schemas.microsoft.com/office/drawing/2014/main" id="{79BC678C-4FD6-10A5-73D4-ADADFE712F86}"/>
                </a:ext>
              </a:extLst>
            </p:cNvPr>
            <p:cNvGrpSpPr/>
            <p:nvPr/>
          </p:nvGrpSpPr>
          <p:grpSpPr>
            <a:xfrm>
              <a:off x="4993078" y="2192924"/>
              <a:ext cx="2205845" cy="2472153"/>
              <a:chOff x="4993078" y="2183723"/>
              <a:chExt cx="2205845" cy="2472153"/>
            </a:xfrm>
          </p:grpSpPr>
          <p:grpSp>
            <p:nvGrpSpPr>
              <p:cNvPr id="10" name="Group 9">
                <a:extLst>
                  <a:ext uri="{FF2B5EF4-FFF2-40B4-BE49-F238E27FC236}">
                    <a16:creationId xmlns:a16="http://schemas.microsoft.com/office/drawing/2014/main" id="{C5F6A99B-58E3-8BDA-9C3A-07E7F85C31A7}"/>
                  </a:ext>
                </a:extLst>
              </p:cNvPr>
              <p:cNvGrpSpPr/>
              <p:nvPr/>
            </p:nvGrpSpPr>
            <p:grpSpPr>
              <a:xfrm>
                <a:off x="4993078" y="2183723"/>
                <a:ext cx="2205845" cy="304800"/>
                <a:chOff x="5020868" y="2183723"/>
                <a:chExt cx="2205845" cy="304800"/>
              </a:xfrm>
            </p:grpSpPr>
            <p:sp>
              <p:nvSpPr>
                <p:cNvPr id="6" name="Isosceles Triangle 5">
                  <a:extLst>
                    <a:ext uri="{FF2B5EF4-FFF2-40B4-BE49-F238E27FC236}">
                      <a16:creationId xmlns:a16="http://schemas.microsoft.com/office/drawing/2014/main" id="{02094ACC-F734-E8E3-7251-F2F2CFA7B65B}"/>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9" name="Isosceles Triangle 8">
                  <a:extLst>
                    <a:ext uri="{FF2B5EF4-FFF2-40B4-BE49-F238E27FC236}">
                      <a16:creationId xmlns:a16="http://schemas.microsoft.com/office/drawing/2014/main" id="{98C842C7-15FD-CA6D-5C5D-6925D0A71203}"/>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11" name="Group 10">
                <a:extLst>
                  <a:ext uri="{FF2B5EF4-FFF2-40B4-BE49-F238E27FC236}">
                    <a16:creationId xmlns:a16="http://schemas.microsoft.com/office/drawing/2014/main" id="{899C8210-C531-E029-10A5-C1CFDC03C2EE}"/>
                  </a:ext>
                </a:extLst>
              </p:cNvPr>
              <p:cNvGrpSpPr/>
              <p:nvPr/>
            </p:nvGrpSpPr>
            <p:grpSpPr>
              <a:xfrm flipV="1">
                <a:off x="4993078" y="4351076"/>
                <a:ext cx="2205845" cy="304800"/>
                <a:chOff x="5020868" y="2183723"/>
                <a:chExt cx="2205845" cy="304800"/>
              </a:xfrm>
            </p:grpSpPr>
            <p:sp>
              <p:nvSpPr>
                <p:cNvPr id="16" name="Isosceles Triangle 15">
                  <a:extLst>
                    <a:ext uri="{FF2B5EF4-FFF2-40B4-BE49-F238E27FC236}">
                      <a16:creationId xmlns:a16="http://schemas.microsoft.com/office/drawing/2014/main" id="{12DFF84A-622A-62D5-A45B-52F5AEE3B136}"/>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7" name="Isosceles Triangle 16">
                  <a:extLst>
                    <a:ext uri="{FF2B5EF4-FFF2-40B4-BE49-F238E27FC236}">
                      <a16:creationId xmlns:a16="http://schemas.microsoft.com/office/drawing/2014/main" id="{D6C7576F-5AC2-6FD8-327A-ECE9AE59FAB5}"/>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grpSp>
      <p:grpSp>
        <p:nvGrpSpPr>
          <p:cNvPr id="2" name="Group 1">
            <a:extLst>
              <a:ext uri="{FF2B5EF4-FFF2-40B4-BE49-F238E27FC236}">
                <a16:creationId xmlns:a16="http://schemas.microsoft.com/office/drawing/2014/main" id="{D2971382-B363-4572-5EAB-D82261B1F17C}"/>
              </a:ext>
            </a:extLst>
          </p:cNvPr>
          <p:cNvGrpSpPr/>
          <p:nvPr/>
        </p:nvGrpSpPr>
        <p:grpSpPr>
          <a:xfrm>
            <a:off x="5303539" y="2672796"/>
            <a:ext cx="1584924" cy="1512411"/>
            <a:chOff x="620110" y="2598151"/>
            <a:chExt cx="2008909" cy="1916998"/>
          </a:xfrm>
        </p:grpSpPr>
        <p:sp>
          <p:nvSpPr>
            <p:cNvPr id="4" name="Rectangle 3">
              <a:extLst>
                <a:ext uri="{FF2B5EF4-FFF2-40B4-BE49-F238E27FC236}">
                  <a16:creationId xmlns:a16="http://schemas.microsoft.com/office/drawing/2014/main" id="{2A075ED5-DEAB-53AB-5F18-2FAEE2DAF758}"/>
                </a:ext>
              </a:extLst>
            </p:cNvPr>
            <p:cNvSpPr/>
            <p:nvPr/>
          </p:nvSpPr>
          <p:spPr>
            <a:xfrm>
              <a:off x="620110" y="2598151"/>
              <a:ext cx="960717" cy="57465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MS</a:t>
              </a:r>
            </a:p>
          </p:txBody>
        </p:sp>
        <p:sp>
          <p:nvSpPr>
            <p:cNvPr id="5" name="Rectangle 4">
              <a:extLst>
                <a:ext uri="{FF2B5EF4-FFF2-40B4-BE49-F238E27FC236}">
                  <a16:creationId xmlns:a16="http://schemas.microsoft.com/office/drawing/2014/main" id="{9E4820B1-A8D0-B0B5-D5FA-6D515AEB61F1}"/>
                </a:ext>
              </a:extLst>
            </p:cNvPr>
            <p:cNvSpPr/>
            <p:nvPr/>
          </p:nvSpPr>
          <p:spPr>
            <a:xfrm>
              <a:off x="1668302" y="2598151"/>
              <a:ext cx="960717" cy="57465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D&amp;F</a:t>
              </a:r>
            </a:p>
          </p:txBody>
        </p:sp>
        <p:sp>
          <p:nvSpPr>
            <p:cNvPr id="47" name="Rectangle 46">
              <a:extLst>
                <a:ext uri="{FF2B5EF4-FFF2-40B4-BE49-F238E27FC236}">
                  <a16:creationId xmlns:a16="http://schemas.microsoft.com/office/drawing/2014/main" id="{2523B68D-DD1D-5167-19C2-F408956CB318}"/>
                </a:ext>
              </a:extLst>
            </p:cNvPr>
            <p:cNvSpPr/>
            <p:nvPr/>
          </p:nvSpPr>
          <p:spPr>
            <a:xfrm>
              <a:off x="620110" y="3269323"/>
              <a:ext cx="960717" cy="57465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Software</a:t>
              </a:r>
            </a:p>
          </p:txBody>
        </p:sp>
        <p:sp>
          <p:nvSpPr>
            <p:cNvPr id="48" name="Rectangle 47">
              <a:extLst>
                <a:ext uri="{FF2B5EF4-FFF2-40B4-BE49-F238E27FC236}">
                  <a16:creationId xmlns:a16="http://schemas.microsoft.com/office/drawing/2014/main" id="{97A4123F-1B8C-D617-7BEC-80C27555587D}"/>
                </a:ext>
              </a:extLst>
            </p:cNvPr>
            <p:cNvSpPr/>
            <p:nvPr/>
          </p:nvSpPr>
          <p:spPr>
            <a:xfrm>
              <a:off x="1668302" y="3269323"/>
              <a:ext cx="960717" cy="57465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Aftermarket</a:t>
              </a:r>
            </a:p>
          </p:txBody>
        </p:sp>
        <p:sp>
          <p:nvSpPr>
            <p:cNvPr id="49" name="Rectangle 48">
              <a:extLst>
                <a:ext uri="{FF2B5EF4-FFF2-40B4-BE49-F238E27FC236}">
                  <a16:creationId xmlns:a16="http://schemas.microsoft.com/office/drawing/2014/main" id="{C0D824F4-2B8B-23F3-49ED-30E1CA791A49}"/>
                </a:ext>
              </a:extLst>
            </p:cNvPr>
            <p:cNvSpPr/>
            <p:nvPr/>
          </p:nvSpPr>
          <p:spPr>
            <a:xfrm>
              <a:off x="620110" y="3940496"/>
              <a:ext cx="960717" cy="57465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Service</a:t>
              </a:r>
            </a:p>
          </p:txBody>
        </p:sp>
        <p:grpSp>
          <p:nvGrpSpPr>
            <p:cNvPr id="50" name="Group 49">
              <a:extLst>
                <a:ext uri="{FF2B5EF4-FFF2-40B4-BE49-F238E27FC236}">
                  <a16:creationId xmlns:a16="http://schemas.microsoft.com/office/drawing/2014/main" id="{FD00926E-E141-3265-AEB3-8B2B9029AE64}"/>
                </a:ext>
              </a:extLst>
            </p:cNvPr>
            <p:cNvGrpSpPr/>
            <p:nvPr/>
          </p:nvGrpSpPr>
          <p:grpSpPr>
            <a:xfrm>
              <a:off x="1455156" y="3047133"/>
              <a:ext cx="125671" cy="125671"/>
              <a:chOff x="1423664" y="3015641"/>
              <a:chExt cx="157163" cy="157163"/>
            </a:xfrm>
          </p:grpSpPr>
          <p:sp>
            <p:nvSpPr>
              <p:cNvPr id="64" name="Right Triangle 63">
                <a:extLst>
                  <a:ext uri="{FF2B5EF4-FFF2-40B4-BE49-F238E27FC236}">
                    <a16:creationId xmlns:a16="http://schemas.microsoft.com/office/drawing/2014/main" id="{7B69FE7A-6FDA-F9AE-074F-00F47DC68D66}"/>
                  </a:ext>
                </a:extLst>
              </p:cNvPr>
              <p:cNvSpPr/>
              <p:nvPr/>
            </p:nvSpPr>
            <p:spPr>
              <a:xfrm flipH="1">
                <a:off x="1423664" y="3015641"/>
                <a:ext cx="157163" cy="157163"/>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65" name="Right Triangle 64">
                <a:extLst>
                  <a:ext uri="{FF2B5EF4-FFF2-40B4-BE49-F238E27FC236}">
                    <a16:creationId xmlns:a16="http://schemas.microsoft.com/office/drawing/2014/main" id="{BE839EA8-F6E5-EAE1-DC1B-F0BD5EEB473F}"/>
                  </a:ext>
                </a:extLst>
              </p:cNvPr>
              <p:cNvSpPr/>
              <p:nvPr/>
            </p:nvSpPr>
            <p:spPr>
              <a:xfrm flipV="1">
                <a:off x="1423664" y="3015641"/>
                <a:ext cx="157163" cy="157163"/>
              </a:xfrm>
              <a:prstGeom prst="rtTriangl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nvGrpSpPr>
            <p:cNvPr id="51" name="Group 50">
              <a:extLst>
                <a:ext uri="{FF2B5EF4-FFF2-40B4-BE49-F238E27FC236}">
                  <a16:creationId xmlns:a16="http://schemas.microsoft.com/office/drawing/2014/main" id="{AF4E8179-ACAC-6E36-FC8D-B52849DA2931}"/>
                </a:ext>
              </a:extLst>
            </p:cNvPr>
            <p:cNvGrpSpPr/>
            <p:nvPr/>
          </p:nvGrpSpPr>
          <p:grpSpPr>
            <a:xfrm>
              <a:off x="2503348" y="3047133"/>
              <a:ext cx="125671" cy="125671"/>
              <a:chOff x="1423664" y="3015641"/>
              <a:chExt cx="157163" cy="157163"/>
            </a:xfrm>
          </p:grpSpPr>
          <p:sp>
            <p:nvSpPr>
              <p:cNvPr id="62" name="Right Triangle 61">
                <a:extLst>
                  <a:ext uri="{FF2B5EF4-FFF2-40B4-BE49-F238E27FC236}">
                    <a16:creationId xmlns:a16="http://schemas.microsoft.com/office/drawing/2014/main" id="{99818479-3E47-9108-781F-F1CA2B604868}"/>
                  </a:ext>
                </a:extLst>
              </p:cNvPr>
              <p:cNvSpPr/>
              <p:nvPr/>
            </p:nvSpPr>
            <p:spPr>
              <a:xfrm flipH="1">
                <a:off x="1423664" y="3015641"/>
                <a:ext cx="157163" cy="157163"/>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63" name="Right Triangle 62">
                <a:extLst>
                  <a:ext uri="{FF2B5EF4-FFF2-40B4-BE49-F238E27FC236}">
                    <a16:creationId xmlns:a16="http://schemas.microsoft.com/office/drawing/2014/main" id="{17DB077A-156A-6641-1F2B-C17CDE3B399C}"/>
                  </a:ext>
                </a:extLst>
              </p:cNvPr>
              <p:cNvSpPr/>
              <p:nvPr/>
            </p:nvSpPr>
            <p:spPr>
              <a:xfrm flipV="1">
                <a:off x="1423664" y="3015641"/>
                <a:ext cx="157163" cy="157163"/>
              </a:xfrm>
              <a:prstGeom prst="rtTriangl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nvGrpSpPr>
            <p:cNvPr id="52" name="Group 51">
              <a:extLst>
                <a:ext uri="{FF2B5EF4-FFF2-40B4-BE49-F238E27FC236}">
                  <a16:creationId xmlns:a16="http://schemas.microsoft.com/office/drawing/2014/main" id="{EFA8F305-3305-6021-D6EF-3F68651554C7}"/>
                </a:ext>
              </a:extLst>
            </p:cNvPr>
            <p:cNvGrpSpPr/>
            <p:nvPr/>
          </p:nvGrpSpPr>
          <p:grpSpPr>
            <a:xfrm>
              <a:off x="1455156" y="3718305"/>
              <a:ext cx="125671" cy="125671"/>
              <a:chOff x="1423664" y="3015641"/>
              <a:chExt cx="157163" cy="157163"/>
            </a:xfrm>
          </p:grpSpPr>
          <p:sp>
            <p:nvSpPr>
              <p:cNvPr id="60" name="Right Triangle 59">
                <a:extLst>
                  <a:ext uri="{FF2B5EF4-FFF2-40B4-BE49-F238E27FC236}">
                    <a16:creationId xmlns:a16="http://schemas.microsoft.com/office/drawing/2014/main" id="{E9022F83-C213-CE92-2A47-52D8C5E7420D}"/>
                  </a:ext>
                </a:extLst>
              </p:cNvPr>
              <p:cNvSpPr/>
              <p:nvPr/>
            </p:nvSpPr>
            <p:spPr>
              <a:xfrm flipH="1">
                <a:off x="1423664" y="3015641"/>
                <a:ext cx="157163" cy="157163"/>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61" name="Right Triangle 60">
                <a:extLst>
                  <a:ext uri="{FF2B5EF4-FFF2-40B4-BE49-F238E27FC236}">
                    <a16:creationId xmlns:a16="http://schemas.microsoft.com/office/drawing/2014/main" id="{88D0BFAE-03AE-696A-1A15-09B547CA8910}"/>
                  </a:ext>
                </a:extLst>
              </p:cNvPr>
              <p:cNvSpPr/>
              <p:nvPr/>
            </p:nvSpPr>
            <p:spPr>
              <a:xfrm flipV="1">
                <a:off x="1423664" y="3015641"/>
                <a:ext cx="157163" cy="157163"/>
              </a:xfrm>
              <a:prstGeom prst="rtTriangl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nvGrpSpPr>
            <p:cNvPr id="53" name="Group 52">
              <a:extLst>
                <a:ext uri="{FF2B5EF4-FFF2-40B4-BE49-F238E27FC236}">
                  <a16:creationId xmlns:a16="http://schemas.microsoft.com/office/drawing/2014/main" id="{0C6BCC94-C8B8-80D3-7C45-AD82892CCEF1}"/>
                </a:ext>
              </a:extLst>
            </p:cNvPr>
            <p:cNvGrpSpPr/>
            <p:nvPr/>
          </p:nvGrpSpPr>
          <p:grpSpPr>
            <a:xfrm>
              <a:off x="2503348" y="3718305"/>
              <a:ext cx="125671" cy="125671"/>
              <a:chOff x="1423664" y="3015641"/>
              <a:chExt cx="157163" cy="157163"/>
            </a:xfrm>
          </p:grpSpPr>
          <p:sp>
            <p:nvSpPr>
              <p:cNvPr id="58" name="Right Triangle 57">
                <a:extLst>
                  <a:ext uri="{FF2B5EF4-FFF2-40B4-BE49-F238E27FC236}">
                    <a16:creationId xmlns:a16="http://schemas.microsoft.com/office/drawing/2014/main" id="{C1BA3185-77A9-DAAC-A788-7A89660A3497}"/>
                  </a:ext>
                </a:extLst>
              </p:cNvPr>
              <p:cNvSpPr/>
              <p:nvPr/>
            </p:nvSpPr>
            <p:spPr>
              <a:xfrm flipH="1">
                <a:off x="1423664" y="3015641"/>
                <a:ext cx="157163" cy="157163"/>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59" name="Right Triangle 58">
                <a:extLst>
                  <a:ext uri="{FF2B5EF4-FFF2-40B4-BE49-F238E27FC236}">
                    <a16:creationId xmlns:a16="http://schemas.microsoft.com/office/drawing/2014/main" id="{7C1773F4-F0E6-BC2A-1AD7-50141E189719}"/>
                  </a:ext>
                </a:extLst>
              </p:cNvPr>
              <p:cNvSpPr/>
              <p:nvPr/>
            </p:nvSpPr>
            <p:spPr>
              <a:xfrm flipV="1">
                <a:off x="1423664" y="3015641"/>
                <a:ext cx="157163" cy="157163"/>
              </a:xfrm>
              <a:prstGeom prst="rtTriangl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nvGrpSpPr>
            <p:cNvPr id="54" name="Group 53">
              <a:extLst>
                <a:ext uri="{FF2B5EF4-FFF2-40B4-BE49-F238E27FC236}">
                  <a16:creationId xmlns:a16="http://schemas.microsoft.com/office/drawing/2014/main" id="{519E71DE-5335-2690-4F22-137153BE69BC}"/>
                </a:ext>
              </a:extLst>
            </p:cNvPr>
            <p:cNvGrpSpPr/>
            <p:nvPr/>
          </p:nvGrpSpPr>
          <p:grpSpPr>
            <a:xfrm>
              <a:off x="1455156" y="4389478"/>
              <a:ext cx="125671" cy="125671"/>
              <a:chOff x="1423664" y="3015641"/>
              <a:chExt cx="157163" cy="157163"/>
            </a:xfrm>
          </p:grpSpPr>
          <p:sp>
            <p:nvSpPr>
              <p:cNvPr id="55" name="Right Triangle 54">
                <a:extLst>
                  <a:ext uri="{FF2B5EF4-FFF2-40B4-BE49-F238E27FC236}">
                    <a16:creationId xmlns:a16="http://schemas.microsoft.com/office/drawing/2014/main" id="{ECD4240A-2738-076C-197A-4F088FC17D13}"/>
                  </a:ext>
                </a:extLst>
              </p:cNvPr>
              <p:cNvSpPr/>
              <p:nvPr/>
            </p:nvSpPr>
            <p:spPr>
              <a:xfrm flipH="1">
                <a:off x="1423664" y="3015641"/>
                <a:ext cx="157163" cy="157163"/>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56" name="Right Triangle 55">
                <a:extLst>
                  <a:ext uri="{FF2B5EF4-FFF2-40B4-BE49-F238E27FC236}">
                    <a16:creationId xmlns:a16="http://schemas.microsoft.com/office/drawing/2014/main" id="{B66E2CBE-17EB-B1FA-AB71-A355E6AF5089}"/>
                  </a:ext>
                </a:extLst>
              </p:cNvPr>
              <p:cNvSpPr/>
              <p:nvPr/>
            </p:nvSpPr>
            <p:spPr>
              <a:xfrm flipV="1">
                <a:off x="1423664" y="3015641"/>
                <a:ext cx="157163" cy="157163"/>
              </a:xfrm>
              <a:prstGeom prst="rtTriangl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grpSp>
        <p:nvGrpSpPr>
          <p:cNvPr id="66" name="Group 65">
            <a:extLst>
              <a:ext uri="{FF2B5EF4-FFF2-40B4-BE49-F238E27FC236}">
                <a16:creationId xmlns:a16="http://schemas.microsoft.com/office/drawing/2014/main" id="{34126A48-559C-B971-5E5B-7EA68D2327BB}"/>
              </a:ext>
            </a:extLst>
          </p:cNvPr>
          <p:cNvGrpSpPr/>
          <p:nvPr/>
        </p:nvGrpSpPr>
        <p:grpSpPr>
          <a:xfrm>
            <a:off x="4327399" y="1524770"/>
            <a:ext cx="460626" cy="409915"/>
            <a:chOff x="5554663" y="1458913"/>
            <a:chExt cx="346075" cy="307975"/>
          </a:xfrm>
          <a:solidFill>
            <a:schemeClr val="bg1"/>
          </a:solidFill>
        </p:grpSpPr>
        <p:sp>
          <p:nvSpPr>
            <p:cNvPr id="67" name="Freeform 148">
              <a:extLst>
                <a:ext uri="{FF2B5EF4-FFF2-40B4-BE49-F238E27FC236}">
                  <a16:creationId xmlns:a16="http://schemas.microsoft.com/office/drawing/2014/main" id="{15348A60-673D-843E-9044-A7A7CF1763AC}"/>
                </a:ext>
              </a:extLst>
            </p:cNvPr>
            <p:cNvSpPr>
              <a:spLocks noEditPoints="1"/>
            </p:cNvSpPr>
            <p:nvPr/>
          </p:nvSpPr>
          <p:spPr bwMode="auto">
            <a:xfrm>
              <a:off x="5554663" y="1458913"/>
              <a:ext cx="165100" cy="307975"/>
            </a:xfrm>
            <a:custGeom>
              <a:avLst/>
              <a:gdLst>
                <a:gd name="T0" fmla="*/ 0 w 44"/>
                <a:gd name="T1" fmla="*/ 2 h 82"/>
                <a:gd name="T2" fmla="*/ 0 w 44"/>
                <a:gd name="T3" fmla="*/ 68 h 82"/>
                <a:gd name="T4" fmla="*/ 2 w 44"/>
                <a:gd name="T5" fmla="*/ 70 h 82"/>
                <a:gd name="T6" fmla="*/ 44 w 44"/>
                <a:gd name="T7" fmla="*/ 82 h 82"/>
                <a:gd name="T8" fmla="*/ 44 w 44"/>
                <a:gd name="T9" fmla="*/ 9 h 82"/>
                <a:gd name="T10" fmla="*/ 2 w 44"/>
                <a:gd name="T11" fmla="*/ 0 h 82"/>
                <a:gd name="T12" fmla="*/ 0 w 44"/>
                <a:gd name="T13" fmla="*/ 2 h 82"/>
                <a:gd name="T14" fmla="*/ 10 w 44"/>
                <a:gd name="T15" fmla="*/ 18 h 82"/>
                <a:gd name="T16" fmla="*/ 37 w 44"/>
                <a:gd name="T17" fmla="*/ 23 h 82"/>
                <a:gd name="T18" fmla="*/ 38 w 44"/>
                <a:gd name="T19" fmla="*/ 26 h 82"/>
                <a:gd name="T20" fmla="*/ 36 w 44"/>
                <a:gd name="T21" fmla="*/ 27 h 82"/>
                <a:gd name="T22" fmla="*/ 35 w 44"/>
                <a:gd name="T23" fmla="*/ 27 h 82"/>
                <a:gd name="T24" fmla="*/ 10 w 44"/>
                <a:gd name="T25" fmla="*/ 22 h 82"/>
                <a:gd name="T26" fmla="*/ 8 w 44"/>
                <a:gd name="T27" fmla="*/ 20 h 82"/>
                <a:gd name="T28" fmla="*/ 10 w 44"/>
                <a:gd name="T29" fmla="*/ 18 h 82"/>
                <a:gd name="T30" fmla="*/ 10 w 44"/>
                <a:gd name="T31" fmla="*/ 30 h 82"/>
                <a:gd name="T32" fmla="*/ 37 w 44"/>
                <a:gd name="T33" fmla="*/ 35 h 82"/>
                <a:gd name="T34" fmla="*/ 38 w 44"/>
                <a:gd name="T35" fmla="*/ 38 h 82"/>
                <a:gd name="T36" fmla="*/ 36 w 44"/>
                <a:gd name="T37" fmla="*/ 39 h 82"/>
                <a:gd name="T38" fmla="*/ 35 w 44"/>
                <a:gd name="T39" fmla="*/ 39 h 82"/>
                <a:gd name="T40" fmla="*/ 10 w 44"/>
                <a:gd name="T41" fmla="*/ 34 h 82"/>
                <a:gd name="T42" fmla="*/ 8 w 44"/>
                <a:gd name="T43" fmla="*/ 32 h 82"/>
                <a:gd name="T44" fmla="*/ 10 w 44"/>
                <a:gd name="T45" fmla="*/ 30 h 82"/>
                <a:gd name="T46" fmla="*/ 10 w 44"/>
                <a:gd name="T47" fmla="*/ 42 h 82"/>
                <a:gd name="T48" fmla="*/ 37 w 44"/>
                <a:gd name="T49" fmla="*/ 47 h 82"/>
                <a:gd name="T50" fmla="*/ 38 w 44"/>
                <a:gd name="T51" fmla="*/ 50 h 82"/>
                <a:gd name="T52" fmla="*/ 36 w 44"/>
                <a:gd name="T53" fmla="*/ 51 h 82"/>
                <a:gd name="T54" fmla="*/ 35 w 44"/>
                <a:gd name="T55" fmla="*/ 51 h 82"/>
                <a:gd name="T56" fmla="*/ 10 w 44"/>
                <a:gd name="T57" fmla="*/ 46 h 82"/>
                <a:gd name="T58" fmla="*/ 8 w 44"/>
                <a:gd name="T59" fmla="*/ 44 h 82"/>
                <a:gd name="T60" fmla="*/ 10 w 44"/>
                <a:gd name="T61" fmla="*/ 42 h 82"/>
                <a:gd name="T62" fmla="*/ 10 w 44"/>
                <a:gd name="T63" fmla="*/ 54 h 82"/>
                <a:gd name="T64" fmla="*/ 37 w 44"/>
                <a:gd name="T65" fmla="*/ 59 h 82"/>
                <a:gd name="T66" fmla="*/ 38 w 44"/>
                <a:gd name="T67" fmla="*/ 62 h 82"/>
                <a:gd name="T68" fmla="*/ 36 w 44"/>
                <a:gd name="T69" fmla="*/ 63 h 82"/>
                <a:gd name="T70" fmla="*/ 35 w 44"/>
                <a:gd name="T71" fmla="*/ 63 h 82"/>
                <a:gd name="T72" fmla="*/ 10 w 44"/>
                <a:gd name="T73" fmla="*/ 58 h 82"/>
                <a:gd name="T74" fmla="*/ 8 w 44"/>
                <a:gd name="T75" fmla="*/ 56 h 82"/>
                <a:gd name="T76" fmla="*/ 10 w 44"/>
                <a:gd name="T77"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82">
                  <a:moveTo>
                    <a:pt x="0" y="2"/>
                  </a:moveTo>
                  <a:cubicBezTo>
                    <a:pt x="0" y="68"/>
                    <a:pt x="0" y="68"/>
                    <a:pt x="0" y="68"/>
                  </a:cubicBezTo>
                  <a:cubicBezTo>
                    <a:pt x="0" y="69"/>
                    <a:pt x="1" y="70"/>
                    <a:pt x="2" y="70"/>
                  </a:cubicBezTo>
                  <a:cubicBezTo>
                    <a:pt x="26" y="70"/>
                    <a:pt x="44" y="76"/>
                    <a:pt x="44" y="82"/>
                  </a:cubicBezTo>
                  <a:cubicBezTo>
                    <a:pt x="44" y="9"/>
                    <a:pt x="44" y="9"/>
                    <a:pt x="44" y="9"/>
                  </a:cubicBezTo>
                  <a:cubicBezTo>
                    <a:pt x="36" y="3"/>
                    <a:pt x="19" y="0"/>
                    <a:pt x="2" y="0"/>
                  </a:cubicBezTo>
                  <a:cubicBezTo>
                    <a:pt x="1" y="0"/>
                    <a:pt x="0" y="1"/>
                    <a:pt x="0" y="2"/>
                  </a:cubicBezTo>
                  <a:close/>
                  <a:moveTo>
                    <a:pt x="10" y="18"/>
                  </a:moveTo>
                  <a:cubicBezTo>
                    <a:pt x="21" y="19"/>
                    <a:pt x="30" y="21"/>
                    <a:pt x="37" y="23"/>
                  </a:cubicBezTo>
                  <a:cubicBezTo>
                    <a:pt x="38" y="23"/>
                    <a:pt x="38" y="25"/>
                    <a:pt x="38" y="26"/>
                  </a:cubicBezTo>
                  <a:cubicBezTo>
                    <a:pt x="38" y="26"/>
                    <a:pt x="37" y="27"/>
                    <a:pt x="36" y="27"/>
                  </a:cubicBezTo>
                  <a:cubicBezTo>
                    <a:pt x="36" y="27"/>
                    <a:pt x="36" y="27"/>
                    <a:pt x="35" y="27"/>
                  </a:cubicBezTo>
                  <a:cubicBezTo>
                    <a:pt x="29" y="24"/>
                    <a:pt x="20" y="23"/>
                    <a:pt x="10" y="22"/>
                  </a:cubicBezTo>
                  <a:cubicBezTo>
                    <a:pt x="9" y="22"/>
                    <a:pt x="8" y="21"/>
                    <a:pt x="8" y="20"/>
                  </a:cubicBezTo>
                  <a:cubicBezTo>
                    <a:pt x="8" y="19"/>
                    <a:pt x="9" y="18"/>
                    <a:pt x="10" y="18"/>
                  </a:cubicBezTo>
                  <a:close/>
                  <a:moveTo>
                    <a:pt x="10" y="30"/>
                  </a:moveTo>
                  <a:cubicBezTo>
                    <a:pt x="21" y="31"/>
                    <a:pt x="30" y="33"/>
                    <a:pt x="37" y="35"/>
                  </a:cubicBezTo>
                  <a:cubicBezTo>
                    <a:pt x="38" y="35"/>
                    <a:pt x="38" y="37"/>
                    <a:pt x="38" y="38"/>
                  </a:cubicBezTo>
                  <a:cubicBezTo>
                    <a:pt x="38" y="38"/>
                    <a:pt x="37" y="39"/>
                    <a:pt x="36" y="39"/>
                  </a:cubicBezTo>
                  <a:cubicBezTo>
                    <a:pt x="36" y="39"/>
                    <a:pt x="36" y="39"/>
                    <a:pt x="35" y="39"/>
                  </a:cubicBezTo>
                  <a:cubicBezTo>
                    <a:pt x="29" y="36"/>
                    <a:pt x="20" y="35"/>
                    <a:pt x="10" y="34"/>
                  </a:cubicBezTo>
                  <a:cubicBezTo>
                    <a:pt x="9" y="34"/>
                    <a:pt x="8" y="33"/>
                    <a:pt x="8" y="32"/>
                  </a:cubicBezTo>
                  <a:cubicBezTo>
                    <a:pt x="8" y="31"/>
                    <a:pt x="9" y="30"/>
                    <a:pt x="10" y="30"/>
                  </a:cubicBezTo>
                  <a:close/>
                  <a:moveTo>
                    <a:pt x="10" y="42"/>
                  </a:moveTo>
                  <a:cubicBezTo>
                    <a:pt x="21" y="43"/>
                    <a:pt x="30" y="45"/>
                    <a:pt x="37" y="47"/>
                  </a:cubicBezTo>
                  <a:cubicBezTo>
                    <a:pt x="38" y="47"/>
                    <a:pt x="38" y="49"/>
                    <a:pt x="38" y="50"/>
                  </a:cubicBezTo>
                  <a:cubicBezTo>
                    <a:pt x="38" y="50"/>
                    <a:pt x="37" y="51"/>
                    <a:pt x="36" y="51"/>
                  </a:cubicBezTo>
                  <a:cubicBezTo>
                    <a:pt x="36" y="51"/>
                    <a:pt x="36" y="51"/>
                    <a:pt x="35" y="51"/>
                  </a:cubicBezTo>
                  <a:cubicBezTo>
                    <a:pt x="29" y="48"/>
                    <a:pt x="20" y="47"/>
                    <a:pt x="10" y="46"/>
                  </a:cubicBezTo>
                  <a:cubicBezTo>
                    <a:pt x="9" y="46"/>
                    <a:pt x="8" y="45"/>
                    <a:pt x="8" y="44"/>
                  </a:cubicBezTo>
                  <a:cubicBezTo>
                    <a:pt x="8" y="43"/>
                    <a:pt x="9" y="42"/>
                    <a:pt x="10" y="42"/>
                  </a:cubicBezTo>
                  <a:close/>
                  <a:moveTo>
                    <a:pt x="10" y="54"/>
                  </a:moveTo>
                  <a:cubicBezTo>
                    <a:pt x="21" y="55"/>
                    <a:pt x="30" y="57"/>
                    <a:pt x="37" y="59"/>
                  </a:cubicBezTo>
                  <a:cubicBezTo>
                    <a:pt x="38" y="59"/>
                    <a:pt x="38" y="61"/>
                    <a:pt x="38" y="62"/>
                  </a:cubicBezTo>
                  <a:cubicBezTo>
                    <a:pt x="38" y="62"/>
                    <a:pt x="37" y="63"/>
                    <a:pt x="36" y="63"/>
                  </a:cubicBezTo>
                  <a:cubicBezTo>
                    <a:pt x="36" y="63"/>
                    <a:pt x="36" y="63"/>
                    <a:pt x="35" y="63"/>
                  </a:cubicBezTo>
                  <a:cubicBezTo>
                    <a:pt x="29" y="60"/>
                    <a:pt x="20" y="59"/>
                    <a:pt x="10" y="58"/>
                  </a:cubicBezTo>
                  <a:cubicBezTo>
                    <a:pt x="9" y="58"/>
                    <a:pt x="8" y="57"/>
                    <a:pt x="8" y="56"/>
                  </a:cubicBezTo>
                  <a:cubicBezTo>
                    <a:pt x="8" y="55"/>
                    <a:pt x="9" y="54"/>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68" name="Freeform 149">
              <a:extLst>
                <a:ext uri="{FF2B5EF4-FFF2-40B4-BE49-F238E27FC236}">
                  <a16:creationId xmlns:a16="http://schemas.microsoft.com/office/drawing/2014/main" id="{42E4B35E-FF8A-DF43-AF88-247E93A9D8F7}"/>
                </a:ext>
              </a:extLst>
            </p:cNvPr>
            <p:cNvSpPr>
              <a:spLocks noEditPoints="1"/>
            </p:cNvSpPr>
            <p:nvPr/>
          </p:nvSpPr>
          <p:spPr bwMode="auto">
            <a:xfrm>
              <a:off x="5735638" y="1458913"/>
              <a:ext cx="165100" cy="307975"/>
            </a:xfrm>
            <a:custGeom>
              <a:avLst/>
              <a:gdLst>
                <a:gd name="T0" fmla="*/ 42 w 44"/>
                <a:gd name="T1" fmla="*/ 0 h 82"/>
                <a:gd name="T2" fmla="*/ 0 w 44"/>
                <a:gd name="T3" fmla="*/ 9 h 82"/>
                <a:gd name="T4" fmla="*/ 0 w 44"/>
                <a:gd name="T5" fmla="*/ 82 h 82"/>
                <a:gd name="T6" fmla="*/ 42 w 44"/>
                <a:gd name="T7" fmla="*/ 70 h 82"/>
                <a:gd name="T8" fmla="*/ 44 w 44"/>
                <a:gd name="T9" fmla="*/ 68 h 82"/>
                <a:gd name="T10" fmla="*/ 44 w 44"/>
                <a:gd name="T11" fmla="*/ 2 h 82"/>
                <a:gd name="T12" fmla="*/ 42 w 44"/>
                <a:gd name="T13" fmla="*/ 0 h 82"/>
                <a:gd name="T14" fmla="*/ 20 w 44"/>
                <a:gd name="T15" fmla="*/ 6 h 82"/>
                <a:gd name="T16" fmla="*/ 32 w 44"/>
                <a:gd name="T17" fmla="*/ 4 h 82"/>
                <a:gd name="T18" fmla="*/ 32 w 44"/>
                <a:gd name="T19" fmla="*/ 32 h 82"/>
                <a:gd name="T20" fmla="*/ 28 w 44"/>
                <a:gd name="T21" fmla="*/ 27 h 82"/>
                <a:gd name="T22" fmla="*/ 26 w 44"/>
                <a:gd name="T23" fmla="*/ 26 h 82"/>
                <a:gd name="T24" fmla="*/ 26 w 44"/>
                <a:gd name="T25" fmla="*/ 26 h 82"/>
                <a:gd name="T26" fmla="*/ 25 w 44"/>
                <a:gd name="T27" fmla="*/ 27 h 82"/>
                <a:gd name="T28" fmla="*/ 20 w 44"/>
                <a:gd name="T29" fmla="*/ 31 h 82"/>
                <a:gd name="T30" fmla="*/ 20 w 44"/>
                <a:gd name="T31" fmla="*/ 6 h 82"/>
                <a:gd name="T32" fmla="*/ 34 w 44"/>
                <a:gd name="T33" fmla="*/ 58 h 82"/>
                <a:gd name="T34" fmla="*/ 9 w 44"/>
                <a:gd name="T35" fmla="*/ 63 h 82"/>
                <a:gd name="T36" fmla="*/ 8 w 44"/>
                <a:gd name="T37" fmla="*/ 63 h 82"/>
                <a:gd name="T38" fmla="*/ 6 w 44"/>
                <a:gd name="T39" fmla="*/ 62 h 82"/>
                <a:gd name="T40" fmla="*/ 7 w 44"/>
                <a:gd name="T41" fmla="*/ 59 h 82"/>
                <a:gd name="T42" fmla="*/ 34 w 44"/>
                <a:gd name="T43" fmla="*/ 54 h 82"/>
                <a:gd name="T44" fmla="*/ 36 w 44"/>
                <a:gd name="T45" fmla="*/ 56 h 82"/>
                <a:gd name="T46" fmla="*/ 34 w 44"/>
                <a:gd name="T47" fmla="*/ 58 h 82"/>
                <a:gd name="T48" fmla="*/ 34 w 44"/>
                <a:gd name="T49" fmla="*/ 46 h 82"/>
                <a:gd name="T50" fmla="*/ 9 w 44"/>
                <a:gd name="T51" fmla="*/ 51 h 82"/>
                <a:gd name="T52" fmla="*/ 8 w 44"/>
                <a:gd name="T53" fmla="*/ 51 h 82"/>
                <a:gd name="T54" fmla="*/ 6 w 44"/>
                <a:gd name="T55" fmla="*/ 50 h 82"/>
                <a:gd name="T56" fmla="*/ 7 w 44"/>
                <a:gd name="T57" fmla="*/ 47 h 82"/>
                <a:gd name="T58" fmla="*/ 34 w 44"/>
                <a:gd name="T59" fmla="*/ 42 h 82"/>
                <a:gd name="T60" fmla="*/ 36 w 44"/>
                <a:gd name="T61" fmla="*/ 44 h 82"/>
                <a:gd name="T62" fmla="*/ 34 w 44"/>
                <a:gd name="T63"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82">
                  <a:moveTo>
                    <a:pt x="42" y="0"/>
                  </a:moveTo>
                  <a:cubicBezTo>
                    <a:pt x="29" y="0"/>
                    <a:pt x="9" y="2"/>
                    <a:pt x="0" y="9"/>
                  </a:cubicBezTo>
                  <a:cubicBezTo>
                    <a:pt x="0" y="82"/>
                    <a:pt x="0" y="82"/>
                    <a:pt x="0" y="82"/>
                  </a:cubicBezTo>
                  <a:cubicBezTo>
                    <a:pt x="0" y="76"/>
                    <a:pt x="18" y="70"/>
                    <a:pt x="42" y="70"/>
                  </a:cubicBezTo>
                  <a:cubicBezTo>
                    <a:pt x="43" y="70"/>
                    <a:pt x="44" y="69"/>
                    <a:pt x="44" y="68"/>
                  </a:cubicBezTo>
                  <a:cubicBezTo>
                    <a:pt x="44" y="2"/>
                    <a:pt x="44" y="2"/>
                    <a:pt x="44" y="2"/>
                  </a:cubicBezTo>
                  <a:cubicBezTo>
                    <a:pt x="44" y="1"/>
                    <a:pt x="43" y="0"/>
                    <a:pt x="42" y="0"/>
                  </a:cubicBezTo>
                  <a:close/>
                  <a:moveTo>
                    <a:pt x="20" y="6"/>
                  </a:moveTo>
                  <a:cubicBezTo>
                    <a:pt x="23" y="6"/>
                    <a:pt x="28" y="5"/>
                    <a:pt x="32" y="4"/>
                  </a:cubicBezTo>
                  <a:cubicBezTo>
                    <a:pt x="32" y="32"/>
                    <a:pt x="32" y="32"/>
                    <a:pt x="32" y="32"/>
                  </a:cubicBezTo>
                  <a:cubicBezTo>
                    <a:pt x="28" y="27"/>
                    <a:pt x="28" y="27"/>
                    <a:pt x="28" y="27"/>
                  </a:cubicBezTo>
                  <a:cubicBezTo>
                    <a:pt x="27" y="26"/>
                    <a:pt x="27" y="26"/>
                    <a:pt x="26" y="26"/>
                  </a:cubicBezTo>
                  <a:cubicBezTo>
                    <a:pt x="26" y="26"/>
                    <a:pt x="26" y="26"/>
                    <a:pt x="26" y="26"/>
                  </a:cubicBezTo>
                  <a:cubicBezTo>
                    <a:pt x="25" y="26"/>
                    <a:pt x="25" y="26"/>
                    <a:pt x="25" y="27"/>
                  </a:cubicBezTo>
                  <a:cubicBezTo>
                    <a:pt x="20" y="31"/>
                    <a:pt x="20" y="31"/>
                    <a:pt x="20" y="31"/>
                  </a:cubicBezTo>
                  <a:lnTo>
                    <a:pt x="20" y="6"/>
                  </a:lnTo>
                  <a:close/>
                  <a:moveTo>
                    <a:pt x="34" y="58"/>
                  </a:moveTo>
                  <a:cubicBezTo>
                    <a:pt x="24" y="59"/>
                    <a:pt x="15" y="60"/>
                    <a:pt x="9" y="63"/>
                  </a:cubicBezTo>
                  <a:cubicBezTo>
                    <a:pt x="8" y="63"/>
                    <a:pt x="8" y="63"/>
                    <a:pt x="8" y="63"/>
                  </a:cubicBezTo>
                  <a:cubicBezTo>
                    <a:pt x="7" y="63"/>
                    <a:pt x="6" y="62"/>
                    <a:pt x="6" y="62"/>
                  </a:cubicBezTo>
                  <a:cubicBezTo>
                    <a:pt x="6" y="61"/>
                    <a:pt x="6" y="59"/>
                    <a:pt x="7" y="59"/>
                  </a:cubicBezTo>
                  <a:cubicBezTo>
                    <a:pt x="14" y="57"/>
                    <a:pt x="23" y="55"/>
                    <a:pt x="34" y="54"/>
                  </a:cubicBezTo>
                  <a:cubicBezTo>
                    <a:pt x="35" y="54"/>
                    <a:pt x="36" y="55"/>
                    <a:pt x="36" y="56"/>
                  </a:cubicBezTo>
                  <a:cubicBezTo>
                    <a:pt x="36" y="57"/>
                    <a:pt x="35" y="58"/>
                    <a:pt x="34" y="58"/>
                  </a:cubicBezTo>
                  <a:close/>
                  <a:moveTo>
                    <a:pt x="34" y="46"/>
                  </a:moveTo>
                  <a:cubicBezTo>
                    <a:pt x="24" y="47"/>
                    <a:pt x="15" y="48"/>
                    <a:pt x="9" y="51"/>
                  </a:cubicBezTo>
                  <a:cubicBezTo>
                    <a:pt x="8" y="51"/>
                    <a:pt x="8" y="51"/>
                    <a:pt x="8" y="51"/>
                  </a:cubicBezTo>
                  <a:cubicBezTo>
                    <a:pt x="7" y="51"/>
                    <a:pt x="6" y="50"/>
                    <a:pt x="6" y="50"/>
                  </a:cubicBezTo>
                  <a:cubicBezTo>
                    <a:pt x="6" y="49"/>
                    <a:pt x="6" y="47"/>
                    <a:pt x="7" y="47"/>
                  </a:cubicBezTo>
                  <a:cubicBezTo>
                    <a:pt x="14" y="45"/>
                    <a:pt x="23" y="43"/>
                    <a:pt x="34" y="42"/>
                  </a:cubicBezTo>
                  <a:cubicBezTo>
                    <a:pt x="35" y="42"/>
                    <a:pt x="36" y="43"/>
                    <a:pt x="36" y="44"/>
                  </a:cubicBezTo>
                  <a:cubicBezTo>
                    <a:pt x="36" y="45"/>
                    <a:pt x="35" y="46"/>
                    <a:pt x="3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70" name="Group 69">
            <a:extLst>
              <a:ext uri="{FF2B5EF4-FFF2-40B4-BE49-F238E27FC236}">
                <a16:creationId xmlns:a16="http://schemas.microsoft.com/office/drawing/2014/main" id="{7088BC02-E9AB-A567-A6CA-91AA9E0106B7}"/>
              </a:ext>
            </a:extLst>
          </p:cNvPr>
          <p:cNvGrpSpPr/>
          <p:nvPr/>
        </p:nvGrpSpPr>
        <p:grpSpPr>
          <a:xfrm>
            <a:off x="7393411" y="1488849"/>
            <a:ext cx="481756" cy="481756"/>
            <a:chOff x="3390900" y="3971925"/>
            <a:chExt cx="361950" cy="361950"/>
          </a:xfrm>
          <a:solidFill>
            <a:schemeClr val="bg1"/>
          </a:solidFill>
        </p:grpSpPr>
        <p:sp>
          <p:nvSpPr>
            <p:cNvPr id="96" name="Freeform 67">
              <a:extLst>
                <a:ext uri="{FF2B5EF4-FFF2-40B4-BE49-F238E27FC236}">
                  <a16:creationId xmlns:a16="http://schemas.microsoft.com/office/drawing/2014/main" id="{0502BA13-D0CD-4C6D-6D30-A40E600136C6}"/>
                </a:ext>
              </a:extLst>
            </p:cNvPr>
            <p:cNvSpPr>
              <a:spLocks noEditPoints="1"/>
            </p:cNvSpPr>
            <p:nvPr/>
          </p:nvSpPr>
          <p:spPr bwMode="auto">
            <a:xfrm>
              <a:off x="3390900" y="3971925"/>
              <a:ext cx="361950" cy="361950"/>
            </a:xfrm>
            <a:custGeom>
              <a:avLst/>
              <a:gdLst>
                <a:gd name="T0" fmla="*/ 95 w 96"/>
                <a:gd name="T1" fmla="*/ 89 h 96"/>
                <a:gd name="T2" fmla="*/ 74 w 96"/>
                <a:gd name="T3" fmla="*/ 69 h 96"/>
                <a:gd name="T4" fmla="*/ 84 w 96"/>
                <a:gd name="T5" fmla="*/ 42 h 96"/>
                <a:gd name="T6" fmla="*/ 42 w 96"/>
                <a:gd name="T7" fmla="*/ 0 h 96"/>
                <a:gd name="T8" fmla="*/ 0 w 96"/>
                <a:gd name="T9" fmla="*/ 42 h 96"/>
                <a:gd name="T10" fmla="*/ 42 w 96"/>
                <a:gd name="T11" fmla="*/ 84 h 96"/>
                <a:gd name="T12" fmla="*/ 69 w 96"/>
                <a:gd name="T13" fmla="*/ 74 h 96"/>
                <a:gd name="T14" fmla="*/ 89 w 96"/>
                <a:gd name="T15" fmla="*/ 95 h 96"/>
                <a:gd name="T16" fmla="*/ 92 w 96"/>
                <a:gd name="T17" fmla="*/ 96 h 96"/>
                <a:gd name="T18" fmla="*/ 95 w 96"/>
                <a:gd name="T19" fmla="*/ 95 h 96"/>
                <a:gd name="T20" fmla="*/ 95 w 96"/>
                <a:gd name="T21" fmla="*/ 89 h 96"/>
                <a:gd name="T22" fmla="*/ 64 w 96"/>
                <a:gd name="T23" fmla="*/ 45 h 96"/>
                <a:gd name="T24" fmla="*/ 69 w 96"/>
                <a:gd name="T25" fmla="*/ 48 h 96"/>
                <a:gd name="T26" fmla="*/ 69 w 96"/>
                <a:gd name="T27" fmla="*/ 49 h 96"/>
                <a:gd name="T28" fmla="*/ 69 w 96"/>
                <a:gd name="T29" fmla="*/ 51 h 96"/>
                <a:gd name="T30" fmla="*/ 63 w 96"/>
                <a:gd name="T31" fmla="*/ 61 h 96"/>
                <a:gd name="T32" fmla="*/ 62 w 96"/>
                <a:gd name="T33" fmla="*/ 62 h 96"/>
                <a:gd name="T34" fmla="*/ 60 w 96"/>
                <a:gd name="T35" fmla="*/ 62 h 96"/>
                <a:gd name="T36" fmla="*/ 56 w 96"/>
                <a:gd name="T37" fmla="*/ 59 h 96"/>
                <a:gd name="T38" fmla="*/ 50 w 96"/>
                <a:gd name="T39" fmla="*/ 62 h 96"/>
                <a:gd name="T40" fmla="*/ 50 w 96"/>
                <a:gd name="T41" fmla="*/ 68 h 96"/>
                <a:gd name="T42" fmla="*/ 48 w 96"/>
                <a:gd name="T43" fmla="*/ 70 h 96"/>
                <a:gd name="T44" fmla="*/ 36 w 96"/>
                <a:gd name="T45" fmla="*/ 70 h 96"/>
                <a:gd name="T46" fmla="*/ 34 w 96"/>
                <a:gd name="T47" fmla="*/ 68 h 96"/>
                <a:gd name="T48" fmla="*/ 34 w 96"/>
                <a:gd name="T49" fmla="*/ 63 h 96"/>
                <a:gd name="T50" fmla="*/ 28 w 96"/>
                <a:gd name="T51" fmla="*/ 59 h 96"/>
                <a:gd name="T52" fmla="*/ 23 w 96"/>
                <a:gd name="T53" fmla="*/ 62 h 96"/>
                <a:gd name="T54" fmla="*/ 21 w 96"/>
                <a:gd name="T55" fmla="*/ 61 h 96"/>
                <a:gd name="T56" fmla="*/ 15 w 96"/>
                <a:gd name="T57" fmla="*/ 51 h 96"/>
                <a:gd name="T58" fmla="*/ 15 w 96"/>
                <a:gd name="T59" fmla="*/ 49 h 96"/>
                <a:gd name="T60" fmla="*/ 15 w 96"/>
                <a:gd name="T61" fmla="*/ 48 h 96"/>
                <a:gd name="T62" fmla="*/ 20 w 96"/>
                <a:gd name="T63" fmla="*/ 45 h 96"/>
                <a:gd name="T64" fmla="*/ 20 w 96"/>
                <a:gd name="T65" fmla="*/ 39 h 96"/>
                <a:gd name="T66" fmla="*/ 16 w 96"/>
                <a:gd name="T67" fmla="*/ 36 h 96"/>
                <a:gd name="T68" fmla="*/ 15 w 96"/>
                <a:gd name="T69" fmla="*/ 35 h 96"/>
                <a:gd name="T70" fmla="*/ 15 w 96"/>
                <a:gd name="T71" fmla="*/ 33 h 96"/>
                <a:gd name="T72" fmla="*/ 21 w 96"/>
                <a:gd name="T73" fmla="*/ 23 h 96"/>
                <a:gd name="T74" fmla="*/ 24 w 96"/>
                <a:gd name="T75" fmla="*/ 22 h 96"/>
                <a:gd name="T76" fmla="*/ 28 w 96"/>
                <a:gd name="T77" fmla="*/ 25 h 96"/>
                <a:gd name="T78" fmla="*/ 34 w 96"/>
                <a:gd name="T79" fmla="*/ 21 h 96"/>
                <a:gd name="T80" fmla="*/ 34 w 96"/>
                <a:gd name="T81" fmla="*/ 16 h 96"/>
                <a:gd name="T82" fmla="*/ 36 w 96"/>
                <a:gd name="T83" fmla="*/ 14 h 96"/>
                <a:gd name="T84" fmla="*/ 48 w 96"/>
                <a:gd name="T85" fmla="*/ 14 h 96"/>
                <a:gd name="T86" fmla="*/ 50 w 96"/>
                <a:gd name="T87" fmla="*/ 16 h 96"/>
                <a:gd name="T88" fmla="*/ 50 w 96"/>
                <a:gd name="T89" fmla="*/ 22 h 96"/>
                <a:gd name="T90" fmla="*/ 56 w 96"/>
                <a:gd name="T91" fmla="*/ 25 h 96"/>
                <a:gd name="T92" fmla="*/ 60 w 96"/>
                <a:gd name="T93" fmla="*/ 22 h 96"/>
                <a:gd name="T94" fmla="*/ 62 w 96"/>
                <a:gd name="T95" fmla="*/ 22 h 96"/>
                <a:gd name="T96" fmla="*/ 63 w 96"/>
                <a:gd name="T97" fmla="*/ 23 h 96"/>
                <a:gd name="T98" fmla="*/ 69 w 96"/>
                <a:gd name="T99" fmla="*/ 33 h 96"/>
                <a:gd name="T100" fmla="*/ 69 w 96"/>
                <a:gd name="T101" fmla="*/ 35 h 96"/>
                <a:gd name="T102" fmla="*/ 69 w 96"/>
                <a:gd name="T103" fmla="*/ 36 h 96"/>
                <a:gd name="T104" fmla="*/ 64 w 96"/>
                <a:gd name="T105" fmla="*/ 39 h 96"/>
                <a:gd name="T106" fmla="*/ 64 w 96"/>
                <a:gd name="T107"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6">
                  <a:moveTo>
                    <a:pt x="95" y="89"/>
                  </a:moveTo>
                  <a:cubicBezTo>
                    <a:pt x="74" y="69"/>
                    <a:pt x="74" y="69"/>
                    <a:pt x="74" y="69"/>
                  </a:cubicBezTo>
                  <a:cubicBezTo>
                    <a:pt x="80" y="61"/>
                    <a:pt x="84" y="52"/>
                    <a:pt x="84" y="42"/>
                  </a:cubicBezTo>
                  <a:cubicBezTo>
                    <a:pt x="84" y="19"/>
                    <a:pt x="65" y="0"/>
                    <a:pt x="42" y="0"/>
                  </a:cubicBezTo>
                  <a:cubicBezTo>
                    <a:pt x="19" y="0"/>
                    <a:pt x="0" y="19"/>
                    <a:pt x="0" y="42"/>
                  </a:cubicBezTo>
                  <a:cubicBezTo>
                    <a:pt x="0" y="65"/>
                    <a:pt x="19" y="84"/>
                    <a:pt x="42" y="84"/>
                  </a:cubicBezTo>
                  <a:cubicBezTo>
                    <a:pt x="52" y="84"/>
                    <a:pt x="61" y="80"/>
                    <a:pt x="69" y="74"/>
                  </a:cubicBezTo>
                  <a:cubicBezTo>
                    <a:pt x="89" y="95"/>
                    <a:pt x="89" y="95"/>
                    <a:pt x="89" y="95"/>
                  </a:cubicBezTo>
                  <a:cubicBezTo>
                    <a:pt x="90" y="96"/>
                    <a:pt x="91" y="96"/>
                    <a:pt x="92" y="96"/>
                  </a:cubicBezTo>
                  <a:cubicBezTo>
                    <a:pt x="93" y="96"/>
                    <a:pt x="94" y="96"/>
                    <a:pt x="95" y="95"/>
                  </a:cubicBezTo>
                  <a:cubicBezTo>
                    <a:pt x="96" y="93"/>
                    <a:pt x="96" y="91"/>
                    <a:pt x="95" y="89"/>
                  </a:cubicBezTo>
                  <a:close/>
                  <a:moveTo>
                    <a:pt x="64" y="45"/>
                  </a:moveTo>
                  <a:cubicBezTo>
                    <a:pt x="69" y="48"/>
                    <a:pt x="69" y="48"/>
                    <a:pt x="69" y="48"/>
                  </a:cubicBezTo>
                  <a:cubicBezTo>
                    <a:pt x="69" y="48"/>
                    <a:pt x="69" y="49"/>
                    <a:pt x="69" y="49"/>
                  </a:cubicBezTo>
                  <a:cubicBezTo>
                    <a:pt x="70" y="50"/>
                    <a:pt x="70" y="50"/>
                    <a:pt x="69" y="51"/>
                  </a:cubicBezTo>
                  <a:cubicBezTo>
                    <a:pt x="63" y="61"/>
                    <a:pt x="63" y="61"/>
                    <a:pt x="63" y="61"/>
                  </a:cubicBezTo>
                  <a:cubicBezTo>
                    <a:pt x="63" y="62"/>
                    <a:pt x="63" y="62"/>
                    <a:pt x="62" y="62"/>
                  </a:cubicBezTo>
                  <a:cubicBezTo>
                    <a:pt x="61" y="62"/>
                    <a:pt x="61" y="62"/>
                    <a:pt x="60" y="62"/>
                  </a:cubicBezTo>
                  <a:cubicBezTo>
                    <a:pt x="56" y="59"/>
                    <a:pt x="56" y="59"/>
                    <a:pt x="56" y="59"/>
                  </a:cubicBezTo>
                  <a:cubicBezTo>
                    <a:pt x="55" y="60"/>
                    <a:pt x="53" y="61"/>
                    <a:pt x="50" y="62"/>
                  </a:cubicBezTo>
                  <a:cubicBezTo>
                    <a:pt x="50" y="68"/>
                    <a:pt x="50" y="68"/>
                    <a:pt x="50" y="68"/>
                  </a:cubicBezTo>
                  <a:cubicBezTo>
                    <a:pt x="50" y="69"/>
                    <a:pt x="50" y="70"/>
                    <a:pt x="48" y="70"/>
                  </a:cubicBezTo>
                  <a:cubicBezTo>
                    <a:pt x="36" y="70"/>
                    <a:pt x="36" y="70"/>
                    <a:pt x="36" y="70"/>
                  </a:cubicBezTo>
                  <a:cubicBezTo>
                    <a:pt x="35" y="70"/>
                    <a:pt x="34" y="69"/>
                    <a:pt x="34" y="68"/>
                  </a:cubicBezTo>
                  <a:cubicBezTo>
                    <a:pt x="34" y="63"/>
                    <a:pt x="34" y="63"/>
                    <a:pt x="34" y="63"/>
                  </a:cubicBezTo>
                  <a:cubicBezTo>
                    <a:pt x="32" y="62"/>
                    <a:pt x="30" y="61"/>
                    <a:pt x="28" y="59"/>
                  </a:cubicBezTo>
                  <a:cubicBezTo>
                    <a:pt x="23" y="62"/>
                    <a:pt x="23" y="62"/>
                    <a:pt x="23" y="62"/>
                  </a:cubicBezTo>
                  <a:cubicBezTo>
                    <a:pt x="23" y="62"/>
                    <a:pt x="21" y="62"/>
                    <a:pt x="21" y="61"/>
                  </a:cubicBezTo>
                  <a:cubicBezTo>
                    <a:pt x="15" y="51"/>
                    <a:pt x="15" y="51"/>
                    <a:pt x="15" y="51"/>
                  </a:cubicBezTo>
                  <a:cubicBezTo>
                    <a:pt x="14" y="50"/>
                    <a:pt x="14" y="50"/>
                    <a:pt x="15" y="49"/>
                  </a:cubicBezTo>
                  <a:cubicBezTo>
                    <a:pt x="15" y="49"/>
                    <a:pt x="15" y="48"/>
                    <a:pt x="15" y="48"/>
                  </a:cubicBezTo>
                  <a:cubicBezTo>
                    <a:pt x="20" y="45"/>
                    <a:pt x="20" y="45"/>
                    <a:pt x="20" y="45"/>
                  </a:cubicBezTo>
                  <a:cubicBezTo>
                    <a:pt x="20" y="43"/>
                    <a:pt x="20" y="41"/>
                    <a:pt x="20" y="39"/>
                  </a:cubicBezTo>
                  <a:cubicBezTo>
                    <a:pt x="16" y="36"/>
                    <a:pt x="16" y="36"/>
                    <a:pt x="16" y="36"/>
                  </a:cubicBezTo>
                  <a:cubicBezTo>
                    <a:pt x="15" y="36"/>
                    <a:pt x="15" y="35"/>
                    <a:pt x="15" y="35"/>
                  </a:cubicBezTo>
                  <a:cubicBezTo>
                    <a:pt x="14" y="34"/>
                    <a:pt x="15" y="34"/>
                    <a:pt x="15" y="33"/>
                  </a:cubicBezTo>
                  <a:cubicBezTo>
                    <a:pt x="21" y="23"/>
                    <a:pt x="21" y="23"/>
                    <a:pt x="21" y="23"/>
                  </a:cubicBezTo>
                  <a:cubicBezTo>
                    <a:pt x="21" y="22"/>
                    <a:pt x="23" y="22"/>
                    <a:pt x="24" y="22"/>
                  </a:cubicBezTo>
                  <a:cubicBezTo>
                    <a:pt x="28" y="25"/>
                    <a:pt x="28" y="25"/>
                    <a:pt x="28" y="25"/>
                  </a:cubicBezTo>
                  <a:cubicBezTo>
                    <a:pt x="30" y="23"/>
                    <a:pt x="32" y="22"/>
                    <a:pt x="34" y="21"/>
                  </a:cubicBezTo>
                  <a:cubicBezTo>
                    <a:pt x="34" y="16"/>
                    <a:pt x="34" y="16"/>
                    <a:pt x="34" y="16"/>
                  </a:cubicBezTo>
                  <a:cubicBezTo>
                    <a:pt x="34" y="15"/>
                    <a:pt x="35" y="14"/>
                    <a:pt x="36" y="14"/>
                  </a:cubicBezTo>
                  <a:cubicBezTo>
                    <a:pt x="48" y="14"/>
                    <a:pt x="48" y="14"/>
                    <a:pt x="48" y="14"/>
                  </a:cubicBezTo>
                  <a:cubicBezTo>
                    <a:pt x="50" y="14"/>
                    <a:pt x="50" y="15"/>
                    <a:pt x="50" y="16"/>
                  </a:cubicBezTo>
                  <a:cubicBezTo>
                    <a:pt x="50" y="22"/>
                    <a:pt x="50" y="22"/>
                    <a:pt x="50" y="22"/>
                  </a:cubicBezTo>
                  <a:cubicBezTo>
                    <a:pt x="53" y="23"/>
                    <a:pt x="54" y="24"/>
                    <a:pt x="56" y="25"/>
                  </a:cubicBezTo>
                  <a:cubicBezTo>
                    <a:pt x="60" y="22"/>
                    <a:pt x="60" y="22"/>
                    <a:pt x="60" y="22"/>
                  </a:cubicBezTo>
                  <a:cubicBezTo>
                    <a:pt x="61" y="22"/>
                    <a:pt x="61" y="22"/>
                    <a:pt x="62" y="22"/>
                  </a:cubicBezTo>
                  <a:cubicBezTo>
                    <a:pt x="63" y="22"/>
                    <a:pt x="63" y="22"/>
                    <a:pt x="63" y="23"/>
                  </a:cubicBezTo>
                  <a:cubicBezTo>
                    <a:pt x="69" y="33"/>
                    <a:pt x="69" y="33"/>
                    <a:pt x="69" y="33"/>
                  </a:cubicBezTo>
                  <a:cubicBezTo>
                    <a:pt x="70" y="34"/>
                    <a:pt x="70" y="34"/>
                    <a:pt x="69" y="35"/>
                  </a:cubicBezTo>
                  <a:cubicBezTo>
                    <a:pt x="69" y="35"/>
                    <a:pt x="69" y="36"/>
                    <a:pt x="69" y="36"/>
                  </a:cubicBezTo>
                  <a:cubicBezTo>
                    <a:pt x="64" y="39"/>
                    <a:pt x="64" y="39"/>
                    <a:pt x="64" y="39"/>
                  </a:cubicBezTo>
                  <a:cubicBezTo>
                    <a:pt x="64" y="41"/>
                    <a:pt x="64" y="43"/>
                    <a:pt x="6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97" name="Oval 96">
              <a:extLst>
                <a:ext uri="{FF2B5EF4-FFF2-40B4-BE49-F238E27FC236}">
                  <a16:creationId xmlns:a16="http://schemas.microsoft.com/office/drawing/2014/main" id="{B36A77C6-EAB3-836F-F22A-29EB0D50D96D}"/>
                </a:ext>
              </a:extLst>
            </p:cNvPr>
            <p:cNvSpPr>
              <a:spLocks noChangeArrowheads="1"/>
            </p:cNvSpPr>
            <p:nvPr/>
          </p:nvSpPr>
          <p:spPr bwMode="auto">
            <a:xfrm>
              <a:off x="3511550" y="4092575"/>
              <a:ext cx="74613" cy="76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98" name="Group 97">
            <a:extLst>
              <a:ext uri="{FF2B5EF4-FFF2-40B4-BE49-F238E27FC236}">
                <a16:creationId xmlns:a16="http://schemas.microsoft.com/office/drawing/2014/main" id="{BA8B514F-C908-C5FF-6255-AF74C28362CA}"/>
              </a:ext>
            </a:extLst>
          </p:cNvPr>
          <p:cNvGrpSpPr/>
          <p:nvPr/>
        </p:nvGrpSpPr>
        <p:grpSpPr>
          <a:xfrm>
            <a:off x="7394468" y="4820075"/>
            <a:ext cx="479643" cy="418367"/>
            <a:chOff x="4833938" y="19050"/>
            <a:chExt cx="360363" cy="314325"/>
          </a:xfrm>
          <a:solidFill>
            <a:schemeClr val="bg1"/>
          </a:solidFill>
        </p:grpSpPr>
        <p:sp>
          <p:nvSpPr>
            <p:cNvPr id="99" name="Freeform 61">
              <a:extLst>
                <a:ext uri="{FF2B5EF4-FFF2-40B4-BE49-F238E27FC236}">
                  <a16:creationId xmlns:a16="http://schemas.microsoft.com/office/drawing/2014/main" id="{147F3AE2-BE65-FC36-1D77-F9E5C9FDC711}"/>
                </a:ext>
              </a:extLst>
            </p:cNvPr>
            <p:cNvSpPr>
              <a:spLocks/>
            </p:cNvSpPr>
            <p:nvPr/>
          </p:nvSpPr>
          <p:spPr bwMode="auto">
            <a:xfrm>
              <a:off x="4833938" y="19050"/>
              <a:ext cx="263525" cy="314325"/>
            </a:xfrm>
            <a:custGeom>
              <a:avLst/>
              <a:gdLst>
                <a:gd name="T0" fmla="*/ 68 w 70"/>
                <a:gd name="T1" fmla="*/ 7 h 84"/>
                <a:gd name="T2" fmla="*/ 55 w 70"/>
                <a:gd name="T3" fmla="*/ 3 h 84"/>
                <a:gd name="T4" fmla="*/ 42 w 70"/>
                <a:gd name="T5" fmla="*/ 0 h 84"/>
                <a:gd name="T6" fmla="*/ 20 w 70"/>
                <a:gd name="T7" fmla="*/ 0 h 84"/>
                <a:gd name="T8" fmla="*/ 12 w 70"/>
                <a:gd name="T9" fmla="*/ 8 h 84"/>
                <a:gd name="T10" fmla="*/ 13 w 70"/>
                <a:gd name="T11" fmla="*/ 13 h 84"/>
                <a:gd name="T12" fmla="*/ 8 w 70"/>
                <a:gd name="T13" fmla="*/ 20 h 84"/>
                <a:gd name="T14" fmla="*/ 9 w 70"/>
                <a:gd name="T15" fmla="*/ 25 h 84"/>
                <a:gd name="T16" fmla="*/ 4 w 70"/>
                <a:gd name="T17" fmla="*/ 32 h 84"/>
                <a:gd name="T18" fmla="*/ 5 w 70"/>
                <a:gd name="T19" fmla="*/ 37 h 84"/>
                <a:gd name="T20" fmla="*/ 0 w 70"/>
                <a:gd name="T21" fmla="*/ 44 h 84"/>
                <a:gd name="T22" fmla="*/ 8 w 70"/>
                <a:gd name="T23" fmla="*/ 52 h 84"/>
                <a:gd name="T24" fmla="*/ 33 w 70"/>
                <a:gd name="T25" fmla="*/ 52 h 84"/>
                <a:gd name="T26" fmla="*/ 30 w 70"/>
                <a:gd name="T27" fmla="*/ 74 h 84"/>
                <a:gd name="T28" fmla="*/ 39 w 70"/>
                <a:gd name="T29" fmla="*/ 84 h 84"/>
                <a:gd name="T30" fmla="*/ 46 w 70"/>
                <a:gd name="T31" fmla="*/ 77 h 84"/>
                <a:gd name="T32" fmla="*/ 68 w 70"/>
                <a:gd name="T33" fmla="*/ 45 h 84"/>
                <a:gd name="T34" fmla="*/ 70 w 70"/>
                <a:gd name="T35" fmla="*/ 43 h 84"/>
                <a:gd name="T36" fmla="*/ 70 w 70"/>
                <a:gd name="T37" fmla="*/ 9 h 84"/>
                <a:gd name="T38" fmla="*/ 68 w 70"/>
                <a:gd name="T39" fmla="*/ 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68" y="7"/>
                  </a:moveTo>
                  <a:cubicBezTo>
                    <a:pt x="62" y="6"/>
                    <a:pt x="58" y="5"/>
                    <a:pt x="55" y="3"/>
                  </a:cubicBezTo>
                  <a:cubicBezTo>
                    <a:pt x="52" y="2"/>
                    <a:pt x="48" y="0"/>
                    <a:pt x="42" y="0"/>
                  </a:cubicBezTo>
                  <a:cubicBezTo>
                    <a:pt x="20" y="0"/>
                    <a:pt x="20" y="0"/>
                    <a:pt x="20" y="0"/>
                  </a:cubicBezTo>
                  <a:cubicBezTo>
                    <a:pt x="16" y="0"/>
                    <a:pt x="12" y="4"/>
                    <a:pt x="12" y="8"/>
                  </a:cubicBezTo>
                  <a:cubicBezTo>
                    <a:pt x="12" y="10"/>
                    <a:pt x="12" y="11"/>
                    <a:pt x="13" y="13"/>
                  </a:cubicBezTo>
                  <a:cubicBezTo>
                    <a:pt x="10" y="14"/>
                    <a:pt x="8" y="17"/>
                    <a:pt x="8" y="20"/>
                  </a:cubicBezTo>
                  <a:cubicBezTo>
                    <a:pt x="8" y="22"/>
                    <a:pt x="8" y="23"/>
                    <a:pt x="9" y="25"/>
                  </a:cubicBezTo>
                  <a:cubicBezTo>
                    <a:pt x="6" y="26"/>
                    <a:pt x="4" y="29"/>
                    <a:pt x="4" y="32"/>
                  </a:cubicBezTo>
                  <a:cubicBezTo>
                    <a:pt x="4" y="34"/>
                    <a:pt x="4" y="35"/>
                    <a:pt x="5" y="37"/>
                  </a:cubicBezTo>
                  <a:cubicBezTo>
                    <a:pt x="2" y="38"/>
                    <a:pt x="0" y="41"/>
                    <a:pt x="0" y="44"/>
                  </a:cubicBezTo>
                  <a:cubicBezTo>
                    <a:pt x="0" y="49"/>
                    <a:pt x="4" y="52"/>
                    <a:pt x="8" y="52"/>
                  </a:cubicBezTo>
                  <a:cubicBezTo>
                    <a:pt x="33" y="52"/>
                    <a:pt x="33" y="52"/>
                    <a:pt x="33" y="52"/>
                  </a:cubicBezTo>
                  <a:cubicBezTo>
                    <a:pt x="32" y="57"/>
                    <a:pt x="28" y="68"/>
                    <a:pt x="30" y="74"/>
                  </a:cubicBezTo>
                  <a:cubicBezTo>
                    <a:pt x="33" y="83"/>
                    <a:pt x="38" y="84"/>
                    <a:pt x="39" y="84"/>
                  </a:cubicBezTo>
                  <a:cubicBezTo>
                    <a:pt x="43" y="84"/>
                    <a:pt x="46" y="81"/>
                    <a:pt x="46" y="77"/>
                  </a:cubicBezTo>
                  <a:cubicBezTo>
                    <a:pt x="46" y="64"/>
                    <a:pt x="58" y="45"/>
                    <a:pt x="68" y="45"/>
                  </a:cubicBezTo>
                  <a:cubicBezTo>
                    <a:pt x="69" y="45"/>
                    <a:pt x="70" y="44"/>
                    <a:pt x="70" y="43"/>
                  </a:cubicBezTo>
                  <a:cubicBezTo>
                    <a:pt x="70" y="9"/>
                    <a:pt x="70" y="9"/>
                    <a:pt x="70" y="9"/>
                  </a:cubicBezTo>
                  <a:cubicBezTo>
                    <a:pt x="70" y="8"/>
                    <a:pt x="69" y="7"/>
                    <a:pt x="6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00" name="Freeform 62">
              <a:extLst>
                <a:ext uri="{FF2B5EF4-FFF2-40B4-BE49-F238E27FC236}">
                  <a16:creationId xmlns:a16="http://schemas.microsoft.com/office/drawing/2014/main" id="{3603AA6C-449E-8FE4-26F7-1732440A1EB6}"/>
                </a:ext>
              </a:extLst>
            </p:cNvPr>
            <p:cNvSpPr>
              <a:spLocks noEditPoints="1"/>
            </p:cNvSpPr>
            <p:nvPr/>
          </p:nvSpPr>
          <p:spPr bwMode="auto">
            <a:xfrm>
              <a:off x="5103813" y="19050"/>
              <a:ext cx="90488" cy="179388"/>
            </a:xfrm>
            <a:custGeom>
              <a:avLst/>
              <a:gdLst>
                <a:gd name="T0" fmla="*/ 22 w 24"/>
                <a:gd name="T1" fmla="*/ 0 h 48"/>
                <a:gd name="T2" fmla="*/ 2 w 24"/>
                <a:gd name="T3" fmla="*/ 0 h 48"/>
                <a:gd name="T4" fmla="*/ 0 w 24"/>
                <a:gd name="T5" fmla="*/ 2 h 48"/>
                <a:gd name="T6" fmla="*/ 0 w 24"/>
                <a:gd name="T7" fmla="*/ 46 h 48"/>
                <a:gd name="T8" fmla="*/ 2 w 24"/>
                <a:gd name="T9" fmla="*/ 48 h 48"/>
                <a:gd name="T10" fmla="*/ 22 w 24"/>
                <a:gd name="T11" fmla="*/ 48 h 48"/>
                <a:gd name="T12" fmla="*/ 24 w 24"/>
                <a:gd name="T13" fmla="*/ 46 h 48"/>
                <a:gd name="T14" fmla="*/ 24 w 24"/>
                <a:gd name="T15" fmla="*/ 2 h 48"/>
                <a:gd name="T16" fmla="*/ 22 w 24"/>
                <a:gd name="T17" fmla="*/ 0 h 48"/>
                <a:gd name="T18" fmla="*/ 10 w 24"/>
                <a:gd name="T19" fmla="*/ 11 h 48"/>
                <a:gd name="T20" fmla="*/ 8 w 24"/>
                <a:gd name="T21" fmla="*/ 9 h 48"/>
                <a:gd name="T22" fmla="*/ 10 w 24"/>
                <a:gd name="T23" fmla="*/ 7 h 48"/>
                <a:gd name="T24" fmla="*/ 12 w 24"/>
                <a:gd name="T25" fmla="*/ 9 h 48"/>
                <a:gd name="T26" fmla="*/ 10 w 24"/>
                <a:gd name="T27"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2" y="0"/>
                  </a:moveTo>
                  <a:cubicBezTo>
                    <a:pt x="2" y="0"/>
                    <a:pt x="2" y="0"/>
                    <a:pt x="2" y="0"/>
                  </a:cubicBezTo>
                  <a:cubicBezTo>
                    <a:pt x="1" y="0"/>
                    <a:pt x="0" y="1"/>
                    <a:pt x="0" y="2"/>
                  </a:cubicBezTo>
                  <a:cubicBezTo>
                    <a:pt x="0" y="46"/>
                    <a:pt x="0" y="46"/>
                    <a:pt x="0" y="46"/>
                  </a:cubicBezTo>
                  <a:cubicBezTo>
                    <a:pt x="0" y="47"/>
                    <a:pt x="1" y="48"/>
                    <a:pt x="2" y="48"/>
                  </a:cubicBezTo>
                  <a:cubicBezTo>
                    <a:pt x="22" y="48"/>
                    <a:pt x="22" y="48"/>
                    <a:pt x="22" y="48"/>
                  </a:cubicBezTo>
                  <a:cubicBezTo>
                    <a:pt x="23" y="48"/>
                    <a:pt x="24" y="47"/>
                    <a:pt x="24" y="46"/>
                  </a:cubicBezTo>
                  <a:cubicBezTo>
                    <a:pt x="24" y="2"/>
                    <a:pt x="24" y="2"/>
                    <a:pt x="24" y="2"/>
                  </a:cubicBezTo>
                  <a:cubicBezTo>
                    <a:pt x="24" y="1"/>
                    <a:pt x="23" y="0"/>
                    <a:pt x="22" y="0"/>
                  </a:cubicBezTo>
                  <a:close/>
                  <a:moveTo>
                    <a:pt x="10" y="11"/>
                  </a:moveTo>
                  <a:cubicBezTo>
                    <a:pt x="9" y="11"/>
                    <a:pt x="8" y="10"/>
                    <a:pt x="8" y="9"/>
                  </a:cubicBezTo>
                  <a:cubicBezTo>
                    <a:pt x="8" y="8"/>
                    <a:pt x="9" y="7"/>
                    <a:pt x="10" y="7"/>
                  </a:cubicBezTo>
                  <a:cubicBezTo>
                    <a:pt x="11" y="7"/>
                    <a:pt x="12" y="8"/>
                    <a:pt x="12" y="9"/>
                  </a:cubicBezTo>
                  <a:cubicBezTo>
                    <a:pt x="12" y="10"/>
                    <a:pt x="11" y="11"/>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101" name="Group 100">
            <a:extLst>
              <a:ext uri="{FF2B5EF4-FFF2-40B4-BE49-F238E27FC236}">
                <a16:creationId xmlns:a16="http://schemas.microsoft.com/office/drawing/2014/main" id="{D9B30FE2-0274-90EE-093E-2FA535C368B3}"/>
              </a:ext>
            </a:extLst>
          </p:cNvPr>
          <p:cNvGrpSpPr/>
          <p:nvPr/>
        </p:nvGrpSpPr>
        <p:grpSpPr>
          <a:xfrm>
            <a:off x="4317891" y="4819019"/>
            <a:ext cx="479642" cy="420479"/>
            <a:chOff x="4113213" y="11113"/>
            <a:chExt cx="360362" cy="315913"/>
          </a:xfrm>
          <a:solidFill>
            <a:schemeClr val="bg1"/>
          </a:solidFill>
        </p:grpSpPr>
        <p:sp>
          <p:nvSpPr>
            <p:cNvPr id="102" name="Freeform 63">
              <a:extLst>
                <a:ext uri="{FF2B5EF4-FFF2-40B4-BE49-F238E27FC236}">
                  <a16:creationId xmlns:a16="http://schemas.microsoft.com/office/drawing/2014/main" id="{36299430-4168-BB3E-827E-5A1BDC6A6001}"/>
                </a:ext>
              </a:extLst>
            </p:cNvPr>
            <p:cNvSpPr>
              <a:spLocks/>
            </p:cNvSpPr>
            <p:nvPr/>
          </p:nvSpPr>
          <p:spPr bwMode="auto">
            <a:xfrm>
              <a:off x="4210050" y="11113"/>
              <a:ext cx="263525" cy="315913"/>
            </a:xfrm>
            <a:custGeom>
              <a:avLst/>
              <a:gdLst>
                <a:gd name="T0" fmla="*/ 2 w 70"/>
                <a:gd name="T1" fmla="*/ 77 h 84"/>
                <a:gd name="T2" fmla="*/ 15 w 70"/>
                <a:gd name="T3" fmla="*/ 81 h 84"/>
                <a:gd name="T4" fmla="*/ 28 w 70"/>
                <a:gd name="T5" fmla="*/ 84 h 84"/>
                <a:gd name="T6" fmla="*/ 50 w 70"/>
                <a:gd name="T7" fmla="*/ 84 h 84"/>
                <a:gd name="T8" fmla="*/ 58 w 70"/>
                <a:gd name="T9" fmla="*/ 76 h 84"/>
                <a:gd name="T10" fmla="*/ 57 w 70"/>
                <a:gd name="T11" fmla="*/ 72 h 84"/>
                <a:gd name="T12" fmla="*/ 62 w 70"/>
                <a:gd name="T13" fmla="*/ 64 h 84"/>
                <a:gd name="T14" fmla="*/ 61 w 70"/>
                <a:gd name="T15" fmla="*/ 60 h 84"/>
                <a:gd name="T16" fmla="*/ 66 w 70"/>
                <a:gd name="T17" fmla="*/ 52 h 84"/>
                <a:gd name="T18" fmla="*/ 65 w 70"/>
                <a:gd name="T19" fmla="*/ 48 h 84"/>
                <a:gd name="T20" fmla="*/ 70 w 70"/>
                <a:gd name="T21" fmla="*/ 40 h 84"/>
                <a:gd name="T22" fmla="*/ 62 w 70"/>
                <a:gd name="T23" fmla="*/ 32 h 84"/>
                <a:gd name="T24" fmla="*/ 37 w 70"/>
                <a:gd name="T25" fmla="*/ 32 h 84"/>
                <a:gd name="T26" fmla="*/ 40 w 70"/>
                <a:gd name="T27" fmla="*/ 10 h 84"/>
                <a:gd name="T28" fmla="*/ 31 w 70"/>
                <a:gd name="T29" fmla="*/ 0 h 84"/>
                <a:gd name="T30" fmla="*/ 24 w 70"/>
                <a:gd name="T31" fmla="*/ 7 h 84"/>
                <a:gd name="T32" fmla="*/ 2 w 70"/>
                <a:gd name="T33" fmla="*/ 39 h 84"/>
                <a:gd name="T34" fmla="*/ 0 w 70"/>
                <a:gd name="T35" fmla="*/ 41 h 84"/>
                <a:gd name="T36" fmla="*/ 0 w 70"/>
                <a:gd name="T37" fmla="*/ 75 h 84"/>
                <a:gd name="T38" fmla="*/ 2 w 70"/>
                <a:gd name="T39"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2" y="77"/>
                  </a:moveTo>
                  <a:cubicBezTo>
                    <a:pt x="8" y="78"/>
                    <a:pt x="12" y="80"/>
                    <a:pt x="15" y="81"/>
                  </a:cubicBezTo>
                  <a:cubicBezTo>
                    <a:pt x="18" y="83"/>
                    <a:pt x="22" y="84"/>
                    <a:pt x="28" y="84"/>
                  </a:cubicBezTo>
                  <a:cubicBezTo>
                    <a:pt x="50" y="84"/>
                    <a:pt x="50" y="84"/>
                    <a:pt x="50" y="84"/>
                  </a:cubicBezTo>
                  <a:cubicBezTo>
                    <a:pt x="54" y="84"/>
                    <a:pt x="58" y="80"/>
                    <a:pt x="58" y="76"/>
                  </a:cubicBezTo>
                  <a:cubicBezTo>
                    <a:pt x="58" y="74"/>
                    <a:pt x="57" y="73"/>
                    <a:pt x="57" y="72"/>
                  </a:cubicBezTo>
                  <a:cubicBezTo>
                    <a:pt x="60" y="70"/>
                    <a:pt x="62" y="67"/>
                    <a:pt x="62" y="64"/>
                  </a:cubicBezTo>
                  <a:cubicBezTo>
                    <a:pt x="62" y="62"/>
                    <a:pt x="61" y="61"/>
                    <a:pt x="61" y="60"/>
                  </a:cubicBezTo>
                  <a:cubicBezTo>
                    <a:pt x="64" y="58"/>
                    <a:pt x="66" y="55"/>
                    <a:pt x="66" y="52"/>
                  </a:cubicBezTo>
                  <a:cubicBezTo>
                    <a:pt x="66" y="50"/>
                    <a:pt x="65" y="49"/>
                    <a:pt x="65" y="48"/>
                  </a:cubicBezTo>
                  <a:cubicBezTo>
                    <a:pt x="68" y="46"/>
                    <a:pt x="70" y="43"/>
                    <a:pt x="70" y="40"/>
                  </a:cubicBezTo>
                  <a:cubicBezTo>
                    <a:pt x="70" y="36"/>
                    <a:pt x="66" y="32"/>
                    <a:pt x="62" y="32"/>
                  </a:cubicBezTo>
                  <a:cubicBezTo>
                    <a:pt x="37" y="32"/>
                    <a:pt x="37" y="32"/>
                    <a:pt x="37" y="32"/>
                  </a:cubicBezTo>
                  <a:cubicBezTo>
                    <a:pt x="38" y="27"/>
                    <a:pt x="42" y="16"/>
                    <a:pt x="40" y="10"/>
                  </a:cubicBezTo>
                  <a:cubicBezTo>
                    <a:pt x="37" y="1"/>
                    <a:pt x="32" y="0"/>
                    <a:pt x="31" y="0"/>
                  </a:cubicBezTo>
                  <a:cubicBezTo>
                    <a:pt x="27" y="0"/>
                    <a:pt x="24" y="3"/>
                    <a:pt x="24" y="7"/>
                  </a:cubicBezTo>
                  <a:cubicBezTo>
                    <a:pt x="24" y="20"/>
                    <a:pt x="12" y="39"/>
                    <a:pt x="2" y="39"/>
                  </a:cubicBezTo>
                  <a:cubicBezTo>
                    <a:pt x="1" y="39"/>
                    <a:pt x="0" y="40"/>
                    <a:pt x="0" y="41"/>
                  </a:cubicBezTo>
                  <a:cubicBezTo>
                    <a:pt x="0" y="75"/>
                    <a:pt x="0" y="75"/>
                    <a:pt x="0" y="75"/>
                  </a:cubicBezTo>
                  <a:cubicBezTo>
                    <a:pt x="0" y="76"/>
                    <a:pt x="1" y="77"/>
                    <a:pt x="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03" name="Freeform 64">
              <a:extLst>
                <a:ext uri="{FF2B5EF4-FFF2-40B4-BE49-F238E27FC236}">
                  <a16:creationId xmlns:a16="http://schemas.microsoft.com/office/drawing/2014/main" id="{0DC8D60F-82F9-1FE1-E33B-4BEAE0C26F60}"/>
                </a:ext>
              </a:extLst>
            </p:cNvPr>
            <p:cNvSpPr>
              <a:spLocks noEditPoints="1"/>
            </p:cNvSpPr>
            <p:nvPr/>
          </p:nvSpPr>
          <p:spPr bwMode="auto">
            <a:xfrm>
              <a:off x="4113213" y="146050"/>
              <a:ext cx="90488" cy="180975"/>
            </a:xfrm>
            <a:custGeom>
              <a:avLst/>
              <a:gdLst>
                <a:gd name="T0" fmla="*/ 2 w 24"/>
                <a:gd name="T1" fmla="*/ 48 h 48"/>
                <a:gd name="T2" fmla="*/ 22 w 24"/>
                <a:gd name="T3" fmla="*/ 48 h 48"/>
                <a:gd name="T4" fmla="*/ 24 w 24"/>
                <a:gd name="T5" fmla="*/ 46 h 48"/>
                <a:gd name="T6" fmla="*/ 24 w 24"/>
                <a:gd name="T7" fmla="*/ 2 h 48"/>
                <a:gd name="T8" fmla="*/ 22 w 24"/>
                <a:gd name="T9" fmla="*/ 0 h 48"/>
                <a:gd name="T10" fmla="*/ 2 w 24"/>
                <a:gd name="T11" fmla="*/ 0 h 48"/>
                <a:gd name="T12" fmla="*/ 0 w 24"/>
                <a:gd name="T13" fmla="*/ 2 h 48"/>
                <a:gd name="T14" fmla="*/ 0 w 24"/>
                <a:gd name="T15" fmla="*/ 46 h 48"/>
                <a:gd name="T16" fmla="*/ 2 w 24"/>
                <a:gd name="T17" fmla="*/ 48 h 48"/>
                <a:gd name="T18" fmla="*/ 14 w 24"/>
                <a:gd name="T19" fmla="*/ 37 h 48"/>
                <a:gd name="T20" fmla="*/ 16 w 24"/>
                <a:gd name="T21" fmla="*/ 39 h 48"/>
                <a:gd name="T22" fmla="*/ 14 w 24"/>
                <a:gd name="T23" fmla="*/ 41 h 48"/>
                <a:gd name="T24" fmla="*/ 12 w 24"/>
                <a:gd name="T25" fmla="*/ 39 h 48"/>
                <a:gd name="T26" fmla="*/ 14 w 24"/>
                <a:gd name="T2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 y="48"/>
                  </a:moveTo>
                  <a:cubicBezTo>
                    <a:pt x="22" y="48"/>
                    <a:pt x="22" y="48"/>
                    <a:pt x="22" y="48"/>
                  </a:cubicBezTo>
                  <a:cubicBezTo>
                    <a:pt x="23" y="48"/>
                    <a:pt x="24" y="47"/>
                    <a:pt x="24" y="46"/>
                  </a:cubicBezTo>
                  <a:cubicBezTo>
                    <a:pt x="24" y="2"/>
                    <a:pt x="24" y="2"/>
                    <a:pt x="24" y="2"/>
                  </a:cubicBezTo>
                  <a:cubicBezTo>
                    <a:pt x="24" y="1"/>
                    <a:pt x="23" y="0"/>
                    <a:pt x="22" y="0"/>
                  </a:cubicBezTo>
                  <a:cubicBezTo>
                    <a:pt x="2" y="0"/>
                    <a:pt x="2" y="0"/>
                    <a:pt x="2" y="0"/>
                  </a:cubicBezTo>
                  <a:cubicBezTo>
                    <a:pt x="1" y="0"/>
                    <a:pt x="0" y="1"/>
                    <a:pt x="0" y="2"/>
                  </a:cubicBezTo>
                  <a:cubicBezTo>
                    <a:pt x="0" y="46"/>
                    <a:pt x="0" y="46"/>
                    <a:pt x="0" y="46"/>
                  </a:cubicBezTo>
                  <a:cubicBezTo>
                    <a:pt x="0" y="47"/>
                    <a:pt x="1" y="48"/>
                    <a:pt x="2" y="48"/>
                  </a:cubicBezTo>
                  <a:close/>
                  <a:moveTo>
                    <a:pt x="14" y="37"/>
                  </a:moveTo>
                  <a:cubicBezTo>
                    <a:pt x="15" y="37"/>
                    <a:pt x="16" y="38"/>
                    <a:pt x="16" y="39"/>
                  </a:cubicBezTo>
                  <a:cubicBezTo>
                    <a:pt x="16" y="40"/>
                    <a:pt x="15" y="41"/>
                    <a:pt x="14" y="41"/>
                  </a:cubicBezTo>
                  <a:cubicBezTo>
                    <a:pt x="13" y="41"/>
                    <a:pt x="12" y="40"/>
                    <a:pt x="12" y="39"/>
                  </a:cubicBezTo>
                  <a:cubicBezTo>
                    <a:pt x="12" y="38"/>
                    <a:pt x="13" y="37"/>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4003941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B776B48-8F7D-89A4-DF28-12CE7D893967}"/>
              </a:ext>
            </a:extLst>
          </p:cNvPr>
          <p:cNvGraphicFramePr>
            <a:graphicFrameLocks noChangeAspect="1"/>
          </p:cNvGraphicFramePr>
          <p:nvPr>
            <p:custDataLst>
              <p:tags r:id="rId1"/>
            </p:custDataLst>
            <p:extLst>
              <p:ext uri="{D42A27DB-BD31-4B8C-83A1-F6EECF244321}">
                <p14:modId xmlns:p14="http://schemas.microsoft.com/office/powerpoint/2010/main" val="2995448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9" name="Picture 68">
            <a:extLst>
              <a:ext uri="{FF2B5EF4-FFF2-40B4-BE49-F238E27FC236}">
                <a16:creationId xmlns:a16="http://schemas.microsoft.com/office/drawing/2014/main" id="{7C35D8D6-218A-7E39-5E95-7E92F4068F9C}"/>
              </a:ext>
            </a:extLst>
          </p:cNvPr>
          <p:cNvPicPr preferRelativeResize="0">
            <a:picLocks noChangeAspect="1"/>
          </p:cNvPicPr>
          <p:nvPr/>
        </p:nvPicPr>
        <p:blipFill rotWithShape="1">
          <a:blip r:embed="rId6">
            <a:duotone>
              <a:schemeClr val="bg2">
                <a:shade val="45000"/>
                <a:satMod val="135000"/>
              </a:schemeClr>
              <a:prstClr val="white"/>
            </a:duotone>
          </a:blip>
          <a:srcRect l="9752" t="6896" r="33987" b="8772"/>
          <a:stretch/>
        </p:blipFill>
        <p:spPr>
          <a:xfrm>
            <a:off x="4332696" y="1665697"/>
            <a:ext cx="3526613" cy="3526611"/>
          </a:xfrm>
          <a:custGeom>
            <a:avLst/>
            <a:gdLst>
              <a:gd name="connsiteX0" fmla="*/ 1939637 w 3879274"/>
              <a:gd name="connsiteY0" fmla="*/ 0 h 3879272"/>
              <a:gd name="connsiteX1" fmla="*/ 3879274 w 3879274"/>
              <a:gd name="connsiteY1" fmla="*/ 1939636 h 3879272"/>
              <a:gd name="connsiteX2" fmla="*/ 1939637 w 3879274"/>
              <a:gd name="connsiteY2" fmla="*/ 3879272 h 3879272"/>
              <a:gd name="connsiteX3" fmla="*/ 0 w 3879274"/>
              <a:gd name="connsiteY3" fmla="*/ 1939636 h 3879272"/>
              <a:gd name="connsiteX4" fmla="*/ 1939637 w 3879274"/>
              <a:gd name="connsiteY4" fmla="*/ 0 h 387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74" h="3879272">
                <a:moveTo>
                  <a:pt x="1939637" y="0"/>
                </a:moveTo>
                <a:cubicBezTo>
                  <a:pt x="3010869" y="0"/>
                  <a:pt x="3879274" y="868405"/>
                  <a:pt x="3879274" y="1939636"/>
                </a:cubicBezTo>
                <a:cubicBezTo>
                  <a:pt x="3879274" y="3010867"/>
                  <a:pt x="3010869" y="3879272"/>
                  <a:pt x="1939637" y="3879272"/>
                </a:cubicBezTo>
                <a:cubicBezTo>
                  <a:pt x="868405" y="3879272"/>
                  <a:pt x="0" y="3010867"/>
                  <a:pt x="0" y="1939636"/>
                </a:cubicBezTo>
                <a:cubicBezTo>
                  <a:pt x="0" y="868405"/>
                  <a:pt x="868405" y="0"/>
                  <a:pt x="1939637" y="0"/>
                </a:cubicBezTo>
                <a:close/>
              </a:path>
            </a:pathLst>
          </a:custGeom>
        </p:spPr>
      </p:pic>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vert="horz"/>
          <a:lstStyle/>
          <a:p>
            <a:r>
              <a:rPr lang="en-US" dirty="0"/>
              <a:t>Industry/vertical model</a:t>
            </a:r>
          </a:p>
        </p:txBody>
      </p:sp>
      <p:sp>
        <p:nvSpPr>
          <p:cNvPr id="8" name="Oval 7">
            <a:extLst>
              <a:ext uri="{FF2B5EF4-FFF2-40B4-BE49-F238E27FC236}">
                <a16:creationId xmlns:a16="http://schemas.microsoft.com/office/drawing/2014/main" id="{12E1A47C-787E-8FE9-8571-7F1AF3276A91}"/>
              </a:ext>
            </a:extLst>
          </p:cNvPr>
          <p:cNvSpPr/>
          <p:nvPr/>
        </p:nvSpPr>
        <p:spPr>
          <a:xfrm>
            <a:off x="3962401" y="1295402"/>
            <a:ext cx="4267200" cy="4267198"/>
          </a:xfrm>
          <a:prstGeom prst="ellipse">
            <a:avLst/>
          </a:prstGeom>
          <a:noFill/>
          <a:ln w="15875">
            <a:solidFill>
              <a:schemeClr val="bg1">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2" name="Oval 11">
            <a:extLst>
              <a:ext uri="{FF2B5EF4-FFF2-40B4-BE49-F238E27FC236}">
                <a16:creationId xmlns:a16="http://schemas.microsoft.com/office/drawing/2014/main" id="{06947F88-87B2-3802-808A-C4F87DB328ED}"/>
              </a:ext>
            </a:extLst>
          </p:cNvPr>
          <p:cNvSpPr/>
          <p:nvPr/>
        </p:nvSpPr>
        <p:spPr>
          <a:xfrm>
            <a:off x="7093097" y="1188535"/>
            <a:ext cx="1082385" cy="1082385"/>
          </a:xfrm>
          <a:prstGeom prst="ellipse">
            <a:avLst/>
          </a:prstGeom>
          <a:solidFill>
            <a:schemeClr val="accent3"/>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3" name="Oval 12">
            <a:extLst>
              <a:ext uri="{FF2B5EF4-FFF2-40B4-BE49-F238E27FC236}">
                <a16:creationId xmlns:a16="http://schemas.microsoft.com/office/drawing/2014/main" id="{979F87C0-334E-0E5D-5B6C-BFA4EA830E81}"/>
              </a:ext>
            </a:extLst>
          </p:cNvPr>
          <p:cNvSpPr/>
          <p:nvPr/>
        </p:nvSpPr>
        <p:spPr>
          <a:xfrm>
            <a:off x="4016520" y="1188535"/>
            <a:ext cx="1082385" cy="1082385"/>
          </a:xfrm>
          <a:prstGeom prst="ellipse">
            <a:avLst/>
          </a:prstGeom>
          <a:solidFill>
            <a:schemeClr val="tx2">
              <a:lumMod val="90000"/>
              <a:lumOff val="10000"/>
            </a:schemeClr>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20" name="Group 19">
            <a:extLst>
              <a:ext uri="{FF2B5EF4-FFF2-40B4-BE49-F238E27FC236}">
                <a16:creationId xmlns:a16="http://schemas.microsoft.com/office/drawing/2014/main" id="{85108601-1A71-67F3-7BFD-497903454F6B}"/>
              </a:ext>
            </a:extLst>
          </p:cNvPr>
          <p:cNvGrpSpPr/>
          <p:nvPr/>
        </p:nvGrpSpPr>
        <p:grpSpPr>
          <a:xfrm>
            <a:off x="8422483" y="1034647"/>
            <a:ext cx="3149407" cy="2496769"/>
            <a:chOff x="8422483" y="1156903"/>
            <a:chExt cx="3149407" cy="2496769"/>
          </a:xfrm>
        </p:grpSpPr>
        <p:sp>
          <p:nvSpPr>
            <p:cNvPr id="18" name="Rectangle 17">
              <a:extLst>
                <a:ext uri="{FF2B5EF4-FFF2-40B4-BE49-F238E27FC236}">
                  <a16:creationId xmlns:a16="http://schemas.microsoft.com/office/drawing/2014/main" id="{33257688-FB7A-18EE-68CB-A7E3E77BCB09}"/>
                </a:ext>
              </a:extLst>
            </p:cNvPr>
            <p:cNvSpPr/>
            <p:nvPr/>
          </p:nvSpPr>
          <p:spPr>
            <a:xfrm>
              <a:off x="8422483" y="1156903"/>
              <a:ext cx="3149407" cy="5539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b="1" i="0" u="none" strike="noStrike" kern="1200" cap="none" spc="0" normalizeH="0" baseline="0" noProof="0" dirty="0">
                  <a:ln>
                    <a:noFill/>
                  </a:ln>
                  <a:solidFill>
                    <a:srgbClr val="2391CF"/>
                  </a:solidFill>
                  <a:effectLst/>
                  <a:uLnTx/>
                  <a:uFillTx/>
                  <a:latin typeface="Slate Pro" panose="02000506040000020004" pitchFamily="2" charset="0"/>
                  <a:cs typeface="Times New Roman" panose="02020603050405020304" pitchFamily="18" charset="0"/>
                  <a:sym typeface="Slate Pro" panose="02000506040000020004" pitchFamily="2" charset="0"/>
                </a:rPr>
                <a:t>Deploy this model when the following applies:</a:t>
              </a:r>
            </a:p>
          </p:txBody>
        </p:sp>
        <p:sp>
          <p:nvSpPr>
            <p:cNvPr id="19" name="Rectangle 18">
              <a:extLst>
                <a:ext uri="{FF2B5EF4-FFF2-40B4-BE49-F238E27FC236}">
                  <a16:creationId xmlns:a16="http://schemas.microsoft.com/office/drawing/2014/main" id="{1255A1C0-1E6F-D4CD-966B-668888C38E34}"/>
                </a:ext>
              </a:extLst>
            </p:cNvPr>
            <p:cNvSpPr/>
            <p:nvPr/>
          </p:nvSpPr>
          <p:spPr>
            <a:xfrm>
              <a:off x="8422483" y="1776235"/>
              <a:ext cx="3149407" cy="18774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Customer base requires significant subject matter expertise on their industry.</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Sales cycles are high dollar, complex, and long.</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When the company in question is focused on services, as opposed to products.</a:t>
              </a:r>
            </a:p>
          </p:txBody>
        </p:sp>
      </p:grpSp>
      <p:grpSp>
        <p:nvGrpSpPr>
          <p:cNvPr id="40" name="Group 39">
            <a:extLst>
              <a:ext uri="{FF2B5EF4-FFF2-40B4-BE49-F238E27FC236}">
                <a16:creationId xmlns:a16="http://schemas.microsoft.com/office/drawing/2014/main" id="{33DF0D5E-6F1E-7226-A09C-DCB5386442E6}"/>
              </a:ext>
            </a:extLst>
          </p:cNvPr>
          <p:cNvGrpSpPr/>
          <p:nvPr/>
        </p:nvGrpSpPr>
        <p:grpSpPr>
          <a:xfrm>
            <a:off x="609600" y="1173146"/>
            <a:ext cx="3149407" cy="2491834"/>
            <a:chOff x="609600" y="1173146"/>
            <a:chExt cx="3149407" cy="2491834"/>
          </a:xfrm>
        </p:grpSpPr>
        <p:sp>
          <p:nvSpPr>
            <p:cNvPr id="22" name="Rectangle 21">
              <a:extLst>
                <a:ext uri="{FF2B5EF4-FFF2-40B4-BE49-F238E27FC236}">
                  <a16:creationId xmlns:a16="http://schemas.microsoft.com/office/drawing/2014/main" id="{3216FC14-FCA3-6033-110F-B483813F5CA4}"/>
                </a:ext>
              </a:extLst>
            </p:cNvPr>
            <p:cNvSpPr/>
            <p:nvPr/>
          </p:nvSpPr>
          <p:spPr>
            <a:xfrm>
              <a:off x="609600" y="1173146"/>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tx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Description</a:t>
              </a:r>
            </a:p>
          </p:txBody>
        </p:sp>
        <p:sp>
          <p:nvSpPr>
            <p:cNvPr id="23" name="Rectangle 22">
              <a:extLst>
                <a:ext uri="{FF2B5EF4-FFF2-40B4-BE49-F238E27FC236}">
                  <a16:creationId xmlns:a16="http://schemas.microsoft.com/office/drawing/2014/main" id="{E8122B13-F639-A541-9366-A6E50DA354B7}"/>
                </a:ext>
              </a:extLst>
            </p:cNvPr>
            <p:cNvSpPr/>
            <p:nvPr/>
          </p:nvSpPr>
          <p:spPr>
            <a:xfrm>
              <a:off x="609600" y="1510544"/>
              <a:ext cx="3149407" cy="21544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Bef>
                  <a:spcPts val="600"/>
                </a:spcBef>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An industry/vertical sales model is a strategy used by companies to organize their sales efforts and tailor their products or services to specific industries or verticals. Instead of taking a one-size-fits-all approach, companies adopting this model focus on understanding the unique needs, challenges, and trends of particular industries and then developing specialized sales strategies to cater to those industries.</a:t>
              </a:r>
            </a:p>
          </p:txBody>
        </p:sp>
      </p:grpSp>
      <p:sp>
        <p:nvSpPr>
          <p:cNvPr id="14" name="Oval 13">
            <a:extLst>
              <a:ext uri="{FF2B5EF4-FFF2-40B4-BE49-F238E27FC236}">
                <a16:creationId xmlns:a16="http://schemas.microsoft.com/office/drawing/2014/main" id="{08A84063-5C17-2027-241C-D1B22DE18AC0}"/>
              </a:ext>
            </a:extLst>
          </p:cNvPr>
          <p:cNvSpPr/>
          <p:nvPr/>
        </p:nvSpPr>
        <p:spPr>
          <a:xfrm>
            <a:off x="7093097" y="4488066"/>
            <a:ext cx="1082385" cy="1082385"/>
          </a:xfrm>
          <a:prstGeom prst="ellipse">
            <a:avLst/>
          </a:prstGeom>
          <a:solidFill>
            <a:srgbClr val="FF000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15" name="Oval 14">
            <a:extLst>
              <a:ext uri="{FF2B5EF4-FFF2-40B4-BE49-F238E27FC236}">
                <a16:creationId xmlns:a16="http://schemas.microsoft.com/office/drawing/2014/main" id="{ED819262-07E7-DEC0-69AA-B82DC223295C}"/>
              </a:ext>
            </a:extLst>
          </p:cNvPr>
          <p:cNvSpPr/>
          <p:nvPr/>
        </p:nvSpPr>
        <p:spPr>
          <a:xfrm>
            <a:off x="4016520" y="4488066"/>
            <a:ext cx="1082385" cy="108238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nvGrpSpPr>
          <p:cNvPr id="72" name="Group 71">
            <a:extLst>
              <a:ext uri="{FF2B5EF4-FFF2-40B4-BE49-F238E27FC236}">
                <a16:creationId xmlns:a16="http://schemas.microsoft.com/office/drawing/2014/main" id="{3387E0FD-9C15-9E66-B79D-58B4506D1D8C}"/>
              </a:ext>
            </a:extLst>
          </p:cNvPr>
          <p:cNvGrpSpPr/>
          <p:nvPr/>
        </p:nvGrpSpPr>
        <p:grpSpPr>
          <a:xfrm>
            <a:off x="8422483" y="4472677"/>
            <a:ext cx="3149407" cy="1276117"/>
            <a:chOff x="8422483" y="4472677"/>
            <a:chExt cx="3149407" cy="1276117"/>
          </a:xfrm>
        </p:grpSpPr>
        <p:sp>
          <p:nvSpPr>
            <p:cNvPr id="38" name="Rectangle 37">
              <a:extLst>
                <a:ext uri="{FF2B5EF4-FFF2-40B4-BE49-F238E27FC236}">
                  <a16:creationId xmlns:a16="http://schemas.microsoft.com/office/drawing/2014/main" id="{D872F81A-9C5E-4B4C-3969-C3F2B217DDE0}"/>
                </a:ext>
              </a:extLst>
            </p:cNvPr>
            <p:cNvSpPr/>
            <p:nvPr/>
          </p:nvSpPr>
          <p:spPr>
            <a:xfrm>
              <a:off x="8422483"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FF000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Cons</a:t>
              </a:r>
            </a:p>
          </p:txBody>
        </p:sp>
        <p:sp>
          <p:nvSpPr>
            <p:cNvPr id="39" name="Rectangle 38">
              <a:extLst>
                <a:ext uri="{FF2B5EF4-FFF2-40B4-BE49-F238E27FC236}">
                  <a16:creationId xmlns:a16="http://schemas.microsoft.com/office/drawing/2014/main" id="{7A696353-550A-6056-B5A2-AC64A6EB5352}"/>
                </a:ext>
              </a:extLst>
            </p:cNvPr>
            <p:cNvSpPr/>
            <p:nvPr/>
          </p:nvSpPr>
          <p:spPr>
            <a:xfrm>
              <a:off x="8422483" y="4810075"/>
              <a:ext cx="3149407" cy="9387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Selling expenses become quite high.</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Reps require larger geographies to make their number, i.e., there’re higher travel and entertainment expenses.</a:t>
              </a:r>
            </a:p>
          </p:txBody>
        </p:sp>
      </p:grpSp>
      <p:grpSp>
        <p:nvGrpSpPr>
          <p:cNvPr id="71" name="Group 70">
            <a:extLst>
              <a:ext uri="{FF2B5EF4-FFF2-40B4-BE49-F238E27FC236}">
                <a16:creationId xmlns:a16="http://schemas.microsoft.com/office/drawing/2014/main" id="{DB650256-3B2F-5048-20C1-BEE6BD8FAFF1}"/>
              </a:ext>
            </a:extLst>
          </p:cNvPr>
          <p:cNvGrpSpPr/>
          <p:nvPr/>
        </p:nvGrpSpPr>
        <p:grpSpPr>
          <a:xfrm>
            <a:off x="609600" y="4472677"/>
            <a:ext cx="3149407" cy="1276117"/>
            <a:chOff x="609600" y="4472677"/>
            <a:chExt cx="3149407" cy="1276117"/>
          </a:xfrm>
        </p:grpSpPr>
        <p:sp>
          <p:nvSpPr>
            <p:cNvPr id="27" name="Rectangle 26">
              <a:extLst>
                <a:ext uri="{FF2B5EF4-FFF2-40B4-BE49-F238E27FC236}">
                  <a16:creationId xmlns:a16="http://schemas.microsoft.com/office/drawing/2014/main" id="{FCBADB04-C919-A435-65E9-8DC90266AB4E}"/>
                </a:ext>
              </a:extLst>
            </p:cNvPr>
            <p:cNvSpPr/>
            <p:nvPr/>
          </p:nvSpPr>
          <p:spPr>
            <a:xfrm>
              <a:off x="609600" y="4472677"/>
              <a:ext cx="314940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rgbClr val="00B050"/>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Pros</a:t>
              </a:r>
            </a:p>
          </p:txBody>
        </p:sp>
        <p:sp>
          <p:nvSpPr>
            <p:cNvPr id="28" name="Rectangle 27">
              <a:extLst>
                <a:ext uri="{FF2B5EF4-FFF2-40B4-BE49-F238E27FC236}">
                  <a16:creationId xmlns:a16="http://schemas.microsoft.com/office/drawing/2014/main" id="{C2975332-2479-44FA-01EB-5AAEFF01B107}"/>
                </a:ext>
              </a:extLst>
            </p:cNvPr>
            <p:cNvSpPr/>
            <p:nvPr/>
          </p:nvSpPr>
          <p:spPr>
            <a:xfrm>
              <a:off x="609600" y="4810075"/>
              <a:ext cx="3149407" cy="9387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Sales force develops deep knowledge of how to sell into specific industries.</a:t>
              </a:r>
            </a:p>
            <a:p>
              <a:pPr marL="171450" indent="-171450">
                <a:spcBef>
                  <a:spcPts val="600"/>
                </a:spcBef>
                <a:buFont typeface="Arial" panose="020B0604020202020204" pitchFamily="34" charset="0"/>
                <a:buChar char="•"/>
                <a:tabLst>
                  <a:tab pos="457200" algn="l"/>
                </a:tabLst>
                <a:defRPr/>
              </a:pPr>
              <a:r>
                <a:rPr lang="en-US" sz="1400" dirty="0">
                  <a:solidFill>
                    <a:srgbClr val="071E31"/>
                  </a:solidFill>
                  <a:latin typeface="Slate Pro" panose="02000506040000020004" pitchFamily="2" charset="0"/>
                  <a:cs typeface="Times New Roman" panose="02020603050405020304" pitchFamily="18" charset="0"/>
                  <a:sym typeface="Slate Pro" panose="02000506040000020004" pitchFamily="2" charset="0"/>
                </a:rPr>
                <a:t>There’s a potential to leverage referral networks via industry-specific groups.</a:t>
              </a:r>
            </a:p>
          </p:txBody>
        </p:sp>
      </p:grpSp>
      <p:cxnSp>
        <p:nvCxnSpPr>
          <p:cNvPr id="42" name="Straight Connector 41">
            <a:extLst>
              <a:ext uri="{FF2B5EF4-FFF2-40B4-BE49-F238E27FC236}">
                <a16:creationId xmlns:a16="http://schemas.microsoft.com/office/drawing/2014/main" id="{171E6116-3FB0-52E4-13C6-7CAD1699585E}"/>
              </a:ext>
            </a:extLst>
          </p:cNvPr>
          <p:cNvCxnSpPr>
            <a:cxnSpLocks/>
          </p:cNvCxnSpPr>
          <p:nvPr/>
        </p:nvCxnSpPr>
        <p:spPr>
          <a:xfrm flipH="1">
            <a:off x="609600" y="3895166"/>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A270A222-EC77-C925-B231-3BF601AAB7A4}"/>
              </a:ext>
            </a:extLst>
          </p:cNvPr>
          <p:cNvCxnSpPr>
            <a:cxnSpLocks/>
          </p:cNvCxnSpPr>
          <p:nvPr/>
        </p:nvCxnSpPr>
        <p:spPr>
          <a:xfrm flipH="1">
            <a:off x="8422483" y="3895166"/>
            <a:ext cx="3149407" cy="0"/>
          </a:xfrm>
          <a:prstGeom prst="line">
            <a:avLst/>
          </a:prstGeom>
          <a:noFill/>
          <a:ln w="158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26" name="Group 25">
            <a:extLst>
              <a:ext uri="{FF2B5EF4-FFF2-40B4-BE49-F238E27FC236}">
                <a16:creationId xmlns:a16="http://schemas.microsoft.com/office/drawing/2014/main" id="{0BBE7C8D-632F-02ED-B994-8DEA550563DF}"/>
              </a:ext>
            </a:extLst>
          </p:cNvPr>
          <p:cNvGrpSpPr/>
          <p:nvPr/>
        </p:nvGrpSpPr>
        <p:grpSpPr>
          <a:xfrm>
            <a:off x="4695825" y="2028826"/>
            <a:ext cx="2800352" cy="2800350"/>
            <a:chOff x="4695825" y="2028826"/>
            <a:chExt cx="2800352" cy="2800350"/>
          </a:xfrm>
        </p:grpSpPr>
        <p:sp>
          <p:nvSpPr>
            <p:cNvPr id="3" name="Oval 2">
              <a:extLst>
                <a:ext uri="{FF2B5EF4-FFF2-40B4-BE49-F238E27FC236}">
                  <a16:creationId xmlns:a16="http://schemas.microsoft.com/office/drawing/2014/main" id="{8271B1B1-0187-7D82-2E1F-E7CBFB7193F1}"/>
                </a:ext>
              </a:extLst>
            </p:cNvPr>
            <p:cNvSpPr/>
            <p:nvPr/>
          </p:nvSpPr>
          <p:spPr>
            <a:xfrm>
              <a:off x="4695825" y="2028826"/>
              <a:ext cx="2800352" cy="28003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21" name="Group 20">
              <a:extLst>
                <a:ext uri="{FF2B5EF4-FFF2-40B4-BE49-F238E27FC236}">
                  <a16:creationId xmlns:a16="http://schemas.microsoft.com/office/drawing/2014/main" id="{79BC678C-4FD6-10A5-73D4-ADADFE712F86}"/>
                </a:ext>
              </a:extLst>
            </p:cNvPr>
            <p:cNvGrpSpPr/>
            <p:nvPr/>
          </p:nvGrpSpPr>
          <p:grpSpPr>
            <a:xfrm>
              <a:off x="4993078" y="2192924"/>
              <a:ext cx="2205845" cy="2472153"/>
              <a:chOff x="4993078" y="2183723"/>
              <a:chExt cx="2205845" cy="2472153"/>
            </a:xfrm>
          </p:grpSpPr>
          <p:grpSp>
            <p:nvGrpSpPr>
              <p:cNvPr id="10" name="Group 9">
                <a:extLst>
                  <a:ext uri="{FF2B5EF4-FFF2-40B4-BE49-F238E27FC236}">
                    <a16:creationId xmlns:a16="http://schemas.microsoft.com/office/drawing/2014/main" id="{C5F6A99B-58E3-8BDA-9C3A-07E7F85C31A7}"/>
                  </a:ext>
                </a:extLst>
              </p:cNvPr>
              <p:cNvGrpSpPr/>
              <p:nvPr/>
            </p:nvGrpSpPr>
            <p:grpSpPr>
              <a:xfrm>
                <a:off x="4993078" y="2183723"/>
                <a:ext cx="2205845" cy="304800"/>
                <a:chOff x="5020868" y="2183723"/>
                <a:chExt cx="2205845" cy="304800"/>
              </a:xfrm>
            </p:grpSpPr>
            <p:sp>
              <p:nvSpPr>
                <p:cNvPr id="6" name="Isosceles Triangle 5">
                  <a:extLst>
                    <a:ext uri="{FF2B5EF4-FFF2-40B4-BE49-F238E27FC236}">
                      <a16:creationId xmlns:a16="http://schemas.microsoft.com/office/drawing/2014/main" id="{02094ACC-F734-E8E3-7251-F2F2CFA7B65B}"/>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9" name="Isosceles Triangle 8">
                  <a:extLst>
                    <a:ext uri="{FF2B5EF4-FFF2-40B4-BE49-F238E27FC236}">
                      <a16:creationId xmlns:a16="http://schemas.microsoft.com/office/drawing/2014/main" id="{98C842C7-15FD-CA6D-5C5D-6925D0A71203}"/>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11" name="Group 10">
                <a:extLst>
                  <a:ext uri="{FF2B5EF4-FFF2-40B4-BE49-F238E27FC236}">
                    <a16:creationId xmlns:a16="http://schemas.microsoft.com/office/drawing/2014/main" id="{899C8210-C531-E029-10A5-C1CFDC03C2EE}"/>
                  </a:ext>
                </a:extLst>
              </p:cNvPr>
              <p:cNvGrpSpPr/>
              <p:nvPr/>
            </p:nvGrpSpPr>
            <p:grpSpPr>
              <a:xfrm flipV="1">
                <a:off x="4993078" y="4351076"/>
                <a:ext cx="2205845" cy="304800"/>
                <a:chOff x="5020868" y="2183723"/>
                <a:chExt cx="2205845" cy="304800"/>
              </a:xfrm>
            </p:grpSpPr>
            <p:sp>
              <p:nvSpPr>
                <p:cNvPr id="16" name="Isosceles Triangle 15">
                  <a:extLst>
                    <a:ext uri="{FF2B5EF4-FFF2-40B4-BE49-F238E27FC236}">
                      <a16:creationId xmlns:a16="http://schemas.microsoft.com/office/drawing/2014/main" id="{12DFF84A-622A-62D5-A45B-52F5AEE3B136}"/>
                    </a:ext>
                  </a:extLst>
                </p:cNvPr>
                <p:cNvSpPr/>
                <p:nvPr/>
              </p:nvSpPr>
              <p:spPr>
                <a:xfrm rot="2700000">
                  <a:off x="6938979" y="2200788"/>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7" name="Isosceles Triangle 16">
                  <a:extLst>
                    <a:ext uri="{FF2B5EF4-FFF2-40B4-BE49-F238E27FC236}">
                      <a16:creationId xmlns:a16="http://schemas.microsoft.com/office/drawing/2014/main" id="{D6C7576F-5AC2-6FD8-327A-ECE9AE59FAB5}"/>
                    </a:ext>
                  </a:extLst>
                </p:cNvPr>
                <p:cNvSpPr/>
                <p:nvPr/>
              </p:nvSpPr>
              <p:spPr>
                <a:xfrm rot="18900000" flipH="1">
                  <a:off x="5020868" y="2200787"/>
                  <a:ext cx="304800" cy="2706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grpSp>
      <p:grpSp>
        <p:nvGrpSpPr>
          <p:cNvPr id="24" name="Group 23">
            <a:extLst>
              <a:ext uri="{FF2B5EF4-FFF2-40B4-BE49-F238E27FC236}">
                <a16:creationId xmlns:a16="http://schemas.microsoft.com/office/drawing/2014/main" id="{D8500558-1308-E6FE-89C2-D161186A21D5}"/>
              </a:ext>
            </a:extLst>
          </p:cNvPr>
          <p:cNvGrpSpPr/>
          <p:nvPr/>
        </p:nvGrpSpPr>
        <p:grpSpPr>
          <a:xfrm>
            <a:off x="5366169" y="2322400"/>
            <a:ext cx="1459665" cy="2213203"/>
            <a:chOff x="624188" y="2665023"/>
            <a:chExt cx="1979733" cy="3001752"/>
          </a:xfrm>
        </p:grpSpPr>
        <p:grpSp>
          <p:nvGrpSpPr>
            <p:cNvPr id="25" name="Group 24">
              <a:extLst>
                <a:ext uri="{FF2B5EF4-FFF2-40B4-BE49-F238E27FC236}">
                  <a16:creationId xmlns:a16="http://schemas.microsoft.com/office/drawing/2014/main" id="{56EAD776-894C-8C1D-65BE-A3CB895C62B8}"/>
                </a:ext>
              </a:extLst>
            </p:cNvPr>
            <p:cNvGrpSpPr/>
            <p:nvPr/>
          </p:nvGrpSpPr>
          <p:grpSpPr>
            <a:xfrm>
              <a:off x="624188" y="2665023"/>
              <a:ext cx="1979733" cy="941508"/>
              <a:chOff x="614144" y="2376429"/>
              <a:chExt cx="1979733" cy="941508"/>
            </a:xfrm>
            <a:solidFill>
              <a:schemeClr val="bg1">
                <a:lumMod val="75000"/>
              </a:schemeClr>
            </a:solidFill>
          </p:grpSpPr>
          <p:sp>
            <p:nvSpPr>
              <p:cNvPr id="32" name="Oval 31">
                <a:extLst>
                  <a:ext uri="{FF2B5EF4-FFF2-40B4-BE49-F238E27FC236}">
                    <a16:creationId xmlns:a16="http://schemas.microsoft.com/office/drawing/2014/main" id="{2817A7C1-B96B-63B8-BF5C-858EF037E1D7}"/>
                  </a:ext>
                </a:extLst>
              </p:cNvPr>
              <p:cNvSpPr/>
              <p:nvPr/>
            </p:nvSpPr>
            <p:spPr>
              <a:xfrm>
                <a:off x="614144" y="2376429"/>
                <a:ext cx="941508" cy="9415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Technology</a:t>
                </a:r>
              </a:p>
            </p:txBody>
          </p:sp>
          <p:sp>
            <p:nvSpPr>
              <p:cNvPr id="33" name="Oval 32">
                <a:extLst>
                  <a:ext uri="{FF2B5EF4-FFF2-40B4-BE49-F238E27FC236}">
                    <a16:creationId xmlns:a16="http://schemas.microsoft.com/office/drawing/2014/main" id="{7722986B-D2D1-2208-E510-373C5F402F2E}"/>
                  </a:ext>
                </a:extLst>
              </p:cNvPr>
              <p:cNvSpPr/>
              <p:nvPr/>
            </p:nvSpPr>
            <p:spPr>
              <a:xfrm>
                <a:off x="1652369" y="2376429"/>
                <a:ext cx="941508" cy="9415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Government</a:t>
                </a:r>
              </a:p>
            </p:txBody>
          </p:sp>
        </p:grpSp>
        <p:sp>
          <p:nvSpPr>
            <p:cNvPr id="29" name="Oval 28">
              <a:extLst>
                <a:ext uri="{FF2B5EF4-FFF2-40B4-BE49-F238E27FC236}">
                  <a16:creationId xmlns:a16="http://schemas.microsoft.com/office/drawing/2014/main" id="{E3C57AF6-83D4-F1B7-001F-D3B029FA827D}"/>
                </a:ext>
              </a:extLst>
            </p:cNvPr>
            <p:cNvSpPr/>
            <p:nvPr/>
          </p:nvSpPr>
          <p:spPr>
            <a:xfrm>
              <a:off x="624188" y="3691422"/>
              <a:ext cx="941508" cy="9415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Hospitality</a:t>
              </a:r>
            </a:p>
          </p:txBody>
        </p:sp>
        <p:sp>
          <p:nvSpPr>
            <p:cNvPr id="30" name="Oval 29">
              <a:extLst>
                <a:ext uri="{FF2B5EF4-FFF2-40B4-BE49-F238E27FC236}">
                  <a16:creationId xmlns:a16="http://schemas.microsoft.com/office/drawing/2014/main" id="{7DAABF27-FF76-7CA5-34B6-6217A88DA7D3}"/>
                </a:ext>
              </a:extLst>
            </p:cNvPr>
            <p:cNvSpPr/>
            <p:nvPr/>
          </p:nvSpPr>
          <p:spPr>
            <a:xfrm>
              <a:off x="1662413" y="3691422"/>
              <a:ext cx="941508" cy="9415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Retail</a:t>
              </a:r>
            </a:p>
          </p:txBody>
        </p:sp>
        <p:sp>
          <p:nvSpPr>
            <p:cNvPr id="31" name="Oval 30">
              <a:extLst>
                <a:ext uri="{FF2B5EF4-FFF2-40B4-BE49-F238E27FC236}">
                  <a16:creationId xmlns:a16="http://schemas.microsoft.com/office/drawing/2014/main" id="{1C800DC3-81F4-412E-AAE7-95971084731B}"/>
                </a:ext>
              </a:extLst>
            </p:cNvPr>
            <p:cNvSpPr/>
            <p:nvPr/>
          </p:nvSpPr>
          <p:spPr>
            <a:xfrm>
              <a:off x="1143300" y="4725266"/>
              <a:ext cx="941508" cy="94150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tx1"/>
                  </a:solidFill>
                  <a:effectLst/>
                  <a:uLnTx/>
                  <a:uFillTx/>
                  <a:latin typeface="Slate Pro" panose="02000506040000020004" pitchFamily="2" charset="0"/>
                  <a:sym typeface="Slate Pro" panose="02000506040000020004" pitchFamily="2" charset="0"/>
                </a:rPr>
                <a:t>E-Commerce</a:t>
              </a:r>
            </a:p>
          </p:txBody>
        </p:sp>
      </p:grpSp>
      <p:grpSp>
        <p:nvGrpSpPr>
          <p:cNvPr id="34" name="Group 33">
            <a:extLst>
              <a:ext uri="{FF2B5EF4-FFF2-40B4-BE49-F238E27FC236}">
                <a16:creationId xmlns:a16="http://schemas.microsoft.com/office/drawing/2014/main" id="{8FEAFE71-189B-DCF0-8C65-6A0915B87A10}"/>
              </a:ext>
            </a:extLst>
          </p:cNvPr>
          <p:cNvGrpSpPr/>
          <p:nvPr/>
        </p:nvGrpSpPr>
        <p:grpSpPr>
          <a:xfrm>
            <a:off x="4327399" y="1524770"/>
            <a:ext cx="460626" cy="409915"/>
            <a:chOff x="5554663" y="1458913"/>
            <a:chExt cx="346075" cy="307975"/>
          </a:xfrm>
          <a:solidFill>
            <a:schemeClr val="bg1"/>
          </a:solidFill>
        </p:grpSpPr>
        <p:sp>
          <p:nvSpPr>
            <p:cNvPr id="35" name="Freeform 148">
              <a:extLst>
                <a:ext uri="{FF2B5EF4-FFF2-40B4-BE49-F238E27FC236}">
                  <a16:creationId xmlns:a16="http://schemas.microsoft.com/office/drawing/2014/main" id="{C2773251-F834-0DCC-B00F-36B38219F605}"/>
                </a:ext>
              </a:extLst>
            </p:cNvPr>
            <p:cNvSpPr>
              <a:spLocks noEditPoints="1"/>
            </p:cNvSpPr>
            <p:nvPr/>
          </p:nvSpPr>
          <p:spPr bwMode="auto">
            <a:xfrm>
              <a:off x="5554663" y="1458913"/>
              <a:ext cx="165100" cy="307975"/>
            </a:xfrm>
            <a:custGeom>
              <a:avLst/>
              <a:gdLst>
                <a:gd name="T0" fmla="*/ 0 w 44"/>
                <a:gd name="T1" fmla="*/ 2 h 82"/>
                <a:gd name="T2" fmla="*/ 0 w 44"/>
                <a:gd name="T3" fmla="*/ 68 h 82"/>
                <a:gd name="T4" fmla="*/ 2 w 44"/>
                <a:gd name="T5" fmla="*/ 70 h 82"/>
                <a:gd name="T6" fmla="*/ 44 w 44"/>
                <a:gd name="T7" fmla="*/ 82 h 82"/>
                <a:gd name="T8" fmla="*/ 44 w 44"/>
                <a:gd name="T9" fmla="*/ 9 h 82"/>
                <a:gd name="T10" fmla="*/ 2 w 44"/>
                <a:gd name="T11" fmla="*/ 0 h 82"/>
                <a:gd name="T12" fmla="*/ 0 w 44"/>
                <a:gd name="T13" fmla="*/ 2 h 82"/>
                <a:gd name="T14" fmla="*/ 10 w 44"/>
                <a:gd name="T15" fmla="*/ 18 h 82"/>
                <a:gd name="T16" fmla="*/ 37 w 44"/>
                <a:gd name="T17" fmla="*/ 23 h 82"/>
                <a:gd name="T18" fmla="*/ 38 w 44"/>
                <a:gd name="T19" fmla="*/ 26 h 82"/>
                <a:gd name="T20" fmla="*/ 36 w 44"/>
                <a:gd name="T21" fmla="*/ 27 h 82"/>
                <a:gd name="T22" fmla="*/ 35 w 44"/>
                <a:gd name="T23" fmla="*/ 27 h 82"/>
                <a:gd name="T24" fmla="*/ 10 w 44"/>
                <a:gd name="T25" fmla="*/ 22 h 82"/>
                <a:gd name="T26" fmla="*/ 8 w 44"/>
                <a:gd name="T27" fmla="*/ 20 h 82"/>
                <a:gd name="T28" fmla="*/ 10 w 44"/>
                <a:gd name="T29" fmla="*/ 18 h 82"/>
                <a:gd name="T30" fmla="*/ 10 w 44"/>
                <a:gd name="T31" fmla="*/ 30 h 82"/>
                <a:gd name="T32" fmla="*/ 37 w 44"/>
                <a:gd name="T33" fmla="*/ 35 h 82"/>
                <a:gd name="T34" fmla="*/ 38 w 44"/>
                <a:gd name="T35" fmla="*/ 38 h 82"/>
                <a:gd name="T36" fmla="*/ 36 w 44"/>
                <a:gd name="T37" fmla="*/ 39 h 82"/>
                <a:gd name="T38" fmla="*/ 35 w 44"/>
                <a:gd name="T39" fmla="*/ 39 h 82"/>
                <a:gd name="T40" fmla="*/ 10 w 44"/>
                <a:gd name="T41" fmla="*/ 34 h 82"/>
                <a:gd name="T42" fmla="*/ 8 w 44"/>
                <a:gd name="T43" fmla="*/ 32 h 82"/>
                <a:gd name="T44" fmla="*/ 10 w 44"/>
                <a:gd name="T45" fmla="*/ 30 h 82"/>
                <a:gd name="T46" fmla="*/ 10 w 44"/>
                <a:gd name="T47" fmla="*/ 42 h 82"/>
                <a:gd name="T48" fmla="*/ 37 w 44"/>
                <a:gd name="T49" fmla="*/ 47 h 82"/>
                <a:gd name="T50" fmla="*/ 38 w 44"/>
                <a:gd name="T51" fmla="*/ 50 h 82"/>
                <a:gd name="T52" fmla="*/ 36 w 44"/>
                <a:gd name="T53" fmla="*/ 51 h 82"/>
                <a:gd name="T54" fmla="*/ 35 w 44"/>
                <a:gd name="T55" fmla="*/ 51 h 82"/>
                <a:gd name="T56" fmla="*/ 10 w 44"/>
                <a:gd name="T57" fmla="*/ 46 h 82"/>
                <a:gd name="T58" fmla="*/ 8 w 44"/>
                <a:gd name="T59" fmla="*/ 44 h 82"/>
                <a:gd name="T60" fmla="*/ 10 w 44"/>
                <a:gd name="T61" fmla="*/ 42 h 82"/>
                <a:gd name="T62" fmla="*/ 10 w 44"/>
                <a:gd name="T63" fmla="*/ 54 h 82"/>
                <a:gd name="T64" fmla="*/ 37 w 44"/>
                <a:gd name="T65" fmla="*/ 59 h 82"/>
                <a:gd name="T66" fmla="*/ 38 w 44"/>
                <a:gd name="T67" fmla="*/ 62 h 82"/>
                <a:gd name="T68" fmla="*/ 36 w 44"/>
                <a:gd name="T69" fmla="*/ 63 h 82"/>
                <a:gd name="T70" fmla="*/ 35 w 44"/>
                <a:gd name="T71" fmla="*/ 63 h 82"/>
                <a:gd name="T72" fmla="*/ 10 w 44"/>
                <a:gd name="T73" fmla="*/ 58 h 82"/>
                <a:gd name="T74" fmla="*/ 8 w 44"/>
                <a:gd name="T75" fmla="*/ 56 h 82"/>
                <a:gd name="T76" fmla="*/ 10 w 44"/>
                <a:gd name="T77"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82">
                  <a:moveTo>
                    <a:pt x="0" y="2"/>
                  </a:moveTo>
                  <a:cubicBezTo>
                    <a:pt x="0" y="68"/>
                    <a:pt x="0" y="68"/>
                    <a:pt x="0" y="68"/>
                  </a:cubicBezTo>
                  <a:cubicBezTo>
                    <a:pt x="0" y="69"/>
                    <a:pt x="1" y="70"/>
                    <a:pt x="2" y="70"/>
                  </a:cubicBezTo>
                  <a:cubicBezTo>
                    <a:pt x="26" y="70"/>
                    <a:pt x="44" y="76"/>
                    <a:pt x="44" y="82"/>
                  </a:cubicBezTo>
                  <a:cubicBezTo>
                    <a:pt x="44" y="9"/>
                    <a:pt x="44" y="9"/>
                    <a:pt x="44" y="9"/>
                  </a:cubicBezTo>
                  <a:cubicBezTo>
                    <a:pt x="36" y="3"/>
                    <a:pt x="19" y="0"/>
                    <a:pt x="2" y="0"/>
                  </a:cubicBezTo>
                  <a:cubicBezTo>
                    <a:pt x="1" y="0"/>
                    <a:pt x="0" y="1"/>
                    <a:pt x="0" y="2"/>
                  </a:cubicBezTo>
                  <a:close/>
                  <a:moveTo>
                    <a:pt x="10" y="18"/>
                  </a:moveTo>
                  <a:cubicBezTo>
                    <a:pt x="21" y="19"/>
                    <a:pt x="30" y="21"/>
                    <a:pt x="37" y="23"/>
                  </a:cubicBezTo>
                  <a:cubicBezTo>
                    <a:pt x="38" y="23"/>
                    <a:pt x="38" y="25"/>
                    <a:pt x="38" y="26"/>
                  </a:cubicBezTo>
                  <a:cubicBezTo>
                    <a:pt x="38" y="26"/>
                    <a:pt x="37" y="27"/>
                    <a:pt x="36" y="27"/>
                  </a:cubicBezTo>
                  <a:cubicBezTo>
                    <a:pt x="36" y="27"/>
                    <a:pt x="36" y="27"/>
                    <a:pt x="35" y="27"/>
                  </a:cubicBezTo>
                  <a:cubicBezTo>
                    <a:pt x="29" y="24"/>
                    <a:pt x="20" y="23"/>
                    <a:pt x="10" y="22"/>
                  </a:cubicBezTo>
                  <a:cubicBezTo>
                    <a:pt x="9" y="22"/>
                    <a:pt x="8" y="21"/>
                    <a:pt x="8" y="20"/>
                  </a:cubicBezTo>
                  <a:cubicBezTo>
                    <a:pt x="8" y="19"/>
                    <a:pt x="9" y="18"/>
                    <a:pt x="10" y="18"/>
                  </a:cubicBezTo>
                  <a:close/>
                  <a:moveTo>
                    <a:pt x="10" y="30"/>
                  </a:moveTo>
                  <a:cubicBezTo>
                    <a:pt x="21" y="31"/>
                    <a:pt x="30" y="33"/>
                    <a:pt x="37" y="35"/>
                  </a:cubicBezTo>
                  <a:cubicBezTo>
                    <a:pt x="38" y="35"/>
                    <a:pt x="38" y="37"/>
                    <a:pt x="38" y="38"/>
                  </a:cubicBezTo>
                  <a:cubicBezTo>
                    <a:pt x="38" y="38"/>
                    <a:pt x="37" y="39"/>
                    <a:pt x="36" y="39"/>
                  </a:cubicBezTo>
                  <a:cubicBezTo>
                    <a:pt x="36" y="39"/>
                    <a:pt x="36" y="39"/>
                    <a:pt x="35" y="39"/>
                  </a:cubicBezTo>
                  <a:cubicBezTo>
                    <a:pt x="29" y="36"/>
                    <a:pt x="20" y="35"/>
                    <a:pt x="10" y="34"/>
                  </a:cubicBezTo>
                  <a:cubicBezTo>
                    <a:pt x="9" y="34"/>
                    <a:pt x="8" y="33"/>
                    <a:pt x="8" y="32"/>
                  </a:cubicBezTo>
                  <a:cubicBezTo>
                    <a:pt x="8" y="31"/>
                    <a:pt x="9" y="30"/>
                    <a:pt x="10" y="30"/>
                  </a:cubicBezTo>
                  <a:close/>
                  <a:moveTo>
                    <a:pt x="10" y="42"/>
                  </a:moveTo>
                  <a:cubicBezTo>
                    <a:pt x="21" y="43"/>
                    <a:pt x="30" y="45"/>
                    <a:pt x="37" y="47"/>
                  </a:cubicBezTo>
                  <a:cubicBezTo>
                    <a:pt x="38" y="47"/>
                    <a:pt x="38" y="49"/>
                    <a:pt x="38" y="50"/>
                  </a:cubicBezTo>
                  <a:cubicBezTo>
                    <a:pt x="38" y="50"/>
                    <a:pt x="37" y="51"/>
                    <a:pt x="36" y="51"/>
                  </a:cubicBezTo>
                  <a:cubicBezTo>
                    <a:pt x="36" y="51"/>
                    <a:pt x="36" y="51"/>
                    <a:pt x="35" y="51"/>
                  </a:cubicBezTo>
                  <a:cubicBezTo>
                    <a:pt x="29" y="48"/>
                    <a:pt x="20" y="47"/>
                    <a:pt x="10" y="46"/>
                  </a:cubicBezTo>
                  <a:cubicBezTo>
                    <a:pt x="9" y="46"/>
                    <a:pt x="8" y="45"/>
                    <a:pt x="8" y="44"/>
                  </a:cubicBezTo>
                  <a:cubicBezTo>
                    <a:pt x="8" y="43"/>
                    <a:pt x="9" y="42"/>
                    <a:pt x="10" y="42"/>
                  </a:cubicBezTo>
                  <a:close/>
                  <a:moveTo>
                    <a:pt x="10" y="54"/>
                  </a:moveTo>
                  <a:cubicBezTo>
                    <a:pt x="21" y="55"/>
                    <a:pt x="30" y="57"/>
                    <a:pt x="37" y="59"/>
                  </a:cubicBezTo>
                  <a:cubicBezTo>
                    <a:pt x="38" y="59"/>
                    <a:pt x="38" y="61"/>
                    <a:pt x="38" y="62"/>
                  </a:cubicBezTo>
                  <a:cubicBezTo>
                    <a:pt x="38" y="62"/>
                    <a:pt x="37" y="63"/>
                    <a:pt x="36" y="63"/>
                  </a:cubicBezTo>
                  <a:cubicBezTo>
                    <a:pt x="36" y="63"/>
                    <a:pt x="36" y="63"/>
                    <a:pt x="35" y="63"/>
                  </a:cubicBezTo>
                  <a:cubicBezTo>
                    <a:pt x="29" y="60"/>
                    <a:pt x="20" y="59"/>
                    <a:pt x="10" y="58"/>
                  </a:cubicBezTo>
                  <a:cubicBezTo>
                    <a:pt x="9" y="58"/>
                    <a:pt x="8" y="57"/>
                    <a:pt x="8" y="56"/>
                  </a:cubicBezTo>
                  <a:cubicBezTo>
                    <a:pt x="8" y="55"/>
                    <a:pt x="9" y="54"/>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6" name="Freeform 149">
              <a:extLst>
                <a:ext uri="{FF2B5EF4-FFF2-40B4-BE49-F238E27FC236}">
                  <a16:creationId xmlns:a16="http://schemas.microsoft.com/office/drawing/2014/main" id="{6DFCE019-DF03-660F-8F2A-DD4FE902B5B2}"/>
                </a:ext>
              </a:extLst>
            </p:cNvPr>
            <p:cNvSpPr>
              <a:spLocks noEditPoints="1"/>
            </p:cNvSpPr>
            <p:nvPr/>
          </p:nvSpPr>
          <p:spPr bwMode="auto">
            <a:xfrm>
              <a:off x="5735638" y="1458913"/>
              <a:ext cx="165100" cy="307975"/>
            </a:xfrm>
            <a:custGeom>
              <a:avLst/>
              <a:gdLst>
                <a:gd name="T0" fmla="*/ 42 w 44"/>
                <a:gd name="T1" fmla="*/ 0 h 82"/>
                <a:gd name="T2" fmla="*/ 0 w 44"/>
                <a:gd name="T3" fmla="*/ 9 h 82"/>
                <a:gd name="T4" fmla="*/ 0 w 44"/>
                <a:gd name="T5" fmla="*/ 82 h 82"/>
                <a:gd name="T6" fmla="*/ 42 w 44"/>
                <a:gd name="T7" fmla="*/ 70 h 82"/>
                <a:gd name="T8" fmla="*/ 44 w 44"/>
                <a:gd name="T9" fmla="*/ 68 h 82"/>
                <a:gd name="T10" fmla="*/ 44 w 44"/>
                <a:gd name="T11" fmla="*/ 2 h 82"/>
                <a:gd name="T12" fmla="*/ 42 w 44"/>
                <a:gd name="T13" fmla="*/ 0 h 82"/>
                <a:gd name="T14" fmla="*/ 20 w 44"/>
                <a:gd name="T15" fmla="*/ 6 h 82"/>
                <a:gd name="T16" fmla="*/ 32 w 44"/>
                <a:gd name="T17" fmla="*/ 4 h 82"/>
                <a:gd name="T18" fmla="*/ 32 w 44"/>
                <a:gd name="T19" fmla="*/ 32 h 82"/>
                <a:gd name="T20" fmla="*/ 28 w 44"/>
                <a:gd name="T21" fmla="*/ 27 h 82"/>
                <a:gd name="T22" fmla="*/ 26 w 44"/>
                <a:gd name="T23" fmla="*/ 26 h 82"/>
                <a:gd name="T24" fmla="*/ 26 w 44"/>
                <a:gd name="T25" fmla="*/ 26 h 82"/>
                <a:gd name="T26" fmla="*/ 25 w 44"/>
                <a:gd name="T27" fmla="*/ 27 h 82"/>
                <a:gd name="T28" fmla="*/ 20 w 44"/>
                <a:gd name="T29" fmla="*/ 31 h 82"/>
                <a:gd name="T30" fmla="*/ 20 w 44"/>
                <a:gd name="T31" fmla="*/ 6 h 82"/>
                <a:gd name="T32" fmla="*/ 34 w 44"/>
                <a:gd name="T33" fmla="*/ 58 h 82"/>
                <a:gd name="T34" fmla="*/ 9 w 44"/>
                <a:gd name="T35" fmla="*/ 63 h 82"/>
                <a:gd name="T36" fmla="*/ 8 w 44"/>
                <a:gd name="T37" fmla="*/ 63 h 82"/>
                <a:gd name="T38" fmla="*/ 6 w 44"/>
                <a:gd name="T39" fmla="*/ 62 h 82"/>
                <a:gd name="T40" fmla="*/ 7 w 44"/>
                <a:gd name="T41" fmla="*/ 59 h 82"/>
                <a:gd name="T42" fmla="*/ 34 w 44"/>
                <a:gd name="T43" fmla="*/ 54 h 82"/>
                <a:gd name="T44" fmla="*/ 36 w 44"/>
                <a:gd name="T45" fmla="*/ 56 h 82"/>
                <a:gd name="T46" fmla="*/ 34 w 44"/>
                <a:gd name="T47" fmla="*/ 58 h 82"/>
                <a:gd name="T48" fmla="*/ 34 w 44"/>
                <a:gd name="T49" fmla="*/ 46 h 82"/>
                <a:gd name="T50" fmla="*/ 9 w 44"/>
                <a:gd name="T51" fmla="*/ 51 h 82"/>
                <a:gd name="T52" fmla="*/ 8 w 44"/>
                <a:gd name="T53" fmla="*/ 51 h 82"/>
                <a:gd name="T54" fmla="*/ 6 w 44"/>
                <a:gd name="T55" fmla="*/ 50 h 82"/>
                <a:gd name="T56" fmla="*/ 7 w 44"/>
                <a:gd name="T57" fmla="*/ 47 h 82"/>
                <a:gd name="T58" fmla="*/ 34 w 44"/>
                <a:gd name="T59" fmla="*/ 42 h 82"/>
                <a:gd name="T60" fmla="*/ 36 w 44"/>
                <a:gd name="T61" fmla="*/ 44 h 82"/>
                <a:gd name="T62" fmla="*/ 34 w 44"/>
                <a:gd name="T63"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82">
                  <a:moveTo>
                    <a:pt x="42" y="0"/>
                  </a:moveTo>
                  <a:cubicBezTo>
                    <a:pt x="29" y="0"/>
                    <a:pt x="9" y="2"/>
                    <a:pt x="0" y="9"/>
                  </a:cubicBezTo>
                  <a:cubicBezTo>
                    <a:pt x="0" y="82"/>
                    <a:pt x="0" y="82"/>
                    <a:pt x="0" y="82"/>
                  </a:cubicBezTo>
                  <a:cubicBezTo>
                    <a:pt x="0" y="76"/>
                    <a:pt x="18" y="70"/>
                    <a:pt x="42" y="70"/>
                  </a:cubicBezTo>
                  <a:cubicBezTo>
                    <a:pt x="43" y="70"/>
                    <a:pt x="44" y="69"/>
                    <a:pt x="44" y="68"/>
                  </a:cubicBezTo>
                  <a:cubicBezTo>
                    <a:pt x="44" y="2"/>
                    <a:pt x="44" y="2"/>
                    <a:pt x="44" y="2"/>
                  </a:cubicBezTo>
                  <a:cubicBezTo>
                    <a:pt x="44" y="1"/>
                    <a:pt x="43" y="0"/>
                    <a:pt x="42" y="0"/>
                  </a:cubicBezTo>
                  <a:close/>
                  <a:moveTo>
                    <a:pt x="20" y="6"/>
                  </a:moveTo>
                  <a:cubicBezTo>
                    <a:pt x="23" y="6"/>
                    <a:pt x="28" y="5"/>
                    <a:pt x="32" y="4"/>
                  </a:cubicBezTo>
                  <a:cubicBezTo>
                    <a:pt x="32" y="32"/>
                    <a:pt x="32" y="32"/>
                    <a:pt x="32" y="32"/>
                  </a:cubicBezTo>
                  <a:cubicBezTo>
                    <a:pt x="28" y="27"/>
                    <a:pt x="28" y="27"/>
                    <a:pt x="28" y="27"/>
                  </a:cubicBezTo>
                  <a:cubicBezTo>
                    <a:pt x="27" y="26"/>
                    <a:pt x="27" y="26"/>
                    <a:pt x="26" y="26"/>
                  </a:cubicBezTo>
                  <a:cubicBezTo>
                    <a:pt x="26" y="26"/>
                    <a:pt x="26" y="26"/>
                    <a:pt x="26" y="26"/>
                  </a:cubicBezTo>
                  <a:cubicBezTo>
                    <a:pt x="25" y="26"/>
                    <a:pt x="25" y="26"/>
                    <a:pt x="25" y="27"/>
                  </a:cubicBezTo>
                  <a:cubicBezTo>
                    <a:pt x="20" y="31"/>
                    <a:pt x="20" y="31"/>
                    <a:pt x="20" y="31"/>
                  </a:cubicBezTo>
                  <a:lnTo>
                    <a:pt x="20" y="6"/>
                  </a:lnTo>
                  <a:close/>
                  <a:moveTo>
                    <a:pt x="34" y="58"/>
                  </a:moveTo>
                  <a:cubicBezTo>
                    <a:pt x="24" y="59"/>
                    <a:pt x="15" y="60"/>
                    <a:pt x="9" y="63"/>
                  </a:cubicBezTo>
                  <a:cubicBezTo>
                    <a:pt x="8" y="63"/>
                    <a:pt x="8" y="63"/>
                    <a:pt x="8" y="63"/>
                  </a:cubicBezTo>
                  <a:cubicBezTo>
                    <a:pt x="7" y="63"/>
                    <a:pt x="6" y="62"/>
                    <a:pt x="6" y="62"/>
                  </a:cubicBezTo>
                  <a:cubicBezTo>
                    <a:pt x="6" y="61"/>
                    <a:pt x="6" y="59"/>
                    <a:pt x="7" y="59"/>
                  </a:cubicBezTo>
                  <a:cubicBezTo>
                    <a:pt x="14" y="57"/>
                    <a:pt x="23" y="55"/>
                    <a:pt x="34" y="54"/>
                  </a:cubicBezTo>
                  <a:cubicBezTo>
                    <a:pt x="35" y="54"/>
                    <a:pt x="36" y="55"/>
                    <a:pt x="36" y="56"/>
                  </a:cubicBezTo>
                  <a:cubicBezTo>
                    <a:pt x="36" y="57"/>
                    <a:pt x="35" y="58"/>
                    <a:pt x="34" y="58"/>
                  </a:cubicBezTo>
                  <a:close/>
                  <a:moveTo>
                    <a:pt x="34" y="46"/>
                  </a:moveTo>
                  <a:cubicBezTo>
                    <a:pt x="24" y="47"/>
                    <a:pt x="15" y="48"/>
                    <a:pt x="9" y="51"/>
                  </a:cubicBezTo>
                  <a:cubicBezTo>
                    <a:pt x="8" y="51"/>
                    <a:pt x="8" y="51"/>
                    <a:pt x="8" y="51"/>
                  </a:cubicBezTo>
                  <a:cubicBezTo>
                    <a:pt x="7" y="51"/>
                    <a:pt x="6" y="50"/>
                    <a:pt x="6" y="50"/>
                  </a:cubicBezTo>
                  <a:cubicBezTo>
                    <a:pt x="6" y="49"/>
                    <a:pt x="6" y="47"/>
                    <a:pt x="7" y="47"/>
                  </a:cubicBezTo>
                  <a:cubicBezTo>
                    <a:pt x="14" y="45"/>
                    <a:pt x="23" y="43"/>
                    <a:pt x="34" y="42"/>
                  </a:cubicBezTo>
                  <a:cubicBezTo>
                    <a:pt x="35" y="42"/>
                    <a:pt x="36" y="43"/>
                    <a:pt x="36" y="44"/>
                  </a:cubicBezTo>
                  <a:cubicBezTo>
                    <a:pt x="36" y="45"/>
                    <a:pt x="35" y="46"/>
                    <a:pt x="3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7" name="Group 36">
            <a:extLst>
              <a:ext uri="{FF2B5EF4-FFF2-40B4-BE49-F238E27FC236}">
                <a16:creationId xmlns:a16="http://schemas.microsoft.com/office/drawing/2014/main" id="{01E56FC1-C4FB-11C9-0F17-325A2046D0CF}"/>
              </a:ext>
            </a:extLst>
          </p:cNvPr>
          <p:cNvGrpSpPr/>
          <p:nvPr/>
        </p:nvGrpSpPr>
        <p:grpSpPr>
          <a:xfrm>
            <a:off x="7393411" y="1488849"/>
            <a:ext cx="481756" cy="481756"/>
            <a:chOff x="3390900" y="3971925"/>
            <a:chExt cx="361950" cy="361950"/>
          </a:xfrm>
          <a:solidFill>
            <a:schemeClr val="bg1"/>
          </a:solidFill>
        </p:grpSpPr>
        <p:sp>
          <p:nvSpPr>
            <p:cNvPr id="41" name="Freeform 67">
              <a:extLst>
                <a:ext uri="{FF2B5EF4-FFF2-40B4-BE49-F238E27FC236}">
                  <a16:creationId xmlns:a16="http://schemas.microsoft.com/office/drawing/2014/main" id="{9E107505-1C14-9D90-2E10-5C52E0824816}"/>
                </a:ext>
              </a:extLst>
            </p:cNvPr>
            <p:cNvSpPr>
              <a:spLocks noEditPoints="1"/>
            </p:cNvSpPr>
            <p:nvPr/>
          </p:nvSpPr>
          <p:spPr bwMode="auto">
            <a:xfrm>
              <a:off x="3390900" y="3971925"/>
              <a:ext cx="361950" cy="361950"/>
            </a:xfrm>
            <a:custGeom>
              <a:avLst/>
              <a:gdLst>
                <a:gd name="T0" fmla="*/ 95 w 96"/>
                <a:gd name="T1" fmla="*/ 89 h 96"/>
                <a:gd name="T2" fmla="*/ 74 w 96"/>
                <a:gd name="T3" fmla="*/ 69 h 96"/>
                <a:gd name="T4" fmla="*/ 84 w 96"/>
                <a:gd name="T5" fmla="*/ 42 h 96"/>
                <a:gd name="T6" fmla="*/ 42 w 96"/>
                <a:gd name="T7" fmla="*/ 0 h 96"/>
                <a:gd name="T8" fmla="*/ 0 w 96"/>
                <a:gd name="T9" fmla="*/ 42 h 96"/>
                <a:gd name="T10" fmla="*/ 42 w 96"/>
                <a:gd name="T11" fmla="*/ 84 h 96"/>
                <a:gd name="T12" fmla="*/ 69 w 96"/>
                <a:gd name="T13" fmla="*/ 74 h 96"/>
                <a:gd name="T14" fmla="*/ 89 w 96"/>
                <a:gd name="T15" fmla="*/ 95 h 96"/>
                <a:gd name="T16" fmla="*/ 92 w 96"/>
                <a:gd name="T17" fmla="*/ 96 h 96"/>
                <a:gd name="T18" fmla="*/ 95 w 96"/>
                <a:gd name="T19" fmla="*/ 95 h 96"/>
                <a:gd name="T20" fmla="*/ 95 w 96"/>
                <a:gd name="T21" fmla="*/ 89 h 96"/>
                <a:gd name="T22" fmla="*/ 64 w 96"/>
                <a:gd name="T23" fmla="*/ 45 h 96"/>
                <a:gd name="T24" fmla="*/ 69 w 96"/>
                <a:gd name="T25" fmla="*/ 48 h 96"/>
                <a:gd name="T26" fmla="*/ 69 w 96"/>
                <a:gd name="T27" fmla="*/ 49 h 96"/>
                <a:gd name="T28" fmla="*/ 69 w 96"/>
                <a:gd name="T29" fmla="*/ 51 h 96"/>
                <a:gd name="T30" fmla="*/ 63 w 96"/>
                <a:gd name="T31" fmla="*/ 61 h 96"/>
                <a:gd name="T32" fmla="*/ 62 w 96"/>
                <a:gd name="T33" fmla="*/ 62 h 96"/>
                <a:gd name="T34" fmla="*/ 60 w 96"/>
                <a:gd name="T35" fmla="*/ 62 h 96"/>
                <a:gd name="T36" fmla="*/ 56 w 96"/>
                <a:gd name="T37" fmla="*/ 59 h 96"/>
                <a:gd name="T38" fmla="*/ 50 w 96"/>
                <a:gd name="T39" fmla="*/ 62 h 96"/>
                <a:gd name="T40" fmla="*/ 50 w 96"/>
                <a:gd name="T41" fmla="*/ 68 h 96"/>
                <a:gd name="T42" fmla="*/ 48 w 96"/>
                <a:gd name="T43" fmla="*/ 70 h 96"/>
                <a:gd name="T44" fmla="*/ 36 w 96"/>
                <a:gd name="T45" fmla="*/ 70 h 96"/>
                <a:gd name="T46" fmla="*/ 34 w 96"/>
                <a:gd name="T47" fmla="*/ 68 h 96"/>
                <a:gd name="T48" fmla="*/ 34 w 96"/>
                <a:gd name="T49" fmla="*/ 63 h 96"/>
                <a:gd name="T50" fmla="*/ 28 w 96"/>
                <a:gd name="T51" fmla="*/ 59 h 96"/>
                <a:gd name="T52" fmla="*/ 23 w 96"/>
                <a:gd name="T53" fmla="*/ 62 h 96"/>
                <a:gd name="T54" fmla="*/ 21 w 96"/>
                <a:gd name="T55" fmla="*/ 61 h 96"/>
                <a:gd name="T56" fmla="*/ 15 w 96"/>
                <a:gd name="T57" fmla="*/ 51 h 96"/>
                <a:gd name="T58" fmla="*/ 15 w 96"/>
                <a:gd name="T59" fmla="*/ 49 h 96"/>
                <a:gd name="T60" fmla="*/ 15 w 96"/>
                <a:gd name="T61" fmla="*/ 48 h 96"/>
                <a:gd name="T62" fmla="*/ 20 w 96"/>
                <a:gd name="T63" fmla="*/ 45 h 96"/>
                <a:gd name="T64" fmla="*/ 20 w 96"/>
                <a:gd name="T65" fmla="*/ 39 h 96"/>
                <a:gd name="T66" fmla="*/ 16 w 96"/>
                <a:gd name="T67" fmla="*/ 36 h 96"/>
                <a:gd name="T68" fmla="*/ 15 w 96"/>
                <a:gd name="T69" fmla="*/ 35 h 96"/>
                <a:gd name="T70" fmla="*/ 15 w 96"/>
                <a:gd name="T71" fmla="*/ 33 h 96"/>
                <a:gd name="T72" fmla="*/ 21 w 96"/>
                <a:gd name="T73" fmla="*/ 23 h 96"/>
                <a:gd name="T74" fmla="*/ 24 w 96"/>
                <a:gd name="T75" fmla="*/ 22 h 96"/>
                <a:gd name="T76" fmla="*/ 28 w 96"/>
                <a:gd name="T77" fmla="*/ 25 h 96"/>
                <a:gd name="T78" fmla="*/ 34 w 96"/>
                <a:gd name="T79" fmla="*/ 21 h 96"/>
                <a:gd name="T80" fmla="*/ 34 w 96"/>
                <a:gd name="T81" fmla="*/ 16 h 96"/>
                <a:gd name="T82" fmla="*/ 36 w 96"/>
                <a:gd name="T83" fmla="*/ 14 h 96"/>
                <a:gd name="T84" fmla="*/ 48 w 96"/>
                <a:gd name="T85" fmla="*/ 14 h 96"/>
                <a:gd name="T86" fmla="*/ 50 w 96"/>
                <a:gd name="T87" fmla="*/ 16 h 96"/>
                <a:gd name="T88" fmla="*/ 50 w 96"/>
                <a:gd name="T89" fmla="*/ 22 h 96"/>
                <a:gd name="T90" fmla="*/ 56 w 96"/>
                <a:gd name="T91" fmla="*/ 25 h 96"/>
                <a:gd name="T92" fmla="*/ 60 w 96"/>
                <a:gd name="T93" fmla="*/ 22 h 96"/>
                <a:gd name="T94" fmla="*/ 62 w 96"/>
                <a:gd name="T95" fmla="*/ 22 h 96"/>
                <a:gd name="T96" fmla="*/ 63 w 96"/>
                <a:gd name="T97" fmla="*/ 23 h 96"/>
                <a:gd name="T98" fmla="*/ 69 w 96"/>
                <a:gd name="T99" fmla="*/ 33 h 96"/>
                <a:gd name="T100" fmla="*/ 69 w 96"/>
                <a:gd name="T101" fmla="*/ 35 h 96"/>
                <a:gd name="T102" fmla="*/ 69 w 96"/>
                <a:gd name="T103" fmla="*/ 36 h 96"/>
                <a:gd name="T104" fmla="*/ 64 w 96"/>
                <a:gd name="T105" fmla="*/ 39 h 96"/>
                <a:gd name="T106" fmla="*/ 64 w 96"/>
                <a:gd name="T107"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6">
                  <a:moveTo>
                    <a:pt x="95" y="89"/>
                  </a:moveTo>
                  <a:cubicBezTo>
                    <a:pt x="74" y="69"/>
                    <a:pt x="74" y="69"/>
                    <a:pt x="74" y="69"/>
                  </a:cubicBezTo>
                  <a:cubicBezTo>
                    <a:pt x="80" y="61"/>
                    <a:pt x="84" y="52"/>
                    <a:pt x="84" y="42"/>
                  </a:cubicBezTo>
                  <a:cubicBezTo>
                    <a:pt x="84" y="19"/>
                    <a:pt x="65" y="0"/>
                    <a:pt x="42" y="0"/>
                  </a:cubicBezTo>
                  <a:cubicBezTo>
                    <a:pt x="19" y="0"/>
                    <a:pt x="0" y="19"/>
                    <a:pt x="0" y="42"/>
                  </a:cubicBezTo>
                  <a:cubicBezTo>
                    <a:pt x="0" y="65"/>
                    <a:pt x="19" y="84"/>
                    <a:pt x="42" y="84"/>
                  </a:cubicBezTo>
                  <a:cubicBezTo>
                    <a:pt x="52" y="84"/>
                    <a:pt x="61" y="80"/>
                    <a:pt x="69" y="74"/>
                  </a:cubicBezTo>
                  <a:cubicBezTo>
                    <a:pt x="89" y="95"/>
                    <a:pt x="89" y="95"/>
                    <a:pt x="89" y="95"/>
                  </a:cubicBezTo>
                  <a:cubicBezTo>
                    <a:pt x="90" y="96"/>
                    <a:pt x="91" y="96"/>
                    <a:pt x="92" y="96"/>
                  </a:cubicBezTo>
                  <a:cubicBezTo>
                    <a:pt x="93" y="96"/>
                    <a:pt x="94" y="96"/>
                    <a:pt x="95" y="95"/>
                  </a:cubicBezTo>
                  <a:cubicBezTo>
                    <a:pt x="96" y="93"/>
                    <a:pt x="96" y="91"/>
                    <a:pt x="95" y="89"/>
                  </a:cubicBezTo>
                  <a:close/>
                  <a:moveTo>
                    <a:pt x="64" y="45"/>
                  </a:moveTo>
                  <a:cubicBezTo>
                    <a:pt x="69" y="48"/>
                    <a:pt x="69" y="48"/>
                    <a:pt x="69" y="48"/>
                  </a:cubicBezTo>
                  <a:cubicBezTo>
                    <a:pt x="69" y="48"/>
                    <a:pt x="69" y="49"/>
                    <a:pt x="69" y="49"/>
                  </a:cubicBezTo>
                  <a:cubicBezTo>
                    <a:pt x="70" y="50"/>
                    <a:pt x="70" y="50"/>
                    <a:pt x="69" y="51"/>
                  </a:cubicBezTo>
                  <a:cubicBezTo>
                    <a:pt x="63" y="61"/>
                    <a:pt x="63" y="61"/>
                    <a:pt x="63" y="61"/>
                  </a:cubicBezTo>
                  <a:cubicBezTo>
                    <a:pt x="63" y="62"/>
                    <a:pt x="63" y="62"/>
                    <a:pt x="62" y="62"/>
                  </a:cubicBezTo>
                  <a:cubicBezTo>
                    <a:pt x="61" y="62"/>
                    <a:pt x="61" y="62"/>
                    <a:pt x="60" y="62"/>
                  </a:cubicBezTo>
                  <a:cubicBezTo>
                    <a:pt x="56" y="59"/>
                    <a:pt x="56" y="59"/>
                    <a:pt x="56" y="59"/>
                  </a:cubicBezTo>
                  <a:cubicBezTo>
                    <a:pt x="55" y="60"/>
                    <a:pt x="53" y="61"/>
                    <a:pt x="50" y="62"/>
                  </a:cubicBezTo>
                  <a:cubicBezTo>
                    <a:pt x="50" y="68"/>
                    <a:pt x="50" y="68"/>
                    <a:pt x="50" y="68"/>
                  </a:cubicBezTo>
                  <a:cubicBezTo>
                    <a:pt x="50" y="69"/>
                    <a:pt x="50" y="70"/>
                    <a:pt x="48" y="70"/>
                  </a:cubicBezTo>
                  <a:cubicBezTo>
                    <a:pt x="36" y="70"/>
                    <a:pt x="36" y="70"/>
                    <a:pt x="36" y="70"/>
                  </a:cubicBezTo>
                  <a:cubicBezTo>
                    <a:pt x="35" y="70"/>
                    <a:pt x="34" y="69"/>
                    <a:pt x="34" y="68"/>
                  </a:cubicBezTo>
                  <a:cubicBezTo>
                    <a:pt x="34" y="63"/>
                    <a:pt x="34" y="63"/>
                    <a:pt x="34" y="63"/>
                  </a:cubicBezTo>
                  <a:cubicBezTo>
                    <a:pt x="32" y="62"/>
                    <a:pt x="30" y="61"/>
                    <a:pt x="28" y="59"/>
                  </a:cubicBezTo>
                  <a:cubicBezTo>
                    <a:pt x="23" y="62"/>
                    <a:pt x="23" y="62"/>
                    <a:pt x="23" y="62"/>
                  </a:cubicBezTo>
                  <a:cubicBezTo>
                    <a:pt x="23" y="62"/>
                    <a:pt x="21" y="62"/>
                    <a:pt x="21" y="61"/>
                  </a:cubicBezTo>
                  <a:cubicBezTo>
                    <a:pt x="15" y="51"/>
                    <a:pt x="15" y="51"/>
                    <a:pt x="15" y="51"/>
                  </a:cubicBezTo>
                  <a:cubicBezTo>
                    <a:pt x="14" y="50"/>
                    <a:pt x="14" y="50"/>
                    <a:pt x="15" y="49"/>
                  </a:cubicBezTo>
                  <a:cubicBezTo>
                    <a:pt x="15" y="49"/>
                    <a:pt x="15" y="48"/>
                    <a:pt x="15" y="48"/>
                  </a:cubicBezTo>
                  <a:cubicBezTo>
                    <a:pt x="20" y="45"/>
                    <a:pt x="20" y="45"/>
                    <a:pt x="20" y="45"/>
                  </a:cubicBezTo>
                  <a:cubicBezTo>
                    <a:pt x="20" y="43"/>
                    <a:pt x="20" y="41"/>
                    <a:pt x="20" y="39"/>
                  </a:cubicBezTo>
                  <a:cubicBezTo>
                    <a:pt x="16" y="36"/>
                    <a:pt x="16" y="36"/>
                    <a:pt x="16" y="36"/>
                  </a:cubicBezTo>
                  <a:cubicBezTo>
                    <a:pt x="15" y="36"/>
                    <a:pt x="15" y="35"/>
                    <a:pt x="15" y="35"/>
                  </a:cubicBezTo>
                  <a:cubicBezTo>
                    <a:pt x="14" y="34"/>
                    <a:pt x="15" y="34"/>
                    <a:pt x="15" y="33"/>
                  </a:cubicBezTo>
                  <a:cubicBezTo>
                    <a:pt x="21" y="23"/>
                    <a:pt x="21" y="23"/>
                    <a:pt x="21" y="23"/>
                  </a:cubicBezTo>
                  <a:cubicBezTo>
                    <a:pt x="21" y="22"/>
                    <a:pt x="23" y="22"/>
                    <a:pt x="24" y="22"/>
                  </a:cubicBezTo>
                  <a:cubicBezTo>
                    <a:pt x="28" y="25"/>
                    <a:pt x="28" y="25"/>
                    <a:pt x="28" y="25"/>
                  </a:cubicBezTo>
                  <a:cubicBezTo>
                    <a:pt x="30" y="23"/>
                    <a:pt x="32" y="22"/>
                    <a:pt x="34" y="21"/>
                  </a:cubicBezTo>
                  <a:cubicBezTo>
                    <a:pt x="34" y="16"/>
                    <a:pt x="34" y="16"/>
                    <a:pt x="34" y="16"/>
                  </a:cubicBezTo>
                  <a:cubicBezTo>
                    <a:pt x="34" y="15"/>
                    <a:pt x="35" y="14"/>
                    <a:pt x="36" y="14"/>
                  </a:cubicBezTo>
                  <a:cubicBezTo>
                    <a:pt x="48" y="14"/>
                    <a:pt x="48" y="14"/>
                    <a:pt x="48" y="14"/>
                  </a:cubicBezTo>
                  <a:cubicBezTo>
                    <a:pt x="50" y="14"/>
                    <a:pt x="50" y="15"/>
                    <a:pt x="50" y="16"/>
                  </a:cubicBezTo>
                  <a:cubicBezTo>
                    <a:pt x="50" y="22"/>
                    <a:pt x="50" y="22"/>
                    <a:pt x="50" y="22"/>
                  </a:cubicBezTo>
                  <a:cubicBezTo>
                    <a:pt x="53" y="23"/>
                    <a:pt x="54" y="24"/>
                    <a:pt x="56" y="25"/>
                  </a:cubicBezTo>
                  <a:cubicBezTo>
                    <a:pt x="60" y="22"/>
                    <a:pt x="60" y="22"/>
                    <a:pt x="60" y="22"/>
                  </a:cubicBezTo>
                  <a:cubicBezTo>
                    <a:pt x="61" y="22"/>
                    <a:pt x="61" y="22"/>
                    <a:pt x="62" y="22"/>
                  </a:cubicBezTo>
                  <a:cubicBezTo>
                    <a:pt x="63" y="22"/>
                    <a:pt x="63" y="22"/>
                    <a:pt x="63" y="23"/>
                  </a:cubicBezTo>
                  <a:cubicBezTo>
                    <a:pt x="69" y="33"/>
                    <a:pt x="69" y="33"/>
                    <a:pt x="69" y="33"/>
                  </a:cubicBezTo>
                  <a:cubicBezTo>
                    <a:pt x="70" y="34"/>
                    <a:pt x="70" y="34"/>
                    <a:pt x="69" y="35"/>
                  </a:cubicBezTo>
                  <a:cubicBezTo>
                    <a:pt x="69" y="35"/>
                    <a:pt x="69" y="36"/>
                    <a:pt x="69" y="36"/>
                  </a:cubicBezTo>
                  <a:cubicBezTo>
                    <a:pt x="64" y="39"/>
                    <a:pt x="64" y="39"/>
                    <a:pt x="64" y="39"/>
                  </a:cubicBezTo>
                  <a:cubicBezTo>
                    <a:pt x="64" y="41"/>
                    <a:pt x="64" y="43"/>
                    <a:pt x="6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3" name="Oval 42">
              <a:extLst>
                <a:ext uri="{FF2B5EF4-FFF2-40B4-BE49-F238E27FC236}">
                  <a16:creationId xmlns:a16="http://schemas.microsoft.com/office/drawing/2014/main" id="{F57AAC7B-ADB0-4437-64A8-E063FAB66F54}"/>
                </a:ext>
              </a:extLst>
            </p:cNvPr>
            <p:cNvSpPr>
              <a:spLocks noChangeArrowheads="1"/>
            </p:cNvSpPr>
            <p:nvPr/>
          </p:nvSpPr>
          <p:spPr bwMode="auto">
            <a:xfrm>
              <a:off x="3511550" y="4092575"/>
              <a:ext cx="74613" cy="76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44" name="Group 43">
            <a:extLst>
              <a:ext uri="{FF2B5EF4-FFF2-40B4-BE49-F238E27FC236}">
                <a16:creationId xmlns:a16="http://schemas.microsoft.com/office/drawing/2014/main" id="{3F1BAC2A-941A-908D-4952-9B74DF1C578E}"/>
              </a:ext>
            </a:extLst>
          </p:cNvPr>
          <p:cNvGrpSpPr/>
          <p:nvPr/>
        </p:nvGrpSpPr>
        <p:grpSpPr>
          <a:xfrm>
            <a:off x="7394468" y="4820075"/>
            <a:ext cx="479643" cy="418367"/>
            <a:chOff x="4833938" y="19050"/>
            <a:chExt cx="360363" cy="314325"/>
          </a:xfrm>
          <a:solidFill>
            <a:schemeClr val="bg1"/>
          </a:solidFill>
        </p:grpSpPr>
        <p:sp>
          <p:nvSpPr>
            <p:cNvPr id="45" name="Freeform 61">
              <a:extLst>
                <a:ext uri="{FF2B5EF4-FFF2-40B4-BE49-F238E27FC236}">
                  <a16:creationId xmlns:a16="http://schemas.microsoft.com/office/drawing/2014/main" id="{9BAFAB24-E0C4-239D-5887-6C89FCFBF908}"/>
                </a:ext>
              </a:extLst>
            </p:cNvPr>
            <p:cNvSpPr>
              <a:spLocks/>
            </p:cNvSpPr>
            <p:nvPr/>
          </p:nvSpPr>
          <p:spPr bwMode="auto">
            <a:xfrm>
              <a:off x="4833938" y="19050"/>
              <a:ext cx="263525" cy="314325"/>
            </a:xfrm>
            <a:custGeom>
              <a:avLst/>
              <a:gdLst>
                <a:gd name="T0" fmla="*/ 68 w 70"/>
                <a:gd name="T1" fmla="*/ 7 h 84"/>
                <a:gd name="T2" fmla="*/ 55 w 70"/>
                <a:gd name="T3" fmla="*/ 3 h 84"/>
                <a:gd name="T4" fmla="*/ 42 w 70"/>
                <a:gd name="T5" fmla="*/ 0 h 84"/>
                <a:gd name="T6" fmla="*/ 20 w 70"/>
                <a:gd name="T7" fmla="*/ 0 h 84"/>
                <a:gd name="T8" fmla="*/ 12 w 70"/>
                <a:gd name="T9" fmla="*/ 8 h 84"/>
                <a:gd name="T10" fmla="*/ 13 w 70"/>
                <a:gd name="T11" fmla="*/ 13 h 84"/>
                <a:gd name="T12" fmla="*/ 8 w 70"/>
                <a:gd name="T13" fmla="*/ 20 h 84"/>
                <a:gd name="T14" fmla="*/ 9 w 70"/>
                <a:gd name="T15" fmla="*/ 25 h 84"/>
                <a:gd name="T16" fmla="*/ 4 w 70"/>
                <a:gd name="T17" fmla="*/ 32 h 84"/>
                <a:gd name="T18" fmla="*/ 5 w 70"/>
                <a:gd name="T19" fmla="*/ 37 h 84"/>
                <a:gd name="T20" fmla="*/ 0 w 70"/>
                <a:gd name="T21" fmla="*/ 44 h 84"/>
                <a:gd name="T22" fmla="*/ 8 w 70"/>
                <a:gd name="T23" fmla="*/ 52 h 84"/>
                <a:gd name="T24" fmla="*/ 33 w 70"/>
                <a:gd name="T25" fmla="*/ 52 h 84"/>
                <a:gd name="T26" fmla="*/ 30 w 70"/>
                <a:gd name="T27" fmla="*/ 74 h 84"/>
                <a:gd name="T28" fmla="*/ 39 w 70"/>
                <a:gd name="T29" fmla="*/ 84 h 84"/>
                <a:gd name="T30" fmla="*/ 46 w 70"/>
                <a:gd name="T31" fmla="*/ 77 h 84"/>
                <a:gd name="T32" fmla="*/ 68 w 70"/>
                <a:gd name="T33" fmla="*/ 45 h 84"/>
                <a:gd name="T34" fmla="*/ 70 w 70"/>
                <a:gd name="T35" fmla="*/ 43 h 84"/>
                <a:gd name="T36" fmla="*/ 70 w 70"/>
                <a:gd name="T37" fmla="*/ 9 h 84"/>
                <a:gd name="T38" fmla="*/ 68 w 70"/>
                <a:gd name="T39" fmla="*/ 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68" y="7"/>
                  </a:moveTo>
                  <a:cubicBezTo>
                    <a:pt x="62" y="6"/>
                    <a:pt x="58" y="5"/>
                    <a:pt x="55" y="3"/>
                  </a:cubicBezTo>
                  <a:cubicBezTo>
                    <a:pt x="52" y="2"/>
                    <a:pt x="48" y="0"/>
                    <a:pt x="42" y="0"/>
                  </a:cubicBezTo>
                  <a:cubicBezTo>
                    <a:pt x="20" y="0"/>
                    <a:pt x="20" y="0"/>
                    <a:pt x="20" y="0"/>
                  </a:cubicBezTo>
                  <a:cubicBezTo>
                    <a:pt x="16" y="0"/>
                    <a:pt x="12" y="4"/>
                    <a:pt x="12" y="8"/>
                  </a:cubicBezTo>
                  <a:cubicBezTo>
                    <a:pt x="12" y="10"/>
                    <a:pt x="12" y="11"/>
                    <a:pt x="13" y="13"/>
                  </a:cubicBezTo>
                  <a:cubicBezTo>
                    <a:pt x="10" y="14"/>
                    <a:pt x="8" y="17"/>
                    <a:pt x="8" y="20"/>
                  </a:cubicBezTo>
                  <a:cubicBezTo>
                    <a:pt x="8" y="22"/>
                    <a:pt x="8" y="23"/>
                    <a:pt x="9" y="25"/>
                  </a:cubicBezTo>
                  <a:cubicBezTo>
                    <a:pt x="6" y="26"/>
                    <a:pt x="4" y="29"/>
                    <a:pt x="4" y="32"/>
                  </a:cubicBezTo>
                  <a:cubicBezTo>
                    <a:pt x="4" y="34"/>
                    <a:pt x="4" y="35"/>
                    <a:pt x="5" y="37"/>
                  </a:cubicBezTo>
                  <a:cubicBezTo>
                    <a:pt x="2" y="38"/>
                    <a:pt x="0" y="41"/>
                    <a:pt x="0" y="44"/>
                  </a:cubicBezTo>
                  <a:cubicBezTo>
                    <a:pt x="0" y="49"/>
                    <a:pt x="4" y="52"/>
                    <a:pt x="8" y="52"/>
                  </a:cubicBezTo>
                  <a:cubicBezTo>
                    <a:pt x="33" y="52"/>
                    <a:pt x="33" y="52"/>
                    <a:pt x="33" y="52"/>
                  </a:cubicBezTo>
                  <a:cubicBezTo>
                    <a:pt x="32" y="57"/>
                    <a:pt x="28" y="68"/>
                    <a:pt x="30" y="74"/>
                  </a:cubicBezTo>
                  <a:cubicBezTo>
                    <a:pt x="33" y="83"/>
                    <a:pt x="38" y="84"/>
                    <a:pt x="39" y="84"/>
                  </a:cubicBezTo>
                  <a:cubicBezTo>
                    <a:pt x="43" y="84"/>
                    <a:pt x="46" y="81"/>
                    <a:pt x="46" y="77"/>
                  </a:cubicBezTo>
                  <a:cubicBezTo>
                    <a:pt x="46" y="64"/>
                    <a:pt x="58" y="45"/>
                    <a:pt x="68" y="45"/>
                  </a:cubicBezTo>
                  <a:cubicBezTo>
                    <a:pt x="69" y="45"/>
                    <a:pt x="70" y="44"/>
                    <a:pt x="70" y="43"/>
                  </a:cubicBezTo>
                  <a:cubicBezTo>
                    <a:pt x="70" y="9"/>
                    <a:pt x="70" y="9"/>
                    <a:pt x="70" y="9"/>
                  </a:cubicBezTo>
                  <a:cubicBezTo>
                    <a:pt x="70" y="8"/>
                    <a:pt x="69" y="7"/>
                    <a:pt x="6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6" name="Freeform 62">
              <a:extLst>
                <a:ext uri="{FF2B5EF4-FFF2-40B4-BE49-F238E27FC236}">
                  <a16:creationId xmlns:a16="http://schemas.microsoft.com/office/drawing/2014/main" id="{FDB6DE86-BE33-D997-8648-B109EF04E2D0}"/>
                </a:ext>
              </a:extLst>
            </p:cNvPr>
            <p:cNvSpPr>
              <a:spLocks noEditPoints="1"/>
            </p:cNvSpPr>
            <p:nvPr/>
          </p:nvSpPr>
          <p:spPr bwMode="auto">
            <a:xfrm>
              <a:off x="5103813" y="19050"/>
              <a:ext cx="90488" cy="179388"/>
            </a:xfrm>
            <a:custGeom>
              <a:avLst/>
              <a:gdLst>
                <a:gd name="T0" fmla="*/ 22 w 24"/>
                <a:gd name="T1" fmla="*/ 0 h 48"/>
                <a:gd name="T2" fmla="*/ 2 w 24"/>
                <a:gd name="T3" fmla="*/ 0 h 48"/>
                <a:gd name="T4" fmla="*/ 0 w 24"/>
                <a:gd name="T5" fmla="*/ 2 h 48"/>
                <a:gd name="T6" fmla="*/ 0 w 24"/>
                <a:gd name="T7" fmla="*/ 46 h 48"/>
                <a:gd name="T8" fmla="*/ 2 w 24"/>
                <a:gd name="T9" fmla="*/ 48 h 48"/>
                <a:gd name="T10" fmla="*/ 22 w 24"/>
                <a:gd name="T11" fmla="*/ 48 h 48"/>
                <a:gd name="T12" fmla="*/ 24 w 24"/>
                <a:gd name="T13" fmla="*/ 46 h 48"/>
                <a:gd name="T14" fmla="*/ 24 w 24"/>
                <a:gd name="T15" fmla="*/ 2 h 48"/>
                <a:gd name="T16" fmla="*/ 22 w 24"/>
                <a:gd name="T17" fmla="*/ 0 h 48"/>
                <a:gd name="T18" fmla="*/ 10 w 24"/>
                <a:gd name="T19" fmla="*/ 11 h 48"/>
                <a:gd name="T20" fmla="*/ 8 w 24"/>
                <a:gd name="T21" fmla="*/ 9 h 48"/>
                <a:gd name="T22" fmla="*/ 10 w 24"/>
                <a:gd name="T23" fmla="*/ 7 h 48"/>
                <a:gd name="T24" fmla="*/ 12 w 24"/>
                <a:gd name="T25" fmla="*/ 9 h 48"/>
                <a:gd name="T26" fmla="*/ 10 w 24"/>
                <a:gd name="T27"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2" y="0"/>
                  </a:moveTo>
                  <a:cubicBezTo>
                    <a:pt x="2" y="0"/>
                    <a:pt x="2" y="0"/>
                    <a:pt x="2" y="0"/>
                  </a:cubicBezTo>
                  <a:cubicBezTo>
                    <a:pt x="1" y="0"/>
                    <a:pt x="0" y="1"/>
                    <a:pt x="0" y="2"/>
                  </a:cubicBezTo>
                  <a:cubicBezTo>
                    <a:pt x="0" y="46"/>
                    <a:pt x="0" y="46"/>
                    <a:pt x="0" y="46"/>
                  </a:cubicBezTo>
                  <a:cubicBezTo>
                    <a:pt x="0" y="47"/>
                    <a:pt x="1" y="48"/>
                    <a:pt x="2" y="48"/>
                  </a:cubicBezTo>
                  <a:cubicBezTo>
                    <a:pt x="22" y="48"/>
                    <a:pt x="22" y="48"/>
                    <a:pt x="22" y="48"/>
                  </a:cubicBezTo>
                  <a:cubicBezTo>
                    <a:pt x="23" y="48"/>
                    <a:pt x="24" y="47"/>
                    <a:pt x="24" y="46"/>
                  </a:cubicBezTo>
                  <a:cubicBezTo>
                    <a:pt x="24" y="2"/>
                    <a:pt x="24" y="2"/>
                    <a:pt x="24" y="2"/>
                  </a:cubicBezTo>
                  <a:cubicBezTo>
                    <a:pt x="24" y="1"/>
                    <a:pt x="23" y="0"/>
                    <a:pt x="22" y="0"/>
                  </a:cubicBezTo>
                  <a:close/>
                  <a:moveTo>
                    <a:pt x="10" y="11"/>
                  </a:moveTo>
                  <a:cubicBezTo>
                    <a:pt x="9" y="11"/>
                    <a:pt x="8" y="10"/>
                    <a:pt x="8" y="9"/>
                  </a:cubicBezTo>
                  <a:cubicBezTo>
                    <a:pt x="8" y="8"/>
                    <a:pt x="9" y="7"/>
                    <a:pt x="10" y="7"/>
                  </a:cubicBezTo>
                  <a:cubicBezTo>
                    <a:pt x="11" y="7"/>
                    <a:pt x="12" y="8"/>
                    <a:pt x="12" y="9"/>
                  </a:cubicBezTo>
                  <a:cubicBezTo>
                    <a:pt x="12" y="10"/>
                    <a:pt x="11" y="11"/>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66" name="Group 65">
            <a:extLst>
              <a:ext uri="{FF2B5EF4-FFF2-40B4-BE49-F238E27FC236}">
                <a16:creationId xmlns:a16="http://schemas.microsoft.com/office/drawing/2014/main" id="{2D321DD8-741E-F796-7847-D15552DB16AD}"/>
              </a:ext>
            </a:extLst>
          </p:cNvPr>
          <p:cNvGrpSpPr/>
          <p:nvPr/>
        </p:nvGrpSpPr>
        <p:grpSpPr>
          <a:xfrm>
            <a:off x="4317891" y="4819019"/>
            <a:ext cx="479642" cy="420479"/>
            <a:chOff x="4113213" y="11113"/>
            <a:chExt cx="360362" cy="315913"/>
          </a:xfrm>
          <a:solidFill>
            <a:schemeClr val="bg1"/>
          </a:solidFill>
        </p:grpSpPr>
        <p:sp>
          <p:nvSpPr>
            <p:cNvPr id="67" name="Freeform 63">
              <a:extLst>
                <a:ext uri="{FF2B5EF4-FFF2-40B4-BE49-F238E27FC236}">
                  <a16:creationId xmlns:a16="http://schemas.microsoft.com/office/drawing/2014/main" id="{A6CD6974-DDCA-A68F-0847-880C19B68CF5}"/>
                </a:ext>
              </a:extLst>
            </p:cNvPr>
            <p:cNvSpPr>
              <a:spLocks/>
            </p:cNvSpPr>
            <p:nvPr/>
          </p:nvSpPr>
          <p:spPr bwMode="auto">
            <a:xfrm>
              <a:off x="4210050" y="11113"/>
              <a:ext cx="263525" cy="315913"/>
            </a:xfrm>
            <a:custGeom>
              <a:avLst/>
              <a:gdLst>
                <a:gd name="T0" fmla="*/ 2 w 70"/>
                <a:gd name="T1" fmla="*/ 77 h 84"/>
                <a:gd name="T2" fmla="*/ 15 w 70"/>
                <a:gd name="T3" fmla="*/ 81 h 84"/>
                <a:gd name="T4" fmla="*/ 28 w 70"/>
                <a:gd name="T5" fmla="*/ 84 h 84"/>
                <a:gd name="T6" fmla="*/ 50 w 70"/>
                <a:gd name="T7" fmla="*/ 84 h 84"/>
                <a:gd name="T8" fmla="*/ 58 w 70"/>
                <a:gd name="T9" fmla="*/ 76 h 84"/>
                <a:gd name="T10" fmla="*/ 57 w 70"/>
                <a:gd name="T11" fmla="*/ 72 h 84"/>
                <a:gd name="T12" fmla="*/ 62 w 70"/>
                <a:gd name="T13" fmla="*/ 64 h 84"/>
                <a:gd name="T14" fmla="*/ 61 w 70"/>
                <a:gd name="T15" fmla="*/ 60 h 84"/>
                <a:gd name="T16" fmla="*/ 66 w 70"/>
                <a:gd name="T17" fmla="*/ 52 h 84"/>
                <a:gd name="T18" fmla="*/ 65 w 70"/>
                <a:gd name="T19" fmla="*/ 48 h 84"/>
                <a:gd name="T20" fmla="*/ 70 w 70"/>
                <a:gd name="T21" fmla="*/ 40 h 84"/>
                <a:gd name="T22" fmla="*/ 62 w 70"/>
                <a:gd name="T23" fmla="*/ 32 h 84"/>
                <a:gd name="T24" fmla="*/ 37 w 70"/>
                <a:gd name="T25" fmla="*/ 32 h 84"/>
                <a:gd name="T26" fmla="*/ 40 w 70"/>
                <a:gd name="T27" fmla="*/ 10 h 84"/>
                <a:gd name="T28" fmla="*/ 31 w 70"/>
                <a:gd name="T29" fmla="*/ 0 h 84"/>
                <a:gd name="T30" fmla="*/ 24 w 70"/>
                <a:gd name="T31" fmla="*/ 7 h 84"/>
                <a:gd name="T32" fmla="*/ 2 w 70"/>
                <a:gd name="T33" fmla="*/ 39 h 84"/>
                <a:gd name="T34" fmla="*/ 0 w 70"/>
                <a:gd name="T35" fmla="*/ 41 h 84"/>
                <a:gd name="T36" fmla="*/ 0 w 70"/>
                <a:gd name="T37" fmla="*/ 75 h 84"/>
                <a:gd name="T38" fmla="*/ 2 w 70"/>
                <a:gd name="T39"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4">
                  <a:moveTo>
                    <a:pt x="2" y="77"/>
                  </a:moveTo>
                  <a:cubicBezTo>
                    <a:pt x="8" y="78"/>
                    <a:pt x="12" y="80"/>
                    <a:pt x="15" y="81"/>
                  </a:cubicBezTo>
                  <a:cubicBezTo>
                    <a:pt x="18" y="83"/>
                    <a:pt x="22" y="84"/>
                    <a:pt x="28" y="84"/>
                  </a:cubicBezTo>
                  <a:cubicBezTo>
                    <a:pt x="50" y="84"/>
                    <a:pt x="50" y="84"/>
                    <a:pt x="50" y="84"/>
                  </a:cubicBezTo>
                  <a:cubicBezTo>
                    <a:pt x="54" y="84"/>
                    <a:pt x="58" y="80"/>
                    <a:pt x="58" y="76"/>
                  </a:cubicBezTo>
                  <a:cubicBezTo>
                    <a:pt x="58" y="74"/>
                    <a:pt x="57" y="73"/>
                    <a:pt x="57" y="72"/>
                  </a:cubicBezTo>
                  <a:cubicBezTo>
                    <a:pt x="60" y="70"/>
                    <a:pt x="62" y="67"/>
                    <a:pt x="62" y="64"/>
                  </a:cubicBezTo>
                  <a:cubicBezTo>
                    <a:pt x="62" y="62"/>
                    <a:pt x="61" y="61"/>
                    <a:pt x="61" y="60"/>
                  </a:cubicBezTo>
                  <a:cubicBezTo>
                    <a:pt x="64" y="58"/>
                    <a:pt x="66" y="55"/>
                    <a:pt x="66" y="52"/>
                  </a:cubicBezTo>
                  <a:cubicBezTo>
                    <a:pt x="66" y="50"/>
                    <a:pt x="65" y="49"/>
                    <a:pt x="65" y="48"/>
                  </a:cubicBezTo>
                  <a:cubicBezTo>
                    <a:pt x="68" y="46"/>
                    <a:pt x="70" y="43"/>
                    <a:pt x="70" y="40"/>
                  </a:cubicBezTo>
                  <a:cubicBezTo>
                    <a:pt x="70" y="36"/>
                    <a:pt x="66" y="32"/>
                    <a:pt x="62" y="32"/>
                  </a:cubicBezTo>
                  <a:cubicBezTo>
                    <a:pt x="37" y="32"/>
                    <a:pt x="37" y="32"/>
                    <a:pt x="37" y="32"/>
                  </a:cubicBezTo>
                  <a:cubicBezTo>
                    <a:pt x="38" y="27"/>
                    <a:pt x="42" y="16"/>
                    <a:pt x="40" y="10"/>
                  </a:cubicBezTo>
                  <a:cubicBezTo>
                    <a:pt x="37" y="1"/>
                    <a:pt x="32" y="0"/>
                    <a:pt x="31" y="0"/>
                  </a:cubicBezTo>
                  <a:cubicBezTo>
                    <a:pt x="27" y="0"/>
                    <a:pt x="24" y="3"/>
                    <a:pt x="24" y="7"/>
                  </a:cubicBezTo>
                  <a:cubicBezTo>
                    <a:pt x="24" y="20"/>
                    <a:pt x="12" y="39"/>
                    <a:pt x="2" y="39"/>
                  </a:cubicBezTo>
                  <a:cubicBezTo>
                    <a:pt x="1" y="39"/>
                    <a:pt x="0" y="40"/>
                    <a:pt x="0" y="41"/>
                  </a:cubicBezTo>
                  <a:cubicBezTo>
                    <a:pt x="0" y="75"/>
                    <a:pt x="0" y="75"/>
                    <a:pt x="0" y="75"/>
                  </a:cubicBezTo>
                  <a:cubicBezTo>
                    <a:pt x="0" y="76"/>
                    <a:pt x="1" y="77"/>
                    <a:pt x="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68" name="Freeform 64">
              <a:extLst>
                <a:ext uri="{FF2B5EF4-FFF2-40B4-BE49-F238E27FC236}">
                  <a16:creationId xmlns:a16="http://schemas.microsoft.com/office/drawing/2014/main" id="{AF485D32-032E-8EC6-B9EA-86BC0BAC9AC8}"/>
                </a:ext>
              </a:extLst>
            </p:cNvPr>
            <p:cNvSpPr>
              <a:spLocks noEditPoints="1"/>
            </p:cNvSpPr>
            <p:nvPr/>
          </p:nvSpPr>
          <p:spPr bwMode="auto">
            <a:xfrm>
              <a:off x="4113213" y="146050"/>
              <a:ext cx="90488" cy="180975"/>
            </a:xfrm>
            <a:custGeom>
              <a:avLst/>
              <a:gdLst>
                <a:gd name="T0" fmla="*/ 2 w 24"/>
                <a:gd name="T1" fmla="*/ 48 h 48"/>
                <a:gd name="T2" fmla="*/ 22 w 24"/>
                <a:gd name="T3" fmla="*/ 48 h 48"/>
                <a:gd name="T4" fmla="*/ 24 w 24"/>
                <a:gd name="T5" fmla="*/ 46 h 48"/>
                <a:gd name="T6" fmla="*/ 24 w 24"/>
                <a:gd name="T7" fmla="*/ 2 h 48"/>
                <a:gd name="T8" fmla="*/ 22 w 24"/>
                <a:gd name="T9" fmla="*/ 0 h 48"/>
                <a:gd name="T10" fmla="*/ 2 w 24"/>
                <a:gd name="T11" fmla="*/ 0 h 48"/>
                <a:gd name="T12" fmla="*/ 0 w 24"/>
                <a:gd name="T13" fmla="*/ 2 h 48"/>
                <a:gd name="T14" fmla="*/ 0 w 24"/>
                <a:gd name="T15" fmla="*/ 46 h 48"/>
                <a:gd name="T16" fmla="*/ 2 w 24"/>
                <a:gd name="T17" fmla="*/ 48 h 48"/>
                <a:gd name="T18" fmla="*/ 14 w 24"/>
                <a:gd name="T19" fmla="*/ 37 h 48"/>
                <a:gd name="T20" fmla="*/ 16 w 24"/>
                <a:gd name="T21" fmla="*/ 39 h 48"/>
                <a:gd name="T22" fmla="*/ 14 w 24"/>
                <a:gd name="T23" fmla="*/ 41 h 48"/>
                <a:gd name="T24" fmla="*/ 12 w 24"/>
                <a:gd name="T25" fmla="*/ 39 h 48"/>
                <a:gd name="T26" fmla="*/ 14 w 24"/>
                <a:gd name="T2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 y="48"/>
                  </a:moveTo>
                  <a:cubicBezTo>
                    <a:pt x="22" y="48"/>
                    <a:pt x="22" y="48"/>
                    <a:pt x="22" y="48"/>
                  </a:cubicBezTo>
                  <a:cubicBezTo>
                    <a:pt x="23" y="48"/>
                    <a:pt x="24" y="47"/>
                    <a:pt x="24" y="46"/>
                  </a:cubicBezTo>
                  <a:cubicBezTo>
                    <a:pt x="24" y="2"/>
                    <a:pt x="24" y="2"/>
                    <a:pt x="24" y="2"/>
                  </a:cubicBezTo>
                  <a:cubicBezTo>
                    <a:pt x="24" y="1"/>
                    <a:pt x="23" y="0"/>
                    <a:pt x="22" y="0"/>
                  </a:cubicBezTo>
                  <a:cubicBezTo>
                    <a:pt x="2" y="0"/>
                    <a:pt x="2" y="0"/>
                    <a:pt x="2" y="0"/>
                  </a:cubicBezTo>
                  <a:cubicBezTo>
                    <a:pt x="1" y="0"/>
                    <a:pt x="0" y="1"/>
                    <a:pt x="0" y="2"/>
                  </a:cubicBezTo>
                  <a:cubicBezTo>
                    <a:pt x="0" y="46"/>
                    <a:pt x="0" y="46"/>
                    <a:pt x="0" y="46"/>
                  </a:cubicBezTo>
                  <a:cubicBezTo>
                    <a:pt x="0" y="47"/>
                    <a:pt x="1" y="48"/>
                    <a:pt x="2" y="48"/>
                  </a:cubicBezTo>
                  <a:close/>
                  <a:moveTo>
                    <a:pt x="14" y="37"/>
                  </a:moveTo>
                  <a:cubicBezTo>
                    <a:pt x="15" y="37"/>
                    <a:pt x="16" y="38"/>
                    <a:pt x="16" y="39"/>
                  </a:cubicBezTo>
                  <a:cubicBezTo>
                    <a:pt x="16" y="40"/>
                    <a:pt x="15" y="41"/>
                    <a:pt x="14" y="41"/>
                  </a:cubicBezTo>
                  <a:cubicBezTo>
                    <a:pt x="13" y="41"/>
                    <a:pt x="12" y="40"/>
                    <a:pt x="12" y="39"/>
                  </a:cubicBezTo>
                  <a:cubicBezTo>
                    <a:pt x="12" y="38"/>
                    <a:pt x="13" y="37"/>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1331954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1110660-6AA1-B663-3334-7442848D16BA}"/>
              </a:ext>
            </a:extLst>
          </p:cNvPr>
          <p:cNvGraphicFramePr>
            <a:graphicFrameLocks noChangeAspect="1"/>
          </p:cNvGraphicFramePr>
          <p:nvPr>
            <p:custDataLst>
              <p:tags r:id="rId1"/>
            </p:custDataLst>
            <p:extLst>
              <p:ext uri="{D42A27DB-BD31-4B8C-83A1-F6EECF244321}">
                <p14:modId xmlns:p14="http://schemas.microsoft.com/office/powerpoint/2010/main" val="2728760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3" name="Rectangle 62">
            <a:extLst>
              <a:ext uri="{FF2B5EF4-FFF2-40B4-BE49-F238E27FC236}">
                <a16:creationId xmlns:a16="http://schemas.microsoft.com/office/drawing/2014/main" id="{35D92010-DE99-ED2E-7E84-428FFB1543A3}"/>
              </a:ext>
            </a:extLst>
          </p:cNvPr>
          <p:cNvSpPr/>
          <p:nvPr/>
        </p:nvSpPr>
        <p:spPr>
          <a:xfrm>
            <a:off x="0" y="1866900"/>
            <a:ext cx="12192000" cy="3124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vert="horz"/>
          <a:lstStyle/>
          <a:p>
            <a:r>
              <a:rPr lang="en-US" dirty="0"/>
              <a:t>Hybrid model</a:t>
            </a:r>
          </a:p>
        </p:txBody>
      </p:sp>
      <p:grpSp>
        <p:nvGrpSpPr>
          <p:cNvPr id="70" name="Group 69">
            <a:extLst>
              <a:ext uri="{FF2B5EF4-FFF2-40B4-BE49-F238E27FC236}">
                <a16:creationId xmlns:a16="http://schemas.microsoft.com/office/drawing/2014/main" id="{0E13BC52-D4A0-7247-6349-1EBE6A463E92}"/>
              </a:ext>
            </a:extLst>
          </p:cNvPr>
          <p:cNvGrpSpPr/>
          <p:nvPr/>
        </p:nvGrpSpPr>
        <p:grpSpPr>
          <a:xfrm>
            <a:off x="609600" y="1260193"/>
            <a:ext cx="4337620" cy="4337614"/>
            <a:chOff x="3927191" y="483238"/>
            <a:chExt cx="4337620" cy="4337614"/>
          </a:xfrm>
        </p:grpSpPr>
        <p:sp>
          <p:nvSpPr>
            <p:cNvPr id="66" name="Oval 65">
              <a:extLst>
                <a:ext uri="{FF2B5EF4-FFF2-40B4-BE49-F238E27FC236}">
                  <a16:creationId xmlns:a16="http://schemas.microsoft.com/office/drawing/2014/main" id="{DD910151-125D-768F-652A-3E5983383A54}"/>
                </a:ext>
              </a:extLst>
            </p:cNvPr>
            <p:cNvSpPr/>
            <p:nvPr/>
          </p:nvSpPr>
          <p:spPr>
            <a:xfrm>
              <a:off x="3927191" y="483238"/>
              <a:ext cx="4337620" cy="43376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Slate Pro" panose="02000506040000020004" pitchFamily="2" charset="0"/>
                <a:sym typeface="Slate Pro" panose="02000506040000020004" pitchFamily="2" charset="0"/>
              </a:endParaRPr>
            </a:p>
          </p:txBody>
        </p:sp>
        <p:grpSp>
          <p:nvGrpSpPr>
            <p:cNvPr id="62" name="Group 61">
              <a:extLst>
                <a:ext uri="{FF2B5EF4-FFF2-40B4-BE49-F238E27FC236}">
                  <a16:creationId xmlns:a16="http://schemas.microsoft.com/office/drawing/2014/main" id="{8744038A-B5AA-DC1F-0A41-CA3D163FF0CC}"/>
                </a:ext>
              </a:extLst>
            </p:cNvPr>
            <p:cNvGrpSpPr/>
            <p:nvPr/>
          </p:nvGrpSpPr>
          <p:grpSpPr>
            <a:xfrm>
              <a:off x="4427948" y="804210"/>
              <a:ext cx="3336104" cy="3695668"/>
              <a:chOff x="4425030" y="804210"/>
              <a:chExt cx="3336104" cy="3695668"/>
            </a:xfrm>
          </p:grpSpPr>
          <p:pic>
            <p:nvPicPr>
              <p:cNvPr id="61" name="Picture 60">
                <a:extLst>
                  <a:ext uri="{FF2B5EF4-FFF2-40B4-BE49-F238E27FC236}">
                    <a16:creationId xmlns:a16="http://schemas.microsoft.com/office/drawing/2014/main" id="{C5331B22-F051-0C7E-DA4E-AB56E269296B}"/>
                  </a:ext>
                </a:extLst>
              </p:cNvPr>
              <p:cNvPicPr preferRelativeResize="0">
                <a:picLocks noChangeAspect="1"/>
              </p:cNvPicPr>
              <p:nvPr/>
            </p:nvPicPr>
            <p:blipFill rotWithShape="1">
              <a:blip r:embed="rId6">
                <a:duotone>
                  <a:schemeClr val="bg2">
                    <a:shade val="45000"/>
                    <a:satMod val="135000"/>
                  </a:schemeClr>
                  <a:prstClr val="white"/>
                </a:duotone>
              </a:blip>
              <a:srcRect l="9752" t="6896" r="33987" b="8772"/>
              <a:stretch/>
            </p:blipFill>
            <p:spPr>
              <a:xfrm>
                <a:off x="4720260" y="1279837"/>
                <a:ext cx="2745645" cy="2745644"/>
              </a:xfrm>
              <a:custGeom>
                <a:avLst/>
                <a:gdLst>
                  <a:gd name="connsiteX0" fmla="*/ 1939637 w 3879274"/>
                  <a:gd name="connsiteY0" fmla="*/ 0 h 3879272"/>
                  <a:gd name="connsiteX1" fmla="*/ 3879274 w 3879274"/>
                  <a:gd name="connsiteY1" fmla="*/ 1939636 h 3879272"/>
                  <a:gd name="connsiteX2" fmla="*/ 1939637 w 3879274"/>
                  <a:gd name="connsiteY2" fmla="*/ 3879272 h 3879272"/>
                  <a:gd name="connsiteX3" fmla="*/ 0 w 3879274"/>
                  <a:gd name="connsiteY3" fmla="*/ 1939636 h 3879272"/>
                  <a:gd name="connsiteX4" fmla="*/ 1939637 w 3879274"/>
                  <a:gd name="connsiteY4" fmla="*/ 0 h 387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74" h="3879272">
                    <a:moveTo>
                      <a:pt x="1939637" y="0"/>
                    </a:moveTo>
                    <a:cubicBezTo>
                      <a:pt x="3010869" y="0"/>
                      <a:pt x="3879274" y="868405"/>
                      <a:pt x="3879274" y="1939636"/>
                    </a:cubicBezTo>
                    <a:cubicBezTo>
                      <a:pt x="3879274" y="3010867"/>
                      <a:pt x="3010869" y="3879272"/>
                      <a:pt x="1939637" y="3879272"/>
                    </a:cubicBezTo>
                    <a:cubicBezTo>
                      <a:pt x="868405" y="3879272"/>
                      <a:pt x="0" y="3010867"/>
                      <a:pt x="0" y="1939636"/>
                    </a:cubicBezTo>
                    <a:cubicBezTo>
                      <a:pt x="0" y="868405"/>
                      <a:pt x="868405" y="0"/>
                      <a:pt x="1939637" y="0"/>
                    </a:cubicBezTo>
                    <a:close/>
                  </a:path>
                </a:pathLst>
              </a:custGeom>
            </p:spPr>
          </p:pic>
          <p:sp>
            <p:nvSpPr>
              <p:cNvPr id="4" name="Oval 3">
                <a:extLst>
                  <a:ext uri="{FF2B5EF4-FFF2-40B4-BE49-F238E27FC236}">
                    <a16:creationId xmlns:a16="http://schemas.microsoft.com/office/drawing/2014/main" id="{E065DA4A-E7BE-6134-14D0-C47C05426799}"/>
                  </a:ext>
                </a:extLst>
              </p:cNvPr>
              <p:cNvSpPr/>
              <p:nvPr/>
            </p:nvSpPr>
            <p:spPr>
              <a:xfrm>
                <a:off x="5109304" y="1668882"/>
                <a:ext cx="1967557" cy="196755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Slate Pro" panose="02000506040000020004" pitchFamily="2" charset="0"/>
                    <a:sym typeface="Slate Pro" panose="02000506040000020004" pitchFamily="2" charset="0"/>
                  </a:rPr>
                  <a:t>HYBRID</a:t>
                </a:r>
              </a:p>
            </p:txBody>
          </p:sp>
          <p:grpSp>
            <p:nvGrpSpPr>
              <p:cNvPr id="60" name="Group 59">
                <a:extLst>
                  <a:ext uri="{FF2B5EF4-FFF2-40B4-BE49-F238E27FC236}">
                    <a16:creationId xmlns:a16="http://schemas.microsoft.com/office/drawing/2014/main" id="{131A97D3-45A4-A5A4-1FE2-FDC502D952BE}"/>
                  </a:ext>
                </a:extLst>
              </p:cNvPr>
              <p:cNvGrpSpPr/>
              <p:nvPr/>
            </p:nvGrpSpPr>
            <p:grpSpPr>
              <a:xfrm>
                <a:off x="4425030" y="804210"/>
                <a:ext cx="3336104" cy="3695668"/>
                <a:chOff x="4425030" y="804210"/>
                <a:chExt cx="3336104" cy="3695668"/>
              </a:xfrm>
            </p:grpSpPr>
            <p:sp>
              <p:nvSpPr>
                <p:cNvPr id="5" name="Arrow: Right 4">
                  <a:extLst>
                    <a:ext uri="{FF2B5EF4-FFF2-40B4-BE49-F238E27FC236}">
                      <a16:creationId xmlns:a16="http://schemas.microsoft.com/office/drawing/2014/main" id="{9C705240-A263-2161-465C-79AF70E21378}"/>
                    </a:ext>
                  </a:extLst>
                </p:cNvPr>
                <p:cNvSpPr/>
                <p:nvPr/>
              </p:nvSpPr>
              <p:spPr>
                <a:xfrm rot="5400000">
                  <a:off x="5846500" y="1069722"/>
                  <a:ext cx="499001" cy="419884"/>
                </a:xfrm>
                <a:prstGeom prst="rightArrow">
                  <a:avLst>
                    <a:gd name="adj1" fmla="val 100000"/>
                    <a:gd name="adj2" fmla="val 50000"/>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00"/>
                    <a:buFontTx/>
                    <a:buNone/>
                    <a:tabLst/>
                    <a:defRPr/>
                  </a:pPr>
                  <a:endParaRPr kumimoji="0" lang="en-US" sz="1600" b="1" i="0" u="none" strike="noStrike" kern="1200" cap="none" spc="0" normalizeH="0" baseline="0" noProof="0">
                    <a:ln>
                      <a:noFill/>
                    </a:ln>
                    <a:solidFill>
                      <a:srgbClr val="FFFFFF"/>
                    </a:solidFill>
                    <a:effectLst/>
                    <a:uLnTx/>
                    <a:uFillTx/>
                    <a:latin typeface="Slate Pro" panose="02000506040000020004" pitchFamily="2" charset="0"/>
                    <a:cs typeface="Calibri"/>
                    <a:sym typeface="Slate Pro" panose="02000506040000020004" pitchFamily="2" charset="0"/>
                  </a:endParaRPr>
                </a:p>
              </p:txBody>
            </p:sp>
            <p:sp>
              <p:nvSpPr>
                <p:cNvPr id="34" name="Arrow: Right 33">
                  <a:extLst>
                    <a:ext uri="{FF2B5EF4-FFF2-40B4-BE49-F238E27FC236}">
                      <a16:creationId xmlns:a16="http://schemas.microsoft.com/office/drawing/2014/main" id="{20CABF73-12B1-11EE-3C9B-20DC00052DA0}"/>
                    </a:ext>
                  </a:extLst>
                </p:cNvPr>
                <p:cNvSpPr/>
                <p:nvPr/>
              </p:nvSpPr>
              <p:spPr>
                <a:xfrm rot="16200000">
                  <a:off x="5846501" y="3815713"/>
                  <a:ext cx="499001" cy="419884"/>
                </a:xfrm>
                <a:prstGeom prst="rightArrow">
                  <a:avLst>
                    <a:gd name="adj1" fmla="val 100000"/>
                    <a:gd name="adj2" fmla="val 50000"/>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00"/>
                    <a:buFontTx/>
                    <a:buNone/>
                    <a:tabLst/>
                    <a:defRPr/>
                  </a:pPr>
                  <a:endParaRPr kumimoji="0" lang="en-US" sz="1600" b="1" i="0" u="none" strike="noStrike" kern="1200" cap="none" spc="0" normalizeH="0" baseline="0" noProof="0">
                    <a:ln>
                      <a:noFill/>
                    </a:ln>
                    <a:solidFill>
                      <a:srgbClr val="FFFFFF"/>
                    </a:solidFill>
                    <a:effectLst/>
                    <a:uLnTx/>
                    <a:uFillTx/>
                    <a:latin typeface="Slate Pro" panose="02000506040000020004" pitchFamily="2" charset="0"/>
                    <a:cs typeface="Calibri"/>
                    <a:sym typeface="Slate Pro" panose="02000506040000020004" pitchFamily="2" charset="0"/>
                  </a:endParaRPr>
                </a:p>
              </p:txBody>
            </p:sp>
            <p:sp>
              <p:nvSpPr>
                <p:cNvPr id="36" name="Arrow: Right 35">
                  <a:extLst>
                    <a:ext uri="{FF2B5EF4-FFF2-40B4-BE49-F238E27FC236}">
                      <a16:creationId xmlns:a16="http://schemas.microsoft.com/office/drawing/2014/main" id="{E4EBDC79-0EFF-F943-07A6-39271125FE88}"/>
                    </a:ext>
                  </a:extLst>
                </p:cNvPr>
                <p:cNvSpPr/>
                <p:nvPr/>
              </p:nvSpPr>
              <p:spPr>
                <a:xfrm rot="19800000">
                  <a:off x="4597041" y="3029930"/>
                  <a:ext cx="499001" cy="419884"/>
                </a:xfrm>
                <a:prstGeom prst="rightArrow">
                  <a:avLst>
                    <a:gd name="adj1" fmla="val 100000"/>
                    <a:gd name="adj2" fmla="val 50000"/>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00"/>
                    <a:buFontTx/>
                    <a:buNone/>
                    <a:tabLst/>
                    <a:defRPr/>
                  </a:pPr>
                  <a:endParaRPr kumimoji="0" lang="en-US" sz="1600" b="1" i="0" u="none" strike="noStrike" kern="1200" cap="none" spc="0" normalizeH="0" baseline="0" noProof="0">
                    <a:ln>
                      <a:noFill/>
                    </a:ln>
                    <a:solidFill>
                      <a:srgbClr val="FFFFFF"/>
                    </a:solidFill>
                    <a:effectLst/>
                    <a:uLnTx/>
                    <a:uFillTx/>
                    <a:latin typeface="Slate Pro" panose="02000506040000020004" pitchFamily="2" charset="0"/>
                    <a:cs typeface="Calibri"/>
                    <a:sym typeface="Slate Pro" panose="02000506040000020004" pitchFamily="2" charset="0"/>
                  </a:endParaRPr>
                </a:p>
              </p:txBody>
            </p:sp>
            <p:sp>
              <p:nvSpPr>
                <p:cNvPr id="37" name="Arrow: Right 36">
                  <a:extLst>
                    <a:ext uri="{FF2B5EF4-FFF2-40B4-BE49-F238E27FC236}">
                      <a16:creationId xmlns:a16="http://schemas.microsoft.com/office/drawing/2014/main" id="{A6C9C779-6FC5-69CF-5875-E6166D208E8D}"/>
                    </a:ext>
                  </a:extLst>
                </p:cNvPr>
                <p:cNvSpPr/>
                <p:nvPr/>
              </p:nvSpPr>
              <p:spPr>
                <a:xfrm rot="1800000" flipH="1">
                  <a:off x="7095959" y="3029930"/>
                  <a:ext cx="499001" cy="419884"/>
                </a:xfrm>
                <a:prstGeom prst="rightArrow">
                  <a:avLst>
                    <a:gd name="adj1" fmla="val 100000"/>
                    <a:gd name="adj2" fmla="val 50000"/>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00"/>
                    <a:buFontTx/>
                    <a:buNone/>
                    <a:tabLst/>
                    <a:defRPr/>
                  </a:pPr>
                  <a:endParaRPr kumimoji="0" lang="en-US" sz="1600" b="1" i="0" u="none" strike="noStrike" kern="1200" cap="none" spc="0" normalizeH="0" baseline="0" noProof="0">
                    <a:ln>
                      <a:noFill/>
                    </a:ln>
                    <a:solidFill>
                      <a:srgbClr val="FFFFFF"/>
                    </a:solidFill>
                    <a:effectLst/>
                    <a:uLnTx/>
                    <a:uFillTx/>
                    <a:latin typeface="Slate Pro" panose="02000506040000020004" pitchFamily="2" charset="0"/>
                    <a:cs typeface="Calibri"/>
                    <a:sym typeface="Slate Pro" panose="02000506040000020004" pitchFamily="2" charset="0"/>
                  </a:endParaRPr>
                </a:p>
              </p:txBody>
            </p:sp>
            <p:sp>
              <p:nvSpPr>
                <p:cNvPr id="43" name="Arrow: Right 42">
                  <a:extLst>
                    <a:ext uri="{FF2B5EF4-FFF2-40B4-BE49-F238E27FC236}">
                      <a16:creationId xmlns:a16="http://schemas.microsoft.com/office/drawing/2014/main" id="{4029D0C0-B0CA-6753-27D1-A4DFBFC6E2D6}"/>
                    </a:ext>
                  </a:extLst>
                </p:cNvPr>
                <p:cNvSpPr/>
                <p:nvPr/>
              </p:nvSpPr>
              <p:spPr>
                <a:xfrm rot="1800000" flipV="1">
                  <a:off x="4597041" y="1781178"/>
                  <a:ext cx="499001" cy="419884"/>
                </a:xfrm>
                <a:prstGeom prst="rightArrow">
                  <a:avLst>
                    <a:gd name="adj1" fmla="val 100000"/>
                    <a:gd name="adj2" fmla="val 50000"/>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00"/>
                    <a:buFontTx/>
                    <a:buNone/>
                    <a:tabLst/>
                    <a:defRPr/>
                  </a:pPr>
                  <a:endParaRPr kumimoji="0" lang="en-US" sz="1600" b="1" i="0" u="none" strike="noStrike" kern="1200" cap="none" spc="0" normalizeH="0" baseline="0" noProof="0">
                    <a:ln>
                      <a:noFill/>
                    </a:ln>
                    <a:solidFill>
                      <a:srgbClr val="FFFFFF"/>
                    </a:solidFill>
                    <a:effectLst/>
                    <a:uLnTx/>
                    <a:uFillTx/>
                    <a:latin typeface="Slate Pro" panose="02000506040000020004" pitchFamily="2" charset="0"/>
                    <a:cs typeface="Calibri"/>
                    <a:sym typeface="Slate Pro" panose="02000506040000020004" pitchFamily="2" charset="0"/>
                  </a:endParaRPr>
                </a:p>
              </p:txBody>
            </p:sp>
            <p:sp>
              <p:nvSpPr>
                <p:cNvPr id="44" name="Arrow: Right 43">
                  <a:extLst>
                    <a:ext uri="{FF2B5EF4-FFF2-40B4-BE49-F238E27FC236}">
                      <a16:creationId xmlns:a16="http://schemas.microsoft.com/office/drawing/2014/main" id="{6BA3DD6A-7C70-66B8-FEE4-7A5684DE6A78}"/>
                    </a:ext>
                  </a:extLst>
                </p:cNvPr>
                <p:cNvSpPr/>
                <p:nvPr/>
              </p:nvSpPr>
              <p:spPr>
                <a:xfrm rot="19800000" flipH="1" flipV="1">
                  <a:off x="7095959" y="1781178"/>
                  <a:ext cx="499001" cy="419884"/>
                </a:xfrm>
                <a:prstGeom prst="rightArrow">
                  <a:avLst>
                    <a:gd name="adj1" fmla="val 100000"/>
                    <a:gd name="adj2" fmla="val 50000"/>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00"/>
                    <a:buFontTx/>
                    <a:buNone/>
                    <a:tabLst/>
                    <a:defRPr/>
                  </a:pPr>
                  <a:endParaRPr kumimoji="0" lang="en-US" sz="1600" b="1" i="0" u="none" strike="noStrike" kern="1200" cap="none" spc="0" normalizeH="0" baseline="0" noProof="0">
                    <a:ln>
                      <a:noFill/>
                    </a:ln>
                    <a:solidFill>
                      <a:srgbClr val="FFFFFF"/>
                    </a:solidFill>
                    <a:effectLst/>
                    <a:uLnTx/>
                    <a:uFillTx/>
                    <a:latin typeface="Slate Pro" panose="02000506040000020004" pitchFamily="2" charset="0"/>
                    <a:cs typeface="Calibri"/>
                    <a:sym typeface="Slate Pro" panose="02000506040000020004" pitchFamily="2" charset="0"/>
                  </a:endParaRPr>
                </a:p>
              </p:txBody>
            </p:sp>
            <p:grpSp>
              <p:nvGrpSpPr>
                <p:cNvPr id="51" name="Group 50">
                  <a:extLst>
                    <a:ext uri="{FF2B5EF4-FFF2-40B4-BE49-F238E27FC236}">
                      <a16:creationId xmlns:a16="http://schemas.microsoft.com/office/drawing/2014/main" id="{F8A9B2BB-F386-A7A6-E4E0-ED0E4070BD23}"/>
                    </a:ext>
                  </a:extLst>
                </p:cNvPr>
                <p:cNvGrpSpPr/>
                <p:nvPr/>
              </p:nvGrpSpPr>
              <p:grpSpPr>
                <a:xfrm>
                  <a:off x="4425030" y="1661628"/>
                  <a:ext cx="415675" cy="1910337"/>
                  <a:chOff x="4425030" y="1661628"/>
                  <a:chExt cx="415675" cy="1910337"/>
                </a:xfrm>
              </p:grpSpPr>
              <p:sp>
                <p:nvSpPr>
                  <p:cNvPr id="49" name="Oval 48">
                    <a:extLst>
                      <a:ext uri="{FF2B5EF4-FFF2-40B4-BE49-F238E27FC236}">
                        <a16:creationId xmlns:a16="http://schemas.microsoft.com/office/drawing/2014/main" id="{74CA3E9A-C79F-6B4C-2B51-B59B8D904143}"/>
                      </a:ext>
                    </a:extLst>
                  </p:cNvPr>
                  <p:cNvSpPr/>
                  <p:nvPr/>
                </p:nvSpPr>
                <p:spPr>
                  <a:xfrm>
                    <a:off x="4425030" y="3156290"/>
                    <a:ext cx="415675" cy="41567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50" name="Oval 49">
                    <a:extLst>
                      <a:ext uri="{FF2B5EF4-FFF2-40B4-BE49-F238E27FC236}">
                        <a16:creationId xmlns:a16="http://schemas.microsoft.com/office/drawing/2014/main" id="{D5D9F025-401E-F5F9-7CCB-EF2B292B6CEE}"/>
                      </a:ext>
                    </a:extLst>
                  </p:cNvPr>
                  <p:cNvSpPr/>
                  <p:nvPr/>
                </p:nvSpPr>
                <p:spPr>
                  <a:xfrm>
                    <a:off x="4425030" y="1661628"/>
                    <a:ext cx="415675" cy="41567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sp>
              <p:nvSpPr>
                <p:cNvPr id="53" name="Oval 52">
                  <a:extLst>
                    <a:ext uri="{FF2B5EF4-FFF2-40B4-BE49-F238E27FC236}">
                      <a16:creationId xmlns:a16="http://schemas.microsoft.com/office/drawing/2014/main" id="{84821347-14A5-9CB7-D423-16B4EF937BEE}"/>
                    </a:ext>
                  </a:extLst>
                </p:cNvPr>
                <p:cNvSpPr/>
                <p:nvPr/>
              </p:nvSpPr>
              <p:spPr>
                <a:xfrm>
                  <a:off x="7345459" y="3156290"/>
                  <a:ext cx="415675" cy="41567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54" name="Oval 53">
                  <a:extLst>
                    <a:ext uri="{FF2B5EF4-FFF2-40B4-BE49-F238E27FC236}">
                      <a16:creationId xmlns:a16="http://schemas.microsoft.com/office/drawing/2014/main" id="{5087F48A-3F58-2D0C-5D8A-27569A742668}"/>
                    </a:ext>
                  </a:extLst>
                </p:cNvPr>
                <p:cNvSpPr/>
                <p:nvPr/>
              </p:nvSpPr>
              <p:spPr>
                <a:xfrm>
                  <a:off x="7345459" y="1661628"/>
                  <a:ext cx="415675" cy="415675"/>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55" name="Oval 54">
                  <a:extLst>
                    <a:ext uri="{FF2B5EF4-FFF2-40B4-BE49-F238E27FC236}">
                      <a16:creationId xmlns:a16="http://schemas.microsoft.com/office/drawing/2014/main" id="{434A44C2-AE1A-5CAD-3424-A9D5B85008A3}"/>
                    </a:ext>
                  </a:extLst>
                </p:cNvPr>
                <p:cNvSpPr/>
                <p:nvPr/>
              </p:nvSpPr>
              <p:spPr>
                <a:xfrm>
                  <a:off x="5886084" y="804210"/>
                  <a:ext cx="419832" cy="419832"/>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sp>
              <p:nvSpPr>
                <p:cNvPr id="56" name="Oval 55">
                  <a:extLst>
                    <a:ext uri="{FF2B5EF4-FFF2-40B4-BE49-F238E27FC236}">
                      <a16:creationId xmlns:a16="http://schemas.microsoft.com/office/drawing/2014/main" id="{CE325267-655C-216A-B31D-23626EEDA5AC}"/>
                    </a:ext>
                  </a:extLst>
                </p:cNvPr>
                <p:cNvSpPr/>
                <p:nvPr/>
              </p:nvSpPr>
              <p:spPr>
                <a:xfrm>
                  <a:off x="5886084" y="4080046"/>
                  <a:ext cx="419832" cy="419832"/>
                </a:xfrm>
                <a:prstGeom prst="ellipse">
                  <a:avLst/>
                </a:prstGeom>
                <a:solidFill>
                  <a:srgbClr val="00B050"/>
                </a:solidFill>
                <a:ln w="9525" cap="flat" cmpd="sng">
                  <a:noFill/>
                  <a:prstDash val="solid"/>
                  <a:round/>
                  <a:headEnd type="none" w="sm" len="sm"/>
                  <a:tailEnd type="none" w="sm" len="sm"/>
                </a:ln>
                <a:effectLst>
                  <a:outerShdw blurRad="76200" dist="50800" dir="5400000" algn="tl" rotWithShape="0">
                    <a:schemeClr val="lt2">
                      <a:alpha val="3529"/>
                    </a:schemeClr>
                  </a:outerShdw>
                </a:effectLst>
              </p:spPr>
              <p:txBody>
                <a:bodyPr spcFirstLastPara="1" wrap="square" lIns="731520" tIns="182875" rIns="182875" bIns="182875" anchor="ctr" anchorCtr="0">
                  <a:noAutofit/>
                </a:bodyPr>
                <a:lstStyle/>
                <a:p>
                  <a:pPr>
                    <a:buClr>
                      <a:srgbClr val="FFFFFF"/>
                    </a:buClr>
                    <a:buSzPts val="1300"/>
                  </a:pPr>
                  <a:endParaRPr lang="en-US" sz="1600" b="1">
                    <a:solidFill>
                      <a:srgbClr val="FFFFFF"/>
                    </a:solidFill>
                    <a:latin typeface="Slate Pro" panose="02000506040000020004" pitchFamily="2" charset="0"/>
                    <a:cs typeface="Calibri"/>
                    <a:sym typeface="Slate Pro" panose="02000506040000020004" pitchFamily="2" charset="0"/>
                  </a:endParaRPr>
                </a:p>
              </p:txBody>
            </p:sp>
          </p:grpSp>
          <p:sp>
            <p:nvSpPr>
              <p:cNvPr id="64" name="Oval 63">
                <a:extLst>
                  <a:ext uri="{FF2B5EF4-FFF2-40B4-BE49-F238E27FC236}">
                    <a16:creationId xmlns:a16="http://schemas.microsoft.com/office/drawing/2014/main" id="{8A0CB09F-94EF-5974-1D42-4BDDD8BAA420}"/>
                  </a:ext>
                </a:extLst>
              </p:cNvPr>
              <p:cNvSpPr/>
              <p:nvPr/>
            </p:nvSpPr>
            <p:spPr>
              <a:xfrm>
                <a:off x="5109304" y="1668882"/>
                <a:ext cx="1967557" cy="196755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Slate Pro" panose="02000506040000020004" pitchFamily="2" charset="0"/>
                    <a:sym typeface="Slate Pro" panose="02000506040000020004" pitchFamily="2" charset="0"/>
                  </a:rPr>
                  <a:t>HYBRID</a:t>
                </a:r>
              </a:p>
            </p:txBody>
          </p:sp>
        </p:grpSp>
      </p:grpSp>
      <p:sp>
        <p:nvSpPr>
          <p:cNvPr id="68" name="TextBox 67">
            <a:extLst>
              <a:ext uri="{FF2B5EF4-FFF2-40B4-BE49-F238E27FC236}">
                <a16:creationId xmlns:a16="http://schemas.microsoft.com/office/drawing/2014/main" id="{6745D467-BD8A-E9C8-33E8-E606E056E19D}"/>
              </a:ext>
            </a:extLst>
          </p:cNvPr>
          <p:cNvSpPr txBox="1"/>
          <p:nvPr/>
        </p:nvSpPr>
        <p:spPr>
          <a:xfrm>
            <a:off x="6063561" y="2513365"/>
            <a:ext cx="2299271" cy="1631216"/>
          </a:xfrm>
          <a:prstGeom prst="rect">
            <a:avLst/>
          </a:prstGeom>
          <a:noFill/>
        </p:spPr>
        <p:txBody>
          <a:bodyPr wrap="square">
            <a:spAutoFit/>
          </a:bodyPr>
          <a:lstStyle/>
          <a:p>
            <a:r>
              <a:rPr kumimoji="0" lang="en-US" sz="2000" b="1" i="0" u="none" strike="noStrike" kern="1200" cap="none" spc="0" normalizeH="0" baseline="0" noProof="0" dirty="0">
                <a:ln>
                  <a:noFill/>
                </a:ln>
                <a:solidFill>
                  <a:srgbClr val="FFFFFF"/>
                </a:solidFill>
                <a:effectLst/>
                <a:uLnTx/>
                <a:uFillTx/>
                <a:latin typeface="Slate Pro" panose="02000506040000020004" pitchFamily="2" charset="0"/>
                <a:cs typeface="Calibri"/>
                <a:sym typeface="Slate Pro" panose="02000506040000020004" pitchFamily="2" charset="0"/>
              </a:rPr>
              <a:t>The hybrid model includes any combination of the previously listed designs.</a:t>
            </a:r>
            <a:endParaRPr lang="en-US" sz="2000" dirty="0">
              <a:latin typeface="Slate Pro" panose="02000506040000020004" pitchFamily="2" charset="0"/>
              <a:sym typeface="Slate Pro" panose="02000506040000020004" pitchFamily="2" charset="0"/>
            </a:endParaRPr>
          </a:p>
        </p:txBody>
      </p:sp>
      <p:sp>
        <p:nvSpPr>
          <p:cNvPr id="96" name="Oval 95">
            <a:extLst>
              <a:ext uri="{FF2B5EF4-FFF2-40B4-BE49-F238E27FC236}">
                <a16:creationId xmlns:a16="http://schemas.microsoft.com/office/drawing/2014/main" id="{C84EDB17-F274-A871-D0A6-41191B1CC169}"/>
              </a:ext>
            </a:extLst>
          </p:cNvPr>
          <p:cNvSpPr/>
          <p:nvPr/>
        </p:nvSpPr>
        <p:spPr>
          <a:xfrm>
            <a:off x="4620597" y="2846354"/>
            <a:ext cx="1165292" cy="116529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97" name="TextBox 96">
            <a:extLst>
              <a:ext uri="{FF2B5EF4-FFF2-40B4-BE49-F238E27FC236}">
                <a16:creationId xmlns:a16="http://schemas.microsoft.com/office/drawing/2014/main" id="{B2029D0D-135A-4574-B226-96E738DC65C0}"/>
              </a:ext>
            </a:extLst>
          </p:cNvPr>
          <p:cNvSpPr txBox="1"/>
          <p:nvPr/>
        </p:nvSpPr>
        <p:spPr>
          <a:xfrm>
            <a:off x="8622176" y="2590309"/>
            <a:ext cx="2674473" cy="1477328"/>
          </a:xfrm>
          <a:prstGeom prst="rect">
            <a:avLst/>
          </a:prstGeom>
          <a:noFill/>
        </p:spPr>
        <p:txBody>
          <a:bodyPr wrap="square">
            <a:spAutoFit/>
          </a:bodyPr>
          <a:lstStyle/>
          <a:p>
            <a:r>
              <a:rPr kumimoji="0" lang="en-US" i="0" u="none" strike="noStrike" kern="1200" cap="none" spc="0" normalizeH="0" baseline="0" noProof="0" dirty="0">
                <a:ln>
                  <a:noFill/>
                </a:ln>
                <a:solidFill>
                  <a:srgbClr val="FFFFFF"/>
                </a:solidFill>
                <a:effectLst/>
                <a:uLnTx/>
                <a:uFillTx/>
                <a:latin typeface="Slate Pro" panose="02000506040000020004" pitchFamily="2" charset="0"/>
                <a:cs typeface="Calibri"/>
                <a:sym typeface="Slate Pro" panose="02000506040000020004" pitchFamily="2" charset="0"/>
              </a:rPr>
              <a:t>Combining more than two options to form your sales strategy will add too much complexity and be difficult to implement and scale.</a:t>
            </a:r>
            <a:endParaRPr lang="en-US" dirty="0">
              <a:latin typeface="Slate Pro" panose="02000506040000020004" pitchFamily="2" charset="0"/>
              <a:sym typeface="Slate Pro" panose="02000506040000020004" pitchFamily="2" charset="0"/>
            </a:endParaRPr>
          </a:p>
        </p:txBody>
      </p:sp>
      <p:cxnSp>
        <p:nvCxnSpPr>
          <p:cNvPr id="99" name="Straight Connector 98">
            <a:extLst>
              <a:ext uri="{FF2B5EF4-FFF2-40B4-BE49-F238E27FC236}">
                <a16:creationId xmlns:a16="http://schemas.microsoft.com/office/drawing/2014/main" id="{408DBF3E-02F8-7EDF-CC35-F76605D00FF2}"/>
              </a:ext>
            </a:extLst>
          </p:cNvPr>
          <p:cNvCxnSpPr>
            <a:cxnSpLocks/>
          </p:cNvCxnSpPr>
          <p:nvPr/>
        </p:nvCxnSpPr>
        <p:spPr>
          <a:xfrm>
            <a:off x="8492504" y="2111446"/>
            <a:ext cx="0" cy="26351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Arc 106">
            <a:extLst>
              <a:ext uri="{FF2B5EF4-FFF2-40B4-BE49-F238E27FC236}">
                <a16:creationId xmlns:a16="http://schemas.microsoft.com/office/drawing/2014/main" id="{D6A288DC-3E83-E2D4-8E43-6F9FF63B6885}"/>
              </a:ext>
            </a:extLst>
          </p:cNvPr>
          <p:cNvSpPr/>
          <p:nvPr/>
        </p:nvSpPr>
        <p:spPr>
          <a:xfrm>
            <a:off x="4472597" y="2698354"/>
            <a:ext cx="1461292" cy="1461292"/>
          </a:xfrm>
          <a:prstGeom prst="arc">
            <a:avLst>
              <a:gd name="adj1" fmla="val 14468767"/>
              <a:gd name="adj2" fmla="val 7165729"/>
            </a:avLst>
          </a:prstGeom>
          <a:noFill/>
          <a:ln w="635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10" name="Freeform 12">
            <a:extLst>
              <a:ext uri="{FF2B5EF4-FFF2-40B4-BE49-F238E27FC236}">
                <a16:creationId xmlns:a16="http://schemas.microsoft.com/office/drawing/2014/main" id="{9A99F129-1693-F48C-107C-AE77BCAB8527}"/>
              </a:ext>
            </a:extLst>
          </p:cNvPr>
          <p:cNvSpPr>
            <a:spLocks noEditPoints="1"/>
          </p:cNvSpPr>
          <p:nvPr/>
        </p:nvSpPr>
        <p:spPr bwMode="auto">
          <a:xfrm>
            <a:off x="4963422" y="3181783"/>
            <a:ext cx="479643" cy="494434"/>
          </a:xfrm>
          <a:custGeom>
            <a:avLst/>
            <a:gdLst>
              <a:gd name="T0" fmla="*/ 78 w 96"/>
              <a:gd name="T1" fmla="*/ 60 h 96"/>
              <a:gd name="T2" fmla="*/ 73 w 96"/>
              <a:gd name="T3" fmla="*/ 61 h 96"/>
              <a:gd name="T4" fmla="*/ 59 w 96"/>
              <a:gd name="T5" fmla="*/ 33 h 96"/>
              <a:gd name="T6" fmla="*/ 66 w 96"/>
              <a:gd name="T7" fmla="*/ 18 h 96"/>
              <a:gd name="T8" fmla="*/ 48 w 96"/>
              <a:gd name="T9" fmla="*/ 0 h 96"/>
              <a:gd name="T10" fmla="*/ 30 w 96"/>
              <a:gd name="T11" fmla="*/ 18 h 96"/>
              <a:gd name="T12" fmla="*/ 37 w 96"/>
              <a:gd name="T13" fmla="*/ 33 h 96"/>
              <a:gd name="T14" fmla="*/ 23 w 96"/>
              <a:gd name="T15" fmla="*/ 61 h 96"/>
              <a:gd name="T16" fmla="*/ 18 w 96"/>
              <a:gd name="T17" fmla="*/ 60 h 96"/>
              <a:gd name="T18" fmla="*/ 0 w 96"/>
              <a:gd name="T19" fmla="*/ 78 h 96"/>
              <a:gd name="T20" fmla="*/ 18 w 96"/>
              <a:gd name="T21" fmla="*/ 96 h 96"/>
              <a:gd name="T22" fmla="*/ 36 w 96"/>
              <a:gd name="T23" fmla="*/ 80 h 96"/>
              <a:gd name="T24" fmla="*/ 60 w 96"/>
              <a:gd name="T25" fmla="*/ 80 h 96"/>
              <a:gd name="T26" fmla="*/ 78 w 96"/>
              <a:gd name="T27" fmla="*/ 96 h 96"/>
              <a:gd name="T28" fmla="*/ 96 w 96"/>
              <a:gd name="T29" fmla="*/ 78 h 96"/>
              <a:gd name="T30" fmla="*/ 78 w 96"/>
              <a:gd name="T31" fmla="*/ 60 h 96"/>
              <a:gd name="T32" fmla="*/ 60 w 96"/>
              <a:gd name="T33" fmla="*/ 76 h 96"/>
              <a:gd name="T34" fmla="*/ 36 w 96"/>
              <a:gd name="T35" fmla="*/ 76 h 96"/>
              <a:gd name="T36" fmla="*/ 27 w 96"/>
              <a:gd name="T37" fmla="*/ 62 h 96"/>
              <a:gd name="T38" fmla="*/ 41 w 96"/>
              <a:gd name="T39" fmla="*/ 35 h 96"/>
              <a:gd name="T40" fmla="*/ 48 w 96"/>
              <a:gd name="T41" fmla="*/ 36 h 96"/>
              <a:gd name="T42" fmla="*/ 55 w 96"/>
              <a:gd name="T43" fmla="*/ 35 h 96"/>
              <a:gd name="T44" fmla="*/ 69 w 96"/>
              <a:gd name="T45" fmla="*/ 62 h 96"/>
              <a:gd name="T46" fmla="*/ 60 w 96"/>
              <a:gd name="T47" fmla="*/ 7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78" y="60"/>
                </a:moveTo>
                <a:cubicBezTo>
                  <a:pt x="76" y="60"/>
                  <a:pt x="74" y="60"/>
                  <a:pt x="73" y="61"/>
                </a:cubicBezTo>
                <a:cubicBezTo>
                  <a:pt x="59" y="33"/>
                  <a:pt x="59" y="33"/>
                  <a:pt x="59" y="33"/>
                </a:cubicBezTo>
                <a:cubicBezTo>
                  <a:pt x="63" y="29"/>
                  <a:pt x="66" y="24"/>
                  <a:pt x="66" y="18"/>
                </a:cubicBezTo>
                <a:cubicBezTo>
                  <a:pt x="66" y="8"/>
                  <a:pt x="58" y="0"/>
                  <a:pt x="48" y="0"/>
                </a:cubicBezTo>
                <a:cubicBezTo>
                  <a:pt x="38" y="0"/>
                  <a:pt x="30" y="8"/>
                  <a:pt x="30" y="18"/>
                </a:cubicBezTo>
                <a:cubicBezTo>
                  <a:pt x="30" y="24"/>
                  <a:pt x="33" y="29"/>
                  <a:pt x="37" y="33"/>
                </a:cubicBezTo>
                <a:cubicBezTo>
                  <a:pt x="23" y="61"/>
                  <a:pt x="23" y="61"/>
                  <a:pt x="23" y="61"/>
                </a:cubicBezTo>
                <a:cubicBezTo>
                  <a:pt x="22" y="60"/>
                  <a:pt x="20" y="60"/>
                  <a:pt x="18" y="60"/>
                </a:cubicBezTo>
                <a:cubicBezTo>
                  <a:pt x="8" y="60"/>
                  <a:pt x="0" y="68"/>
                  <a:pt x="0" y="78"/>
                </a:cubicBezTo>
                <a:cubicBezTo>
                  <a:pt x="0" y="88"/>
                  <a:pt x="8" y="96"/>
                  <a:pt x="18" y="96"/>
                </a:cubicBezTo>
                <a:cubicBezTo>
                  <a:pt x="27" y="96"/>
                  <a:pt x="35" y="89"/>
                  <a:pt x="36" y="80"/>
                </a:cubicBezTo>
                <a:cubicBezTo>
                  <a:pt x="60" y="80"/>
                  <a:pt x="60" y="80"/>
                  <a:pt x="60" y="80"/>
                </a:cubicBezTo>
                <a:cubicBezTo>
                  <a:pt x="61" y="89"/>
                  <a:pt x="69" y="96"/>
                  <a:pt x="78" y="96"/>
                </a:cubicBezTo>
                <a:cubicBezTo>
                  <a:pt x="88" y="96"/>
                  <a:pt x="96" y="88"/>
                  <a:pt x="96" y="78"/>
                </a:cubicBezTo>
                <a:cubicBezTo>
                  <a:pt x="96" y="68"/>
                  <a:pt x="88" y="60"/>
                  <a:pt x="78" y="60"/>
                </a:cubicBezTo>
                <a:close/>
                <a:moveTo>
                  <a:pt x="60" y="76"/>
                </a:moveTo>
                <a:cubicBezTo>
                  <a:pt x="36" y="76"/>
                  <a:pt x="36" y="76"/>
                  <a:pt x="36" y="76"/>
                </a:cubicBezTo>
                <a:cubicBezTo>
                  <a:pt x="35" y="70"/>
                  <a:pt x="32" y="65"/>
                  <a:pt x="27" y="62"/>
                </a:cubicBezTo>
                <a:cubicBezTo>
                  <a:pt x="41" y="35"/>
                  <a:pt x="41" y="35"/>
                  <a:pt x="41" y="35"/>
                </a:cubicBezTo>
                <a:cubicBezTo>
                  <a:pt x="43" y="35"/>
                  <a:pt x="45" y="36"/>
                  <a:pt x="48" y="36"/>
                </a:cubicBezTo>
                <a:cubicBezTo>
                  <a:pt x="50" y="36"/>
                  <a:pt x="53" y="35"/>
                  <a:pt x="55" y="35"/>
                </a:cubicBezTo>
                <a:cubicBezTo>
                  <a:pt x="69" y="62"/>
                  <a:pt x="69" y="62"/>
                  <a:pt x="69" y="62"/>
                </a:cubicBezTo>
                <a:cubicBezTo>
                  <a:pt x="64" y="65"/>
                  <a:pt x="61" y="70"/>
                  <a:pt x="60"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Tree>
    <p:extLst>
      <p:ext uri="{BB962C8B-B14F-4D97-AF65-F5344CB8AC3E}">
        <p14:creationId xmlns:p14="http://schemas.microsoft.com/office/powerpoint/2010/main" val="1954537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C4EB958-0BAF-2B75-A15E-22BA295883EA}"/>
              </a:ext>
            </a:extLst>
          </p:cNvPr>
          <p:cNvGraphicFramePr>
            <a:graphicFrameLocks noChangeAspect="1"/>
          </p:cNvGraphicFramePr>
          <p:nvPr>
            <p:custDataLst>
              <p:tags r:id="rId1"/>
            </p:custDataLst>
            <p:extLst>
              <p:ext uri="{D42A27DB-BD31-4B8C-83A1-F6EECF244321}">
                <p14:modId xmlns:p14="http://schemas.microsoft.com/office/powerpoint/2010/main" val="2544894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88F866F-35CB-E355-5BEF-EEC76CFED775}"/>
              </a:ext>
            </a:extLst>
          </p:cNvPr>
          <p:cNvSpPr>
            <a:spLocks noGrp="1"/>
          </p:cNvSpPr>
          <p:nvPr>
            <p:ph type="body" sz="quarter" idx="10"/>
          </p:nvPr>
        </p:nvSpPr>
        <p:spPr/>
        <p:txBody>
          <a:bodyPr/>
          <a:lstStyle/>
          <a:p>
            <a:r>
              <a:rPr lang="en-US" dirty="0"/>
              <a:t>Organizational Design and Coverage Model Methodology </a:t>
            </a:r>
          </a:p>
        </p:txBody>
      </p:sp>
      <p:sp>
        <p:nvSpPr>
          <p:cNvPr id="6" name="Text Placeholder 5">
            <a:extLst>
              <a:ext uri="{FF2B5EF4-FFF2-40B4-BE49-F238E27FC236}">
                <a16:creationId xmlns:a16="http://schemas.microsoft.com/office/drawing/2014/main" id="{CFDC0119-3FB0-12E3-1298-E5DC88FED16E}"/>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49606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284ED68-2753-04A7-2EAC-599BFD2A3987}"/>
              </a:ext>
            </a:extLst>
          </p:cNvPr>
          <p:cNvGraphicFramePr>
            <a:graphicFrameLocks noChangeAspect="1"/>
          </p:cNvGraphicFramePr>
          <p:nvPr>
            <p:custDataLst>
              <p:tags r:id="rId1"/>
            </p:custDataLst>
            <p:extLst>
              <p:ext uri="{D42A27DB-BD31-4B8C-83A1-F6EECF244321}">
                <p14:modId xmlns:p14="http://schemas.microsoft.com/office/powerpoint/2010/main" val="1380120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35" name="Group 34">
            <a:extLst>
              <a:ext uri="{FF2B5EF4-FFF2-40B4-BE49-F238E27FC236}">
                <a16:creationId xmlns:a16="http://schemas.microsoft.com/office/drawing/2014/main" id="{DBE8AD17-C7AC-D9BE-BAC3-1761AE0401D4}"/>
              </a:ext>
            </a:extLst>
          </p:cNvPr>
          <p:cNvGrpSpPr/>
          <p:nvPr/>
        </p:nvGrpSpPr>
        <p:grpSpPr>
          <a:xfrm>
            <a:off x="609600" y="1016001"/>
            <a:ext cx="2088674" cy="994268"/>
            <a:chOff x="609600" y="1016001"/>
            <a:chExt cx="2088674" cy="685800"/>
          </a:xfrm>
        </p:grpSpPr>
        <p:pic>
          <p:nvPicPr>
            <p:cNvPr id="33" name="Picture 32" descr="A group of people sitting at a table&#10;&#10;Description automatically generated">
              <a:extLst>
                <a:ext uri="{FF2B5EF4-FFF2-40B4-BE49-F238E27FC236}">
                  <a16:creationId xmlns:a16="http://schemas.microsoft.com/office/drawing/2014/main" id="{18B2608D-17F1-9749-2049-1C2A16AC1DD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5000" t="29235" r="77868" b="50000"/>
            <a:stretch/>
          </p:blipFill>
          <p:spPr>
            <a:xfrm>
              <a:off x="609601" y="1016001"/>
              <a:ext cx="2088673" cy="685800"/>
            </a:xfrm>
            <a:custGeom>
              <a:avLst/>
              <a:gdLst>
                <a:gd name="connsiteX0" fmla="*/ 0 w 2088673"/>
                <a:gd name="connsiteY0" fmla="*/ 0 h 685800"/>
                <a:gd name="connsiteX1" fmla="*/ 2088673 w 2088673"/>
                <a:gd name="connsiteY1" fmla="*/ 0 h 685800"/>
                <a:gd name="connsiteX2" fmla="*/ 2088673 w 2088673"/>
                <a:gd name="connsiteY2" fmla="*/ 685800 h 685800"/>
                <a:gd name="connsiteX3" fmla="*/ 0 w 2088673"/>
                <a:gd name="connsiteY3" fmla="*/ 685800 h 685800"/>
                <a:gd name="connsiteX4" fmla="*/ 0 w 2088673"/>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673" h="685800">
                  <a:moveTo>
                    <a:pt x="0" y="0"/>
                  </a:moveTo>
                  <a:lnTo>
                    <a:pt x="2088673" y="0"/>
                  </a:lnTo>
                  <a:lnTo>
                    <a:pt x="2088673" y="685800"/>
                  </a:lnTo>
                  <a:lnTo>
                    <a:pt x="0" y="685800"/>
                  </a:lnTo>
                  <a:lnTo>
                    <a:pt x="0" y="0"/>
                  </a:lnTo>
                  <a:close/>
                </a:path>
              </a:pathLst>
            </a:custGeom>
          </p:spPr>
        </p:pic>
        <p:sp>
          <p:nvSpPr>
            <p:cNvPr id="22" name="Rectangle 21">
              <a:extLst>
                <a:ext uri="{FF2B5EF4-FFF2-40B4-BE49-F238E27FC236}">
                  <a16:creationId xmlns:a16="http://schemas.microsoft.com/office/drawing/2014/main" id="{704CE390-B64D-B476-0491-1EBBC4B6BE8E}"/>
                </a:ext>
              </a:extLst>
            </p:cNvPr>
            <p:cNvSpPr/>
            <p:nvPr/>
          </p:nvSpPr>
          <p:spPr>
            <a:xfrm>
              <a:off x="609600" y="1016001"/>
              <a:ext cx="2088673" cy="6858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36" name="Group 35">
            <a:extLst>
              <a:ext uri="{FF2B5EF4-FFF2-40B4-BE49-F238E27FC236}">
                <a16:creationId xmlns:a16="http://schemas.microsoft.com/office/drawing/2014/main" id="{312893E6-2AEB-A572-4986-89000CC1C2B2}"/>
              </a:ext>
            </a:extLst>
          </p:cNvPr>
          <p:cNvGrpSpPr/>
          <p:nvPr/>
        </p:nvGrpSpPr>
        <p:grpSpPr>
          <a:xfrm>
            <a:off x="2828004" y="1016001"/>
            <a:ext cx="2088674" cy="994268"/>
            <a:chOff x="2828004" y="1016001"/>
            <a:chExt cx="2088674" cy="685800"/>
          </a:xfrm>
        </p:grpSpPr>
        <p:pic>
          <p:nvPicPr>
            <p:cNvPr id="32" name="Picture 31" descr="A group of people sitting at a table&#10;&#10;Description automatically generated">
              <a:extLst>
                <a:ext uri="{FF2B5EF4-FFF2-40B4-BE49-F238E27FC236}">
                  <a16:creationId xmlns:a16="http://schemas.microsoft.com/office/drawing/2014/main" id="{C248F268-64C2-475A-3CF6-821761E0AA8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23196" t="29235" r="59673" b="50000"/>
            <a:stretch/>
          </p:blipFill>
          <p:spPr>
            <a:xfrm>
              <a:off x="2828005" y="1016001"/>
              <a:ext cx="2088673" cy="685800"/>
            </a:xfrm>
            <a:custGeom>
              <a:avLst/>
              <a:gdLst>
                <a:gd name="connsiteX0" fmla="*/ 0 w 2088673"/>
                <a:gd name="connsiteY0" fmla="*/ 0 h 685800"/>
                <a:gd name="connsiteX1" fmla="*/ 2088673 w 2088673"/>
                <a:gd name="connsiteY1" fmla="*/ 0 h 685800"/>
                <a:gd name="connsiteX2" fmla="*/ 2088673 w 2088673"/>
                <a:gd name="connsiteY2" fmla="*/ 685800 h 685800"/>
                <a:gd name="connsiteX3" fmla="*/ 0 w 2088673"/>
                <a:gd name="connsiteY3" fmla="*/ 685800 h 685800"/>
                <a:gd name="connsiteX4" fmla="*/ 0 w 2088673"/>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673" h="685800">
                  <a:moveTo>
                    <a:pt x="0" y="0"/>
                  </a:moveTo>
                  <a:lnTo>
                    <a:pt x="2088673" y="0"/>
                  </a:lnTo>
                  <a:lnTo>
                    <a:pt x="2088673" y="685800"/>
                  </a:lnTo>
                  <a:lnTo>
                    <a:pt x="0" y="685800"/>
                  </a:lnTo>
                  <a:lnTo>
                    <a:pt x="0" y="0"/>
                  </a:lnTo>
                  <a:close/>
                </a:path>
              </a:pathLst>
            </a:custGeom>
          </p:spPr>
        </p:pic>
        <p:sp>
          <p:nvSpPr>
            <p:cNvPr id="23" name="Rectangle 22">
              <a:extLst>
                <a:ext uri="{FF2B5EF4-FFF2-40B4-BE49-F238E27FC236}">
                  <a16:creationId xmlns:a16="http://schemas.microsoft.com/office/drawing/2014/main" id="{D96C985D-611E-AFA0-3DDA-F96C8DABC380}"/>
                </a:ext>
              </a:extLst>
            </p:cNvPr>
            <p:cNvSpPr/>
            <p:nvPr/>
          </p:nvSpPr>
          <p:spPr>
            <a:xfrm>
              <a:off x="2828004" y="1016001"/>
              <a:ext cx="2088673" cy="6858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37" name="Group 36">
            <a:extLst>
              <a:ext uri="{FF2B5EF4-FFF2-40B4-BE49-F238E27FC236}">
                <a16:creationId xmlns:a16="http://schemas.microsoft.com/office/drawing/2014/main" id="{BA8C9165-3393-6B0D-FACA-80C9C9452F19}"/>
              </a:ext>
            </a:extLst>
          </p:cNvPr>
          <p:cNvGrpSpPr/>
          <p:nvPr/>
        </p:nvGrpSpPr>
        <p:grpSpPr>
          <a:xfrm>
            <a:off x="5046408" y="1016001"/>
            <a:ext cx="2088674" cy="994268"/>
            <a:chOff x="5046408" y="1016001"/>
            <a:chExt cx="2088674" cy="685800"/>
          </a:xfrm>
        </p:grpSpPr>
        <p:pic>
          <p:nvPicPr>
            <p:cNvPr id="31" name="Picture 30" descr="A group of people sitting at a table&#10;&#10;Description automatically generated">
              <a:extLst>
                <a:ext uri="{FF2B5EF4-FFF2-40B4-BE49-F238E27FC236}">
                  <a16:creationId xmlns:a16="http://schemas.microsoft.com/office/drawing/2014/main" id="{DC7CBA03-C287-EE1D-3163-CD109E5736D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41391" t="29235" r="41477" b="50000"/>
            <a:stretch/>
          </p:blipFill>
          <p:spPr>
            <a:xfrm>
              <a:off x="5046409" y="1016001"/>
              <a:ext cx="2088673" cy="685800"/>
            </a:xfrm>
            <a:custGeom>
              <a:avLst/>
              <a:gdLst>
                <a:gd name="connsiteX0" fmla="*/ 0 w 2088673"/>
                <a:gd name="connsiteY0" fmla="*/ 0 h 685800"/>
                <a:gd name="connsiteX1" fmla="*/ 2088673 w 2088673"/>
                <a:gd name="connsiteY1" fmla="*/ 0 h 685800"/>
                <a:gd name="connsiteX2" fmla="*/ 2088673 w 2088673"/>
                <a:gd name="connsiteY2" fmla="*/ 685800 h 685800"/>
                <a:gd name="connsiteX3" fmla="*/ 0 w 2088673"/>
                <a:gd name="connsiteY3" fmla="*/ 685800 h 685800"/>
                <a:gd name="connsiteX4" fmla="*/ 0 w 2088673"/>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673" h="685800">
                  <a:moveTo>
                    <a:pt x="0" y="0"/>
                  </a:moveTo>
                  <a:lnTo>
                    <a:pt x="2088673" y="0"/>
                  </a:lnTo>
                  <a:lnTo>
                    <a:pt x="2088673" y="685800"/>
                  </a:lnTo>
                  <a:lnTo>
                    <a:pt x="0" y="685800"/>
                  </a:lnTo>
                  <a:lnTo>
                    <a:pt x="0" y="0"/>
                  </a:lnTo>
                  <a:close/>
                </a:path>
              </a:pathLst>
            </a:custGeom>
          </p:spPr>
        </p:pic>
        <p:sp>
          <p:nvSpPr>
            <p:cNvPr id="24" name="Rectangle 23">
              <a:extLst>
                <a:ext uri="{FF2B5EF4-FFF2-40B4-BE49-F238E27FC236}">
                  <a16:creationId xmlns:a16="http://schemas.microsoft.com/office/drawing/2014/main" id="{49A4D14E-B5D6-D903-A5C5-02EE2A6B50DB}"/>
                </a:ext>
              </a:extLst>
            </p:cNvPr>
            <p:cNvSpPr/>
            <p:nvPr/>
          </p:nvSpPr>
          <p:spPr>
            <a:xfrm>
              <a:off x="5046408" y="1016001"/>
              <a:ext cx="2088673" cy="6858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38" name="Group 37">
            <a:extLst>
              <a:ext uri="{FF2B5EF4-FFF2-40B4-BE49-F238E27FC236}">
                <a16:creationId xmlns:a16="http://schemas.microsoft.com/office/drawing/2014/main" id="{AF3E02E9-6E54-DA06-7D8A-40C948B1AF57}"/>
              </a:ext>
            </a:extLst>
          </p:cNvPr>
          <p:cNvGrpSpPr/>
          <p:nvPr/>
        </p:nvGrpSpPr>
        <p:grpSpPr>
          <a:xfrm>
            <a:off x="7264813" y="1016001"/>
            <a:ext cx="2088674" cy="994268"/>
            <a:chOff x="7264813" y="1016001"/>
            <a:chExt cx="2088674" cy="685800"/>
          </a:xfrm>
        </p:grpSpPr>
        <p:pic>
          <p:nvPicPr>
            <p:cNvPr id="30" name="Picture 29" descr="A group of people sitting at a table&#10;&#10;Description automatically generated">
              <a:extLst>
                <a:ext uri="{FF2B5EF4-FFF2-40B4-BE49-F238E27FC236}">
                  <a16:creationId xmlns:a16="http://schemas.microsoft.com/office/drawing/2014/main" id="{C0E12893-9472-AA02-2943-7CA28EAFD44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59587" t="29235" r="23282" b="50000"/>
            <a:stretch/>
          </p:blipFill>
          <p:spPr>
            <a:xfrm>
              <a:off x="7264814" y="1016001"/>
              <a:ext cx="2088673" cy="685800"/>
            </a:xfrm>
            <a:custGeom>
              <a:avLst/>
              <a:gdLst>
                <a:gd name="connsiteX0" fmla="*/ 0 w 2088673"/>
                <a:gd name="connsiteY0" fmla="*/ 0 h 685800"/>
                <a:gd name="connsiteX1" fmla="*/ 2088673 w 2088673"/>
                <a:gd name="connsiteY1" fmla="*/ 0 h 685800"/>
                <a:gd name="connsiteX2" fmla="*/ 2088673 w 2088673"/>
                <a:gd name="connsiteY2" fmla="*/ 685800 h 685800"/>
                <a:gd name="connsiteX3" fmla="*/ 0 w 2088673"/>
                <a:gd name="connsiteY3" fmla="*/ 685800 h 685800"/>
                <a:gd name="connsiteX4" fmla="*/ 0 w 2088673"/>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673" h="685800">
                  <a:moveTo>
                    <a:pt x="0" y="0"/>
                  </a:moveTo>
                  <a:lnTo>
                    <a:pt x="2088673" y="0"/>
                  </a:lnTo>
                  <a:lnTo>
                    <a:pt x="2088673" y="685800"/>
                  </a:lnTo>
                  <a:lnTo>
                    <a:pt x="0" y="685800"/>
                  </a:lnTo>
                  <a:lnTo>
                    <a:pt x="0" y="0"/>
                  </a:lnTo>
                  <a:close/>
                </a:path>
              </a:pathLst>
            </a:custGeom>
          </p:spPr>
        </p:pic>
        <p:sp>
          <p:nvSpPr>
            <p:cNvPr id="25" name="Rectangle 24">
              <a:extLst>
                <a:ext uri="{FF2B5EF4-FFF2-40B4-BE49-F238E27FC236}">
                  <a16:creationId xmlns:a16="http://schemas.microsoft.com/office/drawing/2014/main" id="{20DCFDA9-2D64-3E4A-2975-98DEDF5B6457}"/>
                </a:ext>
              </a:extLst>
            </p:cNvPr>
            <p:cNvSpPr/>
            <p:nvPr/>
          </p:nvSpPr>
          <p:spPr>
            <a:xfrm>
              <a:off x="7264813" y="1016001"/>
              <a:ext cx="2088673" cy="6858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39" name="Group 38">
            <a:extLst>
              <a:ext uri="{FF2B5EF4-FFF2-40B4-BE49-F238E27FC236}">
                <a16:creationId xmlns:a16="http://schemas.microsoft.com/office/drawing/2014/main" id="{2CD24862-E00C-9BB2-CE62-382940CA2736}"/>
              </a:ext>
            </a:extLst>
          </p:cNvPr>
          <p:cNvGrpSpPr/>
          <p:nvPr/>
        </p:nvGrpSpPr>
        <p:grpSpPr>
          <a:xfrm>
            <a:off x="9483217" y="1016001"/>
            <a:ext cx="2088674" cy="994268"/>
            <a:chOff x="9483217" y="1016001"/>
            <a:chExt cx="2088674" cy="685800"/>
          </a:xfrm>
        </p:grpSpPr>
        <p:pic>
          <p:nvPicPr>
            <p:cNvPr id="29" name="Picture 28" descr="A group of people sitting at a table&#10;&#10;Description automatically generated">
              <a:extLst>
                <a:ext uri="{FF2B5EF4-FFF2-40B4-BE49-F238E27FC236}">
                  <a16:creationId xmlns:a16="http://schemas.microsoft.com/office/drawing/2014/main" id="{F9DEFC48-0DCB-0303-9D39-EDE82E2BC2F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77782" t="29235" r="5086" b="50000"/>
            <a:stretch/>
          </p:blipFill>
          <p:spPr>
            <a:xfrm>
              <a:off x="9483218" y="1016001"/>
              <a:ext cx="2088673" cy="685800"/>
            </a:xfrm>
            <a:custGeom>
              <a:avLst/>
              <a:gdLst>
                <a:gd name="connsiteX0" fmla="*/ 0 w 2088673"/>
                <a:gd name="connsiteY0" fmla="*/ 0 h 685800"/>
                <a:gd name="connsiteX1" fmla="*/ 2088673 w 2088673"/>
                <a:gd name="connsiteY1" fmla="*/ 0 h 685800"/>
                <a:gd name="connsiteX2" fmla="*/ 2088673 w 2088673"/>
                <a:gd name="connsiteY2" fmla="*/ 685800 h 685800"/>
                <a:gd name="connsiteX3" fmla="*/ 0 w 2088673"/>
                <a:gd name="connsiteY3" fmla="*/ 685800 h 685800"/>
                <a:gd name="connsiteX4" fmla="*/ 0 w 2088673"/>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673" h="685800">
                  <a:moveTo>
                    <a:pt x="0" y="0"/>
                  </a:moveTo>
                  <a:lnTo>
                    <a:pt x="2088673" y="0"/>
                  </a:lnTo>
                  <a:lnTo>
                    <a:pt x="2088673" y="685800"/>
                  </a:lnTo>
                  <a:lnTo>
                    <a:pt x="0" y="685800"/>
                  </a:lnTo>
                  <a:lnTo>
                    <a:pt x="0" y="0"/>
                  </a:lnTo>
                  <a:close/>
                </a:path>
              </a:pathLst>
            </a:custGeom>
          </p:spPr>
        </p:pic>
        <p:sp>
          <p:nvSpPr>
            <p:cNvPr id="26" name="Rectangle 25">
              <a:extLst>
                <a:ext uri="{FF2B5EF4-FFF2-40B4-BE49-F238E27FC236}">
                  <a16:creationId xmlns:a16="http://schemas.microsoft.com/office/drawing/2014/main" id="{D5657B05-A1DD-7D99-8DFB-9F90B90478FF}"/>
                </a:ext>
              </a:extLst>
            </p:cNvPr>
            <p:cNvSpPr/>
            <p:nvPr/>
          </p:nvSpPr>
          <p:spPr>
            <a:xfrm>
              <a:off x="9483217" y="1016001"/>
              <a:ext cx="2088673" cy="6858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sp>
        <p:nvSpPr>
          <p:cNvPr id="2" name="Title 1">
            <a:extLst>
              <a:ext uri="{FF2B5EF4-FFF2-40B4-BE49-F238E27FC236}">
                <a16:creationId xmlns:a16="http://schemas.microsoft.com/office/drawing/2014/main" id="{E1DB278E-1090-8889-3F2D-2502C8D595D0}"/>
              </a:ext>
            </a:extLst>
          </p:cNvPr>
          <p:cNvSpPr>
            <a:spLocks noGrp="1"/>
          </p:cNvSpPr>
          <p:nvPr>
            <p:ph type="title"/>
          </p:nvPr>
        </p:nvSpPr>
        <p:spPr/>
        <p:txBody>
          <a:bodyPr vert="horz"/>
          <a:lstStyle/>
          <a:p>
            <a:r>
              <a:rPr lang="en-US" dirty="0"/>
              <a:t>Five steps to designing an organizational design and coverage model</a:t>
            </a:r>
          </a:p>
        </p:txBody>
      </p:sp>
      <p:sp>
        <p:nvSpPr>
          <p:cNvPr id="10" name="Rectangle 9">
            <a:extLst>
              <a:ext uri="{FF2B5EF4-FFF2-40B4-BE49-F238E27FC236}">
                <a16:creationId xmlns:a16="http://schemas.microsoft.com/office/drawing/2014/main" id="{F640C6D3-2398-8193-2190-D43B57FBA057}"/>
              </a:ext>
            </a:extLst>
          </p:cNvPr>
          <p:cNvSpPr/>
          <p:nvPr/>
        </p:nvSpPr>
        <p:spPr>
          <a:xfrm>
            <a:off x="609600" y="2113473"/>
            <a:ext cx="2088673" cy="3925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1" name="Rectangle 10">
            <a:extLst>
              <a:ext uri="{FF2B5EF4-FFF2-40B4-BE49-F238E27FC236}">
                <a16:creationId xmlns:a16="http://schemas.microsoft.com/office/drawing/2014/main" id="{B100726D-ECC0-4836-4221-FF3B7BB4A4A5}"/>
              </a:ext>
            </a:extLst>
          </p:cNvPr>
          <p:cNvSpPr/>
          <p:nvPr/>
        </p:nvSpPr>
        <p:spPr>
          <a:xfrm>
            <a:off x="2828004" y="2113473"/>
            <a:ext cx="2088673" cy="3925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2" name="Rectangle 11">
            <a:extLst>
              <a:ext uri="{FF2B5EF4-FFF2-40B4-BE49-F238E27FC236}">
                <a16:creationId xmlns:a16="http://schemas.microsoft.com/office/drawing/2014/main" id="{7C653937-ECB7-D164-326F-B710286410AE}"/>
              </a:ext>
            </a:extLst>
          </p:cNvPr>
          <p:cNvSpPr/>
          <p:nvPr/>
        </p:nvSpPr>
        <p:spPr>
          <a:xfrm>
            <a:off x="5046408" y="2113473"/>
            <a:ext cx="2088673" cy="3925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3" name="Rectangle 12">
            <a:extLst>
              <a:ext uri="{FF2B5EF4-FFF2-40B4-BE49-F238E27FC236}">
                <a16:creationId xmlns:a16="http://schemas.microsoft.com/office/drawing/2014/main" id="{EA98ED09-189E-43DB-20C2-310F21053184}"/>
              </a:ext>
            </a:extLst>
          </p:cNvPr>
          <p:cNvSpPr/>
          <p:nvPr/>
        </p:nvSpPr>
        <p:spPr>
          <a:xfrm>
            <a:off x="7264813" y="2113473"/>
            <a:ext cx="2088673" cy="3925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4" name="Rectangle 13">
            <a:extLst>
              <a:ext uri="{FF2B5EF4-FFF2-40B4-BE49-F238E27FC236}">
                <a16:creationId xmlns:a16="http://schemas.microsoft.com/office/drawing/2014/main" id="{2090B781-EE4F-3F59-CDAE-DACAF6AD8B3B}"/>
              </a:ext>
            </a:extLst>
          </p:cNvPr>
          <p:cNvSpPr/>
          <p:nvPr/>
        </p:nvSpPr>
        <p:spPr>
          <a:xfrm>
            <a:off x="9483217" y="2113473"/>
            <a:ext cx="2088673" cy="3925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6" name="TextBox 15">
            <a:extLst>
              <a:ext uri="{FF2B5EF4-FFF2-40B4-BE49-F238E27FC236}">
                <a16:creationId xmlns:a16="http://schemas.microsoft.com/office/drawing/2014/main" id="{27DCAA3E-94F2-1F00-50A2-EE486484ACF3}"/>
              </a:ext>
            </a:extLst>
          </p:cNvPr>
          <p:cNvSpPr txBox="1"/>
          <p:nvPr/>
        </p:nvSpPr>
        <p:spPr>
          <a:xfrm>
            <a:off x="752308" y="1205359"/>
            <a:ext cx="1803259" cy="615553"/>
          </a:xfrm>
          <a:prstGeom prst="rect">
            <a:avLst/>
          </a:prstGeom>
          <a:noFill/>
        </p:spPr>
        <p:txBody>
          <a:bodyPr wrap="square" lIns="0" tIns="0" rIns="0" bIns="0">
            <a:sp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600" b="1" dirty="0">
                <a:solidFill>
                  <a:schemeClr val="bg1"/>
                </a:solidFill>
                <a:latin typeface="Slate Pro" panose="02000506040000020004" pitchFamily="2" charset="0"/>
                <a:sym typeface="Slate Pro" panose="02000506040000020004" pitchFamily="2" charset="0"/>
              </a:rPr>
              <a:t>Step 1:</a:t>
            </a:r>
            <a:br>
              <a:rPr lang="en-US" sz="1400" b="1" dirty="0">
                <a:solidFill>
                  <a:schemeClr val="bg1"/>
                </a:solidFill>
                <a:latin typeface="Slate Pro" panose="02000506040000020004" pitchFamily="2" charset="0"/>
                <a:sym typeface="Slate Pro" panose="02000506040000020004" pitchFamily="2" charset="0"/>
              </a:rPr>
            </a:br>
            <a:r>
              <a:rPr lang="en-US" sz="1200" dirty="0">
                <a:solidFill>
                  <a:schemeClr val="bg1"/>
                </a:solidFill>
                <a:latin typeface="Slate Pro" panose="02000506040000020004" pitchFamily="2" charset="0"/>
                <a:sym typeface="Slate Pro" panose="02000506040000020004" pitchFamily="2" charset="0"/>
              </a:rPr>
              <a:t>Analysis and Performance Review</a:t>
            </a:r>
            <a:endParaRPr lang="en-US" sz="1400" dirty="0">
              <a:solidFill>
                <a:schemeClr val="bg1"/>
              </a:solidFill>
              <a:latin typeface="Slate Pro" panose="02000506040000020004" pitchFamily="2" charset="0"/>
              <a:sym typeface="Slate Pro" panose="02000506040000020004" pitchFamily="2" charset="0"/>
            </a:endParaRPr>
          </a:p>
        </p:txBody>
      </p:sp>
      <p:sp>
        <p:nvSpPr>
          <p:cNvPr id="17" name="TextBox 16">
            <a:extLst>
              <a:ext uri="{FF2B5EF4-FFF2-40B4-BE49-F238E27FC236}">
                <a16:creationId xmlns:a16="http://schemas.microsoft.com/office/drawing/2014/main" id="{7ECC75B9-A83D-436B-A6F4-E0C96BA79028}"/>
              </a:ext>
            </a:extLst>
          </p:cNvPr>
          <p:cNvSpPr txBox="1"/>
          <p:nvPr/>
        </p:nvSpPr>
        <p:spPr>
          <a:xfrm>
            <a:off x="2970712" y="1205359"/>
            <a:ext cx="1803259" cy="430887"/>
          </a:xfrm>
          <a:prstGeom prst="rect">
            <a:avLst/>
          </a:prstGeom>
          <a:noFill/>
        </p:spPr>
        <p:txBody>
          <a:bodyPr wrap="square" lIns="0" tIns="0" rIns="0" bIns="0">
            <a:sp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600" b="1" dirty="0">
                <a:solidFill>
                  <a:schemeClr val="bg1"/>
                </a:solidFill>
                <a:latin typeface="Slate Pro" panose="02000506040000020004" pitchFamily="2" charset="0"/>
                <a:sym typeface="Slate Pro" panose="02000506040000020004" pitchFamily="2" charset="0"/>
              </a:rPr>
              <a:t>Step 2:</a:t>
            </a:r>
            <a:br>
              <a:rPr lang="en-US" sz="1400" b="1" dirty="0">
                <a:solidFill>
                  <a:schemeClr val="bg1"/>
                </a:solidFill>
                <a:latin typeface="Slate Pro" panose="02000506040000020004" pitchFamily="2" charset="0"/>
                <a:sym typeface="Slate Pro" panose="02000506040000020004" pitchFamily="2" charset="0"/>
              </a:rPr>
            </a:br>
            <a:r>
              <a:rPr lang="en-US" sz="1200" dirty="0">
                <a:solidFill>
                  <a:schemeClr val="bg1"/>
                </a:solidFill>
                <a:latin typeface="Slate Pro" panose="02000506040000020004" pitchFamily="2" charset="0"/>
                <a:sym typeface="Slate Pro" panose="02000506040000020004" pitchFamily="2" charset="0"/>
              </a:rPr>
              <a:t>Customer and Rep Surveys</a:t>
            </a:r>
          </a:p>
        </p:txBody>
      </p:sp>
      <p:sp>
        <p:nvSpPr>
          <p:cNvPr id="18" name="TextBox 17">
            <a:extLst>
              <a:ext uri="{FF2B5EF4-FFF2-40B4-BE49-F238E27FC236}">
                <a16:creationId xmlns:a16="http://schemas.microsoft.com/office/drawing/2014/main" id="{AF4ADBFC-CBE3-824E-C00C-E015895426FF}"/>
              </a:ext>
            </a:extLst>
          </p:cNvPr>
          <p:cNvSpPr txBox="1"/>
          <p:nvPr/>
        </p:nvSpPr>
        <p:spPr>
          <a:xfrm>
            <a:off x="5189116" y="1205359"/>
            <a:ext cx="1803259" cy="430887"/>
          </a:xfrm>
          <a:prstGeom prst="rect">
            <a:avLst/>
          </a:prstGeom>
          <a:noFill/>
        </p:spPr>
        <p:txBody>
          <a:bodyPr wrap="square" lIns="0" tIns="0" rIns="0" bIns="0">
            <a:sp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600" b="1" dirty="0">
                <a:solidFill>
                  <a:schemeClr val="bg1"/>
                </a:solidFill>
                <a:latin typeface="Slate Pro" panose="02000506040000020004" pitchFamily="2" charset="0"/>
                <a:sym typeface="Slate Pro" panose="02000506040000020004" pitchFamily="2" charset="0"/>
              </a:rPr>
              <a:t>Step 3:</a:t>
            </a:r>
            <a:br>
              <a:rPr lang="en-US" sz="1400" b="1" dirty="0">
                <a:solidFill>
                  <a:schemeClr val="bg1"/>
                </a:solidFill>
                <a:latin typeface="Slate Pro" panose="02000506040000020004" pitchFamily="2" charset="0"/>
                <a:sym typeface="Slate Pro" panose="02000506040000020004" pitchFamily="2" charset="0"/>
              </a:rPr>
            </a:br>
            <a:r>
              <a:rPr lang="en-US" sz="1200" dirty="0">
                <a:solidFill>
                  <a:schemeClr val="bg1"/>
                </a:solidFill>
                <a:latin typeface="Slate Pro" panose="02000506040000020004" pitchFamily="2" charset="0"/>
                <a:sym typeface="Slate Pro" panose="02000506040000020004" pitchFamily="2" charset="0"/>
              </a:rPr>
              <a:t>Capacity Model </a:t>
            </a:r>
          </a:p>
        </p:txBody>
      </p:sp>
      <p:sp>
        <p:nvSpPr>
          <p:cNvPr id="19" name="TextBox 18">
            <a:extLst>
              <a:ext uri="{FF2B5EF4-FFF2-40B4-BE49-F238E27FC236}">
                <a16:creationId xmlns:a16="http://schemas.microsoft.com/office/drawing/2014/main" id="{3043A53E-82FC-B518-D476-89D70860A623}"/>
              </a:ext>
            </a:extLst>
          </p:cNvPr>
          <p:cNvSpPr txBox="1"/>
          <p:nvPr/>
        </p:nvSpPr>
        <p:spPr>
          <a:xfrm>
            <a:off x="7407521" y="1205359"/>
            <a:ext cx="1803259" cy="430887"/>
          </a:xfrm>
          <a:prstGeom prst="rect">
            <a:avLst/>
          </a:prstGeom>
          <a:noFill/>
        </p:spPr>
        <p:txBody>
          <a:bodyPr wrap="square" lIns="0" tIns="0" rIns="0" bIns="0">
            <a:sp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600" b="1" dirty="0">
                <a:solidFill>
                  <a:schemeClr val="bg1"/>
                </a:solidFill>
                <a:latin typeface="Slate Pro" panose="02000506040000020004" pitchFamily="2" charset="0"/>
                <a:sym typeface="Slate Pro" panose="02000506040000020004" pitchFamily="2" charset="0"/>
              </a:rPr>
              <a:t>Step 4:</a:t>
            </a:r>
            <a:br>
              <a:rPr lang="en-US" sz="1400" b="1" dirty="0">
                <a:solidFill>
                  <a:schemeClr val="bg1"/>
                </a:solidFill>
                <a:latin typeface="Slate Pro" panose="02000506040000020004" pitchFamily="2" charset="0"/>
                <a:sym typeface="Slate Pro" panose="02000506040000020004" pitchFamily="2" charset="0"/>
              </a:rPr>
            </a:br>
            <a:r>
              <a:rPr lang="en-US" sz="1200" dirty="0">
                <a:solidFill>
                  <a:schemeClr val="bg1"/>
                </a:solidFill>
                <a:latin typeface="Slate Pro" panose="02000506040000020004" pitchFamily="2" charset="0"/>
                <a:sym typeface="Slate Pro" panose="02000506040000020004" pitchFamily="2" charset="0"/>
              </a:rPr>
              <a:t>Headcount Cost Model</a:t>
            </a:r>
          </a:p>
        </p:txBody>
      </p:sp>
      <p:sp>
        <p:nvSpPr>
          <p:cNvPr id="20" name="TextBox 19">
            <a:extLst>
              <a:ext uri="{FF2B5EF4-FFF2-40B4-BE49-F238E27FC236}">
                <a16:creationId xmlns:a16="http://schemas.microsoft.com/office/drawing/2014/main" id="{19E33422-7143-1D93-574A-02D2D8BB2845}"/>
              </a:ext>
            </a:extLst>
          </p:cNvPr>
          <p:cNvSpPr txBox="1"/>
          <p:nvPr/>
        </p:nvSpPr>
        <p:spPr>
          <a:xfrm>
            <a:off x="9625925" y="1205359"/>
            <a:ext cx="1803259" cy="430887"/>
          </a:xfrm>
          <a:prstGeom prst="rect">
            <a:avLst/>
          </a:prstGeom>
          <a:noFill/>
        </p:spPr>
        <p:txBody>
          <a:bodyPr wrap="square" lIns="0" tIns="0" rIns="0" bIns="0">
            <a:sp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600" b="1" dirty="0">
                <a:solidFill>
                  <a:schemeClr val="bg1"/>
                </a:solidFill>
                <a:latin typeface="Slate Pro" panose="02000506040000020004" pitchFamily="2" charset="0"/>
                <a:sym typeface="Slate Pro" panose="02000506040000020004" pitchFamily="2" charset="0"/>
              </a:rPr>
              <a:t>Step 5:</a:t>
            </a:r>
            <a:br>
              <a:rPr lang="en-US" sz="1400" b="1" dirty="0">
                <a:solidFill>
                  <a:schemeClr val="bg1"/>
                </a:solidFill>
                <a:latin typeface="Slate Pro" panose="02000506040000020004" pitchFamily="2" charset="0"/>
                <a:sym typeface="Slate Pro" panose="02000506040000020004" pitchFamily="2" charset="0"/>
              </a:rPr>
            </a:br>
            <a:r>
              <a:rPr lang="en-US" sz="1200" dirty="0">
                <a:solidFill>
                  <a:schemeClr val="bg1"/>
                </a:solidFill>
                <a:latin typeface="Slate Pro" panose="02000506040000020004" pitchFamily="2" charset="0"/>
                <a:sym typeface="Slate Pro" panose="02000506040000020004" pitchFamily="2" charset="0"/>
              </a:rPr>
              <a:t>Coverage and Final Decision</a:t>
            </a:r>
          </a:p>
        </p:txBody>
      </p:sp>
      <p:grpSp>
        <p:nvGrpSpPr>
          <p:cNvPr id="52" name="Group 51">
            <a:extLst>
              <a:ext uri="{FF2B5EF4-FFF2-40B4-BE49-F238E27FC236}">
                <a16:creationId xmlns:a16="http://schemas.microsoft.com/office/drawing/2014/main" id="{FCF60F50-63CA-ED81-9C3E-7434DD22A3EE}"/>
              </a:ext>
            </a:extLst>
          </p:cNvPr>
          <p:cNvGrpSpPr/>
          <p:nvPr/>
        </p:nvGrpSpPr>
        <p:grpSpPr>
          <a:xfrm>
            <a:off x="609600" y="2117439"/>
            <a:ext cx="10962290" cy="514874"/>
            <a:chOff x="609600" y="1701801"/>
            <a:chExt cx="10962290" cy="514874"/>
          </a:xfrm>
          <a:solidFill>
            <a:schemeClr val="accent3"/>
          </a:solidFill>
        </p:grpSpPr>
        <p:sp>
          <p:nvSpPr>
            <p:cNvPr id="40" name="Rectangle 39">
              <a:extLst>
                <a:ext uri="{FF2B5EF4-FFF2-40B4-BE49-F238E27FC236}">
                  <a16:creationId xmlns:a16="http://schemas.microsoft.com/office/drawing/2014/main" id="{B3A7EDCF-6CF9-6352-E66B-AD2D196CB57D}"/>
                </a:ext>
              </a:extLst>
            </p:cNvPr>
            <p:cNvSpPr/>
            <p:nvPr/>
          </p:nvSpPr>
          <p:spPr>
            <a:xfrm>
              <a:off x="609600" y="1701801"/>
              <a:ext cx="10962290" cy="41167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Slate Pro" panose="02000506040000020004" pitchFamily="2" charset="0"/>
                  <a:sym typeface="Slate Pro" panose="02000506040000020004" pitchFamily="2" charset="0"/>
                </a:rPr>
                <a:t>Description</a:t>
              </a:r>
            </a:p>
          </p:txBody>
        </p:sp>
        <p:sp>
          <p:nvSpPr>
            <p:cNvPr id="41" name="Isosceles Triangle 40">
              <a:extLst>
                <a:ext uri="{FF2B5EF4-FFF2-40B4-BE49-F238E27FC236}">
                  <a16:creationId xmlns:a16="http://schemas.microsoft.com/office/drawing/2014/main" id="{AA5A01F0-2B0D-9BB1-28CC-8332F80B9F92}"/>
                </a:ext>
              </a:extLst>
            </p:cNvPr>
            <p:cNvSpPr/>
            <p:nvPr/>
          </p:nvSpPr>
          <p:spPr>
            <a:xfrm rot="10800000">
              <a:off x="1537292" y="2113472"/>
              <a:ext cx="233290" cy="10320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42" name="Isosceles Triangle 41">
              <a:extLst>
                <a:ext uri="{FF2B5EF4-FFF2-40B4-BE49-F238E27FC236}">
                  <a16:creationId xmlns:a16="http://schemas.microsoft.com/office/drawing/2014/main" id="{40AF48BC-15B5-A8CD-1A11-A53C3E1AA8C5}"/>
                </a:ext>
              </a:extLst>
            </p:cNvPr>
            <p:cNvSpPr/>
            <p:nvPr/>
          </p:nvSpPr>
          <p:spPr>
            <a:xfrm rot="10800000">
              <a:off x="3755696" y="2113472"/>
              <a:ext cx="233290" cy="10320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43" name="Isosceles Triangle 42">
              <a:extLst>
                <a:ext uri="{FF2B5EF4-FFF2-40B4-BE49-F238E27FC236}">
                  <a16:creationId xmlns:a16="http://schemas.microsoft.com/office/drawing/2014/main" id="{4826F75D-AED9-E61D-AB67-89C2CC060371}"/>
                </a:ext>
              </a:extLst>
            </p:cNvPr>
            <p:cNvSpPr/>
            <p:nvPr/>
          </p:nvSpPr>
          <p:spPr>
            <a:xfrm rot="10800000">
              <a:off x="5974100" y="2113472"/>
              <a:ext cx="233290" cy="10320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44" name="Isosceles Triangle 43">
              <a:extLst>
                <a:ext uri="{FF2B5EF4-FFF2-40B4-BE49-F238E27FC236}">
                  <a16:creationId xmlns:a16="http://schemas.microsoft.com/office/drawing/2014/main" id="{B146DEDA-C565-953F-1EC0-A2CDEC256874}"/>
                </a:ext>
              </a:extLst>
            </p:cNvPr>
            <p:cNvSpPr/>
            <p:nvPr/>
          </p:nvSpPr>
          <p:spPr>
            <a:xfrm rot="10800000">
              <a:off x="8192504" y="2113472"/>
              <a:ext cx="233290" cy="10320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45" name="Isosceles Triangle 44">
              <a:extLst>
                <a:ext uri="{FF2B5EF4-FFF2-40B4-BE49-F238E27FC236}">
                  <a16:creationId xmlns:a16="http://schemas.microsoft.com/office/drawing/2014/main" id="{1FD98471-0E19-8A50-0E3A-E208E9096037}"/>
                </a:ext>
              </a:extLst>
            </p:cNvPr>
            <p:cNvSpPr/>
            <p:nvPr/>
          </p:nvSpPr>
          <p:spPr>
            <a:xfrm rot="10800000">
              <a:off x="10410908" y="2113472"/>
              <a:ext cx="233290" cy="10320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sp>
        <p:nvSpPr>
          <p:cNvPr id="47" name="TextBox 46">
            <a:extLst>
              <a:ext uri="{FF2B5EF4-FFF2-40B4-BE49-F238E27FC236}">
                <a16:creationId xmlns:a16="http://schemas.microsoft.com/office/drawing/2014/main" id="{AC65335A-0899-BA6D-062B-34A7E444DC7C}"/>
              </a:ext>
            </a:extLst>
          </p:cNvPr>
          <p:cNvSpPr txBox="1"/>
          <p:nvPr/>
        </p:nvSpPr>
        <p:spPr>
          <a:xfrm>
            <a:off x="735043" y="2787371"/>
            <a:ext cx="1837786" cy="2662267"/>
          </a:xfrm>
          <a:prstGeom prst="rect">
            <a:avLst/>
          </a:prstGeom>
          <a:noFill/>
        </p:spPr>
        <p:txBody>
          <a:bodyPr wrap="square" lIns="0" tIns="0" rIns="0" bIns="0">
            <a:spAutoFit/>
          </a:bodyPr>
          <a:lstStyle/>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Conduct an analysis and performance review of the current state of your organizational design and coverage model. </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Include expense-to-bookings ratios, span-of-control ratios, rep productivity, review of current job descriptions, etc.  </a:t>
            </a:r>
          </a:p>
        </p:txBody>
      </p:sp>
      <p:sp>
        <p:nvSpPr>
          <p:cNvPr id="48" name="TextBox 47">
            <a:extLst>
              <a:ext uri="{FF2B5EF4-FFF2-40B4-BE49-F238E27FC236}">
                <a16:creationId xmlns:a16="http://schemas.microsoft.com/office/drawing/2014/main" id="{832CA796-C081-FC41-C3D3-C26632FE6D83}"/>
              </a:ext>
            </a:extLst>
          </p:cNvPr>
          <p:cNvSpPr txBox="1"/>
          <p:nvPr/>
        </p:nvSpPr>
        <p:spPr>
          <a:xfrm>
            <a:off x="2953447" y="2787371"/>
            <a:ext cx="1837786" cy="2739211"/>
          </a:xfrm>
          <a:prstGeom prst="rect">
            <a:avLst/>
          </a:prstGeom>
          <a:noFill/>
        </p:spPr>
        <p:txBody>
          <a:bodyPr wrap="square" lIns="0" tIns="0" rIns="0" bIns="0">
            <a:spAutoFit/>
          </a:bodyPr>
          <a:lstStyle/>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Conduct a customer survey to better understand how your customers prefer to buy and communicate.  </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Conduct a rep time study analysis to understand how your reps spend their time.</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Classify the efforts of reps into selling and non-selling categories. </a:t>
            </a:r>
          </a:p>
        </p:txBody>
      </p:sp>
      <p:sp>
        <p:nvSpPr>
          <p:cNvPr id="49" name="TextBox 48">
            <a:extLst>
              <a:ext uri="{FF2B5EF4-FFF2-40B4-BE49-F238E27FC236}">
                <a16:creationId xmlns:a16="http://schemas.microsoft.com/office/drawing/2014/main" id="{9915D3D4-C6B5-68A8-2431-40AD350006FE}"/>
              </a:ext>
            </a:extLst>
          </p:cNvPr>
          <p:cNvSpPr txBox="1"/>
          <p:nvPr/>
        </p:nvSpPr>
        <p:spPr>
          <a:xfrm>
            <a:off x="5171851" y="2787371"/>
            <a:ext cx="1837786" cy="2446824"/>
          </a:xfrm>
          <a:prstGeom prst="rect">
            <a:avLst/>
          </a:prstGeom>
          <a:noFill/>
        </p:spPr>
        <p:txBody>
          <a:bodyPr wrap="square" lIns="0" tIns="0" rIns="0" bIns="0">
            <a:spAutoFit/>
          </a:bodyPr>
          <a:lstStyle/>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Building a rep productivity capacity model to help determine if you have the right number of reps and what the ideal rep capacity is for your organization.</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This will be an input into building your headcount cost model. </a:t>
            </a:r>
          </a:p>
        </p:txBody>
      </p:sp>
      <p:sp>
        <p:nvSpPr>
          <p:cNvPr id="50" name="TextBox 49">
            <a:extLst>
              <a:ext uri="{FF2B5EF4-FFF2-40B4-BE49-F238E27FC236}">
                <a16:creationId xmlns:a16="http://schemas.microsoft.com/office/drawing/2014/main" id="{3D3E7110-D48D-5ACA-443F-424F13B2FF90}"/>
              </a:ext>
            </a:extLst>
          </p:cNvPr>
          <p:cNvSpPr txBox="1"/>
          <p:nvPr/>
        </p:nvSpPr>
        <p:spPr>
          <a:xfrm>
            <a:off x="7390255" y="2787371"/>
            <a:ext cx="1837786" cy="2446824"/>
          </a:xfrm>
          <a:prstGeom prst="rect">
            <a:avLst/>
          </a:prstGeom>
          <a:noFill/>
        </p:spPr>
        <p:txBody>
          <a:bodyPr wrap="square" lIns="0" tIns="0" rIns="0" bIns="0">
            <a:spAutoFit/>
          </a:bodyPr>
          <a:lstStyle/>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Develop a headcount cost model to understand whether you need to hire more reps or increase rep productivity. </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This phase of organizational design is where you begin to better understand potential cost savings. </a:t>
            </a:r>
          </a:p>
        </p:txBody>
      </p:sp>
      <p:sp>
        <p:nvSpPr>
          <p:cNvPr id="51" name="TextBox 50">
            <a:extLst>
              <a:ext uri="{FF2B5EF4-FFF2-40B4-BE49-F238E27FC236}">
                <a16:creationId xmlns:a16="http://schemas.microsoft.com/office/drawing/2014/main" id="{C2A0D03E-6FDB-D7B9-D9C2-EAD45AB83DAC}"/>
              </a:ext>
            </a:extLst>
          </p:cNvPr>
          <p:cNvSpPr txBox="1"/>
          <p:nvPr/>
        </p:nvSpPr>
        <p:spPr>
          <a:xfrm>
            <a:off x="9608660" y="2787371"/>
            <a:ext cx="1837786" cy="2446824"/>
          </a:xfrm>
          <a:prstGeom prst="rect">
            <a:avLst/>
          </a:prstGeom>
          <a:noFill/>
        </p:spPr>
        <p:txBody>
          <a:bodyPr wrap="square" lIns="0" tIns="0" rIns="0" bIns="0">
            <a:spAutoFit/>
          </a:bodyPr>
          <a:lstStyle/>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Build two to three different organizational design and coverage models with pros and cons to evaluate and make final decision.</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You should define decision criteria and evaluate each option against that criteria. </a:t>
            </a:r>
          </a:p>
        </p:txBody>
      </p:sp>
      <p:cxnSp>
        <p:nvCxnSpPr>
          <p:cNvPr id="54" name="Straight Connector 53">
            <a:extLst>
              <a:ext uri="{FF2B5EF4-FFF2-40B4-BE49-F238E27FC236}">
                <a16:creationId xmlns:a16="http://schemas.microsoft.com/office/drawing/2014/main" id="{F6F37DB2-B238-D06D-A506-B5B2881FFBC2}"/>
              </a:ext>
            </a:extLst>
          </p:cNvPr>
          <p:cNvCxnSpPr>
            <a:cxnSpLocks/>
          </p:cNvCxnSpPr>
          <p:nvPr/>
        </p:nvCxnSpPr>
        <p:spPr>
          <a:xfrm>
            <a:off x="1258649" y="6038851"/>
            <a:ext cx="790575"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6476700-BC9E-2BE2-8B49-FD09B447AD62}"/>
              </a:ext>
            </a:extLst>
          </p:cNvPr>
          <p:cNvCxnSpPr>
            <a:cxnSpLocks/>
          </p:cNvCxnSpPr>
          <p:nvPr/>
        </p:nvCxnSpPr>
        <p:spPr>
          <a:xfrm>
            <a:off x="3477053" y="6038851"/>
            <a:ext cx="790575"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5B7D26-9532-65AA-19A5-EC93827E5519}"/>
              </a:ext>
            </a:extLst>
          </p:cNvPr>
          <p:cNvCxnSpPr>
            <a:cxnSpLocks/>
          </p:cNvCxnSpPr>
          <p:nvPr/>
        </p:nvCxnSpPr>
        <p:spPr>
          <a:xfrm>
            <a:off x="5695457" y="6038851"/>
            <a:ext cx="790575"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3FBF806-0364-EDD3-988C-D3686466F7D7}"/>
              </a:ext>
            </a:extLst>
          </p:cNvPr>
          <p:cNvCxnSpPr>
            <a:cxnSpLocks/>
          </p:cNvCxnSpPr>
          <p:nvPr/>
        </p:nvCxnSpPr>
        <p:spPr>
          <a:xfrm>
            <a:off x="7913861" y="6038851"/>
            <a:ext cx="790575"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2AA4698-1D17-5F69-ED62-AE8C25B4CCCF}"/>
              </a:ext>
            </a:extLst>
          </p:cNvPr>
          <p:cNvCxnSpPr>
            <a:cxnSpLocks/>
          </p:cNvCxnSpPr>
          <p:nvPr/>
        </p:nvCxnSpPr>
        <p:spPr>
          <a:xfrm>
            <a:off x="10132266" y="6038851"/>
            <a:ext cx="790575"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233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623D651-7310-F4F2-3923-5DC43B41D133}"/>
              </a:ext>
            </a:extLst>
          </p:cNvPr>
          <p:cNvGraphicFramePr>
            <a:graphicFrameLocks noChangeAspect="1"/>
          </p:cNvGraphicFramePr>
          <p:nvPr>
            <p:custDataLst>
              <p:tags r:id="rId1"/>
            </p:custDataLst>
            <p:extLst>
              <p:ext uri="{D42A27DB-BD31-4B8C-83A1-F6EECF244321}">
                <p14:modId xmlns:p14="http://schemas.microsoft.com/office/powerpoint/2010/main" val="890502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696B18DA-F07C-79AF-A17F-671723F279E1}"/>
              </a:ext>
            </a:extLst>
          </p:cNvPr>
          <p:cNvSpPr/>
          <p:nvPr/>
        </p:nvSpPr>
        <p:spPr>
          <a:xfrm>
            <a:off x="630626" y="1859257"/>
            <a:ext cx="10972800" cy="39844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62" name="TextBox 61">
            <a:extLst>
              <a:ext uri="{FF2B5EF4-FFF2-40B4-BE49-F238E27FC236}">
                <a16:creationId xmlns:a16="http://schemas.microsoft.com/office/drawing/2014/main" id="{28EA14DE-C869-ABBC-4D45-B5AE7F6BB37C}"/>
              </a:ext>
            </a:extLst>
          </p:cNvPr>
          <p:cNvSpPr txBox="1"/>
          <p:nvPr/>
        </p:nvSpPr>
        <p:spPr>
          <a:xfrm>
            <a:off x="6414463" y="2031822"/>
            <a:ext cx="4938379" cy="1384995"/>
          </a:xfrm>
          <a:prstGeom prst="rect">
            <a:avLst/>
          </a:prstGeom>
          <a:noFill/>
        </p:spPr>
        <p:txBody>
          <a:bodyPr wrap="square" lIns="0" tIns="0" rIns="0" bIns="0">
            <a:spAutoFit/>
          </a:bodyPr>
          <a:lstStyle/>
          <a:p>
            <a:pPr marL="182880" indent="-182880">
              <a:spcAft>
                <a:spcPts val="600"/>
              </a:spcAft>
              <a:buClr>
                <a:schemeClr val="accent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sym typeface="Slate Pro" panose="02000506040000020004" pitchFamily="2" charset="0"/>
              </a:rPr>
              <a:t>Cost by rep and region </a:t>
            </a:r>
          </a:p>
          <a:p>
            <a:pPr marL="182880" indent="-182880">
              <a:spcAft>
                <a:spcPts val="600"/>
              </a:spcAft>
              <a:buClr>
                <a:schemeClr val="accent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sym typeface="Slate Pro" panose="02000506040000020004" pitchFamily="2" charset="0"/>
              </a:rPr>
              <a:t>Product performance (if needed) </a:t>
            </a:r>
          </a:p>
          <a:p>
            <a:pPr marL="182880" indent="-182880">
              <a:spcAft>
                <a:spcPts val="600"/>
              </a:spcAft>
              <a:buClr>
                <a:schemeClr val="accent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sym typeface="Slate Pro" panose="02000506040000020004" pitchFamily="2" charset="0"/>
              </a:rPr>
              <a:t>Number of products can a rep sell (if needed)</a:t>
            </a:r>
          </a:p>
          <a:p>
            <a:pPr marL="182880" indent="-182880">
              <a:spcAft>
                <a:spcPts val="600"/>
              </a:spcAft>
              <a:buClr>
                <a:schemeClr val="accent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sym typeface="Slate Pro" panose="02000506040000020004" pitchFamily="2" charset="0"/>
              </a:rPr>
              <a:t>Sales rep interviews (A, B and C player interviews)</a:t>
            </a:r>
          </a:p>
          <a:p>
            <a:pPr marL="182880" indent="-182880">
              <a:spcAft>
                <a:spcPts val="600"/>
              </a:spcAft>
              <a:buClr>
                <a:schemeClr val="accent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sym typeface="Slate Pro" panose="02000506040000020004" pitchFamily="2" charset="0"/>
              </a:rPr>
              <a:t>Customer interviews </a:t>
            </a:r>
          </a:p>
        </p:txBody>
      </p:sp>
      <p:grpSp>
        <p:nvGrpSpPr>
          <p:cNvPr id="16" name="Group 15">
            <a:extLst>
              <a:ext uri="{FF2B5EF4-FFF2-40B4-BE49-F238E27FC236}">
                <a16:creationId xmlns:a16="http://schemas.microsoft.com/office/drawing/2014/main" id="{61B2B77A-584B-69AB-72FC-9EEF90E4C0D4}"/>
              </a:ext>
            </a:extLst>
          </p:cNvPr>
          <p:cNvGrpSpPr/>
          <p:nvPr/>
        </p:nvGrpSpPr>
        <p:grpSpPr>
          <a:xfrm>
            <a:off x="809082" y="2019494"/>
            <a:ext cx="4938379" cy="3115781"/>
            <a:chOff x="809082" y="2031822"/>
            <a:chExt cx="4938379" cy="3115781"/>
          </a:xfrm>
        </p:grpSpPr>
        <p:sp>
          <p:nvSpPr>
            <p:cNvPr id="15" name="TextBox 14">
              <a:extLst>
                <a:ext uri="{FF2B5EF4-FFF2-40B4-BE49-F238E27FC236}">
                  <a16:creationId xmlns:a16="http://schemas.microsoft.com/office/drawing/2014/main" id="{12CC71A4-A5D0-8FF1-03B2-BDF987089177}"/>
                </a:ext>
              </a:extLst>
            </p:cNvPr>
            <p:cNvSpPr txBox="1"/>
            <p:nvPr/>
          </p:nvSpPr>
          <p:spPr>
            <a:xfrm>
              <a:off x="809082" y="2031822"/>
              <a:ext cx="4938379" cy="215444"/>
            </a:xfrm>
            <a:prstGeom prst="rect">
              <a:avLst/>
            </a:prstGeom>
            <a:noFill/>
          </p:spPr>
          <p:txBody>
            <a:bodyPr wrap="square" lIns="0" tIns="0" rIns="0" bIns="0">
              <a:spAutoFit/>
            </a:bodyPr>
            <a:lstStyle/>
            <a:p>
              <a:pPr marL="182880" indent="-182880">
                <a:spcAft>
                  <a:spcPts val="600"/>
                </a:spcAft>
                <a:buClr>
                  <a:schemeClr val="accent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sym typeface="Slate Pro" panose="02000506040000020004" pitchFamily="2" charset="0"/>
                </a:rPr>
                <a:t>Current headcount by role and region </a:t>
              </a:r>
            </a:p>
          </p:txBody>
        </p:sp>
        <p:sp>
          <p:nvSpPr>
            <p:cNvPr id="27" name="TextBox 26">
              <a:extLst>
                <a:ext uri="{FF2B5EF4-FFF2-40B4-BE49-F238E27FC236}">
                  <a16:creationId xmlns:a16="http://schemas.microsoft.com/office/drawing/2014/main" id="{22A086A5-45C7-0621-5085-1E67BF881CFF}"/>
                </a:ext>
              </a:extLst>
            </p:cNvPr>
            <p:cNvSpPr txBox="1"/>
            <p:nvPr/>
          </p:nvSpPr>
          <p:spPr>
            <a:xfrm>
              <a:off x="809082" y="3865159"/>
              <a:ext cx="4938379" cy="215444"/>
            </a:xfrm>
            <a:prstGeom prst="rect">
              <a:avLst/>
            </a:prstGeom>
            <a:noFill/>
          </p:spPr>
          <p:txBody>
            <a:bodyPr wrap="square" lIns="0" tIns="0" rIns="0" bIns="0">
              <a:spAutoFit/>
            </a:bodyPr>
            <a:lstStyle/>
            <a:p>
              <a:pPr marL="182880" indent="-182880">
                <a:spcAft>
                  <a:spcPts val="600"/>
                </a:spcAft>
                <a:buClr>
                  <a:schemeClr val="accent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sym typeface="Slate Pro" panose="02000506040000020004" pitchFamily="2" charset="0"/>
                </a:rPr>
                <a:t>Span of control </a:t>
              </a:r>
            </a:p>
          </p:txBody>
        </p:sp>
        <p:grpSp>
          <p:nvGrpSpPr>
            <p:cNvPr id="53" name="Group 52">
              <a:extLst>
                <a:ext uri="{FF2B5EF4-FFF2-40B4-BE49-F238E27FC236}">
                  <a16:creationId xmlns:a16="http://schemas.microsoft.com/office/drawing/2014/main" id="{C1C84365-1083-150E-3292-169B4717B54A}"/>
                </a:ext>
              </a:extLst>
            </p:cNvPr>
            <p:cNvGrpSpPr/>
            <p:nvPr/>
          </p:nvGrpSpPr>
          <p:grpSpPr>
            <a:xfrm>
              <a:off x="809082" y="4155132"/>
              <a:ext cx="4938379" cy="992471"/>
              <a:chOff x="3571875" y="2984840"/>
              <a:chExt cx="3228975" cy="1187028"/>
            </a:xfrm>
          </p:grpSpPr>
          <p:sp>
            <p:nvSpPr>
              <p:cNvPr id="28" name="TextBox 27">
                <a:extLst>
                  <a:ext uri="{FF2B5EF4-FFF2-40B4-BE49-F238E27FC236}">
                    <a16:creationId xmlns:a16="http://schemas.microsoft.com/office/drawing/2014/main" id="{F75F6E7B-492D-5B80-9F66-8C164D593740}"/>
                  </a:ext>
                </a:extLst>
              </p:cNvPr>
              <p:cNvSpPr txBox="1"/>
              <p:nvPr/>
            </p:nvSpPr>
            <p:spPr>
              <a:xfrm>
                <a:off x="3571875" y="2984840"/>
                <a:ext cx="3228975" cy="257676"/>
              </a:xfrm>
              <a:prstGeom prst="rect">
                <a:avLst/>
              </a:prstGeom>
              <a:noFill/>
            </p:spPr>
            <p:txBody>
              <a:bodyPr wrap="square" lIns="0" tIns="0" rIns="0" bIns="0">
                <a:spAutoFit/>
              </a:bodyPr>
              <a:lstStyle/>
              <a:p>
                <a:pPr marL="182880" indent="-182880">
                  <a:spcAft>
                    <a:spcPts val="600"/>
                  </a:spcAft>
                  <a:buClr>
                    <a:schemeClr val="accent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sym typeface="Slate Pro" panose="02000506040000020004" pitchFamily="2" charset="0"/>
                  </a:rPr>
                  <a:t>Potential for each geographic region and territory </a:t>
                </a:r>
              </a:p>
            </p:txBody>
          </p:sp>
          <p:sp>
            <p:nvSpPr>
              <p:cNvPr id="34" name="TextBox 33">
                <a:extLst>
                  <a:ext uri="{FF2B5EF4-FFF2-40B4-BE49-F238E27FC236}">
                    <a16:creationId xmlns:a16="http://schemas.microsoft.com/office/drawing/2014/main" id="{A9A7A31B-7DBF-F970-7B2B-DAAD66FB843B}"/>
                  </a:ext>
                </a:extLst>
              </p:cNvPr>
              <p:cNvSpPr txBox="1"/>
              <p:nvPr/>
            </p:nvSpPr>
            <p:spPr>
              <a:xfrm>
                <a:off x="3748938" y="3325215"/>
                <a:ext cx="3051912" cy="846653"/>
              </a:xfrm>
              <a:prstGeom prst="rect">
                <a:avLst/>
              </a:prstGeom>
              <a:noFill/>
            </p:spPr>
            <p:txBody>
              <a:bodyPr wrap="square" lIns="0" tIns="0" rIns="0" bIns="0">
                <a:spAutoFit/>
              </a:bodyPr>
              <a:lstStyle/>
              <a:p>
                <a:pPr marL="17145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200" dirty="0">
                    <a:latin typeface="Slate Pro" panose="02000506040000020004" pitchFamily="2" charset="0"/>
                    <a:sym typeface="Slate Pro" panose="02000506040000020004" pitchFamily="2" charset="0"/>
                  </a:rPr>
                  <a:t>Current customers </a:t>
                </a:r>
              </a:p>
              <a:p>
                <a:pPr marL="17145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200" dirty="0">
                    <a:latin typeface="Slate Pro" panose="02000506040000020004" pitchFamily="2" charset="0"/>
                    <a:sym typeface="Slate Pro" panose="02000506040000020004" pitchFamily="2" charset="0"/>
                  </a:rPr>
                  <a:t>Prospects</a:t>
                </a:r>
              </a:p>
              <a:p>
                <a:pPr marL="17145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200" dirty="0">
                    <a:latin typeface="Slate Pro" panose="02000506040000020004" pitchFamily="2" charset="0"/>
                    <a:sym typeface="Slate Pro" panose="02000506040000020004" pitchFamily="2" charset="0"/>
                  </a:rPr>
                  <a:t>Whitespace analysis</a:t>
                </a:r>
              </a:p>
            </p:txBody>
          </p:sp>
        </p:grpSp>
        <p:grpSp>
          <p:nvGrpSpPr>
            <p:cNvPr id="59" name="Group 58">
              <a:extLst>
                <a:ext uri="{FF2B5EF4-FFF2-40B4-BE49-F238E27FC236}">
                  <a16:creationId xmlns:a16="http://schemas.microsoft.com/office/drawing/2014/main" id="{3B6184BC-0054-6A7A-FA1F-D51E14DEEB6D}"/>
                </a:ext>
              </a:extLst>
            </p:cNvPr>
            <p:cNvGrpSpPr/>
            <p:nvPr/>
          </p:nvGrpSpPr>
          <p:grpSpPr>
            <a:xfrm>
              <a:off x="809082" y="2294920"/>
              <a:ext cx="4938379" cy="1509894"/>
              <a:chOff x="3571875" y="1467855"/>
              <a:chExt cx="3228975" cy="1805874"/>
            </a:xfrm>
          </p:grpSpPr>
          <p:sp>
            <p:nvSpPr>
              <p:cNvPr id="21" name="TextBox 20">
                <a:extLst>
                  <a:ext uri="{FF2B5EF4-FFF2-40B4-BE49-F238E27FC236}">
                    <a16:creationId xmlns:a16="http://schemas.microsoft.com/office/drawing/2014/main" id="{93213621-7EEE-1B0F-96F5-FCC35CCBE627}"/>
                  </a:ext>
                </a:extLst>
              </p:cNvPr>
              <p:cNvSpPr txBox="1"/>
              <p:nvPr/>
            </p:nvSpPr>
            <p:spPr>
              <a:xfrm>
                <a:off x="3571875" y="1467855"/>
                <a:ext cx="3228975" cy="257677"/>
              </a:xfrm>
              <a:prstGeom prst="rect">
                <a:avLst/>
              </a:prstGeom>
              <a:noFill/>
            </p:spPr>
            <p:txBody>
              <a:bodyPr wrap="square" lIns="0" tIns="0" rIns="0" bIns="0">
                <a:spAutoFit/>
              </a:bodyPr>
              <a:lstStyle/>
              <a:p>
                <a:pPr marL="182880" indent="-182880">
                  <a:spcAft>
                    <a:spcPts val="600"/>
                  </a:spcAft>
                  <a:buClr>
                    <a:schemeClr val="accent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sym typeface="Slate Pro" panose="02000506040000020004" pitchFamily="2" charset="0"/>
                  </a:rPr>
                  <a:t>Performance of regions by rep, across two-year spans </a:t>
                </a:r>
              </a:p>
            </p:txBody>
          </p:sp>
          <p:sp>
            <p:nvSpPr>
              <p:cNvPr id="46" name="TextBox 45">
                <a:extLst>
                  <a:ext uri="{FF2B5EF4-FFF2-40B4-BE49-F238E27FC236}">
                    <a16:creationId xmlns:a16="http://schemas.microsoft.com/office/drawing/2014/main" id="{096F1A6B-78A9-9556-B4C1-6CF26DF95943}"/>
                  </a:ext>
                </a:extLst>
              </p:cNvPr>
              <p:cNvSpPr txBox="1"/>
              <p:nvPr/>
            </p:nvSpPr>
            <p:spPr>
              <a:xfrm>
                <a:off x="3765297" y="1801293"/>
                <a:ext cx="3035553" cy="1472436"/>
              </a:xfrm>
              <a:prstGeom prst="rect">
                <a:avLst/>
              </a:prstGeom>
              <a:noFill/>
            </p:spPr>
            <p:txBody>
              <a:bodyPr wrap="square" lIns="0" tIns="0" rIns="0" bIns="0">
                <a:spAutoFit/>
              </a:bodyPr>
              <a:lstStyle/>
              <a:p>
                <a:pPr marL="17145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200" dirty="0">
                    <a:latin typeface="Slate Pro" panose="02000506040000020004" pitchFamily="2" charset="0"/>
                    <a:sym typeface="Slate Pro" panose="02000506040000020004" pitchFamily="2" charset="0"/>
                  </a:rPr>
                  <a:t>Rep productivity</a:t>
                </a:r>
              </a:p>
              <a:p>
                <a:pPr marL="17145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200" dirty="0">
                    <a:latin typeface="Slate Pro" panose="02000506040000020004" pitchFamily="2" charset="0"/>
                    <a:sym typeface="Slate Pro" panose="02000506040000020004" pitchFamily="2" charset="0"/>
                  </a:rPr>
                  <a:t>Quota attainment</a:t>
                </a:r>
              </a:p>
              <a:p>
                <a:pPr marL="17145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200" dirty="0">
                    <a:latin typeface="Slate Pro" panose="02000506040000020004" pitchFamily="2" charset="0"/>
                    <a:sym typeface="Slate Pro" panose="02000506040000020004" pitchFamily="2" charset="0"/>
                  </a:rPr>
                  <a:t>Expense-to-bookings ratio </a:t>
                </a:r>
              </a:p>
              <a:p>
                <a:pPr marL="17145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200" dirty="0">
                    <a:latin typeface="Slate Pro" panose="02000506040000020004" pitchFamily="2" charset="0"/>
                    <a:sym typeface="Slate Pro" panose="02000506040000020004" pitchFamily="2" charset="0"/>
                  </a:rPr>
                  <a:t>Sales-to-sales-engineers ratio</a:t>
                </a:r>
              </a:p>
              <a:p>
                <a:pPr marL="17145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200" dirty="0">
                    <a:latin typeface="Slate Pro" panose="02000506040000020004" pitchFamily="2" charset="0"/>
                    <a:sym typeface="Slate Pro" panose="02000506040000020004" pitchFamily="2" charset="0"/>
                  </a:rPr>
                  <a:t>Analysis of A, B, and C player reps </a:t>
                </a:r>
              </a:p>
            </p:txBody>
          </p:sp>
        </p:grpSp>
      </p:grpSp>
      <p:sp>
        <p:nvSpPr>
          <p:cNvPr id="2" name="Title 1">
            <a:extLst>
              <a:ext uri="{FF2B5EF4-FFF2-40B4-BE49-F238E27FC236}">
                <a16:creationId xmlns:a16="http://schemas.microsoft.com/office/drawing/2014/main" id="{E1DB278E-1090-8889-3F2D-2502C8D595D0}"/>
              </a:ext>
            </a:extLst>
          </p:cNvPr>
          <p:cNvSpPr>
            <a:spLocks noGrp="1"/>
          </p:cNvSpPr>
          <p:nvPr>
            <p:ph type="title"/>
          </p:nvPr>
        </p:nvSpPr>
        <p:spPr>
          <a:xfrm>
            <a:off x="609600" y="37589"/>
            <a:ext cx="10983314" cy="767853"/>
          </a:xfrm>
        </p:spPr>
        <p:txBody>
          <a:bodyPr vert="horz"/>
          <a:lstStyle/>
          <a:p>
            <a:r>
              <a:rPr lang="en-US" dirty="0"/>
              <a:t>Begin with an analysis of current organizational design and coverage model</a:t>
            </a:r>
          </a:p>
        </p:txBody>
      </p:sp>
      <p:grpSp>
        <p:nvGrpSpPr>
          <p:cNvPr id="5" name="Group 4">
            <a:extLst>
              <a:ext uri="{FF2B5EF4-FFF2-40B4-BE49-F238E27FC236}">
                <a16:creationId xmlns:a16="http://schemas.microsoft.com/office/drawing/2014/main" id="{C79C694F-3084-7105-7072-1FA32534584C}"/>
              </a:ext>
            </a:extLst>
          </p:cNvPr>
          <p:cNvGrpSpPr/>
          <p:nvPr/>
        </p:nvGrpSpPr>
        <p:grpSpPr>
          <a:xfrm>
            <a:off x="8229600" y="3715543"/>
            <a:ext cx="3123243" cy="1955248"/>
            <a:chOff x="3526156" y="1484489"/>
            <a:chExt cx="5937721" cy="3586382"/>
          </a:xfrm>
        </p:grpSpPr>
        <p:pic>
          <p:nvPicPr>
            <p:cNvPr id="6" name="Picture 5">
              <a:extLst>
                <a:ext uri="{FF2B5EF4-FFF2-40B4-BE49-F238E27FC236}">
                  <a16:creationId xmlns:a16="http://schemas.microsoft.com/office/drawing/2014/main" id="{8E03D5E7-4F10-369F-F390-F709A449D8B2}"/>
                </a:ext>
              </a:extLst>
            </p:cNvPr>
            <p:cNvPicPr>
              <a:picLocks noChangeAspect="1"/>
            </p:cNvPicPr>
            <p:nvPr/>
          </p:nvPicPr>
          <p:blipFill rotWithShape="1">
            <a:blip r:embed="rId6"/>
            <a:srcRect t="-18441" b="-18441"/>
            <a:stretch/>
          </p:blipFill>
          <p:spPr>
            <a:xfrm>
              <a:off x="4272428" y="1642512"/>
              <a:ext cx="4447435" cy="2875732"/>
            </a:xfrm>
            <a:prstGeom prst="rect">
              <a:avLst/>
            </a:prstGeom>
            <a:solidFill>
              <a:schemeClr val="bg1"/>
            </a:solidFill>
            <a:ln>
              <a:noFill/>
            </a:ln>
            <a:effectLst/>
          </p:spPr>
        </p:pic>
        <p:pic>
          <p:nvPicPr>
            <p:cNvPr id="7" name="Picture 6">
              <a:extLst>
                <a:ext uri="{FF2B5EF4-FFF2-40B4-BE49-F238E27FC236}">
                  <a16:creationId xmlns:a16="http://schemas.microsoft.com/office/drawing/2014/main" id="{5FF6D0F5-B472-9C71-DD26-D5ECBBE360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6156" y="1484489"/>
              <a:ext cx="5937721" cy="3586382"/>
            </a:xfrm>
            <a:prstGeom prst="rect">
              <a:avLst/>
            </a:prstGeom>
          </p:spPr>
        </p:pic>
      </p:grpSp>
      <p:graphicFrame>
        <p:nvGraphicFramePr>
          <p:cNvPr id="8" name="Table 2">
            <a:extLst>
              <a:ext uri="{FF2B5EF4-FFF2-40B4-BE49-F238E27FC236}">
                <a16:creationId xmlns:a16="http://schemas.microsoft.com/office/drawing/2014/main" id="{653EBE0E-D0B1-9C12-3769-C45BD314BB4E}"/>
              </a:ext>
            </a:extLst>
          </p:cNvPr>
          <p:cNvGraphicFramePr>
            <a:graphicFrameLocks noGrp="1"/>
          </p:cNvGraphicFramePr>
          <p:nvPr>
            <p:extLst>
              <p:ext uri="{D42A27DB-BD31-4B8C-83A1-F6EECF244321}">
                <p14:modId xmlns:p14="http://schemas.microsoft.com/office/powerpoint/2010/main" val="1024375191"/>
              </p:ext>
            </p:extLst>
          </p:nvPr>
        </p:nvGraphicFramePr>
        <p:xfrm>
          <a:off x="620112" y="5851327"/>
          <a:ext cx="10962290" cy="320873"/>
        </p:xfrm>
        <a:graphic>
          <a:graphicData uri="http://schemas.openxmlformats.org/drawingml/2006/table">
            <a:tbl>
              <a:tblPr firstRow="1" bandRow="1">
                <a:effectLst/>
                <a:tableStyleId>{073A0DAA-6AF3-43AB-8588-CEC1D06C72B9}</a:tableStyleId>
              </a:tblPr>
              <a:tblGrid>
                <a:gridCol w="2192458">
                  <a:extLst>
                    <a:ext uri="{9D8B030D-6E8A-4147-A177-3AD203B41FA5}">
                      <a16:colId xmlns:a16="http://schemas.microsoft.com/office/drawing/2014/main" val="61347438"/>
                    </a:ext>
                  </a:extLst>
                </a:gridCol>
                <a:gridCol w="2192458">
                  <a:extLst>
                    <a:ext uri="{9D8B030D-6E8A-4147-A177-3AD203B41FA5}">
                      <a16:colId xmlns:a16="http://schemas.microsoft.com/office/drawing/2014/main" val="3353961594"/>
                    </a:ext>
                  </a:extLst>
                </a:gridCol>
                <a:gridCol w="2192458">
                  <a:extLst>
                    <a:ext uri="{9D8B030D-6E8A-4147-A177-3AD203B41FA5}">
                      <a16:colId xmlns:a16="http://schemas.microsoft.com/office/drawing/2014/main" val="3446201109"/>
                    </a:ext>
                  </a:extLst>
                </a:gridCol>
                <a:gridCol w="2192458">
                  <a:extLst>
                    <a:ext uri="{9D8B030D-6E8A-4147-A177-3AD203B41FA5}">
                      <a16:colId xmlns:a16="http://schemas.microsoft.com/office/drawing/2014/main" val="3624207305"/>
                    </a:ext>
                  </a:extLst>
                </a:gridCol>
                <a:gridCol w="2192458">
                  <a:extLst>
                    <a:ext uri="{9D8B030D-6E8A-4147-A177-3AD203B41FA5}">
                      <a16:colId xmlns:a16="http://schemas.microsoft.com/office/drawing/2014/main" val="2933868988"/>
                    </a:ext>
                  </a:extLst>
                </a:gridCol>
              </a:tblGrid>
              <a:tr h="320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Slate Pro" panose="02000506040000020004" pitchFamily="2" charset="0"/>
                          <a:sym typeface="Slate Pro" panose="02000506040000020004" pitchFamily="2" charset="0"/>
                        </a:rPr>
                        <a:t>Analysis and Performance Review</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Customer and Rep Surveys</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Capacity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Headcount Cost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Coverage and Final Decision</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38023345"/>
                  </a:ext>
                </a:extLst>
              </a:tr>
            </a:tbl>
          </a:graphicData>
        </a:graphic>
      </p:graphicFrame>
      <p:grpSp>
        <p:nvGrpSpPr>
          <p:cNvPr id="13" name="Group 12">
            <a:extLst>
              <a:ext uri="{FF2B5EF4-FFF2-40B4-BE49-F238E27FC236}">
                <a16:creationId xmlns:a16="http://schemas.microsoft.com/office/drawing/2014/main" id="{C20CD8D9-96D2-E84F-D444-02AFDD483EE6}"/>
              </a:ext>
            </a:extLst>
          </p:cNvPr>
          <p:cNvGrpSpPr/>
          <p:nvPr/>
        </p:nvGrpSpPr>
        <p:grpSpPr>
          <a:xfrm>
            <a:off x="609600" y="1085851"/>
            <a:ext cx="10983314" cy="781049"/>
            <a:chOff x="609600" y="1085851"/>
            <a:chExt cx="10983314" cy="781049"/>
          </a:xfrm>
          <a:solidFill>
            <a:schemeClr val="accent3"/>
          </a:solidFill>
        </p:grpSpPr>
        <p:pic>
          <p:nvPicPr>
            <p:cNvPr id="12" name="Picture 11">
              <a:extLst>
                <a:ext uri="{FF2B5EF4-FFF2-40B4-BE49-F238E27FC236}">
                  <a16:creationId xmlns:a16="http://schemas.microsoft.com/office/drawing/2014/main" id="{55B40DA4-7704-5A25-0BE2-DF9D1A2246DA}"/>
                </a:ext>
              </a:extLst>
            </p:cNvPr>
            <p:cNvPicPr preferRelativeResize="0">
              <a:picLocks noChangeAspect="1"/>
            </p:cNvPicPr>
            <p:nvPr/>
          </p:nvPicPr>
          <p:blipFill rotWithShape="1">
            <a:blip r:embed="rId8"/>
            <a:srcRect l="212" t="32050" r="50544" b="62690"/>
            <a:stretch/>
          </p:blipFill>
          <p:spPr>
            <a:xfrm>
              <a:off x="620112" y="1085851"/>
              <a:ext cx="10962288" cy="781049"/>
            </a:xfrm>
            <a:custGeom>
              <a:avLst/>
              <a:gdLst>
                <a:gd name="connsiteX0" fmla="*/ 0 w 10962288"/>
                <a:gd name="connsiteY0" fmla="*/ 0 h 781049"/>
                <a:gd name="connsiteX1" fmla="*/ 10962288 w 10962288"/>
                <a:gd name="connsiteY1" fmla="*/ 0 h 781049"/>
                <a:gd name="connsiteX2" fmla="*/ 10962288 w 10962288"/>
                <a:gd name="connsiteY2" fmla="*/ 781049 h 781049"/>
                <a:gd name="connsiteX3" fmla="*/ 0 w 10962288"/>
                <a:gd name="connsiteY3" fmla="*/ 781049 h 781049"/>
              </a:gdLst>
              <a:ahLst/>
              <a:cxnLst>
                <a:cxn ang="0">
                  <a:pos x="connsiteX0" y="connsiteY0"/>
                </a:cxn>
                <a:cxn ang="0">
                  <a:pos x="connsiteX1" y="connsiteY1"/>
                </a:cxn>
                <a:cxn ang="0">
                  <a:pos x="connsiteX2" y="connsiteY2"/>
                </a:cxn>
                <a:cxn ang="0">
                  <a:pos x="connsiteX3" y="connsiteY3"/>
                </a:cxn>
              </a:cxnLst>
              <a:rect l="l" t="t" r="r" b="b"/>
              <a:pathLst>
                <a:path w="10962288" h="781049">
                  <a:moveTo>
                    <a:pt x="0" y="0"/>
                  </a:moveTo>
                  <a:lnTo>
                    <a:pt x="10962288" y="0"/>
                  </a:lnTo>
                  <a:lnTo>
                    <a:pt x="10962288" y="781049"/>
                  </a:lnTo>
                  <a:lnTo>
                    <a:pt x="0" y="781049"/>
                  </a:lnTo>
                  <a:close/>
                </a:path>
              </a:pathLst>
            </a:custGeom>
            <a:grpFill/>
          </p:spPr>
        </p:pic>
        <p:sp>
          <p:nvSpPr>
            <p:cNvPr id="11" name="Rectangle 10">
              <a:extLst>
                <a:ext uri="{FF2B5EF4-FFF2-40B4-BE49-F238E27FC236}">
                  <a16:creationId xmlns:a16="http://schemas.microsoft.com/office/drawing/2014/main" id="{BD2D66A8-7BBB-14F8-43EE-3DAB0D058506}"/>
                </a:ext>
              </a:extLst>
            </p:cNvPr>
            <p:cNvSpPr/>
            <p:nvPr/>
          </p:nvSpPr>
          <p:spPr>
            <a:xfrm>
              <a:off x="609600" y="1085851"/>
              <a:ext cx="10983314" cy="78104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914400" tIns="182880" rIns="182880" bIns="182880" rtlCol="0" anchor="ctr"/>
            <a:lstStyle/>
            <a:p>
              <a:pPr defTabSz="228600">
                <a:spcAft>
                  <a:spcPts val="300"/>
                </a:spcAft>
                <a:buClr>
                  <a:schemeClr val="accent1"/>
                </a:buClr>
                <a:tabLst>
                  <a:tab pos="182880" algn="l"/>
                  <a:tab pos="365760" algn="l"/>
                  <a:tab pos="548640" algn="l"/>
                  <a:tab pos="731520" algn="l"/>
                  <a:tab pos="914400" algn="l"/>
                  <a:tab pos="1097280" algn="l"/>
                  <a:tab pos="1280160" algn="l"/>
                  <a:tab pos="1463040" algn="l"/>
                  <a:tab pos="1645920" algn="l"/>
                  <a:tab pos="1828800" algn="l"/>
                </a:tabLst>
              </a:pPr>
              <a:r>
                <a:rPr lang="en-US" sz="1800" b="1" dirty="0">
                  <a:solidFill>
                    <a:schemeClr val="bg1"/>
                  </a:solidFill>
                  <a:latin typeface="Slate Pro" panose="02000506040000020004" pitchFamily="2" charset="0"/>
                  <a:cs typeface="Calibri" charset="0"/>
                  <a:sym typeface="Slate Pro" panose="02000506040000020004" pitchFamily="2" charset="0"/>
                </a:rPr>
                <a:t>Best-in-class organizations use the following analyses to assess their current state model: </a:t>
              </a:r>
            </a:p>
          </p:txBody>
        </p:sp>
      </p:grpSp>
      <p:grpSp>
        <p:nvGrpSpPr>
          <p:cNvPr id="92" name="Group 91">
            <a:extLst>
              <a:ext uri="{FF2B5EF4-FFF2-40B4-BE49-F238E27FC236}">
                <a16:creationId xmlns:a16="http://schemas.microsoft.com/office/drawing/2014/main" id="{E8B5C208-F6C5-49DB-6AF8-E2EDF512468F}"/>
              </a:ext>
            </a:extLst>
          </p:cNvPr>
          <p:cNvGrpSpPr/>
          <p:nvPr/>
        </p:nvGrpSpPr>
        <p:grpSpPr>
          <a:xfrm>
            <a:off x="807936" y="1286121"/>
            <a:ext cx="362151" cy="380508"/>
            <a:chOff x="6276975" y="723900"/>
            <a:chExt cx="344488" cy="361950"/>
          </a:xfrm>
          <a:solidFill>
            <a:schemeClr val="bg1"/>
          </a:solidFill>
        </p:grpSpPr>
        <p:sp>
          <p:nvSpPr>
            <p:cNvPr id="93" name="Freeform 71">
              <a:extLst>
                <a:ext uri="{FF2B5EF4-FFF2-40B4-BE49-F238E27FC236}">
                  <a16:creationId xmlns:a16="http://schemas.microsoft.com/office/drawing/2014/main" id="{2D91112A-359E-AA43-7E56-BF9ABCA5F172}"/>
                </a:ext>
              </a:extLst>
            </p:cNvPr>
            <p:cNvSpPr>
              <a:spLocks/>
            </p:cNvSpPr>
            <p:nvPr/>
          </p:nvSpPr>
          <p:spPr bwMode="auto">
            <a:xfrm>
              <a:off x="6527800" y="723900"/>
              <a:ext cx="93663" cy="153988"/>
            </a:xfrm>
            <a:custGeom>
              <a:avLst/>
              <a:gdLst>
                <a:gd name="T0" fmla="*/ 25 w 25"/>
                <a:gd name="T1" fmla="*/ 1 h 41"/>
                <a:gd name="T2" fmla="*/ 23 w 25"/>
                <a:gd name="T3" fmla="*/ 0 h 41"/>
                <a:gd name="T4" fmla="*/ 16 w 25"/>
                <a:gd name="T5" fmla="*/ 0 h 41"/>
                <a:gd name="T6" fmla="*/ 0 w 25"/>
                <a:gd name="T7" fmla="*/ 35 h 41"/>
                <a:gd name="T8" fmla="*/ 7 w 25"/>
                <a:gd name="T9" fmla="*/ 41 h 41"/>
                <a:gd name="T10" fmla="*/ 7 w 25"/>
                <a:gd name="T11" fmla="*/ 41 h 41"/>
                <a:gd name="T12" fmla="*/ 25 w 25"/>
                <a:gd name="T13" fmla="*/ 3 h 41"/>
                <a:gd name="T14" fmla="*/ 25 w 25"/>
                <a:gd name="T15" fmla="*/ 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1">
                  <a:moveTo>
                    <a:pt x="25" y="1"/>
                  </a:moveTo>
                  <a:cubicBezTo>
                    <a:pt x="25" y="0"/>
                    <a:pt x="24" y="0"/>
                    <a:pt x="23" y="0"/>
                  </a:cubicBezTo>
                  <a:cubicBezTo>
                    <a:pt x="16" y="0"/>
                    <a:pt x="16" y="0"/>
                    <a:pt x="16" y="0"/>
                  </a:cubicBezTo>
                  <a:cubicBezTo>
                    <a:pt x="0" y="35"/>
                    <a:pt x="0" y="35"/>
                    <a:pt x="0" y="35"/>
                  </a:cubicBezTo>
                  <a:cubicBezTo>
                    <a:pt x="3" y="36"/>
                    <a:pt x="5" y="39"/>
                    <a:pt x="7" y="41"/>
                  </a:cubicBezTo>
                  <a:cubicBezTo>
                    <a:pt x="7" y="41"/>
                    <a:pt x="7" y="41"/>
                    <a:pt x="7" y="41"/>
                  </a:cubicBezTo>
                  <a:cubicBezTo>
                    <a:pt x="25" y="3"/>
                    <a:pt x="25" y="3"/>
                    <a:pt x="25" y="3"/>
                  </a:cubicBezTo>
                  <a:cubicBezTo>
                    <a:pt x="25" y="2"/>
                    <a:pt x="25" y="2"/>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94" name="Freeform 72">
              <a:extLst>
                <a:ext uri="{FF2B5EF4-FFF2-40B4-BE49-F238E27FC236}">
                  <a16:creationId xmlns:a16="http://schemas.microsoft.com/office/drawing/2014/main" id="{01DB0DBC-D5D9-6366-6DDC-CB43D1920410}"/>
                </a:ext>
              </a:extLst>
            </p:cNvPr>
            <p:cNvSpPr>
              <a:spLocks/>
            </p:cNvSpPr>
            <p:nvPr/>
          </p:nvSpPr>
          <p:spPr bwMode="auto">
            <a:xfrm>
              <a:off x="6483350" y="723900"/>
              <a:ext cx="90488" cy="120650"/>
            </a:xfrm>
            <a:custGeom>
              <a:avLst/>
              <a:gdLst>
                <a:gd name="T0" fmla="*/ 24 w 24"/>
                <a:gd name="T1" fmla="*/ 0 h 32"/>
                <a:gd name="T2" fmla="*/ 15 w 24"/>
                <a:gd name="T3" fmla="*/ 0 h 32"/>
                <a:gd name="T4" fmla="*/ 14 w 24"/>
                <a:gd name="T5" fmla="*/ 1 h 32"/>
                <a:gd name="T6" fmla="*/ 0 w 24"/>
                <a:gd name="T7" fmla="*/ 29 h 32"/>
                <a:gd name="T8" fmla="*/ 9 w 24"/>
                <a:gd name="T9" fmla="*/ 32 h 32"/>
                <a:gd name="T10" fmla="*/ 24 w 24"/>
                <a:gd name="T11" fmla="*/ 0 h 32"/>
              </a:gdLst>
              <a:ahLst/>
              <a:cxnLst>
                <a:cxn ang="0">
                  <a:pos x="T0" y="T1"/>
                </a:cxn>
                <a:cxn ang="0">
                  <a:pos x="T2" y="T3"/>
                </a:cxn>
                <a:cxn ang="0">
                  <a:pos x="T4" y="T5"/>
                </a:cxn>
                <a:cxn ang="0">
                  <a:pos x="T6" y="T7"/>
                </a:cxn>
                <a:cxn ang="0">
                  <a:pos x="T8" y="T9"/>
                </a:cxn>
                <a:cxn ang="0">
                  <a:pos x="T10" y="T11"/>
                </a:cxn>
              </a:cxnLst>
              <a:rect l="0" t="0" r="r" b="b"/>
              <a:pathLst>
                <a:path w="24" h="32">
                  <a:moveTo>
                    <a:pt x="24" y="0"/>
                  </a:moveTo>
                  <a:cubicBezTo>
                    <a:pt x="15" y="0"/>
                    <a:pt x="15" y="0"/>
                    <a:pt x="15" y="0"/>
                  </a:cubicBezTo>
                  <a:cubicBezTo>
                    <a:pt x="15" y="0"/>
                    <a:pt x="14" y="0"/>
                    <a:pt x="14" y="1"/>
                  </a:cubicBezTo>
                  <a:cubicBezTo>
                    <a:pt x="0" y="29"/>
                    <a:pt x="0" y="29"/>
                    <a:pt x="0" y="29"/>
                  </a:cubicBezTo>
                  <a:cubicBezTo>
                    <a:pt x="3" y="30"/>
                    <a:pt x="6" y="31"/>
                    <a:pt x="9" y="32"/>
                  </a:cubicBez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95" name="Freeform 73">
              <a:extLst>
                <a:ext uri="{FF2B5EF4-FFF2-40B4-BE49-F238E27FC236}">
                  <a16:creationId xmlns:a16="http://schemas.microsoft.com/office/drawing/2014/main" id="{A66638B3-5513-2983-79A6-0E4A893FC190}"/>
                </a:ext>
              </a:extLst>
            </p:cNvPr>
            <p:cNvSpPr>
              <a:spLocks/>
            </p:cNvSpPr>
            <p:nvPr/>
          </p:nvSpPr>
          <p:spPr bwMode="auto">
            <a:xfrm>
              <a:off x="6276975" y="723900"/>
              <a:ext cx="93663" cy="153988"/>
            </a:xfrm>
            <a:custGeom>
              <a:avLst/>
              <a:gdLst>
                <a:gd name="T0" fmla="*/ 19 w 25"/>
                <a:gd name="T1" fmla="*/ 41 h 41"/>
                <a:gd name="T2" fmla="*/ 25 w 25"/>
                <a:gd name="T3" fmla="*/ 35 h 41"/>
                <a:gd name="T4" fmla="*/ 9 w 25"/>
                <a:gd name="T5" fmla="*/ 0 h 41"/>
                <a:gd name="T6" fmla="*/ 2 w 25"/>
                <a:gd name="T7" fmla="*/ 0 h 41"/>
                <a:gd name="T8" fmla="*/ 0 w 25"/>
                <a:gd name="T9" fmla="*/ 1 h 41"/>
                <a:gd name="T10" fmla="*/ 0 w 25"/>
                <a:gd name="T11" fmla="*/ 3 h 41"/>
                <a:gd name="T12" fmla="*/ 18 w 25"/>
                <a:gd name="T13" fmla="*/ 41 h 41"/>
                <a:gd name="T14" fmla="*/ 19 w 25"/>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1">
                  <a:moveTo>
                    <a:pt x="19" y="41"/>
                  </a:moveTo>
                  <a:cubicBezTo>
                    <a:pt x="21" y="39"/>
                    <a:pt x="23" y="37"/>
                    <a:pt x="25" y="35"/>
                  </a:cubicBezTo>
                  <a:cubicBezTo>
                    <a:pt x="9" y="0"/>
                    <a:pt x="9" y="0"/>
                    <a:pt x="9" y="0"/>
                  </a:cubicBezTo>
                  <a:cubicBezTo>
                    <a:pt x="2" y="0"/>
                    <a:pt x="2" y="0"/>
                    <a:pt x="2" y="0"/>
                  </a:cubicBezTo>
                  <a:cubicBezTo>
                    <a:pt x="1" y="0"/>
                    <a:pt x="1" y="0"/>
                    <a:pt x="0" y="1"/>
                  </a:cubicBezTo>
                  <a:cubicBezTo>
                    <a:pt x="0" y="2"/>
                    <a:pt x="0" y="2"/>
                    <a:pt x="0" y="3"/>
                  </a:cubicBezTo>
                  <a:cubicBezTo>
                    <a:pt x="18" y="41"/>
                    <a:pt x="18" y="41"/>
                    <a:pt x="18" y="41"/>
                  </a:cubicBezTo>
                  <a:cubicBezTo>
                    <a:pt x="18" y="41"/>
                    <a:pt x="18" y="41"/>
                    <a:pt x="1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96" name="Freeform 74">
              <a:extLst>
                <a:ext uri="{FF2B5EF4-FFF2-40B4-BE49-F238E27FC236}">
                  <a16:creationId xmlns:a16="http://schemas.microsoft.com/office/drawing/2014/main" id="{076F6B97-77DE-CF8A-50DE-8CE1F670DF0D}"/>
                </a:ext>
              </a:extLst>
            </p:cNvPr>
            <p:cNvSpPr>
              <a:spLocks/>
            </p:cNvSpPr>
            <p:nvPr/>
          </p:nvSpPr>
          <p:spPr bwMode="auto">
            <a:xfrm>
              <a:off x="6324600" y="723900"/>
              <a:ext cx="90488" cy="123825"/>
            </a:xfrm>
            <a:custGeom>
              <a:avLst/>
              <a:gdLst>
                <a:gd name="T0" fmla="*/ 24 w 24"/>
                <a:gd name="T1" fmla="*/ 29 h 33"/>
                <a:gd name="T2" fmla="*/ 11 w 24"/>
                <a:gd name="T3" fmla="*/ 1 h 33"/>
                <a:gd name="T4" fmla="*/ 9 w 24"/>
                <a:gd name="T5" fmla="*/ 0 h 33"/>
                <a:gd name="T6" fmla="*/ 0 w 24"/>
                <a:gd name="T7" fmla="*/ 0 h 33"/>
                <a:gd name="T8" fmla="*/ 16 w 24"/>
                <a:gd name="T9" fmla="*/ 33 h 33"/>
                <a:gd name="T10" fmla="*/ 24 w 24"/>
                <a:gd name="T11" fmla="*/ 29 h 33"/>
              </a:gdLst>
              <a:ahLst/>
              <a:cxnLst>
                <a:cxn ang="0">
                  <a:pos x="T0" y="T1"/>
                </a:cxn>
                <a:cxn ang="0">
                  <a:pos x="T2" y="T3"/>
                </a:cxn>
                <a:cxn ang="0">
                  <a:pos x="T4" y="T5"/>
                </a:cxn>
                <a:cxn ang="0">
                  <a:pos x="T6" y="T7"/>
                </a:cxn>
                <a:cxn ang="0">
                  <a:pos x="T8" y="T9"/>
                </a:cxn>
                <a:cxn ang="0">
                  <a:pos x="T10" y="T11"/>
                </a:cxn>
              </a:cxnLst>
              <a:rect l="0" t="0" r="r" b="b"/>
              <a:pathLst>
                <a:path w="24" h="33">
                  <a:moveTo>
                    <a:pt x="24" y="29"/>
                  </a:moveTo>
                  <a:cubicBezTo>
                    <a:pt x="11" y="1"/>
                    <a:pt x="11" y="1"/>
                    <a:pt x="11" y="1"/>
                  </a:cubicBezTo>
                  <a:cubicBezTo>
                    <a:pt x="10" y="0"/>
                    <a:pt x="10" y="0"/>
                    <a:pt x="9" y="0"/>
                  </a:cubicBezTo>
                  <a:cubicBezTo>
                    <a:pt x="0" y="0"/>
                    <a:pt x="0" y="0"/>
                    <a:pt x="0" y="0"/>
                  </a:cubicBezTo>
                  <a:cubicBezTo>
                    <a:pt x="16" y="33"/>
                    <a:pt x="16" y="33"/>
                    <a:pt x="16" y="33"/>
                  </a:cubicBezTo>
                  <a:cubicBezTo>
                    <a:pt x="18" y="31"/>
                    <a:pt x="21" y="30"/>
                    <a:pt x="2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97" name="Freeform 75">
              <a:extLst>
                <a:ext uri="{FF2B5EF4-FFF2-40B4-BE49-F238E27FC236}">
                  <a16:creationId xmlns:a16="http://schemas.microsoft.com/office/drawing/2014/main" id="{3DE3668B-0DC3-37AC-BE6B-615F10663337}"/>
                </a:ext>
              </a:extLst>
            </p:cNvPr>
            <p:cNvSpPr>
              <a:spLocks noEditPoints="1"/>
            </p:cNvSpPr>
            <p:nvPr/>
          </p:nvSpPr>
          <p:spPr bwMode="auto">
            <a:xfrm>
              <a:off x="6329363" y="844550"/>
              <a:ext cx="239713" cy="241300"/>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2 w 64"/>
                <a:gd name="T11" fmla="*/ 28 h 64"/>
                <a:gd name="T12" fmla="*/ 43 w 64"/>
                <a:gd name="T13" fmla="*/ 35 h 64"/>
                <a:gd name="T14" fmla="*/ 46 w 64"/>
                <a:gd name="T15" fmla="*/ 47 h 64"/>
                <a:gd name="T16" fmla="*/ 46 w 64"/>
                <a:gd name="T17" fmla="*/ 50 h 64"/>
                <a:gd name="T18" fmla="*/ 44 w 64"/>
                <a:gd name="T19" fmla="*/ 50 h 64"/>
                <a:gd name="T20" fmla="*/ 43 w 64"/>
                <a:gd name="T21" fmla="*/ 50 h 64"/>
                <a:gd name="T22" fmla="*/ 32 w 64"/>
                <a:gd name="T23" fmla="*/ 43 h 64"/>
                <a:gd name="T24" fmla="*/ 21 w 64"/>
                <a:gd name="T25" fmla="*/ 50 h 64"/>
                <a:gd name="T26" fmla="*/ 19 w 64"/>
                <a:gd name="T27" fmla="*/ 50 h 64"/>
                <a:gd name="T28" fmla="*/ 18 w 64"/>
                <a:gd name="T29" fmla="*/ 47 h 64"/>
                <a:gd name="T30" fmla="*/ 22 w 64"/>
                <a:gd name="T31" fmla="*/ 35 h 64"/>
                <a:gd name="T32" fmla="*/ 13 w 64"/>
                <a:gd name="T33" fmla="*/ 28 h 64"/>
                <a:gd name="T34" fmla="*/ 12 w 64"/>
                <a:gd name="T35" fmla="*/ 25 h 64"/>
                <a:gd name="T36" fmla="*/ 14 w 64"/>
                <a:gd name="T37" fmla="*/ 24 h 64"/>
                <a:gd name="T38" fmla="*/ 25 w 64"/>
                <a:gd name="T39" fmla="*/ 24 h 64"/>
                <a:gd name="T40" fmla="*/ 31 w 64"/>
                <a:gd name="T41" fmla="*/ 13 h 64"/>
                <a:gd name="T42" fmla="*/ 34 w 64"/>
                <a:gd name="T43" fmla="*/ 13 h 64"/>
                <a:gd name="T44" fmla="*/ 40 w 64"/>
                <a:gd name="T45" fmla="*/ 24 h 64"/>
                <a:gd name="T46" fmla="*/ 50 w 64"/>
                <a:gd name="T47" fmla="*/ 24 h 64"/>
                <a:gd name="T48" fmla="*/ 52 w 64"/>
                <a:gd name="T49" fmla="*/ 25 h 64"/>
                <a:gd name="T50" fmla="*/ 52 w 64"/>
                <a:gd name="T51"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64">
                  <a:moveTo>
                    <a:pt x="32" y="0"/>
                  </a:moveTo>
                  <a:cubicBezTo>
                    <a:pt x="15" y="0"/>
                    <a:pt x="0" y="14"/>
                    <a:pt x="0" y="32"/>
                  </a:cubicBezTo>
                  <a:cubicBezTo>
                    <a:pt x="0" y="50"/>
                    <a:pt x="15" y="64"/>
                    <a:pt x="32" y="64"/>
                  </a:cubicBezTo>
                  <a:cubicBezTo>
                    <a:pt x="50" y="64"/>
                    <a:pt x="64" y="50"/>
                    <a:pt x="64" y="32"/>
                  </a:cubicBezTo>
                  <a:cubicBezTo>
                    <a:pt x="64" y="14"/>
                    <a:pt x="50" y="0"/>
                    <a:pt x="32" y="0"/>
                  </a:cubicBezTo>
                  <a:close/>
                  <a:moveTo>
                    <a:pt x="52" y="28"/>
                  </a:moveTo>
                  <a:cubicBezTo>
                    <a:pt x="43" y="35"/>
                    <a:pt x="43" y="35"/>
                    <a:pt x="43" y="35"/>
                  </a:cubicBezTo>
                  <a:cubicBezTo>
                    <a:pt x="46" y="47"/>
                    <a:pt x="46" y="47"/>
                    <a:pt x="46" y="47"/>
                  </a:cubicBezTo>
                  <a:cubicBezTo>
                    <a:pt x="46" y="48"/>
                    <a:pt x="46" y="49"/>
                    <a:pt x="46" y="50"/>
                  </a:cubicBezTo>
                  <a:cubicBezTo>
                    <a:pt x="45" y="50"/>
                    <a:pt x="45" y="50"/>
                    <a:pt x="44" y="50"/>
                  </a:cubicBezTo>
                  <a:cubicBezTo>
                    <a:pt x="44" y="50"/>
                    <a:pt x="44" y="50"/>
                    <a:pt x="43" y="50"/>
                  </a:cubicBezTo>
                  <a:cubicBezTo>
                    <a:pt x="32" y="43"/>
                    <a:pt x="32" y="43"/>
                    <a:pt x="32" y="43"/>
                  </a:cubicBezTo>
                  <a:cubicBezTo>
                    <a:pt x="21" y="50"/>
                    <a:pt x="21" y="50"/>
                    <a:pt x="21" y="50"/>
                  </a:cubicBezTo>
                  <a:cubicBezTo>
                    <a:pt x="21" y="50"/>
                    <a:pt x="20" y="50"/>
                    <a:pt x="19" y="50"/>
                  </a:cubicBezTo>
                  <a:cubicBezTo>
                    <a:pt x="18" y="49"/>
                    <a:pt x="18" y="48"/>
                    <a:pt x="18" y="47"/>
                  </a:cubicBezTo>
                  <a:cubicBezTo>
                    <a:pt x="22" y="35"/>
                    <a:pt x="22" y="35"/>
                    <a:pt x="22" y="35"/>
                  </a:cubicBezTo>
                  <a:cubicBezTo>
                    <a:pt x="13" y="28"/>
                    <a:pt x="13" y="28"/>
                    <a:pt x="13" y="28"/>
                  </a:cubicBezTo>
                  <a:cubicBezTo>
                    <a:pt x="12" y="27"/>
                    <a:pt x="12" y="26"/>
                    <a:pt x="12" y="25"/>
                  </a:cubicBezTo>
                  <a:cubicBezTo>
                    <a:pt x="13" y="25"/>
                    <a:pt x="13" y="24"/>
                    <a:pt x="14" y="24"/>
                  </a:cubicBezTo>
                  <a:cubicBezTo>
                    <a:pt x="25" y="24"/>
                    <a:pt x="25" y="24"/>
                    <a:pt x="25" y="24"/>
                  </a:cubicBezTo>
                  <a:cubicBezTo>
                    <a:pt x="31" y="13"/>
                    <a:pt x="31" y="13"/>
                    <a:pt x="31" y="13"/>
                  </a:cubicBezTo>
                  <a:cubicBezTo>
                    <a:pt x="31" y="12"/>
                    <a:pt x="33" y="12"/>
                    <a:pt x="34" y="13"/>
                  </a:cubicBezTo>
                  <a:cubicBezTo>
                    <a:pt x="40" y="24"/>
                    <a:pt x="40" y="24"/>
                    <a:pt x="40" y="24"/>
                  </a:cubicBezTo>
                  <a:cubicBezTo>
                    <a:pt x="50" y="24"/>
                    <a:pt x="50" y="24"/>
                    <a:pt x="50" y="24"/>
                  </a:cubicBezTo>
                  <a:cubicBezTo>
                    <a:pt x="51" y="24"/>
                    <a:pt x="52" y="25"/>
                    <a:pt x="52" y="25"/>
                  </a:cubicBezTo>
                  <a:cubicBezTo>
                    <a:pt x="52" y="26"/>
                    <a:pt x="52" y="27"/>
                    <a:pt x="5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cxnSp>
        <p:nvCxnSpPr>
          <p:cNvPr id="17" name="Straight Connector 16">
            <a:extLst>
              <a:ext uri="{FF2B5EF4-FFF2-40B4-BE49-F238E27FC236}">
                <a16:creationId xmlns:a16="http://schemas.microsoft.com/office/drawing/2014/main" id="{C3B3D35D-CFC9-3BDB-6CB6-FFBCC48F402A}"/>
              </a:ext>
            </a:extLst>
          </p:cNvPr>
          <p:cNvCxnSpPr>
            <a:cxnSpLocks/>
          </p:cNvCxnSpPr>
          <p:nvPr/>
        </p:nvCxnSpPr>
        <p:spPr>
          <a:xfrm>
            <a:off x="1355067" y="1220330"/>
            <a:ext cx="0" cy="5120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203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E8E85B6-4EBB-B4E8-A47E-13A92920986C}"/>
              </a:ext>
            </a:extLst>
          </p:cNvPr>
          <p:cNvGraphicFramePr>
            <a:graphicFrameLocks noChangeAspect="1"/>
          </p:cNvGraphicFramePr>
          <p:nvPr>
            <p:custDataLst>
              <p:tags r:id="rId1"/>
            </p:custDataLst>
            <p:extLst>
              <p:ext uri="{D42A27DB-BD31-4B8C-83A1-F6EECF244321}">
                <p14:modId xmlns:p14="http://schemas.microsoft.com/office/powerpoint/2010/main" val="1195267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8">
            <a:extLst>
              <a:ext uri="{FF2B5EF4-FFF2-40B4-BE49-F238E27FC236}">
                <a16:creationId xmlns:a16="http://schemas.microsoft.com/office/drawing/2014/main" id="{12F870FE-3964-C2A0-5D0F-94F600237D7C}"/>
              </a:ext>
            </a:extLst>
          </p:cNvPr>
          <p:cNvSpPr>
            <a:spLocks noGrp="1"/>
          </p:cNvSpPr>
          <p:nvPr>
            <p:ph type="body" sz="quarter" idx="14"/>
          </p:nvPr>
        </p:nvSpPr>
        <p:spPr>
          <a:xfrm>
            <a:off x="1811587" y="1493698"/>
            <a:ext cx="8264399" cy="552450"/>
          </a:xfrm>
        </p:spPr>
        <p:txBody>
          <a:bodyPr/>
          <a:lstStyle/>
          <a:p>
            <a:r>
              <a:rPr lang="en-US" dirty="0"/>
              <a:t>Table of contents</a:t>
            </a:r>
          </a:p>
        </p:txBody>
      </p:sp>
      <p:grpSp>
        <p:nvGrpSpPr>
          <p:cNvPr id="27" name="Group 26">
            <a:extLst>
              <a:ext uri="{FF2B5EF4-FFF2-40B4-BE49-F238E27FC236}">
                <a16:creationId xmlns:a16="http://schemas.microsoft.com/office/drawing/2014/main" id="{5DD6C648-2F59-665B-8118-BB4B06912CEC}"/>
              </a:ext>
            </a:extLst>
          </p:cNvPr>
          <p:cNvGrpSpPr/>
          <p:nvPr/>
        </p:nvGrpSpPr>
        <p:grpSpPr>
          <a:xfrm>
            <a:off x="1811587" y="2322460"/>
            <a:ext cx="7659311" cy="400110"/>
            <a:chOff x="1811587" y="2086158"/>
            <a:chExt cx="7659311" cy="400110"/>
          </a:xfrm>
        </p:grpSpPr>
        <p:sp>
          <p:nvSpPr>
            <p:cNvPr id="12" name="TextBox 11">
              <a:extLst>
                <a:ext uri="{FF2B5EF4-FFF2-40B4-BE49-F238E27FC236}">
                  <a16:creationId xmlns:a16="http://schemas.microsoft.com/office/drawing/2014/main" id="{BA535CA5-FDD6-56FD-E118-DD0F0AF4AFEE}"/>
                </a:ext>
              </a:extLst>
            </p:cNvPr>
            <p:cNvSpPr txBox="1"/>
            <p:nvPr/>
          </p:nvSpPr>
          <p:spPr>
            <a:xfrm>
              <a:off x="2862072" y="2086158"/>
              <a:ext cx="6608826" cy="400110"/>
            </a:xfrm>
            <a:prstGeom prst="rect">
              <a:avLst/>
            </a:prstGeom>
            <a:noFill/>
          </p:spPr>
          <p:txBody>
            <a:bodyPr wrap="square">
              <a:spAutoFit/>
            </a:bodyPr>
            <a:lstStyle/>
            <a:p>
              <a:r>
                <a:rPr lang="en-US" sz="2000" dirty="0">
                  <a:latin typeface="Slate Pro" panose="02000506040000020004" pitchFamily="2" charset="0"/>
                  <a:sym typeface="Slate Pro" panose="02000506040000020004" pitchFamily="2" charset="0"/>
                </a:rPr>
                <a:t>Executive Summary</a:t>
              </a:r>
            </a:p>
          </p:txBody>
        </p:sp>
        <p:sp>
          <p:nvSpPr>
            <p:cNvPr id="13" name="TextBox 12">
              <a:extLst>
                <a:ext uri="{FF2B5EF4-FFF2-40B4-BE49-F238E27FC236}">
                  <a16:creationId xmlns:a16="http://schemas.microsoft.com/office/drawing/2014/main" id="{C43B33B0-3D50-299A-B3AF-40EBED8D3B6C}"/>
                </a:ext>
              </a:extLst>
            </p:cNvPr>
            <p:cNvSpPr txBox="1"/>
            <p:nvPr/>
          </p:nvSpPr>
          <p:spPr>
            <a:xfrm>
              <a:off x="1811587" y="2087697"/>
              <a:ext cx="838962" cy="397032"/>
            </a:xfrm>
            <a:prstGeom prst="rect">
              <a:avLst/>
            </a:prstGeom>
            <a:noFill/>
          </p:spPr>
          <p:txBody>
            <a:bodyPr wrap="square" anchor="ctr">
              <a:spAutoFit/>
            </a:bodyPr>
            <a:lstStyle/>
            <a:p>
              <a:pPr>
                <a:lnSpc>
                  <a:spcPct val="90000"/>
                </a:lnSpc>
                <a:spcBef>
                  <a:spcPts val="1000"/>
                </a:spcBef>
              </a:pPr>
              <a:r>
                <a:rPr lang="en-US" sz="2200" b="1" dirty="0">
                  <a:latin typeface="Slate Pro" panose="02000506040000020004" pitchFamily="2" charset="0"/>
                  <a:sym typeface="Slate Pro" panose="02000506040000020004" pitchFamily="2" charset="0"/>
                </a:rPr>
                <a:t>01</a:t>
              </a:r>
            </a:p>
          </p:txBody>
        </p:sp>
      </p:grpSp>
      <p:grpSp>
        <p:nvGrpSpPr>
          <p:cNvPr id="24" name="Group 23">
            <a:extLst>
              <a:ext uri="{FF2B5EF4-FFF2-40B4-BE49-F238E27FC236}">
                <a16:creationId xmlns:a16="http://schemas.microsoft.com/office/drawing/2014/main" id="{4D3B3C93-9E6D-9FCB-F0B7-CF1178919082}"/>
              </a:ext>
            </a:extLst>
          </p:cNvPr>
          <p:cNvGrpSpPr/>
          <p:nvPr/>
        </p:nvGrpSpPr>
        <p:grpSpPr>
          <a:xfrm>
            <a:off x="1811587" y="3085572"/>
            <a:ext cx="7659311" cy="400110"/>
            <a:chOff x="1811587" y="2828011"/>
            <a:chExt cx="7659311" cy="400110"/>
          </a:xfrm>
        </p:grpSpPr>
        <p:sp>
          <p:nvSpPr>
            <p:cNvPr id="16" name="TextBox 15">
              <a:extLst>
                <a:ext uri="{FF2B5EF4-FFF2-40B4-BE49-F238E27FC236}">
                  <a16:creationId xmlns:a16="http://schemas.microsoft.com/office/drawing/2014/main" id="{9BE415AF-4005-1198-84B5-3CD13773D7D6}"/>
                </a:ext>
              </a:extLst>
            </p:cNvPr>
            <p:cNvSpPr txBox="1"/>
            <p:nvPr/>
          </p:nvSpPr>
          <p:spPr>
            <a:xfrm>
              <a:off x="2862072" y="2828011"/>
              <a:ext cx="6608826" cy="400110"/>
            </a:xfrm>
            <a:prstGeom prst="rect">
              <a:avLst/>
            </a:prstGeom>
            <a:noFill/>
          </p:spPr>
          <p:txBody>
            <a:bodyPr wrap="square">
              <a:spAutoFit/>
            </a:bodyPr>
            <a:lstStyle/>
            <a:p>
              <a:r>
                <a:rPr lang="en-US" sz="2000" dirty="0">
                  <a:latin typeface="Slate Pro" panose="02000506040000020004" pitchFamily="2" charset="0"/>
                  <a:sym typeface="Slate Pro" panose="02000506040000020004" pitchFamily="2" charset="0"/>
                </a:rPr>
                <a:t>Best Practices and Model Examples </a:t>
              </a:r>
            </a:p>
          </p:txBody>
        </p:sp>
        <p:sp>
          <p:nvSpPr>
            <p:cNvPr id="17" name="TextBox 16">
              <a:extLst>
                <a:ext uri="{FF2B5EF4-FFF2-40B4-BE49-F238E27FC236}">
                  <a16:creationId xmlns:a16="http://schemas.microsoft.com/office/drawing/2014/main" id="{B691A87C-07E9-B256-14B7-5806EF4717AE}"/>
                </a:ext>
              </a:extLst>
            </p:cNvPr>
            <p:cNvSpPr txBox="1"/>
            <p:nvPr/>
          </p:nvSpPr>
          <p:spPr>
            <a:xfrm>
              <a:off x="1811587" y="2829550"/>
              <a:ext cx="838962" cy="397032"/>
            </a:xfrm>
            <a:prstGeom prst="rect">
              <a:avLst/>
            </a:prstGeom>
            <a:noFill/>
          </p:spPr>
          <p:txBody>
            <a:bodyPr wrap="square">
              <a:spAutoFit/>
            </a:bodyPr>
            <a:lstStyle/>
            <a:p>
              <a:pPr>
                <a:lnSpc>
                  <a:spcPct val="90000"/>
                </a:lnSpc>
                <a:spcBef>
                  <a:spcPts val="1000"/>
                </a:spcBef>
              </a:pPr>
              <a:r>
                <a:rPr lang="en-US" sz="2200" b="1" dirty="0">
                  <a:latin typeface="Slate Pro" panose="02000506040000020004" pitchFamily="2" charset="0"/>
                  <a:sym typeface="Slate Pro" panose="02000506040000020004" pitchFamily="2" charset="0"/>
                </a:rPr>
                <a:t>02</a:t>
              </a:r>
            </a:p>
          </p:txBody>
        </p:sp>
      </p:grpSp>
      <p:grpSp>
        <p:nvGrpSpPr>
          <p:cNvPr id="25" name="Group 24">
            <a:extLst>
              <a:ext uri="{FF2B5EF4-FFF2-40B4-BE49-F238E27FC236}">
                <a16:creationId xmlns:a16="http://schemas.microsoft.com/office/drawing/2014/main" id="{25A30B09-0CD6-6AF6-9344-53559AB37D35}"/>
              </a:ext>
            </a:extLst>
          </p:cNvPr>
          <p:cNvGrpSpPr/>
          <p:nvPr/>
        </p:nvGrpSpPr>
        <p:grpSpPr>
          <a:xfrm>
            <a:off x="1811587" y="3848684"/>
            <a:ext cx="7659311" cy="400110"/>
            <a:chOff x="1811587" y="3589869"/>
            <a:chExt cx="7659311" cy="400110"/>
          </a:xfrm>
        </p:grpSpPr>
        <p:sp>
          <p:nvSpPr>
            <p:cNvPr id="19" name="TextBox 18">
              <a:extLst>
                <a:ext uri="{FF2B5EF4-FFF2-40B4-BE49-F238E27FC236}">
                  <a16:creationId xmlns:a16="http://schemas.microsoft.com/office/drawing/2014/main" id="{2BB1B1E2-D1F0-C45D-5FEA-C1B5B6981384}"/>
                </a:ext>
              </a:extLst>
            </p:cNvPr>
            <p:cNvSpPr txBox="1"/>
            <p:nvPr/>
          </p:nvSpPr>
          <p:spPr>
            <a:xfrm>
              <a:off x="2862072" y="3589869"/>
              <a:ext cx="6608826" cy="400110"/>
            </a:xfrm>
            <a:prstGeom prst="rect">
              <a:avLst/>
            </a:prstGeom>
            <a:noFill/>
          </p:spPr>
          <p:txBody>
            <a:bodyPr wrap="square">
              <a:spAutoFit/>
            </a:bodyPr>
            <a:lstStyle/>
            <a:p>
              <a:r>
                <a:rPr lang="en-US" sz="2000" dirty="0">
                  <a:latin typeface="Slate Pro" panose="02000506040000020004" pitchFamily="2" charset="0"/>
                  <a:sym typeface="Slate Pro" panose="02000506040000020004" pitchFamily="2" charset="0"/>
                </a:rPr>
                <a:t>Methodology</a:t>
              </a:r>
            </a:p>
          </p:txBody>
        </p:sp>
        <p:sp>
          <p:nvSpPr>
            <p:cNvPr id="20" name="TextBox 19">
              <a:extLst>
                <a:ext uri="{FF2B5EF4-FFF2-40B4-BE49-F238E27FC236}">
                  <a16:creationId xmlns:a16="http://schemas.microsoft.com/office/drawing/2014/main" id="{87B7EB2C-0E7A-9420-CD5F-255D07E47BC4}"/>
                </a:ext>
              </a:extLst>
            </p:cNvPr>
            <p:cNvSpPr txBox="1"/>
            <p:nvPr/>
          </p:nvSpPr>
          <p:spPr>
            <a:xfrm>
              <a:off x="1811587" y="3591408"/>
              <a:ext cx="838962" cy="397032"/>
            </a:xfrm>
            <a:prstGeom prst="rect">
              <a:avLst/>
            </a:prstGeom>
            <a:noFill/>
          </p:spPr>
          <p:txBody>
            <a:bodyPr wrap="square">
              <a:spAutoFit/>
            </a:bodyPr>
            <a:lstStyle/>
            <a:p>
              <a:pPr>
                <a:lnSpc>
                  <a:spcPct val="90000"/>
                </a:lnSpc>
                <a:spcBef>
                  <a:spcPts val="1000"/>
                </a:spcBef>
              </a:pPr>
              <a:r>
                <a:rPr lang="en-US" sz="2200" b="1" dirty="0">
                  <a:latin typeface="Slate Pro" panose="02000506040000020004" pitchFamily="2" charset="0"/>
                  <a:sym typeface="Slate Pro" panose="02000506040000020004" pitchFamily="2" charset="0"/>
                </a:rPr>
                <a:t>03</a:t>
              </a:r>
            </a:p>
          </p:txBody>
        </p:sp>
      </p:grpSp>
      <p:grpSp>
        <p:nvGrpSpPr>
          <p:cNvPr id="26" name="Group 25">
            <a:extLst>
              <a:ext uri="{FF2B5EF4-FFF2-40B4-BE49-F238E27FC236}">
                <a16:creationId xmlns:a16="http://schemas.microsoft.com/office/drawing/2014/main" id="{F93A90C4-039E-A652-DBB5-D585481D8674}"/>
              </a:ext>
            </a:extLst>
          </p:cNvPr>
          <p:cNvGrpSpPr/>
          <p:nvPr/>
        </p:nvGrpSpPr>
        <p:grpSpPr>
          <a:xfrm>
            <a:off x="1811587" y="4611798"/>
            <a:ext cx="7659311" cy="400110"/>
            <a:chOff x="1811587" y="4351727"/>
            <a:chExt cx="7659311" cy="400110"/>
          </a:xfrm>
        </p:grpSpPr>
        <p:sp>
          <p:nvSpPr>
            <p:cNvPr id="22" name="TextBox 21">
              <a:extLst>
                <a:ext uri="{FF2B5EF4-FFF2-40B4-BE49-F238E27FC236}">
                  <a16:creationId xmlns:a16="http://schemas.microsoft.com/office/drawing/2014/main" id="{C1056C3E-B4B5-398F-EA38-0E9A22B01785}"/>
                </a:ext>
              </a:extLst>
            </p:cNvPr>
            <p:cNvSpPr txBox="1"/>
            <p:nvPr/>
          </p:nvSpPr>
          <p:spPr>
            <a:xfrm>
              <a:off x="2862072" y="4351727"/>
              <a:ext cx="6608826" cy="400110"/>
            </a:xfrm>
            <a:prstGeom prst="rect">
              <a:avLst/>
            </a:prstGeom>
            <a:noFill/>
          </p:spPr>
          <p:txBody>
            <a:bodyPr wrap="square">
              <a:spAutoFit/>
            </a:bodyPr>
            <a:lstStyle/>
            <a:p>
              <a:r>
                <a:rPr lang="en-US" sz="2000" dirty="0">
                  <a:latin typeface="Slate Pro" panose="02000506040000020004" pitchFamily="2" charset="0"/>
                  <a:sym typeface="Slate Pro" panose="02000506040000020004" pitchFamily="2" charset="0"/>
                </a:rPr>
                <a:t>Execution Plan</a:t>
              </a:r>
            </a:p>
          </p:txBody>
        </p:sp>
        <p:sp>
          <p:nvSpPr>
            <p:cNvPr id="23" name="TextBox 22">
              <a:extLst>
                <a:ext uri="{FF2B5EF4-FFF2-40B4-BE49-F238E27FC236}">
                  <a16:creationId xmlns:a16="http://schemas.microsoft.com/office/drawing/2014/main" id="{7641E4CC-ACA2-2AF3-8712-4E1DDDD7E8E5}"/>
                </a:ext>
              </a:extLst>
            </p:cNvPr>
            <p:cNvSpPr txBox="1"/>
            <p:nvPr/>
          </p:nvSpPr>
          <p:spPr>
            <a:xfrm>
              <a:off x="1811587" y="4353266"/>
              <a:ext cx="838962" cy="397032"/>
            </a:xfrm>
            <a:prstGeom prst="rect">
              <a:avLst/>
            </a:prstGeom>
            <a:noFill/>
          </p:spPr>
          <p:txBody>
            <a:bodyPr wrap="square">
              <a:spAutoFit/>
            </a:bodyPr>
            <a:lstStyle/>
            <a:p>
              <a:pPr>
                <a:lnSpc>
                  <a:spcPct val="90000"/>
                </a:lnSpc>
                <a:spcBef>
                  <a:spcPts val="1000"/>
                </a:spcBef>
              </a:pPr>
              <a:r>
                <a:rPr lang="en-US" sz="2200" b="1" dirty="0">
                  <a:latin typeface="Slate Pro" panose="02000506040000020004" pitchFamily="2" charset="0"/>
                  <a:sym typeface="Slate Pro" panose="02000506040000020004" pitchFamily="2" charset="0"/>
                </a:rPr>
                <a:t>04</a:t>
              </a:r>
            </a:p>
          </p:txBody>
        </p:sp>
      </p:grpSp>
      <p:cxnSp>
        <p:nvCxnSpPr>
          <p:cNvPr id="29" name="Straight Connector 28">
            <a:extLst>
              <a:ext uri="{FF2B5EF4-FFF2-40B4-BE49-F238E27FC236}">
                <a16:creationId xmlns:a16="http://schemas.microsoft.com/office/drawing/2014/main" id="{752056B6-96CD-8B3F-1FA5-87A97F34FE2E}"/>
              </a:ext>
            </a:extLst>
          </p:cNvPr>
          <p:cNvCxnSpPr>
            <a:cxnSpLocks/>
          </p:cNvCxnSpPr>
          <p:nvPr/>
        </p:nvCxnSpPr>
        <p:spPr>
          <a:xfrm>
            <a:off x="2862072" y="2904071"/>
            <a:ext cx="66088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7A0091-2BED-5E9B-F909-240225740CA1}"/>
              </a:ext>
            </a:extLst>
          </p:cNvPr>
          <p:cNvCxnSpPr>
            <a:cxnSpLocks/>
          </p:cNvCxnSpPr>
          <p:nvPr/>
        </p:nvCxnSpPr>
        <p:spPr>
          <a:xfrm>
            <a:off x="2862072" y="3667183"/>
            <a:ext cx="66088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3763778-7F16-D7A2-4193-196BE2994279}"/>
              </a:ext>
            </a:extLst>
          </p:cNvPr>
          <p:cNvCxnSpPr>
            <a:cxnSpLocks/>
          </p:cNvCxnSpPr>
          <p:nvPr/>
        </p:nvCxnSpPr>
        <p:spPr>
          <a:xfrm>
            <a:off x="2862072" y="4430295"/>
            <a:ext cx="66088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27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F3BCEF4-7382-EE61-3619-2E4C8548FBB8}"/>
              </a:ext>
            </a:extLst>
          </p:cNvPr>
          <p:cNvGraphicFramePr>
            <a:graphicFrameLocks noChangeAspect="1"/>
          </p:cNvGraphicFramePr>
          <p:nvPr>
            <p:custDataLst>
              <p:tags r:id="rId1"/>
            </p:custDataLst>
            <p:extLst>
              <p:ext uri="{D42A27DB-BD31-4B8C-83A1-F6EECF244321}">
                <p14:modId xmlns:p14="http://schemas.microsoft.com/office/powerpoint/2010/main" val="1666079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6" name="Picture 65">
            <a:extLst>
              <a:ext uri="{FF2B5EF4-FFF2-40B4-BE49-F238E27FC236}">
                <a16:creationId xmlns:a16="http://schemas.microsoft.com/office/drawing/2014/main" id="{A12456FA-9D50-BEBD-F8C0-39F0C61A7F52}"/>
              </a:ext>
            </a:extLst>
          </p:cNvPr>
          <p:cNvPicPr preferRelativeResize="0">
            <a:picLocks noChangeAspect="1"/>
          </p:cNvPicPr>
          <p:nvPr/>
        </p:nvPicPr>
        <p:blipFill rotWithShape="1">
          <a:blip r:embed="rId6"/>
          <a:srcRect l="212" t="32050" r="50544" b="58363"/>
          <a:stretch/>
        </p:blipFill>
        <p:spPr>
          <a:xfrm>
            <a:off x="620112" y="1915065"/>
            <a:ext cx="5409752" cy="702574"/>
          </a:xfrm>
          <a:custGeom>
            <a:avLst/>
            <a:gdLst>
              <a:gd name="connsiteX0" fmla="*/ 0 w 5409752"/>
              <a:gd name="connsiteY0" fmla="*/ 0 h 702574"/>
              <a:gd name="connsiteX1" fmla="*/ 5409752 w 5409752"/>
              <a:gd name="connsiteY1" fmla="*/ 0 h 702574"/>
              <a:gd name="connsiteX2" fmla="*/ 5409752 w 5409752"/>
              <a:gd name="connsiteY2" fmla="*/ 702574 h 702574"/>
              <a:gd name="connsiteX3" fmla="*/ 0 w 5409752"/>
              <a:gd name="connsiteY3" fmla="*/ 702574 h 702574"/>
              <a:gd name="connsiteX4" fmla="*/ 0 w 5409752"/>
              <a:gd name="connsiteY4" fmla="*/ 0 h 70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752" h="702574">
                <a:moveTo>
                  <a:pt x="0" y="0"/>
                </a:moveTo>
                <a:lnTo>
                  <a:pt x="5409752" y="0"/>
                </a:lnTo>
                <a:lnTo>
                  <a:pt x="5409752" y="702574"/>
                </a:lnTo>
                <a:lnTo>
                  <a:pt x="0" y="702574"/>
                </a:lnTo>
                <a:lnTo>
                  <a:pt x="0" y="0"/>
                </a:lnTo>
                <a:close/>
              </a:path>
            </a:pathLst>
          </a:custGeom>
        </p:spPr>
      </p:pic>
      <p:pic>
        <p:nvPicPr>
          <p:cNvPr id="65" name="Picture 64">
            <a:extLst>
              <a:ext uri="{FF2B5EF4-FFF2-40B4-BE49-F238E27FC236}">
                <a16:creationId xmlns:a16="http://schemas.microsoft.com/office/drawing/2014/main" id="{9A97FCD5-F435-0E28-C820-273EED1D496A}"/>
              </a:ext>
            </a:extLst>
          </p:cNvPr>
          <p:cNvPicPr preferRelativeResize="0">
            <a:picLocks noChangeAspect="1"/>
          </p:cNvPicPr>
          <p:nvPr/>
        </p:nvPicPr>
        <p:blipFill rotWithShape="1">
          <a:blip r:embed="rId6"/>
          <a:srcRect l="50756" t="32050" b="58363"/>
          <a:stretch/>
        </p:blipFill>
        <p:spPr>
          <a:xfrm>
            <a:off x="6172649" y="1915065"/>
            <a:ext cx="5409750" cy="702574"/>
          </a:xfrm>
          <a:custGeom>
            <a:avLst/>
            <a:gdLst>
              <a:gd name="connsiteX0" fmla="*/ 0 w 5409750"/>
              <a:gd name="connsiteY0" fmla="*/ 0 h 702574"/>
              <a:gd name="connsiteX1" fmla="*/ 5409750 w 5409750"/>
              <a:gd name="connsiteY1" fmla="*/ 0 h 702574"/>
              <a:gd name="connsiteX2" fmla="*/ 5409750 w 5409750"/>
              <a:gd name="connsiteY2" fmla="*/ 702574 h 702574"/>
              <a:gd name="connsiteX3" fmla="*/ 0 w 5409750"/>
              <a:gd name="connsiteY3" fmla="*/ 702574 h 702574"/>
              <a:gd name="connsiteX4" fmla="*/ 0 w 5409750"/>
              <a:gd name="connsiteY4" fmla="*/ 0 h 70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750" h="702574">
                <a:moveTo>
                  <a:pt x="0" y="0"/>
                </a:moveTo>
                <a:lnTo>
                  <a:pt x="5409750" y="0"/>
                </a:lnTo>
                <a:lnTo>
                  <a:pt x="5409750" y="702574"/>
                </a:lnTo>
                <a:lnTo>
                  <a:pt x="0" y="702574"/>
                </a:lnTo>
                <a:lnTo>
                  <a:pt x="0" y="0"/>
                </a:lnTo>
                <a:close/>
              </a:path>
            </a:pathLst>
          </a:custGeom>
        </p:spPr>
      </p:pic>
      <p:sp>
        <p:nvSpPr>
          <p:cNvPr id="61" name="Rectangle 60">
            <a:extLst>
              <a:ext uri="{FF2B5EF4-FFF2-40B4-BE49-F238E27FC236}">
                <a16:creationId xmlns:a16="http://schemas.microsoft.com/office/drawing/2014/main" id="{D52F56F0-E770-1A56-C061-E06E6967920D}"/>
              </a:ext>
            </a:extLst>
          </p:cNvPr>
          <p:cNvSpPr/>
          <p:nvPr/>
        </p:nvSpPr>
        <p:spPr>
          <a:xfrm>
            <a:off x="620112" y="1915065"/>
            <a:ext cx="5409752" cy="702574"/>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731520" rIns="182880" bIns="182880" rtlCol="0" anchor="ctr"/>
          <a:lstStyle/>
          <a:p>
            <a:pPr defTabSz="228600">
              <a:spcAft>
                <a:spcPts val="300"/>
              </a:spcAft>
              <a:buClr>
                <a:schemeClr val="accent1"/>
              </a:buClr>
              <a:tabLst>
                <a:tab pos="182880" algn="l"/>
                <a:tab pos="365760" algn="l"/>
                <a:tab pos="548640" algn="l"/>
                <a:tab pos="731520" algn="l"/>
                <a:tab pos="914400" algn="l"/>
                <a:tab pos="1097280" algn="l"/>
                <a:tab pos="1280160" algn="l"/>
                <a:tab pos="1463040" algn="l"/>
                <a:tab pos="1645920" algn="l"/>
                <a:tab pos="1828800" algn="l"/>
              </a:tabLst>
            </a:pPr>
            <a:endParaRPr lang="en-US" b="1">
              <a:solidFill>
                <a:schemeClr val="bg1"/>
              </a:solidFill>
              <a:latin typeface="Slate Pro" panose="02000506040000020004" pitchFamily="2" charset="0"/>
              <a:cs typeface="Calibri" charset="0"/>
              <a:sym typeface="Slate Pro" panose="02000506040000020004" pitchFamily="2" charset="0"/>
            </a:endParaRPr>
          </a:p>
        </p:txBody>
      </p:sp>
      <p:sp>
        <p:nvSpPr>
          <p:cNvPr id="63" name="Rectangle 62">
            <a:extLst>
              <a:ext uri="{FF2B5EF4-FFF2-40B4-BE49-F238E27FC236}">
                <a16:creationId xmlns:a16="http://schemas.microsoft.com/office/drawing/2014/main" id="{57BAD50A-3248-8366-3C3E-C291FEAC4E1F}"/>
              </a:ext>
            </a:extLst>
          </p:cNvPr>
          <p:cNvSpPr/>
          <p:nvPr/>
        </p:nvSpPr>
        <p:spPr>
          <a:xfrm>
            <a:off x="6172649" y="1915065"/>
            <a:ext cx="5409752" cy="702574"/>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731520" rIns="182880" bIns="182880" rtlCol="0" anchor="ctr"/>
          <a:lstStyle/>
          <a:p>
            <a:pPr defTabSz="228600">
              <a:spcAft>
                <a:spcPts val="300"/>
              </a:spcAft>
              <a:buClr>
                <a:schemeClr val="accent1"/>
              </a:buClr>
              <a:tabLst>
                <a:tab pos="182880" algn="l"/>
                <a:tab pos="365760" algn="l"/>
                <a:tab pos="548640" algn="l"/>
                <a:tab pos="731520" algn="l"/>
                <a:tab pos="914400" algn="l"/>
                <a:tab pos="1097280" algn="l"/>
                <a:tab pos="1280160" algn="l"/>
                <a:tab pos="1463040" algn="l"/>
                <a:tab pos="1645920" algn="l"/>
                <a:tab pos="1828800" algn="l"/>
              </a:tabLst>
            </a:pPr>
            <a:endParaRPr lang="en-US" b="1">
              <a:solidFill>
                <a:schemeClr val="bg1"/>
              </a:solidFill>
              <a:latin typeface="Slate Pro" panose="02000506040000020004" pitchFamily="2" charset="0"/>
              <a:cs typeface="Calibri" charset="0"/>
              <a:sym typeface="Slate Pro" panose="02000506040000020004" pitchFamily="2" charset="0"/>
            </a:endParaRPr>
          </a:p>
        </p:txBody>
      </p:sp>
      <p:sp>
        <p:nvSpPr>
          <p:cNvPr id="2" name="Title 1">
            <a:extLst>
              <a:ext uri="{FF2B5EF4-FFF2-40B4-BE49-F238E27FC236}">
                <a16:creationId xmlns:a16="http://schemas.microsoft.com/office/drawing/2014/main" id="{E1DB278E-1090-8889-3F2D-2502C8D595D0}"/>
              </a:ext>
            </a:extLst>
          </p:cNvPr>
          <p:cNvSpPr>
            <a:spLocks noGrp="1"/>
          </p:cNvSpPr>
          <p:nvPr>
            <p:ph type="title"/>
          </p:nvPr>
        </p:nvSpPr>
        <p:spPr/>
        <p:txBody>
          <a:bodyPr vert="horz"/>
          <a:lstStyle/>
          <a:p>
            <a:r>
              <a:rPr lang="en-US" dirty="0"/>
              <a:t>Conduct both a customer survey and a sales rep time study</a:t>
            </a:r>
          </a:p>
        </p:txBody>
      </p:sp>
      <p:graphicFrame>
        <p:nvGraphicFramePr>
          <p:cNvPr id="8" name="Table 2">
            <a:extLst>
              <a:ext uri="{FF2B5EF4-FFF2-40B4-BE49-F238E27FC236}">
                <a16:creationId xmlns:a16="http://schemas.microsoft.com/office/drawing/2014/main" id="{653EBE0E-D0B1-9C12-3769-C45BD314BB4E}"/>
              </a:ext>
            </a:extLst>
          </p:cNvPr>
          <p:cNvGraphicFramePr>
            <a:graphicFrameLocks noGrp="1"/>
          </p:cNvGraphicFramePr>
          <p:nvPr>
            <p:extLst>
              <p:ext uri="{D42A27DB-BD31-4B8C-83A1-F6EECF244321}">
                <p14:modId xmlns:p14="http://schemas.microsoft.com/office/powerpoint/2010/main" val="128263005"/>
              </p:ext>
            </p:extLst>
          </p:nvPr>
        </p:nvGraphicFramePr>
        <p:xfrm>
          <a:off x="620112" y="5851327"/>
          <a:ext cx="10962290" cy="320873"/>
        </p:xfrm>
        <a:graphic>
          <a:graphicData uri="http://schemas.openxmlformats.org/drawingml/2006/table">
            <a:tbl>
              <a:tblPr firstRow="1" bandRow="1">
                <a:effectLst/>
                <a:tableStyleId>{073A0DAA-6AF3-43AB-8588-CEC1D06C72B9}</a:tableStyleId>
              </a:tblPr>
              <a:tblGrid>
                <a:gridCol w="2192458">
                  <a:extLst>
                    <a:ext uri="{9D8B030D-6E8A-4147-A177-3AD203B41FA5}">
                      <a16:colId xmlns:a16="http://schemas.microsoft.com/office/drawing/2014/main" val="61347438"/>
                    </a:ext>
                  </a:extLst>
                </a:gridCol>
                <a:gridCol w="2192458">
                  <a:extLst>
                    <a:ext uri="{9D8B030D-6E8A-4147-A177-3AD203B41FA5}">
                      <a16:colId xmlns:a16="http://schemas.microsoft.com/office/drawing/2014/main" val="3353961594"/>
                    </a:ext>
                  </a:extLst>
                </a:gridCol>
                <a:gridCol w="2192458">
                  <a:extLst>
                    <a:ext uri="{9D8B030D-6E8A-4147-A177-3AD203B41FA5}">
                      <a16:colId xmlns:a16="http://schemas.microsoft.com/office/drawing/2014/main" val="3446201109"/>
                    </a:ext>
                  </a:extLst>
                </a:gridCol>
                <a:gridCol w="2192458">
                  <a:extLst>
                    <a:ext uri="{9D8B030D-6E8A-4147-A177-3AD203B41FA5}">
                      <a16:colId xmlns:a16="http://schemas.microsoft.com/office/drawing/2014/main" val="3624207305"/>
                    </a:ext>
                  </a:extLst>
                </a:gridCol>
                <a:gridCol w="2192458">
                  <a:extLst>
                    <a:ext uri="{9D8B030D-6E8A-4147-A177-3AD203B41FA5}">
                      <a16:colId xmlns:a16="http://schemas.microsoft.com/office/drawing/2014/main" val="2933868988"/>
                    </a:ext>
                  </a:extLst>
                </a:gridCol>
              </a:tblGrid>
              <a:tr h="320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Slate Pro" panose="02000506040000020004" pitchFamily="2" charset="0"/>
                          <a:sym typeface="Slate Pro" panose="02000506040000020004" pitchFamily="2" charset="0"/>
                        </a:rPr>
                        <a:t>Analysis and Performance Review</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bg1"/>
                          </a:solidFill>
                          <a:latin typeface="Slate Pro" panose="02000506040000020004" pitchFamily="2" charset="0"/>
                          <a:sym typeface="Slate Pro" panose="02000506040000020004" pitchFamily="2" charset="0"/>
                        </a:rPr>
                        <a:t>Customer and Rep Surveys</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Capacity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Headcount Cost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Coverage and Final Decision</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38023345"/>
                  </a:ext>
                </a:extLst>
              </a:tr>
            </a:tbl>
          </a:graphicData>
        </a:graphic>
      </p:graphicFrame>
      <p:sp>
        <p:nvSpPr>
          <p:cNvPr id="3" name="Rectangle 2">
            <a:extLst>
              <a:ext uri="{FF2B5EF4-FFF2-40B4-BE49-F238E27FC236}">
                <a16:creationId xmlns:a16="http://schemas.microsoft.com/office/drawing/2014/main" id="{B0E0C2BE-58E3-0B86-16FC-E8CD03DBFBB9}"/>
              </a:ext>
            </a:extLst>
          </p:cNvPr>
          <p:cNvSpPr/>
          <p:nvPr/>
        </p:nvSpPr>
        <p:spPr>
          <a:xfrm>
            <a:off x="620112" y="1117600"/>
            <a:ext cx="10962289" cy="702574"/>
          </a:xfrm>
          <a:prstGeom prst="rect">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defTabSz="228600">
              <a:spcAft>
                <a:spcPts val="300"/>
              </a:spcAft>
              <a:buClr>
                <a:schemeClr val="accent1"/>
              </a:buClr>
              <a:tabLst>
                <a:tab pos="182880" algn="l"/>
                <a:tab pos="365760" algn="l"/>
                <a:tab pos="548640" algn="l"/>
                <a:tab pos="731520" algn="l"/>
                <a:tab pos="914400" algn="l"/>
                <a:tab pos="1097280" algn="l"/>
                <a:tab pos="1280160" algn="l"/>
                <a:tab pos="1463040" algn="l"/>
                <a:tab pos="1645920" algn="l"/>
                <a:tab pos="1828800" algn="l"/>
              </a:tabLst>
            </a:pPr>
            <a:r>
              <a:rPr lang="en-US" sz="1800" b="1" dirty="0">
                <a:solidFill>
                  <a:schemeClr val="bg1"/>
                </a:solidFill>
                <a:latin typeface="Slate Pro" panose="02000506040000020004" pitchFamily="2" charset="0"/>
                <a:ea typeface="Calibri" charset="0"/>
                <a:cs typeface="Calibri" charset="0"/>
                <a:sym typeface="Slate Pro" panose="02000506040000020004" pitchFamily="2" charset="0"/>
              </a:rPr>
              <a:t>A critical step in building organizational design and coverage models is capturing the voice of your customers and sales reps.</a:t>
            </a:r>
          </a:p>
        </p:txBody>
      </p:sp>
      <p:sp>
        <p:nvSpPr>
          <p:cNvPr id="11" name="Rectangle 10">
            <a:extLst>
              <a:ext uri="{FF2B5EF4-FFF2-40B4-BE49-F238E27FC236}">
                <a16:creationId xmlns:a16="http://schemas.microsoft.com/office/drawing/2014/main" id="{3D06EECC-140C-27E2-0B3C-7B7D04F2C7F1}"/>
              </a:ext>
            </a:extLst>
          </p:cNvPr>
          <p:cNvSpPr/>
          <p:nvPr/>
        </p:nvSpPr>
        <p:spPr>
          <a:xfrm>
            <a:off x="620112" y="2611151"/>
            <a:ext cx="5409752" cy="254744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731520" rIns="182880" bIns="182880" rtlCol="0" anchor="ctr"/>
          <a:lstStyle/>
          <a:p>
            <a:pPr defTabSz="228600">
              <a:spcAft>
                <a:spcPts val="300"/>
              </a:spcAft>
              <a:buClr>
                <a:schemeClr val="accent1"/>
              </a:buClr>
              <a:tabLst>
                <a:tab pos="182880" algn="l"/>
                <a:tab pos="365760" algn="l"/>
                <a:tab pos="548640" algn="l"/>
                <a:tab pos="731520" algn="l"/>
                <a:tab pos="914400" algn="l"/>
                <a:tab pos="1097280" algn="l"/>
                <a:tab pos="1280160" algn="l"/>
                <a:tab pos="1463040" algn="l"/>
                <a:tab pos="1645920" algn="l"/>
                <a:tab pos="1828800" algn="l"/>
              </a:tabLst>
            </a:pPr>
            <a:endParaRPr lang="en-US" b="1">
              <a:solidFill>
                <a:schemeClr val="bg1"/>
              </a:solidFill>
              <a:latin typeface="Slate Pro" panose="02000506040000020004" pitchFamily="2" charset="0"/>
              <a:cs typeface="Calibri" charset="0"/>
              <a:sym typeface="Slate Pro" panose="02000506040000020004" pitchFamily="2" charset="0"/>
            </a:endParaRPr>
          </a:p>
        </p:txBody>
      </p:sp>
      <p:sp>
        <p:nvSpPr>
          <p:cNvPr id="12" name="Rectangle 11">
            <a:extLst>
              <a:ext uri="{FF2B5EF4-FFF2-40B4-BE49-F238E27FC236}">
                <a16:creationId xmlns:a16="http://schemas.microsoft.com/office/drawing/2014/main" id="{3BABF9DE-D83C-7CE3-075C-634E25957172}"/>
              </a:ext>
            </a:extLst>
          </p:cNvPr>
          <p:cNvSpPr/>
          <p:nvPr/>
        </p:nvSpPr>
        <p:spPr>
          <a:xfrm>
            <a:off x="6172649" y="2611151"/>
            <a:ext cx="5409752" cy="254744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731520" rIns="182880" bIns="182880" rtlCol="0" anchor="ctr"/>
          <a:lstStyle/>
          <a:p>
            <a:pPr defTabSz="228600">
              <a:spcAft>
                <a:spcPts val="300"/>
              </a:spcAft>
              <a:buClr>
                <a:schemeClr val="accent1"/>
              </a:buClr>
              <a:tabLst>
                <a:tab pos="182880" algn="l"/>
                <a:tab pos="365760" algn="l"/>
                <a:tab pos="548640" algn="l"/>
                <a:tab pos="731520" algn="l"/>
                <a:tab pos="914400" algn="l"/>
                <a:tab pos="1097280" algn="l"/>
                <a:tab pos="1280160" algn="l"/>
                <a:tab pos="1463040" algn="l"/>
                <a:tab pos="1645920" algn="l"/>
                <a:tab pos="1828800" algn="l"/>
              </a:tabLst>
            </a:pPr>
            <a:endParaRPr lang="en-US" b="1">
              <a:solidFill>
                <a:schemeClr val="bg1"/>
              </a:solidFill>
              <a:latin typeface="Slate Pro" panose="02000506040000020004" pitchFamily="2" charset="0"/>
              <a:cs typeface="Calibri" charset="0"/>
              <a:sym typeface="Slate Pro" panose="02000506040000020004" pitchFamily="2" charset="0"/>
            </a:endParaRPr>
          </a:p>
        </p:txBody>
      </p:sp>
      <p:sp>
        <p:nvSpPr>
          <p:cNvPr id="13" name="Rectangle 12">
            <a:extLst>
              <a:ext uri="{FF2B5EF4-FFF2-40B4-BE49-F238E27FC236}">
                <a16:creationId xmlns:a16="http://schemas.microsoft.com/office/drawing/2014/main" id="{B7C5B84E-36B0-3305-849C-8805BC88A6E3}"/>
              </a:ext>
            </a:extLst>
          </p:cNvPr>
          <p:cNvSpPr/>
          <p:nvPr/>
        </p:nvSpPr>
        <p:spPr>
          <a:xfrm>
            <a:off x="1598750" y="2127853"/>
            <a:ext cx="4301716"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Customer Survey: </a:t>
            </a:r>
          </a:p>
        </p:txBody>
      </p:sp>
      <p:cxnSp>
        <p:nvCxnSpPr>
          <p:cNvPr id="14" name="Straight Connector 13">
            <a:extLst>
              <a:ext uri="{FF2B5EF4-FFF2-40B4-BE49-F238E27FC236}">
                <a16:creationId xmlns:a16="http://schemas.microsoft.com/office/drawing/2014/main" id="{5974AFFB-48A3-50A2-6235-2CDA6C577FF6}"/>
              </a:ext>
            </a:extLst>
          </p:cNvPr>
          <p:cNvCxnSpPr>
            <a:cxnSpLocks/>
          </p:cNvCxnSpPr>
          <p:nvPr/>
        </p:nvCxnSpPr>
        <p:spPr>
          <a:xfrm>
            <a:off x="1329667" y="2010307"/>
            <a:ext cx="0" cy="5120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148EAB0-2A53-0459-E5B9-7C8B17869869}"/>
              </a:ext>
            </a:extLst>
          </p:cNvPr>
          <p:cNvSpPr/>
          <p:nvPr/>
        </p:nvSpPr>
        <p:spPr>
          <a:xfrm>
            <a:off x="7136909" y="2127853"/>
            <a:ext cx="4301716"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Rep Time Study:</a:t>
            </a:r>
          </a:p>
        </p:txBody>
      </p:sp>
      <p:cxnSp>
        <p:nvCxnSpPr>
          <p:cNvPr id="17" name="Straight Connector 16">
            <a:extLst>
              <a:ext uri="{FF2B5EF4-FFF2-40B4-BE49-F238E27FC236}">
                <a16:creationId xmlns:a16="http://schemas.microsoft.com/office/drawing/2014/main" id="{462CE169-85EE-8A51-613F-A316D122EFBB}"/>
              </a:ext>
            </a:extLst>
          </p:cNvPr>
          <p:cNvCxnSpPr>
            <a:cxnSpLocks/>
          </p:cNvCxnSpPr>
          <p:nvPr/>
        </p:nvCxnSpPr>
        <p:spPr>
          <a:xfrm>
            <a:off x="6867826" y="2010307"/>
            <a:ext cx="0" cy="5120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8B267F8-58AC-9C0E-03AE-B386A7C00AF1}"/>
              </a:ext>
            </a:extLst>
          </p:cNvPr>
          <p:cNvGrpSpPr/>
          <p:nvPr/>
        </p:nvGrpSpPr>
        <p:grpSpPr>
          <a:xfrm>
            <a:off x="2359326" y="4529115"/>
            <a:ext cx="1931325" cy="1109425"/>
            <a:chOff x="3127140" y="1576387"/>
            <a:chExt cx="4274292" cy="2581671"/>
          </a:xfrm>
        </p:grpSpPr>
        <p:grpSp>
          <p:nvGrpSpPr>
            <p:cNvPr id="20" name="Group 19">
              <a:extLst>
                <a:ext uri="{FF2B5EF4-FFF2-40B4-BE49-F238E27FC236}">
                  <a16:creationId xmlns:a16="http://schemas.microsoft.com/office/drawing/2014/main" id="{B5CD0A22-2AFA-F941-FF4B-DF9AF8345E13}"/>
                </a:ext>
              </a:extLst>
            </p:cNvPr>
            <p:cNvGrpSpPr/>
            <p:nvPr/>
          </p:nvGrpSpPr>
          <p:grpSpPr>
            <a:xfrm>
              <a:off x="3127140" y="1576387"/>
              <a:ext cx="4274292" cy="2581671"/>
              <a:chOff x="-7916462" y="1484489"/>
              <a:chExt cx="5937721" cy="3586382"/>
            </a:xfrm>
          </p:grpSpPr>
          <p:sp>
            <p:nvSpPr>
              <p:cNvPr id="23" name="Freeform: Shape 22">
                <a:extLst>
                  <a:ext uri="{FF2B5EF4-FFF2-40B4-BE49-F238E27FC236}">
                    <a16:creationId xmlns:a16="http://schemas.microsoft.com/office/drawing/2014/main" id="{F8AC4901-15A5-7F39-537E-7FAA2ED45F3E}"/>
                  </a:ext>
                </a:extLst>
              </p:cNvPr>
              <p:cNvSpPr/>
              <p:nvPr/>
            </p:nvSpPr>
            <p:spPr bwMode="auto">
              <a:xfrm>
                <a:off x="-7170190" y="1642512"/>
                <a:ext cx="4447435" cy="2875732"/>
              </a:xfrm>
              <a:custGeom>
                <a:avLst/>
                <a:gdLst>
                  <a:gd name="connsiteX0" fmla="*/ 0 w 4447435"/>
                  <a:gd name="connsiteY0" fmla="*/ 0 h 2875732"/>
                  <a:gd name="connsiteX1" fmla="*/ 4447435 w 4447435"/>
                  <a:gd name="connsiteY1" fmla="*/ 0 h 2875732"/>
                  <a:gd name="connsiteX2" fmla="*/ 4447435 w 4447435"/>
                  <a:gd name="connsiteY2" fmla="*/ 2875732 h 2875732"/>
                  <a:gd name="connsiteX3" fmla="*/ 0 w 4447435"/>
                  <a:gd name="connsiteY3" fmla="*/ 2875732 h 2875732"/>
                </a:gdLst>
                <a:ahLst/>
                <a:cxnLst>
                  <a:cxn ang="0">
                    <a:pos x="connsiteX0" y="connsiteY0"/>
                  </a:cxn>
                  <a:cxn ang="0">
                    <a:pos x="connsiteX1" y="connsiteY1"/>
                  </a:cxn>
                  <a:cxn ang="0">
                    <a:pos x="connsiteX2" y="connsiteY2"/>
                  </a:cxn>
                  <a:cxn ang="0">
                    <a:pos x="connsiteX3" y="connsiteY3"/>
                  </a:cxn>
                </a:cxnLst>
                <a:rect l="l" t="t" r="r" b="b"/>
                <a:pathLst>
                  <a:path w="4447435" h="2875732">
                    <a:moveTo>
                      <a:pt x="0" y="0"/>
                    </a:moveTo>
                    <a:lnTo>
                      <a:pt x="4447435" y="0"/>
                    </a:lnTo>
                    <a:lnTo>
                      <a:pt x="4447435" y="2875732"/>
                    </a:lnTo>
                    <a:lnTo>
                      <a:pt x="0" y="2875732"/>
                    </a:lnTo>
                    <a:close/>
                  </a:path>
                </a:pathLst>
              </a:custGeom>
              <a:solidFill>
                <a:schemeClr val="bg1"/>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600" dirty="0">
                  <a:solidFill>
                    <a:schemeClr val="tx2"/>
                  </a:solidFill>
                  <a:latin typeface="Slate Pro" panose="02000506040000020004" pitchFamily="2" charset="0"/>
                  <a:sym typeface="Slate Pro" panose="02000506040000020004" pitchFamily="2" charset="0"/>
                </a:endParaRPr>
              </a:p>
            </p:txBody>
          </p:sp>
          <p:pic>
            <p:nvPicPr>
              <p:cNvPr id="24" name="Picture 23">
                <a:extLst>
                  <a:ext uri="{FF2B5EF4-FFF2-40B4-BE49-F238E27FC236}">
                    <a16:creationId xmlns:a16="http://schemas.microsoft.com/office/drawing/2014/main" id="{2F0FD134-597D-B5D4-B57C-DBF77545B5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6462" y="1484489"/>
                <a:ext cx="5937721" cy="3586382"/>
              </a:xfrm>
              <a:prstGeom prst="rect">
                <a:avLst/>
              </a:prstGeom>
            </p:spPr>
          </p:pic>
        </p:grpSp>
        <p:pic>
          <p:nvPicPr>
            <p:cNvPr id="22" name="Picture 21">
              <a:extLst>
                <a:ext uri="{FF2B5EF4-FFF2-40B4-BE49-F238E27FC236}">
                  <a16:creationId xmlns:a16="http://schemas.microsoft.com/office/drawing/2014/main" id="{EC8FABBC-E1FB-3B14-6785-31BFA477391A}"/>
                </a:ext>
              </a:extLst>
            </p:cNvPr>
            <p:cNvPicPr>
              <a:picLocks noChangeAspect="1"/>
            </p:cNvPicPr>
            <p:nvPr/>
          </p:nvPicPr>
          <p:blipFill rotWithShape="1">
            <a:blip r:embed="rId8"/>
            <a:srcRect t="2818"/>
            <a:stretch/>
          </p:blipFill>
          <p:spPr>
            <a:xfrm>
              <a:off x="3782524" y="1944185"/>
              <a:ext cx="2963524" cy="1300142"/>
            </a:xfrm>
            <a:prstGeom prst="rect">
              <a:avLst/>
            </a:prstGeom>
            <a:ln>
              <a:noFill/>
            </a:ln>
            <a:effectLst/>
          </p:spPr>
        </p:pic>
      </p:grpSp>
      <p:grpSp>
        <p:nvGrpSpPr>
          <p:cNvPr id="25" name="Group 24">
            <a:extLst>
              <a:ext uri="{FF2B5EF4-FFF2-40B4-BE49-F238E27FC236}">
                <a16:creationId xmlns:a16="http://schemas.microsoft.com/office/drawing/2014/main" id="{A1EAAC4E-BEA5-8EE3-9B2C-A59C66046A5F}"/>
              </a:ext>
            </a:extLst>
          </p:cNvPr>
          <p:cNvGrpSpPr/>
          <p:nvPr/>
        </p:nvGrpSpPr>
        <p:grpSpPr>
          <a:xfrm>
            <a:off x="7963558" y="4529115"/>
            <a:ext cx="1827934" cy="1109425"/>
            <a:chOff x="7793884" y="1576387"/>
            <a:chExt cx="4045473" cy="2581671"/>
          </a:xfrm>
        </p:grpSpPr>
        <p:grpSp>
          <p:nvGrpSpPr>
            <p:cNvPr id="26" name="Group 25">
              <a:extLst>
                <a:ext uri="{FF2B5EF4-FFF2-40B4-BE49-F238E27FC236}">
                  <a16:creationId xmlns:a16="http://schemas.microsoft.com/office/drawing/2014/main" id="{2F65EDD5-FE23-EBDB-6346-E8DCC9224164}"/>
                </a:ext>
              </a:extLst>
            </p:cNvPr>
            <p:cNvGrpSpPr/>
            <p:nvPr/>
          </p:nvGrpSpPr>
          <p:grpSpPr>
            <a:xfrm>
              <a:off x="7793884" y="1576387"/>
              <a:ext cx="4045473" cy="2581671"/>
              <a:chOff x="-7916462" y="1484489"/>
              <a:chExt cx="5619853" cy="3586382"/>
            </a:xfrm>
          </p:grpSpPr>
          <p:sp>
            <p:nvSpPr>
              <p:cNvPr id="30" name="Freeform: Shape 29">
                <a:extLst>
                  <a:ext uri="{FF2B5EF4-FFF2-40B4-BE49-F238E27FC236}">
                    <a16:creationId xmlns:a16="http://schemas.microsoft.com/office/drawing/2014/main" id="{64194E36-6CDE-4383-3603-2D4E88141856}"/>
                  </a:ext>
                </a:extLst>
              </p:cNvPr>
              <p:cNvSpPr/>
              <p:nvPr/>
            </p:nvSpPr>
            <p:spPr bwMode="auto">
              <a:xfrm>
                <a:off x="-7170190" y="1642512"/>
                <a:ext cx="4447435" cy="2875732"/>
              </a:xfrm>
              <a:custGeom>
                <a:avLst/>
                <a:gdLst>
                  <a:gd name="connsiteX0" fmla="*/ 0 w 4447435"/>
                  <a:gd name="connsiteY0" fmla="*/ 0 h 2875732"/>
                  <a:gd name="connsiteX1" fmla="*/ 4447435 w 4447435"/>
                  <a:gd name="connsiteY1" fmla="*/ 0 h 2875732"/>
                  <a:gd name="connsiteX2" fmla="*/ 4447435 w 4447435"/>
                  <a:gd name="connsiteY2" fmla="*/ 2875732 h 2875732"/>
                  <a:gd name="connsiteX3" fmla="*/ 0 w 4447435"/>
                  <a:gd name="connsiteY3" fmla="*/ 2875732 h 2875732"/>
                </a:gdLst>
                <a:ahLst/>
                <a:cxnLst>
                  <a:cxn ang="0">
                    <a:pos x="connsiteX0" y="connsiteY0"/>
                  </a:cxn>
                  <a:cxn ang="0">
                    <a:pos x="connsiteX1" y="connsiteY1"/>
                  </a:cxn>
                  <a:cxn ang="0">
                    <a:pos x="connsiteX2" y="connsiteY2"/>
                  </a:cxn>
                  <a:cxn ang="0">
                    <a:pos x="connsiteX3" y="connsiteY3"/>
                  </a:cxn>
                </a:cxnLst>
                <a:rect l="l" t="t" r="r" b="b"/>
                <a:pathLst>
                  <a:path w="4447435" h="2875732">
                    <a:moveTo>
                      <a:pt x="0" y="0"/>
                    </a:moveTo>
                    <a:lnTo>
                      <a:pt x="4447435" y="0"/>
                    </a:lnTo>
                    <a:lnTo>
                      <a:pt x="4447435" y="2875732"/>
                    </a:lnTo>
                    <a:lnTo>
                      <a:pt x="0" y="2875732"/>
                    </a:lnTo>
                    <a:close/>
                  </a:path>
                </a:pathLst>
              </a:custGeom>
              <a:solidFill>
                <a:schemeClr val="bg1"/>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600" dirty="0">
                  <a:solidFill>
                    <a:schemeClr val="tx2"/>
                  </a:solidFill>
                  <a:latin typeface="Slate Pro" panose="02000506040000020004" pitchFamily="2" charset="0"/>
                  <a:sym typeface="Slate Pro" panose="02000506040000020004" pitchFamily="2" charset="0"/>
                </a:endParaRPr>
              </a:p>
            </p:txBody>
          </p:sp>
          <p:pic>
            <p:nvPicPr>
              <p:cNvPr id="31" name="Picture 30">
                <a:extLst>
                  <a:ext uri="{FF2B5EF4-FFF2-40B4-BE49-F238E27FC236}">
                    <a16:creationId xmlns:a16="http://schemas.microsoft.com/office/drawing/2014/main" id="{6D24C205-6C75-4099-3B7F-504D04D1A873}"/>
                  </a:ext>
                </a:extLst>
              </p:cNvPr>
              <p:cNvPicPr>
                <a:picLocks noChangeAspect="1"/>
              </p:cNvPicPr>
              <p:nvPr/>
            </p:nvPicPr>
            <p:blipFill rotWithShape="1">
              <a:blip r:embed="rId7">
                <a:extLst>
                  <a:ext uri="{28A0092B-C50C-407E-A947-70E740481C1C}">
                    <a14:useLocalDpi xmlns:a14="http://schemas.microsoft.com/office/drawing/2010/main" val="0"/>
                  </a:ext>
                </a:extLst>
              </a:blip>
              <a:srcRect r="5353"/>
              <a:stretch/>
            </p:blipFill>
            <p:spPr>
              <a:xfrm>
                <a:off x="-7916462" y="1484489"/>
                <a:ext cx="5619853" cy="3586382"/>
              </a:xfrm>
              <a:prstGeom prst="rect">
                <a:avLst/>
              </a:prstGeom>
            </p:spPr>
          </p:pic>
        </p:grpSp>
        <p:pic>
          <p:nvPicPr>
            <p:cNvPr id="29" name="Picture 28">
              <a:extLst>
                <a:ext uri="{FF2B5EF4-FFF2-40B4-BE49-F238E27FC236}">
                  <a16:creationId xmlns:a16="http://schemas.microsoft.com/office/drawing/2014/main" id="{0B18B42C-8B01-B5BB-D6DE-F0823D40EA66}"/>
                </a:ext>
              </a:extLst>
            </p:cNvPr>
            <p:cNvPicPr>
              <a:picLocks noChangeAspect="1"/>
            </p:cNvPicPr>
            <p:nvPr/>
          </p:nvPicPr>
          <p:blipFill>
            <a:blip r:embed="rId9"/>
            <a:stretch>
              <a:fillRect/>
            </a:stretch>
          </p:blipFill>
          <p:spPr>
            <a:xfrm>
              <a:off x="8444341" y="1974198"/>
              <a:ext cx="2971222" cy="1378153"/>
            </a:xfrm>
            <a:prstGeom prst="rect">
              <a:avLst/>
            </a:prstGeom>
            <a:ln>
              <a:noFill/>
            </a:ln>
            <a:effectLst/>
          </p:spPr>
        </p:pic>
      </p:grpSp>
      <p:sp>
        <p:nvSpPr>
          <p:cNvPr id="32" name="TextBox 31">
            <a:extLst>
              <a:ext uri="{FF2B5EF4-FFF2-40B4-BE49-F238E27FC236}">
                <a16:creationId xmlns:a16="http://schemas.microsoft.com/office/drawing/2014/main" id="{7DD4E0C5-D760-3208-9441-F02AA376B482}"/>
              </a:ext>
            </a:extLst>
          </p:cNvPr>
          <p:cNvSpPr txBox="1"/>
          <p:nvPr/>
        </p:nvSpPr>
        <p:spPr>
          <a:xfrm>
            <a:off x="855695" y="2815065"/>
            <a:ext cx="4938586" cy="1231106"/>
          </a:xfrm>
          <a:prstGeom prst="rect">
            <a:avLst/>
          </a:prstGeom>
          <a:noFill/>
        </p:spPr>
        <p:txBody>
          <a:bodyPr wrap="square" lIns="0" tIns="0" rIns="0" bIns="0">
            <a:spAutoFit/>
          </a:bodyPr>
          <a:lstStyle/>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Understand how your customers prefer to engage and through which channel. </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Understand how your customers prefer to buy.</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Determine how much specialization your customers are willing to pay for.</a:t>
            </a:r>
          </a:p>
        </p:txBody>
      </p:sp>
      <p:sp>
        <p:nvSpPr>
          <p:cNvPr id="33" name="TextBox 32">
            <a:extLst>
              <a:ext uri="{FF2B5EF4-FFF2-40B4-BE49-F238E27FC236}">
                <a16:creationId xmlns:a16="http://schemas.microsoft.com/office/drawing/2014/main" id="{526B0DA4-3938-D1AB-E96F-87B303066B3D}"/>
              </a:ext>
            </a:extLst>
          </p:cNvPr>
          <p:cNvSpPr txBox="1"/>
          <p:nvPr/>
        </p:nvSpPr>
        <p:spPr>
          <a:xfrm>
            <a:off x="6408232" y="2815065"/>
            <a:ext cx="4938586" cy="1600438"/>
          </a:xfrm>
          <a:prstGeom prst="rect">
            <a:avLst/>
          </a:prstGeom>
          <a:noFill/>
        </p:spPr>
        <p:txBody>
          <a:bodyPr wrap="square" lIns="0" tIns="0" rIns="0" bIns="0">
            <a:spAutoFit/>
          </a:bodyPr>
          <a:lstStyle/>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Must be anonymous.</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Define selling activities vs non-selling activities.</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Quantify in half-hour increments selling time vs. non-selling time.</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Calculate time off normal workload (validate with managers and reps). </a:t>
            </a:r>
          </a:p>
          <a:p>
            <a:pPr marL="171450" indent="-171450">
              <a:spcAft>
                <a:spcPts val="600"/>
              </a:spcAft>
              <a:buClr>
                <a:schemeClr val="accent1"/>
              </a:buClr>
              <a:buFont typeface="Calibri" panose="020F0502020204030204" pitchFamily="34" charset="0"/>
              <a:buChar char="›"/>
            </a:pPr>
            <a:r>
              <a:rPr lang="en-US" sz="1400" dirty="0">
                <a:latin typeface="Slate Pro" panose="02000506040000020004" pitchFamily="2" charset="0"/>
                <a:sym typeface="Slate Pro" panose="02000506040000020004" pitchFamily="2" charset="0"/>
              </a:rPr>
              <a:t>Split out selling, operations, and admin duties by role. </a:t>
            </a:r>
          </a:p>
        </p:txBody>
      </p:sp>
      <p:grpSp>
        <p:nvGrpSpPr>
          <p:cNvPr id="68" name="Group 67">
            <a:extLst>
              <a:ext uri="{FF2B5EF4-FFF2-40B4-BE49-F238E27FC236}">
                <a16:creationId xmlns:a16="http://schemas.microsoft.com/office/drawing/2014/main" id="{78F642FF-B44E-4B09-E695-B06D4BDAAF2F}"/>
              </a:ext>
            </a:extLst>
          </p:cNvPr>
          <p:cNvGrpSpPr/>
          <p:nvPr/>
        </p:nvGrpSpPr>
        <p:grpSpPr>
          <a:xfrm>
            <a:off x="805505" y="2101108"/>
            <a:ext cx="327603" cy="330489"/>
            <a:chOff x="2676525" y="3611563"/>
            <a:chExt cx="360363" cy="363538"/>
          </a:xfrm>
          <a:solidFill>
            <a:schemeClr val="bg1"/>
          </a:solidFill>
        </p:grpSpPr>
        <p:sp>
          <p:nvSpPr>
            <p:cNvPr id="69" name="Freeform 5">
              <a:extLst>
                <a:ext uri="{FF2B5EF4-FFF2-40B4-BE49-F238E27FC236}">
                  <a16:creationId xmlns:a16="http://schemas.microsoft.com/office/drawing/2014/main" id="{3B571D8E-F0CE-C995-3BC5-1269BFC5B674}"/>
                </a:ext>
              </a:extLst>
            </p:cNvPr>
            <p:cNvSpPr>
              <a:spLocks noEditPoints="1"/>
            </p:cNvSpPr>
            <p:nvPr/>
          </p:nvSpPr>
          <p:spPr bwMode="auto">
            <a:xfrm>
              <a:off x="2676525" y="3611563"/>
              <a:ext cx="285750" cy="363538"/>
            </a:xfrm>
            <a:custGeom>
              <a:avLst/>
              <a:gdLst>
                <a:gd name="T0" fmla="*/ 14 w 76"/>
                <a:gd name="T1" fmla="*/ 0 h 96"/>
                <a:gd name="T2" fmla="*/ 0 w 76"/>
                <a:gd name="T3" fmla="*/ 66 h 96"/>
                <a:gd name="T4" fmla="*/ 12 w 76"/>
                <a:gd name="T5" fmla="*/ 68 h 96"/>
                <a:gd name="T6" fmla="*/ 14 w 76"/>
                <a:gd name="T7" fmla="*/ 96 h 96"/>
                <a:gd name="T8" fmla="*/ 64 w 76"/>
                <a:gd name="T9" fmla="*/ 94 h 96"/>
                <a:gd name="T10" fmla="*/ 76 w 76"/>
                <a:gd name="T11" fmla="*/ 14 h 96"/>
                <a:gd name="T12" fmla="*/ 12 w 76"/>
                <a:gd name="T13" fmla="*/ 18 h 96"/>
                <a:gd name="T14" fmla="*/ 12 w 76"/>
                <a:gd name="T15" fmla="*/ 64 h 96"/>
                <a:gd name="T16" fmla="*/ 4 w 76"/>
                <a:gd name="T17" fmla="*/ 14 h 96"/>
                <a:gd name="T18" fmla="*/ 24 w 76"/>
                <a:gd name="T19" fmla="*/ 14 h 96"/>
                <a:gd name="T20" fmla="*/ 14 w 76"/>
                <a:gd name="T21" fmla="*/ 16 h 96"/>
                <a:gd name="T22" fmla="*/ 16 w 76"/>
                <a:gd name="T23" fmla="*/ 24 h 96"/>
                <a:gd name="T24" fmla="*/ 16 w 76"/>
                <a:gd name="T25" fmla="*/ 20 h 96"/>
                <a:gd name="T26" fmla="*/ 21 w 76"/>
                <a:gd name="T27" fmla="*/ 21 h 96"/>
                <a:gd name="T28" fmla="*/ 33 w 76"/>
                <a:gd name="T29" fmla="*/ 51 h 96"/>
                <a:gd name="T30" fmla="*/ 24 w 76"/>
                <a:gd name="T31" fmla="*/ 60 h 96"/>
                <a:gd name="T32" fmla="*/ 21 w 76"/>
                <a:gd name="T33" fmla="*/ 57 h 96"/>
                <a:gd name="T34" fmla="*/ 23 w 76"/>
                <a:gd name="T35" fmla="*/ 55 h 96"/>
                <a:gd name="T36" fmla="*/ 31 w 76"/>
                <a:gd name="T37" fmla="*/ 49 h 96"/>
                <a:gd name="T38" fmla="*/ 33 w 76"/>
                <a:gd name="T39" fmla="*/ 51 h 96"/>
                <a:gd name="T40" fmla="*/ 25 w 76"/>
                <a:gd name="T41" fmla="*/ 43 h 96"/>
                <a:gd name="T42" fmla="*/ 23 w 76"/>
                <a:gd name="T43" fmla="*/ 43 h 96"/>
                <a:gd name="T44" fmla="*/ 21 w 76"/>
                <a:gd name="T45" fmla="*/ 39 h 96"/>
                <a:gd name="T46" fmla="*/ 24 w 76"/>
                <a:gd name="T47" fmla="*/ 39 h 96"/>
                <a:gd name="T48" fmla="*/ 33 w 76"/>
                <a:gd name="T49" fmla="*/ 33 h 96"/>
                <a:gd name="T50" fmla="*/ 54 w 76"/>
                <a:gd name="T51" fmla="*/ 76 h 96"/>
                <a:gd name="T52" fmla="*/ 36 w 76"/>
                <a:gd name="T53" fmla="*/ 74 h 96"/>
                <a:gd name="T54" fmla="*/ 54 w 76"/>
                <a:gd name="T55" fmla="*/ 72 h 96"/>
                <a:gd name="T56" fmla="*/ 54 w 76"/>
                <a:gd name="T57" fmla="*/ 76 h 96"/>
                <a:gd name="T58" fmla="*/ 38 w 76"/>
                <a:gd name="T59" fmla="*/ 60 h 96"/>
                <a:gd name="T60" fmla="*/ 38 w 76"/>
                <a:gd name="T61" fmla="*/ 56 h 96"/>
                <a:gd name="T62" fmla="*/ 56 w 76"/>
                <a:gd name="T63" fmla="*/ 58 h 96"/>
                <a:gd name="T64" fmla="*/ 54 w 76"/>
                <a:gd name="T65" fmla="*/ 44 h 96"/>
                <a:gd name="T66" fmla="*/ 36 w 76"/>
                <a:gd name="T67" fmla="*/ 42 h 96"/>
                <a:gd name="T68" fmla="*/ 54 w 76"/>
                <a:gd name="T69" fmla="*/ 40 h 96"/>
                <a:gd name="T70" fmla="*/ 54 w 76"/>
                <a:gd name="T71"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96">
                  <a:moveTo>
                    <a:pt x="62" y="0"/>
                  </a:moveTo>
                  <a:cubicBezTo>
                    <a:pt x="14" y="0"/>
                    <a:pt x="14" y="0"/>
                    <a:pt x="14" y="0"/>
                  </a:cubicBezTo>
                  <a:cubicBezTo>
                    <a:pt x="6" y="0"/>
                    <a:pt x="0" y="6"/>
                    <a:pt x="0" y="14"/>
                  </a:cubicBezTo>
                  <a:cubicBezTo>
                    <a:pt x="0" y="66"/>
                    <a:pt x="0" y="66"/>
                    <a:pt x="0" y="66"/>
                  </a:cubicBezTo>
                  <a:cubicBezTo>
                    <a:pt x="0" y="67"/>
                    <a:pt x="1" y="68"/>
                    <a:pt x="2" y="68"/>
                  </a:cubicBezTo>
                  <a:cubicBezTo>
                    <a:pt x="12" y="68"/>
                    <a:pt x="12" y="68"/>
                    <a:pt x="12" y="68"/>
                  </a:cubicBezTo>
                  <a:cubicBezTo>
                    <a:pt x="12" y="94"/>
                    <a:pt x="12" y="94"/>
                    <a:pt x="12" y="94"/>
                  </a:cubicBezTo>
                  <a:cubicBezTo>
                    <a:pt x="12" y="95"/>
                    <a:pt x="13" y="96"/>
                    <a:pt x="14" y="96"/>
                  </a:cubicBezTo>
                  <a:cubicBezTo>
                    <a:pt x="62" y="96"/>
                    <a:pt x="62" y="96"/>
                    <a:pt x="62" y="96"/>
                  </a:cubicBezTo>
                  <a:cubicBezTo>
                    <a:pt x="63" y="96"/>
                    <a:pt x="64" y="95"/>
                    <a:pt x="64" y="94"/>
                  </a:cubicBezTo>
                  <a:cubicBezTo>
                    <a:pt x="64" y="28"/>
                    <a:pt x="64" y="28"/>
                    <a:pt x="64" y="28"/>
                  </a:cubicBezTo>
                  <a:cubicBezTo>
                    <a:pt x="71" y="27"/>
                    <a:pt x="76" y="21"/>
                    <a:pt x="76" y="14"/>
                  </a:cubicBezTo>
                  <a:cubicBezTo>
                    <a:pt x="76" y="6"/>
                    <a:pt x="70" y="0"/>
                    <a:pt x="62" y="0"/>
                  </a:cubicBezTo>
                  <a:close/>
                  <a:moveTo>
                    <a:pt x="12" y="18"/>
                  </a:moveTo>
                  <a:cubicBezTo>
                    <a:pt x="12" y="26"/>
                    <a:pt x="12" y="26"/>
                    <a:pt x="12" y="26"/>
                  </a:cubicBezTo>
                  <a:cubicBezTo>
                    <a:pt x="12" y="64"/>
                    <a:pt x="12" y="64"/>
                    <a:pt x="12" y="64"/>
                  </a:cubicBezTo>
                  <a:cubicBezTo>
                    <a:pt x="4" y="64"/>
                    <a:pt x="4" y="64"/>
                    <a:pt x="4" y="64"/>
                  </a:cubicBezTo>
                  <a:cubicBezTo>
                    <a:pt x="4" y="14"/>
                    <a:pt x="4" y="14"/>
                    <a:pt x="4" y="14"/>
                  </a:cubicBezTo>
                  <a:cubicBezTo>
                    <a:pt x="4" y="8"/>
                    <a:pt x="8" y="4"/>
                    <a:pt x="14" y="4"/>
                  </a:cubicBezTo>
                  <a:cubicBezTo>
                    <a:pt x="20" y="4"/>
                    <a:pt x="24" y="8"/>
                    <a:pt x="24" y="14"/>
                  </a:cubicBezTo>
                  <a:cubicBezTo>
                    <a:pt x="24" y="15"/>
                    <a:pt x="24" y="15"/>
                    <a:pt x="24" y="16"/>
                  </a:cubicBezTo>
                  <a:cubicBezTo>
                    <a:pt x="14" y="16"/>
                    <a:pt x="14" y="16"/>
                    <a:pt x="14" y="16"/>
                  </a:cubicBezTo>
                  <a:cubicBezTo>
                    <a:pt x="13" y="16"/>
                    <a:pt x="12" y="17"/>
                    <a:pt x="12" y="18"/>
                  </a:cubicBezTo>
                  <a:close/>
                  <a:moveTo>
                    <a:pt x="16" y="24"/>
                  </a:moveTo>
                  <a:cubicBezTo>
                    <a:pt x="16" y="24"/>
                    <a:pt x="16" y="24"/>
                    <a:pt x="16" y="24"/>
                  </a:cubicBezTo>
                  <a:cubicBezTo>
                    <a:pt x="16" y="20"/>
                    <a:pt x="16" y="20"/>
                    <a:pt x="16" y="20"/>
                  </a:cubicBezTo>
                  <a:cubicBezTo>
                    <a:pt x="22" y="20"/>
                    <a:pt x="22" y="20"/>
                    <a:pt x="22" y="20"/>
                  </a:cubicBezTo>
                  <a:cubicBezTo>
                    <a:pt x="22" y="20"/>
                    <a:pt x="22" y="20"/>
                    <a:pt x="21" y="21"/>
                  </a:cubicBezTo>
                  <a:cubicBezTo>
                    <a:pt x="20" y="22"/>
                    <a:pt x="18" y="23"/>
                    <a:pt x="16" y="24"/>
                  </a:cubicBezTo>
                  <a:close/>
                  <a:moveTo>
                    <a:pt x="33" y="51"/>
                  </a:moveTo>
                  <a:cubicBezTo>
                    <a:pt x="25" y="59"/>
                    <a:pt x="25" y="59"/>
                    <a:pt x="25" y="59"/>
                  </a:cubicBezTo>
                  <a:cubicBezTo>
                    <a:pt x="25" y="60"/>
                    <a:pt x="25" y="60"/>
                    <a:pt x="24" y="60"/>
                  </a:cubicBezTo>
                  <a:cubicBezTo>
                    <a:pt x="23" y="60"/>
                    <a:pt x="23" y="60"/>
                    <a:pt x="23" y="59"/>
                  </a:cubicBezTo>
                  <a:cubicBezTo>
                    <a:pt x="21" y="57"/>
                    <a:pt x="21" y="57"/>
                    <a:pt x="21" y="57"/>
                  </a:cubicBezTo>
                  <a:cubicBezTo>
                    <a:pt x="20" y="57"/>
                    <a:pt x="20" y="55"/>
                    <a:pt x="21" y="55"/>
                  </a:cubicBezTo>
                  <a:cubicBezTo>
                    <a:pt x="21" y="54"/>
                    <a:pt x="23" y="54"/>
                    <a:pt x="23" y="55"/>
                  </a:cubicBezTo>
                  <a:cubicBezTo>
                    <a:pt x="24" y="55"/>
                    <a:pt x="24" y="55"/>
                    <a:pt x="24" y="55"/>
                  </a:cubicBezTo>
                  <a:cubicBezTo>
                    <a:pt x="31" y="49"/>
                    <a:pt x="31" y="49"/>
                    <a:pt x="31" y="49"/>
                  </a:cubicBezTo>
                  <a:cubicBezTo>
                    <a:pt x="31" y="48"/>
                    <a:pt x="33" y="48"/>
                    <a:pt x="33" y="49"/>
                  </a:cubicBezTo>
                  <a:cubicBezTo>
                    <a:pt x="34" y="49"/>
                    <a:pt x="34" y="51"/>
                    <a:pt x="33" y="51"/>
                  </a:cubicBezTo>
                  <a:close/>
                  <a:moveTo>
                    <a:pt x="33" y="35"/>
                  </a:moveTo>
                  <a:cubicBezTo>
                    <a:pt x="25" y="43"/>
                    <a:pt x="25" y="43"/>
                    <a:pt x="25" y="43"/>
                  </a:cubicBezTo>
                  <a:cubicBezTo>
                    <a:pt x="25" y="44"/>
                    <a:pt x="25" y="44"/>
                    <a:pt x="24" y="44"/>
                  </a:cubicBezTo>
                  <a:cubicBezTo>
                    <a:pt x="23" y="44"/>
                    <a:pt x="23" y="44"/>
                    <a:pt x="23" y="43"/>
                  </a:cubicBezTo>
                  <a:cubicBezTo>
                    <a:pt x="21" y="41"/>
                    <a:pt x="21" y="41"/>
                    <a:pt x="21" y="41"/>
                  </a:cubicBezTo>
                  <a:cubicBezTo>
                    <a:pt x="20" y="41"/>
                    <a:pt x="20" y="39"/>
                    <a:pt x="21" y="39"/>
                  </a:cubicBezTo>
                  <a:cubicBezTo>
                    <a:pt x="21" y="38"/>
                    <a:pt x="23" y="38"/>
                    <a:pt x="23" y="39"/>
                  </a:cubicBezTo>
                  <a:cubicBezTo>
                    <a:pt x="24" y="39"/>
                    <a:pt x="24" y="39"/>
                    <a:pt x="24" y="39"/>
                  </a:cubicBezTo>
                  <a:cubicBezTo>
                    <a:pt x="31" y="33"/>
                    <a:pt x="31" y="33"/>
                    <a:pt x="31" y="33"/>
                  </a:cubicBezTo>
                  <a:cubicBezTo>
                    <a:pt x="31" y="32"/>
                    <a:pt x="33" y="32"/>
                    <a:pt x="33" y="33"/>
                  </a:cubicBezTo>
                  <a:cubicBezTo>
                    <a:pt x="34" y="33"/>
                    <a:pt x="34" y="35"/>
                    <a:pt x="33" y="35"/>
                  </a:cubicBezTo>
                  <a:close/>
                  <a:moveTo>
                    <a:pt x="54" y="76"/>
                  </a:moveTo>
                  <a:cubicBezTo>
                    <a:pt x="38" y="76"/>
                    <a:pt x="38" y="76"/>
                    <a:pt x="38" y="76"/>
                  </a:cubicBezTo>
                  <a:cubicBezTo>
                    <a:pt x="37" y="76"/>
                    <a:pt x="36" y="75"/>
                    <a:pt x="36" y="74"/>
                  </a:cubicBezTo>
                  <a:cubicBezTo>
                    <a:pt x="36" y="73"/>
                    <a:pt x="37" y="72"/>
                    <a:pt x="38" y="72"/>
                  </a:cubicBezTo>
                  <a:cubicBezTo>
                    <a:pt x="54" y="72"/>
                    <a:pt x="54" y="72"/>
                    <a:pt x="54" y="72"/>
                  </a:cubicBezTo>
                  <a:cubicBezTo>
                    <a:pt x="55" y="72"/>
                    <a:pt x="56" y="73"/>
                    <a:pt x="56" y="74"/>
                  </a:cubicBezTo>
                  <a:cubicBezTo>
                    <a:pt x="56" y="75"/>
                    <a:pt x="55" y="76"/>
                    <a:pt x="54" y="76"/>
                  </a:cubicBezTo>
                  <a:close/>
                  <a:moveTo>
                    <a:pt x="54" y="60"/>
                  </a:moveTo>
                  <a:cubicBezTo>
                    <a:pt x="38" y="60"/>
                    <a:pt x="38" y="60"/>
                    <a:pt x="38" y="60"/>
                  </a:cubicBezTo>
                  <a:cubicBezTo>
                    <a:pt x="37" y="60"/>
                    <a:pt x="36" y="59"/>
                    <a:pt x="36" y="58"/>
                  </a:cubicBezTo>
                  <a:cubicBezTo>
                    <a:pt x="36" y="57"/>
                    <a:pt x="37" y="56"/>
                    <a:pt x="38" y="56"/>
                  </a:cubicBezTo>
                  <a:cubicBezTo>
                    <a:pt x="54" y="56"/>
                    <a:pt x="54" y="56"/>
                    <a:pt x="54" y="56"/>
                  </a:cubicBezTo>
                  <a:cubicBezTo>
                    <a:pt x="55" y="56"/>
                    <a:pt x="56" y="57"/>
                    <a:pt x="56" y="58"/>
                  </a:cubicBezTo>
                  <a:cubicBezTo>
                    <a:pt x="56" y="59"/>
                    <a:pt x="55" y="60"/>
                    <a:pt x="54" y="60"/>
                  </a:cubicBezTo>
                  <a:close/>
                  <a:moveTo>
                    <a:pt x="54" y="44"/>
                  </a:moveTo>
                  <a:cubicBezTo>
                    <a:pt x="38" y="44"/>
                    <a:pt x="38" y="44"/>
                    <a:pt x="38" y="44"/>
                  </a:cubicBezTo>
                  <a:cubicBezTo>
                    <a:pt x="37" y="44"/>
                    <a:pt x="36" y="43"/>
                    <a:pt x="36" y="42"/>
                  </a:cubicBezTo>
                  <a:cubicBezTo>
                    <a:pt x="36" y="41"/>
                    <a:pt x="37" y="40"/>
                    <a:pt x="38" y="40"/>
                  </a:cubicBezTo>
                  <a:cubicBezTo>
                    <a:pt x="54" y="40"/>
                    <a:pt x="54" y="40"/>
                    <a:pt x="54" y="40"/>
                  </a:cubicBezTo>
                  <a:cubicBezTo>
                    <a:pt x="55" y="40"/>
                    <a:pt x="56" y="41"/>
                    <a:pt x="56" y="42"/>
                  </a:cubicBezTo>
                  <a:cubicBezTo>
                    <a:pt x="56" y="43"/>
                    <a:pt x="55" y="44"/>
                    <a:pt x="5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70" name="Rectangle 69">
              <a:extLst>
                <a:ext uri="{FF2B5EF4-FFF2-40B4-BE49-F238E27FC236}">
                  <a16:creationId xmlns:a16="http://schemas.microsoft.com/office/drawing/2014/main" id="{B43A9BE0-AA8C-EFB6-3D0B-B11C8288550F}"/>
                </a:ext>
              </a:extLst>
            </p:cNvPr>
            <p:cNvSpPr>
              <a:spLocks noChangeArrowheads="1"/>
            </p:cNvSpPr>
            <p:nvPr/>
          </p:nvSpPr>
          <p:spPr bwMode="auto">
            <a:xfrm>
              <a:off x="2976563" y="3838575"/>
              <a:ext cx="60325" cy="90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71" name="Freeform 7">
              <a:extLst>
                <a:ext uri="{FF2B5EF4-FFF2-40B4-BE49-F238E27FC236}">
                  <a16:creationId xmlns:a16="http://schemas.microsoft.com/office/drawing/2014/main" id="{F0E25D27-D8C4-F1FA-FF3F-049D8FA42069}"/>
                </a:ext>
              </a:extLst>
            </p:cNvPr>
            <p:cNvSpPr>
              <a:spLocks/>
            </p:cNvSpPr>
            <p:nvPr/>
          </p:nvSpPr>
          <p:spPr bwMode="auto">
            <a:xfrm>
              <a:off x="2946400" y="3694113"/>
              <a:ext cx="90488" cy="166688"/>
            </a:xfrm>
            <a:custGeom>
              <a:avLst/>
              <a:gdLst>
                <a:gd name="T0" fmla="*/ 16 w 24"/>
                <a:gd name="T1" fmla="*/ 0 h 44"/>
                <a:gd name="T2" fmla="*/ 9 w 24"/>
                <a:gd name="T3" fmla="*/ 4 h 44"/>
                <a:gd name="T4" fmla="*/ 8 w 24"/>
                <a:gd name="T5" fmla="*/ 4 h 44"/>
                <a:gd name="T6" fmla="*/ 0 w 24"/>
                <a:gd name="T7" fmla="*/ 12 h 44"/>
                <a:gd name="T8" fmla="*/ 0 w 24"/>
                <a:gd name="T9" fmla="*/ 42 h 44"/>
                <a:gd name="T10" fmla="*/ 2 w 24"/>
                <a:gd name="T11" fmla="*/ 44 h 44"/>
                <a:gd name="T12" fmla="*/ 4 w 24"/>
                <a:gd name="T13" fmla="*/ 42 h 44"/>
                <a:gd name="T14" fmla="*/ 4 w 24"/>
                <a:gd name="T15" fmla="*/ 12 h 44"/>
                <a:gd name="T16" fmla="*/ 8 w 24"/>
                <a:gd name="T17" fmla="*/ 8 h 44"/>
                <a:gd name="T18" fmla="*/ 8 w 24"/>
                <a:gd name="T19" fmla="*/ 34 h 44"/>
                <a:gd name="T20" fmla="*/ 24 w 24"/>
                <a:gd name="T21" fmla="*/ 34 h 44"/>
                <a:gd name="T22" fmla="*/ 24 w 24"/>
                <a:gd name="T23" fmla="*/ 8 h 44"/>
                <a:gd name="T24" fmla="*/ 16 w 24"/>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4">
                  <a:moveTo>
                    <a:pt x="16" y="0"/>
                  </a:moveTo>
                  <a:cubicBezTo>
                    <a:pt x="13" y="0"/>
                    <a:pt x="11" y="2"/>
                    <a:pt x="9" y="4"/>
                  </a:cubicBezTo>
                  <a:cubicBezTo>
                    <a:pt x="8" y="4"/>
                    <a:pt x="8" y="4"/>
                    <a:pt x="8" y="4"/>
                  </a:cubicBezTo>
                  <a:cubicBezTo>
                    <a:pt x="4" y="4"/>
                    <a:pt x="0" y="8"/>
                    <a:pt x="0" y="12"/>
                  </a:cubicBezTo>
                  <a:cubicBezTo>
                    <a:pt x="0" y="42"/>
                    <a:pt x="0" y="42"/>
                    <a:pt x="0" y="42"/>
                  </a:cubicBezTo>
                  <a:cubicBezTo>
                    <a:pt x="0" y="43"/>
                    <a:pt x="1" y="44"/>
                    <a:pt x="2" y="44"/>
                  </a:cubicBezTo>
                  <a:cubicBezTo>
                    <a:pt x="3" y="44"/>
                    <a:pt x="4" y="43"/>
                    <a:pt x="4" y="42"/>
                  </a:cubicBezTo>
                  <a:cubicBezTo>
                    <a:pt x="4" y="12"/>
                    <a:pt x="4" y="12"/>
                    <a:pt x="4" y="12"/>
                  </a:cubicBezTo>
                  <a:cubicBezTo>
                    <a:pt x="4" y="10"/>
                    <a:pt x="6" y="8"/>
                    <a:pt x="8" y="8"/>
                  </a:cubicBezTo>
                  <a:cubicBezTo>
                    <a:pt x="8" y="34"/>
                    <a:pt x="8" y="34"/>
                    <a:pt x="8" y="34"/>
                  </a:cubicBezTo>
                  <a:cubicBezTo>
                    <a:pt x="24" y="34"/>
                    <a:pt x="24" y="34"/>
                    <a:pt x="24" y="34"/>
                  </a:cubicBezTo>
                  <a:cubicBezTo>
                    <a:pt x="24" y="8"/>
                    <a:pt x="24" y="8"/>
                    <a:pt x="24" y="8"/>
                  </a:cubicBezTo>
                  <a:cubicBezTo>
                    <a:pt x="24" y="4"/>
                    <a:pt x="2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72" name="Freeform 8">
              <a:extLst>
                <a:ext uri="{FF2B5EF4-FFF2-40B4-BE49-F238E27FC236}">
                  <a16:creationId xmlns:a16="http://schemas.microsoft.com/office/drawing/2014/main" id="{8D0B4F0D-F6B8-529B-0846-DE9A41C1C821}"/>
                </a:ext>
              </a:extLst>
            </p:cNvPr>
            <p:cNvSpPr>
              <a:spLocks/>
            </p:cNvSpPr>
            <p:nvPr/>
          </p:nvSpPr>
          <p:spPr bwMode="auto">
            <a:xfrm>
              <a:off x="2976563" y="3944938"/>
              <a:ext cx="60325" cy="30163"/>
            </a:xfrm>
            <a:custGeom>
              <a:avLst/>
              <a:gdLst>
                <a:gd name="T0" fmla="*/ 8 w 16"/>
                <a:gd name="T1" fmla="*/ 8 h 8"/>
                <a:gd name="T2" fmla="*/ 16 w 16"/>
                <a:gd name="T3" fmla="*/ 0 h 8"/>
                <a:gd name="T4" fmla="*/ 0 w 16"/>
                <a:gd name="T5" fmla="*/ 0 h 8"/>
                <a:gd name="T6" fmla="*/ 8 w 16"/>
                <a:gd name="T7" fmla="*/ 8 h 8"/>
              </a:gdLst>
              <a:ahLst/>
              <a:cxnLst>
                <a:cxn ang="0">
                  <a:pos x="T0" y="T1"/>
                </a:cxn>
                <a:cxn ang="0">
                  <a:pos x="T2" y="T3"/>
                </a:cxn>
                <a:cxn ang="0">
                  <a:pos x="T4" y="T5"/>
                </a:cxn>
                <a:cxn ang="0">
                  <a:pos x="T6" y="T7"/>
                </a:cxn>
              </a:cxnLst>
              <a:rect l="0" t="0" r="r" b="b"/>
              <a:pathLst>
                <a:path w="16" h="8">
                  <a:moveTo>
                    <a:pt x="8" y="8"/>
                  </a:moveTo>
                  <a:cubicBezTo>
                    <a:pt x="12" y="8"/>
                    <a:pt x="16" y="4"/>
                    <a:pt x="16" y="0"/>
                  </a:cubicBezTo>
                  <a:cubicBezTo>
                    <a:pt x="0" y="0"/>
                    <a:pt x="0" y="0"/>
                    <a:pt x="0" y="0"/>
                  </a:cubicBezTo>
                  <a:cubicBezTo>
                    <a:pt x="0" y="4"/>
                    <a:pt x="4" y="8"/>
                    <a:pt x="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
        <p:nvSpPr>
          <p:cNvPr id="73" name="Freeform 28">
            <a:extLst>
              <a:ext uri="{FF2B5EF4-FFF2-40B4-BE49-F238E27FC236}">
                <a16:creationId xmlns:a16="http://schemas.microsoft.com/office/drawing/2014/main" id="{11461057-0890-E69E-8342-035C14FC0CB1}"/>
              </a:ext>
            </a:extLst>
          </p:cNvPr>
          <p:cNvSpPr>
            <a:spLocks noEditPoints="1"/>
          </p:cNvSpPr>
          <p:nvPr/>
        </p:nvSpPr>
        <p:spPr bwMode="auto">
          <a:xfrm>
            <a:off x="6385300" y="2085377"/>
            <a:ext cx="269875" cy="361950"/>
          </a:xfrm>
          <a:custGeom>
            <a:avLst/>
            <a:gdLst>
              <a:gd name="T0" fmla="*/ 70 w 72"/>
              <a:gd name="T1" fmla="*/ 92 h 96"/>
              <a:gd name="T2" fmla="*/ 64 w 72"/>
              <a:gd name="T3" fmla="*/ 92 h 96"/>
              <a:gd name="T4" fmla="*/ 64 w 72"/>
              <a:gd name="T5" fmla="*/ 78 h 96"/>
              <a:gd name="T6" fmla="*/ 64 w 72"/>
              <a:gd name="T7" fmla="*/ 74 h 96"/>
              <a:gd name="T8" fmla="*/ 46 w 72"/>
              <a:gd name="T9" fmla="*/ 48 h 96"/>
              <a:gd name="T10" fmla="*/ 64 w 72"/>
              <a:gd name="T11" fmla="*/ 22 h 96"/>
              <a:gd name="T12" fmla="*/ 64 w 72"/>
              <a:gd name="T13" fmla="*/ 4 h 96"/>
              <a:gd name="T14" fmla="*/ 70 w 72"/>
              <a:gd name="T15" fmla="*/ 4 h 96"/>
              <a:gd name="T16" fmla="*/ 72 w 72"/>
              <a:gd name="T17" fmla="*/ 2 h 96"/>
              <a:gd name="T18" fmla="*/ 70 w 72"/>
              <a:gd name="T19" fmla="*/ 0 h 96"/>
              <a:gd name="T20" fmla="*/ 62 w 72"/>
              <a:gd name="T21" fmla="*/ 0 h 96"/>
              <a:gd name="T22" fmla="*/ 10 w 72"/>
              <a:gd name="T23" fmla="*/ 0 h 96"/>
              <a:gd name="T24" fmla="*/ 2 w 72"/>
              <a:gd name="T25" fmla="*/ 0 h 96"/>
              <a:gd name="T26" fmla="*/ 0 w 72"/>
              <a:gd name="T27" fmla="*/ 2 h 96"/>
              <a:gd name="T28" fmla="*/ 2 w 72"/>
              <a:gd name="T29" fmla="*/ 4 h 96"/>
              <a:gd name="T30" fmla="*/ 8 w 72"/>
              <a:gd name="T31" fmla="*/ 4 h 96"/>
              <a:gd name="T32" fmla="*/ 8 w 72"/>
              <a:gd name="T33" fmla="*/ 22 h 96"/>
              <a:gd name="T34" fmla="*/ 26 w 72"/>
              <a:gd name="T35" fmla="*/ 48 h 96"/>
              <a:gd name="T36" fmla="*/ 8 w 72"/>
              <a:gd name="T37" fmla="*/ 74 h 96"/>
              <a:gd name="T38" fmla="*/ 8 w 72"/>
              <a:gd name="T39" fmla="*/ 78 h 96"/>
              <a:gd name="T40" fmla="*/ 8 w 72"/>
              <a:gd name="T41" fmla="*/ 92 h 96"/>
              <a:gd name="T42" fmla="*/ 2 w 72"/>
              <a:gd name="T43" fmla="*/ 92 h 96"/>
              <a:gd name="T44" fmla="*/ 0 w 72"/>
              <a:gd name="T45" fmla="*/ 94 h 96"/>
              <a:gd name="T46" fmla="*/ 2 w 72"/>
              <a:gd name="T47" fmla="*/ 96 h 96"/>
              <a:gd name="T48" fmla="*/ 10 w 72"/>
              <a:gd name="T49" fmla="*/ 96 h 96"/>
              <a:gd name="T50" fmla="*/ 62 w 72"/>
              <a:gd name="T51" fmla="*/ 96 h 96"/>
              <a:gd name="T52" fmla="*/ 70 w 72"/>
              <a:gd name="T53" fmla="*/ 96 h 96"/>
              <a:gd name="T54" fmla="*/ 72 w 72"/>
              <a:gd name="T55" fmla="*/ 94 h 96"/>
              <a:gd name="T56" fmla="*/ 70 w 72"/>
              <a:gd name="T57" fmla="*/ 92 h 96"/>
              <a:gd name="T58" fmla="*/ 17 w 72"/>
              <a:gd name="T59" fmla="*/ 36 h 96"/>
              <a:gd name="T60" fmla="*/ 12 w 72"/>
              <a:gd name="T61" fmla="*/ 22 h 96"/>
              <a:gd name="T62" fmla="*/ 12 w 72"/>
              <a:gd name="T63" fmla="*/ 4 h 96"/>
              <a:gd name="T64" fmla="*/ 60 w 72"/>
              <a:gd name="T65" fmla="*/ 4 h 96"/>
              <a:gd name="T66" fmla="*/ 60 w 72"/>
              <a:gd name="T67" fmla="*/ 22 h 96"/>
              <a:gd name="T68" fmla="*/ 55 w 72"/>
              <a:gd name="T69" fmla="*/ 36 h 96"/>
              <a:gd name="T70" fmla="*/ 17 w 72"/>
              <a:gd name="T71" fmla="*/ 36 h 96"/>
              <a:gd name="T72" fmla="*/ 60 w 72"/>
              <a:gd name="T73" fmla="*/ 76 h 96"/>
              <a:gd name="T74" fmla="*/ 49 w 72"/>
              <a:gd name="T75" fmla="*/ 76 h 96"/>
              <a:gd name="T76" fmla="*/ 37 w 72"/>
              <a:gd name="T77" fmla="*/ 65 h 96"/>
              <a:gd name="T78" fmla="*/ 35 w 72"/>
              <a:gd name="T79" fmla="*/ 65 h 96"/>
              <a:gd name="T80" fmla="*/ 23 w 72"/>
              <a:gd name="T81" fmla="*/ 76 h 96"/>
              <a:gd name="T82" fmla="*/ 12 w 72"/>
              <a:gd name="T83" fmla="*/ 76 h 96"/>
              <a:gd name="T84" fmla="*/ 12 w 72"/>
              <a:gd name="T85" fmla="*/ 74 h 96"/>
              <a:gd name="T86" fmla="*/ 36 w 72"/>
              <a:gd name="T87" fmla="*/ 50 h 96"/>
              <a:gd name="T88" fmla="*/ 60 w 72"/>
              <a:gd name="T89" fmla="*/ 74 h 96"/>
              <a:gd name="T90" fmla="*/ 60 w 72"/>
              <a:gd name="T91" fmla="*/ 7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96">
                <a:moveTo>
                  <a:pt x="70" y="92"/>
                </a:moveTo>
                <a:cubicBezTo>
                  <a:pt x="64" y="92"/>
                  <a:pt x="64" y="92"/>
                  <a:pt x="64" y="92"/>
                </a:cubicBezTo>
                <a:cubicBezTo>
                  <a:pt x="64" y="78"/>
                  <a:pt x="64" y="78"/>
                  <a:pt x="64" y="78"/>
                </a:cubicBezTo>
                <a:cubicBezTo>
                  <a:pt x="64" y="74"/>
                  <a:pt x="64" y="74"/>
                  <a:pt x="64" y="74"/>
                </a:cubicBezTo>
                <a:cubicBezTo>
                  <a:pt x="64" y="62"/>
                  <a:pt x="57" y="52"/>
                  <a:pt x="46" y="48"/>
                </a:cubicBezTo>
                <a:cubicBezTo>
                  <a:pt x="56" y="44"/>
                  <a:pt x="64" y="35"/>
                  <a:pt x="64" y="22"/>
                </a:cubicBezTo>
                <a:cubicBezTo>
                  <a:pt x="64" y="4"/>
                  <a:pt x="64" y="4"/>
                  <a:pt x="64" y="4"/>
                </a:cubicBezTo>
                <a:cubicBezTo>
                  <a:pt x="70" y="4"/>
                  <a:pt x="70" y="4"/>
                  <a:pt x="70" y="4"/>
                </a:cubicBezTo>
                <a:cubicBezTo>
                  <a:pt x="71" y="4"/>
                  <a:pt x="72" y="3"/>
                  <a:pt x="72" y="2"/>
                </a:cubicBezTo>
                <a:cubicBezTo>
                  <a:pt x="72" y="1"/>
                  <a:pt x="71" y="0"/>
                  <a:pt x="70" y="0"/>
                </a:cubicBezTo>
                <a:cubicBezTo>
                  <a:pt x="62" y="0"/>
                  <a:pt x="62" y="0"/>
                  <a:pt x="62" y="0"/>
                </a:cubicBezTo>
                <a:cubicBezTo>
                  <a:pt x="10" y="0"/>
                  <a:pt x="10" y="0"/>
                  <a:pt x="10" y="0"/>
                </a:cubicBezTo>
                <a:cubicBezTo>
                  <a:pt x="2" y="0"/>
                  <a:pt x="2" y="0"/>
                  <a:pt x="2" y="0"/>
                </a:cubicBezTo>
                <a:cubicBezTo>
                  <a:pt x="1" y="0"/>
                  <a:pt x="0" y="1"/>
                  <a:pt x="0" y="2"/>
                </a:cubicBezTo>
                <a:cubicBezTo>
                  <a:pt x="0" y="3"/>
                  <a:pt x="1" y="4"/>
                  <a:pt x="2" y="4"/>
                </a:cubicBezTo>
                <a:cubicBezTo>
                  <a:pt x="8" y="4"/>
                  <a:pt x="8" y="4"/>
                  <a:pt x="8" y="4"/>
                </a:cubicBezTo>
                <a:cubicBezTo>
                  <a:pt x="8" y="22"/>
                  <a:pt x="8" y="22"/>
                  <a:pt x="8" y="22"/>
                </a:cubicBezTo>
                <a:cubicBezTo>
                  <a:pt x="8" y="35"/>
                  <a:pt x="16" y="44"/>
                  <a:pt x="26" y="48"/>
                </a:cubicBezTo>
                <a:cubicBezTo>
                  <a:pt x="15" y="52"/>
                  <a:pt x="8" y="62"/>
                  <a:pt x="8" y="74"/>
                </a:cubicBezTo>
                <a:cubicBezTo>
                  <a:pt x="8" y="78"/>
                  <a:pt x="8" y="78"/>
                  <a:pt x="8" y="78"/>
                </a:cubicBezTo>
                <a:cubicBezTo>
                  <a:pt x="8" y="92"/>
                  <a:pt x="8" y="92"/>
                  <a:pt x="8" y="92"/>
                </a:cubicBezTo>
                <a:cubicBezTo>
                  <a:pt x="2" y="92"/>
                  <a:pt x="2" y="92"/>
                  <a:pt x="2" y="92"/>
                </a:cubicBezTo>
                <a:cubicBezTo>
                  <a:pt x="1" y="92"/>
                  <a:pt x="0" y="93"/>
                  <a:pt x="0" y="94"/>
                </a:cubicBezTo>
                <a:cubicBezTo>
                  <a:pt x="0" y="95"/>
                  <a:pt x="1" y="96"/>
                  <a:pt x="2" y="96"/>
                </a:cubicBezTo>
                <a:cubicBezTo>
                  <a:pt x="10" y="96"/>
                  <a:pt x="10" y="96"/>
                  <a:pt x="10" y="96"/>
                </a:cubicBezTo>
                <a:cubicBezTo>
                  <a:pt x="62" y="96"/>
                  <a:pt x="62" y="96"/>
                  <a:pt x="62" y="96"/>
                </a:cubicBezTo>
                <a:cubicBezTo>
                  <a:pt x="70" y="96"/>
                  <a:pt x="70" y="96"/>
                  <a:pt x="70" y="96"/>
                </a:cubicBezTo>
                <a:cubicBezTo>
                  <a:pt x="71" y="96"/>
                  <a:pt x="72" y="95"/>
                  <a:pt x="72" y="94"/>
                </a:cubicBezTo>
                <a:cubicBezTo>
                  <a:pt x="72" y="93"/>
                  <a:pt x="71" y="92"/>
                  <a:pt x="70" y="92"/>
                </a:cubicBezTo>
                <a:close/>
                <a:moveTo>
                  <a:pt x="17" y="36"/>
                </a:moveTo>
                <a:cubicBezTo>
                  <a:pt x="14" y="32"/>
                  <a:pt x="12" y="27"/>
                  <a:pt x="12" y="22"/>
                </a:cubicBezTo>
                <a:cubicBezTo>
                  <a:pt x="12" y="4"/>
                  <a:pt x="12" y="4"/>
                  <a:pt x="12" y="4"/>
                </a:cubicBezTo>
                <a:cubicBezTo>
                  <a:pt x="60" y="4"/>
                  <a:pt x="60" y="4"/>
                  <a:pt x="60" y="4"/>
                </a:cubicBezTo>
                <a:cubicBezTo>
                  <a:pt x="60" y="22"/>
                  <a:pt x="60" y="22"/>
                  <a:pt x="60" y="22"/>
                </a:cubicBezTo>
                <a:cubicBezTo>
                  <a:pt x="60" y="27"/>
                  <a:pt x="58" y="32"/>
                  <a:pt x="55" y="36"/>
                </a:cubicBezTo>
                <a:lnTo>
                  <a:pt x="17" y="36"/>
                </a:lnTo>
                <a:close/>
                <a:moveTo>
                  <a:pt x="60" y="76"/>
                </a:moveTo>
                <a:cubicBezTo>
                  <a:pt x="49" y="76"/>
                  <a:pt x="49" y="76"/>
                  <a:pt x="49" y="76"/>
                </a:cubicBezTo>
                <a:cubicBezTo>
                  <a:pt x="37" y="65"/>
                  <a:pt x="37" y="65"/>
                  <a:pt x="37" y="65"/>
                </a:cubicBezTo>
                <a:cubicBezTo>
                  <a:pt x="37" y="64"/>
                  <a:pt x="35" y="64"/>
                  <a:pt x="35" y="65"/>
                </a:cubicBezTo>
                <a:cubicBezTo>
                  <a:pt x="23" y="76"/>
                  <a:pt x="23" y="76"/>
                  <a:pt x="23" y="76"/>
                </a:cubicBezTo>
                <a:cubicBezTo>
                  <a:pt x="12" y="76"/>
                  <a:pt x="12" y="76"/>
                  <a:pt x="12" y="76"/>
                </a:cubicBezTo>
                <a:cubicBezTo>
                  <a:pt x="12" y="74"/>
                  <a:pt x="12" y="74"/>
                  <a:pt x="12" y="74"/>
                </a:cubicBezTo>
                <a:cubicBezTo>
                  <a:pt x="12" y="61"/>
                  <a:pt x="23" y="50"/>
                  <a:pt x="36" y="50"/>
                </a:cubicBezTo>
                <a:cubicBezTo>
                  <a:pt x="49" y="50"/>
                  <a:pt x="60" y="61"/>
                  <a:pt x="60" y="74"/>
                </a:cubicBezTo>
                <a:lnTo>
                  <a:pt x="60"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Tree>
    <p:extLst>
      <p:ext uri="{BB962C8B-B14F-4D97-AF65-F5344CB8AC3E}">
        <p14:creationId xmlns:p14="http://schemas.microsoft.com/office/powerpoint/2010/main" val="416777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B3F365D-73A6-5CDD-0BA3-DBE6170DFDEC}"/>
              </a:ext>
            </a:extLst>
          </p:cNvPr>
          <p:cNvGraphicFramePr>
            <a:graphicFrameLocks noChangeAspect="1"/>
          </p:cNvGraphicFramePr>
          <p:nvPr>
            <p:custDataLst>
              <p:tags r:id="rId1"/>
            </p:custDataLst>
            <p:extLst>
              <p:ext uri="{D42A27DB-BD31-4B8C-83A1-F6EECF244321}">
                <p14:modId xmlns:p14="http://schemas.microsoft.com/office/powerpoint/2010/main" val="1130980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1DB278E-1090-8889-3F2D-2502C8D595D0}"/>
              </a:ext>
            </a:extLst>
          </p:cNvPr>
          <p:cNvSpPr>
            <a:spLocks noGrp="1"/>
          </p:cNvSpPr>
          <p:nvPr>
            <p:ph type="title"/>
          </p:nvPr>
        </p:nvSpPr>
        <p:spPr/>
        <p:txBody>
          <a:bodyPr vert="horz"/>
          <a:lstStyle/>
          <a:p>
            <a:r>
              <a:rPr lang="en-US" dirty="0"/>
              <a:t>Build a rep productivity capacity model based on results of time study</a:t>
            </a:r>
          </a:p>
        </p:txBody>
      </p:sp>
      <p:graphicFrame>
        <p:nvGraphicFramePr>
          <p:cNvPr id="8" name="Table 2">
            <a:extLst>
              <a:ext uri="{FF2B5EF4-FFF2-40B4-BE49-F238E27FC236}">
                <a16:creationId xmlns:a16="http://schemas.microsoft.com/office/drawing/2014/main" id="{653EBE0E-D0B1-9C12-3769-C45BD314BB4E}"/>
              </a:ext>
            </a:extLst>
          </p:cNvPr>
          <p:cNvGraphicFramePr>
            <a:graphicFrameLocks noGrp="1"/>
          </p:cNvGraphicFramePr>
          <p:nvPr>
            <p:extLst>
              <p:ext uri="{D42A27DB-BD31-4B8C-83A1-F6EECF244321}">
                <p14:modId xmlns:p14="http://schemas.microsoft.com/office/powerpoint/2010/main" val="527787362"/>
              </p:ext>
            </p:extLst>
          </p:nvPr>
        </p:nvGraphicFramePr>
        <p:xfrm>
          <a:off x="620112" y="5940977"/>
          <a:ext cx="10962290" cy="320873"/>
        </p:xfrm>
        <a:graphic>
          <a:graphicData uri="http://schemas.openxmlformats.org/drawingml/2006/table">
            <a:tbl>
              <a:tblPr firstRow="1" bandRow="1">
                <a:effectLst/>
                <a:tableStyleId>{073A0DAA-6AF3-43AB-8588-CEC1D06C72B9}</a:tableStyleId>
              </a:tblPr>
              <a:tblGrid>
                <a:gridCol w="2192458">
                  <a:extLst>
                    <a:ext uri="{9D8B030D-6E8A-4147-A177-3AD203B41FA5}">
                      <a16:colId xmlns:a16="http://schemas.microsoft.com/office/drawing/2014/main" val="61347438"/>
                    </a:ext>
                  </a:extLst>
                </a:gridCol>
                <a:gridCol w="2192458">
                  <a:extLst>
                    <a:ext uri="{9D8B030D-6E8A-4147-A177-3AD203B41FA5}">
                      <a16:colId xmlns:a16="http://schemas.microsoft.com/office/drawing/2014/main" val="3353961594"/>
                    </a:ext>
                  </a:extLst>
                </a:gridCol>
                <a:gridCol w="2192458">
                  <a:extLst>
                    <a:ext uri="{9D8B030D-6E8A-4147-A177-3AD203B41FA5}">
                      <a16:colId xmlns:a16="http://schemas.microsoft.com/office/drawing/2014/main" val="3446201109"/>
                    </a:ext>
                  </a:extLst>
                </a:gridCol>
                <a:gridCol w="2192458">
                  <a:extLst>
                    <a:ext uri="{9D8B030D-6E8A-4147-A177-3AD203B41FA5}">
                      <a16:colId xmlns:a16="http://schemas.microsoft.com/office/drawing/2014/main" val="3624207305"/>
                    </a:ext>
                  </a:extLst>
                </a:gridCol>
                <a:gridCol w="2192458">
                  <a:extLst>
                    <a:ext uri="{9D8B030D-6E8A-4147-A177-3AD203B41FA5}">
                      <a16:colId xmlns:a16="http://schemas.microsoft.com/office/drawing/2014/main" val="2933868988"/>
                    </a:ext>
                  </a:extLst>
                </a:gridCol>
              </a:tblGrid>
              <a:tr h="320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Slate Pro" panose="02000506040000020004" pitchFamily="2" charset="0"/>
                          <a:sym typeface="Slate Pro" panose="02000506040000020004" pitchFamily="2" charset="0"/>
                        </a:rPr>
                        <a:t>Analysis and Performance Review</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Customer and Rep Surveys</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bg1"/>
                          </a:solidFill>
                          <a:latin typeface="Slate Pro" panose="02000506040000020004" pitchFamily="2" charset="0"/>
                          <a:sym typeface="Slate Pro" panose="02000506040000020004" pitchFamily="2" charset="0"/>
                        </a:rPr>
                        <a:t>Capacity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Headcount Cost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Coverage and Final Decision</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38023345"/>
                  </a:ext>
                </a:extLst>
              </a:tr>
            </a:tbl>
          </a:graphicData>
        </a:graphic>
      </p:graphicFrame>
      <p:grpSp>
        <p:nvGrpSpPr>
          <p:cNvPr id="92" name="Group 91">
            <a:extLst>
              <a:ext uri="{FF2B5EF4-FFF2-40B4-BE49-F238E27FC236}">
                <a16:creationId xmlns:a16="http://schemas.microsoft.com/office/drawing/2014/main" id="{2B7FC937-933F-0451-3FAF-D4F93630C68D}"/>
              </a:ext>
            </a:extLst>
          </p:cNvPr>
          <p:cNvGrpSpPr/>
          <p:nvPr/>
        </p:nvGrpSpPr>
        <p:grpSpPr>
          <a:xfrm>
            <a:off x="609598" y="1064440"/>
            <a:ext cx="4058641" cy="4797481"/>
            <a:chOff x="609598" y="1064440"/>
            <a:chExt cx="4058641" cy="4852014"/>
          </a:xfrm>
        </p:grpSpPr>
        <p:sp>
          <p:nvSpPr>
            <p:cNvPr id="4" name="Rectangle 3">
              <a:extLst>
                <a:ext uri="{FF2B5EF4-FFF2-40B4-BE49-F238E27FC236}">
                  <a16:creationId xmlns:a16="http://schemas.microsoft.com/office/drawing/2014/main" id="{85ADC85A-65F6-7AE6-FD2E-70F57D39E9E0}"/>
                </a:ext>
              </a:extLst>
            </p:cNvPr>
            <p:cNvSpPr/>
            <p:nvPr/>
          </p:nvSpPr>
          <p:spPr>
            <a:xfrm>
              <a:off x="609598" y="1064440"/>
              <a:ext cx="4048127" cy="27144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228600" rtl="0" eaLnBrk="1" fontAlgn="auto" latinLnBrk="0" hangingPunct="1">
                <a:lnSpc>
                  <a:spcPct val="100000"/>
                </a:lnSpc>
                <a:spcBef>
                  <a:spcPts val="0"/>
                </a:spcBef>
                <a:spcAft>
                  <a:spcPts val="300"/>
                </a:spcAft>
                <a:buClr>
                  <a:srgbClr val="D9A800"/>
                </a:buClr>
                <a:buSzTx/>
                <a:buFontTx/>
                <a:buNone/>
                <a:tabLst>
                  <a:tab pos="182880" algn="l"/>
                  <a:tab pos="365760" algn="l"/>
                  <a:tab pos="548640" algn="l"/>
                  <a:tab pos="731520" algn="l"/>
                  <a:tab pos="914400" algn="l"/>
                  <a:tab pos="1097280" algn="l"/>
                  <a:tab pos="1280160" algn="l"/>
                  <a:tab pos="1463040" algn="l"/>
                  <a:tab pos="1645920" algn="l"/>
                  <a:tab pos="1828800" algn="l"/>
                </a:tabLst>
                <a:defRPr/>
              </a:pPr>
              <a:r>
                <a:rPr kumimoji="0" lang="en-US" sz="1400" b="1" i="0" u="none" strike="noStrike" kern="1200" cap="none" spc="0" normalizeH="0" baseline="0" noProof="0" dirty="0">
                  <a:ln>
                    <a:noFill/>
                  </a:ln>
                  <a:solidFill>
                    <a:schemeClr val="bg1"/>
                  </a:solidFill>
                  <a:effectLst/>
                  <a:uLnTx/>
                  <a:uFillTx/>
                  <a:latin typeface="Slate Pro" panose="02000506040000020004" pitchFamily="2" charset="0"/>
                  <a:cs typeface="Calibri" charset="0"/>
                  <a:sym typeface="Slate Pro" panose="02000506040000020004" pitchFamily="2" charset="0"/>
                </a:rPr>
                <a:t>The rep productivity capacity model uses the following inputs to establish estimated sales productivity:</a:t>
              </a:r>
            </a:p>
            <a:p>
              <a:pPr marL="91440" marR="0" lvl="0" indent="-91440" fontAlgn="auto">
                <a:lnSpc>
                  <a:spcPct val="100000"/>
                </a:lnSpc>
                <a:spcBef>
                  <a:spcPts val="0"/>
                </a:spcBef>
                <a:spcAft>
                  <a:spcPts val="600"/>
                </a:spcAft>
                <a:buClr>
                  <a:schemeClr val="bg1"/>
                </a:buClr>
                <a:buSzTx/>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100" dirty="0">
                  <a:solidFill>
                    <a:schemeClr val="bg1"/>
                  </a:solidFill>
                  <a:latin typeface="Slate Pro" panose="02000506040000020004" pitchFamily="2" charset="0"/>
                  <a:sym typeface="Slate Pro" panose="02000506040000020004" pitchFamily="2" charset="0"/>
                </a:rPr>
                <a:t>Temporal data to establish standardized selling year and week.</a:t>
              </a:r>
            </a:p>
            <a:p>
              <a:pPr marL="91440" marR="0" lvl="0" indent="-91440" fontAlgn="auto">
                <a:lnSpc>
                  <a:spcPct val="100000"/>
                </a:lnSpc>
                <a:spcBef>
                  <a:spcPts val="0"/>
                </a:spcBef>
                <a:spcAft>
                  <a:spcPts val="600"/>
                </a:spcAft>
                <a:buClr>
                  <a:schemeClr val="bg1"/>
                </a:buClr>
                <a:buSzTx/>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100" dirty="0">
                  <a:solidFill>
                    <a:schemeClr val="bg1"/>
                  </a:solidFill>
                  <a:latin typeface="Slate Pro" panose="02000506040000020004" pitchFamily="2" charset="0"/>
                  <a:sym typeface="Slate Pro" panose="02000506040000020004" pitchFamily="2" charset="0"/>
                </a:rPr>
                <a:t>Expected selling time reps -- use rep time study.</a:t>
              </a:r>
            </a:p>
            <a:p>
              <a:pPr marL="91440" marR="0" lvl="0" indent="-91440" fontAlgn="auto">
                <a:lnSpc>
                  <a:spcPct val="100000"/>
                </a:lnSpc>
                <a:spcBef>
                  <a:spcPts val="0"/>
                </a:spcBef>
                <a:spcAft>
                  <a:spcPts val="600"/>
                </a:spcAft>
                <a:buClr>
                  <a:schemeClr val="bg1"/>
                </a:buClr>
                <a:buSzTx/>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100" dirty="0">
                  <a:solidFill>
                    <a:schemeClr val="bg1"/>
                  </a:solidFill>
                  <a:latin typeface="Slate Pro" panose="02000506040000020004" pitchFamily="2" charset="0"/>
                  <a:sym typeface="Slate Pro" panose="02000506040000020004" pitchFamily="2" charset="0"/>
                </a:rPr>
                <a:t>Expected hours expended per opportunity.</a:t>
              </a:r>
            </a:p>
            <a:p>
              <a:pPr marL="91440" marR="0" lvl="0" indent="-91440" fontAlgn="auto">
                <a:lnSpc>
                  <a:spcPct val="100000"/>
                </a:lnSpc>
                <a:spcBef>
                  <a:spcPts val="0"/>
                </a:spcBef>
                <a:spcAft>
                  <a:spcPts val="600"/>
                </a:spcAft>
                <a:buClr>
                  <a:schemeClr val="bg1"/>
                </a:buClr>
                <a:buSzTx/>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100" dirty="0">
                  <a:solidFill>
                    <a:schemeClr val="bg1"/>
                  </a:solidFill>
                  <a:latin typeface="Slate Pro" panose="02000506040000020004" pitchFamily="2" charset="0"/>
                  <a:sym typeface="Slate Pro" panose="02000506040000020004" pitchFamily="2" charset="0"/>
                </a:rPr>
                <a:t>Average win rate.</a:t>
              </a:r>
            </a:p>
            <a:p>
              <a:pPr marL="91440" marR="0" lvl="0" indent="-91440" fontAlgn="auto">
                <a:lnSpc>
                  <a:spcPct val="100000"/>
                </a:lnSpc>
                <a:spcBef>
                  <a:spcPts val="0"/>
                </a:spcBef>
                <a:spcAft>
                  <a:spcPts val="600"/>
                </a:spcAft>
                <a:buClr>
                  <a:schemeClr val="bg1"/>
                </a:buClr>
                <a:buSzTx/>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100" dirty="0">
                  <a:solidFill>
                    <a:schemeClr val="bg1"/>
                  </a:solidFill>
                  <a:latin typeface="Slate Pro" panose="02000506040000020004" pitchFamily="2" charset="0"/>
                  <a:sym typeface="Slate Pro" panose="02000506040000020004" pitchFamily="2" charset="0"/>
                </a:rPr>
                <a:t>Average deal size.</a:t>
              </a:r>
            </a:p>
            <a:p>
              <a:pPr marL="91440" marR="0" lvl="0" indent="-91440" fontAlgn="auto">
                <a:lnSpc>
                  <a:spcPct val="100000"/>
                </a:lnSpc>
                <a:spcBef>
                  <a:spcPts val="0"/>
                </a:spcBef>
                <a:spcAft>
                  <a:spcPts val="600"/>
                </a:spcAft>
                <a:buClr>
                  <a:schemeClr val="bg1"/>
                </a:buClr>
                <a:buSzTx/>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100" dirty="0">
                  <a:solidFill>
                    <a:schemeClr val="bg1"/>
                  </a:solidFill>
                  <a:latin typeface="Slate Pro" panose="02000506040000020004" pitchFamily="2" charset="0"/>
                  <a:sym typeface="Slate Pro" panose="02000506040000020004" pitchFamily="2" charset="0"/>
                </a:rPr>
                <a:t>On-target earnings.</a:t>
              </a:r>
              <a:endParaRPr lang="en-US" sz="1400" dirty="0">
                <a:solidFill>
                  <a:schemeClr val="bg1"/>
                </a:solidFill>
                <a:latin typeface="Slate Pro" panose="02000506040000020004" pitchFamily="2" charset="0"/>
                <a:sym typeface="Slate Pro" panose="02000506040000020004" pitchFamily="2" charset="0"/>
              </a:endParaRPr>
            </a:p>
          </p:txBody>
        </p:sp>
        <p:sp>
          <p:nvSpPr>
            <p:cNvPr id="5" name="Rectangle 4">
              <a:extLst>
                <a:ext uri="{FF2B5EF4-FFF2-40B4-BE49-F238E27FC236}">
                  <a16:creationId xmlns:a16="http://schemas.microsoft.com/office/drawing/2014/main" id="{8E1E859C-E35F-F926-F191-C1AC81A2A350}"/>
                </a:ext>
              </a:extLst>
            </p:cNvPr>
            <p:cNvSpPr/>
            <p:nvPr/>
          </p:nvSpPr>
          <p:spPr>
            <a:xfrm>
              <a:off x="614855" y="3856572"/>
              <a:ext cx="4048127" cy="10773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228600" rtl="0" eaLnBrk="1" fontAlgn="auto" latinLnBrk="0" hangingPunct="1">
                <a:lnSpc>
                  <a:spcPct val="100000"/>
                </a:lnSpc>
                <a:spcBef>
                  <a:spcPts val="0"/>
                </a:spcBef>
                <a:spcAft>
                  <a:spcPts val="300"/>
                </a:spcAft>
                <a:buClr>
                  <a:srgbClr val="D9A800"/>
                </a:buClr>
                <a:buSzTx/>
                <a:buFontTx/>
                <a:buNone/>
                <a:tabLst>
                  <a:tab pos="182880" algn="l"/>
                  <a:tab pos="365760" algn="l"/>
                  <a:tab pos="548640" algn="l"/>
                  <a:tab pos="731520" algn="l"/>
                  <a:tab pos="914400" algn="l"/>
                  <a:tab pos="1097280" algn="l"/>
                  <a:tab pos="1280160" algn="l"/>
                  <a:tab pos="1463040" algn="l"/>
                  <a:tab pos="1645920" algn="l"/>
                  <a:tab pos="1828800" algn="l"/>
                </a:tabLst>
                <a:defRPr/>
              </a:pPr>
              <a:r>
                <a:rPr kumimoji="0" lang="en-US" sz="1400" b="1" i="0" u="none" strike="noStrike" kern="1200" cap="none" spc="0" normalizeH="0" baseline="0" noProof="0" dirty="0">
                  <a:ln>
                    <a:noFill/>
                  </a:ln>
                  <a:solidFill>
                    <a:srgbClr val="FFFFFF"/>
                  </a:solidFill>
                  <a:effectLst/>
                  <a:uLnTx/>
                  <a:uFillTx/>
                  <a:latin typeface="Slate Pro" panose="02000506040000020004" pitchFamily="2" charset="0"/>
                  <a:cs typeface="Calibri" charset="0"/>
                  <a:sym typeface="Slate Pro" panose="02000506040000020004" pitchFamily="2" charset="0"/>
                </a:rPr>
                <a:t>Output provides estimate for optimal sales productivity numbers.</a:t>
              </a:r>
            </a:p>
            <a:p>
              <a:pPr marL="91440" indent="-9144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Note: Average data can be individualized/customized as better data about territory potential becomes available.</a:t>
              </a:r>
            </a:p>
          </p:txBody>
        </p:sp>
        <p:sp>
          <p:nvSpPr>
            <p:cNvPr id="6" name="Rectangle 5">
              <a:extLst>
                <a:ext uri="{FF2B5EF4-FFF2-40B4-BE49-F238E27FC236}">
                  <a16:creationId xmlns:a16="http://schemas.microsoft.com/office/drawing/2014/main" id="{57768703-251D-5C16-4E6C-AFFB7A4D342D}"/>
                </a:ext>
              </a:extLst>
            </p:cNvPr>
            <p:cNvSpPr/>
            <p:nvPr/>
          </p:nvSpPr>
          <p:spPr>
            <a:xfrm>
              <a:off x="620112" y="4999078"/>
              <a:ext cx="4048127" cy="917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defTabSz="228600">
                <a:spcAft>
                  <a:spcPts val="300"/>
                </a:spcAft>
                <a:buClr>
                  <a:srgbClr val="D9A800"/>
                </a:buClr>
                <a:tabLst>
                  <a:tab pos="182880" algn="l"/>
                  <a:tab pos="365760" algn="l"/>
                  <a:tab pos="548640" algn="l"/>
                  <a:tab pos="731520" algn="l"/>
                  <a:tab pos="914400" algn="l"/>
                  <a:tab pos="1097280" algn="l"/>
                  <a:tab pos="1280160" algn="l"/>
                  <a:tab pos="1463040" algn="l"/>
                  <a:tab pos="1645920" algn="l"/>
                  <a:tab pos="1828800" algn="l"/>
                </a:tabLst>
                <a:defRPr/>
              </a:pPr>
              <a:r>
                <a:rPr lang="en-US" sz="1400" b="1" dirty="0">
                  <a:solidFill>
                    <a:srgbClr val="FFFFFF"/>
                  </a:solidFill>
                  <a:latin typeface="Slate Pro" panose="02000506040000020004" pitchFamily="2" charset="0"/>
                  <a:cs typeface="Calibri" charset="0"/>
                  <a:sym typeface="Slate Pro" panose="02000506040000020004" pitchFamily="2" charset="0"/>
                </a:rPr>
                <a:t>Data from sales rep capacity model forms basis for territory headcount model.</a:t>
              </a:r>
            </a:p>
          </p:txBody>
        </p:sp>
      </p:grpSp>
      <p:graphicFrame>
        <p:nvGraphicFramePr>
          <p:cNvPr id="98" name="Table 97">
            <a:extLst>
              <a:ext uri="{FF2B5EF4-FFF2-40B4-BE49-F238E27FC236}">
                <a16:creationId xmlns:a16="http://schemas.microsoft.com/office/drawing/2014/main" id="{D398512C-2A11-B790-8ADC-7D81779F3F82}"/>
              </a:ext>
            </a:extLst>
          </p:cNvPr>
          <p:cNvGraphicFramePr>
            <a:graphicFrameLocks noGrp="1"/>
          </p:cNvGraphicFramePr>
          <p:nvPr>
            <p:extLst>
              <p:ext uri="{D42A27DB-BD31-4B8C-83A1-F6EECF244321}">
                <p14:modId xmlns:p14="http://schemas.microsoft.com/office/powerpoint/2010/main" val="2075864417"/>
              </p:ext>
            </p:extLst>
          </p:nvPr>
        </p:nvGraphicFramePr>
        <p:xfrm>
          <a:off x="4731685" y="1472737"/>
          <a:ext cx="3364072" cy="1920240"/>
        </p:xfrm>
        <a:graphic>
          <a:graphicData uri="http://schemas.openxmlformats.org/drawingml/2006/table">
            <a:tbl>
              <a:tblPr>
                <a:tableStyleId>{073A0DAA-6AF3-43AB-8588-CEC1D06C72B9}</a:tableStyleId>
              </a:tblPr>
              <a:tblGrid>
                <a:gridCol w="2360584">
                  <a:extLst>
                    <a:ext uri="{9D8B030D-6E8A-4147-A177-3AD203B41FA5}">
                      <a16:colId xmlns:a16="http://schemas.microsoft.com/office/drawing/2014/main" val="69573983"/>
                    </a:ext>
                  </a:extLst>
                </a:gridCol>
                <a:gridCol w="1003488">
                  <a:extLst>
                    <a:ext uri="{9D8B030D-6E8A-4147-A177-3AD203B41FA5}">
                      <a16:colId xmlns:a16="http://schemas.microsoft.com/office/drawing/2014/main" val="1615329005"/>
                    </a:ext>
                  </a:extLst>
                </a:gridCol>
              </a:tblGrid>
              <a:tr h="123560">
                <a:tc gridSpan="2">
                  <a:txBody>
                    <a:bodyPr/>
                    <a:lstStyle/>
                    <a:p>
                      <a:pPr marR="857250" algn="l">
                        <a:lnSpc>
                          <a:spcPct val="100000"/>
                        </a:lnSpc>
                        <a:spcBef>
                          <a:spcPts val="0"/>
                        </a:spcBef>
                        <a:spcAft>
                          <a:spcPts val="0"/>
                        </a:spcAft>
                      </a:pPr>
                      <a:r>
                        <a:rPr lang="en-US" sz="900" b="1" u="none" spc="0" dirty="0">
                          <a:solidFill>
                            <a:schemeClr val="bg1"/>
                          </a:solidFill>
                          <a:effectLst/>
                          <a:latin typeface="Slate Pro" panose="02000506040000020004" pitchFamily="2" charset="0"/>
                          <a:sym typeface="Slate Pro" panose="02000506040000020004" pitchFamily="2" charset="0"/>
                        </a:rPr>
                        <a:t>Rep Production Capacity Model</a:t>
                      </a:r>
                      <a:endParaRPr lang="en-US" sz="900" b="1" u="none" spc="0" dirty="0">
                        <a:solidFill>
                          <a:schemeClr val="bg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2946464962"/>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Weeks in Year </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50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6761576"/>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Hours in Week</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40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2687824"/>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Hours in Year</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2,000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3860636"/>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 Selling Time</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60%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2203644"/>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Hours Selling in Year</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1,200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0818641"/>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Number of Hours Per Opportunity</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12</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6127192"/>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Opportunities Per Year</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100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594396"/>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Win Rate</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20%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5089206"/>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Number of Closed-Won</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20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8993316"/>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Average Deal Size</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$240,000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8315329"/>
                  </a:ext>
                </a:extLst>
              </a:tr>
              <a:tr h="123560">
                <a:tc>
                  <a:txBody>
                    <a:bodyPr/>
                    <a:lstStyle/>
                    <a:p>
                      <a:pPr algn="l">
                        <a:lnSpc>
                          <a:spcPct val="100000"/>
                        </a:lnSpc>
                        <a:spcBef>
                          <a:spcPts val="0"/>
                        </a:spcBef>
                        <a:spcAft>
                          <a:spcPts val="0"/>
                        </a:spcAft>
                        <a:tabLst>
                          <a:tab pos="2352675" algn="r"/>
                        </a:tabLst>
                      </a:pPr>
                      <a:r>
                        <a:rPr lang="en-US" sz="900" u="none" spc="0" dirty="0">
                          <a:effectLst/>
                          <a:latin typeface="Slate Pro" panose="02000506040000020004" pitchFamily="2" charset="0"/>
                          <a:sym typeface="Slate Pro" panose="02000506040000020004" pitchFamily="2" charset="0"/>
                        </a:rPr>
                        <a:t>Average On-Target Earnings</a:t>
                      </a:r>
                      <a:r>
                        <a:rPr lang="en-US" sz="900" u="none" spc="0" baseline="-25000" dirty="0">
                          <a:effectLst/>
                          <a:latin typeface="Slate Pro" panose="02000506040000020004" pitchFamily="2" charset="0"/>
                          <a:sym typeface="Slate Pro" panose="02000506040000020004" pitchFamily="2" charset="0"/>
                        </a:rPr>
                        <a:t>.</a:t>
                      </a:r>
                      <a:r>
                        <a:rPr lang="en-US" sz="900" u="none" spc="0" dirty="0">
                          <a:effectLst/>
                          <a:latin typeface="Slate Pro" panose="02000506040000020004" pitchFamily="2" charset="0"/>
                          <a:sym typeface="Slate Pro" panose="02000506040000020004" pitchFamily="2" charset="0"/>
                        </a:rPr>
                        <a:t>	</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$200,000</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16702790"/>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Estimated Annual Quota </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$4,800,000</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01610605"/>
                  </a:ext>
                </a:extLst>
              </a:tr>
              <a:tr h="123560">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Cost of Sales</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4.2%</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51199807"/>
                  </a:ext>
                </a:extLst>
              </a:tr>
            </a:tbl>
          </a:graphicData>
        </a:graphic>
      </p:graphicFrame>
      <p:graphicFrame>
        <p:nvGraphicFramePr>
          <p:cNvPr id="99" name="Table 98">
            <a:extLst>
              <a:ext uri="{FF2B5EF4-FFF2-40B4-BE49-F238E27FC236}">
                <a16:creationId xmlns:a16="http://schemas.microsoft.com/office/drawing/2014/main" id="{12C235BE-522B-A567-EEC5-D19A332B669B}"/>
              </a:ext>
            </a:extLst>
          </p:cNvPr>
          <p:cNvGraphicFramePr>
            <a:graphicFrameLocks noGrp="1"/>
          </p:cNvGraphicFramePr>
          <p:nvPr>
            <p:extLst>
              <p:ext uri="{D42A27DB-BD31-4B8C-83A1-F6EECF244321}">
                <p14:modId xmlns:p14="http://schemas.microsoft.com/office/powerpoint/2010/main" val="574645458"/>
              </p:ext>
            </p:extLst>
          </p:nvPr>
        </p:nvGraphicFramePr>
        <p:xfrm>
          <a:off x="4731685" y="3941681"/>
          <a:ext cx="3364072" cy="1920240"/>
        </p:xfrm>
        <a:graphic>
          <a:graphicData uri="http://schemas.openxmlformats.org/drawingml/2006/table">
            <a:tbl>
              <a:tblPr>
                <a:tableStyleId>{073A0DAA-6AF3-43AB-8588-CEC1D06C72B9}</a:tableStyleId>
              </a:tblPr>
              <a:tblGrid>
                <a:gridCol w="2360584">
                  <a:extLst>
                    <a:ext uri="{9D8B030D-6E8A-4147-A177-3AD203B41FA5}">
                      <a16:colId xmlns:a16="http://schemas.microsoft.com/office/drawing/2014/main" val="1408210143"/>
                    </a:ext>
                  </a:extLst>
                </a:gridCol>
                <a:gridCol w="1003488">
                  <a:extLst>
                    <a:ext uri="{9D8B030D-6E8A-4147-A177-3AD203B41FA5}">
                      <a16:colId xmlns:a16="http://schemas.microsoft.com/office/drawing/2014/main" val="2214461524"/>
                    </a:ext>
                  </a:extLst>
                </a:gridCol>
              </a:tblGrid>
              <a:tr h="127226">
                <a:tc gridSpan="2">
                  <a:txBody>
                    <a:bodyPr/>
                    <a:lstStyle/>
                    <a:p>
                      <a:pPr marL="0" algn="l">
                        <a:lnSpc>
                          <a:spcPct val="100000"/>
                        </a:lnSpc>
                        <a:spcBef>
                          <a:spcPts val="0"/>
                        </a:spcBef>
                        <a:spcAft>
                          <a:spcPts val="0"/>
                        </a:spcAft>
                      </a:pPr>
                      <a:r>
                        <a:rPr lang="en-US" sz="900" b="1" u="none" spc="0" dirty="0">
                          <a:solidFill>
                            <a:schemeClr val="bg1"/>
                          </a:solidFill>
                          <a:effectLst/>
                          <a:latin typeface="Slate Pro" panose="02000506040000020004" pitchFamily="2" charset="0"/>
                          <a:sym typeface="Slate Pro" panose="02000506040000020004" pitchFamily="2" charset="0"/>
                        </a:rPr>
                        <a:t>Rep Production Capacity Model</a:t>
                      </a:r>
                      <a:endParaRPr lang="en-US" sz="900" b="1" u="none" spc="0" dirty="0">
                        <a:solidFill>
                          <a:schemeClr val="bg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4225477564"/>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Weeks in Year </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50 </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33431"/>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Hours in Week</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40</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4385225"/>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Hours in Year</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2.000</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4432228"/>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 Selling Time</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75%</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2526733"/>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Hours Selling in Year</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1.500</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9818234"/>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Number of Hours Per Opportunity</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3.25</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437008"/>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Opportunities Per Year</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461.5384615</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648964"/>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Win Rate</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25%</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630002"/>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Number of Closed-Won</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115.3846154</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9760746"/>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Average Deal Size</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$26.300</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6025194"/>
                  </a:ext>
                </a:extLst>
              </a:tr>
              <a:tr h="127226">
                <a:tc>
                  <a:txBody>
                    <a:bodyPr/>
                    <a:lstStyle/>
                    <a:p>
                      <a:pPr algn="l">
                        <a:lnSpc>
                          <a:spcPct val="100000"/>
                        </a:lnSpc>
                        <a:spcBef>
                          <a:spcPts val="0"/>
                        </a:spcBef>
                        <a:spcAft>
                          <a:spcPts val="0"/>
                        </a:spcAft>
                        <a:tabLst>
                          <a:tab pos="2352675" algn="r"/>
                        </a:tabLst>
                      </a:pPr>
                      <a:r>
                        <a:rPr lang="en-US" sz="900" u="none" spc="0" dirty="0">
                          <a:effectLst/>
                          <a:latin typeface="Slate Pro" panose="02000506040000020004" pitchFamily="2" charset="0"/>
                          <a:sym typeface="Slate Pro" panose="02000506040000020004" pitchFamily="2" charset="0"/>
                        </a:rPr>
                        <a:t>Average On-Target Earnings</a:t>
                      </a:r>
                      <a:r>
                        <a:rPr lang="en-US" sz="900" u="none" spc="0" baseline="-25000" dirty="0">
                          <a:effectLst/>
                          <a:latin typeface="Slate Pro" panose="02000506040000020004" pitchFamily="2" charset="0"/>
                          <a:sym typeface="Slate Pro" panose="02000506040000020004" pitchFamily="2" charset="0"/>
                        </a:rPr>
                        <a:t>.</a:t>
                      </a:r>
                      <a:r>
                        <a:rPr lang="en-US" sz="900" u="none" spc="0" dirty="0">
                          <a:effectLst/>
                          <a:latin typeface="Slate Pro" panose="02000506040000020004" pitchFamily="2" charset="0"/>
                          <a:sym typeface="Slate Pro" panose="02000506040000020004" pitchFamily="2" charset="0"/>
                        </a:rPr>
                        <a:t>	</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$118,000</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97319468"/>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Estimated Annual Quota </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%3,034,615</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3084939"/>
                  </a:ext>
                </a:extLst>
              </a:tr>
              <a:tr h="127226">
                <a:tc>
                  <a:txBody>
                    <a:bodyPr/>
                    <a:lstStyle/>
                    <a:p>
                      <a:pPr algn="l">
                        <a:lnSpc>
                          <a:spcPct val="100000"/>
                        </a:lnSpc>
                        <a:spcBef>
                          <a:spcPts val="0"/>
                        </a:spcBef>
                        <a:spcAft>
                          <a:spcPts val="0"/>
                        </a:spcAft>
                      </a:pPr>
                      <a:r>
                        <a:rPr lang="en-US" sz="900" u="none" spc="0" dirty="0">
                          <a:effectLst/>
                          <a:latin typeface="Slate Pro" panose="02000506040000020004" pitchFamily="2" charset="0"/>
                          <a:sym typeface="Slate Pro" panose="02000506040000020004" pitchFamily="2" charset="0"/>
                        </a:rPr>
                        <a:t>Cost of Sales</a:t>
                      </a:r>
                      <a:endParaRPr lang="en-US" sz="900"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R="4445" algn="l">
                        <a:lnSpc>
                          <a:spcPct val="100000"/>
                        </a:lnSpc>
                        <a:spcBef>
                          <a:spcPts val="0"/>
                        </a:spcBef>
                        <a:spcAft>
                          <a:spcPts val="0"/>
                        </a:spcAft>
                      </a:pPr>
                      <a:r>
                        <a:rPr lang="en-US" sz="900" b="1" u="none" spc="0" dirty="0">
                          <a:effectLst/>
                          <a:latin typeface="Slate Pro" panose="02000506040000020004" pitchFamily="2" charset="0"/>
                          <a:sym typeface="Slate Pro" panose="02000506040000020004" pitchFamily="2" charset="0"/>
                        </a:rPr>
                        <a:t>3.9%</a:t>
                      </a:r>
                      <a:endParaRPr lang="en-US" sz="900" b="1" u="none" spc="0" dirty="0">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46675660"/>
                  </a:ext>
                </a:extLst>
              </a:tr>
            </a:tbl>
          </a:graphicData>
        </a:graphic>
      </p:graphicFrame>
      <p:graphicFrame>
        <p:nvGraphicFramePr>
          <p:cNvPr id="100" name="Table 99">
            <a:extLst>
              <a:ext uri="{FF2B5EF4-FFF2-40B4-BE49-F238E27FC236}">
                <a16:creationId xmlns:a16="http://schemas.microsoft.com/office/drawing/2014/main" id="{F22B6140-E54D-00CF-88E5-76835D31A483}"/>
              </a:ext>
            </a:extLst>
          </p:cNvPr>
          <p:cNvGraphicFramePr>
            <a:graphicFrameLocks noGrp="1"/>
          </p:cNvGraphicFramePr>
          <p:nvPr>
            <p:extLst>
              <p:ext uri="{D42A27DB-BD31-4B8C-83A1-F6EECF244321}">
                <p14:modId xmlns:p14="http://schemas.microsoft.com/office/powerpoint/2010/main" val="3522408902"/>
              </p:ext>
            </p:extLst>
          </p:nvPr>
        </p:nvGraphicFramePr>
        <p:xfrm>
          <a:off x="8218330" y="1472739"/>
          <a:ext cx="3364072" cy="1920240"/>
        </p:xfrm>
        <a:graphic>
          <a:graphicData uri="http://schemas.openxmlformats.org/drawingml/2006/table">
            <a:tbl>
              <a:tblPr>
                <a:tableStyleId>{073A0DAA-6AF3-43AB-8588-CEC1D06C72B9}</a:tableStyleId>
              </a:tblPr>
              <a:tblGrid>
                <a:gridCol w="2509732">
                  <a:extLst>
                    <a:ext uri="{9D8B030D-6E8A-4147-A177-3AD203B41FA5}">
                      <a16:colId xmlns:a16="http://schemas.microsoft.com/office/drawing/2014/main" val="69573983"/>
                    </a:ext>
                  </a:extLst>
                </a:gridCol>
                <a:gridCol w="854340">
                  <a:extLst>
                    <a:ext uri="{9D8B030D-6E8A-4147-A177-3AD203B41FA5}">
                      <a16:colId xmlns:a16="http://schemas.microsoft.com/office/drawing/2014/main" val="1615329005"/>
                    </a:ext>
                  </a:extLst>
                </a:gridCol>
              </a:tblGrid>
              <a:tr h="125509">
                <a:tc>
                  <a:txBody>
                    <a:bodyPr/>
                    <a:lstStyle/>
                    <a:p>
                      <a:pPr marL="0" marR="857250" algn="l" defTabSz="914400" rtl="0" eaLnBrk="1" latinLnBrk="0" hangingPunct="1">
                        <a:lnSpc>
                          <a:spcPct val="100000"/>
                        </a:lnSpc>
                        <a:spcBef>
                          <a:spcPts val="0"/>
                        </a:spcBef>
                        <a:spcAft>
                          <a:spcPts val="0"/>
                        </a:spcAft>
                        <a:tabLst>
                          <a:tab pos="1788795" algn="l"/>
                          <a:tab pos="1971675" algn="l"/>
                          <a:tab pos="2476500" algn="r"/>
                        </a:tabLst>
                      </a:pPr>
                      <a:r>
                        <a:rPr lang="en-US" sz="900" b="1" u="none" kern="1200" spc="0" dirty="0">
                          <a:solidFill>
                            <a:schemeClr val="bg1"/>
                          </a:solidFill>
                          <a:effectLst/>
                          <a:latin typeface="Slate Pro" panose="02000506040000020004" pitchFamily="2" charset="0"/>
                          <a:ea typeface="+mn-ea"/>
                          <a:cs typeface="+mn-cs"/>
                          <a:sym typeface="Slate Pro" panose="02000506040000020004" pitchFamily="2" charset="0"/>
                        </a:rPr>
                        <a:t>Rep Production Capacity Model</a:t>
                      </a:r>
                    </a:p>
                  </a:txBody>
                  <a:tcPr marL="3600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900" u="none" dirty="0">
                        <a:latin typeface="Slate Pro" panose="02000506040000020004" pitchFamily="2" charset="0"/>
                        <a:sym typeface="Slate Pro" panose="02000506040000020004" pitchFamily="2" charset="0"/>
                      </a:endParaRPr>
                    </a:p>
                  </a:txBody>
                  <a:tcPr marL="3600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46464962"/>
                  </a:ext>
                </a:extLst>
              </a:tr>
              <a:tr h="125509">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Weeks in Year</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50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6761576"/>
                  </a:ext>
                </a:extLst>
              </a:tr>
              <a:tr h="125509">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Hours in Week</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40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2687824"/>
                  </a:ext>
                </a:extLst>
              </a:tr>
              <a:tr h="125509">
                <a:tc>
                  <a:txBody>
                    <a:bodyPr/>
                    <a:lstStyle/>
                    <a:p>
                      <a:pPr marL="0" algn="l">
                        <a:spcAft>
                          <a:spcPts val="0"/>
                        </a:spcAft>
                        <a:tabLst>
                          <a:tab pos="3319780" algn="r"/>
                        </a:tabLst>
                      </a:pPr>
                      <a:r>
                        <a:rPr lang="en-US" sz="900" b="0" u="none" spc="0" dirty="0">
                          <a:solidFill>
                            <a:schemeClr val="tx1"/>
                          </a:solidFill>
                          <a:effectLst/>
                          <a:latin typeface="Slate Pro" panose="02000506040000020004" pitchFamily="2" charset="0"/>
                          <a:sym typeface="Slate Pro" panose="02000506040000020004" pitchFamily="2" charset="0"/>
                        </a:rPr>
                        <a:t>Hours in Year</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2,000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3860636"/>
                  </a:ext>
                </a:extLst>
              </a:tr>
              <a:tr h="125509">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 Selling Time</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50%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2203644"/>
                  </a:ext>
                </a:extLst>
              </a:tr>
              <a:tr h="125509">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Hours Selling in Year</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1,000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0818641"/>
                  </a:ext>
                </a:extLst>
              </a:tr>
              <a:tr h="125509">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Number of Hours Per Touchpoint</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4.5</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6127192"/>
                  </a:ext>
                </a:extLst>
              </a:tr>
              <a:tr h="125509">
                <a:tc>
                  <a:txBody>
                    <a:bodyPr/>
                    <a:lstStyle/>
                    <a:p>
                      <a:pPr marL="0" algn="l">
                        <a:spcAft>
                          <a:spcPts val="0"/>
                        </a:spcAft>
                        <a:tabLst>
                          <a:tab pos="3319780" algn="r"/>
                        </a:tabLst>
                      </a:pPr>
                      <a:r>
                        <a:rPr lang="en-US" sz="900" b="0" u="none" spc="0" dirty="0">
                          <a:solidFill>
                            <a:schemeClr val="tx1"/>
                          </a:solidFill>
                          <a:effectLst/>
                          <a:latin typeface="Slate Pro" panose="02000506040000020004" pitchFamily="2" charset="0"/>
                          <a:sym typeface="Slate Pro" panose="02000506040000020004" pitchFamily="2" charset="0"/>
                        </a:rPr>
                        <a:t>Number of Touchpoints</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222</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594396"/>
                  </a:ext>
                </a:extLst>
              </a:tr>
              <a:tr h="125509">
                <a:tc>
                  <a:txBody>
                    <a:bodyPr/>
                    <a:lstStyle/>
                    <a:p>
                      <a:pPr marL="0" algn="l">
                        <a:spcAft>
                          <a:spcPts val="0"/>
                        </a:spcAft>
                        <a:tabLst>
                          <a:tab pos="3319780" algn="r"/>
                        </a:tabLst>
                      </a:pPr>
                      <a:r>
                        <a:rPr lang="en-US" sz="900" b="0" u="none" spc="0" dirty="0">
                          <a:solidFill>
                            <a:schemeClr val="tx1"/>
                          </a:solidFill>
                          <a:effectLst/>
                          <a:latin typeface="Slate Pro" panose="02000506040000020004" pitchFamily="2" charset="0"/>
                          <a:sym typeface="Slate Pro" panose="02000506040000020004" pitchFamily="2" charset="0"/>
                        </a:rPr>
                        <a:t>Number of Touchpoints Per Partner Per Year</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24</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5089206"/>
                  </a:ext>
                </a:extLst>
              </a:tr>
              <a:tr h="125509">
                <a:tc>
                  <a:txBody>
                    <a:bodyPr/>
                    <a:lstStyle/>
                    <a:p>
                      <a:pPr marL="0" algn="l">
                        <a:spcAft>
                          <a:spcPts val="0"/>
                        </a:spcAft>
                        <a:tabLst>
                          <a:tab pos="3319780" algn="r"/>
                        </a:tabLst>
                      </a:pPr>
                      <a:r>
                        <a:rPr lang="en-US" sz="900" b="0" u="none" spc="0" dirty="0">
                          <a:solidFill>
                            <a:schemeClr val="tx1"/>
                          </a:solidFill>
                          <a:effectLst/>
                          <a:latin typeface="Slate Pro" panose="02000506040000020004" pitchFamily="2" charset="0"/>
                          <a:sym typeface="Slate Pro" panose="02000506040000020004" pitchFamily="2" charset="0"/>
                        </a:rPr>
                        <a:t>Partner Capacity	</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9</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8993316"/>
                  </a:ext>
                </a:extLst>
              </a:tr>
              <a:tr h="125509">
                <a:tc>
                  <a:txBody>
                    <a:bodyPr/>
                    <a:lstStyle/>
                    <a:p>
                      <a:pPr marL="0" algn="l">
                        <a:spcAft>
                          <a:spcPts val="0"/>
                        </a:spcAft>
                        <a:tabLst>
                          <a:tab pos="3343275" algn="r"/>
                        </a:tabLst>
                      </a:pPr>
                      <a:r>
                        <a:rPr lang="en-US" sz="900" b="0" u="none" spc="0" dirty="0">
                          <a:solidFill>
                            <a:schemeClr val="tx1"/>
                          </a:solidFill>
                          <a:effectLst/>
                          <a:latin typeface="Slate Pro" panose="02000506040000020004" pitchFamily="2" charset="0"/>
                          <a:sym typeface="Slate Pro" panose="02000506040000020004" pitchFamily="2" charset="0"/>
                        </a:rPr>
                        <a:t>Average Partner Size</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$900,000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8315329"/>
                  </a:ext>
                </a:extLst>
              </a:tr>
              <a:tr h="125509">
                <a:tc>
                  <a:txBody>
                    <a:bodyPr/>
                    <a:lstStyle/>
                    <a:p>
                      <a:pPr marL="0" algn="l">
                        <a:spcAft>
                          <a:spcPts val="0"/>
                        </a:spcAft>
                        <a:tabLst>
                          <a:tab pos="3348355" algn="r"/>
                        </a:tabLst>
                      </a:pPr>
                      <a:r>
                        <a:rPr lang="en-US" sz="900" b="0" u="none" spc="0" dirty="0">
                          <a:solidFill>
                            <a:schemeClr val="tx1"/>
                          </a:solidFill>
                          <a:effectLst/>
                          <a:latin typeface="Slate Pro" panose="02000506040000020004" pitchFamily="2" charset="0"/>
                          <a:sym typeface="Slate Pro" panose="02000506040000020004" pitchFamily="2" charset="0"/>
                        </a:rPr>
                        <a:t>Average On-Target Earnings</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$200,000</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16702790"/>
                  </a:ext>
                </a:extLst>
              </a:tr>
              <a:tr h="125509">
                <a:tc>
                  <a:txBody>
                    <a:bodyPr/>
                    <a:lstStyle/>
                    <a:p>
                      <a:pPr marL="0" algn="l">
                        <a:spcAft>
                          <a:spcPts val="0"/>
                        </a:spcAft>
                        <a:tabLst>
                          <a:tab pos="3348355" algn="r"/>
                        </a:tabLst>
                      </a:pPr>
                      <a:r>
                        <a:rPr lang="en-US" sz="900" b="0" u="none" spc="0" dirty="0">
                          <a:solidFill>
                            <a:schemeClr val="tx1"/>
                          </a:solidFill>
                          <a:effectLst/>
                          <a:latin typeface="Slate Pro" panose="02000506040000020004" pitchFamily="2" charset="0"/>
                          <a:sym typeface="Slate Pro" panose="02000506040000020004" pitchFamily="2" charset="0"/>
                        </a:rPr>
                        <a:t>Ex. Attained Yearly Quota	</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$8,333,333</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01610605"/>
                  </a:ext>
                </a:extLst>
              </a:tr>
              <a:tr h="125509">
                <a:tc>
                  <a:txBody>
                    <a:bodyPr/>
                    <a:lstStyle/>
                    <a:p>
                      <a:pPr marL="0" algn="l">
                        <a:spcAft>
                          <a:spcPts val="0"/>
                        </a:spcAft>
                        <a:tabLst>
                          <a:tab pos="3126105" algn="l"/>
                        </a:tabLst>
                      </a:pPr>
                      <a:r>
                        <a:rPr lang="en-US" sz="900" b="0" u="none" spc="0" dirty="0">
                          <a:solidFill>
                            <a:schemeClr val="tx1"/>
                          </a:solidFill>
                          <a:effectLst/>
                          <a:latin typeface="Slate Pro" panose="02000506040000020004" pitchFamily="2" charset="0"/>
                          <a:sym typeface="Slate Pro" panose="02000506040000020004" pitchFamily="2" charset="0"/>
                        </a:rPr>
                        <a:t>Cost of Sales</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2.4%</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51199807"/>
                  </a:ext>
                </a:extLst>
              </a:tr>
            </a:tbl>
          </a:graphicData>
        </a:graphic>
      </p:graphicFrame>
      <p:graphicFrame>
        <p:nvGraphicFramePr>
          <p:cNvPr id="101" name="Table 100">
            <a:extLst>
              <a:ext uri="{FF2B5EF4-FFF2-40B4-BE49-F238E27FC236}">
                <a16:creationId xmlns:a16="http://schemas.microsoft.com/office/drawing/2014/main" id="{0884E94B-5B0D-D54C-71B7-85CF85C50761}"/>
              </a:ext>
            </a:extLst>
          </p:cNvPr>
          <p:cNvGraphicFramePr>
            <a:graphicFrameLocks noGrp="1"/>
          </p:cNvGraphicFramePr>
          <p:nvPr>
            <p:extLst>
              <p:ext uri="{D42A27DB-BD31-4B8C-83A1-F6EECF244321}">
                <p14:modId xmlns:p14="http://schemas.microsoft.com/office/powerpoint/2010/main" val="3990055238"/>
              </p:ext>
            </p:extLst>
          </p:nvPr>
        </p:nvGraphicFramePr>
        <p:xfrm>
          <a:off x="8218330" y="3941681"/>
          <a:ext cx="3364072" cy="1920240"/>
        </p:xfrm>
        <a:graphic>
          <a:graphicData uri="http://schemas.openxmlformats.org/drawingml/2006/table">
            <a:tbl>
              <a:tblPr>
                <a:tableStyleId>{073A0DAA-6AF3-43AB-8588-CEC1D06C72B9}</a:tableStyleId>
              </a:tblPr>
              <a:tblGrid>
                <a:gridCol w="2360585">
                  <a:extLst>
                    <a:ext uri="{9D8B030D-6E8A-4147-A177-3AD203B41FA5}">
                      <a16:colId xmlns:a16="http://schemas.microsoft.com/office/drawing/2014/main" val="1408210143"/>
                    </a:ext>
                  </a:extLst>
                </a:gridCol>
                <a:gridCol w="1003487">
                  <a:extLst>
                    <a:ext uri="{9D8B030D-6E8A-4147-A177-3AD203B41FA5}">
                      <a16:colId xmlns:a16="http://schemas.microsoft.com/office/drawing/2014/main" val="2214461524"/>
                    </a:ext>
                  </a:extLst>
                </a:gridCol>
              </a:tblGrid>
              <a:tr h="127226">
                <a:tc gridSpan="2">
                  <a:txBody>
                    <a:bodyPr/>
                    <a:lstStyle/>
                    <a:p>
                      <a:pPr marL="0" algn="l">
                        <a:lnSpc>
                          <a:spcPct val="100000"/>
                        </a:lnSpc>
                        <a:spcBef>
                          <a:spcPts val="0"/>
                        </a:spcBef>
                        <a:spcAft>
                          <a:spcPts val="0"/>
                        </a:spcAft>
                      </a:pPr>
                      <a:r>
                        <a:rPr lang="en-US" sz="900" b="1" u="none" spc="0" dirty="0">
                          <a:solidFill>
                            <a:schemeClr val="bg1"/>
                          </a:solidFill>
                          <a:effectLst/>
                          <a:latin typeface="Slate Pro" panose="02000506040000020004" pitchFamily="2" charset="0"/>
                          <a:sym typeface="Slate Pro" panose="02000506040000020004" pitchFamily="2" charset="0"/>
                        </a:rPr>
                        <a:t>Rep Production Capacity Model</a:t>
                      </a:r>
                      <a:endParaRPr lang="en-US" sz="900" b="1" u="none" spc="0" dirty="0">
                        <a:solidFill>
                          <a:schemeClr val="bg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4225477564"/>
                  </a:ext>
                </a:extLst>
              </a:tr>
              <a:tr h="127226">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Weeks in Year</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50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33431"/>
                  </a:ext>
                </a:extLst>
              </a:tr>
              <a:tr h="127226">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Hours in Week</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40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4385225"/>
                  </a:ext>
                </a:extLst>
              </a:tr>
              <a:tr h="127226">
                <a:tc>
                  <a:txBody>
                    <a:bodyPr/>
                    <a:lstStyle/>
                    <a:p>
                      <a:pPr marL="0" algn="l">
                        <a:spcAft>
                          <a:spcPts val="0"/>
                        </a:spcAft>
                        <a:tabLst>
                          <a:tab pos="3319780" algn="r"/>
                        </a:tabLst>
                      </a:pPr>
                      <a:r>
                        <a:rPr lang="en-US" sz="900" b="0" u="none" spc="0" dirty="0">
                          <a:solidFill>
                            <a:schemeClr val="tx1"/>
                          </a:solidFill>
                          <a:effectLst/>
                          <a:latin typeface="Slate Pro" panose="02000506040000020004" pitchFamily="2" charset="0"/>
                          <a:sym typeface="Slate Pro" panose="02000506040000020004" pitchFamily="2" charset="0"/>
                        </a:rPr>
                        <a:t>Hours in Year</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2,000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4432228"/>
                  </a:ext>
                </a:extLst>
              </a:tr>
              <a:tr h="127226">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 Selling Time</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50%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2526733"/>
                  </a:ext>
                </a:extLst>
              </a:tr>
              <a:tr h="127226">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Hours Selling in Year</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1,000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9818234"/>
                  </a:ext>
                </a:extLst>
              </a:tr>
              <a:tr h="127226">
                <a:tc>
                  <a:txBody>
                    <a:bodyPr/>
                    <a:lstStyle/>
                    <a:p>
                      <a:pPr marL="0" algn="l">
                        <a:spcAft>
                          <a:spcPts val="0"/>
                        </a:spcAft>
                      </a:pPr>
                      <a:r>
                        <a:rPr lang="en-US" sz="900" b="0" u="none" spc="0" dirty="0">
                          <a:solidFill>
                            <a:schemeClr val="tx1"/>
                          </a:solidFill>
                          <a:effectLst/>
                          <a:latin typeface="Slate Pro" panose="02000506040000020004" pitchFamily="2" charset="0"/>
                          <a:sym typeface="Slate Pro" panose="02000506040000020004" pitchFamily="2" charset="0"/>
                        </a:rPr>
                        <a:t>Number of Hours Per Touchpoint</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0.5</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437008"/>
                  </a:ext>
                </a:extLst>
              </a:tr>
              <a:tr h="127226">
                <a:tc>
                  <a:txBody>
                    <a:bodyPr/>
                    <a:lstStyle/>
                    <a:p>
                      <a:pPr marL="0" algn="l">
                        <a:spcAft>
                          <a:spcPts val="0"/>
                        </a:spcAft>
                        <a:tabLst>
                          <a:tab pos="3319780" algn="r"/>
                        </a:tabLst>
                      </a:pPr>
                      <a:r>
                        <a:rPr lang="en-US" sz="900" b="0" u="none" spc="0" dirty="0">
                          <a:solidFill>
                            <a:schemeClr val="tx1"/>
                          </a:solidFill>
                          <a:effectLst/>
                          <a:latin typeface="Slate Pro" panose="02000506040000020004" pitchFamily="2" charset="0"/>
                          <a:sym typeface="Slate Pro" panose="02000506040000020004" pitchFamily="2" charset="0"/>
                        </a:rPr>
                        <a:t>Number of Touchpoints</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2,000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648964"/>
                  </a:ext>
                </a:extLst>
              </a:tr>
              <a:tr h="127226">
                <a:tc>
                  <a:txBody>
                    <a:bodyPr/>
                    <a:lstStyle/>
                    <a:p>
                      <a:pPr marL="0" algn="l">
                        <a:spcAft>
                          <a:spcPts val="0"/>
                        </a:spcAft>
                        <a:tabLst>
                          <a:tab pos="3319780" algn="r"/>
                        </a:tabLst>
                      </a:pPr>
                      <a:r>
                        <a:rPr lang="en-US" sz="900" b="0" u="none" spc="0" dirty="0">
                          <a:solidFill>
                            <a:schemeClr val="tx1"/>
                          </a:solidFill>
                          <a:effectLst/>
                          <a:latin typeface="Slate Pro" panose="02000506040000020004" pitchFamily="2" charset="0"/>
                          <a:sym typeface="Slate Pro" panose="02000506040000020004" pitchFamily="2" charset="0"/>
                        </a:rPr>
                        <a:t>Number of Touchpoints Per Partner Per Year</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12</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630002"/>
                  </a:ext>
                </a:extLst>
              </a:tr>
              <a:tr h="127226">
                <a:tc>
                  <a:txBody>
                    <a:bodyPr/>
                    <a:lstStyle/>
                    <a:p>
                      <a:pPr marL="0" algn="l">
                        <a:spcAft>
                          <a:spcPts val="0"/>
                        </a:spcAft>
                        <a:tabLst>
                          <a:tab pos="3319780" algn="r"/>
                        </a:tabLst>
                      </a:pPr>
                      <a:r>
                        <a:rPr lang="en-US" sz="900" b="0" u="none" spc="0" dirty="0">
                          <a:solidFill>
                            <a:schemeClr val="tx1"/>
                          </a:solidFill>
                          <a:effectLst/>
                          <a:latin typeface="Slate Pro" panose="02000506040000020004" pitchFamily="2" charset="0"/>
                          <a:sym typeface="Slate Pro" panose="02000506040000020004" pitchFamily="2" charset="0"/>
                        </a:rPr>
                        <a:t>Partner Capacity	</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167</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9760746"/>
                  </a:ext>
                </a:extLst>
              </a:tr>
              <a:tr h="127226">
                <a:tc>
                  <a:txBody>
                    <a:bodyPr/>
                    <a:lstStyle/>
                    <a:p>
                      <a:pPr marL="0" algn="l">
                        <a:spcAft>
                          <a:spcPts val="0"/>
                        </a:spcAft>
                        <a:tabLst>
                          <a:tab pos="3343275" algn="r"/>
                        </a:tabLst>
                      </a:pPr>
                      <a:r>
                        <a:rPr lang="en-US" sz="900" b="0" u="none" spc="0" dirty="0">
                          <a:solidFill>
                            <a:schemeClr val="tx1"/>
                          </a:solidFill>
                          <a:effectLst/>
                          <a:latin typeface="Slate Pro" panose="02000506040000020004" pitchFamily="2" charset="0"/>
                          <a:sym typeface="Slate Pro" panose="02000506040000020004" pitchFamily="2" charset="0"/>
                        </a:rPr>
                        <a:t>Average Partner Size</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$95,000</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6025194"/>
                  </a:ext>
                </a:extLst>
              </a:tr>
              <a:tr h="127226">
                <a:tc>
                  <a:txBody>
                    <a:bodyPr/>
                    <a:lstStyle/>
                    <a:p>
                      <a:pPr marL="0" algn="l">
                        <a:spcAft>
                          <a:spcPts val="0"/>
                        </a:spcAft>
                        <a:tabLst>
                          <a:tab pos="3348355" algn="r"/>
                        </a:tabLst>
                      </a:pPr>
                      <a:r>
                        <a:rPr lang="en-US" sz="900" b="0" u="none" spc="0" dirty="0">
                          <a:solidFill>
                            <a:schemeClr val="tx1"/>
                          </a:solidFill>
                          <a:effectLst/>
                          <a:latin typeface="Slate Pro" panose="02000506040000020004" pitchFamily="2" charset="0"/>
                          <a:sym typeface="Slate Pro" panose="02000506040000020004" pitchFamily="2" charset="0"/>
                        </a:rPr>
                        <a:t>Average On-Target Earnings</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$70,000</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97319468"/>
                  </a:ext>
                </a:extLst>
              </a:tr>
              <a:tr h="127226">
                <a:tc>
                  <a:txBody>
                    <a:bodyPr/>
                    <a:lstStyle/>
                    <a:p>
                      <a:pPr marL="0" algn="l">
                        <a:spcAft>
                          <a:spcPts val="0"/>
                        </a:spcAft>
                        <a:tabLst>
                          <a:tab pos="3348355" algn="r"/>
                        </a:tabLst>
                      </a:pPr>
                      <a:r>
                        <a:rPr lang="en-US" sz="900" b="0" u="none" spc="0" dirty="0">
                          <a:solidFill>
                            <a:schemeClr val="tx1"/>
                          </a:solidFill>
                          <a:effectLst/>
                          <a:latin typeface="Slate Pro" panose="02000506040000020004" pitchFamily="2" charset="0"/>
                          <a:sym typeface="Slate Pro" panose="02000506040000020004" pitchFamily="2" charset="0"/>
                        </a:rPr>
                        <a:t>Ex. Attained Yearly Quota	</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$15,833,333</a:t>
                      </a: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3084939"/>
                  </a:ext>
                </a:extLst>
              </a:tr>
              <a:tr h="127226">
                <a:tc>
                  <a:txBody>
                    <a:bodyPr/>
                    <a:lstStyle/>
                    <a:p>
                      <a:pPr marL="0" algn="l">
                        <a:spcAft>
                          <a:spcPts val="0"/>
                        </a:spcAft>
                        <a:tabLst>
                          <a:tab pos="3126105" algn="l"/>
                        </a:tabLst>
                      </a:pPr>
                      <a:r>
                        <a:rPr lang="en-US" sz="900" b="0" u="none" spc="0" dirty="0">
                          <a:solidFill>
                            <a:schemeClr val="tx1"/>
                          </a:solidFill>
                          <a:effectLst/>
                          <a:latin typeface="Slate Pro" panose="02000506040000020004" pitchFamily="2" charset="0"/>
                          <a:sym typeface="Slate Pro" panose="02000506040000020004" pitchFamily="2" charset="0"/>
                        </a:rPr>
                        <a:t>Cost of Sales</a:t>
                      </a:r>
                      <a:endParaRPr lang="en-US" sz="900" b="0"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R="23495" algn="l">
                        <a:lnSpc>
                          <a:spcPct val="100000"/>
                        </a:lnSpc>
                        <a:spcBef>
                          <a:spcPts val="0"/>
                        </a:spcBef>
                        <a:spcAft>
                          <a:spcPts val="0"/>
                        </a:spcAft>
                      </a:pPr>
                      <a:r>
                        <a:rPr lang="en-US" sz="900" b="1" u="none" spc="0" dirty="0">
                          <a:solidFill>
                            <a:schemeClr val="tx1"/>
                          </a:solidFill>
                          <a:effectLst/>
                          <a:latin typeface="Slate Pro" panose="02000506040000020004" pitchFamily="2" charset="0"/>
                          <a:sym typeface="Slate Pro" panose="02000506040000020004" pitchFamily="2" charset="0"/>
                        </a:rPr>
                        <a:t>0.4%</a:t>
                      </a:r>
                      <a:endParaRPr lang="en-US" sz="900" b="1" u="none" spc="0" dirty="0">
                        <a:solidFill>
                          <a:schemeClr val="tx1"/>
                        </a:solidFill>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endParaRPr>
                    </a:p>
                  </a:txBody>
                  <a:tcPr marL="3600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46675660"/>
                  </a:ext>
                </a:extLst>
              </a:tr>
            </a:tbl>
          </a:graphicData>
        </a:graphic>
      </p:graphicFrame>
      <p:sp>
        <p:nvSpPr>
          <p:cNvPr id="102" name="Rectangle 342">
            <a:extLst>
              <a:ext uri="{FF2B5EF4-FFF2-40B4-BE49-F238E27FC236}">
                <a16:creationId xmlns:a16="http://schemas.microsoft.com/office/drawing/2014/main" id="{913CB9D1-F6E9-C3AB-6A66-8508D4B36B5B}"/>
              </a:ext>
            </a:extLst>
          </p:cNvPr>
          <p:cNvSpPr>
            <a:spLocks noChangeArrowheads="1"/>
          </p:cNvSpPr>
          <p:nvPr/>
        </p:nvSpPr>
        <p:spPr bwMode="auto">
          <a:xfrm>
            <a:off x="4731685" y="1064441"/>
            <a:ext cx="3364072" cy="406248"/>
          </a:xfrm>
          <a:prstGeom prst="rect">
            <a:avLst/>
          </a:prstGeom>
          <a:solidFill>
            <a:schemeClr val="bg1">
              <a:lumMod val="85000"/>
            </a:schemeClr>
          </a:solidFill>
          <a:ln>
            <a:noFill/>
          </a:ln>
          <a:effectLst/>
        </p:spPr>
        <p:txBody>
          <a:bodyPr vert="horz" wrap="none" lIns="91440" tIns="91440" rIns="91440" bIns="91440" numCol="1" anchor="ctr" anchorCtr="0" compatLnSpc="1">
            <a:prstTxWarp prst="textNoShape">
              <a:avLst/>
            </a:prstTxWarp>
            <a:noAutofit/>
          </a:bodyPr>
          <a:lstStyle>
            <a:lvl1pPr eaLnBrk="0" fontAlgn="base" hangingPunct="0">
              <a:spcBef>
                <a:spcPct val="0"/>
              </a:spcBef>
              <a:spcAft>
                <a:spcPct val="0"/>
              </a:spcAft>
              <a:tabLst>
                <a:tab pos="2352675" algn="r"/>
              </a:tabLst>
              <a:defRPr>
                <a:solidFill>
                  <a:schemeClr val="tx1"/>
                </a:solidFill>
                <a:latin typeface="Arial" panose="020B0604020202020204" pitchFamily="34" charset="0"/>
              </a:defRPr>
            </a:lvl1pPr>
            <a:lvl2pPr eaLnBrk="0" fontAlgn="base" hangingPunct="0">
              <a:spcBef>
                <a:spcPct val="0"/>
              </a:spcBef>
              <a:spcAft>
                <a:spcPct val="0"/>
              </a:spcAft>
              <a:tabLst>
                <a:tab pos="2352675" algn="r"/>
              </a:tabLst>
              <a:defRPr>
                <a:solidFill>
                  <a:schemeClr val="tx1"/>
                </a:solidFill>
                <a:latin typeface="Arial" panose="020B0604020202020204" pitchFamily="34" charset="0"/>
              </a:defRPr>
            </a:lvl2pPr>
            <a:lvl3pPr eaLnBrk="0" fontAlgn="base" hangingPunct="0">
              <a:spcBef>
                <a:spcPct val="0"/>
              </a:spcBef>
              <a:spcAft>
                <a:spcPct val="0"/>
              </a:spcAft>
              <a:tabLst>
                <a:tab pos="2352675" algn="r"/>
              </a:tabLst>
              <a:defRPr>
                <a:solidFill>
                  <a:schemeClr val="tx1"/>
                </a:solidFill>
                <a:latin typeface="Arial" panose="020B0604020202020204" pitchFamily="34" charset="0"/>
              </a:defRPr>
            </a:lvl3pPr>
            <a:lvl4pPr eaLnBrk="0" fontAlgn="base" hangingPunct="0">
              <a:spcBef>
                <a:spcPct val="0"/>
              </a:spcBef>
              <a:spcAft>
                <a:spcPct val="0"/>
              </a:spcAft>
              <a:tabLst>
                <a:tab pos="2352675" algn="r"/>
              </a:tabLst>
              <a:defRPr>
                <a:solidFill>
                  <a:schemeClr val="tx1"/>
                </a:solidFill>
                <a:latin typeface="Arial" panose="020B0604020202020204" pitchFamily="34" charset="0"/>
              </a:defRPr>
            </a:lvl4pPr>
            <a:lvl5pPr eaLnBrk="0" fontAlgn="base" hangingPunct="0">
              <a:spcBef>
                <a:spcPct val="0"/>
              </a:spcBef>
              <a:spcAft>
                <a:spcPct val="0"/>
              </a:spcAft>
              <a:tabLst>
                <a:tab pos="2352675" algn="r"/>
              </a:tabLst>
              <a:defRPr>
                <a:solidFill>
                  <a:schemeClr val="tx1"/>
                </a:solidFill>
                <a:latin typeface="Arial" panose="020B0604020202020204" pitchFamily="34" charset="0"/>
              </a:defRPr>
            </a:lvl5pPr>
            <a:lvl6pPr eaLnBrk="0" fontAlgn="base" hangingPunct="0">
              <a:spcBef>
                <a:spcPct val="0"/>
              </a:spcBef>
              <a:spcAft>
                <a:spcPct val="0"/>
              </a:spcAft>
              <a:tabLst>
                <a:tab pos="2352675" algn="r"/>
              </a:tabLst>
              <a:defRPr>
                <a:solidFill>
                  <a:schemeClr val="tx1"/>
                </a:solidFill>
                <a:latin typeface="Arial" panose="020B0604020202020204" pitchFamily="34" charset="0"/>
              </a:defRPr>
            </a:lvl6pPr>
            <a:lvl7pPr eaLnBrk="0" fontAlgn="base" hangingPunct="0">
              <a:spcBef>
                <a:spcPct val="0"/>
              </a:spcBef>
              <a:spcAft>
                <a:spcPct val="0"/>
              </a:spcAft>
              <a:tabLst>
                <a:tab pos="2352675" algn="r"/>
              </a:tabLst>
              <a:defRPr>
                <a:solidFill>
                  <a:schemeClr val="tx1"/>
                </a:solidFill>
                <a:latin typeface="Arial" panose="020B0604020202020204" pitchFamily="34" charset="0"/>
              </a:defRPr>
            </a:lvl7pPr>
            <a:lvl8pPr eaLnBrk="0" fontAlgn="base" hangingPunct="0">
              <a:spcBef>
                <a:spcPct val="0"/>
              </a:spcBef>
              <a:spcAft>
                <a:spcPct val="0"/>
              </a:spcAft>
              <a:tabLst>
                <a:tab pos="2352675" algn="r"/>
              </a:tabLst>
              <a:defRPr>
                <a:solidFill>
                  <a:schemeClr val="tx1"/>
                </a:solidFill>
                <a:latin typeface="Arial" panose="020B0604020202020204" pitchFamily="34" charset="0"/>
              </a:defRPr>
            </a:lvl8pPr>
            <a:lvl9pPr eaLnBrk="0" fontAlgn="base" hangingPunct="0">
              <a:spcBef>
                <a:spcPct val="0"/>
              </a:spcBef>
              <a:spcAft>
                <a:spcPct val="0"/>
              </a:spcAft>
              <a:tabLst>
                <a:tab pos="23526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352675" algn="r"/>
              </a:tabLst>
            </a:pPr>
            <a:r>
              <a:rPr kumimoji="0" lang="en-US" altLang="en-US" sz="1100" b="1" i="1" u="none" strike="noStrike" cap="none" normalizeH="0" baseline="0" dirty="0">
                <a:ln>
                  <a:noFill/>
                </a:ln>
                <a:effectLst/>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Field Account Rep</a:t>
            </a:r>
            <a:endParaRPr kumimoji="0" lang="en-US" altLang="en-US" sz="2800" b="0" i="0" u="none" strike="noStrike" cap="none" normalizeH="0" baseline="0" dirty="0">
              <a:ln>
                <a:noFill/>
              </a:ln>
              <a:effectLst/>
              <a:latin typeface="Slate Pro" panose="02000506040000020004" pitchFamily="2" charset="0"/>
              <a:sym typeface="Slate Pro" panose="02000506040000020004" pitchFamily="2" charset="0"/>
            </a:endParaRPr>
          </a:p>
        </p:txBody>
      </p:sp>
      <p:sp>
        <p:nvSpPr>
          <p:cNvPr id="103" name="Rectangle 342">
            <a:extLst>
              <a:ext uri="{FF2B5EF4-FFF2-40B4-BE49-F238E27FC236}">
                <a16:creationId xmlns:a16="http://schemas.microsoft.com/office/drawing/2014/main" id="{2EBAD7C0-2990-820C-93B5-3F666D5A7796}"/>
              </a:ext>
            </a:extLst>
          </p:cNvPr>
          <p:cNvSpPr>
            <a:spLocks noChangeArrowheads="1"/>
          </p:cNvSpPr>
          <p:nvPr/>
        </p:nvSpPr>
        <p:spPr bwMode="auto">
          <a:xfrm>
            <a:off x="4736942" y="3527235"/>
            <a:ext cx="3364072" cy="406248"/>
          </a:xfrm>
          <a:prstGeom prst="rect">
            <a:avLst/>
          </a:prstGeom>
          <a:solidFill>
            <a:schemeClr val="bg1">
              <a:lumMod val="85000"/>
            </a:schemeClr>
          </a:solidFill>
          <a:ln>
            <a:noFill/>
          </a:ln>
          <a:effectLst/>
        </p:spPr>
        <p:txBody>
          <a:bodyPr vert="horz" wrap="none" lIns="91440" tIns="91440" rIns="91440" bIns="91440" numCol="1" anchor="ctr" anchorCtr="0" compatLnSpc="1">
            <a:prstTxWarp prst="textNoShape">
              <a:avLst/>
            </a:prstTxWarp>
            <a:noAutofit/>
          </a:bodyPr>
          <a:lstStyle>
            <a:lvl1pPr eaLnBrk="0" fontAlgn="base" hangingPunct="0">
              <a:spcBef>
                <a:spcPct val="0"/>
              </a:spcBef>
              <a:spcAft>
                <a:spcPct val="0"/>
              </a:spcAft>
              <a:tabLst>
                <a:tab pos="2352675" algn="r"/>
              </a:tabLst>
              <a:defRPr>
                <a:solidFill>
                  <a:schemeClr val="tx1"/>
                </a:solidFill>
                <a:latin typeface="Arial" panose="020B0604020202020204" pitchFamily="34" charset="0"/>
              </a:defRPr>
            </a:lvl1pPr>
            <a:lvl2pPr eaLnBrk="0" fontAlgn="base" hangingPunct="0">
              <a:spcBef>
                <a:spcPct val="0"/>
              </a:spcBef>
              <a:spcAft>
                <a:spcPct val="0"/>
              </a:spcAft>
              <a:tabLst>
                <a:tab pos="2352675" algn="r"/>
              </a:tabLst>
              <a:defRPr>
                <a:solidFill>
                  <a:schemeClr val="tx1"/>
                </a:solidFill>
                <a:latin typeface="Arial" panose="020B0604020202020204" pitchFamily="34" charset="0"/>
              </a:defRPr>
            </a:lvl2pPr>
            <a:lvl3pPr eaLnBrk="0" fontAlgn="base" hangingPunct="0">
              <a:spcBef>
                <a:spcPct val="0"/>
              </a:spcBef>
              <a:spcAft>
                <a:spcPct val="0"/>
              </a:spcAft>
              <a:tabLst>
                <a:tab pos="2352675" algn="r"/>
              </a:tabLst>
              <a:defRPr>
                <a:solidFill>
                  <a:schemeClr val="tx1"/>
                </a:solidFill>
                <a:latin typeface="Arial" panose="020B0604020202020204" pitchFamily="34" charset="0"/>
              </a:defRPr>
            </a:lvl3pPr>
            <a:lvl4pPr eaLnBrk="0" fontAlgn="base" hangingPunct="0">
              <a:spcBef>
                <a:spcPct val="0"/>
              </a:spcBef>
              <a:spcAft>
                <a:spcPct val="0"/>
              </a:spcAft>
              <a:tabLst>
                <a:tab pos="2352675" algn="r"/>
              </a:tabLst>
              <a:defRPr>
                <a:solidFill>
                  <a:schemeClr val="tx1"/>
                </a:solidFill>
                <a:latin typeface="Arial" panose="020B0604020202020204" pitchFamily="34" charset="0"/>
              </a:defRPr>
            </a:lvl4pPr>
            <a:lvl5pPr eaLnBrk="0" fontAlgn="base" hangingPunct="0">
              <a:spcBef>
                <a:spcPct val="0"/>
              </a:spcBef>
              <a:spcAft>
                <a:spcPct val="0"/>
              </a:spcAft>
              <a:tabLst>
                <a:tab pos="2352675" algn="r"/>
              </a:tabLst>
              <a:defRPr>
                <a:solidFill>
                  <a:schemeClr val="tx1"/>
                </a:solidFill>
                <a:latin typeface="Arial" panose="020B0604020202020204" pitchFamily="34" charset="0"/>
              </a:defRPr>
            </a:lvl5pPr>
            <a:lvl6pPr eaLnBrk="0" fontAlgn="base" hangingPunct="0">
              <a:spcBef>
                <a:spcPct val="0"/>
              </a:spcBef>
              <a:spcAft>
                <a:spcPct val="0"/>
              </a:spcAft>
              <a:tabLst>
                <a:tab pos="2352675" algn="r"/>
              </a:tabLst>
              <a:defRPr>
                <a:solidFill>
                  <a:schemeClr val="tx1"/>
                </a:solidFill>
                <a:latin typeface="Arial" panose="020B0604020202020204" pitchFamily="34" charset="0"/>
              </a:defRPr>
            </a:lvl6pPr>
            <a:lvl7pPr eaLnBrk="0" fontAlgn="base" hangingPunct="0">
              <a:spcBef>
                <a:spcPct val="0"/>
              </a:spcBef>
              <a:spcAft>
                <a:spcPct val="0"/>
              </a:spcAft>
              <a:tabLst>
                <a:tab pos="2352675" algn="r"/>
              </a:tabLst>
              <a:defRPr>
                <a:solidFill>
                  <a:schemeClr val="tx1"/>
                </a:solidFill>
                <a:latin typeface="Arial" panose="020B0604020202020204" pitchFamily="34" charset="0"/>
              </a:defRPr>
            </a:lvl7pPr>
            <a:lvl8pPr eaLnBrk="0" fontAlgn="base" hangingPunct="0">
              <a:spcBef>
                <a:spcPct val="0"/>
              </a:spcBef>
              <a:spcAft>
                <a:spcPct val="0"/>
              </a:spcAft>
              <a:tabLst>
                <a:tab pos="2352675" algn="r"/>
              </a:tabLst>
              <a:defRPr>
                <a:solidFill>
                  <a:schemeClr val="tx1"/>
                </a:solidFill>
                <a:latin typeface="Arial" panose="020B0604020202020204" pitchFamily="34" charset="0"/>
              </a:defRPr>
            </a:lvl8pPr>
            <a:lvl9pPr eaLnBrk="0" fontAlgn="base" hangingPunct="0">
              <a:spcBef>
                <a:spcPct val="0"/>
              </a:spcBef>
              <a:spcAft>
                <a:spcPct val="0"/>
              </a:spcAft>
              <a:tabLst>
                <a:tab pos="2352675" algn="r"/>
              </a:tabLst>
              <a:defRPr>
                <a:solidFill>
                  <a:schemeClr val="tx1"/>
                </a:solidFill>
                <a:latin typeface="Arial" panose="020B0604020202020204" pitchFamily="34" charset="0"/>
              </a:defRPr>
            </a:lvl9pPr>
          </a:lstStyle>
          <a:p>
            <a:pPr lvl="0"/>
            <a:r>
              <a:rPr lang="en-US" altLang="en-US" sz="1100" b="1" i="1" dirty="0">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Inside Sales Rep</a:t>
            </a:r>
          </a:p>
        </p:txBody>
      </p:sp>
      <p:sp>
        <p:nvSpPr>
          <p:cNvPr id="104" name="Rectangle 342">
            <a:extLst>
              <a:ext uri="{FF2B5EF4-FFF2-40B4-BE49-F238E27FC236}">
                <a16:creationId xmlns:a16="http://schemas.microsoft.com/office/drawing/2014/main" id="{4C033BF8-452D-0129-77F6-ECB3645A7D0E}"/>
              </a:ext>
            </a:extLst>
          </p:cNvPr>
          <p:cNvSpPr>
            <a:spLocks noChangeArrowheads="1"/>
          </p:cNvSpPr>
          <p:nvPr/>
        </p:nvSpPr>
        <p:spPr bwMode="auto">
          <a:xfrm>
            <a:off x="8218330" y="1064441"/>
            <a:ext cx="3364072" cy="406248"/>
          </a:xfrm>
          <a:prstGeom prst="rect">
            <a:avLst/>
          </a:prstGeom>
          <a:solidFill>
            <a:schemeClr val="bg1">
              <a:lumMod val="85000"/>
            </a:schemeClr>
          </a:solidFill>
          <a:ln>
            <a:noFill/>
          </a:ln>
          <a:effectLst/>
        </p:spPr>
        <p:txBody>
          <a:bodyPr vert="horz" wrap="none" lIns="91440" tIns="91440" rIns="91440" bIns="91440" numCol="1" anchor="ctr" anchorCtr="0" compatLnSpc="1">
            <a:prstTxWarp prst="textNoShape">
              <a:avLst/>
            </a:prstTxWarp>
            <a:noAutofit/>
          </a:bodyPr>
          <a:lstStyle>
            <a:lvl1pPr eaLnBrk="0" fontAlgn="base" hangingPunct="0">
              <a:spcBef>
                <a:spcPct val="0"/>
              </a:spcBef>
              <a:spcAft>
                <a:spcPct val="0"/>
              </a:spcAft>
              <a:tabLst>
                <a:tab pos="2352675" algn="r"/>
              </a:tabLst>
              <a:defRPr>
                <a:solidFill>
                  <a:schemeClr val="tx1"/>
                </a:solidFill>
                <a:latin typeface="Arial" panose="020B0604020202020204" pitchFamily="34" charset="0"/>
              </a:defRPr>
            </a:lvl1pPr>
            <a:lvl2pPr eaLnBrk="0" fontAlgn="base" hangingPunct="0">
              <a:spcBef>
                <a:spcPct val="0"/>
              </a:spcBef>
              <a:spcAft>
                <a:spcPct val="0"/>
              </a:spcAft>
              <a:tabLst>
                <a:tab pos="2352675" algn="r"/>
              </a:tabLst>
              <a:defRPr>
                <a:solidFill>
                  <a:schemeClr val="tx1"/>
                </a:solidFill>
                <a:latin typeface="Arial" panose="020B0604020202020204" pitchFamily="34" charset="0"/>
              </a:defRPr>
            </a:lvl2pPr>
            <a:lvl3pPr eaLnBrk="0" fontAlgn="base" hangingPunct="0">
              <a:spcBef>
                <a:spcPct val="0"/>
              </a:spcBef>
              <a:spcAft>
                <a:spcPct val="0"/>
              </a:spcAft>
              <a:tabLst>
                <a:tab pos="2352675" algn="r"/>
              </a:tabLst>
              <a:defRPr>
                <a:solidFill>
                  <a:schemeClr val="tx1"/>
                </a:solidFill>
                <a:latin typeface="Arial" panose="020B0604020202020204" pitchFamily="34" charset="0"/>
              </a:defRPr>
            </a:lvl3pPr>
            <a:lvl4pPr eaLnBrk="0" fontAlgn="base" hangingPunct="0">
              <a:spcBef>
                <a:spcPct val="0"/>
              </a:spcBef>
              <a:spcAft>
                <a:spcPct val="0"/>
              </a:spcAft>
              <a:tabLst>
                <a:tab pos="2352675" algn="r"/>
              </a:tabLst>
              <a:defRPr>
                <a:solidFill>
                  <a:schemeClr val="tx1"/>
                </a:solidFill>
                <a:latin typeface="Arial" panose="020B0604020202020204" pitchFamily="34" charset="0"/>
              </a:defRPr>
            </a:lvl4pPr>
            <a:lvl5pPr eaLnBrk="0" fontAlgn="base" hangingPunct="0">
              <a:spcBef>
                <a:spcPct val="0"/>
              </a:spcBef>
              <a:spcAft>
                <a:spcPct val="0"/>
              </a:spcAft>
              <a:tabLst>
                <a:tab pos="2352675" algn="r"/>
              </a:tabLst>
              <a:defRPr>
                <a:solidFill>
                  <a:schemeClr val="tx1"/>
                </a:solidFill>
                <a:latin typeface="Arial" panose="020B0604020202020204" pitchFamily="34" charset="0"/>
              </a:defRPr>
            </a:lvl5pPr>
            <a:lvl6pPr eaLnBrk="0" fontAlgn="base" hangingPunct="0">
              <a:spcBef>
                <a:spcPct val="0"/>
              </a:spcBef>
              <a:spcAft>
                <a:spcPct val="0"/>
              </a:spcAft>
              <a:tabLst>
                <a:tab pos="2352675" algn="r"/>
              </a:tabLst>
              <a:defRPr>
                <a:solidFill>
                  <a:schemeClr val="tx1"/>
                </a:solidFill>
                <a:latin typeface="Arial" panose="020B0604020202020204" pitchFamily="34" charset="0"/>
              </a:defRPr>
            </a:lvl6pPr>
            <a:lvl7pPr eaLnBrk="0" fontAlgn="base" hangingPunct="0">
              <a:spcBef>
                <a:spcPct val="0"/>
              </a:spcBef>
              <a:spcAft>
                <a:spcPct val="0"/>
              </a:spcAft>
              <a:tabLst>
                <a:tab pos="2352675" algn="r"/>
              </a:tabLst>
              <a:defRPr>
                <a:solidFill>
                  <a:schemeClr val="tx1"/>
                </a:solidFill>
                <a:latin typeface="Arial" panose="020B0604020202020204" pitchFamily="34" charset="0"/>
              </a:defRPr>
            </a:lvl7pPr>
            <a:lvl8pPr eaLnBrk="0" fontAlgn="base" hangingPunct="0">
              <a:spcBef>
                <a:spcPct val="0"/>
              </a:spcBef>
              <a:spcAft>
                <a:spcPct val="0"/>
              </a:spcAft>
              <a:tabLst>
                <a:tab pos="2352675" algn="r"/>
              </a:tabLst>
              <a:defRPr>
                <a:solidFill>
                  <a:schemeClr val="tx1"/>
                </a:solidFill>
                <a:latin typeface="Arial" panose="020B0604020202020204" pitchFamily="34" charset="0"/>
              </a:defRPr>
            </a:lvl8pPr>
            <a:lvl9pPr eaLnBrk="0" fontAlgn="base" hangingPunct="0">
              <a:spcBef>
                <a:spcPct val="0"/>
              </a:spcBef>
              <a:spcAft>
                <a:spcPct val="0"/>
              </a:spcAft>
              <a:tabLst>
                <a:tab pos="2352675" algn="r"/>
              </a:tabLst>
              <a:defRPr>
                <a:solidFill>
                  <a:schemeClr val="tx1"/>
                </a:solidFill>
                <a:latin typeface="Arial" panose="020B0604020202020204" pitchFamily="34" charset="0"/>
              </a:defRPr>
            </a:lvl9pPr>
          </a:lstStyle>
          <a:p>
            <a:pPr lvl="0"/>
            <a:r>
              <a:rPr lang="en-US" altLang="en-US" sz="1100" b="1" i="1" dirty="0">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VAR Channel Account Manager</a:t>
            </a:r>
          </a:p>
        </p:txBody>
      </p:sp>
      <p:sp>
        <p:nvSpPr>
          <p:cNvPr id="105" name="Rectangle 342">
            <a:extLst>
              <a:ext uri="{FF2B5EF4-FFF2-40B4-BE49-F238E27FC236}">
                <a16:creationId xmlns:a16="http://schemas.microsoft.com/office/drawing/2014/main" id="{E46E7449-FB58-F7DF-B448-485D877B5415}"/>
              </a:ext>
            </a:extLst>
          </p:cNvPr>
          <p:cNvSpPr>
            <a:spLocks noChangeArrowheads="1"/>
          </p:cNvSpPr>
          <p:nvPr/>
        </p:nvSpPr>
        <p:spPr bwMode="auto">
          <a:xfrm>
            <a:off x="8218330" y="3527235"/>
            <a:ext cx="3364072" cy="406248"/>
          </a:xfrm>
          <a:prstGeom prst="rect">
            <a:avLst/>
          </a:prstGeom>
          <a:solidFill>
            <a:schemeClr val="bg1">
              <a:lumMod val="85000"/>
            </a:schemeClr>
          </a:solidFill>
          <a:ln>
            <a:noFill/>
          </a:ln>
          <a:effectLst/>
        </p:spPr>
        <p:txBody>
          <a:bodyPr vert="horz" wrap="none" lIns="91440" tIns="91440" rIns="91440" bIns="91440" numCol="1" anchor="ctr" anchorCtr="0" compatLnSpc="1">
            <a:prstTxWarp prst="textNoShape">
              <a:avLst/>
            </a:prstTxWarp>
            <a:noAutofit/>
          </a:bodyPr>
          <a:lstStyle>
            <a:lvl1pPr eaLnBrk="0" fontAlgn="base" hangingPunct="0">
              <a:spcBef>
                <a:spcPct val="0"/>
              </a:spcBef>
              <a:spcAft>
                <a:spcPct val="0"/>
              </a:spcAft>
              <a:tabLst>
                <a:tab pos="2352675" algn="r"/>
              </a:tabLst>
              <a:defRPr>
                <a:solidFill>
                  <a:schemeClr val="tx1"/>
                </a:solidFill>
                <a:latin typeface="Arial" panose="020B0604020202020204" pitchFamily="34" charset="0"/>
              </a:defRPr>
            </a:lvl1pPr>
            <a:lvl2pPr eaLnBrk="0" fontAlgn="base" hangingPunct="0">
              <a:spcBef>
                <a:spcPct val="0"/>
              </a:spcBef>
              <a:spcAft>
                <a:spcPct val="0"/>
              </a:spcAft>
              <a:tabLst>
                <a:tab pos="2352675" algn="r"/>
              </a:tabLst>
              <a:defRPr>
                <a:solidFill>
                  <a:schemeClr val="tx1"/>
                </a:solidFill>
                <a:latin typeface="Arial" panose="020B0604020202020204" pitchFamily="34" charset="0"/>
              </a:defRPr>
            </a:lvl2pPr>
            <a:lvl3pPr eaLnBrk="0" fontAlgn="base" hangingPunct="0">
              <a:spcBef>
                <a:spcPct val="0"/>
              </a:spcBef>
              <a:spcAft>
                <a:spcPct val="0"/>
              </a:spcAft>
              <a:tabLst>
                <a:tab pos="2352675" algn="r"/>
              </a:tabLst>
              <a:defRPr>
                <a:solidFill>
                  <a:schemeClr val="tx1"/>
                </a:solidFill>
                <a:latin typeface="Arial" panose="020B0604020202020204" pitchFamily="34" charset="0"/>
              </a:defRPr>
            </a:lvl3pPr>
            <a:lvl4pPr eaLnBrk="0" fontAlgn="base" hangingPunct="0">
              <a:spcBef>
                <a:spcPct val="0"/>
              </a:spcBef>
              <a:spcAft>
                <a:spcPct val="0"/>
              </a:spcAft>
              <a:tabLst>
                <a:tab pos="2352675" algn="r"/>
              </a:tabLst>
              <a:defRPr>
                <a:solidFill>
                  <a:schemeClr val="tx1"/>
                </a:solidFill>
                <a:latin typeface="Arial" panose="020B0604020202020204" pitchFamily="34" charset="0"/>
              </a:defRPr>
            </a:lvl4pPr>
            <a:lvl5pPr eaLnBrk="0" fontAlgn="base" hangingPunct="0">
              <a:spcBef>
                <a:spcPct val="0"/>
              </a:spcBef>
              <a:spcAft>
                <a:spcPct val="0"/>
              </a:spcAft>
              <a:tabLst>
                <a:tab pos="2352675" algn="r"/>
              </a:tabLst>
              <a:defRPr>
                <a:solidFill>
                  <a:schemeClr val="tx1"/>
                </a:solidFill>
                <a:latin typeface="Arial" panose="020B0604020202020204" pitchFamily="34" charset="0"/>
              </a:defRPr>
            </a:lvl5pPr>
            <a:lvl6pPr eaLnBrk="0" fontAlgn="base" hangingPunct="0">
              <a:spcBef>
                <a:spcPct val="0"/>
              </a:spcBef>
              <a:spcAft>
                <a:spcPct val="0"/>
              </a:spcAft>
              <a:tabLst>
                <a:tab pos="2352675" algn="r"/>
              </a:tabLst>
              <a:defRPr>
                <a:solidFill>
                  <a:schemeClr val="tx1"/>
                </a:solidFill>
                <a:latin typeface="Arial" panose="020B0604020202020204" pitchFamily="34" charset="0"/>
              </a:defRPr>
            </a:lvl6pPr>
            <a:lvl7pPr eaLnBrk="0" fontAlgn="base" hangingPunct="0">
              <a:spcBef>
                <a:spcPct val="0"/>
              </a:spcBef>
              <a:spcAft>
                <a:spcPct val="0"/>
              </a:spcAft>
              <a:tabLst>
                <a:tab pos="2352675" algn="r"/>
              </a:tabLst>
              <a:defRPr>
                <a:solidFill>
                  <a:schemeClr val="tx1"/>
                </a:solidFill>
                <a:latin typeface="Arial" panose="020B0604020202020204" pitchFamily="34" charset="0"/>
              </a:defRPr>
            </a:lvl7pPr>
            <a:lvl8pPr eaLnBrk="0" fontAlgn="base" hangingPunct="0">
              <a:spcBef>
                <a:spcPct val="0"/>
              </a:spcBef>
              <a:spcAft>
                <a:spcPct val="0"/>
              </a:spcAft>
              <a:tabLst>
                <a:tab pos="2352675" algn="r"/>
              </a:tabLst>
              <a:defRPr>
                <a:solidFill>
                  <a:schemeClr val="tx1"/>
                </a:solidFill>
                <a:latin typeface="Arial" panose="020B0604020202020204" pitchFamily="34" charset="0"/>
              </a:defRPr>
            </a:lvl8pPr>
            <a:lvl9pPr eaLnBrk="0" fontAlgn="base" hangingPunct="0">
              <a:spcBef>
                <a:spcPct val="0"/>
              </a:spcBef>
              <a:spcAft>
                <a:spcPct val="0"/>
              </a:spcAft>
              <a:tabLst>
                <a:tab pos="2352675" algn="r"/>
              </a:tabLst>
              <a:defRPr>
                <a:solidFill>
                  <a:schemeClr val="tx1"/>
                </a:solidFill>
                <a:latin typeface="Arial" panose="020B0604020202020204" pitchFamily="34" charset="0"/>
              </a:defRPr>
            </a:lvl9pPr>
          </a:lstStyle>
          <a:p>
            <a:pPr lvl="0"/>
            <a:r>
              <a:rPr lang="en-US" altLang="en-US" sz="1100" b="1" i="1" dirty="0">
                <a:latin typeface="Slate Pro" panose="02000506040000020004" pitchFamily="2" charset="0"/>
                <a:ea typeface="Calibri" panose="020F0502020204030204" pitchFamily="34" charset="0"/>
                <a:cs typeface="Times New Roman" panose="02020603050405020304" pitchFamily="18" charset="0"/>
                <a:sym typeface="Slate Pro" panose="02000506040000020004" pitchFamily="2" charset="0"/>
              </a:rPr>
              <a:t>Inside Channel Account Manager</a:t>
            </a:r>
          </a:p>
        </p:txBody>
      </p:sp>
    </p:spTree>
    <p:extLst>
      <p:ext uri="{BB962C8B-B14F-4D97-AF65-F5344CB8AC3E}">
        <p14:creationId xmlns:p14="http://schemas.microsoft.com/office/powerpoint/2010/main" val="2415142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D153A4-7066-F528-9747-FC388F72B303}"/>
              </a:ext>
            </a:extLst>
          </p:cNvPr>
          <p:cNvGraphicFramePr>
            <a:graphicFrameLocks noChangeAspect="1"/>
          </p:cNvGraphicFramePr>
          <p:nvPr>
            <p:custDataLst>
              <p:tags r:id="rId1"/>
            </p:custDataLst>
            <p:extLst>
              <p:ext uri="{D42A27DB-BD31-4B8C-83A1-F6EECF244321}">
                <p14:modId xmlns:p14="http://schemas.microsoft.com/office/powerpoint/2010/main" val="1752336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44B3C8F0-7F92-863D-3531-7D62DFB1B1AC}"/>
              </a:ext>
            </a:extLst>
          </p:cNvPr>
          <p:cNvSpPr txBox="1"/>
          <p:nvPr/>
        </p:nvSpPr>
        <p:spPr>
          <a:xfrm flipH="1">
            <a:off x="4724382" y="1057820"/>
            <a:ext cx="1598413" cy="2155280"/>
          </a:xfrm>
          <a:prstGeom prst="rect">
            <a:avLst/>
          </a:prstGeom>
          <a:solidFill>
            <a:schemeClr val="accent2"/>
          </a:solidFill>
          <a:ln>
            <a:noFill/>
          </a:ln>
        </p:spPr>
        <p:txBody>
          <a:bodyPr wrap="square" rtlCol="0">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Lst>
            </a:pPr>
            <a:endParaRPr lang="en-US" sz="1200" dirty="0">
              <a:solidFill>
                <a:schemeClr val="tx1"/>
              </a:solidFill>
              <a:latin typeface="Slate Pro" panose="02000506040000020004" pitchFamily="2" charset="0"/>
              <a:ea typeface="Calibri" charset="0"/>
              <a:cs typeface="Calibri" charset="0"/>
              <a:sym typeface="Slate Pro" panose="02000506040000020004" pitchFamily="2" charset="0"/>
            </a:endParaRPr>
          </a:p>
        </p:txBody>
      </p:sp>
      <p:sp>
        <p:nvSpPr>
          <p:cNvPr id="14" name="TextBox 13">
            <a:extLst>
              <a:ext uri="{FF2B5EF4-FFF2-40B4-BE49-F238E27FC236}">
                <a16:creationId xmlns:a16="http://schemas.microsoft.com/office/drawing/2014/main" id="{5958B54D-642E-D01F-76C1-03DAA52FA400}"/>
              </a:ext>
            </a:extLst>
          </p:cNvPr>
          <p:cNvSpPr txBox="1"/>
          <p:nvPr/>
        </p:nvSpPr>
        <p:spPr>
          <a:xfrm>
            <a:off x="4938601" y="2002462"/>
            <a:ext cx="1209506" cy="430887"/>
          </a:xfrm>
          <a:prstGeom prst="rect">
            <a:avLst/>
          </a:prstGeom>
          <a:noFill/>
        </p:spPr>
        <p:txBody>
          <a:bodyPr wrap="square" lIns="0" tIns="0" rIns="0" bIns="0" rtlCol="0" anchor="ctr">
            <a:spAutoFit/>
          </a:bodyPr>
          <a:lstStyle/>
          <a:p>
            <a:pPr defTabSz="228600">
              <a:tabLst>
                <a:tab pos="182880" algn="l"/>
                <a:tab pos="365760" algn="l"/>
                <a:tab pos="548640" algn="l"/>
                <a:tab pos="731520" algn="l"/>
                <a:tab pos="914400" algn="l"/>
                <a:tab pos="1097280" algn="l"/>
                <a:tab pos="1280160" algn="l"/>
                <a:tab pos="1463040" algn="l"/>
                <a:tab pos="1645920" algn="l"/>
                <a:tab pos="1828800" algn="l"/>
              </a:tabLst>
            </a:pPr>
            <a:r>
              <a:rPr lang="en-US" sz="1400" b="1" dirty="0">
                <a:solidFill>
                  <a:schemeClr val="bg1"/>
                </a:solidFill>
                <a:latin typeface="Slate Pro" panose="02000506040000020004" pitchFamily="2" charset="0"/>
                <a:cs typeface="Calibri" charset="0"/>
                <a:sym typeface="Slate Pro" panose="02000506040000020004" pitchFamily="2" charset="0"/>
              </a:rPr>
              <a:t>Top-Down Model</a:t>
            </a:r>
          </a:p>
        </p:txBody>
      </p:sp>
      <p:sp>
        <p:nvSpPr>
          <p:cNvPr id="29" name="TextBox 28">
            <a:extLst>
              <a:ext uri="{FF2B5EF4-FFF2-40B4-BE49-F238E27FC236}">
                <a16:creationId xmlns:a16="http://schemas.microsoft.com/office/drawing/2014/main" id="{495165A2-807F-4F6E-FF6B-AEE5D5B69AB7}"/>
              </a:ext>
            </a:extLst>
          </p:cNvPr>
          <p:cNvSpPr txBox="1"/>
          <p:nvPr/>
        </p:nvSpPr>
        <p:spPr>
          <a:xfrm flipH="1">
            <a:off x="4724399" y="3283349"/>
            <a:ext cx="1597673" cy="2397424"/>
          </a:xfrm>
          <a:prstGeom prst="rect">
            <a:avLst/>
          </a:prstGeom>
          <a:solidFill>
            <a:schemeClr val="accent3"/>
          </a:solidFill>
          <a:ln>
            <a:noFill/>
          </a:ln>
        </p:spPr>
        <p:txBody>
          <a:bodyPr wrap="square" rtlCol="0">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Lst>
            </a:pPr>
            <a:endParaRPr lang="en-US" sz="1400" dirty="0">
              <a:solidFill>
                <a:schemeClr val="tx1"/>
              </a:solidFill>
              <a:latin typeface="Slate Pro" panose="02000506040000020004" pitchFamily="2" charset="0"/>
              <a:ea typeface="Calibri" charset="0"/>
              <a:cs typeface="Calibri" charset="0"/>
              <a:sym typeface="Slate Pro" panose="02000506040000020004" pitchFamily="2" charset="0"/>
            </a:endParaRPr>
          </a:p>
        </p:txBody>
      </p:sp>
      <p:sp>
        <p:nvSpPr>
          <p:cNvPr id="30" name="TextBox 29">
            <a:extLst>
              <a:ext uri="{FF2B5EF4-FFF2-40B4-BE49-F238E27FC236}">
                <a16:creationId xmlns:a16="http://schemas.microsoft.com/office/drawing/2014/main" id="{99F096B6-FCFA-6FD3-E1F4-D8EF040331B8}"/>
              </a:ext>
            </a:extLst>
          </p:cNvPr>
          <p:cNvSpPr txBox="1"/>
          <p:nvPr/>
        </p:nvSpPr>
        <p:spPr>
          <a:xfrm>
            <a:off x="4937330" y="4354111"/>
            <a:ext cx="1208946" cy="492443"/>
          </a:xfrm>
          <a:prstGeom prst="rect">
            <a:avLst/>
          </a:prstGeom>
          <a:noFill/>
        </p:spPr>
        <p:txBody>
          <a:bodyPr wrap="square" lIns="0" tIns="0" rIns="0" bIns="0" rtlCol="0" anchor="ctr">
            <a:spAutoFit/>
          </a:bodyPr>
          <a:lstStyle/>
          <a:p>
            <a:pPr defTabSz="228600">
              <a:tabLst>
                <a:tab pos="182880" algn="l"/>
                <a:tab pos="365760" algn="l"/>
                <a:tab pos="548640" algn="l"/>
                <a:tab pos="731520" algn="l"/>
                <a:tab pos="914400" algn="l"/>
                <a:tab pos="1097280" algn="l"/>
                <a:tab pos="1280160" algn="l"/>
                <a:tab pos="1463040" algn="l"/>
                <a:tab pos="1645920" algn="l"/>
                <a:tab pos="1828800" algn="l"/>
              </a:tabLst>
            </a:pPr>
            <a:r>
              <a:rPr lang="en-US" sz="1600" b="1" dirty="0">
                <a:solidFill>
                  <a:schemeClr val="bg1"/>
                </a:solidFill>
                <a:latin typeface="Slate Pro" panose="02000506040000020004" pitchFamily="2" charset="0"/>
                <a:cs typeface="Calibri" charset="0"/>
                <a:sym typeface="Slate Pro" panose="02000506040000020004" pitchFamily="2" charset="0"/>
              </a:rPr>
              <a:t>Bottom-Up Model</a:t>
            </a:r>
          </a:p>
        </p:txBody>
      </p:sp>
      <p:grpSp>
        <p:nvGrpSpPr>
          <p:cNvPr id="9" name="Group 8">
            <a:extLst>
              <a:ext uri="{FF2B5EF4-FFF2-40B4-BE49-F238E27FC236}">
                <a16:creationId xmlns:a16="http://schemas.microsoft.com/office/drawing/2014/main" id="{C91E2AC9-DD21-D072-7D8F-7B69D441E16D}"/>
              </a:ext>
            </a:extLst>
          </p:cNvPr>
          <p:cNvGrpSpPr/>
          <p:nvPr/>
        </p:nvGrpSpPr>
        <p:grpSpPr>
          <a:xfrm>
            <a:off x="6416041" y="1293909"/>
            <a:ext cx="5166968" cy="1593456"/>
            <a:chOff x="6597661" y="1266405"/>
            <a:chExt cx="4985347" cy="1537444"/>
          </a:xfrm>
        </p:grpSpPr>
        <p:sp>
          <p:nvSpPr>
            <p:cNvPr id="16" name="TextBox 15">
              <a:extLst>
                <a:ext uri="{FF2B5EF4-FFF2-40B4-BE49-F238E27FC236}">
                  <a16:creationId xmlns:a16="http://schemas.microsoft.com/office/drawing/2014/main" id="{70F28FB4-9691-8859-FE23-26D6E11F36DB}"/>
                </a:ext>
              </a:extLst>
            </p:cNvPr>
            <p:cNvSpPr txBox="1"/>
            <p:nvPr/>
          </p:nvSpPr>
          <p:spPr>
            <a:xfrm flipH="1">
              <a:off x="6597666" y="1907366"/>
              <a:ext cx="4985338" cy="480996"/>
            </a:xfrm>
            <a:prstGeom prst="rect">
              <a:avLst/>
            </a:prstGeom>
            <a:solidFill>
              <a:schemeClr val="bg1">
                <a:lumMod val="95000"/>
              </a:schemeClr>
            </a:solidFill>
            <a:ln>
              <a:noFill/>
            </a:ln>
          </p:spPr>
          <p:txBody>
            <a:bodyPr wrap="square" rtlCol="0">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Lst>
              </a:pPr>
              <a:endParaRPr lang="en-US" sz="1400" dirty="0">
                <a:solidFill>
                  <a:schemeClr val="tx1"/>
                </a:solidFill>
                <a:latin typeface="Slate Pro" panose="02000506040000020004" pitchFamily="2" charset="0"/>
                <a:ea typeface="Calibri" charset="0"/>
                <a:cs typeface="Calibri" charset="0"/>
                <a:sym typeface="Slate Pro" panose="02000506040000020004" pitchFamily="2" charset="0"/>
              </a:endParaRPr>
            </a:p>
          </p:txBody>
        </p:sp>
        <p:sp>
          <p:nvSpPr>
            <p:cNvPr id="17" name="TextBox 16">
              <a:extLst>
                <a:ext uri="{FF2B5EF4-FFF2-40B4-BE49-F238E27FC236}">
                  <a16:creationId xmlns:a16="http://schemas.microsoft.com/office/drawing/2014/main" id="{82CBF2B7-95BB-34E7-D04F-5262EDAC6A4C}"/>
                </a:ext>
              </a:extLst>
            </p:cNvPr>
            <p:cNvSpPr txBox="1"/>
            <p:nvPr/>
          </p:nvSpPr>
          <p:spPr>
            <a:xfrm>
              <a:off x="6597665" y="1266405"/>
              <a:ext cx="4985343" cy="369332"/>
            </a:xfrm>
            <a:prstGeom prst="rect">
              <a:avLst/>
            </a:prstGeom>
            <a:noFill/>
          </p:spPr>
          <p:txBody>
            <a:bodyPr wrap="square" lIns="0" tIns="0" rIns="0" bIns="0" rtlCol="0" anchor="b">
              <a:sp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1200" b="1" dirty="0">
                  <a:latin typeface="Slate Pro" panose="02000506040000020004" pitchFamily="2" charset="0"/>
                  <a:cs typeface="Calibri" charset="0"/>
                  <a:sym typeface="Slate Pro" panose="02000506040000020004" pitchFamily="2" charset="0"/>
                </a:rPr>
                <a:t>(Prior year revenue * </a:t>
              </a:r>
              <a:br>
                <a:rPr lang="en-US" sz="1200" b="1" dirty="0">
                  <a:latin typeface="Slate Pro" panose="02000506040000020004" pitchFamily="2" charset="0"/>
                  <a:cs typeface="Calibri" charset="0"/>
                  <a:sym typeface="Slate Pro" panose="02000506040000020004" pitchFamily="2" charset="0"/>
                </a:rPr>
              </a:br>
              <a:r>
                <a:rPr lang="en-US" sz="1200" b="1" dirty="0">
                  <a:latin typeface="Slate Pro" panose="02000506040000020004" pitchFamily="2" charset="0"/>
                  <a:cs typeface="Calibri" charset="0"/>
                  <a:sym typeface="Slate Pro" panose="02000506040000020004" pitchFamily="2" charset="0"/>
                </a:rPr>
                <a:t>forecasted revenue goal increase)</a:t>
              </a:r>
            </a:p>
          </p:txBody>
        </p:sp>
        <p:sp>
          <p:nvSpPr>
            <p:cNvPr id="19" name="TextBox 18">
              <a:extLst>
                <a:ext uri="{FF2B5EF4-FFF2-40B4-BE49-F238E27FC236}">
                  <a16:creationId xmlns:a16="http://schemas.microsoft.com/office/drawing/2014/main" id="{DEC23136-966C-843B-069A-966150CE4815}"/>
                </a:ext>
              </a:extLst>
            </p:cNvPr>
            <p:cNvSpPr txBox="1"/>
            <p:nvPr/>
          </p:nvSpPr>
          <p:spPr>
            <a:xfrm>
              <a:off x="6597665" y="2060615"/>
              <a:ext cx="4985343" cy="184666"/>
            </a:xfrm>
            <a:prstGeom prst="rect">
              <a:avLst/>
            </a:prstGeom>
            <a:noFill/>
          </p:spPr>
          <p:txBody>
            <a:bodyPr wrap="square" lIns="0" tIns="0" rIns="0" bIns="0" rtlCol="0" anchor="t">
              <a:sp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1200" b="1" dirty="0">
                  <a:latin typeface="Slate Pro" panose="02000506040000020004" pitchFamily="2" charset="0"/>
                  <a:cs typeface="Calibri" charset="0"/>
                  <a:sym typeface="Slate Pro" panose="02000506040000020004" pitchFamily="2" charset="0"/>
                </a:rPr>
                <a:t>Current headcount</a:t>
              </a:r>
            </a:p>
          </p:txBody>
        </p:sp>
        <p:sp>
          <p:nvSpPr>
            <p:cNvPr id="20" name="Isosceles Triangle 19">
              <a:extLst>
                <a:ext uri="{FF2B5EF4-FFF2-40B4-BE49-F238E27FC236}">
                  <a16:creationId xmlns:a16="http://schemas.microsoft.com/office/drawing/2014/main" id="{696450F9-5CEE-050B-51C7-98A0C0FC0C73}"/>
                </a:ext>
              </a:extLst>
            </p:cNvPr>
            <p:cNvSpPr/>
            <p:nvPr/>
          </p:nvSpPr>
          <p:spPr bwMode="auto">
            <a:xfrm rot="10800000">
              <a:off x="8874571" y="2376934"/>
              <a:ext cx="448829" cy="172777"/>
            </a:xfrm>
            <a:prstGeom prst="triangle">
              <a:avLst/>
            </a:prstGeom>
            <a:solidFill>
              <a:schemeClr val="accent2"/>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100" dirty="0">
                <a:solidFill>
                  <a:schemeClr val="tx2"/>
                </a:solidFill>
                <a:latin typeface="Slate Pro" panose="02000506040000020004" pitchFamily="2" charset="0"/>
                <a:sym typeface="Slate Pro" panose="02000506040000020004" pitchFamily="2" charset="0"/>
              </a:endParaRPr>
            </a:p>
          </p:txBody>
        </p:sp>
        <p:sp>
          <p:nvSpPr>
            <p:cNvPr id="22" name="TextBox 21">
              <a:extLst>
                <a:ext uri="{FF2B5EF4-FFF2-40B4-BE49-F238E27FC236}">
                  <a16:creationId xmlns:a16="http://schemas.microsoft.com/office/drawing/2014/main" id="{D9FA5941-93B0-C074-7C93-89AC01C69432}"/>
                </a:ext>
              </a:extLst>
            </p:cNvPr>
            <p:cNvSpPr txBox="1"/>
            <p:nvPr/>
          </p:nvSpPr>
          <p:spPr>
            <a:xfrm>
              <a:off x="6597661" y="2557628"/>
              <a:ext cx="4985347" cy="246221"/>
            </a:xfrm>
            <a:prstGeom prst="rect">
              <a:avLst/>
            </a:prstGeom>
            <a:noFill/>
          </p:spPr>
          <p:txBody>
            <a:bodyPr wrap="square" lIns="0" tIns="0" rIns="0" bIns="0" rtlCol="0" anchor="b">
              <a:sp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1600" b="1" dirty="0">
                  <a:solidFill>
                    <a:schemeClr val="accent3"/>
                  </a:solidFill>
                  <a:latin typeface="Slate Pro" panose="02000506040000020004" pitchFamily="2" charset="0"/>
                  <a:cs typeface="Calibri" charset="0"/>
                  <a:sym typeface="Slate Pro" panose="02000506040000020004" pitchFamily="2" charset="0"/>
                </a:rPr>
                <a:t>Productivity required </a:t>
              </a:r>
            </a:p>
          </p:txBody>
        </p:sp>
        <p:grpSp>
          <p:nvGrpSpPr>
            <p:cNvPr id="38" name="Group 37">
              <a:extLst>
                <a:ext uri="{FF2B5EF4-FFF2-40B4-BE49-F238E27FC236}">
                  <a16:creationId xmlns:a16="http://schemas.microsoft.com/office/drawing/2014/main" id="{56FA8FBB-27B9-496A-DB10-2C86678C7B02}"/>
                </a:ext>
              </a:extLst>
            </p:cNvPr>
            <p:cNvGrpSpPr/>
            <p:nvPr/>
          </p:nvGrpSpPr>
          <p:grpSpPr>
            <a:xfrm>
              <a:off x="6597668" y="1720196"/>
              <a:ext cx="4985338" cy="352618"/>
              <a:chOff x="6586549" y="1780853"/>
              <a:chExt cx="4985338" cy="352618"/>
            </a:xfrm>
          </p:grpSpPr>
          <p:sp>
            <p:nvSpPr>
              <p:cNvPr id="39" name="Oval 38">
                <a:extLst>
                  <a:ext uri="{FF2B5EF4-FFF2-40B4-BE49-F238E27FC236}">
                    <a16:creationId xmlns:a16="http://schemas.microsoft.com/office/drawing/2014/main" id="{2B1D4EAD-44E0-A1CD-7404-769C19CBBACB}"/>
                  </a:ext>
                </a:extLst>
              </p:cNvPr>
              <p:cNvSpPr/>
              <p:nvPr/>
            </p:nvSpPr>
            <p:spPr bwMode="auto">
              <a:xfrm>
                <a:off x="8903016" y="1780853"/>
                <a:ext cx="352405" cy="352618"/>
              </a:xfrm>
              <a:prstGeom prst="ellipse">
                <a:avLst/>
              </a:prstGeom>
              <a:solidFill>
                <a:schemeClr val="accent1"/>
              </a:solidFill>
              <a:ln w="12700">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b="1" dirty="0">
                    <a:solidFill>
                      <a:schemeClr val="bg1"/>
                    </a:solidFill>
                    <a:latin typeface="Slate Pro" panose="02000506040000020004" pitchFamily="2" charset="0"/>
                    <a:sym typeface="Slate Pro" panose="02000506040000020004" pitchFamily="2" charset="0"/>
                  </a:rPr>
                  <a:t>÷</a:t>
                </a:r>
              </a:p>
            </p:txBody>
          </p:sp>
          <p:cxnSp>
            <p:nvCxnSpPr>
              <p:cNvPr id="40" name="Straight Connector 39">
                <a:extLst>
                  <a:ext uri="{FF2B5EF4-FFF2-40B4-BE49-F238E27FC236}">
                    <a16:creationId xmlns:a16="http://schemas.microsoft.com/office/drawing/2014/main" id="{8F220963-FE2C-CEF0-56B3-77BF36E3D2A6}"/>
                  </a:ext>
                </a:extLst>
              </p:cNvPr>
              <p:cNvCxnSpPr>
                <a:cxnSpLocks/>
              </p:cNvCxnSpPr>
              <p:nvPr/>
            </p:nvCxnSpPr>
            <p:spPr>
              <a:xfrm>
                <a:off x="6586549" y="1957162"/>
                <a:ext cx="498533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75C0C5C7-9AF5-DC52-D467-D6D31B1CF504}"/>
              </a:ext>
            </a:extLst>
          </p:cNvPr>
          <p:cNvGrpSpPr/>
          <p:nvPr/>
        </p:nvGrpSpPr>
        <p:grpSpPr>
          <a:xfrm>
            <a:off x="6391810" y="3661238"/>
            <a:ext cx="5190011" cy="1552009"/>
            <a:chOff x="6574241" y="3624927"/>
            <a:chExt cx="5007580" cy="1497454"/>
          </a:xfrm>
        </p:grpSpPr>
        <p:sp>
          <p:nvSpPr>
            <p:cNvPr id="26" name="Isosceles Triangle 25">
              <a:extLst>
                <a:ext uri="{FF2B5EF4-FFF2-40B4-BE49-F238E27FC236}">
                  <a16:creationId xmlns:a16="http://schemas.microsoft.com/office/drawing/2014/main" id="{CD0473FA-D029-C27C-01E3-9A0671E2B1EA}"/>
                </a:ext>
              </a:extLst>
            </p:cNvPr>
            <p:cNvSpPr/>
            <p:nvPr/>
          </p:nvSpPr>
          <p:spPr bwMode="auto">
            <a:xfrm rot="10800000">
              <a:off x="8851247" y="4680315"/>
              <a:ext cx="448621" cy="196144"/>
            </a:xfrm>
            <a:prstGeom prst="triangle">
              <a:avLst/>
            </a:prstGeom>
            <a:solidFill>
              <a:schemeClr val="tx1">
                <a:lumMod val="25000"/>
                <a:lumOff val="75000"/>
              </a:schemeClr>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100" dirty="0">
                <a:solidFill>
                  <a:schemeClr val="tx2"/>
                </a:solidFill>
                <a:latin typeface="Slate Pro" panose="02000506040000020004" pitchFamily="2" charset="0"/>
                <a:sym typeface="Slate Pro" panose="02000506040000020004" pitchFamily="2" charset="0"/>
              </a:endParaRPr>
            </a:p>
          </p:txBody>
        </p:sp>
        <p:sp>
          <p:nvSpPr>
            <p:cNvPr id="31" name="TextBox 30">
              <a:extLst>
                <a:ext uri="{FF2B5EF4-FFF2-40B4-BE49-F238E27FC236}">
                  <a16:creationId xmlns:a16="http://schemas.microsoft.com/office/drawing/2014/main" id="{76359EDF-7BD9-21BB-E9DB-AD224B91178A}"/>
                </a:ext>
              </a:extLst>
            </p:cNvPr>
            <p:cNvSpPr txBox="1"/>
            <p:nvPr/>
          </p:nvSpPr>
          <p:spPr>
            <a:xfrm>
              <a:off x="6598789" y="3624927"/>
              <a:ext cx="4983032" cy="369332"/>
            </a:xfrm>
            <a:prstGeom prst="rect">
              <a:avLst/>
            </a:prstGeom>
            <a:noFill/>
          </p:spPr>
          <p:txBody>
            <a:bodyPr wrap="square" lIns="0" tIns="0" rIns="0" bIns="0" rtlCol="0" anchor="b">
              <a:sp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1200" b="1" dirty="0">
                  <a:latin typeface="Slate Pro" panose="02000506040000020004" pitchFamily="2" charset="0"/>
                  <a:cs typeface="Calibri" charset="0"/>
                  <a:sym typeface="Slate Pro" panose="02000506040000020004" pitchFamily="2" charset="0"/>
                </a:rPr>
                <a:t>(Prior year revenue * </a:t>
              </a:r>
              <a:br>
                <a:rPr lang="en-US" sz="1200" b="1" dirty="0">
                  <a:latin typeface="Slate Pro" panose="02000506040000020004" pitchFamily="2" charset="0"/>
                  <a:cs typeface="Calibri" charset="0"/>
                  <a:sym typeface="Slate Pro" panose="02000506040000020004" pitchFamily="2" charset="0"/>
                </a:rPr>
              </a:br>
              <a:r>
                <a:rPr lang="en-US" sz="1200" b="1" dirty="0">
                  <a:latin typeface="Slate Pro" panose="02000506040000020004" pitchFamily="2" charset="0"/>
                  <a:cs typeface="Calibri" charset="0"/>
                  <a:sym typeface="Slate Pro" panose="02000506040000020004" pitchFamily="2" charset="0"/>
                </a:rPr>
                <a:t>forecasted revenue goal increase)</a:t>
              </a:r>
            </a:p>
          </p:txBody>
        </p:sp>
        <p:sp>
          <p:nvSpPr>
            <p:cNvPr id="32" name="TextBox 31">
              <a:extLst>
                <a:ext uri="{FF2B5EF4-FFF2-40B4-BE49-F238E27FC236}">
                  <a16:creationId xmlns:a16="http://schemas.microsoft.com/office/drawing/2014/main" id="{31FECDB2-3D79-B143-6F3D-E61FCA0835A9}"/>
                </a:ext>
              </a:extLst>
            </p:cNvPr>
            <p:cNvSpPr txBox="1"/>
            <p:nvPr/>
          </p:nvSpPr>
          <p:spPr>
            <a:xfrm>
              <a:off x="6598789" y="4876160"/>
              <a:ext cx="4983032" cy="246221"/>
            </a:xfrm>
            <a:prstGeom prst="rect">
              <a:avLst/>
            </a:prstGeom>
            <a:noFill/>
          </p:spPr>
          <p:txBody>
            <a:bodyPr wrap="square" lIns="0" tIns="0" rIns="0" bIns="0" rtlCol="0" anchor="b">
              <a:sp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1600" b="1" dirty="0">
                  <a:solidFill>
                    <a:schemeClr val="accent3"/>
                  </a:solidFill>
                  <a:latin typeface="Slate Pro" panose="02000506040000020004" pitchFamily="2" charset="0"/>
                  <a:cs typeface="Calibri" charset="0"/>
                  <a:sym typeface="Slate Pro" panose="02000506040000020004" pitchFamily="2" charset="0"/>
                </a:rPr>
                <a:t>Headcount required</a:t>
              </a:r>
            </a:p>
          </p:txBody>
        </p:sp>
        <p:sp>
          <p:nvSpPr>
            <p:cNvPr id="37" name="TextBox 36">
              <a:extLst>
                <a:ext uri="{FF2B5EF4-FFF2-40B4-BE49-F238E27FC236}">
                  <a16:creationId xmlns:a16="http://schemas.microsoft.com/office/drawing/2014/main" id="{154DD19C-3DEE-8EBD-9B13-32345862C057}"/>
                </a:ext>
              </a:extLst>
            </p:cNvPr>
            <p:cNvSpPr txBox="1"/>
            <p:nvPr/>
          </p:nvSpPr>
          <p:spPr>
            <a:xfrm flipH="1">
              <a:off x="6574241" y="4223884"/>
              <a:ext cx="4985335" cy="480996"/>
            </a:xfrm>
            <a:prstGeom prst="rect">
              <a:avLst/>
            </a:prstGeom>
            <a:solidFill>
              <a:schemeClr val="bg1">
                <a:lumMod val="95000"/>
              </a:schemeClr>
            </a:solidFill>
            <a:ln>
              <a:noFill/>
            </a:ln>
          </p:spPr>
          <p:txBody>
            <a:bodyPr wrap="square" rtlCol="0">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Lst>
              </a:pPr>
              <a:endParaRPr lang="en-US" sz="1400" dirty="0">
                <a:solidFill>
                  <a:schemeClr val="tx1"/>
                </a:solidFill>
                <a:latin typeface="Slate Pro" panose="02000506040000020004" pitchFamily="2" charset="0"/>
                <a:ea typeface="Calibri" charset="0"/>
                <a:cs typeface="Calibri" charset="0"/>
                <a:sym typeface="Slate Pro" panose="02000506040000020004" pitchFamily="2" charset="0"/>
              </a:endParaRPr>
            </a:p>
          </p:txBody>
        </p:sp>
        <p:grpSp>
          <p:nvGrpSpPr>
            <p:cNvPr id="41" name="Group 40">
              <a:extLst>
                <a:ext uri="{FF2B5EF4-FFF2-40B4-BE49-F238E27FC236}">
                  <a16:creationId xmlns:a16="http://schemas.microsoft.com/office/drawing/2014/main" id="{D23FA17E-113F-7753-0639-28F05EF7D84E}"/>
                </a:ext>
              </a:extLst>
            </p:cNvPr>
            <p:cNvGrpSpPr/>
            <p:nvPr/>
          </p:nvGrpSpPr>
          <p:grpSpPr>
            <a:xfrm>
              <a:off x="6574242" y="4036711"/>
              <a:ext cx="4985337" cy="352618"/>
              <a:chOff x="6586550" y="4075148"/>
              <a:chExt cx="4985337" cy="352618"/>
            </a:xfrm>
          </p:grpSpPr>
          <p:cxnSp>
            <p:nvCxnSpPr>
              <p:cNvPr id="42" name="Straight Connector 41">
                <a:extLst>
                  <a:ext uri="{FF2B5EF4-FFF2-40B4-BE49-F238E27FC236}">
                    <a16:creationId xmlns:a16="http://schemas.microsoft.com/office/drawing/2014/main" id="{A8420FC8-6A32-61BC-5393-FC1B668EC28D}"/>
                  </a:ext>
                </a:extLst>
              </p:cNvPr>
              <p:cNvCxnSpPr>
                <a:cxnSpLocks/>
              </p:cNvCxnSpPr>
              <p:nvPr/>
            </p:nvCxnSpPr>
            <p:spPr>
              <a:xfrm>
                <a:off x="6586550" y="4251460"/>
                <a:ext cx="49853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255081A2-C6F9-F31F-E7E1-9389164E8272}"/>
                  </a:ext>
                </a:extLst>
              </p:cNvPr>
              <p:cNvSpPr/>
              <p:nvPr/>
            </p:nvSpPr>
            <p:spPr bwMode="auto">
              <a:xfrm>
                <a:off x="8903015" y="4075148"/>
                <a:ext cx="352406" cy="352618"/>
              </a:xfrm>
              <a:prstGeom prst="ellipse">
                <a:avLst/>
              </a:prstGeom>
              <a:solidFill>
                <a:schemeClr val="accent1"/>
              </a:solidFill>
              <a:ln w="12700">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b="1" dirty="0">
                    <a:solidFill>
                      <a:schemeClr val="bg1"/>
                    </a:solidFill>
                    <a:latin typeface="Slate Pro" panose="02000506040000020004" pitchFamily="2" charset="0"/>
                    <a:sym typeface="Slate Pro" panose="02000506040000020004" pitchFamily="2" charset="0"/>
                  </a:rPr>
                  <a:t>÷</a:t>
                </a:r>
              </a:p>
            </p:txBody>
          </p:sp>
        </p:grpSp>
        <p:sp>
          <p:nvSpPr>
            <p:cNvPr id="44" name="TextBox 43">
              <a:extLst>
                <a:ext uri="{FF2B5EF4-FFF2-40B4-BE49-F238E27FC236}">
                  <a16:creationId xmlns:a16="http://schemas.microsoft.com/office/drawing/2014/main" id="{2FE43F9B-802A-0DDB-9DE6-3022F5417ADA}"/>
                </a:ext>
              </a:extLst>
            </p:cNvPr>
            <p:cNvSpPr txBox="1"/>
            <p:nvPr/>
          </p:nvSpPr>
          <p:spPr>
            <a:xfrm>
              <a:off x="6598205" y="4377132"/>
              <a:ext cx="4961373" cy="184666"/>
            </a:xfrm>
            <a:prstGeom prst="rect">
              <a:avLst/>
            </a:prstGeom>
            <a:noFill/>
          </p:spPr>
          <p:txBody>
            <a:bodyPr wrap="square" lIns="0" tIns="0" rIns="0" bIns="0" rtlCol="0" anchor="t">
              <a:sp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1200" b="1" dirty="0">
                  <a:latin typeface="Slate Pro" panose="02000506040000020004" pitchFamily="2" charset="0"/>
                  <a:cs typeface="Calibri" charset="0"/>
                  <a:sym typeface="Slate Pro" panose="02000506040000020004" pitchFamily="2" charset="0"/>
                </a:rPr>
                <a:t>Average rep selling time</a:t>
              </a:r>
            </a:p>
          </p:txBody>
        </p:sp>
      </p:grpSp>
      <p:sp>
        <p:nvSpPr>
          <p:cNvPr id="2" name="Title 1">
            <a:extLst>
              <a:ext uri="{FF2B5EF4-FFF2-40B4-BE49-F238E27FC236}">
                <a16:creationId xmlns:a16="http://schemas.microsoft.com/office/drawing/2014/main" id="{E1DB278E-1090-8889-3F2D-2502C8D595D0}"/>
              </a:ext>
            </a:extLst>
          </p:cNvPr>
          <p:cNvSpPr>
            <a:spLocks noGrp="1"/>
          </p:cNvSpPr>
          <p:nvPr>
            <p:ph type="title"/>
          </p:nvPr>
        </p:nvSpPr>
        <p:spPr/>
        <p:txBody>
          <a:bodyPr vert="horz"/>
          <a:lstStyle/>
          <a:p>
            <a:r>
              <a:rPr lang="en-US" dirty="0"/>
              <a:t>Develop a headcount cost model to enhance decision-making on hiring and productivity </a:t>
            </a:r>
          </a:p>
        </p:txBody>
      </p:sp>
      <p:graphicFrame>
        <p:nvGraphicFramePr>
          <p:cNvPr id="8" name="Table 2">
            <a:extLst>
              <a:ext uri="{FF2B5EF4-FFF2-40B4-BE49-F238E27FC236}">
                <a16:creationId xmlns:a16="http://schemas.microsoft.com/office/drawing/2014/main" id="{653EBE0E-D0B1-9C12-3769-C45BD314BB4E}"/>
              </a:ext>
            </a:extLst>
          </p:cNvPr>
          <p:cNvGraphicFramePr>
            <a:graphicFrameLocks noGrp="1"/>
          </p:cNvGraphicFramePr>
          <p:nvPr>
            <p:extLst>
              <p:ext uri="{D42A27DB-BD31-4B8C-83A1-F6EECF244321}">
                <p14:modId xmlns:p14="http://schemas.microsoft.com/office/powerpoint/2010/main" val="474796755"/>
              </p:ext>
            </p:extLst>
          </p:nvPr>
        </p:nvGraphicFramePr>
        <p:xfrm>
          <a:off x="620112" y="5851327"/>
          <a:ext cx="10962290" cy="320873"/>
        </p:xfrm>
        <a:graphic>
          <a:graphicData uri="http://schemas.openxmlformats.org/drawingml/2006/table">
            <a:tbl>
              <a:tblPr firstRow="1" bandRow="1">
                <a:effectLst/>
                <a:tableStyleId>{073A0DAA-6AF3-43AB-8588-CEC1D06C72B9}</a:tableStyleId>
              </a:tblPr>
              <a:tblGrid>
                <a:gridCol w="2192458">
                  <a:extLst>
                    <a:ext uri="{9D8B030D-6E8A-4147-A177-3AD203B41FA5}">
                      <a16:colId xmlns:a16="http://schemas.microsoft.com/office/drawing/2014/main" val="61347438"/>
                    </a:ext>
                  </a:extLst>
                </a:gridCol>
                <a:gridCol w="2192458">
                  <a:extLst>
                    <a:ext uri="{9D8B030D-6E8A-4147-A177-3AD203B41FA5}">
                      <a16:colId xmlns:a16="http://schemas.microsoft.com/office/drawing/2014/main" val="3353961594"/>
                    </a:ext>
                  </a:extLst>
                </a:gridCol>
                <a:gridCol w="2192458">
                  <a:extLst>
                    <a:ext uri="{9D8B030D-6E8A-4147-A177-3AD203B41FA5}">
                      <a16:colId xmlns:a16="http://schemas.microsoft.com/office/drawing/2014/main" val="3446201109"/>
                    </a:ext>
                  </a:extLst>
                </a:gridCol>
                <a:gridCol w="2192458">
                  <a:extLst>
                    <a:ext uri="{9D8B030D-6E8A-4147-A177-3AD203B41FA5}">
                      <a16:colId xmlns:a16="http://schemas.microsoft.com/office/drawing/2014/main" val="3624207305"/>
                    </a:ext>
                  </a:extLst>
                </a:gridCol>
                <a:gridCol w="2192458">
                  <a:extLst>
                    <a:ext uri="{9D8B030D-6E8A-4147-A177-3AD203B41FA5}">
                      <a16:colId xmlns:a16="http://schemas.microsoft.com/office/drawing/2014/main" val="2933868988"/>
                    </a:ext>
                  </a:extLst>
                </a:gridCol>
              </a:tblGrid>
              <a:tr h="320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Slate Pro" panose="02000506040000020004" pitchFamily="2" charset="0"/>
                          <a:sym typeface="Slate Pro" panose="02000506040000020004" pitchFamily="2" charset="0"/>
                        </a:rPr>
                        <a:t>Analysis and Performance Review</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Customer and Rep Surveys</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Capacity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bg1"/>
                          </a:solidFill>
                          <a:latin typeface="Slate Pro" panose="02000506040000020004" pitchFamily="2" charset="0"/>
                          <a:sym typeface="Slate Pro" panose="02000506040000020004" pitchFamily="2" charset="0"/>
                        </a:rPr>
                        <a:t>Headcount Cost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Coverage and Final Decision</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38023345"/>
                  </a:ext>
                </a:extLst>
              </a:tr>
            </a:tbl>
          </a:graphicData>
        </a:graphic>
      </p:graphicFrame>
      <p:sp>
        <p:nvSpPr>
          <p:cNvPr id="4" name="Rectangle 3">
            <a:extLst>
              <a:ext uri="{FF2B5EF4-FFF2-40B4-BE49-F238E27FC236}">
                <a16:creationId xmlns:a16="http://schemas.microsoft.com/office/drawing/2014/main" id="{85ADC85A-65F6-7AE6-FD2E-70F57D39E9E0}"/>
              </a:ext>
            </a:extLst>
          </p:cNvPr>
          <p:cNvSpPr/>
          <p:nvPr/>
        </p:nvSpPr>
        <p:spPr>
          <a:xfrm>
            <a:off x="609598" y="1064439"/>
            <a:ext cx="4048127" cy="14829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822960" tIns="182880" rIns="182880" bIns="182880" rtlCol="0" anchor="ctr"/>
          <a:lstStyle/>
          <a:p>
            <a:pPr defTabSz="228600">
              <a:spcAft>
                <a:spcPts val="300"/>
              </a:spcAft>
              <a:buClr>
                <a:srgbClr val="D9A800"/>
              </a:buClr>
              <a:tabLst>
                <a:tab pos="182880" algn="l"/>
                <a:tab pos="365760" algn="l"/>
                <a:tab pos="548640" algn="l"/>
                <a:tab pos="731520" algn="l"/>
                <a:tab pos="914400" algn="l"/>
                <a:tab pos="1097280" algn="l"/>
                <a:tab pos="1280160" algn="l"/>
                <a:tab pos="1463040" algn="l"/>
                <a:tab pos="1645920" algn="l"/>
                <a:tab pos="1828800" algn="l"/>
              </a:tabLst>
            </a:pPr>
            <a:r>
              <a:rPr lang="en-US" sz="1400" b="1" dirty="0">
                <a:solidFill>
                  <a:schemeClr val="bg1"/>
                </a:solidFill>
                <a:latin typeface="Slate Pro" panose="02000506040000020004" pitchFamily="2" charset="0"/>
                <a:cs typeface="Calibri" charset="0"/>
                <a:sym typeface="Slate Pro" panose="02000506040000020004" pitchFamily="2" charset="0"/>
              </a:rPr>
              <a:t>A final piece of building your organizational design and coverage model is understanding the ideal headcount for your new organization.</a:t>
            </a:r>
          </a:p>
        </p:txBody>
      </p:sp>
      <p:sp>
        <p:nvSpPr>
          <p:cNvPr id="5" name="Rectangle 4">
            <a:extLst>
              <a:ext uri="{FF2B5EF4-FFF2-40B4-BE49-F238E27FC236}">
                <a16:creationId xmlns:a16="http://schemas.microsoft.com/office/drawing/2014/main" id="{8E1E859C-E35F-F926-F191-C1AC81A2A350}"/>
              </a:ext>
            </a:extLst>
          </p:cNvPr>
          <p:cNvSpPr/>
          <p:nvPr/>
        </p:nvSpPr>
        <p:spPr>
          <a:xfrm>
            <a:off x="614855" y="2609849"/>
            <a:ext cx="4048127" cy="15118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228600" rtl="0" eaLnBrk="1" fontAlgn="auto" latinLnBrk="0" hangingPunct="1">
              <a:lnSpc>
                <a:spcPct val="100000"/>
              </a:lnSpc>
              <a:spcBef>
                <a:spcPts val="0"/>
              </a:spcBef>
              <a:spcAft>
                <a:spcPts val="300"/>
              </a:spcAft>
              <a:buClr>
                <a:srgbClr val="D9A800"/>
              </a:buClr>
              <a:buSzTx/>
              <a:buFontTx/>
              <a:buNone/>
              <a:tabLst>
                <a:tab pos="182880" algn="l"/>
                <a:tab pos="365760" algn="l"/>
                <a:tab pos="548640" algn="l"/>
                <a:tab pos="731520" algn="l"/>
                <a:tab pos="914400" algn="l"/>
                <a:tab pos="1097280" algn="l"/>
                <a:tab pos="1280160" algn="l"/>
                <a:tab pos="1463040" algn="l"/>
                <a:tab pos="1645920" algn="l"/>
                <a:tab pos="1828800" algn="l"/>
              </a:tabLst>
              <a:defRPr/>
            </a:pPr>
            <a:r>
              <a:rPr kumimoji="0" lang="en-US" sz="1400" b="1" i="0" u="none" strike="noStrike" kern="1200" cap="none" spc="0" normalizeH="0" baseline="0" noProof="0" dirty="0">
                <a:ln>
                  <a:noFill/>
                </a:ln>
                <a:solidFill>
                  <a:srgbClr val="FFFFFF"/>
                </a:solidFill>
                <a:effectLst/>
                <a:uLnTx/>
                <a:uFillTx/>
                <a:latin typeface="Slate Pro" panose="02000506040000020004" pitchFamily="2" charset="0"/>
                <a:cs typeface="Calibri" charset="0"/>
                <a:sym typeface="Slate Pro" panose="02000506040000020004" pitchFamily="2" charset="0"/>
              </a:rPr>
              <a:t>Determine the following decisions:</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00" dirty="0">
                <a:solidFill>
                  <a:schemeClr val="bg1"/>
                </a:solidFill>
                <a:latin typeface="Slate Pro" panose="02000506040000020004" pitchFamily="2" charset="0"/>
                <a:sym typeface="Slate Pro" panose="02000506040000020004" pitchFamily="2" charset="0"/>
              </a:rPr>
              <a:t>How many people are needed for the future state?</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00" dirty="0">
                <a:solidFill>
                  <a:schemeClr val="bg1"/>
                </a:solidFill>
                <a:latin typeface="Slate Pro" panose="02000506040000020004" pitchFamily="2" charset="0"/>
                <a:sym typeface="Slate Pro" panose="02000506040000020004" pitchFamily="2" charset="0"/>
              </a:rPr>
              <a:t>How many people from the current team will make the transition?</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00" dirty="0">
                <a:solidFill>
                  <a:schemeClr val="bg1"/>
                </a:solidFill>
                <a:latin typeface="Slate Pro" panose="02000506040000020004" pitchFamily="2" charset="0"/>
                <a:sym typeface="Slate Pro" panose="02000506040000020004" pitchFamily="2" charset="0"/>
              </a:rPr>
              <a:t>How many new heads are going to be required?</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00" dirty="0">
                <a:solidFill>
                  <a:schemeClr val="bg1"/>
                </a:solidFill>
                <a:latin typeface="Slate Pro" panose="02000506040000020004" pitchFamily="2" charset="0"/>
                <a:sym typeface="Slate Pro" panose="02000506040000020004" pitchFamily="2" charset="0"/>
              </a:rPr>
              <a:t>Who will be transiting from the group leadership team to operations to manage the transitioning accounts? </a:t>
            </a:r>
          </a:p>
        </p:txBody>
      </p:sp>
      <p:sp>
        <p:nvSpPr>
          <p:cNvPr id="3" name="Rectangle 2">
            <a:extLst>
              <a:ext uri="{FF2B5EF4-FFF2-40B4-BE49-F238E27FC236}">
                <a16:creationId xmlns:a16="http://schemas.microsoft.com/office/drawing/2014/main" id="{29EA9AB8-08BC-D9C8-BF20-1B04F0DD6250}"/>
              </a:ext>
            </a:extLst>
          </p:cNvPr>
          <p:cNvSpPr/>
          <p:nvPr/>
        </p:nvSpPr>
        <p:spPr>
          <a:xfrm>
            <a:off x="614855" y="4184114"/>
            <a:ext cx="4048127" cy="15118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228600" rtl="0" eaLnBrk="1" fontAlgn="auto" latinLnBrk="0" hangingPunct="1">
              <a:lnSpc>
                <a:spcPct val="100000"/>
              </a:lnSpc>
              <a:spcBef>
                <a:spcPts val="0"/>
              </a:spcBef>
              <a:spcAft>
                <a:spcPts val="300"/>
              </a:spcAft>
              <a:buClr>
                <a:srgbClr val="D9A800"/>
              </a:buClr>
              <a:buSzTx/>
              <a:buFontTx/>
              <a:buNone/>
              <a:tabLst>
                <a:tab pos="182880" algn="l"/>
                <a:tab pos="365760" algn="l"/>
                <a:tab pos="548640" algn="l"/>
                <a:tab pos="731520" algn="l"/>
                <a:tab pos="914400" algn="l"/>
                <a:tab pos="1097280" algn="l"/>
                <a:tab pos="1280160" algn="l"/>
                <a:tab pos="1463040" algn="l"/>
                <a:tab pos="1645920" algn="l"/>
                <a:tab pos="1828800" algn="l"/>
              </a:tabLst>
              <a:defRPr/>
            </a:pPr>
            <a:r>
              <a:rPr kumimoji="0" lang="en-US" sz="1400" b="1" i="0" u="none" strike="noStrike" kern="1200" cap="none" spc="0" normalizeH="0" baseline="0" noProof="0" dirty="0">
                <a:ln>
                  <a:noFill/>
                </a:ln>
                <a:solidFill>
                  <a:srgbClr val="FFFFFF"/>
                </a:solidFill>
                <a:effectLst/>
                <a:uLnTx/>
                <a:uFillTx/>
                <a:latin typeface="Slate Pro" panose="02000506040000020004" pitchFamily="2" charset="0"/>
                <a:cs typeface="Calibri" charset="0"/>
                <a:sym typeface="Slate Pro" panose="02000506040000020004" pitchFamily="2" charset="0"/>
              </a:rPr>
              <a:t>Things to consider:</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100" dirty="0">
                <a:solidFill>
                  <a:schemeClr val="bg1"/>
                </a:solidFill>
                <a:latin typeface="Slate Pro" panose="02000506040000020004" pitchFamily="2" charset="0"/>
                <a:sym typeface="Slate Pro" panose="02000506040000020004" pitchFamily="2" charset="0"/>
              </a:rPr>
              <a:t>Build model for both current and new positions.</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100" dirty="0">
                <a:solidFill>
                  <a:schemeClr val="bg1"/>
                </a:solidFill>
                <a:latin typeface="Slate Pro" panose="02000506040000020004" pitchFamily="2" charset="0"/>
                <a:sym typeface="Slate Pro" panose="02000506040000020004" pitchFamily="2" charset="0"/>
              </a:rPr>
              <a:t>Build separate model or inputs for different geographies.</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100" dirty="0">
                <a:solidFill>
                  <a:schemeClr val="bg1"/>
                </a:solidFill>
                <a:latin typeface="Slate Pro" panose="02000506040000020004" pitchFamily="2" charset="0"/>
                <a:sym typeface="Slate Pro" panose="02000506040000020004" pitchFamily="2" charset="0"/>
              </a:rPr>
              <a:t>Distinguish cost model between routes to market (direct vs channel, field vs inside).</a:t>
            </a:r>
          </a:p>
        </p:txBody>
      </p:sp>
      <p:sp>
        <p:nvSpPr>
          <p:cNvPr id="12" name="Rectangle 11">
            <a:extLst>
              <a:ext uri="{FF2B5EF4-FFF2-40B4-BE49-F238E27FC236}">
                <a16:creationId xmlns:a16="http://schemas.microsoft.com/office/drawing/2014/main" id="{34C2FD2F-2ADB-975E-07C4-964547F6966C}"/>
              </a:ext>
            </a:extLst>
          </p:cNvPr>
          <p:cNvSpPr/>
          <p:nvPr/>
        </p:nvSpPr>
        <p:spPr>
          <a:xfrm>
            <a:off x="609598" y="1489505"/>
            <a:ext cx="632851" cy="632851"/>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72" name="Freeform 131">
            <a:extLst>
              <a:ext uri="{FF2B5EF4-FFF2-40B4-BE49-F238E27FC236}">
                <a16:creationId xmlns:a16="http://schemas.microsoft.com/office/drawing/2014/main" id="{5DB945F7-1FB1-1784-8315-9863F4F5EE99}"/>
              </a:ext>
            </a:extLst>
          </p:cNvPr>
          <p:cNvSpPr>
            <a:spLocks noEditPoints="1"/>
          </p:cNvSpPr>
          <p:nvPr/>
        </p:nvSpPr>
        <p:spPr bwMode="auto">
          <a:xfrm>
            <a:off x="743180" y="1607815"/>
            <a:ext cx="360363" cy="346075"/>
          </a:xfrm>
          <a:custGeom>
            <a:avLst/>
            <a:gdLst>
              <a:gd name="T0" fmla="*/ 95 w 96"/>
              <a:gd name="T1" fmla="*/ 43 h 92"/>
              <a:gd name="T2" fmla="*/ 49 w 96"/>
              <a:gd name="T3" fmla="*/ 1 h 92"/>
              <a:gd name="T4" fmla="*/ 47 w 96"/>
              <a:gd name="T5" fmla="*/ 1 h 92"/>
              <a:gd name="T6" fmla="*/ 1 w 96"/>
              <a:gd name="T7" fmla="*/ 43 h 92"/>
              <a:gd name="T8" fmla="*/ 0 w 96"/>
              <a:gd name="T9" fmla="*/ 45 h 92"/>
              <a:gd name="T10" fmla="*/ 2 w 96"/>
              <a:gd name="T11" fmla="*/ 46 h 92"/>
              <a:gd name="T12" fmla="*/ 12 w 96"/>
              <a:gd name="T13" fmla="*/ 46 h 92"/>
              <a:gd name="T14" fmla="*/ 12 w 96"/>
              <a:gd name="T15" fmla="*/ 90 h 92"/>
              <a:gd name="T16" fmla="*/ 14 w 96"/>
              <a:gd name="T17" fmla="*/ 92 h 92"/>
              <a:gd name="T18" fmla="*/ 82 w 96"/>
              <a:gd name="T19" fmla="*/ 92 h 92"/>
              <a:gd name="T20" fmla="*/ 84 w 96"/>
              <a:gd name="T21" fmla="*/ 90 h 92"/>
              <a:gd name="T22" fmla="*/ 84 w 96"/>
              <a:gd name="T23" fmla="*/ 46 h 92"/>
              <a:gd name="T24" fmla="*/ 94 w 96"/>
              <a:gd name="T25" fmla="*/ 46 h 92"/>
              <a:gd name="T26" fmla="*/ 96 w 96"/>
              <a:gd name="T27" fmla="*/ 45 h 92"/>
              <a:gd name="T28" fmla="*/ 95 w 96"/>
              <a:gd name="T29" fmla="*/ 43 h 92"/>
              <a:gd name="T30" fmla="*/ 34 w 96"/>
              <a:gd name="T31" fmla="*/ 32 h 92"/>
              <a:gd name="T32" fmla="*/ 40 w 96"/>
              <a:gd name="T33" fmla="*/ 38 h 92"/>
              <a:gd name="T34" fmla="*/ 34 w 96"/>
              <a:gd name="T35" fmla="*/ 44 h 92"/>
              <a:gd name="T36" fmla="*/ 28 w 96"/>
              <a:gd name="T37" fmla="*/ 38 h 92"/>
              <a:gd name="T38" fmla="*/ 34 w 96"/>
              <a:gd name="T39" fmla="*/ 32 h 92"/>
              <a:gd name="T40" fmla="*/ 44 w 96"/>
              <a:gd name="T41" fmla="*/ 60 h 92"/>
              <a:gd name="T42" fmla="*/ 40 w 96"/>
              <a:gd name="T43" fmla="*/ 66 h 92"/>
              <a:gd name="T44" fmla="*/ 40 w 96"/>
              <a:gd name="T45" fmla="*/ 84 h 92"/>
              <a:gd name="T46" fmla="*/ 28 w 96"/>
              <a:gd name="T47" fmla="*/ 84 h 92"/>
              <a:gd name="T48" fmla="*/ 28 w 96"/>
              <a:gd name="T49" fmla="*/ 66 h 92"/>
              <a:gd name="T50" fmla="*/ 24 w 96"/>
              <a:gd name="T51" fmla="*/ 60 h 92"/>
              <a:gd name="T52" fmla="*/ 24 w 96"/>
              <a:gd name="T53" fmla="*/ 48 h 92"/>
              <a:gd name="T54" fmla="*/ 44 w 96"/>
              <a:gd name="T55" fmla="*/ 48 h 92"/>
              <a:gd name="T56" fmla="*/ 44 w 96"/>
              <a:gd name="T57" fmla="*/ 60 h 92"/>
              <a:gd name="T58" fmla="*/ 62 w 96"/>
              <a:gd name="T59" fmla="*/ 32 h 92"/>
              <a:gd name="T60" fmla="*/ 68 w 96"/>
              <a:gd name="T61" fmla="*/ 38 h 92"/>
              <a:gd name="T62" fmla="*/ 62 w 96"/>
              <a:gd name="T63" fmla="*/ 44 h 92"/>
              <a:gd name="T64" fmla="*/ 56 w 96"/>
              <a:gd name="T65" fmla="*/ 38 h 92"/>
              <a:gd name="T66" fmla="*/ 62 w 96"/>
              <a:gd name="T67" fmla="*/ 32 h 92"/>
              <a:gd name="T68" fmla="*/ 72 w 96"/>
              <a:gd name="T69" fmla="*/ 60 h 92"/>
              <a:gd name="T70" fmla="*/ 68 w 96"/>
              <a:gd name="T71" fmla="*/ 66 h 92"/>
              <a:gd name="T72" fmla="*/ 68 w 96"/>
              <a:gd name="T73" fmla="*/ 84 h 92"/>
              <a:gd name="T74" fmla="*/ 56 w 96"/>
              <a:gd name="T75" fmla="*/ 84 h 92"/>
              <a:gd name="T76" fmla="*/ 56 w 96"/>
              <a:gd name="T77" fmla="*/ 66 h 92"/>
              <a:gd name="T78" fmla="*/ 52 w 96"/>
              <a:gd name="T79" fmla="*/ 60 h 92"/>
              <a:gd name="T80" fmla="*/ 52 w 96"/>
              <a:gd name="T81" fmla="*/ 48 h 92"/>
              <a:gd name="T82" fmla="*/ 72 w 96"/>
              <a:gd name="T83" fmla="*/ 48 h 92"/>
              <a:gd name="T84" fmla="*/ 72 w 96"/>
              <a:gd name="T85" fmla="*/ 6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92">
                <a:moveTo>
                  <a:pt x="95" y="43"/>
                </a:moveTo>
                <a:cubicBezTo>
                  <a:pt x="49" y="1"/>
                  <a:pt x="49" y="1"/>
                  <a:pt x="49" y="1"/>
                </a:cubicBezTo>
                <a:cubicBezTo>
                  <a:pt x="49" y="0"/>
                  <a:pt x="47" y="0"/>
                  <a:pt x="47" y="1"/>
                </a:cubicBezTo>
                <a:cubicBezTo>
                  <a:pt x="1" y="43"/>
                  <a:pt x="1" y="43"/>
                  <a:pt x="1" y="43"/>
                </a:cubicBezTo>
                <a:cubicBezTo>
                  <a:pt x="0" y="43"/>
                  <a:pt x="0" y="44"/>
                  <a:pt x="0" y="45"/>
                </a:cubicBezTo>
                <a:cubicBezTo>
                  <a:pt x="0" y="45"/>
                  <a:pt x="1" y="46"/>
                  <a:pt x="2" y="46"/>
                </a:cubicBezTo>
                <a:cubicBezTo>
                  <a:pt x="12" y="46"/>
                  <a:pt x="12" y="46"/>
                  <a:pt x="12" y="46"/>
                </a:cubicBezTo>
                <a:cubicBezTo>
                  <a:pt x="12" y="90"/>
                  <a:pt x="12" y="90"/>
                  <a:pt x="12" y="90"/>
                </a:cubicBezTo>
                <a:cubicBezTo>
                  <a:pt x="12" y="91"/>
                  <a:pt x="13" y="92"/>
                  <a:pt x="14" y="92"/>
                </a:cubicBezTo>
                <a:cubicBezTo>
                  <a:pt x="82" y="92"/>
                  <a:pt x="82" y="92"/>
                  <a:pt x="82" y="92"/>
                </a:cubicBezTo>
                <a:cubicBezTo>
                  <a:pt x="83" y="92"/>
                  <a:pt x="84" y="91"/>
                  <a:pt x="84" y="90"/>
                </a:cubicBezTo>
                <a:cubicBezTo>
                  <a:pt x="84" y="46"/>
                  <a:pt x="84" y="46"/>
                  <a:pt x="84" y="46"/>
                </a:cubicBezTo>
                <a:cubicBezTo>
                  <a:pt x="94" y="46"/>
                  <a:pt x="94" y="46"/>
                  <a:pt x="94" y="46"/>
                </a:cubicBezTo>
                <a:cubicBezTo>
                  <a:pt x="95" y="46"/>
                  <a:pt x="96" y="45"/>
                  <a:pt x="96" y="45"/>
                </a:cubicBezTo>
                <a:cubicBezTo>
                  <a:pt x="96" y="44"/>
                  <a:pt x="96" y="43"/>
                  <a:pt x="95" y="43"/>
                </a:cubicBezTo>
                <a:close/>
                <a:moveTo>
                  <a:pt x="34" y="32"/>
                </a:moveTo>
                <a:cubicBezTo>
                  <a:pt x="37" y="32"/>
                  <a:pt x="40" y="35"/>
                  <a:pt x="40" y="38"/>
                </a:cubicBezTo>
                <a:cubicBezTo>
                  <a:pt x="40" y="41"/>
                  <a:pt x="37" y="44"/>
                  <a:pt x="34" y="44"/>
                </a:cubicBezTo>
                <a:cubicBezTo>
                  <a:pt x="31" y="44"/>
                  <a:pt x="28" y="41"/>
                  <a:pt x="28" y="38"/>
                </a:cubicBezTo>
                <a:cubicBezTo>
                  <a:pt x="28" y="35"/>
                  <a:pt x="31" y="32"/>
                  <a:pt x="34" y="32"/>
                </a:cubicBezTo>
                <a:close/>
                <a:moveTo>
                  <a:pt x="44" y="60"/>
                </a:moveTo>
                <a:cubicBezTo>
                  <a:pt x="44" y="63"/>
                  <a:pt x="43" y="66"/>
                  <a:pt x="40" y="66"/>
                </a:cubicBezTo>
                <a:cubicBezTo>
                  <a:pt x="40" y="84"/>
                  <a:pt x="40" y="84"/>
                  <a:pt x="40" y="84"/>
                </a:cubicBezTo>
                <a:cubicBezTo>
                  <a:pt x="28" y="84"/>
                  <a:pt x="28" y="84"/>
                  <a:pt x="28" y="84"/>
                </a:cubicBezTo>
                <a:cubicBezTo>
                  <a:pt x="28" y="66"/>
                  <a:pt x="28" y="66"/>
                  <a:pt x="28" y="66"/>
                </a:cubicBezTo>
                <a:cubicBezTo>
                  <a:pt x="25" y="66"/>
                  <a:pt x="24" y="63"/>
                  <a:pt x="24" y="60"/>
                </a:cubicBezTo>
                <a:cubicBezTo>
                  <a:pt x="24" y="48"/>
                  <a:pt x="24" y="48"/>
                  <a:pt x="24" y="48"/>
                </a:cubicBezTo>
                <a:cubicBezTo>
                  <a:pt x="44" y="48"/>
                  <a:pt x="44" y="48"/>
                  <a:pt x="44" y="48"/>
                </a:cubicBezTo>
                <a:lnTo>
                  <a:pt x="44" y="60"/>
                </a:lnTo>
                <a:close/>
                <a:moveTo>
                  <a:pt x="62" y="32"/>
                </a:moveTo>
                <a:cubicBezTo>
                  <a:pt x="65" y="32"/>
                  <a:pt x="68" y="35"/>
                  <a:pt x="68" y="38"/>
                </a:cubicBezTo>
                <a:cubicBezTo>
                  <a:pt x="68" y="41"/>
                  <a:pt x="65" y="44"/>
                  <a:pt x="62" y="44"/>
                </a:cubicBezTo>
                <a:cubicBezTo>
                  <a:pt x="59" y="44"/>
                  <a:pt x="56" y="41"/>
                  <a:pt x="56" y="38"/>
                </a:cubicBezTo>
                <a:cubicBezTo>
                  <a:pt x="56" y="35"/>
                  <a:pt x="59" y="32"/>
                  <a:pt x="62" y="32"/>
                </a:cubicBezTo>
                <a:close/>
                <a:moveTo>
                  <a:pt x="72" y="60"/>
                </a:moveTo>
                <a:cubicBezTo>
                  <a:pt x="72" y="63"/>
                  <a:pt x="71" y="66"/>
                  <a:pt x="68" y="66"/>
                </a:cubicBezTo>
                <a:cubicBezTo>
                  <a:pt x="68" y="84"/>
                  <a:pt x="68" y="84"/>
                  <a:pt x="68" y="84"/>
                </a:cubicBezTo>
                <a:cubicBezTo>
                  <a:pt x="56" y="84"/>
                  <a:pt x="56" y="84"/>
                  <a:pt x="56" y="84"/>
                </a:cubicBezTo>
                <a:cubicBezTo>
                  <a:pt x="56" y="66"/>
                  <a:pt x="56" y="66"/>
                  <a:pt x="56" y="66"/>
                </a:cubicBezTo>
                <a:cubicBezTo>
                  <a:pt x="53" y="66"/>
                  <a:pt x="52" y="63"/>
                  <a:pt x="52" y="60"/>
                </a:cubicBezTo>
                <a:cubicBezTo>
                  <a:pt x="52" y="48"/>
                  <a:pt x="52" y="48"/>
                  <a:pt x="52" y="48"/>
                </a:cubicBezTo>
                <a:cubicBezTo>
                  <a:pt x="72" y="48"/>
                  <a:pt x="72" y="48"/>
                  <a:pt x="72" y="48"/>
                </a:cubicBezTo>
                <a:lnTo>
                  <a:pt x="72" y="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nvGrpSpPr>
          <p:cNvPr id="73" name="Group 72">
            <a:extLst>
              <a:ext uri="{FF2B5EF4-FFF2-40B4-BE49-F238E27FC236}">
                <a16:creationId xmlns:a16="http://schemas.microsoft.com/office/drawing/2014/main" id="{F6C2362A-9CB1-9787-F77F-DCA9D23AEA23}"/>
              </a:ext>
            </a:extLst>
          </p:cNvPr>
          <p:cNvGrpSpPr/>
          <p:nvPr/>
        </p:nvGrpSpPr>
        <p:grpSpPr>
          <a:xfrm>
            <a:off x="4937330" y="3871572"/>
            <a:ext cx="360363" cy="352425"/>
            <a:chOff x="2676526" y="4681538"/>
            <a:chExt cx="360363" cy="352425"/>
          </a:xfrm>
          <a:solidFill>
            <a:schemeClr val="bg1"/>
          </a:solidFill>
        </p:grpSpPr>
        <p:sp>
          <p:nvSpPr>
            <p:cNvPr id="74" name="Freeform 26">
              <a:extLst>
                <a:ext uri="{FF2B5EF4-FFF2-40B4-BE49-F238E27FC236}">
                  <a16:creationId xmlns:a16="http://schemas.microsoft.com/office/drawing/2014/main" id="{6AC8FAB1-2914-3CC9-A98A-DE660B70907C}"/>
                </a:ext>
              </a:extLst>
            </p:cNvPr>
            <p:cNvSpPr>
              <a:spLocks/>
            </p:cNvSpPr>
            <p:nvPr/>
          </p:nvSpPr>
          <p:spPr bwMode="auto">
            <a:xfrm>
              <a:off x="2676526" y="4794250"/>
              <a:ext cx="360363" cy="239713"/>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18 h 64"/>
                <a:gd name="T18" fmla="*/ 66 w 96"/>
                <a:gd name="T19" fmla="*/ 16 h 64"/>
                <a:gd name="T20" fmla="*/ 54 w 96"/>
                <a:gd name="T21" fmla="*/ 16 h 64"/>
                <a:gd name="T22" fmla="*/ 52 w 96"/>
                <a:gd name="T23" fmla="*/ 18 h 64"/>
                <a:gd name="T24" fmla="*/ 52 w 96"/>
                <a:gd name="T25" fmla="*/ 60 h 64"/>
                <a:gd name="T26" fmla="*/ 44 w 96"/>
                <a:gd name="T27" fmla="*/ 60 h 64"/>
                <a:gd name="T28" fmla="*/ 44 w 96"/>
                <a:gd name="T29" fmla="*/ 34 h 64"/>
                <a:gd name="T30" fmla="*/ 42 w 96"/>
                <a:gd name="T31" fmla="*/ 32 h 64"/>
                <a:gd name="T32" fmla="*/ 30 w 96"/>
                <a:gd name="T33" fmla="*/ 32 h 64"/>
                <a:gd name="T34" fmla="*/ 28 w 96"/>
                <a:gd name="T35" fmla="*/ 34 h 64"/>
                <a:gd name="T36" fmla="*/ 28 w 96"/>
                <a:gd name="T37" fmla="*/ 60 h 64"/>
                <a:gd name="T38" fmla="*/ 20 w 96"/>
                <a:gd name="T39" fmla="*/ 60 h 64"/>
                <a:gd name="T40" fmla="*/ 20 w 96"/>
                <a:gd name="T41" fmla="*/ 50 h 64"/>
                <a:gd name="T42" fmla="*/ 18 w 96"/>
                <a:gd name="T43" fmla="*/ 48 h 64"/>
                <a:gd name="T44" fmla="*/ 6 w 96"/>
                <a:gd name="T45" fmla="*/ 48 h 64"/>
                <a:gd name="T46" fmla="*/ 4 w 96"/>
                <a:gd name="T47" fmla="*/ 50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18"/>
                    <a:pt x="68" y="18"/>
                    <a:pt x="68" y="18"/>
                  </a:cubicBezTo>
                  <a:cubicBezTo>
                    <a:pt x="68" y="17"/>
                    <a:pt x="67" y="16"/>
                    <a:pt x="66" y="16"/>
                  </a:cubicBezTo>
                  <a:cubicBezTo>
                    <a:pt x="54" y="16"/>
                    <a:pt x="54" y="16"/>
                    <a:pt x="54" y="16"/>
                  </a:cubicBezTo>
                  <a:cubicBezTo>
                    <a:pt x="53" y="16"/>
                    <a:pt x="52" y="17"/>
                    <a:pt x="52" y="18"/>
                  </a:cubicBezTo>
                  <a:cubicBezTo>
                    <a:pt x="52" y="60"/>
                    <a:pt x="52" y="60"/>
                    <a:pt x="52" y="60"/>
                  </a:cubicBezTo>
                  <a:cubicBezTo>
                    <a:pt x="44" y="60"/>
                    <a:pt x="44" y="60"/>
                    <a:pt x="44" y="60"/>
                  </a:cubicBezTo>
                  <a:cubicBezTo>
                    <a:pt x="44" y="34"/>
                    <a:pt x="44" y="34"/>
                    <a:pt x="44" y="34"/>
                  </a:cubicBezTo>
                  <a:cubicBezTo>
                    <a:pt x="44" y="33"/>
                    <a:pt x="43" y="32"/>
                    <a:pt x="42" y="32"/>
                  </a:cubicBezTo>
                  <a:cubicBezTo>
                    <a:pt x="30" y="32"/>
                    <a:pt x="30" y="32"/>
                    <a:pt x="30" y="32"/>
                  </a:cubicBezTo>
                  <a:cubicBezTo>
                    <a:pt x="29" y="32"/>
                    <a:pt x="28" y="33"/>
                    <a:pt x="28" y="34"/>
                  </a:cubicBezTo>
                  <a:cubicBezTo>
                    <a:pt x="28" y="60"/>
                    <a:pt x="28" y="60"/>
                    <a:pt x="28" y="60"/>
                  </a:cubicBezTo>
                  <a:cubicBezTo>
                    <a:pt x="20" y="60"/>
                    <a:pt x="20" y="60"/>
                    <a:pt x="20" y="60"/>
                  </a:cubicBezTo>
                  <a:cubicBezTo>
                    <a:pt x="20" y="50"/>
                    <a:pt x="20" y="50"/>
                    <a:pt x="20" y="50"/>
                  </a:cubicBezTo>
                  <a:cubicBezTo>
                    <a:pt x="20" y="49"/>
                    <a:pt x="19" y="48"/>
                    <a:pt x="18" y="48"/>
                  </a:cubicBezTo>
                  <a:cubicBezTo>
                    <a:pt x="6" y="48"/>
                    <a:pt x="6" y="48"/>
                    <a:pt x="6" y="48"/>
                  </a:cubicBezTo>
                  <a:cubicBezTo>
                    <a:pt x="5" y="48"/>
                    <a:pt x="4" y="49"/>
                    <a:pt x="4" y="50"/>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75" name="Freeform 27">
              <a:extLst>
                <a:ext uri="{FF2B5EF4-FFF2-40B4-BE49-F238E27FC236}">
                  <a16:creationId xmlns:a16="http://schemas.microsoft.com/office/drawing/2014/main" id="{F17F14E4-09DD-857A-D37F-4F87A30BD12E}"/>
                </a:ext>
              </a:extLst>
            </p:cNvPr>
            <p:cNvSpPr>
              <a:spLocks/>
            </p:cNvSpPr>
            <p:nvPr/>
          </p:nvSpPr>
          <p:spPr bwMode="auto">
            <a:xfrm>
              <a:off x="2714626" y="4681538"/>
              <a:ext cx="285750" cy="203200"/>
            </a:xfrm>
            <a:custGeom>
              <a:avLst/>
              <a:gdLst>
                <a:gd name="T0" fmla="*/ 2 w 76"/>
                <a:gd name="T1" fmla="*/ 54 h 54"/>
                <a:gd name="T2" fmla="*/ 3 w 76"/>
                <a:gd name="T3" fmla="*/ 54 h 54"/>
                <a:gd name="T4" fmla="*/ 71 w 76"/>
                <a:gd name="T5" fmla="*/ 8 h 54"/>
                <a:gd name="T6" fmla="*/ 70 w 76"/>
                <a:gd name="T7" fmla="*/ 20 h 54"/>
                <a:gd name="T8" fmla="*/ 72 w 76"/>
                <a:gd name="T9" fmla="*/ 22 h 54"/>
                <a:gd name="T10" fmla="*/ 72 w 76"/>
                <a:gd name="T11" fmla="*/ 22 h 54"/>
                <a:gd name="T12" fmla="*/ 74 w 76"/>
                <a:gd name="T13" fmla="*/ 20 h 54"/>
                <a:gd name="T14" fmla="*/ 76 w 76"/>
                <a:gd name="T15" fmla="*/ 4 h 54"/>
                <a:gd name="T16" fmla="*/ 74 w 76"/>
                <a:gd name="T17" fmla="*/ 2 h 54"/>
                <a:gd name="T18" fmla="*/ 58 w 76"/>
                <a:gd name="T19" fmla="*/ 0 h 54"/>
                <a:gd name="T20" fmla="*/ 56 w 76"/>
                <a:gd name="T21" fmla="*/ 2 h 54"/>
                <a:gd name="T22" fmla="*/ 58 w 76"/>
                <a:gd name="T23" fmla="*/ 4 h 54"/>
                <a:gd name="T24" fmla="*/ 68 w 76"/>
                <a:gd name="T25" fmla="*/ 5 h 54"/>
                <a:gd name="T26" fmla="*/ 1 w 76"/>
                <a:gd name="T27" fmla="*/ 50 h 54"/>
                <a:gd name="T28" fmla="*/ 0 w 76"/>
                <a:gd name="T29" fmla="*/ 53 h 54"/>
                <a:gd name="T30" fmla="*/ 2 w 76"/>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54">
                  <a:moveTo>
                    <a:pt x="2" y="54"/>
                  </a:moveTo>
                  <a:cubicBezTo>
                    <a:pt x="2" y="54"/>
                    <a:pt x="3" y="54"/>
                    <a:pt x="3" y="54"/>
                  </a:cubicBezTo>
                  <a:cubicBezTo>
                    <a:pt x="71" y="8"/>
                    <a:pt x="71" y="8"/>
                    <a:pt x="71" y="8"/>
                  </a:cubicBezTo>
                  <a:cubicBezTo>
                    <a:pt x="70" y="20"/>
                    <a:pt x="70" y="20"/>
                    <a:pt x="70" y="20"/>
                  </a:cubicBezTo>
                  <a:cubicBezTo>
                    <a:pt x="70" y="21"/>
                    <a:pt x="71" y="22"/>
                    <a:pt x="72" y="22"/>
                  </a:cubicBezTo>
                  <a:cubicBezTo>
                    <a:pt x="72" y="22"/>
                    <a:pt x="72" y="22"/>
                    <a:pt x="72" y="22"/>
                  </a:cubicBezTo>
                  <a:cubicBezTo>
                    <a:pt x="73" y="22"/>
                    <a:pt x="74" y="21"/>
                    <a:pt x="74" y="20"/>
                  </a:cubicBezTo>
                  <a:cubicBezTo>
                    <a:pt x="76" y="4"/>
                    <a:pt x="76" y="4"/>
                    <a:pt x="76" y="4"/>
                  </a:cubicBezTo>
                  <a:cubicBezTo>
                    <a:pt x="76" y="3"/>
                    <a:pt x="75" y="2"/>
                    <a:pt x="74" y="2"/>
                  </a:cubicBezTo>
                  <a:cubicBezTo>
                    <a:pt x="74" y="2"/>
                    <a:pt x="58" y="0"/>
                    <a:pt x="58" y="0"/>
                  </a:cubicBezTo>
                  <a:cubicBezTo>
                    <a:pt x="57" y="0"/>
                    <a:pt x="56" y="1"/>
                    <a:pt x="56" y="2"/>
                  </a:cubicBezTo>
                  <a:cubicBezTo>
                    <a:pt x="56" y="3"/>
                    <a:pt x="57" y="4"/>
                    <a:pt x="58" y="4"/>
                  </a:cubicBezTo>
                  <a:cubicBezTo>
                    <a:pt x="68" y="5"/>
                    <a:pt x="68" y="5"/>
                    <a:pt x="68" y="5"/>
                  </a:cubicBezTo>
                  <a:cubicBezTo>
                    <a:pt x="1" y="50"/>
                    <a:pt x="1" y="50"/>
                    <a:pt x="1" y="50"/>
                  </a:cubicBezTo>
                  <a:cubicBezTo>
                    <a:pt x="0" y="51"/>
                    <a:pt x="0" y="52"/>
                    <a:pt x="0" y="53"/>
                  </a:cubicBezTo>
                  <a:cubicBezTo>
                    <a:pt x="1" y="54"/>
                    <a:pt x="1" y="54"/>
                    <a:pt x="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76" name="Group 75">
            <a:extLst>
              <a:ext uri="{FF2B5EF4-FFF2-40B4-BE49-F238E27FC236}">
                <a16:creationId xmlns:a16="http://schemas.microsoft.com/office/drawing/2014/main" id="{69259137-CF3E-C9D0-E9AA-6C3422193F9C}"/>
              </a:ext>
            </a:extLst>
          </p:cNvPr>
          <p:cNvGrpSpPr/>
          <p:nvPr/>
        </p:nvGrpSpPr>
        <p:grpSpPr>
          <a:xfrm>
            <a:off x="4937330" y="1529537"/>
            <a:ext cx="360363" cy="344488"/>
            <a:chOff x="3397251" y="4689475"/>
            <a:chExt cx="360363" cy="344488"/>
          </a:xfrm>
          <a:solidFill>
            <a:schemeClr val="bg1"/>
          </a:solidFill>
        </p:grpSpPr>
        <p:sp>
          <p:nvSpPr>
            <p:cNvPr id="77" name="Freeform 28">
              <a:extLst>
                <a:ext uri="{FF2B5EF4-FFF2-40B4-BE49-F238E27FC236}">
                  <a16:creationId xmlns:a16="http://schemas.microsoft.com/office/drawing/2014/main" id="{A6793F2B-1A19-540F-A40D-B1F860A76327}"/>
                </a:ext>
              </a:extLst>
            </p:cNvPr>
            <p:cNvSpPr>
              <a:spLocks/>
            </p:cNvSpPr>
            <p:nvPr/>
          </p:nvSpPr>
          <p:spPr bwMode="auto">
            <a:xfrm>
              <a:off x="3397251" y="4794250"/>
              <a:ext cx="360363" cy="239713"/>
            </a:xfrm>
            <a:custGeom>
              <a:avLst/>
              <a:gdLst>
                <a:gd name="T0" fmla="*/ 94 w 96"/>
                <a:gd name="T1" fmla="*/ 60 h 64"/>
                <a:gd name="T2" fmla="*/ 92 w 96"/>
                <a:gd name="T3" fmla="*/ 60 h 64"/>
                <a:gd name="T4" fmla="*/ 92 w 96"/>
                <a:gd name="T5" fmla="*/ 50 h 64"/>
                <a:gd name="T6" fmla="*/ 90 w 96"/>
                <a:gd name="T7" fmla="*/ 48 h 64"/>
                <a:gd name="T8" fmla="*/ 78 w 96"/>
                <a:gd name="T9" fmla="*/ 48 h 64"/>
                <a:gd name="T10" fmla="*/ 76 w 96"/>
                <a:gd name="T11" fmla="*/ 50 h 64"/>
                <a:gd name="T12" fmla="*/ 76 w 96"/>
                <a:gd name="T13" fmla="*/ 60 h 64"/>
                <a:gd name="T14" fmla="*/ 68 w 96"/>
                <a:gd name="T15" fmla="*/ 60 h 64"/>
                <a:gd name="T16" fmla="*/ 68 w 96"/>
                <a:gd name="T17" fmla="*/ 34 h 64"/>
                <a:gd name="T18" fmla="*/ 66 w 96"/>
                <a:gd name="T19" fmla="*/ 32 h 64"/>
                <a:gd name="T20" fmla="*/ 54 w 96"/>
                <a:gd name="T21" fmla="*/ 32 h 64"/>
                <a:gd name="T22" fmla="*/ 52 w 96"/>
                <a:gd name="T23" fmla="*/ 34 h 64"/>
                <a:gd name="T24" fmla="*/ 52 w 96"/>
                <a:gd name="T25" fmla="*/ 60 h 64"/>
                <a:gd name="T26" fmla="*/ 44 w 96"/>
                <a:gd name="T27" fmla="*/ 60 h 64"/>
                <a:gd name="T28" fmla="*/ 44 w 96"/>
                <a:gd name="T29" fmla="*/ 18 h 64"/>
                <a:gd name="T30" fmla="*/ 42 w 96"/>
                <a:gd name="T31" fmla="*/ 16 h 64"/>
                <a:gd name="T32" fmla="*/ 30 w 96"/>
                <a:gd name="T33" fmla="*/ 16 h 64"/>
                <a:gd name="T34" fmla="*/ 28 w 96"/>
                <a:gd name="T35" fmla="*/ 18 h 64"/>
                <a:gd name="T36" fmla="*/ 28 w 96"/>
                <a:gd name="T37" fmla="*/ 60 h 64"/>
                <a:gd name="T38" fmla="*/ 20 w 96"/>
                <a:gd name="T39" fmla="*/ 60 h 64"/>
                <a:gd name="T40" fmla="*/ 20 w 96"/>
                <a:gd name="T41" fmla="*/ 2 h 64"/>
                <a:gd name="T42" fmla="*/ 18 w 96"/>
                <a:gd name="T43" fmla="*/ 0 h 64"/>
                <a:gd name="T44" fmla="*/ 6 w 96"/>
                <a:gd name="T45" fmla="*/ 0 h 64"/>
                <a:gd name="T46" fmla="*/ 4 w 96"/>
                <a:gd name="T47" fmla="*/ 2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50"/>
                    <a:pt x="92" y="50"/>
                    <a:pt x="92" y="50"/>
                  </a:cubicBezTo>
                  <a:cubicBezTo>
                    <a:pt x="92" y="49"/>
                    <a:pt x="91" y="48"/>
                    <a:pt x="90" y="48"/>
                  </a:cubicBezTo>
                  <a:cubicBezTo>
                    <a:pt x="78" y="48"/>
                    <a:pt x="78" y="48"/>
                    <a:pt x="78" y="48"/>
                  </a:cubicBezTo>
                  <a:cubicBezTo>
                    <a:pt x="77" y="48"/>
                    <a:pt x="76" y="49"/>
                    <a:pt x="76" y="50"/>
                  </a:cubicBezTo>
                  <a:cubicBezTo>
                    <a:pt x="76" y="60"/>
                    <a:pt x="76" y="60"/>
                    <a:pt x="76" y="60"/>
                  </a:cubicBezTo>
                  <a:cubicBezTo>
                    <a:pt x="68" y="60"/>
                    <a:pt x="68" y="60"/>
                    <a:pt x="68" y="60"/>
                  </a:cubicBezTo>
                  <a:cubicBezTo>
                    <a:pt x="68" y="34"/>
                    <a:pt x="68" y="34"/>
                    <a:pt x="68" y="34"/>
                  </a:cubicBezTo>
                  <a:cubicBezTo>
                    <a:pt x="68" y="33"/>
                    <a:pt x="67" y="32"/>
                    <a:pt x="66" y="32"/>
                  </a:cubicBezTo>
                  <a:cubicBezTo>
                    <a:pt x="54" y="32"/>
                    <a:pt x="54" y="32"/>
                    <a:pt x="54" y="32"/>
                  </a:cubicBezTo>
                  <a:cubicBezTo>
                    <a:pt x="53" y="32"/>
                    <a:pt x="52" y="33"/>
                    <a:pt x="52" y="34"/>
                  </a:cubicBezTo>
                  <a:cubicBezTo>
                    <a:pt x="52" y="60"/>
                    <a:pt x="52" y="60"/>
                    <a:pt x="52" y="60"/>
                  </a:cubicBezTo>
                  <a:cubicBezTo>
                    <a:pt x="44" y="60"/>
                    <a:pt x="44" y="60"/>
                    <a:pt x="44" y="60"/>
                  </a:cubicBezTo>
                  <a:cubicBezTo>
                    <a:pt x="44" y="18"/>
                    <a:pt x="44" y="18"/>
                    <a:pt x="44" y="18"/>
                  </a:cubicBezTo>
                  <a:cubicBezTo>
                    <a:pt x="44" y="17"/>
                    <a:pt x="43" y="16"/>
                    <a:pt x="42" y="16"/>
                  </a:cubicBezTo>
                  <a:cubicBezTo>
                    <a:pt x="30" y="16"/>
                    <a:pt x="30" y="16"/>
                    <a:pt x="30" y="16"/>
                  </a:cubicBezTo>
                  <a:cubicBezTo>
                    <a:pt x="29" y="16"/>
                    <a:pt x="28" y="17"/>
                    <a:pt x="28" y="18"/>
                  </a:cubicBezTo>
                  <a:cubicBezTo>
                    <a:pt x="28" y="60"/>
                    <a:pt x="28" y="60"/>
                    <a:pt x="28" y="60"/>
                  </a:cubicBezTo>
                  <a:cubicBezTo>
                    <a:pt x="20" y="60"/>
                    <a:pt x="20" y="60"/>
                    <a:pt x="20" y="60"/>
                  </a:cubicBezTo>
                  <a:cubicBezTo>
                    <a:pt x="20" y="2"/>
                    <a:pt x="20" y="2"/>
                    <a:pt x="20" y="2"/>
                  </a:cubicBezTo>
                  <a:cubicBezTo>
                    <a:pt x="20" y="1"/>
                    <a:pt x="19" y="0"/>
                    <a:pt x="18" y="0"/>
                  </a:cubicBezTo>
                  <a:cubicBezTo>
                    <a:pt x="6" y="0"/>
                    <a:pt x="6" y="0"/>
                    <a:pt x="6" y="0"/>
                  </a:cubicBezTo>
                  <a:cubicBezTo>
                    <a:pt x="5" y="0"/>
                    <a:pt x="4" y="1"/>
                    <a:pt x="4" y="2"/>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78" name="Freeform 29">
              <a:extLst>
                <a:ext uri="{FF2B5EF4-FFF2-40B4-BE49-F238E27FC236}">
                  <a16:creationId xmlns:a16="http://schemas.microsoft.com/office/drawing/2014/main" id="{5158F3CB-6703-74FC-E96A-982A383C4642}"/>
                </a:ext>
              </a:extLst>
            </p:cNvPr>
            <p:cNvSpPr>
              <a:spLocks/>
            </p:cNvSpPr>
            <p:nvPr/>
          </p:nvSpPr>
          <p:spPr bwMode="auto">
            <a:xfrm>
              <a:off x="3435351" y="4689475"/>
              <a:ext cx="285750" cy="201613"/>
            </a:xfrm>
            <a:custGeom>
              <a:avLst/>
              <a:gdLst>
                <a:gd name="T0" fmla="*/ 68 w 76"/>
                <a:gd name="T1" fmla="*/ 49 h 54"/>
                <a:gd name="T2" fmla="*/ 58 w 76"/>
                <a:gd name="T3" fmla="*/ 50 h 54"/>
                <a:gd name="T4" fmla="*/ 56 w 76"/>
                <a:gd name="T5" fmla="*/ 52 h 54"/>
                <a:gd name="T6" fmla="*/ 58 w 76"/>
                <a:gd name="T7" fmla="*/ 54 h 54"/>
                <a:gd name="T8" fmla="*/ 58 w 76"/>
                <a:gd name="T9" fmla="*/ 54 h 54"/>
                <a:gd name="T10" fmla="*/ 74 w 76"/>
                <a:gd name="T11" fmla="*/ 52 h 54"/>
                <a:gd name="T12" fmla="*/ 74 w 76"/>
                <a:gd name="T13" fmla="*/ 52 h 54"/>
                <a:gd name="T14" fmla="*/ 76 w 76"/>
                <a:gd name="T15" fmla="*/ 50 h 54"/>
                <a:gd name="T16" fmla="*/ 74 w 76"/>
                <a:gd name="T17" fmla="*/ 34 h 54"/>
                <a:gd name="T18" fmla="*/ 72 w 76"/>
                <a:gd name="T19" fmla="*/ 32 h 54"/>
                <a:gd name="T20" fmla="*/ 70 w 76"/>
                <a:gd name="T21" fmla="*/ 34 h 54"/>
                <a:gd name="T22" fmla="*/ 71 w 76"/>
                <a:gd name="T23" fmla="*/ 46 h 54"/>
                <a:gd name="T24" fmla="*/ 3 w 76"/>
                <a:gd name="T25" fmla="*/ 0 h 54"/>
                <a:gd name="T26" fmla="*/ 0 w 76"/>
                <a:gd name="T27" fmla="*/ 1 h 54"/>
                <a:gd name="T28" fmla="*/ 1 w 76"/>
                <a:gd name="T29" fmla="*/ 4 h 54"/>
                <a:gd name="T30" fmla="*/ 68 w 76"/>
                <a:gd name="T31"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54">
                  <a:moveTo>
                    <a:pt x="68" y="49"/>
                  </a:moveTo>
                  <a:cubicBezTo>
                    <a:pt x="58" y="50"/>
                    <a:pt x="58" y="50"/>
                    <a:pt x="58" y="50"/>
                  </a:cubicBezTo>
                  <a:cubicBezTo>
                    <a:pt x="57" y="50"/>
                    <a:pt x="56" y="51"/>
                    <a:pt x="56" y="52"/>
                  </a:cubicBezTo>
                  <a:cubicBezTo>
                    <a:pt x="56" y="53"/>
                    <a:pt x="57" y="54"/>
                    <a:pt x="58" y="54"/>
                  </a:cubicBezTo>
                  <a:cubicBezTo>
                    <a:pt x="58" y="54"/>
                    <a:pt x="58" y="54"/>
                    <a:pt x="58" y="54"/>
                  </a:cubicBezTo>
                  <a:cubicBezTo>
                    <a:pt x="74" y="52"/>
                    <a:pt x="74" y="52"/>
                    <a:pt x="74" y="52"/>
                  </a:cubicBezTo>
                  <a:cubicBezTo>
                    <a:pt x="74" y="52"/>
                    <a:pt x="74" y="52"/>
                    <a:pt x="74" y="52"/>
                  </a:cubicBezTo>
                  <a:cubicBezTo>
                    <a:pt x="75" y="52"/>
                    <a:pt x="76" y="51"/>
                    <a:pt x="76" y="50"/>
                  </a:cubicBezTo>
                  <a:cubicBezTo>
                    <a:pt x="74" y="34"/>
                    <a:pt x="74" y="34"/>
                    <a:pt x="74" y="34"/>
                  </a:cubicBezTo>
                  <a:cubicBezTo>
                    <a:pt x="74" y="33"/>
                    <a:pt x="73" y="32"/>
                    <a:pt x="72" y="32"/>
                  </a:cubicBezTo>
                  <a:cubicBezTo>
                    <a:pt x="71" y="32"/>
                    <a:pt x="70" y="33"/>
                    <a:pt x="70" y="34"/>
                  </a:cubicBezTo>
                  <a:cubicBezTo>
                    <a:pt x="71" y="46"/>
                    <a:pt x="71" y="46"/>
                    <a:pt x="71" y="46"/>
                  </a:cubicBezTo>
                  <a:cubicBezTo>
                    <a:pt x="3" y="0"/>
                    <a:pt x="3" y="0"/>
                    <a:pt x="3" y="0"/>
                  </a:cubicBezTo>
                  <a:cubicBezTo>
                    <a:pt x="2" y="0"/>
                    <a:pt x="1" y="0"/>
                    <a:pt x="0" y="1"/>
                  </a:cubicBezTo>
                  <a:cubicBezTo>
                    <a:pt x="0" y="2"/>
                    <a:pt x="0" y="3"/>
                    <a:pt x="1" y="4"/>
                  </a:cubicBezTo>
                  <a:lnTo>
                    <a:pt x="6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2769012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F20EFA69-35A9-7040-1DCB-204C9570F71F}"/>
              </a:ext>
            </a:extLst>
          </p:cNvPr>
          <p:cNvGraphicFramePr>
            <a:graphicFrameLocks noChangeAspect="1"/>
          </p:cNvGraphicFramePr>
          <p:nvPr>
            <p:custDataLst>
              <p:tags r:id="rId1"/>
            </p:custDataLst>
            <p:extLst>
              <p:ext uri="{D42A27DB-BD31-4B8C-83A1-F6EECF244321}">
                <p14:modId xmlns:p14="http://schemas.microsoft.com/office/powerpoint/2010/main" val="220816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3" name="Rectangle 102">
            <a:extLst>
              <a:ext uri="{FF2B5EF4-FFF2-40B4-BE49-F238E27FC236}">
                <a16:creationId xmlns:a16="http://schemas.microsoft.com/office/drawing/2014/main" id="{649867D7-1A5D-7E95-1457-C84A28930384}"/>
              </a:ext>
            </a:extLst>
          </p:cNvPr>
          <p:cNvSpPr/>
          <p:nvPr/>
        </p:nvSpPr>
        <p:spPr>
          <a:xfrm>
            <a:off x="4734913" y="3736767"/>
            <a:ext cx="6847489" cy="19504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04" name="Rectangle 103">
            <a:extLst>
              <a:ext uri="{FF2B5EF4-FFF2-40B4-BE49-F238E27FC236}">
                <a16:creationId xmlns:a16="http://schemas.microsoft.com/office/drawing/2014/main" id="{5500A44A-FC14-BA79-DCE4-74D94313901D}"/>
              </a:ext>
            </a:extLst>
          </p:cNvPr>
          <p:cNvSpPr/>
          <p:nvPr/>
        </p:nvSpPr>
        <p:spPr>
          <a:xfrm>
            <a:off x="4724400" y="1064439"/>
            <a:ext cx="6847489" cy="26217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 name="Title 1">
            <a:extLst>
              <a:ext uri="{FF2B5EF4-FFF2-40B4-BE49-F238E27FC236}">
                <a16:creationId xmlns:a16="http://schemas.microsoft.com/office/drawing/2014/main" id="{E1DB278E-1090-8889-3F2D-2502C8D595D0}"/>
              </a:ext>
            </a:extLst>
          </p:cNvPr>
          <p:cNvSpPr>
            <a:spLocks noGrp="1"/>
          </p:cNvSpPr>
          <p:nvPr>
            <p:ph type="title"/>
          </p:nvPr>
        </p:nvSpPr>
        <p:spPr/>
        <p:txBody>
          <a:bodyPr vert="horz"/>
          <a:lstStyle/>
          <a:p>
            <a:r>
              <a:rPr lang="en-US" dirty="0"/>
              <a:t>Build out two to three options with pros and cons to inform final decision-making</a:t>
            </a:r>
          </a:p>
        </p:txBody>
      </p:sp>
      <p:graphicFrame>
        <p:nvGraphicFramePr>
          <p:cNvPr id="8" name="Table 2">
            <a:extLst>
              <a:ext uri="{FF2B5EF4-FFF2-40B4-BE49-F238E27FC236}">
                <a16:creationId xmlns:a16="http://schemas.microsoft.com/office/drawing/2014/main" id="{653EBE0E-D0B1-9C12-3769-C45BD314BB4E}"/>
              </a:ext>
            </a:extLst>
          </p:cNvPr>
          <p:cNvGraphicFramePr>
            <a:graphicFrameLocks noGrp="1"/>
          </p:cNvGraphicFramePr>
          <p:nvPr>
            <p:extLst>
              <p:ext uri="{D42A27DB-BD31-4B8C-83A1-F6EECF244321}">
                <p14:modId xmlns:p14="http://schemas.microsoft.com/office/powerpoint/2010/main" val="396548773"/>
              </p:ext>
            </p:extLst>
          </p:nvPr>
        </p:nvGraphicFramePr>
        <p:xfrm>
          <a:off x="620112" y="5851327"/>
          <a:ext cx="10962290" cy="320873"/>
        </p:xfrm>
        <a:graphic>
          <a:graphicData uri="http://schemas.openxmlformats.org/drawingml/2006/table">
            <a:tbl>
              <a:tblPr firstRow="1" bandRow="1">
                <a:effectLst/>
                <a:tableStyleId>{073A0DAA-6AF3-43AB-8588-CEC1D06C72B9}</a:tableStyleId>
              </a:tblPr>
              <a:tblGrid>
                <a:gridCol w="2192458">
                  <a:extLst>
                    <a:ext uri="{9D8B030D-6E8A-4147-A177-3AD203B41FA5}">
                      <a16:colId xmlns:a16="http://schemas.microsoft.com/office/drawing/2014/main" val="61347438"/>
                    </a:ext>
                  </a:extLst>
                </a:gridCol>
                <a:gridCol w="2192458">
                  <a:extLst>
                    <a:ext uri="{9D8B030D-6E8A-4147-A177-3AD203B41FA5}">
                      <a16:colId xmlns:a16="http://schemas.microsoft.com/office/drawing/2014/main" val="3353961594"/>
                    </a:ext>
                  </a:extLst>
                </a:gridCol>
                <a:gridCol w="2192458">
                  <a:extLst>
                    <a:ext uri="{9D8B030D-6E8A-4147-A177-3AD203B41FA5}">
                      <a16:colId xmlns:a16="http://schemas.microsoft.com/office/drawing/2014/main" val="3446201109"/>
                    </a:ext>
                  </a:extLst>
                </a:gridCol>
                <a:gridCol w="2192458">
                  <a:extLst>
                    <a:ext uri="{9D8B030D-6E8A-4147-A177-3AD203B41FA5}">
                      <a16:colId xmlns:a16="http://schemas.microsoft.com/office/drawing/2014/main" val="3624207305"/>
                    </a:ext>
                  </a:extLst>
                </a:gridCol>
                <a:gridCol w="2192458">
                  <a:extLst>
                    <a:ext uri="{9D8B030D-6E8A-4147-A177-3AD203B41FA5}">
                      <a16:colId xmlns:a16="http://schemas.microsoft.com/office/drawing/2014/main" val="2933868988"/>
                    </a:ext>
                  </a:extLst>
                </a:gridCol>
              </a:tblGrid>
              <a:tr h="320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Slate Pro" panose="02000506040000020004" pitchFamily="2" charset="0"/>
                          <a:sym typeface="Slate Pro" panose="02000506040000020004" pitchFamily="2" charset="0"/>
                        </a:rPr>
                        <a:t>Analysis and Performance Review</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Customer and Rep Surveys</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bg1"/>
                          </a:solidFill>
                          <a:latin typeface="Slate Pro" panose="02000506040000020004" pitchFamily="2" charset="0"/>
                          <a:sym typeface="Slate Pro" panose="02000506040000020004" pitchFamily="2" charset="0"/>
                        </a:rPr>
                        <a:t>Capacity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Headcount Cost Model</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Slate Pro" panose="02000506040000020004" pitchFamily="2" charset="0"/>
                          <a:sym typeface="Slate Pro" panose="02000506040000020004" pitchFamily="2" charset="0"/>
                        </a:rPr>
                        <a:t>Coverage and Final Decision</a:t>
                      </a:r>
                    </a:p>
                  </a:txBody>
                  <a:tcPr marL="0" marR="0" marT="41564" marB="4156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38023345"/>
                  </a:ext>
                </a:extLst>
              </a:tr>
            </a:tbl>
          </a:graphicData>
        </a:graphic>
      </p:graphicFrame>
      <p:sp>
        <p:nvSpPr>
          <p:cNvPr id="4" name="Rectangle 3">
            <a:extLst>
              <a:ext uri="{FF2B5EF4-FFF2-40B4-BE49-F238E27FC236}">
                <a16:creationId xmlns:a16="http://schemas.microsoft.com/office/drawing/2014/main" id="{85ADC85A-65F6-7AE6-FD2E-70F57D39E9E0}"/>
              </a:ext>
            </a:extLst>
          </p:cNvPr>
          <p:cNvSpPr/>
          <p:nvPr/>
        </p:nvSpPr>
        <p:spPr>
          <a:xfrm>
            <a:off x="609598" y="1064439"/>
            <a:ext cx="4048127" cy="14829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822960" tIns="182880" rIns="182880" bIns="182880" rtlCol="0" anchor="ctr"/>
          <a:lstStyle/>
          <a:p>
            <a:pPr defTabSz="228600">
              <a:spcAft>
                <a:spcPts val="300"/>
              </a:spcAft>
              <a:buClr>
                <a:srgbClr val="D9A800"/>
              </a:buClr>
              <a:tabLst>
                <a:tab pos="182880" algn="l"/>
                <a:tab pos="365760" algn="l"/>
                <a:tab pos="548640" algn="l"/>
                <a:tab pos="731520" algn="l"/>
                <a:tab pos="914400" algn="l"/>
                <a:tab pos="1097280" algn="l"/>
                <a:tab pos="1280160" algn="l"/>
                <a:tab pos="1463040" algn="l"/>
                <a:tab pos="1645920" algn="l"/>
                <a:tab pos="1828800" algn="l"/>
              </a:tabLst>
            </a:pPr>
            <a:r>
              <a:rPr lang="en-US" sz="1400" b="1" dirty="0">
                <a:solidFill>
                  <a:schemeClr val="bg1"/>
                </a:solidFill>
                <a:latin typeface="Slate Pro" panose="02000506040000020004" pitchFamily="2" charset="0"/>
                <a:cs typeface="Calibri" charset="0"/>
                <a:sym typeface="Slate Pro" panose="02000506040000020004" pitchFamily="2" charset="0"/>
              </a:rPr>
              <a:t>Use the following considerations and decision criteria to guide your conversation with the steering committee.</a:t>
            </a:r>
          </a:p>
        </p:txBody>
      </p:sp>
      <p:sp>
        <p:nvSpPr>
          <p:cNvPr id="5" name="Rectangle 4">
            <a:extLst>
              <a:ext uri="{FF2B5EF4-FFF2-40B4-BE49-F238E27FC236}">
                <a16:creationId xmlns:a16="http://schemas.microsoft.com/office/drawing/2014/main" id="{8E1E859C-E35F-F926-F191-C1AC81A2A350}"/>
              </a:ext>
            </a:extLst>
          </p:cNvPr>
          <p:cNvSpPr/>
          <p:nvPr/>
        </p:nvSpPr>
        <p:spPr>
          <a:xfrm>
            <a:off x="614855" y="2617692"/>
            <a:ext cx="4048127" cy="13220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228600" rtl="0" eaLnBrk="1" fontAlgn="auto" latinLnBrk="0" hangingPunct="1">
              <a:lnSpc>
                <a:spcPct val="100000"/>
              </a:lnSpc>
              <a:spcBef>
                <a:spcPts val="0"/>
              </a:spcBef>
              <a:spcAft>
                <a:spcPts val="300"/>
              </a:spcAft>
              <a:buClr>
                <a:srgbClr val="D9A800"/>
              </a:buClr>
              <a:buSzTx/>
              <a:buFontTx/>
              <a:buNone/>
              <a:tabLst>
                <a:tab pos="182880" algn="l"/>
                <a:tab pos="365760" algn="l"/>
                <a:tab pos="548640" algn="l"/>
                <a:tab pos="731520" algn="l"/>
                <a:tab pos="914400" algn="l"/>
                <a:tab pos="1097280" algn="l"/>
                <a:tab pos="1280160" algn="l"/>
                <a:tab pos="1463040" algn="l"/>
                <a:tab pos="1645920" algn="l"/>
                <a:tab pos="1828800" algn="l"/>
              </a:tabLst>
              <a:defRPr/>
            </a:pPr>
            <a:r>
              <a:rPr kumimoji="0" lang="en-US" sz="1400" b="1" i="0" u="none" strike="noStrike" kern="1200" cap="none" spc="0" normalizeH="0" baseline="0" noProof="0" dirty="0">
                <a:ln>
                  <a:noFill/>
                </a:ln>
                <a:solidFill>
                  <a:srgbClr val="FFFFFF"/>
                </a:solidFill>
                <a:effectLst/>
                <a:uLnTx/>
                <a:uFillTx/>
                <a:latin typeface="Slate Pro" panose="02000506040000020004" pitchFamily="2" charset="0"/>
                <a:cs typeface="Calibri" charset="0"/>
                <a:sym typeface="Slate Pro" panose="02000506040000020004" pitchFamily="2" charset="0"/>
              </a:rPr>
              <a:t>Coverage considerations:</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Opportunity coverage.</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Customer coverage.</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Partner coverage (If necessary).</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Vertical/named account coverage. </a:t>
            </a:r>
            <a:endParaRPr lang="en-US" sz="1000" dirty="0">
              <a:solidFill>
                <a:schemeClr val="bg1"/>
              </a:solidFill>
              <a:latin typeface="Slate Pro" panose="02000506040000020004" pitchFamily="2" charset="0"/>
              <a:sym typeface="Slate Pro" panose="02000506040000020004" pitchFamily="2" charset="0"/>
            </a:endParaRPr>
          </a:p>
        </p:txBody>
      </p:sp>
      <p:sp>
        <p:nvSpPr>
          <p:cNvPr id="3" name="Rectangle 2">
            <a:extLst>
              <a:ext uri="{FF2B5EF4-FFF2-40B4-BE49-F238E27FC236}">
                <a16:creationId xmlns:a16="http://schemas.microsoft.com/office/drawing/2014/main" id="{29EA9AB8-08BC-D9C8-BF20-1B04F0DD6250}"/>
              </a:ext>
            </a:extLst>
          </p:cNvPr>
          <p:cNvSpPr/>
          <p:nvPr/>
        </p:nvSpPr>
        <p:spPr>
          <a:xfrm>
            <a:off x="614855" y="4010025"/>
            <a:ext cx="4048127" cy="16859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228600" rtl="0" eaLnBrk="1" fontAlgn="auto" latinLnBrk="0" hangingPunct="1">
              <a:lnSpc>
                <a:spcPct val="100000"/>
              </a:lnSpc>
              <a:spcBef>
                <a:spcPts val="0"/>
              </a:spcBef>
              <a:spcAft>
                <a:spcPts val="300"/>
              </a:spcAft>
              <a:buClr>
                <a:srgbClr val="D9A800"/>
              </a:buClr>
              <a:buSzTx/>
              <a:buFontTx/>
              <a:buNone/>
              <a:tabLst>
                <a:tab pos="182880" algn="l"/>
                <a:tab pos="365760" algn="l"/>
                <a:tab pos="548640" algn="l"/>
                <a:tab pos="731520" algn="l"/>
                <a:tab pos="914400" algn="l"/>
                <a:tab pos="1097280" algn="l"/>
                <a:tab pos="1280160" algn="l"/>
                <a:tab pos="1463040" algn="l"/>
                <a:tab pos="1645920" algn="l"/>
                <a:tab pos="1828800" algn="l"/>
              </a:tabLst>
              <a:defRPr/>
            </a:pPr>
            <a:r>
              <a:rPr kumimoji="0" lang="en-US" sz="1400" b="1" i="0" u="none" strike="noStrike" kern="1200" cap="none" spc="0" normalizeH="0" baseline="0" noProof="0" dirty="0">
                <a:ln>
                  <a:noFill/>
                </a:ln>
                <a:solidFill>
                  <a:srgbClr val="FFFFFF"/>
                </a:solidFill>
                <a:effectLst/>
                <a:uLnTx/>
                <a:uFillTx/>
                <a:latin typeface="Slate Pro" panose="02000506040000020004" pitchFamily="2" charset="0"/>
                <a:cs typeface="Calibri" charset="0"/>
                <a:sym typeface="Slate Pro" panose="02000506040000020004" pitchFamily="2" charset="0"/>
              </a:rPr>
              <a:t>Decision criteria:</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Cost of each coverage model.</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Quantified opportunity/potential for each model.</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Span of control.</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Training/enablement required. </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Hiring/backfill required.</a:t>
            </a:r>
          </a:p>
          <a:p>
            <a:pPr marL="171450" indent="-171450">
              <a:spcAft>
                <a:spcPts val="600"/>
              </a:spcAft>
              <a:buClr>
                <a:schemeClr val="bg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defRPr/>
            </a:pPr>
            <a:r>
              <a:rPr lang="en-US" sz="1050" dirty="0">
                <a:solidFill>
                  <a:schemeClr val="bg1"/>
                </a:solidFill>
                <a:latin typeface="Slate Pro" panose="02000506040000020004" pitchFamily="2" charset="0"/>
                <a:sym typeface="Slate Pro" panose="02000506040000020004" pitchFamily="2" charset="0"/>
              </a:rPr>
              <a:t>Disruption (employee and customer).</a:t>
            </a:r>
            <a:endParaRPr lang="en-US" sz="1000" dirty="0">
              <a:solidFill>
                <a:schemeClr val="bg1"/>
              </a:solidFill>
              <a:latin typeface="Slate Pro" panose="02000506040000020004" pitchFamily="2" charset="0"/>
              <a:sym typeface="Slate Pro" panose="02000506040000020004" pitchFamily="2" charset="0"/>
            </a:endParaRPr>
          </a:p>
        </p:txBody>
      </p:sp>
      <p:grpSp>
        <p:nvGrpSpPr>
          <p:cNvPr id="7" name="Group 6">
            <a:extLst>
              <a:ext uri="{FF2B5EF4-FFF2-40B4-BE49-F238E27FC236}">
                <a16:creationId xmlns:a16="http://schemas.microsoft.com/office/drawing/2014/main" id="{3408B198-7EF8-0C31-3FDA-8711AFDB8203}"/>
              </a:ext>
            </a:extLst>
          </p:cNvPr>
          <p:cNvGrpSpPr/>
          <p:nvPr/>
        </p:nvGrpSpPr>
        <p:grpSpPr>
          <a:xfrm>
            <a:off x="4859779" y="3902071"/>
            <a:ext cx="6576730" cy="1637330"/>
            <a:chOff x="3694987" y="4310516"/>
            <a:chExt cx="8382713" cy="1925184"/>
          </a:xfrm>
        </p:grpSpPr>
        <p:sp>
          <p:nvSpPr>
            <p:cNvPr id="9" name="Rectangle: Rounded Corners 8">
              <a:extLst>
                <a:ext uri="{FF2B5EF4-FFF2-40B4-BE49-F238E27FC236}">
                  <a16:creationId xmlns:a16="http://schemas.microsoft.com/office/drawing/2014/main" id="{8EB5881C-1B2D-12B1-5A46-345DA52D7050}"/>
                </a:ext>
              </a:extLst>
            </p:cNvPr>
            <p:cNvSpPr/>
            <p:nvPr/>
          </p:nvSpPr>
          <p:spPr>
            <a:xfrm>
              <a:off x="3695700" y="4885905"/>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Distribution</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12" name="Rectangle: Rounded Corners 11">
              <a:extLst>
                <a:ext uri="{FF2B5EF4-FFF2-40B4-BE49-F238E27FC236}">
                  <a16:creationId xmlns:a16="http://schemas.microsoft.com/office/drawing/2014/main" id="{2823A47A-56E5-39CC-1174-6B67E35BC6C3}"/>
                </a:ext>
              </a:extLst>
            </p:cNvPr>
            <p:cNvSpPr/>
            <p:nvPr/>
          </p:nvSpPr>
          <p:spPr>
            <a:xfrm>
              <a:off x="4548592" y="4885904"/>
              <a:ext cx="705968" cy="266004"/>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Master Agents/SP</a:t>
              </a:r>
            </a:p>
          </p:txBody>
        </p:sp>
        <p:sp>
          <p:nvSpPr>
            <p:cNvPr id="13" name="Rectangle: Rounded Corners 12">
              <a:extLst>
                <a:ext uri="{FF2B5EF4-FFF2-40B4-BE49-F238E27FC236}">
                  <a16:creationId xmlns:a16="http://schemas.microsoft.com/office/drawing/2014/main" id="{02D64922-531F-45B2-CD28-4FC854769370}"/>
                </a:ext>
              </a:extLst>
            </p:cNvPr>
            <p:cNvSpPr/>
            <p:nvPr/>
          </p:nvSpPr>
          <p:spPr>
            <a:xfrm>
              <a:off x="5401484" y="4953103"/>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CX Manager</a:t>
              </a:r>
            </a:p>
          </p:txBody>
        </p:sp>
        <p:sp>
          <p:nvSpPr>
            <p:cNvPr id="14" name="Rectangle: Rounded Corners 13">
              <a:extLst>
                <a:ext uri="{FF2B5EF4-FFF2-40B4-BE49-F238E27FC236}">
                  <a16:creationId xmlns:a16="http://schemas.microsoft.com/office/drawing/2014/main" id="{6BD8B427-88BA-0EFA-D4EA-E464A5234ABB}"/>
                </a:ext>
              </a:extLst>
            </p:cNvPr>
            <p:cNvSpPr/>
            <p:nvPr/>
          </p:nvSpPr>
          <p:spPr>
            <a:xfrm>
              <a:off x="6254378" y="4885905"/>
              <a:ext cx="705968" cy="287694"/>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SLED/HC West</a:t>
              </a:r>
            </a:p>
          </p:txBody>
        </p:sp>
        <p:sp>
          <p:nvSpPr>
            <p:cNvPr id="16" name="Rectangle: Rounded Corners 15">
              <a:extLst>
                <a:ext uri="{FF2B5EF4-FFF2-40B4-BE49-F238E27FC236}">
                  <a16:creationId xmlns:a16="http://schemas.microsoft.com/office/drawing/2014/main" id="{34C7BD32-DDB4-D6EC-E9EC-ED48AECF9999}"/>
                </a:ext>
              </a:extLst>
            </p:cNvPr>
            <p:cNvSpPr/>
            <p:nvPr/>
          </p:nvSpPr>
          <p:spPr>
            <a:xfrm>
              <a:off x="7107269" y="4885905"/>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East</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17" name="Rectangle: Rounded Corners 16">
              <a:extLst>
                <a:ext uri="{FF2B5EF4-FFF2-40B4-BE49-F238E27FC236}">
                  <a16:creationId xmlns:a16="http://schemas.microsoft.com/office/drawing/2014/main" id="{F7886A0E-2A5D-DB4F-9EF7-27BF00DD8480}"/>
                </a:ext>
              </a:extLst>
            </p:cNvPr>
            <p:cNvSpPr/>
            <p:nvPr/>
          </p:nvSpPr>
          <p:spPr>
            <a:xfrm>
              <a:off x="7960161" y="4945636"/>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ISR Mgr</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19" name="Rectangle: Rounded Corners 18">
              <a:extLst>
                <a:ext uri="{FF2B5EF4-FFF2-40B4-BE49-F238E27FC236}">
                  <a16:creationId xmlns:a16="http://schemas.microsoft.com/office/drawing/2014/main" id="{FB99F8B2-19E7-3BDA-C5C9-95D19066CACC}"/>
                </a:ext>
              </a:extLst>
            </p:cNvPr>
            <p:cNvSpPr/>
            <p:nvPr/>
          </p:nvSpPr>
          <p:spPr>
            <a:xfrm>
              <a:off x="8813053" y="4598211"/>
              <a:ext cx="705968" cy="347425"/>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Named </a:t>
              </a:r>
            </a:p>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Accounts East</a:t>
              </a:r>
            </a:p>
          </p:txBody>
        </p:sp>
        <p:sp>
          <p:nvSpPr>
            <p:cNvPr id="20" name="Rectangle: Rounded Corners 19">
              <a:extLst>
                <a:ext uri="{FF2B5EF4-FFF2-40B4-BE49-F238E27FC236}">
                  <a16:creationId xmlns:a16="http://schemas.microsoft.com/office/drawing/2014/main" id="{74336902-619D-4784-CE66-7FD9EFEA072E}"/>
                </a:ext>
              </a:extLst>
            </p:cNvPr>
            <p:cNvSpPr/>
            <p:nvPr/>
          </p:nvSpPr>
          <p:spPr>
            <a:xfrm>
              <a:off x="9665947" y="4598211"/>
              <a:ext cx="705968" cy="420694"/>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Named </a:t>
              </a:r>
            </a:p>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Accounts West</a:t>
              </a:r>
            </a:p>
          </p:txBody>
        </p:sp>
        <p:sp>
          <p:nvSpPr>
            <p:cNvPr id="22" name="Rectangle: Rounded Corners 21">
              <a:extLst>
                <a:ext uri="{FF2B5EF4-FFF2-40B4-BE49-F238E27FC236}">
                  <a16:creationId xmlns:a16="http://schemas.microsoft.com/office/drawing/2014/main" id="{55C5F6CC-8771-8564-96BA-B48C28C5337E}"/>
                </a:ext>
              </a:extLst>
            </p:cNvPr>
            <p:cNvSpPr/>
            <p:nvPr/>
          </p:nvSpPr>
          <p:spPr>
            <a:xfrm>
              <a:off x="10518838" y="4975502"/>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CLoud</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23" name="Rectangle: Rounded Corners 22">
              <a:extLst>
                <a:ext uri="{FF2B5EF4-FFF2-40B4-BE49-F238E27FC236}">
                  <a16:creationId xmlns:a16="http://schemas.microsoft.com/office/drawing/2014/main" id="{8AD0A797-D708-D79A-8A16-9AFD15B4A0D1}"/>
                </a:ext>
              </a:extLst>
            </p:cNvPr>
            <p:cNvSpPr/>
            <p:nvPr/>
          </p:nvSpPr>
          <p:spPr>
            <a:xfrm>
              <a:off x="11371732" y="4975502"/>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Cloud SE</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24" name="Rectangle: Rounded Corners 23">
              <a:extLst>
                <a:ext uri="{FF2B5EF4-FFF2-40B4-BE49-F238E27FC236}">
                  <a16:creationId xmlns:a16="http://schemas.microsoft.com/office/drawing/2014/main" id="{9AB0DDE8-3563-D1F6-02B0-7B7566DA7B0B}"/>
                </a:ext>
              </a:extLst>
            </p:cNvPr>
            <p:cNvSpPr/>
            <p:nvPr/>
          </p:nvSpPr>
          <p:spPr>
            <a:xfrm>
              <a:off x="3694987" y="5173600"/>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Agent West</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25" name="Rectangle: Rounded Corners 24">
              <a:extLst>
                <a:ext uri="{FF2B5EF4-FFF2-40B4-BE49-F238E27FC236}">
                  <a16:creationId xmlns:a16="http://schemas.microsoft.com/office/drawing/2014/main" id="{41F22C6F-CFA5-924A-D40F-0C86E3F01556}"/>
                </a:ext>
              </a:extLst>
            </p:cNvPr>
            <p:cNvSpPr/>
            <p:nvPr/>
          </p:nvSpPr>
          <p:spPr>
            <a:xfrm>
              <a:off x="4547879" y="5188532"/>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Agent Central</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26" name="Rectangle: Rounded Corners 25">
              <a:extLst>
                <a:ext uri="{FF2B5EF4-FFF2-40B4-BE49-F238E27FC236}">
                  <a16:creationId xmlns:a16="http://schemas.microsoft.com/office/drawing/2014/main" id="{6C62A87F-EF46-C185-7767-52B2E36A0CDA}"/>
                </a:ext>
              </a:extLst>
            </p:cNvPr>
            <p:cNvSpPr/>
            <p:nvPr/>
          </p:nvSpPr>
          <p:spPr>
            <a:xfrm>
              <a:off x="3694987" y="5461294"/>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Agent East</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29" name="Rectangle: Rounded Corners 28">
              <a:extLst>
                <a:ext uri="{FF2B5EF4-FFF2-40B4-BE49-F238E27FC236}">
                  <a16:creationId xmlns:a16="http://schemas.microsoft.com/office/drawing/2014/main" id="{9C7B8B3D-CB04-1DE3-2393-597C3102A52B}"/>
                </a:ext>
              </a:extLst>
            </p:cNvPr>
            <p:cNvSpPr/>
            <p:nvPr/>
          </p:nvSpPr>
          <p:spPr>
            <a:xfrm>
              <a:off x="4547879" y="5461294"/>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VAR</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30" name="Rectangle: Rounded Corners 29">
              <a:extLst>
                <a:ext uri="{FF2B5EF4-FFF2-40B4-BE49-F238E27FC236}">
                  <a16:creationId xmlns:a16="http://schemas.microsoft.com/office/drawing/2014/main" id="{9E3DB054-FE47-4894-A11E-F920516AB815}"/>
                </a:ext>
              </a:extLst>
            </p:cNvPr>
            <p:cNvSpPr/>
            <p:nvPr/>
          </p:nvSpPr>
          <p:spPr>
            <a:xfrm>
              <a:off x="4547879" y="5748989"/>
              <a:ext cx="705968" cy="199017"/>
            </a:xfrm>
            <a:prstGeom prst="roundRect">
              <a:avLst/>
            </a:pr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VAR East</a:t>
              </a:r>
            </a:p>
          </p:txBody>
        </p:sp>
        <p:sp>
          <p:nvSpPr>
            <p:cNvPr id="31" name="Rectangle: Rounded Corners 30">
              <a:extLst>
                <a:ext uri="{FF2B5EF4-FFF2-40B4-BE49-F238E27FC236}">
                  <a16:creationId xmlns:a16="http://schemas.microsoft.com/office/drawing/2014/main" id="{6C81E7B9-3224-097F-5623-F6D1EEC2F980}"/>
                </a:ext>
              </a:extLst>
            </p:cNvPr>
            <p:cNvSpPr/>
            <p:nvPr/>
          </p:nvSpPr>
          <p:spPr>
            <a:xfrm>
              <a:off x="4547879" y="6036683"/>
              <a:ext cx="705968" cy="199017"/>
            </a:xfrm>
            <a:prstGeom prst="roundRect">
              <a:avLst/>
            </a:pr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VAR West</a:t>
              </a:r>
            </a:p>
          </p:txBody>
        </p:sp>
        <p:sp>
          <p:nvSpPr>
            <p:cNvPr id="32" name="Rectangle: Rounded Corners 31">
              <a:extLst>
                <a:ext uri="{FF2B5EF4-FFF2-40B4-BE49-F238E27FC236}">
                  <a16:creationId xmlns:a16="http://schemas.microsoft.com/office/drawing/2014/main" id="{AA059D56-3020-6693-9731-E652B0E29374}"/>
                </a:ext>
              </a:extLst>
            </p:cNvPr>
            <p:cNvSpPr/>
            <p:nvPr/>
          </p:nvSpPr>
          <p:spPr>
            <a:xfrm>
              <a:off x="6254378" y="5270662"/>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SLED/HC East </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33" name="Rectangle: Rounded Corners 32">
              <a:extLst>
                <a:ext uri="{FF2B5EF4-FFF2-40B4-BE49-F238E27FC236}">
                  <a16:creationId xmlns:a16="http://schemas.microsoft.com/office/drawing/2014/main" id="{4575F435-BBF9-0663-74B8-F9D1F3B85D05}"/>
                </a:ext>
              </a:extLst>
            </p:cNvPr>
            <p:cNvSpPr/>
            <p:nvPr/>
          </p:nvSpPr>
          <p:spPr>
            <a:xfrm>
              <a:off x="7107269" y="5173600"/>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Central</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35" name="Rectangle: Rounded Corners 34">
              <a:extLst>
                <a:ext uri="{FF2B5EF4-FFF2-40B4-BE49-F238E27FC236}">
                  <a16:creationId xmlns:a16="http://schemas.microsoft.com/office/drawing/2014/main" id="{CA39901A-C50F-C965-A2B7-BF3593A7ED6F}"/>
                </a:ext>
              </a:extLst>
            </p:cNvPr>
            <p:cNvSpPr/>
            <p:nvPr/>
          </p:nvSpPr>
          <p:spPr>
            <a:xfrm>
              <a:off x="7107269" y="5461294"/>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West</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36" name="Rectangle: Rounded Corners 35">
              <a:extLst>
                <a:ext uri="{FF2B5EF4-FFF2-40B4-BE49-F238E27FC236}">
                  <a16:creationId xmlns:a16="http://schemas.microsoft.com/office/drawing/2014/main" id="{DC703C71-DAB3-3737-5B61-95A7B7815F52}"/>
                </a:ext>
              </a:extLst>
            </p:cNvPr>
            <p:cNvSpPr/>
            <p:nvPr/>
          </p:nvSpPr>
          <p:spPr>
            <a:xfrm>
              <a:off x="7960161" y="5233330"/>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ISR Mgr</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37" name="Rectangle: Rounded Corners 36">
              <a:extLst>
                <a:ext uri="{FF2B5EF4-FFF2-40B4-BE49-F238E27FC236}">
                  <a16:creationId xmlns:a16="http://schemas.microsoft.com/office/drawing/2014/main" id="{61B37AAC-62D6-306B-5F3F-BEC49AD6AECA}"/>
                </a:ext>
              </a:extLst>
            </p:cNvPr>
            <p:cNvSpPr/>
            <p:nvPr/>
          </p:nvSpPr>
          <p:spPr>
            <a:xfrm>
              <a:off x="7960161" y="5521025"/>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ISR</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38" name="Rectangle: Rounded Corners 37">
              <a:extLst>
                <a:ext uri="{FF2B5EF4-FFF2-40B4-BE49-F238E27FC236}">
                  <a16:creationId xmlns:a16="http://schemas.microsoft.com/office/drawing/2014/main" id="{804D133A-1BE6-88FA-8805-C82F5C442316}"/>
                </a:ext>
              </a:extLst>
            </p:cNvPr>
            <p:cNvSpPr/>
            <p:nvPr/>
          </p:nvSpPr>
          <p:spPr>
            <a:xfrm>
              <a:off x="7960161" y="5808720"/>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ICAM</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39" name="Rectangle: Rounded Corners 38">
              <a:extLst>
                <a:ext uri="{FF2B5EF4-FFF2-40B4-BE49-F238E27FC236}">
                  <a16:creationId xmlns:a16="http://schemas.microsoft.com/office/drawing/2014/main" id="{DA1ED643-0665-9D12-3312-18EB942E64E6}"/>
                </a:ext>
              </a:extLst>
            </p:cNvPr>
            <p:cNvSpPr/>
            <p:nvPr/>
          </p:nvSpPr>
          <p:spPr>
            <a:xfrm>
              <a:off x="10518838" y="5263196"/>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OnPrem SE</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40" name="Rectangle: Rounded Corners 39">
              <a:extLst>
                <a:ext uri="{FF2B5EF4-FFF2-40B4-BE49-F238E27FC236}">
                  <a16:creationId xmlns:a16="http://schemas.microsoft.com/office/drawing/2014/main" id="{8059F83E-59C5-498F-8650-C5797C974D5E}"/>
                </a:ext>
              </a:extLst>
            </p:cNvPr>
            <p:cNvSpPr/>
            <p:nvPr/>
          </p:nvSpPr>
          <p:spPr>
            <a:xfrm>
              <a:off x="10518838" y="5550890"/>
              <a:ext cx="705968" cy="199017"/>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Inside OnPrem</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41" name="Rectangle: Rounded Corners 40">
              <a:extLst>
                <a:ext uri="{FF2B5EF4-FFF2-40B4-BE49-F238E27FC236}">
                  <a16:creationId xmlns:a16="http://schemas.microsoft.com/office/drawing/2014/main" id="{58122ED9-BB9A-7492-5FC1-7C756CE106E8}"/>
                </a:ext>
              </a:extLst>
            </p:cNvPr>
            <p:cNvSpPr/>
            <p:nvPr/>
          </p:nvSpPr>
          <p:spPr>
            <a:xfrm>
              <a:off x="11371732" y="5263196"/>
              <a:ext cx="705968" cy="258748"/>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Inside Cloud SE</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42" name="Rectangle: Rounded Corners 41">
              <a:extLst>
                <a:ext uri="{FF2B5EF4-FFF2-40B4-BE49-F238E27FC236}">
                  <a16:creationId xmlns:a16="http://schemas.microsoft.com/office/drawing/2014/main" id="{EF11A2D1-5544-1211-48A6-240E69067FB8}"/>
                </a:ext>
              </a:extLst>
            </p:cNvPr>
            <p:cNvSpPr/>
            <p:nvPr/>
          </p:nvSpPr>
          <p:spPr>
            <a:xfrm>
              <a:off x="11371732" y="5550890"/>
              <a:ext cx="705968" cy="400612"/>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Advanced Tech </a:t>
              </a:r>
            </a:p>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Ops</a:t>
              </a:r>
            </a:p>
          </p:txBody>
        </p:sp>
        <p:sp>
          <p:nvSpPr>
            <p:cNvPr id="43" name="Rectangle: Rounded Corners 42">
              <a:extLst>
                <a:ext uri="{FF2B5EF4-FFF2-40B4-BE49-F238E27FC236}">
                  <a16:creationId xmlns:a16="http://schemas.microsoft.com/office/drawing/2014/main" id="{F5C18781-CD8F-3BA6-9F59-3275440B4D6F}"/>
                </a:ext>
              </a:extLst>
            </p:cNvPr>
            <p:cNvSpPr/>
            <p:nvPr/>
          </p:nvSpPr>
          <p:spPr>
            <a:xfrm>
              <a:off x="4122146" y="4598211"/>
              <a:ext cx="705968" cy="199017"/>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Channel</a:t>
              </a:r>
              <a:endParaRPr lang="en-US" sz="700" kern="1200" dirty="0">
                <a:solidFill>
                  <a:schemeClr val="bg1"/>
                </a:solidFill>
                <a:latin typeface="Slate Pro" panose="02000506040000020004" pitchFamily="2" charset="0"/>
                <a:sym typeface="Slate Pro" panose="02000506040000020004" pitchFamily="2" charset="0"/>
              </a:endParaRPr>
            </a:p>
          </p:txBody>
        </p:sp>
        <p:sp>
          <p:nvSpPr>
            <p:cNvPr id="44" name="Rectangle: Rounded Corners 43">
              <a:extLst>
                <a:ext uri="{FF2B5EF4-FFF2-40B4-BE49-F238E27FC236}">
                  <a16:creationId xmlns:a16="http://schemas.microsoft.com/office/drawing/2014/main" id="{9998A96F-BC5C-D130-372A-6D97841E194E}"/>
                </a:ext>
              </a:extLst>
            </p:cNvPr>
            <p:cNvSpPr/>
            <p:nvPr/>
          </p:nvSpPr>
          <p:spPr>
            <a:xfrm>
              <a:off x="5401484" y="4598211"/>
              <a:ext cx="705968" cy="266003"/>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Strategic </a:t>
              </a:r>
            </a:p>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Partnerships</a:t>
              </a:r>
            </a:p>
          </p:txBody>
        </p:sp>
        <p:sp>
          <p:nvSpPr>
            <p:cNvPr id="45" name="Rectangle: Rounded Corners 44">
              <a:extLst>
                <a:ext uri="{FF2B5EF4-FFF2-40B4-BE49-F238E27FC236}">
                  <a16:creationId xmlns:a16="http://schemas.microsoft.com/office/drawing/2014/main" id="{829AE566-0C95-52DD-BBDA-1C54C83D327D}"/>
                </a:ext>
              </a:extLst>
            </p:cNvPr>
            <p:cNvSpPr/>
            <p:nvPr/>
          </p:nvSpPr>
          <p:spPr>
            <a:xfrm>
              <a:off x="6254377" y="4598211"/>
              <a:ext cx="705968" cy="199017"/>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 Vertical Sales</a:t>
              </a:r>
            </a:p>
          </p:txBody>
        </p:sp>
        <p:sp>
          <p:nvSpPr>
            <p:cNvPr id="47" name="Rectangle: Rounded Corners 46">
              <a:extLst>
                <a:ext uri="{FF2B5EF4-FFF2-40B4-BE49-F238E27FC236}">
                  <a16:creationId xmlns:a16="http://schemas.microsoft.com/office/drawing/2014/main" id="{A0949D41-9FA9-16B9-9F9F-488E9810A9FE}"/>
                </a:ext>
              </a:extLst>
            </p:cNvPr>
            <p:cNvSpPr/>
            <p:nvPr/>
          </p:nvSpPr>
          <p:spPr>
            <a:xfrm>
              <a:off x="7107269" y="4598211"/>
              <a:ext cx="705968" cy="199017"/>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Field Sales</a:t>
              </a:r>
            </a:p>
          </p:txBody>
        </p:sp>
        <p:sp>
          <p:nvSpPr>
            <p:cNvPr id="48" name="Rectangle: Rounded Corners 47">
              <a:extLst>
                <a:ext uri="{FF2B5EF4-FFF2-40B4-BE49-F238E27FC236}">
                  <a16:creationId xmlns:a16="http://schemas.microsoft.com/office/drawing/2014/main" id="{8CC03E61-D1D2-431D-ECF6-0612845F4DC6}"/>
                </a:ext>
              </a:extLst>
            </p:cNvPr>
            <p:cNvSpPr/>
            <p:nvPr/>
          </p:nvSpPr>
          <p:spPr>
            <a:xfrm>
              <a:off x="7960161" y="4598211"/>
              <a:ext cx="705968" cy="266003"/>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Inside Sales COE</a:t>
              </a:r>
            </a:p>
          </p:txBody>
        </p:sp>
        <p:sp>
          <p:nvSpPr>
            <p:cNvPr id="49" name="Rectangle: Rounded Corners 48">
              <a:extLst>
                <a:ext uri="{FF2B5EF4-FFF2-40B4-BE49-F238E27FC236}">
                  <a16:creationId xmlns:a16="http://schemas.microsoft.com/office/drawing/2014/main" id="{CC8CFECA-70C4-F4EA-D5FC-9F4A338FF0D6}"/>
                </a:ext>
              </a:extLst>
            </p:cNvPr>
            <p:cNvSpPr/>
            <p:nvPr/>
          </p:nvSpPr>
          <p:spPr>
            <a:xfrm>
              <a:off x="10945285" y="4598210"/>
              <a:ext cx="705968" cy="287693"/>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577850">
                <a:spcBef>
                  <a:spcPct val="0"/>
                </a:spcBef>
              </a:pPr>
              <a:r>
                <a:rPr lang="en-US" sz="700" dirty="0">
                  <a:solidFill>
                    <a:schemeClr val="bg1"/>
                  </a:solidFill>
                  <a:latin typeface="Slate Pro" panose="02000506040000020004" pitchFamily="2" charset="0"/>
                  <a:sym typeface="Slate Pro" panose="02000506040000020004" pitchFamily="2" charset="0"/>
                </a:rPr>
                <a:t>Technical Sales</a:t>
              </a:r>
            </a:p>
          </p:txBody>
        </p:sp>
        <p:sp>
          <p:nvSpPr>
            <p:cNvPr id="50" name="Rectangle: Rounded Corners 49">
              <a:extLst>
                <a:ext uri="{FF2B5EF4-FFF2-40B4-BE49-F238E27FC236}">
                  <a16:creationId xmlns:a16="http://schemas.microsoft.com/office/drawing/2014/main" id="{A97C3141-6A4E-57FB-0F38-D1FC2D611D87}"/>
                </a:ext>
              </a:extLst>
            </p:cNvPr>
            <p:cNvSpPr/>
            <p:nvPr/>
          </p:nvSpPr>
          <p:spPr>
            <a:xfrm>
              <a:off x="7533716" y="4310516"/>
              <a:ext cx="705968" cy="199017"/>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577850">
                <a:spcBef>
                  <a:spcPct val="0"/>
                </a:spcBef>
                <a:buNone/>
              </a:pPr>
              <a:r>
                <a:rPr lang="en-US" sz="700" kern="1200" dirty="0">
                  <a:solidFill>
                    <a:schemeClr val="bg1"/>
                  </a:solidFill>
                  <a:latin typeface="Slate Pro" panose="02000506040000020004" pitchFamily="2" charset="0"/>
                  <a:sym typeface="Slate Pro" panose="02000506040000020004" pitchFamily="2" charset="0"/>
                </a:rPr>
                <a:t>VP</a:t>
              </a:r>
            </a:p>
          </p:txBody>
        </p:sp>
        <p:cxnSp>
          <p:nvCxnSpPr>
            <p:cNvPr id="51" name="Connector: Elbow 50">
              <a:extLst>
                <a:ext uri="{FF2B5EF4-FFF2-40B4-BE49-F238E27FC236}">
                  <a16:creationId xmlns:a16="http://schemas.microsoft.com/office/drawing/2014/main" id="{582B45B0-A1D2-B61F-819A-21C3EB503ED9}"/>
                </a:ext>
              </a:extLst>
            </p:cNvPr>
            <p:cNvCxnSpPr>
              <a:stCxn id="43" idx="2"/>
              <a:endCxn id="9" idx="3"/>
            </p:cNvCxnSpPr>
            <p:nvPr/>
          </p:nvCxnSpPr>
          <p:spPr>
            <a:xfrm rot="5400000">
              <a:off x="4344306" y="4854590"/>
              <a:ext cx="188186" cy="73462"/>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25C4A6B6-CBAF-A21D-FDB9-3F6859B4CE51}"/>
                </a:ext>
              </a:extLst>
            </p:cNvPr>
            <p:cNvCxnSpPr>
              <a:cxnSpLocks/>
              <a:stCxn id="43" idx="2"/>
              <a:endCxn id="12" idx="1"/>
            </p:cNvCxnSpPr>
            <p:nvPr/>
          </p:nvCxnSpPr>
          <p:spPr>
            <a:xfrm rot="16200000" flipH="1">
              <a:off x="4401022" y="4871336"/>
              <a:ext cx="221678" cy="73462"/>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8B22D66-B5A1-26B3-56A8-BC98005D40E8}"/>
                </a:ext>
              </a:extLst>
            </p:cNvPr>
            <p:cNvCxnSpPr>
              <a:stCxn id="43" idx="2"/>
              <a:endCxn id="24" idx="3"/>
            </p:cNvCxnSpPr>
            <p:nvPr/>
          </p:nvCxnSpPr>
          <p:spPr>
            <a:xfrm rot="5400000">
              <a:off x="4200103" y="4998081"/>
              <a:ext cx="475881" cy="74175"/>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7852B1E-AAD8-4B66-E966-A719DDED4F0A}"/>
                </a:ext>
              </a:extLst>
            </p:cNvPr>
            <p:cNvCxnSpPr>
              <a:stCxn id="43" idx="2"/>
              <a:endCxn id="25" idx="1"/>
            </p:cNvCxnSpPr>
            <p:nvPr/>
          </p:nvCxnSpPr>
          <p:spPr>
            <a:xfrm rot="16200000" flipH="1">
              <a:off x="4266098" y="5006260"/>
              <a:ext cx="490812" cy="72749"/>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8E287674-BFAA-3EEC-6F55-616EBAA91543}"/>
                </a:ext>
              </a:extLst>
            </p:cNvPr>
            <p:cNvCxnSpPr>
              <a:stCxn id="43" idx="2"/>
              <a:endCxn id="26" idx="3"/>
            </p:cNvCxnSpPr>
            <p:nvPr/>
          </p:nvCxnSpPr>
          <p:spPr>
            <a:xfrm rot="5400000">
              <a:off x="4056256" y="5141928"/>
              <a:ext cx="763575" cy="74175"/>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419318DE-DBFD-94ED-4B2C-A6EE67AC7C4A}"/>
                </a:ext>
              </a:extLst>
            </p:cNvPr>
            <p:cNvCxnSpPr>
              <a:stCxn id="43" idx="2"/>
              <a:endCxn id="29" idx="1"/>
            </p:cNvCxnSpPr>
            <p:nvPr/>
          </p:nvCxnSpPr>
          <p:spPr>
            <a:xfrm rot="16200000" flipH="1">
              <a:off x="4129717" y="5142640"/>
              <a:ext cx="763575" cy="72749"/>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763F948B-0806-EC8E-A76A-DE025138EE9E}"/>
                </a:ext>
              </a:extLst>
            </p:cNvPr>
            <p:cNvCxnSpPr>
              <a:stCxn id="29" idx="3"/>
              <a:endCxn id="30" idx="3"/>
            </p:cNvCxnSpPr>
            <p:nvPr/>
          </p:nvCxnSpPr>
          <p:spPr>
            <a:xfrm>
              <a:off x="5253847" y="5560803"/>
              <a:ext cx="12700" cy="287695"/>
            </a:xfrm>
            <a:prstGeom prst="bentConnector3">
              <a:avLst>
                <a:gd name="adj1" fmla="val 180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90404CEC-1808-873D-F646-75FC96E2E42A}"/>
                </a:ext>
              </a:extLst>
            </p:cNvPr>
            <p:cNvCxnSpPr>
              <a:stCxn id="29" idx="3"/>
              <a:endCxn id="31" idx="3"/>
            </p:cNvCxnSpPr>
            <p:nvPr/>
          </p:nvCxnSpPr>
          <p:spPr>
            <a:xfrm>
              <a:off x="5253847" y="5560803"/>
              <a:ext cx="12700" cy="575389"/>
            </a:xfrm>
            <a:prstGeom prst="bentConnector3">
              <a:avLst>
                <a:gd name="adj1" fmla="val 180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5C4FF33-70D0-3E38-C4F6-217E7DF0A7AA}"/>
                </a:ext>
              </a:extLst>
            </p:cNvPr>
            <p:cNvCxnSpPr>
              <a:cxnSpLocks/>
              <a:stCxn id="44" idx="2"/>
              <a:endCxn id="13" idx="0"/>
            </p:cNvCxnSpPr>
            <p:nvPr/>
          </p:nvCxnSpPr>
          <p:spPr>
            <a:xfrm>
              <a:off x="5754468" y="4864214"/>
              <a:ext cx="0" cy="888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6F0A81-76B2-6F1D-10B4-11B18722300C}"/>
                </a:ext>
              </a:extLst>
            </p:cNvPr>
            <p:cNvCxnSpPr>
              <a:cxnSpLocks/>
              <a:stCxn id="45" idx="2"/>
              <a:endCxn id="14" idx="0"/>
            </p:cNvCxnSpPr>
            <p:nvPr/>
          </p:nvCxnSpPr>
          <p:spPr>
            <a:xfrm>
              <a:off x="6607362" y="4797228"/>
              <a:ext cx="0" cy="886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21ED459-73EF-767E-B18F-93F5C0BA26B8}"/>
                </a:ext>
              </a:extLst>
            </p:cNvPr>
            <p:cNvCxnSpPr>
              <a:cxnSpLocks/>
              <a:stCxn id="14" idx="2"/>
              <a:endCxn id="32" idx="0"/>
            </p:cNvCxnSpPr>
            <p:nvPr/>
          </p:nvCxnSpPr>
          <p:spPr>
            <a:xfrm>
              <a:off x="6607362" y="5173599"/>
              <a:ext cx="0" cy="970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DECA341-4FA9-010A-94C6-5496EC6CF59C}"/>
                </a:ext>
              </a:extLst>
            </p:cNvPr>
            <p:cNvCxnSpPr>
              <a:stCxn id="47" idx="2"/>
              <a:endCxn id="16" idx="0"/>
            </p:cNvCxnSpPr>
            <p:nvPr/>
          </p:nvCxnSpPr>
          <p:spPr>
            <a:xfrm>
              <a:off x="7460253" y="4797228"/>
              <a:ext cx="0" cy="886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FE23E81-B229-723C-80FE-29D4E0F45C21}"/>
                </a:ext>
              </a:extLst>
            </p:cNvPr>
            <p:cNvCxnSpPr>
              <a:stCxn id="16" idx="2"/>
              <a:endCxn id="33" idx="0"/>
            </p:cNvCxnSpPr>
            <p:nvPr/>
          </p:nvCxnSpPr>
          <p:spPr>
            <a:xfrm>
              <a:off x="7460253" y="5084922"/>
              <a:ext cx="0" cy="8867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ACE8E1E-4DFC-0E4E-2EE0-D0B4FE902379}"/>
                </a:ext>
              </a:extLst>
            </p:cNvPr>
            <p:cNvCxnSpPr>
              <a:stCxn id="33" idx="2"/>
              <a:endCxn id="35" idx="0"/>
            </p:cNvCxnSpPr>
            <p:nvPr/>
          </p:nvCxnSpPr>
          <p:spPr>
            <a:xfrm>
              <a:off x="7460253" y="5372617"/>
              <a:ext cx="0" cy="886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9C94EE6-359F-67B0-66EF-1DF4CCDF245B}"/>
                </a:ext>
              </a:extLst>
            </p:cNvPr>
            <p:cNvCxnSpPr>
              <a:cxnSpLocks/>
              <a:stCxn id="48" idx="2"/>
              <a:endCxn id="17" idx="0"/>
            </p:cNvCxnSpPr>
            <p:nvPr/>
          </p:nvCxnSpPr>
          <p:spPr>
            <a:xfrm>
              <a:off x="8313145" y="4864214"/>
              <a:ext cx="0" cy="814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E8B7454-D7D3-3FA9-9DDE-8AE26C714891}"/>
                </a:ext>
              </a:extLst>
            </p:cNvPr>
            <p:cNvCxnSpPr>
              <a:stCxn id="17" idx="2"/>
              <a:endCxn id="36" idx="0"/>
            </p:cNvCxnSpPr>
            <p:nvPr/>
          </p:nvCxnSpPr>
          <p:spPr>
            <a:xfrm>
              <a:off x="8313145" y="5144653"/>
              <a:ext cx="0" cy="886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7DEF1A7-381A-C211-615B-2DC8C7FF14BA}"/>
                </a:ext>
              </a:extLst>
            </p:cNvPr>
            <p:cNvCxnSpPr>
              <a:stCxn id="36" idx="2"/>
              <a:endCxn id="37" idx="0"/>
            </p:cNvCxnSpPr>
            <p:nvPr/>
          </p:nvCxnSpPr>
          <p:spPr>
            <a:xfrm>
              <a:off x="8313145" y="5432348"/>
              <a:ext cx="0" cy="886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9199E9C-CC5A-02DE-C90C-AA0503206058}"/>
                </a:ext>
              </a:extLst>
            </p:cNvPr>
            <p:cNvCxnSpPr>
              <a:stCxn id="37" idx="2"/>
              <a:endCxn id="38" idx="0"/>
            </p:cNvCxnSpPr>
            <p:nvPr/>
          </p:nvCxnSpPr>
          <p:spPr>
            <a:xfrm>
              <a:off x="8313145" y="5720042"/>
              <a:ext cx="0" cy="8867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75DC54FA-7C33-63F0-5897-92A35B13020E}"/>
                </a:ext>
              </a:extLst>
            </p:cNvPr>
            <p:cNvCxnSpPr>
              <a:cxnSpLocks/>
              <a:stCxn id="49" idx="2"/>
              <a:endCxn id="22" idx="3"/>
            </p:cNvCxnSpPr>
            <p:nvPr/>
          </p:nvCxnSpPr>
          <p:spPr>
            <a:xfrm rot="5400000">
              <a:off x="11166984" y="4943725"/>
              <a:ext cx="189107" cy="73464"/>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8FC62919-EA72-4F6F-7453-C0391DA56ADA}"/>
                </a:ext>
              </a:extLst>
            </p:cNvPr>
            <p:cNvCxnSpPr>
              <a:cxnSpLocks/>
              <a:stCxn id="49" idx="2"/>
              <a:endCxn id="23" idx="1"/>
            </p:cNvCxnSpPr>
            <p:nvPr/>
          </p:nvCxnSpPr>
          <p:spPr>
            <a:xfrm rot="16200000" flipH="1">
              <a:off x="11240447" y="4943725"/>
              <a:ext cx="189107" cy="73463"/>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68AEB287-7B59-F661-56BA-A66BD314A42E}"/>
                </a:ext>
              </a:extLst>
            </p:cNvPr>
            <p:cNvCxnSpPr>
              <a:cxnSpLocks/>
              <a:stCxn id="49" idx="2"/>
              <a:endCxn id="39" idx="3"/>
            </p:cNvCxnSpPr>
            <p:nvPr/>
          </p:nvCxnSpPr>
          <p:spPr>
            <a:xfrm rot="5400000">
              <a:off x="11023137" y="5087572"/>
              <a:ext cx="476801" cy="73464"/>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DDB26A31-483D-185C-0C87-B3BF214EA684}"/>
                </a:ext>
              </a:extLst>
            </p:cNvPr>
            <p:cNvCxnSpPr>
              <a:cxnSpLocks/>
              <a:stCxn id="49" idx="2"/>
              <a:endCxn id="41" idx="1"/>
            </p:cNvCxnSpPr>
            <p:nvPr/>
          </p:nvCxnSpPr>
          <p:spPr>
            <a:xfrm rot="16200000" flipH="1">
              <a:off x="11081667" y="5102505"/>
              <a:ext cx="506667" cy="73463"/>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3CCE7344-6122-812F-FB88-6440515144E1}"/>
                </a:ext>
              </a:extLst>
            </p:cNvPr>
            <p:cNvCxnSpPr>
              <a:cxnSpLocks/>
              <a:stCxn id="49" idx="2"/>
              <a:endCxn id="40" idx="3"/>
            </p:cNvCxnSpPr>
            <p:nvPr/>
          </p:nvCxnSpPr>
          <p:spPr>
            <a:xfrm rot="5400000">
              <a:off x="10879290" y="5231419"/>
              <a:ext cx="764496" cy="73464"/>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74397F6D-7091-CFAB-D978-FB9F315AA36C}"/>
                </a:ext>
              </a:extLst>
            </p:cNvPr>
            <p:cNvCxnSpPr>
              <a:cxnSpLocks/>
              <a:stCxn id="49" idx="2"/>
              <a:endCxn id="42" idx="1"/>
            </p:cNvCxnSpPr>
            <p:nvPr/>
          </p:nvCxnSpPr>
          <p:spPr>
            <a:xfrm rot="16200000" flipH="1">
              <a:off x="10902355" y="5281818"/>
              <a:ext cx="865293" cy="73463"/>
            </a:xfrm>
            <a:prstGeom prst="bentConnector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7EADCDB6-D2F2-710C-4EAE-1758E463E95D}"/>
                </a:ext>
              </a:extLst>
            </p:cNvPr>
            <p:cNvCxnSpPr>
              <a:stCxn id="50" idx="2"/>
              <a:endCxn id="43" idx="0"/>
            </p:cNvCxnSpPr>
            <p:nvPr/>
          </p:nvCxnSpPr>
          <p:spPr>
            <a:xfrm rot="5400000">
              <a:off x="6136576" y="2848087"/>
              <a:ext cx="88678" cy="3411570"/>
            </a:xfrm>
            <a:prstGeom prst="bentConnector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B84A7E49-989F-C000-70BB-195C50536505}"/>
                </a:ext>
              </a:extLst>
            </p:cNvPr>
            <p:cNvCxnSpPr>
              <a:cxnSpLocks/>
              <a:stCxn id="50" idx="2"/>
              <a:endCxn id="44" idx="0"/>
            </p:cNvCxnSpPr>
            <p:nvPr/>
          </p:nvCxnSpPr>
          <p:spPr>
            <a:xfrm rot="5400000">
              <a:off x="6776247" y="3487756"/>
              <a:ext cx="88678" cy="2132232"/>
            </a:xfrm>
            <a:prstGeom prst="bentConnector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5BDFA746-96FC-7661-2E51-651517DD31BB}"/>
                </a:ext>
              </a:extLst>
            </p:cNvPr>
            <p:cNvCxnSpPr>
              <a:stCxn id="50" idx="2"/>
              <a:endCxn id="45" idx="0"/>
            </p:cNvCxnSpPr>
            <p:nvPr/>
          </p:nvCxnSpPr>
          <p:spPr>
            <a:xfrm rot="5400000">
              <a:off x="7202692" y="3914203"/>
              <a:ext cx="88678" cy="1279339"/>
            </a:xfrm>
            <a:prstGeom prst="bentConnector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CB088A91-747C-6B01-B2EB-8EB4BBD27A6A}"/>
                </a:ext>
              </a:extLst>
            </p:cNvPr>
            <p:cNvCxnSpPr>
              <a:stCxn id="50" idx="2"/>
              <a:endCxn id="47" idx="0"/>
            </p:cNvCxnSpPr>
            <p:nvPr/>
          </p:nvCxnSpPr>
          <p:spPr>
            <a:xfrm rot="5400000">
              <a:off x="7629138" y="4340649"/>
              <a:ext cx="88678" cy="426447"/>
            </a:xfrm>
            <a:prstGeom prst="bentConnector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8A5976C7-7C73-0A39-C830-9E6978D3217E}"/>
                </a:ext>
              </a:extLst>
            </p:cNvPr>
            <p:cNvCxnSpPr>
              <a:cxnSpLocks/>
              <a:stCxn id="50" idx="2"/>
              <a:endCxn id="48" idx="0"/>
            </p:cNvCxnSpPr>
            <p:nvPr/>
          </p:nvCxnSpPr>
          <p:spPr>
            <a:xfrm rot="16200000" flipH="1">
              <a:off x="8055584" y="4340649"/>
              <a:ext cx="88678" cy="426445"/>
            </a:xfrm>
            <a:prstGeom prst="bentConnector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BBFE9836-B6A9-A081-3F97-8161066A18F6}"/>
                </a:ext>
              </a:extLst>
            </p:cNvPr>
            <p:cNvCxnSpPr>
              <a:cxnSpLocks/>
              <a:stCxn id="50" idx="2"/>
              <a:endCxn id="20" idx="0"/>
            </p:cNvCxnSpPr>
            <p:nvPr/>
          </p:nvCxnSpPr>
          <p:spPr>
            <a:xfrm rot="16200000" flipH="1">
              <a:off x="8908477" y="3487756"/>
              <a:ext cx="88678" cy="2132231"/>
            </a:xfrm>
            <a:prstGeom prst="bentConnector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C5F45288-5FAD-7ACA-EBD9-914985CAB828}"/>
                </a:ext>
              </a:extLst>
            </p:cNvPr>
            <p:cNvCxnSpPr>
              <a:cxnSpLocks/>
              <a:stCxn id="50" idx="2"/>
              <a:endCxn id="49" idx="0"/>
            </p:cNvCxnSpPr>
            <p:nvPr/>
          </p:nvCxnSpPr>
          <p:spPr>
            <a:xfrm rot="16200000" flipH="1">
              <a:off x="9548146" y="2848087"/>
              <a:ext cx="88677" cy="3411569"/>
            </a:xfrm>
            <a:prstGeom prst="bentConnector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83" name="Straight Connector 82">
            <a:extLst>
              <a:ext uri="{FF2B5EF4-FFF2-40B4-BE49-F238E27FC236}">
                <a16:creationId xmlns:a16="http://schemas.microsoft.com/office/drawing/2014/main" id="{D371EBCA-CCC5-A6A3-DDB0-AD917BD0A2DD}"/>
              </a:ext>
            </a:extLst>
          </p:cNvPr>
          <p:cNvCxnSpPr/>
          <p:nvPr/>
        </p:nvCxnSpPr>
        <p:spPr>
          <a:xfrm>
            <a:off x="5193715" y="3360154"/>
            <a:ext cx="590885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Isosceles Triangle 83">
            <a:extLst>
              <a:ext uri="{FF2B5EF4-FFF2-40B4-BE49-F238E27FC236}">
                <a16:creationId xmlns:a16="http://schemas.microsoft.com/office/drawing/2014/main" id="{1720964A-54FF-A6FC-F61B-4AC8F9B923FC}"/>
              </a:ext>
            </a:extLst>
          </p:cNvPr>
          <p:cNvSpPr/>
          <p:nvPr/>
        </p:nvSpPr>
        <p:spPr bwMode="auto">
          <a:xfrm>
            <a:off x="5193715" y="1823349"/>
            <a:ext cx="1649349" cy="1433471"/>
          </a:xfrm>
          <a:prstGeom prst="triangle">
            <a:avLst/>
          </a:prstGeom>
          <a:solidFill>
            <a:schemeClr val="accent3"/>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600" dirty="0">
              <a:solidFill>
                <a:schemeClr val="tx2"/>
              </a:solidFill>
              <a:latin typeface="Slate Pro" panose="02000506040000020004" pitchFamily="2" charset="0"/>
              <a:sym typeface="Slate Pro" panose="02000506040000020004" pitchFamily="2" charset="0"/>
            </a:endParaRPr>
          </a:p>
        </p:txBody>
      </p:sp>
      <p:sp>
        <p:nvSpPr>
          <p:cNvPr id="85" name="Isosceles Triangle 84">
            <a:extLst>
              <a:ext uri="{FF2B5EF4-FFF2-40B4-BE49-F238E27FC236}">
                <a16:creationId xmlns:a16="http://schemas.microsoft.com/office/drawing/2014/main" id="{C9D14979-4B25-6BE7-2EDD-022E2A6F7375}"/>
              </a:ext>
            </a:extLst>
          </p:cNvPr>
          <p:cNvSpPr/>
          <p:nvPr/>
        </p:nvSpPr>
        <p:spPr bwMode="auto">
          <a:xfrm>
            <a:off x="7323470" y="1823349"/>
            <a:ext cx="1649349" cy="1433471"/>
          </a:xfrm>
          <a:prstGeom prst="triangle">
            <a:avLst/>
          </a:prstGeom>
          <a:solidFill>
            <a:schemeClr val="accent3"/>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600" dirty="0">
              <a:solidFill>
                <a:schemeClr val="tx2"/>
              </a:solidFill>
              <a:latin typeface="Slate Pro" panose="02000506040000020004" pitchFamily="2" charset="0"/>
              <a:sym typeface="Slate Pro" panose="02000506040000020004" pitchFamily="2" charset="0"/>
            </a:endParaRPr>
          </a:p>
        </p:txBody>
      </p:sp>
      <p:sp>
        <p:nvSpPr>
          <p:cNvPr id="86" name="Isosceles Triangle 85">
            <a:extLst>
              <a:ext uri="{FF2B5EF4-FFF2-40B4-BE49-F238E27FC236}">
                <a16:creationId xmlns:a16="http://schemas.microsoft.com/office/drawing/2014/main" id="{F324B0C2-BCAA-B7E9-3DB8-884EDEF6ED5E}"/>
              </a:ext>
            </a:extLst>
          </p:cNvPr>
          <p:cNvSpPr/>
          <p:nvPr/>
        </p:nvSpPr>
        <p:spPr bwMode="auto">
          <a:xfrm>
            <a:off x="9453224" y="1823349"/>
            <a:ext cx="1649349" cy="1433471"/>
          </a:xfrm>
          <a:prstGeom prst="triangle">
            <a:avLst/>
          </a:prstGeom>
          <a:solidFill>
            <a:schemeClr val="accent3"/>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600" dirty="0">
              <a:solidFill>
                <a:schemeClr val="tx2"/>
              </a:solidFill>
              <a:latin typeface="Slate Pro" panose="02000506040000020004" pitchFamily="2" charset="0"/>
              <a:sym typeface="Slate Pro" panose="02000506040000020004" pitchFamily="2" charset="0"/>
            </a:endParaRPr>
          </a:p>
        </p:txBody>
      </p:sp>
      <p:sp>
        <p:nvSpPr>
          <p:cNvPr id="87" name="Freeform: Shape 86">
            <a:extLst>
              <a:ext uri="{FF2B5EF4-FFF2-40B4-BE49-F238E27FC236}">
                <a16:creationId xmlns:a16="http://schemas.microsoft.com/office/drawing/2014/main" id="{F41EAF3D-397A-712C-1ACF-9557F1D9C9D6}"/>
              </a:ext>
            </a:extLst>
          </p:cNvPr>
          <p:cNvSpPr/>
          <p:nvPr/>
        </p:nvSpPr>
        <p:spPr bwMode="auto">
          <a:xfrm>
            <a:off x="5606053" y="1823349"/>
            <a:ext cx="824674" cy="716736"/>
          </a:xfrm>
          <a:custGeom>
            <a:avLst/>
            <a:gdLst>
              <a:gd name="connsiteX0" fmla="*/ 428701 w 857402"/>
              <a:gd name="connsiteY0" fmla="*/ 0 h 739140"/>
              <a:gd name="connsiteX1" fmla="*/ 857402 w 857402"/>
              <a:gd name="connsiteY1" fmla="*/ 739140 h 739140"/>
              <a:gd name="connsiteX2" fmla="*/ 0 w 857402"/>
              <a:gd name="connsiteY2" fmla="*/ 739140 h 739140"/>
            </a:gdLst>
            <a:ahLst/>
            <a:cxnLst>
              <a:cxn ang="0">
                <a:pos x="connsiteX0" y="connsiteY0"/>
              </a:cxn>
              <a:cxn ang="0">
                <a:pos x="connsiteX1" y="connsiteY1"/>
              </a:cxn>
              <a:cxn ang="0">
                <a:pos x="connsiteX2" y="connsiteY2"/>
              </a:cxn>
            </a:cxnLst>
            <a:rect l="l" t="t" r="r" b="b"/>
            <a:pathLst>
              <a:path w="857402" h="739140">
                <a:moveTo>
                  <a:pt x="428701" y="0"/>
                </a:moveTo>
                <a:lnTo>
                  <a:pt x="857402" y="739140"/>
                </a:lnTo>
                <a:lnTo>
                  <a:pt x="0" y="739140"/>
                </a:lnTo>
                <a:close/>
              </a:path>
            </a:pathLst>
          </a:custGeom>
          <a:solidFill>
            <a:schemeClr val="accent2"/>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600" dirty="0">
              <a:solidFill>
                <a:schemeClr val="tx2"/>
              </a:solidFill>
              <a:latin typeface="Slate Pro" panose="02000506040000020004" pitchFamily="2" charset="0"/>
              <a:sym typeface="Slate Pro" panose="02000506040000020004" pitchFamily="2" charset="0"/>
            </a:endParaRPr>
          </a:p>
        </p:txBody>
      </p:sp>
      <p:sp>
        <p:nvSpPr>
          <p:cNvPr id="88" name="Freeform: Shape 87">
            <a:extLst>
              <a:ext uri="{FF2B5EF4-FFF2-40B4-BE49-F238E27FC236}">
                <a16:creationId xmlns:a16="http://schemas.microsoft.com/office/drawing/2014/main" id="{7CFFE923-0E61-2518-68AC-A4B6B81586A8}"/>
              </a:ext>
            </a:extLst>
          </p:cNvPr>
          <p:cNvSpPr/>
          <p:nvPr/>
        </p:nvSpPr>
        <p:spPr bwMode="auto">
          <a:xfrm>
            <a:off x="7523263" y="1823349"/>
            <a:ext cx="1249764" cy="1086187"/>
          </a:xfrm>
          <a:custGeom>
            <a:avLst/>
            <a:gdLst>
              <a:gd name="connsiteX0" fmla="*/ 649681 w 1299362"/>
              <a:gd name="connsiteY0" fmla="*/ 0 h 1120140"/>
              <a:gd name="connsiteX1" fmla="*/ 1299362 w 1299362"/>
              <a:gd name="connsiteY1" fmla="*/ 1120140 h 1120140"/>
              <a:gd name="connsiteX2" fmla="*/ 0 w 1299362"/>
              <a:gd name="connsiteY2" fmla="*/ 1120140 h 1120140"/>
            </a:gdLst>
            <a:ahLst/>
            <a:cxnLst>
              <a:cxn ang="0">
                <a:pos x="connsiteX0" y="connsiteY0"/>
              </a:cxn>
              <a:cxn ang="0">
                <a:pos x="connsiteX1" y="connsiteY1"/>
              </a:cxn>
              <a:cxn ang="0">
                <a:pos x="connsiteX2" y="connsiteY2"/>
              </a:cxn>
            </a:cxnLst>
            <a:rect l="l" t="t" r="r" b="b"/>
            <a:pathLst>
              <a:path w="1299362" h="1120140">
                <a:moveTo>
                  <a:pt x="649681" y="0"/>
                </a:moveTo>
                <a:lnTo>
                  <a:pt x="1299362" y="1120140"/>
                </a:lnTo>
                <a:lnTo>
                  <a:pt x="0" y="1120140"/>
                </a:lnTo>
                <a:close/>
              </a:path>
            </a:pathLst>
          </a:custGeom>
          <a:solidFill>
            <a:schemeClr val="accent2"/>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600" dirty="0">
              <a:solidFill>
                <a:schemeClr val="tx2"/>
              </a:solidFill>
              <a:latin typeface="Slate Pro" panose="02000506040000020004" pitchFamily="2" charset="0"/>
              <a:sym typeface="Slate Pro" panose="02000506040000020004" pitchFamily="2" charset="0"/>
            </a:endParaRPr>
          </a:p>
        </p:txBody>
      </p:sp>
      <p:sp>
        <p:nvSpPr>
          <p:cNvPr id="89" name="Freeform: Shape 88">
            <a:extLst>
              <a:ext uri="{FF2B5EF4-FFF2-40B4-BE49-F238E27FC236}">
                <a16:creationId xmlns:a16="http://schemas.microsoft.com/office/drawing/2014/main" id="{7B5DDC21-39FC-30B1-2380-EA5E93DD5C39}"/>
              </a:ext>
            </a:extLst>
          </p:cNvPr>
          <p:cNvSpPr/>
          <p:nvPr/>
        </p:nvSpPr>
        <p:spPr bwMode="auto">
          <a:xfrm>
            <a:off x="8148146" y="1823349"/>
            <a:ext cx="624882" cy="1086187"/>
          </a:xfrm>
          <a:custGeom>
            <a:avLst/>
            <a:gdLst>
              <a:gd name="connsiteX0" fmla="*/ 0 w 649681"/>
              <a:gd name="connsiteY0" fmla="*/ 0 h 1120140"/>
              <a:gd name="connsiteX1" fmla="*/ 649681 w 649681"/>
              <a:gd name="connsiteY1" fmla="*/ 1120140 h 1120140"/>
              <a:gd name="connsiteX2" fmla="*/ 0 w 649681"/>
              <a:gd name="connsiteY2" fmla="*/ 1120140 h 1120140"/>
            </a:gdLst>
            <a:ahLst/>
            <a:cxnLst>
              <a:cxn ang="0">
                <a:pos x="connsiteX0" y="connsiteY0"/>
              </a:cxn>
              <a:cxn ang="0">
                <a:pos x="connsiteX1" y="connsiteY1"/>
              </a:cxn>
              <a:cxn ang="0">
                <a:pos x="connsiteX2" y="connsiteY2"/>
              </a:cxn>
            </a:cxnLst>
            <a:rect l="l" t="t" r="r" b="b"/>
            <a:pathLst>
              <a:path w="649681" h="1120140">
                <a:moveTo>
                  <a:pt x="0" y="0"/>
                </a:moveTo>
                <a:lnTo>
                  <a:pt x="649681" y="1120140"/>
                </a:lnTo>
                <a:lnTo>
                  <a:pt x="0" y="1120140"/>
                </a:lnTo>
                <a:close/>
              </a:path>
            </a:pathLst>
          </a:custGeom>
          <a:solidFill>
            <a:schemeClr val="accent4"/>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600" dirty="0">
              <a:solidFill>
                <a:schemeClr val="tx2"/>
              </a:solidFill>
              <a:latin typeface="Slate Pro" panose="02000506040000020004" pitchFamily="2" charset="0"/>
              <a:sym typeface="Slate Pro" panose="02000506040000020004" pitchFamily="2" charset="0"/>
            </a:endParaRPr>
          </a:p>
        </p:txBody>
      </p:sp>
      <p:sp>
        <p:nvSpPr>
          <p:cNvPr id="90" name="Freeform: Shape 89">
            <a:extLst>
              <a:ext uri="{FF2B5EF4-FFF2-40B4-BE49-F238E27FC236}">
                <a16:creationId xmlns:a16="http://schemas.microsoft.com/office/drawing/2014/main" id="{3B4D0ADB-04AD-83BB-34FE-E290FDBF4EA9}"/>
              </a:ext>
            </a:extLst>
          </p:cNvPr>
          <p:cNvSpPr/>
          <p:nvPr/>
        </p:nvSpPr>
        <p:spPr bwMode="auto">
          <a:xfrm>
            <a:off x="9865561" y="1823349"/>
            <a:ext cx="824674" cy="716736"/>
          </a:xfrm>
          <a:custGeom>
            <a:avLst/>
            <a:gdLst>
              <a:gd name="connsiteX0" fmla="*/ 428701 w 857402"/>
              <a:gd name="connsiteY0" fmla="*/ 0 h 739140"/>
              <a:gd name="connsiteX1" fmla="*/ 857402 w 857402"/>
              <a:gd name="connsiteY1" fmla="*/ 739140 h 739140"/>
              <a:gd name="connsiteX2" fmla="*/ 0 w 857402"/>
              <a:gd name="connsiteY2" fmla="*/ 739140 h 739140"/>
            </a:gdLst>
            <a:ahLst/>
            <a:cxnLst>
              <a:cxn ang="0">
                <a:pos x="connsiteX0" y="connsiteY0"/>
              </a:cxn>
              <a:cxn ang="0">
                <a:pos x="connsiteX1" y="connsiteY1"/>
              </a:cxn>
              <a:cxn ang="0">
                <a:pos x="connsiteX2" y="connsiteY2"/>
              </a:cxn>
            </a:cxnLst>
            <a:rect l="l" t="t" r="r" b="b"/>
            <a:pathLst>
              <a:path w="857402" h="739140">
                <a:moveTo>
                  <a:pt x="428701" y="0"/>
                </a:moveTo>
                <a:lnTo>
                  <a:pt x="857402" y="739140"/>
                </a:lnTo>
                <a:lnTo>
                  <a:pt x="0" y="739140"/>
                </a:lnTo>
                <a:close/>
              </a:path>
            </a:pathLst>
          </a:custGeom>
          <a:solidFill>
            <a:schemeClr val="accent2"/>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l"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600" dirty="0">
              <a:solidFill>
                <a:schemeClr val="tx2"/>
              </a:solidFill>
              <a:latin typeface="Slate Pro" panose="02000506040000020004" pitchFamily="2" charset="0"/>
              <a:sym typeface="Slate Pro" panose="02000506040000020004" pitchFamily="2" charset="0"/>
            </a:endParaRPr>
          </a:p>
        </p:txBody>
      </p:sp>
      <p:sp>
        <p:nvSpPr>
          <p:cNvPr id="91" name="TextBox 90">
            <a:extLst>
              <a:ext uri="{FF2B5EF4-FFF2-40B4-BE49-F238E27FC236}">
                <a16:creationId xmlns:a16="http://schemas.microsoft.com/office/drawing/2014/main" id="{FF7E8057-97DE-A194-DA02-DB70B8BB74B8}"/>
              </a:ext>
            </a:extLst>
          </p:cNvPr>
          <p:cNvSpPr txBox="1"/>
          <p:nvPr/>
        </p:nvSpPr>
        <p:spPr>
          <a:xfrm>
            <a:off x="5777047" y="2130716"/>
            <a:ext cx="482685" cy="234645"/>
          </a:xfrm>
          <a:prstGeom prst="roundRect">
            <a:avLst>
              <a:gd name="adj" fmla="val 50000"/>
            </a:avLst>
          </a:prstGeom>
          <a:solidFill>
            <a:schemeClr val="accent1"/>
          </a:solidFill>
        </p:spPr>
        <p:txBody>
          <a:bodyPr wrap="none" lIns="108000" tIns="36000" rIns="108000" bIns="36000" rtlCol="0" anchor="ctr" anchorCtr="0">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800" b="1" dirty="0">
                <a:solidFill>
                  <a:schemeClr val="bg1"/>
                </a:solidFill>
                <a:latin typeface="Slate Pro" panose="02000506040000020004" pitchFamily="2" charset="0"/>
                <a:ea typeface="Calibri" charset="0"/>
                <a:cs typeface="Calibri" charset="0"/>
                <a:sym typeface="Slate Pro" panose="02000506040000020004" pitchFamily="2" charset="0"/>
              </a:rPr>
              <a:t>CAM</a:t>
            </a:r>
            <a:endParaRPr lang="en-US" sz="600" b="1" dirty="0">
              <a:solidFill>
                <a:schemeClr val="bg1"/>
              </a:solidFill>
              <a:latin typeface="Slate Pro" panose="02000506040000020004" pitchFamily="2" charset="0"/>
              <a:ea typeface="Calibri" charset="0"/>
              <a:cs typeface="Calibri" charset="0"/>
              <a:sym typeface="Slate Pro" panose="02000506040000020004" pitchFamily="2" charset="0"/>
            </a:endParaRPr>
          </a:p>
        </p:txBody>
      </p:sp>
      <p:sp>
        <p:nvSpPr>
          <p:cNvPr id="92" name="TextBox 91">
            <a:extLst>
              <a:ext uri="{FF2B5EF4-FFF2-40B4-BE49-F238E27FC236}">
                <a16:creationId xmlns:a16="http://schemas.microsoft.com/office/drawing/2014/main" id="{2A58E5ED-E699-4CED-AAD1-A915E34F46EB}"/>
              </a:ext>
            </a:extLst>
          </p:cNvPr>
          <p:cNvSpPr txBox="1"/>
          <p:nvPr/>
        </p:nvSpPr>
        <p:spPr>
          <a:xfrm>
            <a:off x="5760087" y="2794399"/>
            <a:ext cx="516605" cy="234645"/>
          </a:xfrm>
          <a:prstGeom prst="roundRect">
            <a:avLst>
              <a:gd name="adj" fmla="val 50000"/>
            </a:avLst>
          </a:prstGeom>
          <a:solidFill>
            <a:schemeClr val="accent1"/>
          </a:solidFill>
        </p:spPr>
        <p:txBody>
          <a:bodyPr wrap="none" lIns="108000" tIns="36000" rIns="108000" bIns="36000" rtlCol="0" anchor="ctr" anchorCtr="0">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800" b="1" dirty="0">
                <a:solidFill>
                  <a:schemeClr val="bg1"/>
                </a:solidFill>
                <a:latin typeface="Slate Pro" panose="02000506040000020004" pitchFamily="2" charset="0"/>
                <a:ea typeface="Calibri" charset="0"/>
                <a:cs typeface="Calibri" charset="0"/>
                <a:sym typeface="Slate Pro" panose="02000506040000020004" pitchFamily="2" charset="0"/>
              </a:rPr>
              <a:t>iCAM</a:t>
            </a:r>
            <a:endParaRPr lang="en-US" sz="600" b="1" dirty="0">
              <a:solidFill>
                <a:schemeClr val="bg1"/>
              </a:solidFill>
              <a:latin typeface="Slate Pro" panose="02000506040000020004" pitchFamily="2" charset="0"/>
              <a:ea typeface="Calibri" charset="0"/>
              <a:cs typeface="Calibri" charset="0"/>
              <a:sym typeface="Slate Pro" panose="02000506040000020004" pitchFamily="2" charset="0"/>
            </a:endParaRPr>
          </a:p>
        </p:txBody>
      </p:sp>
      <p:sp>
        <p:nvSpPr>
          <p:cNvPr id="93" name="TextBox 92">
            <a:extLst>
              <a:ext uri="{FF2B5EF4-FFF2-40B4-BE49-F238E27FC236}">
                <a16:creationId xmlns:a16="http://schemas.microsoft.com/office/drawing/2014/main" id="{DDC5E1D3-47FC-4C46-C3DC-67CE2D3259DF}"/>
              </a:ext>
            </a:extLst>
          </p:cNvPr>
          <p:cNvSpPr txBox="1"/>
          <p:nvPr/>
        </p:nvSpPr>
        <p:spPr>
          <a:xfrm>
            <a:off x="7413519" y="2407891"/>
            <a:ext cx="644576" cy="234645"/>
          </a:xfrm>
          <a:prstGeom prst="roundRect">
            <a:avLst>
              <a:gd name="adj" fmla="val 50000"/>
            </a:avLst>
          </a:prstGeom>
          <a:solidFill>
            <a:schemeClr val="accent1"/>
          </a:solidFill>
        </p:spPr>
        <p:txBody>
          <a:bodyPr wrap="none" lIns="108000" tIns="36000" rIns="108000" bIns="36000" rtlCol="0" anchor="ctr" anchorCtr="0">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800" b="1" dirty="0">
                <a:solidFill>
                  <a:schemeClr val="bg1"/>
                </a:solidFill>
                <a:latin typeface="Slate Pro" panose="02000506040000020004" pitchFamily="2" charset="0"/>
                <a:ea typeface="Calibri" charset="0"/>
                <a:cs typeface="Calibri" charset="0"/>
                <a:sym typeface="Slate Pro" panose="02000506040000020004" pitchFamily="2" charset="0"/>
              </a:rPr>
              <a:t>Vertical</a:t>
            </a:r>
            <a:endParaRPr lang="en-US" sz="600" b="1" dirty="0">
              <a:solidFill>
                <a:schemeClr val="bg1"/>
              </a:solidFill>
              <a:latin typeface="Slate Pro" panose="02000506040000020004" pitchFamily="2" charset="0"/>
              <a:ea typeface="Calibri" charset="0"/>
              <a:cs typeface="Calibri" charset="0"/>
              <a:sym typeface="Slate Pro" panose="02000506040000020004" pitchFamily="2" charset="0"/>
            </a:endParaRPr>
          </a:p>
        </p:txBody>
      </p:sp>
      <p:sp>
        <p:nvSpPr>
          <p:cNvPr id="94" name="TextBox 93">
            <a:extLst>
              <a:ext uri="{FF2B5EF4-FFF2-40B4-BE49-F238E27FC236}">
                <a16:creationId xmlns:a16="http://schemas.microsoft.com/office/drawing/2014/main" id="{098F74EA-0E94-B8CA-C935-3A2987D1C4AF}"/>
              </a:ext>
            </a:extLst>
          </p:cNvPr>
          <p:cNvSpPr txBox="1"/>
          <p:nvPr/>
        </p:nvSpPr>
        <p:spPr>
          <a:xfrm>
            <a:off x="8220786" y="2407891"/>
            <a:ext cx="479601" cy="234645"/>
          </a:xfrm>
          <a:prstGeom prst="roundRect">
            <a:avLst>
              <a:gd name="adj" fmla="val 50000"/>
            </a:avLst>
          </a:prstGeom>
          <a:solidFill>
            <a:schemeClr val="accent1"/>
          </a:solidFill>
        </p:spPr>
        <p:txBody>
          <a:bodyPr wrap="none" lIns="108000" tIns="36000" rIns="108000" bIns="36000" rtlCol="0" anchor="ctr" anchorCtr="0">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800" b="1" dirty="0">
                <a:solidFill>
                  <a:schemeClr val="bg1"/>
                </a:solidFill>
                <a:latin typeface="Slate Pro" panose="02000506040000020004" pitchFamily="2" charset="0"/>
                <a:ea typeface="Calibri" charset="0"/>
                <a:cs typeface="Calibri" charset="0"/>
                <a:sym typeface="Slate Pro" panose="02000506040000020004" pitchFamily="2" charset="0"/>
              </a:rPr>
              <a:t>Field</a:t>
            </a:r>
            <a:endParaRPr lang="en-US" sz="600" b="1" dirty="0">
              <a:solidFill>
                <a:schemeClr val="bg1"/>
              </a:solidFill>
              <a:latin typeface="Slate Pro" panose="02000506040000020004" pitchFamily="2" charset="0"/>
              <a:ea typeface="Calibri" charset="0"/>
              <a:cs typeface="Calibri" charset="0"/>
              <a:sym typeface="Slate Pro" panose="02000506040000020004" pitchFamily="2" charset="0"/>
            </a:endParaRPr>
          </a:p>
        </p:txBody>
      </p:sp>
      <p:sp>
        <p:nvSpPr>
          <p:cNvPr id="95" name="TextBox 94">
            <a:extLst>
              <a:ext uri="{FF2B5EF4-FFF2-40B4-BE49-F238E27FC236}">
                <a16:creationId xmlns:a16="http://schemas.microsoft.com/office/drawing/2014/main" id="{973C7F45-F32F-9CF6-8B59-F3B28D2FE559}"/>
              </a:ext>
            </a:extLst>
          </p:cNvPr>
          <p:cNvSpPr txBox="1"/>
          <p:nvPr/>
        </p:nvSpPr>
        <p:spPr>
          <a:xfrm>
            <a:off x="7875195" y="2972646"/>
            <a:ext cx="545899" cy="234645"/>
          </a:xfrm>
          <a:prstGeom prst="roundRect">
            <a:avLst>
              <a:gd name="adj" fmla="val 50000"/>
            </a:avLst>
          </a:prstGeom>
          <a:solidFill>
            <a:schemeClr val="accent1"/>
          </a:solidFill>
        </p:spPr>
        <p:txBody>
          <a:bodyPr wrap="none" lIns="108000" tIns="36000" rIns="108000" bIns="36000" rtlCol="0" anchor="ctr" anchorCtr="0">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800" b="1" dirty="0">
                <a:solidFill>
                  <a:schemeClr val="bg1"/>
                </a:solidFill>
                <a:latin typeface="Slate Pro" panose="02000506040000020004" pitchFamily="2" charset="0"/>
                <a:ea typeface="Calibri" charset="0"/>
                <a:cs typeface="Calibri" charset="0"/>
                <a:sym typeface="Slate Pro" panose="02000506040000020004" pitchFamily="2" charset="0"/>
              </a:rPr>
              <a:t>Inside</a:t>
            </a:r>
            <a:endParaRPr lang="en-US" sz="600" b="1" dirty="0">
              <a:solidFill>
                <a:schemeClr val="bg1"/>
              </a:solidFill>
              <a:latin typeface="Slate Pro" panose="02000506040000020004" pitchFamily="2" charset="0"/>
              <a:ea typeface="Calibri" charset="0"/>
              <a:cs typeface="Calibri" charset="0"/>
              <a:sym typeface="Slate Pro" panose="02000506040000020004" pitchFamily="2" charset="0"/>
            </a:endParaRPr>
          </a:p>
        </p:txBody>
      </p:sp>
      <p:sp>
        <p:nvSpPr>
          <p:cNvPr id="96" name="TextBox 95">
            <a:extLst>
              <a:ext uri="{FF2B5EF4-FFF2-40B4-BE49-F238E27FC236}">
                <a16:creationId xmlns:a16="http://schemas.microsoft.com/office/drawing/2014/main" id="{7121EE28-8CF8-00E6-1208-9A778CF49F14}"/>
              </a:ext>
            </a:extLst>
          </p:cNvPr>
          <p:cNvSpPr txBox="1"/>
          <p:nvPr/>
        </p:nvSpPr>
        <p:spPr>
          <a:xfrm>
            <a:off x="9723568" y="2130716"/>
            <a:ext cx="1108662" cy="234645"/>
          </a:xfrm>
          <a:prstGeom prst="roundRect">
            <a:avLst>
              <a:gd name="adj" fmla="val 50000"/>
            </a:avLst>
          </a:prstGeom>
          <a:solidFill>
            <a:schemeClr val="accent1"/>
          </a:solidFill>
        </p:spPr>
        <p:txBody>
          <a:bodyPr wrap="none" lIns="108000" tIns="36000" rIns="108000" bIns="36000" rtlCol="0" anchor="ctr" anchorCtr="0">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800" b="1" dirty="0">
                <a:solidFill>
                  <a:schemeClr val="bg1"/>
                </a:solidFill>
                <a:latin typeface="Slate Pro" panose="02000506040000020004" pitchFamily="2" charset="0"/>
                <a:ea typeface="Calibri" charset="0"/>
                <a:cs typeface="Calibri" charset="0"/>
                <a:sym typeface="Slate Pro" panose="02000506040000020004" pitchFamily="2" charset="0"/>
              </a:rPr>
              <a:t>Named Account</a:t>
            </a:r>
            <a:endParaRPr lang="en-US" sz="600" b="1" dirty="0">
              <a:solidFill>
                <a:schemeClr val="bg1"/>
              </a:solidFill>
              <a:latin typeface="Slate Pro" panose="02000506040000020004" pitchFamily="2" charset="0"/>
              <a:ea typeface="Calibri" charset="0"/>
              <a:cs typeface="Calibri" charset="0"/>
              <a:sym typeface="Slate Pro" panose="02000506040000020004" pitchFamily="2" charset="0"/>
            </a:endParaRPr>
          </a:p>
        </p:txBody>
      </p:sp>
      <p:sp>
        <p:nvSpPr>
          <p:cNvPr id="97" name="TextBox 96">
            <a:extLst>
              <a:ext uri="{FF2B5EF4-FFF2-40B4-BE49-F238E27FC236}">
                <a16:creationId xmlns:a16="http://schemas.microsoft.com/office/drawing/2014/main" id="{EDB6EC02-D58B-E7F3-D2E4-B25D02E7FBF1}"/>
              </a:ext>
            </a:extLst>
          </p:cNvPr>
          <p:cNvSpPr txBox="1"/>
          <p:nvPr/>
        </p:nvSpPr>
        <p:spPr>
          <a:xfrm>
            <a:off x="9637226" y="2813916"/>
            <a:ext cx="1281345" cy="234645"/>
          </a:xfrm>
          <a:prstGeom prst="roundRect">
            <a:avLst>
              <a:gd name="adj" fmla="val 50000"/>
            </a:avLst>
          </a:prstGeom>
          <a:solidFill>
            <a:schemeClr val="accent1"/>
          </a:solidFill>
        </p:spPr>
        <p:txBody>
          <a:bodyPr wrap="none" lIns="108000" tIns="36000" rIns="108000" bIns="36000" rtlCol="0" anchor="ctr" anchorCtr="0">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800" b="1" dirty="0">
                <a:solidFill>
                  <a:schemeClr val="bg1"/>
                </a:solidFill>
                <a:latin typeface="Slate Pro" panose="02000506040000020004" pitchFamily="2" charset="0"/>
                <a:ea typeface="Calibri" charset="0"/>
                <a:cs typeface="Calibri" charset="0"/>
                <a:sym typeface="Slate Pro" panose="02000506040000020004" pitchFamily="2" charset="0"/>
              </a:rPr>
              <a:t>Customer Success*</a:t>
            </a:r>
            <a:endParaRPr lang="en-US" sz="600" b="1" dirty="0">
              <a:solidFill>
                <a:schemeClr val="bg1"/>
              </a:solidFill>
              <a:latin typeface="Slate Pro" panose="02000506040000020004" pitchFamily="2" charset="0"/>
              <a:ea typeface="Calibri" charset="0"/>
              <a:cs typeface="Calibri" charset="0"/>
              <a:sym typeface="Slate Pro" panose="02000506040000020004" pitchFamily="2" charset="0"/>
            </a:endParaRPr>
          </a:p>
        </p:txBody>
      </p:sp>
      <p:sp>
        <p:nvSpPr>
          <p:cNvPr id="98" name="TextBox 97">
            <a:extLst>
              <a:ext uri="{FF2B5EF4-FFF2-40B4-BE49-F238E27FC236}">
                <a16:creationId xmlns:a16="http://schemas.microsoft.com/office/drawing/2014/main" id="{CA64E8F6-67C0-4A67-C22D-43500E70A0B6}"/>
              </a:ext>
            </a:extLst>
          </p:cNvPr>
          <p:cNvSpPr txBox="1"/>
          <p:nvPr/>
        </p:nvSpPr>
        <p:spPr>
          <a:xfrm>
            <a:off x="5093289" y="1170808"/>
            <a:ext cx="1850200" cy="515526"/>
          </a:xfrm>
          <a:prstGeom prst="rect">
            <a:avLst/>
          </a:prstGeom>
          <a:noFill/>
        </p:spPr>
        <p:txBody>
          <a:bodyPr wrap="square" lIns="0" tIns="0" rIns="0" bIns="0" rtlCol="0">
            <a:spAutoFit/>
          </a:bodyPr>
          <a:lstStyle/>
          <a:p>
            <a:pPr algn="ctr" defTabSz="228600">
              <a:spcAft>
                <a:spcPts val="600"/>
              </a:spcAft>
              <a:tabLst>
                <a:tab pos="182880" algn="l"/>
                <a:tab pos="365760" algn="l"/>
                <a:tab pos="548640" algn="l"/>
                <a:tab pos="731520" algn="l"/>
                <a:tab pos="914400" algn="l"/>
                <a:tab pos="1097280" algn="l"/>
                <a:tab pos="1280160" algn="l"/>
                <a:tab pos="1463040" algn="l"/>
                <a:tab pos="1645920" algn="l"/>
                <a:tab pos="1828800" algn="l"/>
              </a:tabLst>
            </a:pPr>
            <a:r>
              <a:rPr lang="en-US" sz="1050" b="1" dirty="0">
                <a:latin typeface="Slate Pro" panose="02000506040000020004" pitchFamily="2" charset="0"/>
                <a:ea typeface="Calibri" charset="0"/>
                <a:cs typeface="Calibri" charset="0"/>
                <a:sym typeface="Slate Pro" panose="02000506040000020004" pitchFamily="2" charset="0"/>
              </a:rPr>
              <a:t>Partner Coverage</a:t>
            </a:r>
          </a:p>
          <a:p>
            <a:pPr algn="ctr" defTabSz="228600">
              <a:spcAft>
                <a:spcPts val="600"/>
              </a:spcAft>
              <a:tabLst>
                <a:tab pos="182880" algn="l"/>
                <a:tab pos="365760" algn="l"/>
                <a:tab pos="548640" algn="l"/>
                <a:tab pos="731520" algn="l"/>
                <a:tab pos="914400" algn="l"/>
                <a:tab pos="1097280" algn="l"/>
                <a:tab pos="1280160" algn="l"/>
                <a:tab pos="1463040" algn="l"/>
                <a:tab pos="1645920" algn="l"/>
                <a:tab pos="1828800" algn="l"/>
              </a:tabLst>
            </a:pPr>
            <a:r>
              <a:rPr lang="en-US" sz="900" dirty="0">
                <a:latin typeface="Slate Pro" panose="02000506040000020004" pitchFamily="2" charset="0"/>
                <a:ea typeface="Calibri" charset="0"/>
                <a:cs typeface="Calibri" charset="0"/>
                <a:sym typeface="Slate Pro" panose="02000506040000020004" pitchFamily="2" charset="0"/>
              </a:rPr>
              <a:t>Partner split by ROAD thresholds to align to iCAMs or CAMs</a:t>
            </a:r>
          </a:p>
        </p:txBody>
      </p:sp>
      <p:sp>
        <p:nvSpPr>
          <p:cNvPr id="99" name="TextBox 98">
            <a:extLst>
              <a:ext uri="{FF2B5EF4-FFF2-40B4-BE49-F238E27FC236}">
                <a16:creationId xmlns:a16="http://schemas.microsoft.com/office/drawing/2014/main" id="{99126827-486A-48AB-6ADF-A96B16516205}"/>
              </a:ext>
            </a:extLst>
          </p:cNvPr>
          <p:cNvSpPr txBox="1"/>
          <p:nvPr/>
        </p:nvSpPr>
        <p:spPr>
          <a:xfrm>
            <a:off x="7223045" y="1170808"/>
            <a:ext cx="1850200" cy="654025"/>
          </a:xfrm>
          <a:prstGeom prst="rect">
            <a:avLst/>
          </a:prstGeom>
          <a:noFill/>
        </p:spPr>
        <p:txBody>
          <a:bodyPr wrap="square" lIns="0" tIns="0" rIns="0" bIns="0" rtlCol="0">
            <a:spAutoFit/>
          </a:bodyPr>
          <a:lstStyle/>
          <a:p>
            <a:pPr algn="ctr" defTabSz="228600">
              <a:spcAft>
                <a:spcPts val="600"/>
              </a:spcAft>
              <a:tabLst>
                <a:tab pos="182880" algn="l"/>
                <a:tab pos="365760" algn="l"/>
                <a:tab pos="548640" algn="l"/>
                <a:tab pos="731520" algn="l"/>
                <a:tab pos="914400" algn="l"/>
                <a:tab pos="1097280" algn="l"/>
                <a:tab pos="1280160" algn="l"/>
                <a:tab pos="1463040" algn="l"/>
                <a:tab pos="1645920" algn="l"/>
                <a:tab pos="1828800" algn="l"/>
              </a:tabLst>
            </a:pPr>
            <a:r>
              <a:rPr lang="en-US" sz="1050" b="1" dirty="0">
                <a:latin typeface="Slate Pro" panose="02000506040000020004" pitchFamily="2" charset="0"/>
                <a:ea typeface="Calibri" charset="0"/>
                <a:cs typeface="Calibri" charset="0"/>
                <a:sym typeface="Slate Pro" panose="02000506040000020004" pitchFamily="2" charset="0"/>
              </a:rPr>
              <a:t>Opportunity Coverage</a:t>
            </a:r>
          </a:p>
          <a:p>
            <a:pPr algn="ctr" defTabSz="228600">
              <a:spcAft>
                <a:spcPts val="600"/>
              </a:spcAft>
              <a:tabLst>
                <a:tab pos="182880" algn="l"/>
                <a:tab pos="365760" algn="l"/>
                <a:tab pos="548640" algn="l"/>
                <a:tab pos="731520" algn="l"/>
                <a:tab pos="914400" algn="l"/>
                <a:tab pos="1097280" algn="l"/>
                <a:tab pos="1280160" algn="l"/>
                <a:tab pos="1463040" algn="l"/>
                <a:tab pos="1645920" algn="l"/>
                <a:tab pos="1828800" algn="l"/>
              </a:tabLst>
            </a:pPr>
            <a:r>
              <a:rPr lang="en-US" sz="900" dirty="0">
                <a:latin typeface="Slate Pro" panose="02000506040000020004" pitchFamily="2" charset="0"/>
                <a:ea typeface="Calibri" charset="0"/>
                <a:cs typeface="Calibri" charset="0"/>
                <a:sym typeface="Slate Pro" panose="02000506040000020004" pitchFamily="2" charset="0"/>
              </a:rPr>
              <a:t>Opportunities split by ROAD and/or industry thresholds to align to TAMs/inside/vertical</a:t>
            </a:r>
          </a:p>
        </p:txBody>
      </p:sp>
      <p:sp>
        <p:nvSpPr>
          <p:cNvPr id="100" name="TextBox 99">
            <a:extLst>
              <a:ext uri="{FF2B5EF4-FFF2-40B4-BE49-F238E27FC236}">
                <a16:creationId xmlns:a16="http://schemas.microsoft.com/office/drawing/2014/main" id="{A5E6E605-A63B-FB53-43D8-C7F352CBE52E}"/>
              </a:ext>
            </a:extLst>
          </p:cNvPr>
          <p:cNvSpPr txBox="1"/>
          <p:nvPr/>
        </p:nvSpPr>
        <p:spPr>
          <a:xfrm>
            <a:off x="9352798" y="1170808"/>
            <a:ext cx="1850200" cy="654025"/>
          </a:xfrm>
          <a:prstGeom prst="rect">
            <a:avLst/>
          </a:prstGeom>
          <a:noFill/>
        </p:spPr>
        <p:txBody>
          <a:bodyPr wrap="square" lIns="0" tIns="0" rIns="0" bIns="0" rtlCol="0">
            <a:spAutoFit/>
          </a:bodyPr>
          <a:lstStyle/>
          <a:p>
            <a:pPr algn="ctr" defTabSz="228600">
              <a:spcAft>
                <a:spcPts val="600"/>
              </a:spcAft>
              <a:tabLst>
                <a:tab pos="182880" algn="l"/>
                <a:tab pos="365760" algn="l"/>
                <a:tab pos="548640" algn="l"/>
                <a:tab pos="731520" algn="l"/>
                <a:tab pos="914400" algn="l"/>
                <a:tab pos="1097280" algn="l"/>
                <a:tab pos="1280160" algn="l"/>
                <a:tab pos="1463040" algn="l"/>
                <a:tab pos="1645920" algn="l"/>
                <a:tab pos="1828800" algn="l"/>
              </a:tabLst>
            </a:pPr>
            <a:r>
              <a:rPr lang="en-US" sz="1050" b="1" dirty="0">
                <a:latin typeface="Slate Pro" panose="02000506040000020004" pitchFamily="2" charset="0"/>
                <a:ea typeface="Calibri" charset="0"/>
                <a:cs typeface="Calibri" charset="0"/>
                <a:sym typeface="Slate Pro" panose="02000506040000020004" pitchFamily="2" charset="0"/>
              </a:rPr>
              <a:t>Customer Coverage</a:t>
            </a:r>
          </a:p>
          <a:p>
            <a:pPr algn="ctr" defTabSz="228600">
              <a:spcAft>
                <a:spcPts val="600"/>
              </a:spcAft>
              <a:tabLst>
                <a:tab pos="182880" algn="l"/>
                <a:tab pos="365760" algn="l"/>
                <a:tab pos="548640" algn="l"/>
                <a:tab pos="731520" algn="l"/>
                <a:tab pos="914400" algn="l"/>
                <a:tab pos="1097280" algn="l"/>
                <a:tab pos="1280160" algn="l"/>
                <a:tab pos="1463040" algn="l"/>
                <a:tab pos="1645920" algn="l"/>
                <a:tab pos="1828800" algn="l"/>
              </a:tabLst>
            </a:pPr>
            <a:r>
              <a:rPr lang="en-US" sz="900" dirty="0">
                <a:latin typeface="Slate Pro" panose="02000506040000020004" pitchFamily="2" charset="0"/>
                <a:ea typeface="Calibri" charset="0"/>
                <a:cs typeface="Calibri" charset="0"/>
                <a:sym typeface="Slate Pro" panose="02000506040000020004" pitchFamily="2" charset="0"/>
              </a:rPr>
              <a:t>Customer split by strategic named accounts or verticals and resourced by potential</a:t>
            </a:r>
          </a:p>
        </p:txBody>
      </p:sp>
      <p:sp>
        <p:nvSpPr>
          <p:cNvPr id="101" name="TextBox 100">
            <a:extLst>
              <a:ext uri="{FF2B5EF4-FFF2-40B4-BE49-F238E27FC236}">
                <a16:creationId xmlns:a16="http://schemas.microsoft.com/office/drawing/2014/main" id="{5E05FFF4-79A8-AB14-99D7-B23CFCAB5D65}"/>
              </a:ext>
            </a:extLst>
          </p:cNvPr>
          <p:cNvSpPr txBox="1"/>
          <p:nvPr/>
        </p:nvSpPr>
        <p:spPr>
          <a:xfrm>
            <a:off x="7368804" y="3395008"/>
            <a:ext cx="1558687" cy="153888"/>
          </a:xfrm>
          <a:prstGeom prst="rect">
            <a:avLst/>
          </a:prstGeom>
          <a:noFill/>
        </p:spPr>
        <p:txBody>
          <a:bodyPr wrap="none" lIns="36000" tIns="0" rIns="36000" bIns="0" rtlCol="0">
            <a:spAutoFit/>
          </a:bodyPr>
          <a:lstStyle>
            <a:defPPr>
              <a:defRPr lang="en-US"/>
            </a:defPPr>
            <a:lvl1pPr algn="ctr" defTabSz="228600">
              <a:spcAft>
                <a:spcPts val="600"/>
              </a:spcAft>
              <a:tabLst>
                <a:tab pos="182880" algn="l"/>
                <a:tab pos="365760" algn="l"/>
                <a:tab pos="548640" algn="l"/>
                <a:tab pos="731520" algn="l"/>
                <a:tab pos="914400" algn="l"/>
                <a:tab pos="1097280" algn="l"/>
                <a:tab pos="1280160" algn="l"/>
                <a:tab pos="1463040" algn="l"/>
                <a:tab pos="1645920" algn="l"/>
                <a:tab pos="1828800" algn="l"/>
              </a:tabLst>
              <a:defRPr sz="1000" b="1">
                <a:latin typeface="Calibri" charset="0"/>
                <a:ea typeface="Calibri" charset="0"/>
                <a:cs typeface="Calibri" charset="0"/>
              </a:defRPr>
            </a:lvl1pPr>
          </a:lstStyle>
          <a:p>
            <a:r>
              <a:rPr lang="en-US" dirty="0">
                <a:latin typeface="Slate Pro" panose="02000506040000020004" pitchFamily="2" charset="0"/>
                <a:sym typeface="Slate Pro" panose="02000506040000020004" pitchFamily="2" charset="0"/>
              </a:rPr>
              <a:t>SEs to cover across models</a:t>
            </a:r>
          </a:p>
        </p:txBody>
      </p:sp>
      <p:sp>
        <p:nvSpPr>
          <p:cNvPr id="6" name="Rectangle 5">
            <a:extLst>
              <a:ext uri="{FF2B5EF4-FFF2-40B4-BE49-F238E27FC236}">
                <a16:creationId xmlns:a16="http://schemas.microsoft.com/office/drawing/2014/main" id="{2CF524B6-BE24-C4BD-7209-33DAD2CA2D36}"/>
              </a:ext>
            </a:extLst>
          </p:cNvPr>
          <p:cNvSpPr/>
          <p:nvPr/>
        </p:nvSpPr>
        <p:spPr>
          <a:xfrm>
            <a:off x="609598" y="1489505"/>
            <a:ext cx="632851" cy="632851"/>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117" name="Group 116">
            <a:extLst>
              <a:ext uri="{FF2B5EF4-FFF2-40B4-BE49-F238E27FC236}">
                <a16:creationId xmlns:a16="http://schemas.microsoft.com/office/drawing/2014/main" id="{A4144BDB-9016-FAFA-265A-F773351CB22F}"/>
              </a:ext>
            </a:extLst>
          </p:cNvPr>
          <p:cNvGrpSpPr/>
          <p:nvPr/>
        </p:nvGrpSpPr>
        <p:grpSpPr>
          <a:xfrm>
            <a:off x="745842" y="1625749"/>
            <a:ext cx="360362" cy="360363"/>
            <a:chOff x="5554663" y="2887663"/>
            <a:chExt cx="360362" cy="360363"/>
          </a:xfrm>
          <a:solidFill>
            <a:schemeClr val="bg1"/>
          </a:solidFill>
        </p:grpSpPr>
        <p:sp>
          <p:nvSpPr>
            <p:cNvPr id="118" name="Freeform 152">
              <a:extLst>
                <a:ext uri="{FF2B5EF4-FFF2-40B4-BE49-F238E27FC236}">
                  <a16:creationId xmlns:a16="http://schemas.microsoft.com/office/drawing/2014/main" id="{937CEFA0-881C-56F7-6DF7-CD986B4148C4}"/>
                </a:ext>
              </a:extLst>
            </p:cNvPr>
            <p:cNvSpPr>
              <a:spLocks/>
            </p:cNvSpPr>
            <p:nvPr/>
          </p:nvSpPr>
          <p:spPr bwMode="auto">
            <a:xfrm>
              <a:off x="5784850" y="3052763"/>
              <a:ext cx="130175" cy="150813"/>
            </a:xfrm>
            <a:custGeom>
              <a:avLst/>
              <a:gdLst>
                <a:gd name="T0" fmla="*/ 35 w 35"/>
                <a:gd name="T1" fmla="*/ 37 h 40"/>
                <a:gd name="T2" fmla="*/ 24 w 35"/>
                <a:gd name="T3" fmla="*/ 22 h 40"/>
                <a:gd name="T4" fmla="*/ 29 w 35"/>
                <a:gd name="T5" fmla="*/ 12 h 40"/>
                <a:gd name="T6" fmla="*/ 17 w 35"/>
                <a:gd name="T7" fmla="*/ 0 h 40"/>
                <a:gd name="T8" fmla="*/ 5 w 35"/>
                <a:gd name="T9" fmla="*/ 12 h 40"/>
                <a:gd name="T10" fmla="*/ 10 w 35"/>
                <a:gd name="T11" fmla="*/ 22 h 40"/>
                <a:gd name="T12" fmla="*/ 0 w 35"/>
                <a:gd name="T13" fmla="*/ 32 h 40"/>
                <a:gd name="T14" fmla="*/ 7 w 35"/>
                <a:gd name="T15" fmla="*/ 40 h 40"/>
                <a:gd name="T16" fmla="*/ 33 w 35"/>
                <a:gd name="T17" fmla="*/ 40 h 40"/>
                <a:gd name="T18" fmla="*/ 33 w 35"/>
                <a:gd name="T19" fmla="*/ 40 h 40"/>
                <a:gd name="T20" fmla="*/ 35 w 35"/>
                <a:gd name="T21" fmla="*/ 38 h 40"/>
                <a:gd name="T22" fmla="*/ 35 w 35"/>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0">
                  <a:moveTo>
                    <a:pt x="35" y="37"/>
                  </a:moveTo>
                  <a:cubicBezTo>
                    <a:pt x="35" y="30"/>
                    <a:pt x="30" y="24"/>
                    <a:pt x="24" y="22"/>
                  </a:cubicBezTo>
                  <a:cubicBezTo>
                    <a:pt x="27" y="19"/>
                    <a:pt x="29" y="16"/>
                    <a:pt x="29" y="12"/>
                  </a:cubicBezTo>
                  <a:cubicBezTo>
                    <a:pt x="29" y="5"/>
                    <a:pt x="24" y="0"/>
                    <a:pt x="17" y="0"/>
                  </a:cubicBezTo>
                  <a:cubicBezTo>
                    <a:pt x="10" y="0"/>
                    <a:pt x="5" y="5"/>
                    <a:pt x="5" y="12"/>
                  </a:cubicBezTo>
                  <a:cubicBezTo>
                    <a:pt x="5" y="16"/>
                    <a:pt x="7" y="19"/>
                    <a:pt x="10" y="22"/>
                  </a:cubicBezTo>
                  <a:cubicBezTo>
                    <a:pt x="5" y="24"/>
                    <a:pt x="2" y="28"/>
                    <a:pt x="0" y="32"/>
                  </a:cubicBezTo>
                  <a:cubicBezTo>
                    <a:pt x="3" y="34"/>
                    <a:pt x="5" y="37"/>
                    <a:pt x="7" y="40"/>
                  </a:cubicBezTo>
                  <a:cubicBezTo>
                    <a:pt x="33" y="40"/>
                    <a:pt x="33" y="40"/>
                    <a:pt x="33" y="40"/>
                  </a:cubicBezTo>
                  <a:cubicBezTo>
                    <a:pt x="33" y="40"/>
                    <a:pt x="33" y="40"/>
                    <a:pt x="33" y="40"/>
                  </a:cubicBezTo>
                  <a:cubicBezTo>
                    <a:pt x="34" y="40"/>
                    <a:pt x="35" y="39"/>
                    <a:pt x="35" y="38"/>
                  </a:cubicBezTo>
                  <a:cubicBezTo>
                    <a:pt x="35" y="38"/>
                    <a:pt x="35" y="38"/>
                    <a:pt x="3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19" name="Freeform 153">
              <a:extLst>
                <a:ext uri="{FF2B5EF4-FFF2-40B4-BE49-F238E27FC236}">
                  <a16:creationId xmlns:a16="http://schemas.microsoft.com/office/drawing/2014/main" id="{390AC1B9-6CBD-816F-49D9-85C9C4DA0A19}"/>
                </a:ext>
              </a:extLst>
            </p:cNvPr>
            <p:cNvSpPr>
              <a:spLocks/>
            </p:cNvSpPr>
            <p:nvPr/>
          </p:nvSpPr>
          <p:spPr bwMode="auto">
            <a:xfrm>
              <a:off x="5554663" y="3052763"/>
              <a:ext cx="131763" cy="150813"/>
            </a:xfrm>
            <a:custGeom>
              <a:avLst/>
              <a:gdLst>
                <a:gd name="T0" fmla="*/ 35 w 35"/>
                <a:gd name="T1" fmla="*/ 32 h 40"/>
                <a:gd name="T2" fmla="*/ 25 w 35"/>
                <a:gd name="T3" fmla="*/ 22 h 40"/>
                <a:gd name="T4" fmla="*/ 30 w 35"/>
                <a:gd name="T5" fmla="*/ 12 h 40"/>
                <a:gd name="T6" fmla="*/ 18 w 35"/>
                <a:gd name="T7" fmla="*/ 0 h 40"/>
                <a:gd name="T8" fmla="*/ 6 w 35"/>
                <a:gd name="T9" fmla="*/ 12 h 40"/>
                <a:gd name="T10" fmla="*/ 11 w 35"/>
                <a:gd name="T11" fmla="*/ 22 h 40"/>
                <a:gd name="T12" fmla="*/ 0 w 35"/>
                <a:gd name="T13" fmla="*/ 38 h 40"/>
                <a:gd name="T14" fmla="*/ 2 w 35"/>
                <a:gd name="T15" fmla="*/ 40 h 40"/>
                <a:gd name="T16" fmla="*/ 28 w 35"/>
                <a:gd name="T17" fmla="*/ 40 h 40"/>
                <a:gd name="T18" fmla="*/ 35 w 35"/>
                <a:gd name="T1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0">
                  <a:moveTo>
                    <a:pt x="35" y="32"/>
                  </a:moveTo>
                  <a:cubicBezTo>
                    <a:pt x="33" y="27"/>
                    <a:pt x="30"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28" y="40"/>
                    <a:pt x="28" y="40"/>
                    <a:pt x="28" y="40"/>
                  </a:cubicBezTo>
                  <a:cubicBezTo>
                    <a:pt x="30" y="37"/>
                    <a:pt x="32" y="34"/>
                    <a:pt x="3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20" name="Freeform 154">
              <a:extLst>
                <a:ext uri="{FF2B5EF4-FFF2-40B4-BE49-F238E27FC236}">
                  <a16:creationId xmlns:a16="http://schemas.microsoft.com/office/drawing/2014/main" id="{84963030-6091-C5AA-0960-F23949F96F56}"/>
                </a:ext>
              </a:extLst>
            </p:cNvPr>
            <p:cNvSpPr>
              <a:spLocks/>
            </p:cNvSpPr>
            <p:nvPr/>
          </p:nvSpPr>
          <p:spPr bwMode="auto">
            <a:xfrm>
              <a:off x="5667375" y="3098801"/>
              <a:ext cx="136525" cy="149225"/>
            </a:xfrm>
            <a:custGeom>
              <a:avLst/>
              <a:gdLst>
                <a:gd name="T0" fmla="*/ 36 w 36"/>
                <a:gd name="T1" fmla="*/ 37 h 40"/>
                <a:gd name="T2" fmla="*/ 25 w 36"/>
                <a:gd name="T3" fmla="*/ 22 h 40"/>
                <a:gd name="T4" fmla="*/ 30 w 36"/>
                <a:gd name="T5" fmla="*/ 12 h 40"/>
                <a:gd name="T6" fmla="*/ 18 w 36"/>
                <a:gd name="T7" fmla="*/ 0 h 40"/>
                <a:gd name="T8" fmla="*/ 6 w 36"/>
                <a:gd name="T9" fmla="*/ 12 h 40"/>
                <a:gd name="T10" fmla="*/ 11 w 36"/>
                <a:gd name="T11" fmla="*/ 22 h 40"/>
                <a:gd name="T12" fmla="*/ 0 w 36"/>
                <a:gd name="T13" fmla="*/ 38 h 40"/>
                <a:gd name="T14" fmla="*/ 2 w 36"/>
                <a:gd name="T15" fmla="*/ 40 h 40"/>
                <a:gd name="T16" fmla="*/ 34 w 36"/>
                <a:gd name="T17" fmla="*/ 40 h 40"/>
                <a:gd name="T18" fmla="*/ 34 w 36"/>
                <a:gd name="T19" fmla="*/ 40 h 40"/>
                <a:gd name="T20" fmla="*/ 36 w 36"/>
                <a:gd name="T21" fmla="*/ 38 h 40"/>
                <a:gd name="T22" fmla="*/ 36 w 36"/>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0">
                  <a:moveTo>
                    <a:pt x="36" y="37"/>
                  </a:moveTo>
                  <a:cubicBezTo>
                    <a:pt x="36" y="30"/>
                    <a:pt x="31"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34" y="40"/>
                    <a:pt x="34" y="40"/>
                    <a:pt x="34" y="40"/>
                  </a:cubicBezTo>
                  <a:cubicBezTo>
                    <a:pt x="34" y="40"/>
                    <a:pt x="34" y="40"/>
                    <a:pt x="34" y="40"/>
                  </a:cubicBezTo>
                  <a:cubicBezTo>
                    <a:pt x="35" y="40"/>
                    <a:pt x="36" y="39"/>
                    <a:pt x="36" y="38"/>
                  </a:cubicBezTo>
                  <a:cubicBezTo>
                    <a:pt x="36" y="38"/>
                    <a:pt x="36" y="38"/>
                    <a:pt x="3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21" name="Freeform 155">
              <a:extLst>
                <a:ext uri="{FF2B5EF4-FFF2-40B4-BE49-F238E27FC236}">
                  <a16:creationId xmlns:a16="http://schemas.microsoft.com/office/drawing/2014/main" id="{D2BD1B83-4985-FCB1-CA26-612A69927E0A}"/>
                </a:ext>
              </a:extLst>
            </p:cNvPr>
            <p:cNvSpPr>
              <a:spLocks noEditPoints="1"/>
            </p:cNvSpPr>
            <p:nvPr/>
          </p:nvSpPr>
          <p:spPr bwMode="auto">
            <a:xfrm>
              <a:off x="5630863" y="2887663"/>
              <a:ext cx="209550" cy="195263"/>
            </a:xfrm>
            <a:custGeom>
              <a:avLst/>
              <a:gdLst>
                <a:gd name="T0" fmla="*/ 50 w 56"/>
                <a:gd name="T1" fmla="*/ 0 h 52"/>
                <a:gd name="T2" fmla="*/ 6 w 56"/>
                <a:gd name="T3" fmla="*/ 0 h 52"/>
                <a:gd name="T4" fmla="*/ 0 w 56"/>
                <a:gd name="T5" fmla="*/ 6 h 52"/>
                <a:gd name="T6" fmla="*/ 0 w 56"/>
                <a:gd name="T7" fmla="*/ 34 h 52"/>
                <a:gd name="T8" fmla="*/ 6 w 56"/>
                <a:gd name="T9" fmla="*/ 40 h 52"/>
                <a:gd name="T10" fmla="*/ 9 w 56"/>
                <a:gd name="T11" fmla="*/ 40 h 52"/>
                <a:gd name="T12" fmla="*/ 21 w 56"/>
                <a:gd name="T13" fmla="*/ 51 h 52"/>
                <a:gd name="T14" fmla="*/ 22 w 56"/>
                <a:gd name="T15" fmla="*/ 52 h 52"/>
                <a:gd name="T16" fmla="*/ 23 w 56"/>
                <a:gd name="T17" fmla="*/ 52 h 52"/>
                <a:gd name="T18" fmla="*/ 24 w 56"/>
                <a:gd name="T19" fmla="*/ 50 h 52"/>
                <a:gd name="T20" fmla="*/ 24 w 56"/>
                <a:gd name="T21" fmla="*/ 40 h 52"/>
                <a:gd name="T22" fmla="*/ 50 w 56"/>
                <a:gd name="T23" fmla="*/ 40 h 52"/>
                <a:gd name="T24" fmla="*/ 56 w 56"/>
                <a:gd name="T25" fmla="*/ 34 h 52"/>
                <a:gd name="T26" fmla="*/ 56 w 56"/>
                <a:gd name="T27" fmla="*/ 6 h 52"/>
                <a:gd name="T28" fmla="*/ 50 w 56"/>
                <a:gd name="T29" fmla="*/ 0 h 52"/>
                <a:gd name="T30" fmla="*/ 42 w 56"/>
                <a:gd name="T31" fmla="*/ 28 h 52"/>
                <a:gd name="T32" fmla="*/ 14 w 56"/>
                <a:gd name="T33" fmla="*/ 28 h 52"/>
                <a:gd name="T34" fmla="*/ 12 w 56"/>
                <a:gd name="T35" fmla="*/ 26 h 52"/>
                <a:gd name="T36" fmla="*/ 14 w 56"/>
                <a:gd name="T37" fmla="*/ 24 h 52"/>
                <a:gd name="T38" fmla="*/ 42 w 56"/>
                <a:gd name="T39" fmla="*/ 24 h 52"/>
                <a:gd name="T40" fmla="*/ 44 w 56"/>
                <a:gd name="T41" fmla="*/ 26 h 52"/>
                <a:gd name="T42" fmla="*/ 42 w 56"/>
                <a:gd name="T43" fmla="*/ 28 h 52"/>
                <a:gd name="T44" fmla="*/ 42 w 56"/>
                <a:gd name="T45" fmla="*/ 20 h 52"/>
                <a:gd name="T46" fmla="*/ 14 w 56"/>
                <a:gd name="T47" fmla="*/ 20 h 52"/>
                <a:gd name="T48" fmla="*/ 12 w 56"/>
                <a:gd name="T49" fmla="*/ 18 h 52"/>
                <a:gd name="T50" fmla="*/ 14 w 56"/>
                <a:gd name="T51" fmla="*/ 16 h 52"/>
                <a:gd name="T52" fmla="*/ 42 w 56"/>
                <a:gd name="T53" fmla="*/ 16 h 52"/>
                <a:gd name="T54" fmla="*/ 44 w 56"/>
                <a:gd name="T55" fmla="*/ 18 h 52"/>
                <a:gd name="T56" fmla="*/ 42 w 56"/>
                <a:gd name="T57" fmla="*/ 20 h 52"/>
                <a:gd name="T58" fmla="*/ 42 w 56"/>
                <a:gd name="T59" fmla="*/ 12 h 52"/>
                <a:gd name="T60" fmla="*/ 14 w 56"/>
                <a:gd name="T61" fmla="*/ 12 h 52"/>
                <a:gd name="T62" fmla="*/ 12 w 56"/>
                <a:gd name="T63" fmla="*/ 10 h 52"/>
                <a:gd name="T64" fmla="*/ 14 w 56"/>
                <a:gd name="T65" fmla="*/ 8 h 52"/>
                <a:gd name="T66" fmla="*/ 42 w 56"/>
                <a:gd name="T67" fmla="*/ 8 h 52"/>
                <a:gd name="T68" fmla="*/ 44 w 56"/>
                <a:gd name="T69" fmla="*/ 10 h 52"/>
                <a:gd name="T70" fmla="*/ 42 w 56"/>
                <a:gd name="T71"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2">
                  <a:moveTo>
                    <a:pt x="50" y="0"/>
                  </a:moveTo>
                  <a:cubicBezTo>
                    <a:pt x="6" y="0"/>
                    <a:pt x="6" y="0"/>
                    <a:pt x="6" y="0"/>
                  </a:cubicBezTo>
                  <a:cubicBezTo>
                    <a:pt x="3" y="0"/>
                    <a:pt x="0" y="3"/>
                    <a:pt x="0" y="6"/>
                  </a:cubicBezTo>
                  <a:cubicBezTo>
                    <a:pt x="0" y="34"/>
                    <a:pt x="0" y="34"/>
                    <a:pt x="0" y="34"/>
                  </a:cubicBezTo>
                  <a:cubicBezTo>
                    <a:pt x="0" y="37"/>
                    <a:pt x="3" y="40"/>
                    <a:pt x="6" y="40"/>
                  </a:cubicBezTo>
                  <a:cubicBezTo>
                    <a:pt x="9" y="40"/>
                    <a:pt x="9" y="40"/>
                    <a:pt x="9" y="40"/>
                  </a:cubicBezTo>
                  <a:cubicBezTo>
                    <a:pt x="21" y="51"/>
                    <a:pt x="21" y="51"/>
                    <a:pt x="21" y="51"/>
                  </a:cubicBezTo>
                  <a:cubicBezTo>
                    <a:pt x="21" y="52"/>
                    <a:pt x="21" y="52"/>
                    <a:pt x="22" y="52"/>
                  </a:cubicBezTo>
                  <a:cubicBezTo>
                    <a:pt x="22" y="52"/>
                    <a:pt x="23" y="52"/>
                    <a:pt x="23" y="52"/>
                  </a:cubicBezTo>
                  <a:cubicBezTo>
                    <a:pt x="24" y="52"/>
                    <a:pt x="24" y="51"/>
                    <a:pt x="24" y="50"/>
                  </a:cubicBezTo>
                  <a:cubicBezTo>
                    <a:pt x="24" y="40"/>
                    <a:pt x="24" y="40"/>
                    <a:pt x="24" y="40"/>
                  </a:cubicBezTo>
                  <a:cubicBezTo>
                    <a:pt x="50" y="40"/>
                    <a:pt x="50" y="40"/>
                    <a:pt x="50" y="40"/>
                  </a:cubicBezTo>
                  <a:cubicBezTo>
                    <a:pt x="53" y="40"/>
                    <a:pt x="56" y="37"/>
                    <a:pt x="56" y="34"/>
                  </a:cubicBezTo>
                  <a:cubicBezTo>
                    <a:pt x="56" y="6"/>
                    <a:pt x="56" y="6"/>
                    <a:pt x="56" y="6"/>
                  </a:cubicBezTo>
                  <a:cubicBezTo>
                    <a:pt x="56" y="3"/>
                    <a:pt x="53" y="0"/>
                    <a:pt x="50" y="0"/>
                  </a:cubicBezTo>
                  <a:close/>
                  <a:moveTo>
                    <a:pt x="42" y="28"/>
                  </a:moveTo>
                  <a:cubicBezTo>
                    <a:pt x="14" y="28"/>
                    <a:pt x="14" y="28"/>
                    <a:pt x="14" y="28"/>
                  </a:cubicBezTo>
                  <a:cubicBezTo>
                    <a:pt x="13" y="28"/>
                    <a:pt x="12" y="27"/>
                    <a:pt x="12" y="26"/>
                  </a:cubicBezTo>
                  <a:cubicBezTo>
                    <a:pt x="12" y="25"/>
                    <a:pt x="13" y="24"/>
                    <a:pt x="14" y="24"/>
                  </a:cubicBezTo>
                  <a:cubicBezTo>
                    <a:pt x="42" y="24"/>
                    <a:pt x="42" y="24"/>
                    <a:pt x="42" y="24"/>
                  </a:cubicBezTo>
                  <a:cubicBezTo>
                    <a:pt x="43" y="24"/>
                    <a:pt x="44" y="25"/>
                    <a:pt x="44" y="26"/>
                  </a:cubicBezTo>
                  <a:cubicBezTo>
                    <a:pt x="44" y="27"/>
                    <a:pt x="43" y="28"/>
                    <a:pt x="42" y="28"/>
                  </a:cubicBezTo>
                  <a:close/>
                  <a:moveTo>
                    <a:pt x="42" y="20"/>
                  </a:moveTo>
                  <a:cubicBezTo>
                    <a:pt x="14" y="20"/>
                    <a:pt x="14" y="20"/>
                    <a:pt x="14" y="20"/>
                  </a:cubicBezTo>
                  <a:cubicBezTo>
                    <a:pt x="13" y="20"/>
                    <a:pt x="12" y="19"/>
                    <a:pt x="12" y="18"/>
                  </a:cubicBezTo>
                  <a:cubicBezTo>
                    <a:pt x="12" y="17"/>
                    <a:pt x="13" y="16"/>
                    <a:pt x="14" y="16"/>
                  </a:cubicBezTo>
                  <a:cubicBezTo>
                    <a:pt x="42" y="16"/>
                    <a:pt x="42" y="16"/>
                    <a:pt x="42" y="16"/>
                  </a:cubicBezTo>
                  <a:cubicBezTo>
                    <a:pt x="43" y="16"/>
                    <a:pt x="44" y="17"/>
                    <a:pt x="44" y="18"/>
                  </a:cubicBezTo>
                  <a:cubicBezTo>
                    <a:pt x="44" y="19"/>
                    <a:pt x="43" y="20"/>
                    <a:pt x="42" y="20"/>
                  </a:cubicBezTo>
                  <a:close/>
                  <a:moveTo>
                    <a:pt x="42" y="12"/>
                  </a:moveTo>
                  <a:cubicBezTo>
                    <a:pt x="14" y="12"/>
                    <a:pt x="14" y="12"/>
                    <a:pt x="14" y="12"/>
                  </a:cubicBezTo>
                  <a:cubicBezTo>
                    <a:pt x="13" y="12"/>
                    <a:pt x="12" y="11"/>
                    <a:pt x="12" y="10"/>
                  </a:cubicBezTo>
                  <a:cubicBezTo>
                    <a:pt x="12" y="9"/>
                    <a:pt x="13" y="8"/>
                    <a:pt x="14" y="8"/>
                  </a:cubicBezTo>
                  <a:cubicBezTo>
                    <a:pt x="42" y="8"/>
                    <a:pt x="42" y="8"/>
                    <a:pt x="42" y="8"/>
                  </a:cubicBezTo>
                  <a:cubicBezTo>
                    <a:pt x="43" y="8"/>
                    <a:pt x="44" y="9"/>
                    <a:pt x="44" y="10"/>
                  </a:cubicBezTo>
                  <a:cubicBezTo>
                    <a:pt x="44" y="11"/>
                    <a:pt x="43"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418436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433C003-7887-9873-3865-DDF93E97A9CA}"/>
              </a:ext>
            </a:extLst>
          </p:cNvPr>
          <p:cNvGraphicFramePr>
            <a:graphicFrameLocks noChangeAspect="1"/>
          </p:cNvGraphicFramePr>
          <p:nvPr>
            <p:custDataLst>
              <p:tags r:id="rId1"/>
            </p:custDataLst>
            <p:extLst>
              <p:ext uri="{D42A27DB-BD31-4B8C-83A1-F6EECF244321}">
                <p14:modId xmlns:p14="http://schemas.microsoft.com/office/powerpoint/2010/main" val="2555560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88F866F-35CB-E355-5BEF-EEC76CFED775}"/>
              </a:ext>
            </a:extLst>
          </p:cNvPr>
          <p:cNvSpPr>
            <a:spLocks noGrp="1"/>
          </p:cNvSpPr>
          <p:nvPr>
            <p:ph type="body" sz="quarter" idx="10"/>
          </p:nvPr>
        </p:nvSpPr>
        <p:spPr/>
        <p:txBody>
          <a:bodyPr/>
          <a:lstStyle/>
          <a:p>
            <a:r>
              <a:rPr lang="en-US" dirty="0"/>
              <a:t>Organizational Design </a:t>
            </a:r>
            <a:br>
              <a:rPr lang="en-US" dirty="0"/>
            </a:br>
            <a:r>
              <a:rPr lang="en-US" dirty="0"/>
              <a:t>and Coverage Model Execution Plan</a:t>
            </a:r>
          </a:p>
        </p:txBody>
      </p:sp>
      <p:sp>
        <p:nvSpPr>
          <p:cNvPr id="6" name="Text Placeholder 5">
            <a:extLst>
              <a:ext uri="{FF2B5EF4-FFF2-40B4-BE49-F238E27FC236}">
                <a16:creationId xmlns:a16="http://schemas.microsoft.com/office/drawing/2014/main" id="{CFDC0119-3FB0-12E3-1298-E5DC88FED16E}"/>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524316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C41C6E4-4717-2ED6-3E02-BE8458318E07}"/>
              </a:ext>
            </a:extLst>
          </p:cNvPr>
          <p:cNvGraphicFramePr>
            <a:graphicFrameLocks noChangeAspect="1"/>
          </p:cNvGraphicFramePr>
          <p:nvPr>
            <p:custDataLst>
              <p:tags r:id="rId1"/>
            </p:custDataLst>
            <p:extLst>
              <p:ext uri="{D42A27DB-BD31-4B8C-83A1-F6EECF244321}">
                <p14:modId xmlns:p14="http://schemas.microsoft.com/office/powerpoint/2010/main" val="12279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D27F550-1730-3AA8-6E9F-980D2D385AE9}"/>
              </a:ext>
            </a:extLst>
          </p:cNvPr>
          <p:cNvSpPr>
            <a:spLocks noGrp="1"/>
          </p:cNvSpPr>
          <p:nvPr>
            <p:ph type="title"/>
          </p:nvPr>
        </p:nvSpPr>
        <p:spPr/>
        <p:txBody>
          <a:bodyPr vert="horz"/>
          <a:lstStyle/>
          <a:p>
            <a:r>
              <a:rPr lang="en-US" dirty="0"/>
              <a:t>High-level execution plan</a:t>
            </a:r>
          </a:p>
        </p:txBody>
      </p:sp>
      <p:graphicFrame>
        <p:nvGraphicFramePr>
          <p:cNvPr id="5" name="Table 6">
            <a:extLst>
              <a:ext uri="{FF2B5EF4-FFF2-40B4-BE49-F238E27FC236}">
                <a16:creationId xmlns:a16="http://schemas.microsoft.com/office/drawing/2014/main" id="{D48DE3D1-D436-8D3F-3F17-EE47126AC07F}"/>
              </a:ext>
            </a:extLst>
          </p:cNvPr>
          <p:cNvGraphicFramePr>
            <a:graphicFrameLocks noGrp="1"/>
          </p:cNvGraphicFramePr>
          <p:nvPr>
            <p:extLst>
              <p:ext uri="{D42A27DB-BD31-4B8C-83A1-F6EECF244321}">
                <p14:modId xmlns:p14="http://schemas.microsoft.com/office/powerpoint/2010/main" val="294154828"/>
              </p:ext>
            </p:extLst>
          </p:nvPr>
        </p:nvGraphicFramePr>
        <p:xfrm>
          <a:off x="2543175" y="1224236"/>
          <a:ext cx="9039232" cy="4947963"/>
        </p:xfrm>
        <a:graphic>
          <a:graphicData uri="http://schemas.openxmlformats.org/drawingml/2006/table">
            <a:tbl>
              <a:tblPr firstRow="1" bandRow="1">
                <a:tableStyleId>{5940675A-B579-460E-94D1-54222C63F5DA}</a:tableStyleId>
              </a:tblPr>
              <a:tblGrid>
                <a:gridCol w="409575">
                  <a:extLst>
                    <a:ext uri="{9D8B030D-6E8A-4147-A177-3AD203B41FA5}">
                      <a16:colId xmlns:a16="http://schemas.microsoft.com/office/drawing/2014/main" val="2955458843"/>
                    </a:ext>
                  </a:extLst>
                </a:gridCol>
                <a:gridCol w="3933825">
                  <a:extLst>
                    <a:ext uri="{9D8B030D-6E8A-4147-A177-3AD203B41FA5}">
                      <a16:colId xmlns:a16="http://schemas.microsoft.com/office/drawing/2014/main" val="1465435060"/>
                    </a:ext>
                  </a:extLst>
                </a:gridCol>
                <a:gridCol w="586979">
                  <a:extLst>
                    <a:ext uri="{9D8B030D-6E8A-4147-A177-3AD203B41FA5}">
                      <a16:colId xmlns:a16="http://schemas.microsoft.com/office/drawing/2014/main" val="2043145259"/>
                    </a:ext>
                  </a:extLst>
                </a:gridCol>
                <a:gridCol w="586979">
                  <a:extLst>
                    <a:ext uri="{9D8B030D-6E8A-4147-A177-3AD203B41FA5}">
                      <a16:colId xmlns:a16="http://schemas.microsoft.com/office/drawing/2014/main" val="4221812597"/>
                    </a:ext>
                  </a:extLst>
                </a:gridCol>
                <a:gridCol w="586979">
                  <a:extLst>
                    <a:ext uri="{9D8B030D-6E8A-4147-A177-3AD203B41FA5}">
                      <a16:colId xmlns:a16="http://schemas.microsoft.com/office/drawing/2014/main" val="2683911807"/>
                    </a:ext>
                  </a:extLst>
                </a:gridCol>
                <a:gridCol w="586979">
                  <a:extLst>
                    <a:ext uri="{9D8B030D-6E8A-4147-A177-3AD203B41FA5}">
                      <a16:colId xmlns:a16="http://schemas.microsoft.com/office/drawing/2014/main" val="2980000483"/>
                    </a:ext>
                  </a:extLst>
                </a:gridCol>
                <a:gridCol w="586979">
                  <a:extLst>
                    <a:ext uri="{9D8B030D-6E8A-4147-A177-3AD203B41FA5}">
                      <a16:colId xmlns:a16="http://schemas.microsoft.com/office/drawing/2014/main" val="2732601230"/>
                    </a:ext>
                  </a:extLst>
                </a:gridCol>
                <a:gridCol w="586979">
                  <a:extLst>
                    <a:ext uri="{9D8B030D-6E8A-4147-A177-3AD203B41FA5}">
                      <a16:colId xmlns:a16="http://schemas.microsoft.com/office/drawing/2014/main" val="3480056407"/>
                    </a:ext>
                  </a:extLst>
                </a:gridCol>
                <a:gridCol w="586979">
                  <a:extLst>
                    <a:ext uri="{9D8B030D-6E8A-4147-A177-3AD203B41FA5}">
                      <a16:colId xmlns:a16="http://schemas.microsoft.com/office/drawing/2014/main" val="2990989894"/>
                    </a:ext>
                  </a:extLst>
                </a:gridCol>
                <a:gridCol w="586979">
                  <a:extLst>
                    <a:ext uri="{9D8B030D-6E8A-4147-A177-3AD203B41FA5}">
                      <a16:colId xmlns:a16="http://schemas.microsoft.com/office/drawing/2014/main" val="2497491775"/>
                    </a:ext>
                  </a:extLst>
                </a:gridCol>
              </a:tblGrid>
              <a:tr h="400993">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bg1"/>
                          </a:solidFill>
                          <a:latin typeface="Slate Pro" panose="02000506040000020004" pitchFamily="2" charset="0"/>
                          <a:sym typeface="Slate Pro" panose="02000506040000020004" pitchFamily="2" charset="0"/>
                        </a:rPr>
                        <a:t>Week 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900" b="1" dirty="0">
                          <a:solidFill>
                            <a:schemeClr val="bg1"/>
                          </a:solidFill>
                          <a:latin typeface="Slate Pro" panose="02000506040000020004" pitchFamily="2" charset="0"/>
                          <a:sym typeface="Slate Pro" panose="02000506040000020004" pitchFamily="2" charset="0"/>
                        </a:rPr>
                        <a:t>Week 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900" b="1" dirty="0">
                          <a:solidFill>
                            <a:schemeClr val="bg1"/>
                          </a:solidFill>
                          <a:latin typeface="Slate Pro" panose="02000506040000020004" pitchFamily="2" charset="0"/>
                          <a:sym typeface="Slate Pro" panose="02000506040000020004" pitchFamily="2" charset="0"/>
                        </a:rPr>
                        <a:t>Week 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900" b="1" dirty="0">
                          <a:solidFill>
                            <a:schemeClr val="bg1"/>
                          </a:solidFill>
                          <a:latin typeface="Slate Pro" panose="02000506040000020004" pitchFamily="2" charset="0"/>
                          <a:sym typeface="Slate Pro" panose="02000506040000020004" pitchFamily="2" charset="0"/>
                        </a:rPr>
                        <a:t>Week 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900" b="1" dirty="0">
                          <a:solidFill>
                            <a:schemeClr val="bg1"/>
                          </a:solidFill>
                          <a:latin typeface="Slate Pro" panose="02000506040000020004" pitchFamily="2" charset="0"/>
                          <a:sym typeface="Slate Pro" panose="02000506040000020004" pitchFamily="2" charset="0"/>
                        </a:rPr>
                        <a:t>Week 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900" b="1" dirty="0">
                          <a:solidFill>
                            <a:schemeClr val="bg1"/>
                          </a:solidFill>
                          <a:latin typeface="Slate Pro" panose="02000506040000020004" pitchFamily="2" charset="0"/>
                          <a:sym typeface="Slate Pro" panose="02000506040000020004" pitchFamily="2" charset="0"/>
                        </a:rPr>
                        <a:t>Week 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Slate Pro" panose="02000506040000020004" pitchFamily="2" charset="0"/>
                          <a:sym typeface="Slate Pro" panose="02000506040000020004" pitchFamily="2" charset="0"/>
                        </a:rPr>
                        <a:t>Week 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Slate Pro" panose="02000506040000020004" pitchFamily="2" charset="0"/>
                          <a:sym typeface="Slate Pro" panose="02000506040000020004" pitchFamily="2" charset="0"/>
                        </a:rPr>
                        <a:t>Week 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24141167"/>
                  </a:ext>
                </a:extLst>
              </a:tr>
              <a:tr h="337144">
                <a:tc>
                  <a:txBody>
                    <a:bodyPr/>
                    <a:lstStyle/>
                    <a:p>
                      <a:pPr algn="ctr"/>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473506"/>
                  </a:ext>
                </a:extLst>
              </a:tr>
              <a:tr h="337144">
                <a:tc>
                  <a:txBody>
                    <a:bodyPr/>
                    <a:lstStyle/>
                    <a:p>
                      <a:pPr algn="ctr"/>
                      <a:r>
                        <a:rPr lang="en-US" sz="1200" b="1" dirty="0">
                          <a:solidFill>
                            <a:schemeClr val="tx2"/>
                          </a:solidFill>
                          <a:latin typeface="Slate Pro" panose="02000506040000020004" pitchFamily="2" charset="0"/>
                          <a:sym typeface="Slate Pro" panose="02000506040000020004" pitchFamily="2" charset="0"/>
                        </a:rPr>
                        <a:t>1</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solidFill>
                          <a:latin typeface="Slate Pro" panose="02000506040000020004" pitchFamily="2" charset="0"/>
                          <a:sym typeface="Slate Pro" panose="02000506040000020004" pitchFamily="2" charset="0"/>
                        </a:rPr>
                        <a:t>Confirm data sources and availability</a:t>
                      </a:r>
                    </a:p>
                  </a:txBody>
                  <a:tcPr anchor="ct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9410094"/>
                  </a:ext>
                </a:extLst>
              </a:tr>
              <a:tr h="337144">
                <a:tc>
                  <a:txBody>
                    <a:bodyPr/>
                    <a:lstStyle/>
                    <a:p>
                      <a:pPr algn="ctr"/>
                      <a:r>
                        <a:rPr lang="en-US" sz="1200" b="1" dirty="0">
                          <a:solidFill>
                            <a:schemeClr val="tx2"/>
                          </a:solidFill>
                          <a:latin typeface="Slate Pro" panose="02000506040000020004" pitchFamily="2" charset="0"/>
                          <a:sym typeface="Slate Pro" panose="02000506040000020004" pitchFamily="2" charset="0"/>
                        </a:rPr>
                        <a:t>2</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solidFill>
                          <a:latin typeface="Slate Pro" panose="02000506040000020004" pitchFamily="2" charset="0"/>
                          <a:sym typeface="Slate Pro" panose="02000506040000020004" pitchFamily="2" charset="0"/>
                        </a:rPr>
                        <a:t>Create RACI</a:t>
                      </a:r>
                    </a:p>
                  </a:txBody>
                  <a:tcPr anchor="ct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2828758"/>
                  </a:ext>
                </a:extLst>
              </a:tr>
              <a:tr h="337144">
                <a:tc>
                  <a:txBody>
                    <a:bodyPr/>
                    <a:lstStyle/>
                    <a:p>
                      <a:pPr algn="ctr"/>
                      <a:r>
                        <a:rPr lang="en-US" sz="1200" b="1" dirty="0">
                          <a:solidFill>
                            <a:schemeClr val="tx2">
                              <a:lumMod val="90000"/>
                              <a:lumOff val="10000"/>
                            </a:schemeClr>
                          </a:solidFill>
                          <a:latin typeface="Slate Pro" panose="02000506040000020004" pitchFamily="2" charset="0"/>
                          <a:sym typeface="Slate Pro" panose="02000506040000020004" pitchFamily="2" charset="0"/>
                        </a:rPr>
                        <a:t>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90000"/>
                              <a:lumOff val="10000"/>
                            </a:schemeClr>
                          </a:solidFill>
                          <a:latin typeface="Slate Pro" panose="02000506040000020004" pitchFamily="2" charset="0"/>
                          <a:sym typeface="Slate Pro" panose="02000506040000020004" pitchFamily="2" charset="0"/>
                        </a:rPr>
                        <a:t>Conduct rep/MGR/customer interviews</a:t>
                      </a:r>
                    </a:p>
                  </a:txBody>
                  <a:tcPr anchor="ct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1870695"/>
                  </a:ext>
                </a:extLst>
              </a:tr>
              <a:tr h="337144">
                <a:tc>
                  <a:txBody>
                    <a:bodyPr/>
                    <a:lstStyle/>
                    <a:p>
                      <a:pPr algn="ctr"/>
                      <a:r>
                        <a:rPr lang="en-US" sz="1200" b="1" dirty="0">
                          <a:solidFill>
                            <a:schemeClr val="tx2">
                              <a:lumMod val="90000"/>
                              <a:lumOff val="10000"/>
                            </a:schemeClr>
                          </a:solidFill>
                          <a:latin typeface="Slate Pro" panose="02000506040000020004" pitchFamily="2" charset="0"/>
                          <a:sym typeface="Slate Pro" panose="02000506040000020004" pitchFamily="2" charset="0"/>
                        </a:rPr>
                        <a:t>4</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90000"/>
                              <a:lumOff val="10000"/>
                            </a:schemeClr>
                          </a:solidFill>
                          <a:latin typeface="Slate Pro" panose="02000506040000020004" pitchFamily="2" charset="0"/>
                          <a:sym typeface="Slate Pro" panose="02000506040000020004" pitchFamily="2" charset="0"/>
                        </a:rPr>
                        <a:t>Conduct rep and customer survey </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898278"/>
                  </a:ext>
                </a:extLst>
              </a:tr>
              <a:tr h="337144">
                <a:tc>
                  <a:txBody>
                    <a:bodyPr/>
                    <a:lstStyle/>
                    <a:p>
                      <a:pPr algn="ctr"/>
                      <a:r>
                        <a:rPr lang="en-US" sz="1200" b="1" dirty="0">
                          <a:solidFill>
                            <a:schemeClr val="tx2">
                              <a:lumMod val="90000"/>
                              <a:lumOff val="10000"/>
                            </a:schemeClr>
                          </a:solidFill>
                          <a:latin typeface="Slate Pro" panose="02000506040000020004" pitchFamily="2" charset="0"/>
                          <a:sym typeface="Slate Pro" panose="02000506040000020004" pitchFamily="2" charset="0"/>
                        </a:rPr>
                        <a:t>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90000"/>
                              <a:lumOff val="10000"/>
                            </a:schemeClr>
                          </a:solidFill>
                          <a:latin typeface="Slate Pro" panose="02000506040000020004" pitchFamily="2" charset="0"/>
                          <a:sym typeface="Slate Pro" panose="02000506040000020004" pitchFamily="2" charset="0"/>
                        </a:rPr>
                        <a:t>Analyze survey and performance data</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9563244"/>
                  </a:ext>
                </a:extLst>
              </a:tr>
              <a:tr h="337144">
                <a:tc>
                  <a:txBody>
                    <a:bodyPr/>
                    <a:lstStyle/>
                    <a:p>
                      <a:pPr algn="ctr"/>
                      <a:r>
                        <a:rPr lang="en-US" sz="1200" b="1" dirty="0">
                          <a:solidFill>
                            <a:schemeClr val="tx2">
                              <a:lumMod val="90000"/>
                              <a:lumOff val="10000"/>
                            </a:schemeClr>
                          </a:solidFill>
                          <a:latin typeface="Slate Pro" panose="02000506040000020004" pitchFamily="2" charset="0"/>
                          <a:sym typeface="Slate Pro" panose="02000506040000020004" pitchFamily="2" charset="0"/>
                        </a:rPr>
                        <a:t>6</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90000"/>
                              <a:lumOff val="10000"/>
                            </a:schemeClr>
                          </a:solidFill>
                          <a:latin typeface="Slate Pro" panose="02000506040000020004" pitchFamily="2" charset="0"/>
                          <a:sym typeface="Slate Pro" panose="02000506040000020004" pitchFamily="2" charset="0"/>
                        </a:rPr>
                        <a:t>Leverage account segmentation output </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9687027"/>
                  </a:ext>
                </a:extLst>
              </a:tr>
              <a:tr h="337144">
                <a:tc>
                  <a:txBody>
                    <a:bodyPr/>
                    <a:lstStyle/>
                    <a:p>
                      <a:pPr algn="ctr"/>
                      <a:r>
                        <a:rPr lang="en-US" sz="1200" b="1" dirty="0">
                          <a:solidFill>
                            <a:schemeClr val="tx2">
                              <a:lumMod val="90000"/>
                              <a:lumOff val="10000"/>
                            </a:schemeClr>
                          </a:solidFill>
                          <a:latin typeface="Slate Pro" panose="02000506040000020004" pitchFamily="2" charset="0"/>
                          <a:sym typeface="Slate Pro" panose="02000506040000020004" pitchFamily="2" charset="0"/>
                        </a:rPr>
                        <a:t>7</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90000"/>
                              <a:lumOff val="10000"/>
                            </a:schemeClr>
                          </a:solidFill>
                          <a:latin typeface="Slate Pro" panose="02000506040000020004" pitchFamily="2" charset="0"/>
                          <a:sym typeface="Slate Pro" panose="02000506040000020004" pitchFamily="2" charset="0"/>
                        </a:rPr>
                        <a:t>Create and discuss design/coverage options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776750"/>
                  </a:ext>
                </a:extLst>
              </a:tr>
              <a:tr h="337144">
                <a:tc>
                  <a:txBody>
                    <a:bodyPr/>
                    <a:lstStyle/>
                    <a:p>
                      <a:pPr algn="ctr"/>
                      <a:r>
                        <a:rPr lang="en-US" sz="1200" b="1" dirty="0">
                          <a:solidFill>
                            <a:schemeClr val="tx2">
                              <a:lumMod val="90000"/>
                              <a:lumOff val="10000"/>
                            </a:schemeClr>
                          </a:solidFill>
                          <a:latin typeface="Slate Pro" panose="02000506040000020004" pitchFamily="2" charset="0"/>
                          <a:sym typeface="Slate Pro" panose="02000506040000020004" pitchFamily="2" charset="0"/>
                        </a:rPr>
                        <a:t>8</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90000"/>
                              <a:lumOff val="10000"/>
                            </a:schemeClr>
                          </a:solidFill>
                          <a:latin typeface="Slate Pro" panose="02000506040000020004" pitchFamily="2" charset="0"/>
                          <a:sym typeface="Slate Pro" panose="02000506040000020004" pitchFamily="2" charset="0"/>
                        </a:rPr>
                        <a:t>Review job descriptions/head count impact</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5723822"/>
                  </a:ext>
                </a:extLst>
              </a:tr>
              <a:tr h="337144">
                <a:tc>
                  <a:txBody>
                    <a:bodyPr/>
                    <a:lstStyle/>
                    <a:p>
                      <a:pPr algn="ctr"/>
                      <a:r>
                        <a:rPr lang="en-US" sz="1200" b="1" dirty="0">
                          <a:solidFill>
                            <a:schemeClr val="tx2">
                              <a:lumMod val="90000"/>
                              <a:lumOff val="10000"/>
                            </a:schemeClr>
                          </a:solidFill>
                          <a:latin typeface="Slate Pro" panose="02000506040000020004" pitchFamily="2" charset="0"/>
                          <a:sym typeface="Slate Pro" panose="02000506040000020004" pitchFamily="2" charset="0"/>
                        </a:rPr>
                        <a:t>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90000"/>
                              <a:lumOff val="10000"/>
                            </a:schemeClr>
                          </a:solidFill>
                          <a:latin typeface="Slate Pro" panose="02000506040000020004" pitchFamily="2" charset="0"/>
                          <a:sym typeface="Slate Pro" panose="02000506040000020004" pitchFamily="2" charset="0"/>
                        </a:rPr>
                        <a:t>Define HR/hiring strategy</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144201575"/>
                  </a:ext>
                </a:extLst>
              </a:tr>
              <a:tr h="337144">
                <a:tc>
                  <a:txBody>
                    <a:bodyPr/>
                    <a:lstStyle/>
                    <a:p>
                      <a:pPr algn="ctr"/>
                      <a:r>
                        <a:rPr lang="en-US" sz="1200" b="1" dirty="0">
                          <a:solidFill>
                            <a:schemeClr val="tx2">
                              <a:lumMod val="75000"/>
                              <a:lumOff val="25000"/>
                            </a:schemeClr>
                          </a:solidFill>
                          <a:latin typeface="Slate Pro" panose="02000506040000020004" pitchFamily="2" charset="0"/>
                          <a:sym typeface="Slate Pro" panose="02000506040000020004" pitchFamily="2" charset="0"/>
                        </a:rPr>
                        <a:t>10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75000"/>
                              <a:lumOff val="25000"/>
                            </a:schemeClr>
                          </a:solidFill>
                          <a:latin typeface="Slate Pro" panose="02000506040000020004" pitchFamily="2" charset="0"/>
                          <a:sym typeface="Slate Pro" panose="02000506040000020004" pitchFamily="2" charset="0"/>
                        </a:rPr>
                        <a:t>Finalize org design and coverage </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solidFill>
                          <a:schemeClr val="tx2">
                            <a:lumMod val="75000"/>
                            <a:lumOff val="25000"/>
                          </a:schemeClr>
                        </a:solidFill>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tx2">
                            <a:lumMod val="75000"/>
                            <a:lumOff val="25000"/>
                          </a:schemeClr>
                        </a:solidFill>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20049238"/>
                  </a:ext>
                </a:extLst>
              </a:tr>
              <a:tr h="337144">
                <a:tc>
                  <a:txBody>
                    <a:bodyPr/>
                    <a:lstStyle/>
                    <a:p>
                      <a:pPr algn="ctr"/>
                      <a:r>
                        <a:rPr lang="en-US" sz="1200" b="1" dirty="0">
                          <a:solidFill>
                            <a:schemeClr val="tx2">
                              <a:lumMod val="75000"/>
                              <a:lumOff val="25000"/>
                            </a:schemeClr>
                          </a:solidFill>
                          <a:latin typeface="Slate Pro" panose="02000506040000020004" pitchFamily="2" charset="0"/>
                          <a:sym typeface="Slate Pro" panose="02000506040000020004" pitchFamily="2" charset="0"/>
                        </a:rPr>
                        <a:t>11</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75000"/>
                              <a:lumOff val="25000"/>
                            </a:schemeClr>
                          </a:solidFill>
                          <a:latin typeface="Slate Pro" panose="02000506040000020004" pitchFamily="2" charset="0"/>
                          <a:sym typeface="Slate Pro" panose="02000506040000020004" pitchFamily="2" charset="0"/>
                        </a:rPr>
                        <a:t>Hold town hall to explain/rollout changes </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solidFill>
                          <a:schemeClr val="tx2">
                            <a:lumMod val="75000"/>
                            <a:lumOff val="25000"/>
                          </a:schemeClr>
                        </a:solidFill>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tx2">
                            <a:lumMod val="75000"/>
                            <a:lumOff val="25000"/>
                          </a:schemeClr>
                        </a:solidFill>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2090850"/>
                  </a:ext>
                </a:extLst>
              </a:tr>
              <a:tr h="501242">
                <a:tc>
                  <a:txBody>
                    <a:bodyPr/>
                    <a:lstStyle/>
                    <a:p>
                      <a:pPr algn="ctr"/>
                      <a:r>
                        <a:rPr lang="en-US" sz="1200" b="1" dirty="0">
                          <a:solidFill>
                            <a:schemeClr val="tx2">
                              <a:lumMod val="75000"/>
                              <a:lumOff val="25000"/>
                            </a:schemeClr>
                          </a:solidFill>
                          <a:latin typeface="Slate Pro" panose="02000506040000020004" pitchFamily="2" charset="0"/>
                          <a:sym typeface="Slate Pro" panose="02000506040000020004" pitchFamily="2" charset="0"/>
                        </a:rPr>
                        <a:t>12</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2">
                              <a:lumMod val="75000"/>
                              <a:lumOff val="25000"/>
                            </a:schemeClr>
                          </a:solidFill>
                          <a:latin typeface="Slate Pro" panose="02000506040000020004" pitchFamily="2" charset="0"/>
                          <a:sym typeface="Slate Pro" panose="02000506040000020004" pitchFamily="2" charset="0"/>
                        </a:rPr>
                        <a:t>Use output to influence territory design, quota, and compensation design </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solidFill>
                          <a:schemeClr val="tx2">
                            <a:lumMod val="75000"/>
                            <a:lumOff val="25000"/>
                          </a:schemeClr>
                        </a:solidFill>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tx2">
                            <a:lumMod val="75000"/>
                            <a:lumOff val="25000"/>
                          </a:schemeClr>
                        </a:solidFill>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Slate Pro" panose="02000506040000020004" pitchFamily="2" charset="0"/>
                        <a:sym typeface="Slate Pro" panose="0200050604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293809323"/>
                  </a:ext>
                </a:extLst>
              </a:tr>
            </a:tbl>
          </a:graphicData>
        </a:graphic>
      </p:graphicFrame>
      <p:grpSp>
        <p:nvGrpSpPr>
          <p:cNvPr id="15" name="Group 14">
            <a:extLst>
              <a:ext uri="{FF2B5EF4-FFF2-40B4-BE49-F238E27FC236}">
                <a16:creationId xmlns:a16="http://schemas.microsoft.com/office/drawing/2014/main" id="{1F509D44-F7BA-AFED-AD2E-CDC8F87797CC}"/>
              </a:ext>
            </a:extLst>
          </p:cNvPr>
          <p:cNvGrpSpPr/>
          <p:nvPr/>
        </p:nvGrpSpPr>
        <p:grpSpPr>
          <a:xfrm>
            <a:off x="609600" y="1905001"/>
            <a:ext cx="1924148" cy="647699"/>
            <a:chOff x="609600" y="1905001"/>
            <a:chExt cx="1924148" cy="647699"/>
          </a:xfrm>
        </p:grpSpPr>
        <p:sp>
          <p:nvSpPr>
            <p:cNvPr id="6" name="Rectangle 5">
              <a:extLst>
                <a:ext uri="{FF2B5EF4-FFF2-40B4-BE49-F238E27FC236}">
                  <a16:creationId xmlns:a16="http://schemas.microsoft.com/office/drawing/2014/main" id="{4514A91A-8113-B36B-214E-BFD786B32586}"/>
                </a:ext>
              </a:extLst>
            </p:cNvPr>
            <p:cNvSpPr/>
            <p:nvPr/>
          </p:nvSpPr>
          <p:spPr bwMode="auto">
            <a:xfrm>
              <a:off x="609600" y="1905001"/>
              <a:ext cx="1809750" cy="647699"/>
            </a:xfrm>
            <a:prstGeom prst="rect">
              <a:avLst/>
            </a:prstGeom>
            <a:solidFill>
              <a:schemeClr val="accent1"/>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400" b="1" dirty="0">
                  <a:solidFill>
                    <a:schemeClr val="bg1"/>
                  </a:solidFill>
                  <a:latin typeface="Slate Pro" panose="02000506040000020004" pitchFamily="2" charset="0"/>
                  <a:sym typeface="Slate Pro" panose="02000506040000020004" pitchFamily="2" charset="0"/>
                </a:rPr>
                <a:t>Pre-kickoff</a:t>
              </a:r>
            </a:p>
          </p:txBody>
        </p:sp>
        <p:sp>
          <p:nvSpPr>
            <p:cNvPr id="10" name="Isosceles Triangle 9">
              <a:extLst>
                <a:ext uri="{FF2B5EF4-FFF2-40B4-BE49-F238E27FC236}">
                  <a16:creationId xmlns:a16="http://schemas.microsoft.com/office/drawing/2014/main" id="{E2B93A18-DCE4-E78C-BFE8-0D9A7BFD4CD0}"/>
                </a:ext>
              </a:extLst>
            </p:cNvPr>
            <p:cNvSpPr/>
            <p:nvPr/>
          </p:nvSpPr>
          <p:spPr>
            <a:xfrm rot="5400000">
              <a:off x="2338385" y="2171600"/>
              <a:ext cx="276225" cy="11450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grpSp>
        <p:nvGrpSpPr>
          <p:cNvPr id="14" name="Group 13">
            <a:extLst>
              <a:ext uri="{FF2B5EF4-FFF2-40B4-BE49-F238E27FC236}">
                <a16:creationId xmlns:a16="http://schemas.microsoft.com/office/drawing/2014/main" id="{705F5445-D5F2-03B8-FABD-7A26E9A850A7}"/>
              </a:ext>
            </a:extLst>
          </p:cNvPr>
          <p:cNvGrpSpPr/>
          <p:nvPr/>
        </p:nvGrpSpPr>
        <p:grpSpPr>
          <a:xfrm>
            <a:off x="609600" y="2552701"/>
            <a:ext cx="1924148" cy="2438400"/>
            <a:chOff x="609600" y="2552701"/>
            <a:chExt cx="1924148" cy="2438400"/>
          </a:xfrm>
        </p:grpSpPr>
        <p:sp>
          <p:nvSpPr>
            <p:cNvPr id="7" name="Rectangle 6">
              <a:extLst>
                <a:ext uri="{FF2B5EF4-FFF2-40B4-BE49-F238E27FC236}">
                  <a16:creationId xmlns:a16="http://schemas.microsoft.com/office/drawing/2014/main" id="{C94A20B6-FF27-3E0A-32F1-7DDB558816E2}"/>
                </a:ext>
              </a:extLst>
            </p:cNvPr>
            <p:cNvSpPr/>
            <p:nvPr/>
          </p:nvSpPr>
          <p:spPr bwMode="auto">
            <a:xfrm>
              <a:off x="609600" y="2552701"/>
              <a:ext cx="1809750" cy="2438400"/>
            </a:xfrm>
            <a:prstGeom prst="rect">
              <a:avLst/>
            </a:prstGeom>
            <a:solidFill>
              <a:schemeClr val="accent1">
                <a:lumMod val="90000"/>
                <a:lumOff val="10000"/>
              </a:schemeClr>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400" b="1" dirty="0">
                  <a:solidFill>
                    <a:schemeClr val="bg1"/>
                  </a:solidFill>
                  <a:latin typeface="Slate Pro" panose="02000506040000020004" pitchFamily="2" charset="0"/>
                  <a:sym typeface="Slate Pro" panose="02000506040000020004" pitchFamily="2" charset="0"/>
                </a:rPr>
                <a:t>Execution</a:t>
              </a:r>
            </a:p>
          </p:txBody>
        </p:sp>
        <p:sp>
          <p:nvSpPr>
            <p:cNvPr id="11" name="Isosceles Triangle 10">
              <a:extLst>
                <a:ext uri="{FF2B5EF4-FFF2-40B4-BE49-F238E27FC236}">
                  <a16:creationId xmlns:a16="http://schemas.microsoft.com/office/drawing/2014/main" id="{38E043BF-E79C-160C-7146-E91F1E4DF2C6}"/>
                </a:ext>
              </a:extLst>
            </p:cNvPr>
            <p:cNvSpPr/>
            <p:nvPr/>
          </p:nvSpPr>
          <p:spPr>
            <a:xfrm rot="5400000">
              <a:off x="2338385" y="3714651"/>
              <a:ext cx="276225" cy="114500"/>
            </a:xfrm>
            <a:prstGeom prst="triangle">
              <a:avLst/>
            </a:prstGeom>
            <a:solidFill>
              <a:schemeClr val="accent1">
                <a:lumMod val="90000"/>
                <a:lumOff val="10000"/>
              </a:schemeClr>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400" b="1">
                <a:solidFill>
                  <a:schemeClr val="bg1"/>
                </a:solidFill>
                <a:latin typeface="Slate Pro" panose="02000506040000020004" pitchFamily="2" charset="0"/>
                <a:sym typeface="Slate Pro" panose="02000506040000020004" pitchFamily="2" charset="0"/>
              </a:endParaRPr>
            </a:p>
          </p:txBody>
        </p:sp>
      </p:grpSp>
      <p:grpSp>
        <p:nvGrpSpPr>
          <p:cNvPr id="13" name="Group 12">
            <a:extLst>
              <a:ext uri="{FF2B5EF4-FFF2-40B4-BE49-F238E27FC236}">
                <a16:creationId xmlns:a16="http://schemas.microsoft.com/office/drawing/2014/main" id="{80EAE1D9-7C53-CD52-3FB5-F68DB8E3E1FE}"/>
              </a:ext>
            </a:extLst>
          </p:cNvPr>
          <p:cNvGrpSpPr/>
          <p:nvPr/>
        </p:nvGrpSpPr>
        <p:grpSpPr>
          <a:xfrm>
            <a:off x="609600" y="4991101"/>
            <a:ext cx="1924148" cy="1181100"/>
            <a:chOff x="609600" y="4991101"/>
            <a:chExt cx="1924148" cy="1181100"/>
          </a:xfrm>
        </p:grpSpPr>
        <p:sp>
          <p:nvSpPr>
            <p:cNvPr id="8" name="Rectangle 7">
              <a:extLst>
                <a:ext uri="{FF2B5EF4-FFF2-40B4-BE49-F238E27FC236}">
                  <a16:creationId xmlns:a16="http://schemas.microsoft.com/office/drawing/2014/main" id="{FBB2CAB3-8F13-BCAA-A368-6A66933D4DE5}"/>
                </a:ext>
              </a:extLst>
            </p:cNvPr>
            <p:cNvSpPr/>
            <p:nvPr/>
          </p:nvSpPr>
          <p:spPr bwMode="auto">
            <a:xfrm>
              <a:off x="609600" y="4991101"/>
              <a:ext cx="1809750" cy="1181100"/>
            </a:xfrm>
            <a:prstGeom prst="rect">
              <a:avLst/>
            </a:prstGeom>
            <a:solidFill>
              <a:schemeClr val="accent1">
                <a:lumMod val="75000"/>
                <a:lumOff val="25000"/>
              </a:schemeClr>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400" b="1" dirty="0">
                  <a:solidFill>
                    <a:schemeClr val="bg1"/>
                  </a:solidFill>
                  <a:latin typeface="Slate Pro" panose="02000506040000020004" pitchFamily="2" charset="0"/>
                  <a:sym typeface="Slate Pro" panose="02000506040000020004" pitchFamily="2" charset="0"/>
                </a:rPr>
                <a:t>Implementation</a:t>
              </a:r>
            </a:p>
          </p:txBody>
        </p:sp>
        <p:sp>
          <p:nvSpPr>
            <p:cNvPr id="12" name="Isosceles Triangle 11">
              <a:extLst>
                <a:ext uri="{FF2B5EF4-FFF2-40B4-BE49-F238E27FC236}">
                  <a16:creationId xmlns:a16="http://schemas.microsoft.com/office/drawing/2014/main" id="{B59EC8A7-EDF9-3CF1-4E85-768CD629D20D}"/>
                </a:ext>
              </a:extLst>
            </p:cNvPr>
            <p:cNvSpPr/>
            <p:nvPr/>
          </p:nvSpPr>
          <p:spPr>
            <a:xfrm rot="5400000">
              <a:off x="2338385" y="5524401"/>
              <a:ext cx="276225" cy="114500"/>
            </a:xfrm>
            <a:prstGeom prst="triangle">
              <a:avLst/>
            </a:prstGeom>
            <a:solidFill>
              <a:schemeClr val="accent1">
                <a:lumMod val="75000"/>
                <a:lumOff val="25000"/>
              </a:schemeClr>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endParaRPr lang="en-US" sz="1400" b="1">
                <a:solidFill>
                  <a:schemeClr val="bg1"/>
                </a:solidFill>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1570798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469F14E-F07F-BD9F-EDE9-F9A00E149DA7}"/>
              </a:ext>
            </a:extLst>
          </p:cNvPr>
          <p:cNvGraphicFramePr>
            <a:graphicFrameLocks noChangeAspect="1"/>
          </p:cNvGraphicFramePr>
          <p:nvPr>
            <p:custDataLst>
              <p:tags r:id="rId1"/>
            </p:custDataLst>
            <p:extLst>
              <p:ext uri="{D42A27DB-BD31-4B8C-83A1-F6EECF244321}">
                <p14:modId xmlns:p14="http://schemas.microsoft.com/office/powerpoint/2010/main" val="3339710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D27F550-1730-3AA8-6E9F-980D2D385AE9}"/>
              </a:ext>
            </a:extLst>
          </p:cNvPr>
          <p:cNvSpPr>
            <a:spLocks noGrp="1"/>
          </p:cNvSpPr>
          <p:nvPr>
            <p:ph type="title"/>
          </p:nvPr>
        </p:nvSpPr>
        <p:spPr/>
        <p:txBody>
          <a:bodyPr vert="horz"/>
          <a:lstStyle/>
          <a:p>
            <a:r>
              <a:rPr lang="en-US" dirty="0"/>
              <a:t>Identify roles in the new coverage model to avoid duplication of efforts and ownership</a:t>
            </a:r>
          </a:p>
        </p:txBody>
      </p:sp>
      <p:graphicFrame>
        <p:nvGraphicFramePr>
          <p:cNvPr id="2" name="Table 1">
            <a:extLst>
              <a:ext uri="{FF2B5EF4-FFF2-40B4-BE49-F238E27FC236}">
                <a16:creationId xmlns:a16="http://schemas.microsoft.com/office/drawing/2014/main" id="{7553EDED-0038-FC36-96BB-C80BD2C2EA61}"/>
              </a:ext>
            </a:extLst>
          </p:cNvPr>
          <p:cNvGraphicFramePr>
            <a:graphicFrameLocks noGrp="1"/>
          </p:cNvGraphicFramePr>
          <p:nvPr>
            <p:extLst>
              <p:ext uri="{D42A27DB-BD31-4B8C-83A1-F6EECF244321}">
                <p14:modId xmlns:p14="http://schemas.microsoft.com/office/powerpoint/2010/main" val="3082550724"/>
              </p:ext>
            </p:extLst>
          </p:nvPr>
        </p:nvGraphicFramePr>
        <p:xfrm>
          <a:off x="609600" y="1059942"/>
          <a:ext cx="6619875" cy="5112258"/>
        </p:xfrm>
        <a:graphic>
          <a:graphicData uri="http://schemas.openxmlformats.org/drawingml/2006/table">
            <a:tbl>
              <a:tblPr firstRow="1" bandRow="1">
                <a:tableStyleId>{5940675A-B579-460E-94D1-54222C63F5DA}</a:tableStyleId>
              </a:tblPr>
              <a:tblGrid>
                <a:gridCol w="1585743">
                  <a:extLst>
                    <a:ext uri="{9D8B030D-6E8A-4147-A177-3AD203B41FA5}">
                      <a16:colId xmlns:a16="http://schemas.microsoft.com/office/drawing/2014/main" val="3192924343"/>
                    </a:ext>
                  </a:extLst>
                </a:gridCol>
                <a:gridCol w="25400">
                  <a:extLst>
                    <a:ext uri="{9D8B030D-6E8A-4147-A177-3AD203B41FA5}">
                      <a16:colId xmlns:a16="http://schemas.microsoft.com/office/drawing/2014/main" val="2636463282"/>
                    </a:ext>
                  </a:extLst>
                </a:gridCol>
                <a:gridCol w="1252183">
                  <a:extLst>
                    <a:ext uri="{9D8B030D-6E8A-4147-A177-3AD203B41FA5}">
                      <a16:colId xmlns:a16="http://schemas.microsoft.com/office/drawing/2014/main" val="1013790810"/>
                    </a:ext>
                  </a:extLst>
                </a:gridCol>
                <a:gridCol w="1252183">
                  <a:extLst>
                    <a:ext uri="{9D8B030D-6E8A-4147-A177-3AD203B41FA5}">
                      <a16:colId xmlns:a16="http://schemas.microsoft.com/office/drawing/2014/main" val="4279081513"/>
                    </a:ext>
                  </a:extLst>
                </a:gridCol>
                <a:gridCol w="1252183">
                  <a:extLst>
                    <a:ext uri="{9D8B030D-6E8A-4147-A177-3AD203B41FA5}">
                      <a16:colId xmlns:a16="http://schemas.microsoft.com/office/drawing/2014/main" val="3313588206"/>
                    </a:ext>
                  </a:extLst>
                </a:gridCol>
                <a:gridCol w="1252183">
                  <a:extLst>
                    <a:ext uri="{9D8B030D-6E8A-4147-A177-3AD203B41FA5}">
                      <a16:colId xmlns:a16="http://schemas.microsoft.com/office/drawing/2014/main" val="3597768466"/>
                    </a:ext>
                  </a:extLst>
                </a:gridCol>
              </a:tblGrid>
              <a:tr h="637757">
                <a:tc gridSpan="2">
                  <a:txBody>
                    <a:bodyPr/>
                    <a:lstStyle/>
                    <a:p>
                      <a:pPr algn="ctr"/>
                      <a:r>
                        <a:rPr lang="en-US" sz="1200" b="1" dirty="0">
                          <a:solidFill>
                            <a:schemeClr val="accent1"/>
                          </a:solidFill>
                          <a:latin typeface="Slate Pro" panose="02000506040000020004" pitchFamily="2" charset="0"/>
                          <a:sym typeface="Slate Pro" panose="02000506040000020004" pitchFamily="2" charset="0"/>
                        </a:rPr>
                        <a:t>Buyer Phase</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a:solidFill>
                      <a:schemeClr val="bg1"/>
                    </a:solidFill>
                  </a:tcPr>
                </a:tc>
                <a:tc gridSpan="2">
                  <a:txBody>
                    <a:bodyPr/>
                    <a:lstStyle/>
                    <a:p>
                      <a:pPr algn="ctr"/>
                      <a:r>
                        <a:rPr lang="en-US" sz="1200" b="1" dirty="0">
                          <a:solidFill>
                            <a:schemeClr val="bg1"/>
                          </a:solidFill>
                          <a:latin typeface="Slate Pro" panose="02000506040000020004" pitchFamily="2" charset="0"/>
                          <a:sym typeface="Slate Pro" panose="02000506040000020004" pitchFamily="2" charset="0"/>
                        </a:rPr>
                        <a:t>Final Approval</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000" dirty="0"/>
                    </a:p>
                  </a:txBody>
                  <a:tcPr>
                    <a:solidFill>
                      <a:schemeClr val="bg1"/>
                    </a:solidFill>
                  </a:tcPr>
                </a:tc>
                <a:tc gridSpan="2">
                  <a:txBody>
                    <a:bodyPr/>
                    <a:lstStyle/>
                    <a:p>
                      <a:pPr algn="ctr"/>
                      <a:r>
                        <a:rPr lang="en-US" sz="1200" b="1" dirty="0">
                          <a:solidFill>
                            <a:schemeClr val="bg1"/>
                          </a:solidFill>
                          <a:latin typeface="Slate Pro" panose="02000506040000020004" pitchFamily="2" charset="0"/>
                          <a:sym typeface="Slate Pro" panose="02000506040000020004" pitchFamily="2" charset="0"/>
                        </a:rPr>
                        <a:t>Implement</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000" dirty="0"/>
                    </a:p>
                  </a:txBody>
                  <a:tcPr>
                    <a:solidFill>
                      <a:schemeClr val="bg1"/>
                    </a:solidFill>
                  </a:tcPr>
                </a:tc>
                <a:extLst>
                  <a:ext uri="{0D108BD9-81ED-4DB2-BD59-A6C34878D82A}">
                    <a16:rowId xmlns:a16="http://schemas.microsoft.com/office/drawing/2014/main" val="121866884"/>
                  </a:ext>
                </a:extLst>
              </a:tr>
              <a:tr h="647961">
                <a:tc>
                  <a:txBody>
                    <a:bodyPr/>
                    <a:lstStyle/>
                    <a:p>
                      <a:r>
                        <a:rPr lang="en-US" sz="1200" b="1" dirty="0">
                          <a:solidFill>
                            <a:schemeClr val="tx1"/>
                          </a:solidFill>
                          <a:latin typeface="Slate Pro" panose="02000506040000020004" pitchFamily="2" charset="0"/>
                          <a:sym typeface="Slate Pro" panose="02000506040000020004" pitchFamily="2" charset="0"/>
                        </a:rPr>
                        <a:t>Role</a:t>
                      </a:r>
                    </a:p>
                  </a:txBody>
                  <a:tcPr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en-US" sz="1200" b="1" dirty="0">
                        <a:solidFill>
                          <a:schemeClr val="tx1"/>
                        </a:solidFill>
                        <a:latin typeface="Slate Pro" panose="02000506040000020004" pitchFamily="2" charset="0"/>
                        <a:sym typeface="Slate Pro" panose="02000506040000020004" pitchFamily="2"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1"/>
                          </a:solidFill>
                          <a:latin typeface="Slate Pro" panose="02000506040000020004" pitchFamily="2" charset="0"/>
                          <a:sym typeface="Slate Pro" panose="02000506040000020004" pitchFamily="2" charset="0"/>
                        </a:rPr>
                        <a:t>Finalize </a:t>
                      </a:r>
                      <a:br>
                        <a:rPr lang="en-US" sz="1100" b="1" dirty="0">
                          <a:solidFill>
                            <a:schemeClr val="tx1"/>
                          </a:solidFill>
                          <a:latin typeface="Slate Pro" panose="02000506040000020004" pitchFamily="2" charset="0"/>
                          <a:sym typeface="Slate Pro" panose="02000506040000020004" pitchFamily="2" charset="0"/>
                        </a:rPr>
                      </a:br>
                      <a:r>
                        <a:rPr lang="en-US" sz="1100" b="1" dirty="0">
                          <a:solidFill>
                            <a:schemeClr val="tx1"/>
                          </a:solidFill>
                          <a:latin typeface="Slate Pro" panose="02000506040000020004" pitchFamily="2" charset="0"/>
                          <a:sym typeface="Slate Pro" panose="02000506040000020004" pitchFamily="2" charset="0"/>
                        </a:rPr>
                        <a:t>Contract</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1"/>
                          </a:solidFill>
                          <a:latin typeface="Slate Pro" panose="02000506040000020004" pitchFamily="2" charset="0"/>
                          <a:sym typeface="Slate Pro" panose="02000506040000020004" pitchFamily="2" charset="0"/>
                        </a:rPr>
                        <a:t>Customize </a:t>
                      </a:r>
                      <a:br>
                        <a:rPr lang="en-US" sz="1100" b="1" dirty="0">
                          <a:solidFill>
                            <a:schemeClr val="tx1"/>
                          </a:solidFill>
                          <a:latin typeface="Slate Pro" panose="02000506040000020004" pitchFamily="2" charset="0"/>
                          <a:sym typeface="Slate Pro" panose="02000506040000020004" pitchFamily="2" charset="0"/>
                        </a:rPr>
                      </a:br>
                      <a:r>
                        <a:rPr lang="en-US" sz="1100" b="1" dirty="0">
                          <a:solidFill>
                            <a:schemeClr val="tx1"/>
                          </a:solidFill>
                          <a:latin typeface="Slate Pro" panose="02000506040000020004" pitchFamily="2" charset="0"/>
                          <a:sym typeface="Slate Pro" panose="02000506040000020004" pitchFamily="2" charset="0"/>
                        </a:rPr>
                        <a:t>service-level agreements</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1"/>
                          </a:solidFill>
                          <a:latin typeface="Slate Pro" panose="02000506040000020004" pitchFamily="2" charset="0"/>
                          <a:sym typeface="Slate Pro" panose="02000506040000020004" pitchFamily="2" charset="0"/>
                        </a:rPr>
                        <a:t>Validate</a:t>
                      </a:r>
                      <a:r>
                        <a:rPr lang="en-US" sz="1100" b="1" baseline="0" dirty="0">
                          <a:solidFill>
                            <a:schemeClr val="tx1"/>
                          </a:solidFill>
                          <a:latin typeface="Slate Pro" panose="02000506040000020004" pitchFamily="2" charset="0"/>
                          <a:sym typeface="Slate Pro" panose="02000506040000020004" pitchFamily="2" charset="0"/>
                        </a:rPr>
                        <a:t> </a:t>
                      </a:r>
                      <a:br>
                        <a:rPr lang="en-US" sz="1100" b="1" baseline="0" dirty="0">
                          <a:solidFill>
                            <a:schemeClr val="tx1"/>
                          </a:solidFill>
                          <a:latin typeface="Slate Pro" panose="02000506040000020004" pitchFamily="2" charset="0"/>
                          <a:sym typeface="Slate Pro" panose="02000506040000020004" pitchFamily="2" charset="0"/>
                        </a:rPr>
                      </a:br>
                      <a:r>
                        <a:rPr lang="en-US" sz="1100" b="1" baseline="0" dirty="0">
                          <a:solidFill>
                            <a:schemeClr val="tx1"/>
                          </a:solidFill>
                          <a:latin typeface="Slate Pro" panose="02000506040000020004" pitchFamily="2" charset="0"/>
                          <a:sym typeface="Slate Pro" panose="02000506040000020004" pitchFamily="2" charset="0"/>
                        </a:rPr>
                        <a:t>Decision</a:t>
                      </a:r>
                      <a:endParaRPr lang="en-US" sz="1100" b="1" dirty="0">
                        <a:solidFill>
                          <a:schemeClr val="tx1"/>
                        </a:solidFill>
                        <a:latin typeface="Slate Pro" panose="02000506040000020004" pitchFamily="2" charset="0"/>
                        <a:sym typeface="Slate Pro" panose="02000506040000020004" pitchFamily="2" charset="0"/>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1"/>
                          </a:solidFill>
                          <a:latin typeface="Slate Pro" panose="02000506040000020004" pitchFamily="2" charset="0"/>
                          <a:sym typeface="Slate Pro" panose="02000506040000020004" pitchFamily="2" charset="0"/>
                        </a:rPr>
                        <a:t>Maintain</a:t>
                      </a:r>
                      <a:r>
                        <a:rPr lang="en-US" sz="1100" b="1" baseline="0" dirty="0">
                          <a:solidFill>
                            <a:schemeClr val="tx1"/>
                          </a:solidFill>
                          <a:latin typeface="Slate Pro" panose="02000506040000020004" pitchFamily="2" charset="0"/>
                          <a:sym typeface="Slate Pro" panose="02000506040000020004" pitchFamily="2" charset="0"/>
                        </a:rPr>
                        <a:t> Communication</a:t>
                      </a:r>
                      <a:endParaRPr lang="en-US" sz="1100" b="1" dirty="0">
                        <a:solidFill>
                          <a:schemeClr val="tx1"/>
                        </a:solidFill>
                        <a:latin typeface="Slate Pro" panose="02000506040000020004" pitchFamily="2" charset="0"/>
                        <a:sym typeface="Slate Pro" panose="02000506040000020004" pitchFamily="2" charset="0"/>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0963564"/>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Senior vice president</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50175353"/>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Regional vice president</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A</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A</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129642071"/>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Strategic</a:t>
                      </a:r>
                      <a:r>
                        <a:rPr lang="en-US" sz="1200" baseline="0" dirty="0">
                          <a:solidFill>
                            <a:schemeClr val="tx1"/>
                          </a:solidFill>
                          <a:latin typeface="Slate Pro" panose="02000506040000020004" pitchFamily="2" charset="0"/>
                          <a:sym typeface="Slate Pro" panose="02000506040000020004" pitchFamily="2" charset="0"/>
                        </a:rPr>
                        <a:t> rep</a:t>
                      </a:r>
                      <a:endParaRPr lang="en-US" sz="1200" dirty="0">
                        <a:solidFill>
                          <a:schemeClr val="tx1"/>
                        </a:solidFill>
                        <a:latin typeface="Slate Pro" panose="02000506040000020004" pitchFamily="2" charset="0"/>
                        <a:sym typeface="Slate Pro" panose="02000506040000020004" pitchFamily="2" charset="0"/>
                      </a:endParaRP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926701339"/>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Mid</a:t>
                      </a:r>
                      <a:r>
                        <a:rPr lang="en-US" sz="1200" baseline="0" dirty="0">
                          <a:solidFill>
                            <a:schemeClr val="tx1"/>
                          </a:solidFill>
                          <a:latin typeface="Slate Pro" panose="02000506040000020004" pitchFamily="2" charset="0"/>
                          <a:sym typeface="Slate Pro" panose="02000506040000020004" pitchFamily="2" charset="0"/>
                        </a:rPr>
                        <a:t> enterprise rep</a:t>
                      </a:r>
                      <a:endParaRPr lang="en-US" sz="1200" dirty="0">
                        <a:solidFill>
                          <a:schemeClr val="tx1"/>
                        </a:solidFill>
                        <a:latin typeface="Slate Pro" panose="02000506040000020004" pitchFamily="2" charset="0"/>
                        <a:sym typeface="Slate Pro" panose="02000506040000020004" pitchFamily="2" charset="0"/>
                      </a:endParaRP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18805188"/>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Inside sales rep</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08094911"/>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Sales engineer</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315823938"/>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Operations</a:t>
                      </a:r>
                      <a:r>
                        <a:rPr lang="en-US" sz="1200" baseline="0" dirty="0">
                          <a:solidFill>
                            <a:schemeClr val="tx1"/>
                          </a:solidFill>
                          <a:latin typeface="Slate Pro" panose="02000506040000020004" pitchFamily="2" charset="0"/>
                          <a:sym typeface="Slate Pro" panose="02000506040000020004" pitchFamily="2" charset="0"/>
                        </a:rPr>
                        <a:t> – other</a:t>
                      </a:r>
                      <a:endParaRPr lang="en-US" sz="1200" dirty="0">
                        <a:solidFill>
                          <a:schemeClr val="tx1"/>
                        </a:solidFill>
                        <a:latin typeface="Slate Pro" panose="02000506040000020004" pitchFamily="2" charset="0"/>
                        <a:sym typeface="Slate Pro" panose="02000506040000020004" pitchFamily="2" charset="0"/>
                      </a:endParaRP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365411414"/>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Sales ops</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31482832"/>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Finan</a:t>
                      </a:r>
                      <a:r>
                        <a:rPr lang="en-US" sz="1200" baseline="0" dirty="0">
                          <a:solidFill>
                            <a:schemeClr val="tx1"/>
                          </a:solidFill>
                          <a:latin typeface="Slate Pro" panose="02000506040000020004" pitchFamily="2" charset="0"/>
                          <a:sym typeface="Slate Pro" panose="02000506040000020004" pitchFamily="2" charset="0"/>
                        </a:rPr>
                        <a:t>ce</a:t>
                      </a:r>
                      <a:endParaRPr lang="en-US" sz="1200" dirty="0">
                        <a:solidFill>
                          <a:schemeClr val="tx1"/>
                        </a:solidFill>
                        <a:latin typeface="Slate Pro" panose="02000506040000020004" pitchFamily="2" charset="0"/>
                        <a:sym typeface="Slate Pro" panose="02000506040000020004" pitchFamily="2" charset="0"/>
                      </a:endParaRP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62248423"/>
                  </a:ext>
                </a:extLst>
              </a:tr>
              <a:tr h="382654">
                <a:tc gridSpan="2">
                  <a:txBody>
                    <a:bodyPr/>
                    <a:lstStyle/>
                    <a:p>
                      <a:r>
                        <a:rPr lang="en-US" sz="1200" dirty="0">
                          <a:solidFill>
                            <a:schemeClr val="tx1"/>
                          </a:solidFill>
                          <a:latin typeface="Slate Pro" panose="02000506040000020004" pitchFamily="2" charset="0"/>
                          <a:sym typeface="Slate Pro" panose="02000506040000020004" pitchFamily="2" charset="0"/>
                        </a:rPr>
                        <a:t>Legal</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sz="1000" dirty="0"/>
                    </a:p>
                  </a:txBody>
                  <a:tcPr>
                    <a:solidFill>
                      <a:schemeClr val="bg1"/>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C</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bg1"/>
                          </a:solidFill>
                          <a:latin typeface="Slate Pro" panose="02000506040000020004" pitchFamily="2" charset="0"/>
                          <a:sym typeface="Slate Pro" panose="02000506040000020004" pitchFamily="2" charset="0"/>
                        </a:rPr>
                        <a:t>I</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879815156"/>
                  </a:ext>
                </a:extLst>
              </a:tr>
            </a:tbl>
          </a:graphicData>
        </a:graphic>
      </p:graphicFrame>
      <p:sp>
        <p:nvSpPr>
          <p:cNvPr id="9" name="TextBox 8">
            <a:extLst>
              <a:ext uri="{FF2B5EF4-FFF2-40B4-BE49-F238E27FC236}">
                <a16:creationId xmlns:a16="http://schemas.microsoft.com/office/drawing/2014/main" id="{8E0BE63C-4153-0F01-71FD-353B3458555A}"/>
              </a:ext>
            </a:extLst>
          </p:cNvPr>
          <p:cNvSpPr txBox="1"/>
          <p:nvPr/>
        </p:nvSpPr>
        <p:spPr>
          <a:xfrm>
            <a:off x="7371365" y="1059942"/>
            <a:ext cx="4200525" cy="1016508"/>
          </a:xfrm>
          <a:prstGeom prst="rect">
            <a:avLst/>
          </a:prstGeom>
          <a:solidFill>
            <a:schemeClr val="bg1">
              <a:lumMod val="85000"/>
            </a:schemeClr>
          </a:solidFill>
          <a:effectLst>
            <a:outerShdw blurRad="190500" sx="102000" sy="102000" algn="ctr" rotWithShape="0">
              <a:prstClr val="black">
                <a:alpha val="10000"/>
              </a:prstClr>
            </a:outerShdw>
          </a:effectLst>
        </p:spPr>
        <p:txBody>
          <a:bodyPr wrap="square" lIns="144000" tIns="144000" rIns="144000" bIns="144000" rtlCol="0">
            <a:noAutofit/>
          </a:bodyPr>
          <a:lstStyle/>
          <a:p>
            <a:pPr defTabSz="228600">
              <a:spcAft>
                <a:spcPts val="300"/>
              </a:spcAft>
              <a:buClr>
                <a:schemeClr val="accent1"/>
              </a:buClr>
              <a:tabLst>
                <a:tab pos="182880" algn="l"/>
                <a:tab pos="365760" algn="l"/>
                <a:tab pos="548640" algn="l"/>
                <a:tab pos="731520" algn="l"/>
                <a:tab pos="914400" algn="l"/>
                <a:tab pos="1097280" algn="l"/>
                <a:tab pos="1280160" algn="l"/>
                <a:tab pos="1463040" algn="l"/>
                <a:tab pos="1645920" algn="l"/>
                <a:tab pos="1828800" algn="l"/>
              </a:tabLst>
            </a:pPr>
            <a:r>
              <a:rPr lang="en-US" sz="1400" b="1" dirty="0">
                <a:latin typeface="Slate Pro" panose="02000506040000020004" pitchFamily="2" charset="0"/>
                <a:cs typeface="Calibri" charset="0"/>
                <a:sym typeface="Slate Pro" panose="02000506040000020004" pitchFamily="2" charset="0"/>
              </a:rPr>
              <a:t>What is a RACI?</a:t>
            </a:r>
          </a:p>
          <a:p>
            <a:pPr marL="17145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100" dirty="0">
                <a:latin typeface="Slate Pro" panose="02000506040000020004" pitchFamily="2" charset="0"/>
                <a:sym typeface="Slate Pro" panose="02000506040000020004" pitchFamily="2" charset="0"/>
              </a:rPr>
              <a:t>A RACI is a tool that maps out the team’s key activities the team across the buying process.</a:t>
            </a:r>
          </a:p>
        </p:txBody>
      </p:sp>
      <p:sp>
        <p:nvSpPr>
          <p:cNvPr id="18" name="TextBox 17">
            <a:extLst>
              <a:ext uri="{FF2B5EF4-FFF2-40B4-BE49-F238E27FC236}">
                <a16:creationId xmlns:a16="http://schemas.microsoft.com/office/drawing/2014/main" id="{9E96F89D-FBE1-71AC-48F9-2A9A4CAD00CF}"/>
              </a:ext>
            </a:extLst>
          </p:cNvPr>
          <p:cNvSpPr txBox="1"/>
          <p:nvPr/>
        </p:nvSpPr>
        <p:spPr>
          <a:xfrm>
            <a:off x="7371365" y="3448642"/>
            <a:ext cx="4200525" cy="1211317"/>
          </a:xfrm>
          <a:prstGeom prst="rect">
            <a:avLst/>
          </a:prstGeom>
          <a:solidFill>
            <a:schemeClr val="bg1">
              <a:lumMod val="85000"/>
            </a:schemeClr>
          </a:solidFill>
          <a:effectLst>
            <a:outerShdw blurRad="190500" sx="102000" sy="102000" algn="ctr" rotWithShape="0">
              <a:prstClr val="black">
                <a:alpha val="10000"/>
              </a:prstClr>
            </a:outerShdw>
          </a:effectLst>
        </p:spPr>
        <p:txBody>
          <a:bodyPr wrap="square" lIns="144000" tIns="144000" rIns="144000" bIns="144000" rtlCol="0">
            <a:noAutofit/>
          </a:bodyPr>
          <a:lstStyle/>
          <a:p>
            <a:pPr lvl="0" defTabSz="228600">
              <a:spcAft>
                <a:spcPts val="300"/>
              </a:spcAft>
              <a:buClr>
                <a:srgbClr val="D9A800"/>
              </a:buClr>
              <a:tabLst>
                <a:tab pos="182880" algn="l"/>
                <a:tab pos="365760" algn="l"/>
                <a:tab pos="548640" algn="l"/>
                <a:tab pos="731520" algn="l"/>
                <a:tab pos="914400" algn="l"/>
                <a:tab pos="1097280" algn="l"/>
                <a:tab pos="1280160" algn="l"/>
                <a:tab pos="1463040" algn="l"/>
                <a:tab pos="1645920" algn="l"/>
                <a:tab pos="1828800" algn="l"/>
              </a:tabLst>
            </a:pPr>
            <a:r>
              <a:rPr lang="en-US" sz="1400" b="1" dirty="0">
                <a:solidFill>
                  <a:srgbClr val="4C4846"/>
                </a:solidFill>
                <a:latin typeface="Slate Pro" panose="02000506040000020004" pitchFamily="2" charset="0"/>
                <a:cs typeface="Calibri" charset="0"/>
                <a:sym typeface="Slate Pro" panose="02000506040000020004" pitchFamily="2" charset="0"/>
              </a:rPr>
              <a:t>What does it mean to implement a RACI?</a:t>
            </a:r>
          </a:p>
          <a:p>
            <a:pPr marL="171450" lvl="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100" dirty="0">
                <a:latin typeface="Slate Pro" panose="02000506040000020004" pitchFamily="2" charset="0"/>
                <a:sym typeface="Slate Pro" panose="02000506040000020004" pitchFamily="2" charset="0"/>
              </a:rPr>
              <a:t>Implementing a RACI means that everyone knows who does what and when, resulting in accountability and reduced waste from overlapping sales efforts.</a:t>
            </a:r>
          </a:p>
        </p:txBody>
      </p:sp>
      <p:sp>
        <p:nvSpPr>
          <p:cNvPr id="21" name="TextBox 20">
            <a:extLst>
              <a:ext uri="{FF2B5EF4-FFF2-40B4-BE49-F238E27FC236}">
                <a16:creationId xmlns:a16="http://schemas.microsoft.com/office/drawing/2014/main" id="{B36BAB8F-9F4E-99BF-4A09-FAF32C911B9B}"/>
              </a:ext>
            </a:extLst>
          </p:cNvPr>
          <p:cNvSpPr txBox="1"/>
          <p:nvPr/>
        </p:nvSpPr>
        <p:spPr>
          <a:xfrm>
            <a:off x="7371365" y="2254292"/>
            <a:ext cx="4200525" cy="1016508"/>
          </a:xfrm>
          <a:prstGeom prst="rect">
            <a:avLst/>
          </a:prstGeom>
          <a:solidFill>
            <a:schemeClr val="bg1">
              <a:lumMod val="85000"/>
            </a:schemeClr>
          </a:solidFill>
          <a:effectLst>
            <a:outerShdw blurRad="190500" sx="102000" sy="102000" algn="ctr" rotWithShape="0">
              <a:prstClr val="black">
                <a:alpha val="10000"/>
              </a:prstClr>
            </a:outerShdw>
          </a:effectLst>
        </p:spPr>
        <p:txBody>
          <a:bodyPr wrap="square" lIns="144000" tIns="144000" rIns="144000" bIns="144000" rtlCol="0">
            <a:noAutofit/>
          </a:bodyPr>
          <a:lstStyle/>
          <a:p>
            <a:pPr lvl="0" defTabSz="228600">
              <a:spcAft>
                <a:spcPts val="300"/>
              </a:spcAft>
              <a:buClr>
                <a:srgbClr val="D9A800"/>
              </a:buClr>
              <a:tabLst>
                <a:tab pos="182880" algn="l"/>
                <a:tab pos="365760" algn="l"/>
                <a:tab pos="548640" algn="l"/>
                <a:tab pos="731520" algn="l"/>
                <a:tab pos="914400" algn="l"/>
                <a:tab pos="1097280" algn="l"/>
                <a:tab pos="1280160" algn="l"/>
                <a:tab pos="1463040" algn="l"/>
                <a:tab pos="1645920" algn="l"/>
                <a:tab pos="1828800" algn="l"/>
              </a:tabLst>
            </a:pPr>
            <a:r>
              <a:rPr lang="en-US" sz="1400" b="1" dirty="0">
                <a:solidFill>
                  <a:srgbClr val="4C4846"/>
                </a:solidFill>
                <a:latin typeface="Slate Pro" panose="02000506040000020004" pitchFamily="2" charset="0"/>
                <a:cs typeface="Calibri" charset="0"/>
                <a:sym typeface="Slate Pro" panose="02000506040000020004" pitchFamily="2" charset="0"/>
              </a:rPr>
              <a:t>What does a RACI do?</a:t>
            </a:r>
          </a:p>
          <a:p>
            <a:pPr marL="171450" lvl="0" indent="-171450">
              <a:spcAft>
                <a:spcPts val="600"/>
              </a:spcAft>
              <a:buClr>
                <a:schemeClr val="accent1"/>
              </a:buClr>
              <a:buFont typeface="Calibri" panose="020F0502020204030204" pitchFamily="34" charset="0"/>
              <a:buChar char="›"/>
              <a:tabLst>
                <a:tab pos="182880" algn="l"/>
                <a:tab pos="365760" algn="l"/>
                <a:tab pos="548640" algn="l"/>
                <a:tab pos="731520" algn="l"/>
                <a:tab pos="914400" algn="l"/>
                <a:tab pos="1097280" algn="l"/>
                <a:tab pos="1280160" algn="l"/>
                <a:tab pos="1463040" algn="l"/>
                <a:tab pos="1645920" algn="l"/>
                <a:tab pos="1828800" algn="l"/>
              </a:tabLst>
            </a:pPr>
            <a:r>
              <a:rPr lang="en-US" sz="1100" dirty="0">
                <a:latin typeface="Slate Pro" panose="02000506040000020004" pitchFamily="2" charset="0"/>
                <a:sym typeface="Slate Pro" panose="02000506040000020004" pitchFamily="2" charset="0"/>
              </a:rPr>
              <a:t>A RACI delineates roles and responsibilities for all the members of the sales team.</a:t>
            </a:r>
          </a:p>
        </p:txBody>
      </p:sp>
      <p:grpSp>
        <p:nvGrpSpPr>
          <p:cNvPr id="40" name="Group 39">
            <a:extLst>
              <a:ext uri="{FF2B5EF4-FFF2-40B4-BE49-F238E27FC236}">
                <a16:creationId xmlns:a16="http://schemas.microsoft.com/office/drawing/2014/main" id="{B52219C4-74C7-63B5-81FB-94ECB90667D5}"/>
              </a:ext>
            </a:extLst>
          </p:cNvPr>
          <p:cNvGrpSpPr/>
          <p:nvPr/>
        </p:nvGrpSpPr>
        <p:grpSpPr>
          <a:xfrm>
            <a:off x="7371365" y="4837802"/>
            <a:ext cx="4211035" cy="1334396"/>
            <a:chOff x="7371365" y="4837802"/>
            <a:chExt cx="4211035" cy="1334396"/>
          </a:xfrm>
        </p:grpSpPr>
        <p:grpSp>
          <p:nvGrpSpPr>
            <p:cNvPr id="23" name="Group 22">
              <a:extLst>
                <a:ext uri="{FF2B5EF4-FFF2-40B4-BE49-F238E27FC236}">
                  <a16:creationId xmlns:a16="http://schemas.microsoft.com/office/drawing/2014/main" id="{EC4A423B-D092-D4A8-D9B9-AE96C96A8A66}"/>
                </a:ext>
              </a:extLst>
            </p:cNvPr>
            <p:cNvGrpSpPr/>
            <p:nvPr/>
          </p:nvGrpSpPr>
          <p:grpSpPr>
            <a:xfrm>
              <a:off x="8290908" y="4837802"/>
              <a:ext cx="3291492" cy="1334396"/>
              <a:chOff x="8887444" y="4759269"/>
              <a:chExt cx="3181267" cy="1092767"/>
            </a:xfrm>
          </p:grpSpPr>
          <p:grpSp>
            <p:nvGrpSpPr>
              <p:cNvPr id="24" name="Group 23">
                <a:extLst>
                  <a:ext uri="{FF2B5EF4-FFF2-40B4-BE49-F238E27FC236}">
                    <a16:creationId xmlns:a16="http://schemas.microsoft.com/office/drawing/2014/main" id="{3C670A1C-7008-14AA-360C-239F634AB317}"/>
                  </a:ext>
                </a:extLst>
              </p:cNvPr>
              <p:cNvGrpSpPr/>
              <p:nvPr/>
            </p:nvGrpSpPr>
            <p:grpSpPr>
              <a:xfrm>
                <a:off x="8887444" y="4759269"/>
                <a:ext cx="3181267" cy="204787"/>
                <a:chOff x="8887444" y="4759269"/>
                <a:chExt cx="3181267" cy="204787"/>
              </a:xfrm>
            </p:grpSpPr>
            <p:sp>
              <p:nvSpPr>
                <p:cNvPr id="34" name="Rectangle 33">
                  <a:extLst>
                    <a:ext uri="{FF2B5EF4-FFF2-40B4-BE49-F238E27FC236}">
                      <a16:creationId xmlns:a16="http://schemas.microsoft.com/office/drawing/2014/main" id="{425D5BEF-2F36-ED93-6B3D-003FB3C65F1F}"/>
                    </a:ext>
                  </a:extLst>
                </p:cNvPr>
                <p:cNvSpPr/>
                <p:nvPr/>
              </p:nvSpPr>
              <p:spPr bwMode="auto">
                <a:xfrm>
                  <a:off x="8887444" y="4759269"/>
                  <a:ext cx="204787" cy="204787"/>
                </a:xfrm>
                <a:prstGeom prst="rect">
                  <a:avLst/>
                </a:prstGeom>
                <a:solidFill>
                  <a:schemeClr val="accent6"/>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b="1" dirty="0">
                      <a:solidFill>
                        <a:schemeClr val="bg1"/>
                      </a:solidFill>
                      <a:latin typeface="Slate Pro" panose="02000506040000020004" pitchFamily="2" charset="0"/>
                      <a:sym typeface="Slate Pro" panose="02000506040000020004" pitchFamily="2" charset="0"/>
                    </a:rPr>
                    <a:t>R</a:t>
                  </a:r>
                </a:p>
              </p:txBody>
            </p:sp>
            <p:sp>
              <p:nvSpPr>
                <p:cNvPr id="35" name="Rectangle 34">
                  <a:extLst>
                    <a:ext uri="{FF2B5EF4-FFF2-40B4-BE49-F238E27FC236}">
                      <a16:creationId xmlns:a16="http://schemas.microsoft.com/office/drawing/2014/main" id="{2FA17A83-5F6F-43C7-8FF6-AEE3688A589B}"/>
                    </a:ext>
                  </a:extLst>
                </p:cNvPr>
                <p:cNvSpPr/>
                <p:nvPr/>
              </p:nvSpPr>
              <p:spPr bwMode="auto">
                <a:xfrm>
                  <a:off x="9092230" y="4759269"/>
                  <a:ext cx="2976481" cy="204787"/>
                </a:xfrm>
                <a:prstGeom prst="rect">
                  <a:avLst/>
                </a:prstGeom>
                <a:solidFill>
                  <a:schemeClr val="tx1"/>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dirty="0">
                      <a:solidFill>
                        <a:schemeClr val="bg1"/>
                      </a:solidFill>
                      <a:latin typeface="Slate Pro" panose="02000506040000020004" pitchFamily="2" charset="0"/>
                      <a:sym typeface="Slate Pro" panose="02000506040000020004" pitchFamily="2" charset="0"/>
                    </a:rPr>
                    <a:t>Responsible</a:t>
                  </a:r>
                </a:p>
              </p:txBody>
            </p:sp>
          </p:grpSp>
          <p:grpSp>
            <p:nvGrpSpPr>
              <p:cNvPr id="25" name="Group 24">
                <a:extLst>
                  <a:ext uri="{FF2B5EF4-FFF2-40B4-BE49-F238E27FC236}">
                    <a16:creationId xmlns:a16="http://schemas.microsoft.com/office/drawing/2014/main" id="{12DCF938-C033-8CA1-064B-2CFCF01B0FB0}"/>
                  </a:ext>
                </a:extLst>
              </p:cNvPr>
              <p:cNvGrpSpPr/>
              <p:nvPr/>
            </p:nvGrpSpPr>
            <p:grpSpPr>
              <a:xfrm>
                <a:off x="8887444" y="5060804"/>
                <a:ext cx="3181267" cy="204787"/>
                <a:chOff x="8887444" y="5060804"/>
                <a:chExt cx="3181267" cy="204787"/>
              </a:xfrm>
            </p:grpSpPr>
            <p:sp>
              <p:nvSpPr>
                <p:cNvPr id="32" name="Rectangle 31">
                  <a:extLst>
                    <a:ext uri="{FF2B5EF4-FFF2-40B4-BE49-F238E27FC236}">
                      <a16:creationId xmlns:a16="http://schemas.microsoft.com/office/drawing/2014/main" id="{DB1CA6F7-195E-4636-576C-F6CF3CC73F1D}"/>
                    </a:ext>
                  </a:extLst>
                </p:cNvPr>
                <p:cNvSpPr/>
                <p:nvPr/>
              </p:nvSpPr>
              <p:spPr bwMode="auto">
                <a:xfrm>
                  <a:off x="8887444" y="5060804"/>
                  <a:ext cx="204787" cy="204787"/>
                </a:xfrm>
                <a:prstGeom prst="rect">
                  <a:avLst/>
                </a:prstGeom>
                <a:solidFill>
                  <a:schemeClr val="accent1"/>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b="1" dirty="0">
                      <a:solidFill>
                        <a:schemeClr val="bg1"/>
                      </a:solidFill>
                      <a:latin typeface="Slate Pro" panose="02000506040000020004" pitchFamily="2" charset="0"/>
                      <a:sym typeface="Slate Pro" panose="02000506040000020004" pitchFamily="2" charset="0"/>
                    </a:rPr>
                    <a:t>A</a:t>
                  </a:r>
                </a:p>
              </p:txBody>
            </p:sp>
            <p:sp>
              <p:nvSpPr>
                <p:cNvPr id="33" name="Rectangle 32">
                  <a:extLst>
                    <a:ext uri="{FF2B5EF4-FFF2-40B4-BE49-F238E27FC236}">
                      <a16:creationId xmlns:a16="http://schemas.microsoft.com/office/drawing/2014/main" id="{75BE1724-F964-DC7D-9186-186CB341C331}"/>
                    </a:ext>
                  </a:extLst>
                </p:cNvPr>
                <p:cNvSpPr/>
                <p:nvPr/>
              </p:nvSpPr>
              <p:spPr bwMode="auto">
                <a:xfrm>
                  <a:off x="9092230" y="5060804"/>
                  <a:ext cx="2976481" cy="204787"/>
                </a:xfrm>
                <a:prstGeom prst="rect">
                  <a:avLst/>
                </a:prstGeom>
                <a:solidFill>
                  <a:schemeClr val="tx1"/>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dirty="0">
                      <a:solidFill>
                        <a:schemeClr val="bg1"/>
                      </a:solidFill>
                      <a:latin typeface="Slate Pro" panose="02000506040000020004" pitchFamily="2" charset="0"/>
                      <a:sym typeface="Slate Pro" panose="02000506040000020004" pitchFamily="2" charset="0"/>
                    </a:rPr>
                    <a:t>Accountable</a:t>
                  </a:r>
                </a:p>
              </p:txBody>
            </p:sp>
          </p:grpSp>
          <p:grpSp>
            <p:nvGrpSpPr>
              <p:cNvPr id="26" name="Group 25">
                <a:extLst>
                  <a:ext uri="{FF2B5EF4-FFF2-40B4-BE49-F238E27FC236}">
                    <a16:creationId xmlns:a16="http://schemas.microsoft.com/office/drawing/2014/main" id="{E6EC3AA0-D48A-F801-6611-AC92EDC8C272}"/>
                  </a:ext>
                </a:extLst>
              </p:cNvPr>
              <p:cNvGrpSpPr/>
              <p:nvPr/>
            </p:nvGrpSpPr>
            <p:grpSpPr>
              <a:xfrm>
                <a:off x="8887444" y="5354026"/>
                <a:ext cx="3181267" cy="204787"/>
                <a:chOff x="8887444" y="5354026"/>
                <a:chExt cx="3181267" cy="204787"/>
              </a:xfrm>
            </p:grpSpPr>
            <p:sp>
              <p:nvSpPr>
                <p:cNvPr id="30" name="Rectangle 29">
                  <a:extLst>
                    <a:ext uri="{FF2B5EF4-FFF2-40B4-BE49-F238E27FC236}">
                      <a16:creationId xmlns:a16="http://schemas.microsoft.com/office/drawing/2014/main" id="{B2028903-D2B0-900F-2948-7452A26A0DBF}"/>
                    </a:ext>
                  </a:extLst>
                </p:cNvPr>
                <p:cNvSpPr/>
                <p:nvPr/>
              </p:nvSpPr>
              <p:spPr bwMode="auto">
                <a:xfrm>
                  <a:off x="8887444" y="5354026"/>
                  <a:ext cx="204787" cy="204787"/>
                </a:xfrm>
                <a:prstGeom prst="rect">
                  <a:avLst/>
                </a:prstGeom>
                <a:solidFill>
                  <a:schemeClr val="accent5"/>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b="1" dirty="0">
                      <a:solidFill>
                        <a:schemeClr val="bg1"/>
                      </a:solidFill>
                      <a:latin typeface="Slate Pro" panose="02000506040000020004" pitchFamily="2" charset="0"/>
                      <a:sym typeface="Slate Pro" panose="02000506040000020004" pitchFamily="2" charset="0"/>
                    </a:rPr>
                    <a:t>C</a:t>
                  </a:r>
                </a:p>
              </p:txBody>
            </p:sp>
            <p:sp>
              <p:nvSpPr>
                <p:cNvPr id="31" name="Rectangle 30">
                  <a:extLst>
                    <a:ext uri="{FF2B5EF4-FFF2-40B4-BE49-F238E27FC236}">
                      <a16:creationId xmlns:a16="http://schemas.microsoft.com/office/drawing/2014/main" id="{BA1253FD-8786-C254-106B-622804BCF2E3}"/>
                    </a:ext>
                  </a:extLst>
                </p:cNvPr>
                <p:cNvSpPr/>
                <p:nvPr/>
              </p:nvSpPr>
              <p:spPr bwMode="auto">
                <a:xfrm>
                  <a:off x="9092230" y="5354026"/>
                  <a:ext cx="2976481" cy="204787"/>
                </a:xfrm>
                <a:prstGeom prst="rect">
                  <a:avLst/>
                </a:prstGeom>
                <a:solidFill>
                  <a:schemeClr val="tx1"/>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dirty="0">
                      <a:solidFill>
                        <a:schemeClr val="bg1"/>
                      </a:solidFill>
                      <a:latin typeface="Slate Pro" panose="02000506040000020004" pitchFamily="2" charset="0"/>
                      <a:sym typeface="Slate Pro" panose="02000506040000020004" pitchFamily="2" charset="0"/>
                    </a:rPr>
                    <a:t>Consulted</a:t>
                  </a:r>
                </a:p>
              </p:txBody>
            </p:sp>
          </p:grpSp>
          <p:grpSp>
            <p:nvGrpSpPr>
              <p:cNvPr id="27" name="Group 26">
                <a:extLst>
                  <a:ext uri="{FF2B5EF4-FFF2-40B4-BE49-F238E27FC236}">
                    <a16:creationId xmlns:a16="http://schemas.microsoft.com/office/drawing/2014/main" id="{95C16145-3A2F-37B8-3D95-6FA4FA744EE3}"/>
                  </a:ext>
                </a:extLst>
              </p:cNvPr>
              <p:cNvGrpSpPr/>
              <p:nvPr/>
            </p:nvGrpSpPr>
            <p:grpSpPr>
              <a:xfrm>
                <a:off x="8887444" y="5647249"/>
                <a:ext cx="3181267" cy="204787"/>
                <a:chOff x="8887444" y="5647249"/>
                <a:chExt cx="3181267" cy="204787"/>
              </a:xfrm>
            </p:grpSpPr>
            <p:sp>
              <p:nvSpPr>
                <p:cNvPr id="28" name="Rectangle 27">
                  <a:extLst>
                    <a:ext uri="{FF2B5EF4-FFF2-40B4-BE49-F238E27FC236}">
                      <a16:creationId xmlns:a16="http://schemas.microsoft.com/office/drawing/2014/main" id="{A3543573-A1EC-4D15-FAE1-B2CF7F487903}"/>
                    </a:ext>
                  </a:extLst>
                </p:cNvPr>
                <p:cNvSpPr/>
                <p:nvPr/>
              </p:nvSpPr>
              <p:spPr bwMode="auto">
                <a:xfrm>
                  <a:off x="8887444" y="5647249"/>
                  <a:ext cx="204787" cy="204787"/>
                </a:xfrm>
                <a:prstGeom prst="rect">
                  <a:avLst/>
                </a:prstGeom>
                <a:solidFill>
                  <a:schemeClr val="accent2"/>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b="1" dirty="0">
                      <a:solidFill>
                        <a:schemeClr val="bg1"/>
                      </a:solidFill>
                      <a:latin typeface="Slate Pro" panose="02000506040000020004" pitchFamily="2" charset="0"/>
                      <a:sym typeface="Slate Pro" panose="02000506040000020004" pitchFamily="2" charset="0"/>
                    </a:rPr>
                    <a:t>I</a:t>
                  </a:r>
                </a:p>
              </p:txBody>
            </p:sp>
            <p:sp>
              <p:nvSpPr>
                <p:cNvPr id="29" name="Rectangle 28">
                  <a:extLst>
                    <a:ext uri="{FF2B5EF4-FFF2-40B4-BE49-F238E27FC236}">
                      <a16:creationId xmlns:a16="http://schemas.microsoft.com/office/drawing/2014/main" id="{B35B3729-6454-9F5A-EE27-746663D605AE}"/>
                    </a:ext>
                  </a:extLst>
                </p:cNvPr>
                <p:cNvSpPr/>
                <p:nvPr/>
              </p:nvSpPr>
              <p:spPr bwMode="auto">
                <a:xfrm>
                  <a:off x="9092230" y="5647249"/>
                  <a:ext cx="2976481" cy="204787"/>
                </a:xfrm>
                <a:prstGeom prst="rect">
                  <a:avLst/>
                </a:prstGeom>
                <a:solidFill>
                  <a:schemeClr val="tx1"/>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dirty="0">
                      <a:solidFill>
                        <a:schemeClr val="bg1"/>
                      </a:solidFill>
                      <a:latin typeface="Slate Pro" panose="02000506040000020004" pitchFamily="2" charset="0"/>
                      <a:sym typeface="Slate Pro" panose="02000506040000020004" pitchFamily="2" charset="0"/>
                    </a:rPr>
                    <a:t>Informed</a:t>
                  </a:r>
                </a:p>
              </p:txBody>
            </p:sp>
          </p:grpSp>
        </p:grpSp>
        <p:sp>
          <p:nvSpPr>
            <p:cNvPr id="37" name="Rectangle 36">
              <a:extLst>
                <a:ext uri="{FF2B5EF4-FFF2-40B4-BE49-F238E27FC236}">
                  <a16:creationId xmlns:a16="http://schemas.microsoft.com/office/drawing/2014/main" id="{861BDC85-7532-455D-F4AA-5B5CEFAD639B}"/>
                </a:ext>
              </a:extLst>
            </p:cNvPr>
            <p:cNvSpPr/>
            <p:nvPr/>
          </p:nvSpPr>
          <p:spPr>
            <a:xfrm>
              <a:off x="7371365" y="5366501"/>
              <a:ext cx="376706" cy="276999"/>
            </a:xfrm>
            <a:prstGeom prst="rect">
              <a:avLst/>
            </a:prstGeom>
          </p:spPr>
          <p:txBody>
            <a:bodyPr wrap="none" lIns="0" tIns="0" rIns="0" bIns="0" anchor="ctr" anchorCtr="0">
              <a:spAutoFit/>
            </a:bodyPr>
            <a:lstStyle/>
            <a:p>
              <a:r>
                <a:rPr lang="en-US" b="1" dirty="0">
                  <a:solidFill>
                    <a:schemeClr val="tx2"/>
                  </a:solidFill>
                  <a:latin typeface="Slate Pro" panose="02000506040000020004" pitchFamily="2" charset="0"/>
                  <a:sym typeface="Slate Pro" panose="02000506040000020004" pitchFamily="2" charset="0"/>
                </a:rPr>
                <a:t>Key</a:t>
              </a:r>
              <a:endParaRPr lang="en-US" dirty="0">
                <a:solidFill>
                  <a:schemeClr val="tx2"/>
                </a:solidFill>
                <a:latin typeface="Slate Pro" panose="02000506040000020004" pitchFamily="2" charset="0"/>
                <a:sym typeface="Slate Pro" panose="02000506040000020004" pitchFamily="2" charset="0"/>
              </a:endParaRPr>
            </a:p>
          </p:txBody>
        </p:sp>
        <p:sp>
          <p:nvSpPr>
            <p:cNvPr id="38" name="Freeform 142">
              <a:extLst>
                <a:ext uri="{FF2B5EF4-FFF2-40B4-BE49-F238E27FC236}">
                  <a16:creationId xmlns:a16="http://schemas.microsoft.com/office/drawing/2014/main" id="{1DA9933C-9AC0-6F61-FAEB-342ABA0E90E9}"/>
                </a:ext>
              </a:extLst>
            </p:cNvPr>
            <p:cNvSpPr>
              <a:spLocks noEditPoints="1"/>
            </p:cNvSpPr>
            <p:nvPr/>
          </p:nvSpPr>
          <p:spPr bwMode="auto">
            <a:xfrm>
              <a:off x="7893235" y="5354670"/>
              <a:ext cx="301752" cy="300661"/>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55 w 96"/>
                <a:gd name="T19" fmla="*/ 41 h 96"/>
                <a:gd name="T20" fmla="*/ 43 w 96"/>
                <a:gd name="T21" fmla="*/ 28 h 96"/>
                <a:gd name="T22" fmla="*/ 55 w 96"/>
                <a:gd name="T23" fmla="*/ 28 h 96"/>
                <a:gd name="T24" fmla="*/ 73 w 96"/>
                <a:gd name="T25" fmla="*/ 48 h 96"/>
                <a:gd name="T26" fmla="*/ 55 w 96"/>
                <a:gd name="T27" fmla="*/ 68 h 96"/>
                <a:gd name="T28" fmla="*/ 43 w 96"/>
                <a:gd name="T29" fmla="*/ 68 h 96"/>
                <a:gd name="T30" fmla="*/ 55 w 96"/>
                <a:gd name="T31" fmla="*/ 55 h 96"/>
                <a:gd name="T32" fmla="*/ 56 w 96"/>
                <a:gd name="T33" fmla="*/ 53 h 96"/>
                <a:gd name="T34" fmla="*/ 54 w 96"/>
                <a:gd name="T35" fmla="*/ 52 h 96"/>
                <a:gd name="T36" fmla="*/ 20 w 96"/>
                <a:gd name="T37" fmla="*/ 52 h 96"/>
                <a:gd name="T38" fmla="*/ 20 w 96"/>
                <a:gd name="T39" fmla="*/ 44 h 96"/>
                <a:gd name="T40" fmla="*/ 54 w 96"/>
                <a:gd name="T41" fmla="*/ 44 h 96"/>
                <a:gd name="T42" fmla="*/ 56 w 96"/>
                <a:gd name="T43" fmla="*/ 43 h 96"/>
                <a:gd name="T44" fmla="*/ 55 w 96"/>
                <a:gd name="T45" fmla="*/ 4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55" y="41"/>
                  </a:moveTo>
                  <a:cubicBezTo>
                    <a:pt x="43" y="28"/>
                    <a:pt x="43" y="28"/>
                    <a:pt x="43" y="28"/>
                  </a:cubicBezTo>
                  <a:cubicBezTo>
                    <a:pt x="55" y="28"/>
                    <a:pt x="55" y="28"/>
                    <a:pt x="55" y="28"/>
                  </a:cubicBezTo>
                  <a:cubicBezTo>
                    <a:pt x="73" y="48"/>
                    <a:pt x="73" y="48"/>
                    <a:pt x="73" y="48"/>
                  </a:cubicBezTo>
                  <a:cubicBezTo>
                    <a:pt x="55" y="68"/>
                    <a:pt x="55" y="68"/>
                    <a:pt x="55" y="68"/>
                  </a:cubicBezTo>
                  <a:cubicBezTo>
                    <a:pt x="43" y="68"/>
                    <a:pt x="43" y="68"/>
                    <a:pt x="43" y="68"/>
                  </a:cubicBezTo>
                  <a:cubicBezTo>
                    <a:pt x="55" y="55"/>
                    <a:pt x="55" y="55"/>
                    <a:pt x="55" y="55"/>
                  </a:cubicBezTo>
                  <a:cubicBezTo>
                    <a:pt x="56" y="55"/>
                    <a:pt x="56" y="54"/>
                    <a:pt x="56" y="53"/>
                  </a:cubicBezTo>
                  <a:cubicBezTo>
                    <a:pt x="56" y="53"/>
                    <a:pt x="55" y="52"/>
                    <a:pt x="54" y="52"/>
                  </a:cubicBezTo>
                  <a:cubicBezTo>
                    <a:pt x="20" y="52"/>
                    <a:pt x="20" y="52"/>
                    <a:pt x="20" y="52"/>
                  </a:cubicBezTo>
                  <a:cubicBezTo>
                    <a:pt x="20" y="44"/>
                    <a:pt x="20" y="44"/>
                    <a:pt x="20" y="44"/>
                  </a:cubicBezTo>
                  <a:cubicBezTo>
                    <a:pt x="54" y="44"/>
                    <a:pt x="54" y="44"/>
                    <a:pt x="54" y="44"/>
                  </a:cubicBezTo>
                  <a:cubicBezTo>
                    <a:pt x="55" y="44"/>
                    <a:pt x="56" y="44"/>
                    <a:pt x="56" y="43"/>
                  </a:cubicBezTo>
                  <a:cubicBezTo>
                    <a:pt x="56" y="42"/>
                    <a:pt x="56" y="41"/>
                    <a:pt x="55" y="4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99945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F6D3F00-CFFA-C0D8-AC19-90E239A6362F}"/>
              </a:ext>
            </a:extLst>
          </p:cNvPr>
          <p:cNvGraphicFramePr>
            <a:graphicFrameLocks noChangeAspect="1"/>
          </p:cNvGraphicFramePr>
          <p:nvPr>
            <p:custDataLst>
              <p:tags r:id="rId1"/>
            </p:custDataLst>
            <p:extLst>
              <p:ext uri="{D42A27DB-BD31-4B8C-83A1-F6EECF244321}">
                <p14:modId xmlns:p14="http://schemas.microsoft.com/office/powerpoint/2010/main" val="3317349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p:txBody>
          <a:bodyPr vert="horz"/>
          <a:lstStyle/>
          <a:p>
            <a:r>
              <a:rPr lang="en-US" dirty="0"/>
              <a:t>Executive summary — SBI’s perspective</a:t>
            </a:r>
          </a:p>
        </p:txBody>
      </p:sp>
      <p:sp>
        <p:nvSpPr>
          <p:cNvPr id="2" name="Rectangle 1">
            <a:extLst>
              <a:ext uri="{FF2B5EF4-FFF2-40B4-BE49-F238E27FC236}">
                <a16:creationId xmlns:a16="http://schemas.microsoft.com/office/drawing/2014/main" id="{2DB829AD-22DE-82AC-9022-48714AAC48BE}"/>
              </a:ext>
            </a:extLst>
          </p:cNvPr>
          <p:cNvSpPr/>
          <p:nvPr/>
        </p:nvSpPr>
        <p:spPr>
          <a:xfrm>
            <a:off x="609600" y="1304925"/>
            <a:ext cx="2983992" cy="4867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05840" rIns="324000" bIns="72000" rtlCol="0" anchor="t"/>
          <a:lstStyle/>
          <a:p>
            <a:pPr marL="0" marR="0" lvl="3" indent="0" rtl="0">
              <a:lnSpc>
                <a:spcPct val="100000"/>
              </a:lnSpc>
              <a:spcBef>
                <a:spcPts val="0"/>
              </a:spcBef>
              <a:spcAft>
                <a:spcPts val="0"/>
              </a:spcAft>
              <a:buNone/>
            </a:pPr>
            <a:r>
              <a:rPr lang="en-US" sz="2400" b="1" i="0" u="none" strike="noStrike" cap="none" dirty="0">
                <a:solidFill>
                  <a:schemeClr val="lt1"/>
                </a:solidFill>
                <a:latin typeface="Slate Pro" panose="02000506040000020004" pitchFamily="2" charset="0"/>
                <a:ea typeface="Avenir"/>
                <a:cs typeface="Avenir"/>
                <a:sym typeface="Slate Pro" panose="02000506040000020004" pitchFamily="2" charset="0"/>
              </a:rPr>
              <a:t>SBI’s perspective on organizational design and coverage includes the following four components.</a:t>
            </a:r>
          </a:p>
        </p:txBody>
      </p:sp>
      <p:grpSp>
        <p:nvGrpSpPr>
          <p:cNvPr id="3" name="Group 2">
            <a:extLst>
              <a:ext uri="{FF2B5EF4-FFF2-40B4-BE49-F238E27FC236}">
                <a16:creationId xmlns:a16="http://schemas.microsoft.com/office/drawing/2014/main" id="{7DBC2448-AD4F-1F80-9541-DAF9855BF80A}"/>
              </a:ext>
            </a:extLst>
          </p:cNvPr>
          <p:cNvGrpSpPr/>
          <p:nvPr/>
        </p:nvGrpSpPr>
        <p:grpSpPr>
          <a:xfrm>
            <a:off x="3723290" y="1304924"/>
            <a:ext cx="7848600" cy="553998"/>
            <a:chOff x="609600" y="2973761"/>
            <a:chExt cx="8495131" cy="599634"/>
          </a:xfrm>
        </p:grpSpPr>
        <p:sp>
          <p:nvSpPr>
            <p:cNvPr id="4" name="Rectangle 3">
              <a:extLst>
                <a:ext uri="{FF2B5EF4-FFF2-40B4-BE49-F238E27FC236}">
                  <a16:creationId xmlns:a16="http://schemas.microsoft.com/office/drawing/2014/main" id="{10F162BD-8AF1-04AC-8FE4-C301228D8E9A}"/>
                </a:ext>
              </a:extLst>
            </p:cNvPr>
            <p:cNvSpPr/>
            <p:nvPr/>
          </p:nvSpPr>
          <p:spPr>
            <a:xfrm>
              <a:off x="1191600" y="2973761"/>
              <a:ext cx="7913131" cy="59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3" indent="0" rtl="0">
                <a:lnSpc>
                  <a:spcPct val="100000"/>
                </a:lnSpc>
                <a:spcBef>
                  <a:spcPts val="0"/>
                </a:spcBef>
                <a:spcAft>
                  <a:spcPts val="0"/>
                </a:spcAft>
                <a:buNone/>
              </a:pPr>
              <a:r>
                <a:rPr lang="en-US" b="1" i="0" u="none" strike="noStrike" cap="none" dirty="0">
                  <a:solidFill>
                    <a:schemeClr val="accent3"/>
                  </a:solidFill>
                  <a:latin typeface="Slate Pro" panose="02000506040000020004" pitchFamily="2" charset="0"/>
                  <a:ea typeface="Avenir"/>
                  <a:cs typeface="Avenir"/>
                  <a:sym typeface="Slate Pro" panose="02000506040000020004" pitchFamily="2" charset="0"/>
                </a:rPr>
                <a:t>Market opportunity. </a:t>
              </a:r>
              <a:r>
                <a:rPr lang="en-US" dirty="0">
                  <a:solidFill>
                    <a:schemeClr val="tx1"/>
                  </a:solidFill>
                  <a:latin typeface="Slate Pro" panose="02000506040000020004" pitchFamily="2" charset="0"/>
                  <a:sym typeface="Slate Pro" panose="02000506040000020004" pitchFamily="2" charset="0"/>
                </a:rPr>
                <a:t>Leveraging account segmentation output will cover the highest potential regions, verticals, and geographies.</a:t>
              </a:r>
            </a:p>
          </p:txBody>
        </p:sp>
        <p:sp>
          <p:nvSpPr>
            <p:cNvPr id="6" name="Rectangle 5">
              <a:extLst>
                <a:ext uri="{FF2B5EF4-FFF2-40B4-BE49-F238E27FC236}">
                  <a16:creationId xmlns:a16="http://schemas.microsoft.com/office/drawing/2014/main" id="{3861ADF9-E699-EDA0-3BCB-43DE66A9B15A}"/>
                </a:ext>
              </a:extLst>
            </p:cNvPr>
            <p:cNvSpPr>
              <a:spLocks noChangeAspect="1"/>
            </p:cNvSpPr>
            <p:nvPr/>
          </p:nvSpPr>
          <p:spPr>
            <a:xfrm>
              <a:off x="609600"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600" b="1" dirty="0">
                  <a:latin typeface="Slate Pro" panose="02000506040000020004" pitchFamily="2" charset="0"/>
                  <a:sym typeface="Slate Pro" panose="02000506040000020004" pitchFamily="2" charset="0"/>
                </a:rPr>
                <a:t>1</a:t>
              </a:r>
            </a:p>
          </p:txBody>
        </p:sp>
      </p:grpSp>
      <p:grpSp>
        <p:nvGrpSpPr>
          <p:cNvPr id="9" name="Group 8">
            <a:extLst>
              <a:ext uri="{FF2B5EF4-FFF2-40B4-BE49-F238E27FC236}">
                <a16:creationId xmlns:a16="http://schemas.microsoft.com/office/drawing/2014/main" id="{1B822ABE-EB9C-A222-6DB0-9FAD22B1F0AB}"/>
              </a:ext>
            </a:extLst>
          </p:cNvPr>
          <p:cNvGrpSpPr/>
          <p:nvPr/>
        </p:nvGrpSpPr>
        <p:grpSpPr>
          <a:xfrm>
            <a:off x="3723286" y="2252190"/>
            <a:ext cx="7859114" cy="568706"/>
            <a:chOff x="609600" y="2973761"/>
            <a:chExt cx="8506506" cy="615553"/>
          </a:xfrm>
        </p:grpSpPr>
        <p:sp>
          <p:nvSpPr>
            <p:cNvPr id="10" name="Rectangle 9">
              <a:extLst>
                <a:ext uri="{FF2B5EF4-FFF2-40B4-BE49-F238E27FC236}">
                  <a16:creationId xmlns:a16="http://schemas.microsoft.com/office/drawing/2014/main" id="{7EF3EB56-4D57-2601-B832-5887A39907CC}"/>
                </a:ext>
              </a:extLst>
            </p:cNvPr>
            <p:cNvSpPr/>
            <p:nvPr/>
          </p:nvSpPr>
          <p:spPr>
            <a:xfrm>
              <a:off x="1191600" y="2973761"/>
              <a:ext cx="7924506"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3" indent="0" rtl="0">
                <a:lnSpc>
                  <a:spcPct val="100000"/>
                </a:lnSpc>
                <a:spcBef>
                  <a:spcPts val="0"/>
                </a:spcBef>
                <a:spcAft>
                  <a:spcPts val="0"/>
                </a:spcAft>
                <a:buNone/>
              </a:pPr>
              <a:r>
                <a:rPr lang="en-US" b="1" i="0" u="none" strike="noStrike" cap="none" dirty="0">
                  <a:solidFill>
                    <a:schemeClr val="accent3"/>
                  </a:solidFill>
                  <a:latin typeface="Slate Pro" panose="02000506040000020004" pitchFamily="2" charset="0"/>
                  <a:ea typeface="Avenir"/>
                  <a:cs typeface="Avenir"/>
                  <a:sym typeface="Slate Pro" panose="02000506040000020004" pitchFamily="2" charset="0"/>
                </a:rPr>
                <a:t>Customer/partner potential. </a:t>
              </a:r>
              <a:r>
                <a:rPr lang="en-US" dirty="0">
                  <a:solidFill>
                    <a:schemeClr val="tx1"/>
                  </a:solidFill>
                  <a:latin typeface="Slate Pro" panose="02000506040000020004" pitchFamily="2" charset="0"/>
                  <a:sym typeface="Slate Pro" panose="02000506040000020004" pitchFamily="2" charset="0"/>
                </a:rPr>
                <a:t>Use of the ROAD model will identify the optimal sales motion for each customer/partner.</a:t>
              </a:r>
            </a:p>
          </p:txBody>
        </p:sp>
        <p:sp>
          <p:nvSpPr>
            <p:cNvPr id="12" name="Rectangle 11">
              <a:extLst>
                <a:ext uri="{FF2B5EF4-FFF2-40B4-BE49-F238E27FC236}">
                  <a16:creationId xmlns:a16="http://schemas.microsoft.com/office/drawing/2014/main" id="{B3ECC7A6-4410-CAA1-A4C2-886C98F6F3CF}"/>
                </a:ext>
              </a:extLst>
            </p:cNvPr>
            <p:cNvSpPr>
              <a:spLocks noChangeAspect="1"/>
            </p:cNvSpPr>
            <p:nvPr/>
          </p:nvSpPr>
          <p:spPr>
            <a:xfrm>
              <a:off x="609600"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600" b="1" dirty="0">
                  <a:latin typeface="Slate Pro" panose="02000506040000020004" pitchFamily="2" charset="0"/>
                  <a:sym typeface="Slate Pro" panose="02000506040000020004" pitchFamily="2" charset="0"/>
                </a:rPr>
                <a:t>2</a:t>
              </a:r>
            </a:p>
          </p:txBody>
        </p:sp>
      </p:grpSp>
      <p:grpSp>
        <p:nvGrpSpPr>
          <p:cNvPr id="14" name="Group 13">
            <a:extLst>
              <a:ext uri="{FF2B5EF4-FFF2-40B4-BE49-F238E27FC236}">
                <a16:creationId xmlns:a16="http://schemas.microsoft.com/office/drawing/2014/main" id="{C8124049-E956-41C6-941F-4FF58D30E8AC}"/>
              </a:ext>
            </a:extLst>
          </p:cNvPr>
          <p:cNvGrpSpPr/>
          <p:nvPr/>
        </p:nvGrpSpPr>
        <p:grpSpPr>
          <a:xfrm>
            <a:off x="3723290" y="3214164"/>
            <a:ext cx="7859110" cy="568706"/>
            <a:chOff x="609600" y="2973761"/>
            <a:chExt cx="8506502" cy="615553"/>
          </a:xfrm>
        </p:grpSpPr>
        <p:sp>
          <p:nvSpPr>
            <p:cNvPr id="15" name="Rectangle 14">
              <a:extLst>
                <a:ext uri="{FF2B5EF4-FFF2-40B4-BE49-F238E27FC236}">
                  <a16:creationId xmlns:a16="http://schemas.microsoft.com/office/drawing/2014/main" id="{C58CB0F9-F8C2-18D1-3351-EB8AC9D4F8F3}"/>
                </a:ext>
              </a:extLst>
            </p:cNvPr>
            <p:cNvSpPr/>
            <p:nvPr/>
          </p:nvSpPr>
          <p:spPr>
            <a:xfrm>
              <a:off x="1191600" y="2973761"/>
              <a:ext cx="7924502"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3" indent="0" rtl="0">
                <a:lnSpc>
                  <a:spcPct val="100000"/>
                </a:lnSpc>
                <a:spcBef>
                  <a:spcPts val="0"/>
                </a:spcBef>
                <a:spcAft>
                  <a:spcPts val="0"/>
                </a:spcAft>
                <a:buNone/>
              </a:pPr>
              <a:r>
                <a:rPr lang="en-US" b="1" i="0" u="none" strike="noStrike" cap="none" dirty="0">
                  <a:solidFill>
                    <a:schemeClr val="accent3"/>
                  </a:solidFill>
                  <a:latin typeface="Slate Pro" panose="02000506040000020004" pitchFamily="2" charset="0"/>
                  <a:ea typeface="Avenir"/>
                  <a:cs typeface="Avenir"/>
                  <a:sym typeface="Slate Pro" panose="02000506040000020004" pitchFamily="2" charset="0"/>
                </a:rPr>
                <a:t>Employee engagement. </a:t>
              </a:r>
              <a:r>
                <a:rPr lang="en-US" dirty="0">
                  <a:solidFill>
                    <a:schemeClr val="tx1"/>
                  </a:solidFill>
                  <a:latin typeface="Slate Pro" panose="02000506040000020004" pitchFamily="2" charset="0"/>
                  <a:sym typeface="Slate Pro" panose="02000506040000020004" pitchFamily="2" charset="0"/>
                </a:rPr>
                <a:t>Selecting the right people to cover the right accounts is critical for success.</a:t>
              </a:r>
            </a:p>
          </p:txBody>
        </p:sp>
        <p:sp>
          <p:nvSpPr>
            <p:cNvPr id="17" name="Rectangle 16">
              <a:extLst>
                <a:ext uri="{FF2B5EF4-FFF2-40B4-BE49-F238E27FC236}">
                  <a16:creationId xmlns:a16="http://schemas.microsoft.com/office/drawing/2014/main" id="{2BFF46DD-2808-86C4-760C-0B972F399813}"/>
                </a:ext>
              </a:extLst>
            </p:cNvPr>
            <p:cNvSpPr>
              <a:spLocks noChangeAspect="1"/>
            </p:cNvSpPr>
            <p:nvPr/>
          </p:nvSpPr>
          <p:spPr>
            <a:xfrm>
              <a:off x="609600"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600" b="1" dirty="0">
                  <a:latin typeface="Slate Pro" panose="02000506040000020004" pitchFamily="2" charset="0"/>
                  <a:sym typeface="Slate Pro" panose="02000506040000020004" pitchFamily="2" charset="0"/>
                </a:rPr>
                <a:t>3</a:t>
              </a:r>
            </a:p>
          </p:txBody>
        </p:sp>
      </p:grpSp>
      <p:grpSp>
        <p:nvGrpSpPr>
          <p:cNvPr id="47" name="Group 46">
            <a:extLst>
              <a:ext uri="{FF2B5EF4-FFF2-40B4-BE49-F238E27FC236}">
                <a16:creationId xmlns:a16="http://schemas.microsoft.com/office/drawing/2014/main" id="{B90051B3-9EDA-D333-623C-97803DAF8232}"/>
              </a:ext>
            </a:extLst>
          </p:cNvPr>
          <p:cNvGrpSpPr/>
          <p:nvPr/>
        </p:nvGrpSpPr>
        <p:grpSpPr>
          <a:xfrm>
            <a:off x="3723290" y="4176140"/>
            <a:ext cx="7848600" cy="1918792"/>
            <a:chOff x="3723290" y="4176140"/>
            <a:chExt cx="7848600" cy="1918792"/>
          </a:xfrm>
        </p:grpSpPr>
        <p:grpSp>
          <p:nvGrpSpPr>
            <p:cNvPr id="19" name="Group 18">
              <a:extLst>
                <a:ext uri="{FF2B5EF4-FFF2-40B4-BE49-F238E27FC236}">
                  <a16:creationId xmlns:a16="http://schemas.microsoft.com/office/drawing/2014/main" id="{A313E19D-F5AB-C423-F120-344D4245532A}"/>
                </a:ext>
              </a:extLst>
            </p:cNvPr>
            <p:cNvGrpSpPr/>
            <p:nvPr/>
          </p:nvGrpSpPr>
          <p:grpSpPr>
            <a:xfrm>
              <a:off x="3723290" y="4176140"/>
              <a:ext cx="7848600" cy="553998"/>
              <a:chOff x="609600" y="2973761"/>
              <a:chExt cx="8495131" cy="599634"/>
            </a:xfrm>
          </p:grpSpPr>
          <p:sp>
            <p:nvSpPr>
              <p:cNvPr id="20" name="Rectangle 19">
                <a:extLst>
                  <a:ext uri="{FF2B5EF4-FFF2-40B4-BE49-F238E27FC236}">
                    <a16:creationId xmlns:a16="http://schemas.microsoft.com/office/drawing/2014/main" id="{BAE0DD10-3E32-CD0F-DDB0-FDCDF4F02BAA}"/>
                  </a:ext>
                </a:extLst>
              </p:cNvPr>
              <p:cNvSpPr/>
              <p:nvPr/>
            </p:nvSpPr>
            <p:spPr>
              <a:xfrm>
                <a:off x="1191600" y="2973761"/>
                <a:ext cx="7913131" cy="59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3" indent="0" rtl="0">
                  <a:lnSpc>
                    <a:spcPct val="100000"/>
                  </a:lnSpc>
                  <a:spcBef>
                    <a:spcPts val="0"/>
                  </a:spcBef>
                  <a:spcAft>
                    <a:spcPts val="0"/>
                  </a:spcAft>
                  <a:buNone/>
                </a:pPr>
                <a:r>
                  <a:rPr lang="en-US" b="1" i="0" u="none" strike="noStrike" cap="none" dirty="0">
                    <a:solidFill>
                      <a:schemeClr val="accent3"/>
                    </a:solidFill>
                    <a:latin typeface="Slate Pro" panose="02000506040000020004" pitchFamily="2" charset="0"/>
                    <a:ea typeface="Avenir"/>
                    <a:cs typeface="Avenir"/>
                    <a:sym typeface="Slate Pro" panose="02000506040000020004" pitchFamily="2" charset="0"/>
                  </a:rPr>
                  <a:t>Improved sales metrics. </a:t>
                </a:r>
                <a:r>
                  <a:rPr lang="en-US" dirty="0">
                    <a:solidFill>
                      <a:schemeClr val="tx1"/>
                    </a:solidFill>
                    <a:latin typeface="Slate Pro" panose="02000506040000020004" pitchFamily="2" charset="0"/>
                    <a:sym typeface="Slate Pro" panose="02000506040000020004" pitchFamily="2" charset="0"/>
                  </a:rPr>
                  <a:t>When organizational design and coverage are done correctly, the following metrics will improve: </a:t>
                </a:r>
              </a:p>
            </p:txBody>
          </p:sp>
          <p:sp>
            <p:nvSpPr>
              <p:cNvPr id="22" name="Rectangle 21">
                <a:extLst>
                  <a:ext uri="{FF2B5EF4-FFF2-40B4-BE49-F238E27FC236}">
                    <a16:creationId xmlns:a16="http://schemas.microsoft.com/office/drawing/2014/main" id="{EFBDCF1D-7068-39C7-4A03-3DBF116ECB0C}"/>
                  </a:ext>
                </a:extLst>
              </p:cNvPr>
              <p:cNvSpPr>
                <a:spLocks noChangeAspect="1"/>
              </p:cNvSpPr>
              <p:nvPr/>
            </p:nvSpPr>
            <p:spPr>
              <a:xfrm>
                <a:off x="609600"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600" b="1" dirty="0">
                    <a:latin typeface="Slate Pro" panose="02000506040000020004" pitchFamily="2" charset="0"/>
                    <a:sym typeface="Slate Pro" panose="02000506040000020004" pitchFamily="2" charset="0"/>
                  </a:rPr>
                  <a:t>4</a:t>
                </a:r>
              </a:p>
            </p:txBody>
          </p:sp>
        </p:grpSp>
        <p:grpSp>
          <p:nvGrpSpPr>
            <p:cNvPr id="46" name="Group 45">
              <a:extLst>
                <a:ext uri="{FF2B5EF4-FFF2-40B4-BE49-F238E27FC236}">
                  <a16:creationId xmlns:a16="http://schemas.microsoft.com/office/drawing/2014/main" id="{EBF5F125-8FB3-9CFE-60D3-59092142E216}"/>
                </a:ext>
              </a:extLst>
            </p:cNvPr>
            <p:cNvGrpSpPr/>
            <p:nvPr/>
          </p:nvGrpSpPr>
          <p:grpSpPr>
            <a:xfrm>
              <a:off x="4260996" y="4915315"/>
              <a:ext cx="6428340" cy="1179617"/>
              <a:chOff x="4260996" y="4915315"/>
              <a:chExt cx="6428340" cy="1179617"/>
            </a:xfrm>
          </p:grpSpPr>
          <p:grpSp>
            <p:nvGrpSpPr>
              <p:cNvPr id="30" name="Group 29">
                <a:extLst>
                  <a:ext uri="{FF2B5EF4-FFF2-40B4-BE49-F238E27FC236}">
                    <a16:creationId xmlns:a16="http://schemas.microsoft.com/office/drawing/2014/main" id="{944F4A1D-6C79-BD10-E067-EA9B7BF9A39C}"/>
                  </a:ext>
                </a:extLst>
              </p:cNvPr>
              <p:cNvGrpSpPr/>
              <p:nvPr/>
            </p:nvGrpSpPr>
            <p:grpSpPr>
              <a:xfrm>
                <a:off x="4260996" y="4915315"/>
                <a:ext cx="3109068" cy="246221"/>
                <a:chOff x="4260996" y="4907661"/>
                <a:chExt cx="3109068" cy="246221"/>
              </a:xfrm>
            </p:grpSpPr>
            <p:sp>
              <p:nvSpPr>
                <p:cNvPr id="25" name="Rectangle 24">
                  <a:extLst>
                    <a:ext uri="{FF2B5EF4-FFF2-40B4-BE49-F238E27FC236}">
                      <a16:creationId xmlns:a16="http://schemas.microsoft.com/office/drawing/2014/main" id="{0D23095A-6530-BA1A-40D7-ACBB10FE87B0}"/>
                    </a:ext>
                  </a:extLst>
                </p:cNvPr>
                <p:cNvSpPr/>
                <p:nvPr/>
              </p:nvSpPr>
              <p:spPr>
                <a:xfrm>
                  <a:off x="4567437" y="4907661"/>
                  <a:ext cx="28026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3" indent="0" rtl="0">
                    <a:lnSpc>
                      <a:spcPct val="100000"/>
                    </a:lnSpc>
                    <a:spcBef>
                      <a:spcPts val="0"/>
                    </a:spcBef>
                    <a:spcAft>
                      <a:spcPts val="0"/>
                    </a:spcAft>
                    <a:buNone/>
                  </a:pPr>
                  <a:r>
                    <a:rPr lang="en-US" sz="1600" dirty="0">
                      <a:solidFill>
                        <a:schemeClr val="tx1"/>
                      </a:solidFill>
                      <a:latin typeface="Slate Pro" panose="02000506040000020004" pitchFamily="2" charset="0"/>
                      <a:sym typeface="Slate Pro" panose="02000506040000020004" pitchFamily="2" charset="0"/>
                    </a:rPr>
                    <a:t>Sales budget attainment.</a:t>
                  </a:r>
                </a:p>
              </p:txBody>
            </p:sp>
            <p:grpSp>
              <p:nvGrpSpPr>
                <p:cNvPr id="26" name="Group 25">
                  <a:extLst>
                    <a:ext uri="{FF2B5EF4-FFF2-40B4-BE49-F238E27FC236}">
                      <a16:creationId xmlns:a16="http://schemas.microsoft.com/office/drawing/2014/main" id="{9BF2C877-7184-F702-7A82-1ED9BFA0D695}"/>
                    </a:ext>
                  </a:extLst>
                </p:cNvPr>
                <p:cNvGrpSpPr/>
                <p:nvPr/>
              </p:nvGrpSpPr>
              <p:grpSpPr>
                <a:xfrm>
                  <a:off x="4260996" y="4940651"/>
                  <a:ext cx="180240" cy="180240"/>
                  <a:chOff x="797489" y="2973761"/>
                  <a:chExt cx="468000" cy="468000"/>
                </a:xfrm>
              </p:grpSpPr>
              <p:sp>
                <p:nvSpPr>
                  <p:cNvPr id="27" name="Rectangle 26">
                    <a:extLst>
                      <a:ext uri="{FF2B5EF4-FFF2-40B4-BE49-F238E27FC236}">
                        <a16:creationId xmlns:a16="http://schemas.microsoft.com/office/drawing/2014/main" id="{2C234E4D-2BB4-BBFF-5212-F968BEFF5A03}"/>
                      </a:ext>
                    </a:extLst>
                  </p:cNvPr>
                  <p:cNvSpPr>
                    <a:spLocks noChangeAspect="1"/>
                  </p:cNvSpPr>
                  <p:nvPr/>
                </p:nvSpPr>
                <p:spPr>
                  <a:xfrm>
                    <a:off x="797489"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a:latin typeface="Slate Pro" panose="02000506040000020004" pitchFamily="2" charset="0"/>
                      <a:sym typeface="Slate Pro" panose="02000506040000020004" pitchFamily="2" charset="0"/>
                    </a:endParaRPr>
                  </a:p>
                </p:txBody>
              </p:sp>
              <p:sp>
                <p:nvSpPr>
                  <p:cNvPr id="28" name="Freeform: Shape 27">
                    <a:extLst>
                      <a:ext uri="{FF2B5EF4-FFF2-40B4-BE49-F238E27FC236}">
                        <a16:creationId xmlns:a16="http://schemas.microsoft.com/office/drawing/2014/main" id="{21189C31-84AF-5BE1-5F99-097F63FA29C7}"/>
                      </a:ext>
                    </a:extLst>
                  </p:cNvPr>
                  <p:cNvSpPr/>
                  <p:nvPr/>
                </p:nvSpPr>
                <p:spPr>
                  <a:xfrm flipH="1">
                    <a:off x="911489" y="3087761"/>
                    <a:ext cx="240000" cy="240000"/>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lstStyle/>
                  <a:p>
                    <a:endParaRPr lang="en-ID" sz="1600">
                      <a:latin typeface="Slate Pro" panose="02000506040000020004" pitchFamily="2" charset="0"/>
                      <a:sym typeface="Slate Pro" panose="02000506040000020004" pitchFamily="2" charset="0"/>
                    </a:endParaRPr>
                  </a:p>
                </p:txBody>
              </p:sp>
            </p:grpSp>
          </p:grpSp>
          <p:grpSp>
            <p:nvGrpSpPr>
              <p:cNvPr id="31" name="Group 30">
                <a:extLst>
                  <a:ext uri="{FF2B5EF4-FFF2-40B4-BE49-F238E27FC236}">
                    <a16:creationId xmlns:a16="http://schemas.microsoft.com/office/drawing/2014/main" id="{8F7F4504-51D5-3A3D-9641-D44AE488DFA9}"/>
                  </a:ext>
                </a:extLst>
              </p:cNvPr>
              <p:cNvGrpSpPr/>
              <p:nvPr/>
            </p:nvGrpSpPr>
            <p:grpSpPr>
              <a:xfrm>
                <a:off x="4260996" y="5356268"/>
                <a:ext cx="3109068" cy="246221"/>
                <a:chOff x="4260996" y="4907661"/>
                <a:chExt cx="3109068" cy="246221"/>
              </a:xfrm>
            </p:grpSpPr>
            <p:sp>
              <p:nvSpPr>
                <p:cNvPr id="32" name="Rectangle 31">
                  <a:extLst>
                    <a:ext uri="{FF2B5EF4-FFF2-40B4-BE49-F238E27FC236}">
                      <a16:creationId xmlns:a16="http://schemas.microsoft.com/office/drawing/2014/main" id="{4822D603-0542-D740-E6F2-CEEB28C4D226}"/>
                    </a:ext>
                  </a:extLst>
                </p:cNvPr>
                <p:cNvSpPr/>
                <p:nvPr/>
              </p:nvSpPr>
              <p:spPr>
                <a:xfrm>
                  <a:off x="4567437" y="4907661"/>
                  <a:ext cx="28026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3" indent="0" rtl="0">
                    <a:lnSpc>
                      <a:spcPct val="100000"/>
                    </a:lnSpc>
                    <a:spcBef>
                      <a:spcPts val="0"/>
                    </a:spcBef>
                    <a:spcAft>
                      <a:spcPts val="0"/>
                    </a:spcAft>
                    <a:buNone/>
                  </a:pPr>
                  <a:r>
                    <a:rPr lang="en-US" sz="1600" dirty="0">
                      <a:solidFill>
                        <a:schemeClr val="tx1"/>
                      </a:solidFill>
                      <a:latin typeface="Slate Pro" panose="02000506040000020004" pitchFamily="2" charset="0"/>
                      <a:sym typeface="Slate Pro" panose="02000506040000020004" pitchFamily="2" charset="0"/>
                    </a:rPr>
                    <a:t>Rep productivity.</a:t>
                  </a:r>
                </a:p>
              </p:txBody>
            </p:sp>
            <p:grpSp>
              <p:nvGrpSpPr>
                <p:cNvPr id="33" name="Group 32">
                  <a:extLst>
                    <a:ext uri="{FF2B5EF4-FFF2-40B4-BE49-F238E27FC236}">
                      <a16:creationId xmlns:a16="http://schemas.microsoft.com/office/drawing/2014/main" id="{BC18856E-24A3-FC57-AEFC-CB5D3719BA1A}"/>
                    </a:ext>
                  </a:extLst>
                </p:cNvPr>
                <p:cNvGrpSpPr/>
                <p:nvPr/>
              </p:nvGrpSpPr>
              <p:grpSpPr>
                <a:xfrm>
                  <a:off x="4260996" y="4940651"/>
                  <a:ext cx="180240" cy="180240"/>
                  <a:chOff x="797489" y="2973761"/>
                  <a:chExt cx="468000" cy="468000"/>
                </a:xfrm>
              </p:grpSpPr>
              <p:sp>
                <p:nvSpPr>
                  <p:cNvPr id="34" name="Rectangle 33">
                    <a:extLst>
                      <a:ext uri="{FF2B5EF4-FFF2-40B4-BE49-F238E27FC236}">
                        <a16:creationId xmlns:a16="http://schemas.microsoft.com/office/drawing/2014/main" id="{1B174EB0-D2A9-D67E-CC9D-0C834800C036}"/>
                      </a:ext>
                    </a:extLst>
                  </p:cNvPr>
                  <p:cNvSpPr>
                    <a:spLocks noChangeAspect="1"/>
                  </p:cNvSpPr>
                  <p:nvPr/>
                </p:nvSpPr>
                <p:spPr>
                  <a:xfrm>
                    <a:off x="797489"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a:latin typeface="Slate Pro" panose="02000506040000020004" pitchFamily="2" charset="0"/>
                      <a:sym typeface="Slate Pro" panose="02000506040000020004" pitchFamily="2" charset="0"/>
                    </a:endParaRPr>
                  </a:p>
                </p:txBody>
              </p:sp>
              <p:sp>
                <p:nvSpPr>
                  <p:cNvPr id="35" name="Freeform: Shape 34">
                    <a:extLst>
                      <a:ext uri="{FF2B5EF4-FFF2-40B4-BE49-F238E27FC236}">
                        <a16:creationId xmlns:a16="http://schemas.microsoft.com/office/drawing/2014/main" id="{480C540F-6FB9-9FE9-F352-F9A07918C360}"/>
                      </a:ext>
                    </a:extLst>
                  </p:cNvPr>
                  <p:cNvSpPr/>
                  <p:nvPr/>
                </p:nvSpPr>
                <p:spPr>
                  <a:xfrm flipH="1">
                    <a:off x="911489" y="3087761"/>
                    <a:ext cx="240000" cy="240000"/>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lstStyle/>
                  <a:p>
                    <a:endParaRPr lang="en-ID" sz="1600">
                      <a:latin typeface="Slate Pro" panose="02000506040000020004" pitchFamily="2" charset="0"/>
                      <a:sym typeface="Slate Pro" panose="02000506040000020004" pitchFamily="2" charset="0"/>
                    </a:endParaRPr>
                  </a:p>
                </p:txBody>
              </p:sp>
            </p:grpSp>
          </p:grpSp>
          <p:grpSp>
            <p:nvGrpSpPr>
              <p:cNvPr id="36" name="Group 35">
                <a:extLst>
                  <a:ext uri="{FF2B5EF4-FFF2-40B4-BE49-F238E27FC236}">
                    <a16:creationId xmlns:a16="http://schemas.microsoft.com/office/drawing/2014/main" id="{DE54394D-B529-5417-2561-AD53B6D85ABC}"/>
                  </a:ext>
                </a:extLst>
              </p:cNvPr>
              <p:cNvGrpSpPr/>
              <p:nvPr/>
            </p:nvGrpSpPr>
            <p:grpSpPr>
              <a:xfrm>
                <a:off x="7580268" y="4915315"/>
                <a:ext cx="3109068" cy="246221"/>
                <a:chOff x="4260996" y="4907661"/>
                <a:chExt cx="3109068" cy="246221"/>
              </a:xfrm>
            </p:grpSpPr>
            <p:sp>
              <p:nvSpPr>
                <p:cNvPr id="37" name="Rectangle 36">
                  <a:extLst>
                    <a:ext uri="{FF2B5EF4-FFF2-40B4-BE49-F238E27FC236}">
                      <a16:creationId xmlns:a16="http://schemas.microsoft.com/office/drawing/2014/main" id="{49CA81CB-2EB2-2A8D-B7E4-B2A2ADD02C6E}"/>
                    </a:ext>
                  </a:extLst>
                </p:cNvPr>
                <p:cNvSpPr/>
                <p:nvPr/>
              </p:nvSpPr>
              <p:spPr>
                <a:xfrm>
                  <a:off x="4567437" y="4907661"/>
                  <a:ext cx="28026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3" indent="0" rtl="0">
                    <a:lnSpc>
                      <a:spcPct val="100000"/>
                    </a:lnSpc>
                    <a:spcBef>
                      <a:spcPts val="0"/>
                    </a:spcBef>
                    <a:spcAft>
                      <a:spcPts val="0"/>
                    </a:spcAft>
                    <a:buNone/>
                  </a:pPr>
                  <a:r>
                    <a:rPr lang="en-US" sz="1600" dirty="0">
                      <a:solidFill>
                        <a:schemeClr val="tx1"/>
                      </a:solidFill>
                      <a:latin typeface="Slate Pro" panose="02000506040000020004" pitchFamily="2" charset="0"/>
                      <a:sym typeface="Slate Pro" panose="02000506040000020004" pitchFamily="2" charset="0"/>
                    </a:rPr>
                    <a:t>Rep capacity and selling time. </a:t>
                  </a:r>
                </a:p>
              </p:txBody>
            </p:sp>
            <p:grpSp>
              <p:nvGrpSpPr>
                <p:cNvPr id="38" name="Group 37">
                  <a:extLst>
                    <a:ext uri="{FF2B5EF4-FFF2-40B4-BE49-F238E27FC236}">
                      <a16:creationId xmlns:a16="http://schemas.microsoft.com/office/drawing/2014/main" id="{B378BEC7-74D5-A904-E44D-88DB3B1B73A9}"/>
                    </a:ext>
                  </a:extLst>
                </p:cNvPr>
                <p:cNvGrpSpPr/>
                <p:nvPr/>
              </p:nvGrpSpPr>
              <p:grpSpPr>
                <a:xfrm>
                  <a:off x="4260996" y="4940651"/>
                  <a:ext cx="180240" cy="180240"/>
                  <a:chOff x="797489" y="2973761"/>
                  <a:chExt cx="468000" cy="468000"/>
                </a:xfrm>
              </p:grpSpPr>
              <p:sp>
                <p:nvSpPr>
                  <p:cNvPr id="39" name="Rectangle 38">
                    <a:extLst>
                      <a:ext uri="{FF2B5EF4-FFF2-40B4-BE49-F238E27FC236}">
                        <a16:creationId xmlns:a16="http://schemas.microsoft.com/office/drawing/2014/main" id="{4D1C827C-FF04-FEFD-90F0-59A924501734}"/>
                      </a:ext>
                    </a:extLst>
                  </p:cNvPr>
                  <p:cNvSpPr>
                    <a:spLocks noChangeAspect="1"/>
                  </p:cNvSpPr>
                  <p:nvPr/>
                </p:nvSpPr>
                <p:spPr>
                  <a:xfrm>
                    <a:off x="797489"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a:latin typeface="Slate Pro" panose="02000506040000020004" pitchFamily="2" charset="0"/>
                      <a:sym typeface="Slate Pro" panose="02000506040000020004" pitchFamily="2" charset="0"/>
                    </a:endParaRPr>
                  </a:p>
                </p:txBody>
              </p:sp>
              <p:sp>
                <p:nvSpPr>
                  <p:cNvPr id="40" name="Freeform: Shape 39">
                    <a:extLst>
                      <a:ext uri="{FF2B5EF4-FFF2-40B4-BE49-F238E27FC236}">
                        <a16:creationId xmlns:a16="http://schemas.microsoft.com/office/drawing/2014/main" id="{007709B4-D5C4-8C8F-CDE2-A5947019E656}"/>
                      </a:ext>
                    </a:extLst>
                  </p:cNvPr>
                  <p:cNvSpPr/>
                  <p:nvPr/>
                </p:nvSpPr>
                <p:spPr>
                  <a:xfrm flipH="1">
                    <a:off x="911489" y="3087761"/>
                    <a:ext cx="240000" cy="240000"/>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lstStyle/>
                  <a:p>
                    <a:endParaRPr lang="en-ID" sz="1600">
                      <a:latin typeface="Slate Pro" panose="02000506040000020004" pitchFamily="2" charset="0"/>
                      <a:sym typeface="Slate Pro" panose="02000506040000020004" pitchFamily="2" charset="0"/>
                    </a:endParaRPr>
                  </a:p>
                </p:txBody>
              </p:sp>
            </p:grpSp>
          </p:grpSp>
          <p:grpSp>
            <p:nvGrpSpPr>
              <p:cNvPr id="41" name="Group 40">
                <a:extLst>
                  <a:ext uri="{FF2B5EF4-FFF2-40B4-BE49-F238E27FC236}">
                    <a16:creationId xmlns:a16="http://schemas.microsoft.com/office/drawing/2014/main" id="{C84387F8-AF04-6722-3275-CA551BA4A55C}"/>
                  </a:ext>
                </a:extLst>
              </p:cNvPr>
              <p:cNvGrpSpPr/>
              <p:nvPr/>
            </p:nvGrpSpPr>
            <p:grpSpPr>
              <a:xfrm>
                <a:off x="7580268" y="5356268"/>
                <a:ext cx="3109068" cy="738664"/>
                <a:chOff x="4260996" y="4907661"/>
                <a:chExt cx="3109068" cy="738664"/>
              </a:xfrm>
            </p:grpSpPr>
            <p:sp>
              <p:nvSpPr>
                <p:cNvPr id="42" name="Rectangle 41">
                  <a:extLst>
                    <a:ext uri="{FF2B5EF4-FFF2-40B4-BE49-F238E27FC236}">
                      <a16:creationId xmlns:a16="http://schemas.microsoft.com/office/drawing/2014/main" id="{6765501C-5ED6-2761-E430-E804D270C9DD}"/>
                    </a:ext>
                  </a:extLst>
                </p:cNvPr>
                <p:cNvSpPr/>
                <p:nvPr/>
              </p:nvSpPr>
              <p:spPr>
                <a:xfrm>
                  <a:off x="4567437" y="4907661"/>
                  <a:ext cx="2802627"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3" indent="0" rtl="0">
                    <a:lnSpc>
                      <a:spcPct val="100000"/>
                    </a:lnSpc>
                    <a:spcBef>
                      <a:spcPts val="0"/>
                    </a:spcBef>
                    <a:spcAft>
                      <a:spcPts val="0"/>
                    </a:spcAft>
                    <a:buNone/>
                  </a:pPr>
                  <a:r>
                    <a:rPr lang="en-US" sz="1600" dirty="0">
                      <a:solidFill>
                        <a:schemeClr val="tx1"/>
                      </a:solidFill>
                      <a:latin typeface="Slate Pro" panose="02000506040000020004" pitchFamily="2" charset="0"/>
                      <a:sym typeface="Slate Pro" panose="02000506040000020004" pitchFamily="2" charset="0"/>
                    </a:rPr>
                    <a:t>Customer acquisition cost/customer lifetime value (CAC/CLTV).</a:t>
                  </a:r>
                </a:p>
              </p:txBody>
            </p:sp>
            <p:grpSp>
              <p:nvGrpSpPr>
                <p:cNvPr id="43" name="Group 42">
                  <a:extLst>
                    <a:ext uri="{FF2B5EF4-FFF2-40B4-BE49-F238E27FC236}">
                      <a16:creationId xmlns:a16="http://schemas.microsoft.com/office/drawing/2014/main" id="{196204C8-7FFF-744F-EA74-13849538AF0C}"/>
                    </a:ext>
                  </a:extLst>
                </p:cNvPr>
                <p:cNvGrpSpPr/>
                <p:nvPr/>
              </p:nvGrpSpPr>
              <p:grpSpPr>
                <a:xfrm>
                  <a:off x="4260996" y="4940651"/>
                  <a:ext cx="180240" cy="180240"/>
                  <a:chOff x="797489" y="2973761"/>
                  <a:chExt cx="468000" cy="468000"/>
                </a:xfrm>
              </p:grpSpPr>
              <p:sp>
                <p:nvSpPr>
                  <p:cNvPr id="44" name="Rectangle 43">
                    <a:extLst>
                      <a:ext uri="{FF2B5EF4-FFF2-40B4-BE49-F238E27FC236}">
                        <a16:creationId xmlns:a16="http://schemas.microsoft.com/office/drawing/2014/main" id="{6C1E8AA5-BE47-A138-1DD3-12EE6DE3E0BD}"/>
                      </a:ext>
                    </a:extLst>
                  </p:cNvPr>
                  <p:cNvSpPr>
                    <a:spLocks noChangeAspect="1"/>
                  </p:cNvSpPr>
                  <p:nvPr/>
                </p:nvSpPr>
                <p:spPr>
                  <a:xfrm>
                    <a:off x="797489"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a:latin typeface="Slate Pro" panose="02000506040000020004" pitchFamily="2" charset="0"/>
                      <a:sym typeface="Slate Pro" panose="02000506040000020004" pitchFamily="2" charset="0"/>
                    </a:endParaRPr>
                  </a:p>
                </p:txBody>
              </p:sp>
              <p:sp>
                <p:nvSpPr>
                  <p:cNvPr id="45" name="Freeform: Shape 44">
                    <a:extLst>
                      <a:ext uri="{FF2B5EF4-FFF2-40B4-BE49-F238E27FC236}">
                        <a16:creationId xmlns:a16="http://schemas.microsoft.com/office/drawing/2014/main" id="{E869BB01-66F4-114C-1C0D-4ABF90F5CC69}"/>
                      </a:ext>
                    </a:extLst>
                  </p:cNvPr>
                  <p:cNvSpPr/>
                  <p:nvPr/>
                </p:nvSpPr>
                <p:spPr>
                  <a:xfrm flipH="1">
                    <a:off x="911489" y="3087761"/>
                    <a:ext cx="240000" cy="240000"/>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lstStyle/>
                  <a:p>
                    <a:endParaRPr lang="en-ID" sz="1600">
                      <a:latin typeface="Slate Pro" panose="02000506040000020004" pitchFamily="2" charset="0"/>
                      <a:sym typeface="Slate Pro" panose="02000506040000020004" pitchFamily="2" charset="0"/>
                    </a:endParaRPr>
                  </a:p>
                </p:txBody>
              </p:sp>
            </p:grpSp>
          </p:grpSp>
        </p:grpSp>
      </p:grpSp>
      <p:cxnSp>
        <p:nvCxnSpPr>
          <p:cNvPr id="49" name="Straight Connector 48">
            <a:extLst>
              <a:ext uri="{FF2B5EF4-FFF2-40B4-BE49-F238E27FC236}">
                <a16:creationId xmlns:a16="http://schemas.microsoft.com/office/drawing/2014/main" id="{9CA75ADB-7EE5-DA61-7362-50A423CC472F}"/>
              </a:ext>
            </a:extLst>
          </p:cNvPr>
          <p:cNvCxnSpPr>
            <a:cxnSpLocks/>
          </p:cNvCxnSpPr>
          <p:nvPr/>
        </p:nvCxnSpPr>
        <p:spPr>
          <a:xfrm>
            <a:off x="4260996" y="2055556"/>
            <a:ext cx="731089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31F0670-9B49-8248-C614-01BA6C3D5FA4}"/>
              </a:ext>
            </a:extLst>
          </p:cNvPr>
          <p:cNvCxnSpPr>
            <a:cxnSpLocks/>
          </p:cNvCxnSpPr>
          <p:nvPr/>
        </p:nvCxnSpPr>
        <p:spPr>
          <a:xfrm>
            <a:off x="4260996" y="3017530"/>
            <a:ext cx="731089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0FC5CDC-6092-5F2C-163F-DFAC96ED8137}"/>
              </a:ext>
            </a:extLst>
          </p:cNvPr>
          <p:cNvCxnSpPr>
            <a:cxnSpLocks/>
          </p:cNvCxnSpPr>
          <p:nvPr/>
        </p:nvCxnSpPr>
        <p:spPr>
          <a:xfrm>
            <a:off x="4260996" y="3979504"/>
            <a:ext cx="731089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94747502-339F-23EE-13AF-644C98DFCAB9}"/>
              </a:ext>
            </a:extLst>
          </p:cNvPr>
          <p:cNvSpPr/>
          <p:nvPr/>
        </p:nvSpPr>
        <p:spPr>
          <a:xfrm>
            <a:off x="927100" y="1304924"/>
            <a:ext cx="841376" cy="8413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53" name="Freeform 8">
            <a:extLst>
              <a:ext uri="{FF2B5EF4-FFF2-40B4-BE49-F238E27FC236}">
                <a16:creationId xmlns:a16="http://schemas.microsoft.com/office/drawing/2014/main" id="{0098B6E4-1A13-B023-13B9-90152383CAE5}"/>
              </a:ext>
            </a:extLst>
          </p:cNvPr>
          <p:cNvSpPr>
            <a:spLocks noEditPoints="1"/>
          </p:cNvSpPr>
          <p:nvPr/>
        </p:nvSpPr>
        <p:spPr bwMode="auto">
          <a:xfrm>
            <a:off x="1129769" y="1505672"/>
            <a:ext cx="436039" cy="439881"/>
          </a:xfrm>
          <a:custGeom>
            <a:avLst/>
            <a:gdLst>
              <a:gd name="T0" fmla="*/ 30 w 96"/>
              <a:gd name="T1" fmla="*/ 96 h 96"/>
              <a:gd name="T2" fmla="*/ 60 w 96"/>
              <a:gd name="T3" fmla="*/ 66 h 96"/>
              <a:gd name="T4" fmla="*/ 57 w 96"/>
              <a:gd name="T5" fmla="*/ 54 h 96"/>
              <a:gd name="T6" fmla="*/ 69 w 96"/>
              <a:gd name="T7" fmla="*/ 42 h 96"/>
              <a:gd name="T8" fmla="*/ 76 w 96"/>
              <a:gd name="T9" fmla="*/ 42 h 96"/>
              <a:gd name="T10" fmla="*/ 76 w 96"/>
              <a:gd name="T11" fmla="*/ 35 h 96"/>
              <a:gd name="T12" fmla="*/ 77 w 96"/>
              <a:gd name="T13" fmla="*/ 34 h 96"/>
              <a:gd name="T14" fmla="*/ 84 w 96"/>
              <a:gd name="T15" fmla="*/ 34 h 96"/>
              <a:gd name="T16" fmla="*/ 84 w 96"/>
              <a:gd name="T17" fmla="*/ 27 h 96"/>
              <a:gd name="T18" fmla="*/ 85 w 96"/>
              <a:gd name="T19" fmla="*/ 26 h 96"/>
              <a:gd name="T20" fmla="*/ 92 w 96"/>
              <a:gd name="T21" fmla="*/ 26 h 96"/>
              <a:gd name="T22" fmla="*/ 92 w 96"/>
              <a:gd name="T23" fmla="*/ 19 h 96"/>
              <a:gd name="T24" fmla="*/ 96 w 96"/>
              <a:gd name="T25" fmla="*/ 15 h 96"/>
              <a:gd name="T26" fmla="*/ 96 w 96"/>
              <a:gd name="T27" fmla="*/ 0 h 96"/>
              <a:gd name="T28" fmla="*/ 81 w 96"/>
              <a:gd name="T29" fmla="*/ 0 h 96"/>
              <a:gd name="T30" fmla="*/ 42 w 96"/>
              <a:gd name="T31" fmla="*/ 39 h 96"/>
              <a:gd name="T32" fmla="*/ 30 w 96"/>
              <a:gd name="T33" fmla="*/ 36 h 96"/>
              <a:gd name="T34" fmla="*/ 0 w 96"/>
              <a:gd name="T35" fmla="*/ 66 h 96"/>
              <a:gd name="T36" fmla="*/ 30 w 96"/>
              <a:gd name="T37" fmla="*/ 96 h 96"/>
              <a:gd name="T38" fmla="*/ 22 w 96"/>
              <a:gd name="T39" fmla="*/ 66 h 96"/>
              <a:gd name="T40" fmla="*/ 30 w 96"/>
              <a:gd name="T41" fmla="*/ 74 h 96"/>
              <a:gd name="T42" fmla="*/ 22 w 96"/>
              <a:gd name="T43" fmla="*/ 82 h 96"/>
              <a:gd name="T44" fmla="*/ 14 w 96"/>
              <a:gd name="T45" fmla="*/ 74 h 96"/>
              <a:gd name="T46" fmla="*/ 22 w 96"/>
              <a:gd name="T47" fmla="*/ 6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30" y="96"/>
                </a:moveTo>
                <a:cubicBezTo>
                  <a:pt x="47" y="96"/>
                  <a:pt x="60" y="83"/>
                  <a:pt x="60" y="66"/>
                </a:cubicBezTo>
                <a:cubicBezTo>
                  <a:pt x="60" y="62"/>
                  <a:pt x="59" y="57"/>
                  <a:pt x="57" y="54"/>
                </a:cubicBezTo>
                <a:cubicBezTo>
                  <a:pt x="69" y="42"/>
                  <a:pt x="69" y="42"/>
                  <a:pt x="69" y="42"/>
                </a:cubicBezTo>
                <a:cubicBezTo>
                  <a:pt x="76" y="42"/>
                  <a:pt x="76" y="42"/>
                  <a:pt x="76" y="42"/>
                </a:cubicBezTo>
                <a:cubicBezTo>
                  <a:pt x="76" y="35"/>
                  <a:pt x="76" y="35"/>
                  <a:pt x="76" y="35"/>
                </a:cubicBezTo>
                <a:cubicBezTo>
                  <a:pt x="77" y="34"/>
                  <a:pt x="77" y="34"/>
                  <a:pt x="77" y="34"/>
                </a:cubicBezTo>
                <a:cubicBezTo>
                  <a:pt x="84" y="34"/>
                  <a:pt x="84" y="34"/>
                  <a:pt x="84" y="34"/>
                </a:cubicBezTo>
                <a:cubicBezTo>
                  <a:pt x="84" y="27"/>
                  <a:pt x="84" y="27"/>
                  <a:pt x="84" y="27"/>
                </a:cubicBezTo>
                <a:cubicBezTo>
                  <a:pt x="85" y="26"/>
                  <a:pt x="85" y="26"/>
                  <a:pt x="85" y="26"/>
                </a:cubicBezTo>
                <a:cubicBezTo>
                  <a:pt x="92" y="26"/>
                  <a:pt x="92" y="26"/>
                  <a:pt x="92" y="26"/>
                </a:cubicBezTo>
                <a:cubicBezTo>
                  <a:pt x="92" y="19"/>
                  <a:pt x="92" y="19"/>
                  <a:pt x="92" y="19"/>
                </a:cubicBezTo>
                <a:cubicBezTo>
                  <a:pt x="96" y="15"/>
                  <a:pt x="96" y="15"/>
                  <a:pt x="96" y="15"/>
                </a:cubicBezTo>
                <a:cubicBezTo>
                  <a:pt x="96" y="0"/>
                  <a:pt x="96" y="0"/>
                  <a:pt x="96" y="0"/>
                </a:cubicBezTo>
                <a:cubicBezTo>
                  <a:pt x="81" y="0"/>
                  <a:pt x="81" y="0"/>
                  <a:pt x="81" y="0"/>
                </a:cubicBezTo>
                <a:cubicBezTo>
                  <a:pt x="42" y="39"/>
                  <a:pt x="42" y="39"/>
                  <a:pt x="42" y="39"/>
                </a:cubicBezTo>
                <a:cubicBezTo>
                  <a:pt x="39" y="37"/>
                  <a:pt x="34" y="36"/>
                  <a:pt x="30" y="36"/>
                </a:cubicBezTo>
                <a:cubicBezTo>
                  <a:pt x="13" y="36"/>
                  <a:pt x="0" y="49"/>
                  <a:pt x="0" y="66"/>
                </a:cubicBezTo>
                <a:cubicBezTo>
                  <a:pt x="0" y="83"/>
                  <a:pt x="13" y="96"/>
                  <a:pt x="30" y="96"/>
                </a:cubicBezTo>
                <a:close/>
                <a:moveTo>
                  <a:pt x="22" y="66"/>
                </a:moveTo>
                <a:cubicBezTo>
                  <a:pt x="26" y="66"/>
                  <a:pt x="30" y="70"/>
                  <a:pt x="30" y="74"/>
                </a:cubicBezTo>
                <a:cubicBezTo>
                  <a:pt x="30" y="78"/>
                  <a:pt x="26" y="82"/>
                  <a:pt x="22" y="82"/>
                </a:cubicBezTo>
                <a:cubicBezTo>
                  <a:pt x="18" y="82"/>
                  <a:pt x="14" y="78"/>
                  <a:pt x="14" y="74"/>
                </a:cubicBezTo>
                <a:cubicBezTo>
                  <a:pt x="14" y="70"/>
                  <a:pt x="18" y="66"/>
                  <a:pt x="22" y="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Tree>
    <p:extLst>
      <p:ext uri="{BB962C8B-B14F-4D97-AF65-F5344CB8AC3E}">
        <p14:creationId xmlns:p14="http://schemas.microsoft.com/office/powerpoint/2010/main" val="272817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1BE2ADF-FC62-FE55-A4A2-6FB1EAB687B3}"/>
              </a:ext>
            </a:extLst>
          </p:cNvPr>
          <p:cNvGraphicFramePr>
            <a:graphicFrameLocks noChangeAspect="1"/>
          </p:cNvGraphicFramePr>
          <p:nvPr>
            <p:custDataLst>
              <p:tags r:id="rId1"/>
            </p:custDataLst>
            <p:extLst>
              <p:ext uri="{D42A27DB-BD31-4B8C-83A1-F6EECF244321}">
                <p14:modId xmlns:p14="http://schemas.microsoft.com/office/powerpoint/2010/main" val="3792749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3" name="Picture 62">
            <a:extLst>
              <a:ext uri="{FF2B5EF4-FFF2-40B4-BE49-F238E27FC236}">
                <a16:creationId xmlns:a16="http://schemas.microsoft.com/office/drawing/2014/main" id="{584E9DDA-883D-9068-34C2-7BFAA74556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9935" b="49513"/>
          <a:stretch/>
        </p:blipFill>
        <p:spPr>
          <a:xfrm>
            <a:off x="6341234" y="1117600"/>
            <a:ext cx="5230655" cy="1066800"/>
          </a:xfrm>
          <a:custGeom>
            <a:avLst/>
            <a:gdLst>
              <a:gd name="connsiteX0" fmla="*/ 0 w 5230655"/>
              <a:gd name="connsiteY0" fmla="*/ 0 h 1066800"/>
              <a:gd name="connsiteX1" fmla="*/ 5230655 w 5230655"/>
              <a:gd name="connsiteY1" fmla="*/ 0 h 1066800"/>
              <a:gd name="connsiteX2" fmla="*/ 5230655 w 5230655"/>
              <a:gd name="connsiteY2" fmla="*/ 1066800 h 1066800"/>
              <a:gd name="connsiteX3" fmla="*/ 0 w 5230655"/>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5230655" h="1066800">
                <a:moveTo>
                  <a:pt x="0" y="0"/>
                </a:moveTo>
                <a:lnTo>
                  <a:pt x="5230655" y="0"/>
                </a:lnTo>
                <a:lnTo>
                  <a:pt x="5230655" y="1066800"/>
                </a:lnTo>
                <a:lnTo>
                  <a:pt x="0" y="1066800"/>
                </a:lnTo>
                <a:close/>
              </a:path>
            </a:pathLst>
          </a:custGeom>
        </p:spPr>
      </p:pic>
      <p:sp>
        <p:nvSpPr>
          <p:cNvPr id="62" name="Rectangle 61">
            <a:extLst>
              <a:ext uri="{FF2B5EF4-FFF2-40B4-BE49-F238E27FC236}">
                <a16:creationId xmlns:a16="http://schemas.microsoft.com/office/drawing/2014/main" id="{AEC6DCBE-BD1E-CC0D-20FA-BCC11421F6D4}"/>
              </a:ext>
            </a:extLst>
          </p:cNvPr>
          <p:cNvSpPr/>
          <p:nvPr/>
        </p:nvSpPr>
        <p:spPr>
          <a:xfrm>
            <a:off x="6335971" y="1117600"/>
            <a:ext cx="5235919" cy="10668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pic>
        <p:nvPicPr>
          <p:cNvPr id="61" name="Picture 60">
            <a:extLst>
              <a:ext uri="{FF2B5EF4-FFF2-40B4-BE49-F238E27FC236}">
                <a16:creationId xmlns:a16="http://schemas.microsoft.com/office/drawing/2014/main" id="{CF4B48A3-BD18-CD8B-D27B-88F7F6C01D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102" r="33227" b="78676"/>
          <a:stretch/>
        </p:blipFill>
        <p:spPr>
          <a:xfrm>
            <a:off x="609599" y="1117600"/>
            <a:ext cx="5235916" cy="1066800"/>
          </a:xfrm>
          <a:custGeom>
            <a:avLst/>
            <a:gdLst>
              <a:gd name="connsiteX0" fmla="*/ 0 w 5235916"/>
              <a:gd name="connsiteY0" fmla="*/ 0 h 1066800"/>
              <a:gd name="connsiteX1" fmla="*/ 5235916 w 5235916"/>
              <a:gd name="connsiteY1" fmla="*/ 0 h 1066800"/>
              <a:gd name="connsiteX2" fmla="*/ 5235916 w 5235916"/>
              <a:gd name="connsiteY2" fmla="*/ 1066800 h 1066800"/>
              <a:gd name="connsiteX3" fmla="*/ 0 w 5235916"/>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5235916" h="1066800">
                <a:moveTo>
                  <a:pt x="0" y="0"/>
                </a:moveTo>
                <a:lnTo>
                  <a:pt x="5235916" y="0"/>
                </a:lnTo>
                <a:lnTo>
                  <a:pt x="5235916" y="1066800"/>
                </a:lnTo>
                <a:lnTo>
                  <a:pt x="0" y="1066800"/>
                </a:lnTo>
                <a:close/>
              </a:path>
            </a:pathLst>
          </a:custGeom>
        </p:spPr>
      </p:pic>
      <p:sp>
        <p:nvSpPr>
          <p:cNvPr id="60" name="Rectangle 59">
            <a:extLst>
              <a:ext uri="{FF2B5EF4-FFF2-40B4-BE49-F238E27FC236}">
                <a16:creationId xmlns:a16="http://schemas.microsoft.com/office/drawing/2014/main" id="{E59D512C-56F6-B97F-1D11-DF47632E27CA}"/>
              </a:ext>
            </a:extLst>
          </p:cNvPr>
          <p:cNvSpPr/>
          <p:nvPr/>
        </p:nvSpPr>
        <p:spPr>
          <a:xfrm>
            <a:off x="609599" y="1117600"/>
            <a:ext cx="5235919" cy="10668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p:txBody>
          <a:bodyPr vert="horz"/>
          <a:lstStyle/>
          <a:p>
            <a:r>
              <a:rPr lang="en-US" dirty="0"/>
              <a:t>Executive summary — organizational design and coverage model definitions</a:t>
            </a:r>
          </a:p>
        </p:txBody>
      </p:sp>
      <p:sp>
        <p:nvSpPr>
          <p:cNvPr id="13" name="Rectangle 12">
            <a:extLst>
              <a:ext uri="{FF2B5EF4-FFF2-40B4-BE49-F238E27FC236}">
                <a16:creationId xmlns:a16="http://schemas.microsoft.com/office/drawing/2014/main" id="{B1295B59-3994-1F64-53C4-D7C788838CE7}"/>
              </a:ext>
            </a:extLst>
          </p:cNvPr>
          <p:cNvSpPr/>
          <p:nvPr/>
        </p:nvSpPr>
        <p:spPr>
          <a:xfrm>
            <a:off x="609600" y="2184400"/>
            <a:ext cx="5235918" cy="3987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6" name="Rectangle 15">
            <a:extLst>
              <a:ext uri="{FF2B5EF4-FFF2-40B4-BE49-F238E27FC236}">
                <a16:creationId xmlns:a16="http://schemas.microsoft.com/office/drawing/2014/main" id="{8BBAA628-F595-7CC7-C5FA-15B5A84C1D17}"/>
              </a:ext>
            </a:extLst>
          </p:cNvPr>
          <p:cNvSpPr/>
          <p:nvPr/>
        </p:nvSpPr>
        <p:spPr>
          <a:xfrm>
            <a:off x="6335972" y="2184400"/>
            <a:ext cx="5235918" cy="3987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9" name="Rectangle 28">
            <a:extLst>
              <a:ext uri="{FF2B5EF4-FFF2-40B4-BE49-F238E27FC236}">
                <a16:creationId xmlns:a16="http://schemas.microsoft.com/office/drawing/2014/main" id="{D55D6545-F304-AD53-6B91-1D35BC54FBCD}"/>
              </a:ext>
            </a:extLst>
          </p:cNvPr>
          <p:cNvSpPr/>
          <p:nvPr/>
        </p:nvSpPr>
        <p:spPr>
          <a:xfrm>
            <a:off x="1805783" y="1512501"/>
            <a:ext cx="376951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Organizational Design</a:t>
            </a:r>
          </a:p>
        </p:txBody>
      </p:sp>
      <p:sp>
        <p:nvSpPr>
          <p:cNvPr id="48" name="Freeform 13">
            <a:extLst>
              <a:ext uri="{FF2B5EF4-FFF2-40B4-BE49-F238E27FC236}">
                <a16:creationId xmlns:a16="http://schemas.microsoft.com/office/drawing/2014/main" id="{9C2E599C-A0C6-F341-F82F-B3C75B9DAE67}"/>
              </a:ext>
            </a:extLst>
          </p:cNvPr>
          <p:cNvSpPr>
            <a:spLocks/>
          </p:cNvSpPr>
          <p:nvPr/>
        </p:nvSpPr>
        <p:spPr bwMode="auto">
          <a:xfrm>
            <a:off x="866059" y="1437522"/>
            <a:ext cx="414183" cy="426956"/>
          </a:xfrm>
          <a:custGeom>
            <a:avLst/>
            <a:gdLst>
              <a:gd name="T0" fmla="*/ 88 w 96"/>
              <a:gd name="T1" fmla="*/ 50 h 96"/>
              <a:gd name="T2" fmla="*/ 81 w 96"/>
              <a:gd name="T3" fmla="*/ 54 h 96"/>
              <a:gd name="T4" fmla="*/ 71 w 96"/>
              <a:gd name="T5" fmla="*/ 49 h 96"/>
              <a:gd name="T6" fmla="*/ 72 w 96"/>
              <a:gd name="T7" fmla="*/ 42 h 96"/>
              <a:gd name="T8" fmla="*/ 68 w 96"/>
              <a:gd name="T9" fmla="*/ 31 h 96"/>
              <a:gd name="T10" fmla="*/ 84 w 96"/>
              <a:gd name="T11" fmla="*/ 15 h 96"/>
              <a:gd name="T12" fmla="*/ 88 w 96"/>
              <a:gd name="T13" fmla="*/ 16 h 96"/>
              <a:gd name="T14" fmla="*/ 96 w 96"/>
              <a:gd name="T15" fmla="*/ 8 h 96"/>
              <a:gd name="T16" fmla="*/ 88 w 96"/>
              <a:gd name="T17" fmla="*/ 0 h 96"/>
              <a:gd name="T18" fmla="*/ 80 w 96"/>
              <a:gd name="T19" fmla="*/ 8 h 96"/>
              <a:gd name="T20" fmla="*/ 81 w 96"/>
              <a:gd name="T21" fmla="*/ 12 h 96"/>
              <a:gd name="T22" fmla="*/ 65 w 96"/>
              <a:gd name="T23" fmla="*/ 28 h 96"/>
              <a:gd name="T24" fmla="*/ 54 w 96"/>
              <a:gd name="T25" fmla="*/ 24 h 96"/>
              <a:gd name="T26" fmla="*/ 38 w 96"/>
              <a:gd name="T27" fmla="*/ 33 h 96"/>
              <a:gd name="T28" fmla="*/ 16 w 96"/>
              <a:gd name="T29" fmla="*/ 23 h 96"/>
              <a:gd name="T30" fmla="*/ 16 w 96"/>
              <a:gd name="T31" fmla="*/ 22 h 96"/>
              <a:gd name="T32" fmla="*/ 8 w 96"/>
              <a:gd name="T33" fmla="*/ 14 h 96"/>
              <a:gd name="T34" fmla="*/ 0 w 96"/>
              <a:gd name="T35" fmla="*/ 22 h 96"/>
              <a:gd name="T36" fmla="*/ 8 w 96"/>
              <a:gd name="T37" fmla="*/ 30 h 96"/>
              <a:gd name="T38" fmla="*/ 14 w 96"/>
              <a:gd name="T39" fmla="*/ 27 h 96"/>
              <a:gd name="T40" fmla="*/ 37 w 96"/>
              <a:gd name="T41" fmla="*/ 37 h 96"/>
              <a:gd name="T42" fmla="*/ 36 w 96"/>
              <a:gd name="T43" fmla="*/ 42 h 96"/>
              <a:gd name="T44" fmla="*/ 40 w 96"/>
              <a:gd name="T45" fmla="*/ 53 h 96"/>
              <a:gd name="T46" fmla="*/ 12 w 96"/>
              <a:gd name="T47" fmla="*/ 81 h 96"/>
              <a:gd name="T48" fmla="*/ 8 w 96"/>
              <a:gd name="T49" fmla="*/ 80 h 96"/>
              <a:gd name="T50" fmla="*/ 0 w 96"/>
              <a:gd name="T51" fmla="*/ 88 h 96"/>
              <a:gd name="T52" fmla="*/ 8 w 96"/>
              <a:gd name="T53" fmla="*/ 96 h 96"/>
              <a:gd name="T54" fmla="*/ 16 w 96"/>
              <a:gd name="T55" fmla="*/ 88 h 96"/>
              <a:gd name="T56" fmla="*/ 15 w 96"/>
              <a:gd name="T57" fmla="*/ 84 h 96"/>
              <a:gd name="T58" fmla="*/ 43 w 96"/>
              <a:gd name="T59" fmla="*/ 56 h 96"/>
              <a:gd name="T60" fmla="*/ 52 w 96"/>
              <a:gd name="T61" fmla="*/ 60 h 96"/>
              <a:gd name="T62" fmla="*/ 52 w 96"/>
              <a:gd name="T63" fmla="*/ 80 h 96"/>
              <a:gd name="T64" fmla="*/ 46 w 96"/>
              <a:gd name="T65" fmla="*/ 88 h 96"/>
              <a:gd name="T66" fmla="*/ 54 w 96"/>
              <a:gd name="T67" fmla="*/ 96 h 96"/>
              <a:gd name="T68" fmla="*/ 62 w 96"/>
              <a:gd name="T69" fmla="*/ 88 h 96"/>
              <a:gd name="T70" fmla="*/ 56 w 96"/>
              <a:gd name="T71" fmla="*/ 80 h 96"/>
              <a:gd name="T72" fmla="*/ 56 w 96"/>
              <a:gd name="T73" fmla="*/ 60 h 96"/>
              <a:gd name="T74" fmla="*/ 69 w 96"/>
              <a:gd name="T75" fmla="*/ 53 h 96"/>
              <a:gd name="T76" fmla="*/ 80 w 96"/>
              <a:gd name="T77" fmla="*/ 57 h 96"/>
              <a:gd name="T78" fmla="*/ 80 w 96"/>
              <a:gd name="T79" fmla="*/ 58 h 96"/>
              <a:gd name="T80" fmla="*/ 88 w 96"/>
              <a:gd name="T81" fmla="*/ 66 h 96"/>
              <a:gd name="T82" fmla="*/ 96 w 96"/>
              <a:gd name="T83" fmla="*/ 58 h 96"/>
              <a:gd name="T84" fmla="*/ 88 w 96"/>
              <a:gd name="T85"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96">
                <a:moveTo>
                  <a:pt x="88" y="50"/>
                </a:moveTo>
                <a:cubicBezTo>
                  <a:pt x="85" y="50"/>
                  <a:pt x="83" y="51"/>
                  <a:pt x="81" y="54"/>
                </a:cubicBezTo>
                <a:cubicBezTo>
                  <a:pt x="71" y="49"/>
                  <a:pt x="71" y="49"/>
                  <a:pt x="71" y="49"/>
                </a:cubicBezTo>
                <a:cubicBezTo>
                  <a:pt x="71" y="47"/>
                  <a:pt x="72" y="45"/>
                  <a:pt x="72" y="42"/>
                </a:cubicBezTo>
                <a:cubicBezTo>
                  <a:pt x="72" y="38"/>
                  <a:pt x="71" y="34"/>
                  <a:pt x="68" y="31"/>
                </a:cubicBezTo>
                <a:cubicBezTo>
                  <a:pt x="84" y="15"/>
                  <a:pt x="84" y="15"/>
                  <a:pt x="84" y="15"/>
                </a:cubicBezTo>
                <a:cubicBezTo>
                  <a:pt x="85" y="16"/>
                  <a:pt x="87" y="16"/>
                  <a:pt x="88" y="16"/>
                </a:cubicBezTo>
                <a:cubicBezTo>
                  <a:pt x="92" y="16"/>
                  <a:pt x="96" y="12"/>
                  <a:pt x="96" y="8"/>
                </a:cubicBezTo>
                <a:cubicBezTo>
                  <a:pt x="96" y="4"/>
                  <a:pt x="92" y="0"/>
                  <a:pt x="88" y="0"/>
                </a:cubicBezTo>
                <a:cubicBezTo>
                  <a:pt x="84" y="0"/>
                  <a:pt x="80" y="4"/>
                  <a:pt x="80" y="8"/>
                </a:cubicBezTo>
                <a:cubicBezTo>
                  <a:pt x="80" y="9"/>
                  <a:pt x="80" y="11"/>
                  <a:pt x="81" y="12"/>
                </a:cubicBezTo>
                <a:cubicBezTo>
                  <a:pt x="65" y="28"/>
                  <a:pt x="65" y="28"/>
                  <a:pt x="65" y="28"/>
                </a:cubicBezTo>
                <a:cubicBezTo>
                  <a:pt x="62" y="25"/>
                  <a:pt x="58" y="24"/>
                  <a:pt x="54" y="24"/>
                </a:cubicBezTo>
                <a:cubicBezTo>
                  <a:pt x="47" y="24"/>
                  <a:pt x="41" y="28"/>
                  <a:pt x="38" y="33"/>
                </a:cubicBezTo>
                <a:cubicBezTo>
                  <a:pt x="16" y="23"/>
                  <a:pt x="16" y="23"/>
                  <a:pt x="16" y="23"/>
                </a:cubicBezTo>
                <a:cubicBezTo>
                  <a:pt x="16" y="23"/>
                  <a:pt x="16" y="23"/>
                  <a:pt x="16" y="22"/>
                </a:cubicBezTo>
                <a:cubicBezTo>
                  <a:pt x="16" y="18"/>
                  <a:pt x="12" y="14"/>
                  <a:pt x="8" y="14"/>
                </a:cubicBezTo>
                <a:cubicBezTo>
                  <a:pt x="4" y="14"/>
                  <a:pt x="0" y="18"/>
                  <a:pt x="0" y="22"/>
                </a:cubicBezTo>
                <a:cubicBezTo>
                  <a:pt x="0" y="26"/>
                  <a:pt x="4" y="30"/>
                  <a:pt x="8" y="30"/>
                </a:cubicBezTo>
                <a:cubicBezTo>
                  <a:pt x="10" y="30"/>
                  <a:pt x="13" y="29"/>
                  <a:pt x="14" y="27"/>
                </a:cubicBezTo>
                <a:cubicBezTo>
                  <a:pt x="37" y="37"/>
                  <a:pt x="37" y="37"/>
                  <a:pt x="37" y="37"/>
                </a:cubicBezTo>
                <a:cubicBezTo>
                  <a:pt x="36" y="38"/>
                  <a:pt x="36" y="40"/>
                  <a:pt x="36" y="42"/>
                </a:cubicBezTo>
                <a:cubicBezTo>
                  <a:pt x="36" y="46"/>
                  <a:pt x="37" y="50"/>
                  <a:pt x="40" y="53"/>
                </a:cubicBezTo>
                <a:cubicBezTo>
                  <a:pt x="12" y="81"/>
                  <a:pt x="12" y="81"/>
                  <a:pt x="12" y="81"/>
                </a:cubicBezTo>
                <a:cubicBezTo>
                  <a:pt x="11" y="80"/>
                  <a:pt x="9" y="80"/>
                  <a:pt x="8" y="80"/>
                </a:cubicBezTo>
                <a:cubicBezTo>
                  <a:pt x="4" y="80"/>
                  <a:pt x="0" y="84"/>
                  <a:pt x="0" y="88"/>
                </a:cubicBezTo>
                <a:cubicBezTo>
                  <a:pt x="0" y="92"/>
                  <a:pt x="4" y="96"/>
                  <a:pt x="8" y="96"/>
                </a:cubicBezTo>
                <a:cubicBezTo>
                  <a:pt x="12" y="96"/>
                  <a:pt x="16" y="92"/>
                  <a:pt x="16" y="88"/>
                </a:cubicBezTo>
                <a:cubicBezTo>
                  <a:pt x="16" y="87"/>
                  <a:pt x="16" y="85"/>
                  <a:pt x="15" y="84"/>
                </a:cubicBezTo>
                <a:cubicBezTo>
                  <a:pt x="43" y="56"/>
                  <a:pt x="43" y="56"/>
                  <a:pt x="43" y="56"/>
                </a:cubicBezTo>
                <a:cubicBezTo>
                  <a:pt x="45" y="58"/>
                  <a:pt x="49" y="59"/>
                  <a:pt x="52" y="60"/>
                </a:cubicBezTo>
                <a:cubicBezTo>
                  <a:pt x="52" y="80"/>
                  <a:pt x="52" y="80"/>
                  <a:pt x="52" y="80"/>
                </a:cubicBezTo>
                <a:cubicBezTo>
                  <a:pt x="49" y="81"/>
                  <a:pt x="46" y="84"/>
                  <a:pt x="46" y="88"/>
                </a:cubicBezTo>
                <a:cubicBezTo>
                  <a:pt x="46" y="92"/>
                  <a:pt x="50" y="96"/>
                  <a:pt x="54" y="96"/>
                </a:cubicBezTo>
                <a:cubicBezTo>
                  <a:pt x="58" y="96"/>
                  <a:pt x="62" y="92"/>
                  <a:pt x="62" y="88"/>
                </a:cubicBezTo>
                <a:cubicBezTo>
                  <a:pt x="62" y="84"/>
                  <a:pt x="59" y="81"/>
                  <a:pt x="56" y="80"/>
                </a:cubicBezTo>
                <a:cubicBezTo>
                  <a:pt x="56" y="60"/>
                  <a:pt x="56" y="60"/>
                  <a:pt x="56" y="60"/>
                </a:cubicBezTo>
                <a:cubicBezTo>
                  <a:pt x="61" y="59"/>
                  <a:pt x="66" y="57"/>
                  <a:pt x="69" y="53"/>
                </a:cubicBezTo>
                <a:cubicBezTo>
                  <a:pt x="80" y="57"/>
                  <a:pt x="80" y="57"/>
                  <a:pt x="80" y="57"/>
                </a:cubicBezTo>
                <a:cubicBezTo>
                  <a:pt x="80" y="58"/>
                  <a:pt x="80" y="58"/>
                  <a:pt x="80" y="58"/>
                </a:cubicBezTo>
                <a:cubicBezTo>
                  <a:pt x="80" y="62"/>
                  <a:pt x="84" y="66"/>
                  <a:pt x="88" y="66"/>
                </a:cubicBezTo>
                <a:cubicBezTo>
                  <a:pt x="92" y="66"/>
                  <a:pt x="96" y="62"/>
                  <a:pt x="96" y="58"/>
                </a:cubicBezTo>
                <a:cubicBezTo>
                  <a:pt x="96" y="54"/>
                  <a:pt x="92" y="50"/>
                  <a:pt x="88"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3" name="Rectangle 52">
            <a:extLst>
              <a:ext uri="{FF2B5EF4-FFF2-40B4-BE49-F238E27FC236}">
                <a16:creationId xmlns:a16="http://schemas.microsoft.com/office/drawing/2014/main" id="{BC378B00-7018-3D92-AC80-A2528A318612}"/>
              </a:ext>
            </a:extLst>
          </p:cNvPr>
          <p:cNvSpPr/>
          <p:nvPr/>
        </p:nvSpPr>
        <p:spPr>
          <a:xfrm>
            <a:off x="7532722" y="1512501"/>
            <a:ext cx="376951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Coverage Model</a:t>
            </a:r>
          </a:p>
        </p:txBody>
      </p:sp>
      <p:sp>
        <p:nvSpPr>
          <p:cNvPr id="54" name="Freeform 69">
            <a:extLst>
              <a:ext uri="{FF2B5EF4-FFF2-40B4-BE49-F238E27FC236}">
                <a16:creationId xmlns:a16="http://schemas.microsoft.com/office/drawing/2014/main" id="{A1D8BF98-FFBB-D5C4-8216-7D7F07F70300}"/>
              </a:ext>
            </a:extLst>
          </p:cNvPr>
          <p:cNvSpPr>
            <a:spLocks noEditPoints="1"/>
          </p:cNvSpPr>
          <p:nvPr/>
        </p:nvSpPr>
        <p:spPr bwMode="auto">
          <a:xfrm>
            <a:off x="6583346" y="1433881"/>
            <a:ext cx="432352" cy="434239"/>
          </a:xfrm>
          <a:custGeom>
            <a:avLst/>
            <a:gdLst>
              <a:gd name="T0" fmla="*/ 83 w 97"/>
              <a:gd name="T1" fmla="*/ 41 h 97"/>
              <a:gd name="T2" fmla="*/ 79 w 97"/>
              <a:gd name="T3" fmla="*/ 31 h 97"/>
              <a:gd name="T4" fmla="*/ 94 w 97"/>
              <a:gd name="T5" fmla="*/ 2 h 97"/>
              <a:gd name="T6" fmla="*/ 71 w 97"/>
              <a:gd name="T7" fmla="*/ 21 h 97"/>
              <a:gd name="T8" fmla="*/ 56 w 97"/>
              <a:gd name="T9" fmla="*/ 14 h 97"/>
              <a:gd name="T10" fmla="*/ 54 w 97"/>
              <a:gd name="T11" fmla="*/ 1 h 97"/>
              <a:gd name="T12" fmla="*/ 40 w 97"/>
              <a:gd name="T13" fmla="*/ 3 h 97"/>
              <a:gd name="T14" fmla="*/ 31 w 97"/>
              <a:gd name="T15" fmla="*/ 18 h 97"/>
              <a:gd name="T16" fmla="*/ 20 w 97"/>
              <a:gd name="T17" fmla="*/ 9 h 97"/>
              <a:gd name="T18" fmla="*/ 8 w 97"/>
              <a:gd name="T19" fmla="*/ 22 h 97"/>
              <a:gd name="T20" fmla="*/ 17 w 97"/>
              <a:gd name="T21" fmla="*/ 32 h 97"/>
              <a:gd name="T22" fmla="*/ 2 w 97"/>
              <a:gd name="T23" fmla="*/ 41 h 97"/>
              <a:gd name="T24" fmla="*/ 0 w 97"/>
              <a:gd name="T25" fmla="*/ 55 h 97"/>
              <a:gd name="T26" fmla="*/ 13 w 97"/>
              <a:gd name="T27" fmla="*/ 57 h 97"/>
              <a:gd name="T28" fmla="*/ 8 w 97"/>
              <a:gd name="T29" fmla="*/ 74 h 97"/>
              <a:gd name="T30" fmla="*/ 8 w 97"/>
              <a:gd name="T31" fmla="*/ 77 h 97"/>
              <a:gd name="T32" fmla="*/ 23 w 97"/>
              <a:gd name="T33" fmla="*/ 89 h 97"/>
              <a:gd name="T34" fmla="*/ 40 w 97"/>
              <a:gd name="T35" fmla="*/ 84 h 97"/>
              <a:gd name="T36" fmla="*/ 42 w 97"/>
              <a:gd name="T37" fmla="*/ 97 h 97"/>
              <a:gd name="T38" fmla="*/ 56 w 97"/>
              <a:gd name="T39" fmla="*/ 95 h 97"/>
              <a:gd name="T40" fmla="*/ 65 w 97"/>
              <a:gd name="T41" fmla="*/ 80 h 97"/>
              <a:gd name="T42" fmla="*/ 76 w 97"/>
              <a:gd name="T43" fmla="*/ 89 h 97"/>
              <a:gd name="T44" fmla="*/ 88 w 97"/>
              <a:gd name="T45" fmla="*/ 74 h 97"/>
              <a:gd name="T46" fmla="*/ 83 w 97"/>
              <a:gd name="T47" fmla="*/ 57 h 97"/>
              <a:gd name="T48" fmla="*/ 96 w 97"/>
              <a:gd name="T49" fmla="*/ 55 h 97"/>
              <a:gd name="T50" fmla="*/ 94 w 97"/>
              <a:gd name="T51" fmla="*/ 41 h 97"/>
              <a:gd name="T52" fmla="*/ 49 w 97"/>
              <a:gd name="T53" fmla="*/ 60 h 97"/>
              <a:gd name="T54" fmla="*/ 48 w 97"/>
              <a:gd name="T55" fmla="*/ 60 h 97"/>
              <a:gd name="T56" fmla="*/ 30 w 97"/>
              <a:gd name="T57" fmla="*/ 39 h 97"/>
              <a:gd name="T58" fmla="*/ 49 w 97"/>
              <a:gd name="T59" fmla="*/ 56 h 97"/>
              <a:gd name="T60" fmla="*/ 91 w 97"/>
              <a:gd name="T61" fmla="*/ 5 h 97"/>
              <a:gd name="T62" fmla="*/ 51 w 97"/>
              <a:gd name="T63"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97">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cxnSp>
        <p:nvCxnSpPr>
          <p:cNvPr id="56" name="Straight Connector 55">
            <a:extLst>
              <a:ext uri="{FF2B5EF4-FFF2-40B4-BE49-F238E27FC236}">
                <a16:creationId xmlns:a16="http://schemas.microsoft.com/office/drawing/2014/main" id="{EFA935AE-73E1-F36C-B58D-D44CE4F6CC2D}"/>
              </a:ext>
            </a:extLst>
          </p:cNvPr>
          <p:cNvCxnSpPr>
            <a:cxnSpLocks/>
          </p:cNvCxnSpPr>
          <p:nvPr/>
        </p:nvCxnSpPr>
        <p:spPr>
          <a:xfrm>
            <a:off x="1536700" y="1394955"/>
            <a:ext cx="0" cy="5120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B8F07A9-182C-D991-5F07-E5CE41DE7C55}"/>
              </a:ext>
            </a:extLst>
          </p:cNvPr>
          <p:cNvCxnSpPr>
            <a:cxnSpLocks/>
          </p:cNvCxnSpPr>
          <p:nvPr/>
        </p:nvCxnSpPr>
        <p:spPr>
          <a:xfrm>
            <a:off x="7263072" y="1394955"/>
            <a:ext cx="0" cy="5120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511377F-12D6-996B-28FE-7B88FFD77BE7}"/>
              </a:ext>
            </a:extLst>
          </p:cNvPr>
          <p:cNvSpPr/>
          <p:nvPr/>
        </p:nvSpPr>
        <p:spPr>
          <a:xfrm>
            <a:off x="850900" y="2416279"/>
            <a:ext cx="4753318" cy="3477875"/>
          </a:xfrm>
          <a:prstGeom prst="rect">
            <a:avLst/>
          </a:prstGeom>
        </p:spPr>
        <p:txBody>
          <a:bodyPr wrap="square" lIns="0" tIns="0" rIns="0" bIns="0">
            <a:spAutoFit/>
          </a:bodyPr>
          <a:lstStyle/>
          <a:p>
            <a:pPr marL="228600" indent="-228600">
              <a:spcAft>
                <a:spcPts val="600"/>
              </a:spcAft>
              <a:buClr>
                <a:schemeClr val="tx1"/>
              </a:buClr>
              <a:buFont typeface="+mj-lt"/>
              <a:buAutoNum type="arabicPeriod"/>
            </a:pPr>
            <a:r>
              <a:rPr lang="en-US" sz="1400" dirty="0">
                <a:latin typeface="Slate Pro" panose="02000506040000020004" pitchFamily="2" charset="0"/>
                <a:sym typeface="Slate Pro" panose="02000506040000020004" pitchFamily="2" charset="0"/>
              </a:rPr>
              <a:t>Determine the right roles, headcount, and organizational chart required to make your numbers.</a:t>
            </a:r>
          </a:p>
          <a:p>
            <a:pPr marL="228600" indent="-228600">
              <a:spcAft>
                <a:spcPts val="600"/>
              </a:spcAft>
              <a:buClr>
                <a:schemeClr val="tx1"/>
              </a:buClr>
              <a:buFont typeface="+mj-lt"/>
              <a:buAutoNum type="arabicPeriod"/>
            </a:pPr>
            <a:r>
              <a:rPr lang="en-US" sz="1400" dirty="0">
                <a:latin typeface="Slate Pro" panose="02000506040000020004" pitchFamily="2" charset="0"/>
                <a:sym typeface="Slate Pro" panose="02000506040000020004" pitchFamily="2" charset="0"/>
              </a:rPr>
              <a:t>This is done by quantitatively determining the headcount that you’ll need to hit revenue targets, and subsequently designing roles that meet these targets via role clarity.</a:t>
            </a:r>
          </a:p>
          <a:p>
            <a:pPr marL="228600" indent="-228600">
              <a:spcAft>
                <a:spcPts val="600"/>
              </a:spcAft>
              <a:buClr>
                <a:schemeClr val="tx1"/>
              </a:buClr>
              <a:buFont typeface="+mj-lt"/>
              <a:buAutoNum type="arabicPeriod"/>
            </a:pPr>
            <a:r>
              <a:rPr lang="en-US" sz="1400" dirty="0">
                <a:latin typeface="Slate Pro" panose="02000506040000020004" pitchFamily="2" charset="0"/>
                <a:sym typeface="Slate Pro" panose="02000506040000020004" pitchFamily="2" charset="0"/>
              </a:rPr>
              <a:t>Organizational design can be achieved by:</a:t>
            </a:r>
          </a:p>
          <a:p>
            <a:pPr marL="460800" indent="-228600">
              <a:spcAft>
                <a:spcPts val="600"/>
              </a:spcAft>
              <a:buClr>
                <a:schemeClr val="tx1"/>
              </a:buClr>
              <a:buFont typeface="+mj-lt"/>
              <a:buAutoNum type="alphaLcPeriod"/>
            </a:pPr>
            <a:r>
              <a:rPr lang="en-US" sz="1400" dirty="0">
                <a:latin typeface="Slate Pro" panose="02000506040000020004" pitchFamily="2" charset="0"/>
                <a:sym typeface="Slate Pro" panose="02000506040000020004" pitchFamily="2" charset="0"/>
              </a:rPr>
              <a:t>Understanding headcount model needs vs top-down and bottom-up analysis.</a:t>
            </a:r>
          </a:p>
          <a:p>
            <a:pPr marL="460800" indent="-228600">
              <a:spcAft>
                <a:spcPts val="600"/>
              </a:spcAft>
              <a:buClr>
                <a:schemeClr val="tx1"/>
              </a:buClr>
              <a:buFont typeface="+mj-lt"/>
              <a:buAutoNum type="alphaLcPeriod"/>
            </a:pPr>
            <a:r>
              <a:rPr lang="en-US" sz="1400" dirty="0">
                <a:latin typeface="Slate Pro" panose="02000506040000020004" pitchFamily="2" charset="0"/>
                <a:sym typeface="Slate Pro" panose="02000506040000020004" pitchFamily="2" charset="0"/>
              </a:rPr>
              <a:t>Designing clear RACI models and job profiles.</a:t>
            </a:r>
          </a:p>
          <a:p>
            <a:pPr marL="460800" indent="-228600">
              <a:spcAft>
                <a:spcPts val="600"/>
              </a:spcAft>
              <a:buClr>
                <a:schemeClr val="tx1"/>
              </a:buClr>
              <a:buFont typeface="+mj-lt"/>
              <a:buAutoNum type="alphaLcPeriod"/>
            </a:pPr>
            <a:r>
              <a:rPr lang="en-US" sz="1400" dirty="0">
                <a:latin typeface="Slate Pro" panose="02000506040000020004" pitchFamily="2" charset="0"/>
                <a:sym typeface="Slate Pro" panose="02000506040000020004" pitchFamily="2" charset="0"/>
              </a:rPr>
              <a:t>Leveraging account segmentation to understand account potential, whitespace analysis, and cross/up sell opportunity.</a:t>
            </a:r>
          </a:p>
          <a:p>
            <a:pPr marL="460800" indent="-228600">
              <a:spcAft>
                <a:spcPts val="600"/>
              </a:spcAft>
              <a:buClr>
                <a:schemeClr val="tx1"/>
              </a:buClr>
              <a:buFont typeface="+mj-lt"/>
              <a:buAutoNum type="alphaLcPeriod"/>
            </a:pPr>
            <a:r>
              <a:rPr lang="en-US" sz="1400" dirty="0">
                <a:latin typeface="Slate Pro" panose="02000506040000020004" pitchFamily="2" charset="0"/>
                <a:sym typeface="Slate Pro" panose="02000506040000020004" pitchFamily="2" charset="0"/>
              </a:rPr>
              <a:t>Including an implementation and change management plan.</a:t>
            </a:r>
            <a:endParaRPr lang="en-US" sz="1600" dirty="0">
              <a:latin typeface="Slate Pro" panose="02000506040000020004" pitchFamily="2" charset="0"/>
              <a:sym typeface="Slate Pro" panose="02000506040000020004" pitchFamily="2" charset="0"/>
            </a:endParaRPr>
          </a:p>
        </p:txBody>
      </p:sp>
      <p:sp>
        <p:nvSpPr>
          <p:cNvPr id="65" name="Rectangle 64">
            <a:extLst>
              <a:ext uri="{FF2B5EF4-FFF2-40B4-BE49-F238E27FC236}">
                <a16:creationId xmlns:a16="http://schemas.microsoft.com/office/drawing/2014/main" id="{99C34752-F026-163F-6AF4-0D3FBA3CE7A1}"/>
              </a:ext>
            </a:extLst>
          </p:cNvPr>
          <p:cNvSpPr/>
          <p:nvPr/>
        </p:nvSpPr>
        <p:spPr>
          <a:xfrm>
            <a:off x="6577272" y="2416279"/>
            <a:ext cx="4753318" cy="3554819"/>
          </a:xfrm>
          <a:prstGeom prst="rect">
            <a:avLst/>
          </a:prstGeom>
        </p:spPr>
        <p:txBody>
          <a:bodyPr wrap="square" lIns="0" tIns="0" rIns="0" bIns="0">
            <a:spAutoFit/>
          </a:bodyPr>
          <a:lstStyle/>
          <a:p>
            <a:pPr marL="228600" indent="-228600">
              <a:spcAft>
                <a:spcPts val="600"/>
              </a:spcAft>
              <a:buClr>
                <a:schemeClr val="tx1"/>
              </a:buClr>
              <a:buFont typeface="+mj-lt"/>
              <a:buAutoNum type="arabicPeriod"/>
            </a:pPr>
            <a:r>
              <a:rPr lang="en-US" sz="1400" dirty="0">
                <a:latin typeface="Slate Pro" panose="02000506040000020004" pitchFamily="2" charset="0"/>
                <a:sym typeface="Slate Pro" panose="02000506040000020004" pitchFamily="2" charset="0"/>
              </a:rPr>
              <a:t>Coverage should be done prior to organizational design changes to help you cover market potential with the most cost-effective, direct and indirect sales channels.</a:t>
            </a:r>
          </a:p>
          <a:p>
            <a:pPr marL="228600" indent="-228600">
              <a:spcAft>
                <a:spcPts val="600"/>
              </a:spcAft>
              <a:buClr>
                <a:schemeClr val="tx1"/>
              </a:buClr>
              <a:buFont typeface="+mj-lt"/>
              <a:buAutoNum type="arabicPeriod"/>
            </a:pPr>
            <a:r>
              <a:rPr lang="en-US" sz="1400" dirty="0">
                <a:latin typeface="Slate Pro" panose="02000506040000020004" pitchFamily="2" charset="0"/>
                <a:sym typeface="Slate Pro" panose="02000506040000020004" pitchFamily="2" charset="0"/>
              </a:rPr>
              <a:t>This lets you serve the needs of your customers while optimizing CAC/CLTV.</a:t>
            </a:r>
          </a:p>
          <a:p>
            <a:pPr marL="228600" indent="-228600">
              <a:spcAft>
                <a:spcPts val="600"/>
              </a:spcAft>
              <a:buClr>
                <a:schemeClr val="tx1"/>
              </a:buClr>
              <a:buFont typeface="+mj-lt"/>
              <a:buAutoNum type="arabicPeriod"/>
            </a:pPr>
            <a:r>
              <a:rPr lang="en-US" sz="1400" dirty="0">
                <a:latin typeface="Slate Pro" panose="02000506040000020004" pitchFamily="2" charset="0"/>
                <a:sym typeface="Slate Pro" panose="02000506040000020004" pitchFamily="2" charset="0"/>
              </a:rPr>
              <a:t>Coverage model changes depend on:</a:t>
            </a:r>
          </a:p>
          <a:p>
            <a:pPr marL="460800" indent="-228600">
              <a:spcAft>
                <a:spcPts val="600"/>
              </a:spcAft>
              <a:buClr>
                <a:schemeClr val="tx1"/>
              </a:buClr>
              <a:buFont typeface="+mj-lt"/>
              <a:buAutoNum type="alphaLcPeriod"/>
            </a:pPr>
            <a:r>
              <a:rPr lang="en-US" sz="1400" dirty="0">
                <a:latin typeface="Slate Pro" panose="02000506040000020004" pitchFamily="2" charset="0"/>
                <a:sym typeface="Slate Pro" panose="02000506040000020004" pitchFamily="2" charset="0"/>
              </a:rPr>
              <a:t>Understanding buyer channel preferences.</a:t>
            </a:r>
          </a:p>
          <a:p>
            <a:pPr marL="460800" indent="-228600">
              <a:spcAft>
                <a:spcPts val="600"/>
              </a:spcAft>
              <a:buClr>
                <a:schemeClr val="tx1"/>
              </a:buClr>
              <a:buFont typeface="+mj-lt"/>
              <a:buAutoNum type="alphaLcPeriod"/>
            </a:pPr>
            <a:r>
              <a:rPr lang="en-US" sz="1400" dirty="0">
                <a:latin typeface="Slate Pro" panose="02000506040000020004" pitchFamily="2" charset="0"/>
                <a:sym typeface="Slate Pro" panose="02000506040000020004" pitchFamily="2" charset="0"/>
              </a:rPr>
              <a:t>Tracking CAC/CLTV financials.</a:t>
            </a:r>
          </a:p>
          <a:p>
            <a:pPr marL="460800" indent="-228600">
              <a:spcAft>
                <a:spcPts val="600"/>
              </a:spcAft>
              <a:buClr>
                <a:schemeClr val="tx1"/>
              </a:buClr>
              <a:buFont typeface="+mj-lt"/>
              <a:buAutoNum type="alphaLcPeriod"/>
            </a:pPr>
            <a:r>
              <a:rPr lang="en-US" sz="1400" dirty="0">
                <a:latin typeface="Slate Pro" panose="02000506040000020004" pitchFamily="2" charset="0"/>
                <a:sym typeface="Slate Pro" panose="02000506040000020004" pitchFamily="2" charset="0"/>
              </a:rPr>
              <a:t>Determining capacity model by role based on a bottom-up analysis of time.</a:t>
            </a:r>
          </a:p>
          <a:p>
            <a:pPr marL="460800" indent="-228600">
              <a:spcAft>
                <a:spcPts val="600"/>
              </a:spcAft>
              <a:buClr>
                <a:schemeClr val="tx1"/>
              </a:buClr>
              <a:buFont typeface="+mj-lt"/>
              <a:buAutoNum type="alphaLcPeriod"/>
            </a:pPr>
            <a:r>
              <a:rPr lang="en-US" sz="1400" dirty="0">
                <a:latin typeface="Slate Pro" panose="02000506040000020004" pitchFamily="2" charset="0"/>
                <a:sym typeface="Slate Pro" panose="02000506040000020004" pitchFamily="2" charset="0"/>
              </a:rPr>
              <a:t>Strategizing the right coverage plan by channel to determine what roles are needed.</a:t>
            </a:r>
          </a:p>
          <a:p>
            <a:pPr marL="460800" indent="-228600">
              <a:spcAft>
                <a:spcPts val="600"/>
              </a:spcAft>
              <a:buClr>
                <a:schemeClr val="tx1"/>
              </a:buClr>
              <a:buFont typeface="+mj-lt"/>
              <a:buAutoNum type="alphaLcPeriod"/>
            </a:pPr>
            <a:r>
              <a:rPr lang="en-US" sz="1400" dirty="0">
                <a:latin typeface="Slate Pro" panose="02000506040000020004" pitchFamily="2" charset="0"/>
                <a:sym typeface="Slate Pro" panose="02000506040000020004" pitchFamily="2" charset="0"/>
              </a:rPr>
              <a:t>Understanding how to increase selling time and/or selling capacity.</a:t>
            </a:r>
          </a:p>
        </p:txBody>
      </p:sp>
    </p:spTree>
    <p:extLst>
      <p:ext uri="{BB962C8B-B14F-4D97-AF65-F5344CB8AC3E}">
        <p14:creationId xmlns:p14="http://schemas.microsoft.com/office/powerpoint/2010/main" val="277015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BAAAF9E-8A19-A4F3-2484-DBBEAAEC92B9}"/>
              </a:ext>
            </a:extLst>
          </p:cNvPr>
          <p:cNvGraphicFramePr>
            <a:graphicFrameLocks noChangeAspect="1"/>
          </p:cNvGraphicFramePr>
          <p:nvPr>
            <p:custDataLst>
              <p:tags r:id="rId1"/>
            </p:custDataLst>
            <p:extLst>
              <p:ext uri="{D42A27DB-BD31-4B8C-83A1-F6EECF244321}">
                <p14:modId xmlns:p14="http://schemas.microsoft.com/office/powerpoint/2010/main" val="184618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36" name="Group 35">
            <a:extLst>
              <a:ext uri="{FF2B5EF4-FFF2-40B4-BE49-F238E27FC236}">
                <a16:creationId xmlns:a16="http://schemas.microsoft.com/office/drawing/2014/main" id="{0674F914-8956-6A3F-846A-651A32948080}"/>
              </a:ext>
            </a:extLst>
          </p:cNvPr>
          <p:cNvGrpSpPr/>
          <p:nvPr/>
        </p:nvGrpSpPr>
        <p:grpSpPr>
          <a:xfrm>
            <a:off x="0" y="1304925"/>
            <a:ext cx="12192000" cy="1961769"/>
            <a:chOff x="0" y="1304925"/>
            <a:chExt cx="12192000" cy="1961769"/>
          </a:xfrm>
        </p:grpSpPr>
        <p:pic>
          <p:nvPicPr>
            <p:cNvPr id="35" name="Picture 34" descr="A view of a city&#10;&#10;Description automatically generated">
              <a:extLst>
                <a:ext uri="{FF2B5EF4-FFF2-40B4-BE49-F238E27FC236}">
                  <a16:creationId xmlns:a16="http://schemas.microsoft.com/office/drawing/2014/main" id="{44E654CC-9632-270F-E7AF-FF69E276B3F0}"/>
                </a:ext>
              </a:extLst>
            </p:cNvPr>
            <p:cNvPicPr>
              <a:picLocks noChangeAspect="1"/>
            </p:cNvPicPr>
            <p:nvPr/>
          </p:nvPicPr>
          <p:blipFill rotWithShape="1">
            <a:blip r:embed="rId6"/>
            <a:srcRect t="35898" b="39966"/>
            <a:stretch/>
          </p:blipFill>
          <p:spPr>
            <a:xfrm>
              <a:off x="0" y="1304925"/>
              <a:ext cx="12192000" cy="1961769"/>
            </a:xfrm>
            <a:custGeom>
              <a:avLst/>
              <a:gdLst>
                <a:gd name="connsiteX0" fmla="*/ 0 w 12192000"/>
                <a:gd name="connsiteY0" fmla="*/ 0 h 1961769"/>
                <a:gd name="connsiteX1" fmla="*/ 12192000 w 12192000"/>
                <a:gd name="connsiteY1" fmla="*/ 0 h 1961769"/>
                <a:gd name="connsiteX2" fmla="*/ 12192000 w 12192000"/>
                <a:gd name="connsiteY2" fmla="*/ 1961769 h 1961769"/>
                <a:gd name="connsiteX3" fmla="*/ 0 w 12192000"/>
                <a:gd name="connsiteY3" fmla="*/ 1961769 h 1961769"/>
              </a:gdLst>
              <a:ahLst/>
              <a:cxnLst>
                <a:cxn ang="0">
                  <a:pos x="connsiteX0" y="connsiteY0"/>
                </a:cxn>
                <a:cxn ang="0">
                  <a:pos x="connsiteX1" y="connsiteY1"/>
                </a:cxn>
                <a:cxn ang="0">
                  <a:pos x="connsiteX2" y="connsiteY2"/>
                </a:cxn>
                <a:cxn ang="0">
                  <a:pos x="connsiteX3" y="connsiteY3"/>
                </a:cxn>
              </a:cxnLst>
              <a:rect l="l" t="t" r="r" b="b"/>
              <a:pathLst>
                <a:path w="12192000" h="1961769">
                  <a:moveTo>
                    <a:pt x="0" y="0"/>
                  </a:moveTo>
                  <a:lnTo>
                    <a:pt x="12192000" y="0"/>
                  </a:lnTo>
                  <a:lnTo>
                    <a:pt x="12192000" y="1961769"/>
                  </a:lnTo>
                  <a:lnTo>
                    <a:pt x="0" y="1961769"/>
                  </a:lnTo>
                  <a:close/>
                </a:path>
              </a:pathLst>
            </a:custGeom>
          </p:spPr>
        </p:pic>
        <p:sp>
          <p:nvSpPr>
            <p:cNvPr id="34" name="Rectangle 33">
              <a:extLst>
                <a:ext uri="{FF2B5EF4-FFF2-40B4-BE49-F238E27FC236}">
                  <a16:creationId xmlns:a16="http://schemas.microsoft.com/office/drawing/2014/main" id="{19DAD962-BF69-F2E3-7F12-F273B6892038}"/>
                </a:ext>
              </a:extLst>
            </p:cNvPr>
            <p:cNvSpPr/>
            <p:nvPr/>
          </p:nvSpPr>
          <p:spPr>
            <a:xfrm>
              <a:off x="0" y="1304925"/>
              <a:ext cx="12192000" cy="1961769"/>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p:txBody>
          <a:bodyPr vert="horz"/>
          <a:lstStyle/>
          <a:p>
            <a:r>
              <a:rPr lang="en-US" dirty="0"/>
              <a:t>Impact of a sub-optimal organizational design and coverage model</a:t>
            </a:r>
          </a:p>
        </p:txBody>
      </p:sp>
      <p:sp>
        <p:nvSpPr>
          <p:cNvPr id="3" name="Rectangle 2">
            <a:extLst>
              <a:ext uri="{FF2B5EF4-FFF2-40B4-BE49-F238E27FC236}">
                <a16:creationId xmlns:a16="http://schemas.microsoft.com/office/drawing/2014/main" id="{378C67CA-ECF8-11AC-A116-307233CF0A69}"/>
              </a:ext>
            </a:extLst>
          </p:cNvPr>
          <p:cNvSpPr/>
          <p:nvPr/>
        </p:nvSpPr>
        <p:spPr>
          <a:xfrm>
            <a:off x="609600" y="2676906"/>
            <a:ext cx="589788" cy="5897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late Pro" panose="02000506040000020004" pitchFamily="2" charset="0"/>
                <a:sym typeface="Slate Pro" panose="02000506040000020004" pitchFamily="2" charset="0"/>
              </a:rPr>
              <a:t>01</a:t>
            </a:r>
          </a:p>
        </p:txBody>
      </p:sp>
      <p:sp>
        <p:nvSpPr>
          <p:cNvPr id="4" name="Google Shape;106;p4">
            <a:extLst>
              <a:ext uri="{FF2B5EF4-FFF2-40B4-BE49-F238E27FC236}">
                <a16:creationId xmlns:a16="http://schemas.microsoft.com/office/drawing/2014/main" id="{08A9B920-ACCD-F3AC-FE52-935C7F24BA0D}"/>
              </a:ext>
            </a:extLst>
          </p:cNvPr>
          <p:cNvSpPr/>
          <p:nvPr/>
        </p:nvSpPr>
        <p:spPr>
          <a:xfrm>
            <a:off x="609600" y="3441100"/>
            <a:ext cx="1600199" cy="1969770"/>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600" b="1" dirty="0">
                <a:latin typeface="Slate Pro" panose="02000506040000020004" pitchFamily="2" charset="0"/>
                <a:ea typeface="Century Gothic"/>
                <a:cs typeface="Century Gothic"/>
                <a:sym typeface="Slate Pro" panose="02000506040000020004" pitchFamily="2" charset="0"/>
              </a:rPr>
              <a:t>Misalignment between functions, including sales, customer success, renewals, and marketing</a:t>
            </a:r>
          </a:p>
        </p:txBody>
      </p:sp>
      <p:cxnSp>
        <p:nvCxnSpPr>
          <p:cNvPr id="6" name="Straight Connector 5">
            <a:extLst>
              <a:ext uri="{FF2B5EF4-FFF2-40B4-BE49-F238E27FC236}">
                <a16:creationId xmlns:a16="http://schemas.microsoft.com/office/drawing/2014/main" id="{0874EBBB-4265-5022-3145-79890197E365}"/>
              </a:ext>
            </a:extLst>
          </p:cNvPr>
          <p:cNvCxnSpPr/>
          <p:nvPr/>
        </p:nvCxnSpPr>
        <p:spPr>
          <a:xfrm>
            <a:off x="609600" y="6172200"/>
            <a:ext cx="15987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4E4F305-D90F-028F-8698-995443C409EF}"/>
              </a:ext>
            </a:extLst>
          </p:cNvPr>
          <p:cNvSpPr/>
          <p:nvPr/>
        </p:nvSpPr>
        <p:spPr>
          <a:xfrm>
            <a:off x="2484120" y="2676906"/>
            <a:ext cx="589788" cy="5897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late Pro" panose="02000506040000020004" pitchFamily="2" charset="0"/>
                <a:sym typeface="Slate Pro" panose="02000506040000020004" pitchFamily="2" charset="0"/>
              </a:rPr>
              <a:t>02</a:t>
            </a:r>
          </a:p>
        </p:txBody>
      </p:sp>
      <p:sp>
        <p:nvSpPr>
          <p:cNvPr id="12" name="Google Shape;106;p4">
            <a:extLst>
              <a:ext uri="{FF2B5EF4-FFF2-40B4-BE49-F238E27FC236}">
                <a16:creationId xmlns:a16="http://schemas.microsoft.com/office/drawing/2014/main" id="{B0344E01-93B4-9BE3-9902-8BA8E708F165}"/>
              </a:ext>
            </a:extLst>
          </p:cNvPr>
          <p:cNvSpPr/>
          <p:nvPr/>
        </p:nvSpPr>
        <p:spPr>
          <a:xfrm>
            <a:off x="2484120" y="3441100"/>
            <a:ext cx="1600199" cy="123110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600" b="1" dirty="0">
                <a:latin typeface="Slate Pro" panose="02000506040000020004" pitchFamily="2" charset="0"/>
                <a:ea typeface="Century Gothic"/>
                <a:cs typeface="Century Gothic"/>
                <a:sym typeface="Slate Pro" panose="02000506040000020004" pitchFamily="2" charset="0"/>
              </a:rPr>
              <a:t>Incorrectly covering accounts, verticals, regions, and channels </a:t>
            </a:r>
          </a:p>
        </p:txBody>
      </p:sp>
      <p:cxnSp>
        <p:nvCxnSpPr>
          <p:cNvPr id="14" name="Straight Connector 13">
            <a:extLst>
              <a:ext uri="{FF2B5EF4-FFF2-40B4-BE49-F238E27FC236}">
                <a16:creationId xmlns:a16="http://schemas.microsoft.com/office/drawing/2014/main" id="{AE3314CD-3119-C486-94A3-CDC27B5B00CC}"/>
              </a:ext>
            </a:extLst>
          </p:cNvPr>
          <p:cNvCxnSpPr/>
          <p:nvPr/>
        </p:nvCxnSpPr>
        <p:spPr>
          <a:xfrm>
            <a:off x="2484120" y="6172200"/>
            <a:ext cx="15987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5058109-5946-5BBA-F014-0F1B1D139A00}"/>
              </a:ext>
            </a:extLst>
          </p:cNvPr>
          <p:cNvSpPr/>
          <p:nvPr/>
        </p:nvSpPr>
        <p:spPr>
          <a:xfrm>
            <a:off x="4358640" y="2676906"/>
            <a:ext cx="589788" cy="5897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late Pro" panose="02000506040000020004" pitchFamily="2" charset="0"/>
                <a:sym typeface="Slate Pro" panose="02000506040000020004" pitchFamily="2" charset="0"/>
              </a:rPr>
              <a:t>03</a:t>
            </a:r>
          </a:p>
        </p:txBody>
      </p:sp>
      <p:sp>
        <p:nvSpPr>
          <p:cNvPr id="18" name="Google Shape;106;p4">
            <a:extLst>
              <a:ext uri="{FF2B5EF4-FFF2-40B4-BE49-F238E27FC236}">
                <a16:creationId xmlns:a16="http://schemas.microsoft.com/office/drawing/2014/main" id="{3FE71039-EAF9-16A5-F52E-B32322EA3D8E}"/>
              </a:ext>
            </a:extLst>
          </p:cNvPr>
          <p:cNvSpPr/>
          <p:nvPr/>
        </p:nvSpPr>
        <p:spPr>
          <a:xfrm>
            <a:off x="4358640" y="3441100"/>
            <a:ext cx="1600199" cy="1477328"/>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600" b="1" dirty="0">
                <a:latin typeface="Slate Pro" panose="02000506040000020004" pitchFamily="2" charset="0"/>
                <a:ea typeface="Century Gothic"/>
                <a:cs typeface="Century Gothic"/>
                <a:sym typeface="Slate Pro" panose="02000506040000020004" pitchFamily="2" charset="0"/>
              </a:rPr>
              <a:t>Reps focusing too much of their time on the wrong accounts, verticals, or channels </a:t>
            </a:r>
          </a:p>
        </p:txBody>
      </p:sp>
      <p:cxnSp>
        <p:nvCxnSpPr>
          <p:cNvPr id="19" name="Straight Connector 18">
            <a:extLst>
              <a:ext uri="{FF2B5EF4-FFF2-40B4-BE49-F238E27FC236}">
                <a16:creationId xmlns:a16="http://schemas.microsoft.com/office/drawing/2014/main" id="{9B9276D1-AF8F-2368-0FA7-9670A8B6E6B6}"/>
              </a:ext>
            </a:extLst>
          </p:cNvPr>
          <p:cNvCxnSpPr/>
          <p:nvPr/>
        </p:nvCxnSpPr>
        <p:spPr>
          <a:xfrm>
            <a:off x="4358640" y="6172200"/>
            <a:ext cx="15987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07620EF-316D-C386-E771-EAE269638E7A}"/>
              </a:ext>
            </a:extLst>
          </p:cNvPr>
          <p:cNvSpPr/>
          <p:nvPr/>
        </p:nvSpPr>
        <p:spPr>
          <a:xfrm>
            <a:off x="6233160" y="2676906"/>
            <a:ext cx="589788" cy="5897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late Pro" panose="02000506040000020004" pitchFamily="2" charset="0"/>
                <a:sym typeface="Slate Pro" panose="02000506040000020004" pitchFamily="2" charset="0"/>
              </a:rPr>
              <a:t>04</a:t>
            </a:r>
          </a:p>
        </p:txBody>
      </p:sp>
      <p:sp>
        <p:nvSpPr>
          <p:cNvPr id="22" name="Google Shape;106;p4">
            <a:extLst>
              <a:ext uri="{FF2B5EF4-FFF2-40B4-BE49-F238E27FC236}">
                <a16:creationId xmlns:a16="http://schemas.microsoft.com/office/drawing/2014/main" id="{6A5B5234-6CD2-6BDC-6445-A84292D0C5E5}"/>
              </a:ext>
            </a:extLst>
          </p:cNvPr>
          <p:cNvSpPr/>
          <p:nvPr/>
        </p:nvSpPr>
        <p:spPr>
          <a:xfrm>
            <a:off x="6233160" y="3441100"/>
            <a:ext cx="1600199" cy="1969770"/>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600" b="1" dirty="0">
                <a:latin typeface="Slate Pro" panose="02000506040000020004" pitchFamily="2" charset="0"/>
                <a:ea typeface="Century Gothic"/>
                <a:cs typeface="Century Gothic"/>
                <a:sym typeface="Slate Pro" panose="02000506040000020004" pitchFamily="2" charset="0"/>
              </a:rPr>
              <a:t>Inaccurate account coverage hampers rep productivity, impacting sales numbers and increasing quota misses</a:t>
            </a:r>
          </a:p>
        </p:txBody>
      </p:sp>
      <p:cxnSp>
        <p:nvCxnSpPr>
          <p:cNvPr id="23" name="Straight Connector 22">
            <a:extLst>
              <a:ext uri="{FF2B5EF4-FFF2-40B4-BE49-F238E27FC236}">
                <a16:creationId xmlns:a16="http://schemas.microsoft.com/office/drawing/2014/main" id="{AF5FB372-5038-2C47-545F-107C6B37903A}"/>
              </a:ext>
            </a:extLst>
          </p:cNvPr>
          <p:cNvCxnSpPr/>
          <p:nvPr/>
        </p:nvCxnSpPr>
        <p:spPr>
          <a:xfrm>
            <a:off x="6233160" y="6172200"/>
            <a:ext cx="15987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8323C90-00DF-66E4-2C6E-60DE2D4D684E}"/>
              </a:ext>
            </a:extLst>
          </p:cNvPr>
          <p:cNvSpPr/>
          <p:nvPr/>
        </p:nvSpPr>
        <p:spPr>
          <a:xfrm>
            <a:off x="8107680" y="2676906"/>
            <a:ext cx="589788" cy="5897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late Pro" panose="02000506040000020004" pitchFamily="2" charset="0"/>
                <a:sym typeface="Slate Pro" panose="02000506040000020004" pitchFamily="2" charset="0"/>
              </a:rPr>
              <a:t>05</a:t>
            </a:r>
          </a:p>
        </p:txBody>
      </p:sp>
      <p:sp>
        <p:nvSpPr>
          <p:cNvPr id="26" name="Google Shape;106;p4">
            <a:extLst>
              <a:ext uri="{FF2B5EF4-FFF2-40B4-BE49-F238E27FC236}">
                <a16:creationId xmlns:a16="http://schemas.microsoft.com/office/drawing/2014/main" id="{2FDE552F-BCC5-74F1-9692-5E426E155793}"/>
              </a:ext>
            </a:extLst>
          </p:cNvPr>
          <p:cNvSpPr/>
          <p:nvPr/>
        </p:nvSpPr>
        <p:spPr>
          <a:xfrm>
            <a:off x="8107680" y="3441100"/>
            <a:ext cx="1600199" cy="2215991"/>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600" b="1" dirty="0">
                <a:latin typeface="Slate Pro" panose="02000506040000020004" pitchFamily="2" charset="0"/>
                <a:ea typeface="Century Gothic"/>
                <a:cs typeface="Century Gothic"/>
                <a:sym typeface="Slate Pro" panose="02000506040000020004" pitchFamily="2" charset="0"/>
              </a:rPr>
              <a:t>Lack of focus or confusion within sales teams can lead to low employee engagement, which leads to higher attrition rates </a:t>
            </a:r>
          </a:p>
        </p:txBody>
      </p:sp>
      <p:cxnSp>
        <p:nvCxnSpPr>
          <p:cNvPr id="27" name="Straight Connector 26">
            <a:extLst>
              <a:ext uri="{FF2B5EF4-FFF2-40B4-BE49-F238E27FC236}">
                <a16:creationId xmlns:a16="http://schemas.microsoft.com/office/drawing/2014/main" id="{EEBADCD6-F311-5E60-DACA-2FDFB7A5C9AA}"/>
              </a:ext>
            </a:extLst>
          </p:cNvPr>
          <p:cNvCxnSpPr/>
          <p:nvPr/>
        </p:nvCxnSpPr>
        <p:spPr>
          <a:xfrm>
            <a:off x="8107680" y="6172200"/>
            <a:ext cx="15987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9AEC5A9-0855-08CA-F354-585C6FD1DF80}"/>
              </a:ext>
            </a:extLst>
          </p:cNvPr>
          <p:cNvSpPr/>
          <p:nvPr/>
        </p:nvSpPr>
        <p:spPr>
          <a:xfrm>
            <a:off x="9982201" y="2676906"/>
            <a:ext cx="589788" cy="5897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late Pro" panose="02000506040000020004" pitchFamily="2" charset="0"/>
                <a:sym typeface="Slate Pro" panose="02000506040000020004" pitchFamily="2" charset="0"/>
              </a:rPr>
              <a:t>06</a:t>
            </a:r>
          </a:p>
        </p:txBody>
      </p:sp>
      <p:sp>
        <p:nvSpPr>
          <p:cNvPr id="31" name="Google Shape;106;p4">
            <a:extLst>
              <a:ext uri="{FF2B5EF4-FFF2-40B4-BE49-F238E27FC236}">
                <a16:creationId xmlns:a16="http://schemas.microsoft.com/office/drawing/2014/main" id="{70E89F52-BBE0-69E6-F8E7-63A8CD6FCEF8}"/>
              </a:ext>
            </a:extLst>
          </p:cNvPr>
          <p:cNvSpPr/>
          <p:nvPr/>
        </p:nvSpPr>
        <p:spPr>
          <a:xfrm>
            <a:off x="9982201" y="3441100"/>
            <a:ext cx="1600199" cy="2215991"/>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600" b="1" dirty="0">
                <a:latin typeface="Slate Pro" panose="02000506040000020004" pitchFamily="2" charset="0"/>
                <a:ea typeface="Century Gothic"/>
                <a:cs typeface="Century Gothic"/>
                <a:sym typeface="Slate Pro" panose="02000506040000020004" pitchFamily="2" charset="0"/>
              </a:rPr>
              <a:t>Reduced productivity and high attrition rates can cause customer satisfaction issues, lowering customer retention</a:t>
            </a:r>
          </a:p>
        </p:txBody>
      </p:sp>
      <p:cxnSp>
        <p:nvCxnSpPr>
          <p:cNvPr id="32" name="Straight Connector 31">
            <a:extLst>
              <a:ext uri="{FF2B5EF4-FFF2-40B4-BE49-F238E27FC236}">
                <a16:creationId xmlns:a16="http://schemas.microsoft.com/office/drawing/2014/main" id="{C6D633D7-84D0-ED3D-4888-06D7CD8357D4}"/>
              </a:ext>
            </a:extLst>
          </p:cNvPr>
          <p:cNvCxnSpPr/>
          <p:nvPr/>
        </p:nvCxnSpPr>
        <p:spPr>
          <a:xfrm>
            <a:off x="9982201" y="6172200"/>
            <a:ext cx="15987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387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4F060B2-D49D-78CA-061F-047C65AF5A3E}"/>
              </a:ext>
            </a:extLst>
          </p:cNvPr>
          <p:cNvGraphicFramePr>
            <a:graphicFrameLocks noChangeAspect="1"/>
          </p:cNvGraphicFramePr>
          <p:nvPr>
            <p:custDataLst>
              <p:tags r:id="rId1"/>
            </p:custDataLst>
            <p:extLst>
              <p:ext uri="{D42A27DB-BD31-4B8C-83A1-F6EECF244321}">
                <p14:modId xmlns:p14="http://schemas.microsoft.com/office/powerpoint/2010/main" val="462382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p:txBody>
          <a:bodyPr vert="horz"/>
          <a:lstStyle/>
          <a:p>
            <a:r>
              <a:rPr lang="en-US" dirty="0"/>
              <a:t>How to launch a successful organizational design and coverage model</a:t>
            </a:r>
          </a:p>
        </p:txBody>
      </p:sp>
      <p:pic>
        <p:nvPicPr>
          <p:cNvPr id="2" name="Picture 1">
            <a:extLst>
              <a:ext uri="{FF2B5EF4-FFF2-40B4-BE49-F238E27FC236}">
                <a16:creationId xmlns:a16="http://schemas.microsoft.com/office/drawing/2014/main" id="{A395D1C1-314B-3836-3344-B7541530A0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103" r="43477" b="78676"/>
          <a:stretch/>
        </p:blipFill>
        <p:spPr>
          <a:xfrm>
            <a:off x="609599" y="1117600"/>
            <a:ext cx="3848101" cy="974212"/>
          </a:xfrm>
          <a:custGeom>
            <a:avLst/>
            <a:gdLst>
              <a:gd name="connsiteX0" fmla="*/ 0 w 5235916"/>
              <a:gd name="connsiteY0" fmla="*/ 0 h 1066800"/>
              <a:gd name="connsiteX1" fmla="*/ 5235916 w 5235916"/>
              <a:gd name="connsiteY1" fmla="*/ 0 h 1066800"/>
              <a:gd name="connsiteX2" fmla="*/ 5235916 w 5235916"/>
              <a:gd name="connsiteY2" fmla="*/ 1066800 h 1066800"/>
              <a:gd name="connsiteX3" fmla="*/ 0 w 5235916"/>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5235916" h="1066800">
                <a:moveTo>
                  <a:pt x="0" y="0"/>
                </a:moveTo>
                <a:lnTo>
                  <a:pt x="5235916" y="0"/>
                </a:lnTo>
                <a:lnTo>
                  <a:pt x="5235916" y="1066800"/>
                </a:lnTo>
                <a:lnTo>
                  <a:pt x="0" y="1066800"/>
                </a:lnTo>
                <a:close/>
              </a:path>
            </a:pathLst>
          </a:custGeom>
        </p:spPr>
      </p:pic>
      <p:sp>
        <p:nvSpPr>
          <p:cNvPr id="5" name="Rectangle 4">
            <a:extLst>
              <a:ext uri="{FF2B5EF4-FFF2-40B4-BE49-F238E27FC236}">
                <a16:creationId xmlns:a16="http://schemas.microsoft.com/office/drawing/2014/main" id="{75712D50-72F3-3C79-AFD7-E56784ECB7A3}"/>
              </a:ext>
            </a:extLst>
          </p:cNvPr>
          <p:cNvSpPr/>
          <p:nvPr/>
        </p:nvSpPr>
        <p:spPr>
          <a:xfrm>
            <a:off x="609599" y="1117600"/>
            <a:ext cx="3848101" cy="974212"/>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24" name="Group 23">
            <a:extLst>
              <a:ext uri="{FF2B5EF4-FFF2-40B4-BE49-F238E27FC236}">
                <a16:creationId xmlns:a16="http://schemas.microsoft.com/office/drawing/2014/main" id="{DB24DED3-04DF-D9EB-52EA-571B0E4E9B45}"/>
              </a:ext>
            </a:extLst>
          </p:cNvPr>
          <p:cNvGrpSpPr/>
          <p:nvPr/>
        </p:nvGrpSpPr>
        <p:grpSpPr>
          <a:xfrm>
            <a:off x="851931" y="1374002"/>
            <a:ext cx="3363437" cy="553998"/>
            <a:chOff x="903763" y="1374002"/>
            <a:chExt cx="3363437" cy="553998"/>
          </a:xfrm>
        </p:grpSpPr>
        <p:sp>
          <p:nvSpPr>
            <p:cNvPr id="8" name="Rectangle 7">
              <a:extLst>
                <a:ext uri="{FF2B5EF4-FFF2-40B4-BE49-F238E27FC236}">
                  <a16:creationId xmlns:a16="http://schemas.microsoft.com/office/drawing/2014/main" id="{7DF3A627-F4C2-3F04-7991-9B548AF62BD9}"/>
                </a:ext>
              </a:extLst>
            </p:cNvPr>
            <p:cNvSpPr/>
            <p:nvPr/>
          </p:nvSpPr>
          <p:spPr>
            <a:xfrm>
              <a:off x="1805784" y="1374002"/>
              <a:ext cx="2461416" cy="5539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Project Management Requirements</a:t>
              </a:r>
            </a:p>
          </p:txBody>
        </p:sp>
        <p:cxnSp>
          <p:nvCxnSpPr>
            <p:cNvPr id="10" name="Straight Connector 9">
              <a:extLst>
                <a:ext uri="{FF2B5EF4-FFF2-40B4-BE49-F238E27FC236}">
                  <a16:creationId xmlns:a16="http://schemas.microsoft.com/office/drawing/2014/main" id="{E1CED101-40B4-E0AD-A814-7E9381EBB656}"/>
                </a:ext>
              </a:extLst>
            </p:cNvPr>
            <p:cNvCxnSpPr>
              <a:cxnSpLocks/>
            </p:cNvCxnSpPr>
            <p:nvPr/>
          </p:nvCxnSpPr>
          <p:spPr>
            <a:xfrm>
              <a:off x="1524160" y="1394955"/>
              <a:ext cx="0" cy="5120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4">
              <a:extLst>
                <a:ext uri="{FF2B5EF4-FFF2-40B4-BE49-F238E27FC236}">
                  <a16:creationId xmlns:a16="http://schemas.microsoft.com/office/drawing/2014/main" id="{5F1D6900-F87B-D1F3-AB51-BD89CBDCF855}"/>
                </a:ext>
              </a:extLst>
            </p:cNvPr>
            <p:cNvGrpSpPr>
              <a:grpSpLocks noChangeAspect="1"/>
            </p:cNvGrpSpPr>
            <p:nvPr/>
          </p:nvGrpSpPr>
          <p:grpSpPr bwMode="auto">
            <a:xfrm>
              <a:off x="903763" y="1482485"/>
              <a:ext cx="338773" cy="337028"/>
              <a:chOff x="305" y="1046"/>
              <a:chExt cx="194" cy="193"/>
            </a:xfrm>
            <a:solidFill>
              <a:schemeClr val="bg1"/>
            </a:solidFill>
          </p:grpSpPr>
          <p:sp>
            <p:nvSpPr>
              <p:cNvPr id="15" name="Freeform 5">
                <a:extLst>
                  <a:ext uri="{FF2B5EF4-FFF2-40B4-BE49-F238E27FC236}">
                    <a16:creationId xmlns:a16="http://schemas.microsoft.com/office/drawing/2014/main" id="{93B800EB-17BE-3431-84E6-9675D53A9D1C}"/>
                  </a:ext>
                </a:extLst>
              </p:cNvPr>
              <p:cNvSpPr>
                <a:spLocks/>
              </p:cNvSpPr>
              <p:nvPr/>
            </p:nvSpPr>
            <p:spPr bwMode="auto">
              <a:xfrm>
                <a:off x="442" y="1118"/>
                <a:ext cx="41" cy="121"/>
              </a:xfrm>
              <a:custGeom>
                <a:avLst/>
                <a:gdLst>
                  <a:gd name="T0" fmla="*/ 20 w 20"/>
                  <a:gd name="T1" fmla="*/ 40 h 60"/>
                  <a:gd name="T2" fmla="*/ 20 w 20"/>
                  <a:gd name="T3" fmla="*/ 0 h 60"/>
                  <a:gd name="T4" fmla="*/ 0 w 20"/>
                  <a:gd name="T5" fmla="*/ 0 h 60"/>
                  <a:gd name="T6" fmla="*/ 0 w 20"/>
                  <a:gd name="T7" fmla="*/ 40 h 60"/>
                  <a:gd name="T8" fmla="*/ 2 w 20"/>
                  <a:gd name="T9" fmla="*/ 42 h 60"/>
                  <a:gd name="T10" fmla="*/ 4 w 20"/>
                  <a:gd name="T11" fmla="*/ 42 h 60"/>
                  <a:gd name="T12" fmla="*/ 4 w 20"/>
                  <a:gd name="T13" fmla="*/ 48 h 60"/>
                  <a:gd name="T14" fmla="*/ 6 w 20"/>
                  <a:gd name="T15" fmla="*/ 50 h 60"/>
                  <a:gd name="T16" fmla="*/ 8 w 20"/>
                  <a:gd name="T17" fmla="*/ 50 h 60"/>
                  <a:gd name="T18" fmla="*/ 8 w 20"/>
                  <a:gd name="T19" fmla="*/ 58 h 60"/>
                  <a:gd name="T20" fmla="*/ 10 w 20"/>
                  <a:gd name="T21" fmla="*/ 60 h 60"/>
                  <a:gd name="T22" fmla="*/ 12 w 20"/>
                  <a:gd name="T23" fmla="*/ 58 h 60"/>
                  <a:gd name="T24" fmla="*/ 12 w 20"/>
                  <a:gd name="T25" fmla="*/ 50 h 60"/>
                  <a:gd name="T26" fmla="*/ 14 w 20"/>
                  <a:gd name="T27" fmla="*/ 50 h 60"/>
                  <a:gd name="T28" fmla="*/ 16 w 20"/>
                  <a:gd name="T29" fmla="*/ 48 h 60"/>
                  <a:gd name="T30" fmla="*/ 16 w 20"/>
                  <a:gd name="T31" fmla="*/ 42 h 60"/>
                  <a:gd name="T32" fmla="*/ 18 w 20"/>
                  <a:gd name="T33" fmla="*/ 42 h 60"/>
                  <a:gd name="T34" fmla="*/ 20 w 20"/>
                  <a:gd name="T35"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60">
                    <a:moveTo>
                      <a:pt x="20" y="40"/>
                    </a:moveTo>
                    <a:cubicBezTo>
                      <a:pt x="20" y="0"/>
                      <a:pt x="20" y="0"/>
                      <a:pt x="20" y="0"/>
                    </a:cubicBezTo>
                    <a:cubicBezTo>
                      <a:pt x="0" y="0"/>
                      <a:pt x="0" y="0"/>
                      <a:pt x="0" y="0"/>
                    </a:cubicBezTo>
                    <a:cubicBezTo>
                      <a:pt x="0" y="40"/>
                      <a:pt x="0" y="40"/>
                      <a:pt x="0" y="40"/>
                    </a:cubicBezTo>
                    <a:cubicBezTo>
                      <a:pt x="0" y="41"/>
                      <a:pt x="1" y="42"/>
                      <a:pt x="2" y="42"/>
                    </a:cubicBezTo>
                    <a:cubicBezTo>
                      <a:pt x="4" y="42"/>
                      <a:pt x="4" y="42"/>
                      <a:pt x="4" y="42"/>
                    </a:cubicBezTo>
                    <a:cubicBezTo>
                      <a:pt x="4" y="48"/>
                      <a:pt x="4" y="48"/>
                      <a:pt x="4" y="48"/>
                    </a:cubicBezTo>
                    <a:cubicBezTo>
                      <a:pt x="4" y="49"/>
                      <a:pt x="5" y="50"/>
                      <a:pt x="6" y="50"/>
                    </a:cubicBezTo>
                    <a:cubicBezTo>
                      <a:pt x="8" y="50"/>
                      <a:pt x="8" y="50"/>
                      <a:pt x="8" y="50"/>
                    </a:cubicBezTo>
                    <a:cubicBezTo>
                      <a:pt x="8" y="58"/>
                      <a:pt x="8" y="58"/>
                      <a:pt x="8" y="58"/>
                    </a:cubicBezTo>
                    <a:cubicBezTo>
                      <a:pt x="8" y="59"/>
                      <a:pt x="9" y="60"/>
                      <a:pt x="10" y="60"/>
                    </a:cubicBezTo>
                    <a:cubicBezTo>
                      <a:pt x="11" y="60"/>
                      <a:pt x="12" y="59"/>
                      <a:pt x="12" y="58"/>
                    </a:cubicBezTo>
                    <a:cubicBezTo>
                      <a:pt x="12" y="50"/>
                      <a:pt x="12" y="50"/>
                      <a:pt x="12" y="50"/>
                    </a:cubicBezTo>
                    <a:cubicBezTo>
                      <a:pt x="14" y="50"/>
                      <a:pt x="14" y="50"/>
                      <a:pt x="14" y="50"/>
                    </a:cubicBezTo>
                    <a:cubicBezTo>
                      <a:pt x="15" y="50"/>
                      <a:pt x="16" y="49"/>
                      <a:pt x="16" y="48"/>
                    </a:cubicBezTo>
                    <a:cubicBezTo>
                      <a:pt x="16" y="42"/>
                      <a:pt x="16" y="42"/>
                      <a:pt x="16" y="42"/>
                    </a:cubicBezTo>
                    <a:cubicBezTo>
                      <a:pt x="18" y="42"/>
                      <a:pt x="18" y="42"/>
                      <a:pt x="18" y="42"/>
                    </a:cubicBezTo>
                    <a:cubicBezTo>
                      <a:pt x="19" y="42"/>
                      <a:pt x="20" y="41"/>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latin typeface="Slate Pro" panose="02000506040000020004" pitchFamily="2" charset="0"/>
                  <a:sym typeface="Slate Pro" panose="02000506040000020004" pitchFamily="2" charset="0"/>
                </a:endParaRPr>
              </a:p>
            </p:txBody>
          </p:sp>
          <p:sp>
            <p:nvSpPr>
              <p:cNvPr id="16" name="Freeform 6">
                <a:extLst>
                  <a:ext uri="{FF2B5EF4-FFF2-40B4-BE49-F238E27FC236}">
                    <a16:creationId xmlns:a16="http://schemas.microsoft.com/office/drawing/2014/main" id="{01361D45-3E5B-5AB8-B0A3-54CF85EC4AD9}"/>
                  </a:ext>
                </a:extLst>
              </p:cNvPr>
              <p:cNvSpPr>
                <a:spLocks/>
              </p:cNvSpPr>
              <p:nvPr/>
            </p:nvSpPr>
            <p:spPr bwMode="auto">
              <a:xfrm>
                <a:off x="442" y="1046"/>
                <a:ext cx="57" cy="97"/>
              </a:xfrm>
              <a:custGeom>
                <a:avLst/>
                <a:gdLst>
                  <a:gd name="T0" fmla="*/ 28 w 28"/>
                  <a:gd name="T1" fmla="*/ 14 h 48"/>
                  <a:gd name="T2" fmla="*/ 20 w 28"/>
                  <a:gd name="T3" fmla="*/ 4 h 48"/>
                  <a:gd name="T4" fmla="*/ 20 w 28"/>
                  <a:gd name="T5" fmla="*/ 2 h 48"/>
                  <a:gd name="T6" fmla="*/ 18 w 28"/>
                  <a:gd name="T7" fmla="*/ 0 h 48"/>
                  <a:gd name="T8" fmla="*/ 2 w 28"/>
                  <a:gd name="T9" fmla="*/ 0 h 48"/>
                  <a:gd name="T10" fmla="*/ 0 w 28"/>
                  <a:gd name="T11" fmla="*/ 2 h 48"/>
                  <a:gd name="T12" fmla="*/ 0 w 28"/>
                  <a:gd name="T13" fmla="*/ 32 h 48"/>
                  <a:gd name="T14" fmla="*/ 20 w 28"/>
                  <a:gd name="T15" fmla="*/ 32 h 48"/>
                  <a:gd name="T16" fmla="*/ 20 w 28"/>
                  <a:gd name="T17" fmla="*/ 8 h 48"/>
                  <a:gd name="T18" fmla="*/ 24 w 28"/>
                  <a:gd name="T19" fmla="*/ 14 h 48"/>
                  <a:gd name="T20" fmla="*/ 24 w 28"/>
                  <a:gd name="T21" fmla="*/ 46 h 48"/>
                  <a:gd name="T22" fmla="*/ 26 w 28"/>
                  <a:gd name="T23" fmla="*/ 48 h 48"/>
                  <a:gd name="T24" fmla="*/ 28 w 28"/>
                  <a:gd name="T25" fmla="*/ 46 h 48"/>
                  <a:gd name="T26" fmla="*/ 28 w 28"/>
                  <a:gd name="T2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48">
                    <a:moveTo>
                      <a:pt x="28" y="14"/>
                    </a:moveTo>
                    <a:cubicBezTo>
                      <a:pt x="28" y="9"/>
                      <a:pt x="25" y="5"/>
                      <a:pt x="20" y="4"/>
                    </a:cubicBezTo>
                    <a:cubicBezTo>
                      <a:pt x="20" y="2"/>
                      <a:pt x="20" y="2"/>
                      <a:pt x="20" y="2"/>
                    </a:cubicBezTo>
                    <a:cubicBezTo>
                      <a:pt x="20" y="1"/>
                      <a:pt x="19" y="0"/>
                      <a:pt x="18" y="0"/>
                    </a:cubicBezTo>
                    <a:cubicBezTo>
                      <a:pt x="2" y="0"/>
                      <a:pt x="2" y="0"/>
                      <a:pt x="2" y="0"/>
                    </a:cubicBezTo>
                    <a:cubicBezTo>
                      <a:pt x="1" y="0"/>
                      <a:pt x="0" y="1"/>
                      <a:pt x="0" y="2"/>
                    </a:cubicBezTo>
                    <a:cubicBezTo>
                      <a:pt x="0" y="32"/>
                      <a:pt x="0" y="32"/>
                      <a:pt x="0" y="32"/>
                    </a:cubicBezTo>
                    <a:cubicBezTo>
                      <a:pt x="20" y="32"/>
                      <a:pt x="20" y="32"/>
                      <a:pt x="20" y="32"/>
                    </a:cubicBezTo>
                    <a:cubicBezTo>
                      <a:pt x="20" y="8"/>
                      <a:pt x="20" y="8"/>
                      <a:pt x="20" y="8"/>
                    </a:cubicBezTo>
                    <a:cubicBezTo>
                      <a:pt x="22" y="9"/>
                      <a:pt x="24" y="11"/>
                      <a:pt x="24" y="14"/>
                    </a:cubicBezTo>
                    <a:cubicBezTo>
                      <a:pt x="24" y="46"/>
                      <a:pt x="24" y="46"/>
                      <a:pt x="24" y="46"/>
                    </a:cubicBezTo>
                    <a:cubicBezTo>
                      <a:pt x="24" y="47"/>
                      <a:pt x="25" y="48"/>
                      <a:pt x="26" y="48"/>
                    </a:cubicBezTo>
                    <a:cubicBezTo>
                      <a:pt x="27" y="48"/>
                      <a:pt x="28" y="47"/>
                      <a:pt x="28" y="46"/>
                    </a:cubicBezTo>
                    <a:lnTo>
                      <a:pt x="2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latin typeface="Slate Pro" panose="02000506040000020004" pitchFamily="2" charset="0"/>
                  <a:sym typeface="Slate Pro" panose="02000506040000020004" pitchFamily="2" charset="0"/>
                </a:endParaRPr>
              </a:p>
            </p:txBody>
          </p:sp>
          <p:sp>
            <p:nvSpPr>
              <p:cNvPr id="20" name="Freeform 7">
                <a:extLst>
                  <a:ext uri="{FF2B5EF4-FFF2-40B4-BE49-F238E27FC236}">
                    <a16:creationId xmlns:a16="http://schemas.microsoft.com/office/drawing/2014/main" id="{B58D8025-FD23-2C16-A6D7-F7717DAAA58B}"/>
                  </a:ext>
                </a:extLst>
              </p:cNvPr>
              <p:cNvSpPr>
                <a:spLocks noEditPoints="1"/>
              </p:cNvSpPr>
              <p:nvPr/>
            </p:nvSpPr>
            <p:spPr bwMode="auto">
              <a:xfrm>
                <a:off x="305" y="1062"/>
                <a:ext cx="121" cy="161"/>
              </a:xfrm>
              <a:custGeom>
                <a:avLst/>
                <a:gdLst>
                  <a:gd name="T0" fmla="*/ 58 w 60"/>
                  <a:gd name="T1" fmla="*/ 0 h 80"/>
                  <a:gd name="T2" fmla="*/ 2 w 60"/>
                  <a:gd name="T3" fmla="*/ 0 h 80"/>
                  <a:gd name="T4" fmla="*/ 0 w 60"/>
                  <a:gd name="T5" fmla="*/ 2 h 80"/>
                  <a:gd name="T6" fmla="*/ 0 w 60"/>
                  <a:gd name="T7" fmla="*/ 78 h 80"/>
                  <a:gd name="T8" fmla="*/ 2 w 60"/>
                  <a:gd name="T9" fmla="*/ 80 h 80"/>
                  <a:gd name="T10" fmla="*/ 38 w 60"/>
                  <a:gd name="T11" fmla="*/ 80 h 80"/>
                  <a:gd name="T12" fmla="*/ 39 w 60"/>
                  <a:gd name="T13" fmla="*/ 79 h 80"/>
                  <a:gd name="T14" fmla="*/ 59 w 60"/>
                  <a:gd name="T15" fmla="*/ 59 h 80"/>
                  <a:gd name="T16" fmla="*/ 60 w 60"/>
                  <a:gd name="T17" fmla="*/ 58 h 80"/>
                  <a:gd name="T18" fmla="*/ 60 w 60"/>
                  <a:gd name="T19" fmla="*/ 2 h 80"/>
                  <a:gd name="T20" fmla="*/ 58 w 60"/>
                  <a:gd name="T21" fmla="*/ 0 h 80"/>
                  <a:gd name="T22" fmla="*/ 34 w 60"/>
                  <a:gd name="T23" fmla="*/ 20 h 80"/>
                  <a:gd name="T24" fmla="*/ 48 w 60"/>
                  <a:gd name="T25" fmla="*/ 20 h 80"/>
                  <a:gd name="T26" fmla="*/ 50 w 60"/>
                  <a:gd name="T27" fmla="*/ 22 h 80"/>
                  <a:gd name="T28" fmla="*/ 48 w 60"/>
                  <a:gd name="T29" fmla="*/ 24 h 80"/>
                  <a:gd name="T30" fmla="*/ 34 w 60"/>
                  <a:gd name="T31" fmla="*/ 24 h 80"/>
                  <a:gd name="T32" fmla="*/ 32 w 60"/>
                  <a:gd name="T33" fmla="*/ 22 h 80"/>
                  <a:gd name="T34" fmla="*/ 34 w 60"/>
                  <a:gd name="T35" fmla="*/ 20 h 80"/>
                  <a:gd name="T36" fmla="*/ 29 w 60"/>
                  <a:gd name="T37" fmla="*/ 35 h 80"/>
                  <a:gd name="T38" fmla="*/ 17 w 60"/>
                  <a:gd name="T39" fmla="*/ 47 h 80"/>
                  <a:gd name="T40" fmla="*/ 15 w 60"/>
                  <a:gd name="T41" fmla="*/ 47 h 80"/>
                  <a:gd name="T42" fmla="*/ 9 w 60"/>
                  <a:gd name="T43" fmla="*/ 41 h 80"/>
                  <a:gd name="T44" fmla="*/ 9 w 60"/>
                  <a:gd name="T45" fmla="*/ 39 h 80"/>
                  <a:gd name="T46" fmla="*/ 11 w 60"/>
                  <a:gd name="T47" fmla="*/ 39 h 80"/>
                  <a:gd name="T48" fmla="*/ 16 w 60"/>
                  <a:gd name="T49" fmla="*/ 43 h 80"/>
                  <a:gd name="T50" fmla="*/ 27 w 60"/>
                  <a:gd name="T51" fmla="*/ 33 h 80"/>
                  <a:gd name="T52" fmla="*/ 29 w 60"/>
                  <a:gd name="T53" fmla="*/ 33 h 80"/>
                  <a:gd name="T54" fmla="*/ 29 w 60"/>
                  <a:gd name="T55" fmla="*/ 35 h 80"/>
                  <a:gd name="T56" fmla="*/ 29 w 60"/>
                  <a:gd name="T57" fmla="*/ 13 h 80"/>
                  <a:gd name="T58" fmla="*/ 17 w 60"/>
                  <a:gd name="T59" fmla="*/ 25 h 80"/>
                  <a:gd name="T60" fmla="*/ 15 w 60"/>
                  <a:gd name="T61" fmla="*/ 25 h 80"/>
                  <a:gd name="T62" fmla="*/ 9 w 60"/>
                  <a:gd name="T63" fmla="*/ 19 h 80"/>
                  <a:gd name="T64" fmla="*/ 9 w 60"/>
                  <a:gd name="T65" fmla="*/ 17 h 80"/>
                  <a:gd name="T66" fmla="*/ 11 w 60"/>
                  <a:gd name="T67" fmla="*/ 17 h 80"/>
                  <a:gd name="T68" fmla="*/ 16 w 60"/>
                  <a:gd name="T69" fmla="*/ 21 h 80"/>
                  <a:gd name="T70" fmla="*/ 27 w 60"/>
                  <a:gd name="T71" fmla="*/ 11 h 80"/>
                  <a:gd name="T72" fmla="*/ 29 w 60"/>
                  <a:gd name="T73" fmla="*/ 11 h 80"/>
                  <a:gd name="T74" fmla="*/ 29 w 60"/>
                  <a:gd name="T75" fmla="*/ 13 h 80"/>
                  <a:gd name="T76" fmla="*/ 32 w 60"/>
                  <a:gd name="T77" fmla="*/ 42 h 80"/>
                  <a:gd name="T78" fmla="*/ 34 w 60"/>
                  <a:gd name="T79" fmla="*/ 40 h 80"/>
                  <a:gd name="T80" fmla="*/ 48 w 60"/>
                  <a:gd name="T81" fmla="*/ 40 h 80"/>
                  <a:gd name="T82" fmla="*/ 50 w 60"/>
                  <a:gd name="T83" fmla="*/ 42 h 80"/>
                  <a:gd name="T84" fmla="*/ 48 w 60"/>
                  <a:gd name="T85" fmla="*/ 44 h 80"/>
                  <a:gd name="T86" fmla="*/ 34 w 60"/>
                  <a:gd name="T87" fmla="*/ 44 h 80"/>
                  <a:gd name="T88" fmla="*/ 32 w 60"/>
                  <a:gd name="T89" fmla="*/ 42 h 80"/>
                  <a:gd name="T90" fmla="*/ 36 w 60"/>
                  <a:gd name="T91" fmla="*/ 76 h 80"/>
                  <a:gd name="T92" fmla="*/ 36 w 60"/>
                  <a:gd name="T93" fmla="*/ 56 h 80"/>
                  <a:gd name="T94" fmla="*/ 56 w 60"/>
                  <a:gd name="T95" fmla="*/ 56 h 80"/>
                  <a:gd name="T96" fmla="*/ 36 w 60"/>
                  <a:gd name="T9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80">
                    <a:moveTo>
                      <a:pt x="58" y="0"/>
                    </a:moveTo>
                    <a:cubicBezTo>
                      <a:pt x="2" y="0"/>
                      <a:pt x="2" y="0"/>
                      <a:pt x="2" y="0"/>
                    </a:cubicBezTo>
                    <a:cubicBezTo>
                      <a:pt x="1" y="0"/>
                      <a:pt x="0" y="1"/>
                      <a:pt x="0" y="2"/>
                    </a:cubicBezTo>
                    <a:cubicBezTo>
                      <a:pt x="0" y="78"/>
                      <a:pt x="0" y="78"/>
                      <a:pt x="0" y="78"/>
                    </a:cubicBezTo>
                    <a:cubicBezTo>
                      <a:pt x="0" y="79"/>
                      <a:pt x="1" y="80"/>
                      <a:pt x="2" y="80"/>
                    </a:cubicBezTo>
                    <a:cubicBezTo>
                      <a:pt x="38" y="80"/>
                      <a:pt x="38" y="80"/>
                      <a:pt x="38" y="80"/>
                    </a:cubicBezTo>
                    <a:cubicBezTo>
                      <a:pt x="39" y="80"/>
                      <a:pt x="39" y="80"/>
                      <a:pt x="39" y="79"/>
                    </a:cubicBezTo>
                    <a:cubicBezTo>
                      <a:pt x="59" y="59"/>
                      <a:pt x="59" y="59"/>
                      <a:pt x="59" y="59"/>
                    </a:cubicBezTo>
                    <a:cubicBezTo>
                      <a:pt x="60" y="59"/>
                      <a:pt x="60" y="59"/>
                      <a:pt x="60" y="58"/>
                    </a:cubicBezTo>
                    <a:cubicBezTo>
                      <a:pt x="60" y="2"/>
                      <a:pt x="60" y="2"/>
                      <a:pt x="60" y="2"/>
                    </a:cubicBezTo>
                    <a:cubicBezTo>
                      <a:pt x="60" y="1"/>
                      <a:pt x="59" y="0"/>
                      <a:pt x="58" y="0"/>
                    </a:cubicBezTo>
                    <a:close/>
                    <a:moveTo>
                      <a:pt x="34" y="20"/>
                    </a:moveTo>
                    <a:cubicBezTo>
                      <a:pt x="48" y="20"/>
                      <a:pt x="48" y="20"/>
                      <a:pt x="48" y="20"/>
                    </a:cubicBezTo>
                    <a:cubicBezTo>
                      <a:pt x="49" y="20"/>
                      <a:pt x="50" y="21"/>
                      <a:pt x="50" y="22"/>
                    </a:cubicBezTo>
                    <a:cubicBezTo>
                      <a:pt x="50" y="23"/>
                      <a:pt x="49" y="24"/>
                      <a:pt x="48" y="24"/>
                    </a:cubicBezTo>
                    <a:cubicBezTo>
                      <a:pt x="34" y="24"/>
                      <a:pt x="34" y="24"/>
                      <a:pt x="34" y="24"/>
                    </a:cubicBezTo>
                    <a:cubicBezTo>
                      <a:pt x="33" y="24"/>
                      <a:pt x="32" y="23"/>
                      <a:pt x="32" y="22"/>
                    </a:cubicBezTo>
                    <a:cubicBezTo>
                      <a:pt x="32" y="21"/>
                      <a:pt x="33" y="20"/>
                      <a:pt x="34" y="20"/>
                    </a:cubicBezTo>
                    <a:close/>
                    <a:moveTo>
                      <a:pt x="29" y="35"/>
                    </a:moveTo>
                    <a:cubicBezTo>
                      <a:pt x="17" y="47"/>
                      <a:pt x="17" y="47"/>
                      <a:pt x="17" y="47"/>
                    </a:cubicBezTo>
                    <a:cubicBezTo>
                      <a:pt x="17" y="48"/>
                      <a:pt x="15" y="48"/>
                      <a:pt x="15" y="47"/>
                    </a:cubicBezTo>
                    <a:cubicBezTo>
                      <a:pt x="9" y="41"/>
                      <a:pt x="9" y="41"/>
                      <a:pt x="9" y="41"/>
                    </a:cubicBezTo>
                    <a:cubicBezTo>
                      <a:pt x="8" y="41"/>
                      <a:pt x="8" y="39"/>
                      <a:pt x="9" y="39"/>
                    </a:cubicBezTo>
                    <a:cubicBezTo>
                      <a:pt x="9" y="38"/>
                      <a:pt x="11" y="38"/>
                      <a:pt x="11" y="39"/>
                    </a:cubicBezTo>
                    <a:cubicBezTo>
                      <a:pt x="16" y="43"/>
                      <a:pt x="16" y="43"/>
                      <a:pt x="16" y="43"/>
                    </a:cubicBezTo>
                    <a:cubicBezTo>
                      <a:pt x="27" y="33"/>
                      <a:pt x="27" y="33"/>
                      <a:pt x="27" y="33"/>
                    </a:cubicBezTo>
                    <a:cubicBezTo>
                      <a:pt x="27" y="32"/>
                      <a:pt x="29" y="32"/>
                      <a:pt x="29" y="33"/>
                    </a:cubicBezTo>
                    <a:cubicBezTo>
                      <a:pt x="30" y="33"/>
                      <a:pt x="30" y="35"/>
                      <a:pt x="29" y="35"/>
                    </a:cubicBezTo>
                    <a:close/>
                    <a:moveTo>
                      <a:pt x="29" y="13"/>
                    </a:moveTo>
                    <a:cubicBezTo>
                      <a:pt x="17" y="25"/>
                      <a:pt x="17" y="25"/>
                      <a:pt x="17" y="25"/>
                    </a:cubicBezTo>
                    <a:cubicBezTo>
                      <a:pt x="17" y="26"/>
                      <a:pt x="15" y="26"/>
                      <a:pt x="15" y="25"/>
                    </a:cubicBezTo>
                    <a:cubicBezTo>
                      <a:pt x="9" y="19"/>
                      <a:pt x="9" y="19"/>
                      <a:pt x="9" y="19"/>
                    </a:cubicBezTo>
                    <a:cubicBezTo>
                      <a:pt x="8" y="19"/>
                      <a:pt x="8" y="17"/>
                      <a:pt x="9" y="17"/>
                    </a:cubicBezTo>
                    <a:cubicBezTo>
                      <a:pt x="9" y="16"/>
                      <a:pt x="11" y="16"/>
                      <a:pt x="11" y="17"/>
                    </a:cubicBezTo>
                    <a:cubicBezTo>
                      <a:pt x="16" y="21"/>
                      <a:pt x="16" y="21"/>
                      <a:pt x="16" y="21"/>
                    </a:cubicBezTo>
                    <a:cubicBezTo>
                      <a:pt x="27" y="11"/>
                      <a:pt x="27" y="11"/>
                      <a:pt x="27" y="11"/>
                    </a:cubicBezTo>
                    <a:cubicBezTo>
                      <a:pt x="27" y="10"/>
                      <a:pt x="29" y="10"/>
                      <a:pt x="29" y="11"/>
                    </a:cubicBezTo>
                    <a:cubicBezTo>
                      <a:pt x="30" y="11"/>
                      <a:pt x="30" y="13"/>
                      <a:pt x="29" y="13"/>
                    </a:cubicBezTo>
                    <a:close/>
                    <a:moveTo>
                      <a:pt x="32" y="42"/>
                    </a:moveTo>
                    <a:cubicBezTo>
                      <a:pt x="32" y="41"/>
                      <a:pt x="33" y="40"/>
                      <a:pt x="34" y="40"/>
                    </a:cubicBezTo>
                    <a:cubicBezTo>
                      <a:pt x="48" y="40"/>
                      <a:pt x="48" y="40"/>
                      <a:pt x="48" y="40"/>
                    </a:cubicBezTo>
                    <a:cubicBezTo>
                      <a:pt x="49" y="40"/>
                      <a:pt x="50" y="41"/>
                      <a:pt x="50" y="42"/>
                    </a:cubicBezTo>
                    <a:cubicBezTo>
                      <a:pt x="50" y="43"/>
                      <a:pt x="49" y="44"/>
                      <a:pt x="48" y="44"/>
                    </a:cubicBezTo>
                    <a:cubicBezTo>
                      <a:pt x="34" y="44"/>
                      <a:pt x="34" y="44"/>
                      <a:pt x="34" y="44"/>
                    </a:cubicBezTo>
                    <a:cubicBezTo>
                      <a:pt x="33" y="44"/>
                      <a:pt x="32" y="43"/>
                      <a:pt x="32" y="42"/>
                    </a:cubicBezTo>
                    <a:close/>
                    <a:moveTo>
                      <a:pt x="36" y="76"/>
                    </a:moveTo>
                    <a:cubicBezTo>
                      <a:pt x="36" y="56"/>
                      <a:pt x="36" y="56"/>
                      <a:pt x="36" y="56"/>
                    </a:cubicBezTo>
                    <a:cubicBezTo>
                      <a:pt x="56" y="56"/>
                      <a:pt x="56" y="56"/>
                      <a:pt x="56" y="56"/>
                    </a:cubicBezTo>
                    <a:lnTo>
                      <a:pt x="36"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latin typeface="Slate Pro" panose="02000506040000020004" pitchFamily="2" charset="0"/>
                  <a:sym typeface="Slate Pro" panose="02000506040000020004" pitchFamily="2" charset="0"/>
                </a:endParaRPr>
              </a:p>
            </p:txBody>
          </p:sp>
        </p:grpSp>
      </p:grpSp>
      <p:graphicFrame>
        <p:nvGraphicFramePr>
          <p:cNvPr id="29" name="Table 10">
            <a:extLst>
              <a:ext uri="{FF2B5EF4-FFF2-40B4-BE49-F238E27FC236}">
                <a16:creationId xmlns:a16="http://schemas.microsoft.com/office/drawing/2014/main" id="{91E57B52-9F84-406F-CF17-7E0C53C6DFDC}"/>
              </a:ext>
            </a:extLst>
          </p:cNvPr>
          <p:cNvGraphicFramePr>
            <a:graphicFrameLocks noGrp="1"/>
          </p:cNvGraphicFramePr>
          <p:nvPr>
            <p:extLst>
              <p:ext uri="{D42A27DB-BD31-4B8C-83A1-F6EECF244321}">
                <p14:modId xmlns:p14="http://schemas.microsoft.com/office/powerpoint/2010/main" val="1115375345"/>
              </p:ext>
            </p:extLst>
          </p:nvPr>
        </p:nvGraphicFramePr>
        <p:xfrm>
          <a:off x="4546600" y="1117600"/>
          <a:ext cx="7028822" cy="5054599"/>
        </p:xfrm>
        <a:graphic>
          <a:graphicData uri="http://schemas.openxmlformats.org/drawingml/2006/table">
            <a:tbl>
              <a:tblPr firstRow="1" bandRow="1">
                <a:tableStyleId>{5940675A-B579-460E-94D1-54222C63F5DA}</a:tableStyleId>
              </a:tblPr>
              <a:tblGrid>
                <a:gridCol w="1356666">
                  <a:extLst>
                    <a:ext uri="{9D8B030D-6E8A-4147-A177-3AD203B41FA5}">
                      <a16:colId xmlns:a16="http://schemas.microsoft.com/office/drawing/2014/main" val="173046165"/>
                    </a:ext>
                  </a:extLst>
                </a:gridCol>
                <a:gridCol w="209796">
                  <a:extLst>
                    <a:ext uri="{9D8B030D-6E8A-4147-A177-3AD203B41FA5}">
                      <a16:colId xmlns:a16="http://schemas.microsoft.com/office/drawing/2014/main" val="3364592263"/>
                    </a:ext>
                  </a:extLst>
                </a:gridCol>
                <a:gridCol w="1679513">
                  <a:extLst>
                    <a:ext uri="{9D8B030D-6E8A-4147-A177-3AD203B41FA5}">
                      <a16:colId xmlns:a16="http://schemas.microsoft.com/office/drawing/2014/main" val="813454016"/>
                    </a:ext>
                  </a:extLst>
                </a:gridCol>
                <a:gridCol w="211206">
                  <a:extLst>
                    <a:ext uri="{9D8B030D-6E8A-4147-A177-3AD203B41FA5}">
                      <a16:colId xmlns:a16="http://schemas.microsoft.com/office/drawing/2014/main" val="3716979827"/>
                    </a:ext>
                  </a:extLst>
                </a:gridCol>
                <a:gridCol w="1682332">
                  <a:extLst>
                    <a:ext uri="{9D8B030D-6E8A-4147-A177-3AD203B41FA5}">
                      <a16:colId xmlns:a16="http://schemas.microsoft.com/office/drawing/2014/main" val="1728677085"/>
                    </a:ext>
                  </a:extLst>
                </a:gridCol>
                <a:gridCol w="209796">
                  <a:extLst>
                    <a:ext uri="{9D8B030D-6E8A-4147-A177-3AD203B41FA5}">
                      <a16:colId xmlns:a16="http://schemas.microsoft.com/office/drawing/2014/main" val="1292888756"/>
                    </a:ext>
                  </a:extLst>
                </a:gridCol>
                <a:gridCol w="1679513">
                  <a:extLst>
                    <a:ext uri="{9D8B030D-6E8A-4147-A177-3AD203B41FA5}">
                      <a16:colId xmlns:a16="http://schemas.microsoft.com/office/drawing/2014/main" val="1928626808"/>
                    </a:ext>
                  </a:extLst>
                </a:gridCol>
              </a:tblGrid>
              <a:tr h="246358">
                <a:tc>
                  <a:txBody>
                    <a:bodyPr/>
                    <a:lstStyle/>
                    <a:p>
                      <a:endParaRPr lang="en-US" sz="800" dirty="0">
                        <a:latin typeface="Slate Pro" panose="02000506040000020004" pitchFamily="2" charset="0"/>
                        <a:sym typeface="Slate Pro" panose="02000506040000020004" pitchFamily="2" charset="0"/>
                      </a:endParaRPr>
                    </a:p>
                  </a:txBody>
                  <a:tcPr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800" dirty="0">
                        <a:solidFill>
                          <a:schemeClr val="bg1"/>
                        </a:solidFill>
                        <a:latin typeface="Slate Pro" panose="02000506040000020004" pitchFamily="2" charset="0"/>
                        <a:sym typeface="Slate Pro" panose="02000506040000020004" pitchFamily="2" charset="0"/>
                      </a:endParaRPr>
                    </a:p>
                  </a:txBody>
                  <a:tcPr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bg1"/>
                          </a:solidFill>
                          <a:latin typeface="Slate Pro" panose="02000506040000020004" pitchFamily="2" charset="0"/>
                          <a:sym typeface="Slate Pro" panose="02000506040000020004" pitchFamily="2" charset="0"/>
                        </a:rPr>
                        <a:t>Pre-kickoff</a:t>
                      </a:r>
                    </a:p>
                  </a:txBody>
                  <a:tcPr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800" dirty="0">
                        <a:solidFill>
                          <a:schemeClr val="bg1"/>
                        </a:solidFill>
                        <a:latin typeface="Slate Pro" panose="02000506040000020004" pitchFamily="2" charset="0"/>
                        <a:sym typeface="Slate Pro" panose="02000506040000020004" pitchFamily="2" charset="0"/>
                      </a:endParaRPr>
                    </a:p>
                  </a:txBody>
                  <a:tcPr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100" b="1" kern="1200" dirty="0">
                          <a:solidFill>
                            <a:schemeClr val="bg1"/>
                          </a:solidFill>
                          <a:latin typeface="Slate Pro" panose="02000506040000020004" pitchFamily="2" charset="0"/>
                          <a:ea typeface="+mn-ea"/>
                          <a:cs typeface="+mn-cs"/>
                          <a:sym typeface="Slate Pro" panose="02000506040000020004" pitchFamily="2" charset="0"/>
                        </a:rPr>
                        <a:t>Execution</a:t>
                      </a:r>
                    </a:p>
                  </a:txBody>
                  <a:tcPr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800" dirty="0">
                        <a:solidFill>
                          <a:schemeClr val="bg1"/>
                        </a:solidFill>
                        <a:latin typeface="Slate Pro" panose="02000506040000020004" pitchFamily="2" charset="0"/>
                        <a:sym typeface="Slate Pro" panose="02000506040000020004" pitchFamily="2" charset="0"/>
                      </a:endParaRPr>
                    </a:p>
                  </a:txBody>
                  <a:tcPr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100" b="1" kern="1200" dirty="0">
                          <a:solidFill>
                            <a:schemeClr val="bg1"/>
                          </a:solidFill>
                          <a:latin typeface="Slate Pro" panose="02000506040000020004" pitchFamily="2" charset="0"/>
                          <a:ea typeface="+mn-ea"/>
                          <a:cs typeface="+mn-cs"/>
                          <a:sym typeface="Slate Pro" panose="02000506040000020004" pitchFamily="2" charset="0"/>
                        </a:rPr>
                        <a:t>Implementation</a:t>
                      </a:r>
                    </a:p>
                  </a:txBody>
                  <a:tcPr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740855828"/>
                  </a:ext>
                </a:extLst>
              </a:tr>
              <a:tr h="2461115">
                <a:tc>
                  <a:txBody>
                    <a:bodyPr/>
                    <a:lstStyle/>
                    <a:p>
                      <a:r>
                        <a:rPr lang="en-US" sz="1400" b="1" dirty="0">
                          <a:solidFill>
                            <a:schemeClr val="bg1"/>
                          </a:solidFill>
                          <a:latin typeface="Slate Pro" panose="02000506040000020004" pitchFamily="2" charset="0"/>
                          <a:sym typeface="Slate Pro" panose="02000506040000020004" pitchFamily="2" charset="0"/>
                        </a:rPr>
                        <a:t>Best Practices</a:t>
                      </a:r>
                    </a:p>
                  </a:txBody>
                  <a:tcPr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800" dirty="0">
                        <a:latin typeface="Slate Pro" panose="02000506040000020004" pitchFamily="2" charset="0"/>
                        <a:sym typeface="Slate Pro" panose="02000506040000020004" pitchFamily="2" charset="0"/>
                      </a:endParaRPr>
                    </a:p>
                  </a:txBody>
                  <a:tcPr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300"/>
                        </a:spcAft>
                        <a:buClr>
                          <a:srgbClr val="D9A800"/>
                        </a:buCl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b="1" dirty="0">
                          <a:latin typeface="Slate Pro" panose="02000506040000020004" pitchFamily="2" charset="0"/>
                          <a:sym typeface="Slate Pro" panose="02000506040000020004" pitchFamily="2" charset="0"/>
                        </a:rPr>
                        <a:t>Analysis/resources needed:</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sym typeface="Slate Pro" panose="02000506040000020004" pitchFamily="2" charset="0"/>
                        </a:rPr>
                        <a:t>Account potential analysis prior to project kickoff</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sym typeface="Slate Pro" panose="02000506040000020004" pitchFamily="2" charset="0"/>
                        </a:rPr>
                        <a:t>Rep productivity and region performance (in dollars and percentage) for the last two years</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sym typeface="Slate Pro" panose="02000506040000020004" pitchFamily="2" charset="0"/>
                        </a:rPr>
                        <a:t>Current org design, coverage model, and job descriptions </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sym typeface="Slate Pro" panose="02000506040000020004" pitchFamily="2" charset="0"/>
                        </a:rPr>
                        <a:t>Review and understand seven org design options (see Slide 10) </a:t>
                      </a:r>
                    </a:p>
                  </a:txBody>
                  <a:tcPr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0"/>
                        </a:spcBef>
                      </a:pPr>
                      <a:endParaRPr lang="en-US" sz="700" dirty="0">
                        <a:latin typeface="Slate Pro" panose="02000506040000020004" pitchFamily="2" charset="0"/>
                        <a:sym typeface="Slate Pro" panose="02000506040000020004" pitchFamily="2" charset="0"/>
                      </a:endParaRPr>
                    </a:p>
                  </a:txBody>
                  <a:tcPr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3" indent="0"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None/>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lang="en-US" sz="1000" b="1" dirty="0">
                          <a:latin typeface="Slate Pro" panose="02000506040000020004" pitchFamily="2" charset="0"/>
                          <a:sym typeface="Slate Pro" panose="02000506040000020004" pitchFamily="2" charset="0"/>
                        </a:rPr>
                        <a:t>During execution:</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Capture voice of the customer (how do they want to buy) </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Conduct rep interviews and time study</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Capture best practices from top-performing reps </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Identify at least two options with pros/cons for discussion with leadership </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Ensure cross-functional interlock with finance, customer success, marketing, etc.</a:t>
                      </a:r>
                    </a:p>
                  </a:txBody>
                  <a:tcPr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0"/>
                        </a:spcBef>
                      </a:pPr>
                      <a:endParaRPr lang="en-US" sz="700" dirty="0">
                        <a:latin typeface="Slate Pro" panose="02000506040000020004" pitchFamily="2" charset="0"/>
                        <a:sym typeface="Slate Pro" panose="02000506040000020004" pitchFamily="2" charset="0"/>
                      </a:endParaRPr>
                    </a:p>
                  </a:txBody>
                  <a:tcPr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3" indent="0"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None/>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lang="en-US" sz="1000" b="1" dirty="0">
                          <a:latin typeface="Slate Pro" panose="02000506040000020004" pitchFamily="2" charset="0"/>
                          <a:sym typeface="Slate Pro" panose="02000506040000020004" pitchFamily="2" charset="0"/>
                        </a:rPr>
                        <a:t>During implementation:</a:t>
                      </a:r>
                      <a:endParaRPr lang="en-US" sz="1000" i="0" u="none" strike="noStrike" kern="1200" cap="none" dirty="0">
                        <a:solidFill>
                          <a:schemeClr val="tx2"/>
                        </a:solidFill>
                        <a:latin typeface="Slate Pro" panose="02000506040000020004" pitchFamily="2" charset="0"/>
                        <a:ea typeface="+mn-ea"/>
                        <a:cs typeface="+mn-cs"/>
                        <a:sym typeface="Slate Pro" panose="02000506040000020004" pitchFamily="2" charset="0"/>
                      </a:endParaRP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Ensure sales leadership and manager buy-in</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Create guidelines for account holdover/carry over process</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Regular monitoring and evaluation of metrics</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Frequently capture voice of the customer and reps</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Ensure cross-functional interlock is occurring</a:t>
                      </a:r>
                    </a:p>
                  </a:txBody>
                  <a:tcPr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7704076"/>
                  </a:ext>
                </a:extLst>
              </a:tr>
              <a:tr h="199356">
                <a:tc>
                  <a:txBody>
                    <a:bodyPr/>
                    <a:lstStyle/>
                    <a:p>
                      <a:endParaRPr lang="en-US" sz="800" dirty="0">
                        <a:latin typeface="Slate Pro" panose="02000506040000020004" pitchFamily="2" charset="0"/>
                        <a:sym typeface="Slate Pro" panose="02000506040000020004" pitchFamily="2" charset="0"/>
                      </a:endParaRPr>
                    </a:p>
                  </a:txBody>
                  <a:tcPr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latin typeface="Slate Pro" panose="02000506040000020004" pitchFamily="2" charset="0"/>
                        <a:sym typeface="Slate Pro" panose="02000506040000020004" pitchFamily="2" charset="0"/>
                      </a:endParaRPr>
                    </a:p>
                  </a:txBody>
                  <a:tcPr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Slate Pro" panose="02000506040000020004" pitchFamily="2" charset="0"/>
                        <a:sym typeface="Slate Pro" panose="02000506040000020004" pitchFamily="2" charset="0"/>
                      </a:endParaRPr>
                    </a:p>
                  </a:txBody>
                  <a:tcPr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endParaRPr lang="en-US" sz="700" baseline="0" dirty="0">
                        <a:latin typeface="Slate Pro" panose="02000506040000020004" pitchFamily="2" charset="0"/>
                        <a:sym typeface="Slate Pro" panose="02000506040000020004" pitchFamily="2" charset="0"/>
                      </a:endParaRPr>
                    </a:p>
                  </a:txBody>
                  <a:tcPr marL="92140" marR="9214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endParaRPr lang="en-US" sz="700" baseline="0" dirty="0">
                        <a:latin typeface="Slate Pro" panose="02000506040000020004" pitchFamily="2" charset="0"/>
                        <a:sym typeface="Slate Pro" panose="02000506040000020004" pitchFamily="2" charset="0"/>
                      </a:endParaRPr>
                    </a:p>
                  </a:txBody>
                  <a:tcPr marL="92140" marR="9214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Slate Pro" panose="02000506040000020004" pitchFamily="2" charset="0"/>
                        <a:sym typeface="Slate Pro" panose="02000506040000020004" pitchFamily="2" charset="0"/>
                      </a:endParaRPr>
                    </a:p>
                  </a:txBody>
                  <a:tcPr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Slate Pro" panose="02000506040000020004" pitchFamily="2" charset="0"/>
                        <a:sym typeface="Slate Pro" panose="02000506040000020004" pitchFamily="2" charset="0"/>
                      </a:endParaRPr>
                    </a:p>
                  </a:txBody>
                  <a:tcPr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436573"/>
                  </a:ext>
                </a:extLst>
              </a:tr>
              <a:tr h="2147770">
                <a:tc>
                  <a:txBody>
                    <a:bodyPr/>
                    <a:lstStyle/>
                    <a:p>
                      <a:r>
                        <a:rPr lang="en-US" sz="1400" b="1" dirty="0">
                          <a:solidFill>
                            <a:schemeClr val="bg1"/>
                          </a:solidFill>
                          <a:latin typeface="Slate Pro" panose="02000506040000020004" pitchFamily="2" charset="0"/>
                          <a:sym typeface="Slate Pro" panose="02000506040000020004" pitchFamily="2" charset="0"/>
                        </a:rPr>
                        <a:t>Risks to Mitigate </a:t>
                      </a:r>
                      <a:br>
                        <a:rPr lang="en-US" sz="1400" b="1" dirty="0">
                          <a:solidFill>
                            <a:schemeClr val="bg1"/>
                          </a:solidFill>
                          <a:latin typeface="Slate Pro" panose="02000506040000020004" pitchFamily="2" charset="0"/>
                          <a:sym typeface="Slate Pro" panose="02000506040000020004" pitchFamily="2" charset="0"/>
                        </a:rPr>
                      </a:br>
                      <a:endParaRPr lang="en-US" sz="1400" b="1" dirty="0">
                        <a:solidFill>
                          <a:schemeClr val="bg1"/>
                        </a:solidFill>
                        <a:latin typeface="Slate Pro" panose="02000506040000020004" pitchFamily="2" charset="0"/>
                        <a:sym typeface="Slate Pro" panose="02000506040000020004" pitchFamily="2" charset="0"/>
                      </a:endParaRPr>
                    </a:p>
                  </a:txBody>
                  <a:tcPr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sz="800" dirty="0">
                        <a:latin typeface="Slate Pro" panose="02000506040000020004" pitchFamily="2" charset="0"/>
                        <a:sym typeface="Slate Pro" panose="02000506040000020004" pitchFamily="2" charset="0"/>
                      </a:endParaRPr>
                    </a:p>
                  </a:txBody>
                  <a:tcPr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Aft>
                          <a:spcPts val="300"/>
                        </a:spcAft>
                        <a:buClr>
                          <a:srgbClr val="D9A800"/>
                        </a:buClr>
                        <a:buFont typeface="Calibri" panose="020F0502020204030204" pitchFamily="34" charset="0"/>
                        <a:buNone/>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b="1" dirty="0">
                          <a:latin typeface="Slate Pro" panose="02000506040000020004" pitchFamily="2" charset="0"/>
                          <a:sym typeface="Slate Pro" panose="02000506040000020004" pitchFamily="2" charset="0"/>
                        </a:rPr>
                        <a:t>During pre-kickoff:</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Waiting too long for data – data paralysis instead of analysis</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Not defining and baselining project success metrics, which are tied to the revenue growth plan</a:t>
                      </a:r>
                    </a:p>
                  </a:txBody>
                  <a:tcPr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lnSpc>
                          <a:spcPct val="100000"/>
                        </a:lnSpc>
                        <a:spcBef>
                          <a:spcPts val="0"/>
                        </a:spcBef>
                        <a:spcAft>
                          <a:spcPts val="0"/>
                        </a:spcAft>
                        <a:buFont typeface="Arial" panose="020B0604020202020204" pitchFamily="34" charset="0"/>
                        <a:buChar char="•"/>
                      </a:pPr>
                      <a:endParaRPr lang="en-US" sz="700" baseline="0" dirty="0">
                        <a:latin typeface="Slate Pro" panose="02000506040000020004" pitchFamily="2" charset="0"/>
                        <a:sym typeface="Slate Pro" panose="02000506040000020004" pitchFamily="2" charset="0"/>
                      </a:endParaRPr>
                    </a:p>
                  </a:txBody>
                  <a:tcPr marL="92140" marR="92140"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Aft>
                          <a:spcPts val="300"/>
                        </a:spcAft>
                        <a:buClr>
                          <a:srgbClr val="D9A800"/>
                        </a:buClr>
                        <a:buFont typeface="Calibri" panose="020F0502020204030204" pitchFamily="34" charset="0"/>
                        <a:buNone/>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b="1" dirty="0">
                          <a:latin typeface="Slate Pro" panose="02000506040000020004" pitchFamily="2" charset="0"/>
                          <a:sym typeface="Slate Pro" panose="02000506040000020004" pitchFamily="2" charset="0"/>
                        </a:rPr>
                        <a:t>During execution:</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Change management </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Overcomplicating design of solution</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Unclear ownership between sales and sales operations</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Believing you know what your customers want without asking them (start from a blank sheet of paper)</a:t>
                      </a:r>
                    </a:p>
                  </a:txBody>
                  <a:tcPr marL="92140" marR="92140"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0"/>
                        </a:spcBef>
                        <a:spcAft>
                          <a:spcPts val="0"/>
                        </a:spcAft>
                      </a:pPr>
                      <a:endParaRPr lang="en-US" sz="700" dirty="0">
                        <a:latin typeface="Slate Pro" panose="02000506040000020004" pitchFamily="2" charset="0"/>
                        <a:sym typeface="Slate Pro" panose="02000506040000020004" pitchFamily="2" charset="0"/>
                      </a:endParaRPr>
                    </a:p>
                  </a:txBody>
                  <a:tcPr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Aft>
                          <a:spcPts val="300"/>
                        </a:spcAft>
                        <a:buClr>
                          <a:srgbClr val="D9A800"/>
                        </a:buClr>
                        <a:buFont typeface="Calibri" panose="020F0502020204030204" pitchFamily="34" charset="0"/>
                        <a:buNone/>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000" b="1" dirty="0">
                          <a:latin typeface="Slate Pro" panose="02000506040000020004" pitchFamily="2" charset="0"/>
                          <a:sym typeface="Slate Pro" panose="02000506040000020004" pitchFamily="2" charset="0"/>
                        </a:rPr>
                        <a:t>During implementation:</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Lack of feedback process to iterate and improve from one performance period to the next</a:t>
                      </a:r>
                    </a:p>
                    <a:p>
                      <a:pPr marL="171450" marR="0" lvl="3" indent="-171450" algn="l" defTabSz="914400" rtl="0" eaLnBrk="1" latinLnBrk="0" hangingPunct="1">
                        <a:lnSpc>
                          <a:spcPct val="100000"/>
                        </a:lnSpc>
                        <a:spcBef>
                          <a:spcPts val="0"/>
                        </a:spcBef>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900" i="0" u="none" strike="noStrike" kern="1200" cap="none" dirty="0">
                          <a:solidFill>
                            <a:schemeClr val="tx2"/>
                          </a:solidFill>
                          <a:latin typeface="Slate Pro" panose="02000506040000020004" pitchFamily="2" charset="0"/>
                          <a:ea typeface="+mn-ea"/>
                          <a:cs typeface="+mn-cs"/>
                          <a:sym typeface="Slate Pro" panose="02000506040000020004" pitchFamily="2" charset="0"/>
                        </a:rPr>
                        <a:t>Unmodeled costs or add backs eliminating budgeted cost savings</a:t>
                      </a:r>
                    </a:p>
                  </a:txBody>
                  <a:tcPr marT="72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4298630"/>
                  </a:ext>
                </a:extLst>
              </a:tr>
            </a:tbl>
          </a:graphicData>
        </a:graphic>
      </p:graphicFrame>
      <p:grpSp>
        <p:nvGrpSpPr>
          <p:cNvPr id="33" name="Group 10">
            <a:extLst>
              <a:ext uri="{FF2B5EF4-FFF2-40B4-BE49-F238E27FC236}">
                <a16:creationId xmlns:a16="http://schemas.microsoft.com/office/drawing/2014/main" id="{FA1573D6-F8C4-875D-3607-7DD127EE1303}"/>
              </a:ext>
            </a:extLst>
          </p:cNvPr>
          <p:cNvGrpSpPr>
            <a:grpSpLocks noChangeAspect="1"/>
          </p:cNvGrpSpPr>
          <p:nvPr/>
        </p:nvGrpSpPr>
        <p:grpSpPr bwMode="auto">
          <a:xfrm>
            <a:off x="4660264" y="1984321"/>
            <a:ext cx="312252" cy="308316"/>
            <a:chOff x="2467" y="1428"/>
            <a:chExt cx="238" cy="235"/>
          </a:xfrm>
          <a:solidFill>
            <a:schemeClr val="bg1"/>
          </a:solidFill>
        </p:grpSpPr>
        <p:sp>
          <p:nvSpPr>
            <p:cNvPr id="37" name="Freeform 11">
              <a:extLst>
                <a:ext uri="{FF2B5EF4-FFF2-40B4-BE49-F238E27FC236}">
                  <a16:creationId xmlns:a16="http://schemas.microsoft.com/office/drawing/2014/main" id="{E878056A-5D89-3459-62A4-9A3C25021291}"/>
                </a:ext>
              </a:extLst>
            </p:cNvPr>
            <p:cNvSpPr>
              <a:spLocks noEditPoints="1"/>
            </p:cNvSpPr>
            <p:nvPr/>
          </p:nvSpPr>
          <p:spPr bwMode="auto">
            <a:xfrm>
              <a:off x="2493" y="1428"/>
              <a:ext cx="186" cy="186"/>
            </a:xfrm>
            <a:custGeom>
              <a:avLst/>
              <a:gdLst>
                <a:gd name="T0" fmla="*/ 38 w 76"/>
                <a:gd name="T1" fmla="*/ 0 h 76"/>
                <a:gd name="T2" fmla="*/ 0 w 76"/>
                <a:gd name="T3" fmla="*/ 38 h 76"/>
                <a:gd name="T4" fmla="*/ 38 w 76"/>
                <a:gd name="T5" fmla="*/ 76 h 76"/>
                <a:gd name="T6" fmla="*/ 76 w 76"/>
                <a:gd name="T7" fmla="*/ 38 h 76"/>
                <a:gd name="T8" fmla="*/ 38 w 76"/>
                <a:gd name="T9" fmla="*/ 0 h 76"/>
                <a:gd name="T10" fmla="*/ 57 w 76"/>
                <a:gd name="T11" fmla="*/ 32 h 76"/>
                <a:gd name="T12" fmla="*/ 48 w 76"/>
                <a:gd name="T13" fmla="*/ 39 h 76"/>
                <a:gd name="T14" fmla="*/ 52 w 76"/>
                <a:gd name="T15" fmla="*/ 51 h 76"/>
                <a:gd name="T16" fmla="*/ 51 w 76"/>
                <a:gd name="T17" fmla="*/ 54 h 76"/>
                <a:gd name="T18" fmla="*/ 49 w 76"/>
                <a:gd name="T19" fmla="*/ 54 h 76"/>
                <a:gd name="T20" fmla="*/ 38 w 76"/>
                <a:gd name="T21" fmla="*/ 47 h 76"/>
                <a:gd name="T22" fmla="*/ 27 w 76"/>
                <a:gd name="T23" fmla="*/ 54 h 76"/>
                <a:gd name="T24" fmla="*/ 25 w 76"/>
                <a:gd name="T25" fmla="*/ 54 h 76"/>
                <a:gd name="T26" fmla="*/ 24 w 76"/>
                <a:gd name="T27" fmla="*/ 51 h 76"/>
                <a:gd name="T28" fmla="*/ 28 w 76"/>
                <a:gd name="T29" fmla="*/ 39 h 76"/>
                <a:gd name="T30" fmla="*/ 19 w 76"/>
                <a:gd name="T31" fmla="*/ 32 h 76"/>
                <a:gd name="T32" fmla="*/ 18 w 76"/>
                <a:gd name="T33" fmla="*/ 29 h 76"/>
                <a:gd name="T34" fmla="*/ 20 w 76"/>
                <a:gd name="T35" fmla="*/ 28 h 76"/>
                <a:gd name="T36" fmla="*/ 31 w 76"/>
                <a:gd name="T37" fmla="*/ 28 h 76"/>
                <a:gd name="T38" fmla="*/ 36 w 76"/>
                <a:gd name="T39" fmla="*/ 17 h 76"/>
                <a:gd name="T40" fmla="*/ 40 w 76"/>
                <a:gd name="T41" fmla="*/ 17 h 76"/>
                <a:gd name="T42" fmla="*/ 45 w 76"/>
                <a:gd name="T43" fmla="*/ 28 h 76"/>
                <a:gd name="T44" fmla="*/ 56 w 76"/>
                <a:gd name="T45" fmla="*/ 28 h 76"/>
                <a:gd name="T46" fmla="*/ 58 w 76"/>
                <a:gd name="T47" fmla="*/ 29 h 76"/>
                <a:gd name="T48" fmla="*/ 57 w 76"/>
                <a:gd name="T49" fmla="*/ 3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76">
                  <a:moveTo>
                    <a:pt x="38" y="0"/>
                  </a:moveTo>
                  <a:cubicBezTo>
                    <a:pt x="17" y="0"/>
                    <a:pt x="0" y="17"/>
                    <a:pt x="0" y="38"/>
                  </a:cubicBezTo>
                  <a:cubicBezTo>
                    <a:pt x="0" y="59"/>
                    <a:pt x="17" y="76"/>
                    <a:pt x="38" y="76"/>
                  </a:cubicBezTo>
                  <a:cubicBezTo>
                    <a:pt x="59" y="76"/>
                    <a:pt x="76" y="59"/>
                    <a:pt x="76" y="38"/>
                  </a:cubicBezTo>
                  <a:cubicBezTo>
                    <a:pt x="76" y="17"/>
                    <a:pt x="59" y="0"/>
                    <a:pt x="38" y="0"/>
                  </a:cubicBezTo>
                  <a:close/>
                  <a:moveTo>
                    <a:pt x="57" y="32"/>
                  </a:moveTo>
                  <a:cubicBezTo>
                    <a:pt x="48" y="39"/>
                    <a:pt x="48" y="39"/>
                    <a:pt x="48" y="39"/>
                  </a:cubicBezTo>
                  <a:cubicBezTo>
                    <a:pt x="52" y="51"/>
                    <a:pt x="52" y="51"/>
                    <a:pt x="52" y="51"/>
                  </a:cubicBezTo>
                  <a:cubicBezTo>
                    <a:pt x="52" y="52"/>
                    <a:pt x="52" y="53"/>
                    <a:pt x="51" y="54"/>
                  </a:cubicBezTo>
                  <a:cubicBezTo>
                    <a:pt x="51" y="54"/>
                    <a:pt x="50" y="54"/>
                    <a:pt x="49" y="54"/>
                  </a:cubicBezTo>
                  <a:cubicBezTo>
                    <a:pt x="38" y="47"/>
                    <a:pt x="38" y="47"/>
                    <a:pt x="38" y="47"/>
                  </a:cubicBezTo>
                  <a:cubicBezTo>
                    <a:pt x="27" y="54"/>
                    <a:pt x="27" y="54"/>
                    <a:pt x="27" y="54"/>
                  </a:cubicBezTo>
                  <a:cubicBezTo>
                    <a:pt x="26" y="54"/>
                    <a:pt x="25" y="54"/>
                    <a:pt x="25" y="54"/>
                  </a:cubicBezTo>
                  <a:cubicBezTo>
                    <a:pt x="24" y="53"/>
                    <a:pt x="24" y="52"/>
                    <a:pt x="24" y="51"/>
                  </a:cubicBezTo>
                  <a:cubicBezTo>
                    <a:pt x="28" y="39"/>
                    <a:pt x="28" y="39"/>
                    <a:pt x="28" y="39"/>
                  </a:cubicBezTo>
                  <a:cubicBezTo>
                    <a:pt x="19" y="32"/>
                    <a:pt x="19" y="32"/>
                    <a:pt x="19" y="32"/>
                  </a:cubicBezTo>
                  <a:cubicBezTo>
                    <a:pt x="18" y="31"/>
                    <a:pt x="18" y="30"/>
                    <a:pt x="18" y="29"/>
                  </a:cubicBezTo>
                  <a:cubicBezTo>
                    <a:pt x="18" y="29"/>
                    <a:pt x="19" y="28"/>
                    <a:pt x="20" y="28"/>
                  </a:cubicBezTo>
                  <a:cubicBezTo>
                    <a:pt x="31" y="28"/>
                    <a:pt x="31" y="28"/>
                    <a:pt x="31" y="28"/>
                  </a:cubicBezTo>
                  <a:cubicBezTo>
                    <a:pt x="36" y="17"/>
                    <a:pt x="36" y="17"/>
                    <a:pt x="36" y="17"/>
                  </a:cubicBezTo>
                  <a:cubicBezTo>
                    <a:pt x="37" y="16"/>
                    <a:pt x="39" y="16"/>
                    <a:pt x="40" y="17"/>
                  </a:cubicBezTo>
                  <a:cubicBezTo>
                    <a:pt x="45" y="28"/>
                    <a:pt x="45" y="28"/>
                    <a:pt x="45" y="28"/>
                  </a:cubicBezTo>
                  <a:cubicBezTo>
                    <a:pt x="56" y="28"/>
                    <a:pt x="56" y="28"/>
                    <a:pt x="56" y="28"/>
                  </a:cubicBezTo>
                  <a:cubicBezTo>
                    <a:pt x="57" y="28"/>
                    <a:pt x="58" y="29"/>
                    <a:pt x="58" y="29"/>
                  </a:cubicBezTo>
                  <a:cubicBezTo>
                    <a:pt x="58" y="30"/>
                    <a:pt x="58" y="31"/>
                    <a:pt x="5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latin typeface="Slate Pro" panose="02000506040000020004" pitchFamily="2" charset="0"/>
                <a:sym typeface="Slate Pro" panose="02000506040000020004" pitchFamily="2" charset="0"/>
              </a:endParaRPr>
            </a:p>
          </p:txBody>
        </p:sp>
        <p:sp>
          <p:nvSpPr>
            <p:cNvPr id="38" name="Freeform 12">
              <a:extLst>
                <a:ext uri="{FF2B5EF4-FFF2-40B4-BE49-F238E27FC236}">
                  <a16:creationId xmlns:a16="http://schemas.microsoft.com/office/drawing/2014/main" id="{063F4A7D-209C-9E29-CF92-9245E0CC0AE6}"/>
                </a:ext>
              </a:extLst>
            </p:cNvPr>
            <p:cNvSpPr>
              <a:spLocks/>
            </p:cNvSpPr>
            <p:nvPr/>
          </p:nvSpPr>
          <p:spPr bwMode="auto">
            <a:xfrm>
              <a:off x="2467" y="1575"/>
              <a:ext cx="87" cy="88"/>
            </a:xfrm>
            <a:custGeom>
              <a:avLst/>
              <a:gdLst>
                <a:gd name="T0" fmla="*/ 36 w 36"/>
                <a:gd name="T1" fmla="*/ 18 h 36"/>
                <a:gd name="T2" fmla="*/ 13 w 36"/>
                <a:gd name="T3" fmla="*/ 0 h 36"/>
                <a:gd name="T4" fmla="*/ 1 w 36"/>
                <a:gd name="T5" fmla="*/ 21 h 36"/>
                <a:gd name="T6" fmla="*/ 3 w 36"/>
                <a:gd name="T7" fmla="*/ 24 h 36"/>
                <a:gd name="T8" fmla="*/ 17 w 36"/>
                <a:gd name="T9" fmla="*/ 22 h 36"/>
                <a:gd name="T10" fmla="*/ 22 w 36"/>
                <a:gd name="T11" fmla="*/ 35 h 36"/>
                <a:gd name="T12" fmla="*/ 25 w 36"/>
                <a:gd name="T13" fmla="*/ 35 h 36"/>
                <a:gd name="T14" fmla="*/ 36 w 36"/>
                <a:gd name="T15" fmla="*/ 18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6" y="18"/>
                  </a:moveTo>
                  <a:cubicBezTo>
                    <a:pt x="26" y="15"/>
                    <a:pt x="18" y="8"/>
                    <a:pt x="13" y="0"/>
                  </a:cubicBezTo>
                  <a:cubicBezTo>
                    <a:pt x="1" y="21"/>
                    <a:pt x="1" y="21"/>
                    <a:pt x="1" y="21"/>
                  </a:cubicBezTo>
                  <a:cubicBezTo>
                    <a:pt x="0" y="22"/>
                    <a:pt x="2" y="24"/>
                    <a:pt x="3" y="24"/>
                  </a:cubicBezTo>
                  <a:cubicBezTo>
                    <a:pt x="17" y="22"/>
                    <a:pt x="17" y="22"/>
                    <a:pt x="17" y="22"/>
                  </a:cubicBezTo>
                  <a:cubicBezTo>
                    <a:pt x="22" y="35"/>
                    <a:pt x="22" y="35"/>
                    <a:pt x="22" y="35"/>
                  </a:cubicBezTo>
                  <a:cubicBezTo>
                    <a:pt x="22" y="36"/>
                    <a:pt x="25" y="36"/>
                    <a:pt x="25" y="35"/>
                  </a:cubicBez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latin typeface="Slate Pro" panose="02000506040000020004" pitchFamily="2" charset="0"/>
                <a:sym typeface="Slate Pro" panose="02000506040000020004" pitchFamily="2" charset="0"/>
              </a:endParaRPr>
            </a:p>
          </p:txBody>
        </p:sp>
        <p:sp>
          <p:nvSpPr>
            <p:cNvPr id="39" name="Freeform 13">
              <a:extLst>
                <a:ext uri="{FF2B5EF4-FFF2-40B4-BE49-F238E27FC236}">
                  <a16:creationId xmlns:a16="http://schemas.microsoft.com/office/drawing/2014/main" id="{3747DAF1-8CED-FFA8-BB03-306D1FCB9FF9}"/>
                </a:ext>
              </a:extLst>
            </p:cNvPr>
            <p:cNvSpPr>
              <a:spLocks/>
            </p:cNvSpPr>
            <p:nvPr/>
          </p:nvSpPr>
          <p:spPr bwMode="auto">
            <a:xfrm>
              <a:off x="2618" y="1575"/>
              <a:ext cx="87" cy="88"/>
            </a:xfrm>
            <a:custGeom>
              <a:avLst/>
              <a:gdLst>
                <a:gd name="T0" fmla="*/ 0 w 36"/>
                <a:gd name="T1" fmla="*/ 18 h 36"/>
                <a:gd name="T2" fmla="*/ 23 w 36"/>
                <a:gd name="T3" fmla="*/ 0 h 36"/>
                <a:gd name="T4" fmla="*/ 35 w 36"/>
                <a:gd name="T5" fmla="*/ 21 h 36"/>
                <a:gd name="T6" fmla="*/ 33 w 36"/>
                <a:gd name="T7" fmla="*/ 24 h 36"/>
                <a:gd name="T8" fmla="*/ 19 w 36"/>
                <a:gd name="T9" fmla="*/ 22 h 36"/>
                <a:gd name="T10" fmla="*/ 14 w 36"/>
                <a:gd name="T11" fmla="*/ 35 h 36"/>
                <a:gd name="T12" fmla="*/ 11 w 36"/>
                <a:gd name="T13" fmla="*/ 35 h 36"/>
                <a:gd name="T14" fmla="*/ 0 w 36"/>
                <a:gd name="T15" fmla="*/ 18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0" y="18"/>
                  </a:moveTo>
                  <a:cubicBezTo>
                    <a:pt x="10" y="15"/>
                    <a:pt x="18" y="8"/>
                    <a:pt x="23" y="0"/>
                  </a:cubicBezTo>
                  <a:cubicBezTo>
                    <a:pt x="35" y="21"/>
                    <a:pt x="35" y="21"/>
                    <a:pt x="35" y="21"/>
                  </a:cubicBezTo>
                  <a:cubicBezTo>
                    <a:pt x="36" y="22"/>
                    <a:pt x="34" y="24"/>
                    <a:pt x="33" y="24"/>
                  </a:cubicBezTo>
                  <a:cubicBezTo>
                    <a:pt x="19" y="22"/>
                    <a:pt x="19" y="22"/>
                    <a:pt x="19" y="22"/>
                  </a:cubicBezTo>
                  <a:cubicBezTo>
                    <a:pt x="14" y="35"/>
                    <a:pt x="14" y="35"/>
                    <a:pt x="14" y="35"/>
                  </a:cubicBezTo>
                  <a:cubicBezTo>
                    <a:pt x="14" y="36"/>
                    <a:pt x="11" y="36"/>
                    <a:pt x="11" y="35"/>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latin typeface="Slate Pro" panose="02000506040000020004" pitchFamily="2" charset="0"/>
                <a:sym typeface="Slate Pro" panose="02000506040000020004" pitchFamily="2" charset="0"/>
              </a:endParaRPr>
            </a:p>
          </p:txBody>
        </p:sp>
      </p:grpSp>
      <p:sp>
        <p:nvSpPr>
          <p:cNvPr id="40" name="Freeform 17">
            <a:extLst>
              <a:ext uri="{FF2B5EF4-FFF2-40B4-BE49-F238E27FC236}">
                <a16:creationId xmlns:a16="http://schemas.microsoft.com/office/drawing/2014/main" id="{5F99AD6A-67BA-DF7E-71D2-0F1B34C7DD55}"/>
              </a:ext>
            </a:extLst>
          </p:cNvPr>
          <p:cNvSpPr>
            <a:spLocks noEditPoints="1"/>
          </p:cNvSpPr>
          <p:nvPr/>
        </p:nvSpPr>
        <p:spPr bwMode="auto">
          <a:xfrm>
            <a:off x="4653311" y="4362364"/>
            <a:ext cx="326159" cy="323273"/>
          </a:xfrm>
          <a:custGeom>
            <a:avLst/>
            <a:gdLst>
              <a:gd name="T0" fmla="*/ 46 w 92"/>
              <a:gd name="T1" fmla="*/ 0 h 92"/>
              <a:gd name="T2" fmla="*/ 0 w 92"/>
              <a:gd name="T3" fmla="*/ 46 h 92"/>
              <a:gd name="T4" fmla="*/ 46 w 92"/>
              <a:gd name="T5" fmla="*/ 92 h 92"/>
              <a:gd name="T6" fmla="*/ 92 w 92"/>
              <a:gd name="T7" fmla="*/ 46 h 92"/>
              <a:gd name="T8" fmla="*/ 46 w 92"/>
              <a:gd name="T9" fmla="*/ 0 h 92"/>
              <a:gd name="T10" fmla="*/ 44 w 92"/>
              <a:gd name="T11" fmla="*/ 24 h 92"/>
              <a:gd name="T12" fmla="*/ 46 w 92"/>
              <a:gd name="T13" fmla="*/ 22 h 92"/>
              <a:gd name="T14" fmla="*/ 48 w 92"/>
              <a:gd name="T15" fmla="*/ 24 h 92"/>
              <a:gd name="T16" fmla="*/ 48 w 92"/>
              <a:gd name="T17" fmla="*/ 52 h 92"/>
              <a:gd name="T18" fmla="*/ 46 w 92"/>
              <a:gd name="T19" fmla="*/ 54 h 92"/>
              <a:gd name="T20" fmla="*/ 44 w 92"/>
              <a:gd name="T21" fmla="*/ 52 h 92"/>
              <a:gd name="T22" fmla="*/ 44 w 92"/>
              <a:gd name="T23" fmla="*/ 24 h 92"/>
              <a:gd name="T24" fmla="*/ 46 w 92"/>
              <a:gd name="T25" fmla="*/ 70 h 92"/>
              <a:gd name="T26" fmla="*/ 46 w 92"/>
              <a:gd name="T27" fmla="*/ 70 h 92"/>
              <a:gd name="T28" fmla="*/ 42 w 92"/>
              <a:gd name="T29" fmla="*/ 66 h 92"/>
              <a:gd name="T30" fmla="*/ 46 w 92"/>
              <a:gd name="T31" fmla="*/ 62 h 92"/>
              <a:gd name="T32" fmla="*/ 46 w 92"/>
              <a:gd name="T33" fmla="*/ 62 h 92"/>
              <a:gd name="T34" fmla="*/ 50 w 92"/>
              <a:gd name="T35" fmla="*/ 66 h 92"/>
              <a:gd name="T36" fmla="*/ 46 w 92"/>
              <a:gd name="T37"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92">
                <a:moveTo>
                  <a:pt x="46" y="0"/>
                </a:moveTo>
                <a:cubicBezTo>
                  <a:pt x="21" y="0"/>
                  <a:pt x="0" y="21"/>
                  <a:pt x="0" y="46"/>
                </a:cubicBezTo>
                <a:cubicBezTo>
                  <a:pt x="0" y="71"/>
                  <a:pt x="21" y="92"/>
                  <a:pt x="46" y="92"/>
                </a:cubicBezTo>
                <a:cubicBezTo>
                  <a:pt x="71" y="92"/>
                  <a:pt x="92" y="71"/>
                  <a:pt x="92" y="46"/>
                </a:cubicBezTo>
                <a:cubicBezTo>
                  <a:pt x="92" y="21"/>
                  <a:pt x="71" y="0"/>
                  <a:pt x="46" y="0"/>
                </a:cubicBezTo>
                <a:close/>
                <a:moveTo>
                  <a:pt x="44" y="24"/>
                </a:moveTo>
                <a:cubicBezTo>
                  <a:pt x="44" y="23"/>
                  <a:pt x="45" y="22"/>
                  <a:pt x="46" y="22"/>
                </a:cubicBezTo>
                <a:cubicBezTo>
                  <a:pt x="47" y="22"/>
                  <a:pt x="48" y="23"/>
                  <a:pt x="48" y="24"/>
                </a:cubicBezTo>
                <a:cubicBezTo>
                  <a:pt x="48" y="52"/>
                  <a:pt x="48" y="52"/>
                  <a:pt x="48" y="52"/>
                </a:cubicBezTo>
                <a:cubicBezTo>
                  <a:pt x="48" y="53"/>
                  <a:pt x="47" y="54"/>
                  <a:pt x="46" y="54"/>
                </a:cubicBezTo>
                <a:cubicBezTo>
                  <a:pt x="45" y="54"/>
                  <a:pt x="44" y="53"/>
                  <a:pt x="44" y="52"/>
                </a:cubicBezTo>
                <a:lnTo>
                  <a:pt x="44" y="24"/>
                </a:lnTo>
                <a:close/>
                <a:moveTo>
                  <a:pt x="46" y="70"/>
                </a:moveTo>
                <a:cubicBezTo>
                  <a:pt x="46" y="70"/>
                  <a:pt x="46" y="70"/>
                  <a:pt x="46" y="70"/>
                </a:cubicBezTo>
                <a:cubicBezTo>
                  <a:pt x="44" y="70"/>
                  <a:pt x="42" y="68"/>
                  <a:pt x="42" y="66"/>
                </a:cubicBezTo>
                <a:cubicBezTo>
                  <a:pt x="42" y="64"/>
                  <a:pt x="44" y="62"/>
                  <a:pt x="46" y="62"/>
                </a:cubicBezTo>
                <a:cubicBezTo>
                  <a:pt x="46" y="62"/>
                  <a:pt x="46" y="62"/>
                  <a:pt x="46" y="62"/>
                </a:cubicBezTo>
                <a:cubicBezTo>
                  <a:pt x="48" y="62"/>
                  <a:pt x="50" y="64"/>
                  <a:pt x="50" y="66"/>
                </a:cubicBezTo>
                <a:cubicBezTo>
                  <a:pt x="50" y="68"/>
                  <a:pt x="48" y="70"/>
                  <a:pt x="46" y="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D" dirty="0">
              <a:latin typeface="Slate Pro" panose="02000506040000020004" pitchFamily="2" charset="0"/>
              <a:sym typeface="Slate Pro" panose="02000506040000020004" pitchFamily="2" charset="0"/>
            </a:endParaRPr>
          </a:p>
        </p:txBody>
      </p:sp>
      <p:sp>
        <p:nvSpPr>
          <p:cNvPr id="3" name="Rectangle 2">
            <a:extLst>
              <a:ext uri="{FF2B5EF4-FFF2-40B4-BE49-F238E27FC236}">
                <a16:creationId xmlns:a16="http://schemas.microsoft.com/office/drawing/2014/main" id="{9037E7B0-1697-F645-4B29-11A208C6497F}"/>
              </a:ext>
            </a:extLst>
          </p:cNvPr>
          <p:cNvSpPr/>
          <p:nvPr/>
        </p:nvSpPr>
        <p:spPr>
          <a:xfrm>
            <a:off x="609599" y="2149496"/>
            <a:ext cx="3848100" cy="3072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200"/>
              </a:spcAft>
              <a:buClr>
                <a:schemeClr val="accent1"/>
              </a:buClr>
            </a:pPr>
            <a:r>
              <a:rPr lang="en-US" sz="1200" b="1" dirty="0">
                <a:solidFill>
                  <a:srgbClr val="071E31"/>
                </a:solidFill>
                <a:latin typeface="Slate Pro" panose="02000506040000020004" pitchFamily="2" charset="0"/>
                <a:cs typeface="Gotham Book" pitchFamily="2" charset="0"/>
                <a:sym typeface="Slate Pro" panose="02000506040000020004" pitchFamily="2" charset="0"/>
              </a:rPr>
              <a:t>Recommended time: </a:t>
            </a:r>
            <a:r>
              <a:rPr lang="en-US" sz="1200" dirty="0">
                <a:solidFill>
                  <a:schemeClr val="tx2"/>
                </a:solidFill>
                <a:latin typeface="Slate Pro" panose="02000506040000020004" pitchFamily="2" charset="0"/>
                <a:sym typeface="Slate Pro" panose="02000506040000020004" pitchFamily="2" charset="0"/>
              </a:rPr>
              <a:t>8 – 10 weeks</a:t>
            </a:r>
          </a:p>
        </p:txBody>
      </p:sp>
      <p:sp>
        <p:nvSpPr>
          <p:cNvPr id="12" name="Rectangle 11">
            <a:extLst>
              <a:ext uri="{FF2B5EF4-FFF2-40B4-BE49-F238E27FC236}">
                <a16:creationId xmlns:a16="http://schemas.microsoft.com/office/drawing/2014/main" id="{DBFDE99D-AE46-86D6-89CD-42EDBAF4F2F2}"/>
              </a:ext>
            </a:extLst>
          </p:cNvPr>
          <p:cNvSpPr/>
          <p:nvPr/>
        </p:nvSpPr>
        <p:spPr>
          <a:xfrm>
            <a:off x="609599" y="3789486"/>
            <a:ext cx="3848100" cy="23926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71E31"/>
              </a:buClr>
              <a:buSzTx/>
              <a:buFontTx/>
              <a:buNone/>
              <a:tabLst/>
              <a:defRPr/>
            </a:pPr>
            <a:r>
              <a:rPr kumimoji="0" lang="en-US" sz="1200" b="1" i="0" u="none" strike="noStrike" kern="1200" cap="none" spc="0" normalizeH="0" baseline="0" noProof="0" dirty="0">
                <a:ln>
                  <a:noFill/>
                </a:ln>
                <a:solidFill>
                  <a:srgbClr val="071E31"/>
                </a:solidFill>
                <a:effectLst/>
                <a:uLnTx/>
                <a:uFillTx/>
                <a:latin typeface="Slate Pro" panose="02000506040000020004" pitchFamily="2" charset="0"/>
                <a:cs typeface="Gotham Book" pitchFamily="2" charset="0"/>
                <a:sym typeface="Slate Pro" panose="02000506040000020004" pitchFamily="2" charset="0"/>
              </a:rPr>
              <a:t>Stakeholders:</a:t>
            </a:r>
          </a:p>
          <a:p>
            <a:pPr marL="171450" marR="0" lvl="0" indent="-171450" algn="l" defTabSz="914400" rtl="0" eaLnBrk="1" fontAlgn="auto" latinLnBrk="0" hangingPunct="1">
              <a:lnSpc>
                <a:spcPct val="100000"/>
              </a:lnSpc>
              <a:spcBef>
                <a:spcPts val="0"/>
              </a:spcBef>
              <a:spcAft>
                <a:spcPts val="0"/>
              </a:spcAft>
              <a:buClr>
                <a:srgbClr val="071E31"/>
              </a:buClr>
              <a:buSzTx/>
              <a:buFont typeface="Calibri" panose="020F0502020204030204" pitchFamily="34" charset="0"/>
              <a:buChar char="›"/>
              <a:tabLst/>
              <a:defRPr/>
            </a:pPr>
            <a:r>
              <a:rPr kumimoji="0" lang="en-US" sz="1200" b="0"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Accountable</a:t>
            </a:r>
          </a:p>
          <a:p>
            <a:pPr marL="347472" marR="0" lvl="3" indent="-171450" algn="l" defTabSz="914400" rtl="0" eaLnBrk="1" fontAlgn="auto" latinLnBrk="0" hangingPunct="1">
              <a:lnSpc>
                <a:spcPct val="100000"/>
              </a:lnSpc>
              <a:spcBef>
                <a:spcPts val="0"/>
              </a:spcBef>
              <a:spcAft>
                <a:spcPts val="300"/>
              </a:spcAft>
              <a:buClr>
                <a:srgbClr val="071E31"/>
              </a:buClr>
              <a:buSzTx/>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kumimoji="0" lang="en-US" sz="1200" b="0" i="0" u="none"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Sales operations leader</a:t>
            </a:r>
          </a:p>
          <a:p>
            <a:pPr marL="171450" marR="0" lvl="0" indent="-171450" algn="l" defTabSz="914400" rtl="0" eaLnBrk="1" fontAlgn="auto" latinLnBrk="0" hangingPunct="1">
              <a:lnSpc>
                <a:spcPct val="100000"/>
              </a:lnSpc>
              <a:spcBef>
                <a:spcPts val="0"/>
              </a:spcBef>
              <a:spcAft>
                <a:spcPts val="0"/>
              </a:spcAft>
              <a:buClr>
                <a:srgbClr val="071E31"/>
              </a:buClr>
              <a:buSzTx/>
              <a:buFont typeface="Calibri" panose="020F0502020204030204" pitchFamily="34" charset="0"/>
              <a:buChar char="›"/>
              <a:tabLst/>
              <a:defRPr/>
            </a:pPr>
            <a:r>
              <a:rPr kumimoji="0" lang="en-US" sz="1200" b="0"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Responsible</a:t>
            </a:r>
          </a:p>
          <a:p>
            <a:pPr marL="347472" marR="0" lvl="3" indent="-171450" algn="l" defTabSz="914400" rtl="0" eaLnBrk="1" fontAlgn="auto" latinLnBrk="0" hangingPunct="1">
              <a:lnSpc>
                <a:spcPct val="100000"/>
              </a:lnSpc>
              <a:spcBef>
                <a:spcPts val="0"/>
              </a:spcBef>
              <a:spcAft>
                <a:spcPts val="300"/>
              </a:spcAft>
              <a:buClr>
                <a:srgbClr val="071E31"/>
              </a:buClr>
              <a:buSzTx/>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kumimoji="0" lang="en-US" sz="1200" b="0" i="0" u="none"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Sales leaders </a:t>
            </a:r>
          </a:p>
          <a:p>
            <a:pPr marL="347472" marR="0" lvl="3" indent="-171450" algn="l" defTabSz="914400" rtl="0" eaLnBrk="1" fontAlgn="auto" latinLnBrk="0" hangingPunct="1">
              <a:lnSpc>
                <a:spcPct val="100000"/>
              </a:lnSpc>
              <a:spcBef>
                <a:spcPts val="0"/>
              </a:spcBef>
              <a:spcAft>
                <a:spcPts val="300"/>
              </a:spcAft>
              <a:buClr>
                <a:srgbClr val="071E31"/>
              </a:buClr>
              <a:buSzTx/>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kumimoji="0" lang="en-US" sz="1200" b="0" i="0" u="none"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Sales operations leader</a:t>
            </a:r>
          </a:p>
          <a:p>
            <a:pPr marL="171450" marR="0" lvl="0" indent="-171450" algn="l" defTabSz="914400" rtl="0" eaLnBrk="1" fontAlgn="auto" latinLnBrk="0" hangingPunct="1">
              <a:lnSpc>
                <a:spcPct val="100000"/>
              </a:lnSpc>
              <a:spcBef>
                <a:spcPts val="0"/>
              </a:spcBef>
              <a:spcAft>
                <a:spcPts val="0"/>
              </a:spcAft>
              <a:buClr>
                <a:srgbClr val="071E31"/>
              </a:buClr>
              <a:buSzTx/>
              <a:buFont typeface="Calibri" panose="020F0502020204030204" pitchFamily="34" charset="0"/>
              <a:buChar char="›"/>
              <a:tabLst/>
              <a:defRPr/>
            </a:pPr>
            <a:r>
              <a:rPr kumimoji="0" lang="en-US" sz="1200" b="0"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Contributes </a:t>
            </a:r>
          </a:p>
          <a:p>
            <a:pPr marL="347472" marR="0" lvl="3" indent="-171450" algn="l" defTabSz="914400" rtl="0" eaLnBrk="1" fontAlgn="auto" latinLnBrk="0" hangingPunct="1">
              <a:lnSpc>
                <a:spcPct val="100000"/>
              </a:lnSpc>
              <a:spcBef>
                <a:spcPts val="0"/>
              </a:spcBef>
              <a:spcAft>
                <a:spcPts val="300"/>
              </a:spcAft>
              <a:buClr>
                <a:srgbClr val="071E31"/>
              </a:buClr>
              <a:buSzTx/>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kumimoji="0" lang="en-US" sz="1200" b="0" i="0" u="none"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Finance leader and analysts</a:t>
            </a:r>
          </a:p>
          <a:p>
            <a:pPr marL="347472" marR="0" lvl="3" indent="-171450" algn="l" defTabSz="914400" rtl="0" eaLnBrk="1" fontAlgn="auto" latinLnBrk="0" hangingPunct="1">
              <a:lnSpc>
                <a:spcPct val="100000"/>
              </a:lnSpc>
              <a:spcBef>
                <a:spcPts val="0"/>
              </a:spcBef>
              <a:spcAft>
                <a:spcPts val="300"/>
              </a:spcAft>
              <a:buClr>
                <a:srgbClr val="071E31"/>
              </a:buClr>
              <a:buSzTx/>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kumimoji="0" lang="en-US" sz="1200" b="0" i="0" u="none"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Product group leaders</a:t>
            </a:r>
          </a:p>
          <a:p>
            <a:pPr marL="171450" marR="0" lvl="0" indent="-171450" algn="l" defTabSz="914400" rtl="0" eaLnBrk="1" fontAlgn="auto" latinLnBrk="0" hangingPunct="1">
              <a:lnSpc>
                <a:spcPct val="100000"/>
              </a:lnSpc>
              <a:spcBef>
                <a:spcPts val="0"/>
              </a:spcBef>
              <a:spcAft>
                <a:spcPts val="0"/>
              </a:spcAft>
              <a:buClr>
                <a:srgbClr val="071E31"/>
              </a:buClr>
              <a:buSzTx/>
              <a:buFont typeface="Calibri" panose="020F0502020204030204" pitchFamily="34" charset="0"/>
              <a:buChar char="›"/>
              <a:tabLst/>
              <a:defRPr/>
            </a:pPr>
            <a:r>
              <a:rPr kumimoji="0" lang="en-US" sz="1200" b="0"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Informed </a:t>
            </a:r>
          </a:p>
          <a:p>
            <a:pPr marL="347472" marR="0" lvl="3" indent="-171450" algn="l" defTabSz="914400" rtl="0" eaLnBrk="1" fontAlgn="auto" latinLnBrk="0" hangingPunct="1">
              <a:lnSpc>
                <a:spcPct val="100000"/>
              </a:lnSpc>
              <a:spcBef>
                <a:spcPts val="0"/>
              </a:spcBef>
              <a:spcAft>
                <a:spcPts val="300"/>
              </a:spcAft>
              <a:buClr>
                <a:srgbClr val="071E31"/>
              </a:buClr>
              <a:buSzTx/>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kumimoji="0" lang="en-US" sz="1200" b="0" i="0" u="none"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Executive leadership team</a:t>
            </a:r>
          </a:p>
        </p:txBody>
      </p:sp>
      <p:grpSp>
        <p:nvGrpSpPr>
          <p:cNvPr id="28" name="Group 27">
            <a:extLst>
              <a:ext uri="{FF2B5EF4-FFF2-40B4-BE49-F238E27FC236}">
                <a16:creationId xmlns:a16="http://schemas.microsoft.com/office/drawing/2014/main" id="{FFE74AA4-9CB8-6B9F-9483-ADEF9B8B6CC5}"/>
              </a:ext>
            </a:extLst>
          </p:cNvPr>
          <p:cNvGrpSpPr/>
          <p:nvPr/>
        </p:nvGrpSpPr>
        <p:grpSpPr>
          <a:xfrm>
            <a:off x="609599" y="2509651"/>
            <a:ext cx="3848100" cy="462513"/>
            <a:chOff x="609599" y="2922027"/>
            <a:chExt cx="3848100" cy="462513"/>
          </a:xfrm>
        </p:grpSpPr>
        <p:sp>
          <p:nvSpPr>
            <p:cNvPr id="9" name="Rectangle 8">
              <a:extLst>
                <a:ext uri="{FF2B5EF4-FFF2-40B4-BE49-F238E27FC236}">
                  <a16:creationId xmlns:a16="http://schemas.microsoft.com/office/drawing/2014/main" id="{4C5D272B-EE2F-2BFB-57D5-0A1644EBA98A}"/>
                </a:ext>
              </a:extLst>
            </p:cNvPr>
            <p:cNvSpPr/>
            <p:nvPr/>
          </p:nvSpPr>
          <p:spPr>
            <a:xfrm>
              <a:off x="609599" y="2922027"/>
              <a:ext cx="3848100" cy="4625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
                  <a:srgbClr val="071E31"/>
                </a:buClr>
                <a:defRPr/>
              </a:pPr>
              <a:r>
                <a:rPr lang="en-US" sz="1200" b="1" dirty="0">
                  <a:solidFill>
                    <a:srgbClr val="071E31"/>
                  </a:solidFill>
                  <a:latin typeface="Slate Pro" panose="02000506040000020004" pitchFamily="2" charset="0"/>
                  <a:cs typeface="Gotham Book" pitchFamily="2" charset="0"/>
                  <a:sym typeface="Slate Pro" panose="02000506040000020004" pitchFamily="2" charset="0"/>
                </a:rPr>
                <a:t>Dependencies: </a:t>
              </a:r>
            </a:p>
            <a:p>
              <a:pPr marL="171450" lvl="3" indent="-171450">
                <a:spcAft>
                  <a:spcPts val="300"/>
                </a:spcAft>
                <a:buClr>
                  <a:schemeClr val="tx1"/>
                </a:buClr>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200" dirty="0">
                  <a:solidFill>
                    <a:schemeClr val="tx2"/>
                  </a:solidFill>
                  <a:latin typeface="Slate Pro" panose="02000506040000020004" pitchFamily="2" charset="0"/>
                  <a:sym typeface="Slate Pro" panose="02000506040000020004" pitchFamily="2" charset="0"/>
                </a:rPr>
                <a:t>Account segmentation</a:t>
              </a:r>
            </a:p>
          </p:txBody>
        </p:sp>
        <p:grpSp>
          <p:nvGrpSpPr>
            <p:cNvPr id="14" name="Group 13">
              <a:extLst>
                <a:ext uri="{FF2B5EF4-FFF2-40B4-BE49-F238E27FC236}">
                  <a16:creationId xmlns:a16="http://schemas.microsoft.com/office/drawing/2014/main" id="{C5F09A7D-BBE4-DE4A-9F39-97977F15A257}"/>
                </a:ext>
              </a:extLst>
            </p:cNvPr>
            <p:cNvGrpSpPr/>
            <p:nvPr/>
          </p:nvGrpSpPr>
          <p:grpSpPr>
            <a:xfrm>
              <a:off x="702303" y="3181182"/>
              <a:ext cx="119228" cy="119228"/>
              <a:chOff x="797489" y="3184907"/>
              <a:chExt cx="468000" cy="468001"/>
            </a:xfrm>
          </p:grpSpPr>
          <p:sp>
            <p:nvSpPr>
              <p:cNvPr id="17" name="Rectangle 16">
                <a:extLst>
                  <a:ext uri="{FF2B5EF4-FFF2-40B4-BE49-F238E27FC236}">
                    <a16:creationId xmlns:a16="http://schemas.microsoft.com/office/drawing/2014/main" id="{C963C4A5-BEEA-6DC5-AA74-97FD1CD917A3}"/>
                  </a:ext>
                </a:extLst>
              </p:cNvPr>
              <p:cNvSpPr>
                <a:spLocks noChangeAspect="1"/>
              </p:cNvSpPr>
              <p:nvPr/>
            </p:nvSpPr>
            <p:spPr>
              <a:xfrm>
                <a:off x="797489" y="3184907"/>
                <a:ext cx="468000" cy="4680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D" sz="1200">
                  <a:solidFill>
                    <a:schemeClr val="tx2"/>
                  </a:solidFill>
                  <a:latin typeface="Slate Pro" panose="02000506040000020004" pitchFamily="2" charset="0"/>
                  <a:sym typeface="Slate Pro" panose="02000506040000020004" pitchFamily="2" charset="0"/>
                </a:endParaRPr>
              </a:p>
            </p:txBody>
          </p:sp>
          <p:sp>
            <p:nvSpPr>
              <p:cNvPr id="18" name="Freeform: Shape 17">
                <a:extLst>
                  <a:ext uri="{FF2B5EF4-FFF2-40B4-BE49-F238E27FC236}">
                    <a16:creationId xmlns:a16="http://schemas.microsoft.com/office/drawing/2014/main" id="{4FFC7D1E-0D87-D669-750C-3623EF98DFA7}"/>
                  </a:ext>
                </a:extLst>
              </p:cNvPr>
              <p:cNvSpPr/>
              <p:nvPr/>
            </p:nvSpPr>
            <p:spPr>
              <a:xfrm flipH="1">
                <a:off x="911490" y="3298901"/>
                <a:ext cx="240002" cy="239998"/>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nchorCtr="0"/>
              <a:lstStyle/>
              <a:p>
                <a:endParaRPr lang="en-ID" sz="1200">
                  <a:solidFill>
                    <a:schemeClr val="tx2"/>
                  </a:solidFill>
                  <a:latin typeface="Slate Pro" panose="02000506040000020004" pitchFamily="2" charset="0"/>
                  <a:sym typeface="Slate Pro" panose="02000506040000020004" pitchFamily="2" charset="0"/>
                </a:endParaRPr>
              </a:p>
            </p:txBody>
          </p:sp>
        </p:grpSp>
      </p:grpSp>
      <p:grpSp>
        <p:nvGrpSpPr>
          <p:cNvPr id="42" name="Group 41">
            <a:extLst>
              <a:ext uri="{FF2B5EF4-FFF2-40B4-BE49-F238E27FC236}">
                <a16:creationId xmlns:a16="http://schemas.microsoft.com/office/drawing/2014/main" id="{E099DCD0-E57F-A0B5-A5EE-F830A22159D4}"/>
              </a:ext>
            </a:extLst>
          </p:cNvPr>
          <p:cNvGrpSpPr/>
          <p:nvPr/>
        </p:nvGrpSpPr>
        <p:grpSpPr>
          <a:xfrm>
            <a:off x="609599" y="3025118"/>
            <a:ext cx="3848100" cy="735324"/>
            <a:chOff x="609599" y="3363687"/>
            <a:chExt cx="3848100" cy="735324"/>
          </a:xfrm>
        </p:grpSpPr>
        <p:sp>
          <p:nvSpPr>
            <p:cNvPr id="11" name="Rectangle 10">
              <a:extLst>
                <a:ext uri="{FF2B5EF4-FFF2-40B4-BE49-F238E27FC236}">
                  <a16:creationId xmlns:a16="http://schemas.microsoft.com/office/drawing/2014/main" id="{4F87C1C5-A0D6-F028-51A6-0DD6391F14DD}"/>
                </a:ext>
              </a:extLst>
            </p:cNvPr>
            <p:cNvSpPr/>
            <p:nvPr/>
          </p:nvSpPr>
          <p:spPr>
            <a:xfrm>
              <a:off x="609599" y="3363687"/>
              <a:ext cx="3848100" cy="7353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
                  <a:srgbClr val="071E31"/>
                </a:buClr>
                <a:defRPr/>
              </a:pPr>
              <a:r>
                <a:rPr lang="en-US" sz="1200" b="1" dirty="0">
                  <a:solidFill>
                    <a:srgbClr val="071E31"/>
                  </a:solidFill>
                  <a:latin typeface="Slate Pro" panose="02000506040000020004" pitchFamily="2" charset="0"/>
                  <a:cs typeface="Gotham Book" pitchFamily="2" charset="0"/>
                  <a:sym typeface="Slate Pro" panose="02000506040000020004" pitchFamily="2" charset="0"/>
                </a:rPr>
                <a:t>Output Drives: </a:t>
              </a:r>
            </a:p>
            <a:p>
              <a:pPr marL="171450" marR="0" lvl="3" indent="-171450" algn="l" defTabSz="914400" rtl="0" eaLnBrk="1" fontAlgn="auto" latinLnBrk="0" hangingPunct="1">
                <a:lnSpc>
                  <a:spcPct val="100000"/>
                </a:lnSpc>
                <a:spcBef>
                  <a:spcPts val="0"/>
                </a:spcBef>
                <a:spcAft>
                  <a:spcPts val="300"/>
                </a:spcAft>
                <a:buClr>
                  <a:srgbClr val="071E31"/>
                </a:buClr>
                <a:buSzTx/>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kumimoji="0" lang="en-US" sz="1200" b="0" i="0" u="none"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Territory design </a:t>
              </a:r>
            </a:p>
            <a:p>
              <a:pPr marL="171450" marR="0" lvl="3" indent="-171450" algn="l" defTabSz="914400" rtl="0" eaLnBrk="1" fontAlgn="auto" latinLnBrk="0" hangingPunct="1">
                <a:lnSpc>
                  <a:spcPct val="100000"/>
                </a:lnSpc>
                <a:spcBef>
                  <a:spcPts val="0"/>
                </a:spcBef>
                <a:spcAft>
                  <a:spcPts val="300"/>
                </a:spcAft>
                <a:buClr>
                  <a:srgbClr val="071E31"/>
                </a:buClr>
                <a:buSzTx/>
                <a:buFont typeface="Arial" panose="020B0604020202020204" pitchFamily="34" charset="0"/>
                <a:buChar char="•"/>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kumimoji="0" lang="en-US" sz="1200" b="0" i="0" u="none" strike="noStrike" kern="1200" cap="none" spc="0" normalizeH="0" baseline="0" noProof="0" dirty="0">
                  <a:ln>
                    <a:noFill/>
                  </a:ln>
                  <a:solidFill>
                    <a:srgbClr val="071E31"/>
                  </a:solidFill>
                  <a:effectLst/>
                  <a:uLnTx/>
                  <a:uFillTx/>
                  <a:latin typeface="Slate Pro" panose="02000506040000020004" pitchFamily="2" charset="0"/>
                  <a:sym typeface="Slate Pro" panose="02000506040000020004" pitchFamily="2" charset="0"/>
                </a:rPr>
                <a:t>Quota and compensation design</a:t>
              </a:r>
            </a:p>
          </p:txBody>
        </p:sp>
        <p:grpSp>
          <p:nvGrpSpPr>
            <p:cNvPr id="19" name="Group 18">
              <a:extLst>
                <a:ext uri="{FF2B5EF4-FFF2-40B4-BE49-F238E27FC236}">
                  <a16:creationId xmlns:a16="http://schemas.microsoft.com/office/drawing/2014/main" id="{9F0E4668-6602-7338-8AA5-D17C5101ADFE}"/>
                </a:ext>
              </a:extLst>
            </p:cNvPr>
            <p:cNvGrpSpPr/>
            <p:nvPr/>
          </p:nvGrpSpPr>
          <p:grpSpPr>
            <a:xfrm>
              <a:off x="702303" y="3667653"/>
              <a:ext cx="119228" cy="119228"/>
              <a:chOff x="797489" y="2973761"/>
              <a:chExt cx="468000" cy="468000"/>
            </a:xfrm>
          </p:grpSpPr>
          <p:sp>
            <p:nvSpPr>
              <p:cNvPr id="21" name="Rectangle 20">
                <a:extLst>
                  <a:ext uri="{FF2B5EF4-FFF2-40B4-BE49-F238E27FC236}">
                    <a16:creationId xmlns:a16="http://schemas.microsoft.com/office/drawing/2014/main" id="{4F432E28-FD31-69BE-0EA9-C3B4BB2F278E}"/>
                  </a:ext>
                </a:extLst>
              </p:cNvPr>
              <p:cNvSpPr>
                <a:spLocks noChangeAspect="1"/>
              </p:cNvSpPr>
              <p:nvPr/>
            </p:nvSpPr>
            <p:spPr>
              <a:xfrm>
                <a:off x="797489"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D" sz="1200">
                  <a:solidFill>
                    <a:schemeClr val="tx2"/>
                  </a:solidFill>
                  <a:latin typeface="Slate Pro" panose="02000506040000020004" pitchFamily="2" charset="0"/>
                  <a:sym typeface="Slate Pro" panose="02000506040000020004" pitchFamily="2" charset="0"/>
                </a:endParaRPr>
              </a:p>
            </p:txBody>
          </p:sp>
          <p:sp>
            <p:nvSpPr>
              <p:cNvPr id="22" name="Freeform: Shape 21">
                <a:extLst>
                  <a:ext uri="{FF2B5EF4-FFF2-40B4-BE49-F238E27FC236}">
                    <a16:creationId xmlns:a16="http://schemas.microsoft.com/office/drawing/2014/main" id="{152B5F1C-5581-1FD9-5B3B-CC64FB984BB0}"/>
                  </a:ext>
                </a:extLst>
              </p:cNvPr>
              <p:cNvSpPr/>
              <p:nvPr/>
            </p:nvSpPr>
            <p:spPr>
              <a:xfrm flipH="1">
                <a:off x="911489" y="3087761"/>
                <a:ext cx="240000" cy="240000"/>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nchorCtr="0"/>
              <a:lstStyle/>
              <a:p>
                <a:endParaRPr lang="en-ID" sz="1200">
                  <a:solidFill>
                    <a:schemeClr val="tx2"/>
                  </a:solidFill>
                  <a:latin typeface="Slate Pro" panose="02000506040000020004" pitchFamily="2" charset="0"/>
                  <a:sym typeface="Slate Pro" panose="02000506040000020004" pitchFamily="2" charset="0"/>
                </a:endParaRPr>
              </a:p>
            </p:txBody>
          </p:sp>
        </p:grpSp>
        <p:grpSp>
          <p:nvGrpSpPr>
            <p:cNvPr id="23" name="Group 22">
              <a:extLst>
                <a:ext uri="{FF2B5EF4-FFF2-40B4-BE49-F238E27FC236}">
                  <a16:creationId xmlns:a16="http://schemas.microsoft.com/office/drawing/2014/main" id="{F6137130-2CE3-A14F-AFD7-57BBD53F235E}"/>
                </a:ext>
              </a:extLst>
            </p:cNvPr>
            <p:cNvGrpSpPr/>
            <p:nvPr/>
          </p:nvGrpSpPr>
          <p:grpSpPr>
            <a:xfrm>
              <a:off x="702303" y="3902978"/>
              <a:ext cx="119228" cy="119228"/>
              <a:chOff x="797489" y="2973761"/>
              <a:chExt cx="468000" cy="468000"/>
            </a:xfrm>
          </p:grpSpPr>
          <p:sp>
            <p:nvSpPr>
              <p:cNvPr id="25" name="Rectangle 24">
                <a:extLst>
                  <a:ext uri="{FF2B5EF4-FFF2-40B4-BE49-F238E27FC236}">
                    <a16:creationId xmlns:a16="http://schemas.microsoft.com/office/drawing/2014/main" id="{2E0A7B44-0F7B-1EC1-9765-FC48F4978EC3}"/>
                  </a:ext>
                </a:extLst>
              </p:cNvPr>
              <p:cNvSpPr>
                <a:spLocks noChangeAspect="1"/>
              </p:cNvSpPr>
              <p:nvPr/>
            </p:nvSpPr>
            <p:spPr>
              <a:xfrm>
                <a:off x="797489" y="297376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D" sz="1200">
                  <a:solidFill>
                    <a:schemeClr val="tx2"/>
                  </a:solidFill>
                  <a:latin typeface="Slate Pro" panose="02000506040000020004" pitchFamily="2" charset="0"/>
                  <a:sym typeface="Slate Pro" panose="02000506040000020004" pitchFamily="2" charset="0"/>
                </a:endParaRPr>
              </a:p>
            </p:txBody>
          </p:sp>
          <p:sp>
            <p:nvSpPr>
              <p:cNvPr id="26" name="Freeform: Shape 25">
                <a:extLst>
                  <a:ext uri="{FF2B5EF4-FFF2-40B4-BE49-F238E27FC236}">
                    <a16:creationId xmlns:a16="http://schemas.microsoft.com/office/drawing/2014/main" id="{B461033A-421A-72F4-1455-7CD616D2B040}"/>
                  </a:ext>
                </a:extLst>
              </p:cNvPr>
              <p:cNvSpPr/>
              <p:nvPr/>
            </p:nvSpPr>
            <p:spPr>
              <a:xfrm flipH="1">
                <a:off x="911489" y="3087761"/>
                <a:ext cx="240000" cy="240000"/>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nchorCtr="0"/>
              <a:lstStyle/>
              <a:p>
                <a:endParaRPr lang="en-ID" sz="1200">
                  <a:solidFill>
                    <a:schemeClr val="tx2"/>
                  </a:solidFill>
                  <a:latin typeface="Slate Pro" panose="02000506040000020004" pitchFamily="2" charset="0"/>
                  <a:sym typeface="Slate Pro" panose="02000506040000020004" pitchFamily="2" charset="0"/>
                </a:endParaRPr>
              </a:p>
            </p:txBody>
          </p:sp>
        </p:grpSp>
      </p:grpSp>
      <p:grpSp>
        <p:nvGrpSpPr>
          <p:cNvPr id="27" name="Group 26">
            <a:extLst>
              <a:ext uri="{FF2B5EF4-FFF2-40B4-BE49-F238E27FC236}">
                <a16:creationId xmlns:a16="http://schemas.microsoft.com/office/drawing/2014/main" id="{D7528F0E-C398-A068-3E43-9CE9DAF2B77B}"/>
              </a:ext>
            </a:extLst>
          </p:cNvPr>
          <p:cNvGrpSpPr/>
          <p:nvPr/>
        </p:nvGrpSpPr>
        <p:grpSpPr>
          <a:xfrm>
            <a:off x="702302" y="4114861"/>
            <a:ext cx="119228" cy="119228"/>
            <a:chOff x="797485" y="1110766"/>
            <a:chExt cx="468000" cy="468001"/>
          </a:xfrm>
        </p:grpSpPr>
        <p:sp>
          <p:nvSpPr>
            <p:cNvPr id="30" name="Rectangle 29">
              <a:extLst>
                <a:ext uri="{FF2B5EF4-FFF2-40B4-BE49-F238E27FC236}">
                  <a16:creationId xmlns:a16="http://schemas.microsoft.com/office/drawing/2014/main" id="{91352F22-7249-D666-F4B7-E54E8C10FC98}"/>
                </a:ext>
              </a:extLst>
            </p:cNvPr>
            <p:cNvSpPr>
              <a:spLocks noChangeAspect="1"/>
            </p:cNvSpPr>
            <p:nvPr/>
          </p:nvSpPr>
          <p:spPr>
            <a:xfrm>
              <a:off x="797485" y="1110766"/>
              <a:ext cx="468000" cy="4680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D" sz="1200" dirty="0">
                <a:solidFill>
                  <a:schemeClr val="tx2"/>
                </a:solidFill>
                <a:latin typeface="Slate Pro" panose="02000506040000020004" pitchFamily="2" charset="0"/>
                <a:sym typeface="Slate Pro" panose="02000506040000020004" pitchFamily="2" charset="0"/>
              </a:endParaRPr>
            </a:p>
          </p:txBody>
        </p:sp>
        <p:sp>
          <p:nvSpPr>
            <p:cNvPr id="31" name="Freeform: Shape 30">
              <a:extLst>
                <a:ext uri="{FF2B5EF4-FFF2-40B4-BE49-F238E27FC236}">
                  <a16:creationId xmlns:a16="http://schemas.microsoft.com/office/drawing/2014/main" id="{0B14227B-5566-1755-DC6D-90E306041116}"/>
                </a:ext>
              </a:extLst>
            </p:cNvPr>
            <p:cNvSpPr/>
            <p:nvPr/>
          </p:nvSpPr>
          <p:spPr>
            <a:xfrm flipH="1">
              <a:off x="911486" y="1224759"/>
              <a:ext cx="240002" cy="239998"/>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nchorCtr="0"/>
            <a:lstStyle/>
            <a:p>
              <a:endParaRPr lang="en-ID" sz="1200">
                <a:solidFill>
                  <a:schemeClr val="tx2"/>
                </a:solidFill>
                <a:latin typeface="Slate Pro" panose="02000506040000020004" pitchFamily="2" charset="0"/>
                <a:sym typeface="Slate Pro" panose="02000506040000020004" pitchFamily="2" charset="0"/>
              </a:endParaRPr>
            </a:p>
          </p:txBody>
        </p:sp>
      </p:grpSp>
      <p:grpSp>
        <p:nvGrpSpPr>
          <p:cNvPr id="32" name="Group 31">
            <a:extLst>
              <a:ext uri="{FF2B5EF4-FFF2-40B4-BE49-F238E27FC236}">
                <a16:creationId xmlns:a16="http://schemas.microsoft.com/office/drawing/2014/main" id="{89C7578F-3A6F-5B10-CB38-9D63C4466E6B}"/>
              </a:ext>
            </a:extLst>
          </p:cNvPr>
          <p:cNvGrpSpPr/>
          <p:nvPr/>
        </p:nvGrpSpPr>
        <p:grpSpPr>
          <a:xfrm>
            <a:off x="702301" y="4515647"/>
            <a:ext cx="119228" cy="119228"/>
            <a:chOff x="797481" y="1496881"/>
            <a:chExt cx="468000" cy="468000"/>
          </a:xfrm>
        </p:grpSpPr>
        <p:sp>
          <p:nvSpPr>
            <p:cNvPr id="34" name="Rectangle 33">
              <a:extLst>
                <a:ext uri="{FF2B5EF4-FFF2-40B4-BE49-F238E27FC236}">
                  <a16:creationId xmlns:a16="http://schemas.microsoft.com/office/drawing/2014/main" id="{350D05FD-7416-2E76-9494-B464A575DFDE}"/>
                </a:ext>
              </a:extLst>
            </p:cNvPr>
            <p:cNvSpPr>
              <a:spLocks noChangeAspect="1"/>
            </p:cNvSpPr>
            <p:nvPr/>
          </p:nvSpPr>
          <p:spPr>
            <a:xfrm>
              <a:off x="797481" y="1496881"/>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D" sz="1200">
                <a:solidFill>
                  <a:schemeClr val="tx2"/>
                </a:solidFill>
                <a:latin typeface="Slate Pro" panose="02000506040000020004" pitchFamily="2" charset="0"/>
                <a:sym typeface="Slate Pro" panose="02000506040000020004" pitchFamily="2" charset="0"/>
              </a:endParaRPr>
            </a:p>
          </p:txBody>
        </p:sp>
        <p:sp>
          <p:nvSpPr>
            <p:cNvPr id="35" name="Freeform: Shape 34">
              <a:extLst>
                <a:ext uri="{FF2B5EF4-FFF2-40B4-BE49-F238E27FC236}">
                  <a16:creationId xmlns:a16="http://schemas.microsoft.com/office/drawing/2014/main" id="{7E7AF43F-E20D-885C-F404-10F1D8718695}"/>
                </a:ext>
              </a:extLst>
            </p:cNvPr>
            <p:cNvSpPr/>
            <p:nvPr/>
          </p:nvSpPr>
          <p:spPr>
            <a:xfrm flipH="1">
              <a:off x="911486" y="1610886"/>
              <a:ext cx="239998" cy="239998"/>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nchorCtr="0"/>
            <a:lstStyle/>
            <a:p>
              <a:endParaRPr lang="en-ID" sz="1200">
                <a:solidFill>
                  <a:schemeClr val="tx2"/>
                </a:solidFill>
                <a:latin typeface="Slate Pro" panose="02000506040000020004" pitchFamily="2" charset="0"/>
                <a:sym typeface="Slate Pro" panose="02000506040000020004" pitchFamily="2" charset="0"/>
              </a:endParaRPr>
            </a:p>
          </p:txBody>
        </p:sp>
      </p:grpSp>
      <p:grpSp>
        <p:nvGrpSpPr>
          <p:cNvPr id="36" name="Group 35">
            <a:extLst>
              <a:ext uri="{FF2B5EF4-FFF2-40B4-BE49-F238E27FC236}">
                <a16:creationId xmlns:a16="http://schemas.microsoft.com/office/drawing/2014/main" id="{74F661C9-2E8D-36C3-3333-6121616B8531}"/>
              </a:ext>
            </a:extLst>
          </p:cNvPr>
          <p:cNvGrpSpPr/>
          <p:nvPr/>
        </p:nvGrpSpPr>
        <p:grpSpPr>
          <a:xfrm>
            <a:off x="702302" y="5140732"/>
            <a:ext cx="119228" cy="119228"/>
            <a:chOff x="797485" y="2174564"/>
            <a:chExt cx="468000" cy="468000"/>
          </a:xfrm>
        </p:grpSpPr>
        <p:sp>
          <p:nvSpPr>
            <p:cNvPr id="62" name="Rectangle 61">
              <a:extLst>
                <a:ext uri="{FF2B5EF4-FFF2-40B4-BE49-F238E27FC236}">
                  <a16:creationId xmlns:a16="http://schemas.microsoft.com/office/drawing/2014/main" id="{CC2AF43D-616C-2918-8433-6F8E75B2D370}"/>
                </a:ext>
              </a:extLst>
            </p:cNvPr>
            <p:cNvSpPr>
              <a:spLocks noChangeAspect="1"/>
            </p:cNvSpPr>
            <p:nvPr/>
          </p:nvSpPr>
          <p:spPr>
            <a:xfrm>
              <a:off x="797485" y="2174564"/>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D" sz="1200">
                <a:solidFill>
                  <a:schemeClr val="tx2"/>
                </a:solidFill>
                <a:latin typeface="Slate Pro" panose="02000506040000020004" pitchFamily="2" charset="0"/>
                <a:sym typeface="Slate Pro" panose="02000506040000020004" pitchFamily="2" charset="0"/>
              </a:endParaRPr>
            </a:p>
          </p:txBody>
        </p:sp>
        <p:sp>
          <p:nvSpPr>
            <p:cNvPr id="63" name="Freeform: Shape 62">
              <a:extLst>
                <a:ext uri="{FF2B5EF4-FFF2-40B4-BE49-F238E27FC236}">
                  <a16:creationId xmlns:a16="http://schemas.microsoft.com/office/drawing/2014/main" id="{AC522811-4873-44D8-F1BC-D71DAF262878}"/>
                </a:ext>
              </a:extLst>
            </p:cNvPr>
            <p:cNvSpPr/>
            <p:nvPr/>
          </p:nvSpPr>
          <p:spPr>
            <a:xfrm flipH="1">
              <a:off x="911486" y="2288565"/>
              <a:ext cx="240002" cy="240002"/>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nchorCtr="0"/>
            <a:lstStyle/>
            <a:p>
              <a:endParaRPr lang="en-ID" sz="1200" dirty="0">
                <a:solidFill>
                  <a:schemeClr val="tx2"/>
                </a:solidFill>
                <a:latin typeface="Slate Pro" panose="02000506040000020004" pitchFamily="2" charset="0"/>
                <a:sym typeface="Slate Pro" panose="02000506040000020004" pitchFamily="2" charset="0"/>
              </a:endParaRPr>
            </a:p>
          </p:txBody>
        </p:sp>
      </p:grpSp>
      <p:grpSp>
        <p:nvGrpSpPr>
          <p:cNvPr id="64" name="Group 63">
            <a:extLst>
              <a:ext uri="{FF2B5EF4-FFF2-40B4-BE49-F238E27FC236}">
                <a16:creationId xmlns:a16="http://schemas.microsoft.com/office/drawing/2014/main" id="{97F0BE29-1AB0-E174-88F8-1DCB7661B0C5}"/>
              </a:ext>
            </a:extLst>
          </p:cNvPr>
          <p:cNvGrpSpPr/>
          <p:nvPr/>
        </p:nvGrpSpPr>
        <p:grpSpPr>
          <a:xfrm>
            <a:off x="702302" y="5765817"/>
            <a:ext cx="119228" cy="119228"/>
            <a:chOff x="797485" y="2861597"/>
            <a:chExt cx="468000" cy="468000"/>
          </a:xfrm>
        </p:grpSpPr>
        <p:sp>
          <p:nvSpPr>
            <p:cNvPr id="65" name="Rectangle 64">
              <a:extLst>
                <a:ext uri="{FF2B5EF4-FFF2-40B4-BE49-F238E27FC236}">
                  <a16:creationId xmlns:a16="http://schemas.microsoft.com/office/drawing/2014/main" id="{C08CD480-CDDA-A52B-4EC3-57F8E1C50D4E}"/>
                </a:ext>
              </a:extLst>
            </p:cNvPr>
            <p:cNvSpPr>
              <a:spLocks noChangeAspect="1"/>
            </p:cNvSpPr>
            <p:nvPr/>
          </p:nvSpPr>
          <p:spPr>
            <a:xfrm>
              <a:off x="797485" y="2861597"/>
              <a:ext cx="468000" cy="46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D" sz="1200">
                <a:solidFill>
                  <a:schemeClr val="tx2"/>
                </a:solidFill>
                <a:latin typeface="Slate Pro" panose="02000506040000020004" pitchFamily="2" charset="0"/>
                <a:sym typeface="Slate Pro" panose="02000506040000020004" pitchFamily="2" charset="0"/>
              </a:endParaRPr>
            </a:p>
          </p:txBody>
        </p:sp>
        <p:sp>
          <p:nvSpPr>
            <p:cNvPr id="66" name="Freeform: Shape 65">
              <a:extLst>
                <a:ext uri="{FF2B5EF4-FFF2-40B4-BE49-F238E27FC236}">
                  <a16:creationId xmlns:a16="http://schemas.microsoft.com/office/drawing/2014/main" id="{65C6965E-C2F2-FDA6-5E0D-C071B36A23CA}"/>
                </a:ext>
              </a:extLst>
            </p:cNvPr>
            <p:cNvSpPr/>
            <p:nvPr/>
          </p:nvSpPr>
          <p:spPr>
            <a:xfrm flipH="1">
              <a:off x="911490" y="2975602"/>
              <a:ext cx="239998" cy="240002"/>
            </a:xfrm>
            <a:custGeom>
              <a:avLst/>
              <a:gdLst>
                <a:gd name="connsiteX0" fmla="*/ 240000 w 240000"/>
                <a:gd name="connsiteY0" fmla="*/ 105000 h 240000"/>
                <a:gd name="connsiteX1" fmla="*/ 57450 w 240000"/>
                <a:gd name="connsiteY1" fmla="*/ 105000 h 240000"/>
                <a:gd name="connsiteX2" fmla="*/ 141225 w 240000"/>
                <a:gd name="connsiteY2" fmla="*/ 21225 h 240000"/>
                <a:gd name="connsiteX3" fmla="*/ 120000 w 240000"/>
                <a:gd name="connsiteY3" fmla="*/ 0 h 240000"/>
                <a:gd name="connsiteX4" fmla="*/ 0 w 240000"/>
                <a:gd name="connsiteY4" fmla="*/ 120000 h 240000"/>
                <a:gd name="connsiteX5" fmla="*/ 120000 w 240000"/>
                <a:gd name="connsiteY5" fmla="*/ 240000 h 240000"/>
                <a:gd name="connsiteX6" fmla="*/ 141225 w 240000"/>
                <a:gd name="connsiteY6" fmla="*/ 218775 h 240000"/>
                <a:gd name="connsiteX7" fmla="*/ 57450 w 240000"/>
                <a:gd name="connsiteY7" fmla="*/ 135000 h 240000"/>
                <a:gd name="connsiteX8" fmla="*/ 240000 w 240000"/>
                <a:gd name="connsiteY8" fmla="*/ 135000 h 240000"/>
                <a:gd name="connsiteX9" fmla="*/ 240000 w 240000"/>
                <a:gd name="connsiteY9" fmla="*/ 10500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00" h="240000">
                  <a:moveTo>
                    <a:pt x="240000" y="105000"/>
                  </a:moveTo>
                  <a:lnTo>
                    <a:pt x="57450" y="105000"/>
                  </a:lnTo>
                  <a:lnTo>
                    <a:pt x="141225" y="21225"/>
                  </a:lnTo>
                  <a:lnTo>
                    <a:pt x="120000" y="0"/>
                  </a:lnTo>
                  <a:lnTo>
                    <a:pt x="0" y="120000"/>
                  </a:lnTo>
                  <a:lnTo>
                    <a:pt x="120000" y="240000"/>
                  </a:lnTo>
                  <a:lnTo>
                    <a:pt x="141225" y="218775"/>
                  </a:lnTo>
                  <a:lnTo>
                    <a:pt x="57450" y="135000"/>
                  </a:lnTo>
                  <a:lnTo>
                    <a:pt x="240000" y="135000"/>
                  </a:lnTo>
                  <a:lnTo>
                    <a:pt x="240000" y="105000"/>
                  </a:lnTo>
                  <a:close/>
                </a:path>
              </a:pathLst>
            </a:custGeom>
            <a:solidFill>
              <a:schemeClr val="bg1"/>
            </a:solidFill>
            <a:ln w="7342" cap="flat">
              <a:noFill/>
              <a:prstDash val="solid"/>
              <a:miter/>
            </a:ln>
          </p:spPr>
          <p:txBody>
            <a:bodyPr rtlCol="0" anchor="ctr" anchorCtr="0"/>
            <a:lstStyle/>
            <a:p>
              <a:endParaRPr lang="en-ID" sz="1200">
                <a:solidFill>
                  <a:schemeClr val="tx2"/>
                </a:solidFill>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1257032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E0B24E7-56AB-CE18-F0CC-18FFDA915070}"/>
              </a:ext>
            </a:extLst>
          </p:cNvPr>
          <p:cNvGraphicFramePr>
            <a:graphicFrameLocks noChangeAspect="1"/>
          </p:cNvGraphicFramePr>
          <p:nvPr>
            <p:custDataLst>
              <p:tags r:id="rId1"/>
            </p:custDataLst>
            <p:extLst>
              <p:ext uri="{D42A27DB-BD31-4B8C-83A1-F6EECF244321}">
                <p14:modId xmlns:p14="http://schemas.microsoft.com/office/powerpoint/2010/main" val="817662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88F866F-35CB-E355-5BEF-EEC76CFED775}"/>
              </a:ext>
            </a:extLst>
          </p:cNvPr>
          <p:cNvSpPr>
            <a:spLocks noGrp="1"/>
          </p:cNvSpPr>
          <p:nvPr>
            <p:ph type="body" sz="quarter" idx="10"/>
          </p:nvPr>
        </p:nvSpPr>
        <p:spPr/>
        <p:txBody>
          <a:bodyPr/>
          <a:lstStyle/>
          <a:p>
            <a:br>
              <a:rPr lang="en-US" dirty="0"/>
            </a:br>
            <a:r>
              <a:rPr lang="en-US" dirty="0"/>
              <a:t>Best Practices And Model Examples</a:t>
            </a:r>
          </a:p>
        </p:txBody>
      </p:sp>
      <p:sp>
        <p:nvSpPr>
          <p:cNvPr id="6" name="Text Placeholder 5">
            <a:extLst>
              <a:ext uri="{FF2B5EF4-FFF2-40B4-BE49-F238E27FC236}">
                <a16:creationId xmlns:a16="http://schemas.microsoft.com/office/drawing/2014/main" id="{CFDC0119-3FB0-12E3-1298-E5DC88FED16E}"/>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335005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4E81116-79F3-6281-38BE-2E4406CA298A}"/>
              </a:ext>
            </a:extLst>
          </p:cNvPr>
          <p:cNvGraphicFramePr>
            <a:graphicFrameLocks noChangeAspect="1"/>
          </p:cNvGraphicFramePr>
          <p:nvPr>
            <p:custDataLst>
              <p:tags r:id="rId1"/>
            </p:custDataLst>
            <p:extLst>
              <p:ext uri="{D42A27DB-BD31-4B8C-83A1-F6EECF244321}">
                <p14:modId xmlns:p14="http://schemas.microsoft.com/office/powerpoint/2010/main" val="2896013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0" name="Picture 19" descr="A group of people sitting at a table&#10;&#10;Description automatically generated">
            <a:extLst>
              <a:ext uri="{FF2B5EF4-FFF2-40B4-BE49-F238E27FC236}">
                <a16:creationId xmlns:a16="http://schemas.microsoft.com/office/drawing/2014/main" id="{387E7D7A-EB1E-6D83-8310-FB8D2D299C5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5000" t="31575" r="52055" b="36123"/>
          <a:stretch/>
        </p:blipFill>
        <p:spPr>
          <a:xfrm>
            <a:off x="609599" y="1117600"/>
            <a:ext cx="5235916" cy="863600"/>
          </a:xfrm>
          <a:custGeom>
            <a:avLst/>
            <a:gdLst>
              <a:gd name="connsiteX0" fmla="*/ 0 w 5235916"/>
              <a:gd name="connsiteY0" fmla="*/ 0 h 1066800"/>
              <a:gd name="connsiteX1" fmla="*/ 5235916 w 5235916"/>
              <a:gd name="connsiteY1" fmla="*/ 0 h 1066800"/>
              <a:gd name="connsiteX2" fmla="*/ 5235916 w 5235916"/>
              <a:gd name="connsiteY2" fmla="*/ 1066800 h 1066800"/>
              <a:gd name="connsiteX3" fmla="*/ 0 w 5235916"/>
              <a:gd name="connsiteY3" fmla="*/ 1066800 h 1066800"/>
              <a:gd name="connsiteX4" fmla="*/ 0 w 5235916"/>
              <a:gd name="connsiteY4" fmla="*/ 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5916" h="1066800">
                <a:moveTo>
                  <a:pt x="0" y="0"/>
                </a:moveTo>
                <a:lnTo>
                  <a:pt x="5235916" y="0"/>
                </a:lnTo>
                <a:lnTo>
                  <a:pt x="5235916" y="1066800"/>
                </a:lnTo>
                <a:lnTo>
                  <a:pt x="0" y="1066800"/>
                </a:lnTo>
                <a:lnTo>
                  <a:pt x="0" y="0"/>
                </a:lnTo>
                <a:close/>
              </a:path>
            </a:pathLst>
          </a:custGeom>
        </p:spPr>
      </p:pic>
      <p:pic>
        <p:nvPicPr>
          <p:cNvPr id="19" name="Picture 18" descr="A group of people sitting at a table&#10;&#10;Description automatically generated">
            <a:extLst>
              <a:ext uri="{FF2B5EF4-FFF2-40B4-BE49-F238E27FC236}">
                <a16:creationId xmlns:a16="http://schemas.microsoft.com/office/drawing/2014/main" id="{B1FD6A99-B571-F471-C59B-FDAFE2F7E81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52011" t="31575" r="5086" b="36123"/>
          <a:stretch/>
        </p:blipFill>
        <p:spPr>
          <a:xfrm>
            <a:off x="6341235" y="1117600"/>
            <a:ext cx="5230655" cy="863600"/>
          </a:xfrm>
          <a:custGeom>
            <a:avLst/>
            <a:gdLst>
              <a:gd name="connsiteX0" fmla="*/ 0 w 5230655"/>
              <a:gd name="connsiteY0" fmla="*/ 0 h 1066800"/>
              <a:gd name="connsiteX1" fmla="*/ 5230655 w 5230655"/>
              <a:gd name="connsiteY1" fmla="*/ 0 h 1066800"/>
              <a:gd name="connsiteX2" fmla="*/ 5230655 w 5230655"/>
              <a:gd name="connsiteY2" fmla="*/ 1066800 h 1066800"/>
              <a:gd name="connsiteX3" fmla="*/ 0 w 5230655"/>
              <a:gd name="connsiteY3" fmla="*/ 1066800 h 1066800"/>
              <a:gd name="connsiteX4" fmla="*/ 0 w 5230655"/>
              <a:gd name="connsiteY4" fmla="*/ 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0655" h="1066800">
                <a:moveTo>
                  <a:pt x="0" y="0"/>
                </a:moveTo>
                <a:lnTo>
                  <a:pt x="5230655" y="0"/>
                </a:lnTo>
                <a:lnTo>
                  <a:pt x="5230655" y="1066800"/>
                </a:lnTo>
                <a:lnTo>
                  <a:pt x="0" y="1066800"/>
                </a:lnTo>
                <a:lnTo>
                  <a:pt x="0" y="0"/>
                </a:lnTo>
                <a:close/>
              </a:path>
            </a:pathLst>
          </a:custGeom>
        </p:spPr>
      </p:pic>
      <p:sp>
        <p:nvSpPr>
          <p:cNvPr id="62" name="Rectangle 61">
            <a:extLst>
              <a:ext uri="{FF2B5EF4-FFF2-40B4-BE49-F238E27FC236}">
                <a16:creationId xmlns:a16="http://schemas.microsoft.com/office/drawing/2014/main" id="{AEC6DCBE-BD1E-CC0D-20FA-BCC11421F6D4}"/>
              </a:ext>
            </a:extLst>
          </p:cNvPr>
          <p:cNvSpPr/>
          <p:nvPr/>
        </p:nvSpPr>
        <p:spPr>
          <a:xfrm>
            <a:off x="6335971" y="1117600"/>
            <a:ext cx="5235919" cy="863600"/>
          </a:xfrm>
          <a:prstGeom prst="rect">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60" name="Rectangle 59">
            <a:extLst>
              <a:ext uri="{FF2B5EF4-FFF2-40B4-BE49-F238E27FC236}">
                <a16:creationId xmlns:a16="http://schemas.microsoft.com/office/drawing/2014/main" id="{E59D512C-56F6-B97F-1D11-DF47632E27CA}"/>
              </a:ext>
            </a:extLst>
          </p:cNvPr>
          <p:cNvSpPr/>
          <p:nvPr/>
        </p:nvSpPr>
        <p:spPr>
          <a:xfrm>
            <a:off x="609599" y="1117600"/>
            <a:ext cx="5235919" cy="8636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p:txBody>
          <a:bodyPr vert="horz"/>
          <a:lstStyle/>
          <a:p>
            <a:r>
              <a:rPr lang="en-US" dirty="0"/>
              <a:t>Guiding principles and questions to ask</a:t>
            </a:r>
          </a:p>
        </p:txBody>
      </p:sp>
      <p:sp>
        <p:nvSpPr>
          <p:cNvPr id="13" name="Rectangle 12">
            <a:extLst>
              <a:ext uri="{FF2B5EF4-FFF2-40B4-BE49-F238E27FC236}">
                <a16:creationId xmlns:a16="http://schemas.microsoft.com/office/drawing/2014/main" id="{B1295B59-3994-1F64-53C4-D7C788838CE7}"/>
              </a:ext>
            </a:extLst>
          </p:cNvPr>
          <p:cNvSpPr/>
          <p:nvPr/>
        </p:nvSpPr>
        <p:spPr>
          <a:xfrm>
            <a:off x="609600" y="1984922"/>
            <a:ext cx="5235918" cy="41872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6" name="Rectangle 15">
            <a:extLst>
              <a:ext uri="{FF2B5EF4-FFF2-40B4-BE49-F238E27FC236}">
                <a16:creationId xmlns:a16="http://schemas.microsoft.com/office/drawing/2014/main" id="{8BBAA628-F595-7CC7-C5FA-15B5A84C1D17}"/>
              </a:ext>
            </a:extLst>
          </p:cNvPr>
          <p:cNvSpPr/>
          <p:nvPr/>
        </p:nvSpPr>
        <p:spPr>
          <a:xfrm>
            <a:off x="6335972" y="1984922"/>
            <a:ext cx="5235918" cy="41872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9" name="Rectangle 28">
            <a:extLst>
              <a:ext uri="{FF2B5EF4-FFF2-40B4-BE49-F238E27FC236}">
                <a16:creationId xmlns:a16="http://schemas.microsoft.com/office/drawing/2014/main" id="{D55D6545-F304-AD53-6B91-1D35BC54FBCD}"/>
              </a:ext>
            </a:extLst>
          </p:cNvPr>
          <p:cNvSpPr/>
          <p:nvPr/>
        </p:nvSpPr>
        <p:spPr>
          <a:xfrm>
            <a:off x="1805783" y="1440781"/>
            <a:ext cx="376951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Guiding Principles</a:t>
            </a:r>
          </a:p>
        </p:txBody>
      </p:sp>
      <p:sp>
        <p:nvSpPr>
          <p:cNvPr id="53" name="Rectangle 52">
            <a:extLst>
              <a:ext uri="{FF2B5EF4-FFF2-40B4-BE49-F238E27FC236}">
                <a16:creationId xmlns:a16="http://schemas.microsoft.com/office/drawing/2014/main" id="{BC378B00-7018-3D92-AC80-A2528A318612}"/>
              </a:ext>
            </a:extLst>
          </p:cNvPr>
          <p:cNvSpPr/>
          <p:nvPr/>
        </p:nvSpPr>
        <p:spPr>
          <a:xfrm>
            <a:off x="7532722" y="1440781"/>
            <a:ext cx="376951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Slate Pro" panose="02000506040000020004" pitchFamily="2" charset="0"/>
                <a:ea typeface="Open Sans" panose="020B0606030504020204" pitchFamily="34" charset="0"/>
                <a:cs typeface="Open Sans" panose="020B0606030504020204" pitchFamily="34" charset="0"/>
                <a:sym typeface="Slate Pro" panose="02000506040000020004" pitchFamily="2" charset="0"/>
              </a:rPr>
              <a:t>Questions to Ask</a:t>
            </a:r>
          </a:p>
        </p:txBody>
      </p:sp>
      <p:cxnSp>
        <p:nvCxnSpPr>
          <p:cNvPr id="56" name="Straight Connector 55">
            <a:extLst>
              <a:ext uri="{FF2B5EF4-FFF2-40B4-BE49-F238E27FC236}">
                <a16:creationId xmlns:a16="http://schemas.microsoft.com/office/drawing/2014/main" id="{EFA935AE-73E1-F36C-B58D-D44CE4F6CC2D}"/>
              </a:ext>
            </a:extLst>
          </p:cNvPr>
          <p:cNvCxnSpPr>
            <a:cxnSpLocks/>
          </p:cNvCxnSpPr>
          <p:nvPr/>
        </p:nvCxnSpPr>
        <p:spPr>
          <a:xfrm>
            <a:off x="1536700" y="1323235"/>
            <a:ext cx="0" cy="5120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B8F07A9-182C-D991-5F07-E5CE41DE7C55}"/>
              </a:ext>
            </a:extLst>
          </p:cNvPr>
          <p:cNvCxnSpPr>
            <a:cxnSpLocks/>
          </p:cNvCxnSpPr>
          <p:nvPr/>
        </p:nvCxnSpPr>
        <p:spPr>
          <a:xfrm>
            <a:off x="7263072" y="1323235"/>
            <a:ext cx="0" cy="5120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511377F-12D6-996B-28FE-7B88FFD77BE7}"/>
              </a:ext>
            </a:extLst>
          </p:cNvPr>
          <p:cNvSpPr/>
          <p:nvPr/>
        </p:nvSpPr>
        <p:spPr>
          <a:xfrm>
            <a:off x="850900" y="2093550"/>
            <a:ext cx="4753318" cy="3477875"/>
          </a:xfrm>
          <a:prstGeom prst="rect">
            <a:avLst/>
          </a:prstGeom>
        </p:spPr>
        <p:txBody>
          <a:bodyPr wrap="square" lIns="0" tIns="0" rIns="0" bIns="0">
            <a:spAutoFit/>
          </a:bodyPr>
          <a:lstStyle/>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Start with a blank sheet of paper in mind. Do not let doubt and bias corrupt the ideal coverage model for your business.</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Capture customer feedback on how customers prefer to buy, not how they do so currently.</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Capture employee feedback on what they truly spend their time doing and  what they can accomplish</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It’s about getting the right people in the right positions to cover the right customers</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Differentiate revenue by existing customers and prospects (e.g., retention and expansion)</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Segment customers to reflect differences in size, geography, industry, product, and behaviors</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Drive interlock across functions to reconcile differences between top-down and bottom-up approaches</a:t>
            </a:r>
          </a:p>
        </p:txBody>
      </p:sp>
      <p:sp>
        <p:nvSpPr>
          <p:cNvPr id="65" name="Rectangle 64">
            <a:extLst>
              <a:ext uri="{FF2B5EF4-FFF2-40B4-BE49-F238E27FC236}">
                <a16:creationId xmlns:a16="http://schemas.microsoft.com/office/drawing/2014/main" id="{99C34752-F026-163F-6AF4-0D3FBA3CE7A1}"/>
              </a:ext>
            </a:extLst>
          </p:cNvPr>
          <p:cNvSpPr/>
          <p:nvPr/>
        </p:nvSpPr>
        <p:spPr>
          <a:xfrm>
            <a:off x="6577272" y="2093550"/>
            <a:ext cx="4753318" cy="3708708"/>
          </a:xfrm>
          <a:prstGeom prst="rect">
            <a:avLst/>
          </a:prstGeom>
        </p:spPr>
        <p:txBody>
          <a:bodyPr wrap="square" lIns="0" tIns="0" rIns="0" bIns="0">
            <a:spAutoFit/>
          </a:bodyPr>
          <a:lstStyle/>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What type of selling roles do we need in our organization?</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What is the right number of people for each role?</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Have we correctly deployed sales capacity against the market opportunity?</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Through which sales channels do our customers want to engage our sales team?</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What type of organization best supports our customers and how they want to buy?</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What level of specialization are our buyers willing to pay for?</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In what verticals and regions do we have the most potential?</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What is the ideal cost and production for each selling role?</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How can each selling role optimize their time?</a:t>
            </a:r>
          </a:p>
          <a:p>
            <a:pPr marL="285750" indent="-285750">
              <a:spcAft>
                <a:spcPts val="600"/>
              </a:spcAft>
              <a:buClr>
                <a:schemeClr val="tx1"/>
              </a:buClr>
              <a:buFont typeface="Arial" panose="020B0604020202020204" pitchFamily="34" charset="0"/>
              <a:buChar char="•"/>
            </a:pPr>
            <a:r>
              <a:rPr lang="en-US" sz="1400" dirty="0">
                <a:latin typeface="Slate Pro" panose="02000506040000020004" pitchFamily="2" charset="0"/>
                <a:sym typeface="Slate Pro" panose="02000506040000020004" pitchFamily="2" charset="0"/>
              </a:rPr>
              <a:t>How do we best manage our teams and ensure they get optimal training and coaching?</a:t>
            </a:r>
          </a:p>
        </p:txBody>
      </p:sp>
      <p:pic>
        <p:nvPicPr>
          <p:cNvPr id="2" name="Graphic 1">
            <a:extLst>
              <a:ext uri="{FF2B5EF4-FFF2-40B4-BE49-F238E27FC236}">
                <a16:creationId xmlns:a16="http://schemas.microsoft.com/office/drawing/2014/main" id="{BFB84335-D873-4A5B-1735-225D51BA51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2761" y="1339888"/>
            <a:ext cx="478785" cy="478785"/>
          </a:xfrm>
          <a:prstGeom prst="rect">
            <a:avLst/>
          </a:prstGeom>
        </p:spPr>
      </p:pic>
      <p:grpSp>
        <p:nvGrpSpPr>
          <p:cNvPr id="8" name="Group 7">
            <a:extLst>
              <a:ext uri="{FF2B5EF4-FFF2-40B4-BE49-F238E27FC236}">
                <a16:creationId xmlns:a16="http://schemas.microsoft.com/office/drawing/2014/main" id="{6DAB08CB-F144-9A6E-6135-FB18837B62B0}"/>
              </a:ext>
            </a:extLst>
          </p:cNvPr>
          <p:cNvGrpSpPr/>
          <p:nvPr/>
        </p:nvGrpSpPr>
        <p:grpSpPr>
          <a:xfrm>
            <a:off x="885023" y="1371748"/>
            <a:ext cx="413204" cy="415064"/>
            <a:chOff x="6276975" y="1811338"/>
            <a:chExt cx="352425" cy="354013"/>
          </a:xfrm>
          <a:solidFill>
            <a:schemeClr val="bg1"/>
          </a:solidFill>
        </p:grpSpPr>
        <p:sp>
          <p:nvSpPr>
            <p:cNvPr id="9" name="Freeform 28">
              <a:extLst>
                <a:ext uri="{FF2B5EF4-FFF2-40B4-BE49-F238E27FC236}">
                  <a16:creationId xmlns:a16="http://schemas.microsoft.com/office/drawing/2014/main" id="{51B5F3DD-13F1-5AAA-E021-AB1058DDAB3C}"/>
                </a:ext>
              </a:extLst>
            </p:cNvPr>
            <p:cNvSpPr>
              <a:spLocks noEditPoints="1"/>
            </p:cNvSpPr>
            <p:nvPr/>
          </p:nvSpPr>
          <p:spPr bwMode="auto">
            <a:xfrm>
              <a:off x="6276975" y="1833563"/>
              <a:ext cx="307975" cy="331788"/>
            </a:xfrm>
            <a:custGeom>
              <a:avLst/>
              <a:gdLst>
                <a:gd name="T0" fmla="*/ 61 w 82"/>
                <a:gd name="T1" fmla="*/ 35 h 88"/>
                <a:gd name="T2" fmla="*/ 61 w 82"/>
                <a:gd name="T3" fmla="*/ 35 h 88"/>
                <a:gd name="T4" fmla="*/ 51 w 82"/>
                <a:gd name="T5" fmla="*/ 40 h 88"/>
                <a:gd name="T6" fmla="*/ 48 w 82"/>
                <a:gd name="T7" fmla="*/ 40 h 88"/>
                <a:gd name="T8" fmla="*/ 48 w 82"/>
                <a:gd name="T9" fmla="*/ 37 h 88"/>
                <a:gd name="T10" fmla="*/ 53 w 82"/>
                <a:gd name="T11" fmla="*/ 27 h 88"/>
                <a:gd name="T12" fmla="*/ 53 w 82"/>
                <a:gd name="T13" fmla="*/ 27 h 88"/>
                <a:gd name="T14" fmla="*/ 80 w 82"/>
                <a:gd name="T15" fmla="*/ 0 h 88"/>
                <a:gd name="T16" fmla="*/ 80 w 82"/>
                <a:gd name="T17" fmla="*/ 0 h 88"/>
                <a:gd name="T18" fmla="*/ 2 w 82"/>
                <a:gd name="T19" fmla="*/ 0 h 88"/>
                <a:gd name="T20" fmla="*/ 0 w 82"/>
                <a:gd name="T21" fmla="*/ 2 h 88"/>
                <a:gd name="T22" fmla="*/ 0 w 82"/>
                <a:gd name="T23" fmla="*/ 86 h 88"/>
                <a:gd name="T24" fmla="*/ 2 w 82"/>
                <a:gd name="T25" fmla="*/ 88 h 88"/>
                <a:gd name="T26" fmla="*/ 80 w 82"/>
                <a:gd name="T27" fmla="*/ 88 h 88"/>
                <a:gd name="T28" fmla="*/ 82 w 82"/>
                <a:gd name="T29" fmla="*/ 86 h 88"/>
                <a:gd name="T30" fmla="*/ 82 w 82"/>
                <a:gd name="T31" fmla="*/ 14 h 88"/>
                <a:gd name="T32" fmla="*/ 78 w 82"/>
                <a:gd name="T33" fmla="*/ 18 h 88"/>
                <a:gd name="T34" fmla="*/ 61 w 82"/>
                <a:gd name="T35" fmla="*/ 35 h 88"/>
                <a:gd name="T36" fmla="*/ 78 w 82"/>
                <a:gd name="T37" fmla="*/ 82 h 88"/>
                <a:gd name="T38" fmla="*/ 76 w 82"/>
                <a:gd name="T39" fmla="*/ 84 h 88"/>
                <a:gd name="T40" fmla="*/ 6 w 82"/>
                <a:gd name="T41" fmla="*/ 84 h 88"/>
                <a:gd name="T42" fmla="*/ 4 w 82"/>
                <a:gd name="T43" fmla="*/ 82 h 88"/>
                <a:gd name="T44" fmla="*/ 4 w 82"/>
                <a:gd name="T45" fmla="*/ 6 h 88"/>
                <a:gd name="T46" fmla="*/ 6 w 82"/>
                <a:gd name="T47" fmla="*/ 4 h 88"/>
                <a:gd name="T48" fmla="*/ 64 w 82"/>
                <a:gd name="T49" fmla="*/ 4 h 88"/>
                <a:gd name="T50" fmla="*/ 66 w 82"/>
                <a:gd name="T51" fmla="*/ 6 h 88"/>
                <a:gd name="T52" fmla="*/ 64 w 82"/>
                <a:gd name="T53" fmla="*/ 8 h 88"/>
                <a:gd name="T54" fmla="*/ 8 w 82"/>
                <a:gd name="T55" fmla="*/ 8 h 88"/>
                <a:gd name="T56" fmla="*/ 8 w 82"/>
                <a:gd name="T57" fmla="*/ 80 h 88"/>
                <a:gd name="T58" fmla="*/ 74 w 82"/>
                <a:gd name="T59" fmla="*/ 80 h 88"/>
                <a:gd name="T60" fmla="*/ 74 w 82"/>
                <a:gd name="T61" fmla="*/ 36 h 88"/>
                <a:gd name="T62" fmla="*/ 76 w 82"/>
                <a:gd name="T63" fmla="*/ 34 h 88"/>
                <a:gd name="T64" fmla="*/ 78 w 82"/>
                <a:gd name="T65" fmla="*/ 36 h 88"/>
                <a:gd name="T66" fmla="*/ 78 w 82"/>
                <a:gd name="T67" fmla="*/ 8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88">
                  <a:moveTo>
                    <a:pt x="61" y="35"/>
                  </a:moveTo>
                  <a:cubicBezTo>
                    <a:pt x="61" y="35"/>
                    <a:pt x="61" y="35"/>
                    <a:pt x="61" y="35"/>
                  </a:cubicBezTo>
                  <a:cubicBezTo>
                    <a:pt x="51" y="40"/>
                    <a:pt x="51" y="40"/>
                    <a:pt x="51" y="40"/>
                  </a:cubicBezTo>
                  <a:cubicBezTo>
                    <a:pt x="50" y="40"/>
                    <a:pt x="49" y="40"/>
                    <a:pt x="48" y="40"/>
                  </a:cubicBezTo>
                  <a:cubicBezTo>
                    <a:pt x="48" y="39"/>
                    <a:pt x="48" y="38"/>
                    <a:pt x="48" y="37"/>
                  </a:cubicBezTo>
                  <a:cubicBezTo>
                    <a:pt x="53" y="27"/>
                    <a:pt x="53" y="27"/>
                    <a:pt x="53" y="27"/>
                  </a:cubicBezTo>
                  <a:cubicBezTo>
                    <a:pt x="53" y="27"/>
                    <a:pt x="53" y="27"/>
                    <a:pt x="53" y="27"/>
                  </a:cubicBezTo>
                  <a:cubicBezTo>
                    <a:pt x="65" y="15"/>
                    <a:pt x="80" y="0"/>
                    <a:pt x="80" y="0"/>
                  </a:cubicBezTo>
                  <a:cubicBezTo>
                    <a:pt x="80" y="0"/>
                    <a:pt x="80" y="0"/>
                    <a:pt x="80" y="0"/>
                  </a:cubicBezTo>
                  <a:cubicBezTo>
                    <a:pt x="2" y="0"/>
                    <a:pt x="2" y="0"/>
                    <a:pt x="2" y="0"/>
                  </a:cubicBezTo>
                  <a:cubicBezTo>
                    <a:pt x="1" y="0"/>
                    <a:pt x="0" y="1"/>
                    <a:pt x="0" y="2"/>
                  </a:cubicBezTo>
                  <a:cubicBezTo>
                    <a:pt x="0" y="86"/>
                    <a:pt x="0" y="86"/>
                    <a:pt x="0" y="86"/>
                  </a:cubicBezTo>
                  <a:cubicBezTo>
                    <a:pt x="0" y="87"/>
                    <a:pt x="1" y="88"/>
                    <a:pt x="2" y="88"/>
                  </a:cubicBezTo>
                  <a:cubicBezTo>
                    <a:pt x="80" y="88"/>
                    <a:pt x="80" y="88"/>
                    <a:pt x="80" y="88"/>
                  </a:cubicBezTo>
                  <a:cubicBezTo>
                    <a:pt x="81" y="88"/>
                    <a:pt x="82" y="87"/>
                    <a:pt x="82" y="86"/>
                  </a:cubicBezTo>
                  <a:cubicBezTo>
                    <a:pt x="82" y="14"/>
                    <a:pt x="82" y="14"/>
                    <a:pt x="82" y="14"/>
                  </a:cubicBezTo>
                  <a:cubicBezTo>
                    <a:pt x="78" y="18"/>
                    <a:pt x="78" y="18"/>
                    <a:pt x="78" y="18"/>
                  </a:cubicBezTo>
                  <a:lnTo>
                    <a:pt x="61" y="35"/>
                  </a:lnTo>
                  <a:close/>
                  <a:moveTo>
                    <a:pt x="78" y="82"/>
                  </a:moveTo>
                  <a:cubicBezTo>
                    <a:pt x="78" y="83"/>
                    <a:pt x="77" y="84"/>
                    <a:pt x="76" y="84"/>
                  </a:cubicBezTo>
                  <a:cubicBezTo>
                    <a:pt x="6" y="84"/>
                    <a:pt x="6" y="84"/>
                    <a:pt x="6" y="84"/>
                  </a:cubicBezTo>
                  <a:cubicBezTo>
                    <a:pt x="5" y="84"/>
                    <a:pt x="4" y="83"/>
                    <a:pt x="4" y="82"/>
                  </a:cubicBezTo>
                  <a:cubicBezTo>
                    <a:pt x="4" y="6"/>
                    <a:pt x="4" y="6"/>
                    <a:pt x="4" y="6"/>
                  </a:cubicBezTo>
                  <a:cubicBezTo>
                    <a:pt x="4" y="5"/>
                    <a:pt x="5" y="4"/>
                    <a:pt x="6" y="4"/>
                  </a:cubicBezTo>
                  <a:cubicBezTo>
                    <a:pt x="64" y="4"/>
                    <a:pt x="64" y="4"/>
                    <a:pt x="64" y="4"/>
                  </a:cubicBezTo>
                  <a:cubicBezTo>
                    <a:pt x="66" y="4"/>
                    <a:pt x="66" y="5"/>
                    <a:pt x="66" y="6"/>
                  </a:cubicBezTo>
                  <a:cubicBezTo>
                    <a:pt x="66" y="7"/>
                    <a:pt x="66" y="8"/>
                    <a:pt x="64" y="8"/>
                  </a:cubicBezTo>
                  <a:cubicBezTo>
                    <a:pt x="8" y="8"/>
                    <a:pt x="8" y="8"/>
                    <a:pt x="8" y="8"/>
                  </a:cubicBezTo>
                  <a:cubicBezTo>
                    <a:pt x="8" y="80"/>
                    <a:pt x="8" y="80"/>
                    <a:pt x="8" y="80"/>
                  </a:cubicBezTo>
                  <a:cubicBezTo>
                    <a:pt x="74" y="80"/>
                    <a:pt x="74" y="80"/>
                    <a:pt x="74" y="80"/>
                  </a:cubicBezTo>
                  <a:cubicBezTo>
                    <a:pt x="74" y="36"/>
                    <a:pt x="74" y="36"/>
                    <a:pt x="74" y="36"/>
                  </a:cubicBezTo>
                  <a:cubicBezTo>
                    <a:pt x="74" y="35"/>
                    <a:pt x="75" y="34"/>
                    <a:pt x="76" y="34"/>
                  </a:cubicBezTo>
                  <a:cubicBezTo>
                    <a:pt x="77" y="34"/>
                    <a:pt x="78" y="35"/>
                    <a:pt x="78" y="36"/>
                  </a:cubicBezTo>
                  <a:lnTo>
                    <a:pt x="78"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0" name="Freeform 29">
              <a:extLst>
                <a:ext uri="{FF2B5EF4-FFF2-40B4-BE49-F238E27FC236}">
                  <a16:creationId xmlns:a16="http://schemas.microsoft.com/office/drawing/2014/main" id="{E3736B2A-38A1-52C5-C0DA-A5EE77086974}"/>
                </a:ext>
              </a:extLst>
            </p:cNvPr>
            <p:cNvSpPr>
              <a:spLocks/>
            </p:cNvSpPr>
            <p:nvPr/>
          </p:nvSpPr>
          <p:spPr bwMode="auto">
            <a:xfrm>
              <a:off x="6604000" y="1811338"/>
              <a:ext cx="25400" cy="25400"/>
            </a:xfrm>
            <a:custGeom>
              <a:avLst/>
              <a:gdLst>
                <a:gd name="T0" fmla="*/ 7 w 7"/>
                <a:gd name="T1" fmla="*/ 1 h 7"/>
                <a:gd name="T2" fmla="*/ 4 w 7"/>
                <a:gd name="T3" fmla="*/ 0 h 7"/>
                <a:gd name="T4" fmla="*/ 0 w 7"/>
                <a:gd name="T5" fmla="*/ 4 h 7"/>
                <a:gd name="T6" fmla="*/ 3 w 7"/>
                <a:gd name="T7" fmla="*/ 7 h 7"/>
                <a:gd name="T8" fmla="*/ 6 w 7"/>
                <a:gd name="T9" fmla="*/ 3 h 7"/>
                <a:gd name="T10" fmla="*/ 7 w 7"/>
                <a:gd name="T11" fmla="*/ 1 h 7"/>
              </a:gdLst>
              <a:ahLst/>
              <a:cxnLst>
                <a:cxn ang="0">
                  <a:pos x="T0" y="T1"/>
                </a:cxn>
                <a:cxn ang="0">
                  <a:pos x="T2" y="T3"/>
                </a:cxn>
                <a:cxn ang="0">
                  <a:pos x="T4" y="T5"/>
                </a:cxn>
                <a:cxn ang="0">
                  <a:pos x="T6" y="T7"/>
                </a:cxn>
                <a:cxn ang="0">
                  <a:pos x="T8" y="T9"/>
                </a:cxn>
                <a:cxn ang="0">
                  <a:pos x="T10" y="T11"/>
                </a:cxn>
              </a:cxnLst>
              <a:rect l="0" t="0" r="r" b="b"/>
              <a:pathLst>
                <a:path w="7" h="7">
                  <a:moveTo>
                    <a:pt x="7" y="1"/>
                  </a:moveTo>
                  <a:cubicBezTo>
                    <a:pt x="6" y="0"/>
                    <a:pt x="5" y="0"/>
                    <a:pt x="4" y="0"/>
                  </a:cubicBezTo>
                  <a:cubicBezTo>
                    <a:pt x="0" y="4"/>
                    <a:pt x="0" y="4"/>
                    <a:pt x="0" y="4"/>
                  </a:cubicBezTo>
                  <a:cubicBezTo>
                    <a:pt x="3" y="7"/>
                    <a:pt x="3" y="7"/>
                    <a:pt x="3" y="7"/>
                  </a:cubicBezTo>
                  <a:cubicBezTo>
                    <a:pt x="6" y="3"/>
                    <a:pt x="6" y="3"/>
                    <a:pt x="6" y="3"/>
                  </a:cubicBezTo>
                  <a:cubicBezTo>
                    <a:pt x="7" y="2"/>
                    <a:pt x="7"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1" name="Freeform 30">
              <a:extLst>
                <a:ext uri="{FF2B5EF4-FFF2-40B4-BE49-F238E27FC236}">
                  <a16:creationId xmlns:a16="http://schemas.microsoft.com/office/drawing/2014/main" id="{576C5732-8384-3DA1-F341-74A1399FE2DD}"/>
                </a:ext>
              </a:extLst>
            </p:cNvPr>
            <p:cNvSpPr>
              <a:spLocks/>
            </p:cNvSpPr>
            <p:nvPr/>
          </p:nvSpPr>
          <p:spPr bwMode="auto">
            <a:xfrm>
              <a:off x="6478588" y="1836738"/>
              <a:ext cx="125413" cy="125413"/>
            </a:xfrm>
            <a:custGeom>
              <a:avLst/>
              <a:gdLst>
                <a:gd name="T0" fmla="*/ 5 w 79"/>
                <a:gd name="T1" fmla="*/ 67 h 79"/>
                <a:gd name="T2" fmla="*/ 0 w 79"/>
                <a:gd name="T3" fmla="*/ 79 h 79"/>
                <a:gd name="T4" fmla="*/ 12 w 79"/>
                <a:gd name="T5" fmla="*/ 71 h 79"/>
                <a:gd name="T6" fmla="*/ 79 w 79"/>
                <a:gd name="T7" fmla="*/ 5 h 79"/>
                <a:gd name="T8" fmla="*/ 74 w 79"/>
                <a:gd name="T9" fmla="*/ 0 h 79"/>
                <a:gd name="T10" fmla="*/ 5 w 79"/>
                <a:gd name="T11" fmla="*/ 67 h 79"/>
              </a:gdLst>
              <a:ahLst/>
              <a:cxnLst>
                <a:cxn ang="0">
                  <a:pos x="T0" y="T1"/>
                </a:cxn>
                <a:cxn ang="0">
                  <a:pos x="T2" y="T3"/>
                </a:cxn>
                <a:cxn ang="0">
                  <a:pos x="T4" y="T5"/>
                </a:cxn>
                <a:cxn ang="0">
                  <a:pos x="T6" y="T7"/>
                </a:cxn>
                <a:cxn ang="0">
                  <a:pos x="T8" y="T9"/>
                </a:cxn>
                <a:cxn ang="0">
                  <a:pos x="T10" y="T11"/>
                </a:cxn>
              </a:cxnLst>
              <a:rect l="0" t="0" r="r" b="b"/>
              <a:pathLst>
                <a:path w="79" h="79">
                  <a:moveTo>
                    <a:pt x="5" y="67"/>
                  </a:moveTo>
                  <a:lnTo>
                    <a:pt x="0" y="79"/>
                  </a:lnTo>
                  <a:lnTo>
                    <a:pt x="12" y="71"/>
                  </a:lnTo>
                  <a:lnTo>
                    <a:pt x="79" y="5"/>
                  </a:lnTo>
                  <a:lnTo>
                    <a:pt x="74" y="0"/>
                  </a:lnTo>
                  <a:lnTo>
                    <a:pt x="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1019622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8CD4022-DE7C-C9F2-9063-3509379505DE}"/>
              </a:ext>
            </a:extLst>
          </p:cNvPr>
          <p:cNvGraphicFramePr>
            <a:graphicFrameLocks noChangeAspect="1"/>
          </p:cNvGraphicFramePr>
          <p:nvPr>
            <p:custDataLst>
              <p:tags r:id="rId1"/>
            </p:custDataLst>
            <p:extLst>
              <p:ext uri="{D42A27DB-BD31-4B8C-83A1-F6EECF244321}">
                <p14:modId xmlns:p14="http://schemas.microsoft.com/office/powerpoint/2010/main" val="4235956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9" name="Picture 58" descr="A group of people sitting at a table&#10;&#10;Description automatically generated">
            <a:extLst>
              <a:ext uri="{FF2B5EF4-FFF2-40B4-BE49-F238E27FC236}">
                <a16:creationId xmlns:a16="http://schemas.microsoft.com/office/drawing/2014/main" id="{633497D6-CDC2-09C7-1295-5546747E5E9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128" t="3095" r="92644"/>
          <a:stretch/>
        </p:blipFill>
        <p:spPr>
          <a:xfrm>
            <a:off x="620112" y="971550"/>
            <a:ext cx="838200" cy="5200650"/>
          </a:xfrm>
          <a:custGeom>
            <a:avLst/>
            <a:gdLst>
              <a:gd name="connsiteX0" fmla="*/ 0 w 838200"/>
              <a:gd name="connsiteY0" fmla="*/ 0 h 5200650"/>
              <a:gd name="connsiteX1" fmla="*/ 838200 w 838200"/>
              <a:gd name="connsiteY1" fmla="*/ 0 h 5200650"/>
              <a:gd name="connsiteX2" fmla="*/ 838200 w 838200"/>
              <a:gd name="connsiteY2" fmla="*/ 5200650 h 5200650"/>
              <a:gd name="connsiteX3" fmla="*/ 0 w 838200"/>
              <a:gd name="connsiteY3" fmla="*/ 5200650 h 5200650"/>
            </a:gdLst>
            <a:ahLst/>
            <a:cxnLst>
              <a:cxn ang="0">
                <a:pos x="connsiteX0" y="connsiteY0"/>
              </a:cxn>
              <a:cxn ang="0">
                <a:pos x="connsiteX1" y="connsiteY1"/>
              </a:cxn>
              <a:cxn ang="0">
                <a:pos x="connsiteX2" y="connsiteY2"/>
              </a:cxn>
              <a:cxn ang="0">
                <a:pos x="connsiteX3" y="connsiteY3"/>
              </a:cxn>
            </a:cxnLst>
            <a:rect l="l" t="t" r="r" b="b"/>
            <a:pathLst>
              <a:path w="838200" h="5200650">
                <a:moveTo>
                  <a:pt x="0" y="0"/>
                </a:moveTo>
                <a:lnTo>
                  <a:pt x="838200" y="0"/>
                </a:lnTo>
                <a:lnTo>
                  <a:pt x="838200" y="5200650"/>
                </a:lnTo>
                <a:lnTo>
                  <a:pt x="0" y="5200650"/>
                </a:lnTo>
                <a:close/>
              </a:path>
            </a:pathLst>
          </a:custGeom>
        </p:spPr>
      </p:pic>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vert="horz"/>
          <a:lstStyle/>
          <a:p>
            <a:r>
              <a:rPr lang="en-US" dirty="0"/>
              <a:t>SBI’s seven sales organizational design models</a:t>
            </a:r>
            <a:br>
              <a:rPr lang="en-US" dirty="0"/>
            </a:br>
            <a:r>
              <a:rPr lang="en-US" sz="2000" b="0" dirty="0"/>
              <a:t>When you should deploy each model and the pros and cons to consider </a:t>
            </a:r>
            <a:endParaRPr lang="en-US" b="0" dirty="0"/>
          </a:p>
        </p:txBody>
      </p:sp>
      <p:sp>
        <p:nvSpPr>
          <p:cNvPr id="10" name="Rectangle 9">
            <a:extLst>
              <a:ext uri="{FF2B5EF4-FFF2-40B4-BE49-F238E27FC236}">
                <a16:creationId xmlns:a16="http://schemas.microsoft.com/office/drawing/2014/main" id="{75C113A9-F52F-8034-F0BF-549EBC8C8449}"/>
              </a:ext>
            </a:extLst>
          </p:cNvPr>
          <p:cNvSpPr/>
          <p:nvPr/>
        </p:nvSpPr>
        <p:spPr>
          <a:xfrm>
            <a:off x="1518250" y="971550"/>
            <a:ext cx="3286800" cy="592609"/>
          </a:xfrm>
          <a:prstGeom prst="rect">
            <a:avLst/>
          </a:prstGeom>
          <a:solidFill>
            <a:schemeClr val="bg1"/>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gn="l">
              <a:lnSpc>
                <a:spcPct val="100000"/>
              </a:lnSpc>
            </a:pPr>
            <a:r>
              <a:rPr lang="en-US" sz="1400" b="1" dirty="0">
                <a:solidFill>
                  <a:schemeClr val="tx1"/>
                </a:solidFill>
                <a:latin typeface="Slate Pro" panose="02000506040000020004" pitchFamily="2" charset="0"/>
                <a:sym typeface="Slate Pro" panose="02000506040000020004" pitchFamily="2" charset="0"/>
              </a:rPr>
              <a:t>Stratification</a:t>
            </a:r>
          </a:p>
        </p:txBody>
      </p:sp>
      <p:sp>
        <p:nvSpPr>
          <p:cNvPr id="30" name="Rectangle 29">
            <a:extLst>
              <a:ext uri="{FF2B5EF4-FFF2-40B4-BE49-F238E27FC236}">
                <a16:creationId xmlns:a16="http://schemas.microsoft.com/office/drawing/2014/main" id="{7401A3A0-F672-1C54-E584-1F30711FCC83}"/>
              </a:ext>
            </a:extLst>
          </p:cNvPr>
          <p:cNvSpPr/>
          <p:nvPr/>
        </p:nvSpPr>
        <p:spPr>
          <a:xfrm>
            <a:off x="1518250" y="1618520"/>
            <a:ext cx="3286800" cy="882575"/>
          </a:xfrm>
          <a:prstGeom prst="rect">
            <a:avLst/>
          </a:prstGeom>
          <a:solidFill>
            <a:schemeClr val="bg1"/>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gn="l">
              <a:lnSpc>
                <a:spcPct val="100000"/>
              </a:lnSpc>
            </a:pPr>
            <a:r>
              <a:rPr lang="en-US" sz="1400" b="1" dirty="0">
                <a:solidFill>
                  <a:schemeClr val="tx1"/>
                </a:solidFill>
                <a:latin typeface="Slate Pro" panose="02000506040000020004" pitchFamily="2" charset="0"/>
                <a:sym typeface="Slate Pro" panose="02000506040000020004" pitchFamily="2" charset="0"/>
              </a:rPr>
              <a:t>Hunter/Farmer</a:t>
            </a:r>
          </a:p>
        </p:txBody>
      </p:sp>
      <p:sp>
        <p:nvSpPr>
          <p:cNvPr id="33" name="Rectangle 32">
            <a:extLst>
              <a:ext uri="{FF2B5EF4-FFF2-40B4-BE49-F238E27FC236}">
                <a16:creationId xmlns:a16="http://schemas.microsoft.com/office/drawing/2014/main" id="{8CEFCFF2-602A-D687-6283-BA2A6ED7E1ED}"/>
              </a:ext>
            </a:extLst>
          </p:cNvPr>
          <p:cNvSpPr/>
          <p:nvPr/>
        </p:nvSpPr>
        <p:spPr>
          <a:xfrm>
            <a:off x="1518250" y="2555455"/>
            <a:ext cx="3287176" cy="738900"/>
          </a:xfrm>
          <a:prstGeom prst="rect">
            <a:avLst/>
          </a:prstGeom>
          <a:solidFill>
            <a:schemeClr val="bg1"/>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gn="l">
              <a:lnSpc>
                <a:spcPct val="100000"/>
              </a:lnSpc>
            </a:pPr>
            <a:r>
              <a:rPr lang="en-US" sz="1400" b="1" dirty="0">
                <a:solidFill>
                  <a:schemeClr val="tx1"/>
                </a:solidFill>
                <a:latin typeface="Slate Pro" panose="02000506040000020004" pitchFamily="2" charset="0"/>
                <a:sym typeface="Slate Pro" panose="02000506040000020004" pitchFamily="2" charset="0"/>
              </a:rPr>
              <a:t>Geography</a:t>
            </a:r>
          </a:p>
        </p:txBody>
      </p:sp>
      <p:sp>
        <p:nvSpPr>
          <p:cNvPr id="5" name="Rectangle 4">
            <a:extLst>
              <a:ext uri="{FF2B5EF4-FFF2-40B4-BE49-F238E27FC236}">
                <a16:creationId xmlns:a16="http://schemas.microsoft.com/office/drawing/2014/main" id="{78C5A456-A47B-B9A2-17BB-6ABAB0E6CE3F}"/>
              </a:ext>
            </a:extLst>
          </p:cNvPr>
          <p:cNvSpPr/>
          <p:nvPr/>
        </p:nvSpPr>
        <p:spPr>
          <a:xfrm>
            <a:off x="1518249" y="3348714"/>
            <a:ext cx="3286801" cy="591261"/>
          </a:xfrm>
          <a:prstGeom prst="rect">
            <a:avLst/>
          </a:prstGeom>
          <a:solidFill>
            <a:schemeClr val="bg1"/>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gn="l">
              <a:lnSpc>
                <a:spcPct val="100000"/>
              </a:lnSpc>
            </a:pPr>
            <a:r>
              <a:rPr lang="en-US" sz="1400" b="1" dirty="0">
                <a:solidFill>
                  <a:schemeClr val="tx1"/>
                </a:solidFill>
                <a:latin typeface="Slate Pro" panose="02000506040000020004" pitchFamily="2" charset="0"/>
                <a:sym typeface="Slate Pro" panose="02000506040000020004" pitchFamily="2" charset="0"/>
              </a:rPr>
              <a:t>Persona</a:t>
            </a:r>
          </a:p>
        </p:txBody>
      </p:sp>
      <p:sp>
        <p:nvSpPr>
          <p:cNvPr id="6" name="Rectangle 5">
            <a:extLst>
              <a:ext uri="{FF2B5EF4-FFF2-40B4-BE49-F238E27FC236}">
                <a16:creationId xmlns:a16="http://schemas.microsoft.com/office/drawing/2014/main" id="{D4139CC6-2675-7733-6897-99688AD77118}"/>
              </a:ext>
            </a:extLst>
          </p:cNvPr>
          <p:cNvSpPr/>
          <p:nvPr/>
        </p:nvSpPr>
        <p:spPr>
          <a:xfrm>
            <a:off x="1518250" y="3994336"/>
            <a:ext cx="3294426" cy="593961"/>
          </a:xfrm>
          <a:prstGeom prst="rect">
            <a:avLst/>
          </a:prstGeom>
          <a:solidFill>
            <a:schemeClr val="bg1"/>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gn="l">
              <a:lnSpc>
                <a:spcPct val="100000"/>
              </a:lnSpc>
            </a:pPr>
            <a:r>
              <a:rPr lang="en-US" sz="1400" b="1" dirty="0">
                <a:solidFill>
                  <a:schemeClr val="tx1"/>
                </a:solidFill>
                <a:latin typeface="Slate Pro" panose="02000506040000020004" pitchFamily="2" charset="0"/>
                <a:sym typeface="Slate Pro" panose="02000506040000020004" pitchFamily="2" charset="0"/>
              </a:rPr>
              <a:t>Product/Solution</a:t>
            </a:r>
          </a:p>
        </p:txBody>
      </p:sp>
      <p:sp>
        <p:nvSpPr>
          <p:cNvPr id="9" name="Rectangle 8">
            <a:extLst>
              <a:ext uri="{FF2B5EF4-FFF2-40B4-BE49-F238E27FC236}">
                <a16:creationId xmlns:a16="http://schemas.microsoft.com/office/drawing/2014/main" id="{C01BC095-D653-BB86-149F-A04C297D3B6C}"/>
              </a:ext>
            </a:extLst>
          </p:cNvPr>
          <p:cNvSpPr/>
          <p:nvPr/>
        </p:nvSpPr>
        <p:spPr>
          <a:xfrm>
            <a:off x="1518250" y="4642658"/>
            <a:ext cx="3294426" cy="882574"/>
          </a:xfrm>
          <a:prstGeom prst="rect">
            <a:avLst/>
          </a:prstGeom>
          <a:solidFill>
            <a:schemeClr val="bg1"/>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gn="l">
              <a:lnSpc>
                <a:spcPct val="100000"/>
              </a:lnSpc>
            </a:pPr>
            <a:r>
              <a:rPr lang="en-US" sz="1400" b="1" dirty="0">
                <a:solidFill>
                  <a:schemeClr val="tx1"/>
                </a:solidFill>
                <a:latin typeface="Slate Pro" panose="02000506040000020004" pitchFamily="2" charset="0"/>
                <a:sym typeface="Slate Pro" panose="02000506040000020004" pitchFamily="2" charset="0"/>
              </a:rPr>
              <a:t>Industry/Vertical </a:t>
            </a:r>
          </a:p>
        </p:txBody>
      </p:sp>
      <p:sp>
        <p:nvSpPr>
          <p:cNvPr id="11" name="Rectangle 10">
            <a:extLst>
              <a:ext uri="{FF2B5EF4-FFF2-40B4-BE49-F238E27FC236}">
                <a16:creationId xmlns:a16="http://schemas.microsoft.com/office/drawing/2014/main" id="{E1081190-B02C-FD1E-6D2D-D7EEA7E9D66C}"/>
              </a:ext>
            </a:extLst>
          </p:cNvPr>
          <p:cNvSpPr/>
          <p:nvPr/>
        </p:nvSpPr>
        <p:spPr>
          <a:xfrm>
            <a:off x="1518250" y="5579591"/>
            <a:ext cx="3294426" cy="592609"/>
          </a:xfrm>
          <a:prstGeom prst="rect">
            <a:avLst/>
          </a:prstGeom>
          <a:solidFill>
            <a:schemeClr val="bg1"/>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lgn="l">
              <a:lnSpc>
                <a:spcPct val="100000"/>
              </a:lnSpc>
            </a:pPr>
            <a:r>
              <a:rPr lang="en-US" sz="1400" b="1" dirty="0">
                <a:solidFill>
                  <a:schemeClr val="tx1"/>
                </a:solidFill>
                <a:latin typeface="Slate Pro" panose="02000506040000020004" pitchFamily="2" charset="0"/>
                <a:sym typeface="Slate Pro" panose="02000506040000020004" pitchFamily="2" charset="0"/>
              </a:rPr>
              <a:t>Hybrid</a:t>
            </a:r>
          </a:p>
        </p:txBody>
      </p:sp>
      <p:sp>
        <p:nvSpPr>
          <p:cNvPr id="29" name="Rectangle 28">
            <a:extLst>
              <a:ext uri="{FF2B5EF4-FFF2-40B4-BE49-F238E27FC236}">
                <a16:creationId xmlns:a16="http://schemas.microsoft.com/office/drawing/2014/main" id="{6DA6210A-9CA6-F0F3-3169-CBC83C46667C}"/>
              </a:ext>
            </a:extLst>
          </p:cNvPr>
          <p:cNvSpPr/>
          <p:nvPr/>
        </p:nvSpPr>
        <p:spPr>
          <a:xfrm>
            <a:off x="4862939" y="971549"/>
            <a:ext cx="6708950" cy="5926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l">
              <a:lnSpc>
                <a:spcPct val="100000"/>
              </a:lnSpc>
            </a:pPr>
            <a:r>
              <a:rPr lang="en-US" sz="1050" dirty="0">
                <a:solidFill>
                  <a:schemeClr val="tx1"/>
                </a:solidFill>
                <a:latin typeface="Slate Pro" panose="02000506040000020004" pitchFamily="2" charset="0"/>
                <a:sym typeface="Slate Pro" panose="02000506040000020004" pitchFamily="2" charset="0"/>
              </a:rPr>
              <a:t>Stratify your accounts based on size, e.g., current spend, spend potential, employee count, etc. This type of design can be seen in organizations with a clear hierarchy, where different layers represent different levels of decision-making.</a:t>
            </a:r>
          </a:p>
        </p:txBody>
      </p:sp>
      <p:sp>
        <p:nvSpPr>
          <p:cNvPr id="31" name="Rectangle 30">
            <a:extLst>
              <a:ext uri="{FF2B5EF4-FFF2-40B4-BE49-F238E27FC236}">
                <a16:creationId xmlns:a16="http://schemas.microsoft.com/office/drawing/2014/main" id="{9BE48FF4-46D6-3212-1D9A-7D6BC24ADBDA}"/>
              </a:ext>
            </a:extLst>
          </p:cNvPr>
          <p:cNvSpPr/>
          <p:nvPr/>
        </p:nvSpPr>
        <p:spPr>
          <a:xfrm>
            <a:off x="4862939" y="1618519"/>
            <a:ext cx="6708950" cy="8825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r>
              <a:rPr lang="en-US" sz="1050" dirty="0">
                <a:solidFill>
                  <a:schemeClr val="tx1"/>
                </a:solidFill>
                <a:latin typeface="Slate Pro" panose="02000506040000020004" pitchFamily="2" charset="0"/>
                <a:sym typeface="Slate Pro" panose="02000506040000020004" pitchFamily="2" charset="0"/>
              </a:rPr>
              <a:t>The hunter-farmer model recognizes that different sales situations require different strategies. Hunters are crucial for expanding the customer base and bringing in new business, while farmers are vital for building customer loyalty, repeat business, and overall CLTV. Many organizations adopt a combination of both approaches to create a balanced and effective sales strategy.</a:t>
            </a:r>
          </a:p>
        </p:txBody>
      </p:sp>
      <p:sp>
        <p:nvSpPr>
          <p:cNvPr id="32" name="Rectangle 31">
            <a:extLst>
              <a:ext uri="{FF2B5EF4-FFF2-40B4-BE49-F238E27FC236}">
                <a16:creationId xmlns:a16="http://schemas.microsoft.com/office/drawing/2014/main" id="{3921048E-6663-EDC1-938C-7068EE51ABB6}"/>
              </a:ext>
            </a:extLst>
          </p:cNvPr>
          <p:cNvSpPr/>
          <p:nvPr/>
        </p:nvSpPr>
        <p:spPr>
          <a:xfrm>
            <a:off x="4862941" y="2555454"/>
            <a:ext cx="6708950" cy="7389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r>
              <a:rPr lang="en-US" sz="1050" dirty="0">
                <a:solidFill>
                  <a:schemeClr val="tx1"/>
                </a:solidFill>
                <a:latin typeface="Slate Pro" panose="02000506040000020004" pitchFamily="2" charset="0"/>
                <a:sym typeface="Slate Pro" panose="02000506040000020004" pitchFamily="2" charset="0"/>
              </a:rPr>
              <a:t>The geography model involves structuring a sales organization based on rep proximity to geographic areas. This involves understanding how regional differences, distribution patterns, market opportunities, and resource allocation affect consumer preferences and behaviors.</a:t>
            </a:r>
          </a:p>
        </p:txBody>
      </p:sp>
      <p:sp>
        <p:nvSpPr>
          <p:cNvPr id="34" name="Rectangle 33">
            <a:extLst>
              <a:ext uri="{FF2B5EF4-FFF2-40B4-BE49-F238E27FC236}">
                <a16:creationId xmlns:a16="http://schemas.microsoft.com/office/drawing/2014/main" id="{654FAD6B-A75B-F6A8-8416-BFA0069BE384}"/>
              </a:ext>
            </a:extLst>
          </p:cNvPr>
          <p:cNvSpPr/>
          <p:nvPr/>
        </p:nvSpPr>
        <p:spPr>
          <a:xfrm>
            <a:off x="4862941" y="3348714"/>
            <a:ext cx="6708950" cy="5926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r>
              <a:rPr lang="en-US" sz="1050" dirty="0">
                <a:solidFill>
                  <a:schemeClr val="tx1"/>
                </a:solidFill>
                <a:latin typeface="Slate Pro" panose="02000506040000020004" pitchFamily="2" charset="0"/>
                <a:sym typeface="Slate Pro" panose="02000506040000020004" pitchFamily="2" charset="0"/>
              </a:rPr>
              <a:t>The persona model involves structuring a sales organization based on the needs, preferences, and behaviors of different buyer personas. These are typically aligned to different members of the C-Suite, e.g., CEO, CTO, CMO, etc.</a:t>
            </a:r>
          </a:p>
        </p:txBody>
      </p:sp>
      <p:sp>
        <p:nvSpPr>
          <p:cNvPr id="35" name="Rectangle 34">
            <a:extLst>
              <a:ext uri="{FF2B5EF4-FFF2-40B4-BE49-F238E27FC236}">
                <a16:creationId xmlns:a16="http://schemas.microsoft.com/office/drawing/2014/main" id="{516218A8-6066-A5A0-F7F8-B664EBA614EE}"/>
              </a:ext>
            </a:extLst>
          </p:cNvPr>
          <p:cNvSpPr/>
          <p:nvPr/>
        </p:nvSpPr>
        <p:spPr>
          <a:xfrm>
            <a:off x="4862941" y="3995684"/>
            <a:ext cx="6708950" cy="5926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r>
              <a:rPr lang="en-US" sz="1050" dirty="0">
                <a:solidFill>
                  <a:schemeClr val="tx1"/>
                </a:solidFill>
                <a:latin typeface="Slate Pro" panose="02000506040000020004" pitchFamily="2" charset="0"/>
                <a:sym typeface="Slate Pro" panose="02000506040000020004" pitchFamily="2" charset="0"/>
              </a:rPr>
              <a:t>The product/solution model involves structuring a sales organization based on how a specific product or solution addresses the specific needs, problems, and goals of customers. </a:t>
            </a:r>
          </a:p>
        </p:txBody>
      </p:sp>
      <p:sp>
        <p:nvSpPr>
          <p:cNvPr id="36" name="Rectangle 35">
            <a:extLst>
              <a:ext uri="{FF2B5EF4-FFF2-40B4-BE49-F238E27FC236}">
                <a16:creationId xmlns:a16="http://schemas.microsoft.com/office/drawing/2014/main" id="{7CBC80F3-F553-51DB-9F3A-2992C302B591}"/>
              </a:ext>
            </a:extLst>
          </p:cNvPr>
          <p:cNvSpPr/>
          <p:nvPr/>
        </p:nvSpPr>
        <p:spPr>
          <a:xfrm>
            <a:off x="4862941" y="4642654"/>
            <a:ext cx="6708950" cy="8825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r>
              <a:rPr lang="en-US" sz="1050" dirty="0">
                <a:solidFill>
                  <a:schemeClr val="tx1"/>
                </a:solidFill>
                <a:latin typeface="Slate Pro" panose="02000506040000020004" pitchFamily="2" charset="0"/>
                <a:sym typeface="Slate Pro" panose="02000506040000020004" pitchFamily="2" charset="0"/>
              </a:rPr>
              <a:t>An industry/vertical sales model is a strategy used by companies to organize their sales efforts and tailor their products or services to specific industries or verticals. Instead of taking a one-size-fits-all approach, companies adopting this model focus on understanding the unique needs, challenges, and trends of particular industries and then developing specialized sales strategies to cater to those industries.</a:t>
            </a:r>
          </a:p>
        </p:txBody>
      </p:sp>
      <p:sp>
        <p:nvSpPr>
          <p:cNvPr id="37" name="Rectangle 36">
            <a:extLst>
              <a:ext uri="{FF2B5EF4-FFF2-40B4-BE49-F238E27FC236}">
                <a16:creationId xmlns:a16="http://schemas.microsoft.com/office/drawing/2014/main" id="{03BB8B6F-3881-CF32-3F80-CE0C926B7579}"/>
              </a:ext>
            </a:extLst>
          </p:cNvPr>
          <p:cNvSpPr/>
          <p:nvPr/>
        </p:nvSpPr>
        <p:spPr>
          <a:xfrm>
            <a:off x="4862941" y="5579594"/>
            <a:ext cx="6708950" cy="5926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r>
              <a:rPr lang="en-US" sz="1050" dirty="0">
                <a:solidFill>
                  <a:schemeClr val="tx1"/>
                </a:solidFill>
                <a:latin typeface="Slate Pro" panose="02000506040000020004" pitchFamily="2" charset="0"/>
                <a:sym typeface="Slate Pro" panose="02000506040000020004" pitchFamily="2" charset="0"/>
              </a:rPr>
              <a:t>This sales model is any combination of the designs listed above. Combing more than two options for a hybrid approach adds too much complexity and will be difficult to implement and scale. </a:t>
            </a:r>
          </a:p>
        </p:txBody>
      </p:sp>
      <p:sp>
        <p:nvSpPr>
          <p:cNvPr id="58" name="Rectangle 57">
            <a:extLst>
              <a:ext uri="{FF2B5EF4-FFF2-40B4-BE49-F238E27FC236}">
                <a16:creationId xmlns:a16="http://schemas.microsoft.com/office/drawing/2014/main" id="{63A20027-308A-D87A-9BCC-8CCA2941ABED}"/>
              </a:ext>
            </a:extLst>
          </p:cNvPr>
          <p:cNvSpPr/>
          <p:nvPr/>
        </p:nvSpPr>
        <p:spPr>
          <a:xfrm rot="16200000">
            <a:off x="-1561114" y="3152775"/>
            <a:ext cx="5200650" cy="8382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l">
              <a:lnSpc>
                <a:spcPct val="100000"/>
              </a:lnSpc>
            </a:pPr>
            <a:r>
              <a:rPr lang="en-US" sz="1400" b="1" dirty="0">
                <a:latin typeface="Slate Pro" panose="02000506040000020004" pitchFamily="2" charset="0"/>
                <a:sym typeface="Slate Pro" panose="02000506040000020004" pitchFamily="2" charset="0"/>
              </a:rPr>
              <a:t>ORG DESIGN MODEL</a:t>
            </a:r>
          </a:p>
        </p:txBody>
      </p:sp>
      <p:cxnSp>
        <p:nvCxnSpPr>
          <p:cNvPr id="62" name="Straight Connector 61">
            <a:extLst>
              <a:ext uri="{FF2B5EF4-FFF2-40B4-BE49-F238E27FC236}">
                <a16:creationId xmlns:a16="http://schemas.microsoft.com/office/drawing/2014/main" id="{5E9FF3F1-BBFC-5697-0F4E-B725DC62596F}"/>
              </a:ext>
            </a:extLst>
          </p:cNvPr>
          <p:cNvCxnSpPr/>
          <p:nvPr/>
        </p:nvCxnSpPr>
        <p:spPr>
          <a:xfrm>
            <a:off x="1039211" y="1191654"/>
            <a:ext cx="0" cy="2633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B326540B-CC80-9574-A63C-6A33942899E9}"/>
              </a:ext>
            </a:extLst>
          </p:cNvPr>
          <p:cNvGrpSpPr/>
          <p:nvPr/>
        </p:nvGrpSpPr>
        <p:grpSpPr>
          <a:xfrm>
            <a:off x="3758887" y="1865627"/>
            <a:ext cx="853964" cy="388361"/>
            <a:chOff x="59212" y="2114066"/>
            <a:chExt cx="2545952" cy="1157835"/>
          </a:xfrm>
          <a:solidFill>
            <a:schemeClr val="tx2"/>
          </a:solidFill>
        </p:grpSpPr>
        <p:sp>
          <p:nvSpPr>
            <p:cNvPr id="71" name="Oval 70">
              <a:extLst>
                <a:ext uri="{FF2B5EF4-FFF2-40B4-BE49-F238E27FC236}">
                  <a16:creationId xmlns:a16="http://schemas.microsoft.com/office/drawing/2014/main" id="{0C5BF147-ADC7-CF87-4FFA-4C6C2537E81E}"/>
                </a:ext>
              </a:extLst>
            </p:cNvPr>
            <p:cNvSpPr/>
            <p:nvPr/>
          </p:nvSpPr>
          <p:spPr>
            <a:xfrm>
              <a:off x="59212" y="2114066"/>
              <a:ext cx="1186683" cy="115783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Slate Pro" panose="02000506040000020004" pitchFamily="2" charset="0"/>
                  <a:sym typeface="Slate Pro" panose="02000506040000020004" pitchFamily="2" charset="0"/>
                </a:rPr>
                <a:t>New logos</a:t>
              </a:r>
            </a:p>
          </p:txBody>
        </p:sp>
        <p:sp>
          <p:nvSpPr>
            <p:cNvPr id="72" name="Oval 71">
              <a:extLst>
                <a:ext uri="{FF2B5EF4-FFF2-40B4-BE49-F238E27FC236}">
                  <a16:creationId xmlns:a16="http://schemas.microsoft.com/office/drawing/2014/main" id="{2E8A52A6-2A46-905E-A86B-B700E6E51D84}"/>
                </a:ext>
              </a:extLst>
            </p:cNvPr>
            <p:cNvSpPr/>
            <p:nvPr/>
          </p:nvSpPr>
          <p:spPr>
            <a:xfrm>
              <a:off x="1418481" y="2114066"/>
              <a:ext cx="1186683" cy="115783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Slate Pro" panose="02000506040000020004" pitchFamily="2" charset="0"/>
                  <a:sym typeface="Slate Pro" panose="02000506040000020004" pitchFamily="2" charset="0"/>
                </a:rPr>
                <a:t>Existing customers</a:t>
              </a:r>
            </a:p>
          </p:txBody>
        </p:sp>
      </p:grpSp>
      <p:grpSp>
        <p:nvGrpSpPr>
          <p:cNvPr id="73" name="Group 72">
            <a:extLst>
              <a:ext uri="{FF2B5EF4-FFF2-40B4-BE49-F238E27FC236}">
                <a16:creationId xmlns:a16="http://schemas.microsoft.com/office/drawing/2014/main" id="{A5B7816E-B97E-3D77-1E80-BA269F477D17}"/>
              </a:ext>
            </a:extLst>
          </p:cNvPr>
          <p:cNvGrpSpPr/>
          <p:nvPr/>
        </p:nvGrpSpPr>
        <p:grpSpPr>
          <a:xfrm>
            <a:off x="3819990" y="1070699"/>
            <a:ext cx="731759" cy="383628"/>
            <a:chOff x="455010" y="2430477"/>
            <a:chExt cx="2582945" cy="1354122"/>
          </a:xfrm>
        </p:grpSpPr>
        <p:grpSp>
          <p:nvGrpSpPr>
            <p:cNvPr id="74" name="Group 73">
              <a:extLst>
                <a:ext uri="{FF2B5EF4-FFF2-40B4-BE49-F238E27FC236}">
                  <a16:creationId xmlns:a16="http://schemas.microsoft.com/office/drawing/2014/main" id="{66B614A6-7B2C-F03A-B4BA-CAC25F8DDF41}"/>
                </a:ext>
              </a:extLst>
            </p:cNvPr>
            <p:cNvGrpSpPr/>
            <p:nvPr/>
          </p:nvGrpSpPr>
          <p:grpSpPr>
            <a:xfrm>
              <a:off x="455010" y="2486977"/>
              <a:ext cx="1402336" cy="1297622"/>
              <a:chOff x="461958" y="2486978"/>
              <a:chExt cx="1786464" cy="1240792"/>
            </a:xfrm>
          </p:grpSpPr>
          <p:sp>
            <p:nvSpPr>
              <p:cNvPr id="78" name="Freeform: Shape 77">
                <a:extLst>
                  <a:ext uri="{FF2B5EF4-FFF2-40B4-BE49-F238E27FC236}">
                    <a16:creationId xmlns:a16="http://schemas.microsoft.com/office/drawing/2014/main" id="{65F2DAFD-D607-55C8-1D15-8E53B36D236C}"/>
                  </a:ext>
                </a:extLst>
              </p:cNvPr>
              <p:cNvSpPr/>
              <p:nvPr/>
            </p:nvSpPr>
            <p:spPr>
              <a:xfrm>
                <a:off x="786870" y="2903241"/>
                <a:ext cx="1136641" cy="408270"/>
              </a:xfrm>
              <a:custGeom>
                <a:avLst/>
                <a:gdLst>
                  <a:gd name="connsiteX0" fmla="*/ 316492 w 1136641"/>
                  <a:gd name="connsiteY0" fmla="*/ 0 h 545674"/>
                  <a:gd name="connsiteX1" fmla="*/ 820150 w 1136641"/>
                  <a:gd name="connsiteY1" fmla="*/ 0 h 545674"/>
                  <a:gd name="connsiteX2" fmla="*/ 1136641 w 1136641"/>
                  <a:gd name="connsiteY2" fmla="*/ 545674 h 545674"/>
                  <a:gd name="connsiteX3" fmla="*/ 0 w 1136641"/>
                  <a:gd name="connsiteY3" fmla="*/ 545674 h 545674"/>
                  <a:gd name="connsiteX4" fmla="*/ 316492 w 1136641"/>
                  <a:gd name="connsiteY4" fmla="*/ 0 h 545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641" h="545674">
                    <a:moveTo>
                      <a:pt x="316492" y="0"/>
                    </a:moveTo>
                    <a:lnTo>
                      <a:pt x="820150" y="0"/>
                    </a:lnTo>
                    <a:lnTo>
                      <a:pt x="1136641" y="545674"/>
                    </a:lnTo>
                    <a:lnTo>
                      <a:pt x="0" y="545674"/>
                    </a:lnTo>
                    <a:lnTo>
                      <a:pt x="316492" y="0"/>
                    </a:lnTo>
                    <a:close/>
                  </a:path>
                </a:pathLst>
              </a:cu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sp>
            <p:nvSpPr>
              <p:cNvPr id="79" name="Freeform: Shape 78">
                <a:extLst>
                  <a:ext uri="{FF2B5EF4-FFF2-40B4-BE49-F238E27FC236}">
                    <a16:creationId xmlns:a16="http://schemas.microsoft.com/office/drawing/2014/main" id="{DC91B269-EFD4-CE2C-E08F-4B738623E024}"/>
                  </a:ext>
                </a:extLst>
              </p:cNvPr>
              <p:cNvSpPr/>
              <p:nvPr/>
            </p:nvSpPr>
            <p:spPr>
              <a:xfrm>
                <a:off x="1126255" y="2486978"/>
                <a:ext cx="457871" cy="324856"/>
              </a:xfrm>
              <a:custGeom>
                <a:avLst/>
                <a:gdLst>
                  <a:gd name="connsiteX0" fmla="*/ 251829 w 503658"/>
                  <a:gd name="connsiteY0" fmla="*/ 0 h 434188"/>
                  <a:gd name="connsiteX1" fmla="*/ 503658 w 503658"/>
                  <a:gd name="connsiteY1" fmla="*/ 434188 h 434188"/>
                  <a:gd name="connsiteX2" fmla="*/ 0 w 503658"/>
                  <a:gd name="connsiteY2" fmla="*/ 434188 h 434188"/>
                  <a:gd name="connsiteX3" fmla="*/ 251829 w 503658"/>
                  <a:gd name="connsiteY3" fmla="*/ 0 h 434188"/>
                </a:gdLst>
                <a:ahLst/>
                <a:cxnLst>
                  <a:cxn ang="0">
                    <a:pos x="connsiteX0" y="connsiteY0"/>
                  </a:cxn>
                  <a:cxn ang="0">
                    <a:pos x="connsiteX1" y="connsiteY1"/>
                  </a:cxn>
                  <a:cxn ang="0">
                    <a:pos x="connsiteX2" y="connsiteY2"/>
                  </a:cxn>
                  <a:cxn ang="0">
                    <a:pos x="connsiteX3" y="connsiteY3"/>
                  </a:cxn>
                </a:cxnLst>
                <a:rect l="l" t="t" r="r" b="b"/>
                <a:pathLst>
                  <a:path w="503658" h="434188">
                    <a:moveTo>
                      <a:pt x="251829" y="0"/>
                    </a:moveTo>
                    <a:lnTo>
                      <a:pt x="503658" y="434188"/>
                    </a:lnTo>
                    <a:lnTo>
                      <a:pt x="0" y="434188"/>
                    </a:lnTo>
                    <a:lnTo>
                      <a:pt x="251829" y="0"/>
                    </a:lnTo>
                    <a:close/>
                  </a:path>
                </a:pathLst>
              </a:cu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sp>
            <p:nvSpPr>
              <p:cNvPr id="80" name="Freeform: Shape 79">
                <a:extLst>
                  <a:ext uri="{FF2B5EF4-FFF2-40B4-BE49-F238E27FC236}">
                    <a16:creationId xmlns:a16="http://schemas.microsoft.com/office/drawing/2014/main" id="{AAA0F8F7-86BA-30DE-31FE-3C45599301E2}"/>
                  </a:ext>
                </a:extLst>
              </p:cNvPr>
              <p:cNvSpPr/>
              <p:nvPr/>
            </p:nvSpPr>
            <p:spPr>
              <a:xfrm>
                <a:off x="461958" y="3402913"/>
                <a:ext cx="1786464" cy="324857"/>
              </a:xfrm>
              <a:custGeom>
                <a:avLst/>
                <a:gdLst>
                  <a:gd name="connsiteX0" fmla="*/ 251829 w 1640299"/>
                  <a:gd name="connsiteY0" fmla="*/ 0 h 434188"/>
                  <a:gd name="connsiteX1" fmla="*/ 1388470 w 1640299"/>
                  <a:gd name="connsiteY1" fmla="*/ 0 h 434188"/>
                  <a:gd name="connsiteX2" fmla="*/ 1640299 w 1640299"/>
                  <a:gd name="connsiteY2" fmla="*/ 434188 h 434188"/>
                  <a:gd name="connsiteX3" fmla="*/ 0 w 1640299"/>
                  <a:gd name="connsiteY3" fmla="*/ 434188 h 434188"/>
                  <a:gd name="connsiteX4" fmla="*/ 251829 w 1640299"/>
                  <a:gd name="connsiteY4" fmla="*/ 0 h 434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299" h="434188">
                    <a:moveTo>
                      <a:pt x="251829" y="0"/>
                    </a:moveTo>
                    <a:lnTo>
                      <a:pt x="1388470" y="0"/>
                    </a:lnTo>
                    <a:lnTo>
                      <a:pt x="1640299" y="434188"/>
                    </a:lnTo>
                    <a:lnTo>
                      <a:pt x="0" y="434188"/>
                    </a:lnTo>
                    <a:lnTo>
                      <a:pt x="251829"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grpSp>
        <p:sp>
          <p:nvSpPr>
            <p:cNvPr id="75" name="TextBox 74">
              <a:extLst>
                <a:ext uri="{FF2B5EF4-FFF2-40B4-BE49-F238E27FC236}">
                  <a16:creationId xmlns:a16="http://schemas.microsoft.com/office/drawing/2014/main" id="{11B345A0-BDD5-6F3D-899C-ED969D7CDD85}"/>
                </a:ext>
              </a:extLst>
            </p:cNvPr>
            <p:cNvSpPr txBox="1"/>
            <p:nvPr/>
          </p:nvSpPr>
          <p:spPr>
            <a:xfrm>
              <a:off x="1422719" y="2430477"/>
              <a:ext cx="1402337" cy="434554"/>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1"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rPr>
                <a:t>Global account managers</a:t>
              </a:r>
            </a:p>
          </p:txBody>
        </p:sp>
        <p:sp>
          <p:nvSpPr>
            <p:cNvPr id="76" name="TextBox 75">
              <a:extLst>
                <a:ext uri="{FF2B5EF4-FFF2-40B4-BE49-F238E27FC236}">
                  <a16:creationId xmlns:a16="http://schemas.microsoft.com/office/drawing/2014/main" id="{27B4C46E-952B-4A5A-2C31-548B020CF41D}"/>
                </a:ext>
              </a:extLst>
            </p:cNvPr>
            <p:cNvSpPr txBox="1"/>
            <p:nvPr/>
          </p:nvSpPr>
          <p:spPr>
            <a:xfrm>
              <a:off x="1627241" y="2974723"/>
              <a:ext cx="1402337" cy="217275"/>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1"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rPr>
                <a:t>Field sales</a:t>
              </a:r>
            </a:p>
          </p:txBody>
        </p:sp>
        <p:sp>
          <p:nvSpPr>
            <p:cNvPr id="77" name="TextBox 76">
              <a:extLst>
                <a:ext uri="{FF2B5EF4-FFF2-40B4-BE49-F238E27FC236}">
                  <a16:creationId xmlns:a16="http://schemas.microsoft.com/office/drawing/2014/main" id="{32580A09-43D4-DE6A-6CB5-513E69AF3C14}"/>
                </a:ext>
              </a:extLst>
            </p:cNvPr>
            <p:cNvSpPr txBox="1"/>
            <p:nvPr/>
          </p:nvSpPr>
          <p:spPr>
            <a:xfrm>
              <a:off x="1857344" y="3451621"/>
              <a:ext cx="1180611" cy="217275"/>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1"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rPr>
                <a:t>Inside sales</a:t>
              </a:r>
            </a:p>
          </p:txBody>
        </p:sp>
      </p:grpSp>
      <p:grpSp>
        <p:nvGrpSpPr>
          <p:cNvPr id="101" name="Group 100">
            <a:extLst>
              <a:ext uri="{FF2B5EF4-FFF2-40B4-BE49-F238E27FC236}">
                <a16:creationId xmlns:a16="http://schemas.microsoft.com/office/drawing/2014/main" id="{7D7C96FA-ADF4-BC2B-ABDC-71C39A8720B3}"/>
              </a:ext>
            </a:extLst>
          </p:cNvPr>
          <p:cNvGrpSpPr/>
          <p:nvPr/>
        </p:nvGrpSpPr>
        <p:grpSpPr>
          <a:xfrm>
            <a:off x="3847012" y="3408240"/>
            <a:ext cx="677715" cy="485563"/>
            <a:chOff x="4392417" y="3408240"/>
            <a:chExt cx="677715" cy="485563"/>
          </a:xfrm>
        </p:grpSpPr>
        <p:grpSp>
          <p:nvGrpSpPr>
            <p:cNvPr id="97" name="Group 96">
              <a:extLst>
                <a:ext uri="{FF2B5EF4-FFF2-40B4-BE49-F238E27FC236}">
                  <a16:creationId xmlns:a16="http://schemas.microsoft.com/office/drawing/2014/main" id="{9F2BDB68-BB89-05BD-A23D-6EC1D90DD704}"/>
                </a:ext>
              </a:extLst>
            </p:cNvPr>
            <p:cNvGrpSpPr/>
            <p:nvPr/>
          </p:nvGrpSpPr>
          <p:grpSpPr>
            <a:xfrm>
              <a:off x="4392417" y="3408240"/>
              <a:ext cx="127615" cy="274134"/>
              <a:chOff x="7094538" y="1450976"/>
              <a:chExt cx="166688" cy="346076"/>
            </a:xfrm>
            <a:solidFill>
              <a:schemeClr val="accent1"/>
            </a:solidFill>
          </p:grpSpPr>
          <p:sp>
            <p:nvSpPr>
              <p:cNvPr id="99" name="Oval 15">
                <a:extLst>
                  <a:ext uri="{FF2B5EF4-FFF2-40B4-BE49-F238E27FC236}">
                    <a16:creationId xmlns:a16="http://schemas.microsoft.com/office/drawing/2014/main" id="{84935360-BFF3-934E-1B44-3D73219044E2}"/>
                  </a:ext>
                </a:extLst>
              </p:cNvPr>
              <p:cNvSpPr>
                <a:spLocks noChangeArrowheads="1"/>
              </p:cNvSpPr>
              <p:nvPr/>
            </p:nvSpPr>
            <p:spPr bwMode="auto">
              <a:xfrm>
                <a:off x="7140576" y="1450976"/>
                <a:ext cx="74613" cy="74613"/>
              </a:xfrm>
              <a:prstGeom prst="ellipse">
                <a:avLst/>
              </a:prstGeom>
              <a:grpFill/>
              <a:ln w="2222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700" b="0" i="0"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endParaRPr>
              </a:p>
            </p:txBody>
          </p:sp>
          <p:sp>
            <p:nvSpPr>
              <p:cNvPr id="100" name="Freeform 16">
                <a:extLst>
                  <a:ext uri="{FF2B5EF4-FFF2-40B4-BE49-F238E27FC236}">
                    <a16:creationId xmlns:a16="http://schemas.microsoft.com/office/drawing/2014/main" id="{701C3199-DD1A-0CC0-805F-18A42F203106}"/>
                  </a:ext>
                </a:extLst>
              </p:cNvPr>
              <p:cNvSpPr>
                <a:spLocks/>
              </p:cNvSpPr>
              <p:nvPr/>
            </p:nvSpPr>
            <p:spPr bwMode="auto">
              <a:xfrm>
                <a:off x="7094538" y="1547814"/>
                <a:ext cx="166688" cy="249238"/>
              </a:xfrm>
              <a:custGeom>
                <a:avLst/>
                <a:gdLst>
                  <a:gd name="T0" fmla="*/ 53 w 105"/>
                  <a:gd name="T1" fmla="*/ 157 h 157"/>
                  <a:gd name="T2" fmla="*/ 76 w 105"/>
                  <a:gd name="T3" fmla="*/ 157 h 157"/>
                  <a:gd name="T4" fmla="*/ 86 w 105"/>
                  <a:gd name="T5" fmla="*/ 81 h 157"/>
                  <a:gd name="T6" fmla="*/ 105 w 105"/>
                  <a:gd name="T7" fmla="*/ 81 h 157"/>
                  <a:gd name="T8" fmla="*/ 105 w 105"/>
                  <a:gd name="T9" fmla="*/ 10 h 157"/>
                  <a:gd name="T10" fmla="*/ 71 w 105"/>
                  <a:gd name="T11" fmla="*/ 0 h 157"/>
                  <a:gd name="T12" fmla="*/ 53 w 105"/>
                  <a:gd name="T13" fmla="*/ 38 h 157"/>
                  <a:gd name="T14" fmla="*/ 34 w 105"/>
                  <a:gd name="T15" fmla="*/ 0 h 157"/>
                  <a:gd name="T16" fmla="*/ 0 w 105"/>
                  <a:gd name="T17" fmla="*/ 10 h 157"/>
                  <a:gd name="T18" fmla="*/ 0 w 105"/>
                  <a:gd name="T19" fmla="*/ 81 h 157"/>
                  <a:gd name="T20" fmla="*/ 19 w 105"/>
                  <a:gd name="T21" fmla="*/ 81 h 157"/>
                  <a:gd name="T22" fmla="*/ 29 w 105"/>
                  <a:gd name="T23" fmla="*/ 157 h 157"/>
                  <a:gd name="T24" fmla="*/ 53 w 105"/>
                  <a:gd name="T25"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57">
                    <a:moveTo>
                      <a:pt x="53" y="157"/>
                    </a:moveTo>
                    <a:lnTo>
                      <a:pt x="76" y="157"/>
                    </a:lnTo>
                    <a:lnTo>
                      <a:pt x="86" y="81"/>
                    </a:lnTo>
                    <a:lnTo>
                      <a:pt x="105" y="81"/>
                    </a:lnTo>
                    <a:lnTo>
                      <a:pt x="105" y="10"/>
                    </a:lnTo>
                    <a:lnTo>
                      <a:pt x="71" y="0"/>
                    </a:lnTo>
                    <a:lnTo>
                      <a:pt x="53" y="38"/>
                    </a:lnTo>
                    <a:lnTo>
                      <a:pt x="34" y="0"/>
                    </a:lnTo>
                    <a:lnTo>
                      <a:pt x="0" y="10"/>
                    </a:lnTo>
                    <a:lnTo>
                      <a:pt x="0" y="81"/>
                    </a:lnTo>
                    <a:lnTo>
                      <a:pt x="19" y="81"/>
                    </a:lnTo>
                    <a:lnTo>
                      <a:pt x="29" y="157"/>
                    </a:lnTo>
                    <a:lnTo>
                      <a:pt x="53" y="157"/>
                    </a:lnTo>
                    <a:close/>
                  </a:path>
                </a:pathLst>
              </a:custGeom>
              <a:grpFill/>
              <a:ln w="2222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700" b="0" i="0"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endParaRPr>
              </a:p>
            </p:txBody>
          </p:sp>
        </p:grpSp>
        <p:sp>
          <p:nvSpPr>
            <p:cNvPr id="98" name="TextBox 97">
              <a:extLst>
                <a:ext uri="{FF2B5EF4-FFF2-40B4-BE49-F238E27FC236}">
                  <a16:creationId xmlns:a16="http://schemas.microsoft.com/office/drawing/2014/main" id="{E73B1EB1-69CE-6D0F-FCDE-9C9C70CEFD08}"/>
                </a:ext>
              </a:extLst>
            </p:cNvPr>
            <p:cNvSpPr txBox="1"/>
            <p:nvPr/>
          </p:nvSpPr>
          <p:spPr>
            <a:xfrm>
              <a:off x="4392443" y="3736647"/>
              <a:ext cx="127563" cy="769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1"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rPr>
                <a:t>CIO</a:t>
              </a:r>
            </a:p>
          </p:txBody>
        </p:sp>
        <p:grpSp>
          <p:nvGrpSpPr>
            <p:cNvPr id="93" name="Group 92">
              <a:extLst>
                <a:ext uri="{FF2B5EF4-FFF2-40B4-BE49-F238E27FC236}">
                  <a16:creationId xmlns:a16="http://schemas.microsoft.com/office/drawing/2014/main" id="{DBB20B1E-3635-AC74-EA69-A4066D09F6A9}"/>
                </a:ext>
              </a:extLst>
            </p:cNvPr>
            <p:cNvGrpSpPr/>
            <p:nvPr/>
          </p:nvGrpSpPr>
          <p:grpSpPr>
            <a:xfrm>
              <a:off x="4666192" y="3488326"/>
              <a:ext cx="104462" cy="226557"/>
              <a:chOff x="4946241" y="1450976"/>
              <a:chExt cx="165100" cy="346075"/>
            </a:xfrm>
            <a:solidFill>
              <a:schemeClr val="accent1"/>
            </a:solidFill>
          </p:grpSpPr>
          <p:sp>
            <p:nvSpPr>
              <p:cNvPr id="95" name="Oval 13">
                <a:extLst>
                  <a:ext uri="{FF2B5EF4-FFF2-40B4-BE49-F238E27FC236}">
                    <a16:creationId xmlns:a16="http://schemas.microsoft.com/office/drawing/2014/main" id="{9E714C0E-CC5A-8EF2-EDAC-5D040EF2BF8A}"/>
                  </a:ext>
                </a:extLst>
              </p:cNvPr>
              <p:cNvSpPr>
                <a:spLocks noChangeArrowheads="1"/>
              </p:cNvSpPr>
              <p:nvPr/>
            </p:nvSpPr>
            <p:spPr bwMode="auto">
              <a:xfrm>
                <a:off x="4976403" y="1450976"/>
                <a:ext cx="104775" cy="104775"/>
              </a:xfrm>
              <a:prstGeom prst="ellipse">
                <a:avLst/>
              </a:prstGeom>
              <a:grpFill/>
              <a:ln w="2222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7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sp>
            <p:nvSpPr>
              <p:cNvPr id="96" name="Freeform 14">
                <a:extLst>
                  <a:ext uri="{FF2B5EF4-FFF2-40B4-BE49-F238E27FC236}">
                    <a16:creationId xmlns:a16="http://schemas.microsoft.com/office/drawing/2014/main" id="{56228F10-2BA8-B10A-2B0B-925969C662F0}"/>
                  </a:ext>
                </a:extLst>
              </p:cNvPr>
              <p:cNvSpPr>
                <a:spLocks/>
              </p:cNvSpPr>
              <p:nvPr/>
            </p:nvSpPr>
            <p:spPr bwMode="auto">
              <a:xfrm>
                <a:off x="4946241" y="1577976"/>
                <a:ext cx="165100" cy="219075"/>
              </a:xfrm>
              <a:custGeom>
                <a:avLst/>
                <a:gdLst>
                  <a:gd name="T0" fmla="*/ 22 w 44"/>
                  <a:gd name="T1" fmla="*/ 0 h 58"/>
                  <a:gd name="T2" fmla="*/ 0 w 44"/>
                  <a:gd name="T3" fmla="*/ 38 h 58"/>
                  <a:gd name="T4" fmla="*/ 14 w 44"/>
                  <a:gd name="T5" fmla="*/ 38 h 58"/>
                  <a:gd name="T6" fmla="*/ 14 w 44"/>
                  <a:gd name="T7" fmla="*/ 58 h 58"/>
                  <a:gd name="T8" fmla="*/ 30 w 44"/>
                  <a:gd name="T9" fmla="*/ 58 h 58"/>
                  <a:gd name="T10" fmla="*/ 30 w 44"/>
                  <a:gd name="T11" fmla="*/ 38 h 58"/>
                  <a:gd name="T12" fmla="*/ 44 w 44"/>
                  <a:gd name="T13" fmla="*/ 38 h 58"/>
                  <a:gd name="T14" fmla="*/ 22 w 44"/>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58">
                    <a:moveTo>
                      <a:pt x="22" y="0"/>
                    </a:moveTo>
                    <a:cubicBezTo>
                      <a:pt x="10" y="0"/>
                      <a:pt x="0" y="18"/>
                      <a:pt x="0" y="38"/>
                    </a:cubicBezTo>
                    <a:cubicBezTo>
                      <a:pt x="14" y="38"/>
                      <a:pt x="14" y="38"/>
                      <a:pt x="14" y="38"/>
                    </a:cubicBezTo>
                    <a:cubicBezTo>
                      <a:pt x="14" y="58"/>
                      <a:pt x="14" y="58"/>
                      <a:pt x="14" y="58"/>
                    </a:cubicBezTo>
                    <a:cubicBezTo>
                      <a:pt x="30" y="58"/>
                      <a:pt x="30" y="58"/>
                      <a:pt x="30" y="58"/>
                    </a:cubicBezTo>
                    <a:cubicBezTo>
                      <a:pt x="30" y="38"/>
                      <a:pt x="30" y="38"/>
                      <a:pt x="30" y="38"/>
                    </a:cubicBezTo>
                    <a:cubicBezTo>
                      <a:pt x="44" y="38"/>
                      <a:pt x="44" y="38"/>
                      <a:pt x="44" y="38"/>
                    </a:cubicBezTo>
                    <a:cubicBezTo>
                      <a:pt x="44" y="18"/>
                      <a:pt x="34" y="0"/>
                      <a:pt x="22" y="0"/>
                    </a:cubicBezTo>
                    <a:close/>
                  </a:path>
                </a:pathLst>
              </a:custGeom>
              <a:grpFill/>
              <a:ln w="2222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7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grpSp>
        <p:sp>
          <p:nvSpPr>
            <p:cNvPr id="94" name="TextBox 93">
              <a:extLst>
                <a:ext uri="{FF2B5EF4-FFF2-40B4-BE49-F238E27FC236}">
                  <a16:creationId xmlns:a16="http://schemas.microsoft.com/office/drawing/2014/main" id="{A04C53D8-D455-70E8-4595-06DA7D8FA715}"/>
                </a:ext>
              </a:extLst>
            </p:cNvPr>
            <p:cNvSpPr txBox="1"/>
            <p:nvPr/>
          </p:nvSpPr>
          <p:spPr>
            <a:xfrm>
              <a:off x="4627962" y="3778570"/>
              <a:ext cx="180923" cy="769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1"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rPr>
                <a:t>CMO</a:t>
              </a:r>
            </a:p>
          </p:txBody>
        </p:sp>
        <p:grpSp>
          <p:nvGrpSpPr>
            <p:cNvPr id="89" name="Group 88">
              <a:extLst>
                <a:ext uri="{FF2B5EF4-FFF2-40B4-BE49-F238E27FC236}">
                  <a16:creationId xmlns:a16="http://schemas.microsoft.com/office/drawing/2014/main" id="{84A5A627-42B7-D264-3113-8ADED68C3453}"/>
                </a:ext>
              </a:extLst>
            </p:cNvPr>
            <p:cNvGrpSpPr/>
            <p:nvPr/>
          </p:nvGrpSpPr>
          <p:grpSpPr>
            <a:xfrm>
              <a:off x="4927439" y="3530249"/>
              <a:ext cx="104462" cy="226557"/>
              <a:chOff x="5645151" y="1450976"/>
              <a:chExt cx="165100" cy="346076"/>
            </a:xfrm>
            <a:solidFill>
              <a:schemeClr val="accent1"/>
            </a:solidFill>
          </p:grpSpPr>
          <p:sp>
            <p:nvSpPr>
              <p:cNvPr id="91" name="Oval 90">
                <a:extLst>
                  <a:ext uri="{FF2B5EF4-FFF2-40B4-BE49-F238E27FC236}">
                    <a16:creationId xmlns:a16="http://schemas.microsoft.com/office/drawing/2014/main" id="{A93BDFFB-436C-5E42-33E4-943A92FDD7BB}"/>
                  </a:ext>
                </a:extLst>
              </p:cNvPr>
              <p:cNvSpPr>
                <a:spLocks noChangeArrowheads="1"/>
              </p:cNvSpPr>
              <p:nvPr/>
            </p:nvSpPr>
            <p:spPr bwMode="auto">
              <a:xfrm>
                <a:off x="5675313" y="1450976"/>
                <a:ext cx="104775" cy="104775"/>
              </a:xfrm>
              <a:prstGeom prst="ellipse">
                <a:avLst/>
              </a:prstGeom>
              <a:grpFill/>
              <a:ln w="2222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7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sp>
            <p:nvSpPr>
              <p:cNvPr id="92" name="Freeform 6">
                <a:extLst>
                  <a:ext uri="{FF2B5EF4-FFF2-40B4-BE49-F238E27FC236}">
                    <a16:creationId xmlns:a16="http://schemas.microsoft.com/office/drawing/2014/main" id="{60418947-02BF-5E11-D73F-6B4B34C9C73F}"/>
                  </a:ext>
                </a:extLst>
              </p:cNvPr>
              <p:cNvSpPr>
                <a:spLocks/>
              </p:cNvSpPr>
              <p:nvPr/>
            </p:nvSpPr>
            <p:spPr bwMode="auto">
              <a:xfrm>
                <a:off x="5645151" y="1585914"/>
                <a:ext cx="165100" cy="211138"/>
              </a:xfrm>
              <a:custGeom>
                <a:avLst/>
                <a:gdLst>
                  <a:gd name="T0" fmla="*/ 44 w 44"/>
                  <a:gd name="T1" fmla="*/ 0 h 56"/>
                  <a:gd name="T2" fmla="*/ 0 w 44"/>
                  <a:gd name="T3" fmla="*/ 0 h 56"/>
                  <a:gd name="T4" fmla="*/ 14 w 44"/>
                  <a:gd name="T5" fmla="*/ 30 h 56"/>
                  <a:gd name="T6" fmla="*/ 14 w 44"/>
                  <a:gd name="T7" fmla="*/ 56 h 56"/>
                  <a:gd name="T8" fmla="*/ 30 w 44"/>
                  <a:gd name="T9" fmla="*/ 56 h 56"/>
                  <a:gd name="T10" fmla="*/ 30 w 44"/>
                  <a:gd name="T11" fmla="*/ 30 h 56"/>
                  <a:gd name="T12" fmla="*/ 44 w 44"/>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44" y="0"/>
                    </a:moveTo>
                    <a:cubicBezTo>
                      <a:pt x="0" y="0"/>
                      <a:pt x="0" y="0"/>
                      <a:pt x="0" y="0"/>
                    </a:cubicBezTo>
                    <a:cubicBezTo>
                      <a:pt x="0" y="16"/>
                      <a:pt x="6" y="26"/>
                      <a:pt x="14" y="30"/>
                    </a:cubicBezTo>
                    <a:cubicBezTo>
                      <a:pt x="14" y="56"/>
                      <a:pt x="14" y="56"/>
                      <a:pt x="14" y="56"/>
                    </a:cubicBezTo>
                    <a:cubicBezTo>
                      <a:pt x="30" y="56"/>
                      <a:pt x="30" y="56"/>
                      <a:pt x="30" y="56"/>
                    </a:cubicBezTo>
                    <a:cubicBezTo>
                      <a:pt x="30" y="30"/>
                      <a:pt x="30" y="30"/>
                      <a:pt x="30" y="30"/>
                    </a:cubicBezTo>
                    <a:cubicBezTo>
                      <a:pt x="38" y="26"/>
                      <a:pt x="44" y="16"/>
                      <a:pt x="44" y="0"/>
                    </a:cubicBezTo>
                    <a:close/>
                  </a:path>
                </a:pathLst>
              </a:custGeom>
              <a:grpFill/>
              <a:ln w="2222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700" b="0" i="0" u="none" strike="noStrike" kern="1200" cap="none" spc="0" normalizeH="0" baseline="0" noProof="0">
                  <a:ln>
                    <a:noFill/>
                  </a:ln>
                  <a:solidFill>
                    <a:schemeClr val="tx2"/>
                  </a:solidFill>
                  <a:effectLst/>
                  <a:uLnTx/>
                  <a:uFillTx/>
                  <a:latin typeface="Slate Pro" panose="02000506040000020004" pitchFamily="2" charset="0"/>
                  <a:sym typeface="Slate Pro" panose="02000506040000020004" pitchFamily="2" charset="0"/>
                </a:endParaRPr>
              </a:p>
            </p:txBody>
          </p:sp>
        </p:grpSp>
        <p:sp>
          <p:nvSpPr>
            <p:cNvPr id="90" name="TextBox 89">
              <a:extLst>
                <a:ext uri="{FF2B5EF4-FFF2-40B4-BE49-F238E27FC236}">
                  <a16:creationId xmlns:a16="http://schemas.microsoft.com/office/drawing/2014/main" id="{CFDA1AF6-D53A-E547-A433-A6ABA3F18A2B}"/>
                </a:ext>
              </a:extLst>
            </p:cNvPr>
            <p:cNvSpPr txBox="1"/>
            <p:nvPr/>
          </p:nvSpPr>
          <p:spPr>
            <a:xfrm>
              <a:off x="4889209" y="3816859"/>
              <a:ext cx="180923" cy="769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1" u="none" strike="noStrike" kern="1200" cap="none" spc="0" normalizeH="0" baseline="0" noProof="0" dirty="0">
                  <a:ln>
                    <a:noFill/>
                  </a:ln>
                  <a:solidFill>
                    <a:schemeClr val="tx2"/>
                  </a:solidFill>
                  <a:effectLst/>
                  <a:uLnTx/>
                  <a:uFillTx/>
                  <a:latin typeface="Slate Pro" panose="02000506040000020004" pitchFamily="2" charset="0"/>
                  <a:sym typeface="Slate Pro" panose="02000506040000020004" pitchFamily="2" charset="0"/>
                </a:rPr>
                <a:t>CFO</a:t>
              </a:r>
            </a:p>
          </p:txBody>
        </p:sp>
      </p:grpSp>
      <p:grpSp>
        <p:nvGrpSpPr>
          <p:cNvPr id="102" name="Group 101">
            <a:extLst>
              <a:ext uri="{FF2B5EF4-FFF2-40B4-BE49-F238E27FC236}">
                <a16:creationId xmlns:a16="http://schemas.microsoft.com/office/drawing/2014/main" id="{8B3D265B-C6A0-7D06-DA60-A67A256CA719}"/>
              </a:ext>
            </a:extLst>
          </p:cNvPr>
          <p:cNvGrpSpPr/>
          <p:nvPr/>
        </p:nvGrpSpPr>
        <p:grpSpPr>
          <a:xfrm>
            <a:off x="3933367" y="4050366"/>
            <a:ext cx="505005" cy="481900"/>
            <a:chOff x="620110" y="2598151"/>
            <a:chExt cx="2008909" cy="1916998"/>
          </a:xfrm>
        </p:grpSpPr>
        <p:sp>
          <p:nvSpPr>
            <p:cNvPr id="103" name="Rectangle 102">
              <a:extLst>
                <a:ext uri="{FF2B5EF4-FFF2-40B4-BE49-F238E27FC236}">
                  <a16:creationId xmlns:a16="http://schemas.microsoft.com/office/drawing/2014/main" id="{CB7B5F04-404B-9445-E2AA-506579FF492D}"/>
                </a:ext>
              </a:extLst>
            </p:cNvPr>
            <p:cNvSpPr/>
            <p:nvPr/>
          </p:nvSpPr>
          <p:spPr>
            <a:xfrm>
              <a:off x="620110" y="2598151"/>
              <a:ext cx="960717" cy="574653"/>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MS</a:t>
              </a:r>
            </a:p>
          </p:txBody>
        </p:sp>
        <p:sp>
          <p:nvSpPr>
            <p:cNvPr id="104" name="Rectangle 103">
              <a:extLst>
                <a:ext uri="{FF2B5EF4-FFF2-40B4-BE49-F238E27FC236}">
                  <a16:creationId xmlns:a16="http://schemas.microsoft.com/office/drawing/2014/main" id="{29751312-7E72-0A98-F933-C644488451BF}"/>
                </a:ext>
              </a:extLst>
            </p:cNvPr>
            <p:cNvSpPr/>
            <p:nvPr/>
          </p:nvSpPr>
          <p:spPr>
            <a:xfrm>
              <a:off x="1668302" y="2598151"/>
              <a:ext cx="960717" cy="574653"/>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D&amp;F</a:t>
              </a:r>
            </a:p>
          </p:txBody>
        </p:sp>
        <p:sp>
          <p:nvSpPr>
            <p:cNvPr id="105" name="Rectangle 104">
              <a:extLst>
                <a:ext uri="{FF2B5EF4-FFF2-40B4-BE49-F238E27FC236}">
                  <a16:creationId xmlns:a16="http://schemas.microsoft.com/office/drawing/2014/main" id="{130A0F9E-116A-4E12-E215-99581E648162}"/>
                </a:ext>
              </a:extLst>
            </p:cNvPr>
            <p:cNvSpPr/>
            <p:nvPr/>
          </p:nvSpPr>
          <p:spPr>
            <a:xfrm>
              <a:off x="620110" y="3269323"/>
              <a:ext cx="960717" cy="574653"/>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Software</a:t>
              </a:r>
            </a:p>
          </p:txBody>
        </p:sp>
        <p:sp>
          <p:nvSpPr>
            <p:cNvPr id="106" name="Rectangle 105">
              <a:extLst>
                <a:ext uri="{FF2B5EF4-FFF2-40B4-BE49-F238E27FC236}">
                  <a16:creationId xmlns:a16="http://schemas.microsoft.com/office/drawing/2014/main" id="{7453360A-D93A-BB07-16D2-2325366ABF6F}"/>
                </a:ext>
              </a:extLst>
            </p:cNvPr>
            <p:cNvSpPr/>
            <p:nvPr/>
          </p:nvSpPr>
          <p:spPr>
            <a:xfrm>
              <a:off x="1668302" y="3269323"/>
              <a:ext cx="960717" cy="574653"/>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Aftermarket</a:t>
              </a:r>
            </a:p>
          </p:txBody>
        </p:sp>
        <p:sp>
          <p:nvSpPr>
            <p:cNvPr id="107" name="Rectangle 106">
              <a:extLst>
                <a:ext uri="{FF2B5EF4-FFF2-40B4-BE49-F238E27FC236}">
                  <a16:creationId xmlns:a16="http://schemas.microsoft.com/office/drawing/2014/main" id="{8B1E7D65-C23B-A406-F1D6-66B2A4FFF355}"/>
                </a:ext>
              </a:extLst>
            </p:cNvPr>
            <p:cNvSpPr/>
            <p:nvPr/>
          </p:nvSpPr>
          <p:spPr>
            <a:xfrm>
              <a:off x="620110" y="3940496"/>
              <a:ext cx="960717" cy="574653"/>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schemeClr val="bg1"/>
                  </a:solidFill>
                  <a:effectLst/>
                  <a:uLnTx/>
                  <a:uFillTx/>
                  <a:latin typeface="Slate Pro" panose="02000506040000020004" pitchFamily="2" charset="0"/>
                  <a:sym typeface="Slate Pro" panose="02000506040000020004" pitchFamily="2" charset="0"/>
                </a:rPr>
                <a:t>Service</a:t>
              </a:r>
            </a:p>
          </p:txBody>
        </p:sp>
        <p:grpSp>
          <p:nvGrpSpPr>
            <p:cNvPr id="108" name="Group 107">
              <a:extLst>
                <a:ext uri="{FF2B5EF4-FFF2-40B4-BE49-F238E27FC236}">
                  <a16:creationId xmlns:a16="http://schemas.microsoft.com/office/drawing/2014/main" id="{442F7CDC-27C9-96F8-76BC-BC37E2F72040}"/>
                </a:ext>
              </a:extLst>
            </p:cNvPr>
            <p:cNvGrpSpPr/>
            <p:nvPr/>
          </p:nvGrpSpPr>
          <p:grpSpPr>
            <a:xfrm>
              <a:off x="1455156" y="3047133"/>
              <a:ext cx="125671" cy="125671"/>
              <a:chOff x="1423664" y="3015641"/>
              <a:chExt cx="157163" cy="157163"/>
            </a:xfrm>
          </p:grpSpPr>
          <p:sp>
            <p:nvSpPr>
              <p:cNvPr id="121" name="Right Triangle 120">
                <a:extLst>
                  <a:ext uri="{FF2B5EF4-FFF2-40B4-BE49-F238E27FC236}">
                    <a16:creationId xmlns:a16="http://schemas.microsoft.com/office/drawing/2014/main" id="{EC782333-DFF7-0C13-A8B0-BCFC4FE874E9}"/>
                  </a:ext>
                </a:extLst>
              </p:cNvPr>
              <p:cNvSpPr/>
              <p:nvPr/>
            </p:nvSpPr>
            <p:spPr>
              <a:xfrm flipH="1">
                <a:off x="1423664" y="3015641"/>
                <a:ext cx="157163" cy="157163"/>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122" name="Right Triangle 121">
                <a:extLst>
                  <a:ext uri="{FF2B5EF4-FFF2-40B4-BE49-F238E27FC236}">
                    <a16:creationId xmlns:a16="http://schemas.microsoft.com/office/drawing/2014/main" id="{F67F6F37-F72B-A952-75A0-94AEB3050F36}"/>
                  </a:ext>
                </a:extLst>
              </p:cNvPr>
              <p:cNvSpPr/>
              <p:nvPr/>
            </p:nvSpPr>
            <p:spPr>
              <a:xfrm flipV="1">
                <a:off x="1423664" y="3015641"/>
                <a:ext cx="157163" cy="157163"/>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nvGrpSpPr>
            <p:cNvPr id="109" name="Group 108">
              <a:extLst>
                <a:ext uri="{FF2B5EF4-FFF2-40B4-BE49-F238E27FC236}">
                  <a16:creationId xmlns:a16="http://schemas.microsoft.com/office/drawing/2014/main" id="{DBCBABBD-82D0-9EF1-A0EB-06DF67AF8029}"/>
                </a:ext>
              </a:extLst>
            </p:cNvPr>
            <p:cNvGrpSpPr/>
            <p:nvPr/>
          </p:nvGrpSpPr>
          <p:grpSpPr>
            <a:xfrm>
              <a:off x="2503348" y="3047133"/>
              <a:ext cx="125671" cy="125671"/>
              <a:chOff x="1423664" y="3015641"/>
              <a:chExt cx="157163" cy="157163"/>
            </a:xfrm>
          </p:grpSpPr>
          <p:sp>
            <p:nvSpPr>
              <p:cNvPr id="119" name="Right Triangle 118">
                <a:extLst>
                  <a:ext uri="{FF2B5EF4-FFF2-40B4-BE49-F238E27FC236}">
                    <a16:creationId xmlns:a16="http://schemas.microsoft.com/office/drawing/2014/main" id="{7DECBF82-E9B6-5417-B91E-82E66FD92856}"/>
                  </a:ext>
                </a:extLst>
              </p:cNvPr>
              <p:cNvSpPr/>
              <p:nvPr/>
            </p:nvSpPr>
            <p:spPr>
              <a:xfrm flipH="1">
                <a:off x="1423664" y="3015641"/>
                <a:ext cx="157163" cy="157163"/>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120" name="Right Triangle 119">
                <a:extLst>
                  <a:ext uri="{FF2B5EF4-FFF2-40B4-BE49-F238E27FC236}">
                    <a16:creationId xmlns:a16="http://schemas.microsoft.com/office/drawing/2014/main" id="{7CDC332E-24D8-8301-8CD3-442F93785597}"/>
                  </a:ext>
                </a:extLst>
              </p:cNvPr>
              <p:cNvSpPr/>
              <p:nvPr/>
            </p:nvSpPr>
            <p:spPr>
              <a:xfrm flipV="1">
                <a:off x="1423664" y="3015641"/>
                <a:ext cx="157163" cy="157163"/>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nvGrpSpPr>
            <p:cNvPr id="110" name="Group 109">
              <a:extLst>
                <a:ext uri="{FF2B5EF4-FFF2-40B4-BE49-F238E27FC236}">
                  <a16:creationId xmlns:a16="http://schemas.microsoft.com/office/drawing/2014/main" id="{1B22C049-B519-E8C8-313A-51E72DA17688}"/>
                </a:ext>
              </a:extLst>
            </p:cNvPr>
            <p:cNvGrpSpPr/>
            <p:nvPr/>
          </p:nvGrpSpPr>
          <p:grpSpPr>
            <a:xfrm>
              <a:off x="1455156" y="3718305"/>
              <a:ext cx="125671" cy="125671"/>
              <a:chOff x="1423664" y="3015641"/>
              <a:chExt cx="157163" cy="157163"/>
            </a:xfrm>
          </p:grpSpPr>
          <p:sp>
            <p:nvSpPr>
              <p:cNvPr id="117" name="Right Triangle 116">
                <a:extLst>
                  <a:ext uri="{FF2B5EF4-FFF2-40B4-BE49-F238E27FC236}">
                    <a16:creationId xmlns:a16="http://schemas.microsoft.com/office/drawing/2014/main" id="{8C19645F-B19B-A0DE-7291-2C0398CEDEFF}"/>
                  </a:ext>
                </a:extLst>
              </p:cNvPr>
              <p:cNvSpPr/>
              <p:nvPr/>
            </p:nvSpPr>
            <p:spPr>
              <a:xfrm flipH="1">
                <a:off x="1423664" y="3015641"/>
                <a:ext cx="157163" cy="157163"/>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118" name="Right Triangle 117">
                <a:extLst>
                  <a:ext uri="{FF2B5EF4-FFF2-40B4-BE49-F238E27FC236}">
                    <a16:creationId xmlns:a16="http://schemas.microsoft.com/office/drawing/2014/main" id="{FAEAF7B9-E085-52D5-D42C-5DA4B82A473A}"/>
                  </a:ext>
                </a:extLst>
              </p:cNvPr>
              <p:cNvSpPr/>
              <p:nvPr/>
            </p:nvSpPr>
            <p:spPr>
              <a:xfrm flipV="1">
                <a:off x="1423664" y="3015641"/>
                <a:ext cx="157163" cy="157163"/>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nvGrpSpPr>
            <p:cNvPr id="111" name="Group 110">
              <a:extLst>
                <a:ext uri="{FF2B5EF4-FFF2-40B4-BE49-F238E27FC236}">
                  <a16:creationId xmlns:a16="http://schemas.microsoft.com/office/drawing/2014/main" id="{90FF5EB3-1451-CBFC-8ECD-B7CC19C9DCF3}"/>
                </a:ext>
              </a:extLst>
            </p:cNvPr>
            <p:cNvGrpSpPr/>
            <p:nvPr/>
          </p:nvGrpSpPr>
          <p:grpSpPr>
            <a:xfrm>
              <a:off x="2503348" y="3718305"/>
              <a:ext cx="125671" cy="125671"/>
              <a:chOff x="1423664" y="3015641"/>
              <a:chExt cx="157163" cy="157163"/>
            </a:xfrm>
          </p:grpSpPr>
          <p:sp>
            <p:nvSpPr>
              <p:cNvPr id="115" name="Right Triangle 114">
                <a:extLst>
                  <a:ext uri="{FF2B5EF4-FFF2-40B4-BE49-F238E27FC236}">
                    <a16:creationId xmlns:a16="http://schemas.microsoft.com/office/drawing/2014/main" id="{696F9E66-5142-0468-B938-EBDBDD110E8E}"/>
                  </a:ext>
                </a:extLst>
              </p:cNvPr>
              <p:cNvSpPr/>
              <p:nvPr/>
            </p:nvSpPr>
            <p:spPr>
              <a:xfrm flipH="1">
                <a:off x="1423664" y="3015641"/>
                <a:ext cx="157163" cy="157163"/>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116" name="Right Triangle 115">
                <a:extLst>
                  <a:ext uri="{FF2B5EF4-FFF2-40B4-BE49-F238E27FC236}">
                    <a16:creationId xmlns:a16="http://schemas.microsoft.com/office/drawing/2014/main" id="{238D2F39-8406-1CD3-28DB-32F2743B638C}"/>
                  </a:ext>
                </a:extLst>
              </p:cNvPr>
              <p:cNvSpPr/>
              <p:nvPr/>
            </p:nvSpPr>
            <p:spPr>
              <a:xfrm flipV="1">
                <a:off x="1423664" y="3015641"/>
                <a:ext cx="157163" cy="157163"/>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nvGrpSpPr>
            <p:cNvPr id="112" name="Group 111">
              <a:extLst>
                <a:ext uri="{FF2B5EF4-FFF2-40B4-BE49-F238E27FC236}">
                  <a16:creationId xmlns:a16="http://schemas.microsoft.com/office/drawing/2014/main" id="{AD575285-312B-7B3D-0AA8-34A4A14D8810}"/>
                </a:ext>
              </a:extLst>
            </p:cNvPr>
            <p:cNvGrpSpPr/>
            <p:nvPr/>
          </p:nvGrpSpPr>
          <p:grpSpPr>
            <a:xfrm>
              <a:off x="1455156" y="4389478"/>
              <a:ext cx="125671" cy="125671"/>
              <a:chOff x="1423664" y="3015641"/>
              <a:chExt cx="157163" cy="157163"/>
            </a:xfrm>
          </p:grpSpPr>
          <p:sp>
            <p:nvSpPr>
              <p:cNvPr id="113" name="Right Triangle 112">
                <a:extLst>
                  <a:ext uri="{FF2B5EF4-FFF2-40B4-BE49-F238E27FC236}">
                    <a16:creationId xmlns:a16="http://schemas.microsoft.com/office/drawing/2014/main" id="{3AEFB149-4965-907A-F31E-5030A096DAFF}"/>
                  </a:ext>
                </a:extLst>
              </p:cNvPr>
              <p:cNvSpPr/>
              <p:nvPr/>
            </p:nvSpPr>
            <p:spPr>
              <a:xfrm flipH="1">
                <a:off x="1423664" y="3015641"/>
                <a:ext cx="157163" cy="157163"/>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sp>
            <p:nvSpPr>
              <p:cNvPr id="114" name="Right Triangle 113">
                <a:extLst>
                  <a:ext uri="{FF2B5EF4-FFF2-40B4-BE49-F238E27FC236}">
                    <a16:creationId xmlns:a16="http://schemas.microsoft.com/office/drawing/2014/main" id="{14660141-E10C-3805-896A-6DB615EDBAC9}"/>
                  </a:ext>
                </a:extLst>
              </p:cNvPr>
              <p:cNvSpPr/>
              <p:nvPr/>
            </p:nvSpPr>
            <p:spPr>
              <a:xfrm flipV="1">
                <a:off x="1423664" y="3015641"/>
                <a:ext cx="157163" cy="157163"/>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Slate Pro" panose="02000506040000020004" pitchFamily="2" charset="0"/>
                  <a:sym typeface="Slate Pro" panose="02000506040000020004" pitchFamily="2" charset="0"/>
                </a:endParaRPr>
              </a:p>
            </p:txBody>
          </p:sp>
        </p:grpSp>
      </p:grpSp>
      <p:pic>
        <p:nvPicPr>
          <p:cNvPr id="143" name="Picture 142">
            <a:extLst>
              <a:ext uri="{FF2B5EF4-FFF2-40B4-BE49-F238E27FC236}">
                <a16:creationId xmlns:a16="http://schemas.microsoft.com/office/drawing/2014/main" id="{ADE1869D-C02B-BD95-FDF9-27FAF24B9DEE}"/>
              </a:ext>
            </a:extLst>
          </p:cNvPr>
          <p:cNvPicPr>
            <a:picLocks noChangeAspect="1"/>
          </p:cNvPicPr>
          <p:nvPr/>
        </p:nvPicPr>
        <p:blipFill>
          <a:blip r:embed="rId7"/>
          <a:stretch>
            <a:fillRect/>
          </a:stretch>
        </p:blipFill>
        <p:spPr>
          <a:xfrm>
            <a:off x="3971299" y="5639233"/>
            <a:ext cx="429140" cy="473325"/>
          </a:xfrm>
          <a:prstGeom prst="rect">
            <a:avLst/>
          </a:prstGeom>
        </p:spPr>
      </p:pic>
      <p:pic>
        <p:nvPicPr>
          <p:cNvPr id="151" name="Picture 150">
            <a:extLst>
              <a:ext uri="{FF2B5EF4-FFF2-40B4-BE49-F238E27FC236}">
                <a16:creationId xmlns:a16="http://schemas.microsoft.com/office/drawing/2014/main" id="{55552077-74E7-0902-6622-5A1F1B6DDE26}"/>
              </a:ext>
            </a:extLst>
          </p:cNvPr>
          <p:cNvPicPr>
            <a:picLocks noChangeAspect="1"/>
          </p:cNvPicPr>
          <p:nvPr/>
        </p:nvPicPr>
        <p:blipFill>
          <a:blip r:embed="rId8"/>
          <a:stretch>
            <a:fillRect/>
          </a:stretch>
        </p:blipFill>
        <p:spPr>
          <a:xfrm>
            <a:off x="3952764" y="4731374"/>
            <a:ext cx="466210" cy="705143"/>
          </a:xfrm>
          <a:prstGeom prst="rect">
            <a:avLst/>
          </a:prstGeom>
        </p:spPr>
      </p:pic>
      <p:grpSp>
        <p:nvGrpSpPr>
          <p:cNvPr id="267" name="Group 266">
            <a:extLst>
              <a:ext uri="{FF2B5EF4-FFF2-40B4-BE49-F238E27FC236}">
                <a16:creationId xmlns:a16="http://schemas.microsoft.com/office/drawing/2014/main" id="{F962BBB2-E19B-2FD0-13CA-6F91F437A186}"/>
              </a:ext>
            </a:extLst>
          </p:cNvPr>
          <p:cNvGrpSpPr/>
          <p:nvPr/>
        </p:nvGrpSpPr>
        <p:grpSpPr>
          <a:xfrm>
            <a:off x="3727718" y="2694240"/>
            <a:ext cx="894313" cy="515118"/>
            <a:chOff x="5159528" y="2889599"/>
            <a:chExt cx="1872946" cy="1078805"/>
          </a:xfrm>
          <a:solidFill>
            <a:schemeClr val="tx1"/>
          </a:solidFill>
        </p:grpSpPr>
        <p:sp>
          <p:nvSpPr>
            <p:cNvPr id="153" name="Freeform 2852">
              <a:extLst>
                <a:ext uri="{FF2B5EF4-FFF2-40B4-BE49-F238E27FC236}">
                  <a16:creationId xmlns:a16="http://schemas.microsoft.com/office/drawing/2014/main" id="{27055FAB-09C2-70E1-4B32-3F7610F2BDE6}"/>
                </a:ext>
              </a:extLst>
            </p:cNvPr>
            <p:cNvSpPr>
              <a:spLocks/>
            </p:cNvSpPr>
            <p:nvPr/>
          </p:nvSpPr>
          <p:spPr bwMode="auto">
            <a:xfrm rot="3363537">
              <a:off x="5122572" y="2926555"/>
              <a:ext cx="511000" cy="437088"/>
            </a:xfrm>
            <a:custGeom>
              <a:avLst/>
              <a:gdLst>
                <a:gd name="T0" fmla="*/ 378 w 1154"/>
                <a:gd name="T1" fmla="*/ 680 h 988"/>
                <a:gd name="T2" fmla="*/ 388 w 1154"/>
                <a:gd name="T3" fmla="*/ 714 h 988"/>
                <a:gd name="T4" fmla="*/ 378 w 1154"/>
                <a:gd name="T5" fmla="*/ 746 h 988"/>
                <a:gd name="T6" fmla="*/ 298 w 1154"/>
                <a:gd name="T7" fmla="*/ 842 h 988"/>
                <a:gd name="T8" fmla="*/ 206 w 1154"/>
                <a:gd name="T9" fmla="*/ 908 h 988"/>
                <a:gd name="T10" fmla="*/ 120 w 1154"/>
                <a:gd name="T11" fmla="*/ 948 h 988"/>
                <a:gd name="T12" fmla="*/ 88 w 1154"/>
                <a:gd name="T13" fmla="*/ 964 h 988"/>
                <a:gd name="T14" fmla="*/ 62 w 1154"/>
                <a:gd name="T15" fmla="*/ 976 h 988"/>
                <a:gd name="T16" fmla="*/ 52 w 1154"/>
                <a:gd name="T17" fmla="*/ 986 h 988"/>
                <a:gd name="T18" fmla="*/ 32 w 1154"/>
                <a:gd name="T19" fmla="*/ 984 h 988"/>
                <a:gd name="T20" fmla="*/ 0 w 1154"/>
                <a:gd name="T21" fmla="*/ 958 h 988"/>
                <a:gd name="T22" fmla="*/ 120 w 1154"/>
                <a:gd name="T23" fmla="*/ 888 h 988"/>
                <a:gd name="T24" fmla="*/ 162 w 1154"/>
                <a:gd name="T25" fmla="*/ 868 h 988"/>
                <a:gd name="T26" fmla="*/ 206 w 1154"/>
                <a:gd name="T27" fmla="*/ 842 h 988"/>
                <a:gd name="T28" fmla="*/ 206 w 1154"/>
                <a:gd name="T29" fmla="*/ 842 h 988"/>
                <a:gd name="T30" fmla="*/ 206 w 1154"/>
                <a:gd name="T31" fmla="*/ 866 h 988"/>
                <a:gd name="T32" fmla="*/ 210 w 1154"/>
                <a:gd name="T33" fmla="*/ 878 h 988"/>
                <a:gd name="T34" fmla="*/ 222 w 1154"/>
                <a:gd name="T35" fmla="*/ 858 h 988"/>
                <a:gd name="T36" fmla="*/ 242 w 1154"/>
                <a:gd name="T37" fmla="*/ 798 h 988"/>
                <a:gd name="T38" fmla="*/ 250 w 1154"/>
                <a:gd name="T39" fmla="*/ 788 h 988"/>
                <a:gd name="T40" fmla="*/ 256 w 1154"/>
                <a:gd name="T41" fmla="*/ 810 h 988"/>
                <a:gd name="T42" fmla="*/ 252 w 1154"/>
                <a:gd name="T43" fmla="*/ 792 h 988"/>
                <a:gd name="T44" fmla="*/ 252 w 1154"/>
                <a:gd name="T45" fmla="*/ 750 h 988"/>
                <a:gd name="T46" fmla="*/ 258 w 1154"/>
                <a:gd name="T47" fmla="*/ 740 h 988"/>
                <a:gd name="T48" fmla="*/ 246 w 1154"/>
                <a:gd name="T49" fmla="*/ 710 h 988"/>
                <a:gd name="T50" fmla="*/ 152 w 1154"/>
                <a:gd name="T51" fmla="*/ 722 h 988"/>
                <a:gd name="T52" fmla="*/ 86 w 1154"/>
                <a:gd name="T53" fmla="*/ 646 h 988"/>
                <a:gd name="T54" fmla="*/ 76 w 1154"/>
                <a:gd name="T55" fmla="*/ 654 h 988"/>
                <a:gd name="T56" fmla="*/ 56 w 1154"/>
                <a:gd name="T57" fmla="*/ 654 h 988"/>
                <a:gd name="T58" fmla="*/ 20 w 1154"/>
                <a:gd name="T59" fmla="*/ 580 h 988"/>
                <a:gd name="T60" fmla="*/ 106 w 1154"/>
                <a:gd name="T61" fmla="*/ 474 h 988"/>
                <a:gd name="T62" fmla="*/ 176 w 1154"/>
                <a:gd name="T63" fmla="*/ 408 h 988"/>
                <a:gd name="T64" fmla="*/ 116 w 1154"/>
                <a:gd name="T65" fmla="*/ 414 h 988"/>
                <a:gd name="T66" fmla="*/ 36 w 1154"/>
                <a:gd name="T67" fmla="*/ 368 h 988"/>
                <a:gd name="T68" fmla="*/ 28 w 1154"/>
                <a:gd name="T69" fmla="*/ 324 h 988"/>
                <a:gd name="T70" fmla="*/ 22 w 1154"/>
                <a:gd name="T71" fmla="*/ 310 h 988"/>
                <a:gd name="T72" fmla="*/ 36 w 1154"/>
                <a:gd name="T73" fmla="*/ 288 h 988"/>
                <a:gd name="T74" fmla="*/ 166 w 1154"/>
                <a:gd name="T75" fmla="*/ 302 h 988"/>
                <a:gd name="T76" fmla="*/ 166 w 1154"/>
                <a:gd name="T77" fmla="*/ 238 h 988"/>
                <a:gd name="T78" fmla="*/ 154 w 1154"/>
                <a:gd name="T79" fmla="*/ 250 h 988"/>
                <a:gd name="T80" fmla="*/ 132 w 1154"/>
                <a:gd name="T81" fmla="*/ 236 h 988"/>
                <a:gd name="T82" fmla="*/ 90 w 1154"/>
                <a:gd name="T83" fmla="*/ 156 h 988"/>
                <a:gd name="T84" fmla="*/ 92 w 1154"/>
                <a:gd name="T85" fmla="*/ 168 h 988"/>
                <a:gd name="T86" fmla="*/ 108 w 1154"/>
                <a:gd name="T87" fmla="*/ 162 h 988"/>
                <a:gd name="T88" fmla="*/ 136 w 1154"/>
                <a:gd name="T89" fmla="*/ 122 h 988"/>
                <a:gd name="T90" fmla="*/ 166 w 1154"/>
                <a:gd name="T91" fmla="*/ 66 h 988"/>
                <a:gd name="T92" fmla="*/ 186 w 1154"/>
                <a:gd name="T93" fmla="*/ 42 h 988"/>
                <a:gd name="T94" fmla="*/ 368 w 1154"/>
                <a:gd name="T95" fmla="*/ 20 h 988"/>
                <a:gd name="T96" fmla="*/ 690 w 1154"/>
                <a:gd name="T97" fmla="*/ 358 h 988"/>
                <a:gd name="T98" fmla="*/ 836 w 1154"/>
                <a:gd name="T99" fmla="*/ 610 h 988"/>
                <a:gd name="T100" fmla="*/ 988 w 1154"/>
                <a:gd name="T101" fmla="*/ 690 h 988"/>
                <a:gd name="T102" fmla="*/ 1028 w 1154"/>
                <a:gd name="T103" fmla="*/ 714 h 988"/>
                <a:gd name="T104" fmla="*/ 1054 w 1154"/>
                <a:gd name="T105" fmla="*/ 728 h 988"/>
                <a:gd name="T106" fmla="*/ 1154 w 1154"/>
                <a:gd name="T107" fmla="*/ 786 h 988"/>
                <a:gd name="T108" fmla="*/ 978 w 1154"/>
                <a:gd name="T109" fmla="*/ 756 h 988"/>
                <a:gd name="T110" fmla="*/ 796 w 1154"/>
                <a:gd name="T111" fmla="*/ 646 h 988"/>
                <a:gd name="T112" fmla="*/ 590 w 1154"/>
                <a:gd name="T113" fmla="*/ 610 h 988"/>
                <a:gd name="T114" fmla="*/ 478 w 1154"/>
                <a:gd name="T115" fmla="*/ 696 h 988"/>
                <a:gd name="T116" fmla="*/ 474 w 1154"/>
                <a:gd name="T117" fmla="*/ 596 h 9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54"/>
                <a:gd name="T178" fmla="*/ 0 h 988"/>
                <a:gd name="T179" fmla="*/ 1154 w 1154"/>
                <a:gd name="T180" fmla="*/ 988 h 9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54" h="988">
                  <a:moveTo>
                    <a:pt x="474" y="596"/>
                  </a:moveTo>
                  <a:lnTo>
                    <a:pt x="378" y="680"/>
                  </a:lnTo>
                  <a:lnTo>
                    <a:pt x="382" y="688"/>
                  </a:lnTo>
                  <a:lnTo>
                    <a:pt x="388" y="704"/>
                  </a:lnTo>
                  <a:lnTo>
                    <a:pt x="388" y="714"/>
                  </a:lnTo>
                  <a:lnTo>
                    <a:pt x="388" y="726"/>
                  </a:lnTo>
                  <a:lnTo>
                    <a:pt x="384" y="736"/>
                  </a:lnTo>
                  <a:lnTo>
                    <a:pt x="378" y="746"/>
                  </a:lnTo>
                  <a:lnTo>
                    <a:pt x="328" y="796"/>
                  </a:lnTo>
                  <a:lnTo>
                    <a:pt x="298" y="842"/>
                  </a:lnTo>
                  <a:lnTo>
                    <a:pt x="246" y="878"/>
                  </a:lnTo>
                  <a:lnTo>
                    <a:pt x="206" y="908"/>
                  </a:lnTo>
                  <a:lnTo>
                    <a:pt x="176" y="922"/>
                  </a:lnTo>
                  <a:lnTo>
                    <a:pt x="120" y="948"/>
                  </a:lnTo>
                  <a:lnTo>
                    <a:pt x="90" y="962"/>
                  </a:lnTo>
                  <a:lnTo>
                    <a:pt x="88" y="964"/>
                  </a:lnTo>
                  <a:lnTo>
                    <a:pt x="78" y="966"/>
                  </a:lnTo>
                  <a:lnTo>
                    <a:pt x="68" y="972"/>
                  </a:lnTo>
                  <a:lnTo>
                    <a:pt x="62" y="976"/>
                  </a:lnTo>
                  <a:lnTo>
                    <a:pt x="56" y="982"/>
                  </a:lnTo>
                  <a:lnTo>
                    <a:pt x="52" y="986"/>
                  </a:lnTo>
                  <a:lnTo>
                    <a:pt x="48" y="988"/>
                  </a:lnTo>
                  <a:lnTo>
                    <a:pt x="40" y="988"/>
                  </a:lnTo>
                  <a:lnTo>
                    <a:pt x="32" y="984"/>
                  </a:lnTo>
                  <a:lnTo>
                    <a:pt x="22" y="978"/>
                  </a:lnTo>
                  <a:lnTo>
                    <a:pt x="6" y="964"/>
                  </a:lnTo>
                  <a:lnTo>
                    <a:pt x="0" y="958"/>
                  </a:lnTo>
                  <a:lnTo>
                    <a:pt x="90" y="902"/>
                  </a:lnTo>
                  <a:lnTo>
                    <a:pt x="120" y="888"/>
                  </a:lnTo>
                  <a:lnTo>
                    <a:pt x="138" y="880"/>
                  </a:lnTo>
                  <a:lnTo>
                    <a:pt x="140" y="880"/>
                  </a:lnTo>
                  <a:lnTo>
                    <a:pt x="162" y="868"/>
                  </a:lnTo>
                  <a:lnTo>
                    <a:pt x="192" y="850"/>
                  </a:lnTo>
                  <a:lnTo>
                    <a:pt x="206" y="842"/>
                  </a:lnTo>
                  <a:lnTo>
                    <a:pt x="216" y="836"/>
                  </a:lnTo>
                  <a:lnTo>
                    <a:pt x="206" y="842"/>
                  </a:lnTo>
                  <a:lnTo>
                    <a:pt x="206" y="854"/>
                  </a:lnTo>
                  <a:lnTo>
                    <a:pt x="206" y="866"/>
                  </a:lnTo>
                  <a:lnTo>
                    <a:pt x="208" y="874"/>
                  </a:lnTo>
                  <a:lnTo>
                    <a:pt x="208" y="876"/>
                  </a:lnTo>
                  <a:lnTo>
                    <a:pt x="210" y="878"/>
                  </a:lnTo>
                  <a:lnTo>
                    <a:pt x="212" y="878"/>
                  </a:lnTo>
                  <a:lnTo>
                    <a:pt x="214" y="874"/>
                  </a:lnTo>
                  <a:lnTo>
                    <a:pt x="222" y="858"/>
                  </a:lnTo>
                  <a:lnTo>
                    <a:pt x="232" y="826"/>
                  </a:lnTo>
                  <a:lnTo>
                    <a:pt x="242" y="798"/>
                  </a:lnTo>
                  <a:lnTo>
                    <a:pt x="246" y="792"/>
                  </a:lnTo>
                  <a:lnTo>
                    <a:pt x="248" y="788"/>
                  </a:lnTo>
                  <a:lnTo>
                    <a:pt x="250" y="788"/>
                  </a:lnTo>
                  <a:lnTo>
                    <a:pt x="252" y="790"/>
                  </a:lnTo>
                  <a:lnTo>
                    <a:pt x="254" y="800"/>
                  </a:lnTo>
                  <a:lnTo>
                    <a:pt x="256" y="810"/>
                  </a:lnTo>
                  <a:lnTo>
                    <a:pt x="256" y="816"/>
                  </a:lnTo>
                  <a:lnTo>
                    <a:pt x="254" y="812"/>
                  </a:lnTo>
                  <a:lnTo>
                    <a:pt x="252" y="792"/>
                  </a:lnTo>
                  <a:lnTo>
                    <a:pt x="250" y="766"/>
                  </a:lnTo>
                  <a:lnTo>
                    <a:pt x="252" y="750"/>
                  </a:lnTo>
                  <a:lnTo>
                    <a:pt x="252" y="742"/>
                  </a:lnTo>
                  <a:lnTo>
                    <a:pt x="254" y="738"/>
                  </a:lnTo>
                  <a:lnTo>
                    <a:pt x="258" y="740"/>
                  </a:lnTo>
                  <a:lnTo>
                    <a:pt x="260" y="742"/>
                  </a:lnTo>
                  <a:lnTo>
                    <a:pt x="262" y="746"/>
                  </a:lnTo>
                  <a:lnTo>
                    <a:pt x="246" y="710"/>
                  </a:lnTo>
                  <a:lnTo>
                    <a:pt x="212" y="722"/>
                  </a:lnTo>
                  <a:lnTo>
                    <a:pt x="176" y="732"/>
                  </a:lnTo>
                  <a:lnTo>
                    <a:pt x="152" y="722"/>
                  </a:lnTo>
                  <a:lnTo>
                    <a:pt x="126" y="716"/>
                  </a:lnTo>
                  <a:lnTo>
                    <a:pt x="120" y="670"/>
                  </a:lnTo>
                  <a:lnTo>
                    <a:pt x="86" y="646"/>
                  </a:lnTo>
                  <a:lnTo>
                    <a:pt x="82" y="650"/>
                  </a:lnTo>
                  <a:lnTo>
                    <a:pt x="76" y="654"/>
                  </a:lnTo>
                  <a:lnTo>
                    <a:pt x="70" y="656"/>
                  </a:lnTo>
                  <a:lnTo>
                    <a:pt x="64" y="658"/>
                  </a:lnTo>
                  <a:lnTo>
                    <a:pt x="56" y="654"/>
                  </a:lnTo>
                  <a:lnTo>
                    <a:pt x="48" y="646"/>
                  </a:lnTo>
                  <a:lnTo>
                    <a:pt x="40" y="630"/>
                  </a:lnTo>
                  <a:lnTo>
                    <a:pt x="20" y="580"/>
                  </a:lnTo>
                  <a:lnTo>
                    <a:pt x="20" y="524"/>
                  </a:lnTo>
                  <a:lnTo>
                    <a:pt x="46" y="490"/>
                  </a:lnTo>
                  <a:lnTo>
                    <a:pt x="106" y="474"/>
                  </a:lnTo>
                  <a:lnTo>
                    <a:pt x="146" y="470"/>
                  </a:lnTo>
                  <a:lnTo>
                    <a:pt x="172" y="434"/>
                  </a:lnTo>
                  <a:lnTo>
                    <a:pt x="176" y="408"/>
                  </a:lnTo>
                  <a:lnTo>
                    <a:pt x="166" y="388"/>
                  </a:lnTo>
                  <a:lnTo>
                    <a:pt x="142" y="414"/>
                  </a:lnTo>
                  <a:lnTo>
                    <a:pt x="116" y="414"/>
                  </a:lnTo>
                  <a:lnTo>
                    <a:pt x="60" y="398"/>
                  </a:lnTo>
                  <a:lnTo>
                    <a:pt x="36" y="368"/>
                  </a:lnTo>
                  <a:lnTo>
                    <a:pt x="30" y="334"/>
                  </a:lnTo>
                  <a:lnTo>
                    <a:pt x="28" y="324"/>
                  </a:lnTo>
                  <a:lnTo>
                    <a:pt x="26" y="318"/>
                  </a:lnTo>
                  <a:lnTo>
                    <a:pt x="22" y="312"/>
                  </a:lnTo>
                  <a:lnTo>
                    <a:pt x="22" y="310"/>
                  </a:lnTo>
                  <a:lnTo>
                    <a:pt x="26" y="302"/>
                  </a:lnTo>
                  <a:lnTo>
                    <a:pt x="36" y="288"/>
                  </a:lnTo>
                  <a:lnTo>
                    <a:pt x="136" y="282"/>
                  </a:lnTo>
                  <a:lnTo>
                    <a:pt x="166" y="302"/>
                  </a:lnTo>
                  <a:lnTo>
                    <a:pt x="182" y="258"/>
                  </a:lnTo>
                  <a:lnTo>
                    <a:pt x="166" y="238"/>
                  </a:lnTo>
                  <a:lnTo>
                    <a:pt x="164" y="242"/>
                  </a:lnTo>
                  <a:lnTo>
                    <a:pt x="160" y="248"/>
                  </a:lnTo>
                  <a:lnTo>
                    <a:pt x="154" y="250"/>
                  </a:lnTo>
                  <a:lnTo>
                    <a:pt x="148" y="250"/>
                  </a:lnTo>
                  <a:lnTo>
                    <a:pt x="140" y="246"/>
                  </a:lnTo>
                  <a:lnTo>
                    <a:pt x="132" y="236"/>
                  </a:lnTo>
                  <a:lnTo>
                    <a:pt x="120" y="218"/>
                  </a:lnTo>
                  <a:lnTo>
                    <a:pt x="96" y="188"/>
                  </a:lnTo>
                  <a:lnTo>
                    <a:pt x="90" y="156"/>
                  </a:lnTo>
                  <a:lnTo>
                    <a:pt x="90" y="162"/>
                  </a:lnTo>
                  <a:lnTo>
                    <a:pt x="92" y="168"/>
                  </a:lnTo>
                  <a:lnTo>
                    <a:pt x="94" y="170"/>
                  </a:lnTo>
                  <a:lnTo>
                    <a:pt x="100" y="168"/>
                  </a:lnTo>
                  <a:lnTo>
                    <a:pt x="108" y="162"/>
                  </a:lnTo>
                  <a:lnTo>
                    <a:pt x="120" y="146"/>
                  </a:lnTo>
                  <a:lnTo>
                    <a:pt x="136" y="122"/>
                  </a:lnTo>
                  <a:lnTo>
                    <a:pt x="162" y="80"/>
                  </a:lnTo>
                  <a:lnTo>
                    <a:pt x="168" y="66"/>
                  </a:lnTo>
                  <a:lnTo>
                    <a:pt x="166" y="66"/>
                  </a:lnTo>
                  <a:lnTo>
                    <a:pt x="164" y="68"/>
                  </a:lnTo>
                  <a:lnTo>
                    <a:pt x="162" y="72"/>
                  </a:lnTo>
                  <a:lnTo>
                    <a:pt x="186" y="42"/>
                  </a:lnTo>
                  <a:lnTo>
                    <a:pt x="262" y="0"/>
                  </a:lnTo>
                  <a:lnTo>
                    <a:pt x="312" y="16"/>
                  </a:lnTo>
                  <a:lnTo>
                    <a:pt x="368" y="20"/>
                  </a:lnTo>
                  <a:lnTo>
                    <a:pt x="478" y="20"/>
                  </a:lnTo>
                  <a:lnTo>
                    <a:pt x="570" y="20"/>
                  </a:lnTo>
                  <a:lnTo>
                    <a:pt x="690" y="358"/>
                  </a:lnTo>
                  <a:lnTo>
                    <a:pt x="750" y="564"/>
                  </a:lnTo>
                  <a:lnTo>
                    <a:pt x="780" y="590"/>
                  </a:lnTo>
                  <a:lnTo>
                    <a:pt x="836" y="610"/>
                  </a:lnTo>
                  <a:lnTo>
                    <a:pt x="902" y="630"/>
                  </a:lnTo>
                  <a:lnTo>
                    <a:pt x="942" y="666"/>
                  </a:lnTo>
                  <a:lnTo>
                    <a:pt x="988" y="690"/>
                  </a:lnTo>
                  <a:lnTo>
                    <a:pt x="1010" y="704"/>
                  </a:lnTo>
                  <a:lnTo>
                    <a:pt x="1028" y="714"/>
                  </a:lnTo>
                  <a:lnTo>
                    <a:pt x="1042" y="722"/>
                  </a:lnTo>
                  <a:lnTo>
                    <a:pt x="1054" y="728"/>
                  </a:lnTo>
                  <a:lnTo>
                    <a:pt x="1066" y="736"/>
                  </a:lnTo>
                  <a:lnTo>
                    <a:pt x="1078" y="746"/>
                  </a:lnTo>
                  <a:lnTo>
                    <a:pt x="1154" y="786"/>
                  </a:lnTo>
                  <a:lnTo>
                    <a:pt x="1124" y="832"/>
                  </a:lnTo>
                  <a:lnTo>
                    <a:pt x="1072" y="826"/>
                  </a:lnTo>
                  <a:lnTo>
                    <a:pt x="978" y="756"/>
                  </a:lnTo>
                  <a:lnTo>
                    <a:pt x="916" y="710"/>
                  </a:lnTo>
                  <a:lnTo>
                    <a:pt x="866" y="670"/>
                  </a:lnTo>
                  <a:lnTo>
                    <a:pt x="796" y="646"/>
                  </a:lnTo>
                  <a:lnTo>
                    <a:pt x="726" y="620"/>
                  </a:lnTo>
                  <a:lnTo>
                    <a:pt x="664" y="620"/>
                  </a:lnTo>
                  <a:lnTo>
                    <a:pt x="590" y="610"/>
                  </a:lnTo>
                  <a:lnTo>
                    <a:pt x="524" y="620"/>
                  </a:lnTo>
                  <a:lnTo>
                    <a:pt x="504" y="670"/>
                  </a:lnTo>
                  <a:lnTo>
                    <a:pt x="478" y="696"/>
                  </a:lnTo>
                  <a:lnTo>
                    <a:pt x="448" y="686"/>
                  </a:lnTo>
                  <a:lnTo>
                    <a:pt x="454" y="640"/>
                  </a:lnTo>
                  <a:lnTo>
                    <a:pt x="474" y="596"/>
                  </a:lnTo>
                  <a:close/>
                </a:path>
              </a:pathLst>
            </a:custGeom>
            <a:grpFill/>
            <a:ln w="6350">
              <a:solidFill>
                <a:schemeClr val="bg1">
                  <a:alpha val="52156"/>
                </a:schemeClr>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grpSp>
          <p:nvGrpSpPr>
            <p:cNvPr id="154" name="Group 256">
              <a:extLst>
                <a:ext uri="{FF2B5EF4-FFF2-40B4-BE49-F238E27FC236}">
                  <a16:creationId xmlns:a16="http://schemas.microsoft.com/office/drawing/2014/main" id="{ADBE1243-D40A-B3EC-7295-D7C43176FB47}"/>
                </a:ext>
              </a:extLst>
            </p:cNvPr>
            <p:cNvGrpSpPr>
              <a:grpSpLocks/>
            </p:cNvGrpSpPr>
            <p:nvPr/>
          </p:nvGrpSpPr>
          <p:grpSpPr bwMode="auto">
            <a:xfrm>
              <a:off x="5547439" y="2901833"/>
              <a:ext cx="1485035" cy="1066571"/>
              <a:chOff x="540" y="712"/>
              <a:chExt cx="4074" cy="2926"/>
            </a:xfrm>
            <a:grpFill/>
          </p:grpSpPr>
          <p:grpSp>
            <p:nvGrpSpPr>
              <p:cNvPr id="163" name="Group 102">
                <a:extLst>
                  <a:ext uri="{FF2B5EF4-FFF2-40B4-BE49-F238E27FC236}">
                    <a16:creationId xmlns:a16="http://schemas.microsoft.com/office/drawing/2014/main" id="{9ECED131-BBDB-2C9B-0402-A515C752FFDB}"/>
                  </a:ext>
                </a:extLst>
              </p:cNvPr>
              <p:cNvGrpSpPr>
                <a:grpSpLocks/>
              </p:cNvGrpSpPr>
              <p:nvPr/>
            </p:nvGrpSpPr>
            <p:grpSpPr bwMode="auto">
              <a:xfrm>
                <a:off x="540" y="712"/>
                <a:ext cx="4074" cy="2926"/>
                <a:chOff x="2228" y="923"/>
                <a:chExt cx="3441" cy="2475"/>
              </a:xfrm>
              <a:grpFill/>
            </p:grpSpPr>
            <p:sp>
              <p:nvSpPr>
                <p:cNvPr id="185" name="Freeform 103">
                  <a:extLst>
                    <a:ext uri="{FF2B5EF4-FFF2-40B4-BE49-F238E27FC236}">
                      <a16:creationId xmlns:a16="http://schemas.microsoft.com/office/drawing/2014/main" id="{ED5B1DFB-D87E-7305-89AB-C28C6CF1963E}"/>
                    </a:ext>
                  </a:extLst>
                </p:cNvPr>
                <p:cNvSpPr>
                  <a:spLocks/>
                </p:cNvSpPr>
                <p:nvPr/>
              </p:nvSpPr>
              <p:spPr bwMode="auto">
                <a:xfrm>
                  <a:off x="2270" y="1437"/>
                  <a:ext cx="521" cy="432"/>
                </a:xfrm>
                <a:custGeom>
                  <a:avLst/>
                  <a:gdLst/>
                  <a:ahLst/>
                  <a:cxnLst>
                    <a:cxn ang="0">
                      <a:pos x="0" y="297"/>
                    </a:cxn>
                    <a:cxn ang="0">
                      <a:pos x="9" y="279"/>
                    </a:cxn>
                    <a:cxn ang="0">
                      <a:pos x="7" y="253"/>
                    </a:cxn>
                    <a:cxn ang="0">
                      <a:pos x="30" y="223"/>
                    </a:cxn>
                    <a:cxn ang="0">
                      <a:pos x="37" y="215"/>
                    </a:cxn>
                    <a:cxn ang="0">
                      <a:pos x="37" y="215"/>
                    </a:cxn>
                    <a:cxn ang="0">
                      <a:pos x="34" y="214"/>
                    </a:cxn>
                    <a:cxn ang="0">
                      <a:pos x="48" y="194"/>
                    </a:cxn>
                    <a:cxn ang="0">
                      <a:pos x="47" y="194"/>
                    </a:cxn>
                    <a:cxn ang="0">
                      <a:pos x="61" y="156"/>
                    </a:cxn>
                    <a:cxn ang="0">
                      <a:pos x="72" y="138"/>
                    </a:cxn>
                    <a:cxn ang="0">
                      <a:pos x="76" y="120"/>
                    </a:cxn>
                    <a:cxn ang="0">
                      <a:pos x="87" y="89"/>
                    </a:cxn>
                    <a:cxn ang="0">
                      <a:pos x="97" y="70"/>
                    </a:cxn>
                    <a:cxn ang="0">
                      <a:pos x="99" y="55"/>
                    </a:cxn>
                    <a:cxn ang="0">
                      <a:pos x="103" y="46"/>
                    </a:cxn>
                    <a:cxn ang="0">
                      <a:pos x="106" y="32"/>
                    </a:cxn>
                    <a:cxn ang="0">
                      <a:pos x="109" y="21"/>
                    </a:cxn>
                    <a:cxn ang="0">
                      <a:pos x="117" y="0"/>
                    </a:cxn>
                    <a:cxn ang="0">
                      <a:pos x="125" y="6"/>
                    </a:cxn>
                    <a:cxn ang="0">
                      <a:pos x="128" y="2"/>
                    </a:cxn>
                    <a:cxn ang="0">
                      <a:pos x="139" y="4"/>
                    </a:cxn>
                    <a:cxn ang="0">
                      <a:pos x="148" y="13"/>
                    </a:cxn>
                    <a:cxn ang="0">
                      <a:pos x="163" y="15"/>
                    </a:cxn>
                    <a:cxn ang="0">
                      <a:pos x="174" y="35"/>
                    </a:cxn>
                    <a:cxn ang="0">
                      <a:pos x="181" y="69"/>
                    </a:cxn>
                    <a:cxn ang="0">
                      <a:pos x="194" y="76"/>
                    </a:cxn>
                    <a:cxn ang="0">
                      <a:pos x="215" y="74"/>
                    </a:cxn>
                    <a:cxn ang="0">
                      <a:pos x="231" y="73"/>
                    </a:cxn>
                    <a:cxn ang="0">
                      <a:pos x="250" y="78"/>
                    </a:cxn>
                    <a:cxn ang="0">
                      <a:pos x="268" y="86"/>
                    </a:cxn>
                    <a:cxn ang="0">
                      <a:pos x="295" y="86"/>
                    </a:cxn>
                    <a:cxn ang="0">
                      <a:pos x="310" y="92"/>
                    </a:cxn>
                    <a:cxn ang="0">
                      <a:pos x="348" y="88"/>
                    </a:cxn>
                    <a:cxn ang="0">
                      <a:pos x="369" y="88"/>
                    </a:cxn>
                    <a:cxn ang="0">
                      <a:pos x="386" y="86"/>
                    </a:cxn>
                    <a:cxn ang="0">
                      <a:pos x="504" y="120"/>
                    </a:cxn>
                    <a:cxn ang="0">
                      <a:pos x="519" y="138"/>
                    </a:cxn>
                    <a:cxn ang="0">
                      <a:pos x="506" y="168"/>
                    </a:cxn>
                    <a:cxn ang="0">
                      <a:pos x="487" y="198"/>
                    </a:cxn>
                    <a:cxn ang="0">
                      <a:pos x="472" y="214"/>
                    </a:cxn>
                    <a:cxn ang="0">
                      <a:pos x="456" y="245"/>
                    </a:cxn>
                    <a:cxn ang="0">
                      <a:pos x="468" y="253"/>
                    </a:cxn>
                    <a:cxn ang="0">
                      <a:pos x="467" y="271"/>
                    </a:cxn>
                    <a:cxn ang="0">
                      <a:pos x="457" y="287"/>
                    </a:cxn>
                    <a:cxn ang="0">
                      <a:pos x="251" y="393"/>
                    </a:cxn>
                    <a:cxn ang="0">
                      <a:pos x="7" y="328"/>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86" name="Freeform 104">
                  <a:extLst>
                    <a:ext uri="{FF2B5EF4-FFF2-40B4-BE49-F238E27FC236}">
                      <a16:creationId xmlns:a16="http://schemas.microsoft.com/office/drawing/2014/main" id="{5FA68F33-D4D4-42F4-62DE-5F6FFCEDE06C}"/>
                    </a:ext>
                  </a:extLst>
                </p:cNvPr>
                <p:cNvSpPr>
                  <a:spLocks/>
                </p:cNvSpPr>
                <p:nvPr/>
              </p:nvSpPr>
              <p:spPr bwMode="auto">
                <a:xfrm>
                  <a:off x="2270" y="1437"/>
                  <a:ext cx="521" cy="432"/>
                </a:xfrm>
                <a:custGeom>
                  <a:avLst/>
                  <a:gdLst/>
                  <a:ahLst/>
                  <a:cxnLst>
                    <a:cxn ang="0">
                      <a:pos x="0" y="297"/>
                    </a:cxn>
                    <a:cxn ang="0">
                      <a:pos x="9" y="279"/>
                    </a:cxn>
                    <a:cxn ang="0">
                      <a:pos x="7" y="253"/>
                    </a:cxn>
                    <a:cxn ang="0">
                      <a:pos x="30" y="223"/>
                    </a:cxn>
                    <a:cxn ang="0">
                      <a:pos x="37" y="215"/>
                    </a:cxn>
                    <a:cxn ang="0">
                      <a:pos x="37" y="215"/>
                    </a:cxn>
                    <a:cxn ang="0">
                      <a:pos x="34" y="214"/>
                    </a:cxn>
                    <a:cxn ang="0">
                      <a:pos x="48" y="194"/>
                    </a:cxn>
                    <a:cxn ang="0">
                      <a:pos x="47" y="194"/>
                    </a:cxn>
                    <a:cxn ang="0">
                      <a:pos x="61" y="156"/>
                    </a:cxn>
                    <a:cxn ang="0">
                      <a:pos x="72" y="138"/>
                    </a:cxn>
                    <a:cxn ang="0">
                      <a:pos x="76" y="120"/>
                    </a:cxn>
                    <a:cxn ang="0">
                      <a:pos x="87" y="89"/>
                    </a:cxn>
                    <a:cxn ang="0">
                      <a:pos x="97" y="70"/>
                    </a:cxn>
                    <a:cxn ang="0">
                      <a:pos x="99" y="55"/>
                    </a:cxn>
                    <a:cxn ang="0">
                      <a:pos x="103" y="46"/>
                    </a:cxn>
                    <a:cxn ang="0">
                      <a:pos x="106" y="32"/>
                    </a:cxn>
                    <a:cxn ang="0">
                      <a:pos x="109" y="21"/>
                    </a:cxn>
                    <a:cxn ang="0">
                      <a:pos x="117" y="0"/>
                    </a:cxn>
                    <a:cxn ang="0">
                      <a:pos x="125" y="6"/>
                    </a:cxn>
                    <a:cxn ang="0">
                      <a:pos x="128" y="2"/>
                    </a:cxn>
                    <a:cxn ang="0">
                      <a:pos x="139" y="4"/>
                    </a:cxn>
                    <a:cxn ang="0">
                      <a:pos x="148" y="13"/>
                    </a:cxn>
                    <a:cxn ang="0">
                      <a:pos x="163" y="15"/>
                    </a:cxn>
                    <a:cxn ang="0">
                      <a:pos x="174" y="35"/>
                    </a:cxn>
                    <a:cxn ang="0">
                      <a:pos x="181" y="69"/>
                    </a:cxn>
                    <a:cxn ang="0">
                      <a:pos x="194" y="76"/>
                    </a:cxn>
                    <a:cxn ang="0">
                      <a:pos x="215" y="74"/>
                    </a:cxn>
                    <a:cxn ang="0">
                      <a:pos x="231" y="73"/>
                    </a:cxn>
                    <a:cxn ang="0">
                      <a:pos x="250" y="78"/>
                    </a:cxn>
                    <a:cxn ang="0">
                      <a:pos x="268" y="86"/>
                    </a:cxn>
                    <a:cxn ang="0">
                      <a:pos x="295" y="86"/>
                    </a:cxn>
                    <a:cxn ang="0">
                      <a:pos x="310" y="92"/>
                    </a:cxn>
                    <a:cxn ang="0">
                      <a:pos x="348" y="88"/>
                    </a:cxn>
                    <a:cxn ang="0">
                      <a:pos x="369" y="88"/>
                    </a:cxn>
                    <a:cxn ang="0">
                      <a:pos x="386" y="86"/>
                    </a:cxn>
                    <a:cxn ang="0">
                      <a:pos x="504" y="120"/>
                    </a:cxn>
                    <a:cxn ang="0">
                      <a:pos x="519" y="138"/>
                    </a:cxn>
                    <a:cxn ang="0">
                      <a:pos x="506" y="168"/>
                    </a:cxn>
                    <a:cxn ang="0">
                      <a:pos x="487" y="198"/>
                    </a:cxn>
                    <a:cxn ang="0">
                      <a:pos x="472" y="214"/>
                    </a:cxn>
                    <a:cxn ang="0">
                      <a:pos x="456" y="245"/>
                    </a:cxn>
                    <a:cxn ang="0">
                      <a:pos x="468" y="253"/>
                    </a:cxn>
                    <a:cxn ang="0">
                      <a:pos x="467" y="271"/>
                    </a:cxn>
                    <a:cxn ang="0">
                      <a:pos x="457" y="287"/>
                    </a:cxn>
                    <a:cxn ang="0">
                      <a:pos x="251" y="393"/>
                    </a:cxn>
                    <a:cxn ang="0">
                      <a:pos x="7" y="328"/>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87" name="Freeform 105">
                  <a:extLst>
                    <a:ext uri="{FF2B5EF4-FFF2-40B4-BE49-F238E27FC236}">
                      <a16:creationId xmlns:a16="http://schemas.microsoft.com/office/drawing/2014/main" id="{9A48E3DD-E7E9-D7A0-ECD9-B2597128697F}"/>
                    </a:ext>
                  </a:extLst>
                </p:cNvPr>
                <p:cNvSpPr>
                  <a:spLocks/>
                </p:cNvSpPr>
                <p:nvPr/>
              </p:nvSpPr>
              <p:spPr bwMode="auto">
                <a:xfrm>
                  <a:off x="2463" y="1830"/>
                  <a:ext cx="412" cy="637"/>
                </a:xfrm>
                <a:custGeom>
                  <a:avLst/>
                  <a:gdLst/>
                  <a:ahLst/>
                  <a:cxnLst>
                    <a:cxn ang="0">
                      <a:pos x="14" y="186"/>
                    </a:cxn>
                    <a:cxn ang="0">
                      <a:pos x="58" y="0"/>
                    </a:cxn>
                    <a:cxn ang="0">
                      <a:pos x="161" y="24"/>
                    </a:cxn>
                    <a:cxn ang="0">
                      <a:pos x="235" y="39"/>
                    </a:cxn>
                    <a:cxn ang="0">
                      <a:pos x="331" y="60"/>
                    </a:cxn>
                    <a:cxn ang="0">
                      <a:pos x="412" y="75"/>
                    </a:cxn>
                    <a:cxn ang="0">
                      <a:pos x="339" y="481"/>
                    </a:cxn>
                    <a:cxn ang="0">
                      <a:pos x="327" y="545"/>
                    </a:cxn>
                    <a:cxn ang="0">
                      <a:pos x="323" y="553"/>
                    </a:cxn>
                    <a:cxn ang="0">
                      <a:pos x="316" y="559"/>
                    </a:cxn>
                    <a:cxn ang="0">
                      <a:pos x="311" y="557"/>
                    </a:cxn>
                    <a:cxn ang="0">
                      <a:pos x="309" y="552"/>
                    </a:cxn>
                    <a:cxn ang="0">
                      <a:pos x="304" y="546"/>
                    </a:cxn>
                    <a:cxn ang="0">
                      <a:pos x="298" y="546"/>
                    </a:cxn>
                    <a:cxn ang="0">
                      <a:pos x="293" y="542"/>
                    </a:cxn>
                    <a:cxn ang="0">
                      <a:pos x="288" y="544"/>
                    </a:cxn>
                    <a:cxn ang="0">
                      <a:pos x="281" y="548"/>
                    </a:cxn>
                    <a:cxn ang="0">
                      <a:pos x="279" y="555"/>
                    </a:cxn>
                    <a:cxn ang="0">
                      <a:pos x="282" y="565"/>
                    </a:cxn>
                    <a:cxn ang="0">
                      <a:pos x="279" y="571"/>
                    </a:cxn>
                    <a:cxn ang="0">
                      <a:pos x="279" y="575"/>
                    </a:cxn>
                    <a:cxn ang="0">
                      <a:pos x="279" y="586"/>
                    </a:cxn>
                    <a:cxn ang="0">
                      <a:pos x="278" y="593"/>
                    </a:cxn>
                    <a:cxn ang="0">
                      <a:pos x="277" y="598"/>
                    </a:cxn>
                    <a:cxn ang="0">
                      <a:pos x="279" y="609"/>
                    </a:cxn>
                    <a:cxn ang="0">
                      <a:pos x="278" y="621"/>
                    </a:cxn>
                    <a:cxn ang="0">
                      <a:pos x="273" y="626"/>
                    </a:cxn>
                    <a:cxn ang="0">
                      <a:pos x="271" y="637"/>
                    </a:cxn>
                    <a:cxn ang="0">
                      <a:pos x="191" y="518"/>
                    </a:cxn>
                    <a:cxn ang="0">
                      <a:pos x="0" y="240"/>
                    </a:cxn>
                    <a:cxn ang="0">
                      <a:pos x="14" y="186"/>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88" name="Freeform 106">
                  <a:extLst>
                    <a:ext uri="{FF2B5EF4-FFF2-40B4-BE49-F238E27FC236}">
                      <a16:creationId xmlns:a16="http://schemas.microsoft.com/office/drawing/2014/main" id="{3AE2B20B-8D66-F66B-BBAB-602A94EEBD6F}"/>
                    </a:ext>
                  </a:extLst>
                </p:cNvPr>
                <p:cNvSpPr>
                  <a:spLocks/>
                </p:cNvSpPr>
                <p:nvPr/>
              </p:nvSpPr>
              <p:spPr bwMode="auto">
                <a:xfrm>
                  <a:off x="2463" y="1830"/>
                  <a:ext cx="412" cy="637"/>
                </a:xfrm>
                <a:custGeom>
                  <a:avLst/>
                  <a:gdLst/>
                  <a:ahLst/>
                  <a:cxnLst>
                    <a:cxn ang="0">
                      <a:pos x="14" y="186"/>
                    </a:cxn>
                    <a:cxn ang="0">
                      <a:pos x="58" y="0"/>
                    </a:cxn>
                    <a:cxn ang="0">
                      <a:pos x="161" y="24"/>
                    </a:cxn>
                    <a:cxn ang="0">
                      <a:pos x="235" y="39"/>
                    </a:cxn>
                    <a:cxn ang="0">
                      <a:pos x="331" y="60"/>
                    </a:cxn>
                    <a:cxn ang="0">
                      <a:pos x="412" y="75"/>
                    </a:cxn>
                    <a:cxn ang="0">
                      <a:pos x="339" y="481"/>
                    </a:cxn>
                    <a:cxn ang="0">
                      <a:pos x="327" y="545"/>
                    </a:cxn>
                    <a:cxn ang="0">
                      <a:pos x="323" y="553"/>
                    </a:cxn>
                    <a:cxn ang="0">
                      <a:pos x="316" y="559"/>
                    </a:cxn>
                    <a:cxn ang="0">
                      <a:pos x="311" y="557"/>
                    </a:cxn>
                    <a:cxn ang="0">
                      <a:pos x="309" y="552"/>
                    </a:cxn>
                    <a:cxn ang="0">
                      <a:pos x="304" y="546"/>
                    </a:cxn>
                    <a:cxn ang="0">
                      <a:pos x="298" y="546"/>
                    </a:cxn>
                    <a:cxn ang="0">
                      <a:pos x="293" y="542"/>
                    </a:cxn>
                    <a:cxn ang="0">
                      <a:pos x="288" y="544"/>
                    </a:cxn>
                    <a:cxn ang="0">
                      <a:pos x="281" y="548"/>
                    </a:cxn>
                    <a:cxn ang="0">
                      <a:pos x="279" y="555"/>
                    </a:cxn>
                    <a:cxn ang="0">
                      <a:pos x="282" y="565"/>
                    </a:cxn>
                    <a:cxn ang="0">
                      <a:pos x="279" y="571"/>
                    </a:cxn>
                    <a:cxn ang="0">
                      <a:pos x="279" y="575"/>
                    </a:cxn>
                    <a:cxn ang="0">
                      <a:pos x="279" y="586"/>
                    </a:cxn>
                    <a:cxn ang="0">
                      <a:pos x="278" y="593"/>
                    </a:cxn>
                    <a:cxn ang="0">
                      <a:pos x="277" y="598"/>
                    </a:cxn>
                    <a:cxn ang="0">
                      <a:pos x="279" y="609"/>
                    </a:cxn>
                    <a:cxn ang="0">
                      <a:pos x="278" y="621"/>
                    </a:cxn>
                    <a:cxn ang="0">
                      <a:pos x="273" y="626"/>
                    </a:cxn>
                    <a:cxn ang="0">
                      <a:pos x="271" y="637"/>
                    </a:cxn>
                    <a:cxn ang="0">
                      <a:pos x="191" y="518"/>
                    </a:cxn>
                    <a:cxn ang="0">
                      <a:pos x="0" y="240"/>
                    </a:cxn>
                    <a:cxn ang="0">
                      <a:pos x="14" y="186"/>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89" name="Freeform 107">
                  <a:extLst>
                    <a:ext uri="{FF2B5EF4-FFF2-40B4-BE49-F238E27FC236}">
                      <a16:creationId xmlns:a16="http://schemas.microsoft.com/office/drawing/2014/main" id="{8F96EADA-3B8C-86D4-7C04-368CA5B6AAD7}"/>
                    </a:ext>
                  </a:extLst>
                </p:cNvPr>
                <p:cNvSpPr>
                  <a:spLocks/>
                </p:cNvSpPr>
                <p:nvPr/>
              </p:nvSpPr>
              <p:spPr bwMode="auto">
                <a:xfrm>
                  <a:off x="2684" y="2311"/>
                  <a:ext cx="438" cy="512"/>
                </a:xfrm>
                <a:custGeom>
                  <a:avLst/>
                  <a:gdLst/>
                  <a:ahLst/>
                  <a:cxnLst>
                    <a:cxn ang="0">
                      <a:pos x="12" y="339"/>
                    </a:cxn>
                    <a:cxn ang="0">
                      <a:pos x="18" y="339"/>
                    </a:cxn>
                    <a:cxn ang="0">
                      <a:pos x="24" y="335"/>
                    </a:cxn>
                    <a:cxn ang="0">
                      <a:pos x="30" y="323"/>
                    </a:cxn>
                    <a:cxn ang="0">
                      <a:pos x="24" y="315"/>
                    </a:cxn>
                    <a:cxn ang="0">
                      <a:pos x="18" y="308"/>
                    </a:cxn>
                    <a:cxn ang="0">
                      <a:pos x="20" y="297"/>
                    </a:cxn>
                    <a:cxn ang="0">
                      <a:pos x="20" y="287"/>
                    </a:cxn>
                    <a:cxn ang="0">
                      <a:pos x="35" y="272"/>
                    </a:cxn>
                    <a:cxn ang="0">
                      <a:pos x="41" y="259"/>
                    </a:cxn>
                    <a:cxn ang="0">
                      <a:pos x="43" y="240"/>
                    </a:cxn>
                    <a:cxn ang="0">
                      <a:pos x="52" y="232"/>
                    </a:cxn>
                    <a:cxn ang="0">
                      <a:pos x="73" y="217"/>
                    </a:cxn>
                    <a:cxn ang="0">
                      <a:pos x="60" y="202"/>
                    </a:cxn>
                    <a:cxn ang="0">
                      <a:pos x="58" y="190"/>
                    </a:cxn>
                    <a:cxn ang="0">
                      <a:pos x="56" y="178"/>
                    </a:cxn>
                    <a:cxn ang="0">
                      <a:pos x="50" y="162"/>
                    </a:cxn>
                    <a:cxn ang="0">
                      <a:pos x="52" y="145"/>
                    </a:cxn>
                    <a:cxn ang="0">
                      <a:pos x="58" y="128"/>
                    </a:cxn>
                    <a:cxn ang="0">
                      <a:pos x="57" y="112"/>
                    </a:cxn>
                    <a:cxn ang="0">
                      <a:pos x="58" y="94"/>
                    </a:cxn>
                    <a:cxn ang="0">
                      <a:pos x="61" y="84"/>
                    </a:cxn>
                    <a:cxn ang="0">
                      <a:pos x="60" y="67"/>
                    </a:cxn>
                    <a:cxn ang="0">
                      <a:pos x="72" y="61"/>
                    </a:cxn>
                    <a:cxn ang="0">
                      <a:pos x="83" y="65"/>
                    </a:cxn>
                    <a:cxn ang="0">
                      <a:pos x="90" y="76"/>
                    </a:cxn>
                    <a:cxn ang="0">
                      <a:pos x="102" y="72"/>
                    </a:cxn>
                    <a:cxn ang="0">
                      <a:pos x="118" y="0"/>
                    </a:cxn>
                    <a:cxn ang="0">
                      <a:pos x="265" y="25"/>
                    </a:cxn>
                    <a:cxn ang="0">
                      <a:pos x="438" y="49"/>
                    </a:cxn>
                    <a:cxn ang="0">
                      <a:pos x="380" y="512"/>
                    </a:cxn>
                    <a:cxn ang="0">
                      <a:pos x="242" y="494"/>
                    </a:cxn>
                    <a:cxn ang="0">
                      <a:pos x="16" y="365"/>
                    </a:cxn>
                    <a:cxn ang="0">
                      <a:pos x="3" y="350"/>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0" name="Freeform 108">
                  <a:extLst>
                    <a:ext uri="{FF2B5EF4-FFF2-40B4-BE49-F238E27FC236}">
                      <a16:creationId xmlns:a16="http://schemas.microsoft.com/office/drawing/2014/main" id="{2F47FCAB-2B67-521B-3F39-30806212BAEA}"/>
                    </a:ext>
                  </a:extLst>
                </p:cNvPr>
                <p:cNvSpPr>
                  <a:spLocks/>
                </p:cNvSpPr>
                <p:nvPr/>
              </p:nvSpPr>
              <p:spPr bwMode="auto">
                <a:xfrm>
                  <a:off x="2684" y="2311"/>
                  <a:ext cx="438" cy="512"/>
                </a:xfrm>
                <a:custGeom>
                  <a:avLst/>
                  <a:gdLst/>
                  <a:ahLst/>
                  <a:cxnLst>
                    <a:cxn ang="0">
                      <a:pos x="12" y="339"/>
                    </a:cxn>
                    <a:cxn ang="0">
                      <a:pos x="18" y="339"/>
                    </a:cxn>
                    <a:cxn ang="0">
                      <a:pos x="24" y="335"/>
                    </a:cxn>
                    <a:cxn ang="0">
                      <a:pos x="30" y="323"/>
                    </a:cxn>
                    <a:cxn ang="0">
                      <a:pos x="24" y="315"/>
                    </a:cxn>
                    <a:cxn ang="0">
                      <a:pos x="18" y="308"/>
                    </a:cxn>
                    <a:cxn ang="0">
                      <a:pos x="20" y="297"/>
                    </a:cxn>
                    <a:cxn ang="0">
                      <a:pos x="20" y="287"/>
                    </a:cxn>
                    <a:cxn ang="0">
                      <a:pos x="35" y="272"/>
                    </a:cxn>
                    <a:cxn ang="0">
                      <a:pos x="41" y="259"/>
                    </a:cxn>
                    <a:cxn ang="0">
                      <a:pos x="43" y="240"/>
                    </a:cxn>
                    <a:cxn ang="0">
                      <a:pos x="52" y="232"/>
                    </a:cxn>
                    <a:cxn ang="0">
                      <a:pos x="73" y="217"/>
                    </a:cxn>
                    <a:cxn ang="0">
                      <a:pos x="60" y="202"/>
                    </a:cxn>
                    <a:cxn ang="0">
                      <a:pos x="58" y="190"/>
                    </a:cxn>
                    <a:cxn ang="0">
                      <a:pos x="56" y="178"/>
                    </a:cxn>
                    <a:cxn ang="0">
                      <a:pos x="50" y="162"/>
                    </a:cxn>
                    <a:cxn ang="0">
                      <a:pos x="52" y="145"/>
                    </a:cxn>
                    <a:cxn ang="0">
                      <a:pos x="58" y="128"/>
                    </a:cxn>
                    <a:cxn ang="0">
                      <a:pos x="57" y="112"/>
                    </a:cxn>
                    <a:cxn ang="0">
                      <a:pos x="58" y="94"/>
                    </a:cxn>
                    <a:cxn ang="0">
                      <a:pos x="61" y="84"/>
                    </a:cxn>
                    <a:cxn ang="0">
                      <a:pos x="60" y="67"/>
                    </a:cxn>
                    <a:cxn ang="0">
                      <a:pos x="72" y="61"/>
                    </a:cxn>
                    <a:cxn ang="0">
                      <a:pos x="83" y="65"/>
                    </a:cxn>
                    <a:cxn ang="0">
                      <a:pos x="90" y="76"/>
                    </a:cxn>
                    <a:cxn ang="0">
                      <a:pos x="102" y="72"/>
                    </a:cxn>
                    <a:cxn ang="0">
                      <a:pos x="118" y="0"/>
                    </a:cxn>
                    <a:cxn ang="0">
                      <a:pos x="265" y="25"/>
                    </a:cxn>
                    <a:cxn ang="0">
                      <a:pos x="438" y="49"/>
                    </a:cxn>
                    <a:cxn ang="0">
                      <a:pos x="380" y="512"/>
                    </a:cxn>
                    <a:cxn ang="0">
                      <a:pos x="242" y="494"/>
                    </a:cxn>
                    <a:cxn ang="0">
                      <a:pos x="16" y="365"/>
                    </a:cxn>
                    <a:cxn ang="0">
                      <a:pos x="3" y="350"/>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1" name="Freeform 109">
                  <a:extLst>
                    <a:ext uri="{FF2B5EF4-FFF2-40B4-BE49-F238E27FC236}">
                      <a16:creationId xmlns:a16="http://schemas.microsoft.com/office/drawing/2014/main" id="{49993F6B-773F-A0CE-6845-7C561EEEC412}"/>
                    </a:ext>
                  </a:extLst>
                </p:cNvPr>
                <p:cNvSpPr>
                  <a:spLocks/>
                </p:cNvSpPr>
                <p:nvPr/>
              </p:nvSpPr>
              <p:spPr bwMode="auto">
                <a:xfrm>
                  <a:off x="2698" y="1309"/>
                  <a:ext cx="385" cy="624"/>
                </a:xfrm>
                <a:custGeom>
                  <a:avLst/>
                  <a:gdLst/>
                  <a:ahLst/>
                  <a:cxnLst>
                    <a:cxn ang="0">
                      <a:pos x="29" y="415"/>
                    </a:cxn>
                    <a:cxn ang="0">
                      <a:pos x="35" y="410"/>
                    </a:cxn>
                    <a:cxn ang="0">
                      <a:pos x="40" y="392"/>
                    </a:cxn>
                    <a:cxn ang="0">
                      <a:pos x="40" y="381"/>
                    </a:cxn>
                    <a:cxn ang="0">
                      <a:pos x="31" y="377"/>
                    </a:cxn>
                    <a:cxn ang="0">
                      <a:pos x="32" y="357"/>
                    </a:cxn>
                    <a:cxn ang="0">
                      <a:pos x="44" y="342"/>
                    </a:cxn>
                    <a:cxn ang="0">
                      <a:pos x="57" y="331"/>
                    </a:cxn>
                    <a:cxn ang="0">
                      <a:pos x="61" y="322"/>
                    </a:cxn>
                    <a:cxn ang="0">
                      <a:pos x="78" y="296"/>
                    </a:cxn>
                    <a:cxn ang="0">
                      <a:pos x="93" y="277"/>
                    </a:cxn>
                    <a:cxn ang="0">
                      <a:pos x="81" y="256"/>
                    </a:cxn>
                    <a:cxn ang="0">
                      <a:pos x="76" y="248"/>
                    </a:cxn>
                    <a:cxn ang="0">
                      <a:pos x="74" y="236"/>
                    </a:cxn>
                    <a:cxn ang="0">
                      <a:pos x="73" y="209"/>
                    </a:cxn>
                    <a:cxn ang="0">
                      <a:pos x="77" y="187"/>
                    </a:cxn>
                    <a:cxn ang="0">
                      <a:pos x="118" y="0"/>
                    </a:cxn>
                    <a:cxn ang="0">
                      <a:pos x="171" y="11"/>
                    </a:cxn>
                    <a:cxn ang="0">
                      <a:pos x="154" y="91"/>
                    </a:cxn>
                    <a:cxn ang="0">
                      <a:pos x="162" y="110"/>
                    </a:cxn>
                    <a:cxn ang="0">
                      <a:pos x="168" y="126"/>
                    </a:cxn>
                    <a:cxn ang="0">
                      <a:pos x="169" y="137"/>
                    </a:cxn>
                    <a:cxn ang="0">
                      <a:pos x="172" y="148"/>
                    </a:cxn>
                    <a:cxn ang="0">
                      <a:pos x="181" y="157"/>
                    </a:cxn>
                    <a:cxn ang="0">
                      <a:pos x="187" y="167"/>
                    </a:cxn>
                    <a:cxn ang="0">
                      <a:pos x="195" y="183"/>
                    </a:cxn>
                    <a:cxn ang="0">
                      <a:pos x="199" y="191"/>
                    </a:cxn>
                    <a:cxn ang="0">
                      <a:pos x="204" y="201"/>
                    </a:cxn>
                    <a:cxn ang="0">
                      <a:pos x="213" y="206"/>
                    </a:cxn>
                    <a:cxn ang="0">
                      <a:pos x="217" y="214"/>
                    </a:cxn>
                    <a:cxn ang="0">
                      <a:pos x="228" y="216"/>
                    </a:cxn>
                    <a:cxn ang="0">
                      <a:pos x="217" y="243"/>
                    </a:cxn>
                    <a:cxn ang="0">
                      <a:pos x="211" y="254"/>
                    </a:cxn>
                    <a:cxn ang="0">
                      <a:pos x="210" y="263"/>
                    </a:cxn>
                    <a:cxn ang="0">
                      <a:pos x="211" y="280"/>
                    </a:cxn>
                    <a:cxn ang="0">
                      <a:pos x="203" y="285"/>
                    </a:cxn>
                    <a:cxn ang="0">
                      <a:pos x="200" y="296"/>
                    </a:cxn>
                    <a:cxn ang="0">
                      <a:pos x="206" y="304"/>
                    </a:cxn>
                    <a:cxn ang="0">
                      <a:pos x="215" y="309"/>
                    </a:cxn>
                    <a:cxn ang="0">
                      <a:pos x="238" y="303"/>
                    </a:cxn>
                    <a:cxn ang="0">
                      <a:pos x="242" y="319"/>
                    </a:cxn>
                    <a:cxn ang="0">
                      <a:pos x="249" y="343"/>
                    </a:cxn>
                    <a:cxn ang="0">
                      <a:pos x="255" y="354"/>
                    </a:cxn>
                    <a:cxn ang="0">
                      <a:pos x="252" y="366"/>
                    </a:cxn>
                    <a:cxn ang="0">
                      <a:pos x="257" y="377"/>
                    </a:cxn>
                    <a:cxn ang="0">
                      <a:pos x="270" y="380"/>
                    </a:cxn>
                    <a:cxn ang="0">
                      <a:pos x="271" y="395"/>
                    </a:cxn>
                    <a:cxn ang="0">
                      <a:pos x="272" y="404"/>
                    </a:cxn>
                    <a:cxn ang="0">
                      <a:pos x="280" y="415"/>
                    </a:cxn>
                    <a:cxn ang="0">
                      <a:pos x="283" y="408"/>
                    </a:cxn>
                    <a:cxn ang="0">
                      <a:pos x="299" y="408"/>
                    </a:cxn>
                    <a:cxn ang="0">
                      <a:pos x="310" y="410"/>
                    </a:cxn>
                    <a:cxn ang="0">
                      <a:pos x="318" y="404"/>
                    </a:cxn>
                    <a:cxn ang="0">
                      <a:pos x="339" y="408"/>
                    </a:cxn>
                    <a:cxn ang="0">
                      <a:pos x="350" y="410"/>
                    </a:cxn>
                    <a:cxn ang="0">
                      <a:pos x="360" y="410"/>
                    </a:cxn>
                    <a:cxn ang="0">
                      <a:pos x="374" y="400"/>
                    </a:cxn>
                    <a:cxn ang="0">
                      <a:pos x="381" y="417"/>
                    </a:cxn>
                    <a:cxn ang="0">
                      <a:pos x="355" y="624"/>
                    </a:cxn>
                    <a:cxn ang="0">
                      <a:pos x="200" y="600"/>
                    </a:cxn>
                    <a:cxn ang="0">
                      <a:pos x="96" y="58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2" name="Freeform 110">
                  <a:extLst>
                    <a:ext uri="{FF2B5EF4-FFF2-40B4-BE49-F238E27FC236}">
                      <a16:creationId xmlns:a16="http://schemas.microsoft.com/office/drawing/2014/main" id="{80AE891B-1CC8-02A2-D95D-8FE5CB88F4F4}"/>
                    </a:ext>
                  </a:extLst>
                </p:cNvPr>
                <p:cNvSpPr>
                  <a:spLocks/>
                </p:cNvSpPr>
                <p:nvPr/>
              </p:nvSpPr>
              <p:spPr bwMode="auto">
                <a:xfrm>
                  <a:off x="2698" y="1309"/>
                  <a:ext cx="385" cy="624"/>
                </a:xfrm>
                <a:custGeom>
                  <a:avLst/>
                  <a:gdLst/>
                  <a:ahLst/>
                  <a:cxnLst>
                    <a:cxn ang="0">
                      <a:pos x="29" y="415"/>
                    </a:cxn>
                    <a:cxn ang="0">
                      <a:pos x="35" y="410"/>
                    </a:cxn>
                    <a:cxn ang="0">
                      <a:pos x="40" y="392"/>
                    </a:cxn>
                    <a:cxn ang="0">
                      <a:pos x="40" y="381"/>
                    </a:cxn>
                    <a:cxn ang="0">
                      <a:pos x="31" y="377"/>
                    </a:cxn>
                    <a:cxn ang="0">
                      <a:pos x="32" y="357"/>
                    </a:cxn>
                    <a:cxn ang="0">
                      <a:pos x="44" y="342"/>
                    </a:cxn>
                    <a:cxn ang="0">
                      <a:pos x="57" y="331"/>
                    </a:cxn>
                    <a:cxn ang="0">
                      <a:pos x="61" y="322"/>
                    </a:cxn>
                    <a:cxn ang="0">
                      <a:pos x="78" y="296"/>
                    </a:cxn>
                    <a:cxn ang="0">
                      <a:pos x="93" y="277"/>
                    </a:cxn>
                    <a:cxn ang="0">
                      <a:pos x="81" y="256"/>
                    </a:cxn>
                    <a:cxn ang="0">
                      <a:pos x="76" y="248"/>
                    </a:cxn>
                    <a:cxn ang="0">
                      <a:pos x="74" y="236"/>
                    </a:cxn>
                    <a:cxn ang="0">
                      <a:pos x="73" y="209"/>
                    </a:cxn>
                    <a:cxn ang="0">
                      <a:pos x="77" y="187"/>
                    </a:cxn>
                    <a:cxn ang="0">
                      <a:pos x="118" y="0"/>
                    </a:cxn>
                    <a:cxn ang="0">
                      <a:pos x="171" y="11"/>
                    </a:cxn>
                    <a:cxn ang="0">
                      <a:pos x="154" y="91"/>
                    </a:cxn>
                    <a:cxn ang="0">
                      <a:pos x="162" y="110"/>
                    </a:cxn>
                    <a:cxn ang="0">
                      <a:pos x="168" y="126"/>
                    </a:cxn>
                    <a:cxn ang="0">
                      <a:pos x="169" y="137"/>
                    </a:cxn>
                    <a:cxn ang="0">
                      <a:pos x="172" y="148"/>
                    </a:cxn>
                    <a:cxn ang="0">
                      <a:pos x="181" y="157"/>
                    </a:cxn>
                    <a:cxn ang="0">
                      <a:pos x="187" y="167"/>
                    </a:cxn>
                    <a:cxn ang="0">
                      <a:pos x="195" y="183"/>
                    </a:cxn>
                    <a:cxn ang="0">
                      <a:pos x="199" y="191"/>
                    </a:cxn>
                    <a:cxn ang="0">
                      <a:pos x="204" y="201"/>
                    </a:cxn>
                    <a:cxn ang="0">
                      <a:pos x="213" y="206"/>
                    </a:cxn>
                    <a:cxn ang="0">
                      <a:pos x="217" y="214"/>
                    </a:cxn>
                    <a:cxn ang="0">
                      <a:pos x="228" y="216"/>
                    </a:cxn>
                    <a:cxn ang="0">
                      <a:pos x="217" y="243"/>
                    </a:cxn>
                    <a:cxn ang="0">
                      <a:pos x="211" y="254"/>
                    </a:cxn>
                    <a:cxn ang="0">
                      <a:pos x="210" y="263"/>
                    </a:cxn>
                    <a:cxn ang="0">
                      <a:pos x="211" y="280"/>
                    </a:cxn>
                    <a:cxn ang="0">
                      <a:pos x="203" y="285"/>
                    </a:cxn>
                    <a:cxn ang="0">
                      <a:pos x="200" y="296"/>
                    </a:cxn>
                    <a:cxn ang="0">
                      <a:pos x="206" y="304"/>
                    </a:cxn>
                    <a:cxn ang="0">
                      <a:pos x="215" y="309"/>
                    </a:cxn>
                    <a:cxn ang="0">
                      <a:pos x="238" y="303"/>
                    </a:cxn>
                    <a:cxn ang="0">
                      <a:pos x="242" y="319"/>
                    </a:cxn>
                    <a:cxn ang="0">
                      <a:pos x="249" y="343"/>
                    </a:cxn>
                    <a:cxn ang="0">
                      <a:pos x="255" y="354"/>
                    </a:cxn>
                    <a:cxn ang="0">
                      <a:pos x="252" y="366"/>
                    </a:cxn>
                    <a:cxn ang="0">
                      <a:pos x="257" y="377"/>
                    </a:cxn>
                    <a:cxn ang="0">
                      <a:pos x="270" y="380"/>
                    </a:cxn>
                    <a:cxn ang="0">
                      <a:pos x="271" y="395"/>
                    </a:cxn>
                    <a:cxn ang="0">
                      <a:pos x="272" y="404"/>
                    </a:cxn>
                    <a:cxn ang="0">
                      <a:pos x="280" y="415"/>
                    </a:cxn>
                    <a:cxn ang="0">
                      <a:pos x="283" y="408"/>
                    </a:cxn>
                    <a:cxn ang="0">
                      <a:pos x="299" y="408"/>
                    </a:cxn>
                    <a:cxn ang="0">
                      <a:pos x="310" y="410"/>
                    </a:cxn>
                    <a:cxn ang="0">
                      <a:pos x="318" y="404"/>
                    </a:cxn>
                    <a:cxn ang="0">
                      <a:pos x="339" y="408"/>
                    </a:cxn>
                    <a:cxn ang="0">
                      <a:pos x="350" y="410"/>
                    </a:cxn>
                    <a:cxn ang="0">
                      <a:pos x="360" y="410"/>
                    </a:cxn>
                    <a:cxn ang="0">
                      <a:pos x="374" y="400"/>
                    </a:cxn>
                    <a:cxn ang="0">
                      <a:pos x="381" y="417"/>
                    </a:cxn>
                    <a:cxn ang="0">
                      <a:pos x="355" y="624"/>
                    </a:cxn>
                    <a:cxn ang="0">
                      <a:pos x="200" y="600"/>
                    </a:cxn>
                    <a:cxn ang="0">
                      <a:pos x="96" y="58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3" name="Freeform 111">
                  <a:extLst>
                    <a:ext uri="{FF2B5EF4-FFF2-40B4-BE49-F238E27FC236}">
                      <a16:creationId xmlns:a16="http://schemas.microsoft.com/office/drawing/2014/main" id="{53D7F70F-8C2B-C051-1CC6-41A2BF633EA8}"/>
                    </a:ext>
                  </a:extLst>
                </p:cNvPr>
                <p:cNvSpPr>
                  <a:spLocks/>
                </p:cNvSpPr>
                <p:nvPr/>
              </p:nvSpPr>
              <p:spPr bwMode="auto">
                <a:xfrm>
                  <a:off x="2802" y="1905"/>
                  <a:ext cx="362" cy="455"/>
                </a:xfrm>
                <a:custGeom>
                  <a:avLst/>
                  <a:gdLst/>
                  <a:ahLst/>
                  <a:cxnLst>
                    <a:cxn ang="0">
                      <a:pos x="0" y="406"/>
                    </a:cxn>
                    <a:cxn ang="0">
                      <a:pos x="73" y="0"/>
                    </a:cxn>
                    <a:cxn ang="0">
                      <a:pos x="96" y="4"/>
                    </a:cxn>
                    <a:cxn ang="0">
                      <a:pos x="180" y="19"/>
                    </a:cxn>
                    <a:cxn ang="0">
                      <a:pos x="251" y="28"/>
                    </a:cxn>
                    <a:cxn ang="0">
                      <a:pos x="239" y="111"/>
                    </a:cxn>
                    <a:cxn ang="0">
                      <a:pos x="362" y="127"/>
                    </a:cxn>
                    <a:cxn ang="0">
                      <a:pos x="320" y="455"/>
                    </a:cxn>
                    <a:cxn ang="0">
                      <a:pos x="232" y="443"/>
                    </a:cxn>
                    <a:cxn ang="0">
                      <a:pos x="147" y="431"/>
                    </a:cxn>
                    <a:cxn ang="0">
                      <a:pos x="58" y="416"/>
                    </a:cxn>
                    <a:cxn ang="0">
                      <a:pos x="0" y="406"/>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4" name="Freeform 112">
                  <a:extLst>
                    <a:ext uri="{FF2B5EF4-FFF2-40B4-BE49-F238E27FC236}">
                      <a16:creationId xmlns:a16="http://schemas.microsoft.com/office/drawing/2014/main" id="{250AB082-A231-456A-2716-CE5E9705E6F5}"/>
                    </a:ext>
                  </a:extLst>
                </p:cNvPr>
                <p:cNvSpPr>
                  <a:spLocks/>
                </p:cNvSpPr>
                <p:nvPr/>
              </p:nvSpPr>
              <p:spPr bwMode="auto">
                <a:xfrm>
                  <a:off x="2802" y="1905"/>
                  <a:ext cx="362" cy="455"/>
                </a:xfrm>
                <a:custGeom>
                  <a:avLst/>
                  <a:gdLst/>
                  <a:ahLst/>
                  <a:cxnLst>
                    <a:cxn ang="0">
                      <a:pos x="0" y="406"/>
                    </a:cxn>
                    <a:cxn ang="0">
                      <a:pos x="73" y="0"/>
                    </a:cxn>
                    <a:cxn ang="0">
                      <a:pos x="96" y="4"/>
                    </a:cxn>
                    <a:cxn ang="0">
                      <a:pos x="180" y="19"/>
                    </a:cxn>
                    <a:cxn ang="0">
                      <a:pos x="251" y="28"/>
                    </a:cxn>
                    <a:cxn ang="0">
                      <a:pos x="239" y="111"/>
                    </a:cxn>
                    <a:cxn ang="0">
                      <a:pos x="362" y="127"/>
                    </a:cxn>
                    <a:cxn ang="0">
                      <a:pos x="320" y="455"/>
                    </a:cxn>
                    <a:cxn ang="0">
                      <a:pos x="232" y="443"/>
                    </a:cxn>
                    <a:cxn ang="0">
                      <a:pos x="147" y="431"/>
                    </a:cxn>
                    <a:cxn ang="0">
                      <a:pos x="58" y="416"/>
                    </a:cxn>
                    <a:cxn ang="0">
                      <a:pos x="0" y="406"/>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5" name="Freeform 113">
                  <a:extLst>
                    <a:ext uri="{FF2B5EF4-FFF2-40B4-BE49-F238E27FC236}">
                      <a16:creationId xmlns:a16="http://schemas.microsoft.com/office/drawing/2014/main" id="{631CB280-0218-0A49-6CF1-98DD1B56B4FB}"/>
                    </a:ext>
                  </a:extLst>
                </p:cNvPr>
                <p:cNvSpPr>
                  <a:spLocks/>
                </p:cNvSpPr>
                <p:nvPr/>
              </p:nvSpPr>
              <p:spPr bwMode="auto">
                <a:xfrm>
                  <a:off x="2852" y="1320"/>
                  <a:ext cx="666" cy="414"/>
                </a:xfrm>
                <a:custGeom>
                  <a:avLst/>
                  <a:gdLst/>
                  <a:ahLst/>
                  <a:cxnLst>
                    <a:cxn ang="0">
                      <a:pos x="14" y="115"/>
                    </a:cxn>
                    <a:cxn ang="0">
                      <a:pos x="8" y="99"/>
                    </a:cxn>
                    <a:cxn ang="0">
                      <a:pos x="0" y="80"/>
                    </a:cxn>
                    <a:cxn ang="0">
                      <a:pos x="17" y="0"/>
                    </a:cxn>
                    <a:cxn ang="0">
                      <a:pos x="235" y="39"/>
                    </a:cxn>
                    <a:cxn ang="0">
                      <a:pos x="437" y="66"/>
                    </a:cxn>
                    <a:cxn ang="0">
                      <a:pos x="627" y="87"/>
                    </a:cxn>
                    <a:cxn ang="0">
                      <a:pos x="666" y="91"/>
                    </a:cxn>
                    <a:cxn ang="0">
                      <a:pos x="645" y="408"/>
                    </a:cxn>
                    <a:cxn ang="0">
                      <a:pos x="563" y="408"/>
                    </a:cxn>
                    <a:cxn ang="0">
                      <a:pos x="347" y="385"/>
                    </a:cxn>
                    <a:cxn ang="0">
                      <a:pos x="236" y="374"/>
                    </a:cxn>
                    <a:cxn ang="0">
                      <a:pos x="227" y="406"/>
                    </a:cxn>
                    <a:cxn ang="0">
                      <a:pos x="220" y="389"/>
                    </a:cxn>
                    <a:cxn ang="0">
                      <a:pos x="206" y="399"/>
                    </a:cxn>
                    <a:cxn ang="0">
                      <a:pos x="196" y="399"/>
                    </a:cxn>
                    <a:cxn ang="0">
                      <a:pos x="185" y="397"/>
                    </a:cxn>
                    <a:cxn ang="0">
                      <a:pos x="164" y="393"/>
                    </a:cxn>
                    <a:cxn ang="0">
                      <a:pos x="156" y="399"/>
                    </a:cxn>
                    <a:cxn ang="0">
                      <a:pos x="145" y="397"/>
                    </a:cxn>
                    <a:cxn ang="0">
                      <a:pos x="129" y="397"/>
                    </a:cxn>
                    <a:cxn ang="0">
                      <a:pos x="126" y="404"/>
                    </a:cxn>
                    <a:cxn ang="0">
                      <a:pos x="118" y="393"/>
                    </a:cxn>
                    <a:cxn ang="0">
                      <a:pos x="117" y="384"/>
                    </a:cxn>
                    <a:cxn ang="0">
                      <a:pos x="116" y="369"/>
                    </a:cxn>
                    <a:cxn ang="0">
                      <a:pos x="103" y="366"/>
                    </a:cxn>
                    <a:cxn ang="0">
                      <a:pos x="98" y="355"/>
                    </a:cxn>
                    <a:cxn ang="0">
                      <a:pos x="101" y="343"/>
                    </a:cxn>
                    <a:cxn ang="0">
                      <a:pos x="95" y="332"/>
                    </a:cxn>
                    <a:cxn ang="0">
                      <a:pos x="88" y="308"/>
                    </a:cxn>
                    <a:cxn ang="0">
                      <a:pos x="84" y="292"/>
                    </a:cxn>
                    <a:cxn ang="0">
                      <a:pos x="61" y="298"/>
                    </a:cxn>
                    <a:cxn ang="0">
                      <a:pos x="52" y="293"/>
                    </a:cxn>
                    <a:cxn ang="0">
                      <a:pos x="46" y="285"/>
                    </a:cxn>
                    <a:cxn ang="0">
                      <a:pos x="49" y="274"/>
                    </a:cxn>
                    <a:cxn ang="0">
                      <a:pos x="57" y="269"/>
                    </a:cxn>
                    <a:cxn ang="0">
                      <a:pos x="56" y="252"/>
                    </a:cxn>
                    <a:cxn ang="0">
                      <a:pos x="57" y="243"/>
                    </a:cxn>
                    <a:cxn ang="0">
                      <a:pos x="63" y="232"/>
                    </a:cxn>
                    <a:cxn ang="0">
                      <a:pos x="74" y="205"/>
                    </a:cxn>
                    <a:cxn ang="0">
                      <a:pos x="63" y="203"/>
                    </a:cxn>
                    <a:cxn ang="0">
                      <a:pos x="59" y="195"/>
                    </a:cxn>
                    <a:cxn ang="0">
                      <a:pos x="50" y="190"/>
                    </a:cxn>
                    <a:cxn ang="0">
                      <a:pos x="45" y="180"/>
                    </a:cxn>
                    <a:cxn ang="0">
                      <a:pos x="41" y="172"/>
                    </a:cxn>
                    <a:cxn ang="0">
                      <a:pos x="33" y="156"/>
                    </a:cxn>
                    <a:cxn ang="0">
                      <a:pos x="27" y="146"/>
                    </a:cxn>
                    <a:cxn ang="0">
                      <a:pos x="18" y="137"/>
                    </a:cxn>
                    <a:cxn ang="0">
                      <a:pos x="15" y="126"/>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6" name="Freeform 114">
                  <a:extLst>
                    <a:ext uri="{FF2B5EF4-FFF2-40B4-BE49-F238E27FC236}">
                      <a16:creationId xmlns:a16="http://schemas.microsoft.com/office/drawing/2014/main" id="{CD7BCB39-18A6-F6A2-05BA-A31712B0A423}"/>
                    </a:ext>
                  </a:extLst>
                </p:cNvPr>
                <p:cNvSpPr>
                  <a:spLocks/>
                </p:cNvSpPr>
                <p:nvPr/>
              </p:nvSpPr>
              <p:spPr bwMode="auto">
                <a:xfrm>
                  <a:off x="2852" y="1320"/>
                  <a:ext cx="666" cy="414"/>
                </a:xfrm>
                <a:custGeom>
                  <a:avLst/>
                  <a:gdLst/>
                  <a:ahLst/>
                  <a:cxnLst>
                    <a:cxn ang="0">
                      <a:pos x="14" y="115"/>
                    </a:cxn>
                    <a:cxn ang="0">
                      <a:pos x="8" y="99"/>
                    </a:cxn>
                    <a:cxn ang="0">
                      <a:pos x="0" y="80"/>
                    </a:cxn>
                    <a:cxn ang="0">
                      <a:pos x="17" y="0"/>
                    </a:cxn>
                    <a:cxn ang="0">
                      <a:pos x="235" y="39"/>
                    </a:cxn>
                    <a:cxn ang="0">
                      <a:pos x="437" y="66"/>
                    </a:cxn>
                    <a:cxn ang="0">
                      <a:pos x="627" y="87"/>
                    </a:cxn>
                    <a:cxn ang="0">
                      <a:pos x="666" y="91"/>
                    </a:cxn>
                    <a:cxn ang="0">
                      <a:pos x="645" y="408"/>
                    </a:cxn>
                    <a:cxn ang="0">
                      <a:pos x="563" y="408"/>
                    </a:cxn>
                    <a:cxn ang="0">
                      <a:pos x="347" y="385"/>
                    </a:cxn>
                    <a:cxn ang="0">
                      <a:pos x="236" y="374"/>
                    </a:cxn>
                    <a:cxn ang="0">
                      <a:pos x="227" y="406"/>
                    </a:cxn>
                    <a:cxn ang="0">
                      <a:pos x="220" y="389"/>
                    </a:cxn>
                    <a:cxn ang="0">
                      <a:pos x="206" y="399"/>
                    </a:cxn>
                    <a:cxn ang="0">
                      <a:pos x="196" y="399"/>
                    </a:cxn>
                    <a:cxn ang="0">
                      <a:pos x="185" y="397"/>
                    </a:cxn>
                    <a:cxn ang="0">
                      <a:pos x="164" y="393"/>
                    </a:cxn>
                    <a:cxn ang="0">
                      <a:pos x="156" y="399"/>
                    </a:cxn>
                    <a:cxn ang="0">
                      <a:pos x="145" y="397"/>
                    </a:cxn>
                    <a:cxn ang="0">
                      <a:pos x="129" y="397"/>
                    </a:cxn>
                    <a:cxn ang="0">
                      <a:pos x="126" y="404"/>
                    </a:cxn>
                    <a:cxn ang="0">
                      <a:pos x="118" y="393"/>
                    </a:cxn>
                    <a:cxn ang="0">
                      <a:pos x="117" y="384"/>
                    </a:cxn>
                    <a:cxn ang="0">
                      <a:pos x="116" y="369"/>
                    </a:cxn>
                    <a:cxn ang="0">
                      <a:pos x="103" y="366"/>
                    </a:cxn>
                    <a:cxn ang="0">
                      <a:pos x="98" y="355"/>
                    </a:cxn>
                    <a:cxn ang="0">
                      <a:pos x="101" y="343"/>
                    </a:cxn>
                    <a:cxn ang="0">
                      <a:pos x="95" y="332"/>
                    </a:cxn>
                    <a:cxn ang="0">
                      <a:pos x="88" y="308"/>
                    </a:cxn>
                    <a:cxn ang="0">
                      <a:pos x="84" y="292"/>
                    </a:cxn>
                    <a:cxn ang="0">
                      <a:pos x="61" y="298"/>
                    </a:cxn>
                    <a:cxn ang="0">
                      <a:pos x="52" y="293"/>
                    </a:cxn>
                    <a:cxn ang="0">
                      <a:pos x="46" y="285"/>
                    </a:cxn>
                    <a:cxn ang="0">
                      <a:pos x="49" y="274"/>
                    </a:cxn>
                    <a:cxn ang="0">
                      <a:pos x="57" y="269"/>
                    </a:cxn>
                    <a:cxn ang="0">
                      <a:pos x="56" y="252"/>
                    </a:cxn>
                    <a:cxn ang="0">
                      <a:pos x="57" y="243"/>
                    </a:cxn>
                    <a:cxn ang="0">
                      <a:pos x="63" y="232"/>
                    </a:cxn>
                    <a:cxn ang="0">
                      <a:pos x="74" y="205"/>
                    </a:cxn>
                    <a:cxn ang="0">
                      <a:pos x="63" y="203"/>
                    </a:cxn>
                    <a:cxn ang="0">
                      <a:pos x="59" y="195"/>
                    </a:cxn>
                    <a:cxn ang="0">
                      <a:pos x="50" y="190"/>
                    </a:cxn>
                    <a:cxn ang="0">
                      <a:pos x="45" y="180"/>
                    </a:cxn>
                    <a:cxn ang="0">
                      <a:pos x="41" y="172"/>
                    </a:cxn>
                    <a:cxn ang="0">
                      <a:pos x="33" y="156"/>
                    </a:cxn>
                    <a:cxn ang="0">
                      <a:pos x="27" y="146"/>
                    </a:cxn>
                    <a:cxn ang="0">
                      <a:pos x="18" y="137"/>
                    </a:cxn>
                    <a:cxn ang="0">
                      <a:pos x="15" y="126"/>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7" name="Freeform 115">
                  <a:extLst>
                    <a:ext uri="{FF2B5EF4-FFF2-40B4-BE49-F238E27FC236}">
                      <a16:creationId xmlns:a16="http://schemas.microsoft.com/office/drawing/2014/main" id="{5AA766DC-3EA3-480E-4EF9-2F2E7196D73B}"/>
                    </a:ext>
                  </a:extLst>
                </p:cNvPr>
                <p:cNvSpPr>
                  <a:spLocks/>
                </p:cNvSpPr>
                <p:nvPr/>
              </p:nvSpPr>
              <p:spPr bwMode="auto">
                <a:xfrm>
                  <a:off x="3041" y="1690"/>
                  <a:ext cx="453" cy="372"/>
                </a:xfrm>
                <a:custGeom>
                  <a:avLst/>
                  <a:gdLst/>
                  <a:ahLst/>
                  <a:cxnLst>
                    <a:cxn ang="0">
                      <a:pos x="12" y="243"/>
                    </a:cxn>
                    <a:cxn ang="0">
                      <a:pos x="42" y="40"/>
                    </a:cxn>
                    <a:cxn ang="0">
                      <a:pos x="47" y="4"/>
                    </a:cxn>
                    <a:cxn ang="0">
                      <a:pos x="53" y="0"/>
                    </a:cxn>
                    <a:cxn ang="0">
                      <a:pos x="158" y="15"/>
                    </a:cxn>
                    <a:cxn ang="0">
                      <a:pos x="262" y="27"/>
                    </a:cxn>
                    <a:cxn ang="0">
                      <a:pos x="374" y="38"/>
                    </a:cxn>
                    <a:cxn ang="0">
                      <a:pos x="453" y="44"/>
                    </a:cxn>
                    <a:cxn ang="0">
                      <a:pos x="441" y="208"/>
                    </a:cxn>
                    <a:cxn ang="0">
                      <a:pos x="430" y="372"/>
                    </a:cxn>
                    <a:cxn ang="0">
                      <a:pos x="333" y="365"/>
                    </a:cxn>
                    <a:cxn ang="0">
                      <a:pos x="281" y="360"/>
                    </a:cxn>
                    <a:cxn ang="0">
                      <a:pos x="182" y="349"/>
                    </a:cxn>
                    <a:cxn ang="0">
                      <a:pos x="123" y="342"/>
                    </a:cxn>
                    <a:cxn ang="0">
                      <a:pos x="0" y="326"/>
                    </a:cxn>
                    <a:cxn ang="0">
                      <a:pos x="12" y="243"/>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8" name="Freeform 116">
                  <a:extLst>
                    <a:ext uri="{FF2B5EF4-FFF2-40B4-BE49-F238E27FC236}">
                      <a16:creationId xmlns:a16="http://schemas.microsoft.com/office/drawing/2014/main" id="{35A57B86-7C3A-0A14-9A34-FCB613B16B66}"/>
                    </a:ext>
                  </a:extLst>
                </p:cNvPr>
                <p:cNvSpPr>
                  <a:spLocks/>
                </p:cNvSpPr>
                <p:nvPr/>
              </p:nvSpPr>
              <p:spPr bwMode="auto">
                <a:xfrm>
                  <a:off x="3041" y="1690"/>
                  <a:ext cx="453" cy="372"/>
                </a:xfrm>
                <a:custGeom>
                  <a:avLst/>
                  <a:gdLst/>
                  <a:ahLst/>
                  <a:cxnLst>
                    <a:cxn ang="0">
                      <a:pos x="12" y="243"/>
                    </a:cxn>
                    <a:cxn ang="0">
                      <a:pos x="42" y="40"/>
                    </a:cxn>
                    <a:cxn ang="0">
                      <a:pos x="47" y="4"/>
                    </a:cxn>
                    <a:cxn ang="0">
                      <a:pos x="53" y="0"/>
                    </a:cxn>
                    <a:cxn ang="0">
                      <a:pos x="158" y="15"/>
                    </a:cxn>
                    <a:cxn ang="0">
                      <a:pos x="262" y="27"/>
                    </a:cxn>
                    <a:cxn ang="0">
                      <a:pos x="374" y="38"/>
                    </a:cxn>
                    <a:cxn ang="0">
                      <a:pos x="453" y="44"/>
                    </a:cxn>
                    <a:cxn ang="0">
                      <a:pos x="441" y="208"/>
                    </a:cxn>
                    <a:cxn ang="0">
                      <a:pos x="430" y="372"/>
                    </a:cxn>
                    <a:cxn ang="0">
                      <a:pos x="333" y="365"/>
                    </a:cxn>
                    <a:cxn ang="0">
                      <a:pos x="281" y="360"/>
                    </a:cxn>
                    <a:cxn ang="0">
                      <a:pos x="182" y="349"/>
                    </a:cxn>
                    <a:cxn ang="0">
                      <a:pos x="123" y="342"/>
                    </a:cxn>
                    <a:cxn ang="0">
                      <a:pos x="0" y="326"/>
                    </a:cxn>
                    <a:cxn ang="0">
                      <a:pos x="12" y="243"/>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99" name="Freeform 117">
                  <a:extLst>
                    <a:ext uri="{FF2B5EF4-FFF2-40B4-BE49-F238E27FC236}">
                      <a16:creationId xmlns:a16="http://schemas.microsoft.com/office/drawing/2014/main" id="{CCD76C3C-AB00-7FB9-D25B-B90673BE2491}"/>
                    </a:ext>
                  </a:extLst>
                </p:cNvPr>
                <p:cNvSpPr>
                  <a:spLocks/>
                </p:cNvSpPr>
                <p:nvPr/>
              </p:nvSpPr>
              <p:spPr bwMode="auto">
                <a:xfrm>
                  <a:off x="3064" y="2360"/>
                  <a:ext cx="449" cy="469"/>
                </a:xfrm>
                <a:custGeom>
                  <a:avLst/>
                  <a:gdLst/>
                  <a:ahLst/>
                  <a:cxnLst>
                    <a:cxn ang="0">
                      <a:pos x="0" y="463"/>
                    </a:cxn>
                    <a:cxn ang="0">
                      <a:pos x="0" y="460"/>
                    </a:cxn>
                    <a:cxn ang="0">
                      <a:pos x="58" y="0"/>
                    </a:cxn>
                    <a:cxn ang="0">
                      <a:pos x="165" y="12"/>
                    </a:cxn>
                    <a:cxn ang="0">
                      <a:pos x="260" y="22"/>
                    </a:cxn>
                    <a:cxn ang="0">
                      <a:pos x="376" y="31"/>
                    </a:cxn>
                    <a:cxn ang="0">
                      <a:pos x="449" y="37"/>
                    </a:cxn>
                    <a:cxn ang="0">
                      <a:pos x="446" y="77"/>
                    </a:cxn>
                    <a:cxn ang="0">
                      <a:pos x="443" y="79"/>
                    </a:cxn>
                    <a:cxn ang="0">
                      <a:pos x="442" y="84"/>
                    </a:cxn>
                    <a:cxn ang="0">
                      <a:pos x="431" y="282"/>
                    </a:cxn>
                    <a:cxn ang="0">
                      <a:pos x="424" y="357"/>
                    </a:cxn>
                    <a:cxn ang="0">
                      <a:pos x="419" y="442"/>
                    </a:cxn>
                    <a:cxn ang="0">
                      <a:pos x="414" y="448"/>
                    </a:cxn>
                    <a:cxn ang="0">
                      <a:pos x="411" y="448"/>
                    </a:cxn>
                    <a:cxn ang="0">
                      <a:pos x="351" y="444"/>
                    </a:cxn>
                    <a:cxn ang="0">
                      <a:pos x="290" y="438"/>
                    </a:cxn>
                    <a:cxn ang="0">
                      <a:pos x="222" y="433"/>
                    </a:cxn>
                    <a:cxn ang="0">
                      <a:pos x="171" y="427"/>
                    </a:cxn>
                    <a:cxn ang="0">
                      <a:pos x="171" y="430"/>
                    </a:cxn>
                    <a:cxn ang="0">
                      <a:pos x="173" y="440"/>
                    </a:cxn>
                    <a:cxn ang="0">
                      <a:pos x="176" y="444"/>
                    </a:cxn>
                    <a:cxn ang="0">
                      <a:pos x="176" y="446"/>
                    </a:cxn>
                    <a:cxn ang="0">
                      <a:pos x="176" y="446"/>
                    </a:cxn>
                    <a:cxn ang="0">
                      <a:pos x="64" y="434"/>
                    </a:cxn>
                    <a:cxn ang="0">
                      <a:pos x="61" y="441"/>
                    </a:cxn>
                    <a:cxn ang="0">
                      <a:pos x="58" y="468"/>
                    </a:cxn>
                    <a:cxn ang="0">
                      <a:pos x="53" y="469"/>
                    </a:cxn>
                    <a:cxn ang="0">
                      <a:pos x="0" y="463"/>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176" y="446"/>
                      </a:lnTo>
                      <a:lnTo>
                        <a:pt x="64" y="434"/>
                      </a:lnTo>
                      <a:lnTo>
                        <a:pt x="61" y="441"/>
                      </a:lnTo>
                      <a:lnTo>
                        <a:pt x="58" y="468"/>
                      </a:lnTo>
                      <a:lnTo>
                        <a:pt x="53" y="469"/>
                      </a:lnTo>
                      <a:lnTo>
                        <a:pt x="0" y="46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0" name="Freeform 118">
                  <a:extLst>
                    <a:ext uri="{FF2B5EF4-FFF2-40B4-BE49-F238E27FC236}">
                      <a16:creationId xmlns:a16="http://schemas.microsoft.com/office/drawing/2014/main" id="{79BEDBA6-6C61-A6CC-6450-52A41A28A617}"/>
                    </a:ext>
                  </a:extLst>
                </p:cNvPr>
                <p:cNvSpPr>
                  <a:spLocks/>
                </p:cNvSpPr>
                <p:nvPr/>
              </p:nvSpPr>
              <p:spPr bwMode="auto">
                <a:xfrm>
                  <a:off x="3064" y="2360"/>
                  <a:ext cx="449" cy="469"/>
                </a:xfrm>
                <a:custGeom>
                  <a:avLst/>
                  <a:gdLst/>
                  <a:ahLst/>
                  <a:cxnLst>
                    <a:cxn ang="0">
                      <a:pos x="0" y="463"/>
                    </a:cxn>
                    <a:cxn ang="0">
                      <a:pos x="0" y="460"/>
                    </a:cxn>
                    <a:cxn ang="0">
                      <a:pos x="58" y="0"/>
                    </a:cxn>
                    <a:cxn ang="0">
                      <a:pos x="165" y="12"/>
                    </a:cxn>
                    <a:cxn ang="0">
                      <a:pos x="260" y="22"/>
                    </a:cxn>
                    <a:cxn ang="0">
                      <a:pos x="376" y="31"/>
                    </a:cxn>
                    <a:cxn ang="0">
                      <a:pos x="449" y="37"/>
                    </a:cxn>
                    <a:cxn ang="0">
                      <a:pos x="446" y="77"/>
                    </a:cxn>
                    <a:cxn ang="0">
                      <a:pos x="443" y="79"/>
                    </a:cxn>
                    <a:cxn ang="0">
                      <a:pos x="442" y="84"/>
                    </a:cxn>
                    <a:cxn ang="0">
                      <a:pos x="431" y="282"/>
                    </a:cxn>
                    <a:cxn ang="0">
                      <a:pos x="424" y="357"/>
                    </a:cxn>
                    <a:cxn ang="0">
                      <a:pos x="419" y="442"/>
                    </a:cxn>
                    <a:cxn ang="0">
                      <a:pos x="414" y="448"/>
                    </a:cxn>
                    <a:cxn ang="0">
                      <a:pos x="411" y="448"/>
                    </a:cxn>
                    <a:cxn ang="0">
                      <a:pos x="351" y="444"/>
                    </a:cxn>
                    <a:cxn ang="0">
                      <a:pos x="290" y="438"/>
                    </a:cxn>
                    <a:cxn ang="0">
                      <a:pos x="222" y="433"/>
                    </a:cxn>
                    <a:cxn ang="0">
                      <a:pos x="171" y="427"/>
                    </a:cxn>
                    <a:cxn ang="0">
                      <a:pos x="171" y="430"/>
                    </a:cxn>
                    <a:cxn ang="0">
                      <a:pos x="173" y="440"/>
                    </a:cxn>
                    <a:cxn ang="0">
                      <a:pos x="176" y="444"/>
                    </a:cxn>
                    <a:cxn ang="0">
                      <a:pos x="176" y="446"/>
                    </a:cxn>
                    <a:cxn ang="0">
                      <a:pos x="176" y="446"/>
                    </a:cxn>
                    <a:cxn ang="0">
                      <a:pos x="64" y="434"/>
                    </a:cxn>
                    <a:cxn ang="0">
                      <a:pos x="61" y="441"/>
                    </a:cxn>
                    <a:cxn ang="0">
                      <a:pos x="58" y="468"/>
                    </a:cxn>
                    <a:cxn ang="0">
                      <a:pos x="53" y="469"/>
                    </a:cxn>
                    <a:cxn ang="0">
                      <a:pos x="0" y="463"/>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176" y="446"/>
                      </a:lnTo>
                      <a:lnTo>
                        <a:pt x="64" y="434"/>
                      </a:lnTo>
                      <a:lnTo>
                        <a:pt x="61" y="441"/>
                      </a:lnTo>
                      <a:lnTo>
                        <a:pt x="58" y="468"/>
                      </a:lnTo>
                      <a:lnTo>
                        <a:pt x="53" y="469"/>
                      </a:lnTo>
                      <a:lnTo>
                        <a:pt x="0" y="46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1" name="Freeform 119">
                  <a:extLst>
                    <a:ext uri="{FF2B5EF4-FFF2-40B4-BE49-F238E27FC236}">
                      <a16:creationId xmlns:a16="http://schemas.microsoft.com/office/drawing/2014/main" id="{92CDE9F6-53BB-563C-CA1D-FE962A693D8B}"/>
                    </a:ext>
                  </a:extLst>
                </p:cNvPr>
                <p:cNvSpPr>
                  <a:spLocks/>
                </p:cNvSpPr>
                <p:nvPr/>
              </p:nvSpPr>
              <p:spPr bwMode="auto">
                <a:xfrm>
                  <a:off x="3122" y="2032"/>
                  <a:ext cx="471" cy="369"/>
                </a:xfrm>
                <a:custGeom>
                  <a:avLst/>
                  <a:gdLst/>
                  <a:ahLst/>
                  <a:cxnLst>
                    <a:cxn ang="0">
                      <a:pos x="0" y="328"/>
                    </a:cxn>
                    <a:cxn ang="0">
                      <a:pos x="42" y="0"/>
                    </a:cxn>
                    <a:cxn ang="0">
                      <a:pos x="101" y="7"/>
                    </a:cxn>
                    <a:cxn ang="0">
                      <a:pos x="200" y="18"/>
                    </a:cxn>
                    <a:cxn ang="0">
                      <a:pos x="252" y="23"/>
                    </a:cxn>
                    <a:cxn ang="0">
                      <a:pos x="349" y="30"/>
                    </a:cxn>
                    <a:cxn ang="0">
                      <a:pos x="404" y="34"/>
                    </a:cxn>
                    <a:cxn ang="0">
                      <a:pos x="465" y="38"/>
                    </a:cxn>
                    <a:cxn ang="0">
                      <a:pos x="471" y="41"/>
                    </a:cxn>
                    <a:cxn ang="0">
                      <a:pos x="467" y="121"/>
                    </a:cxn>
                    <a:cxn ang="0">
                      <a:pos x="455" y="369"/>
                    </a:cxn>
                    <a:cxn ang="0">
                      <a:pos x="391" y="365"/>
                    </a:cxn>
                    <a:cxn ang="0">
                      <a:pos x="318" y="359"/>
                    </a:cxn>
                    <a:cxn ang="0">
                      <a:pos x="202" y="350"/>
                    </a:cxn>
                    <a:cxn ang="0">
                      <a:pos x="107" y="340"/>
                    </a:cxn>
                    <a:cxn ang="0">
                      <a:pos x="0" y="328"/>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2" name="Freeform 120">
                  <a:extLst>
                    <a:ext uri="{FF2B5EF4-FFF2-40B4-BE49-F238E27FC236}">
                      <a16:creationId xmlns:a16="http://schemas.microsoft.com/office/drawing/2014/main" id="{E1933FC1-2372-C5AD-5851-A39B12FE2C9D}"/>
                    </a:ext>
                  </a:extLst>
                </p:cNvPr>
                <p:cNvSpPr>
                  <a:spLocks/>
                </p:cNvSpPr>
                <p:nvPr/>
              </p:nvSpPr>
              <p:spPr bwMode="auto">
                <a:xfrm>
                  <a:off x="3122" y="2032"/>
                  <a:ext cx="471" cy="369"/>
                </a:xfrm>
                <a:custGeom>
                  <a:avLst/>
                  <a:gdLst/>
                  <a:ahLst/>
                  <a:cxnLst>
                    <a:cxn ang="0">
                      <a:pos x="0" y="328"/>
                    </a:cxn>
                    <a:cxn ang="0">
                      <a:pos x="42" y="0"/>
                    </a:cxn>
                    <a:cxn ang="0">
                      <a:pos x="101" y="7"/>
                    </a:cxn>
                    <a:cxn ang="0">
                      <a:pos x="200" y="18"/>
                    </a:cxn>
                    <a:cxn ang="0">
                      <a:pos x="252" y="23"/>
                    </a:cxn>
                    <a:cxn ang="0">
                      <a:pos x="349" y="30"/>
                    </a:cxn>
                    <a:cxn ang="0">
                      <a:pos x="404" y="34"/>
                    </a:cxn>
                    <a:cxn ang="0">
                      <a:pos x="465" y="38"/>
                    </a:cxn>
                    <a:cxn ang="0">
                      <a:pos x="471" y="41"/>
                    </a:cxn>
                    <a:cxn ang="0">
                      <a:pos x="467" y="121"/>
                    </a:cxn>
                    <a:cxn ang="0">
                      <a:pos x="455" y="369"/>
                    </a:cxn>
                    <a:cxn ang="0">
                      <a:pos x="391" y="365"/>
                    </a:cxn>
                    <a:cxn ang="0">
                      <a:pos x="318" y="359"/>
                    </a:cxn>
                    <a:cxn ang="0">
                      <a:pos x="202" y="350"/>
                    </a:cxn>
                    <a:cxn ang="0">
                      <a:pos x="107" y="340"/>
                    </a:cxn>
                    <a:cxn ang="0">
                      <a:pos x="0" y="328"/>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3" name="Freeform 121">
                  <a:extLst>
                    <a:ext uri="{FF2B5EF4-FFF2-40B4-BE49-F238E27FC236}">
                      <a16:creationId xmlns:a16="http://schemas.microsoft.com/office/drawing/2014/main" id="{F40F9A74-1CF9-10C8-7EF3-6EDFB31DC12E}"/>
                    </a:ext>
                  </a:extLst>
                </p:cNvPr>
                <p:cNvSpPr>
                  <a:spLocks/>
                </p:cNvSpPr>
                <p:nvPr/>
              </p:nvSpPr>
              <p:spPr bwMode="auto">
                <a:xfrm>
                  <a:off x="3471" y="1898"/>
                  <a:ext cx="535" cy="263"/>
                </a:xfrm>
                <a:custGeom>
                  <a:avLst/>
                  <a:gdLst/>
                  <a:ahLst/>
                  <a:cxnLst>
                    <a:cxn ang="0">
                      <a:pos x="11" y="0"/>
                    </a:cxn>
                    <a:cxn ang="0">
                      <a:pos x="176" y="9"/>
                    </a:cxn>
                    <a:cxn ang="0">
                      <a:pos x="342" y="15"/>
                    </a:cxn>
                    <a:cxn ang="0">
                      <a:pos x="370" y="34"/>
                    </a:cxn>
                    <a:cxn ang="0">
                      <a:pos x="380" y="26"/>
                    </a:cxn>
                    <a:cxn ang="0">
                      <a:pos x="413" y="26"/>
                    </a:cxn>
                    <a:cxn ang="0">
                      <a:pos x="427" y="34"/>
                    </a:cxn>
                    <a:cxn ang="0">
                      <a:pos x="434" y="38"/>
                    </a:cxn>
                    <a:cxn ang="0">
                      <a:pos x="443" y="42"/>
                    </a:cxn>
                    <a:cxn ang="0">
                      <a:pos x="451" y="49"/>
                    </a:cxn>
                    <a:cxn ang="0">
                      <a:pos x="461" y="55"/>
                    </a:cxn>
                    <a:cxn ang="0">
                      <a:pos x="468" y="62"/>
                    </a:cxn>
                    <a:cxn ang="0">
                      <a:pos x="469" y="72"/>
                    </a:cxn>
                    <a:cxn ang="0">
                      <a:pos x="470" y="81"/>
                    </a:cxn>
                    <a:cxn ang="0">
                      <a:pos x="474" y="92"/>
                    </a:cxn>
                    <a:cxn ang="0">
                      <a:pos x="483" y="107"/>
                    </a:cxn>
                    <a:cxn ang="0">
                      <a:pos x="487" y="116"/>
                    </a:cxn>
                    <a:cxn ang="0">
                      <a:pos x="485" y="127"/>
                    </a:cxn>
                    <a:cxn ang="0">
                      <a:pos x="487" y="134"/>
                    </a:cxn>
                    <a:cxn ang="0">
                      <a:pos x="491" y="139"/>
                    </a:cxn>
                    <a:cxn ang="0">
                      <a:pos x="495" y="148"/>
                    </a:cxn>
                    <a:cxn ang="0">
                      <a:pos x="498" y="160"/>
                    </a:cxn>
                    <a:cxn ang="0">
                      <a:pos x="500" y="171"/>
                    </a:cxn>
                    <a:cxn ang="0">
                      <a:pos x="503" y="188"/>
                    </a:cxn>
                    <a:cxn ang="0">
                      <a:pos x="506" y="207"/>
                    </a:cxn>
                    <a:cxn ang="0">
                      <a:pos x="507" y="218"/>
                    </a:cxn>
                    <a:cxn ang="0">
                      <a:pos x="515" y="233"/>
                    </a:cxn>
                    <a:cxn ang="0">
                      <a:pos x="525" y="241"/>
                    </a:cxn>
                    <a:cxn ang="0">
                      <a:pos x="530" y="252"/>
                    </a:cxn>
                    <a:cxn ang="0">
                      <a:pos x="535" y="261"/>
                    </a:cxn>
                    <a:cxn ang="0">
                      <a:pos x="350" y="263"/>
                    </a:cxn>
                    <a:cxn ang="0">
                      <a:pos x="118" y="255"/>
                    </a:cxn>
                    <a:cxn ang="0">
                      <a:pos x="116" y="172"/>
                    </a:cxn>
                    <a:cxn ang="0">
                      <a:pos x="0" y="164"/>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4" name="Freeform 122">
                  <a:extLst>
                    <a:ext uri="{FF2B5EF4-FFF2-40B4-BE49-F238E27FC236}">
                      <a16:creationId xmlns:a16="http://schemas.microsoft.com/office/drawing/2014/main" id="{1EB23119-B3AE-96B2-2EA7-E448547BBD00}"/>
                    </a:ext>
                  </a:extLst>
                </p:cNvPr>
                <p:cNvSpPr>
                  <a:spLocks/>
                </p:cNvSpPr>
                <p:nvPr/>
              </p:nvSpPr>
              <p:spPr bwMode="auto">
                <a:xfrm>
                  <a:off x="3471" y="1898"/>
                  <a:ext cx="535" cy="263"/>
                </a:xfrm>
                <a:custGeom>
                  <a:avLst/>
                  <a:gdLst/>
                  <a:ahLst/>
                  <a:cxnLst>
                    <a:cxn ang="0">
                      <a:pos x="11" y="0"/>
                    </a:cxn>
                    <a:cxn ang="0">
                      <a:pos x="176" y="9"/>
                    </a:cxn>
                    <a:cxn ang="0">
                      <a:pos x="342" y="15"/>
                    </a:cxn>
                    <a:cxn ang="0">
                      <a:pos x="370" y="34"/>
                    </a:cxn>
                    <a:cxn ang="0">
                      <a:pos x="380" y="26"/>
                    </a:cxn>
                    <a:cxn ang="0">
                      <a:pos x="413" y="26"/>
                    </a:cxn>
                    <a:cxn ang="0">
                      <a:pos x="427" y="34"/>
                    </a:cxn>
                    <a:cxn ang="0">
                      <a:pos x="434" y="38"/>
                    </a:cxn>
                    <a:cxn ang="0">
                      <a:pos x="443" y="42"/>
                    </a:cxn>
                    <a:cxn ang="0">
                      <a:pos x="451" y="49"/>
                    </a:cxn>
                    <a:cxn ang="0">
                      <a:pos x="461" y="55"/>
                    </a:cxn>
                    <a:cxn ang="0">
                      <a:pos x="468" y="62"/>
                    </a:cxn>
                    <a:cxn ang="0">
                      <a:pos x="469" y="72"/>
                    </a:cxn>
                    <a:cxn ang="0">
                      <a:pos x="470" y="81"/>
                    </a:cxn>
                    <a:cxn ang="0">
                      <a:pos x="474" y="92"/>
                    </a:cxn>
                    <a:cxn ang="0">
                      <a:pos x="483" y="107"/>
                    </a:cxn>
                    <a:cxn ang="0">
                      <a:pos x="487" y="116"/>
                    </a:cxn>
                    <a:cxn ang="0">
                      <a:pos x="485" y="127"/>
                    </a:cxn>
                    <a:cxn ang="0">
                      <a:pos x="487" y="134"/>
                    </a:cxn>
                    <a:cxn ang="0">
                      <a:pos x="491" y="139"/>
                    </a:cxn>
                    <a:cxn ang="0">
                      <a:pos x="495" y="148"/>
                    </a:cxn>
                    <a:cxn ang="0">
                      <a:pos x="498" y="160"/>
                    </a:cxn>
                    <a:cxn ang="0">
                      <a:pos x="500" y="171"/>
                    </a:cxn>
                    <a:cxn ang="0">
                      <a:pos x="503" y="188"/>
                    </a:cxn>
                    <a:cxn ang="0">
                      <a:pos x="506" y="207"/>
                    </a:cxn>
                    <a:cxn ang="0">
                      <a:pos x="507" y="218"/>
                    </a:cxn>
                    <a:cxn ang="0">
                      <a:pos x="515" y="233"/>
                    </a:cxn>
                    <a:cxn ang="0">
                      <a:pos x="525" y="241"/>
                    </a:cxn>
                    <a:cxn ang="0">
                      <a:pos x="530" y="252"/>
                    </a:cxn>
                    <a:cxn ang="0">
                      <a:pos x="535" y="261"/>
                    </a:cxn>
                    <a:cxn ang="0">
                      <a:pos x="350" y="263"/>
                    </a:cxn>
                    <a:cxn ang="0">
                      <a:pos x="118" y="255"/>
                    </a:cxn>
                    <a:cxn ang="0">
                      <a:pos x="116" y="172"/>
                    </a:cxn>
                    <a:cxn ang="0">
                      <a:pos x="0" y="164"/>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5" name="Freeform 123">
                  <a:extLst>
                    <a:ext uri="{FF2B5EF4-FFF2-40B4-BE49-F238E27FC236}">
                      <a16:creationId xmlns:a16="http://schemas.microsoft.com/office/drawing/2014/main" id="{8E736487-1FEE-9D69-9376-C8B4000F5DE3}"/>
                    </a:ext>
                  </a:extLst>
                </p:cNvPr>
                <p:cNvSpPr>
                  <a:spLocks/>
                </p:cNvSpPr>
                <p:nvPr/>
              </p:nvSpPr>
              <p:spPr bwMode="auto">
                <a:xfrm>
                  <a:off x="3482" y="1658"/>
                  <a:ext cx="453" cy="295"/>
                </a:xfrm>
                <a:custGeom>
                  <a:avLst/>
                  <a:gdLst/>
                  <a:ahLst/>
                  <a:cxnLst>
                    <a:cxn ang="0">
                      <a:pos x="0" y="240"/>
                    </a:cxn>
                    <a:cxn ang="0">
                      <a:pos x="12" y="76"/>
                    </a:cxn>
                    <a:cxn ang="0">
                      <a:pos x="15" y="70"/>
                    </a:cxn>
                    <a:cxn ang="0">
                      <a:pos x="19" y="0"/>
                    </a:cxn>
                    <a:cxn ang="0">
                      <a:pos x="120" y="6"/>
                    </a:cxn>
                    <a:cxn ang="0">
                      <a:pos x="233" y="11"/>
                    </a:cxn>
                    <a:cxn ang="0">
                      <a:pos x="339" y="13"/>
                    </a:cxn>
                    <a:cxn ang="0">
                      <a:pos x="444" y="13"/>
                    </a:cxn>
                    <a:cxn ang="0">
                      <a:pos x="442" y="24"/>
                    </a:cxn>
                    <a:cxn ang="0">
                      <a:pos x="439" y="30"/>
                    </a:cxn>
                    <a:cxn ang="0">
                      <a:pos x="434" y="34"/>
                    </a:cxn>
                    <a:cxn ang="0">
                      <a:pos x="428" y="38"/>
                    </a:cxn>
                    <a:cxn ang="0">
                      <a:pos x="427" y="42"/>
                    </a:cxn>
                    <a:cxn ang="0">
                      <a:pos x="431" y="47"/>
                    </a:cxn>
                    <a:cxn ang="0">
                      <a:pos x="438" y="58"/>
                    </a:cxn>
                    <a:cxn ang="0">
                      <a:pos x="442" y="58"/>
                    </a:cxn>
                    <a:cxn ang="0">
                      <a:pos x="447" y="61"/>
                    </a:cxn>
                    <a:cxn ang="0">
                      <a:pos x="451" y="66"/>
                    </a:cxn>
                    <a:cxn ang="0">
                      <a:pos x="453" y="214"/>
                    </a:cxn>
                    <a:cxn ang="0">
                      <a:pos x="443" y="214"/>
                    </a:cxn>
                    <a:cxn ang="0">
                      <a:pos x="444" y="219"/>
                    </a:cxn>
                    <a:cxn ang="0">
                      <a:pos x="447" y="225"/>
                    </a:cxn>
                    <a:cxn ang="0">
                      <a:pos x="447" y="230"/>
                    </a:cxn>
                    <a:cxn ang="0">
                      <a:pos x="444" y="232"/>
                    </a:cxn>
                    <a:cxn ang="0">
                      <a:pos x="446" y="237"/>
                    </a:cxn>
                    <a:cxn ang="0">
                      <a:pos x="451" y="242"/>
                    </a:cxn>
                    <a:cxn ang="0">
                      <a:pos x="451" y="248"/>
                    </a:cxn>
                    <a:cxn ang="0">
                      <a:pos x="449" y="252"/>
                    </a:cxn>
                    <a:cxn ang="0">
                      <a:pos x="449" y="257"/>
                    </a:cxn>
                    <a:cxn ang="0">
                      <a:pos x="446" y="268"/>
                    </a:cxn>
                    <a:cxn ang="0">
                      <a:pos x="444" y="270"/>
                    </a:cxn>
                    <a:cxn ang="0">
                      <a:pos x="442" y="274"/>
                    </a:cxn>
                    <a:cxn ang="0">
                      <a:pos x="443" y="279"/>
                    </a:cxn>
                    <a:cxn ang="0">
                      <a:pos x="449" y="284"/>
                    </a:cxn>
                    <a:cxn ang="0">
                      <a:pos x="450" y="295"/>
                    </a:cxn>
                    <a:cxn ang="0">
                      <a:pos x="446" y="294"/>
                    </a:cxn>
                    <a:cxn ang="0">
                      <a:pos x="440" y="289"/>
                    </a:cxn>
                    <a:cxn ang="0">
                      <a:pos x="438" y="283"/>
                    </a:cxn>
                    <a:cxn ang="0">
                      <a:pos x="432" y="282"/>
                    </a:cxn>
                    <a:cxn ang="0">
                      <a:pos x="427" y="276"/>
                    </a:cxn>
                    <a:cxn ang="0">
                      <a:pos x="423" y="278"/>
                    </a:cxn>
                    <a:cxn ang="0">
                      <a:pos x="421" y="275"/>
                    </a:cxn>
                    <a:cxn ang="0">
                      <a:pos x="416" y="274"/>
                    </a:cxn>
                    <a:cxn ang="0">
                      <a:pos x="411" y="272"/>
                    </a:cxn>
                    <a:cxn ang="0">
                      <a:pos x="402" y="266"/>
                    </a:cxn>
                    <a:cxn ang="0">
                      <a:pos x="379" y="267"/>
                    </a:cxn>
                    <a:cxn ang="0">
                      <a:pos x="369" y="266"/>
                    </a:cxn>
                    <a:cxn ang="0">
                      <a:pos x="364" y="271"/>
                    </a:cxn>
                    <a:cxn ang="0">
                      <a:pos x="359" y="274"/>
                    </a:cxn>
                    <a:cxn ang="0">
                      <a:pos x="337" y="261"/>
                    </a:cxn>
                    <a:cxn ang="0">
                      <a:pos x="331" y="255"/>
                    </a:cxn>
                    <a:cxn ang="0">
                      <a:pos x="264" y="253"/>
                    </a:cxn>
                    <a:cxn ang="0">
                      <a:pos x="165" y="249"/>
                    </a:cxn>
                    <a:cxn ang="0">
                      <a:pos x="62" y="244"/>
                    </a:cxn>
                    <a:cxn ang="0">
                      <a:pos x="0" y="240"/>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6" name="Freeform 124">
                  <a:extLst>
                    <a:ext uri="{FF2B5EF4-FFF2-40B4-BE49-F238E27FC236}">
                      <a16:creationId xmlns:a16="http://schemas.microsoft.com/office/drawing/2014/main" id="{86AAC49A-FEE7-0D6A-19AC-CD9B34A2580E}"/>
                    </a:ext>
                  </a:extLst>
                </p:cNvPr>
                <p:cNvSpPr>
                  <a:spLocks/>
                </p:cNvSpPr>
                <p:nvPr/>
              </p:nvSpPr>
              <p:spPr bwMode="auto">
                <a:xfrm>
                  <a:off x="3482" y="1658"/>
                  <a:ext cx="453" cy="295"/>
                </a:xfrm>
                <a:custGeom>
                  <a:avLst/>
                  <a:gdLst/>
                  <a:ahLst/>
                  <a:cxnLst>
                    <a:cxn ang="0">
                      <a:pos x="0" y="240"/>
                    </a:cxn>
                    <a:cxn ang="0">
                      <a:pos x="12" y="76"/>
                    </a:cxn>
                    <a:cxn ang="0">
                      <a:pos x="15" y="70"/>
                    </a:cxn>
                    <a:cxn ang="0">
                      <a:pos x="19" y="0"/>
                    </a:cxn>
                    <a:cxn ang="0">
                      <a:pos x="120" y="6"/>
                    </a:cxn>
                    <a:cxn ang="0">
                      <a:pos x="233" y="11"/>
                    </a:cxn>
                    <a:cxn ang="0">
                      <a:pos x="339" y="13"/>
                    </a:cxn>
                    <a:cxn ang="0">
                      <a:pos x="444" y="13"/>
                    </a:cxn>
                    <a:cxn ang="0">
                      <a:pos x="442" y="24"/>
                    </a:cxn>
                    <a:cxn ang="0">
                      <a:pos x="439" y="30"/>
                    </a:cxn>
                    <a:cxn ang="0">
                      <a:pos x="434" y="34"/>
                    </a:cxn>
                    <a:cxn ang="0">
                      <a:pos x="428" y="38"/>
                    </a:cxn>
                    <a:cxn ang="0">
                      <a:pos x="427" y="42"/>
                    </a:cxn>
                    <a:cxn ang="0">
                      <a:pos x="431" y="47"/>
                    </a:cxn>
                    <a:cxn ang="0">
                      <a:pos x="438" y="58"/>
                    </a:cxn>
                    <a:cxn ang="0">
                      <a:pos x="442" y="58"/>
                    </a:cxn>
                    <a:cxn ang="0">
                      <a:pos x="447" y="61"/>
                    </a:cxn>
                    <a:cxn ang="0">
                      <a:pos x="451" y="66"/>
                    </a:cxn>
                    <a:cxn ang="0">
                      <a:pos x="453" y="214"/>
                    </a:cxn>
                    <a:cxn ang="0">
                      <a:pos x="443" y="214"/>
                    </a:cxn>
                    <a:cxn ang="0">
                      <a:pos x="444" y="219"/>
                    </a:cxn>
                    <a:cxn ang="0">
                      <a:pos x="447" y="225"/>
                    </a:cxn>
                    <a:cxn ang="0">
                      <a:pos x="447" y="230"/>
                    </a:cxn>
                    <a:cxn ang="0">
                      <a:pos x="444" y="232"/>
                    </a:cxn>
                    <a:cxn ang="0">
                      <a:pos x="446" y="237"/>
                    </a:cxn>
                    <a:cxn ang="0">
                      <a:pos x="451" y="242"/>
                    </a:cxn>
                    <a:cxn ang="0">
                      <a:pos x="451" y="248"/>
                    </a:cxn>
                    <a:cxn ang="0">
                      <a:pos x="449" y="252"/>
                    </a:cxn>
                    <a:cxn ang="0">
                      <a:pos x="449" y="257"/>
                    </a:cxn>
                    <a:cxn ang="0">
                      <a:pos x="446" y="268"/>
                    </a:cxn>
                    <a:cxn ang="0">
                      <a:pos x="444" y="270"/>
                    </a:cxn>
                    <a:cxn ang="0">
                      <a:pos x="442" y="274"/>
                    </a:cxn>
                    <a:cxn ang="0">
                      <a:pos x="443" y="279"/>
                    </a:cxn>
                    <a:cxn ang="0">
                      <a:pos x="449" y="284"/>
                    </a:cxn>
                    <a:cxn ang="0">
                      <a:pos x="450" y="295"/>
                    </a:cxn>
                    <a:cxn ang="0">
                      <a:pos x="446" y="294"/>
                    </a:cxn>
                    <a:cxn ang="0">
                      <a:pos x="440" y="289"/>
                    </a:cxn>
                    <a:cxn ang="0">
                      <a:pos x="438" y="283"/>
                    </a:cxn>
                    <a:cxn ang="0">
                      <a:pos x="432" y="282"/>
                    </a:cxn>
                    <a:cxn ang="0">
                      <a:pos x="427" y="276"/>
                    </a:cxn>
                    <a:cxn ang="0">
                      <a:pos x="423" y="278"/>
                    </a:cxn>
                    <a:cxn ang="0">
                      <a:pos x="421" y="275"/>
                    </a:cxn>
                    <a:cxn ang="0">
                      <a:pos x="416" y="274"/>
                    </a:cxn>
                    <a:cxn ang="0">
                      <a:pos x="411" y="272"/>
                    </a:cxn>
                    <a:cxn ang="0">
                      <a:pos x="402" y="266"/>
                    </a:cxn>
                    <a:cxn ang="0">
                      <a:pos x="379" y="267"/>
                    </a:cxn>
                    <a:cxn ang="0">
                      <a:pos x="369" y="266"/>
                    </a:cxn>
                    <a:cxn ang="0">
                      <a:pos x="364" y="271"/>
                    </a:cxn>
                    <a:cxn ang="0">
                      <a:pos x="359" y="274"/>
                    </a:cxn>
                    <a:cxn ang="0">
                      <a:pos x="337" y="261"/>
                    </a:cxn>
                    <a:cxn ang="0">
                      <a:pos x="331" y="255"/>
                    </a:cxn>
                    <a:cxn ang="0">
                      <a:pos x="264" y="253"/>
                    </a:cxn>
                    <a:cxn ang="0">
                      <a:pos x="165" y="249"/>
                    </a:cxn>
                    <a:cxn ang="0">
                      <a:pos x="62" y="244"/>
                    </a:cxn>
                    <a:cxn ang="0">
                      <a:pos x="0" y="240"/>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7" name="Freeform 125">
                  <a:extLst>
                    <a:ext uri="{FF2B5EF4-FFF2-40B4-BE49-F238E27FC236}">
                      <a16:creationId xmlns:a16="http://schemas.microsoft.com/office/drawing/2014/main" id="{A13C1BCB-DA13-9E28-D87F-287065CCF097}"/>
                    </a:ext>
                  </a:extLst>
                </p:cNvPr>
                <p:cNvSpPr>
                  <a:spLocks/>
                </p:cNvSpPr>
                <p:nvPr/>
              </p:nvSpPr>
              <p:spPr bwMode="auto">
                <a:xfrm>
                  <a:off x="3501" y="1410"/>
                  <a:ext cx="425" cy="261"/>
                </a:xfrm>
                <a:custGeom>
                  <a:avLst/>
                  <a:gdLst/>
                  <a:ahLst/>
                  <a:cxnLst>
                    <a:cxn ang="0">
                      <a:pos x="0" y="248"/>
                    </a:cxn>
                    <a:cxn ang="0">
                      <a:pos x="17" y="1"/>
                    </a:cxn>
                    <a:cxn ang="0">
                      <a:pos x="17" y="0"/>
                    </a:cxn>
                    <a:cxn ang="0">
                      <a:pos x="103" y="5"/>
                    </a:cxn>
                    <a:cxn ang="0">
                      <a:pos x="230" y="10"/>
                    </a:cxn>
                    <a:cxn ang="0">
                      <a:pos x="340" y="13"/>
                    </a:cxn>
                    <a:cxn ang="0">
                      <a:pos x="389" y="13"/>
                    </a:cxn>
                    <a:cxn ang="0">
                      <a:pos x="387" y="16"/>
                    </a:cxn>
                    <a:cxn ang="0">
                      <a:pos x="387" y="16"/>
                    </a:cxn>
                    <a:cxn ang="0">
                      <a:pos x="390" y="20"/>
                    </a:cxn>
                    <a:cxn ang="0">
                      <a:pos x="393" y="35"/>
                    </a:cxn>
                    <a:cxn ang="0">
                      <a:pos x="396" y="40"/>
                    </a:cxn>
                    <a:cxn ang="0">
                      <a:pos x="392" y="50"/>
                    </a:cxn>
                    <a:cxn ang="0">
                      <a:pos x="394" y="61"/>
                    </a:cxn>
                    <a:cxn ang="0">
                      <a:pos x="393" y="65"/>
                    </a:cxn>
                    <a:cxn ang="0">
                      <a:pos x="394" y="67"/>
                    </a:cxn>
                    <a:cxn ang="0">
                      <a:pos x="393" y="78"/>
                    </a:cxn>
                    <a:cxn ang="0">
                      <a:pos x="394" y="84"/>
                    </a:cxn>
                    <a:cxn ang="0">
                      <a:pos x="400" y="101"/>
                    </a:cxn>
                    <a:cxn ang="0">
                      <a:pos x="400" y="104"/>
                    </a:cxn>
                    <a:cxn ang="0">
                      <a:pos x="406" y="119"/>
                    </a:cxn>
                    <a:cxn ang="0">
                      <a:pos x="409" y="131"/>
                    </a:cxn>
                    <a:cxn ang="0">
                      <a:pos x="409" y="136"/>
                    </a:cxn>
                    <a:cxn ang="0">
                      <a:pos x="408" y="141"/>
                    </a:cxn>
                    <a:cxn ang="0">
                      <a:pos x="409" y="146"/>
                    </a:cxn>
                    <a:cxn ang="0">
                      <a:pos x="409" y="157"/>
                    </a:cxn>
                    <a:cxn ang="0">
                      <a:pos x="411" y="168"/>
                    </a:cxn>
                    <a:cxn ang="0">
                      <a:pos x="411" y="176"/>
                    </a:cxn>
                    <a:cxn ang="0">
                      <a:pos x="413" y="181"/>
                    </a:cxn>
                    <a:cxn ang="0">
                      <a:pos x="412" y="187"/>
                    </a:cxn>
                    <a:cxn ang="0">
                      <a:pos x="413" y="206"/>
                    </a:cxn>
                    <a:cxn ang="0">
                      <a:pos x="416" y="211"/>
                    </a:cxn>
                    <a:cxn ang="0">
                      <a:pos x="415" y="217"/>
                    </a:cxn>
                    <a:cxn ang="0">
                      <a:pos x="417" y="222"/>
                    </a:cxn>
                    <a:cxn ang="0">
                      <a:pos x="423" y="230"/>
                    </a:cxn>
                    <a:cxn ang="0">
                      <a:pos x="424" y="235"/>
                    </a:cxn>
                    <a:cxn ang="0">
                      <a:pos x="424" y="241"/>
                    </a:cxn>
                    <a:cxn ang="0">
                      <a:pos x="425" y="252"/>
                    </a:cxn>
                    <a:cxn ang="0">
                      <a:pos x="425" y="256"/>
                    </a:cxn>
                    <a:cxn ang="0">
                      <a:pos x="425" y="261"/>
                    </a:cxn>
                    <a:cxn ang="0">
                      <a:pos x="320" y="261"/>
                    </a:cxn>
                    <a:cxn ang="0">
                      <a:pos x="214" y="259"/>
                    </a:cxn>
                    <a:cxn ang="0">
                      <a:pos x="101" y="254"/>
                    </a:cxn>
                    <a:cxn ang="0">
                      <a:pos x="0" y="248"/>
                    </a:cxn>
                  </a:cxnLst>
                  <a:rect l="0" t="0" r="r" b="b"/>
                  <a:pathLst>
                    <a:path w="425" h="261">
                      <a:moveTo>
                        <a:pt x="0" y="248"/>
                      </a:moveTo>
                      <a:lnTo>
                        <a:pt x="17" y="1"/>
                      </a:lnTo>
                      <a:lnTo>
                        <a:pt x="17" y="0"/>
                      </a:lnTo>
                      <a:lnTo>
                        <a:pt x="103" y="5"/>
                      </a:lnTo>
                      <a:lnTo>
                        <a:pt x="230" y="10"/>
                      </a:lnTo>
                      <a:lnTo>
                        <a:pt x="340" y="13"/>
                      </a:lnTo>
                      <a:lnTo>
                        <a:pt x="389" y="13"/>
                      </a:lnTo>
                      <a:lnTo>
                        <a:pt x="387" y="16"/>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8" name="Freeform 126">
                  <a:extLst>
                    <a:ext uri="{FF2B5EF4-FFF2-40B4-BE49-F238E27FC236}">
                      <a16:creationId xmlns:a16="http://schemas.microsoft.com/office/drawing/2014/main" id="{740482BC-0801-5A5A-6A5E-475A4BE3C039}"/>
                    </a:ext>
                  </a:extLst>
                </p:cNvPr>
                <p:cNvSpPr>
                  <a:spLocks/>
                </p:cNvSpPr>
                <p:nvPr/>
              </p:nvSpPr>
              <p:spPr bwMode="auto">
                <a:xfrm>
                  <a:off x="3501" y="1410"/>
                  <a:ext cx="425" cy="261"/>
                </a:xfrm>
                <a:custGeom>
                  <a:avLst/>
                  <a:gdLst/>
                  <a:ahLst/>
                  <a:cxnLst>
                    <a:cxn ang="0">
                      <a:pos x="0" y="248"/>
                    </a:cxn>
                    <a:cxn ang="0">
                      <a:pos x="17" y="1"/>
                    </a:cxn>
                    <a:cxn ang="0">
                      <a:pos x="17" y="0"/>
                    </a:cxn>
                    <a:cxn ang="0">
                      <a:pos x="103" y="5"/>
                    </a:cxn>
                    <a:cxn ang="0">
                      <a:pos x="230" y="10"/>
                    </a:cxn>
                    <a:cxn ang="0">
                      <a:pos x="340" y="13"/>
                    </a:cxn>
                    <a:cxn ang="0">
                      <a:pos x="389" y="13"/>
                    </a:cxn>
                    <a:cxn ang="0">
                      <a:pos x="387" y="16"/>
                    </a:cxn>
                    <a:cxn ang="0">
                      <a:pos x="387" y="16"/>
                    </a:cxn>
                    <a:cxn ang="0">
                      <a:pos x="390" y="20"/>
                    </a:cxn>
                    <a:cxn ang="0">
                      <a:pos x="393" y="35"/>
                    </a:cxn>
                    <a:cxn ang="0">
                      <a:pos x="396" y="40"/>
                    </a:cxn>
                    <a:cxn ang="0">
                      <a:pos x="392" y="50"/>
                    </a:cxn>
                    <a:cxn ang="0">
                      <a:pos x="394" y="61"/>
                    </a:cxn>
                    <a:cxn ang="0">
                      <a:pos x="393" y="65"/>
                    </a:cxn>
                    <a:cxn ang="0">
                      <a:pos x="394" y="67"/>
                    </a:cxn>
                    <a:cxn ang="0">
                      <a:pos x="393" y="78"/>
                    </a:cxn>
                    <a:cxn ang="0">
                      <a:pos x="394" y="84"/>
                    </a:cxn>
                    <a:cxn ang="0">
                      <a:pos x="400" y="101"/>
                    </a:cxn>
                    <a:cxn ang="0">
                      <a:pos x="400" y="104"/>
                    </a:cxn>
                    <a:cxn ang="0">
                      <a:pos x="406" y="119"/>
                    </a:cxn>
                    <a:cxn ang="0">
                      <a:pos x="409" y="131"/>
                    </a:cxn>
                    <a:cxn ang="0">
                      <a:pos x="409" y="136"/>
                    </a:cxn>
                    <a:cxn ang="0">
                      <a:pos x="408" y="141"/>
                    </a:cxn>
                    <a:cxn ang="0">
                      <a:pos x="409" y="146"/>
                    </a:cxn>
                    <a:cxn ang="0">
                      <a:pos x="409" y="157"/>
                    </a:cxn>
                    <a:cxn ang="0">
                      <a:pos x="411" y="168"/>
                    </a:cxn>
                    <a:cxn ang="0">
                      <a:pos x="411" y="176"/>
                    </a:cxn>
                    <a:cxn ang="0">
                      <a:pos x="413" y="181"/>
                    </a:cxn>
                    <a:cxn ang="0">
                      <a:pos x="412" y="187"/>
                    </a:cxn>
                    <a:cxn ang="0">
                      <a:pos x="413" y="206"/>
                    </a:cxn>
                    <a:cxn ang="0">
                      <a:pos x="416" y="211"/>
                    </a:cxn>
                    <a:cxn ang="0">
                      <a:pos x="415" y="217"/>
                    </a:cxn>
                    <a:cxn ang="0">
                      <a:pos x="417" y="222"/>
                    </a:cxn>
                    <a:cxn ang="0">
                      <a:pos x="423" y="230"/>
                    </a:cxn>
                    <a:cxn ang="0">
                      <a:pos x="424" y="235"/>
                    </a:cxn>
                    <a:cxn ang="0">
                      <a:pos x="424" y="241"/>
                    </a:cxn>
                    <a:cxn ang="0">
                      <a:pos x="425" y="252"/>
                    </a:cxn>
                    <a:cxn ang="0">
                      <a:pos x="425" y="256"/>
                    </a:cxn>
                    <a:cxn ang="0">
                      <a:pos x="425" y="261"/>
                    </a:cxn>
                    <a:cxn ang="0">
                      <a:pos x="320" y="261"/>
                    </a:cxn>
                    <a:cxn ang="0">
                      <a:pos x="214" y="259"/>
                    </a:cxn>
                    <a:cxn ang="0">
                      <a:pos x="101" y="254"/>
                    </a:cxn>
                    <a:cxn ang="0">
                      <a:pos x="0" y="248"/>
                    </a:cxn>
                  </a:cxnLst>
                  <a:rect l="0" t="0" r="r" b="b"/>
                  <a:pathLst>
                    <a:path w="425" h="261">
                      <a:moveTo>
                        <a:pt x="0" y="248"/>
                      </a:moveTo>
                      <a:lnTo>
                        <a:pt x="17" y="1"/>
                      </a:lnTo>
                      <a:lnTo>
                        <a:pt x="17" y="0"/>
                      </a:lnTo>
                      <a:lnTo>
                        <a:pt x="103" y="5"/>
                      </a:lnTo>
                      <a:lnTo>
                        <a:pt x="230" y="10"/>
                      </a:lnTo>
                      <a:lnTo>
                        <a:pt x="340" y="13"/>
                      </a:lnTo>
                      <a:lnTo>
                        <a:pt x="389" y="13"/>
                      </a:lnTo>
                      <a:lnTo>
                        <a:pt x="387" y="16"/>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09" name="Freeform 127">
                  <a:extLst>
                    <a:ext uri="{FF2B5EF4-FFF2-40B4-BE49-F238E27FC236}">
                      <a16:creationId xmlns:a16="http://schemas.microsoft.com/office/drawing/2014/main" id="{1AB74AEB-0170-1853-1C26-2BC0A585BA68}"/>
                    </a:ext>
                  </a:extLst>
                </p:cNvPr>
                <p:cNvSpPr>
                  <a:spLocks/>
                </p:cNvSpPr>
                <p:nvPr/>
              </p:nvSpPr>
              <p:spPr bwMode="auto">
                <a:xfrm>
                  <a:off x="3510" y="2397"/>
                  <a:ext cx="562" cy="286"/>
                </a:xfrm>
                <a:custGeom>
                  <a:avLst/>
                  <a:gdLst/>
                  <a:ahLst/>
                  <a:cxnLst>
                    <a:cxn ang="0">
                      <a:pos x="3" y="0"/>
                    </a:cxn>
                    <a:cxn ang="0">
                      <a:pos x="170" y="8"/>
                    </a:cxn>
                    <a:cxn ang="0">
                      <a:pos x="465" y="12"/>
                    </a:cxn>
                    <a:cxn ang="0">
                      <a:pos x="547" y="51"/>
                    </a:cxn>
                    <a:cxn ang="0">
                      <a:pos x="560" y="142"/>
                    </a:cxn>
                    <a:cxn ang="0">
                      <a:pos x="547" y="283"/>
                    </a:cxn>
                    <a:cxn ang="0">
                      <a:pos x="537" y="278"/>
                    </a:cxn>
                    <a:cxn ang="0">
                      <a:pos x="514" y="263"/>
                    </a:cxn>
                    <a:cxn ang="0">
                      <a:pos x="506" y="267"/>
                    </a:cxn>
                    <a:cxn ang="0">
                      <a:pos x="498" y="270"/>
                    </a:cxn>
                    <a:cxn ang="0">
                      <a:pos x="488" y="263"/>
                    </a:cxn>
                    <a:cxn ang="0">
                      <a:pos x="473" y="271"/>
                    </a:cxn>
                    <a:cxn ang="0">
                      <a:pos x="463" y="267"/>
                    </a:cxn>
                    <a:cxn ang="0">
                      <a:pos x="452" y="272"/>
                    </a:cxn>
                    <a:cxn ang="0">
                      <a:pos x="441" y="279"/>
                    </a:cxn>
                    <a:cxn ang="0">
                      <a:pos x="433" y="279"/>
                    </a:cxn>
                    <a:cxn ang="0">
                      <a:pos x="422" y="274"/>
                    </a:cxn>
                    <a:cxn ang="0">
                      <a:pos x="414" y="268"/>
                    </a:cxn>
                    <a:cxn ang="0">
                      <a:pos x="404" y="270"/>
                    </a:cxn>
                    <a:cxn ang="0">
                      <a:pos x="395" y="263"/>
                    </a:cxn>
                    <a:cxn ang="0">
                      <a:pos x="392" y="267"/>
                    </a:cxn>
                    <a:cxn ang="0">
                      <a:pos x="385" y="281"/>
                    </a:cxn>
                    <a:cxn ang="0">
                      <a:pos x="380" y="281"/>
                    </a:cxn>
                    <a:cxn ang="0">
                      <a:pos x="380" y="270"/>
                    </a:cxn>
                    <a:cxn ang="0">
                      <a:pos x="366" y="274"/>
                    </a:cxn>
                    <a:cxn ang="0">
                      <a:pos x="360" y="267"/>
                    </a:cxn>
                    <a:cxn ang="0">
                      <a:pos x="351" y="263"/>
                    </a:cxn>
                    <a:cxn ang="0">
                      <a:pos x="338" y="268"/>
                    </a:cxn>
                    <a:cxn ang="0">
                      <a:pos x="328" y="270"/>
                    </a:cxn>
                    <a:cxn ang="0">
                      <a:pos x="327" y="259"/>
                    </a:cxn>
                    <a:cxn ang="0">
                      <a:pos x="317" y="253"/>
                    </a:cxn>
                    <a:cxn ang="0">
                      <a:pos x="313" y="248"/>
                    </a:cxn>
                    <a:cxn ang="0">
                      <a:pos x="297" y="251"/>
                    </a:cxn>
                    <a:cxn ang="0">
                      <a:pos x="288" y="249"/>
                    </a:cxn>
                    <a:cxn ang="0">
                      <a:pos x="279" y="245"/>
                    </a:cxn>
                    <a:cxn ang="0">
                      <a:pos x="263" y="243"/>
                    </a:cxn>
                    <a:cxn ang="0">
                      <a:pos x="254" y="241"/>
                    </a:cxn>
                    <a:cxn ang="0">
                      <a:pos x="246" y="240"/>
                    </a:cxn>
                    <a:cxn ang="0">
                      <a:pos x="244" y="229"/>
                    </a:cxn>
                    <a:cxn ang="0">
                      <a:pos x="235" y="222"/>
                    </a:cxn>
                    <a:cxn ang="0">
                      <a:pos x="231" y="225"/>
                    </a:cxn>
                    <a:cxn ang="0">
                      <a:pos x="220" y="224"/>
                    </a:cxn>
                    <a:cxn ang="0">
                      <a:pos x="210" y="224"/>
                    </a:cxn>
                    <a:cxn ang="0">
                      <a:pos x="195" y="209"/>
                    </a:cxn>
                    <a:cxn ang="0">
                      <a:pos x="191" y="199"/>
                    </a:cxn>
                    <a:cxn ang="0">
                      <a:pos x="190" y="50"/>
                    </a:cxn>
                    <a:cxn ang="0">
                      <a:pos x="157" y="49"/>
                    </a:cxn>
                    <a:cxn ang="0">
                      <a:pos x="0" y="40"/>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0" name="Freeform 128">
                  <a:extLst>
                    <a:ext uri="{FF2B5EF4-FFF2-40B4-BE49-F238E27FC236}">
                      <a16:creationId xmlns:a16="http://schemas.microsoft.com/office/drawing/2014/main" id="{AC70DDB4-8069-573F-B792-88CB700E1880}"/>
                    </a:ext>
                  </a:extLst>
                </p:cNvPr>
                <p:cNvSpPr>
                  <a:spLocks/>
                </p:cNvSpPr>
                <p:nvPr/>
              </p:nvSpPr>
              <p:spPr bwMode="auto">
                <a:xfrm>
                  <a:off x="3510" y="2397"/>
                  <a:ext cx="562" cy="286"/>
                </a:xfrm>
                <a:custGeom>
                  <a:avLst/>
                  <a:gdLst/>
                  <a:ahLst/>
                  <a:cxnLst>
                    <a:cxn ang="0">
                      <a:pos x="3" y="0"/>
                    </a:cxn>
                    <a:cxn ang="0">
                      <a:pos x="170" y="8"/>
                    </a:cxn>
                    <a:cxn ang="0">
                      <a:pos x="465" y="12"/>
                    </a:cxn>
                    <a:cxn ang="0">
                      <a:pos x="547" y="51"/>
                    </a:cxn>
                    <a:cxn ang="0">
                      <a:pos x="560" y="142"/>
                    </a:cxn>
                    <a:cxn ang="0">
                      <a:pos x="547" y="283"/>
                    </a:cxn>
                    <a:cxn ang="0">
                      <a:pos x="537" y="278"/>
                    </a:cxn>
                    <a:cxn ang="0">
                      <a:pos x="514" y="263"/>
                    </a:cxn>
                    <a:cxn ang="0">
                      <a:pos x="506" y="267"/>
                    </a:cxn>
                    <a:cxn ang="0">
                      <a:pos x="498" y="270"/>
                    </a:cxn>
                    <a:cxn ang="0">
                      <a:pos x="488" y="263"/>
                    </a:cxn>
                    <a:cxn ang="0">
                      <a:pos x="473" y="271"/>
                    </a:cxn>
                    <a:cxn ang="0">
                      <a:pos x="463" y="267"/>
                    </a:cxn>
                    <a:cxn ang="0">
                      <a:pos x="452" y="272"/>
                    </a:cxn>
                    <a:cxn ang="0">
                      <a:pos x="441" y="279"/>
                    </a:cxn>
                    <a:cxn ang="0">
                      <a:pos x="433" y="279"/>
                    </a:cxn>
                    <a:cxn ang="0">
                      <a:pos x="422" y="274"/>
                    </a:cxn>
                    <a:cxn ang="0">
                      <a:pos x="414" y="268"/>
                    </a:cxn>
                    <a:cxn ang="0">
                      <a:pos x="404" y="270"/>
                    </a:cxn>
                    <a:cxn ang="0">
                      <a:pos x="395" y="263"/>
                    </a:cxn>
                    <a:cxn ang="0">
                      <a:pos x="392" y="267"/>
                    </a:cxn>
                    <a:cxn ang="0">
                      <a:pos x="385" y="281"/>
                    </a:cxn>
                    <a:cxn ang="0">
                      <a:pos x="380" y="281"/>
                    </a:cxn>
                    <a:cxn ang="0">
                      <a:pos x="380" y="270"/>
                    </a:cxn>
                    <a:cxn ang="0">
                      <a:pos x="366" y="274"/>
                    </a:cxn>
                    <a:cxn ang="0">
                      <a:pos x="360" y="267"/>
                    </a:cxn>
                    <a:cxn ang="0">
                      <a:pos x="351" y="263"/>
                    </a:cxn>
                    <a:cxn ang="0">
                      <a:pos x="338" y="268"/>
                    </a:cxn>
                    <a:cxn ang="0">
                      <a:pos x="328" y="270"/>
                    </a:cxn>
                    <a:cxn ang="0">
                      <a:pos x="327" y="259"/>
                    </a:cxn>
                    <a:cxn ang="0">
                      <a:pos x="317" y="253"/>
                    </a:cxn>
                    <a:cxn ang="0">
                      <a:pos x="313" y="248"/>
                    </a:cxn>
                    <a:cxn ang="0">
                      <a:pos x="297" y="251"/>
                    </a:cxn>
                    <a:cxn ang="0">
                      <a:pos x="288" y="249"/>
                    </a:cxn>
                    <a:cxn ang="0">
                      <a:pos x="279" y="245"/>
                    </a:cxn>
                    <a:cxn ang="0">
                      <a:pos x="263" y="243"/>
                    </a:cxn>
                    <a:cxn ang="0">
                      <a:pos x="254" y="241"/>
                    </a:cxn>
                    <a:cxn ang="0">
                      <a:pos x="246" y="240"/>
                    </a:cxn>
                    <a:cxn ang="0">
                      <a:pos x="244" y="229"/>
                    </a:cxn>
                    <a:cxn ang="0">
                      <a:pos x="235" y="222"/>
                    </a:cxn>
                    <a:cxn ang="0">
                      <a:pos x="231" y="225"/>
                    </a:cxn>
                    <a:cxn ang="0">
                      <a:pos x="220" y="224"/>
                    </a:cxn>
                    <a:cxn ang="0">
                      <a:pos x="210" y="224"/>
                    </a:cxn>
                    <a:cxn ang="0">
                      <a:pos x="195" y="209"/>
                    </a:cxn>
                    <a:cxn ang="0">
                      <a:pos x="191" y="199"/>
                    </a:cxn>
                    <a:cxn ang="0">
                      <a:pos x="190" y="50"/>
                    </a:cxn>
                    <a:cxn ang="0">
                      <a:pos x="157" y="49"/>
                    </a:cxn>
                    <a:cxn ang="0">
                      <a:pos x="0" y="40"/>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1" name="Freeform 129">
                  <a:extLst>
                    <a:ext uri="{FF2B5EF4-FFF2-40B4-BE49-F238E27FC236}">
                      <a16:creationId xmlns:a16="http://schemas.microsoft.com/office/drawing/2014/main" id="{533E4631-8E7D-B7D4-6454-CBDB1B543BDA}"/>
                    </a:ext>
                  </a:extLst>
                </p:cNvPr>
                <p:cNvSpPr>
                  <a:spLocks/>
                </p:cNvSpPr>
                <p:nvPr/>
              </p:nvSpPr>
              <p:spPr bwMode="auto">
                <a:xfrm>
                  <a:off x="3577" y="2153"/>
                  <a:ext cx="478" cy="256"/>
                </a:xfrm>
                <a:custGeom>
                  <a:avLst/>
                  <a:gdLst/>
                  <a:ahLst/>
                  <a:cxnLst>
                    <a:cxn ang="0">
                      <a:pos x="0" y="248"/>
                    </a:cxn>
                    <a:cxn ang="0">
                      <a:pos x="12" y="0"/>
                    </a:cxn>
                    <a:cxn ang="0">
                      <a:pos x="90" y="4"/>
                    </a:cxn>
                    <a:cxn ang="0">
                      <a:pos x="244" y="8"/>
                    </a:cxn>
                    <a:cxn ang="0">
                      <a:pos x="325" y="8"/>
                    </a:cxn>
                    <a:cxn ang="0">
                      <a:pos x="429" y="6"/>
                    </a:cxn>
                    <a:cxn ang="0">
                      <a:pos x="444" y="17"/>
                    </a:cxn>
                    <a:cxn ang="0">
                      <a:pos x="448" y="15"/>
                    </a:cxn>
                    <a:cxn ang="0">
                      <a:pos x="453" y="16"/>
                    </a:cxn>
                    <a:cxn ang="0">
                      <a:pos x="457" y="21"/>
                    </a:cxn>
                    <a:cxn ang="0">
                      <a:pos x="458" y="27"/>
                    </a:cxn>
                    <a:cxn ang="0">
                      <a:pos x="457" y="28"/>
                    </a:cxn>
                    <a:cxn ang="0">
                      <a:pos x="451" y="28"/>
                    </a:cxn>
                    <a:cxn ang="0">
                      <a:pos x="450" y="34"/>
                    </a:cxn>
                    <a:cxn ang="0">
                      <a:pos x="443" y="42"/>
                    </a:cxn>
                    <a:cxn ang="0">
                      <a:pos x="446" y="47"/>
                    </a:cxn>
                    <a:cxn ang="0">
                      <a:pos x="450" y="54"/>
                    </a:cxn>
                    <a:cxn ang="0">
                      <a:pos x="457" y="58"/>
                    </a:cxn>
                    <a:cxn ang="0">
                      <a:pos x="457" y="63"/>
                    </a:cxn>
                    <a:cxn ang="0">
                      <a:pos x="465" y="73"/>
                    </a:cxn>
                    <a:cxn ang="0">
                      <a:pos x="469" y="74"/>
                    </a:cxn>
                    <a:cxn ang="0">
                      <a:pos x="474" y="78"/>
                    </a:cxn>
                    <a:cxn ang="0">
                      <a:pos x="478" y="253"/>
                    </a:cxn>
                    <a:cxn ang="0">
                      <a:pos x="398" y="256"/>
                    </a:cxn>
                    <a:cxn ang="0">
                      <a:pos x="250" y="256"/>
                    </a:cxn>
                    <a:cxn ang="0">
                      <a:pos x="103" y="252"/>
                    </a:cxn>
                    <a:cxn ang="0">
                      <a:pos x="0" y="248"/>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2" name="Freeform 130">
                  <a:extLst>
                    <a:ext uri="{FF2B5EF4-FFF2-40B4-BE49-F238E27FC236}">
                      <a16:creationId xmlns:a16="http://schemas.microsoft.com/office/drawing/2014/main" id="{9501EF6E-8DC4-17EB-13EB-D93AB1650D66}"/>
                    </a:ext>
                  </a:extLst>
                </p:cNvPr>
                <p:cNvSpPr>
                  <a:spLocks/>
                </p:cNvSpPr>
                <p:nvPr/>
              </p:nvSpPr>
              <p:spPr bwMode="auto">
                <a:xfrm>
                  <a:off x="3577" y="2153"/>
                  <a:ext cx="478" cy="256"/>
                </a:xfrm>
                <a:custGeom>
                  <a:avLst/>
                  <a:gdLst/>
                  <a:ahLst/>
                  <a:cxnLst>
                    <a:cxn ang="0">
                      <a:pos x="0" y="248"/>
                    </a:cxn>
                    <a:cxn ang="0">
                      <a:pos x="12" y="0"/>
                    </a:cxn>
                    <a:cxn ang="0">
                      <a:pos x="90" y="4"/>
                    </a:cxn>
                    <a:cxn ang="0">
                      <a:pos x="244" y="8"/>
                    </a:cxn>
                    <a:cxn ang="0">
                      <a:pos x="325" y="8"/>
                    </a:cxn>
                    <a:cxn ang="0">
                      <a:pos x="429" y="6"/>
                    </a:cxn>
                    <a:cxn ang="0">
                      <a:pos x="444" y="17"/>
                    </a:cxn>
                    <a:cxn ang="0">
                      <a:pos x="448" y="15"/>
                    </a:cxn>
                    <a:cxn ang="0">
                      <a:pos x="453" y="16"/>
                    </a:cxn>
                    <a:cxn ang="0">
                      <a:pos x="457" y="21"/>
                    </a:cxn>
                    <a:cxn ang="0">
                      <a:pos x="458" y="27"/>
                    </a:cxn>
                    <a:cxn ang="0">
                      <a:pos x="457" y="28"/>
                    </a:cxn>
                    <a:cxn ang="0">
                      <a:pos x="451" y="28"/>
                    </a:cxn>
                    <a:cxn ang="0">
                      <a:pos x="450" y="34"/>
                    </a:cxn>
                    <a:cxn ang="0">
                      <a:pos x="443" y="42"/>
                    </a:cxn>
                    <a:cxn ang="0">
                      <a:pos x="446" y="47"/>
                    </a:cxn>
                    <a:cxn ang="0">
                      <a:pos x="450" y="54"/>
                    </a:cxn>
                    <a:cxn ang="0">
                      <a:pos x="457" y="58"/>
                    </a:cxn>
                    <a:cxn ang="0">
                      <a:pos x="457" y="63"/>
                    </a:cxn>
                    <a:cxn ang="0">
                      <a:pos x="465" y="73"/>
                    </a:cxn>
                    <a:cxn ang="0">
                      <a:pos x="469" y="74"/>
                    </a:cxn>
                    <a:cxn ang="0">
                      <a:pos x="474" y="78"/>
                    </a:cxn>
                    <a:cxn ang="0">
                      <a:pos x="478" y="253"/>
                    </a:cxn>
                    <a:cxn ang="0">
                      <a:pos x="398" y="256"/>
                    </a:cxn>
                    <a:cxn ang="0">
                      <a:pos x="250" y="256"/>
                    </a:cxn>
                    <a:cxn ang="0">
                      <a:pos x="103" y="252"/>
                    </a:cxn>
                    <a:cxn ang="0">
                      <a:pos x="0" y="248"/>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3" name="Freeform 131">
                  <a:extLst>
                    <a:ext uri="{FF2B5EF4-FFF2-40B4-BE49-F238E27FC236}">
                      <a16:creationId xmlns:a16="http://schemas.microsoft.com/office/drawing/2014/main" id="{696966CB-6E62-8F51-6008-A0D0AC39DA97}"/>
                    </a:ext>
                  </a:extLst>
                </p:cNvPr>
                <p:cNvSpPr>
                  <a:spLocks/>
                </p:cNvSpPr>
                <p:nvPr/>
              </p:nvSpPr>
              <p:spPr bwMode="auto">
                <a:xfrm>
                  <a:off x="3888" y="1392"/>
                  <a:ext cx="425" cy="480"/>
                </a:xfrm>
                <a:custGeom>
                  <a:avLst/>
                  <a:gdLst/>
                  <a:ahLst/>
                  <a:cxnLst>
                    <a:cxn ang="0">
                      <a:pos x="113" y="30"/>
                    </a:cxn>
                    <a:cxn ang="0">
                      <a:pos x="117" y="1"/>
                    </a:cxn>
                    <a:cxn ang="0">
                      <a:pos x="135" y="23"/>
                    </a:cxn>
                    <a:cxn ang="0">
                      <a:pos x="143" y="51"/>
                    </a:cxn>
                    <a:cxn ang="0">
                      <a:pos x="165" y="57"/>
                    </a:cxn>
                    <a:cxn ang="0">
                      <a:pos x="194" y="68"/>
                    </a:cxn>
                    <a:cxn ang="0">
                      <a:pos x="213" y="58"/>
                    </a:cxn>
                    <a:cxn ang="0">
                      <a:pos x="222" y="57"/>
                    </a:cxn>
                    <a:cxn ang="0">
                      <a:pos x="253" y="70"/>
                    </a:cxn>
                    <a:cxn ang="0">
                      <a:pos x="264" y="80"/>
                    </a:cxn>
                    <a:cxn ang="0">
                      <a:pos x="274" y="79"/>
                    </a:cxn>
                    <a:cxn ang="0">
                      <a:pos x="289" y="84"/>
                    </a:cxn>
                    <a:cxn ang="0">
                      <a:pos x="315" y="99"/>
                    </a:cxn>
                    <a:cxn ang="0">
                      <a:pos x="338" y="89"/>
                    </a:cxn>
                    <a:cxn ang="0">
                      <a:pos x="353" y="85"/>
                    </a:cxn>
                    <a:cxn ang="0">
                      <a:pos x="363" y="92"/>
                    </a:cxn>
                    <a:cxn ang="0">
                      <a:pos x="384" y="89"/>
                    </a:cxn>
                    <a:cxn ang="0">
                      <a:pos x="401" y="96"/>
                    </a:cxn>
                    <a:cxn ang="0">
                      <a:pos x="425" y="96"/>
                    </a:cxn>
                    <a:cxn ang="0">
                      <a:pos x="409" y="107"/>
                    </a:cxn>
                    <a:cxn ang="0">
                      <a:pos x="376" y="122"/>
                    </a:cxn>
                    <a:cxn ang="0">
                      <a:pos x="336" y="160"/>
                    </a:cxn>
                    <a:cxn ang="0">
                      <a:pos x="312" y="184"/>
                    </a:cxn>
                    <a:cxn ang="0">
                      <a:pos x="289" y="205"/>
                    </a:cxn>
                    <a:cxn ang="0">
                      <a:pos x="284" y="214"/>
                    </a:cxn>
                    <a:cxn ang="0">
                      <a:pos x="281" y="262"/>
                    </a:cxn>
                    <a:cxn ang="0">
                      <a:pos x="257" y="279"/>
                    </a:cxn>
                    <a:cxn ang="0">
                      <a:pos x="249" y="294"/>
                    </a:cxn>
                    <a:cxn ang="0">
                      <a:pos x="258" y="306"/>
                    </a:cxn>
                    <a:cxn ang="0">
                      <a:pos x="260" y="340"/>
                    </a:cxn>
                    <a:cxn ang="0">
                      <a:pos x="260" y="366"/>
                    </a:cxn>
                    <a:cxn ang="0">
                      <a:pos x="270" y="382"/>
                    </a:cxn>
                    <a:cxn ang="0">
                      <a:pos x="288" y="393"/>
                    </a:cxn>
                    <a:cxn ang="0">
                      <a:pos x="308" y="403"/>
                    </a:cxn>
                    <a:cxn ang="0">
                      <a:pos x="331" y="426"/>
                    </a:cxn>
                    <a:cxn ang="0">
                      <a:pos x="346" y="437"/>
                    </a:cxn>
                    <a:cxn ang="0">
                      <a:pos x="354" y="462"/>
                    </a:cxn>
                    <a:cxn ang="0">
                      <a:pos x="293" y="473"/>
                    </a:cxn>
                    <a:cxn ang="0">
                      <a:pos x="47" y="480"/>
                    </a:cxn>
                    <a:cxn ang="0">
                      <a:pos x="36" y="324"/>
                    </a:cxn>
                    <a:cxn ang="0">
                      <a:pos x="21" y="308"/>
                    </a:cxn>
                    <a:cxn ang="0">
                      <a:pos x="33" y="296"/>
                    </a:cxn>
                    <a:cxn ang="0">
                      <a:pos x="38" y="274"/>
                    </a:cxn>
                    <a:cxn ang="0">
                      <a:pos x="37" y="253"/>
                    </a:cxn>
                    <a:cxn ang="0">
                      <a:pos x="28" y="235"/>
                    </a:cxn>
                    <a:cxn ang="0">
                      <a:pos x="25" y="205"/>
                    </a:cxn>
                    <a:cxn ang="0">
                      <a:pos x="24" y="186"/>
                    </a:cxn>
                    <a:cxn ang="0">
                      <a:pos x="21" y="159"/>
                    </a:cxn>
                    <a:cxn ang="0">
                      <a:pos x="19" y="137"/>
                    </a:cxn>
                    <a:cxn ang="0">
                      <a:pos x="7" y="102"/>
                    </a:cxn>
                    <a:cxn ang="0">
                      <a:pos x="6" y="83"/>
                    </a:cxn>
                    <a:cxn ang="0">
                      <a:pos x="9" y="58"/>
                    </a:cxn>
                    <a:cxn ang="0">
                      <a:pos x="0" y="34"/>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0" y="34"/>
                      </a:lnTo>
                      <a:lnTo>
                        <a:pt x="2" y="31"/>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4" name="Freeform 132">
                  <a:extLst>
                    <a:ext uri="{FF2B5EF4-FFF2-40B4-BE49-F238E27FC236}">
                      <a16:creationId xmlns:a16="http://schemas.microsoft.com/office/drawing/2014/main" id="{39E1EE26-7443-94A3-9788-F96035FEB1F9}"/>
                    </a:ext>
                  </a:extLst>
                </p:cNvPr>
                <p:cNvSpPr>
                  <a:spLocks/>
                </p:cNvSpPr>
                <p:nvPr/>
              </p:nvSpPr>
              <p:spPr bwMode="auto">
                <a:xfrm>
                  <a:off x="3888" y="1392"/>
                  <a:ext cx="425" cy="480"/>
                </a:xfrm>
                <a:custGeom>
                  <a:avLst/>
                  <a:gdLst/>
                  <a:ahLst/>
                  <a:cxnLst>
                    <a:cxn ang="0">
                      <a:pos x="113" y="30"/>
                    </a:cxn>
                    <a:cxn ang="0">
                      <a:pos x="117" y="1"/>
                    </a:cxn>
                    <a:cxn ang="0">
                      <a:pos x="135" y="23"/>
                    </a:cxn>
                    <a:cxn ang="0">
                      <a:pos x="143" y="51"/>
                    </a:cxn>
                    <a:cxn ang="0">
                      <a:pos x="165" y="57"/>
                    </a:cxn>
                    <a:cxn ang="0">
                      <a:pos x="194" y="68"/>
                    </a:cxn>
                    <a:cxn ang="0">
                      <a:pos x="213" y="58"/>
                    </a:cxn>
                    <a:cxn ang="0">
                      <a:pos x="222" y="57"/>
                    </a:cxn>
                    <a:cxn ang="0">
                      <a:pos x="253" y="70"/>
                    </a:cxn>
                    <a:cxn ang="0">
                      <a:pos x="264" y="80"/>
                    </a:cxn>
                    <a:cxn ang="0">
                      <a:pos x="274" y="79"/>
                    </a:cxn>
                    <a:cxn ang="0">
                      <a:pos x="289" y="84"/>
                    </a:cxn>
                    <a:cxn ang="0">
                      <a:pos x="315" y="99"/>
                    </a:cxn>
                    <a:cxn ang="0">
                      <a:pos x="338" y="89"/>
                    </a:cxn>
                    <a:cxn ang="0">
                      <a:pos x="353" y="85"/>
                    </a:cxn>
                    <a:cxn ang="0">
                      <a:pos x="363" y="92"/>
                    </a:cxn>
                    <a:cxn ang="0">
                      <a:pos x="384" y="89"/>
                    </a:cxn>
                    <a:cxn ang="0">
                      <a:pos x="401" y="96"/>
                    </a:cxn>
                    <a:cxn ang="0">
                      <a:pos x="425" y="96"/>
                    </a:cxn>
                    <a:cxn ang="0">
                      <a:pos x="409" y="107"/>
                    </a:cxn>
                    <a:cxn ang="0">
                      <a:pos x="376" y="122"/>
                    </a:cxn>
                    <a:cxn ang="0">
                      <a:pos x="336" y="160"/>
                    </a:cxn>
                    <a:cxn ang="0">
                      <a:pos x="312" y="184"/>
                    </a:cxn>
                    <a:cxn ang="0">
                      <a:pos x="289" y="205"/>
                    </a:cxn>
                    <a:cxn ang="0">
                      <a:pos x="284" y="214"/>
                    </a:cxn>
                    <a:cxn ang="0">
                      <a:pos x="281" y="262"/>
                    </a:cxn>
                    <a:cxn ang="0">
                      <a:pos x="257" y="279"/>
                    </a:cxn>
                    <a:cxn ang="0">
                      <a:pos x="249" y="294"/>
                    </a:cxn>
                    <a:cxn ang="0">
                      <a:pos x="258" y="306"/>
                    </a:cxn>
                    <a:cxn ang="0">
                      <a:pos x="260" y="340"/>
                    </a:cxn>
                    <a:cxn ang="0">
                      <a:pos x="260" y="366"/>
                    </a:cxn>
                    <a:cxn ang="0">
                      <a:pos x="270" y="382"/>
                    </a:cxn>
                    <a:cxn ang="0">
                      <a:pos x="288" y="393"/>
                    </a:cxn>
                    <a:cxn ang="0">
                      <a:pos x="308" y="403"/>
                    </a:cxn>
                    <a:cxn ang="0">
                      <a:pos x="331" y="426"/>
                    </a:cxn>
                    <a:cxn ang="0">
                      <a:pos x="346" y="437"/>
                    </a:cxn>
                    <a:cxn ang="0">
                      <a:pos x="354" y="462"/>
                    </a:cxn>
                    <a:cxn ang="0">
                      <a:pos x="293" y="473"/>
                    </a:cxn>
                    <a:cxn ang="0">
                      <a:pos x="47" y="480"/>
                    </a:cxn>
                    <a:cxn ang="0">
                      <a:pos x="36" y="324"/>
                    </a:cxn>
                    <a:cxn ang="0">
                      <a:pos x="21" y="308"/>
                    </a:cxn>
                    <a:cxn ang="0">
                      <a:pos x="33" y="296"/>
                    </a:cxn>
                    <a:cxn ang="0">
                      <a:pos x="38" y="274"/>
                    </a:cxn>
                    <a:cxn ang="0">
                      <a:pos x="37" y="253"/>
                    </a:cxn>
                    <a:cxn ang="0">
                      <a:pos x="28" y="235"/>
                    </a:cxn>
                    <a:cxn ang="0">
                      <a:pos x="25" y="205"/>
                    </a:cxn>
                    <a:cxn ang="0">
                      <a:pos x="24" y="186"/>
                    </a:cxn>
                    <a:cxn ang="0">
                      <a:pos x="21" y="159"/>
                    </a:cxn>
                    <a:cxn ang="0">
                      <a:pos x="19" y="137"/>
                    </a:cxn>
                    <a:cxn ang="0">
                      <a:pos x="7" y="102"/>
                    </a:cxn>
                    <a:cxn ang="0">
                      <a:pos x="6" y="83"/>
                    </a:cxn>
                    <a:cxn ang="0">
                      <a:pos x="9" y="58"/>
                    </a:cxn>
                    <a:cxn ang="0">
                      <a:pos x="0" y="34"/>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0" y="34"/>
                      </a:lnTo>
                      <a:lnTo>
                        <a:pt x="2" y="31"/>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5" name="Freeform 133">
                  <a:extLst>
                    <a:ext uri="{FF2B5EF4-FFF2-40B4-BE49-F238E27FC236}">
                      <a16:creationId xmlns:a16="http://schemas.microsoft.com/office/drawing/2014/main" id="{85A6D317-3AA1-A8CC-3C12-E04DEE7857A9}"/>
                    </a:ext>
                  </a:extLst>
                </p:cNvPr>
                <p:cNvSpPr>
                  <a:spLocks/>
                </p:cNvSpPr>
                <p:nvPr/>
              </p:nvSpPr>
              <p:spPr bwMode="auto">
                <a:xfrm>
                  <a:off x="3924" y="1862"/>
                  <a:ext cx="393" cy="257"/>
                </a:xfrm>
                <a:custGeom>
                  <a:avLst/>
                  <a:gdLst/>
                  <a:ahLst/>
                  <a:cxnLst>
                    <a:cxn ang="0">
                      <a:pos x="7" y="80"/>
                    </a:cxn>
                    <a:cxn ang="0">
                      <a:pos x="0" y="70"/>
                    </a:cxn>
                    <a:cxn ang="0">
                      <a:pos x="4" y="64"/>
                    </a:cxn>
                    <a:cxn ang="0">
                      <a:pos x="7" y="48"/>
                    </a:cxn>
                    <a:cxn ang="0">
                      <a:pos x="9" y="38"/>
                    </a:cxn>
                    <a:cxn ang="0">
                      <a:pos x="2" y="28"/>
                    </a:cxn>
                    <a:cxn ang="0">
                      <a:pos x="5" y="21"/>
                    </a:cxn>
                    <a:cxn ang="0">
                      <a:pos x="1" y="10"/>
                    </a:cxn>
                    <a:cxn ang="0">
                      <a:pos x="72" y="10"/>
                    </a:cxn>
                    <a:cxn ang="0">
                      <a:pos x="257" y="3"/>
                    </a:cxn>
                    <a:cxn ang="0">
                      <a:pos x="320" y="5"/>
                    </a:cxn>
                    <a:cxn ang="0">
                      <a:pos x="323" y="11"/>
                    </a:cxn>
                    <a:cxn ang="0">
                      <a:pos x="329" y="18"/>
                    </a:cxn>
                    <a:cxn ang="0">
                      <a:pos x="327" y="37"/>
                    </a:cxn>
                    <a:cxn ang="0">
                      <a:pos x="331" y="51"/>
                    </a:cxn>
                    <a:cxn ang="0">
                      <a:pos x="335" y="63"/>
                    </a:cxn>
                    <a:cxn ang="0">
                      <a:pos x="355" y="68"/>
                    </a:cxn>
                    <a:cxn ang="0">
                      <a:pos x="359" y="79"/>
                    </a:cxn>
                    <a:cxn ang="0">
                      <a:pos x="374" y="93"/>
                    </a:cxn>
                    <a:cxn ang="0">
                      <a:pos x="380" y="104"/>
                    </a:cxn>
                    <a:cxn ang="0">
                      <a:pos x="390" y="110"/>
                    </a:cxn>
                    <a:cxn ang="0">
                      <a:pos x="390" y="132"/>
                    </a:cxn>
                    <a:cxn ang="0">
                      <a:pos x="382" y="154"/>
                    </a:cxn>
                    <a:cxn ang="0">
                      <a:pos x="367" y="162"/>
                    </a:cxn>
                    <a:cxn ang="0">
                      <a:pos x="342" y="170"/>
                    </a:cxn>
                    <a:cxn ang="0">
                      <a:pos x="339" y="186"/>
                    </a:cxn>
                    <a:cxn ang="0">
                      <a:pos x="348" y="208"/>
                    </a:cxn>
                    <a:cxn ang="0">
                      <a:pos x="340" y="222"/>
                    </a:cxn>
                    <a:cxn ang="0">
                      <a:pos x="339" y="231"/>
                    </a:cxn>
                    <a:cxn ang="0">
                      <a:pos x="323" y="243"/>
                    </a:cxn>
                    <a:cxn ang="0">
                      <a:pos x="325" y="254"/>
                    </a:cxn>
                    <a:cxn ang="0">
                      <a:pos x="320" y="257"/>
                    </a:cxn>
                    <a:cxn ang="0">
                      <a:pos x="305" y="243"/>
                    </a:cxn>
                    <a:cxn ang="0">
                      <a:pos x="262" y="242"/>
                    </a:cxn>
                    <a:cxn ang="0">
                      <a:pos x="123" y="249"/>
                    </a:cxn>
                    <a:cxn ang="0">
                      <a:pos x="53" y="243"/>
                    </a:cxn>
                    <a:cxn ang="0">
                      <a:pos x="50" y="224"/>
                    </a:cxn>
                    <a:cxn ang="0">
                      <a:pos x="47" y="207"/>
                    </a:cxn>
                    <a:cxn ang="0">
                      <a:pos x="45" y="196"/>
                    </a:cxn>
                    <a:cxn ang="0">
                      <a:pos x="42" y="184"/>
                    </a:cxn>
                    <a:cxn ang="0">
                      <a:pos x="38" y="175"/>
                    </a:cxn>
                    <a:cxn ang="0">
                      <a:pos x="34" y="170"/>
                    </a:cxn>
                    <a:cxn ang="0">
                      <a:pos x="32" y="163"/>
                    </a:cxn>
                    <a:cxn ang="0">
                      <a:pos x="34" y="152"/>
                    </a:cxn>
                    <a:cxn ang="0">
                      <a:pos x="30" y="143"/>
                    </a:cxn>
                    <a:cxn ang="0">
                      <a:pos x="21" y="128"/>
                    </a:cxn>
                    <a:cxn ang="0">
                      <a:pos x="17" y="117"/>
                    </a:cxn>
                    <a:cxn ang="0">
                      <a:pos x="16" y="108"/>
                    </a:cxn>
                    <a:cxn ang="0">
                      <a:pos x="15" y="98"/>
                    </a:cxn>
                    <a:cxn ang="0">
                      <a:pos x="8" y="91"/>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6" name="Freeform 134">
                  <a:extLst>
                    <a:ext uri="{FF2B5EF4-FFF2-40B4-BE49-F238E27FC236}">
                      <a16:creationId xmlns:a16="http://schemas.microsoft.com/office/drawing/2014/main" id="{D979DB13-DAB7-F886-9143-D719B6D1BE44}"/>
                    </a:ext>
                  </a:extLst>
                </p:cNvPr>
                <p:cNvSpPr>
                  <a:spLocks/>
                </p:cNvSpPr>
                <p:nvPr/>
              </p:nvSpPr>
              <p:spPr bwMode="auto">
                <a:xfrm>
                  <a:off x="3924" y="1862"/>
                  <a:ext cx="393" cy="257"/>
                </a:xfrm>
                <a:custGeom>
                  <a:avLst/>
                  <a:gdLst/>
                  <a:ahLst/>
                  <a:cxnLst>
                    <a:cxn ang="0">
                      <a:pos x="7" y="80"/>
                    </a:cxn>
                    <a:cxn ang="0">
                      <a:pos x="0" y="70"/>
                    </a:cxn>
                    <a:cxn ang="0">
                      <a:pos x="4" y="64"/>
                    </a:cxn>
                    <a:cxn ang="0">
                      <a:pos x="7" y="48"/>
                    </a:cxn>
                    <a:cxn ang="0">
                      <a:pos x="9" y="38"/>
                    </a:cxn>
                    <a:cxn ang="0">
                      <a:pos x="2" y="28"/>
                    </a:cxn>
                    <a:cxn ang="0">
                      <a:pos x="5" y="21"/>
                    </a:cxn>
                    <a:cxn ang="0">
                      <a:pos x="1" y="10"/>
                    </a:cxn>
                    <a:cxn ang="0">
                      <a:pos x="72" y="10"/>
                    </a:cxn>
                    <a:cxn ang="0">
                      <a:pos x="257" y="3"/>
                    </a:cxn>
                    <a:cxn ang="0">
                      <a:pos x="320" y="5"/>
                    </a:cxn>
                    <a:cxn ang="0">
                      <a:pos x="323" y="11"/>
                    </a:cxn>
                    <a:cxn ang="0">
                      <a:pos x="329" y="18"/>
                    </a:cxn>
                    <a:cxn ang="0">
                      <a:pos x="327" y="37"/>
                    </a:cxn>
                    <a:cxn ang="0">
                      <a:pos x="331" y="51"/>
                    </a:cxn>
                    <a:cxn ang="0">
                      <a:pos x="335" y="63"/>
                    </a:cxn>
                    <a:cxn ang="0">
                      <a:pos x="355" y="68"/>
                    </a:cxn>
                    <a:cxn ang="0">
                      <a:pos x="359" y="79"/>
                    </a:cxn>
                    <a:cxn ang="0">
                      <a:pos x="374" y="93"/>
                    </a:cxn>
                    <a:cxn ang="0">
                      <a:pos x="380" y="104"/>
                    </a:cxn>
                    <a:cxn ang="0">
                      <a:pos x="390" y="110"/>
                    </a:cxn>
                    <a:cxn ang="0">
                      <a:pos x="390" y="132"/>
                    </a:cxn>
                    <a:cxn ang="0">
                      <a:pos x="382" y="154"/>
                    </a:cxn>
                    <a:cxn ang="0">
                      <a:pos x="367" y="162"/>
                    </a:cxn>
                    <a:cxn ang="0">
                      <a:pos x="342" y="170"/>
                    </a:cxn>
                    <a:cxn ang="0">
                      <a:pos x="339" y="186"/>
                    </a:cxn>
                    <a:cxn ang="0">
                      <a:pos x="348" y="208"/>
                    </a:cxn>
                    <a:cxn ang="0">
                      <a:pos x="340" y="222"/>
                    </a:cxn>
                    <a:cxn ang="0">
                      <a:pos x="339" y="231"/>
                    </a:cxn>
                    <a:cxn ang="0">
                      <a:pos x="323" y="243"/>
                    </a:cxn>
                    <a:cxn ang="0">
                      <a:pos x="325" y="254"/>
                    </a:cxn>
                    <a:cxn ang="0">
                      <a:pos x="320" y="257"/>
                    </a:cxn>
                    <a:cxn ang="0">
                      <a:pos x="305" y="243"/>
                    </a:cxn>
                    <a:cxn ang="0">
                      <a:pos x="262" y="242"/>
                    </a:cxn>
                    <a:cxn ang="0">
                      <a:pos x="123" y="249"/>
                    </a:cxn>
                    <a:cxn ang="0">
                      <a:pos x="53" y="243"/>
                    </a:cxn>
                    <a:cxn ang="0">
                      <a:pos x="50" y="224"/>
                    </a:cxn>
                    <a:cxn ang="0">
                      <a:pos x="47" y="207"/>
                    </a:cxn>
                    <a:cxn ang="0">
                      <a:pos x="45" y="196"/>
                    </a:cxn>
                    <a:cxn ang="0">
                      <a:pos x="42" y="184"/>
                    </a:cxn>
                    <a:cxn ang="0">
                      <a:pos x="38" y="175"/>
                    </a:cxn>
                    <a:cxn ang="0">
                      <a:pos x="34" y="170"/>
                    </a:cxn>
                    <a:cxn ang="0">
                      <a:pos x="32" y="163"/>
                    </a:cxn>
                    <a:cxn ang="0">
                      <a:pos x="34" y="152"/>
                    </a:cxn>
                    <a:cxn ang="0">
                      <a:pos x="30" y="143"/>
                    </a:cxn>
                    <a:cxn ang="0">
                      <a:pos x="21" y="128"/>
                    </a:cxn>
                    <a:cxn ang="0">
                      <a:pos x="17" y="117"/>
                    </a:cxn>
                    <a:cxn ang="0">
                      <a:pos x="16" y="108"/>
                    </a:cxn>
                    <a:cxn ang="0">
                      <a:pos x="15" y="98"/>
                    </a:cxn>
                    <a:cxn ang="0">
                      <a:pos x="8" y="91"/>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7" name="Freeform 135">
                  <a:extLst>
                    <a:ext uri="{FF2B5EF4-FFF2-40B4-BE49-F238E27FC236}">
                      <a16:creationId xmlns:a16="http://schemas.microsoft.com/office/drawing/2014/main" id="{2D31F31F-C656-5206-87F0-D3D69B1F2AE0}"/>
                    </a:ext>
                  </a:extLst>
                </p:cNvPr>
                <p:cNvSpPr>
                  <a:spLocks/>
                </p:cNvSpPr>
                <p:nvPr/>
              </p:nvSpPr>
              <p:spPr bwMode="auto">
                <a:xfrm>
                  <a:off x="3978" y="2100"/>
                  <a:ext cx="435" cy="377"/>
                </a:xfrm>
                <a:custGeom>
                  <a:avLst/>
                  <a:gdLst/>
                  <a:ahLst/>
                  <a:cxnLst>
                    <a:cxn ang="0">
                      <a:pos x="69" y="11"/>
                    </a:cxn>
                    <a:cxn ang="0">
                      <a:pos x="208" y="4"/>
                    </a:cxn>
                    <a:cxn ang="0">
                      <a:pos x="251" y="5"/>
                    </a:cxn>
                    <a:cxn ang="0">
                      <a:pos x="266" y="19"/>
                    </a:cxn>
                    <a:cxn ang="0">
                      <a:pos x="266" y="24"/>
                    </a:cxn>
                    <a:cxn ang="0">
                      <a:pos x="264" y="40"/>
                    </a:cxn>
                    <a:cxn ang="0">
                      <a:pos x="269" y="53"/>
                    </a:cxn>
                    <a:cxn ang="0">
                      <a:pos x="274" y="69"/>
                    </a:cxn>
                    <a:cxn ang="0">
                      <a:pos x="283" y="80"/>
                    </a:cxn>
                    <a:cxn ang="0">
                      <a:pos x="293" y="89"/>
                    </a:cxn>
                    <a:cxn ang="0">
                      <a:pos x="309" y="102"/>
                    </a:cxn>
                    <a:cxn ang="0">
                      <a:pos x="316" y="111"/>
                    </a:cxn>
                    <a:cxn ang="0">
                      <a:pos x="327" y="139"/>
                    </a:cxn>
                    <a:cxn ang="0">
                      <a:pos x="335" y="133"/>
                    </a:cxn>
                    <a:cxn ang="0">
                      <a:pos x="343" y="134"/>
                    </a:cxn>
                    <a:cxn ang="0">
                      <a:pos x="358" y="141"/>
                    </a:cxn>
                    <a:cxn ang="0">
                      <a:pos x="354" y="150"/>
                    </a:cxn>
                    <a:cxn ang="0">
                      <a:pos x="351" y="167"/>
                    </a:cxn>
                    <a:cxn ang="0">
                      <a:pos x="346" y="182"/>
                    </a:cxn>
                    <a:cxn ang="0">
                      <a:pos x="346" y="191"/>
                    </a:cxn>
                    <a:cxn ang="0">
                      <a:pos x="372" y="213"/>
                    </a:cxn>
                    <a:cxn ang="0">
                      <a:pos x="376" y="220"/>
                    </a:cxn>
                    <a:cxn ang="0">
                      <a:pos x="389" y="222"/>
                    </a:cxn>
                    <a:cxn ang="0">
                      <a:pos x="397" y="232"/>
                    </a:cxn>
                    <a:cxn ang="0">
                      <a:pos x="404" y="245"/>
                    </a:cxn>
                    <a:cxn ang="0">
                      <a:pos x="410" y="262"/>
                    </a:cxn>
                    <a:cxn ang="0">
                      <a:pos x="412" y="276"/>
                    </a:cxn>
                    <a:cxn ang="0">
                      <a:pos x="426" y="285"/>
                    </a:cxn>
                    <a:cxn ang="0">
                      <a:pos x="434" y="294"/>
                    </a:cxn>
                    <a:cxn ang="0">
                      <a:pos x="435" y="306"/>
                    </a:cxn>
                    <a:cxn ang="0">
                      <a:pos x="433" y="316"/>
                    </a:cxn>
                    <a:cxn ang="0">
                      <a:pos x="425" y="321"/>
                    </a:cxn>
                    <a:cxn ang="0">
                      <a:pos x="418" y="331"/>
                    </a:cxn>
                    <a:cxn ang="0">
                      <a:pos x="414" y="331"/>
                    </a:cxn>
                    <a:cxn ang="0">
                      <a:pos x="408" y="331"/>
                    </a:cxn>
                    <a:cxn ang="0">
                      <a:pos x="412" y="342"/>
                    </a:cxn>
                    <a:cxn ang="0">
                      <a:pos x="410" y="350"/>
                    </a:cxn>
                    <a:cxn ang="0">
                      <a:pos x="407" y="359"/>
                    </a:cxn>
                    <a:cxn ang="0">
                      <a:pos x="400" y="373"/>
                    </a:cxn>
                    <a:cxn ang="0">
                      <a:pos x="361" y="371"/>
                    </a:cxn>
                    <a:cxn ang="0">
                      <a:pos x="366" y="361"/>
                    </a:cxn>
                    <a:cxn ang="0">
                      <a:pos x="376" y="352"/>
                    </a:cxn>
                    <a:cxn ang="0">
                      <a:pos x="374" y="342"/>
                    </a:cxn>
                    <a:cxn ang="0">
                      <a:pos x="366" y="335"/>
                    </a:cxn>
                    <a:cxn ang="0">
                      <a:pos x="144" y="346"/>
                    </a:cxn>
                    <a:cxn ang="0">
                      <a:pos x="77" y="306"/>
                    </a:cxn>
                    <a:cxn ang="0">
                      <a:pos x="68" y="127"/>
                    </a:cxn>
                    <a:cxn ang="0">
                      <a:pos x="56" y="116"/>
                    </a:cxn>
                    <a:cxn ang="0">
                      <a:pos x="49" y="107"/>
                    </a:cxn>
                    <a:cxn ang="0">
                      <a:pos x="42" y="95"/>
                    </a:cxn>
                    <a:cxn ang="0">
                      <a:pos x="50" y="81"/>
                    </a:cxn>
                    <a:cxn ang="0">
                      <a:pos x="57" y="80"/>
                    </a:cxn>
                    <a:cxn ang="0">
                      <a:pos x="52" y="69"/>
                    </a:cxn>
                    <a:cxn ang="0">
                      <a:pos x="43" y="70"/>
                    </a:cxn>
                    <a:cxn ang="0">
                      <a:pos x="22" y="55"/>
                    </a:cxn>
                    <a:cxn ang="0">
                      <a:pos x="19" y="45"/>
                    </a:cxn>
                    <a:cxn ang="0">
                      <a:pos x="12" y="36"/>
                    </a:cxn>
                    <a:cxn ang="0">
                      <a:pos x="4" y="22"/>
                    </a:cxn>
                    <a:cxn ang="0">
                      <a:pos x="0" y="11"/>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8" name="Freeform 136">
                  <a:extLst>
                    <a:ext uri="{FF2B5EF4-FFF2-40B4-BE49-F238E27FC236}">
                      <a16:creationId xmlns:a16="http://schemas.microsoft.com/office/drawing/2014/main" id="{7EA9E223-F22D-4785-AD1F-10684302C204}"/>
                    </a:ext>
                  </a:extLst>
                </p:cNvPr>
                <p:cNvSpPr>
                  <a:spLocks/>
                </p:cNvSpPr>
                <p:nvPr/>
              </p:nvSpPr>
              <p:spPr bwMode="auto">
                <a:xfrm>
                  <a:off x="3978" y="2100"/>
                  <a:ext cx="435" cy="377"/>
                </a:xfrm>
                <a:custGeom>
                  <a:avLst/>
                  <a:gdLst/>
                  <a:ahLst/>
                  <a:cxnLst>
                    <a:cxn ang="0">
                      <a:pos x="69" y="11"/>
                    </a:cxn>
                    <a:cxn ang="0">
                      <a:pos x="208" y="4"/>
                    </a:cxn>
                    <a:cxn ang="0">
                      <a:pos x="251" y="5"/>
                    </a:cxn>
                    <a:cxn ang="0">
                      <a:pos x="266" y="19"/>
                    </a:cxn>
                    <a:cxn ang="0">
                      <a:pos x="266" y="24"/>
                    </a:cxn>
                    <a:cxn ang="0">
                      <a:pos x="264" y="40"/>
                    </a:cxn>
                    <a:cxn ang="0">
                      <a:pos x="269" y="53"/>
                    </a:cxn>
                    <a:cxn ang="0">
                      <a:pos x="274" y="69"/>
                    </a:cxn>
                    <a:cxn ang="0">
                      <a:pos x="283" y="80"/>
                    </a:cxn>
                    <a:cxn ang="0">
                      <a:pos x="293" y="89"/>
                    </a:cxn>
                    <a:cxn ang="0">
                      <a:pos x="309" y="102"/>
                    </a:cxn>
                    <a:cxn ang="0">
                      <a:pos x="316" y="111"/>
                    </a:cxn>
                    <a:cxn ang="0">
                      <a:pos x="327" y="139"/>
                    </a:cxn>
                    <a:cxn ang="0">
                      <a:pos x="335" y="133"/>
                    </a:cxn>
                    <a:cxn ang="0">
                      <a:pos x="343" y="134"/>
                    </a:cxn>
                    <a:cxn ang="0">
                      <a:pos x="358" y="141"/>
                    </a:cxn>
                    <a:cxn ang="0">
                      <a:pos x="354" y="150"/>
                    </a:cxn>
                    <a:cxn ang="0">
                      <a:pos x="351" y="167"/>
                    </a:cxn>
                    <a:cxn ang="0">
                      <a:pos x="346" y="182"/>
                    </a:cxn>
                    <a:cxn ang="0">
                      <a:pos x="346" y="191"/>
                    </a:cxn>
                    <a:cxn ang="0">
                      <a:pos x="372" y="213"/>
                    </a:cxn>
                    <a:cxn ang="0">
                      <a:pos x="376" y="220"/>
                    </a:cxn>
                    <a:cxn ang="0">
                      <a:pos x="389" y="222"/>
                    </a:cxn>
                    <a:cxn ang="0">
                      <a:pos x="397" y="232"/>
                    </a:cxn>
                    <a:cxn ang="0">
                      <a:pos x="404" y="245"/>
                    </a:cxn>
                    <a:cxn ang="0">
                      <a:pos x="410" y="262"/>
                    </a:cxn>
                    <a:cxn ang="0">
                      <a:pos x="412" y="276"/>
                    </a:cxn>
                    <a:cxn ang="0">
                      <a:pos x="426" y="285"/>
                    </a:cxn>
                    <a:cxn ang="0">
                      <a:pos x="434" y="294"/>
                    </a:cxn>
                    <a:cxn ang="0">
                      <a:pos x="435" y="306"/>
                    </a:cxn>
                    <a:cxn ang="0">
                      <a:pos x="433" y="316"/>
                    </a:cxn>
                    <a:cxn ang="0">
                      <a:pos x="425" y="321"/>
                    </a:cxn>
                    <a:cxn ang="0">
                      <a:pos x="418" y="331"/>
                    </a:cxn>
                    <a:cxn ang="0">
                      <a:pos x="414" y="331"/>
                    </a:cxn>
                    <a:cxn ang="0">
                      <a:pos x="408" y="331"/>
                    </a:cxn>
                    <a:cxn ang="0">
                      <a:pos x="412" y="342"/>
                    </a:cxn>
                    <a:cxn ang="0">
                      <a:pos x="410" y="350"/>
                    </a:cxn>
                    <a:cxn ang="0">
                      <a:pos x="407" y="359"/>
                    </a:cxn>
                    <a:cxn ang="0">
                      <a:pos x="400" y="373"/>
                    </a:cxn>
                    <a:cxn ang="0">
                      <a:pos x="361" y="371"/>
                    </a:cxn>
                    <a:cxn ang="0">
                      <a:pos x="366" y="361"/>
                    </a:cxn>
                    <a:cxn ang="0">
                      <a:pos x="376" y="352"/>
                    </a:cxn>
                    <a:cxn ang="0">
                      <a:pos x="374" y="342"/>
                    </a:cxn>
                    <a:cxn ang="0">
                      <a:pos x="366" y="335"/>
                    </a:cxn>
                    <a:cxn ang="0">
                      <a:pos x="144" y="346"/>
                    </a:cxn>
                    <a:cxn ang="0">
                      <a:pos x="77" y="306"/>
                    </a:cxn>
                    <a:cxn ang="0">
                      <a:pos x="68" y="127"/>
                    </a:cxn>
                    <a:cxn ang="0">
                      <a:pos x="56" y="116"/>
                    </a:cxn>
                    <a:cxn ang="0">
                      <a:pos x="49" y="107"/>
                    </a:cxn>
                    <a:cxn ang="0">
                      <a:pos x="42" y="95"/>
                    </a:cxn>
                    <a:cxn ang="0">
                      <a:pos x="50" y="81"/>
                    </a:cxn>
                    <a:cxn ang="0">
                      <a:pos x="57" y="80"/>
                    </a:cxn>
                    <a:cxn ang="0">
                      <a:pos x="52" y="69"/>
                    </a:cxn>
                    <a:cxn ang="0">
                      <a:pos x="43" y="70"/>
                    </a:cxn>
                    <a:cxn ang="0">
                      <a:pos x="22" y="55"/>
                    </a:cxn>
                    <a:cxn ang="0">
                      <a:pos x="19" y="45"/>
                    </a:cxn>
                    <a:cxn ang="0">
                      <a:pos x="12" y="36"/>
                    </a:cxn>
                    <a:cxn ang="0">
                      <a:pos x="4" y="22"/>
                    </a:cxn>
                    <a:cxn ang="0">
                      <a:pos x="0" y="11"/>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19" name="Freeform 137">
                  <a:extLst>
                    <a:ext uri="{FF2B5EF4-FFF2-40B4-BE49-F238E27FC236}">
                      <a16:creationId xmlns:a16="http://schemas.microsoft.com/office/drawing/2014/main" id="{36FFB7B2-5DFC-2725-120C-CC542A02A5E6}"/>
                    </a:ext>
                  </a:extLst>
                </p:cNvPr>
                <p:cNvSpPr>
                  <a:spLocks/>
                </p:cNvSpPr>
                <p:nvPr/>
              </p:nvSpPr>
              <p:spPr bwMode="auto">
                <a:xfrm>
                  <a:off x="4057" y="2435"/>
                  <a:ext cx="325" cy="299"/>
                </a:xfrm>
                <a:custGeom>
                  <a:avLst/>
                  <a:gdLst/>
                  <a:ahLst/>
                  <a:cxnLst>
                    <a:cxn ang="0">
                      <a:pos x="65" y="11"/>
                    </a:cxn>
                    <a:cxn ang="0">
                      <a:pos x="287" y="0"/>
                    </a:cxn>
                    <a:cxn ang="0">
                      <a:pos x="295" y="7"/>
                    </a:cxn>
                    <a:cxn ang="0">
                      <a:pos x="297" y="17"/>
                    </a:cxn>
                    <a:cxn ang="0">
                      <a:pos x="287" y="26"/>
                    </a:cxn>
                    <a:cxn ang="0">
                      <a:pos x="282" y="36"/>
                    </a:cxn>
                    <a:cxn ang="0">
                      <a:pos x="321" y="38"/>
                    </a:cxn>
                    <a:cxn ang="0">
                      <a:pos x="325" y="46"/>
                    </a:cxn>
                    <a:cxn ang="0">
                      <a:pos x="322" y="54"/>
                    </a:cxn>
                    <a:cxn ang="0">
                      <a:pos x="312" y="61"/>
                    </a:cxn>
                    <a:cxn ang="0">
                      <a:pos x="309" y="65"/>
                    </a:cxn>
                    <a:cxn ang="0">
                      <a:pos x="309" y="73"/>
                    </a:cxn>
                    <a:cxn ang="0">
                      <a:pos x="303" y="78"/>
                    </a:cxn>
                    <a:cxn ang="0">
                      <a:pos x="305" y="88"/>
                    </a:cxn>
                    <a:cxn ang="0">
                      <a:pos x="297" y="87"/>
                    </a:cxn>
                    <a:cxn ang="0">
                      <a:pos x="301" y="91"/>
                    </a:cxn>
                    <a:cxn ang="0">
                      <a:pos x="303" y="110"/>
                    </a:cxn>
                    <a:cxn ang="0">
                      <a:pos x="297" y="114"/>
                    </a:cxn>
                    <a:cxn ang="0">
                      <a:pos x="290" y="122"/>
                    </a:cxn>
                    <a:cxn ang="0">
                      <a:pos x="291" y="125"/>
                    </a:cxn>
                    <a:cxn ang="0">
                      <a:pos x="287" y="135"/>
                    </a:cxn>
                    <a:cxn ang="0">
                      <a:pos x="279" y="134"/>
                    </a:cxn>
                    <a:cxn ang="0">
                      <a:pos x="276" y="146"/>
                    </a:cxn>
                    <a:cxn ang="0">
                      <a:pos x="275" y="148"/>
                    </a:cxn>
                    <a:cxn ang="0">
                      <a:pos x="275" y="153"/>
                    </a:cxn>
                    <a:cxn ang="0">
                      <a:pos x="274" y="157"/>
                    </a:cxn>
                    <a:cxn ang="0">
                      <a:pos x="274" y="165"/>
                    </a:cxn>
                    <a:cxn ang="0">
                      <a:pos x="271" y="176"/>
                    </a:cxn>
                    <a:cxn ang="0">
                      <a:pos x="263" y="177"/>
                    </a:cxn>
                    <a:cxn ang="0">
                      <a:pos x="259" y="187"/>
                    </a:cxn>
                    <a:cxn ang="0">
                      <a:pos x="252" y="188"/>
                    </a:cxn>
                    <a:cxn ang="0">
                      <a:pos x="253" y="194"/>
                    </a:cxn>
                    <a:cxn ang="0">
                      <a:pos x="256" y="205"/>
                    </a:cxn>
                    <a:cxn ang="0">
                      <a:pos x="247" y="213"/>
                    </a:cxn>
                    <a:cxn ang="0">
                      <a:pos x="247" y="224"/>
                    </a:cxn>
                    <a:cxn ang="0">
                      <a:pos x="240" y="226"/>
                    </a:cxn>
                    <a:cxn ang="0">
                      <a:pos x="245" y="232"/>
                    </a:cxn>
                    <a:cxn ang="0">
                      <a:pos x="238" y="233"/>
                    </a:cxn>
                    <a:cxn ang="0">
                      <a:pos x="240" y="240"/>
                    </a:cxn>
                    <a:cxn ang="0">
                      <a:pos x="237" y="249"/>
                    </a:cxn>
                    <a:cxn ang="0">
                      <a:pos x="240" y="249"/>
                    </a:cxn>
                    <a:cxn ang="0">
                      <a:pos x="237" y="256"/>
                    </a:cxn>
                    <a:cxn ang="0">
                      <a:pos x="244" y="257"/>
                    </a:cxn>
                    <a:cxn ang="0">
                      <a:pos x="244" y="268"/>
                    </a:cxn>
                    <a:cxn ang="0">
                      <a:pos x="247" y="278"/>
                    </a:cxn>
                    <a:cxn ang="0">
                      <a:pos x="241" y="279"/>
                    </a:cxn>
                    <a:cxn ang="0">
                      <a:pos x="241" y="290"/>
                    </a:cxn>
                    <a:cxn ang="0">
                      <a:pos x="46" y="299"/>
                    </a:cxn>
                    <a:cxn ang="0">
                      <a:pos x="28" y="252"/>
                    </a:cxn>
                    <a:cxn ang="0">
                      <a:pos x="17" y="252"/>
                    </a:cxn>
                    <a:cxn ang="0">
                      <a:pos x="15" y="248"/>
                    </a:cxn>
                    <a:cxn ang="0">
                      <a:pos x="12" y="82"/>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0" name="Freeform 138">
                  <a:extLst>
                    <a:ext uri="{FF2B5EF4-FFF2-40B4-BE49-F238E27FC236}">
                      <a16:creationId xmlns:a16="http://schemas.microsoft.com/office/drawing/2014/main" id="{66BB5EDC-A777-7EBA-9DA9-303BF39DF765}"/>
                    </a:ext>
                  </a:extLst>
                </p:cNvPr>
                <p:cNvSpPr>
                  <a:spLocks/>
                </p:cNvSpPr>
                <p:nvPr/>
              </p:nvSpPr>
              <p:spPr bwMode="auto">
                <a:xfrm>
                  <a:off x="4057" y="2435"/>
                  <a:ext cx="325" cy="299"/>
                </a:xfrm>
                <a:custGeom>
                  <a:avLst/>
                  <a:gdLst/>
                  <a:ahLst/>
                  <a:cxnLst>
                    <a:cxn ang="0">
                      <a:pos x="65" y="11"/>
                    </a:cxn>
                    <a:cxn ang="0">
                      <a:pos x="287" y="0"/>
                    </a:cxn>
                    <a:cxn ang="0">
                      <a:pos x="295" y="7"/>
                    </a:cxn>
                    <a:cxn ang="0">
                      <a:pos x="297" y="17"/>
                    </a:cxn>
                    <a:cxn ang="0">
                      <a:pos x="287" y="26"/>
                    </a:cxn>
                    <a:cxn ang="0">
                      <a:pos x="282" y="36"/>
                    </a:cxn>
                    <a:cxn ang="0">
                      <a:pos x="321" y="38"/>
                    </a:cxn>
                    <a:cxn ang="0">
                      <a:pos x="325" y="46"/>
                    </a:cxn>
                    <a:cxn ang="0">
                      <a:pos x="322" y="54"/>
                    </a:cxn>
                    <a:cxn ang="0">
                      <a:pos x="312" y="61"/>
                    </a:cxn>
                    <a:cxn ang="0">
                      <a:pos x="309" y="65"/>
                    </a:cxn>
                    <a:cxn ang="0">
                      <a:pos x="309" y="73"/>
                    </a:cxn>
                    <a:cxn ang="0">
                      <a:pos x="303" y="78"/>
                    </a:cxn>
                    <a:cxn ang="0">
                      <a:pos x="305" y="88"/>
                    </a:cxn>
                    <a:cxn ang="0">
                      <a:pos x="297" y="87"/>
                    </a:cxn>
                    <a:cxn ang="0">
                      <a:pos x="301" y="91"/>
                    </a:cxn>
                    <a:cxn ang="0">
                      <a:pos x="303" y="110"/>
                    </a:cxn>
                    <a:cxn ang="0">
                      <a:pos x="297" y="114"/>
                    </a:cxn>
                    <a:cxn ang="0">
                      <a:pos x="290" y="122"/>
                    </a:cxn>
                    <a:cxn ang="0">
                      <a:pos x="291" y="125"/>
                    </a:cxn>
                    <a:cxn ang="0">
                      <a:pos x="287" y="135"/>
                    </a:cxn>
                    <a:cxn ang="0">
                      <a:pos x="279" y="134"/>
                    </a:cxn>
                    <a:cxn ang="0">
                      <a:pos x="276" y="146"/>
                    </a:cxn>
                    <a:cxn ang="0">
                      <a:pos x="275" y="148"/>
                    </a:cxn>
                    <a:cxn ang="0">
                      <a:pos x="275" y="153"/>
                    </a:cxn>
                    <a:cxn ang="0">
                      <a:pos x="274" y="157"/>
                    </a:cxn>
                    <a:cxn ang="0">
                      <a:pos x="274" y="165"/>
                    </a:cxn>
                    <a:cxn ang="0">
                      <a:pos x="271" y="176"/>
                    </a:cxn>
                    <a:cxn ang="0">
                      <a:pos x="263" y="177"/>
                    </a:cxn>
                    <a:cxn ang="0">
                      <a:pos x="259" y="187"/>
                    </a:cxn>
                    <a:cxn ang="0">
                      <a:pos x="252" y="188"/>
                    </a:cxn>
                    <a:cxn ang="0">
                      <a:pos x="253" y="194"/>
                    </a:cxn>
                    <a:cxn ang="0">
                      <a:pos x="256" y="205"/>
                    </a:cxn>
                    <a:cxn ang="0">
                      <a:pos x="247" y="213"/>
                    </a:cxn>
                    <a:cxn ang="0">
                      <a:pos x="247" y="224"/>
                    </a:cxn>
                    <a:cxn ang="0">
                      <a:pos x="240" y="226"/>
                    </a:cxn>
                    <a:cxn ang="0">
                      <a:pos x="245" y="232"/>
                    </a:cxn>
                    <a:cxn ang="0">
                      <a:pos x="238" y="233"/>
                    </a:cxn>
                    <a:cxn ang="0">
                      <a:pos x="240" y="240"/>
                    </a:cxn>
                    <a:cxn ang="0">
                      <a:pos x="237" y="249"/>
                    </a:cxn>
                    <a:cxn ang="0">
                      <a:pos x="240" y="249"/>
                    </a:cxn>
                    <a:cxn ang="0">
                      <a:pos x="237" y="256"/>
                    </a:cxn>
                    <a:cxn ang="0">
                      <a:pos x="244" y="257"/>
                    </a:cxn>
                    <a:cxn ang="0">
                      <a:pos x="244" y="268"/>
                    </a:cxn>
                    <a:cxn ang="0">
                      <a:pos x="247" y="278"/>
                    </a:cxn>
                    <a:cxn ang="0">
                      <a:pos x="241" y="279"/>
                    </a:cxn>
                    <a:cxn ang="0">
                      <a:pos x="241" y="290"/>
                    </a:cxn>
                    <a:cxn ang="0">
                      <a:pos x="46" y="299"/>
                    </a:cxn>
                    <a:cxn ang="0">
                      <a:pos x="28" y="252"/>
                    </a:cxn>
                    <a:cxn ang="0">
                      <a:pos x="17" y="252"/>
                    </a:cxn>
                    <a:cxn ang="0">
                      <a:pos x="15" y="248"/>
                    </a:cxn>
                    <a:cxn ang="0">
                      <a:pos x="12" y="82"/>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1" name="Freeform 139">
                  <a:extLst>
                    <a:ext uri="{FF2B5EF4-FFF2-40B4-BE49-F238E27FC236}">
                      <a16:creationId xmlns:a16="http://schemas.microsoft.com/office/drawing/2014/main" id="{7154025D-3EAA-DE59-EA7F-E62047B91C52}"/>
                    </a:ext>
                  </a:extLst>
                </p:cNvPr>
                <p:cNvSpPr>
                  <a:spLocks/>
                </p:cNvSpPr>
                <p:nvPr/>
              </p:nvSpPr>
              <p:spPr bwMode="auto">
                <a:xfrm>
                  <a:off x="4242" y="1929"/>
                  <a:ext cx="260" cy="460"/>
                </a:xfrm>
                <a:custGeom>
                  <a:avLst/>
                  <a:gdLst/>
                  <a:ahLst/>
                  <a:cxnLst>
                    <a:cxn ang="0">
                      <a:pos x="7" y="182"/>
                    </a:cxn>
                    <a:cxn ang="0">
                      <a:pos x="21" y="164"/>
                    </a:cxn>
                    <a:cxn ang="0">
                      <a:pos x="24" y="150"/>
                    </a:cxn>
                    <a:cxn ang="0">
                      <a:pos x="21" y="119"/>
                    </a:cxn>
                    <a:cxn ang="0">
                      <a:pos x="44" y="99"/>
                    </a:cxn>
                    <a:cxn ang="0">
                      <a:pos x="64" y="87"/>
                    </a:cxn>
                    <a:cxn ang="0">
                      <a:pos x="75" y="50"/>
                    </a:cxn>
                    <a:cxn ang="0">
                      <a:pos x="62" y="37"/>
                    </a:cxn>
                    <a:cxn ang="0">
                      <a:pos x="45" y="18"/>
                    </a:cxn>
                    <a:cxn ang="0">
                      <a:pos x="137" y="7"/>
                    </a:cxn>
                    <a:cxn ang="0">
                      <a:pos x="212" y="4"/>
                    </a:cxn>
                    <a:cxn ang="0">
                      <a:pos x="219" y="30"/>
                    </a:cxn>
                    <a:cxn ang="0">
                      <a:pos x="228" y="49"/>
                    </a:cxn>
                    <a:cxn ang="0">
                      <a:pos x="235" y="64"/>
                    </a:cxn>
                    <a:cxn ang="0">
                      <a:pos x="250" y="266"/>
                    </a:cxn>
                    <a:cxn ang="0">
                      <a:pos x="253" y="283"/>
                    </a:cxn>
                    <a:cxn ang="0">
                      <a:pos x="260" y="305"/>
                    </a:cxn>
                    <a:cxn ang="0">
                      <a:pos x="251" y="321"/>
                    </a:cxn>
                    <a:cxn ang="0">
                      <a:pos x="241" y="343"/>
                    </a:cxn>
                    <a:cxn ang="0">
                      <a:pos x="235" y="355"/>
                    </a:cxn>
                    <a:cxn ang="0">
                      <a:pos x="232" y="376"/>
                    </a:cxn>
                    <a:cxn ang="0">
                      <a:pos x="232" y="388"/>
                    </a:cxn>
                    <a:cxn ang="0">
                      <a:pos x="228" y="404"/>
                    </a:cxn>
                    <a:cxn ang="0">
                      <a:pos x="219" y="418"/>
                    </a:cxn>
                    <a:cxn ang="0">
                      <a:pos x="207" y="428"/>
                    </a:cxn>
                    <a:cxn ang="0">
                      <a:pos x="213" y="443"/>
                    </a:cxn>
                    <a:cxn ang="0">
                      <a:pos x="200" y="446"/>
                    </a:cxn>
                    <a:cxn ang="0">
                      <a:pos x="180" y="439"/>
                    </a:cxn>
                    <a:cxn ang="0">
                      <a:pos x="166" y="457"/>
                    </a:cxn>
                    <a:cxn ang="0">
                      <a:pos x="156" y="458"/>
                    </a:cxn>
                    <a:cxn ang="0">
                      <a:pos x="146" y="433"/>
                    </a:cxn>
                    <a:cxn ang="0">
                      <a:pos x="140" y="404"/>
                    </a:cxn>
                    <a:cxn ang="0">
                      <a:pos x="125" y="393"/>
                    </a:cxn>
                    <a:cxn ang="0">
                      <a:pos x="110" y="384"/>
                    </a:cxn>
                    <a:cxn ang="0">
                      <a:pos x="82" y="362"/>
                    </a:cxn>
                    <a:cxn ang="0">
                      <a:pos x="85" y="347"/>
                    </a:cxn>
                    <a:cxn ang="0">
                      <a:pos x="90" y="321"/>
                    </a:cxn>
                    <a:cxn ang="0">
                      <a:pos x="85" y="305"/>
                    </a:cxn>
                    <a:cxn ang="0">
                      <a:pos x="71" y="304"/>
                    </a:cxn>
                    <a:cxn ang="0">
                      <a:pos x="59" y="305"/>
                    </a:cxn>
                    <a:cxn ang="0">
                      <a:pos x="45" y="273"/>
                    </a:cxn>
                    <a:cxn ang="0">
                      <a:pos x="24" y="256"/>
                    </a:cxn>
                    <a:cxn ang="0">
                      <a:pos x="10" y="240"/>
                    </a:cxn>
                    <a:cxn ang="0">
                      <a:pos x="2" y="222"/>
                    </a:cxn>
                    <a:cxn ang="0">
                      <a:pos x="2" y="195"/>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2" name="Freeform 140">
                  <a:extLst>
                    <a:ext uri="{FF2B5EF4-FFF2-40B4-BE49-F238E27FC236}">
                      <a16:creationId xmlns:a16="http://schemas.microsoft.com/office/drawing/2014/main" id="{FE6C4F58-B461-4152-1F2B-CA930543D2AB}"/>
                    </a:ext>
                  </a:extLst>
                </p:cNvPr>
                <p:cNvSpPr>
                  <a:spLocks/>
                </p:cNvSpPr>
                <p:nvPr/>
              </p:nvSpPr>
              <p:spPr bwMode="auto">
                <a:xfrm>
                  <a:off x="4242" y="1929"/>
                  <a:ext cx="260" cy="460"/>
                </a:xfrm>
                <a:custGeom>
                  <a:avLst/>
                  <a:gdLst/>
                  <a:ahLst/>
                  <a:cxnLst>
                    <a:cxn ang="0">
                      <a:pos x="7" y="182"/>
                    </a:cxn>
                    <a:cxn ang="0">
                      <a:pos x="21" y="164"/>
                    </a:cxn>
                    <a:cxn ang="0">
                      <a:pos x="24" y="150"/>
                    </a:cxn>
                    <a:cxn ang="0">
                      <a:pos x="21" y="119"/>
                    </a:cxn>
                    <a:cxn ang="0">
                      <a:pos x="44" y="99"/>
                    </a:cxn>
                    <a:cxn ang="0">
                      <a:pos x="64" y="87"/>
                    </a:cxn>
                    <a:cxn ang="0">
                      <a:pos x="75" y="50"/>
                    </a:cxn>
                    <a:cxn ang="0">
                      <a:pos x="62" y="37"/>
                    </a:cxn>
                    <a:cxn ang="0">
                      <a:pos x="45" y="18"/>
                    </a:cxn>
                    <a:cxn ang="0">
                      <a:pos x="137" y="7"/>
                    </a:cxn>
                    <a:cxn ang="0">
                      <a:pos x="212" y="4"/>
                    </a:cxn>
                    <a:cxn ang="0">
                      <a:pos x="219" y="30"/>
                    </a:cxn>
                    <a:cxn ang="0">
                      <a:pos x="228" y="49"/>
                    </a:cxn>
                    <a:cxn ang="0">
                      <a:pos x="235" y="64"/>
                    </a:cxn>
                    <a:cxn ang="0">
                      <a:pos x="250" y="266"/>
                    </a:cxn>
                    <a:cxn ang="0">
                      <a:pos x="253" y="283"/>
                    </a:cxn>
                    <a:cxn ang="0">
                      <a:pos x="260" y="305"/>
                    </a:cxn>
                    <a:cxn ang="0">
                      <a:pos x="251" y="321"/>
                    </a:cxn>
                    <a:cxn ang="0">
                      <a:pos x="241" y="343"/>
                    </a:cxn>
                    <a:cxn ang="0">
                      <a:pos x="235" y="355"/>
                    </a:cxn>
                    <a:cxn ang="0">
                      <a:pos x="232" y="376"/>
                    </a:cxn>
                    <a:cxn ang="0">
                      <a:pos x="232" y="388"/>
                    </a:cxn>
                    <a:cxn ang="0">
                      <a:pos x="228" y="404"/>
                    </a:cxn>
                    <a:cxn ang="0">
                      <a:pos x="219" y="418"/>
                    </a:cxn>
                    <a:cxn ang="0">
                      <a:pos x="207" y="428"/>
                    </a:cxn>
                    <a:cxn ang="0">
                      <a:pos x="213" y="443"/>
                    </a:cxn>
                    <a:cxn ang="0">
                      <a:pos x="200" y="446"/>
                    </a:cxn>
                    <a:cxn ang="0">
                      <a:pos x="180" y="439"/>
                    </a:cxn>
                    <a:cxn ang="0">
                      <a:pos x="166" y="457"/>
                    </a:cxn>
                    <a:cxn ang="0">
                      <a:pos x="156" y="458"/>
                    </a:cxn>
                    <a:cxn ang="0">
                      <a:pos x="146" y="433"/>
                    </a:cxn>
                    <a:cxn ang="0">
                      <a:pos x="140" y="404"/>
                    </a:cxn>
                    <a:cxn ang="0">
                      <a:pos x="125" y="393"/>
                    </a:cxn>
                    <a:cxn ang="0">
                      <a:pos x="110" y="384"/>
                    </a:cxn>
                    <a:cxn ang="0">
                      <a:pos x="82" y="362"/>
                    </a:cxn>
                    <a:cxn ang="0">
                      <a:pos x="85" y="347"/>
                    </a:cxn>
                    <a:cxn ang="0">
                      <a:pos x="90" y="321"/>
                    </a:cxn>
                    <a:cxn ang="0">
                      <a:pos x="85" y="305"/>
                    </a:cxn>
                    <a:cxn ang="0">
                      <a:pos x="71" y="304"/>
                    </a:cxn>
                    <a:cxn ang="0">
                      <a:pos x="59" y="305"/>
                    </a:cxn>
                    <a:cxn ang="0">
                      <a:pos x="45" y="273"/>
                    </a:cxn>
                    <a:cxn ang="0">
                      <a:pos x="24" y="256"/>
                    </a:cxn>
                    <a:cxn ang="0">
                      <a:pos x="10" y="240"/>
                    </a:cxn>
                    <a:cxn ang="0">
                      <a:pos x="2" y="222"/>
                    </a:cxn>
                    <a:cxn ang="0">
                      <a:pos x="2" y="195"/>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3" name="Freeform 141">
                  <a:extLst>
                    <a:ext uri="{FF2B5EF4-FFF2-40B4-BE49-F238E27FC236}">
                      <a16:creationId xmlns:a16="http://schemas.microsoft.com/office/drawing/2014/main" id="{0DB7C488-7CE8-37E8-5E8E-789F7A7E0A54}"/>
                    </a:ext>
                  </a:extLst>
                </p:cNvPr>
                <p:cNvSpPr>
                  <a:spLocks/>
                </p:cNvSpPr>
                <p:nvPr/>
              </p:nvSpPr>
              <p:spPr bwMode="auto">
                <a:xfrm>
                  <a:off x="4346" y="2362"/>
                  <a:ext cx="552" cy="196"/>
                </a:xfrm>
                <a:custGeom>
                  <a:avLst/>
                  <a:gdLst/>
                  <a:ahLst/>
                  <a:cxnLst>
                    <a:cxn ang="0">
                      <a:pos x="1" y="195"/>
                    </a:cxn>
                    <a:cxn ang="0">
                      <a:pos x="8" y="187"/>
                    </a:cxn>
                    <a:cxn ang="0">
                      <a:pos x="14" y="183"/>
                    </a:cxn>
                    <a:cxn ang="0">
                      <a:pos x="12" y="164"/>
                    </a:cxn>
                    <a:cxn ang="0">
                      <a:pos x="8" y="160"/>
                    </a:cxn>
                    <a:cxn ang="0">
                      <a:pos x="16" y="161"/>
                    </a:cxn>
                    <a:cxn ang="0">
                      <a:pos x="14" y="151"/>
                    </a:cxn>
                    <a:cxn ang="0">
                      <a:pos x="20" y="146"/>
                    </a:cxn>
                    <a:cxn ang="0">
                      <a:pos x="20" y="138"/>
                    </a:cxn>
                    <a:cxn ang="0">
                      <a:pos x="23" y="134"/>
                    </a:cxn>
                    <a:cxn ang="0">
                      <a:pos x="33" y="127"/>
                    </a:cxn>
                    <a:cxn ang="0">
                      <a:pos x="36" y="119"/>
                    </a:cxn>
                    <a:cxn ang="0">
                      <a:pos x="32" y="111"/>
                    </a:cxn>
                    <a:cxn ang="0">
                      <a:pos x="39" y="97"/>
                    </a:cxn>
                    <a:cxn ang="0">
                      <a:pos x="42" y="88"/>
                    </a:cxn>
                    <a:cxn ang="0">
                      <a:pos x="44" y="80"/>
                    </a:cxn>
                    <a:cxn ang="0">
                      <a:pos x="40" y="69"/>
                    </a:cxn>
                    <a:cxn ang="0">
                      <a:pos x="44" y="73"/>
                    </a:cxn>
                    <a:cxn ang="0">
                      <a:pos x="139" y="61"/>
                    </a:cxn>
                    <a:cxn ang="0">
                      <a:pos x="135" y="46"/>
                    </a:cxn>
                    <a:cxn ang="0">
                      <a:pos x="153" y="47"/>
                    </a:cxn>
                    <a:cxn ang="0">
                      <a:pos x="206" y="42"/>
                    </a:cxn>
                    <a:cxn ang="0">
                      <a:pos x="271" y="36"/>
                    </a:cxn>
                    <a:cxn ang="0">
                      <a:pos x="321" y="29"/>
                    </a:cxn>
                    <a:cxn ang="0">
                      <a:pos x="371" y="27"/>
                    </a:cxn>
                    <a:cxn ang="0">
                      <a:pos x="415" y="21"/>
                    </a:cxn>
                    <a:cxn ang="0">
                      <a:pos x="442" y="16"/>
                    </a:cxn>
                    <a:cxn ang="0">
                      <a:pos x="497" y="9"/>
                    </a:cxn>
                    <a:cxn ang="0">
                      <a:pos x="543" y="0"/>
                    </a:cxn>
                    <a:cxn ang="0">
                      <a:pos x="549" y="6"/>
                    </a:cxn>
                    <a:cxn ang="0">
                      <a:pos x="548" y="21"/>
                    </a:cxn>
                    <a:cxn ang="0">
                      <a:pos x="538" y="28"/>
                    </a:cxn>
                    <a:cxn ang="0">
                      <a:pos x="529" y="46"/>
                    </a:cxn>
                    <a:cxn ang="0">
                      <a:pos x="515" y="46"/>
                    </a:cxn>
                    <a:cxn ang="0">
                      <a:pos x="507" y="55"/>
                    </a:cxn>
                    <a:cxn ang="0">
                      <a:pos x="499" y="61"/>
                    </a:cxn>
                    <a:cxn ang="0">
                      <a:pos x="489" y="58"/>
                    </a:cxn>
                    <a:cxn ang="0">
                      <a:pos x="485" y="66"/>
                    </a:cxn>
                    <a:cxn ang="0">
                      <a:pos x="478" y="75"/>
                    </a:cxn>
                    <a:cxn ang="0">
                      <a:pos x="470" y="80"/>
                    </a:cxn>
                    <a:cxn ang="0">
                      <a:pos x="446" y="101"/>
                    </a:cxn>
                    <a:cxn ang="0">
                      <a:pos x="430" y="104"/>
                    </a:cxn>
                    <a:cxn ang="0">
                      <a:pos x="415" y="116"/>
                    </a:cxn>
                    <a:cxn ang="0">
                      <a:pos x="412" y="128"/>
                    </a:cxn>
                    <a:cxn ang="0">
                      <a:pos x="397" y="137"/>
                    </a:cxn>
                    <a:cxn ang="0">
                      <a:pos x="370" y="160"/>
                    </a:cxn>
                    <a:cxn ang="0">
                      <a:pos x="237" y="176"/>
                    </a:cxn>
                    <a:cxn ang="0">
                      <a:pos x="141" y="185"/>
                    </a:cxn>
                    <a:cxn ang="0">
                      <a:pos x="92" y="189"/>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141" y="185"/>
                      </a:lnTo>
                      <a:lnTo>
                        <a:pt x="92" y="189"/>
                      </a:lnTo>
                      <a:lnTo>
                        <a:pt x="0" y="196"/>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4" name="Freeform 142">
                  <a:extLst>
                    <a:ext uri="{FF2B5EF4-FFF2-40B4-BE49-F238E27FC236}">
                      <a16:creationId xmlns:a16="http://schemas.microsoft.com/office/drawing/2014/main" id="{AA1CB3FC-1227-110D-C3BA-48E34A412CE1}"/>
                    </a:ext>
                  </a:extLst>
                </p:cNvPr>
                <p:cNvSpPr>
                  <a:spLocks/>
                </p:cNvSpPr>
                <p:nvPr/>
              </p:nvSpPr>
              <p:spPr bwMode="auto">
                <a:xfrm>
                  <a:off x="4346" y="2362"/>
                  <a:ext cx="552" cy="196"/>
                </a:xfrm>
                <a:custGeom>
                  <a:avLst/>
                  <a:gdLst/>
                  <a:ahLst/>
                  <a:cxnLst>
                    <a:cxn ang="0">
                      <a:pos x="1" y="195"/>
                    </a:cxn>
                    <a:cxn ang="0">
                      <a:pos x="8" y="187"/>
                    </a:cxn>
                    <a:cxn ang="0">
                      <a:pos x="14" y="183"/>
                    </a:cxn>
                    <a:cxn ang="0">
                      <a:pos x="12" y="164"/>
                    </a:cxn>
                    <a:cxn ang="0">
                      <a:pos x="8" y="160"/>
                    </a:cxn>
                    <a:cxn ang="0">
                      <a:pos x="16" y="161"/>
                    </a:cxn>
                    <a:cxn ang="0">
                      <a:pos x="14" y="151"/>
                    </a:cxn>
                    <a:cxn ang="0">
                      <a:pos x="20" y="146"/>
                    </a:cxn>
                    <a:cxn ang="0">
                      <a:pos x="20" y="138"/>
                    </a:cxn>
                    <a:cxn ang="0">
                      <a:pos x="23" y="134"/>
                    </a:cxn>
                    <a:cxn ang="0">
                      <a:pos x="33" y="127"/>
                    </a:cxn>
                    <a:cxn ang="0">
                      <a:pos x="36" y="119"/>
                    </a:cxn>
                    <a:cxn ang="0">
                      <a:pos x="32" y="111"/>
                    </a:cxn>
                    <a:cxn ang="0">
                      <a:pos x="39" y="97"/>
                    </a:cxn>
                    <a:cxn ang="0">
                      <a:pos x="42" y="88"/>
                    </a:cxn>
                    <a:cxn ang="0">
                      <a:pos x="44" y="80"/>
                    </a:cxn>
                    <a:cxn ang="0">
                      <a:pos x="40" y="69"/>
                    </a:cxn>
                    <a:cxn ang="0">
                      <a:pos x="44" y="73"/>
                    </a:cxn>
                    <a:cxn ang="0">
                      <a:pos x="139" y="61"/>
                    </a:cxn>
                    <a:cxn ang="0">
                      <a:pos x="135" y="46"/>
                    </a:cxn>
                    <a:cxn ang="0">
                      <a:pos x="153" y="47"/>
                    </a:cxn>
                    <a:cxn ang="0">
                      <a:pos x="206" y="42"/>
                    </a:cxn>
                    <a:cxn ang="0">
                      <a:pos x="271" y="36"/>
                    </a:cxn>
                    <a:cxn ang="0">
                      <a:pos x="321" y="29"/>
                    </a:cxn>
                    <a:cxn ang="0">
                      <a:pos x="371" y="27"/>
                    </a:cxn>
                    <a:cxn ang="0">
                      <a:pos x="415" y="21"/>
                    </a:cxn>
                    <a:cxn ang="0">
                      <a:pos x="442" y="16"/>
                    </a:cxn>
                    <a:cxn ang="0">
                      <a:pos x="497" y="9"/>
                    </a:cxn>
                    <a:cxn ang="0">
                      <a:pos x="543" y="0"/>
                    </a:cxn>
                    <a:cxn ang="0">
                      <a:pos x="549" y="6"/>
                    </a:cxn>
                    <a:cxn ang="0">
                      <a:pos x="548" y="21"/>
                    </a:cxn>
                    <a:cxn ang="0">
                      <a:pos x="538" y="28"/>
                    </a:cxn>
                    <a:cxn ang="0">
                      <a:pos x="529" y="46"/>
                    </a:cxn>
                    <a:cxn ang="0">
                      <a:pos x="515" y="46"/>
                    </a:cxn>
                    <a:cxn ang="0">
                      <a:pos x="507" y="55"/>
                    </a:cxn>
                    <a:cxn ang="0">
                      <a:pos x="499" y="61"/>
                    </a:cxn>
                    <a:cxn ang="0">
                      <a:pos x="489" y="58"/>
                    </a:cxn>
                    <a:cxn ang="0">
                      <a:pos x="485" y="66"/>
                    </a:cxn>
                    <a:cxn ang="0">
                      <a:pos x="478" y="75"/>
                    </a:cxn>
                    <a:cxn ang="0">
                      <a:pos x="470" y="80"/>
                    </a:cxn>
                    <a:cxn ang="0">
                      <a:pos x="446" y="101"/>
                    </a:cxn>
                    <a:cxn ang="0">
                      <a:pos x="430" y="104"/>
                    </a:cxn>
                    <a:cxn ang="0">
                      <a:pos x="415" y="116"/>
                    </a:cxn>
                    <a:cxn ang="0">
                      <a:pos x="412" y="128"/>
                    </a:cxn>
                    <a:cxn ang="0">
                      <a:pos x="397" y="137"/>
                    </a:cxn>
                    <a:cxn ang="0">
                      <a:pos x="370" y="160"/>
                    </a:cxn>
                    <a:cxn ang="0">
                      <a:pos x="237" y="176"/>
                    </a:cxn>
                    <a:cxn ang="0">
                      <a:pos x="141" y="185"/>
                    </a:cxn>
                    <a:cxn ang="0">
                      <a:pos x="92" y="189"/>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141" y="185"/>
                      </a:lnTo>
                      <a:lnTo>
                        <a:pt x="92" y="189"/>
                      </a:lnTo>
                      <a:lnTo>
                        <a:pt x="0" y="196"/>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5" name="Freeform 143">
                  <a:extLst>
                    <a:ext uri="{FF2B5EF4-FFF2-40B4-BE49-F238E27FC236}">
                      <a16:creationId xmlns:a16="http://schemas.microsoft.com/office/drawing/2014/main" id="{28146FC0-2535-A5C2-5EA3-EFEB3A158C66}"/>
                    </a:ext>
                  </a:extLst>
                </p:cNvPr>
                <p:cNvSpPr>
                  <a:spLocks/>
                </p:cNvSpPr>
                <p:nvPr/>
              </p:nvSpPr>
              <p:spPr bwMode="auto">
                <a:xfrm>
                  <a:off x="4396" y="2183"/>
                  <a:ext cx="469" cy="248"/>
                </a:xfrm>
                <a:custGeom>
                  <a:avLst/>
                  <a:gdLst/>
                  <a:ahLst/>
                  <a:cxnLst>
                    <a:cxn ang="0">
                      <a:pos x="7" y="238"/>
                    </a:cxn>
                    <a:cxn ang="0">
                      <a:pos x="12" y="227"/>
                    </a:cxn>
                    <a:cxn ang="0">
                      <a:pos x="16" y="211"/>
                    </a:cxn>
                    <a:cxn ang="0">
                      <a:pos x="12" y="198"/>
                    </a:cxn>
                    <a:cxn ang="0">
                      <a:pos x="31" y="187"/>
                    </a:cxn>
                    <a:cxn ang="0">
                      <a:pos x="50" y="195"/>
                    </a:cxn>
                    <a:cxn ang="0">
                      <a:pos x="58" y="184"/>
                    </a:cxn>
                    <a:cxn ang="0">
                      <a:pos x="54" y="169"/>
                    </a:cxn>
                    <a:cxn ang="0">
                      <a:pos x="74" y="161"/>
                    </a:cxn>
                    <a:cxn ang="0">
                      <a:pos x="73" y="145"/>
                    </a:cxn>
                    <a:cxn ang="0">
                      <a:pos x="78" y="132"/>
                    </a:cxn>
                    <a:cxn ang="0">
                      <a:pos x="85" y="123"/>
                    </a:cxn>
                    <a:cxn ang="0">
                      <a:pos x="103" y="127"/>
                    </a:cxn>
                    <a:cxn ang="0">
                      <a:pos x="112" y="120"/>
                    </a:cxn>
                    <a:cxn ang="0">
                      <a:pos x="139" y="127"/>
                    </a:cxn>
                    <a:cxn ang="0">
                      <a:pos x="146" y="115"/>
                    </a:cxn>
                    <a:cxn ang="0">
                      <a:pos x="160" y="115"/>
                    </a:cxn>
                    <a:cxn ang="0">
                      <a:pos x="171" y="113"/>
                    </a:cxn>
                    <a:cxn ang="0">
                      <a:pos x="179" y="99"/>
                    </a:cxn>
                    <a:cxn ang="0">
                      <a:pos x="187" y="92"/>
                    </a:cxn>
                    <a:cxn ang="0">
                      <a:pos x="207" y="103"/>
                    </a:cxn>
                    <a:cxn ang="0">
                      <a:pos x="213" y="89"/>
                    </a:cxn>
                    <a:cxn ang="0">
                      <a:pos x="226" y="74"/>
                    </a:cxn>
                    <a:cxn ang="0">
                      <a:pos x="237" y="55"/>
                    </a:cxn>
                    <a:cxn ang="0">
                      <a:pos x="237" y="39"/>
                    </a:cxn>
                    <a:cxn ang="0">
                      <a:pos x="253" y="40"/>
                    </a:cxn>
                    <a:cxn ang="0">
                      <a:pos x="275" y="24"/>
                    </a:cxn>
                    <a:cxn ang="0">
                      <a:pos x="268" y="6"/>
                    </a:cxn>
                    <a:cxn ang="0">
                      <a:pos x="283" y="4"/>
                    </a:cxn>
                    <a:cxn ang="0">
                      <a:pos x="308" y="12"/>
                    </a:cxn>
                    <a:cxn ang="0">
                      <a:pos x="332" y="23"/>
                    </a:cxn>
                    <a:cxn ang="0">
                      <a:pos x="351" y="32"/>
                    </a:cxn>
                    <a:cxn ang="0">
                      <a:pos x="366" y="27"/>
                    </a:cxn>
                    <a:cxn ang="0">
                      <a:pos x="381" y="29"/>
                    </a:cxn>
                    <a:cxn ang="0">
                      <a:pos x="396" y="16"/>
                    </a:cxn>
                    <a:cxn ang="0">
                      <a:pos x="409" y="31"/>
                    </a:cxn>
                    <a:cxn ang="0">
                      <a:pos x="419" y="43"/>
                    </a:cxn>
                    <a:cxn ang="0">
                      <a:pos x="419" y="62"/>
                    </a:cxn>
                    <a:cxn ang="0">
                      <a:pos x="438" y="84"/>
                    </a:cxn>
                    <a:cxn ang="0">
                      <a:pos x="469" y="105"/>
                    </a:cxn>
                    <a:cxn ang="0">
                      <a:pos x="427" y="149"/>
                    </a:cxn>
                    <a:cxn ang="0">
                      <a:pos x="420" y="164"/>
                    </a:cxn>
                    <a:cxn ang="0">
                      <a:pos x="407" y="176"/>
                    </a:cxn>
                    <a:cxn ang="0">
                      <a:pos x="388" y="189"/>
                    </a:cxn>
                    <a:cxn ang="0">
                      <a:pos x="365" y="200"/>
                    </a:cxn>
                    <a:cxn ang="0">
                      <a:pos x="300" y="207"/>
                    </a:cxn>
                    <a:cxn ang="0">
                      <a:pos x="221" y="215"/>
                    </a:cxn>
                    <a:cxn ang="0">
                      <a:pos x="130" y="223"/>
                    </a:cxn>
                    <a:cxn ang="0">
                      <a:pos x="85" y="225"/>
                    </a:cxn>
                    <a:cxn ang="0">
                      <a:pos x="0" y="248"/>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6" name="Freeform 144">
                  <a:extLst>
                    <a:ext uri="{FF2B5EF4-FFF2-40B4-BE49-F238E27FC236}">
                      <a16:creationId xmlns:a16="http://schemas.microsoft.com/office/drawing/2014/main" id="{E08C9197-4A3E-1F38-B624-37E4E8230BEB}"/>
                    </a:ext>
                  </a:extLst>
                </p:cNvPr>
                <p:cNvSpPr>
                  <a:spLocks/>
                </p:cNvSpPr>
                <p:nvPr/>
              </p:nvSpPr>
              <p:spPr bwMode="auto">
                <a:xfrm>
                  <a:off x="4396" y="2183"/>
                  <a:ext cx="469" cy="248"/>
                </a:xfrm>
                <a:custGeom>
                  <a:avLst/>
                  <a:gdLst/>
                  <a:ahLst/>
                  <a:cxnLst>
                    <a:cxn ang="0">
                      <a:pos x="7" y="238"/>
                    </a:cxn>
                    <a:cxn ang="0">
                      <a:pos x="12" y="227"/>
                    </a:cxn>
                    <a:cxn ang="0">
                      <a:pos x="16" y="211"/>
                    </a:cxn>
                    <a:cxn ang="0">
                      <a:pos x="12" y="198"/>
                    </a:cxn>
                    <a:cxn ang="0">
                      <a:pos x="31" y="187"/>
                    </a:cxn>
                    <a:cxn ang="0">
                      <a:pos x="50" y="195"/>
                    </a:cxn>
                    <a:cxn ang="0">
                      <a:pos x="58" y="184"/>
                    </a:cxn>
                    <a:cxn ang="0">
                      <a:pos x="54" y="169"/>
                    </a:cxn>
                    <a:cxn ang="0">
                      <a:pos x="74" y="161"/>
                    </a:cxn>
                    <a:cxn ang="0">
                      <a:pos x="73" y="145"/>
                    </a:cxn>
                    <a:cxn ang="0">
                      <a:pos x="78" y="132"/>
                    </a:cxn>
                    <a:cxn ang="0">
                      <a:pos x="85" y="123"/>
                    </a:cxn>
                    <a:cxn ang="0">
                      <a:pos x="103" y="127"/>
                    </a:cxn>
                    <a:cxn ang="0">
                      <a:pos x="112" y="120"/>
                    </a:cxn>
                    <a:cxn ang="0">
                      <a:pos x="139" y="127"/>
                    </a:cxn>
                    <a:cxn ang="0">
                      <a:pos x="146" y="115"/>
                    </a:cxn>
                    <a:cxn ang="0">
                      <a:pos x="160" y="115"/>
                    </a:cxn>
                    <a:cxn ang="0">
                      <a:pos x="171" y="113"/>
                    </a:cxn>
                    <a:cxn ang="0">
                      <a:pos x="179" y="99"/>
                    </a:cxn>
                    <a:cxn ang="0">
                      <a:pos x="187" y="92"/>
                    </a:cxn>
                    <a:cxn ang="0">
                      <a:pos x="207" y="103"/>
                    </a:cxn>
                    <a:cxn ang="0">
                      <a:pos x="213" y="89"/>
                    </a:cxn>
                    <a:cxn ang="0">
                      <a:pos x="226" y="74"/>
                    </a:cxn>
                    <a:cxn ang="0">
                      <a:pos x="237" y="55"/>
                    </a:cxn>
                    <a:cxn ang="0">
                      <a:pos x="237" y="39"/>
                    </a:cxn>
                    <a:cxn ang="0">
                      <a:pos x="253" y="40"/>
                    </a:cxn>
                    <a:cxn ang="0">
                      <a:pos x="275" y="24"/>
                    </a:cxn>
                    <a:cxn ang="0">
                      <a:pos x="268" y="6"/>
                    </a:cxn>
                    <a:cxn ang="0">
                      <a:pos x="283" y="4"/>
                    </a:cxn>
                    <a:cxn ang="0">
                      <a:pos x="308" y="12"/>
                    </a:cxn>
                    <a:cxn ang="0">
                      <a:pos x="332" y="23"/>
                    </a:cxn>
                    <a:cxn ang="0">
                      <a:pos x="351" y="32"/>
                    </a:cxn>
                    <a:cxn ang="0">
                      <a:pos x="366" y="27"/>
                    </a:cxn>
                    <a:cxn ang="0">
                      <a:pos x="381" y="29"/>
                    </a:cxn>
                    <a:cxn ang="0">
                      <a:pos x="396" y="16"/>
                    </a:cxn>
                    <a:cxn ang="0">
                      <a:pos x="409" y="31"/>
                    </a:cxn>
                    <a:cxn ang="0">
                      <a:pos x="419" y="43"/>
                    </a:cxn>
                    <a:cxn ang="0">
                      <a:pos x="419" y="62"/>
                    </a:cxn>
                    <a:cxn ang="0">
                      <a:pos x="438" y="84"/>
                    </a:cxn>
                    <a:cxn ang="0">
                      <a:pos x="469" y="105"/>
                    </a:cxn>
                    <a:cxn ang="0">
                      <a:pos x="427" y="149"/>
                    </a:cxn>
                    <a:cxn ang="0">
                      <a:pos x="420" y="164"/>
                    </a:cxn>
                    <a:cxn ang="0">
                      <a:pos x="407" y="176"/>
                    </a:cxn>
                    <a:cxn ang="0">
                      <a:pos x="388" y="189"/>
                    </a:cxn>
                    <a:cxn ang="0">
                      <a:pos x="365" y="200"/>
                    </a:cxn>
                    <a:cxn ang="0">
                      <a:pos x="300" y="207"/>
                    </a:cxn>
                    <a:cxn ang="0">
                      <a:pos x="221" y="215"/>
                    </a:cxn>
                    <a:cxn ang="0">
                      <a:pos x="130" y="223"/>
                    </a:cxn>
                    <a:cxn ang="0">
                      <a:pos x="85" y="225"/>
                    </a:cxn>
                    <a:cxn ang="0">
                      <a:pos x="0" y="248"/>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7" name="Freeform 145">
                  <a:extLst>
                    <a:ext uri="{FF2B5EF4-FFF2-40B4-BE49-F238E27FC236}">
                      <a16:creationId xmlns:a16="http://schemas.microsoft.com/office/drawing/2014/main" id="{4C9C0BB9-F7D3-1B0C-82DA-4B8B803E7BAD}"/>
                    </a:ext>
                  </a:extLst>
                </p:cNvPr>
                <p:cNvSpPr>
                  <a:spLocks/>
                </p:cNvSpPr>
                <p:nvPr/>
              </p:nvSpPr>
              <p:spPr bwMode="auto">
                <a:xfrm>
                  <a:off x="4472" y="1968"/>
                  <a:ext cx="199" cy="349"/>
                </a:xfrm>
                <a:custGeom>
                  <a:avLst/>
                  <a:gdLst/>
                  <a:ahLst/>
                  <a:cxnLst>
                    <a:cxn ang="0">
                      <a:pos x="0" y="342"/>
                    </a:cxn>
                    <a:cxn ang="0">
                      <a:pos x="2" y="327"/>
                    </a:cxn>
                    <a:cxn ang="0">
                      <a:pos x="5" y="316"/>
                    </a:cxn>
                    <a:cxn ang="0">
                      <a:pos x="5" y="309"/>
                    </a:cxn>
                    <a:cxn ang="0">
                      <a:pos x="15" y="300"/>
                    </a:cxn>
                    <a:cxn ang="0">
                      <a:pos x="21" y="282"/>
                    </a:cxn>
                    <a:cxn ang="0">
                      <a:pos x="28" y="271"/>
                    </a:cxn>
                    <a:cxn ang="0">
                      <a:pos x="25" y="255"/>
                    </a:cxn>
                    <a:cxn ang="0">
                      <a:pos x="23" y="244"/>
                    </a:cxn>
                    <a:cxn ang="0">
                      <a:pos x="17" y="232"/>
                    </a:cxn>
                    <a:cxn ang="0">
                      <a:pos x="19" y="223"/>
                    </a:cxn>
                    <a:cxn ang="0">
                      <a:pos x="5" y="25"/>
                    </a:cxn>
                    <a:cxn ang="0">
                      <a:pos x="12" y="27"/>
                    </a:cxn>
                    <a:cxn ang="0">
                      <a:pos x="24" y="27"/>
                    </a:cxn>
                    <a:cxn ang="0">
                      <a:pos x="46" y="15"/>
                    </a:cxn>
                    <a:cxn ang="0">
                      <a:pos x="78" y="11"/>
                    </a:cxn>
                    <a:cxn ang="0">
                      <a:pos x="169" y="6"/>
                    </a:cxn>
                    <a:cxn ang="0">
                      <a:pos x="195" y="219"/>
                    </a:cxn>
                    <a:cxn ang="0">
                      <a:pos x="196" y="228"/>
                    </a:cxn>
                    <a:cxn ang="0">
                      <a:pos x="199" y="239"/>
                    </a:cxn>
                    <a:cxn ang="0">
                      <a:pos x="187" y="247"/>
                    </a:cxn>
                    <a:cxn ang="0">
                      <a:pos x="171" y="251"/>
                    </a:cxn>
                    <a:cxn ang="0">
                      <a:pos x="161" y="254"/>
                    </a:cxn>
                    <a:cxn ang="0">
                      <a:pos x="164" y="265"/>
                    </a:cxn>
                    <a:cxn ang="0">
                      <a:pos x="157" y="276"/>
                    </a:cxn>
                    <a:cxn ang="0">
                      <a:pos x="150" y="289"/>
                    </a:cxn>
                    <a:cxn ang="0">
                      <a:pos x="139" y="293"/>
                    </a:cxn>
                    <a:cxn ang="0">
                      <a:pos x="137" y="309"/>
                    </a:cxn>
                    <a:cxn ang="0">
                      <a:pos x="131" y="318"/>
                    </a:cxn>
                    <a:cxn ang="0">
                      <a:pos x="115" y="315"/>
                    </a:cxn>
                    <a:cxn ang="0">
                      <a:pos x="106" y="304"/>
                    </a:cxn>
                    <a:cxn ang="0">
                      <a:pos x="103" y="314"/>
                    </a:cxn>
                    <a:cxn ang="0">
                      <a:pos x="99" y="323"/>
                    </a:cxn>
                    <a:cxn ang="0">
                      <a:pos x="95" y="334"/>
                    </a:cxn>
                    <a:cxn ang="0">
                      <a:pos x="84" y="330"/>
                    </a:cxn>
                    <a:cxn ang="0">
                      <a:pos x="74" y="328"/>
                    </a:cxn>
                    <a:cxn ang="0">
                      <a:pos x="66" y="335"/>
                    </a:cxn>
                    <a:cxn ang="0">
                      <a:pos x="63" y="342"/>
                    </a:cxn>
                    <a:cxn ang="0">
                      <a:pos x="42" y="333"/>
                    </a:cxn>
                    <a:cxn ang="0">
                      <a:pos x="30" y="335"/>
                    </a:cxn>
                    <a:cxn ang="0">
                      <a:pos x="27" y="342"/>
                    </a:cxn>
                    <a:cxn ang="0">
                      <a:pos x="20" y="339"/>
                    </a:cxn>
                    <a:cxn ang="0">
                      <a:pos x="12" y="343"/>
                    </a:cxn>
                    <a:cxn ang="0">
                      <a:pos x="2" y="34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8" name="Freeform 146">
                  <a:extLst>
                    <a:ext uri="{FF2B5EF4-FFF2-40B4-BE49-F238E27FC236}">
                      <a16:creationId xmlns:a16="http://schemas.microsoft.com/office/drawing/2014/main" id="{97048E5A-C796-2556-CD97-75FE5B943660}"/>
                    </a:ext>
                  </a:extLst>
                </p:cNvPr>
                <p:cNvSpPr>
                  <a:spLocks/>
                </p:cNvSpPr>
                <p:nvPr/>
              </p:nvSpPr>
              <p:spPr bwMode="auto">
                <a:xfrm>
                  <a:off x="4472" y="1968"/>
                  <a:ext cx="199" cy="349"/>
                </a:xfrm>
                <a:custGeom>
                  <a:avLst/>
                  <a:gdLst/>
                  <a:ahLst/>
                  <a:cxnLst>
                    <a:cxn ang="0">
                      <a:pos x="0" y="342"/>
                    </a:cxn>
                    <a:cxn ang="0">
                      <a:pos x="2" y="327"/>
                    </a:cxn>
                    <a:cxn ang="0">
                      <a:pos x="5" y="316"/>
                    </a:cxn>
                    <a:cxn ang="0">
                      <a:pos x="5" y="309"/>
                    </a:cxn>
                    <a:cxn ang="0">
                      <a:pos x="15" y="300"/>
                    </a:cxn>
                    <a:cxn ang="0">
                      <a:pos x="21" y="282"/>
                    </a:cxn>
                    <a:cxn ang="0">
                      <a:pos x="28" y="271"/>
                    </a:cxn>
                    <a:cxn ang="0">
                      <a:pos x="25" y="255"/>
                    </a:cxn>
                    <a:cxn ang="0">
                      <a:pos x="23" y="244"/>
                    </a:cxn>
                    <a:cxn ang="0">
                      <a:pos x="17" y="232"/>
                    </a:cxn>
                    <a:cxn ang="0">
                      <a:pos x="19" y="223"/>
                    </a:cxn>
                    <a:cxn ang="0">
                      <a:pos x="5" y="25"/>
                    </a:cxn>
                    <a:cxn ang="0">
                      <a:pos x="12" y="27"/>
                    </a:cxn>
                    <a:cxn ang="0">
                      <a:pos x="24" y="27"/>
                    </a:cxn>
                    <a:cxn ang="0">
                      <a:pos x="46" y="15"/>
                    </a:cxn>
                    <a:cxn ang="0">
                      <a:pos x="78" y="11"/>
                    </a:cxn>
                    <a:cxn ang="0">
                      <a:pos x="169" y="6"/>
                    </a:cxn>
                    <a:cxn ang="0">
                      <a:pos x="195" y="219"/>
                    </a:cxn>
                    <a:cxn ang="0">
                      <a:pos x="196" y="228"/>
                    </a:cxn>
                    <a:cxn ang="0">
                      <a:pos x="199" y="239"/>
                    </a:cxn>
                    <a:cxn ang="0">
                      <a:pos x="187" y="247"/>
                    </a:cxn>
                    <a:cxn ang="0">
                      <a:pos x="171" y="251"/>
                    </a:cxn>
                    <a:cxn ang="0">
                      <a:pos x="161" y="254"/>
                    </a:cxn>
                    <a:cxn ang="0">
                      <a:pos x="164" y="265"/>
                    </a:cxn>
                    <a:cxn ang="0">
                      <a:pos x="157" y="276"/>
                    </a:cxn>
                    <a:cxn ang="0">
                      <a:pos x="150" y="289"/>
                    </a:cxn>
                    <a:cxn ang="0">
                      <a:pos x="139" y="293"/>
                    </a:cxn>
                    <a:cxn ang="0">
                      <a:pos x="137" y="309"/>
                    </a:cxn>
                    <a:cxn ang="0">
                      <a:pos x="131" y="318"/>
                    </a:cxn>
                    <a:cxn ang="0">
                      <a:pos x="115" y="315"/>
                    </a:cxn>
                    <a:cxn ang="0">
                      <a:pos x="106" y="304"/>
                    </a:cxn>
                    <a:cxn ang="0">
                      <a:pos x="103" y="314"/>
                    </a:cxn>
                    <a:cxn ang="0">
                      <a:pos x="99" y="323"/>
                    </a:cxn>
                    <a:cxn ang="0">
                      <a:pos x="95" y="334"/>
                    </a:cxn>
                    <a:cxn ang="0">
                      <a:pos x="84" y="330"/>
                    </a:cxn>
                    <a:cxn ang="0">
                      <a:pos x="74" y="328"/>
                    </a:cxn>
                    <a:cxn ang="0">
                      <a:pos x="66" y="335"/>
                    </a:cxn>
                    <a:cxn ang="0">
                      <a:pos x="63" y="342"/>
                    </a:cxn>
                    <a:cxn ang="0">
                      <a:pos x="42" y="333"/>
                    </a:cxn>
                    <a:cxn ang="0">
                      <a:pos x="30" y="335"/>
                    </a:cxn>
                    <a:cxn ang="0">
                      <a:pos x="27" y="342"/>
                    </a:cxn>
                    <a:cxn ang="0">
                      <a:pos x="20" y="339"/>
                    </a:cxn>
                    <a:cxn ang="0">
                      <a:pos x="12" y="343"/>
                    </a:cxn>
                    <a:cxn ang="0">
                      <a:pos x="2" y="34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29" name="Freeform 147">
                  <a:extLst>
                    <a:ext uri="{FF2B5EF4-FFF2-40B4-BE49-F238E27FC236}">
                      <a16:creationId xmlns:a16="http://schemas.microsoft.com/office/drawing/2014/main" id="{B3E7C484-9795-E51D-F622-AEDC286037DA}"/>
                    </a:ext>
                  </a:extLst>
                </p:cNvPr>
                <p:cNvSpPr>
                  <a:spLocks noEditPoints="1"/>
                </p:cNvSpPr>
                <p:nvPr/>
              </p:nvSpPr>
              <p:spPr bwMode="auto">
                <a:xfrm>
                  <a:off x="4487" y="2530"/>
                  <a:ext cx="252" cy="408"/>
                </a:xfrm>
                <a:custGeom>
                  <a:avLst/>
                  <a:gdLst/>
                  <a:ahLst/>
                  <a:cxnLst>
                    <a:cxn ang="0">
                      <a:pos x="244" y="305"/>
                    </a:cxn>
                    <a:cxn ang="0">
                      <a:pos x="244" y="289"/>
                    </a:cxn>
                    <a:cxn ang="0">
                      <a:pos x="244" y="278"/>
                    </a:cxn>
                    <a:cxn ang="0">
                      <a:pos x="237" y="264"/>
                    </a:cxn>
                    <a:cxn ang="0">
                      <a:pos x="236" y="245"/>
                    </a:cxn>
                    <a:cxn ang="0">
                      <a:pos x="237" y="229"/>
                    </a:cxn>
                    <a:cxn ang="0">
                      <a:pos x="245" y="219"/>
                    </a:cxn>
                    <a:cxn ang="0">
                      <a:pos x="240" y="213"/>
                    </a:cxn>
                    <a:cxn ang="0">
                      <a:pos x="237" y="198"/>
                    </a:cxn>
                    <a:cxn ang="0">
                      <a:pos x="230" y="190"/>
                    </a:cxn>
                    <a:cxn ang="0">
                      <a:pos x="222" y="175"/>
                    </a:cxn>
                    <a:cxn ang="0">
                      <a:pos x="219" y="167"/>
                    </a:cxn>
                    <a:cxn ang="0">
                      <a:pos x="171" y="0"/>
                    </a:cxn>
                    <a:cxn ang="0">
                      <a:pos x="0" y="15"/>
                    </a:cxn>
                    <a:cxn ang="0">
                      <a:pos x="2" y="21"/>
                    </a:cxn>
                    <a:cxn ang="0">
                      <a:pos x="4" y="272"/>
                    </a:cxn>
                    <a:cxn ang="0">
                      <a:pos x="20" y="396"/>
                    </a:cxn>
                    <a:cxn ang="0">
                      <a:pos x="35" y="397"/>
                    </a:cxn>
                    <a:cxn ang="0">
                      <a:pos x="42" y="378"/>
                    </a:cxn>
                    <a:cxn ang="0">
                      <a:pos x="44" y="369"/>
                    </a:cxn>
                    <a:cxn ang="0">
                      <a:pos x="47" y="370"/>
                    </a:cxn>
                    <a:cxn ang="0">
                      <a:pos x="53" y="375"/>
                    </a:cxn>
                    <a:cxn ang="0">
                      <a:pos x="51" y="385"/>
                    </a:cxn>
                    <a:cxn ang="0">
                      <a:pos x="59" y="393"/>
                    </a:cxn>
                    <a:cxn ang="0">
                      <a:pos x="65" y="398"/>
                    </a:cxn>
                    <a:cxn ang="0">
                      <a:pos x="58" y="405"/>
                    </a:cxn>
                    <a:cxn ang="0">
                      <a:pos x="50" y="407"/>
                    </a:cxn>
                    <a:cxn ang="0">
                      <a:pos x="76" y="401"/>
                    </a:cxn>
                    <a:cxn ang="0">
                      <a:pos x="76" y="396"/>
                    </a:cxn>
                    <a:cxn ang="0">
                      <a:pos x="86" y="392"/>
                    </a:cxn>
                    <a:cxn ang="0">
                      <a:pos x="86" y="379"/>
                    </a:cxn>
                    <a:cxn ang="0">
                      <a:pos x="89" y="370"/>
                    </a:cxn>
                    <a:cxn ang="0">
                      <a:pos x="78" y="362"/>
                    </a:cxn>
                    <a:cxn ang="0">
                      <a:pos x="72" y="344"/>
                    </a:cxn>
                    <a:cxn ang="0">
                      <a:pos x="142" y="333"/>
                    </a:cxn>
                    <a:cxn ang="0">
                      <a:pos x="252" y="318"/>
                    </a:cxn>
                    <a:cxn ang="0">
                      <a:pos x="42" y="405"/>
                    </a:cxn>
                    <a:cxn ang="0">
                      <a:pos x="39" y="405"/>
                    </a:cxn>
                    <a:cxn ang="0">
                      <a:pos x="36" y="407"/>
                    </a:cxn>
                    <a:cxn ang="0">
                      <a:pos x="31" y="408"/>
                    </a:cxn>
                  </a:cxnLst>
                  <a:rect l="0" t="0" r="r" b="b"/>
                  <a:pathLst>
                    <a:path w="252" h="408">
                      <a:moveTo>
                        <a:pt x="248" y="310"/>
                      </a:moveTo>
                      <a:lnTo>
                        <a:pt x="244" y="305"/>
                      </a:lnTo>
                      <a:lnTo>
                        <a:pt x="241" y="299"/>
                      </a:lnTo>
                      <a:lnTo>
                        <a:pt x="244" y="289"/>
                      </a:lnTo>
                      <a:lnTo>
                        <a:pt x="242" y="283"/>
                      </a:lnTo>
                      <a:lnTo>
                        <a:pt x="244" y="278"/>
                      </a:lnTo>
                      <a:lnTo>
                        <a:pt x="241" y="271"/>
                      </a:lnTo>
                      <a:lnTo>
                        <a:pt x="237" y="264"/>
                      </a:lnTo>
                      <a:lnTo>
                        <a:pt x="234" y="255"/>
                      </a:lnTo>
                      <a:lnTo>
                        <a:pt x="236" y="245"/>
                      </a:lnTo>
                      <a:lnTo>
                        <a:pt x="237" y="238"/>
                      </a:lnTo>
                      <a:lnTo>
                        <a:pt x="237" y="229"/>
                      </a:lnTo>
                      <a:lnTo>
                        <a:pt x="240" y="223"/>
                      </a:lnTo>
                      <a:lnTo>
                        <a:pt x="245" y="219"/>
                      </a:lnTo>
                      <a:lnTo>
                        <a:pt x="244" y="215"/>
                      </a:lnTo>
                      <a:lnTo>
                        <a:pt x="240" y="213"/>
                      </a:lnTo>
                      <a:lnTo>
                        <a:pt x="240" y="204"/>
                      </a:lnTo>
                      <a:lnTo>
                        <a:pt x="237" y="198"/>
                      </a:lnTo>
                      <a:lnTo>
                        <a:pt x="237" y="196"/>
                      </a:lnTo>
                      <a:lnTo>
                        <a:pt x="230" y="190"/>
                      </a:lnTo>
                      <a:lnTo>
                        <a:pt x="226" y="180"/>
                      </a:lnTo>
                      <a:lnTo>
                        <a:pt x="222" y="175"/>
                      </a:lnTo>
                      <a:lnTo>
                        <a:pt x="221" y="169"/>
                      </a:lnTo>
                      <a:lnTo>
                        <a:pt x="219" y="167"/>
                      </a:lnTo>
                      <a:lnTo>
                        <a:pt x="195" y="77"/>
                      </a:lnTo>
                      <a:lnTo>
                        <a:pt x="171" y="0"/>
                      </a:lnTo>
                      <a:lnTo>
                        <a:pt x="96" y="8"/>
                      </a:lnTo>
                      <a:lnTo>
                        <a:pt x="0" y="15"/>
                      </a:lnTo>
                      <a:lnTo>
                        <a:pt x="0" y="17"/>
                      </a:lnTo>
                      <a:lnTo>
                        <a:pt x="2" y="21"/>
                      </a:lnTo>
                      <a:lnTo>
                        <a:pt x="8" y="24"/>
                      </a:lnTo>
                      <a:lnTo>
                        <a:pt x="4" y="272"/>
                      </a:lnTo>
                      <a:lnTo>
                        <a:pt x="20" y="393"/>
                      </a:lnTo>
                      <a:lnTo>
                        <a:pt x="20" y="396"/>
                      </a:lnTo>
                      <a:lnTo>
                        <a:pt x="25" y="396"/>
                      </a:lnTo>
                      <a:lnTo>
                        <a:pt x="35" y="397"/>
                      </a:lnTo>
                      <a:lnTo>
                        <a:pt x="40" y="397"/>
                      </a:lnTo>
                      <a:lnTo>
                        <a:pt x="42" y="378"/>
                      </a:lnTo>
                      <a:lnTo>
                        <a:pt x="42" y="373"/>
                      </a:lnTo>
                      <a:lnTo>
                        <a:pt x="44" y="369"/>
                      </a:lnTo>
                      <a:lnTo>
                        <a:pt x="43" y="366"/>
                      </a:lnTo>
                      <a:lnTo>
                        <a:pt x="47" y="370"/>
                      </a:lnTo>
                      <a:lnTo>
                        <a:pt x="50" y="370"/>
                      </a:lnTo>
                      <a:lnTo>
                        <a:pt x="53" y="375"/>
                      </a:lnTo>
                      <a:lnTo>
                        <a:pt x="54" y="381"/>
                      </a:lnTo>
                      <a:lnTo>
                        <a:pt x="51" y="385"/>
                      </a:lnTo>
                      <a:lnTo>
                        <a:pt x="54" y="390"/>
                      </a:lnTo>
                      <a:lnTo>
                        <a:pt x="59" y="393"/>
                      </a:lnTo>
                      <a:lnTo>
                        <a:pt x="61" y="393"/>
                      </a:lnTo>
                      <a:lnTo>
                        <a:pt x="65" y="398"/>
                      </a:lnTo>
                      <a:lnTo>
                        <a:pt x="63" y="404"/>
                      </a:lnTo>
                      <a:lnTo>
                        <a:pt x="58" y="405"/>
                      </a:lnTo>
                      <a:lnTo>
                        <a:pt x="53" y="405"/>
                      </a:lnTo>
                      <a:lnTo>
                        <a:pt x="50" y="407"/>
                      </a:lnTo>
                      <a:lnTo>
                        <a:pt x="70" y="404"/>
                      </a:lnTo>
                      <a:lnTo>
                        <a:pt x="76" y="401"/>
                      </a:lnTo>
                      <a:lnTo>
                        <a:pt x="77" y="397"/>
                      </a:lnTo>
                      <a:lnTo>
                        <a:pt x="76" y="396"/>
                      </a:lnTo>
                      <a:lnTo>
                        <a:pt x="81" y="396"/>
                      </a:lnTo>
                      <a:lnTo>
                        <a:pt x="86" y="392"/>
                      </a:lnTo>
                      <a:lnTo>
                        <a:pt x="88" y="382"/>
                      </a:lnTo>
                      <a:lnTo>
                        <a:pt x="86" y="379"/>
                      </a:lnTo>
                      <a:lnTo>
                        <a:pt x="86" y="377"/>
                      </a:lnTo>
                      <a:lnTo>
                        <a:pt x="89" y="370"/>
                      </a:lnTo>
                      <a:lnTo>
                        <a:pt x="84" y="365"/>
                      </a:lnTo>
                      <a:lnTo>
                        <a:pt x="78" y="362"/>
                      </a:lnTo>
                      <a:lnTo>
                        <a:pt x="70" y="351"/>
                      </a:lnTo>
                      <a:lnTo>
                        <a:pt x="72" y="344"/>
                      </a:lnTo>
                      <a:lnTo>
                        <a:pt x="77" y="340"/>
                      </a:lnTo>
                      <a:lnTo>
                        <a:pt x="142" y="333"/>
                      </a:lnTo>
                      <a:lnTo>
                        <a:pt x="252" y="321"/>
                      </a:lnTo>
                      <a:lnTo>
                        <a:pt x="252" y="318"/>
                      </a:lnTo>
                      <a:lnTo>
                        <a:pt x="248" y="310"/>
                      </a:lnTo>
                      <a:close/>
                      <a:moveTo>
                        <a:pt x="42" y="405"/>
                      </a:moveTo>
                      <a:lnTo>
                        <a:pt x="42" y="404"/>
                      </a:lnTo>
                      <a:lnTo>
                        <a:pt x="39" y="405"/>
                      </a:lnTo>
                      <a:lnTo>
                        <a:pt x="42" y="405"/>
                      </a:lnTo>
                      <a:close/>
                      <a:moveTo>
                        <a:pt x="36" y="407"/>
                      </a:moveTo>
                      <a:lnTo>
                        <a:pt x="39" y="405"/>
                      </a:lnTo>
                      <a:lnTo>
                        <a:pt x="31" y="408"/>
                      </a:lnTo>
                      <a:lnTo>
                        <a:pt x="36" y="407"/>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0" name="Freeform 148">
                  <a:extLst>
                    <a:ext uri="{FF2B5EF4-FFF2-40B4-BE49-F238E27FC236}">
                      <a16:creationId xmlns:a16="http://schemas.microsoft.com/office/drawing/2014/main" id="{351ADE46-3E1F-35BC-C95E-0CCD6E127AED}"/>
                    </a:ext>
                  </a:extLst>
                </p:cNvPr>
                <p:cNvSpPr>
                  <a:spLocks/>
                </p:cNvSpPr>
                <p:nvPr/>
              </p:nvSpPr>
              <p:spPr bwMode="auto">
                <a:xfrm>
                  <a:off x="4641" y="1911"/>
                  <a:ext cx="273" cy="312"/>
                </a:xfrm>
                <a:custGeom>
                  <a:avLst/>
                  <a:gdLst/>
                  <a:ahLst/>
                  <a:cxnLst>
                    <a:cxn ang="0">
                      <a:pos x="56" y="53"/>
                    </a:cxn>
                    <a:cxn ang="0">
                      <a:pos x="82" y="50"/>
                    </a:cxn>
                    <a:cxn ang="0">
                      <a:pos x="98" y="55"/>
                    </a:cxn>
                    <a:cxn ang="0">
                      <a:pos x="111" y="60"/>
                    </a:cxn>
                    <a:cxn ang="0">
                      <a:pos x="121" y="56"/>
                    </a:cxn>
                    <a:cxn ang="0">
                      <a:pos x="118" y="63"/>
                    </a:cxn>
                    <a:cxn ang="0">
                      <a:pos x="118" y="68"/>
                    </a:cxn>
                    <a:cxn ang="0">
                      <a:pos x="133" y="64"/>
                    </a:cxn>
                    <a:cxn ang="0">
                      <a:pos x="145" y="68"/>
                    </a:cxn>
                    <a:cxn ang="0">
                      <a:pos x="155" y="61"/>
                    </a:cxn>
                    <a:cxn ang="0">
                      <a:pos x="171" y="53"/>
                    </a:cxn>
                    <a:cxn ang="0">
                      <a:pos x="187" y="53"/>
                    </a:cxn>
                    <a:cxn ang="0">
                      <a:pos x="202" y="36"/>
                    </a:cxn>
                    <a:cxn ang="0">
                      <a:pos x="212" y="26"/>
                    </a:cxn>
                    <a:cxn ang="0">
                      <a:pos x="254" y="0"/>
                    </a:cxn>
                    <a:cxn ang="0">
                      <a:pos x="273" y="110"/>
                    </a:cxn>
                    <a:cxn ang="0">
                      <a:pos x="266" y="113"/>
                    </a:cxn>
                    <a:cxn ang="0">
                      <a:pos x="269" y="122"/>
                    </a:cxn>
                    <a:cxn ang="0">
                      <a:pos x="270" y="143"/>
                    </a:cxn>
                    <a:cxn ang="0">
                      <a:pos x="269" y="164"/>
                    </a:cxn>
                    <a:cxn ang="0">
                      <a:pos x="266" y="171"/>
                    </a:cxn>
                    <a:cxn ang="0">
                      <a:pos x="266" y="182"/>
                    </a:cxn>
                    <a:cxn ang="0">
                      <a:pos x="263" y="197"/>
                    </a:cxn>
                    <a:cxn ang="0">
                      <a:pos x="251" y="215"/>
                    </a:cxn>
                    <a:cxn ang="0">
                      <a:pos x="232" y="220"/>
                    </a:cxn>
                    <a:cxn ang="0">
                      <a:pos x="227" y="231"/>
                    </a:cxn>
                    <a:cxn ang="0">
                      <a:pos x="217" y="240"/>
                    </a:cxn>
                    <a:cxn ang="0">
                      <a:pos x="215" y="251"/>
                    </a:cxn>
                    <a:cxn ang="0">
                      <a:pos x="215" y="262"/>
                    </a:cxn>
                    <a:cxn ang="0">
                      <a:pos x="208" y="259"/>
                    </a:cxn>
                    <a:cxn ang="0">
                      <a:pos x="198" y="262"/>
                    </a:cxn>
                    <a:cxn ang="0">
                      <a:pos x="197" y="273"/>
                    </a:cxn>
                    <a:cxn ang="0">
                      <a:pos x="194" y="281"/>
                    </a:cxn>
                    <a:cxn ang="0">
                      <a:pos x="197" y="293"/>
                    </a:cxn>
                    <a:cxn ang="0">
                      <a:pos x="191" y="303"/>
                    </a:cxn>
                    <a:cxn ang="0">
                      <a:pos x="179" y="311"/>
                    </a:cxn>
                    <a:cxn ang="0">
                      <a:pos x="174" y="312"/>
                    </a:cxn>
                    <a:cxn ang="0">
                      <a:pos x="164" y="303"/>
                    </a:cxn>
                    <a:cxn ang="0">
                      <a:pos x="155" y="297"/>
                    </a:cxn>
                    <a:cxn ang="0">
                      <a:pos x="145" y="291"/>
                    </a:cxn>
                    <a:cxn ang="0">
                      <a:pos x="136" y="301"/>
                    </a:cxn>
                    <a:cxn ang="0">
                      <a:pos x="126" y="304"/>
                    </a:cxn>
                    <a:cxn ang="0">
                      <a:pos x="114" y="297"/>
                    </a:cxn>
                    <a:cxn ang="0">
                      <a:pos x="106" y="304"/>
                    </a:cxn>
                    <a:cxn ang="0">
                      <a:pos x="90" y="296"/>
                    </a:cxn>
                    <a:cxn ang="0">
                      <a:pos x="76" y="296"/>
                    </a:cxn>
                    <a:cxn ang="0">
                      <a:pos x="63" y="284"/>
                    </a:cxn>
                    <a:cxn ang="0">
                      <a:pos x="46" y="273"/>
                    </a:cxn>
                    <a:cxn ang="0">
                      <a:pos x="33" y="272"/>
                    </a:cxn>
                    <a:cxn ang="0">
                      <a:pos x="10" y="13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1" name="Freeform 149">
                  <a:extLst>
                    <a:ext uri="{FF2B5EF4-FFF2-40B4-BE49-F238E27FC236}">
                      <a16:creationId xmlns:a16="http://schemas.microsoft.com/office/drawing/2014/main" id="{9F0AD8CB-80FE-4E86-239A-7F890265FA44}"/>
                    </a:ext>
                  </a:extLst>
                </p:cNvPr>
                <p:cNvSpPr>
                  <a:spLocks/>
                </p:cNvSpPr>
                <p:nvPr/>
              </p:nvSpPr>
              <p:spPr bwMode="auto">
                <a:xfrm>
                  <a:off x="4641" y="1911"/>
                  <a:ext cx="273" cy="312"/>
                </a:xfrm>
                <a:custGeom>
                  <a:avLst/>
                  <a:gdLst/>
                  <a:ahLst/>
                  <a:cxnLst>
                    <a:cxn ang="0">
                      <a:pos x="56" y="53"/>
                    </a:cxn>
                    <a:cxn ang="0">
                      <a:pos x="82" y="50"/>
                    </a:cxn>
                    <a:cxn ang="0">
                      <a:pos x="98" y="55"/>
                    </a:cxn>
                    <a:cxn ang="0">
                      <a:pos x="111" y="60"/>
                    </a:cxn>
                    <a:cxn ang="0">
                      <a:pos x="121" y="56"/>
                    </a:cxn>
                    <a:cxn ang="0">
                      <a:pos x="118" y="63"/>
                    </a:cxn>
                    <a:cxn ang="0">
                      <a:pos x="118" y="68"/>
                    </a:cxn>
                    <a:cxn ang="0">
                      <a:pos x="133" y="64"/>
                    </a:cxn>
                    <a:cxn ang="0">
                      <a:pos x="145" y="68"/>
                    </a:cxn>
                    <a:cxn ang="0">
                      <a:pos x="155" y="61"/>
                    </a:cxn>
                    <a:cxn ang="0">
                      <a:pos x="171" y="53"/>
                    </a:cxn>
                    <a:cxn ang="0">
                      <a:pos x="187" y="53"/>
                    </a:cxn>
                    <a:cxn ang="0">
                      <a:pos x="202" y="36"/>
                    </a:cxn>
                    <a:cxn ang="0">
                      <a:pos x="212" y="26"/>
                    </a:cxn>
                    <a:cxn ang="0">
                      <a:pos x="254" y="0"/>
                    </a:cxn>
                    <a:cxn ang="0">
                      <a:pos x="273" y="110"/>
                    </a:cxn>
                    <a:cxn ang="0">
                      <a:pos x="266" y="113"/>
                    </a:cxn>
                    <a:cxn ang="0">
                      <a:pos x="269" y="122"/>
                    </a:cxn>
                    <a:cxn ang="0">
                      <a:pos x="270" y="143"/>
                    </a:cxn>
                    <a:cxn ang="0">
                      <a:pos x="269" y="164"/>
                    </a:cxn>
                    <a:cxn ang="0">
                      <a:pos x="266" y="171"/>
                    </a:cxn>
                    <a:cxn ang="0">
                      <a:pos x="266" y="182"/>
                    </a:cxn>
                    <a:cxn ang="0">
                      <a:pos x="263" y="197"/>
                    </a:cxn>
                    <a:cxn ang="0">
                      <a:pos x="251" y="215"/>
                    </a:cxn>
                    <a:cxn ang="0">
                      <a:pos x="232" y="220"/>
                    </a:cxn>
                    <a:cxn ang="0">
                      <a:pos x="227" y="231"/>
                    </a:cxn>
                    <a:cxn ang="0">
                      <a:pos x="217" y="240"/>
                    </a:cxn>
                    <a:cxn ang="0">
                      <a:pos x="215" y="251"/>
                    </a:cxn>
                    <a:cxn ang="0">
                      <a:pos x="215" y="262"/>
                    </a:cxn>
                    <a:cxn ang="0">
                      <a:pos x="208" y="259"/>
                    </a:cxn>
                    <a:cxn ang="0">
                      <a:pos x="198" y="262"/>
                    </a:cxn>
                    <a:cxn ang="0">
                      <a:pos x="197" y="273"/>
                    </a:cxn>
                    <a:cxn ang="0">
                      <a:pos x="194" y="281"/>
                    </a:cxn>
                    <a:cxn ang="0">
                      <a:pos x="197" y="293"/>
                    </a:cxn>
                    <a:cxn ang="0">
                      <a:pos x="191" y="303"/>
                    </a:cxn>
                    <a:cxn ang="0">
                      <a:pos x="179" y="311"/>
                    </a:cxn>
                    <a:cxn ang="0">
                      <a:pos x="174" y="312"/>
                    </a:cxn>
                    <a:cxn ang="0">
                      <a:pos x="164" y="303"/>
                    </a:cxn>
                    <a:cxn ang="0">
                      <a:pos x="155" y="297"/>
                    </a:cxn>
                    <a:cxn ang="0">
                      <a:pos x="145" y="291"/>
                    </a:cxn>
                    <a:cxn ang="0">
                      <a:pos x="136" y="301"/>
                    </a:cxn>
                    <a:cxn ang="0">
                      <a:pos x="126" y="304"/>
                    </a:cxn>
                    <a:cxn ang="0">
                      <a:pos x="114" y="297"/>
                    </a:cxn>
                    <a:cxn ang="0">
                      <a:pos x="106" y="304"/>
                    </a:cxn>
                    <a:cxn ang="0">
                      <a:pos x="90" y="296"/>
                    </a:cxn>
                    <a:cxn ang="0">
                      <a:pos x="76" y="296"/>
                    </a:cxn>
                    <a:cxn ang="0">
                      <a:pos x="63" y="284"/>
                    </a:cxn>
                    <a:cxn ang="0">
                      <a:pos x="46" y="273"/>
                    </a:cxn>
                    <a:cxn ang="0">
                      <a:pos x="33" y="272"/>
                    </a:cxn>
                    <a:cxn ang="0">
                      <a:pos x="10" y="13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2" name="Freeform 150">
                  <a:extLst>
                    <a:ext uri="{FF2B5EF4-FFF2-40B4-BE49-F238E27FC236}">
                      <a16:creationId xmlns:a16="http://schemas.microsoft.com/office/drawing/2014/main" id="{A01906AE-0D8F-DB60-B53C-E32A220603A5}"/>
                    </a:ext>
                  </a:extLst>
                </p:cNvPr>
                <p:cNvSpPr>
                  <a:spLocks/>
                </p:cNvSpPr>
                <p:nvPr/>
              </p:nvSpPr>
              <p:spPr bwMode="auto">
                <a:xfrm>
                  <a:off x="4658" y="2507"/>
                  <a:ext cx="355" cy="367"/>
                </a:xfrm>
                <a:custGeom>
                  <a:avLst/>
                  <a:gdLst/>
                  <a:ahLst/>
                  <a:cxnLst>
                    <a:cxn ang="0">
                      <a:pos x="85" y="12"/>
                    </a:cxn>
                    <a:cxn ang="0">
                      <a:pos x="154" y="19"/>
                    </a:cxn>
                    <a:cxn ang="0">
                      <a:pos x="161" y="32"/>
                    </a:cxn>
                    <a:cxn ang="0">
                      <a:pos x="184" y="40"/>
                    </a:cxn>
                    <a:cxn ang="0">
                      <a:pos x="198" y="55"/>
                    </a:cxn>
                    <a:cxn ang="0">
                      <a:pos x="223" y="85"/>
                    </a:cxn>
                    <a:cxn ang="0">
                      <a:pos x="242" y="101"/>
                    </a:cxn>
                    <a:cxn ang="0">
                      <a:pos x="259" y="111"/>
                    </a:cxn>
                    <a:cxn ang="0">
                      <a:pos x="264" y="123"/>
                    </a:cxn>
                    <a:cxn ang="0">
                      <a:pos x="276" y="133"/>
                    </a:cxn>
                    <a:cxn ang="0">
                      <a:pos x="287" y="141"/>
                    </a:cxn>
                    <a:cxn ang="0">
                      <a:pos x="305" y="160"/>
                    </a:cxn>
                    <a:cxn ang="0">
                      <a:pos x="309" y="176"/>
                    </a:cxn>
                    <a:cxn ang="0">
                      <a:pos x="325" y="188"/>
                    </a:cxn>
                    <a:cxn ang="0">
                      <a:pos x="332" y="204"/>
                    </a:cxn>
                    <a:cxn ang="0">
                      <a:pos x="347" y="217"/>
                    </a:cxn>
                    <a:cxn ang="0">
                      <a:pos x="355" y="219"/>
                    </a:cxn>
                    <a:cxn ang="0">
                      <a:pos x="348" y="233"/>
                    </a:cxn>
                    <a:cxn ang="0">
                      <a:pos x="339" y="236"/>
                    </a:cxn>
                    <a:cxn ang="0">
                      <a:pos x="333" y="246"/>
                    </a:cxn>
                    <a:cxn ang="0">
                      <a:pos x="340" y="252"/>
                    </a:cxn>
                    <a:cxn ang="0">
                      <a:pos x="336" y="260"/>
                    </a:cxn>
                    <a:cxn ang="0">
                      <a:pos x="337" y="265"/>
                    </a:cxn>
                    <a:cxn ang="0">
                      <a:pos x="332" y="280"/>
                    </a:cxn>
                    <a:cxn ang="0">
                      <a:pos x="320" y="279"/>
                    </a:cxn>
                    <a:cxn ang="0">
                      <a:pos x="336" y="283"/>
                    </a:cxn>
                    <a:cxn ang="0">
                      <a:pos x="324" y="294"/>
                    </a:cxn>
                    <a:cxn ang="0">
                      <a:pos x="326" y="305"/>
                    </a:cxn>
                    <a:cxn ang="0">
                      <a:pos x="324" y="312"/>
                    </a:cxn>
                    <a:cxn ang="0">
                      <a:pos x="324" y="321"/>
                    </a:cxn>
                    <a:cxn ang="0">
                      <a:pos x="324" y="333"/>
                    </a:cxn>
                    <a:cxn ang="0">
                      <a:pos x="303" y="329"/>
                    </a:cxn>
                    <a:cxn ang="0">
                      <a:pos x="291" y="332"/>
                    </a:cxn>
                    <a:cxn ang="0">
                      <a:pos x="292" y="347"/>
                    </a:cxn>
                    <a:cxn ang="0">
                      <a:pos x="288" y="367"/>
                    </a:cxn>
                    <a:cxn ang="0">
                      <a:pos x="274" y="352"/>
                    </a:cxn>
                    <a:cxn ang="0">
                      <a:pos x="88" y="355"/>
                    </a:cxn>
                    <a:cxn ang="0">
                      <a:pos x="77" y="333"/>
                    </a:cxn>
                    <a:cxn ang="0">
                      <a:pos x="73" y="312"/>
                    </a:cxn>
                    <a:cxn ang="0">
                      <a:pos x="70" y="294"/>
                    </a:cxn>
                    <a:cxn ang="0">
                      <a:pos x="65" y="268"/>
                    </a:cxn>
                    <a:cxn ang="0">
                      <a:pos x="69" y="246"/>
                    </a:cxn>
                    <a:cxn ang="0">
                      <a:pos x="69" y="236"/>
                    </a:cxn>
                    <a:cxn ang="0">
                      <a:pos x="66" y="219"/>
                    </a:cxn>
                    <a:cxn ang="0">
                      <a:pos x="51" y="198"/>
                    </a:cxn>
                    <a:cxn ang="0">
                      <a:pos x="24" y="100"/>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3" name="Freeform 151">
                  <a:extLst>
                    <a:ext uri="{FF2B5EF4-FFF2-40B4-BE49-F238E27FC236}">
                      <a16:creationId xmlns:a16="http://schemas.microsoft.com/office/drawing/2014/main" id="{DBAA9441-0FE0-D9C5-E1E5-1399820E06A0}"/>
                    </a:ext>
                  </a:extLst>
                </p:cNvPr>
                <p:cNvSpPr>
                  <a:spLocks/>
                </p:cNvSpPr>
                <p:nvPr/>
              </p:nvSpPr>
              <p:spPr bwMode="auto">
                <a:xfrm>
                  <a:off x="4658" y="2507"/>
                  <a:ext cx="355" cy="367"/>
                </a:xfrm>
                <a:custGeom>
                  <a:avLst/>
                  <a:gdLst/>
                  <a:ahLst/>
                  <a:cxnLst>
                    <a:cxn ang="0">
                      <a:pos x="85" y="12"/>
                    </a:cxn>
                    <a:cxn ang="0">
                      <a:pos x="154" y="19"/>
                    </a:cxn>
                    <a:cxn ang="0">
                      <a:pos x="161" y="32"/>
                    </a:cxn>
                    <a:cxn ang="0">
                      <a:pos x="184" y="40"/>
                    </a:cxn>
                    <a:cxn ang="0">
                      <a:pos x="198" y="55"/>
                    </a:cxn>
                    <a:cxn ang="0">
                      <a:pos x="223" y="85"/>
                    </a:cxn>
                    <a:cxn ang="0">
                      <a:pos x="242" y="101"/>
                    </a:cxn>
                    <a:cxn ang="0">
                      <a:pos x="259" y="111"/>
                    </a:cxn>
                    <a:cxn ang="0">
                      <a:pos x="264" y="123"/>
                    </a:cxn>
                    <a:cxn ang="0">
                      <a:pos x="276" y="133"/>
                    </a:cxn>
                    <a:cxn ang="0">
                      <a:pos x="287" y="141"/>
                    </a:cxn>
                    <a:cxn ang="0">
                      <a:pos x="305" y="160"/>
                    </a:cxn>
                    <a:cxn ang="0">
                      <a:pos x="309" y="176"/>
                    </a:cxn>
                    <a:cxn ang="0">
                      <a:pos x="325" y="188"/>
                    </a:cxn>
                    <a:cxn ang="0">
                      <a:pos x="332" y="204"/>
                    </a:cxn>
                    <a:cxn ang="0">
                      <a:pos x="347" y="217"/>
                    </a:cxn>
                    <a:cxn ang="0">
                      <a:pos x="355" y="219"/>
                    </a:cxn>
                    <a:cxn ang="0">
                      <a:pos x="348" y="233"/>
                    </a:cxn>
                    <a:cxn ang="0">
                      <a:pos x="339" y="236"/>
                    </a:cxn>
                    <a:cxn ang="0">
                      <a:pos x="333" y="246"/>
                    </a:cxn>
                    <a:cxn ang="0">
                      <a:pos x="340" y="252"/>
                    </a:cxn>
                    <a:cxn ang="0">
                      <a:pos x="336" y="260"/>
                    </a:cxn>
                    <a:cxn ang="0">
                      <a:pos x="337" y="265"/>
                    </a:cxn>
                    <a:cxn ang="0">
                      <a:pos x="332" y="280"/>
                    </a:cxn>
                    <a:cxn ang="0">
                      <a:pos x="320" y="279"/>
                    </a:cxn>
                    <a:cxn ang="0">
                      <a:pos x="336" y="283"/>
                    </a:cxn>
                    <a:cxn ang="0">
                      <a:pos x="324" y="294"/>
                    </a:cxn>
                    <a:cxn ang="0">
                      <a:pos x="326" y="305"/>
                    </a:cxn>
                    <a:cxn ang="0">
                      <a:pos x="324" y="312"/>
                    </a:cxn>
                    <a:cxn ang="0">
                      <a:pos x="324" y="321"/>
                    </a:cxn>
                    <a:cxn ang="0">
                      <a:pos x="324" y="333"/>
                    </a:cxn>
                    <a:cxn ang="0">
                      <a:pos x="303" y="329"/>
                    </a:cxn>
                    <a:cxn ang="0">
                      <a:pos x="291" y="332"/>
                    </a:cxn>
                    <a:cxn ang="0">
                      <a:pos x="292" y="347"/>
                    </a:cxn>
                    <a:cxn ang="0">
                      <a:pos x="288" y="367"/>
                    </a:cxn>
                    <a:cxn ang="0">
                      <a:pos x="274" y="352"/>
                    </a:cxn>
                    <a:cxn ang="0">
                      <a:pos x="88" y="355"/>
                    </a:cxn>
                    <a:cxn ang="0">
                      <a:pos x="77" y="333"/>
                    </a:cxn>
                    <a:cxn ang="0">
                      <a:pos x="73" y="312"/>
                    </a:cxn>
                    <a:cxn ang="0">
                      <a:pos x="70" y="294"/>
                    </a:cxn>
                    <a:cxn ang="0">
                      <a:pos x="65" y="268"/>
                    </a:cxn>
                    <a:cxn ang="0">
                      <a:pos x="69" y="246"/>
                    </a:cxn>
                    <a:cxn ang="0">
                      <a:pos x="69" y="236"/>
                    </a:cxn>
                    <a:cxn ang="0">
                      <a:pos x="66" y="219"/>
                    </a:cxn>
                    <a:cxn ang="0">
                      <a:pos x="51" y="198"/>
                    </a:cxn>
                    <a:cxn ang="0">
                      <a:pos x="24" y="100"/>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4" name="Freeform 152">
                  <a:extLst>
                    <a:ext uri="{FF2B5EF4-FFF2-40B4-BE49-F238E27FC236}">
                      <a16:creationId xmlns:a16="http://schemas.microsoft.com/office/drawing/2014/main" id="{C2FB208F-6641-B473-1C5E-25C64D2A0695}"/>
                    </a:ext>
                  </a:extLst>
                </p:cNvPr>
                <p:cNvSpPr>
                  <a:spLocks/>
                </p:cNvSpPr>
                <p:nvPr/>
              </p:nvSpPr>
              <p:spPr bwMode="auto">
                <a:xfrm>
                  <a:off x="4815" y="2021"/>
                  <a:ext cx="289" cy="290"/>
                </a:xfrm>
                <a:custGeom>
                  <a:avLst/>
                  <a:gdLst/>
                  <a:ahLst/>
                  <a:cxnLst>
                    <a:cxn ang="0">
                      <a:pos x="5" y="201"/>
                    </a:cxn>
                    <a:cxn ang="0">
                      <a:pos x="17" y="187"/>
                    </a:cxn>
                    <a:cxn ang="0">
                      <a:pos x="20" y="171"/>
                    </a:cxn>
                    <a:cxn ang="0">
                      <a:pos x="23" y="157"/>
                    </a:cxn>
                    <a:cxn ang="0">
                      <a:pos x="34" y="149"/>
                    </a:cxn>
                    <a:cxn ang="0">
                      <a:pos x="45" y="147"/>
                    </a:cxn>
                    <a:cxn ang="0">
                      <a:pos x="43" y="130"/>
                    </a:cxn>
                    <a:cxn ang="0">
                      <a:pos x="53" y="117"/>
                    </a:cxn>
                    <a:cxn ang="0">
                      <a:pos x="77" y="105"/>
                    </a:cxn>
                    <a:cxn ang="0">
                      <a:pos x="92" y="77"/>
                    </a:cxn>
                    <a:cxn ang="0">
                      <a:pos x="92" y="61"/>
                    </a:cxn>
                    <a:cxn ang="0">
                      <a:pos x="93" y="49"/>
                    </a:cxn>
                    <a:cxn ang="0">
                      <a:pos x="95" y="12"/>
                    </a:cxn>
                    <a:cxn ang="0">
                      <a:pos x="95" y="3"/>
                    </a:cxn>
                    <a:cxn ang="0">
                      <a:pos x="176" y="63"/>
                    </a:cxn>
                    <a:cxn ang="0">
                      <a:pos x="192" y="95"/>
                    </a:cxn>
                    <a:cxn ang="0">
                      <a:pos x="202" y="80"/>
                    </a:cxn>
                    <a:cxn ang="0">
                      <a:pos x="220" y="68"/>
                    </a:cxn>
                    <a:cxn ang="0">
                      <a:pos x="226" y="68"/>
                    </a:cxn>
                    <a:cxn ang="0">
                      <a:pos x="241" y="63"/>
                    </a:cxn>
                    <a:cxn ang="0">
                      <a:pos x="253" y="52"/>
                    </a:cxn>
                    <a:cxn ang="0">
                      <a:pos x="268" y="54"/>
                    </a:cxn>
                    <a:cxn ang="0">
                      <a:pos x="278" y="60"/>
                    </a:cxn>
                    <a:cxn ang="0">
                      <a:pos x="287" y="71"/>
                    </a:cxn>
                    <a:cxn ang="0">
                      <a:pos x="283" y="90"/>
                    </a:cxn>
                    <a:cxn ang="0">
                      <a:pos x="251" y="82"/>
                    </a:cxn>
                    <a:cxn ang="0">
                      <a:pos x="245" y="103"/>
                    </a:cxn>
                    <a:cxn ang="0">
                      <a:pos x="233" y="118"/>
                    </a:cxn>
                    <a:cxn ang="0">
                      <a:pos x="218" y="130"/>
                    </a:cxn>
                    <a:cxn ang="0">
                      <a:pos x="213" y="148"/>
                    </a:cxn>
                    <a:cxn ang="0">
                      <a:pos x="203" y="166"/>
                    </a:cxn>
                    <a:cxn ang="0">
                      <a:pos x="187" y="157"/>
                    </a:cxn>
                    <a:cxn ang="0">
                      <a:pos x="180" y="175"/>
                    </a:cxn>
                    <a:cxn ang="0">
                      <a:pos x="172" y="193"/>
                    </a:cxn>
                    <a:cxn ang="0">
                      <a:pos x="164" y="216"/>
                    </a:cxn>
                    <a:cxn ang="0">
                      <a:pos x="160" y="242"/>
                    </a:cxn>
                    <a:cxn ang="0">
                      <a:pos x="157" y="252"/>
                    </a:cxn>
                    <a:cxn ang="0">
                      <a:pos x="131" y="267"/>
                    </a:cxn>
                    <a:cxn ang="0">
                      <a:pos x="122" y="274"/>
                    </a:cxn>
                    <a:cxn ang="0">
                      <a:pos x="99" y="282"/>
                    </a:cxn>
                    <a:cxn ang="0">
                      <a:pos x="79" y="290"/>
                    </a:cxn>
                    <a:cxn ang="0">
                      <a:pos x="54" y="278"/>
                    </a:cxn>
                    <a:cxn ang="0">
                      <a:pos x="41" y="267"/>
                    </a:cxn>
                    <a:cxn ang="0">
                      <a:pos x="13" y="240"/>
                    </a:cxn>
                    <a:cxn ang="0">
                      <a:pos x="3" y="213"/>
                    </a:cxn>
                    <a:cxn ang="0">
                      <a:pos x="0" y="202"/>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5" name="Freeform 153">
                  <a:extLst>
                    <a:ext uri="{FF2B5EF4-FFF2-40B4-BE49-F238E27FC236}">
                      <a16:creationId xmlns:a16="http://schemas.microsoft.com/office/drawing/2014/main" id="{C863EAE6-B289-427A-8C40-60B7C0C9F746}"/>
                    </a:ext>
                  </a:extLst>
                </p:cNvPr>
                <p:cNvSpPr>
                  <a:spLocks/>
                </p:cNvSpPr>
                <p:nvPr/>
              </p:nvSpPr>
              <p:spPr bwMode="auto">
                <a:xfrm>
                  <a:off x="4815" y="2021"/>
                  <a:ext cx="289" cy="290"/>
                </a:xfrm>
                <a:custGeom>
                  <a:avLst/>
                  <a:gdLst/>
                  <a:ahLst/>
                  <a:cxnLst>
                    <a:cxn ang="0">
                      <a:pos x="5" y="201"/>
                    </a:cxn>
                    <a:cxn ang="0">
                      <a:pos x="17" y="187"/>
                    </a:cxn>
                    <a:cxn ang="0">
                      <a:pos x="20" y="171"/>
                    </a:cxn>
                    <a:cxn ang="0">
                      <a:pos x="23" y="157"/>
                    </a:cxn>
                    <a:cxn ang="0">
                      <a:pos x="34" y="149"/>
                    </a:cxn>
                    <a:cxn ang="0">
                      <a:pos x="45" y="147"/>
                    </a:cxn>
                    <a:cxn ang="0">
                      <a:pos x="43" y="130"/>
                    </a:cxn>
                    <a:cxn ang="0">
                      <a:pos x="53" y="117"/>
                    </a:cxn>
                    <a:cxn ang="0">
                      <a:pos x="77" y="105"/>
                    </a:cxn>
                    <a:cxn ang="0">
                      <a:pos x="92" y="77"/>
                    </a:cxn>
                    <a:cxn ang="0">
                      <a:pos x="92" y="61"/>
                    </a:cxn>
                    <a:cxn ang="0">
                      <a:pos x="93" y="49"/>
                    </a:cxn>
                    <a:cxn ang="0">
                      <a:pos x="95" y="12"/>
                    </a:cxn>
                    <a:cxn ang="0">
                      <a:pos x="95" y="3"/>
                    </a:cxn>
                    <a:cxn ang="0">
                      <a:pos x="176" y="63"/>
                    </a:cxn>
                    <a:cxn ang="0">
                      <a:pos x="192" y="95"/>
                    </a:cxn>
                    <a:cxn ang="0">
                      <a:pos x="202" y="80"/>
                    </a:cxn>
                    <a:cxn ang="0">
                      <a:pos x="220" y="68"/>
                    </a:cxn>
                    <a:cxn ang="0">
                      <a:pos x="226" y="68"/>
                    </a:cxn>
                    <a:cxn ang="0">
                      <a:pos x="241" y="63"/>
                    </a:cxn>
                    <a:cxn ang="0">
                      <a:pos x="253" y="52"/>
                    </a:cxn>
                    <a:cxn ang="0">
                      <a:pos x="268" y="54"/>
                    </a:cxn>
                    <a:cxn ang="0">
                      <a:pos x="278" y="60"/>
                    </a:cxn>
                    <a:cxn ang="0">
                      <a:pos x="287" y="71"/>
                    </a:cxn>
                    <a:cxn ang="0">
                      <a:pos x="283" y="90"/>
                    </a:cxn>
                    <a:cxn ang="0">
                      <a:pos x="251" y="82"/>
                    </a:cxn>
                    <a:cxn ang="0">
                      <a:pos x="245" y="103"/>
                    </a:cxn>
                    <a:cxn ang="0">
                      <a:pos x="233" y="118"/>
                    </a:cxn>
                    <a:cxn ang="0">
                      <a:pos x="218" y="130"/>
                    </a:cxn>
                    <a:cxn ang="0">
                      <a:pos x="213" y="148"/>
                    </a:cxn>
                    <a:cxn ang="0">
                      <a:pos x="203" y="166"/>
                    </a:cxn>
                    <a:cxn ang="0">
                      <a:pos x="187" y="157"/>
                    </a:cxn>
                    <a:cxn ang="0">
                      <a:pos x="180" y="175"/>
                    </a:cxn>
                    <a:cxn ang="0">
                      <a:pos x="172" y="193"/>
                    </a:cxn>
                    <a:cxn ang="0">
                      <a:pos x="164" y="216"/>
                    </a:cxn>
                    <a:cxn ang="0">
                      <a:pos x="160" y="242"/>
                    </a:cxn>
                    <a:cxn ang="0">
                      <a:pos x="157" y="252"/>
                    </a:cxn>
                    <a:cxn ang="0">
                      <a:pos x="131" y="267"/>
                    </a:cxn>
                    <a:cxn ang="0">
                      <a:pos x="122" y="274"/>
                    </a:cxn>
                    <a:cxn ang="0">
                      <a:pos x="99" y="282"/>
                    </a:cxn>
                    <a:cxn ang="0">
                      <a:pos x="79" y="290"/>
                    </a:cxn>
                    <a:cxn ang="0">
                      <a:pos x="54" y="278"/>
                    </a:cxn>
                    <a:cxn ang="0">
                      <a:pos x="41" y="267"/>
                    </a:cxn>
                    <a:cxn ang="0">
                      <a:pos x="13" y="240"/>
                    </a:cxn>
                    <a:cxn ang="0">
                      <a:pos x="3" y="213"/>
                    </a:cxn>
                    <a:cxn ang="0">
                      <a:pos x="0" y="202"/>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6" name="Freeform 154">
                  <a:extLst>
                    <a:ext uri="{FF2B5EF4-FFF2-40B4-BE49-F238E27FC236}">
                      <a16:creationId xmlns:a16="http://schemas.microsoft.com/office/drawing/2014/main" id="{BA95595F-E477-C54A-4EA3-69FEB22CDF8B}"/>
                    </a:ext>
                  </a:extLst>
                </p:cNvPr>
                <p:cNvSpPr>
                  <a:spLocks/>
                </p:cNvSpPr>
                <p:nvPr/>
              </p:nvSpPr>
              <p:spPr bwMode="auto">
                <a:xfrm>
                  <a:off x="4811" y="2474"/>
                  <a:ext cx="327" cy="251"/>
                </a:xfrm>
                <a:custGeom>
                  <a:avLst/>
                  <a:gdLst/>
                  <a:ahLst/>
                  <a:cxnLst>
                    <a:cxn ang="0">
                      <a:pos x="35" y="23"/>
                    </a:cxn>
                    <a:cxn ang="0">
                      <a:pos x="58" y="10"/>
                    </a:cxn>
                    <a:cxn ang="0">
                      <a:pos x="145" y="0"/>
                    </a:cxn>
                    <a:cxn ang="0">
                      <a:pos x="164" y="11"/>
                    </a:cxn>
                    <a:cxn ang="0">
                      <a:pos x="168" y="23"/>
                    </a:cxn>
                    <a:cxn ang="0">
                      <a:pos x="327" y="73"/>
                    </a:cxn>
                    <a:cxn ang="0">
                      <a:pos x="310" y="91"/>
                    </a:cxn>
                    <a:cxn ang="0">
                      <a:pos x="297" y="134"/>
                    </a:cxn>
                    <a:cxn ang="0">
                      <a:pos x="293" y="117"/>
                    </a:cxn>
                    <a:cxn ang="0">
                      <a:pos x="287" y="130"/>
                    </a:cxn>
                    <a:cxn ang="0">
                      <a:pos x="293" y="144"/>
                    </a:cxn>
                    <a:cxn ang="0">
                      <a:pos x="287" y="149"/>
                    </a:cxn>
                    <a:cxn ang="0">
                      <a:pos x="275" y="155"/>
                    </a:cxn>
                    <a:cxn ang="0">
                      <a:pos x="270" y="168"/>
                    </a:cxn>
                    <a:cxn ang="0">
                      <a:pos x="257" y="179"/>
                    </a:cxn>
                    <a:cxn ang="0">
                      <a:pos x="253" y="182"/>
                    </a:cxn>
                    <a:cxn ang="0">
                      <a:pos x="251" y="191"/>
                    </a:cxn>
                    <a:cxn ang="0">
                      <a:pos x="240" y="199"/>
                    </a:cxn>
                    <a:cxn ang="0">
                      <a:pos x="233" y="205"/>
                    </a:cxn>
                    <a:cxn ang="0">
                      <a:pos x="217" y="206"/>
                    </a:cxn>
                    <a:cxn ang="0">
                      <a:pos x="215" y="213"/>
                    </a:cxn>
                    <a:cxn ang="0">
                      <a:pos x="220" y="221"/>
                    </a:cxn>
                    <a:cxn ang="0">
                      <a:pos x="217" y="228"/>
                    </a:cxn>
                    <a:cxn ang="0">
                      <a:pos x="207" y="227"/>
                    </a:cxn>
                    <a:cxn ang="0">
                      <a:pos x="196" y="213"/>
                    </a:cxn>
                    <a:cxn ang="0">
                      <a:pos x="205" y="232"/>
                    </a:cxn>
                    <a:cxn ang="0">
                      <a:pos x="203" y="241"/>
                    </a:cxn>
                    <a:cxn ang="0">
                      <a:pos x="199" y="251"/>
                    </a:cxn>
                    <a:cxn ang="0">
                      <a:pos x="183" y="247"/>
                    </a:cxn>
                    <a:cxn ang="0">
                      <a:pos x="179" y="232"/>
                    </a:cxn>
                    <a:cxn ang="0">
                      <a:pos x="168" y="216"/>
                    </a:cxn>
                    <a:cxn ang="0">
                      <a:pos x="154" y="204"/>
                    </a:cxn>
                    <a:cxn ang="0">
                      <a:pos x="145" y="185"/>
                    </a:cxn>
                    <a:cxn ang="0">
                      <a:pos x="129" y="172"/>
                    </a:cxn>
                    <a:cxn ang="0">
                      <a:pos x="118" y="164"/>
                    </a:cxn>
                    <a:cxn ang="0">
                      <a:pos x="110" y="151"/>
                    </a:cxn>
                    <a:cxn ang="0">
                      <a:pos x="97" y="138"/>
                    </a:cxn>
                    <a:cxn ang="0">
                      <a:pos x="85" y="129"/>
                    </a:cxn>
                    <a:cxn ang="0">
                      <a:pos x="59" y="111"/>
                    </a:cxn>
                    <a:cxn ang="0">
                      <a:pos x="39" y="83"/>
                    </a:cxn>
                    <a:cxn ang="0">
                      <a:pos x="23" y="75"/>
                    </a:cxn>
                    <a:cxn ang="0">
                      <a:pos x="3" y="62"/>
                    </a:cxn>
                    <a:cxn ang="0">
                      <a:pos x="12" y="37"/>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7" name="Freeform 155">
                  <a:extLst>
                    <a:ext uri="{FF2B5EF4-FFF2-40B4-BE49-F238E27FC236}">
                      <a16:creationId xmlns:a16="http://schemas.microsoft.com/office/drawing/2014/main" id="{96C18BC7-BCE0-E3D6-8ADE-200DAF62AA45}"/>
                    </a:ext>
                  </a:extLst>
                </p:cNvPr>
                <p:cNvSpPr>
                  <a:spLocks/>
                </p:cNvSpPr>
                <p:nvPr/>
              </p:nvSpPr>
              <p:spPr bwMode="auto">
                <a:xfrm>
                  <a:off x="4811" y="2474"/>
                  <a:ext cx="327" cy="251"/>
                </a:xfrm>
                <a:custGeom>
                  <a:avLst/>
                  <a:gdLst/>
                  <a:ahLst/>
                  <a:cxnLst>
                    <a:cxn ang="0">
                      <a:pos x="35" y="23"/>
                    </a:cxn>
                    <a:cxn ang="0">
                      <a:pos x="58" y="10"/>
                    </a:cxn>
                    <a:cxn ang="0">
                      <a:pos x="145" y="0"/>
                    </a:cxn>
                    <a:cxn ang="0">
                      <a:pos x="164" y="11"/>
                    </a:cxn>
                    <a:cxn ang="0">
                      <a:pos x="168" y="23"/>
                    </a:cxn>
                    <a:cxn ang="0">
                      <a:pos x="327" y="73"/>
                    </a:cxn>
                    <a:cxn ang="0">
                      <a:pos x="310" y="91"/>
                    </a:cxn>
                    <a:cxn ang="0">
                      <a:pos x="297" y="134"/>
                    </a:cxn>
                    <a:cxn ang="0">
                      <a:pos x="293" y="117"/>
                    </a:cxn>
                    <a:cxn ang="0">
                      <a:pos x="287" y="130"/>
                    </a:cxn>
                    <a:cxn ang="0">
                      <a:pos x="293" y="144"/>
                    </a:cxn>
                    <a:cxn ang="0">
                      <a:pos x="287" y="149"/>
                    </a:cxn>
                    <a:cxn ang="0">
                      <a:pos x="275" y="155"/>
                    </a:cxn>
                    <a:cxn ang="0">
                      <a:pos x="270" y="168"/>
                    </a:cxn>
                    <a:cxn ang="0">
                      <a:pos x="257" y="179"/>
                    </a:cxn>
                    <a:cxn ang="0">
                      <a:pos x="253" y="182"/>
                    </a:cxn>
                    <a:cxn ang="0">
                      <a:pos x="251" y="191"/>
                    </a:cxn>
                    <a:cxn ang="0">
                      <a:pos x="240" y="199"/>
                    </a:cxn>
                    <a:cxn ang="0">
                      <a:pos x="233" y="205"/>
                    </a:cxn>
                    <a:cxn ang="0">
                      <a:pos x="217" y="206"/>
                    </a:cxn>
                    <a:cxn ang="0">
                      <a:pos x="215" y="213"/>
                    </a:cxn>
                    <a:cxn ang="0">
                      <a:pos x="220" y="221"/>
                    </a:cxn>
                    <a:cxn ang="0">
                      <a:pos x="217" y="228"/>
                    </a:cxn>
                    <a:cxn ang="0">
                      <a:pos x="207" y="227"/>
                    </a:cxn>
                    <a:cxn ang="0">
                      <a:pos x="196" y="213"/>
                    </a:cxn>
                    <a:cxn ang="0">
                      <a:pos x="205" y="232"/>
                    </a:cxn>
                    <a:cxn ang="0">
                      <a:pos x="203" y="241"/>
                    </a:cxn>
                    <a:cxn ang="0">
                      <a:pos x="199" y="251"/>
                    </a:cxn>
                    <a:cxn ang="0">
                      <a:pos x="183" y="247"/>
                    </a:cxn>
                    <a:cxn ang="0">
                      <a:pos x="179" y="232"/>
                    </a:cxn>
                    <a:cxn ang="0">
                      <a:pos x="168" y="216"/>
                    </a:cxn>
                    <a:cxn ang="0">
                      <a:pos x="154" y="204"/>
                    </a:cxn>
                    <a:cxn ang="0">
                      <a:pos x="145" y="185"/>
                    </a:cxn>
                    <a:cxn ang="0">
                      <a:pos x="129" y="172"/>
                    </a:cxn>
                    <a:cxn ang="0">
                      <a:pos x="118" y="164"/>
                    </a:cxn>
                    <a:cxn ang="0">
                      <a:pos x="110" y="151"/>
                    </a:cxn>
                    <a:cxn ang="0">
                      <a:pos x="97" y="138"/>
                    </a:cxn>
                    <a:cxn ang="0">
                      <a:pos x="85" y="129"/>
                    </a:cxn>
                    <a:cxn ang="0">
                      <a:pos x="59" y="111"/>
                    </a:cxn>
                    <a:cxn ang="0">
                      <a:pos x="39" y="83"/>
                    </a:cxn>
                    <a:cxn ang="0">
                      <a:pos x="23" y="75"/>
                    </a:cxn>
                    <a:cxn ang="0">
                      <a:pos x="3" y="62"/>
                    </a:cxn>
                    <a:cxn ang="0">
                      <a:pos x="12" y="37"/>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8" name="Freeform 156">
                  <a:extLst>
                    <a:ext uri="{FF2B5EF4-FFF2-40B4-BE49-F238E27FC236}">
                      <a16:creationId xmlns:a16="http://schemas.microsoft.com/office/drawing/2014/main" id="{7B6E2F84-1F96-03FE-DC4D-155D926F20F4}"/>
                    </a:ext>
                  </a:extLst>
                </p:cNvPr>
                <p:cNvSpPr>
                  <a:spLocks/>
                </p:cNvSpPr>
                <p:nvPr/>
              </p:nvSpPr>
              <p:spPr bwMode="auto">
                <a:xfrm>
                  <a:off x="4895" y="1849"/>
                  <a:ext cx="377" cy="247"/>
                </a:xfrm>
                <a:custGeom>
                  <a:avLst/>
                  <a:gdLst/>
                  <a:ahLst/>
                  <a:cxnLst>
                    <a:cxn ang="0">
                      <a:pos x="7" y="58"/>
                    </a:cxn>
                    <a:cxn ang="0">
                      <a:pos x="23" y="45"/>
                    </a:cxn>
                    <a:cxn ang="0">
                      <a:pos x="41" y="32"/>
                    </a:cxn>
                    <a:cxn ang="0">
                      <a:pos x="45" y="53"/>
                    </a:cxn>
                    <a:cxn ang="0">
                      <a:pos x="168" y="30"/>
                    </a:cxn>
                    <a:cxn ang="0">
                      <a:pos x="306" y="0"/>
                    </a:cxn>
                    <a:cxn ang="0">
                      <a:pos x="313" y="3"/>
                    </a:cxn>
                    <a:cxn ang="0">
                      <a:pos x="320" y="7"/>
                    </a:cxn>
                    <a:cxn ang="0">
                      <a:pos x="331" y="23"/>
                    </a:cxn>
                    <a:cxn ang="0">
                      <a:pos x="336" y="34"/>
                    </a:cxn>
                    <a:cxn ang="0">
                      <a:pos x="351" y="38"/>
                    </a:cxn>
                    <a:cxn ang="0">
                      <a:pos x="357" y="43"/>
                    </a:cxn>
                    <a:cxn ang="0">
                      <a:pos x="350" y="54"/>
                    </a:cxn>
                    <a:cxn ang="0">
                      <a:pos x="343" y="73"/>
                    </a:cxn>
                    <a:cxn ang="0">
                      <a:pos x="340" y="83"/>
                    </a:cxn>
                    <a:cxn ang="0">
                      <a:pos x="344" y="88"/>
                    </a:cxn>
                    <a:cxn ang="0">
                      <a:pos x="339" y="98"/>
                    </a:cxn>
                    <a:cxn ang="0">
                      <a:pos x="346" y="112"/>
                    </a:cxn>
                    <a:cxn ang="0">
                      <a:pos x="353" y="119"/>
                    </a:cxn>
                    <a:cxn ang="0">
                      <a:pos x="361" y="123"/>
                    </a:cxn>
                    <a:cxn ang="0">
                      <a:pos x="377" y="138"/>
                    </a:cxn>
                    <a:cxn ang="0">
                      <a:pos x="367" y="149"/>
                    </a:cxn>
                    <a:cxn ang="0">
                      <a:pos x="362" y="155"/>
                    </a:cxn>
                    <a:cxn ang="0">
                      <a:pos x="362" y="156"/>
                    </a:cxn>
                    <a:cxn ang="0">
                      <a:pos x="358" y="165"/>
                    </a:cxn>
                    <a:cxn ang="0">
                      <a:pos x="348" y="171"/>
                    </a:cxn>
                    <a:cxn ang="0">
                      <a:pos x="340" y="175"/>
                    </a:cxn>
                    <a:cxn ang="0">
                      <a:pos x="332" y="176"/>
                    </a:cxn>
                    <a:cxn ang="0">
                      <a:pos x="324" y="184"/>
                    </a:cxn>
                    <a:cxn ang="0">
                      <a:pos x="202" y="216"/>
                    </a:cxn>
                    <a:cxn ang="0">
                      <a:pos x="31" y="247"/>
                    </a:cxn>
                    <a:cxn ang="0">
                      <a:pos x="0" y="66"/>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39" name="Freeform 157">
                  <a:extLst>
                    <a:ext uri="{FF2B5EF4-FFF2-40B4-BE49-F238E27FC236}">
                      <a16:creationId xmlns:a16="http://schemas.microsoft.com/office/drawing/2014/main" id="{A160347E-0BA5-D510-FB20-59B75EE80DCB}"/>
                    </a:ext>
                  </a:extLst>
                </p:cNvPr>
                <p:cNvSpPr>
                  <a:spLocks/>
                </p:cNvSpPr>
                <p:nvPr/>
              </p:nvSpPr>
              <p:spPr bwMode="auto">
                <a:xfrm>
                  <a:off x="4895" y="1849"/>
                  <a:ext cx="377" cy="247"/>
                </a:xfrm>
                <a:custGeom>
                  <a:avLst/>
                  <a:gdLst/>
                  <a:ahLst/>
                  <a:cxnLst>
                    <a:cxn ang="0">
                      <a:pos x="7" y="58"/>
                    </a:cxn>
                    <a:cxn ang="0">
                      <a:pos x="23" y="45"/>
                    </a:cxn>
                    <a:cxn ang="0">
                      <a:pos x="41" y="32"/>
                    </a:cxn>
                    <a:cxn ang="0">
                      <a:pos x="45" y="53"/>
                    </a:cxn>
                    <a:cxn ang="0">
                      <a:pos x="168" y="30"/>
                    </a:cxn>
                    <a:cxn ang="0">
                      <a:pos x="306" y="0"/>
                    </a:cxn>
                    <a:cxn ang="0">
                      <a:pos x="313" y="3"/>
                    </a:cxn>
                    <a:cxn ang="0">
                      <a:pos x="320" y="7"/>
                    </a:cxn>
                    <a:cxn ang="0">
                      <a:pos x="331" y="23"/>
                    </a:cxn>
                    <a:cxn ang="0">
                      <a:pos x="336" y="34"/>
                    </a:cxn>
                    <a:cxn ang="0">
                      <a:pos x="351" y="38"/>
                    </a:cxn>
                    <a:cxn ang="0">
                      <a:pos x="357" y="43"/>
                    </a:cxn>
                    <a:cxn ang="0">
                      <a:pos x="350" y="54"/>
                    </a:cxn>
                    <a:cxn ang="0">
                      <a:pos x="343" y="73"/>
                    </a:cxn>
                    <a:cxn ang="0">
                      <a:pos x="340" y="83"/>
                    </a:cxn>
                    <a:cxn ang="0">
                      <a:pos x="344" y="88"/>
                    </a:cxn>
                    <a:cxn ang="0">
                      <a:pos x="339" y="98"/>
                    </a:cxn>
                    <a:cxn ang="0">
                      <a:pos x="346" y="112"/>
                    </a:cxn>
                    <a:cxn ang="0">
                      <a:pos x="353" y="119"/>
                    </a:cxn>
                    <a:cxn ang="0">
                      <a:pos x="361" y="123"/>
                    </a:cxn>
                    <a:cxn ang="0">
                      <a:pos x="377" y="138"/>
                    </a:cxn>
                    <a:cxn ang="0">
                      <a:pos x="367" y="149"/>
                    </a:cxn>
                    <a:cxn ang="0">
                      <a:pos x="362" y="155"/>
                    </a:cxn>
                    <a:cxn ang="0">
                      <a:pos x="362" y="156"/>
                    </a:cxn>
                    <a:cxn ang="0">
                      <a:pos x="358" y="165"/>
                    </a:cxn>
                    <a:cxn ang="0">
                      <a:pos x="348" y="171"/>
                    </a:cxn>
                    <a:cxn ang="0">
                      <a:pos x="340" y="175"/>
                    </a:cxn>
                    <a:cxn ang="0">
                      <a:pos x="332" y="176"/>
                    </a:cxn>
                    <a:cxn ang="0">
                      <a:pos x="324" y="184"/>
                    </a:cxn>
                    <a:cxn ang="0">
                      <a:pos x="202" y="216"/>
                    </a:cxn>
                    <a:cxn ang="0">
                      <a:pos x="31" y="247"/>
                    </a:cxn>
                    <a:cxn ang="0">
                      <a:pos x="0" y="66"/>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0" name="Freeform 158">
                  <a:extLst>
                    <a:ext uri="{FF2B5EF4-FFF2-40B4-BE49-F238E27FC236}">
                      <a16:creationId xmlns:a16="http://schemas.microsoft.com/office/drawing/2014/main" id="{1AE3C7BE-E7E8-45BD-F521-C6F0CD70715B}"/>
                    </a:ext>
                  </a:extLst>
                </p:cNvPr>
                <p:cNvSpPr>
                  <a:spLocks/>
                </p:cNvSpPr>
                <p:nvPr/>
              </p:nvSpPr>
              <p:spPr bwMode="auto">
                <a:xfrm>
                  <a:off x="5218" y="2024"/>
                  <a:ext cx="69" cy="115"/>
                </a:xfrm>
                <a:custGeom>
                  <a:avLst/>
                  <a:gdLst/>
                  <a:ahLst/>
                  <a:cxnLst>
                    <a:cxn ang="0">
                      <a:pos x="0" y="15"/>
                    </a:cxn>
                    <a:cxn ang="0">
                      <a:pos x="1" y="9"/>
                    </a:cxn>
                    <a:cxn ang="0">
                      <a:pos x="4" y="4"/>
                    </a:cxn>
                    <a:cxn ang="0">
                      <a:pos x="9" y="1"/>
                    </a:cxn>
                    <a:cxn ang="0">
                      <a:pos x="13" y="0"/>
                    </a:cxn>
                    <a:cxn ang="0">
                      <a:pos x="17" y="0"/>
                    </a:cxn>
                    <a:cxn ang="0">
                      <a:pos x="20" y="3"/>
                    </a:cxn>
                    <a:cxn ang="0">
                      <a:pos x="17" y="4"/>
                    </a:cxn>
                    <a:cxn ang="0">
                      <a:pos x="17" y="9"/>
                    </a:cxn>
                    <a:cxn ang="0">
                      <a:pos x="15" y="15"/>
                    </a:cxn>
                    <a:cxn ang="0">
                      <a:pos x="12" y="19"/>
                    </a:cxn>
                    <a:cxn ang="0">
                      <a:pos x="16" y="24"/>
                    </a:cxn>
                    <a:cxn ang="0">
                      <a:pos x="16" y="28"/>
                    </a:cxn>
                    <a:cxn ang="0">
                      <a:pos x="19" y="34"/>
                    </a:cxn>
                    <a:cxn ang="0">
                      <a:pos x="23" y="39"/>
                    </a:cxn>
                    <a:cxn ang="0">
                      <a:pos x="28" y="43"/>
                    </a:cxn>
                    <a:cxn ang="0">
                      <a:pos x="32" y="47"/>
                    </a:cxn>
                    <a:cxn ang="0">
                      <a:pos x="32" y="54"/>
                    </a:cxn>
                    <a:cxn ang="0">
                      <a:pos x="35" y="62"/>
                    </a:cxn>
                    <a:cxn ang="0">
                      <a:pos x="42" y="66"/>
                    </a:cxn>
                    <a:cxn ang="0">
                      <a:pos x="43" y="72"/>
                    </a:cxn>
                    <a:cxn ang="0">
                      <a:pos x="53" y="80"/>
                    </a:cxn>
                    <a:cxn ang="0">
                      <a:pos x="59" y="79"/>
                    </a:cxn>
                    <a:cxn ang="0">
                      <a:pos x="61" y="81"/>
                    </a:cxn>
                    <a:cxn ang="0">
                      <a:pos x="59" y="87"/>
                    </a:cxn>
                    <a:cxn ang="0">
                      <a:pos x="59" y="92"/>
                    </a:cxn>
                    <a:cxn ang="0">
                      <a:pos x="61" y="92"/>
                    </a:cxn>
                    <a:cxn ang="0">
                      <a:pos x="57" y="98"/>
                    </a:cxn>
                    <a:cxn ang="0">
                      <a:pos x="59" y="96"/>
                    </a:cxn>
                    <a:cxn ang="0">
                      <a:pos x="65" y="95"/>
                    </a:cxn>
                    <a:cxn ang="0">
                      <a:pos x="69" y="106"/>
                    </a:cxn>
                    <a:cxn ang="0">
                      <a:pos x="68" y="106"/>
                    </a:cxn>
                    <a:cxn ang="0">
                      <a:pos x="65" y="107"/>
                    </a:cxn>
                    <a:cxn ang="0">
                      <a:pos x="28" y="115"/>
                    </a:cxn>
                    <a:cxn ang="0">
                      <a:pos x="25" y="110"/>
                    </a:cxn>
                    <a:cxn ang="0">
                      <a:pos x="16" y="73"/>
                    </a:cxn>
                    <a:cxn ang="0">
                      <a:pos x="0" y="15"/>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1" name="Freeform 159">
                  <a:extLst>
                    <a:ext uri="{FF2B5EF4-FFF2-40B4-BE49-F238E27FC236}">
                      <a16:creationId xmlns:a16="http://schemas.microsoft.com/office/drawing/2014/main" id="{D9FD5DB6-1E87-19B3-D781-B5BB6B0EA913}"/>
                    </a:ext>
                  </a:extLst>
                </p:cNvPr>
                <p:cNvSpPr>
                  <a:spLocks/>
                </p:cNvSpPr>
                <p:nvPr/>
              </p:nvSpPr>
              <p:spPr bwMode="auto">
                <a:xfrm>
                  <a:off x="5218" y="2024"/>
                  <a:ext cx="69" cy="115"/>
                </a:xfrm>
                <a:custGeom>
                  <a:avLst/>
                  <a:gdLst/>
                  <a:ahLst/>
                  <a:cxnLst>
                    <a:cxn ang="0">
                      <a:pos x="0" y="15"/>
                    </a:cxn>
                    <a:cxn ang="0">
                      <a:pos x="1" y="9"/>
                    </a:cxn>
                    <a:cxn ang="0">
                      <a:pos x="4" y="4"/>
                    </a:cxn>
                    <a:cxn ang="0">
                      <a:pos x="9" y="1"/>
                    </a:cxn>
                    <a:cxn ang="0">
                      <a:pos x="13" y="0"/>
                    </a:cxn>
                    <a:cxn ang="0">
                      <a:pos x="17" y="0"/>
                    </a:cxn>
                    <a:cxn ang="0">
                      <a:pos x="20" y="3"/>
                    </a:cxn>
                    <a:cxn ang="0">
                      <a:pos x="17" y="4"/>
                    </a:cxn>
                    <a:cxn ang="0">
                      <a:pos x="17" y="9"/>
                    </a:cxn>
                    <a:cxn ang="0">
                      <a:pos x="15" y="15"/>
                    </a:cxn>
                    <a:cxn ang="0">
                      <a:pos x="12" y="19"/>
                    </a:cxn>
                    <a:cxn ang="0">
                      <a:pos x="16" y="24"/>
                    </a:cxn>
                    <a:cxn ang="0">
                      <a:pos x="16" y="28"/>
                    </a:cxn>
                    <a:cxn ang="0">
                      <a:pos x="19" y="34"/>
                    </a:cxn>
                    <a:cxn ang="0">
                      <a:pos x="23" y="39"/>
                    </a:cxn>
                    <a:cxn ang="0">
                      <a:pos x="28" y="43"/>
                    </a:cxn>
                    <a:cxn ang="0">
                      <a:pos x="32" y="47"/>
                    </a:cxn>
                    <a:cxn ang="0">
                      <a:pos x="32" y="54"/>
                    </a:cxn>
                    <a:cxn ang="0">
                      <a:pos x="35" y="62"/>
                    </a:cxn>
                    <a:cxn ang="0">
                      <a:pos x="42" y="66"/>
                    </a:cxn>
                    <a:cxn ang="0">
                      <a:pos x="43" y="72"/>
                    </a:cxn>
                    <a:cxn ang="0">
                      <a:pos x="53" y="80"/>
                    </a:cxn>
                    <a:cxn ang="0">
                      <a:pos x="59" y="79"/>
                    </a:cxn>
                    <a:cxn ang="0">
                      <a:pos x="61" y="81"/>
                    </a:cxn>
                    <a:cxn ang="0">
                      <a:pos x="59" y="87"/>
                    </a:cxn>
                    <a:cxn ang="0">
                      <a:pos x="59" y="92"/>
                    </a:cxn>
                    <a:cxn ang="0">
                      <a:pos x="61" y="92"/>
                    </a:cxn>
                    <a:cxn ang="0">
                      <a:pos x="57" y="98"/>
                    </a:cxn>
                    <a:cxn ang="0">
                      <a:pos x="59" y="96"/>
                    </a:cxn>
                    <a:cxn ang="0">
                      <a:pos x="65" y="95"/>
                    </a:cxn>
                    <a:cxn ang="0">
                      <a:pos x="69" y="106"/>
                    </a:cxn>
                    <a:cxn ang="0">
                      <a:pos x="68" y="106"/>
                    </a:cxn>
                    <a:cxn ang="0">
                      <a:pos x="65" y="107"/>
                    </a:cxn>
                    <a:cxn ang="0">
                      <a:pos x="28" y="115"/>
                    </a:cxn>
                    <a:cxn ang="0">
                      <a:pos x="25" y="110"/>
                    </a:cxn>
                    <a:cxn ang="0">
                      <a:pos x="16" y="73"/>
                    </a:cxn>
                    <a:cxn ang="0">
                      <a:pos x="0" y="15"/>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2" name="Freeform 160">
                  <a:extLst>
                    <a:ext uri="{FF2B5EF4-FFF2-40B4-BE49-F238E27FC236}">
                      <a16:creationId xmlns:a16="http://schemas.microsoft.com/office/drawing/2014/main" id="{4B27509A-4141-AB55-9E55-2490B6D72563}"/>
                    </a:ext>
                  </a:extLst>
                </p:cNvPr>
                <p:cNvSpPr>
                  <a:spLocks/>
                </p:cNvSpPr>
                <p:nvPr/>
              </p:nvSpPr>
              <p:spPr bwMode="auto">
                <a:xfrm>
                  <a:off x="5260" y="1553"/>
                  <a:ext cx="108" cy="206"/>
                </a:xfrm>
                <a:custGeom>
                  <a:avLst/>
                  <a:gdLst/>
                  <a:ahLst/>
                  <a:cxnLst>
                    <a:cxn ang="0">
                      <a:pos x="0" y="27"/>
                    </a:cxn>
                    <a:cxn ang="0">
                      <a:pos x="19" y="22"/>
                    </a:cxn>
                    <a:cxn ang="0">
                      <a:pos x="103" y="0"/>
                    </a:cxn>
                    <a:cxn ang="0">
                      <a:pos x="101" y="2"/>
                    </a:cxn>
                    <a:cxn ang="0">
                      <a:pos x="104" y="10"/>
                    </a:cxn>
                    <a:cxn ang="0">
                      <a:pos x="101" y="21"/>
                    </a:cxn>
                    <a:cxn ang="0">
                      <a:pos x="103" y="26"/>
                    </a:cxn>
                    <a:cxn ang="0">
                      <a:pos x="107" y="31"/>
                    </a:cxn>
                    <a:cxn ang="0">
                      <a:pos x="108" y="36"/>
                    </a:cxn>
                    <a:cxn ang="0">
                      <a:pos x="108" y="41"/>
                    </a:cxn>
                    <a:cxn ang="0">
                      <a:pos x="104" y="49"/>
                    </a:cxn>
                    <a:cxn ang="0">
                      <a:pos x="95" y="59"/>
                    </a:cxn>
                    <a:cxn ang="0">
                      <a:pos x="93" y="60"/>
                    </a:cxn>
                    <a:cxn ang="0">
                      <a:pos x="88" y="64"/>
                    </a:cxn>
                    <a:cxn ang="0">
                      <a:pos x="88" y="69"/>
                    </a:cxn>
                    <a:cxn ang="0">
                      <a:pos x="92" y="80"/>
                    </a:cxn>
                    <a:cxn ang="0">
                      <a:pos x="89" y="90"/>
                    </a:cxn>
                    <a:cxn ang="0">
                      <a:pos x="91" y="95"/>
                    </a:cxn>
                    <a:cxn ang="0">
                      <a:pos x="88" y="101"/>
                    </a:cxn>
                    <a:cxn ang="0">
                      <a:pos x="89" y="106"/>
                    </a:cxn>
                    <a:cxn ang="0">
                      <a:pos x="88" y="111"/>
                    </a:cxn>
                    <a:cxn ang="0">
                      <a:pos x="84" y="117"/>
                    </a:cxn>
                    <a:cxn ang="0">
                      <a:pos x="85" y="125"/>
                    </a:cxn>
                    <a:cxn ang="0">
                      <a:pos x="82" y="129"/>
                    </a:cxn>
                    <a:cxn ang="0">
                      <a:pos x="88" y="148"/>
                    </a:cxn>
                    <a:cxn ang="0">
                      <a:pos x="88" y="159"/>
                    </a:cxn>
                    <a:cxn ang="0">
                      <a:pos x="91" y="174"/>
                    </a:cxn>
                    <a:cxn ang="0">
                      <a:pos x="88" y="179"/>
                    </a:cxn>
                    <a:cxn ang="0">
                      <a:pos x="88" y="185"/>
                    </a:cxn>
                    <a:cxn ang="0">
                      <a:pos x="91" y="191"/>
                    </a:cxn>
                    <a:cxn ang="0">
                      <a:pos x="96" y="196"/>
                    </a:cxn>
                    <a:cxn ang="0">
                      <a:pos x="50" y="206"/>
                    </a:cxn>
                    <a:cxn ang="0">
                      <a:pos x="47" y="201"/>
                    </a:cxn>
                    <a:cxn ang="0">
                      <a:pos x="47" y="197"/>
                    </a:cxn>
                    <a:cxn ang="0">
                      <a:pos x="35" y="144"/>
                    </a:cxn>
                    <a:cxn ang="0">
                      <a:pos x="27" y="137"/>
                    </a:cxn>
                    <a:cxn ang="0">
                      <a:pos x="26" y="143"/>
                    </a:cxn>
                    <a:cxn ang="0">
                      <a:pos x="23" y="137"/>
                    </a:cxn>
                    <a:cxn ang="0">
                      <a:pos x="23" y="129"/>
                    </a:cxn>
                    <a:cxn ang="0">
                      <a:pos x="20" y="118"/>
                    </a:cxn>
                    <a:cxn ang="0">
                      <a:pos x="17" y="113"/>
                    </a:cxn>
                    <a:cxn ang="0">
                      <a:pos x="13" y="102"/>
                    </a:cxn>
                    <a:cxn ang="0">
                      <a:pos x="13" y="91"/>
                    </a:cxn>
                    <a:cxn ang="0">
                      <a:pos x="16" y="90"/>
                    </a:cxn>
                    <a:cxn ang="0">
                      <a:pos x="15" y="84"/>
                    </a:cxn>
                    <a:cxn ang="0">
                      <a:pos x="13" y="79"/>
                    </a:cxn>
                    <a:cxn ang="0">
                      <a:pos x="13" y="74"/>
                    </a:cxn>
                    <a:cxn ang="0">
                      <a:pos x="12" y="68"/>
                    </a:cxn>
                    <a:cxn ang="0">
                      <a:pos x="7" y="63"/>
                    </a:cxn>
                    <a:cxn ang="0">
                      <a:pos x="5" y="57"/>
                    </a:cxn>
                    <a:cxn ang="0">
                      <a:pos x="5" y="45"/>
                    </a:cxn>
                    <a:cxn ang="0">
                      <a:pos x="1" y="40"/>
                    </a:cxn>
                    <a:cxn ang="0">
                      <a:pos x="1" y="34"/>
                    </a:cxn>
                    <a:cxn ang="0">
                      <a:pos x="0" y="30"/>
                    </a:cxn>
                    <a:cxn ang="0">
                      <a:pos x="0" y="27"/>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close/>
                    </a:path>
                  </a:pathLst>
                </a:custGeom>
                <a:grpFill/>
                <a:ln w="9525">
                  <a:solidFill>
                    <a:schemeClr val="bg1"/>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3" name="Freeform 161">
                  <a:extLst>
                    <a:ext uri="{FF2B5EF4-FFF2-40B4-BE49-F238E27FC236}">
                      <a16:creationId xmlns:a16="http://schemas.microsoft.com/office/drawing/2014/main" id="{7BB1B818-DA11-9DD8-A569-37E4B557BA07}"/>
                    </a:ext>
                  </a:extLst>
                </p:cNvPr>
                <p:cNvSpPr>
                  <a:spLocks/>
                </p:cNvSpPr>
                <p:nvPr/>
              </p:nvSpPr>
              <p:spPr bwMode="auto">
                <a:xfrm>
                  <a:off x="5260" y="1553"/>
                  <a:ext cx="108" cy="206"/>
                </a:xfrm>
                <a:custGeom>
                  <a:avLst/>
                  <a:gdLst/>
                  <a:ahLst/>
                  <a:cxnLst>
                    <a:cxn ang="0">
                      <a:pos x="0" y="27"/>
                    </a:cxn>
                    <a:cxn ang="0">
                      <a:pos x="19" y="22"/>
                    </a:cxn>
                    <a:cxn ang="0">
                      <a:pos x="103" y="0"/>
                    </a:cxn>
                    <a:cxn ang="0">
                      <a:pos x="101" y="2"/>
                    </a:cxn>
                    <a:cxn ang="0">
                      <a:pos x="104" y="10"/>
                    </a:cxn>
                    <a:cxn ang="0">
                      <a:pos x="101" y="21"/>
                    </a:cxn>
                    <a:cxn ang="0">
                      <a:pos x="103" y="26"/>
                    </a:cxn>
                    <a:cxn ang="0">
                      <a:pos x="107" y="31"/>
                    </a:cxn>
                    <a:cxn ang="0">
                      <a:pos x="108" y="36"/>
                    </a:cxn>
                    <a:cxn ang="0">
                      <a:pos x="108" y="41"/>
                    </a:cxn>
                    <a:cxn ang="0">
                      <a:pos x="104" y="49"/>
                    </a:cxn>
                    <a:cxn ang="0">
                      <a:pos x="95" y="59"/>
                    </a:cxn>
                    <a:cxn ang="0">
                      <a:pos x="93" y="60"/>
                    </a:cxn>
                    <a:cxn ang="0">
                      <a:pos x="88" y="64"/>
                    </a:cxn>
                    <a:cxn ang="0">
                      <a:pos x="88" y="69"/>
                    </a:cxn>
                    <a:cxn ang="0">
                      <a:pos x="92" y="80"/>
                    </a:cxn>
                    <a:cxn ang="0">
                      <a:pos x="89" y="90"/>
                    </a:cxn>
                    <a:cxn ang="0">
                      <a:pos x="91" y="95"/>
                    </a:cxn>
                    <a:cxn ang="0">
                      <a:pos x="88" y="101"/>
                    </a:cxn>
                    <a:cxn ang="0">
                      <a:pos x="89" y="106"/>
                    </a:cxn>
                    <a:cxn ang="0">
                      <a:pos x="88" y="111"/>
                    </a:cxn>
                    <a:cxn ang="0">
                      <a:pos x="84" y="117"/>
                    </a:cxn>
                    <a:cxn ang="0">
                      <a:pos x="85" y="125"/>
                    </a:cxn>
                    <a:cxn ang="0">
                      <a:pos x="82" y="129"/>
                    </a:cxn>
                    <a:cxn ang="0">
                      <a:pos x="88" y="148"/>
                    </a:cxn>
                    <a:cxn ang="0">
                      <a:pos x="88" y="159"/>
                    </a:cxn>
                    <a:cxn ang="0">
                      <a:pos x="91" y="174"/>
                    </a:cxn>
                    <a:cxn ang="0">
                      <a:pos x="88" y="179"/>
                    </a:cxn>
                    <a:cxn ang="0">
                      <a:pos x="88" y="185"/>
                    </a:cxn>
                    <a:cxn ang="0">
                      <a:pos x="91" y="191"/>
                    </a:cxn>
                    <a:cxn ang="0">
                      <a:pos x="96" y="196"/>
                    </a:cxn>
                    <a:cxn ang="0">
                      <a:pos x="50" y="206"/>
                    </a:cxn>
                    <a:cxn ang="0">
                      <a:pos x="47" y="201"/>
                    </a:cxn>
                    <a:cxn ang="0">
                      <a:pos x="47" y="197"/>
                    </a:cxn>
                    <a:cxn ang="0">
                      <a:pos x="35" y="144"/>
                    </a:cxn>
                    <a:cxn ang="0">
                      <a:pos x="27" y="137"/>
                    </a:cxn>
                    <a:cxn ang="0">
                      <a:pos x="26" y="143"/>
                    </a:cxn>
                    <a:cxn ang="0">
                      <a:pos x="23" y="137"/>
                    </a:cxn>
                    <a:cxn ang="0">
                      <a:pos x="23" y="129"/>
                    </a:cxn>
                    <a:cxn ang="0">
                      <a:pos x="20" y="118"/>
                    </a:cxn>
                    <a:cxn ang="0">
                      <a:pos x="17" y="113"/>
                    </a:cxn>
                    <a:cxn ang="0">
                      <a:pos x="13" y="102"/>
                    </a:cxn>
                    <a:cxn ang="0">
                      <a:pos x="13" y="91"/>
                    </a:cxn>
                    <a:cxn ang="0">
                      <a:pos x="16" y="90"/>
                    </a:cxn>
                    <a:cxn ang="0">
                      <a:pos x="15" y="84"/>
                    </a:cxn>
                    <a:cxn ang="0">
                      <a:pos x="13" y="79"/>
                    </a:cxn>
                    <a:cxn ang="0">
                      <a:pos x="13" y="74"/>
                    </a:cxn>
                    <a:cxn ang="0">
                      <a:pos x="12" y="68"/>
                    </a:cxn>
                    <a:cxn ang="0">
                      <a:pos x="7" y="63"/>
                    </a:cxn>
                    <a:cxn ang="0">
                      <a:pos x="5" y="57"/>
                    </a:cxn>
                    <a:cxn ang="0">
                      <a:pos x="5" y="45"/>
                    </a:cxn>
                    <a:cxn ang="0">
                      <a:pos x="1" y="40"/>
                    </a:cxn>
                    <a:cxn ang="0">
                      <a:pos x="1" y="34"/>
                    </a:cxn>
                    <a:cxn ang="0">
                      <a:pos x="0" y="30"/>
                    </a:cxn>
                    <a:cxn ang="0">
                      <a:pos x="0" y="27"/>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4" name="Freeform 162">
                  <a:extLst>
                    <a:ext uri="{FF2B5EF4-FFF2-40B4-BE49-F238E27FC236}">
                      <a16:creationId xmlns:a16="http://schemas.microsoft.com/office/drawing/2014/main" id="{575185D4-CA83-CF3E-37C4-16EAD92627AC}"/>
                    </a:ext>
                  </a:extLst>
                </p:cNvPr>
                <p:cNvSpPr>
                  <a:spLocks noEditPoints="1"/>
                </p:cNvSpPr>
                <p:nvPr/>
              </p:nvSpPr>
              <p:spPr bwMode="auto">
                <a:xfrm>
                  <a:off x="4767" y="2094"/>
                  <a:ext cx="516" cy="287"/>
                </a:xfrm>
                <a:custGeom>
                  <a:avLst/>
                  <a:gdLst/>
                  <a:ahLst/>
                  <a:cxnLst>
                    <a:cxn ang="0">
                      <a:pos x="491" y="93"/>
                    </a:cxn>
                    <a:cxn ang="0">
                      <a:pos x="481" y="118"/>
                    </a:cxn>
                    <a:cxn ang="0">
                      <a:pos x="481" y="147"/>
                    </a:cxn>
                    <a:cxn ang="0">
                      <a:pos x="490" y="128"/>
                    </a:cxn>
                    <a:cxn ang="0">
                      <a:pos x="500" y="121"/>
                    </a:cxn>
                    <a:cxn ang="0">
                      <a:pos x="506" y="87"/>
                    </a:cxn>
                    <a:cxn ang="0">
                      <a:pos x="489" y="174"/>
                    </a:cxn>
                    <a:cxn ang="0">
                      <a:pos x="470" y="183"/>
                    </a:cxn>
                    <a:cxn ang="0">
                      <a:pos x="456" y="179"/>
                    </a:cxn>
                    <a:cxn ang="0">
                      <a:pos x="443" y="166"/>
                    </a:cxn>
                    <a:cxn ang="0">
                      <a:pos x="425" y="162"/>
                    </a:cxn>
                    <a:cxn ang="0">
                      <a:pos x="406" y="156"/>
                    </a:cxn>
                    <a:cxn ang="0">
                      <a:pos x="425" y="154"/>
                    </a:cxn>
                    <a:cxn ang="0">
                      <a:pos x="444" y="163"/>
                    </a:cxn>
                    <a:cxn ang="0">
                      <a:pos x="463" y="171"/>
                    </a:cxn>
                    <a:cxn ang="0">
                      <a:pos x="460" y="158"/>
                    </a:cxn>
                    <a:cxn ang="0">
                      <a:pos x="437" y="145"/>
                    </a:cxn>
                    <a:cxn ang="0">
                      <a:pos x="452" y="152"/>
                    </a:cxn>
                    <a:cxn ang="0">
                      <a:pos x="457" y="140"/>
                    </a:cxn>
                    <a:cxn ang="0">
                      <a:pos x="456" y="131"/>
                    </a:cxn>
                    <a:cxn ang="0">
                      <a:pos x="443" y="124"/>
                    </a:cxn>
                    <a:cxn ang="0">
                      <a:pos x="421" y="106"/>
                    </a:cxn>
                    <a:cxn ang="0">
                      <a:pos x="399" y="89"/>
                    </a:cxn>
                    <a:cxn ang="0">
                      <a:pos x="411" y="95"/>
                    </a:cxn>
                    <a:cxn ang="0">
                      <a:pos x="429" y="109"/>
                    </a:cxn>
                    <a:cxn ang="0">
                      <a:pos x="451" y="121"/>
                    </a:cxn>
                    <a:cxn ang="0">
                      <a:pos x="455" y="103"/>
                    </a:cxn>
                    <a:cxn ang="0">
                      <a:pos x="438" y="91"/>
                    </a:cxn>
                    <a:cxn ang="0">
                      <a:pos x="428" y="82"/>
                    </a:cxn>
                    <a:cxn ang="0">
                      <a:pos x="407" y="83"/>
                    </a:cxn>
                    <a:cxn ang="0">
                      <a:pos x="387" y="75"/>
                    </a:cxn>
                    <a:cxn ang="0">
                      <a:pos x="379" y="70"/>
                    </a:cxn>
                    <a:cxn ang="0">
                      <a:pos x="384" y="51"/>
                    </a:cxn>
                    <a:cxn ang="0">
                      <a:pos x="390" y="36"/>
                    </a:cxn>
                    <a:cxn ang="0">
                      <a:pos x="377" y="23"/>
                    </a:cxn>
                    <a:cxn ang="0">
                      <a:pos x="354" y="15"/>
                    </a:cxn>
                    <a:cxn ang="0">
                      <a:pos x="337" y="2"/>
                    </a:cxn>
                    <a:cxn ang="0">
                      <a:pos x="297" y="3"/>
                    </a:cxn>
                    <a:cxn ang="0">
                      <a:pos x="293" y="30"/>
                    </a:cxn>
                    <a:cxn ang="0">
                      <a:pos x="277" y="56"/>
                    </a:cxn>
                    <a:cxn ang="0">
                      <a:pos x="264" y="70"/>
                    </a:cxn>
                    <a:cxn ang="0">
                      <a:pos x="251" y="93"/>
                    </a:cxn>
                    <a:cxn ang="0">
                      <a:pos x="230" y="86"/>
                    </a:cxn>
                    <a:cxn ang="0">
                      <a:pos x="223" y="114"/>
                    </a:cxn>
                    <a:cxn ang="0">
                      <a:pos x="212" y="143"/>
                    </a:cxn>
                    <a:cxn ang="0">
                      <a:pos x="204" y="174"/>
                    </a:cxn>
                    <a:cxn ang="0">
                      <a:pos x="189" y="186"/>
                    </a:cxn>
                    <a:cxn ang="0">
                      <a:pos x="170" y="201"/>
                    </a:cxn>
                    <a:cxn ang="0">
                      <a:pos x="139" y="205"/>
                    </a:cxn>
                    <a:cxn ang="0">
                      <a:pos x="108" y="211"/>
                    </a:cxn>
                    <a:cxn ang="0">
                      <a:pos x="78" y="219"/>
                    </a:cxn>
                    <a:cxn ang="0">
                      <a:pos x="51" y="247"/>
                    </a:cxn>
                    <a:cxn ang="0">
                      <a:pos x="36" y="265"/>
                    </a:cxn>
                    <a:cxn ang="0">
                      <a:pos x="11" y="280"/>
                    </a:cxn>
                    <a:cxn ang="0">
                      <a:pos x="76" y="277"/>
                    </a:cxn>
                    <a:cxn ang="0">
                      <a:pos x="141" y="268"/>
                    </a:cxn>
                    <a:cxn ang="0">
                      <a:pos x="428" y="217"/>
                    </a:cxn>
                    <a:cxn ang="0">
                      <a:pos x="495" y="202"/>
                    </a:cxn>
                    <a:cxn ang="0">
                      <a:pos x="501" y="201"/>
                    </a:cxn>
                    <a:cxn ang="0">
                      <a:pos x="514" y="72"/>
                    </a:cxn>
                    <a:cxn ang="0">
                      <a:pos x="512" y="83"/>
                    </a:cxn>
                  </a:cxnLst>
                  <a:rect l="0" t="0" r="r" b="b"/>
                  <a:pathLst>
                    <a:path w="516" h="287">
                      <a:moveTo>
                        <a:pt x="495" y="79"/>
                      </a:moveTo>
                      <a:lnTo>
                        <a:pt x="490" y="84"/>
                      </a:lnTo>
                      <a:lnTo>
                        <a:pt x="486" y="89"/>
                      </a:lnTo>
                      <a:lnTo>
                        <a:pt x="491" y="93"/>
                      </a:lnTo>
                      <a:lnTo>
                        <a:pt x="490" y="98"/>
                      </a:lnTo>
                      <a:lnTo>
                        <a:pt x="485" y="98"/>
                      </a:lnTo>
                      <a:lnTo>
                        <a:pt x="485" y="109"/>
                      </a:lnTo>
                      <a:lnTo>
                        <a:pt x="481" y="118"/>
                      </a:lnTo>
                      <a:lnTo>
                        <a:pt x="481" y="128"/>
                      </a:lnTo>
                      <a:lnTo>
                        <a:pt x="481" y="135"/>
                      </a:lnTo>
                      <a:lnTo>
                        <a:pt x="479" y="136"/>
                      </a:lnTo>
                      <a:lnTo>
                        <a:pt x="481" y="147"/>
                      </a:lnTo>
                      <a:lnTo>
                        <a:pt x="486" y="154"/>
                      </a:lnTo>
                      <a:lnTo>
                        <a:pt x="490" y="144"/>
                      </a:lnTo>
                      <a:lnTo>
                        <a:pt x="489" y="135"/>
                      </a:lnTo>
                      <a:lnTo>
                        <a:pt x="490" y="128"/>
                      </a:lnTo>
                      <a:lnTo>
                        <a:pt x="493" y="124"/>
                      </a:lnTo>
                      <a:lnTo>
                        <a:pt x="494" y="118"/>
                      </a:lnTo>
                      <a:lnTo>
                        <a:pt x="498" y="122"/>
                      </a:lnTo>
                      <a:lnTo>
                        <a:pt x="500" y="121"/>
                      </a:lnTo>
                      <a:lnTo>
                        <a:pt x="501" y="116"/>
                      </a:lnTo>
                      <a:lnTo>
                        <a:pt x="500" y="106"/>
                      </a:lnTo>
                      <a:lnTo>
                        <a:pt x="502" y="95"/>
                      </a:lnTo>
                      <a:lnTo>
                        <a:pt x="506" y="87"/>
                      </a:lnTo>
                      <a:lnTo>
                        <a:pt x="505" y="83"/>
                      </a:lnTo>
                      <a:lnTo>
                        <a:pt x="506" y="75"/>
                      </a:lnTo>
                      <a:lnTo>
                        <a:pt x="495" y="79"/>
                      </a:lnTo>
                      <a:close/>
                      <a:moveTo>
                        <a:pt x="489" y="174"/>
                      </a:moveTo>
                      <a:lnTo>
                        <a:pt x="474" y="175"/>
                      </a:lnTo>
                      <a:lnTo>
                        <a:pt x="470" y="174"/>
                      </a:lnTo>
                      <a:lnTo>
                        <a:pt x="468" y="179"/>
                      </a:lnTo>
                      <a:lnTo>
                        <a:pt x="470" y="183"/>
                      </a:lnTo>
                      <a:lnTo>
                        <a:pt x="464" y="181"/>
                      </a:lnTo>
                      <a:lnTo>
                        <a:pt x="460" y="179"/>
                      </a:lnTo>
                      <a:lnTo>
                        <a:pt x="455" y="185"/>
                      </a:lnTo>
                      <a:lnTo>
                        <a:pt x="456" y="179"/>
                      </a:lnTo>
                      <a:lnTo>
                        <a:pt x="452" y="175"/>
                      </a:lnTo>
                      <a:lnTo>
                        <a:pt x="447" y="171"/>
                      </a:lnTo>
                      <a:lnTo>
                        <a:pt x="447" y="171"/>
                      </a:lnTo>
                      <a:lnTo>
                        <a:pt x="443" y="166"/>
                      </a:lnTo>
                      <a:lnTo>
                        <a:pt x="441" y="162"/>
                      </a:lnTo>
                      <a:lnTo>
                        <a:pt x="434" y="163"/>
                      </a:lnTo>
                      <a:lnTo>
                        <a:pt x="430" y="162"/>
                      </a:lnTo>
                      <a:lnTo>
                        <a:pt x="425" y="162"/>
                      </a:lnTo>
                      <a:lnTo>
                        <a:pt x="415" y="158"/>
                      </a:lnTo>
                      <a:lnTo>
                        <a:pt x="399" y="158"/>
                      </a:lnTo>
                      <a:lnTo>
                        <a:pt x="401" y="156"/>
                      </a:lnTo>
                      <a:lnTo>
                        <a:pt x="406" y="156"/>
                      </a:lnTo>
                      <a:lnTo>
                        <a:pt x="417" y="155"/>
                      </a:lnTo>
                      <a:lnTo>
                        <a:pt x="422" y="159"/>
                      </a:lnTo>
                      <a:lnTo>
                        <a:pt x="425" y="159"/>
                      </a:lnTo>
                      <a:lnTo>
                        <a:pt x="425" y="154"/>
                      </a:lnTo>
                      <a:lnTo>
                        <a:pt x="430" y="158"/>
                      </a:lnTo>
                      <a:lnTo>
                        <a:pt x="434" y="162"/>
                      </a:lnTo>
                      <a:lnTo>
                        <a:pt x="440" y="158"/>
                      </a:lnTo>
                      <a:lnTo>
                        <a:pt x="444" y="163"/>
                      </a:lnTo>
                      <a:lnTo>
                        <a:pt x="449" y="167"/>
                      </a:lnTo>
                      <a:lnTo>
                        <a:pt x="455" y="170"/>
                      </a:lnTo>
                      <a:lnTo>
                        <a:pt x="460" y="175"/>
                      </a:lnTo>
                      <a:lnTo>
                        <a:pt x="463" y="171"/>
                      </a:lnTo>
                      <a:lnTo>
                        <a:pt x="466" y="171"/>
                      </a:lnTo>
                      <a:lnTo>
                        <a:pt x="467" y="166"/>
                      </a:lnTo>
                      <a:lnTo>
                        <a:pt x="466" y="160"/>
                      </a:lnTo>
                      <a:lnTo>
                        <a:pt x="460" y="158"/>
                      </a:lnTo>
                      <a:lnTo>
                        <a:pt x="459" y="154"/>
                      </a:lnTo>
                      <a:lnTo>
                        <a:pt x="452" y="155"/>
                      </a:lnTo>
                      <a:lnTo>
                        <a:pt x="443" y="151"/>
                      </a:lnTo>
                      <a:lnTo>
                        <a:pt x="437" y="145"/>
                      </a:lnTo>
                      <a:lnTo>
                        <a:pt x="426" y="137"/>
                      </a:lnTo>
                      <a:lnTo>
                        <a:pt x="432" y="139"/>
                      </a:lnTo>
                      <a:lnTo>
                        <a:pt x="443" y="147"/>
                      </a:lnTo>
                      <a:lnTo>
                        <a:pt x="452" y="152"/>
                      </a:lnTo>
                      <a:lnTo>
                        <a:pt x="455" y="147"/>
                      </a:lnTo>
                      <a:lnTo>
                        <a:pt x="451" y="141"/>
                      </a:lnTo>
                      <a:lnTo>
                        <a:pt x="452" y="140"/>
                      </a:lnTo>
                      <a:lnTo>
                        <a:pt x="457" y="140"/>
                      </a:lnTo>
                      <a:lnTo>
                        <a:pt x="463" y="144"/>
                      </a:lnTo>
                      <a:lnTo>
                        <a:pt x="464" y="140"/>
                      </a:lnTo>
                      <a:lnTo>
                        <a:pt x="462" y="131"/>
                      </a:lnTo>
                      <a:lnTo>
                        <a:pt x="456" y="131"/>
                      </a:lnTo>
                      <a:lnTo>
                        <a:pt x="451" y="129"/>
                      </a:lnTo>
                      <a:lnTo>
                        <a:pt x="453" y="128"/>
                      </a:lnTo>
                      <a:lnTo>
                        <a:pt x="448" y="122"/>
                      </a:lnTo>
                      <a:lnTo>
                        <a:pt x="443" y="124"/>
                      </a:lnTo>
                      <a:lnTo>
                        <a:pt x="437" y="120"/>
                      </a:lnTo>
                      <a:lnTo>
                        <a:pt x="436" y="117"/>
                      </a:lnTo>
                      <a:lnTo>
                        <a:pt x="425" y="112"/>
                      </a:lnTo>
                      <a:lnTo>
                        <a:pt x="421" y="106"/>
                      </a:lnTo>
                      <a:lnTo>
                        <a:pt x="415" y="103"/>
                      </a:lnTo>
                      <a:lnTo>
                        <a:pt x="413" y="101"/>
                      </a:lnTo>
                      <a:lnTo>
                        <a:pt x="410" y="95"/>
                      </a:lnTo>
                      <a:lnTo>
                        <a:pt x="399" y="89"/>
                      </a:lnTo>
                      <a:lnTo>
                        <a:pt x="395" y="89"/>
                      </a:lnTo>
                      <a:lnTo>
                        <a:pt x="399" y="87"/>
                      </a:lnTo>
                      <a:lnTo>
                        <a:pt x="406" y="90"/>
                      </a:lnTo>
                      <a:lnTo>
                        <a:pt x="411" y="95"/>
                      </a:lnTo>
                      <a:lnTo>
                        <a:pt x="415" y="101"/>
                      </a:lnTo>
                      <a:lnTo>
                        <a:pt x="421" y="102"/>
                      </a:lnTo>
                      <a:lnTo>
                        <a:pt x="425" y="108"/>
                      </a:lnTo>
                      <a:lnTo>
                        <a:pt x="429" y="109"/>
                      </a:lnTo>
                      <a:lnTo>
                        <a:pt x="440" y="117"/>
                      </a:lnTo>
                      <a:lnTo>
                        <a:pt x="444" y="117"/>
                      </a:lnTo>
                      <a:lnTo>
                        <a:pt x="445" y="118"/>
                      </a:lnTo>
                      <a:lnTo>
                        <a:pt x="451" y="121"/>
                      </a:lnTo>
                      <a:lnTo>
                        <a:pt x="453" y="113"/>
                      </a:lnTo>
                      <a:lnTo>
                        <a:pt x="453" y="108"/>
                      </a:lnTo>
                      <a:lnTo>
                        <a:pt x="451" y="102"/>
                      </a:lnTo>
                      <a:lnTo>
                        <a:pt x="455" y="103"/>
                      </a:lnTo>
                      <a:lnTo>
                        <a:pt x="455" y="98"/>
                      </a:lnTo>
                      <a:lnTo>
                        <a:pt x="444" y="94"/>
                      </a:lnTo>
                      <a:lnTo>
                        <a:pt x="438" y="93"/>
                      </a:lnTo>
                      <a:lnTo>
                        <a:pt x="438" y="91"/>
                      </a:lnTo>
                      <a:lnTo>
                        <a:pt x="434" y="91"/>
                      </a:lnTo>
                      <a:lnTo>
                        <a:pt x="434" y="89"/>
                      </a:lnTo>
                      <a:lnTo>
                        <a:pt x="429" y="84"/>
                      </a:lnTo>
                      <a:lnTo>
                        <a:pt x="428" y="82"/>
                      </a:lnTo>
                      <a:lnTo>
                        <a:pt x="418" y="84"/>
                      </a:lnTo>
                      <a:lnTo>
                        <a:pt x="417" y="83"/>
                      </a:lnTo>
                      <a:lnTo>
                        <a:pt x="411" y="83"/>
                      </a:lnTo>
                      <a:lnTo>
                        <a:pt x="407" y="83"/>
                      </a:lnTo>
                      <a:lnTo>
                        <a:pt x="399" y="75"/>
                      </a:lnTo>
                      <a:lnTo>
                        <a:pt x="399" y="70"/>
                      </a:lnTo>
                      <a:lnTo>
                        <a:pt x="394" y="70"/>
                      </a:lnTo>
                      <a:lnTo>
                        <a:pt x="387" y="75"/>
                      </a:lnTo>
                      <a:lnTo>
                        <a:pt x="384" y="76"/>
                      </a:lnTo>
                      <a:lnTo>
                        <a:pt x="379" y="75"/>
                      </a:lnTo>
                      <a:lnTo>
                        <a:pt x="377" y="71"/>
                      </a:lnTo>
                      <a:lnTo>
                        <a:pt x="379" y="70"/>
                      </a:lnTo>
                      <a:lnTo>
                        <a:pt x="377" y="65"/>
                      </a:lnTo>
                      <a:lnTo>
                        <a:pt x="380" y="49"/>
                      </a:lnTo>
                      <a:lnTo>
                        <a:pt x="383" y="51"/>
                      </a:lnTo>
                      <a:lnTo>
                        <a:pt x="384" y="51"/>
                      </a:lnTo>
                      <a:lnTo>
                        <a:pt x="386" y="49"/>
                      </a:lnTo>
                      <a:lnTo>
                        <a:pt x="386" y="46"/>
                      </a:lnTo>
                      <a:lnTo>
                        <a:pt x="391" y="41"/>
                      </a:lnTo>
                      <a:lnTo>
                        <a:pt x="390" y="36"/>
                      </a:lnTo>
                      <a:lnTo>
                        <a:pt x="388" y="33"/>
                      </a:lnTo>
                      <a:lnTo>
                        <a:pt x="386" y="28"/>
                      </a:lnTo>
                      <a:lnTo>
                        <a:pt x="382" y="25"/>
                      </a:lnTo>
                      <a:lnTo>
                        <a:pt x="377" y="23"/>
                      </a:lnTo>
                      <a:lnTo>
                        <a:pt x="373" y="21"/>
                      </a:lnTo>
                      <a:lnTo>
                        <a:pt x="368" y="18"/>
                      </a:lnTo>
                      <a:lnTo>
                        <a:pt x="360" y="18"/>
                      </a:lnTo>
                      <a:lnTo>
                        <a:pt x="354" y="15"/>
                      </a:lnTo>
                      <a:lnTo>
                        <a:pt x="356" y="10"/>
                      </a:lnTo>
                      <a:lnTo>
                        <a:pt x="353" y="4"/>
                      </a:lnTo>
                      <a:lnTo>
                        <a:pt x="348" y="2"/>
                      </a:lnTo>
                      <a:lnTo>
                        <a:pt x="337" y="2"/>
                      </a:lnTo>
                      <a:lnTo>
                        <a:pt x="335" y="11"/>
                      </a:lnTo>
                      <a:lnTo>
                        <a:pt x="331" y="17"/>
                      </a:lnTo>
                      <a:lnTo>
                        <a:pt x="303" y="0"/>
                      </a:lnTo>
                      <a:lnTo>
                        <a:pt x="297" y="3"/>
                      </a:lnTo>
                      <a:lnTo>
                        <a:pt x="299" y="9"/>
                      </a:lnTo>
                      <a:lnTo>
                        <a:pt x="296" y="14"/>
                      </a:lnTo>
                      <a:lnTo>
                        <a:pt x="297" y="25"/>
                      </a:lnTo>
                      <a:lnTo>
                        <a:pt x="293" y="30"/>
                      </a:lnTo>
                      <a:lnTo>
                        <a:pt x="291" y="40"/>
                      </a:lnTo>
                      <a:lnTo>
                        <a:pt x="287" y="45"/>
                      </a:lnTo>
                      <a:lnTo>
                        <a:pt x="281" y="45"/>
                      </a:lnTo>
                      <a:lnTo>
                        <a:pt x="277" y="56"/>
                      </a:lnTo>
                      <a:lnTo>
                        <a:pt x="272" y="57"/>
                      </a:lnTo>
                      <a:lnTo>
                        <a:pt x="266" y="57"/>
                      </a:lnTo>
                      <a:lnTo>
                        <a:pt x="265" y="63"/>
                      </a:lnTo>
                      <a:lnTo>
                        <a:pt x="264" y="70"/>
                      </a:lnTo>
                      <a:lnTo>
                        <a:pt x="261" y="75"/>
                      </a:lnTo>
                      <a:lnTo>
                        <a:pt x="258" y="86"/>
                      </a:lnTo>
                      <a:lnTo>
                        <a:pt x="257" y="91"/>
                      </a:lnTo>
                      <a:lnTo>
                        <a:pt x="251" y="93"/>
                      </a:lnTo>
                      <a:lnTo>
                        <a:pt x="240" y="91"/>
                      </a:lnTo>
                      <a:lnTo>
                        <a:pt x="240" y="89"/>
                      </a:lnTo>
                      <a:lnTo>
                        <a:pt x="235" y="84"/>
                      </a:lnTo>
                      <a:lnTo>
                        <a:pt x="230" y="86"/>
                      </a:lnTo>
                      <a:lnTo>
                        <a:pt x="230" y="97"/>
                      </a:lnTo>
                      <a:lnTo>
                        <a:pt x="228" y="102"/>
                      </a:lnTo>
                      <a:lnTo>
                        <a:pt x="227" y="105"/>
                      </a:lnTo>
                      <a:lnTo>
                        <a:pt x="223" y="114"/>
                      </a:lnTo>
                      <a:lnTo>
                        <a:pt x="220" y="120"/>
                      </a:lnTo>
                      <a:lnTo>
                        <a:pt x="219" y="125"/>
                      </a:lnTo>
                      <a:lnTo>
                        <a:pt x="217" y="136"/>
                      </a:lnTo>
                      <a:lnTo>
                        <a:pt x="212" y="143"/>
                      </a:lnTo>
                      <a:lnTo>
                        <a:pt x="207" y="154"/>
                      </a:lnTo>
                      <a:lnTo>
                        <a:pt x="204" y="163"/>
                      </a:lnTo>
                      <a:lnTo>
                        <a:pt x="208" y="169"/>
                      </a:lnTo>
                      <a:lnTo>
                        <a:pt x="204" y="174"/>
                      </a:lnTo>
                      <a:lnTo>
                        <a:pt x="205" y="179"/>
                      </a:lnTo>
                      <a:lnTo>
                        <a:pt x="205" y="179"/>
                      </a:lnTo>
                      <a:lnTo>
                        <a:pt x="194" y="188"/>
                      </a:lnTo>
                      <a:lnTo>
                        <a:pt x="189" y="186"/>
                      </a:lnTo>
                      <a:lnTo>
                        <a:pt x="179" y="194"/>
                      </a:lnTo>
                      <a:lnTo>
                        <a:pt x="171" y="192"/>
                      </a:lnTo>
                      <a:lnTo>
                        <a:pt x="171" y="197"/>
                      </a:lnTo>
                      <a:lnTo>
                        <a:pt x="170" y="201"/>
                      </a:lnTo>
                      <a:lnTo>
                        <a:pt x="165" y="204"/>
                      </a:lnTo>
                      <a:lnTo>
                        <a:pt x="152" y="209"/>
                      </a:lnTo>
                      <a:lnTo>
                        <a:pt x="147" y="209"/>
                      </a:lnTo>
                      <a:lnTo>
                        <a:pt x="139" y="205"/>
                      </a:lnTo>
                      <a:lnTo>
                        <a:pt x="136" y="211"/>
                      </a:lnTo>
                      <a:lnTo>
                        <a:pt x="127" y="217"/>
                      </a:lnTo>
                      <a:lnTo>
                        <a:pt x="118" y="216"/>
                      </a:lnTo>
                      <a:lnTo>
                        <a:pt x="108" y="211"/>
                      </a:lnTo>
                      <a:lnTo>
                        <a:pt x="102" y="205"/>
                      </a:lnTo>
                      <a:lnTo>
                        <a:pt x="98" y="200"/>
                      </a:lnTo>
                      <a:lnTo>
                        <a:pt x="98" y="194"/>
                      </a:lnTo>
                      <a:lnTo>
                        <a:pt x="78" y="219"/>
                      </a:lnTo>
                      <a:lnTo>
                        <a:pt x="60" y="232"/>
                      </a:lnTo>
                      <a:lnTo>
                        <a:pt x="56" y="238"/>
                      </a:lnTo>
                      <a:lnTo>
                        <a:pt x="56" y="243"/>
                      </a:lnTo>
                      <a:lnTo>
                        <a:pt x="51" y="247"/>
                      </a:lnTo>
                      <a:lnTo>
                        <a:pt x="49" y="253"/>
                      </a:lnTo>
                      <a:lnTo>
                        <a:pt x="45" y="258"/>
                      </a:lnTo>
                      <a:lnTo>
                        <a:pt x="41" y="261"/>
                      </a:lnTo>
                      <a:lnTo>
                        <a:pt x="36" y="265"/>
                      </a:lnTo>
                      <a:lnTo>
                        <a:pt x="34" y="270"/>
                      </a:lnTo>
                      <a:lnTo>
                        <a:pt x="22" y="274"/>
                      </a:lnTo>
                      <a:lnTo>
                        <a:pt x="17" y="278"/>
                      </a:lnTo>
                      <a:lnTo>
                        <a:pt x="11" y="280"/>
                      </a:lnTo>
                      <a:lnTo>
                        <a:pt x="0" y="287"/>
                      </a:lnTo>
                      <a:lnTo>
                        <a:pt x="21" y="284"/>
                      </a:lnTo>
                      <a:lnTo>
                        <a:pt x="32" y="284"/>
                      </a:lnTo>
                      <a:lnTo>
                        <a:pt x="76" y="277"/>
                      </a:lnTo>
                      <a:lnTo>
                        <a:pt x="102" y="273"/>
                      </a:lnTo>
                      <a:lnTo>
                        <a:pt x="122" y="268"/>
                      </a:lnTo>
                      <a:lnTo>
                        <a:pt x="131" y="268"/>
                      </a:lnTo>
                      <a:lnTo>
                        <a:pt x="141" y="268"/>
                      </a:lnTo>
                      <a:lnTo>
                        <a:pt x="162" y="266"/>
                      </a:lnTo>
                      <a:lnTo>
                        <a:pt x="213" y="258"/>
                      </a:lnTo>
                      <a:lnTo>
                        <a:pt x="356" y="232"/>
                      </a:lnTo>
                      <a:lnTo>
                        <a:pt x="428" y="217"/>
                      </a:lnTo>
                      <a:lnTo>
                        <a:pt x="491" y="204"/>
                      </a:lnTo>
                      <a:lnTo>
                        <a:pt x="490" y="201"/>
                      </a:lnTo>
                      <a:lnTo>
                        <a:pt x="493" y="204"/>
                      </a:lnTo>
                      <a:lnTo>
                        <a:pt x="495" y="202"/>
                      </a:lnTo>
                      <a:lnTo>
                        <a:pt x="494" y="197"/>
                      </a:lnTo>
                      <a:lnTo>
                        <a:pt x="494" y="192"/>
                      </a:lnTo>
                      <a:lnTo>
                        <a:pt x="498" y="196"/>
                      </a:lnTo>
                      <a:lnTo>
                        <a:pt x="501" y="201"/>
                      </a:lnTo>
                      <a:lnTo>
                        <a:pt x="504" y="201"/>
                      </a:lnTo>
                      <a:lnTo>
                        <a:pt x="494" y="185"/>
                      </a:lnTo>
                      <a:lnTo>
                        <a:pt x="489" y="174"/>
                      </a:lnTo>
                      <a:close/>
                      <a:moveTo>
                        <a:pt x="514" y="72"/>
                      </a:moveTo>
                      <a:lnTo>
                        <a:pt x="512" y="78"/>
                      </a:lnTo>
                      <a:lnTo>
                        <a:pt x="512" y="83"/>
                      </a:lnTo>
                      <a:lnTo>
                        <a:pt x="509" y="87"/>
                      </a:lnTo>
                      <a:lnTo>
                        <a:pt x="512" y="83"/>
                      </a:lnTo>
                      <a:lnTo>
                        <a:pt x="516" y="72"/>
                      </a:lnTo>
                      <a:lnTo>
                        <a:pt x="514" y="72"/>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5" name="Freeform 163">
                  <a:extLst>
                    <a:ext uri="{FF2B5EF4-FFF2-40B4-BE49-F238E27FC236}">
                      <a16:creationId xmlns:a16="http://schemas.microsoft.com/office/drawing/2014/main" id="{66A06DEE-0CE1-A416-7AEC-9645FDB58B38}"/>
                    </a:ext>
                  </a:extLst>
                </p:cNvPr>
                <p:cNvSpPr>
                  <a:spLocks noEditPoints="1"/>
                </p:cNvSpPr>
                <p:nvPr/>
              </p:nvSpPr>
              <p:spPr bwMode="auto">
                <a:xfrm>
                  <a:off x="4991" y="2039"/>
                  <a:ext cx="295" cy="142"/>
                </a:xfrm>
                <a:custGeom>
                  <a:avLst/>
                  <a:gdLst/>
                  <a:ahLst/>
                  <a:cxnLst>
                    <a:cxn ang="0">
                      <a:pos x="292" y="92"/>
                    </a:cxn>
                    <a:cxn ang="0">
                      <a:pos x="227" y="0"/>
                    </a:cxn>
                    <a:cxn ang="0">
                      <a:pos x="11" y="83"/>
                    </a:cxn>
                    <a:cxn ang="0">
                      <a:pos x="26" y="62"/>
                    </a:cxn>
                    <a:cxn ang="0">
                      <a:pos x="44" y="45"/>
                    </a:cxn>
                    <a:cxn ang="0">
                      <a:pos x="64" y="50"/>
                    </a:cxn>
                    <a:cxn ang="0">
                      <a:pos x="77" y="34"/>
                    </a:cxn>
                    <a:cxn ang="0">
                      <a:pos x="103" y="36"/>
                    </a:cxn>
                    <a:cxn ang="0">
                      <a:pos x="107" y="49"/>
                    </a:cxn>
                    <a:cxn ang="0">
                      <a:pos x="129" y="59"/>
                    </a:cxn>
                    <a:cxn ang="0">
                      <a:pos x="144" y="73"/>
                    </a:cxn>
                    <a:cxn ang="0">
                      <a:pos x="164" y="76"/>
                    </a:cxn>
                    <a:cxn ang="0">
                      <a:pos x="167" y="96"/>
                    </a:cxn>
                    <a:cxn ang="0">
                      <a:pos x="159" y="112"/>
                    </a:cxn>
                    <a:cxn ang="0">
                      <a:pos x="167" y="122"/>
                    </a:cxn>
                    <a:cxn ang="0">
                      <a:pos x="179" y="127"/>
                    </a:cxn>
                    <a:cxn ang="0">
                      <a:pos x="187" y="127"/>
                    </a:cxn>
                    <a:cxn ang="0">
                      <a:pos x="208" y="135"/>
                    </a:cxn>
                    <a:cxn ang="0">
                      <a:pos x="221" y="135"/>
                    </a:cxn>
                    <a:cxn ang="0">
                      <a:pos x="197" y="114"/>
                    </a:cxn>
                    <a:cxn ang="0">
                      <a:pos x="191" y="100"/>
                    </a:cxn>
                    <a:cxn ang="0">
                      <a:pos x="210" y="120"/>
                    </a:cxn>
                    <a:cxn ang="0">
                      <a:pos x="197" y="88"/>
                    </a:cxn>
                    <a:cxn ang="0">
                      <a:pos x="193" y="65"/>
                    </a:cxn>
                    <a:cxn ang="0">
                      <a:pos x="197" y="62"/>
                    </a:cxn>
                    <a:cxn ang="0">
                      <a:pos x="191" y="49"/>
                    </a:cxn>
                    <a:cxn ang="0">
                      <a:pos x="197" y="38"/>
                    </a:cxn>
                    <a:cxn ang="0">
                      <a:pos x="202" y="30"/>
                    </a:cxn>
                    <a:cxn ang="0">
                      <a:pos x="214" y="26"/>
                    </a:cxn>
                    <a:cxn ang="0">
                      <a:pos x="219" y="13"/>
                    </a:cxn>
                    <a:cxn ang="0">
                      <a:pos x="217" y="27"/>
                    </a:cxn>
                    <a:cxn ang="0">
                      <a:pos x="210" y="36"/>
                    </a:cxn>
                    <a:cxn ang="0">
                      <a:pos x="214" y="53"/>
                    </a:cxn>
                    <a:cxn ang="0">
                      <a:pos x="206" y="66"/>
                    </a:cxn>
                    <a:cxn ang="0">
                      <a:pos x="213" y="66"/>
                    </a:cxn>
                    <a:cxn ang="0">
                      <a:pos x="220" y="81"/>
                    </a:cxn>
                    <a:cxn ang="0">
                      <a:pos x="212" y="91"/>
                    </a:cxn>
                    <a:cxn ang="0">
                      <a:pos x="223" y="91"/>
                    </a:cxn>
                    <a:cxn ang="0">
                      <a:pos x="219" y="95"/>
                    </a:cxn>
                    <a:cxn ang="0">
                      <a:pos x="220" y="112"/>
                    </a:cxn>
                    <a:cxn ang="0">
                      <a:pos x="233" y="119"/>
                    </a:cxn>
                    <a:cxn ang="0">
                      <a:pos x="239" y="116"/>
                    </a:cxn>
                    <a:cxn ang="0">
                      <a:pos x="248" y="119"/>
                    </a:cxn>
                    <a:cxn ang="0">
                      <a:pos x="252" y="130"/>
                    </a:cxn>
                    <a:cxn ang="0">
                      <a:pos x="252" y="142"/>
                    </a:cxn>
                    <a:cxn ang="0">
                      <a:pos x="282" y="130"/>
                    </a:cxn>
                    <a:cxn ang="0">
                      <a:pos x="292" y="111"/>
                    </a:cxn>
                    <a:cxn ang="0">
                      <a:pos x="292" y="127"/>
                    </a:cxn>
                  </a:cxnLst>
                  <a:rect l="0" t="0" r="r" b="b"/>
                  <a:pathLst>
                    <a:path w="295" h="142">
                      <a:moveTo>
                        <a:pt x="295" y="100"/>
                      </a:moveTo>
                      <a:lnTo>
                        <a:pt x="289" y="96"/>
                      </a:lnTo>
                      <a:lnTo>
                        <a:pt x="292" y="93"/>
                      </a:lnTo>
                      <a:lnTo>
                        <a:pt x="292" y="92"/>
                      </a:lnTo>
                      <a:lnTo>
                        <a:pt x="255" y="100"/>
                      </a:lnTo>
                      <a:lnTo>
                        <a:pt x="252" y="95"/>
                      </a:lnTo>
                      <a:lnTo>
                        <a:pt x="243" y="58"/>
                      </a:lnTo>
                      <a:lnTo>
                        <a:pt x="227" y="0"/>
                      </a:lnTo>
                      <a:lnTo>
                        <a:pt x="106" y="26"/>
                      </a:lnTo>
                      <a:lnTo>
                        <a:pt x="0" y="45"/>
                      </a:lnTo>
                      <a:lnTo>
                        <a:pt x="7" y="88"/>
                      </a:lnTo>
                      <a:lnTo>
                        <a:pt x="11" y="83"/>
                      </a:lnTo>
                      <a:lnTo>
                        <a:pt x="16" y="77"/>
                      </a:lnTo>
                      <a:lnTo>
                        <a:pt x="19" y="73"/>
                      </a:lnTo>
                      <a:lnTo>
                        <a:pt x="25" y="66"/>
                      </a:lnTo>
                      <a:lnTo>
                        <a:pt x="26" y="62"/>
                      </a:lnTo>
                      <a:lnTo>
                        <a:pt x="31" y="59"/>
                      </a:lnTo>
                      <a:lnTo>
                        <a:pt x="37" y="61"/>
                      </a:lnTo>
                      <a:lnTo>
                        <a:pt x="44" y="50"/>
                      </a:lnTo>
                      <a:lnTo>
                        <a:pt x="44" y="45"/>
                      </a:lnTo>
                      <a:lnTo>
                        <a:pt x="45" y="45"/>
                      </a:lnTo>
                      <a:lnTo>
                        <a:pt x="50" y="50"/>
                      </a:lnTo>
                      <a:lnTo>
                        <a:pt x="56" y="51"/>
                      </a:lnTo>
                      <a:lnTo>
                        <a:pt x="64" y="50"/>
                      </a:lnTo>
                      <a:lnTo>
                        <a:pt x="65" y="45"/>
                      </a:lnTo>
                      <a:lnTo>
                        <a:pt x="69" y="39"/>
                      </a:lnTo>
                      <a:lnTo>
                        <a:pt x="75" y="39"/>
                      </a:lnTo>
                      <a:lnTo>
                        <a:pt x="77" y="34"/>
                      </a:lnTo>
                      <a:lnTo>
                        <a:pt x="82" y="31"/>
                      </a:lnTo>
                      <a:lnTo>
                        <a:pt x="87" y="34"/>
                      </a:lnTo>
                      <a:lnTo>
                        <a:pt x="92" y="36"/>
                      </a:lnTo>
                      <a:lnTo>
                        <a:pt x="103" y="36"/>
                      </a:lnTo>
                      <a:lnTo>
                        <a:pt x="103" y="36"/>
                      </a:lnTo>
                      <a:lnTo>
                        <a:pt x="102" y="42"/>
                      </a:lnTo>
                      <a:lnTo>
                        <a:pt x="107" y="43"/>
                      </a:lnTo>
                      <a:lnTo>
                        <a:pt x="107" y="49"/>
                      </a:lnTo>
                      <a:lnTo>
                        <a:pt x="111" y="53"/>
                      </a:lnTo>
                      <a:lnTo>
                        <a:pt x="113" y="57"/>
                      </a:lnTo>
                      <a:lnTo>
                        <a:pt x="124" y="57"/>
                      </a:lnTo>
                      <a:lnTo>
                        <a:pt x="129" y="59"/>
                      </a:lnTo>
                      <a:lnTo>
                        <a:pt x="132" y="65"/>
                      </a:lnTo>
                      <a:lnTo>
                        <a:pt x="130" y="70"/>
                      </a:lnTo>
                      <a:lnTo>
                        <a:pt x="136" y="73"/>
                      </a:lnTo>
                      <a:lnTo>
                        <a:pt x="144" y="73"/>
                      </a:lnTo>
                      <a:lnTo>
                        <a:pt x="149" y="76"/>
                      </a:lnTo>
                      <a:lnTo>
                        <a:pt x="153" y="78"/>
                      </a:lnTo>
                      <a:lnTo>
                        <a:pt x="158" y="80"/>
                      </a:lnTo>
                      <a:lnTo>
                        <a:pt x="164" y="76"/>
                      </a:lnTo>
                      <a:lnTo>
                        <a:pt x="170" y="80"/>
                      </a:lnTo>
                      <a:lnTo>
                        <a:pt x="170" y="84"/>
                      </a:lnTo>
                      <a:lnTo>
                        <a:pt x="167" y="89"/>
                      </a:lnTo>
                      <a:lnTo>
                        <a:pt x="167" y="96"/>
                      </a:lnTo>
                      <a:lnTo>
                        <a:pt x="163" y="100"/>
                      </a:lnTo>
                      <a:lnTo>
                        <a:pt x="163" y="106"/>
                      </a:lnTo>
                      <a:lnTo>
                        <a:pt x="160" y="111"/>
                      </a:lnTo>
                      <a:lnTo>
                        <a:pt x="159" y="112"/>
                      </a:lnTo>
                      <a:lnTo>
                        <a:pt x="158" y="116"/>
                      </a:lnTo>
                      <a:lnTo>
                        <a:pt x="158" y="122"/>
                      </a:lnTo>
                      <a:lnTo>
                        <a:pt x="163" y="127"/>
                      </a:lnTo>
                      <a:lnTo>
                        <a:pt x="167" y="122"/>
                      </a:lnTo>
                      <a:lnTo>
                        <a:pt x="167" y="118"/>
                      </a:lnTo>
                      <a:lnTo>
                        <a:pt x="172" y="116"/>
                      </a:lnTo>
                      <a:lnTo>
                        <a:pt x="175" y="122"/>
                      </a:lnTo>
                      <a:lnTo>
                        <a:pt x="179" y="127"/>
                      </a:lnTo>
                      <a:lnTo>
                        <a:pt x="185" y="130"/>
                      </a:lnTo>
                      <a:lnTo>
                        <a:pt x="185" y="126"/>
                      </a:lnTo>
                      <a:lnTo>
                        <a:pt x="186" y="122"/>
                      </a:lnTo>
                      <a:lnTo>
                        <a:pt x="187" y="127"/>
                      </a:lnTo>
                      <a:lnTo>
                        <a:pt x="193" y="133"/>
                      </a:lnTo>
                      <a:lnTo>
                        <a:pt x="198" y="130"/>
                      </a:lnTo>
                      <a:lnTo>
                        <a:pt x="204" y="131"/>
                      </a:lnTo>
                      <a:lnTo>
                        <a:pt x="208" y="135"/>
                      </a:lnTo>
                      <a:lnTo>
                        <a:pt x="209" y="135"/>
                      </a:lnTo>
                      <a:lnTo>
                        <a:pt x="214" y="135"/>
                      </a:lnTo>
                      <a:lnTo>
                        <a:pt x="220" y="139"/>
                      </a:lnTo>
                      <a:lnTo>
                        <a:pt x="221" y="135"/>
                      </a:lnTo>
                      <a:lnTo>
                        <a:pt x="214" y="125"/>
                      </a:lnTo>
                      <a:lnTo>
                        <a:pt x="210" y="123"/>
                      </a:lnTo>
                      <a:lnTo>
                        <a:pt x="205" y="118"/>
                      </a:lnTo>
                      <a:lnTo>
                        <a:pt x="197" y="114"/>
                      </a:lnTo>
                      <a:lnTo>
                        <a:pt x="193" y="110"/>
                      </a:lnTo>
                      <a:lnTo>
                        <a:pt x="190" y="99"/>
                      </a:lnTo>
                      <a:lnTo>
                        <a:pt x="190" y="96"/>
                      </a:lnTo>
                      <a:lnTo>
                        <a:pt x="191" y="100"/>
                      </a:lnTo>
                      <a:lnTo>
                        <a:pt x="197" y="111"/>
                      </a:lnTo>
                      <a:lnTo>
                        <a:pt x="202" y="115"/>
                      </a:lnTo>
                      <a:lnTo>
                        <a:pt x="208" y="116"/>
                      </a:lnTo>
                      <a:lnTo>
                        <a:pt x="210" y="120"/>
                      </a:lnTo>
                      <a:lnTo>
                        <a:pt x="213" y="115"/>
                      </a:lnTo>
                      <a:lnTo>
                        <a:pt x="202" y="104"/>
                      </a:lnTo>
                      <a:lnTo>
                        <a:pt x="200" y="93"/>
                      </a:lnTo>
                      <a:lnTo>
                        <a:pt x="197" y="88"/>
                      </a:lnTo>
                      <a:lnTo>
                        <a:pt x="198" y="83"/>
                      </a:lnTo>
                      <a:lnTo>
                        <a:pt x="197" y="78"/>
                      </a:lnTo>
                      <a:lnTo>
                        <a:pt x="197" y="69"/>
                      </a:lnTo>
                      <a:lnTo>
                        <a:pt x="193" y="65"/>
                      </a:lnTo>
                      <a:lnTo>
                        <a:pt x="194" y="65"/>
                      </a:lnTo>
                      <a:lnTo>
                        <a:pt x="200" y="65"/>
                      </a:lnTo>
                      <a:lnTo>
                        <a:pt x="201" y="65"/>
                      </a:lnTo>
                      <a:lnTo>
                        <a:pt x="197" y="62"/>
                      </a:lnTo>
                      <a:lnTo>
                        <a:pt x="197" y="57"/>
                      </a:lnTo>
                      <a:lnTo>
                        <a:pt x="185" y="49"/>
                      </a:lnTo>
                      <a:lnTo>
                        <a:pt x="190" y="47"/>
                      </a:lnTo>
                      <a:lnTo>
                        <a:pt x="191" y="49"/>
                      </a:lnTo>
                      <a:lnTo>
                        <a:pt x="197" y="49"/>
                      </a:lnTo>
                      <a:lnTo>
                        <a:pt x="191" y="43"/>
                      </a:lnTo>
                      <a:lnTo>
                        <a:pt x="197" y="45"/>
                      </a:lnTo>
                      <a:lnTo>
                        <a:pt x="197" y="38"/>
                      </a:lnTo>
                      <a:lnTo>
                        <a:pt x="197" y="35"/>
                      </a:lnTo>
                      <a:lnTo>
                        <a:pt x="198" y="32"/>
                      </a:lnTo>
                      <a:lnTo>
                        <a:pt x="202" y="38"/>
                      </a:lnTo>
                      <a:lnTo>
                        <a:pt x="202" y="30"/>
                      </a:lnTo>
                      <a:lnTo>
                        <a:pt x="205" y="27"/>
                      </a:lnTo>
                      <a:lnTo>
                        <a:pt x="205" y="31"/>
                      </a:lnTo>
                      <a:lnTo>
                        <a:pt x="210" y="30"/>
                      </a:lnTo>
                      <a:lnTo>
                        <a:pt x="214" y="26"/>
                      </a:lnTo>
                      <a:lnTo>
                        <a:pt x="210" y="19"/>
                      </a:lnTo>
                      <a:lnTo>
                        <a:pt x="210" y="16"/>
                      </a:lnTo>
                      <a:lnTo>
                        <a:pt x="216" y="15"/>
                      </a:lnTo>
                      <a:lnTo>
                        <a:pt x="219" y="13"/>
                      </a:lnTo>
                      <a:lnTo>
                        <a:pt x="219" y="19"/>
                      </a:lnTo>
                      <a:lnTo>
                        <a:pt x="223" y="15"/>
                      </a:lnTo>
                      <a:lnTo>
                        <a:pt x="224" y="17"/>
                      </a:lnTo>
                      <a:lnTo>
                        <a:pt x="217" y="27"/>
                      </a:lnTo>
                      <a:lnTo>
                        <a:pt x="224" y="28"/>
                      </a:lnTo>
                      <a:lnTo>
                        <a:pt x="220" y="31"/>
                      </a:lnTo>
                      <a:lnTo>
                        <a:pt x="214" y="31"/>
                      </a:lnTo>
                      <a:lnTo>
                        <a:pt x="210" y="36"/>
                      </a:lnTo>
                      <a:lnTo>
                        <a:pt x="208" y="53"/>
                      </a:lnTo>
                      <a:lnTo>
                        <a:pt x="210" y="58"/>
                      </a:lnTo>
                      <a:lnTo>
                        <a:pt x="213" y="53"/>
                      </a:lnTo>
                      <a:lnTo>
                        <a:pt x="214" y="53"/>
                      </a:lnTo>
                      <a:lnTo>
                        <a:pt x="214" y="58"/>
                      </a:lnTo>
                      <a:lnTo>
                        <a:pt x="216" y="61"/>
                      </a:lnTo>
                      <a:lnTo>
                        <a:pt x="210" y="65"/>
                      </a:lnTo>
                      <a:lnTo>
                        <a:pt x="206" y="66"/>
                      </a:lnTo>
                      <a:lnTo>
                        <a:pt x="206" y="77"/>
                      </a:lnTo>
                      <a:lnTo>
                        <a:pt x="206" y="72"/>
                      </a:lnTo>
                      <a:lnTo>
                        <a:pt x="212" y="69"/>
                      </a:lnTo>
                      <a:lnTo>
                        <a:pt x="213" y="66"/>
                      </a:lnTo>
                      <a:lnTo>
                        <a:pt x="217" y="72"/>
                      </a:lnTo>
                      <a:lnTo>
                        <a:pt x="221" y="72"/>
                      </a:lnTo>
                      <a:lnTo>
                        <a:pt x="219" y="77"/>
                      </a:lnTo>
                      <a:lnTo>
                        <a:pt x="220" y="81"/>
                      </a:lnTo>
                      <a:lnTo>
                        <a:pt x="216" y="77"/>
                      </a:lnTo>
                      <a:lnTo>
                        <a:pt x="210" y="80"/>
                      </a:lnTo>
                      <a:lnTo>
                        <a:pt x="209" y="85"/>
                      </a:lnTo>
                      <a:lnTo>
                        <a:pt x="212" y="91"/>
                      </a:lnTo>
                      <a:lnTo>
                        <a:pt x="213" y="84"/>
                      </a:lnTo>
                      <a:lnTo>
                        <a:pt x="219" y="84"/>
                      </a:lnTo>
                      <a:lnTo>
                        <a:pt x="221" y="85"/>
                      </a:lnTo>
                      <a:lnTo>
                        <a:pt x="223" y="91"/>
                      </a:lnTo>
                      <a:lnTo>
                        <a:pt x="229" y="92"/>
                      </a:lnTo>
                      <a:lnTo>
                        <a:pt x="235" y="91"/>
                      </a:lnTo>
                      <a:lnTo>
                        <a:pt x="231" y="95"/>
                      </a:lnTo>
                      <a:lnTo>
                        <a:pt x="219" y="95"/>
                      </a:lnTo>
                      <a:lnTo>
                        <a:pt x="217" y="100"/>
                      </a:lnTo>
                      <a:lnTo>
                        <a:pt x="223" y="96"/>
                      </a:lnTo>
                      <a:lnTo>
                        <a:pt x="220" y="107"/>
                      </a:lnTo>
                      <a:lnTo>
                        <a:pt x="220" y="112"/>
                      </a:lnTo>
                      <a:lnTo>
                        <a:pt x="224" y="118"/>
                      </a:lnTo>
                      <a:lnTo>
                        <a:pt x="223" y="112"/>
                      </a:lnTo>
                      <a:lnTo>
                        <a:pt x="228" y="115"/>
                      </a:lnTo>
                      <a:lnTo>
                        <a:pt x="233" y="119"/>
                      </a:lnTo>
                      <a:lnTo>
                        <a:pt x="238" y="122"/>
                      </a:lnTo>
                      <a:lnTo>
                        <a:pt x="236" y="116"/>
                      </a:lnTo>
                      <a:lnTo>
                        <a:pt x="239" y="111"/>
                      </a:lnTo>
                      <a:lnTo>
                        <a:pt x="239" y="116"/>
                      </a:lnTo>
                      <a:lnTo>
                        <a:pt x="240" y="118"/>
                      </a:lnTo>
                      <a:lnTo>
                        <a:pt x="246" y="108"/>
                      </a:lnTo>
                      <a:lnTo>
                        <a:pt x="246" y="118"/>
                      </a:lnTo>
                      <a:lnTo>
                        <a:pt x="248" y="119"/>
                      </a:lnTo>
                      <a:lnTo>
                        <a:pt x="244" y="125"/>
                      </a:lnTo>
                      <a:lnTo>
                        <a:pt x="246" y="130"/>
                      </a:lnTo>
                      <a:lnTo>
                        <a:pt x="250" y="127"/>
                      </a:lnTo>
                      <a:lnTo>
                        <a:pt x="252" y="130"/>
                      </a:lnTo>
                      <a:lnTo>
                        <a:pt x="258" y="129"/>
                      </a:lnTo>
                      <a:lnTo>
                        <a:pt x="255" y="134"/>
                      </a:lnTo>
                      <a:lnTo>
                        <a:pt x="252" y="139"/>
                      </a:lnTo>
                      <a:lnTo>
                        <a:pt x="252" y="142"/>
                      </a:lnTo>
                      <a:lnTo>
                        <a:pt x="262" y="139"/>
                      </a:lnTo>
                      <a:lnTo>
                        <a:pt x="266" y="139"/>
                      </a:lnTo>
                      <a:lnTo>
                        <a:pt x="271" y="134"/>
                      </a:lnTo>
                      <a:lnTo>
                        <a:pt x="282" y="130"/>
                      </a:lnTo>
                      <a:lnTo>
                        <a:pt x="282" y="125"/>
                      </a:lnTo>
                      <a:lnTo>
                        <a:pt x="286" y="120"/>
                      </a:lnTo>
                      <a:lnTo>
                        <a:pt x="289" y="110"/>
                      </a:lnTo>
                      <a:lnTo>
                        <a:pt x="292" y="111"/>
                      </a:lnTo>
                      <a:lnTo>
                        <a:pt x="295" y="100"/>
                      </a:lnTo>
                      <a:close/>
                      <a:moveTo>
                        <a:pt x="293" y="111"/>
                      </a:moveTo>
                      <a:lnTo>
                        <a:pt x="290" y="127"/>
                      </a:lnTo>
                      <a:lnTo>
                        <a:pt x="292" y="127"/>
                      </a:lnTo>
                      <a:lnTo>
                        <a:pt x="293" y="122"/>
                      </a:lnTo>
                      <a:lnTo>
                        <a:pt x="295" y="106"/>
                      </a:lnTo>
                      <a:lnTo>
                        <a:pt x="293" y="111"/>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6" name="Freeform 164">
                  <a:extLst>
                    <a:ext uri="{FF2B5EF4-FFF2-40B4-BE49-F238E27FC236}">
                      <a16:creationId xmlns:a16="http://schemas.microsoft.com/office/drawing/2014/main" id="{829163FB-569E-C030-E441-C4A621DA617E}"/>
                    </a:ext>
                  </a:extLst>
                </p:cNvPr>
                <p:cNvSpPr>
                  <a:spLocks/>
                </p:cNvSpPr>
                <p:nvPr/>
              </p:nvSpPr>
              <p:spPr bwMode="auto">
                <a:xfrm>
                  <a:off x="5311" y="1796"/>
                  <a:ext cx="111" cy="109"/>
                </a:xfrm>
                <a:custGeom>
                  <a:avLst/>
                  <a:gdLst/>
                  <a:ahLst/>
                  <a:cxnLst>
                    <a:cxn ang="0">
                      <a:pos x="0" y="22"/>
                    </a:cxn>
                    <a:cxn ang="0">
                      <a:pos x="34" y="15"/>
                    </a:cxn>
                    <a:cxn ang="0">
                      <a:pos x="40" y="15"/>
                    </a:cxn>
                    <a:cxn ang="0">
                      <a:pos x="49" y="11"/>
                    </a:cxn>
                    <a:cxn ang="0">
                      <a:pos x="53" y="11"/>
                    </a:cxn>
                    <a:cxn ang="0">
                      <a:pos x="59" y="8"/>
                    </a:cxn>
                    <a:cxn ang="0">
                      <a:pos x="88" y="1"/>
                    </a:cxn>
                    <a:cxn ang="0">
                      <a:pos x="95" y="0"/>
                    </a:cxn>
                    <a:cxn ang="0">
                      <a:pos x="99" y="0"/>
                    </a:cxn>
                    <a:cxn ang="0">
                      <a:pos x="110" y="42"/>
                    </a:cxn>
                    <a:cxn ang="0">
                      <a:pos x="111" y="47"/>
                    </a:cxn>
                    <a:cxn ang="0">
                      <a:pos x="110" y="52"/>
                    </a:cxn>
                    <a:cxn ang="0">
                      <a:pos x="110" y="53"/>
                    </a:cxn>
                    <a:cxn ang="0">
                      <a:pos x="111" y="56"/>
                    </a:cxn>
                    <a:cxn ang="0">
                      <a:pos x="109" y="54"/>
                    </a:cxn>
                    <a:cxn ang="0">
                      <a:pos x="98" y="58"/>
                    </a:cxn>
                    <a:cxn ang="0">
                      <a:pos x="87" y="65"/>
                    </a:cxn>
                    <a:cxn ang="0">
                      <a:pos x="82" y="64"/>
                    </a:cxn>
                    <a:cxn ang="0">
                      <a:pos x="82" y="62"/>
                    </a:cxn>
                    <a:cxn ang="0">
                      <a:pos x="79" y="61"/>
                    </a:cxn>
                    <a:cxn ang="0">
                      <a:pos x="80" y="65"/>
                    </a:cxn>
                    <a:cxn ang="0">
                      <a:pos x="80" y="68"/>
                    </a:cxn>
                    <a:cxn ang="0">
                      <a:pos x="65" y="72"/>
                    </a:cxn>
                    <a:cxn ang="0">
                      <a:pos x="63" y="75"/>
                    </a:cxn>
                    <a:cxn ang="0">
                      <a:pos x="57" y="75"/>
                    </a:cxn>
                    <a:cxn ang="0">
                      <a:pos x="52" y="77"/>
                    </a:cxn>
                    <a:cxn ang="0">
                      <a:pos x="46" y="79"/>
                    </a:cxn>
                    <a:cxn ang="0">
                      <a:pos x="38" y="90"/>
                    </a:cxn>
                    <a:cxn ang="0">
                      <a:pos x="36" y="87"/>
                    </a:cxn>
                    <a:cxn ang="0">
                      <a:pos x="31" y="92"/>
                    </a:cxn>
                    <a:cxn ang="0">
                      <a:pos x="26" y="96"/>
                    </a:cxn>
                    <a:cxn ang="0">
                      <a:pos x="15" y="106"/>
                    </a:cxn>
                    <a:cxn ang="0">
                      <a:pos x="11" y="109"/>
                    </a:cxn>
                    <a:cxn ang="0">
                      <a:pos x="6" y="103"/>
                    </a:cxn>
                    <a:cxn ang="0">
                      <a:pos x="6" y="100"/>
                    </a:cxn>
                    <a:cxn ang="0">
                      <a:pos x="14" y="92"/>
                    </a:cxn>
                    <a:cxn ang="0">
                      <a:pos x="14" y="87"/>
                    </a:cxn>
                    <a:cxn ang="0">
                      <a:pos x="10" y="81"/>
                    </a:cxn>
                    <a:cxn ang="0">
                      <a:pos x="0" y="22"/>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7" name="Freeform 165">
                  <a:extLst>
                    <a:ext uri="{FF2B5EF4-FFF2-40B4-BE49-F238E27FC236}">
                      <a16:creationId xmlns:a16="http://schemas.microsoft.com/office/drawing/2014/main" id="{175DA7CF-EB69-B8D7-53A9-4314D6B71E40}"/>
                    </a:ext>
                  </a:extLst>
                </p:cNvPr>
                <p:cNvSpPr>
                  <a:spLocks/>
                </p:cNvSpPr>
                <p:nvPr/>
              </p:nvSpPr>
              <p:spPr bwMode="auto">
                <a:xfrm>
                  <a:off x="5311" y="1796"/>
                  <a:ext cx="111" cy="109"/>
                </a:xfrm>
                <a:custGeom>
                  <a:avLst/>
                  <a:gdLst/>
                  <a:ahLst/>
                  <a:cxnLst>
                    <a:cxn ang="0">
                      <a:pos x="0" y="22"/>
                    </a:cxn>
                    <a:cxn ang="0">
                      <a:pos x="34" y="15"/>
                    </a:cxn>
                    <a:cxn ang="0">
                      <a:pos x="40" y="15"/>
                    </a:cxn>
                    <a:cxn ang="0">
                      <a:pos x="49" y="11"/>
                    </a:cxn>
                    <a:cxn ang="0">
                      <a:pos x="53" y="11"/>
                    </a:cxn>
                    <a:cxn ang="0">
                      <a:pos x="59" y="8"/>
                    </a:cxn>
                    <a:cxn ang="0">
                      <a:pos x="88" y="1"/>
                    </a:cxn>
                    <a:cxn ang="0">
                      <a:pos x="95" y="0"/>
                    </a:cxn>
                    <a:cxn ang="0">
                      <a:pos x="99" y="0"/>
                    </a:cxn>
                    <a:cxn ang="0">
                      <a:pos x="110" y="42"/>
                    </a:cxn>
                    <a:cxn ang="0">
                      <a:pos x="111" y="47"/>
                    </a:cxn>
                    <a:cxn ang="0">
                      <a:pos x="110" y="52"/>
                    </a:cxn>
                    <a:cxn ang="0">
                      <a:pos x="110" y="53"/>
                    </a:cxn>
                    <a:cxn ang="0">
                      <a:pos x="111" y="56"/>
                    </a:cxn>
                    <a:cxn ang="0">
                      <a:pos x="109" y="54"/>
                    </a:cxn>
                    <a:cxn ang="0">
                      <a:pos x="98" y="58"/>
                    </a:cxn>
                    <a:cxn ang="0">
                      <a:pos x="87" y="65"/>
                    </a:cxn>
                    <a:cxn ang="0">
                      <a:pos x="82" y="64"/>
                    </a:cxn>
                    <a:cxn ang="0">
                      <a:pos x="82" y="62"/>
                    </a:cxn>
                    <a:cxn ang="0">
                      <a:pos x="79" y="61"/>
                    </a:cxn>
                    <a:cxn ang="0">
                      <a:pos x="80" y="65"/>
                    </a:cxn>
                    <a:cxn ang="0">
                      <a:pos x="80" y="68"/>
                    </a:cxn>
                    <a:cxn ang="0">
                      <a:pos x="65" y="72"/>
                    </a:cxn>
                    <a:cxn ang="0">
                      <a:pos x="63" y="75"/>
                    </a:cxn>
                    <a:cxn ang="0">
                      <a:pos x="57" y="75"/>
                    </a:cxn>
                    <a:cxn ang="0">
                      <a:pos x="52" y="77"/>
                    </a:cxn>
                    <a:cxn ang="0">
                      <a:pos x="46" y="79"/>
                    </a:cxn>
                    <a:cxn ang="0">
                      <a:pos x="38" y="90"/>
                    </a:cxn>
                    <a:cxn ang="0">
                      <a:pos x="36" y="87"/>
                    </a:cxn>
                    <a:cxn ang="0">
                      <a:pos x="31" y="92"/>
                    </a:cxn>
                    <a:cxn ang="0">
                      <a:pos x="26" y="96"/>
                    </a:cxn>
                    <a:cxn ang="0">
                      <a:pos x="15" y="106"/>
                    </a:cxn>
                    <a:cxn ang="0">
                      <a:pos x="11" y="109"/>
                    </a:cxn>
                    <a:cxn ang="0">
                      <a:pos x="6" y="103"/>
                    </a:cxn>
                    <a:cxn ang="0">
                      <a:pos x="6" y="100"/>
                    </a:cxn>
                    <a:cxn ang="0">
                      <a:pos x="14" y="92"/>
                    </a:cxn>
                    <a:cxn ang="0">
                      <a:pos x="14" y="87"/>
                    </a:cxn>
                    <a:cxn ang="0">
                      <a:pos x="10" y="81"/>
                    </a:cxn>
                    <a:cxn ang="0">
                      <a:pos x="0" y="22"/>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8" name="Freeform 166">
                  <a:extLst>
                    <a:ext uri="{FF2B5EF4-FFF2-40B4-BE49-F238E27FC236}">
                      <a16:creationId xmlns:a16="http://schemas.microsoft.com/office/drawing/2014/main" id="{9D7CB384-CF2D-A0A7-E77F-AAA66E6EEDD5}"/>
                    </a:ext>
                  </a:extLst>
                </p:cNvPr>
                <p:cNvSpPr>
                  <a:spLocks/>
                </p:cNvSpPr>
                <p:nvPr/>
              </p:nvSpPr>
              <p:spPr bwMode="auto">
                <a:xfrm>
                  <a:off x="5342" y="1523"/>
                  <a:ext cx="109" cy="226"/>
                </a:xfrm>
                <a:custGeom>
                  <a:avLst/>
                  <a:gdLst/>
                  <a:ahLst/>
                  <a:cxnLst>
                    <a:cxn ang="0">
                      <a:pos x="14" y="226"/>
                    </a:cxn>
                    <a:cxn ang="0">
                      <a:pos x="9" y="221"/>
                    </a:cxn>
                    <a:cxn ang="0">
                      <a:pos x="6" y="215"/>
                    </a:cxn>
                    <a:cxn ang="0">
                      <a:pos x="6" y="209"/>
                    </a:cxn>
                    <a:cxn ang="0">
                      <a:pos x="9" y="204"/>
                    </a:cxn>
                    <a:cxn ang="0">
                      <a:pos x="6" y="189"/>
                    </a:cxn>
                    <a:cxn ang="0">
                      <a:pos x="6" y="178"/>
                    </a:cxn>
                    <a:cxn ang="0">
                      <a:pos x="0" y="159"/>
                    </a:cxn>
                    <a:cxn ang="0">
                      <a:pos x="3" y="155"/>
                    </a:cxn>
                    <a:cxn ang="0">
                      <a:pos x="2" y="147"/>
                    </a:cxn>
                    <a:cxn ang="0">
                      <a:pos x="6" y="141"/>
                    </a:cxn>
                    <a:cxn ang="0">
                      <a:pos x="7" y="136"/>
                    </a:cxn>
                    <a:cxn ang="0">
                      <a:pos x="6" y="131"/>
                    </a:cxn>
                    <a:cxn ang="0">
                      <a:pos x="9" y="125"/>
                    </a:cxn>
                    <a:cxn ang="0">
                      <a:pos x="7" y="120"/>
                    </a:cxn>
                    <a:cxn ang="0">
                      <a:pos x="10" y="110"/>
                    </a:cxn>
                    <a:cxn ang="0">
                      <a:pos x="6" y="99"/>
                    </a:cxn>
                    <a:cxn ang="0">
                      <a:pos x="6" y="94"/>
                    </a:cxn>
                    <a:cxn ang="0">
                      <a:pos x="11" y="90"/>
                    </a:cxn>
                    <a:cxn ang="0">
                      <a:pos x="13" y="89"/>
                    </a:cxn>
                    <a:cxn ang="0">
                      <a:pos x="22" y="79"/>
                    </a:cxn>
                    <a:cxn ang="0">
                      <a:pos x="26" y="71"/>
                    </a:cxn>
                    <a:cxn ang="0">
                      <a:pos x="26" y="66"/>
                    </a:cxn>
                    <a:cxn ang="0">
                      <a:pos x="25" y="61"/>
                    </a:cxn>
                    <a:cxn ang="0">
                      <a:pos x="21" y="56"/>
                    </a:cxn>
                    <a:cxn ang="0">
                      <a:pos x="19" y="51"/>
                    </a:cxn>
                    <a:cxn ang="0">
                      <a:pos x="22" y="40"/>
                    </a:cxn>
                    <a:cxn ang="0">
                      <a:pos x="19" y="32"/>
                    </a:cxn>
                    <a:cxn ang="0">
                      <a:pos x="21" y="30"/>
                    </a:cxn>
                    <a:cxn ang="0">
                      <a:pos x="21" y="29"/>
                    </a:cxn>
                    <a:cxn ang="0">
                      <a:pos x="19" y="23"/>
                    </a:cxn>
                    <a:cxn ang="0">
                      <a:pos x="22" y="14"/>
                    </a:cxn>
                    <a:cxn ang="0">
                      <a:pos x="22" y="9"/>
                    </a:cxn>
                    <a:cxn ang="0">
                      <a:pos x="28" y="5"/>
                    </a:cxn>
                    <a:cxn ang="0">
                      <a:pos x="33" y="6"/>
                    </a:cxn>
                    <a:cxn ang="0">
                      <a:pos x="38" y="0"/>
                    </a:cxn>
                    <a:cxn ang="0">
                      <a:pos x="38" y="3"/>
                    </a:cxn>
                    <a:cxn ang="0">
                      <a:pos x="78" y="121"/>
                    </a:cxn>
                    <a:cxn ang="0">
                      <a:pos x="83" y="137"/>
                    </a:cxn>
                    <a:cxn ang="0">
                      <a:pos x="83" y="143"/>
                    </a:cxn>
                    <a:cxn ang="0">
                      <a:pos x="86" y="147"/>
                    </a:cxn>
                    <a:cxn ang="0">
                      <a:pos x="87" y="152"/>
                    </a:cxn>
                    <a:cxn ang="0">
                      <a:pos x="93" y="156"/>
                    </a:cxn>
                    <a:cxn ang="0">
                      <a:pos x="98" y="159"/>
                    </a:cxn>
                    <a:cxn ang="0">
                      <a:pos x="99" y="165"/>
                    </a:cxn>
                    <a:cxn ang="0">
                      <a:pos x="104" y="170"/>
                    </a:cxn>
                    <a:cxn ang="0">
                      <a:pos x="106" y="171"/>
                    </a:cxn>
                    <a:cxn ang="0">
                      <a:pos x="109" y="173"/>
                    </a:cxn>
                    <a:cxn ang="0">
                      <a:pos x="106" y="184"/>
                    </a:cxn>
                    <a:cxn ang="0">
                      <a:pos x="106" y="189"/>
                    </a:cxn>
                    <a:cxn ang="0">
                      <a:pos x="104" y="189"/>
                    </a:cxn>
                    <a:cxn ang="0">
                      <a:pos x="101" y="189"/>
                    </a:cxn>
                    <a:cxn ang="0">
                      <a:pos x="95" y="193"/>
                    </a:cxn>
                    <a:cxn ang="0">
                      <a:pos x="93" y="198"/>
                    </a:cxn>
                    <a:cxn ang="0">
                      <a:pos x="91" y="197"/>
                    </a:cxn>
                    <a:cxn ang="0">
                      <a:pos x="87" y="203"/>
                    </a:cxn>
                    <a:cxn ang="0">
                      <a:pos x="82" y="211"/>
                    </a:cxn>
                    <a:cxn ang="0">
                      <a:pos x="14" y="226"/>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close/>
                    </a:path>
                  </a:pathLst>
                </a:custGeom>
                <a:grpFill/>
                <a:ln w="9525">
                  <a:no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49" name="Freeform 167">
                  <a:extLst>
                    <a:ext uri="{FF2B5EF4-FFF2-40B4-BE49-F238E27FC236}">
                      <a16:creationId xmlns:a16="http://schemas.microsoft.com/office/drawing/2014/main" id="{B12D302A-08FF-14B0-727C-AE170BA963D4}"/>
                    </a:ext>
                  </a:extLst>
                </p:cNvPr>
                <p:cNvSpPr>
                  <a:spLocks/>
                </p:cNvSpPr>
                <p:nvPr/>
              </p:nvSpPr>
              <p:spPr bwMode="auto">
                <a:xfrm>
                  <a:off x="5342" y="1523"/>
                  <a:ext cx="109" cy="226"/>
                </a:xfrm>
                <a:custGeom>
                  <a:avLst/>
                  <a:gdLst/>
                  <a:ahLst/>
                  <a:cxnLst>
                    <a:cxn ang="0">
                      <a:pos x="14" y="226"/>
                    </a:cxn>
                    <a:cxn ang="0">
                      <a:pos x="9" y="221"/>
                    </a:cxn>
                    <a:cxn ang="0">
                      <a:pos x="6" y="215"/>
                    </a:cxn>
                    <a:cxn ang="0">
                      <a:pos x="6" y="209"/>
                    </a:cxn>
                    <a:cxn ang="0">
                      <a:pos x="9" y="204"/>
                    </a:cxn>
                    <a:cxn ang="0">
                      <a:pos x="6" y="189"/>
                    </a:cxn>
                    <a:cxn ang="0">
                      <a:pos x="6" y="178"/>
                    </a:cxn>
                    <a:cxn ang="0">
                      <a:pos x="0" y="159"/>
                    </a:cxn>
                    <a:cxn ang="0">
                      <a:pos x="3" y="155"/>
                    </a:cxn>
                    <a:cxn ang="0">
                      <a:pos x="2" y="147"/>
                    </a:cxn>
                    <a:cxn ang="0">
                      <a:pos x="6" y="141"/>
                    </a:cxn>
                    <a:cxn ang="0">
                      <a:pos x="7" y="136"/>
                    </a:cxn>
                    <a:cxn ang="0">
                      <a:pos x="6" y="131"/>
                    </a:cxn>
                    <a:cxn ang="0">
                      <a:pos x="9" y="125"/>
                    </a:cxn>
                    <a:cxn ang="0">
                      <a:pos x="7" y="120"/>
                    </a:cxn>
                    <a:cxn ang="0">
                      <a:pos x="10" y="110"/>
                    </a:cxn>
                    <a:cxn ang="0">
                      <a:pos x="6" y="99"/>
                    </a:cxn>
                    <a:cxn ang="0">
                      <a:pos x="6" y="94"/>
                    </a:cxn>
                    <a:cxn ang="0">
                      <a:pos x="11" y="90"/>
                    </a:cxn>
                    <a:cxn ang="0">
                      <a:pos x="13" y="89"/>
                    </a:cxn>
                    <a:cxn ang="0">
                      <a:pos x="22" y="79"/>
                    </a:cxn>
                    <a:cxn ang="0">
                      <a:pos x="26" y="71"/>
                    </a:cxn>
                    <a:cxn ang="0">
                      <a:pos x="26" y="66"/>
                    </a:cxn>
                    <a:cxn ang="0">
                      <a:pos x="25" y="61"/>
                    </a:cxn>
                    <a:cxn ang="0">
                      <a:pos x="21" y="56"/>
                    </a:cxn>
                    <a:cxn ang="0">
                      <a:pos x="19" y="51"/>
                    </a:cxn>
                    <a:cxn ang="0">
                      <a:pos x="22" y="40"/>
                    </a:cxn>
                    <a:cxn ang="0">
                      <a:pos x="19" y="32"/>
                    </a:cxn>
                    <a:cxn ang="0">
                      <a:pos x="21" y="30"/>
                    </a:cxn>
                    <a:cxn ang="0">
                      <a:pos x="21" y="29"/>
                    </a:cxn>
                    <a:cxn ang="0">
                      <a:pos x="19" y="23"/>
                    </a:cxn>
                    <a:cxn ang="0">
                      <a:pos x="22" y="14"/>
                    </a:cxn>
                    <a:cxn ang="0">
                      <a:pos x="22" y="9"/>
                    </a:cxn>
                    <a:cxn ang="0">
                      <a:pos x="28" y="5"/>
                    </a:cxn>
                    <a:cxn ang="0">
                      <a:pos x="33" y="6"/>
                    </a:cxn>
                    <a:cxn ang="0">
                      <a:pos x="38" y="0"/>
                    </a:cxn>
                    <a:cxn ang="0">
                      <a:pos x="38" y="3"/>
                    </a:cxn>
                    <a:cxn ang="0">
                      <a:pos x="78" y="121"/>
                    </a:cxn>
                    <a:cxn ang="0">
                      <a:pos x="83" y="137"/>
                    </a:cxn>
                    <a:cxn ang="0">
                      <a:pos x="83" y="143"/>
                    </a:cxn>
                    <a:cxn ang="0">
                      <a:pos x="86" y="147"/>
                    </a:cxn>
                    <a:cxn ang="0">
                      <a:pos x="87" y="152"/>
                    </a:cxn>
                    <a:cxn ang="0">
                      <a:pos x="93" y="156"/>
                    </a:cxn>
                    <a:cxn ang="0">
                      <a:pos x="98" y="159"/>
                    </a:cxn>
                    <a:cxn ang="0">
                      <a:pos x="99" y="165"/>
                    </a:cxn>
                    <a:cxn ang="0">
                      <a:pos x="104" y="170"/>
                    </a:cxn>
                    <a:cxn ang="0">
                      <a:pos x="106" y="171"/>
                    </a:cxn>
                    <a:cxn ang="0">
                      <a:pos x="109" y="173"/>
                    </a:cxn>
                    <a:cxn ang="0">
                      <a:pos x="106" y="184"/>
                    </a:cxn>
                    <a:cxn ang="0">
                      <a:pos x="106" y="189"/>
                    </a:cxn>
                    <a:cxn ang="0">
                      <a:pos x="104" y="189"/>
                    </a:cxn>
                    <a:cxn ang="0">
                      <a:pos x="101" y="189"/>
                    </a:cxn>
                    <a:cxn ang="0">
                      <a:pos x="95" y="193"/>
                    </a:cxn>
                    <a:cxn ang="0">
                      <a:pos x="93" y="198"/>
                    </a:cxn>
                    <a:cxn ang="0">
                      <a:pos x="91" y="197"/>
                    </a:cxn>
                    <a:cxn ang="0">
                      <a:pos x="87" y="203"/>
                    </a:cxn>
                    <a:cxn ang="0">
                      <a:pos x="82" y="211"/>
                    </a:cxn>
                    <a:cxn ang="0">
                      <a:pos x="14" y="226"/>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path>
                  </a:pathLst>
                </a:custGeom>
                <a:grpFill/>
                <a:ln w="4763">
                  <a:solidFill>
                    <a:schemeClr val="bg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0" name="Freeform 168">
                  <a:extLst>
                    <a:ext uri="{FF2B5EF4-FFF2-40B4-BE49-F238E27FC236}">
                      <a16:creationId xmlns:a16="http://schemas.microsoft.com/office/drawing/2014/main" id="{34D887E0-2296-94D3-51B1-D8AA6324F3D9}"/>
                    </a:ext>
                  </a:extLst>
                </p:cNvPr>
                <p:cNvSpPr>
                  <a:spLocks noEditPoints="1"/>
                </p:cNvSpPr>
                <p:nvPr/>
              </p:nvSpPr>
              <p:spPr bwMode="auto">
                <a:xfrm>
                  <a:off x="5410" y="1791"/>
                  <a:ext cx="50" cy="61"/>
                </a:xfrm>
                <a:custGeom>
                  <a:avLst/>
                  <a:gdLst/>
                  <a:ahLst/>
                  <a:cxnLst>
                    <a:cxn ang="0">
                      <a:pos x="31" y="13"/>
                    </a:cxn>
                    <a:cxn ang="0">
                      <a:pos x="30" y="9"/>
                    </a:cxn>
                    <a:cxn ang="0">
                      <a:pos x="27" y="8"/>
                    </a:cxn>
                    <a:cxn ang="0">
                      <a:pos x="25" y="2"/>
                    </a:cxn>
                    <a:cxn ang="0">
                      <a:pos x="21" y="0"/>
                    </a:cxn>
                    <a:cxn ang="0">
                      <a:pos x="0" y="5"/>
                    </a:cxn>
                    <a:cxn ang="0">
                      <a:pos x="11" y="47"/>
                    </a:cxn>
                    <a:cxn ang="0">
                      <a:pos x="12" y="52"/>
                    </a:cxn>
                    <a:cxn ang="0">
                      <a:pos x="11" y="57"/>
                    </a:cxn>
                    <a:cxn ang="0">
                      <a:pos x="11" y="58"/>
                    </a:cxn>
                    <a:cxn ang="0">
                      <a:pos x="12" y="61"/>
                    </a:cxn>
                    <a:cxn ang="0">
                      <a:pos x="18" y="58"/>
                    </a:cxn>
                    <a:cxn ang="0">
                      <a:pos x="33" y="48"/>
                    </a:cxn>
                    <a:cxn ang="0">
                      <a:pos x="33" y="43"/>
                    </a:cxn>
                    <a:cxn ang="0">
                      <a:pos x="31" y="35"/>
                    </a:cxn>
                    <a:cxn ang="0">
                      <a:pos x="31" y="31"/>
                    </a:cxn>
                    <a:cxn ang="0">
                      <a:pos x="27" y="25"/>
                    </a:cxn>
                    <a:cxn ang="0">
                      <a:pos x="30" y="20"/>
                    </a:cxn>
                    <a:cxn ang="0">
                      <a:pos x="29" y="15"/>
                    </a:cxn>
                    <a:cxn ang="0">
                      <a:pos x="33" y="20"/>
                    </a:cxn>
                    <a:cxn ang="0">
                      <a:pos x="36" y="17"/>
                    </a:cxn>
                    <a:cxn ang="0">
                      <a:pos x="34" y="17"/>
                    </a:cxn>
                    <a:cxn ang="0">
                      <a:pos x="31" y="13"/>
                    </a:cxn>
                    <a:cxn ang="0">
                      <a:pos x="36" y="23"/>
                    </a:cxn>
                    <a:cxn ang="0">
                      <a:pos x="40" y="20"/>
                    </a:cxn>
                    <a:cxn ang="0">
                      <a:pos x="36" y="17"/>
                    </a:cxn>
                    <a:cxn ang="0">
                      <a:pos x="36" y="23"/>
                    </a:cxn>
                    <a:cxn ang="0">
                      <a:pos x="49" y="31"/>
                    </a:cxn>
                    <a:cxn ang="0">
                      <a:pos x="48" y="24"/>
                    </a:cxn>
                    <a:cxn ang="0">
                      <a:pos x="42" y="23"/>
                    </a:cxn>
                    <a:cxn ang="0">
                      <a:pos x="45" y="34"/>
                    </a:cxn>
                    <a:cxn ang="0">
                      <a:pos x="48" y="39"/>
                    </a:cxn>
                    <a:cxn ang="0">
                      <a:pos x="50" y="35"/>
                    </a:cxn>
                    <a:cxn ang="0">
                      <a:pos x="49" y="31"/>
                    </a:cxn>
                  </a:cxnLst>
                  <a:rect l="0" t="0" r="r" b="b"/>
                  <a:pathLst>
                    <a:path w="50" h="61">
                      <a:moveTo>
                        <a:pt x="31" y="13"/>
                      </a:moveTo>
                      <a:lnTo>
                        <a:pt x="30" y="9"/>
                      </a:lnTo>
                      <a:lnTo>
                        <a:pt x="27" y="8"/>
                      </a:lnTo>
                      <a:lnTo>
                        <a:pt x="25" y="2"/>
                      </a:lnTo>
                      <a:lnTo>
                        <a:pt x="21" y="0"/>
                      </a:lnTo>
                      <a:lnTo>
                        <a:pt x="0" y="5"/>
                      </a:lnTo>
                      <a:lnTo>
                        <a:pt x="11" y="47"/>
                      </a:lnTo>
                      <a:lnTo>
                        <a:pt x="12" y="52"/>
                      </a:lnTo>
                      <a:lnTo>
                        <a:pt x="11" y="57"/>
                      </a:lnTo>
                      <a:lnTo>
                        <a:pt x="11" y="58"/>
                      </a:lnTo>
                      <a:lnTo>
                        <a:pt x="12" y="61"/>
                      </a:lnTo>
                      <a:lnTo>
                        <a:pt x="18" y="58"/>
                      </a:lnTo>
                      <a:lnTo>
                        <a:pt x="33" y="48"/>
                      </a:lnTo>
                      <a:lnTo>
                        <a:pt x="33" y="43"/>
                      </a:lnTo>
                      <a:lnTo>
                        <a:pt x="31" y="35"/>
                      </a:lnTo>
                      <a:lnTo>
                        <a:pt x="31" y="31"/>
                      </a:lnTo>
                      <a:lnTo>
                        <a:pt x="27" y="25"/>
                      </a:lnTo>
                      <a:lnTo>
                        <a:pt x="30" y="20"/>
                      </a:lnTo>
                      <a:lnTo>
                        <a:pt x="29" y="15"/>
                      </a:lnTo>
                      <a:lnTo>
                        <a:pt x="33" y="20"/>
                      </a:lnTo>
                      <a:lnTo>
                        <a:pt x="36" y="17"/>
                      </a:lnTo>
                      <a:lnTo>
                        <a:pt x="34" y="17"/>
                      </a:lnTo>
                      <a:lnTo>
                        <a:pt x="31" y="13"/>
                      </a:lnTo>
                      <a:close/>
                      <a:moveTo>
                        <a:pt x="36" y="23"/>
                      </a:moveTo>
                      <a:lnTo>
                        <a:pt x="40" y="20"/>
                      </a:lnTo>
                      <a:lnTo>
                        <a:pt x="36" y="17"/>
                      </a:lnTo>
                      <a:lnTo>
                        <a:pt x="36" y="23"/>
                      </a:lnTo>
                      <a:close/>
                      <a:moveTo>
                        <a:pt x="49" y="31"/>
                      </a:moveTo>
                      <a:lnTo>
                        <a:pt x="48" y="24"/>
                      </a:lnTo>
                      <a:lnTo>
                        <a:pt x="42" y="23"/>
                      </a:lnTo>
                      <a:lnTo>
                        <a:pt x="45" y="34"/>
                      </a:lnTo>
                      <a:lnTo>
                        <a:pt x="48" y="39"/>
                      </a:lnTo>
                      <a:lnTo>
                        <a:pt x="50" y="35"/>
                      </a:lnTo>
                      <a:lnTo>
                        <a:pt x="49" y="31"/>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1" name="Freeform 169">
                  <a:extLst>
                    <a:ext uri="{FF2B5EF4-FFF2-40B4-BE49-F238E27FC236}">
                      <a16:creationId xmlns:a16="http://schemas.microsoft.com/office/drawing/2014/main" id="{A03224C6-4BD7-7D85-3E69-72B61FD6BB5D}"/>
                    </a:ext>
                  </a:extLst>
                </p:cNvPr>
                <p:cNvSpPr>
                  <a:spLocks noEditPoints="1"/>
                </p:cNvSpPr>
                <p:nvPr/>
              </p:nvSpPr>
              <p:spPr bwMode="auto">
                <a:xfrm>
                  <a:off x="2228" y="1765"/>
                  <a:ext cx="529" cy="887"/>
                </a:xfrm>
                <a:custGeom>
                  <a:avLst/>
                  <a:gdLst/>
                  <a:ahLst/>
                  <a:cxnLst>
                    <a:cxn ang="0">
                      <a:pos x="514" y="731"/>
                    </a:cxn>
                    <a:cxn ang="0">
                      <a:pos x="426" y="583"/>
                    </a:cxn>
                    <a:cxn ang="0">
                      <a:pos x="51" y="0"/>
                    </a:cxn>
                    <a:cxn ang="0">
                      <a:pos x="45" y="27"/>
                    </a:cxn>
                    <a:cxn ang="0">
                      <a:pos x="32" y="77"/>
                    </a:cxn>
                    <a:cxn ang="0">
                      <a:pos x="21" y="97"/>
                    </a:cxn>
                    <a:cxn ang="0">
                      <a:pos x="2" y="130"/>
                    </a:cxn>
                    <a:cxn ang="0">
                      <a:pos x="21" y="177"/>
                    </a:cxn>
                    <a:cxn ang="0">
                      <a:pos x="17" y="205"/>
                    </a:cxn>
                    <a:cxn ang="0">
                      <a:pos x="11" y="260"/>
                    </a:cxn>
                    <a:cxn ang="0">
                      <a:pos x="34" y="302"/>
                    </a:cxn>
                    <a:cxn ang="0">
                      <a:pos x="41" y="321"/>
                    </a:cxn>
                    <a:cxn ang="0">
                      <a:pos x="32" y="339"/>
                    </a:cxn>
                    <a:cxn ang="0">
                      <a:pos x="53" y="355"/>
                    </a:cxn>
                    <a:cxn ang="0">
                      <a:pos x="63" y="343"/>
                    </a:cxn>
                    <a:cxn ang="0">
                      <a:pos x="86" y="348"/>
                    </a:cxn>
                    <a:cxn ang="0">
                      <a:pos x="114" y="347"/>
                    </a:cxn>
                    <a:cxn ang="0">
                      <a:pos x="120" y="352"/>
                    </a:cxn>
                    <a:cxn ang="0">
                      <a:pos x="109" y="357"/>
                    </a:cxn>
                    <a:cxn ang="0">
                      <a:pos x="71" y="347"/>
                    </a:cxn>
                    <a:cxn ang="0">
                      <a:pos x="75" y="370"/>
                    </a:cxn>
                    <a:cxn ang="0">
                      <a:pos x="70" y="389"/>
                    </a:cxn>
                    <a:cxn ang="0">
                      <a:pos x="64" y="365"/>
                    </a:cxn>
                    <a:cxn ang="0">
                      <a:pos x="51" y="382"/>
                    </a:cxn>
                    <a:cxn ang="0">
                      <a:pos x="51" y="412"/>
                    </a:cxn>
                    <a:cxn ang="0">
                      <a:pos x="80" y="449"/>
                    </a:cxn>
                    <a:cxn ang="0">
                      <a:pos x="65" y="480"/>
                    </a:cxn>
                    <a:cxn ang="0">
                      <a:pos x="82" y="522"/>
                    </a:cxn>
                    <a:cxn ang="0">
                      <a:pos x="98" y="559"/>
                    </a:cxn>
                    <a:cxn ang="0">
                      <a:pos x="106" y="594"/>
                    </a:cxn>
                    <a:cxn ang="0">
                      <a:pos x="114" y="620"/>
                    </a:cxn>
                    <a:cxn ang="0">
                      <a:pos x="109" y="652"/>
                    </a:cxn>
                    <a:cxn ang="0">
                      <a:pos x="141" y="668"/>
                    </a:cxn>
                    <a:cxn ang="0">
                      <a:pos x="181" y="686"/>
                    </a:cxn>
                    <a:cxn ang="0">
                      <a:pos x="213" y="723"/>
                    </a:cxn>
                    <a:cxn ang="0">
                      <a:pos x="239" y="747"/>
                    </a:cxn>
                    <a:cxn ang="0">
                      <a:pos x="258" y="757"/>
                    </a:cxn>
                    <a:cxn ang="0">
                      <a:pos x="295" y="807"/>
                    </a:cxn>
                    <a:cxn ang="0">
                      <a:pos x="296" y="856"/>
                    </a:cxn>
                    <a:cxn ang="0">
                      <a:pos x="300" y="861"/>
                    </a:cxn>
                    <a:cxn ang="0">
                      <a:pos x="471" y="884"/>
                    </a:cxn>
                    <a:cxn ang="0">
                      <a:pos x="486" y="869"/>
                    </a:cxn>
                    <a:cxn ang="0">
                      <a:pos x="476" y="849"/>
                    </a:cxn>
                    <a:cxn ang="0">
                      <a:pos x="491" y="818"/>
                    </a:cxn>
                    <a:cxn ang="0">
                      <a:pos x="505" y="784"/>
                    </a:cxn>
                    <a:cxn ang="0">
                      <a:pos x="129" y="702"/>
                    </a:cxn>
                    <a:cxn ang="0">
                      <a:pos x="137" y="708"/>
                    </a:cxn>
                    <a:cxn ang="0">
                      <a:pos x="147" y="706"/>
                    </a:cxn>
                    <a:cxn ang="0">
                      <a:pos x="163" y="710"/>
                    </a:cxn>
                    <a:cxn ang="0">
                      <a:pos x="156" y="773"/>
                    </a:cxn>
                    <a:cxn ang="0">
                      <a:pos x="215" y="822"/>
                    </a:cxn>
                    <a:cxn ang="0">
                      <a:pos x="231" y="776"/>
                    </a:cxn>
                    <a:cxn ang="0">
                      <a:pos x="238" y="786"/>
                    </a:cxn>
                  </a:cxnLst>
                  <a:rect l="0" t="0" r="r" b="b"/>
                  <a:pathLst>
                    <a:path w="529" h="887">
                      <a:moveTo>
                        <a:pt x="525" y="758"/>
                      </a:moveTo>
                      <a:lnTo>
                        <a:pt x="516" y="748"/>
                      </a:lnTo>
                      <a:lnTo>
                        <a:pt x="516" y="742"/>
                      </a:lnTo>
                      <a:lnTo>
                        <a:pt x="514" y="736"/>
                      </a:lnTo>
                      <a:lnTo>
                        <a:pt x="514" y="731"/>
                      </a:lnTo>
                      <a:lnTo>
                        <a:pt x="512" y="724"/>
                      </a:lnTo>
                      <a:lnTo>
                        <a:pt x="506" y="713"/>
                      </a:lnTo>
                      <a:lnTo>
                        <a:pt x="506" y="708"/>
                      </a:lnTo>
                      <a:lnTo>
                        <a:pt x="506" y="702"/>
                      </a:lnTo>
                      <a:lnTo>
                        <a:pt x="426" y="583"/>
                      </a:lnTo>
                      <a:lnTo>
                        <a:pt x="235" y="305"/>
                      </a:lnTo>
                      <a:lnTo>
                        <a:pt x="249" y="251"/>
                      </a:lnTo>
                      <a:lnTo>
                        <a:pt x="293" y="65"/>
                      </a:lnTo>
                      <a:lnTo>
                        <a:pt x="182" y="36"/>
                      </a:lnTo>
                      <a:lnTo>
                        <a:pt x="51" y="0"/>
                      </a:lnTo>
                      <a:lnTo>
                        <a:pt x="49" y="0"/>
                      </a:lnTo>
                      <a:lnTo>
                        <a:pt x="45" y="11"/>
                      </a:lnTo>
                      <a:lnTo>
                        <a:pt x="42" y="16"/>
                      </a:lnTo>
                      <a:lnTo>
                        <a:pt x="45" y="22"/>
                      </a:lnTo>
                      <a:lnTo>
                        <a:pt x="45" y="27"/>
                      </a:lnTo>
                      <a:lnTo>
                        <a:pt x="46" y="38"/>
                      </a:lnTo>
                      <a:lnTo>
                        <a:pt x="45" y="39"/>
                      </a:lnTo>
                      <a:lnTo>
                        <a:pt x="44" y="49"/>
                      </a:lnTo>
                      <a:lnTo>
                        <a:pt x="30" y="72"/>
                      </a:lnTo>
                      <a:lnTo>
                        <a:pt x="32" y="77"/>
                      </a:lnTo>
                      <a:lnTo>
                        <a:pt x="30" y="83"/>
                      </a:lnTo>
                      <a:lnTo>
                        <a:pt x="26" y="87"/>
                      </a:lnTo>
                      <a:lnTo>
                        <a:pt x="23" y="93"/>
                      </a:lnTo>
                      <a:lnTo>
                        <a:pt x="25" y="95"/>
                      </a:lnTo>
                      <a:lnTo>
                        <a:pt x="21" y="97"/>
                      </a:lnTo>
                      <a:lnTo>
                        <a:pt x="15" y="100"/>
                      </a:lnTo>
                      <a:lnTo>
                        <a:pt x="11" y="106"/>
                      </a:lnTo>
                      <a:lnTo>
                        <a:pt x="7" y="111"/>
                      </a:lnTo>
                      <a:lnTo>
                        <a:pt x="2" y="122"/>
                      </a:lnTo>
                      <a:lnTo>
                        <a:pt x="2" y="130"/>
                      </a:lnTo>
                      <a:lnTo>
                        <a:pt x="0" y="135"/>
                      </a:lnTo>
                      <a:lnTo>
                        <a:pt x="11" y="152"/>
                      </a:lnTo>
                      <a:lnTo>
                        <a:pt x="11" y="156"/>
                      </a:lnTo>
                      <a:lnTo>
                        <a:pt x="15" y="161"/>
                      </a:lnTo>
                      <a:lnTo>
                        <a:pt x="21" y="177"/>
                      </a:lnTo>
                      <a:lnTo>
                        <a:pt x="19" y="183"/>
                      </a:lnTo>
                      <a:lnTo>
                        <a:pt x="21" y="188"/>
                      </a:lnTo>
                      <a:lnTo>
                        <a:pt x="19" y="194"/>
                      </a:lnTo>
                      <a:lnTo>
                        <a:pt x="19" y="201"/>
                      </a:lnTo>
                      <a:lnTo>
                        <a:pt x="17" y="205"/>
                      </a:lnTo>
                      <a:lnTo>
                        <a:pt x="11" y="215"/>
                      </a:lnTo>
                      <a:lnTo>
                        <a:pt x="13" y="236"/>
                      </a:lnTo>
                      <a:lnTo>
                        <a:pt x="11" y="244"/>
                      </a:lnTo>
                      <a:lnTo>
                        <a:pt x="7" y="249"/>
                      </a:lnTo>
                      <a:lnTo>
                        <a:pt x="11" y="260"/>
                      </a:lnTo>
                      <a:lnTo>
                        <a:pt x="18" y="271"/>
                      </a:lnTo>
                      <a:lnTo>
                        <a:pt x="23" y="286"/>
                      </a:lnTo>
                      <a:lnTo>
                        <a:pt x="27" y="291"/>
                      </a:lnTo>
                      <a:lnTo>
                        <a:pt x="32" y="297"/>
                      </a:lnTo>
                      <a:lnTo>
                        <a:pt x="34" y="302"/>
                      </a:lnTo>
                      <a:lnTo>
                        <a:pt x="34" y="308"/>
                      </a:lnTo>
                      <a:lnTo>
                        <a:pt x="34" y="313"/>
                      </a:lnTo>
                      <a:lnTo>
                        <a:pt x="36" y="310"/>
                      </a:lnTo>
                      <a:lnTo>
                        <a:pt x="36" y="310"/>
                      </a:lnTo>
                      <a:lnTo>
                        <a:pt x="41" y="321"/>
                      </a:lnTo>
                      <a:lnTo>
                        <a:pt x="42" y="332"/>
                      </a:lnTo>
                      <a:lnTo>
                        <a:pt x="38" y="321"/>
                      </a:lnTo>
                      <a:lnTo>
                        <a:pt x="37" y="327"/>
                      </a:lnTo>
                      <a:lnTo>
                        <a:pt x="34" y="332"/>
                      </a:lnTo>
                      <a:lnTo>
                        <a:pt x="32" y="339"/>
                      </a:lnTo>
                      <a:lnTo>
                        <a:pt x="37" y="335"/>
                      </a:lnTo>
                      <a:lnTo>
                        <a:pt x="42" y="340"/>
                      </a:lnTo>
                      <a:lnTo>
                        <a:pt x="45" y="346"/>
                      </a:lnTo>
                      <a:lnTo>
                        <a:pt x="51" y="350"/>
                      </a:lnTo>
                      <a:lnTo>
                        <a:pt x="53" y="355"/>
                      </a:lnTo>
                      <a:lnTo>
                        <a:pt x="59" y="361"/>
                      </a:lnTo>
                      <a:lnTo>
                        <a:pt x="63" y="357"/>
                      </a:lnTo>
                      <a:lnTo>
                        <a:pt x="60" y="351"/>
                      </a:lnTo>
                      <a:lnTo>
                        <a:pt x="64" y="348"/>
                      </a:lnTo>
                      <a:lnTo>
                        <a:pt x="63" y="343"/>
                      </a:lnTo>
                      <a:lnTo>
                        <a:pt x="65" y="336"/>
                      </a:lnTo>
                      <a:lnTo>
                        <a:pt x="71" y="335"/>
                      </a:lnTo>
                      <a:lnTo>
                        <a:pt x="76" y="339"/>
                      </a:lnTo>
                      <a:lnTo>
                        <a:pt x="80" y="344"/>
                      </a:lnTo>
                      <a:lnTo>
                        <a:pt x="86" y="348"/>
                      </a:lnTo>
                      <a:lnTo>
                        <a:pt x="90" y="346"/>
                      </a:lnTo>
                      <a:lnTo>
                        <a:pt x="95" y="346"/>
                      </a:lnTo>
                      <a:lnTo>
                        <a:pt x="99" y="351"/>
                      </a:lnTo>
                      <a:lnTo>
                        <a:pt x="110" y="351"/>
                      </a:lnTo>
                      <a:lnTo>
                        <a:pt x="114" y="347"/>
                      </a:lnTo>
                      <a:lnTo>
                        <a:pt x="113" y="351"/>
                      </a:lnTo>
                      <a:lnTo>
                        <a:pt x="108" y="354"/>
                      </a:lnTo>
                      <a:lnTo>
                        <a:pt x="113" y="354"/>
                      </a:lnTo>
                      <a:lnTo>
                        <a:pt x="118" y="352"/>
                      </a:lnTo>
                      <a:lnTo>
                        <a:pt x="120" y="352"/>
                      </a:lnTo>
                      <a:lnTo>
                        <a:pt x="124" y="357"/>
                      </a:lnTo>
                      <a:lnTo>
                        <a:pt x="128" y="362"/>
                      </a:lnTo>
                      <a:lnTo>
                        <a:pt x="128" y="363"/>
                      </a:lnTo>
                      <a:lnTo>
                        <a:pt x="120" y="352"/>
                      </a:lnTo>
                      <a:lnTo>
                        <a:pt x="109" y="357"/>
                      </a:lnTo>
                      <a:lnTo>
                        <a:pt x="93" y="348"/>
                      </a:lnTo>
                      <a:lnTo>
                        <a:pt x="84" y="350"/>
                      </a:lnTo>
                      <a:lnTo>
                        <a:pt x="80" y="346"/>
                      </a:lnTo>
                      <a:lnTo>
                        <a:pt x="75" y="347"/>
                      </a:lnTo>
                      <a:lnTo>
                        <a:pt x="71" y="347"/>
                      </a:lnTo>
                      <a:lnTo>
                        <a:pt x="67" y="352"/>
                      </a:lnTo>
                      <a:lnTo>
                        <a:pt x="71" y="358"/>
                      </a:lnTo>
                      <a:lnTo>
                        <a:pt x="70" y="363"/>
                      </a:lnTo>
                      <a:lnTo>
                        <a:pt x="71" y="369"/>
                      </a:lnTo>
                      <a:lnTo>
                        <a:pt x="75" y="370"/>
                      </a:lnTo>
                      <a:lnTo>
                        <a:pt x="76" y="381"/>
                      </a:lnTo>
                      <a:lnTo>
                        <a:pt x="76" y="390"/>
                      </a:lnTo>
                      <a:lnTo>
                        <a:pt x="80" y="396"/>
                      </a:lnTo>
                      <a:lnTo>
                        <a:pt x="75" y="396"/>
                      </a:lnTo>
                      <a:lnTo>
                        <a:pt x="70" y="389"/>
                      </a:lnTo>
                      <a:lnTo>
                        <a:pt x="67" y="384"/>
                      </a:lnTo>
                      <a:lnTo>
                        <a:pt x="61" y="380"/>
                      </a:lnTo>
                      <a:lnTo>
                        <a:pt x="63" y="375"/>
                      </a:lnTo>
                      <a:lnTo>
                        <a:pt x="65" y="370"/>
                      </a:lnTo>
                      <a:lnTo>
                        <a:pt x="64" y="365"/>
                      </a:lnTo>
                      <a:lnTo>
                        <a:pt x="64" y="362"/>
                      </a:lnTo>
                      <a:lnTo>
                        <a:pt x="59" y="362"/>
                      </a:lnTo>
                      <a:lnTo>
                        <a:pt x="56" y="367"/>
                      </a:lnTo>
                      <a:lnTo>
                        <a:pt x="55" y="373"/>
                      </a:lnTo>
                      <a:lnTo>
                        <a:pt x="51" y="382"/>
                      </a:lnTo>
                      <a:lnTo>
                        <a:pt x="55" y="388"/>
                      </a:lnTo>
                      <a:lnTo>
                        <a:pt x="55" y="399"/>
                      </a:lnTo>
                      <a:lnTo>
                        <a:pt x="53" y="404"/>
                      </a:lnTo>
                      <a:lnTo>
                        <a:pt x="51" y="407"/>
                      </a:lnTo>
                      <a:lnTo>
                        <a:pt x="51" y="412"/>
                      </a:lnTo>
                      <a:lnTo>
                        <a:pt x="53" y="418"/>
                      </a:lnTo>
                      <a:lnTo>
                        <a:pt x="61" y="432"/>
                      </a:lnTo>
                      <a:lnTo>
                        <a:pt x="67" y="438"/>
                      </a:lnTo>
                      <a:lnTo>
                        <a:pt x="78" y="438"/>
                      </a:lnTo>
                      <a:lnTo>
                        <a:pt x="80" y="449"/>
                      </a:lnTo>
                      <a:lnTo>
                        <a:pt x="80" y="460"/>
                      </a:lnTo>
                      <a:lnTo>
                        <a:pt x="78" y="460"/>
                      </a:lnTo>
                      <a:lnTo>
                        <a:pt x="76" y="464"/>
                      </a:lnTo>
                      <a:lnTo>
                        <a:pt x="65" y="469"/>
                      </a:lnTo>
                      <a:lnTo>
                        <a:pt x="65" y="480"/>
                      </a:lnTo>
                      <a:lnTo>
                        <a:pt x="64" y="491"/>
                      </a:lnTo>
                      <a:lnTo>
                        <a:pt x="67" y="496"/>
                      </a:lnTo>
                      <a:lnTo>
                        <a:pt x="75" y="507"/>
                      </a:lnTo>
                      <a:lnTo>
                        <a:pt x="78" y="518"/>
                      </a:lnTo>
                      <a:lnTo>
                        <a:pt x="82" y="522"/>
                      </a:lnTo>
                      <a:lnTo>
                        <a:pt x="83" y="533"/>
                      </a:lnTo>
                      <a:lnTo>
                        <a:pt x="89" y="542"/>
                      </a:lnTo>
                      <a:lnTo>
                        <a:pt x="89" y="548"/>
                      </a:lnTo>
                      <a:lnTo>
                        <a:pt x="91" y="553"/>
                      </a:lnTo>
                      <a:lnTo>
                        <a:pt x="98" y="559"/>
                      </a:lnTo>
                      <a:lnTo>
                        <a:pt x="101" y="569"/>
                      </a:lnTo>
                      <a:lnTo>
                        <a:pt x="110" y="580"/>
                      </a:lnTo>
                      <a:lnTo>
                        <a:pt x="112" y="586"/>
                      </a:lnTo>
                      <a:lnTo>
                        <a:pt x="108" y="588"/>
                      </a:lnTo>
                      <a:lnTo>
                        <a:pt x="106" y="594"/>
                      </a:lnTo>
                      <a:lnTo>
                        <a:pt x="110" y="599"/>
                      </a:lnTo>
                      <a:lnTo>
                        <a:pt x="116" y="602"/>
                      </a:lnTo>
                      <a:lnTo>
                        <a:pt x="120" y="607"/>
                      </a:lnTo>
                      <a:lnTo>
                        <a:pt x="120" y="611"/>
                      </a:lnTo>
                      <a:lnTo>
                        <a:pt x="114" y="620"/>
                      </a:lnTo>
                      <a:lnTo>
                        <a:pt x="114" y="630"/>
                      </a:lnTo>
                      <a:lnTo>
                        <a:pt x="112" y="636"/>
                      </a:lnTo>
                      <a:lnTo>
                        <a:pt x="113" y="641"/>
                      </a:lnTo>
                      <a:lnTo>
                        <a:pt x="109" y="647"/>
                      </a:lnTo>
                      <a:lnTo>
                        <a:pt x="109" y="652"/>
                      </a:lnTo>
                      <a:lnTo>
                        <a:pt x="112" y="654"/>
                      </a:lnTo>
                      <a:lnTo>
                        <a:pt x="116" y="659"/>
                      </a:lnTo>
                      <a:lnTo>
                        <a:pt x="120" y="663"/>
                      </a:lnTo>
                      <a:lnTo>
                        <a:pt x="136" y="666"/>
                      </a:lnTo>
                      <a:lnTo>
                        <a:pt x="141" y="668"/>
                      </a:lnTo>
                      <a:lnTo>
                        <a:pt x="147" y="670"/>
                      </a:lnTo>
                      <a:lnTo>
                        <a:pt x="156" y="677"/>
                      </a:lnTo>
                      <a:lnTo>
                        <a:pt x="162" y="678"/>
                      </a:lnTo>
                      <a:lnTo>
                        <a:pt x="173" y="679"/>
                      </a:lnTo>
                      <a:lnTo>
                        <a:pt x="181" y="686"/>
                      </a:lnTo>
                      <a:lnTo>
                        <a:pt x="185" y="691"/>
                      </a:lnTo>
                      <a:lnTo>
                        <a:pt x="190" y="696"/>
                      </a:lnTo>
                      <a:lnTo>
                        <a:pt x="192" y="706"/>
                      </a:lnTo>
                      <a:lnTo>
                        <a:pt x="202" y="716"/>
                      </a:lnTo>
                      <a:lnTo>
                        <a:pt x="213" y="723"/>
                      </a:lnTo>
                      <a:lnTo>
                        <a:pt x="235" y="725"/>
                      </a:lnTo>
                      <a:lnTo>
                        <a:pt x="235" y="727"/>
                      </a:lnTo>
                      <a:lnTo>
                        <a:pt x="239" y="738"/>
                      </a:lnTo>
                      <a:lnTo>
                        <a:pt x="240" y="743"/>
                      </a:lnTo>
                      <a:lnTo>
                        <a:pt x="239" y="747"/>
                      </a:lnTo>
                      <a:lnTo>
                        <a:pt x="239" y="752"/>
                      </a:lnTo>
                      <a:lnTo>
                        <a:pt x="244" y="757"/>
                      </a:lnTo>
                      <a:lnTo>
                        <a:pt x="247" y="752"/>
                      </a:lnTo>
                      <a:lnTo>
                        <a:pt x="253" y="752"/>
                      </a:lnTo>
                      <a:lnTo>
                        <a:pt x="258" y="757"/>
                      </a:lnTo>
                      <a:lnTo>
                        <a:pt x="262" y="765"/>
                      </a:lnTo>
                      <a:lnTo>
                        <a:pt x="266" y="770"/>
                      </a:lnTo>
                      <a:lnTo>
                        <a:pt x="273" y="774"/>
                      </a:lnTo>
                      <a:lnTo>
                        <a:pt x="289" y="796"/>
                      </a:lnTo>
                      <a:lnTo>
                        <a:pt x="295" y="807"/>
                      </a:lnTo>
                      <a:lnTo>
                        <a:pt x="299" y="819"/>
                      </a:lnTo>
                      <a:lnTo>
                        <a:pt x="299" y="830"/>
                      </a:lnTo>
                      <a:lnTo>
                        <a:pt x="299" y="841"/>
                      </a:lnTo>
                      <a:lnTo>
                        <a:pt x="296" y="850"/>
                      </a:lnTo>
                      <a:lnTo>
                        <a:pt x="296" y="856"/>
                      </a:lnTo>
                      <a:lnTo>
                        <a:pt x="297" y="851"/>
                      </a:lnTo>
                      <a:lnTo>
                        <a:pt x="303" y="856"/>
                      </a:lnTo>
                      <a:lnTo>
                        <a:pt x="300" y="861"/>
                      </a:lnTo>
                      <a:lnTo>
                        <a:pt x="299" y="856"/>
                      </a:lnTo>
                      <a:lnTo>
                        <a:pt x="300" y="861"/>
                      </a:lnTo>
                      <a:lnTo>
                        <a:pt x="301" y="868"/>
                      </a:lnTo>
                      <a:lnTo>
                        <a:pt x="304" y="869"/>
                      </a:lnTo>
                      <a:lnTo>
                        <a:pt x="467" y="885"/>
                      </a:lnTo>
                      <a:lnTo>
                        <a:pt x="468" y="885"/>
                      </a:lnTo>
                      <a:lnTo>
                        <a:pt x="471" y="884"/>
                      </a:lnTo>
                      <a:lnTo>
                        <a:pt x="474" y="885"/>
                      </a:lnTo>
                      <a:lnTo>
                        <a:pt x="478" y="887"/>
                      </a:lnTo>
                      <a:lnTo>
                        <a:pt x="480" y="881"/>
                      </a:lnTo>
                      <a:lnTo>
                        <a:pt x="486" y="879"/>
                      </a:lnTo>
                      <a:lnTo>
                        <a:pt x="486" y="869"/>
                      </a:lnTo>
                      <a:lnTo>
                        <a:pt x="485" y="865"/>
                      </a:lnTo>
                      <a:lnTo>
                        <a:pt x="480" y="861"/>
                      </a:lnTo>
                      <a:lnTo>
                        <a:pt x="475" y="860"/>
                      </a:lnTo>
                      <a:lnTo>
                        <a:pt x="474" y="854"/>
                      </a:lnTo>
                      <a:lnTo>
                        <a:pt x="476" y="849"/>
                      </a:lnTo>
                      <a:lnTo>
                        <a:pt x="476" y="843"/>
                      </a:lnTo>
                      <a:lnTo>
                        <a:pt x="475" y="838"/>
                      </a:lnTo>
                      <a:lnTo>
                        <a:pt x="476" y="833"/>
                      </a:lnTo>
                      <a:lnTo>
                        <a:pt x="482" y="830"/>
                      </a:lnTo>
                      <a:lnTo>
                        <a:pt x="491" y="818"/>
                      </a:lnTo>
                      <a:lnTo>
                        <a:pt x="494" y="811"/>
                      </a:lnTo>
                      <a:lnTo>
                        <a:pt x="497" y="805"/>
                      </a:lnTo>
                      <a:lnTo>
                        <a:pt x="497" y="796"/>
                      </a:lnTo>
                      <a:lnTo>
                        <a:pt x="499" y="786"/>
                      </a:lnTo>
                      <a:lnTo>
                        <a:pt x="505" y="784"/>
                      </a:lnTo>
                      <a:lnTo>
                        <a:pt x="508" y="778"/>
                      </a:lnTo>
                      <a:lnTo>
                        <a:pt x="525" y="769"/>
                      </a:lnTo>
                      <a:lnTo>
                        <a:pt x="529" y="763"/>
                      </a:lnTo>
                      <a:lnTo>
                        <a:pt x="525" y="758"/>
                      </a:lnTo>
                      <a:close/>
                      <a:moveTo>
                        <a:pt x="129" y="702"/>
                      </a:moveTo>
                      <a:lnTo>
                        <a:pt x="124" y="705"/>
                      </a:lnTo>
                      <a:lnTo>
                        <a:pt x="126" y="710"/>
                      </a:lnTo>
                      <a:lnTo>
                        <a:pt x="131" y="712"/>
                      </a:lnTo>
                      <a:lnTo>
                        <a:pt x="136" y="710"/>
                      </a:lnTo>
                      <a:lnTo>
                        <a:pt x="137" y="708"/>
                      </a:lnTo>
                      <a:lnTo>
                        <a:pt x="133" y="704"/>
                      </a:lnTo>
                      <a:lnTo>
                        <a:pt x="129" y="702"/>
                      </a:lnTo>
                      <a:close/>
                      <a:moveTo>
                        <a:pt x="152" y="705"/>
                      </a:moveTo>
                      <a:lnTo>
                        <a:pt x="148" y="702"/>
                      </a:lnTo>
                      <a:lnTo>
                        <a:pt x="147" y="706"/>
                      </a:lnTo>
                      <a:lnTo>
                        <a:pt x="147" y="710"/>
                      </a:lnTo>
                      <a:lnTo>
                        <a:pt x="152" y="713"/>
                      </a:lnTo>
                      <a:lnTo>
                        <a:pt x="163" y="713"/>
                      </a:lnTo>
                      <a:lnTo>
                        <a:pt x="169" y="710"/>
                      </a:lnTo>
                      <a:lnTo>
                        <a:pt x="163" y="710"/>
                      </a:lnTo>
                      <a:lnTo>
                        <a:pt x="152" y="705"/>
                      </a:lnTo>
                      <a:close/>
                      <a:moveTo>
                        <a:pt x="152" y="773"/>
                      </a:moveTo>
                      <a:lnTo>
                        <a:pt x="155" y="777"/>
                      </a:lnTo>
                      <a:lnTo>
                        <a:pt x="160" y="778"/>
                      </a:lnTo>
                      <a:lnTo>
                        <a:pt x="156" y="773"/>
                      </a:lnTo>
                      <a:lnTo>
                        <a:pt x="152" y="773"/>
                      </a:lnTo>
                      <a:close/>
                      <a:moveTo>
                        <a:pt x="215" y="811"/>
                      </a:moveTo>
                      <a:lnTo>
                        <a:pt x="212" y="805"/>
                      </a:lnTo>
                      <a:lnTo>
                        <a:pt x="213" y="811"/>
                      </a:lnTo>
                      <a:lnTo>
                        <a:pt x="215" y="822"/>
                      </a:lnTo>
                      <a:lnTo>
                        <a:pt x="220" y="826"/>
                      </a:lnTo>
                      <a:lnTo>
                        <a:pt x="226" y="826"/>
                      </a:lnTo>
                      <a:lnTo>
                        <a:pt x="217" y="816"/>
                      </a:lnTo>
                      <a:lnTo>
                        <a:pt x="215" y="811"/>
                      </a:lnTo>
                      <a:close/>
                      <a:moveTo>
                        <a:pt x="231" y="776"/>
                      </a:moveTo>
                      <a:lnTo>
                        <a:pt x="226" y="771"/>
                      </a:lnTo>
                      <a:lnTo>
                        <a:pt x="220" y="769"/>
                      </a:lnTo>
                      <a:lnTo>
                        <a:pt x="226" y="774"/>
                      </a:lnTo>
                      <a:lnTo>
                        <a:pt x="230" y="785"/>
                      </a:lnTo>
                      <a:lnTo>
                        <a:pt x="238" y="786"/>
                      </a:lnTo>
                      <a:lnTo>
                        <a:pt x="236" y="781"/>
                      </a:lnTo>
                      <a:lnTo>
                        <a:pt x="231" y="776"/>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2" name="Freeform 170">
                  <a:extLst>
                    <a:ext uri="{FF2B5EF4-FFF2-40B4-BE49-F238E27FC236}">
                      <a16:creationId xmlns:a16="http://schemas.microsoft.com/office/drawing/2014/main" id="{5DD32114-BAA8-248E-4EBE-63396282A9DC}"/>
                    </a:ext>
                  </a:extLst>
                </p:cNvPr>
                <p:cNvSpPr>
                  <a:spLocks noEditPoints="1"/>
                </p:cNvSpPr>
                <p:nvPr/>
              </p:nvSpPr>
              <p:spPr bwMode="auto">
                <a:xfrm>
                  <a:off x="2383" y="1236"/>
                  <a:ext cx="433" cy="313"/>
                </a:xfrm>
                <a:custGeom>
                  <a:avLst/>
                  <a:gdLst/>
                  <a:ahLst/>
                  <a:cxnLst>
                    <a:cxn ang="0">
                      <a:pos x="129" y="0"/>
                    </a:cxn>
                    <a:cxn ang="0">
                      <a:pos x="127" y="16"/>
                    </a:cxn>
                    <a:cxn ang="0">
                      <a:pos x="136" y="34"/>
                    </a:cxn>
                    <a:cxn ang="0">
                      <a:pos x="132" y="47"/>
                    </a:cxn>
                    <a:cxn ang="0">
                      <a:pos x="127" y="47"/>
                    </a:cxn>
                    <a:cxn ang="0">
                      <a:pos x="132" y="66"/>
                    </a:cxn>
                    <a:cxn ang="0">
                      <a:pos x="129" y="92"/>
                    </a:cxn>
                    <a:cxn ang="0">
                      <a:pos x="122" y="114"/>
                    </a:cxn>
                    <a:cxn ang="0">
                      <a:pos x="103" y="138"/>
                    </a:cxn>
                    <a:cxn ang="0">
                      <a:pos x="87" y="141"/>
                    </a:cxn>
                    <a:cxn ang="0">
                      <a:pos x="77" y="141"/>
                    </a:cxn>
                    <a:cxn ang="0">
                      <a:pos x="92" y="126"/>
                    </a:cxn>
                    <a:cxn ang="0">
                      <a:pos x="92" y="140"/>
                    </a:cxn>
                    <a:cxn ang="0">
                      <a:pos x="96" y="134"/>
                    </a:cxn>
                    <a:cxn ang="0">
                      <a:pos x="103" y="114"/>
                    </a:cxn>
                    <a:cxn ang="0">
                      <a:pos x="107" y="99"/>
                    </a:cxn>
                    <a:cxn ang="0">
                      <a:pos x="115" y="87"/>
                    </a:cxn>
                    <a:cxn ang="0">
                      <a:pos x="77" y="117"/>
                    </a:cxn>
                    <a:cxn ang="0">
                      <a:pos x="79" y="123"/>
                    </a:cxn>
                    <a:cxn ang="0">
                      <a:pos x="92" y="102"/>
                    </a:cxn>
                    <a:cxn ang="0">
                      <a:pos x="103" y="95"/>
                    </a:cxn>
                    <a:cxn ang="0">
                      <a:pos x="110" y="65"/>
                    </a:cxn>
                    <a:cxn ang="0">
                      <a:pos x="94" y="69"/>
                    </a:cxn>
                    <a:cxn ang="0">
                      <a:pos x="81" y="60"/>
                    </a:cxn>
                    <a:cxn ang="0">
                      <a:pos x="49" y="47"/>
                    </a:cxn>
                    <a:cxn ang="0">
                      <a:pos x="27" y="30"/>
                    </a:cxn>
                    <a:cxn ang="0">
                      <a:pos x="12" y="26"/>
                    </a:cxn>
                    <a:cxn ang="0">
                      <a:pos x="5" y="46"/>
                    </a:cxn>
                    <a:cxn ang="0">
                      <a:pos x="14" y="73"/>
                    </a:cxn>
                    <a:cxn ang="0">
                      <a:pos x="12" y="129"/>
                    </a:cxn>
                    <a:cxn ang="0">
                      <a:pos x="19" y="136"/>
                    </a:cxn>
                    <a:cxn ang="0">
                      <a:pos x="12" y="148"/>
                    </a:cxn>
                    <a:cxn ang="0">
                      <a:pos x="11" y="157"/>
                    </a:cxn>
                    <a:cxn ang="0">
                      <a:pos x="16" y="163"/>
                    </a:cxn>
                    <a:cxn ang="0">
                      <a:pos x="15" y="184"/>
                    </a:cxn>
                    <a:cxn ang="0">
                      <a:pos x="8" y="172"/>
                    </a:cxn>
                    <a:cxn ang="0">
                      <a:pos x="9" y="198"/>
                    </a:cxn>
                    <a:cxn ang="0">
                      <a:pos x="30" y="202"/>
                    </a:cxn>
                    <a:cxn ang="0">
                      <a:pos x="41" y="214"/>
                    </a:cxn>
                    <a:cxn ang="0">
                      <a:pos x="58" y="225"/>
                    </a:cxn>
                    <a:cxn ang="0">
                      <a:pos x="68" y="270"/>
                    </a:cxn>
                    <a:cxn ang="0">
                      <a:pos x="87" y="278"/>
                    </a:cxn>
                    <a:cxn ang="0">
                      <a:pos x="113" y="273"/>
                    </a:cxn>
                    <a:cxn ang="0">
                      <a:pos x="137" y="279"/>
                    </a:cxn>
                    <a:cxn ang="0">
                      <a:pos x="160" y="289"/>
                    </a:cxn>
                    <a:cxn ang="0">
                      <a:pos x="191" y="293"/>
                    </a:cxn>
                    <a:cxn ang="0">
                      <a:pos x="235" y="289"/>
                    </a:cxn>
                    <a:cxn ang="0">
                      <a:pos x="262" y="290"/>
                    </a:cxn>
                    <a:cxn ang="0">
                      <a:pos x="391" y="313"/>
                    </a:cxn>
                    <a:cxn ang="0">
                      <a:pos x="391" y="277"/>
                    </a:cxn>
                    <a:cxn ang="0">
                      <a:pos x="381" y="62"/>
                    </a:cxn>
                    <a:cxn ang="0">
                      <a:pos x="99" y="24"/>
                    </a:cxn>
                    <a:cxn ang="0">
                      <a:pos x="115" y="24"/>
                    </a:cxn>
                    <a:cxn ang="0">
                      <a:pos x="113" y="20"/>
                    </a:cxn>
                    <a:cxn ang="0">
                      <a:pos x="126" y="56"/>
                    </a:cxn>
                    <a:cxn ang="0">
                      <a:pos x="111" y="60"/>
                    </a:cxn>
                    <a:cxn ang="0">
                      <a:pos x="119" y="81"/>
                    </a:cxn>
                    <a:cxn ang="0">
                      <a:pos x="129" y="81"/>
                    </a:cxn>
                    <a:cxn ang="0">
                      <a:pos x="115" y="60"/>
                    </a:cxn>
                  </a:cxnLst>
                  <a:rect l="0" t="0" r="r" b="b"/>
                  <a:pathLst>
                    <a:path w="433" h="313">
                      <a:moveTo>
                        <a:pt x="381" y="62"/>
                      </a:moveTo>
                      <a:lnTo>
                        <a:pt x="285" y="41"/>
                      </a:lnTo>
                      <a:lnTo>
                        <a:pt x="202" y="20"/>
                      </a:lnTo>
                      <a:lnTo>
                        <a:pt x="129" y="0"/>
                      </a:lnTo>
                      <a:lnTo>
                        <a:pt x="125" y="4"/>
                      </a:lnTo>
                      <a:lnTo>
                        <a:pt x="125" y="8"/>
                      </a:lnTo>
                      <a:lnTo>
                        <a:pt x="127" y="13"/>
                      </a:lnTo>
                      <a:lnTo>
                        <a:pt x="127" y="16"/>
                      </a:lnTo>
                      <a:lnTo>
                        <a:pt x="132" y="22"/>
                      </a:lnTo>
                      <a:lnTo>
                        <a:pt x="137" y="24"/>
                      </a:lnTo>
                      <a:lnTo>
                        <a:pt x="136" y="28"/>
                      </a:lnTo>
                      <a:lnTo>
                        <a:pt x="136" y="34"/>
                      </a:lnTo>
                      <a:lnTo>
                        <a:pt x="136" y="39"/>
                      </a:lnTo>
                      <a:lnTo>
                        <a:pt x="130" y="37"/>
                      </a:lnTo>
                      <a:lnTo>
                        <a:pt x="133" y="42"/>
                      </a:lnTo>
                      <a:lnTo>
                        <a:pt x="132" y="47"/>
                      </a:lnTo>
                      <a:lnTo>
                        <a:pt x="125" y="43"/>
                      </a:lnTo>
                      <a:lnTo>
                        <a:pt x="122" y="43"/>
                      </a:lnTo>
                      <a:lnTo>
                        <a:pt x="122" y="49"/>
                      </a:lnTo>
                      <a:lnTo>
                        <a:pt x="127" y="47"/>
                      </a:lnTo>
                      <a:lnTo>
                        <a:pt x="129" y="53"/>
                      </a:lnTo>
                      <a:lnTo>
                        <a:pt x="133" y="60"/>
                      </a:lnTo>
                      <a:lnTo>
                        <a:pt x="132" y="64"/>
                      </a:lnTo>
                      <a:lnTo>
                        <a:pt x="132" y="66"/>
                      </a:lnTo>
                      <a:lnTo>
                        <a:pt x="132" y="77"/>
                      </a:lnTo>
                      <a:lnTo>
                        <a:pt x="134" y="81"/>
                      </a:lnTo>
                      <a:lnTo>
                        <a:pt x="134" y="87"/>
                      </a:lnTo>
                      <a:lnTo>
                        <a:pt x="129" y="92"/>
                      </a:lnTo>
                      <a:lnTo>
                        <a:pt x="123" y="99"/>
                      </a:lnTo>
                      <a:lnTo>
                        <a:pt x="123" y="104"/>
                      </a:lnTo>
                      <a:lnTo>
                        <a:pt x="118" y="108"/>
                      </a:lnTo>
                      <a:lnTo>
                        <a:pt x="122" y="114"/>
                      </a:lnTo>
                      <a:lnTo>
                        <a:pt x="118" y="119"/>
                      </a:lnTo>
                      <a:lnTo>
                        <a:pt x="118" y="130"/>
                      </a:lnTo>
                      <a:lnTo>
                        <a:pt x="114" y="136"/>
                      </a:lnTo>
                      <a:lnTo>
                        <a:pt x="103" y="138"/>
                      </a:lnTo>
                      <a:lnTo>
                        <a:pt x="100" y="142"/>
                      </a:lnTo>
                      <a:lnTo>
                        <a:pt x="95" y="146"/>
                      </a:lnTo>
                      <a:lnTo>
                        <a:pt x="89" y="146"/>
                      </a:lnTo>
                      <a:lnTo>
                        <a:pt x="87" y="141"/>
                      </a:lnTo>
                      <a:lnTo>
                        <a:pt x="81" y="144"/>
                      </a:lnTo>
                      <a:lnTo>
                        <a:pt x="80" y="149"/>
                      </a:lnTo>
                      <a:lnTo>
                        <a:pt x="77" y="145"/>
                      </a:lnTo>
                      <a:lnTo>
                        <a:pt x="77" y="141"/>
                      </a:lnTo>
                      <a:lnTo>
                        <a:pt x="73" y="140"/>
                      </a:lnTo>
                      <a:lnTo>
                        <a:pt x="77" y="138"/>
                      </a:lnTo>
                      <a:lnTo>
                        <a:pt x="81" y="134"/>
                      </a:lnTo>
                      <a:lnTo>
                        <a:pt x="92" y="126"/>
                      </a:lnTo>
                      <a:lnTo>
                        <a:pt x="92" y="131"/>
                      </a:lnTo>
                      <a:lnTo>
                        <a:pt x="89" y="137"/>
                      </a:lnTo>
                      <a:lnTo>
                        <a:pt x="89" y="142"/>
                      </a:lnTo>
                      <a:lnTo>
                        <a:pt x="92" y="140"/>
                      </a:lnTo>
                      <a:lnTo>
                        <a:pt x="92" y="134"/>
                      </a:lnTo>
                      <a:lnTo>
                        <a:pt x="96" y="129"/>
                      </a:lnTo>
                      <a:lnTo>
                        <a:pt x="102" y="129"/>
                      </a:lnTo>
                      <a:lnTo>
                        <a:pt x="96" y="134"/>
                      </a:lnTo>
                      <a:lnTo>
                        <a:pt x="102" y="137"/>
                      </a:lnTo>
                      <a:lnTo>
                        <a:pt x="111" y="118"/>
                      </a:lnTo>
                      <a:lnTo>
                        <a:pt x="108" y="112"/>
                      </a:lnTo>
                      <a:lnTo>
                        <a:pt x="103" y="114"/>
                      </a:lnTo>
                      <a:lnTo>
                        <a:pt x="103" y="108"/>
                      </a:lnTo>
                      <a:lnTo>
                        <a:pt x="108" y="110"/>
                      </a:lnTo>
                      <a:lnTo>
                        <a:pt x="108" y="106"/>
                      </a:lnTo>
                      <a:lnTo>
                        <a:pt x="107" y="99"/>
                      </a:lnTo>
                      <a:lnTo>
                        <a:pt x="114" y="100"/>
                      </a:lnTo>
                      <a:lnTo>
                        <a:pt x="118" y="98"/>
                      </a:lnTo>
                      <a:lnTo>
                        <a:pt x="118" y="92"/>
                      </a:lnTo>
                      <a:lnTo>
                        <a:pt x="115" y="87"/>
                      </a:lnTo>
                      <a:lnTo>
                        <a:pt x="103" y="98"/>
                      </a:lnTo>
                      <a:lnTo>
                        <a:pt x="99" y="103"/>
                      </a:lnTo>
                      <a:lnTo>
                        <a:pt x="88" y="107"/>
                      </a:lnTo>
                      <a:lnTo>
                        <a:pt x="77" y="117"/>
                      </a:lnTo>
                      <a:lnTo>
                        <a:pt x="79" y="122"/>
                      </a:lnTo>
                      <a:lnTo>
                        <a:pt x="84" y="121"/>
                      </a:lnTo>
                      <a:lnTo>
                        <a:pt x="89" y="122"/>
                      </a:lnTo>
                      <a:lnTo>
                        <a:pt x="79" y="123"/>
                      </a:lnTo>
                      <a:lnTo>
                        <a:pt x="73" y="119"/>
                      </a:lnTo>
                      <a:lnTo>
                        <a:pt x="77" y="114"/>
                      </a:lnTo>
                      <a:lnTo>
                        <a:pt x="88" y="106"/>
                      </a:lnTo>
                      <a:lnTo>
                        <a:pt x="92" y="102"/>
                      </a:lnTo>
                      <a:lnTo>
                        <a:pt x="102" y="91"/>
                      </a:lnTo>
                      <a:lnTo>
                        <a:pt x="100" y="95"/>
                      </a:lnTo>
                      <a:lnTo>
                        <a:pt x="100" y="100"/>
                      </a:lnTo>
                      <a:lnTo>
                        <a:pt x="103" y="95"/>
                      </a:lnTo>
                      <a:lnTo>
                        <a:pt x="108" y="91"/>
                      </a:lnTo>
                      <a:lnTo>
                        <a:pt x="111" y="84"/>
                      </a:lnTo>
                      <a:lnTo>
                        <a:pt x="107" y="70"/>
                      </a:lnTo>
                      <a:lnTo>
                        <a:pt x="110" y="65"/>
                      </a:lnTo>
                      <a:lnTo>
                        <a:pt x="103" y="69"/>
                      </a:lnTo>
                      <a:lnTo>
                        <a:pt x="103" y="75"/>
                      </a:lnTo>
                      <a:lnTo>
                        <a:pt x="99" y="66"/>
                      </a:lnTo>
                      <a:lnTo>
                        <a:pt x="94" y="69"/>
                      </a:lnTo>
                      <a:lnTo>
                        <a:pt x="94" y="64"/>
                      </a:lnTo>
                      <a:lnTo>
                        <a:pt x="92" y="58"/>
                      </a:lnTo>
                      <a:lnTo>
                        <a:pt x="87" y="60"/>
                      </a:lnTo>
                      <a:lnTo>
                        <a:pt x="81" y="60"/>
                      </a:lnTo>
                      <a:lnTo>
                        <a:pt x="76" y="56"/>
                      </a:lnTo>
                      <a:lnTo>
                        <a:pt x="65" y="54"/>
                      </a:lnTo>
                      <a:lnTo>
                        <a:pt x="60" y="50"/>
                      </a:lnTo>
                      <a:lnTo>
                        <a:pt x="49" y="47"/>
                      </a:lnTo>
                      <a:lnTo>
                        <a:pt x="42" y="42"/>
                      </a:lnTo>
                      <a:lnTo>
                        <a:pt x="38" y="38"/>
                      </a:lnTo>
                      <a:lnTo>
                        <a:pt x="33" y="34"/>
                      </a:lnTo>
                      <a:lnTo>
                        <a:pt x="27" y="30"/>
                      </a:lnTo>
                      <a:lnTo>
                        <a:pt x="18" y="20"/>
                      </a:lnTo>
                      <a:lnTo>
                        <a:pt x="12" y="18"/>
                      </a:lnTo>
                      <a:lnTo>
                        <a:pt x="14" y="24"/>
                      </a:lnTo>
                      <a:lnTo>
                        <a:pt x="12" y="26"/>
                      </a:lnTo>
                      <a:lnTo>
                        <a:pt x="11" y="31"/>
                      </a:lnTo>
                      <a:lnTo>
                        <a:pt x="7" y="37"/>
                      </a:lnTo>
                      <a:lnTo>
                        <a:pt x="7" y="42"/>
                      </a:lnTo>
                      <a:lnTo>
                        <a:pt x="5" y="46"/>
                      </a:lnTo>
                      <a:lnTo>
                        <a:pt x="5" y="51"/>
                      </a:lnTo>
                      <a:lnTo>
                        <a:pt x="7" y="57"/>
                      </a:lnTo>
                      <a:lnTo>
                        <a:pt x="11" y="64"/>
                      </a:lnTo>
                      <a:lnTo>
                        <a:pt x="14" y="73"/>
                      </a:lnTo>
                      <a:lnTo>
                        <a:pt x="14" y="80"/>
                      </a:lnTo>
                      <a:lnTo>
                        <a:pt x="11" y="100"/>
                      </a:lnTo>
                      <a:lnTo>
                        <a:pt x="14" y="114"/>
                      </a:lnTo>
                      <a:lnTo>
                        <a:pt x="12" y="129"/>
                      </a:lnTo>
                      <a:lnTo>
                        <a:pt x="9" y="136"/>
                      </a:lnTo>
                      <a:lnTo>
                        <a:pt x="12" y="137"/>
                      </a:lnTo>
                      <a:lnTo>
                        <a:pt x="14" y="131"/>
                      </a:lnTo>
                      <a:lnTo>
                        <a:pt x="19" y="136"/>
                      </a:lnTo>
                      <a:lnTo>
                        <a:pt x="23" y="141"/>
                      </a:lnTo>
                      <a:lnTo>
                        <a:pt x="28" y="142"/>
                      </a:lnTo>
                      <a:lnTo>
                        <a:pt x="20" y="144"/>
                      </a:lnTo>
                      <a:lnTo>
                        <a:pt x="12" y="148"/>
                      </a:lnTo>
                      <a:lnTo>
                        <a:pt x="11" y="142"/>
                      </a:lnTo>
                      <a:lnTo>
                        <a:pt x="8" y="153"/>
                      </a:lnTo>
                      <a:lnTo>
                        <a:pt x="11" y="159"/>
                      </a:lnTo>
                      <a:lnTo>
                        <a:pt x="11" y="157"/>
                      </a:lnTo>
                      <a:lnTo>
                        <a:pt x="22" y="161"/>
                      </a:lnTo>
                      <a:lnTo>
                        <a:pt x="24" y="167"/>
                      </a:lnTo>
                      <a:lnTo>
                        <a:pt x="22" y="167"/>
                      </a:lnTo>
                      <a:lnTo>
                        <a:pt x="16" y="163"/>
                      </a:lnTo>
                      <a:lnTo>
                        <a:pt x="14" y="168"/>
                      </a:lnTo>
                      <a:lnTo>
                        <a:pt x="15" y="174"/>
                      </a:lnTo>
                      <a:lnTo>
                        <a:pt x="11" y="179"/>
                      </a:lnTo>
                      <a:lnTo>
                        <a:pt x="15" y="184"/>
                      </a:lnTo>
                      <a:lnTo>
                        <a:pt x="14" y="186"/>
                      </a:lnTo>
                      <a:lnTo>
                        <a:pt x="11" y="182"/>
                      </a:lnTo>
                      <a:lnTo>
                        <a:pt x="5" y="182"/>
                      </a:lnTo>
                      <a:lnTo>
                        <a:pt x="8" y="172"/>
                      </a:lnTo>
                      <a:lnTo>
                        <a:pt x="7" y="167"/>
                      </a:lnTo>
                      <a:lnTo>
                        <a:pt x="0" y="193"/>
                      </a:lnTo>
                      <a:lnTo>
                        <a:pt x="5" y="193"/>
                      </a:lnTo>
                      <a:lnTo>
                        <a:pt x="9" y="198"/>
                      </a:lnTo>
                      <a:lnTo>
                        <a:pt x="20" y="195"/>
                      </a:lnTo>
                      <a:lnTo>
                        <a:pt x="23" y="201"/>
                      </a:lnTo>
                      <a:lnTo>
                        <a:pt x="28" y="202"/>
                      </a:lnTo>
                      <a:lnTo>
                        <a:pt x="30" y="202"/>
                      </a:lnTo>
                      <a:lnTo>
                        <a:pt x="33" y="203"/>
                      </a:lnTo>
                      <a:lnTo>
                        <a:pt x="34" y="205"/>
                      </a:lnTo>
                      <a:lnTo>
                        <a:pt x="35" y="209"/>
                      </a:lnTo>
                      <a:lnTo>
                        <a:pt x="41" y="214"/>
                      </a:lnTo>
                      <a:lnTo>
                        <a:pt x="46" y="214"/>
                      </a:lnTo>
                      <a:lnTo>
                        <a:pt x="50" y="216"/>
                      </a:lnTo>
                      <a:lnTo>
                        <a:pt x="53" y="220"/>
                      </a:lnTo>
                      <a:lnTo>
                        <a:pt x="58" y="225"/>
                      </a:lnTo>
                      <a:lnTo>
                        <a:pt x="61" y="236"/>
                      </a:lnTo>
                      <a:lnTo>
                        <a:pt x="58" y="263"/>
                      </a:lnTo>
                      <a:lnTo>
                        <a:pt x="60" y="266"/>
                      </a:lnTo>
                      <a:lnTo>
                        <a:pt x="68" y="270"/>
                      </a:lnTo>
                      <a:lnTo>
                        <a:pt x="73" y="273"/>
                      </a:lnTo>
                      <a:lnTo>
                        <a:pt x="76" y="274"/>
                      </a:lnTo>
                      <a:lnTo>
                        <a:pt x="81" y="277"/>
                      </a:lnTo>
                      <a:lnTo>
                        <a:pt x="87" y="278"/>
                      </a:lnTo>
                      <a:lnTo>
                        <a:pt x="98" y="277"/>
                      </a:lnTo>
                      <a:lnTo>
                        <a:pt x="102" y="275"/>
                      </a:lnTo>
                      <a:lnTo>
                        <a:pt x="107" y="273"/>
                      </a:lnTo>
                      <a:lnTo>
                        <a:pt x="113" y="273"/>
                      </a:lnTo>
                      <a:lnTo>
                        <a:pt x="118" y="274"/>
                      </a:lnTo>
                      <a:lnTo>
                        <a:pt x="127" y="275"/>
                      </a:lnTo>
                      <a:lnTo>
                        <a:pt x="133" y="278"/>
                      </a:lnTo>
                      <a:lnTo>
                        <a:pt x="137" y="279"/>
                      </a:lnTo>
                      <a:lnTo>
                        <a:pt x="144" y="283"/>
                      </a:lnTo>
                      <a:lnTo>
                        <a:pt x="144" y="287"/>
                      </a:lnTo>
                      <a:lnTo>
                        <a:pt x="155" y="287"/>
                      </a:lnTo>
                      <a:lnTo>
                        <a:pt x="160" y="289"/>
                      </a:lnTo>
                      <a:lnTo>
                        <a:pt x="176" y="286"/>
                      </a:lnTo>
                      <a:lnTo>
                        <a:pt x="182" y="287"/>
                      </a:lnTo>
                      <a:lnTo>
                        <a:pt x="187" y="292"/>
                      </a:lnTo>
                      <a:lnTo>
                        <a:pt x="191" y="293"/>
                      </a:lnTo>
                      <a:lnTo>
                        <a:pt x="197" y="293"/>
                      </a:lnTo>
                      <a:lnTo>
                        <a:pt x="207" y="290"/>
                      </a:lnTo>
                      <a:lnTo>
                        <a:pt x="218" y="289"/>
                      </a:lnTo>
                      <a:lnTo>
                        <a:pt x="235" y="289"/>
                      </a:lnTo>
                      <a:lnTo>
                        <a:pt x="240" y="286"/>
                      </a:lnTo>
                      <a:lnTo>
                        <a:pt x="244" y="287"/>
                      </a:lnTo>
                      <a:lnTo>
                        <a:pt x="256" y="289"/>
                      </a:lnTo>
                      <a:lnTo>
                        <a:pt x="262" y="290"/>
                      </a:lnTo>
                      <a:lnTo>
                        <a:pt x="267" y="292"/>
                      </a:lnTo>
                      <a:lnTo>
                        <a:pt x="273" y="287"/>
                      </a:lnTo>
                      <a:lnTo>
                        <a:pt x="324" y="300"/>
                      </a:lnTo>
                      <a:lnTo>
                        <a:pt x="391" y="313"/>
                      </a:lnTo>
                      <a:lnTo>
                        <a:pt x="389" y="309"/>
                      </a:lnTo>
                      <a:lnTo>
                        <a:pt x="391" y="293"/>
                      </a:lnTo>
                      <a:lnTo>
                        <a:pt x="388" y="282"/>
                      </a:lnTo>
                      <a:lnTo>
                        <a:pt x="391" y="277"/>
                      </a:lnTo>
                      <a:lnTo>
                        <a:pt x="392" y="260"/>
                      </a:lnTo>
                      <a:lnTo>
                        <a:pt x="431" y="76"/>
                      </a:lnTo>
                      <a:lnTo>
                        <a:pt x="433" y="73"/>
                      </a:lnTo>
                      <a:lnTo>
                        <a:pt x="381" y="62"/>
                      </a:lnTo>
                      <a:close/>
                      <a:moveTo>
                        <a:pt x="104" y="37"/>
                      </a:moveTo>
                      <a:lnTo>
                        <a:pt x="106" y="31"/>
                      </a:lnTo>
                      <a:lnTo>
                        <a:pt x="102" y="26"/>
                      </a:lnTo>
                      <a:lnTo>
                        <a:pt x="99" y="24"/>
                      </a:lnTo>
                      <a:lnTo>
                        <a:pt x="96" y="31"/>
                      </a:lnTo>
                      <a:lnTo>
                        <a:pt x="99" y="37"/>
                      </a:lnTo>
                      <a:lnTo>
                        <a:pt x="104" y="37"/>
                      </a:lnTo>
                      <a:close/>
                      <a:moveTo>
                        <a:pt x="115" y="24"/>
                      </a:moveTo>
                      <a:lnTo>
                        <a:pt x="118" y="30"/>
                      </a:lnTo>
                      <a:lnTo>
                        <a:pt x="121" y="24"/>
                      </a:lnTo>
                      <a:lnTo>
                        <a:pt x="115" y="20"/>
                      </a:lnTo>
                      <a:lnTo>
                        <a:pt x="113" y="20"/>
                      </a:lnTo>
                      <a:lnTo>
                        <a:pt x="110" y="26"/>
                      </a:lnTo>
                      <a:lnTo>
                        <a:pt x="114" y="30"/>
                      </a:lnTo>
                      <a:lnTo>
                        <a:pt x="115" y="24"/>
                      </a:lnTo>
                      <a:close/>
                      <a:moveTo>
                        <a:pt x="126" y="56"/>
                      </a:moveTo>
                      <a:lnTo>
                        <a:pt x="125" y="50"/>
                      </a:lnTo>
                      <a:lnTo>
                        <a:pt x="123" y="50"/>
                      </a:lnTo>
                      <a:lnTo>
                        <a:pt x="118" y="54"/>
                      </a:lnTo>
                      <a:lnTo>
                        <a:pt x="111" y="60"/>
                      </a:lnTo>
                      <a:lnTo>
                        <a:pt x="114" y="65"/>
                      </a:lnTo>
                      <a:lnTo>
                        <a:pt x="118" y="70"/>
                      </a:lnTo>
                      <a:lnTo>
                        <a:pt x="118" y="76"/>
                      </a:lnTo>
                      <a:lnTo>
                        <a:pt x="119" y="81"/>
                      </a:lnTo>
                      <a:lnTo>
                        <a:pt x="123" y="87"/>
                      </a:lnTo>
                      <a:lnTo>
                        <a:pt x="123" y="89"/>
                      </a:lnTo>
                      <a:lnTo>
                        <a:pt x="129" y="87"/>
                      </a:lnTo>
                      <a:lnTo>
                        <a:pt x="129" y="81"/>
                      </a:lnTo>
                      <a:lnTo>
                        <a:pt x="125" y="77"/>
                      </a:lnTo>
                      <a:lnTo>
                        <a:pt x="119" y="77"/>
                      </a:lnTo>
                      <a:lnTo>
                        <a:pt x="121" y="65"/>
                      </a:lnTo>
                      <a:lnTo>
                        <a:pt x="115" y="60"/>
                      </a:lnTo>
                      <a:lnTo>
                        <a:pt x="121" y="57"/>
                      </a:lnTo>
                      <a:lnTo>
                        <a:pt x="126" y="56"/>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3" name="Freeform 171">
                  <a:extLst>
                    <a:ext uri="{FF2B5EF4-FFF2-40B4-BE49-F238E27FC236}">
                      <a16:creationId xmlns:a16="http://schemas.microsoft.com/office/drawing/2014/main" id="{B7D4099C-EE8D-AF35-E88F-F67A34CB1EA4}"/>
                    </a:ext>
                  </a:extLst>
                </p:cNvPr>
                <p:cNvSpPr>
                  <a:spLocks noEditPoints="1"/>
                </p:cNvSpPr>
                <p:nvPr/>
              </p:nvSpPr>
              <p:spPr bwMode="auto">
                <a:xfrm>
                  <a:off x="2386" y="2633"/>
                  <a:ext cx="1505" cy="765"/>
                </a:xfrm>
                <a:custGeom>
                  <a:avLst/>
                  <a:gdLst/>
                  <a:ahLst/>
                  <a:cxnLst>
                    <a:cxn ang="0">
                      <a:pos x="549" y="762"/>
                    </a:cxn>
                    <a:cxn ang="0">
                      <a:pos x="1424" y="671"/>
                    </a:cxn>
                    <a:cxn ang="0">
                      <a:pos x="1361" y="637"/>
                    </a:cxn>
                    <a:cxn ang="0">
                      <a:pos x="1333" y="553"/>
                    </a:cxn>
                    <a:cxn ang="0">
                      <a:pos x="1276" y="481"/>
                    </a:cxn>
                    <a:cxn ang="0">
                      <a:pos x="1227" y="390"/>
                    </a:cxn>
                    <a:cxn ang="0">
                      <a:pos x="1162" y="358"/>
                    </a:cxn>
                    <a:cxn ang="0">
                      <a:pos x="1096" y="394"/>
                    </a:cxn>
                    <a:cxn ang="0">
                      <a:pos x="1033" y="400"/>
                    </a:cxn>
                    <a:cxn ang="0">
                      <a:pos x="969" y="309"/>
                    </a:cxn>
                    <a:cxn ang="0">
                      <a:pos x="906" y="229"/>
                    </a:cxn>
                    <a:cxn ang="0">
                      <a:pos x="742" y="161"/>
                    </a:cxn>
                    <a:cxn ang="0">
                      <a:pos x="143" y="0"/>
                    </a:cxn>
                    <a:cxn ang="0">
                      <a:pos x="158" y="88"/>
                    </a:cxn>
                    <a:cxn ang="0">
                      <a:pos x="188" y="187"/>
                    </a:cxn>
                    <a:cxn ang="0">
                      <a:pos x="210" y="257"/>
                    </a:cxn>
                    <a:cxn ang="0">
                      <a:pos x="275" y="339"/>
                    </a:cxn>
                    <a:cxn ang="0">
                      <a:pos x="279" y="415"/>
                    </a:cxn>
                    <a:cxn ang="0">
                      <a:pos x="294" y="432"/>
                    </a:cxn>
                    <a:cxn ang="0">
                      <a:pos x="249" y="419"/>
                    </a:cxn>
                    <a:cxn ang="0">
                      <a:pos x="245" y="453"/>
                    </a:cxn>
                    <a:cxn ang="0">
                      <a:pos x="295" y="512"/>
                    </a:cxn>
                    <a:cxn ang="0">
                      <a:pos x="332" y="514"/>
                    </a:cxn>
                    <a:cxn ang="0">
                      <a:pos x="397" y="624"/>
                    </a:cxn>
                    <a:cxn ang="0">
                      <a:pos x="393" y="690"/>
                    </a:cxn>
                    <a:cxn ang="0">
                      <a:pos x="440" y="743"/>
                    </a:cxn>
                    <a:cxn ang="0">
                      <a:pos x="507" y="759"/>
                    </a:cxn>
                    <a:cxn ang="0">
                      <a:pos x="483" y="681"/>
                    </a:cxn>
                    <a:cxn ang="0">
                      <a:pos x="453" y="602"/>
                    </a:cxn>
                    <a:cxn ang="0">
                      <a:pos x="430" y="538"/>
                    </a:cxn>
                    <a:cxn ang="0">
                      <a:pos x="408" y="487"/>
                    </a:cxn>
                    <a:cxn ang="0">
                      <a:pos x="374" y="384"/>
                    </a:cxn>
                    <a:cxn ang="0">
                      <a:pos x="336" y="333"/>
                    </a:cxn>
                    <a:cxn ang="0">
                      <a:pos x="287" y="249"/>
                    </a:cxn>
                    <a:cxn ang="0">
                      <a:pos x="274" y="139"/>
                    </a:cxn>
                    <a:cxn ang="0">
                      <a:pos x="295" y="95"/>
                    </a:cxn>
                    <a:cxn ang="0">
                      <a:pos x="365" y="131"/>
                    </a:cxn>
                    <a:cxn ang="0">
                      <a:pos x="394" y="183"/>
                    </a:cxn>
                    <a:cxn ang="0">
                      <a:pos x="411" y="278"/>
                    </a:cxn>
                    <a:cxn ang="0">
                      <a:pos x="446" y="370"/>
                    </a:cxn>
                    <a:cxn ang="0">
                      <a:pos x="506" y="451"/>
                    </a:cxn>
                    <a:cxn ang="0">
                      <a:pos x="535" y="460"/>
                    </a:cxn>
                    <a:cxn ang="0">
                      <a:pos x="569" y="526"/>
                    </a:cxn>
                    <a:cxn ang="0">
                      <a:pos x="614" y="588"/>
                    </a:cxn>
                    <a:cxn ang="0">
                      <a:pos x="594" y="625"/>
                    </a:cxn>
                    <a:cxn ang="0">
                      <a:pos x="614" y="655"/>
                    </a:cxn>
                    <a:cxn ang="0">
                      <a:pos x="634" y="659"/>
                    </a:cxn>
                    <a:cxn ang="0">
                      <a:pos x="676" y="697"/>
                    </a:cxn>
                    <a:cxn ang="0">
                      <a:pos x="697" y="744"/>
                    </a:cxn>
                    <a:cxn ang="0">
                      <a:pos x="1463" y="748"/>
                    </a:cxn>
                    <a:cxn ang="0">
                      <a:pos x="1479" y="724"/>
                    </a:cxn>
                    <a:cxn ang="0">
                      <a:pos x="1505" y="681"/>
                    </a:cxn>
                    <a:cxn ang="0">
                      <a:pos x="207" y="361"/>
                    </a:cxn>
                    <a:cxn ang="0">
                      <a:pos x="359" y="332"/>
                    </a:cxn>
                    <a:cxn ang="0">
                      <a:pos x="398" y="366"/>
                    </a:cxn>
                    <a:cxn ang="0">
                      <a:pos x="430" y="343"/>
                    </a:cxn>
                    <a:cxn ang="0">
                      <a:pos x="369" y="683"/>
                    </a:cxn>
                    <a:cxn ang="0">
                      <a:pos x="466" y="598"/>
                    </a:cxn>
                    <a:cxn ang="0">
                      <a:pos x="514" y="729"/>
                    </a:cxn>
                  </a:cxnLst>
                  <a:rect l="0" t="0" r="r" b="b"/>
                  <a:pathLst>
                    <a:path w="1505" h="765">
                      <a:moveTo>
                        <a:pt x="5" y="251"/>
                      </a:moveTo>
                      <a:lnTo>
                        <a:pt x="0" y="255"/>
                      </a:lnTo>
                      <a:lnTo>
                        <a:pt x="0" y="276"/>
                      </a:lnTo>
                      <a:lnTo>
                        <a:pt x="4" y="272"/>
                      </a:lnTo>
                      <a:lnTo>
                        <a:pt x="5" y="267"/>
                      </a:lnTo>
                      <a:lnTo>
                        <a:pt x="6" y="262"/>
                      </a:lnTo>
                      <a:lnTo>
                        <a:pt x="4" y="256"/>
                      </a:lnTo>
                      <a:lnTo>
                        <a:pt x="5" y="251"/>
                      </a:lnTo>
                      <a:close/>
                      <a:moveTo>
                        <a:pt x="542" y="746"/>
                      </a:moveTo>
                      <a:lnTo>
                        <a:pt x="542" y="755"/>
                      </a:lnTo>
                      <a:lnTo>
                        <a:pt x="544" y="761"/>
                      </a:lnTo>
                      <a:lnTo>
                        <a:pt x="549" y="765"/>
                      </a:lnTo>
                      <a:lnTo>
                        <a:pt x="549" y="762"/>
                      </a:lnTo>
                      <a:lnTo>
                        <a:pt x="545" y="750"/>
                      </a:lnTo>
                      <a:lnTo>
                        <a:pt x="542" y="746"/>
                      </a:lnTo>
                      <a:close/>
                      <a:moveTo>
                        <a:pt x="1502" y="682"/>
                      </a:moveTo>
                      <a:lnTo>
                        <a:pt x="1489" y="685"/>
                      </a:lnTo>
                      <a:lnTo>
                        <a:pt x="1489" y="690"/>
                      </a:lnTo>
                      <a:lnTo>
                        <a:pt x="1485" y="690"/>
                      </a:lnTo>
                      <a:lnTo>
                        <a:pt x="1479" y="686"/>
                      </a:lnTo>
                      <a:lnTo>
                        <a:pt x="1478" y="686"/>
                      </a:lnTo>
                      <a:lnTo>
                        <a:pt x="1467" y="676"/>
                      </a:lnTo>
                      <a:lnTo>
                        <a:pt x="1463" y="675"/>
                      </a:lnTo>
                      <a:lnTo>
                        <a:pt x="1458" y="672"/>
                      </a:lnTo>
                      <a:lnTo>
                        <a:pt x="1446" y="674"/>
                      </a:lnTo>
                      <a:lnTo>
                        <a:pt x="1424" y="671"/>
                      </a:lnTo>
                      <a:lnTo>
                        <a:pt x="1420" y="670"/>
                      </a:lnTo>
                      <a:lnTo>
                        <a:pt x="1410" y="660"/>
                      </a:lnTo>
                      <a:lnTo>
                        <a:pt x="1403" y="659"/>
                      </a:lnTo>
                      <a:lnTo>
                        <a:pt x="1399" y="656"/>
                      </a:lnTo>
                      <a:lnTo>
                        <a:pt x="1394" y="658"/>
                      </a:lnTo>
                      <a:lnTo>
                        <a:pt x="1390" y="656"/>
                      </a:lnTo>
                      <a:lnTo>
                        <a:pt x="1387" y="651"/>
                      </a:lnTo>
                      <a:lnTo>
                        <a:pt x="1382" y="647"/>
                      </a:lnTo>
                      <a:lnTo>
                        <a:pt x="1379" y="648"/>
                      </a:lnTo>
                      <a:lnTo>
                        <a:pt x="1374" y="645"/>
                      </a:lnTo>
                      <a:lnTo>
                        <a:pt x="1363" y="644"/>
                      </a:lnTo>
                      <a:lnTo>
                        <a:pt x="1360" y="643"/>
                      </a:lnTo>
                      <a:lnTo>
                        <a:pt x="1361" y="637"/>
                      </a:lnTo>
                      <a:lnTo>
                        <a:pt x="1356" y="633"/>
                      </a:lnTo>
                      <a:lnTo>
                        <a:pt x="1355" y="621"/>
                      </a:lnTo>
                      <a:lnTo>
                        <a:pt x="1351" y="610"/>
                      </a:lnTo>
                      <a:lnTo>
                        <a:pt x="1347" y="605"/>
                      </a:lnTo>
                      <a:lnTo>
                        <a:pt x="1340" y="595"/>
                      </a:lnTo>
                      <a:lnTo>
                        <a:pt x="1337" y="590"/>
                      </a:lnTo>
                      <a:lnTo>
                        <a:pt x="1336" y="584"/>
                      </a:lnTo>
                      <a:lnTo>
                        <a:pt x="1337" y="579"/>
                      </a:lnTo>
                      <a:lnTo>
                        <a:pt x="1337" y="573"/>
                      </a:lnTo>
                      <a:lnTo>
                        <a:pt x="1332" y="569"/>
                      </a:lnTo>
                      <a:lnTo>
                        <a:pt x="1334" y="564"/>
                      </a:lnTo>
                      <a:lnTo>
                        <a:pt x="1334" y="559"/>
                      </a:lnTo>
                      <a:lnTo>
                        <a:pt x="1333" y="553"/>
                      </a:lnTo>
                      <a:lnTo>
                        <a:pt x="1333" y="549"/>
                      </a:lnTo>
                      <a:lnTo>
                        <a:pt x="1332" y="546"/>
                      </a:lnTo>
                      <a:lnTo>
                        <a:pt x="1326" y="542"/>
                      </a:lnTo>
                      <a:lnTo>
                        <a:pt x="1318" y="540"/>
                      </a:lnTo>
                      <a:lnTo>
                        <a:pt x="1307" y="526"/>
                      </a:lnTo>
                      <a:lnTo>
                        <a:pt x="1307" y="521"/>
                      </a:lnTo>
                      <a:lnTo>
                        <a:pt x="1303" y="515"/>
                      </a:lnTo>
                      <a:lnTo>
                        <a:pt x="1298" y="511"/>
                      </a:lnTo>
                      <a:lnTo>
                        <a:pt x="1296" y="506"/>
                      </a:lnTo>
                      <a:lnTo>
                        <a:pt x="1292" y="499"/>
                      </a:lnTo>
                      <a:lnTo>
                        <a:pt x="1287" y="496"/>
                      </a:lnTo>
                      <a:lnTo>
                        <a:pt x="1281" y="492"/>
                      </a:lnTo>
                      <a:lnTo>
                        <a:pt x="1276" y="481"/>
                      </a:lnTo>
                      <a:lnTo>
                        <a:pt x="1273" y="470"/>
                      </a:lnTo>
                      <a:lnTo>
                        <a:pt x="1275" y="469"/>
                      </a:lnTo>
                      <a:lnTo>
                        <a:pt x="1271" y="464"/>
                      </a:lnTo>
                      <a:lnTo>
                        <a:pt x="1268" y="458"/>
                      </a:lnTo>
                      <a:lnTo>
                        <a:pt x="1265" y="454"/>
                      </a:lnTo>
                      <a:lnTo>
                        <a:pt x="1265" y="453"/>
                      </a:lnTo>
                      <a:lnTo>
                        <a:pt x="1262" y="447"/>
                      </a:lnTo>
                      <a:lnTo>
                        <a:pt x="1257" y="436"/>
                      </a:lnTo>
                      <a:lnTo>
                        <a:pt x="1253" y="423"/>
                      </a:lnTo>
                      <a:lnTo>
                        <a:pt x="1249" y="417"/>
                      </a:lnTo>
                      <a:lnTo>
                        <a:pt x="1243" y="407"/>
                      </a:lnTo>
                      <a:lnTo>
                        <a:pt x="1229" y="396"/>
                      </a:lnTo>
                      <a:lnTo>
                        <a:pt x="1227" y="390"/>
                      </a:lnTo>
                      <a:lnTo>
                        <a:pt x="1223" y="388"/>
                      </a:lnTo>
                      <a:lnTo>
                        <a:pt x="1218" y="384"/>
                      </a:lnTo>
                      <a:lnTo>
                        <a:pt x="1215" y="378"/>
                      </a:lnTo>
                      <a:lnTo>
                        <a:pt x="1210" y="379"/>
                      </a:lnTo>
                      <a:lnTo>
                        <a:pt x="1210" y="375"/>
                      </a:lnTo>
                      <a:lnTo>
                        <a:pt x="1205" y="371"/>
                      </a:lnTo>
                      <a:lnTo>
                        <a:pt x="1203" y="366"/>
                      </a:lnTo>
                      <a:lnTo>
                        <a:pt x="1197" y="362"/>
                      </a:lnTo>
                      <a:lnTo>
                        <a:pt x="1193" y="359"/>
                      </a:lnTo>
                      <a:lnTo>
                        <a:pt x="1188" y="363"/>
                      </a:lnTo>
                      <a:lnTo>
                        <a:pt x="1173" y="359"/>
                      </a:lnTo>
                      <a:lnTo>
                        <a:pt x="1167" y="359"/>
                      </a:lnTo>
                      <a:lnTo>
                        <a:pt x="1162" y="358"/>
                      </a:lnTo>
                      <a:lnTo>
                        <a:pt x="1157" y="359"/>
                      </a:lnTo>
                      <a:lnTo>
                        <a:pt x="1153" y="358"/>
                      </a:lnTo>
                      <a:lnTo>
                        <a:pt x="1143" y="352"/>
                      </a:lnTo>
                      <a:lnTo>
                        <a:pt x="1138" y="352"/>
                      </a:lnTo>
                      <a:lnTo>
                        <a:pt x="1135" y="358"/>
                      </a:lnTo>
                      <a:lnTo>
                        <a:pt x="1130" y="359"/>
                      </a:lnTo>
                      <a:lnTo>
                        <a:pt x="1124" y="359"/>
                      </a:lnTo>
                      <a:lnTo>
                        <a:pt x="1119" y="362"/>
                      </a:lnTo>
                      <a:lnTo>
                        <a:pt x="1115" y="362"/>
                      </a:lnTo>
                      <a:lnTo>
                        <a:pt x="1112" y="365"/>
                      </a:lnTo>
                      <a:lnTo>
                        <a:pt x="1106" y="371"/>
                      </a:lnTo>
                      <a:lnTo>
                        <a:pt x="1098" y="392"/>
                      </a:lnTo>
                      <a:lnTo>
                        <a:pt x="1096" y="394"/>
                      </a:lnTo>
                      <a:lnTo>
                        <a:pt x="1094" y="400"/>
                      </a:lnTo>
                      <a:lnTo>
                        <a:pt x="1093" y="405"/>
                      </a:lnTo>
                      <a:lnTo>
                        <a:pt x="1087" y="407"/>
                      </a:lnTo>
                      <a:lnTo>
                        <a:pt x="1085" y="412"/>
                      </a:lnTo>
                      <a:lnTo>
                        <a:pt x="1079" y="415"/>
                      </a:lnTo>
                      <a:lnTo>
                        <a:pt x="1077" y="420"/>
                      </a:lnTo>
                      <a:lnTo>
                        <a:pt x="1068" y="420"/>
                      </a:lnTo>
                      <a:lnTo>
                        <a:pt x="1063" y="419"/>
                      </a:lnTo>
                      <a:lnTo>
                        <a:pt x="1063" y="417"/>
                      </a:lnTo>
                      <a:lnTo>
                        <a:pt x="1058" y="416"/>
                      </a:lnTo>
                      <a:lnTo>
                        <a:pt x="1054" y="412"/>
                      </a:lnTo>
                      <a:lnTo>
                        <a:pt x="1048" y="407"/>
                      </a:lnTo>
                      <a:lnTo>
                        <a:pt x="1033" y="400"/>
                      </a:lnTo>
                      <a:lnTo>
                        <a:pt x="1032" y="394"/>
                      </a:lnTo>
                      <a:lnTo>
                        <a:pt x="1021" y="392"/>
                      </a:lnTo>
                      <a:lnTo>
                        <a:pt x="1016" y="390"/>
                      </a:lnTo>
                      <a:lnTo>
                        <a:pt x="1003" y="379"/>
                      </a:lnTo>
                      <a:lnTo>
                        <a:pt x="999" y="374"/>
                      </a:lnTo>
                      <a:lnTo>
                        <a:pt x="995" y="370"/>
                      </a:lnTo>
                      <a:lnTo>
                        <a:pt x="990" y="369"/>
                      </a:lnTo>
                      <a:lnTo>
                        <a:pt x="983" y="362"/>
                      </a:lnTo>
                      <a:lnTo>
                        <a:pt x="972" y="335"/>
                      </a:lnTo>
                      <a:lnTo>
                        <a:pt x="971" y="325"/>
                      </a:lnTo>
                      <a:lnTo>
                        <a:pt x="972" y="320"/>
                      </a:lnTo>
                      <a:lnTo>
                        <a:pt x="972" y="314"/>
                      </a:lnTo>
                      <a:lnTo>
                        <a:pt x="969" y="309"/>
                      </a:lnTo>
                      <a:lnTo>
                        <a:pt x="965" y="298"/>
                      </a:lnTo>
                      <a:lnTo>
                        <a:pt x="963" y="297"/>
                      </a:lnTo>
                      <a:lnTo>
                        <a:pt x="961" y="286"/>
                      </a:lnTo>
                      <a:lnTo>
                        <a:pt x="959" y="280"/>
                      </a:lnTo>
                      <a:lnTo>
                        <a:pt x="955" y="278"/>
                      </a:lnTo>
                      <a:lnTo>
                        <a:pt x="955" y="274"/>
                      </a:lnTo>
                      <a:lnTo>
                        <a:pt x="949" y="271"/>
                      </a:lnTo>
                      <a:lnTo>
                        <a:pt x="938" y="262"/>
                      </a:lnTo>
                      <a:lnTo>
                        <a:pt x="933" y="259"/>
                      </a:lnTo>
                      <a:lnTo>
                        <a:pt x="927" y="255"/>
                      </a:lnTo>
                      <a:lnTo>
                        <a:pt x="918" y="245"/>
                      </a:lnTo>
                      <a:lnTo>
                        <a:pt x="917" y="238"/>
                      </a:lnTo>
                      <a:lnTo>
                        <a:pt x="906" y="229"/>
                      </a:lnTo>
                      <a:lnTo>
                        <a:pt x="896" y="215"/>
                      </a:lnTo>
                      <a:lnTo>
                        <a:pt x="891" y="210"/>
                      </a:lnTo>
                      <a:lnTo>
                        <a:pt x="881" y="205"/>
                      </a:lnTo>
                      <a:lnTo>
                        <a:pt x="876" y="200"/>
                      </a:lnTo>
                      <a:lnTo>
                        <a:pt x="870" y="191"/>
                      </a:lnTo>
                      <a:lnTo>
                        <a:pt x="870" y="186"/>
                      </a:lnTo>
                      <a:lnTo>
                        <a:pt x="866" y="180"/>
                      </a:lnTo>
                      <a:lnTo>
                        <a:pt x="862" y="176"/>
                      </a:lnTo>
                      <a:lnTo>
                        <a:pt x="860" y="176"/>
                      </a:lnTo>
                      <a:lnTo>
                        <a:pt x="860" y="176"/>
                      </a:lnTo>
                      <a:lnTo>
                        <a:pt x="854" y="173"/>
                      </a:lnTo>
                      <a:lnTo>
                        <a:pt x="854" y="173"/>
                      </a:lnTo>
                      <a:lnTo>
                        <a:pt x="742" y="161"/>
                      </a:lnTo>
                      <a:lnTo>
                        <a:pt x="739" y="168"/>
                      </a:lnTo>
                      <a:lnTo>
                        <a:pt x="736" y="195"/>
                      </a:lnTo>
                      <a:lnTo>
                        <a:pt x="731" y="196"/>
                      </a:lnTo>
                      <a:lnTo>
                        <a:pt x="678" y="190"/>
                      </a:lnTo>
                      <a:lnTo>
                        <a:pt x="643" y="186"/>
                      </a:lnTo>
                      <a:lnTo>
                        <a:pt x="540" y="172"/>
                      </a:lnTo>
                      <a:lnTo>
                        <a:pt x="451" y="122"/>
                      </a:lnTo>
                      <a:lnTo>
                        <a:pt x="314" y="43"/>
                      </a:lnTo>
                      <a:lnTo>
                        <a:pt x="298" y="34"/>
                      </a:lnTo>
                      <a:lnTo>
                        <a:pt x="301" y="28"/>
                      </a:lnTo>
                      <a:lnTo>
                        <a:pt x="309" y="17"/>
                      </a:lnTo>
                      <a:lnTo>
                        <a:pt x="146" y="1"/>
                      </a:lnTo>
                      <a:lnTo>
                        <a:pt x="143" y="0"/>
                      </a:lnTo>
                      <a:lnTo>
                        <a:pt x="142" y="8"/>
                      </a:lnTo>
                      <a:lnTo>
                        <a:pt x="145" y="17"/>
                      </a:lnTo>
                      <a:lnTo>
                        <a:pt x="148" y="23"/>
                      </a:lnTo>
                      <a:lnTo>
                        <a:pt x="153" y="28"/>
                      </a:lnTo>
                      <a:lnTo>
                        <a:pt x="153" y="47"/>
                      </a:lnTo>
                      <a:lnTo>
                        <a:pt x="158" y="51"/>
                      </a:lnTo>
                      <a:lnTo>
                        <a:pt x="160" y="57"/>
                      </a:lnTo>
                      <a:lnTo>
                        <a:pt x="164" y="61"/>
                      </a:lnTo>
                      <a:lnTo>
                        <a:pt x="167" y="65"/>
                      </a:lnTo>
                      <a:lnTo>
                        <a:pt x="164" y="70"/>
                      </a:lnTo>
                      <a:lnTo>
                        <a:pt x="158" y="72"/>
                      </a:lnTo>
                      <a:lnTo>
                        <a:pt x="161" y="77"/>
                      </a:lnTo>
                      <a:lnTo>
                        <a:pt x="158" y="88"/>
                      </a:lnTo>
                      <a:lnTo>
                        <a:pt x="161" y="93"/>
                      </a:lnTo>
                      <a:lnTo>
                        <a:pt x="167" y="97"/>
                      </a:lnTo>
                      <a:lnTo>
                        <a:pt x="176" y="120"/>
                      </a:lnTo>
                      <a:lnTo>
                        <a:pt x="175" y="126"/>
                      </a:lnTo>
                      <a:lnTo>
                        <a:pt x="172" y="137"/>
                      </a:lnTo>
                      <a:lnTo>
                        <a:pt x="186" y="153"/>
                      </a:lnTo>
                      <a:lnTo>
                        <a:pt x="187" y="158"/>
                      </a:lnTo>
                      <a:lnTo>
                        <a:pt x="186" y="169"/>
                      </a:lnTo>
                      <a:lnTo>
                        <a:pt x="183" y="183"/>
                      </a:lnTo>
                      <a:lnTo>
                        <a:pt x="186" y="188"/>
                      </a:lnTo>
                      <a:lnTo>
                        <a:pt x="184" y="183"/>
                      </a:lnTo>
                      <a:lnTo>
                        <a:pt x="190" y="186"/>
                      </a:lnTo>
                      <a:lnTo>
                        <a:pt x="188" y="187"/>
                      </a:lnTo>
                      <a:lnTo>
                        <a:pt x="188" y="188"/>
                      </a:lnTo>
                      <a:lnTo>
                        <a:pt x="194" y="191"/>
                      </a:lnTo>
                      <a:lnTo>
                        <a:pt x="195" y="195"/>
                      </a:lnTo>
                      <a:lnTo>
                        <a:pt x="196" y="202"/>
                      </a:lnTo>
                      <a:lnTo>
                        <a:pt x="194" y="217"/>
                      </a:lnTo>
                      <a:lnTo>
                        <a:pt x="191" y="226"/>
                      </a:lnTo>
                      <a:lnTo>
                        <a:pt x="196" y="230"/>
                      </a:lnTo>
                      <a:lnTo>
                        <a:pt x="198" y="234"/>
                      </a:lnTo>
                      <a:lnTo>
                        <a:pt x="195" y="241"/>
                      </a:lnTo>
                      <a:lnTo>
                        <a:pt x="199" y="248"/>
                      </a:lnTo>
                      <a:lnTo>
                        <a:pt x="203" y="251"/>
                      </a:lnTo>
                      <a:lnTo>
                        <a:pt x="204" y="255"/>
                      </a:lnTo>
                      <a:lnTo>
                        <a:pt x="210" y="257"/>
                      </a:lnTo>
                      <a:lnTo>
                        <a:pt x="214" y="263"/>
                      </a:lnTo>
                      <a:lnTo>
                        <a:pt x="223" y="271"/>
                      </a:lnTo>
                      <a:lnTo>
                        <a:pt x="226" y="276"/>
                      </a:lnTo>
                      <a:lnTo>
                        <a:pt x="238" y="282"/>
                      </a:lnTo>
                      <a:lnTo>
                        <a:pt x="244" y="287"/>
                      </a:lnTo>
                      <a:lnTo>
                        <a:pt x="245" y="290"/>
                      </a:lnTo>
                      <a:lnTo>
                        <a:pt x="255" y="306"/>
                      </a:lnTo>
                      <a:lnTo>
                        <a:pt x="259" y="310"/>
                      </a:lnTo>
                      <a:lnTo>
                        <a:pt x="261" y="320"/>
                      </a:lnTo>
                      <a:lnTo>
                        <a:pt x="264" y="325"/>
                      </a:lnTo>
                      <a:lnTo>
                        <a:pt x="268" y="328"/>
                      </a:lnTo>
                      <a:lnTo>
                        <a:pt x="272" y="333"/>
                      </a:lnTo>
                      <a:lnTo>
                        <a:pt x="275" y="339"/>
                      </a:lnTo>
                      <a:lnTo>
                        <a:pt x="276" y="346"/>
                      </a:lnTo>
                      <a:lnTo>
                        <a:pt x="280" y="351"/>
                      </a:lnTo>
                      <a:lnTo>
                        <a:pt x="287" y="354"/>
                      </a:lnTo>
                      <a:lnTo>
                        <a:pt x="286" y="359"/>
                      </a:lnTo>
                      <a:lnTo>
                        <a:pt x="291" y="367"/>
                      </a:lnTo>
                      <a:lnTo>
                        <a:pt x="291" y="373"/>
                      </a:lnTo>
                      <a:lnTo>
                        <a:pt x="285" y="384"/>
                      </a:lnTo>
                      <a:lnTo>
                        <a:pt x="287" y="389"/>
                      </a:lnTo>
                      <a:lnTo>
                        <a:pt x="285" y="394"/>
                      </a:lnTo>
                      <a:lnTo>
                        <a:pt x="272" y="407"/>
                      </a:lnTo>
                      <a:lnTo>
                        <a:pt x="271" y="411"/>
                      </a:lnTo>
                      <a:lnTo>
                        <a:pt x="276" y="411"/>
                      </a:lnTo>
                      <a:lnTo>
                        <a:pt x="279" y="415"/>
                      </a:lnTo>
                      <a:lnTo>
                        <a:pt x="274" y="419"/>
                      </a:lnTo>
                      <a:lnTo>
                        <a:pt x="275" y="424"/>
                      </a:lnTo>
                      <a:lnTo>
                        <a:pt x="276" y="430"/>
                      </a:lnTo>
                      <a:lnTo>
                        <a:pt x="282" y="428"/>
                      </a:lnTo>
                      <a:lnTo>
                        <a:pt x="282" y="423"/>
                      </a:lnTo>
                      <a:lnTo>
                        <a:pt x="287" y="423"/>
                      </a:lnTo>
                      <a:lnTo>
                        <a:pt x="287" y="419"/>
                      </a:lnTo>
                      <a:lnTo>
                        <a:pt x="283" y="416"/>
                      </a:lnTo>
                      <a:lnTo>
                        <a:pt x="286" y="411"/>
                      </a:lnTo>
                      <a:lnTo>
                        <a:pt x="287" y="416"/>
                      </a:lnTo>
                      <a:lnTo>
                        <a:pt x="293" y="422"/>
                      </a:lnTo>
                      <a:lnTo>
                        <a:pt x="294" y="427"/>
                      </a:lnTo>
                      <a:lnTo>
                        <a:pt x="294" y="432"/>
                      </a:lnTo>
                      <a:lnTo>
                        <a:pt x="291" y="438"/>
                      </a:lnTo>
                      <a:lnTo>
                        <a:pt x="294" y="443"/>
                      </a:lnTo>
                      <a:lnTo>
                        <a:pt x="287" y="450"/>
                      </a:lnTo>
                      <a:lnTo>
                        <a:pt x="290" y="446"/>
                      </a:lnTo>
                      <a:lnTo>
                        <a:pt x="289" y="441"/>
                      </a:lnTo>
                      <a:lnTo>
                        <a:pt x="285" y="435"/>
                      </a:lnTo>
                      <a:lnTo>
                        <a:pt x="280" y="435"/>
                      </a:lnTo>
                      <a:lnTo>
                        <a:pt x="275" y="436"/>
                      </a:lnTo>
                      <a:lnTo>
                        <a:pt x="272" y="431"/>
                      </a:lnTo>
                      <a:lnTo>
                        <a:pt x="267" y="424"/>
                      </a:lnTo>
                      <a:lnTo>
                        <a:pt x="261" y="415"/>
                      </a:lnTo>
                      <a:lnTo>
                        <a:pt x="256" y="417"/>
                      </a:lnTo>
                      <a:lnTo>
                        <a:pt x="249" y="419"/>
                      </a:lnTo>
                      <a:lnTo>
                        <a:pt x="233" y="415"/>
                      </a:lnTo>
                      <a:lnTo>
                        <a:pt x="222" y="409"/>
                      </a:lnTo>
                      <a:lnTo>
                        <a:pt x="217" y="408"/>
                      </a:lnTo>
                      <a:lnTo>
                        <a:pt x="211" y="409"/>
                      </a:lnTo>
                      <a:lnTo>
                        <a:pt x="211" y="415"/>
                      </a:lnTo>
                      <a:lnTo>
                        <a:pt x="217" y="420"/>
                      </a:lnTo>
                      <a:lnTo>
                        <a:pt x="221" y="422"/>
                      </a:lnTo>
                      <a:lnTo>
                        <a:pt x="221" y="427"/>
                      </a:lnTo>
                      <a:lnTo>
                        <a:pt x="226" y="427"/>
                      </a:lnTo>
                      <a:lnTo>
                        <a:pt x="228" y="432"/>
                      </a:lnTo>
                      <a:lnTo>
                        <a:pt x="238" y="442"/>
                      </a:lnTo>
                      <a:lnTo>
                        <a:pt x="242" y="447"/>
                      </a:lnTo>
                      <a:lnTo>
                        <a:pt x="245" y="453"/>
                      </a:lnTo>
                      <a:lnTo>
                        <a:pt x="244" y="458"/>
                      </a:lnTo>
                      <a:lnTo>
                        <a:pt x="244" y="462"/>
                      </a:lnTo>
                      <a:lnTo>
                        <a:pt x="255" y="470"/>
                      </a:lnTo>
                      <a:lnTo>
                        <a:pt x="260" y="470"/>
                      </a:lnTo>
                      <a:lnTo>
                        <a:pt x="266" y="473"/>
                      </a:lnTo>
                      <a:lnTo>
                        <a:pt x="270" y="478"/>
                      </a:lnTo>
                      <a:lnTo>
                        <a:pt x="272" y="488"/>
                      </a:lnTo>
                      <a:lnTo>
                        <a:pt x="279" y="488"/>
                      </a:lnTo>
                      <a:lnTo>
                        <a:pt x="283" y="491"/>
                      </a:lnTo>
                      <a:lnTo>
                        <a:pt x="289" y="496"/>
                      </a:lnTo>
                      <a:lnTo>
                        <a:pt x="291" y="502"/>
                      </a:lnTo>
                      <a:lnTo>
                        <a:pt x="291" y="507"/>
                      </a:lnTo>
                      <a:lnTo>
                        <a:pt x="295" y="512"/>
                      </a:lnTo>
                      <a:lnTo>
                        <a:pt x="301" y="516"/>
                      </a:lnTo>
                      <a:lnTo>
                        <a:pt x="306" y="511"/>
                      </a:lnTo>
                      <a:lnTo>
                        <a:pt x="313" y="511"/>
                      </a:lnTo>
                      <a:lnTo>
                        <a:pt x="318" y="512"/>
                      </a:lnTo>
                      <a:lnTo>
                        <a:pt x="324" y="516"/>
                      </a:lnTo>
                      <a:lnTo>
                        <a:pt x="325" y="512"/>
                      </a:lnTo>
                      <a:lnTo>
                        <a:pt x="331" y="506"/>
                      </a:lnTo>
                      <a:lnTo>
                        <a:pt x="332" y="500"/>
                      </a:lnTo>
                      <a:lnTo>
                        <a:pt x="335" y="499"/>
                      </a:lnTo>
                      <a:lnTo>
                        <a:pt x="336" y="504"/>
                      </a:lnTo>
                      <a:lnTo>
                        <a:pt x="333" y="510"/>
                      </a:lnTo>
                      <a:lnTo>
                        <a:pt x="328" y="514"/>
                      </a:lnTo>
                      <a:lnTo>
                        <a:pt x="332" y="514"/>
                      </a:lnTo>
                      <a:lnTo>
                        <a:pt x="333" y="521"/>
                      </a:lnTo>
                      <a:lnTo>
                        <a:pt x="336" y="525"/>
                      </a:lnTo>
                      <a:lnTo>
                        <a:pt x="336" y="530"/>
                      </a:lnTo>
                      <a:lnTo>
                        <a:pt x="344" y="541"/>
                      </a:lnTo>
                      <a:lnTo>
                        <a:pt x="362" y="559"/>
                      </a:lnTo>
                      <a:lnTo>
                        <a:pt x="374" y="568"/>
                      </a:lnTo>
                      <a:lnTo>
                        <a:pt x="379" y="568"/>
                      </a:lnTo>
                      <a:lnTo>
                        <a:pt x="384" y="576"/>
                      </a:lnTo>
                      <a:lnTo>
                        <a:pt x="386" y="583"/>
                      </a:lnTo>
                      <a:lnTo>
                        <a:pt x="390" y="588"/>
                      </a:lnTo>
                      <a:lnTo>
                        <a:pt x="393" y="594"/>
                      </a:lnTo>
                      <a:lnTo>
                        <a:pt x="397" y="611"/>
                      </a:lnTo>
                      <a:lnTo>
                        <a:pt x="397" y="624"/>
                      </a:lnTo>
                      <a:lnTo>
                        <a:pt x="396" y="629"/>
                      </a:lnTo>
                      <a:lnTo>
                        <a:pt x="392" y="651"/>
                      </a:lnTo>
                      <a:lnTo>
                        <a:pt x="388" y="655"/>
                      </a:lnTo>
                      <a:lnTo>
                        <a:pt x="385" y="660"/>
                      </a:lnTo>
                      <a:lnTo>
                        <a:pt x="386" y="664"/>
                      </a:lnTo>
                      <a:lnTo>
                        <a:pt x="378" y="681"/>
                      </a:lnTo>
                      <a:lnTo>
                        <a:pt x="384" y="675"/>
                      </a:lnTo>
                      <a:lnTo>
                        <a:pt x="385" y="671"/>
                      </a:lnTo>
                      <a:lnTo>
                        <a:pt x="384" y="678"/>
                      </a:lnTo>
                      <a:lnTo>
                        <a:pt x="385" y="690"/>
                      </a:lnTo>
                      <a:lnTo>
                        <a:pt x="388" y="685"/>
                      </a:lnTo>
                      <a:lnTo>
                        <a:pt x="388" y="689"/>
                      </a:lnTo>
                      <a:lnTo>
                        <a:pt x="393" y="690"/>
                      </a:lnTo>
                      <a:lnTo>
                        <a:pt x="397" y="697"/>
                      </a:lnTo>
                      <a:lnTo>
                        <a:pt x="401" y="708"/>
                      </a:lnTo>
                      <a:lnTo>
                        <a:pt x="407" y="708"/>
                      </a:lnTo>
                      <a:lnTo>
                        <a:pt x="413" y="706"/>
                      </a:lnTo>
                      <a:lnTo>
                        <a:pt x="415" y="712"/>
                      </a:lnTo>
                      <a:lnTo>
                        <a:pt x="415" y="719"/>
                      </a:lnTo>
                      <a:lnTo>
                        <a:pt x="417" y="721"/>
                      </a:lnTo>
                      <a:lnTo>
                        <a:pt x="423" y="724"/>
                      </a:lnTo>
                      <a:lnTo>
                        <a:pt x="426" y="729"/>
                      </a:lnTo>
                      <a:lnTo>
                        <a:pt x="431" y="733"/>
                      </a:lnTo>
                      <a:lnTo>
                        <a:pt x="426" y="731"/>
                      </a:lnTo>
                      <a:lnTo>
                        <a:pt x="431" y="735"/>
                      </a:lnTo>
                      <a:lnTo>
                        <a:pt x="440" y="743"/>
                      </a:lnTo>
                      <a:lnTo>
                        <a:pt x="446" y="746"/>
                      </a:lnTo>
                      <a:lnTo>
                        <a:pt x="457" y="755"/>
                      </a:lnTo>
                      <a:lnTo>
                        <a:pt x="461" y="762"/>
                      </a:lnTo>
                      <a:lnTo>
                        <a:pt x="462" y="762"/>
                      </a:lnTo>
                      <a:lnTo>
                        <a:pt x="462" y="765"/>
                      </a:lnTo>
                      <a:lnTo>
                        <a:pt x="533" y="765"/>
                      </a:lnTo>
                      <a:lnTo>
                        <a:pt x="533" y="761"/>
                      </a:lnTo>
                      <a:lnTo>
                        <a:pt x="519" y="747"/>
                      </a:lnTo>
                      <a:lnTo>
                        <a:pt x="516" y="742"/>
                      </a:lnTo>
                      <a:lnTo>
                        <a:pt x="511" y="744"/>
                      </a:lnTo>
                      <a:lnTo>
                        <a:pt x="510" y="748"/>
                      </a:lnTo>
                      <a:lnTo>
                        <a:pt x="511" y="754"/>
                      </a:lnTo>
                      <a:lnTo>
                        <a:pt x="507" y="759"/>
                      </a:lnTo>
                      <a:lnTo>
                        <a:pt x="502" y="759"/>
                      </a:lnTo>
                      <a:lnTo>
                        <a:pt x="502" y="754"/>
                      </a:lnTo>
                      <a:lnTo>
                        <a:pt x="507" y="754"/>
                      </a:lnTo>
                      <a:lnTo>
                        <a:pt x="496" y="751"/>
                      </a:lnTo>
                      <a:lnTo>
                        <a:pt x="491" y="748"/>
                      </a:lnTo>
                      <a:lnTo>
                        <a:pt x="484" y="738"/>
                      </a:lnTo>
                      <a:lnTo>
                        <a:pt x="483" y="732"/>
                      </a:lnTo>
                      <a:lnTo>
                        <a:pt x="484" y="728"/>
                      </a:lnTo>
                      <a:lnTo>
                        <a:pt x="481" y="723"/>
                      </a:lnTo>
                      <a:lnTo>
                        <a:pt x="481" y="713"/>
                      </a:lnTo>
                      <a:lnTo>
                        <a:pt x="489" y="702"/>
                      </a:lnTo>
                      <a:lnTo>
                        <a:pt x="489" y="697"/>
                      </a:lnTo>
                      <a:lnTo>
                        <a:pt x="483" y="681"/>
                      </a:lnTo>
                      <a:lnTo>
                        <a:pt x="478" y="676"/>
                      </a:lnTo>
                      <a:lnTo>
                        <a:pt x="476" y="671"/>
                      </a:lnTo>
                      <a:lnTo>
                        <a:pt x="473" y="660"/>
                      </a:lnTo>
                      <a:lnTo>
                        <a:pt x="474" y="656"/>
                      </a:lnTo>
                      <a:lnTo>
                        <a:pt x="473" y="651"/>
                      </a:lnTo>
                      <a:lnTo>
                        <a:pt x="473" y="645"/>
                      </a:lnTo>
                      <a:lnTo>
                        <a:pt x="472" y="640"/>
                      </a:lnTo>
                      <a:lnTo>
                        <a:pt x="466" y="639"/>
                      </a:lnTo>
                      <a:lnTo>
                        <a:pt x="464" y="634"/>
                      </a:lnTo>
                      <a:lnTo>
                        <a:pt x="461" y="624"/>
                      </a:lnTo>
                      <a:lnTo>
                        <a:pt x="457" y="618"/>
                      </a:lnTo>
                      <a:lnTo>
                        <a:pt x="457" y="613"/>
                      </a:lnTo>
                      <a:lnTo>
                        <a:pt x="453" y="602"/>
                      </a:lnTo>
                      <a:lnTo>
                        <a:pt x="454" y="599"/>
                      </a:lnTo>
                      <a:lnTo>
                        <a:pt x="457" y="594"/>
                      </a:lnTo>
                      <a:lnTo>
                        <a:pt x="453" y="577"/>
                      </a:lnTo>
                      <a:lnTo>
                        <a:pt x="455" y="572"/>
                      </a:lnTo>
                      <a:lnTo>
                        <a:pt x="451" y="561"/>
                      </a:lnTo>
                      <a:lnTo>
                        <a:pt x="451" y="554"/>
                      </a:lnTo>
                      <a:lnTo>
                        <a:pt x="446" y="550"/>
                      </a:lnTo>
                      <a:lnTo>
                        <a:pt x="446" y="540"/>
                      </a:lnTo>
                      <a:lnTo>
                        <a:pt x="439" y="533"/>
                      </a:lnTo>
                      <a:lnTo>
                        <a:pt x="431" y="522"/>
                      </a:lnTo>
                      <a:lnTo>
                        <a:pt x="427" y="522"/>
                      </a:lnTo>
                      <a:lnTo>
                        <a:pt x="427" y="533"/>
                      </a:lnTo>
                      <a:lnTo>
                        <a:pt x="430" y="538"/>
                      </a:lnTo>
                      <a:lnTo>
                        <a:pt x="432" y="544"/>
                      </a:lnTo>
                      <a:lnTo>
                        <a:pt x="434" y="548"/>
                      </a:lnTo>
                      <a:lnTo>
                        <a:pt x="428" y="548"/>
                      </a:lnTo>
                      <a:lnTo>
                        <a:pt x="427" y="544"/>
                      </a:lnTo>
                      <a:lnTo>
                        <a:pt x="424" y="538"/>
                      </a:lnTo>
                      <a:lnTo>
                        <a:pt x="423" y="533"/>
                      </a:lnTo>
                      <a:lnTo>
                        <a:pt x="426" y="527"/>
                      </a:lnTo>
                      <a:lnTo>
                        <a:pt x="419" y="516"/>
                      </a:lnTo>
                      <a:lnTo>
                        <a:pt x="419" y="511"/>
                      </a:lnTo>
                      <a:lnTo>
                        <a:pt x="424" y="506"/>
                      </a:lnTo>
                      <a:lnTo>
                        <a:pt x="416" y="499"/>
                      </a:lnTo>
                      <a:lnTo>
                        <a:pt x="405" y="492"/>
                      </a:lnTo>
                      <a:lnTo>
                        <a:pt x="408" y="487"/>
                      </a:lnTo>
                      <a:lnTo>
                        <a:pt x="403" y="474"/>
                      </a:lnTo>
                      <a:lnTo>
                        <a:pt x="404" y="469"/>
                      </a:lnTo>
                      <a:lnTo>
                        <a:pt x="401" y="465"/>
                      </a:lnTo>
                      <a:lnTo>
                        <a:pt x="396" y="461"/>
                      </a:lnTo>
                      <a:lnTo>
                        <a:pt x="379" y="445"/>
                      </a:lnTo>
                      <a:lnTo>
                        <a:pt x="378" y="439"/>
                      </a:lnTo>
                      <a:lnTo>
                        <a:pt x="375" y="434"/>
                      </a:lnTo>
                      <a:lnTo>
                        <a:pt x="378" y="423"/>
                      </a:lnTo>
                      <a:lnTo>
                        <a:pt x="375" y="420"/>
                      </a:lnTo>
                      <a:lnTo>
                        <a:pt x="377" y="404"/>
                      </a:lnTo>
                      <a:lnTo>
                        <a:pt x="374" y="400"/>
                      </a:lnTo>
                      <a:lnTo>
                        <a:pt x="377" y="388"/>
                      </a:lnTo>
                      <a:lnTo>
                        <a:pt x="374" y="384"/>
                      </a:lnTo>
                      <a:lnTo>
                        <a:pt x="369" y="382"/>
                      </a:lnTo>
                      <a:lnTo>
                        <a:pt x="363" y="379"/>
                      </a:lnTo>
                      <a:lnTo>
                        <a:pt x="360" y="375"/>
                      </a:lnTo>
                      <a:lnTo>
                        <a:pt x="360" y="370"/>
                      </a:lnTo>
                      <a:lnTo>
                        <a:pt x="358" y="363"/>
                      </a:lnTo>
                      <a:lnTo>
                        <a:pt x="358" y="354"/>
                      </a:lnTo>
                      <a:lnTo>
                        <a:pt x="352" y="350"/>
                      </a:lnTo>
                      <a:lnTo>
                        <a:pt x="347" y="348"/>
                      </a:lnTo>
                      <a:lnTo>
                        <a:pt x="347" y="343"/>
                      </a:lnTo>
                      <a:lnTo>
                        <a:pt x="344" y="337"/>
                      </a:lnTo>
                      <a:lnTo>
                        <a:pt x="340" y="336"/>
                      </a:lnTo>
                      <a:lnTo>
                        <a:pt x="336" y="340"/>
                      </a:lnTo>
                      <a:lnTo>
                        <a:pt x="336" y="333"/>
                      </a:lnTo>
                      <a:lnTo>
                        <a:pt x="336" y="329"/>
                      </a:lnTo>
                      <a:lnTo>
                        <a:pt x="336" y="324"/>
                      </a:lnTo>
                      <a:lnTo>
                        <a:pt x="332" y="318"/>
                      </a:lnTo>
                      <a:lnTo>
                        <a:pt x="331" y="312"/>
                      </a:lnTo>
                      <a:lnTo>
                        <a:pt x="332" y="308"/>
                      </a:lnTo>
                      <a:lnTo>
                        <a:pt x="325" y="295"/>
                      </a:lnTo>
                      <a:lnTo>
                        <a:pt x="316" y="287"/>
                      </a:lnTo>
                      <a:lnTo>
                        <a:pt x="308" y="276"/>
                      </a:lnTo>
                      <a:lnTo>
                        <a:pt x="301" y="266"/>
                      </a:lnTo>
                      <a:lnTo>
                        <a:pt x="295" y="260"/>
                      </a:lnTo>
                      <a:lnTo>
                        <a:pt x="291" y="259"/>
                      </a:lnTo>
                      <a:lnTo>
                        <a:pt x="287" y="255"/>
                      </a:lnTo>
                      <a:lnTo>
                        <a:pt x="287" y="249"/>
                      </a:lnTo>
                      <a:lnTo>
                        <a:pt x="279" y="238"/>
                      </a:lnTo>
                      <a:lnTo>
                        <a:pt x="275" y="222"/>
                      </a:lnTo>
                      <a:lnTo>
                        <a:pt x="276" y="217"/>
                      </a:lnTo>
                      <a:lnTo>
                        <a:pt x="280" y="200"/>
                      </a:lnTo>
                      <a:lnTo>
                        <a:pt x="280" y="191"/>
                      </a:lnTo>
                      <a:lnTo>
                        <a:pt x="279" y="186"/>
                      </a:lnTo>
                      <a:lnTo>
                        <a:pt x="282" y="169"/>
                      </a:lnTo>
                      <a:lnTo>
                        <a:pt x="282" y="164"/>
                      </a:lnTo>
                      <a:lnTo>
                        <a:pt x="279" y="160"/>
                      </a:lnTo>
                      <a:lnTo>
                        <a:pt x="275" y="154"/>
                      </a:lnTo>
                      <a:lnTo>
                        <a:pt x="276" y="150"/>
                      </a:lnTo>
                      <a:lnTo>
                        <a:pt x="274" y="145"/>
                      </a:lnTo>
                      <a:lnTo>
                        <a:pt x="274" y="139"/>
                      </a:lnTo>
                      <a:lnTo>
                        <a:pt x="278" y="123"/>
                      </a:lnTo>
                      <a:lnTo>
                        <a:pt x="280" y="118"/>
                      </a:lnTo>
                      <a:lnTo>
                        <a:pt x="280" y="114"/>
                      </a:lnTo>
                      <a:lnTo>
                        <a:pt x="282" y="110"/>
                      </a:lnTo>
                      <a:lnTo>
                        <a:pt x="287" y="104"/>
                      </a:lnTo>
                      <a:lnTo>
                        <a:pt x="287" y="95"/>
                      </a:lnTo>
                      <a:lnTo>
                        <a:pt x="282" y="84"/>
                      </a:lnTo>
                      <a:lnTo>
                        <a:pt x="276" y="78"/>
                      </a:lnTo>
                      <a:lnTo>
                        <a:pt x="275" y="74"/>
                      </a:lnTo>
                      <a:lnTo>
                        <a:pt x="276" y="78"/>
                      </a:lnTo>
                      <a:lnTo>
                        <a:pt x="286" y="84"/>
                      </a:lnTo>
                      <a:lnTo>
                        <a:pt x="290" y="89"/>
                      </a:lnTo>
                      <a:lnTo>
                        <a:pt x="295" y="95"/>
                      </a:lnTo>
                      <a:lnTo>
                        <a:pt x="299" y="96"/>
                      </a:lnTo>
                      <a:lnTo>
                        <a:pt x="305" y="99"/>
                      </a:lnTo>
                      <a:lnTo>
                        <a:pt x="309" y="104"/>
                      </a:lnTo>
                      <a:lnTo>
                        <a:pt x="324" y="120"/>
                      </a:lnTo>
                      <a:lnTo>
                        <a:pt x="328" y="122"/>
                      </a:lnTo>
                      <a:lnTo>
                        <a:pt x="333" y="125"/>
                      </a:lnTo>
                      <a:lnTo>
                        <a:pt x="339" y="123"/>
                      </a:lnTo>
                      <a:lnTo>
                        <a:pt x="344" y="119"/>
                      </a:lnTo>
                      <a:lnTo>
                        <a:pt x="344" y="114"/>
                      </a:lnTo>
                      <a:lnTo>
                        <a:pt x="344" y="118"/>
                      </a:lnTo>
                      <a:lnTo>
                        <a:pt x="350" y="119"/>
                      </a:lnTo>
                      <a:lnTo>
                        <a:pt x="360" y="126"/>
                      </a:lnTo>
                      <a:lnTo>
                        <a:pt x="365" y="131"/>
                      </a:lnTo>
                      <a:lnTo>
                        <a:pt x="363" y="137"/>
                      </a:lnTo>
                      <a:lnTo>
                        <a:pt x="362" y="142"/>
                      </a:lnTo>
                      <a:lnTo>
                        <a:pt x="370" y="148"/>
                      </a:lnTo>
                      <a:lnTo>
                        <a:pt x="384" y="153"/>
                      </a:lnTo>
                      <a:lnTo>
                        <a:pt x="388" y="152"/>
                      </a:lnTo>
                      <a:lnTo>
                        <a:pt x="392" y="157"/>
                      </a:lnTo>
                      <a:lnTo>
                        <a:pt x="397" y="157"/>
                      </a:lnTo>
                      <a:lnTo>
                        <a:pt x="400" y="165"/>
                      </a:lnTo>
                      <a:lnTo>
                        <a:pt x="398" y="171"/>
                      </a:lnTo>
                      <a:lnTo>
                        <a:pt x="396" y="176"/>
                      </a:lnTo>
                      <a:lnTo>
                        <a:pt x="393" y="171"/>
                      </a:lnTo>
                      <a:lnTo>
                        <a:pt x="394" y="176"/>
                      </a:lnTo>
                      <a:lnTo>
                        <a:pt x="394" y="183"/>
                      </a:lnTo>
                      <a:lnTo>
                        <a:pt x="392" y="188"/>
                      </a:lnTo>
                      <a:lnTo>
                        <a:pt x="390" y="194"/>
                      </a:lnTo>
                      <a:lnTo>
                        <a:pt x="392" y="203"/>
                      </a:lnTo>
                      <a:lnTo>
                        <a:pt x="398" y="218"/>
                      </a:lnTo>
                      <a:lnTo>
                        <a:pt x="401" y="224"/>
                      </a:lnTo>
                      <a:lnTo>
                        <a:pt x="403" y="230"/>
                      </a:lnTo>
                      <a:lnTo>
                        <a:pt x="401" y="234"/>
                      </a:lnTo>
                      <a:lnTo>
                        <a:pt x="405" y="241"/>
                      </a:lnTo>
                      <a:lnTo>
                        <a:pt x="407" y="245"/>
                      </a:lnTo>
                      <a:lnTo>
                        <a:pt x="405" y="256"/>
                      </a:lnTo>
                      <a:lnTo>
                        <a:pt x="407" y="268"/>
                      </a:lnTo>
                      <a:lnTo>
                        <a:pt x="409" y="272"/>
                      </a:lnTo>
                      <a:lnTo>
                        <a:pt x="411" y="278"/>
                      </a:lnTo>
                      <a:lnTo>
                        <a:pt x="423" y="309"/>
                      </a:lnTo>
                      <a:lnTo>
                        <a:pt x="420" y="314"/>
                      </a:lnTo>
                      <a:lnTo>
                        <a:pt x="422" y="320"/>
                      </a:lnTo>
                      <a:lnTo>
                        <a:pt x="423" y="320"/>
                      </a:lnTo>
                      <a:lnTo>
                        <a:pt x="427" y="320"/>
                      </a:lnTo>
                      <a:lnTo>
                        <a:pt x="434" y="323"/>
                      </a:lnTo>
                      <a:lnTo>
                        <a:pt x="434" y="328"/>
                      </a:lnTo>
                      <a:lnTo>
                        <a:pt x="432" y="332"/>
                      </a:lnTo>
                      <a:lnTo>
                        <a:pt x="434" y="336"/>
                      </a:lnTo>
                      <a:lnTo>
                        <a:pt x="434" y="347"/>
                      </a:lnTo>
                      <a:lnTo>
                        <a:pt x="440" y="361"/>
                      </a:lnTo>
                      <a:lnTo>
                        <a:pt x="451" y="370"/>
                      </a:lnTo>
                      <a:lnTo>
                        <a:pt x="446" y="370"/>
                      </a:lnTo>
                      <a:lnTo>
                        <a:pt x="447" y="374"/>
                      </a:lnTo>
                      <a:lnTo>
                        <a:pt x="454" y="384"/>
                      </a:lnTo>
                      <a:lnTo>
                        <a:pt x="457" y="389"/>
                      </a:lnTo>
                      <a:lnTo>
                        <a:pt x="458" y="393"/>
                      </a:lnTo>
                      <a:lnTo>
                        <a:pt x="462" y="400"/>
                      </a:lnTo>
                      <a:lnTo>
                        <a:pt x="473" y="405"/>
                      </a:lnTo>
                      <a:lnTo>
                        <a:pt x="477" y="407"/>
                      </a:lnTo>
                      <a:lnTo>
                        <a:pt x="474" y="411"/>
                      </a:lnTo>
                      <a:lnTo>
                        <a:pt x="478" y="417"/>
                      </a:lnTo>
                      <a:lnTo>
                        <a:pt x="485" y="432"/>
                      </a:lnTo>
                      <a:lnTo>
                        <a:pt x="495" y="443"/>
                      </a:lnTo>
                      <a:lnTo>
                        <a:pt x="504" y="446"/>
                      </a:lnTo>
                      <a:lnTo>
                        <a:pt x="506" y="451"/>
                      </a:lnTo>
                      <a:lnTo>
                        <a:pt x="510" y="457"/>
                      </a:lnTo>
                      <a:lnTo>
                        <a:pt x="511" y="455"/>
                      </a:lnTo>
                      <a:lnTo>
                        <a:pt x="511" y="450"/>
                      </a:lnTo>
                      <a:lnTo>
                        <a:pt x="514" y="449"/>
                      </a:lnTo>
                      <a:lnTo>
                        <a:pt x="514" y="447"/>
                      </a:lnTo>
                      <a:lnTo>
                        <a:pt x="515" y="447"/>
                      </a:lnTo>
                      <a:lnTo>
                        <a:pt x="515" y="449"/>
                      </a:lnTo>
                      <a:lnTo>
                        <a:pt x="514" y="451"/>
                      </a:lnTo>
                      <a:lnTo>
                        <a:pt x="518" y="450"/>
                      </a:lnTo>
                      <a:lnTo>
                        <a:pt x="525" y="453"/>
                      </a:lnTo>
                      <a:lnTo>
                        <a:pt x="530" y="457"/>
                      </a:lnTo>
                      <a:lnTo>
                        <a:pt x="530" y="455"/>
                      </a:lnTo>
                      <a:lnTo>
                        <a:pt x="535" y="460"/>
                      </a:lnTo>
                      <a:lnTo>
                        <a:pt x="530" y="462"/>
                      </a:lnTo>
                      <a:lnTo>
                        <a:pt x="531" y="468"/>
                      </a:lnTo>
                      <a:lnTo>
                        <a:pt x="526" y="473"/>
                      </a:lnTo>
                      <a:lnTo>
                        <a:pt x="526" y="474"/>
                      </a:lnTo>
                      <a:lnTo>
                        <a:pt x="527" y="485"/>
                      </a:lnTo>
                      <a:lnTo>
                        <a:pt x="529" y="496"/>
                      </a:lnTo>
                      <a:lnTo>
                        <a:pt x="533" y="499"/>
                      </a:lnTo>
                      <a:lnTo>
                        <a:pt x="531" y="504"/>
                      </a:lnTo>
                      <a:lnTo>
                        <a:pt x="535" y="506"/>
                      </a:lnTo>
                      <a:lnTo>
                        <a:pt x="544" y="516"/>
                      </a:lnTo>
                      <a:lnTo>
                        <a:pt x="560" y="525"/>
                      </a:lnTo>
                      <a:lnTo>
                        <a:pt x="567" y="525"/>
                      </a:lnTo>
                      <a:lnTo>
                        <a:pt x="569" y="526"/>
                      </a:lnTo>
                      <a:lnTo>
                        <a:pt x="571" y="531"/>
                      </a:lnTo>
                      <a:lnTo>
                        <a:pt x="568" y="534"/>
                      </a:lnTo>
                      <a:lnTo>
                        <a:pt x="571" y="540"/>
                      </a:lnTo>
                      <a:lnTo>
                        <a:pt x="573" y="550"/>
                      </a:lnTo>
                      <a:lnTo>
                        <a:pt x="576" y="556"/>
                      </a:lnTo>
                      <a:lnTo>
                        <a:pt x="579" y="560"/>
                      </a:lnTo>
                      <a:lnTo>
                        <a:pt x="584" y="563"/>
                      </a:lnTo>
                      <a:lnTo>
                        <a:pt x="588" y="560"/>
                      </a:lnTo>
                      <a:lnTo>
                        <a:pt x="598" y="557"/>
                      </a:lnTo>
                      <a:lnTo>
                        <a:pt x="599" y="564"/>
                      </a:lnTo>
                      <a:lnTo>
                        <a:pt x="605" y="568"/>
                      </a:lnTo>
                      <a:lnTo>
                        <a:pt x="613" y="577"/>
                      </a:lnTo>
                      <a:lnTo>
                        <a:pt x="614" y="588"/>
                      </a:lnTo>
                      <a:lnTo>
                        <a:pt x="618" y="590"/>
                      </a:lnTo>
                      <a:lnTo>
                        <a:pt x="621" y="594"/>
                      </a:lnTo>
                      <a:lnTo>
                        <a:pt x="622" y="599"/>
                      </a:lnTo>
                      <a:lnTo>
                        <a:pt x="622" y="605"/>
                      </a:lnTo>
                      <a:lnTo>
                        <a:pt x="617" y="601"/>
                      </a:lnTo>
                      <a:lnTo>
                        <a:pt x="620" y="596"/>
                      </a:lnTo>
                      <a:lnTo>
                        <a:pt x="614" y="595"/>
                      </a:lnTo>
                      <a:lnTo>
                        <a:pt x="613" y="599"/>
                      </a:lnTo>
                      <a:lnTo>
                        <a:pt x="610" y="605"/>
                      </a:lnTo>
                      <a:lnTo>
                        <a:pt x="609" y="601"/>
                      </a:lnTo>
                      <a:lnTo>
                        <a:pt x="607" y="601"/>
                      </a:lnTo>
                      <a:lnTo>
                        <a:pt x="595" y="620"/>
                      </a:lnTo>
                      <a:lnTo>
                        <a:pt x="594" y="625"/>
                      </a:lnTo>
                      <a:lnTo>
                        <a:pt x="595" y="629"/>
                      </a:lnTo>
                      <a:lnTo>
                        <a:pt x="592" y="633"/>
                      </a:lnTo>
                      <a:lnTo>
                        <a:pt x="595" y="644"/>
                      </a:lnTo>
                      <a:lnTo>
                        <a:pt x="596" y="639"/>
                      </a:lnTo>
                      <a:lnTo>
                        <a:pt x="602" y="640"/>
                      </a:lnTo>
                      <a:lnTo>
                        <a:pt x="603" y="645"/>
                      </a:lnTo>
                      <a:lnTo>
                        <a:pt x="596" y="647"/>
                      </a:lnTo>
                      <a:lnTo>
                        <a:pt x="607" y="651"/>
                      </a:lnTo>
                      <a:lnTo>
                        <a:pt x="611" y="656"/>
                      </a:lnTo>
                      <a:lnTo>
                        <a:pt x="610" y="651"/>
                      </a:lnTo>
                      <a:lnTo>
                        <a:pt x="606" y="645"/>
                      </a:lnTo>
                      <a:lnTo>
                        <a:pt x="611" y="649"/>
                      </a:lnTo>
                      <a:lnTo>
                        <a:pt x="614" y="655"/>
                      </a:lnTo>
                      <a:lnTo>
                        <a:pt x="620" y="653"/>
                      </a:lnTo>
                      <a:lnTo>
                        <a:pt x="625" y="649"/>
                      </a:lnTo>
                      <a:lnTo>
                        <a:pt x="629" y="649"/>
                      </a:lnTo>
                      <a:lnTo>
                        <a:pt x="626" y="655"/>
                      </a:lnTo>
                      <a:lnTo>
                        <a:pt x="621" y="655"/>
                      </a:lnTo>
                      <a:lnTo>
                        <a:pt x="622" y="659"/>
                      </a:lnTo>
                      <a:lnTo>
                        <a:pt x="617" y="659"/>
                      </a:lnTo>
                      <a:lnTo>
                        <a:pt x="618" y="664"/>
                      </a:lnTo>
                      <a:lnTo>
                        <a:pt x="624" y="663"/>
                      </a:lnTo>
                      <a:lnTo>
                        <a:pt x="625" y="667"/>
                      </a:lnTo>
                      <a:lnTo>
                        <a:pt x="630" y="664"/>
                      </a:lnTo>
                      <a:lnTo>
                        <a:pt x="629" y="660"/>
                      </a:lnTo>
                      <a:lnTo>
                        <a:pt x="634" y="659"/>
                      </a:lnTo>
                      <a:lnTo>
                        <a:pt x="640" y="664"/>
                      </a:lnTo>
                      <a:lnTo>
                        <a:pt x="639" y="667"/>
                      </a:lnTo>
                      <a:lnTo>
                        <a:pt x="639" y="672"/>
                      </a:lnTo>
                      <a:lnTo>
                        <a:pt x="644" y="674"/>
                      </a:lnTo>
                      <a:lnTo>
                        <a:pt x="647" y="678"/>
                      </a:lnTo>
                      <a:lnTo>
                        <a:pt x="643" y="676"/>
                      </a:lnTo>
                      <a:lnTo>
                        <a:pt x="662" y="689"/>
                      </a:lnTo>
                      <a:lnTo>
                        <a:pt x="664" y="694"/>
                      </a:lnTo>
                      <a:lnTo>
                        <a:pt x="666" y="689"/>
                      </a:lnTo>
                      <a:lnTo>
                        <a:pt x="667" y="694"/>
                      </a:lnTo>
                      <a:lnTo>
                        <a:pt x="672" y="698"/>
                      </a:lnTo>
                      <a:lnTo>
                        <a:pt x="672" y="694"/>
                      </a:lnTo>
                      <a:lnTo>
                        <a:pt x="676" y="697"/>
                      </a:lnTo>
                      <a:lnTo>
                        <a:pt x="681" y="702"/>
                      </a:lnTo>
                      <a:lnTo>
                        <a:pt x="686" y="704"/>
                      </a:lnTo>
                      <a:lnTo>
                        <a:pt x="693" y="712"/>
                      </a:lnTo>
                      <a:lnTo>
                        <a:pt x="689" y="712"/>
                      </a:lnTo>
                      <a:lnTo>
                        <a:pt x="691" y="716"/>
                      </a:lnTo>
                      <a:lnTo>
                        <a:pt x="690" y="723"/>
                      </a:lnTo>
                      <a:lnTo>
                        <a:pt x="690" y="732"/>
                      </a:lnTo>
                      <a:lnTo>
                        <a:pt x="685" y="729"/>
                      </a:lnTo>
                      <a:lnTo>
                        <a:pt x="689" y="735"/>
                      </a:lnTo>
                      <a:lnTo>
                        <a:pt x="689" y="740"/>
                      </a:lnTo>
                      <a:lnTo>
                        <a:pt x="693" y="746"/>
                      </a:lnTo>
                      <a:lnTo>
                        <a:pt x="698" y="748"/>
                      </a:lnTo>
                      <a:lnTo>
                        <a:pt x="697" y="744"/>
                      </a:lnTo>
                      <a:lnTo>
                        <a:pt x="702" y="747"/>
                      </a:lnTo>
                      <a:lnTo>
                        <a:pt x="708" y="755"/>
                      </a:lnTo>
                      <a:lnTo>
                        <a:pt x="712" y="755"/>
                      </a:lnTo>
                      <a:lnTo>
                        <a:pt x="712" y="757"/>
                      </a:lnTo>
                      <a:lnTo>
                        <a:pt x="717" y="754"/>
                      </a:lnTo>
                      <a:lnTo>
                        <a:pt x="723" y="754"/>
                      </a:lnTo>
                      <a:lnTo>
                        <a:pt x="724" y="762"/>
                      </a:lnTo>
                      <a:lnTo>
                        <a:pt x="725" y="765"/>
                      </a:lnTo>
                      <a:lnTo>
                        <a:pt x="1466" y="765"/>
                      </a:lnTo>
                      <a:lnTo>
                        <a:pt x="1463" y="763"/>
                      </a:lnTo>
                      <a:lnTo>
                        <a:pt x="1459" y="761"/>
                      </a:lnTo>
                      <a:lnTo>
                        <a:pt x="1460" y="759"/>
                      </a:lnTo>
                      <a:lnTo>
                        <a:pt x="1463" y="748"/>
                      </a:lnTo>
                      <a:lnTo>
                        <a:pt x="1458" y="747"/>
                      </a:lnTo>
                      <a:lnTo>
                        <a:pt x="1460" y="740"/>
                      </a:lnTo>
                      <a:lnTo>
                        <a:pt x="1456" y="739"/>
                      </a:lnTo>
                      <a:lnTo>
                        <a:pt x="1460" y="738"/>
                      </a:lnTo>
                      <a:lnTo>
                        <a:pt x="1460" y="732"/>
                      </a:lnTo>
                      <a:lnTo>
                        <a:pt x="1462" y="727"/>
                      </a:lnTo>
                      <a:lnTo>
                        <a:pt x="1467" y="728"/>
                      </a:lnTo>
                      <a:lnTo>
                        <a:pt x="1469" y="733"/>
                      </a:lnTo>
                      <a:lnTo>
                        <a:pt x="1473" y="735"/>
                      </a:lnTo>
                      <a:lnTo>
                        <a:pt x="1477" y="733"/>
                      </a:lnTo>
                      <a:lnTo>
                        <a:pt x="1478" y="728"/>
                      </a:lnTo>
                      <a:lnTo>
                        <a:pt x="1475" y="723"/>
                      </a:lnTo>
                      <a:lnTo>
                        <a:pt x="1479" y="724"/>
                      </a:lnTo>
                      <a:lnTo>
                        <a:pt x="1485" y="725"/>
                      </a:lnTo>
                      <a:lnTo>
                        <a:pt x="1485" y="735"/>
                      </a:lnTo>
                      <a:lnTo>
                        <a:pt x="1478" y="747"/>
                      </a:lnTo>
                      <a:lnTo>
                        <a:pt x="1477" y="751"/>
                      </a:lnTo>
                      <a:lnTo>
                        <a:pt x="1474" y="762"/>
                      </a:lnTo>
                      <a:lnTo>
                        <a:pt x="1473" y="765"/>
                      </a:lnTo>
                      <a:lnTo>
                        <a:pt x="1475" y="762"/>
                      </a:lnTo>
                      <a:lnTo>
                        <a:pt x="1477" y="755"/>
                      </a:lnTo>
                      <a:lnTo>
                        <a:pt x="1481" y="744"/>
                      </a:lnTo>
                      <a:lnTo>
                        <a:pt x="1494" y="723"/>
                      </a:lnTo>
                      <a:lnTo>
                        <a:pt x="1502" y="702"/>
                      </a:lnTo>
                      <a:lnTo>
                        <a:pt x="1504" y="691"/>
                      </a:lnTo>
                      <a:lnTo>
                        <a:pt x="1505" y="681"/>
                      </a:lnTo>
                      <a:lnTo>
                        <a:pt x="1502" y="682"/>
                      </a:lnTo>
                      <a:close/>
                      <a:moveTo>
                        <a:pt x="203" y="366"/>
                      </a:moveTo>
                      <a:lnTo>
                        <a:pt x="204" y="370"/>
                      </a:lnTo>
                      <a:lnTo>
                        <a:pt x="203" y="373"/>
                      </a:lnTo>
                      <a:lnTo>
                        <a:pt x="198" y="377"/>
                      </a:lnTo>
                      <a:lnTo>
                        <a:pt x="194" y="384"/>
                      </a:lnTo>
                      <a:lnTo>
                        <a:pt x="199" y="382"/>
                      </a:lnTo>
                      <a:lnTo>
                        <a:pt x="200" y="388"/>
                      </a:lnTo>
                      <a:lnTo>
                        <a:pt x="206" y="388"/>
                      </a:lnTo>
                      <a:lnTo>
                        <a:pt x="206" y="384"/>
                      </a:lnTo>
                      <a:lnTo>
                        <a:pt x="209" y="377"/>
                      </a:lnTo>
                      <a:lnTo>
                        <a:pt x="210" y="366"/>
                      </a:lnTo>
                      <a:lnTo>
                        <a:pt x="207" y="361"/>
                      </a:lnTo>
                      <a:lnTo>
                        <a:pt x="203" y="366"/>
                      </a:lnTo>
                      <a:close/>
                      <a:moveTo>
                        <a:pt x="384" y="374"/>
                      </a:moveTo>
                      <a:lnTo>
                        <a:pt x="385" y="373"/>
                      </a:lnTo>
                      <a:lnTo>
                        <a:pt x="379" y="370"/>
                      </a:lnTo>
                      <a:lnTo>
                        <a:pt x="384" y="374"/>
                      </a:lnTo>
                      <a:close/>
                      <a:moveTo>
                        <a:pt x="352" y="297"/>
                      </a:moveTo>
                      <a:lnTo>
                        <a:pt x="346" y="287"/>
                      </a:lnTo>
                      <a:lnTo>
                        <a:pt x="340" y="289"/>
                      </a:lnTo>
                      <a:lnTo>
                        <a:pt x="339" y="294"/>
                      </a:lnTo>
                      <a:lnTo>
                        <a:pt x="341" y="306"/>
                      </a:lnTo>
                      <a:lnTo>
                        <a:pt x="346" y="310"/>
                      </a:lnTo>
                      <a:lnTo>
                        <a:pt x="347" y="316"/>
                      </a:lnTo>
                      <a:lnTo>
                        <a:pt x="359" y="332"/>
                      </a:lnTo>
                      <a:lnTo>
                        <a:pt x="365" y="336"/>
                      </a:lnTo>
                      <a:lnTo>
                        <a:pt x="365" y="335"/>
                      </a:lnTo>
                      <a:lnTo>
                        <a:pt x="363" y="329"/>
                      </a:lnTo>
                      <a:lnTo>
                        <a:pt x="362" y="323"/>
                      </a:lnTo>
                      <a:lnTo>
                        <a:pt x="363" y="317"/>
                      </a:lnTo>
                      <a:lnTo>
                        <a:pt x="362" y="312"/>
                      </a:lnTo>
                      <a:lnTo>
                        <a:pt x="356" y="310"/>
                      </a:lnTo>
                      <a:lnTo>
                        <a:pt x="351" y="306"/>
                      </a:lnTo>
                      <a:lnTo>
                        <a:pt x="354" y="302"/>
                      </a:lnTo>
                      <a:lnTo>
                        <a:pt x="352" y="297"/>
                      </a:lnTo>
                      <a:close/>
                      <a:moveTo>
                        <a:pt x="398" y="370"/>
                      </a:moveTo>
                      <a:lnTo>
                        <a:pt x="400" y="370"/>
                      </a:lnTo>
                      <a:lnTo>
                        <a:pt x="398" y="366"/>
                      </a:lnTo>
                      <a:lnTo>
                        <a:pt x="398" y="370"/>
                      </a:lnTo>
                      <a:close/>
                      <a:moveTo>
                        <a:pt x="426" y="328"/>
                      </a:moveTo>
                      <a:lnTo>
                        <a:pt x="420" y="329"/>
                      </a:lnTo>
                      <a:lnTo>
                        <a:pt x="415" y="329"/>
                      </a:lnTo>
                      <a:lnTo>
                        <a:pt x="412" y="335"/>
                      </a:lnTo>
                      <a:lnTo>
                        <a:pt x="409" y="346"/>
                      </a:lnTo>
                      <a:lnTo>
                        <a:pt x="404" y="355"/>
                      </a:lnTo>
                      <a:lnTo>
                        <a:pt x="420" y="367"/>
                      </a:lnTo>
                      <a:lnTo>
                        <a:pt x="424" y="365"/>
                      </a:lnTo>
                      <a:lnTo>
                        <a:pt x="424" y="359"/>
                      </a:lnTo>
                      <a:lnTo>
                        <a:pt x="428" y="354"/>
                      </a:lnTo>
                      <a:lnTo>
                        <a:pt x="430" y="348"/>
                      </a:lnTo>
                      <a:lnTo>
                        <a:pt x="430" y="343"/>
                      </a:lnTo>
                      <a:lnTo>
                        <a:pt x="428" y="337"/>
                      </a:lnTo>
                      <a:lnTo>
                        <a:pt x="428" y="333"/>
                      </a:lnTo>
                      <a:lnTo>
                        <a:pt x="426" y="328"/>
                      </a:lnTo>
                      <a:close/>
                      <a:moveTo>
                        <a:pt x="381" y="693"/>
                      </a:moveTo>
                      <a:lnTo>
                        <a:pt x="377" y="682"/>
                      </a:lnTo>
                      <a:lnTo>
                        <a:pt x="379" y="676"/>
                      </a:lnTo>
                      <a:lnTo>
                        <a:pt x="379" y="672"/>
                      </a:lnTo>
                      <a:lnTo>
                        <a:pt x="388" y="651"/>
                      </a:lnTo>
                      <a:lnTo>
                        <a:pt x="386" y="649"/>
                      </a:lnTo>
                      <a:lnTo>
                        <a:pt x="385" y="655"/>
                      </a:lnTo>
                      <a:lnTo>
                        <a:pt x="375" y="676"/>
                      </a:lnTo>
                      <a:lnTo>
                        <a:pt x="371" y="682"/>
                      </a:lnTo>
                      <a:lnTo>
                        <a:pt x="369" y="683"/>
                      </a:lnTo>
                      <a:lnTo>
                        <a:pt x="373" y="685"/>
                      </a:lnTo>
                      <a:lnTo>
                        <a:pt x="378" y="689"/>
                      </a:lnTo>
                      <a:lnTo>
                        <a:pt x="379" y="693"/>
                      </a:lnTo>
                      <a:lnTo>
                        <a:pt x="378" y="698"/>
                      </a:lnTo>
                      <a:lnTo>
                        <a:pt x="382" y="702"/>
                      </a:lnTo>
                      <a:lnTo>
                        <a:pt x="379" y="698"/>
                      </a:lnTo>
                      <a:lnTo>
                        <a:pt x="381" y="693"/>
                      </a:lnTo>
                      <a:close/>
                      <a:moveTo>
                        <a:pt x="464" y="610"/>
                      </a:moveTo>
                      <a:lnTo>
                        <a:pt x="464" y="615"/>
                      </a:lnTo>
                      <a:lnTo>
                        <a:pt x="469" y="605"/>
                      </a:lnTo>
                      <a:lnTo>
                        <a:pt x="474" y="601"/>
                      </a:lnTo>
                      <a:lnTo>
                        <a:pt x="474" y="596"/>
                      </a:lnTo>
                      <a:lnTo>
                        <a:pt x="466" y="598"/>
                      </a:lnTo>
                      <a:lnTo>
                        <a:pt x="464" y="610"/>
                      </a:lnTo>
                      <a:close/>
                      <a:moveTo>
                        <a:pt x="491" y="676"/>
                      </a:moveTo>
                      <a:lnTo>
                        <a:pt x="489" y="679"/>
                      </a:lnTo>
                      <a:lnTo>
                        <a:pt x="491" y="685"/>
                      </a:lnTo>
                      <a:lnTo>
                        <a:pt x="492" y="687"/>
                      </a:lnTo>
                      <a:lnTo>
                        <a:pt x="496" y="693"/>
                      </a:lnTo>
                      <a:lnTo>
                        <a:pt x="500" y="695"/>
                      </a:lnTo>
                      <a:lnTo>
                        <a:pt x="499" y="685"/>
                      </a:lnTo>
                      <a:lnTo>
                        <a:pt x="495" y="682"/>
                      </a:lnTo>
                      <a:lnTo>
                        <a:pt x="491" y="676"/>
                      </a:lnTo>
                      <a:close/>
                      <a:moveTo>
                        <a:pt x="511" y="738"/>
                      </a:moveTo>
                      <a:lnTo>
                        <a:pt x="512" y="735"/>
                      </a:lnTo>
                      <a:lnTo>
                        <a:pt x="514" y="729"/>
                      </a:lnTo>
                      <a:lnTo>
                        <a:pt x="508" y="728"/>
                      </a:lnTo>
                      <a:lnTo>
                        <a:pt x="511" y="73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4" name="Freeform 172">
                  <a:extLst>
                    <a:ext uri="{FF2B5EF4-FFF2-40B4-BE49-F238E27FC236}">
                      <a16:creationId xmlns:a16="http://schemas.microsoft.com/office/drawing/2014/main" id="{C2B3E0CA-1643-65DD-748B-FB2134F4EE94}"/>
                    </a:ext>
                  </a:extLst>
                </p:cNvPr>
                <p:cNvSpPr>
                  <a:spLocks noEditPoints="1"/>
                </p:cNvSpPr>
                <p:nvPr/>
              </p:nvSpPr>
              <p:spPr bwMode="auto">
                <a:xfrm>
                  <a:off x="3235" y="2437"/>
                  <a:ext cx="908" cy="886"/>
                </a:xfrm>
                <a:custGeom>
                  <a:avLst/>
                  <a:gdLst/>
                  <a:ahLst/>
                  <a:cxnLst>
                    <a:cxn ang="0">
                      <a:pos x="649" y="837"/>
                    </a:cxn>
                    <a:cxn ang="0">
                      <a:pos x="640" y="817"/>
                    </a:cxn>
                    <a:cxn ang="0">
                      <a:pos x="898" y="429"/>
                    </a:cxn>
                    <a:cxn ang="0">
                      <a:pos x="871" y="382"/>
                    </a:cxn>
                    <a:cxn ang="0">
                      <a:pos x="822" y="243"/>
                    </a:cxn>
                    <a:cxn ang="0">
                      <a:pos x="773" y="230"/>
                    </a:cxn>
                    <a:cxn ang="0">
                      <a:pos x="727" y="232"/>
                    </a:cxn>
                    <a:cxn ang="0">
                      <a:pos x="689" y="228"/>
                    </a:cxn>
                    <a:cxn ang="0">
                      <a:pos x="660" y="241"/>
                    </a:cxn>
                    <a:cxn ang="0">
                      <a:pos x="635" y="227"/>
                    </a:cxn>
                    <a:cxn ang="0">
                      <a:pos x="602" y="219"/>
                    </a:cxn>
                    <a:cxn ang="0">
                      <a:pos x="563" y="209"/>
                    </a:cxn>
                    <a:cxn ang="0">
                      <a:pos x="521" y="200"/>
                    </a:cxn>
                    <a:cxn ang="0">
                      <a:pos x="495" y="184"/>
                    </a:cxn>
                    <a:cxn ang="0">
                      <a:pos x="465" y="10"/>
                    </a:cxn>
                    <a:cxn ang="0">
                      <a:pos x="253" y="280"/>
                    </a:cxn>
                    <a:cxn ang="0">
                      <a:pos x="0" y="353"/>
                    </a:cxn>
                    <a:cxn ang="0">
                      <a:pos x="21" y="382"/>
                    </a:cxn>
                    <a:cxn ang="0">
                      <a:pos x="69" y="441"/>
                    </a:cxn>
                    <a:cxn ang="0">
                      <a:pos x="112" y="482"/>
                    </a:cxn>
                    <a:cxn ang="0">
                      <a:pos x="134" y="558"/>
                    </a:cxn>
                    <a:cxn ang="0">
                      <a:pos x="184" y="596"/>
                    </a:cxn>
                    <a:cxn ang="0">
                      <a:pos x="230" y="611"/>
                    </a:cxn>
                    <a:cxn ang="0">
                      <a:pos x="263" y="561"/>
                    </a:cxn>
                    <a:cxn ang="0">
                      <a:pos x="304" y="554"/>
                    </a:cxn>
                    <a:cxn ang="0">
                      <a:pos x="354" y="562"/>
                    </a:cxn>
                    <a:cxn ang="0">
                      <a:pos x="380" y="592"/>
                    </a:cxn>
                    <a:cxn ang="0">
                      <a:pos x="419" y="654"/>
                    </a:cxn>
                    <a:cxn ang="0">
                      <a:pos x="447" y="702"/>
                    </a:cxn>
                    <a:cxn ang="0">
                      <a:pos x="484" y="745"/>
                    </a:cxn>
                    <a:cxn ang="0">
                      <a:pos x="488" y="786"/>
                    </a:cxn>
                    <a:cxn ang="0">
                      <a:pos x="514" y="840"/>
                    </a:cxn>
                    <a:cxn ang="0">
                      <a:pos x="554" y="855"/>
                    </a:cxn>
                    <a:cxn ang="0">
                      <a:pos x="629" y="882"/>
                    </a:cxn>
                    <a:cxn ang="0">
                      <a:pos x="649" y="877"/>
                    </a:cxn>
                    <a:cxn ang="0">
                      <a:pos x="635" y="830"/>
                    </a:cxn>
                    <a:cxn ang="0">
                      <a:pos x="632" y="787"/>
                    </a:cxn>
                    <a:cxn ang="0">
                      <a:pos x="610" y="756"/>
                    </a:cxn>
                    <a:cxn ang="0">
                      <a:pos x="645" y="740"/>
                    </a:cxn>
                    <a:cxn ang="0">
                      <a:pos x="647" y="722"/>
                    </a:cxn>
                    <a:cxn ang="0">
                      <a:pos x="655" y="702"/>
                    </a:cxn>
                    <a:cxn ang="0">
                      <a:pos x="671" y="700"/>
                    </a:cxn>
                    <a:cxn ang="0">
                      <a:pos x="693" y="685"/>
                    </a:cxn>
                    <a:cxn ang="0">
                      <a:pos x="697" y="653"/>
                    </a:cxn>
                    <a:cxn ang="0">
                      <a:pos x="721" y="656"/>
                    </a:cxn>
                    <a:cxn ang="0">
                      <a:pos x="739" y="662"/>
                    </a:cxn>
                    <a:cxn ang="0">
                      <a:pos x="774" y="643"/>
                    </a:cxn>
                    <a:cxn ang="0">
                      <a:pos x="818" y="596"/>
                    </a:cxn>
                    <a:cxn ang="0">
                      <a:pos x="819" y="569"/>
                    </a:cxn>
                    <a:cxn ang="0">
                      <a:pos x="839" y="585"/>
                    </a:cxn>
                    <a:cxn ang="0">
                      <a:pos x="875" y="571"/>
                    </a:cxn>
                    <a:cxn ang="0">
                      <a:pos x="898" y="520"/>
                    </a:cxn>
                    <a:cxn ang="0">
                      <a:pos x="907" y="471"/>
                    </a:cxn>
                    <a:cxn ang="0">
                      <a:pos x="648" y="749"/>
                    </a:cxn>
                    <a:cxn ang="0">
                      <a:pos x="667" y="718"/>
                    </a:cxn>
                    <a:cxn ang="0">
                      <a:pos x="683" y="696"/>
                    </a:cxn>
                    <a:cxn ang="0">
                      <a:pos x="812" y="611"/>
                    </a:cxn>
                  </a:cxnLst>
                  <a:rect l="0" t="0" r="r" b="b"/>
                  <a:pathLst>
                    <a:path w="908" h="886">
                      <a:moveTo>
                        <a:pt x="644" y="826"/>
                      </a:moveTo>
                      <a:lnTo>
                        <a:pt x="644" y="830"/>
                      </a:lnTo>
                      <a:lnTo>
                        <a:pt x="648" y="836"/>
                      </a:lnTo>
                      <a:lnTo>
                        <a:pt x="651" y="848"/>
                      </a:lnTo>
                      <a:lnTo>
                        <a:pt x="652" y="859"/>
                      </a:lnTo>
                      <a:lnTo>
                        <a:pt x="653" y="864"/>
                      </a:lnTo>
                      <a:lnTo>
                        <a:pt x="652" y="848"/>
                      </a:lnTo>
                      <a:lnTo>
                        <a:pt x="649" y="837"/>
                      </a:lnTo>
                      <a:lnTo>
                        <a:pt x="640" y="807"/>
                      </a:lnTo>
                      <a:lnTo>
                        <a:pt x="637" y="790"/>
                      </a:lnTo>
                      <a:lnTo>
                        <a:pt x="637" y="779"/>
                      </a:lnTo>
                      <a:lnTo>
                        <a:pt x="637" y="791"/>
                      </a:lnTo>
                      <a:lnTo>
                        <a:pt x="637" y="795"/>
                      </a:lnTo>
                      <a:lnTo>
                        <a:pt x="637" y="806"/>
                      </a:lnTo>
                      <a:lnTo>
                        <a:pt x="640" y="811"/>
                      </a:lnTo>
                      <a:lnTo>
                        <a:pt x="640" y="817"/>
                      </a:lnTo>
                      <a:lnTo>
                        <a:pt x="644" y="826"/>
                      </a:lnTo>
                      <a:close/>
                      <a:moveTo>
                        <a:pt x="907" y="460"/>
                      </a:moveTo>
                      <a:lnTo>
                        <a:pt x="908" y="456"/>
                      </a:lnTo>
                      <a:lnTo>
                        <a:pt x="907" y="451"/>
                      </a:lnTo>
                      <a:lnTo>
                        <a:pt x="908" y="447"/>
                      </a:lnTo>
                      <a:lnTo>
                        <a:pt x="906" y="445"/>
                      </a:lnTo>
                      <a:lnTo>
                        <a:pt x="898" y="434"/>
                      </a:lnTo>
                      <a:lnTo>
                        <a:pt x="898" y="429"/>
                      </a:lnTo>
                      <a:lnTo>
                        <a:pt x="895" y="425"/>
                      </a:lnTo>
                      <a:lnTo>
                        <a:pt x="894" y="424"/>
                      </a:lnTo>
                      <a:lnTo>
                        <a:pt x="891" y="418"/>
                      </a:lnTo>
                      <a:lnTo>
                        <a:pt x="887" y="413"/>
                      </a:lnTo>
                      <a:lnTo>
                        <a:pt x="887" y="405"/>
                      </a:lnTo>
                      <a:lnTo>
                        <a:pt x="883" y="394"/>
                      </a:lnTo>
                      <a:lnTo>
                        <a:pt x="880" y="390"/>
                      </a:lnTo>
                      <a:lnTo>
                        <a:pt x="871" y="382"/>
                      </a:lnTo>
                      <a:lnTo>
                        <a:pt x="868" y="297"/>
                      </a:lnTo>
                      <a:lnTo>
                        <a:pt x="866" y="253"/>
                      </a:lnTo>
                      <a:lnTo>
                        <a:pt x="850" y="250"/>
                      </a:lnTo>
                      <a:lnTo>
                        <a:pt x="845" y="254"/>
                      </a:lnTo>
                      <a:lnTo>
                        <a:pt x="839" y="250"/>
                      </a:lnTo>
                      <a:lnTo>
                        <a:pt x="839" y="247"/>
                      </a:lnTo>
                      <a:lnTo>
                        <a:pt x="837" y="246"/>
                      </a:lnTo>
                      <a:lnTo>
                        <a:pt x="822" y="243"/>
                      </a:lnTo>
                      <a:lnTo>
                        <a:pt x="816" y="239"/>
                      </a:lnTo>
                      <a:lnTo>
                        <a:pt x="812" y="238"/>
                      </a:lnTo>
                      <a:lnTo>
                        <a:pt x="801" y="230"/>
                      </a:lnTo>
                      <a:lnTo>
                        <a:pt x="789" y="223"/>
                      </a:lnTo>
                      <a:lnTo>
                        <a:pt x="785" y="223"/>
                      </a:lnTo>
                      <a:lnTo>
                        <a:pt x="781" y="227"/>
                      </a:lnTo>
                      <a:lnTo>
                        <a:pt x="778" y="230"/>
                      </a:lnTo>
                      <a:lnTo>
                        <a:pt x="773" y="230"/>
                      </a:lnTo>
                      <a:lnTo>
                        <a:pt x="769" y="228"/>
                      </a:lnTo>
                      <a:lnTo>
                        <a:pt x="763" y="223"/>
                      </a:lnTo>
                      <a:lnTo>
                        <a:pt x="753" y="227"/>
                      </a:lnTo>
                      <a:lnTo>
                        <a:pt x="748" y="231"/>
                      </a:lnTo>
                      <a:lnTo>
                        <a:pt x="743" y="231"/>
                      </a:lnTo>
                      <a:lnTo>
                        <a:pt x="738" y="227"/>
                      </a:lnTo>
                      <a:lnTo>
                        <a:pt x="734" y="231"/>
                      </a:lnTo>
                      <a:lnTo>
                        <a:pt x="727" y="232"/>
                      </a:lnTo>
                      <a:lnTo>
                        <a:pt x="721" y="239"/>
                      </a:lnTo>
                      <a:lnTo>
                        <a:pt x="716" y="239"/>
                      </a:lnTo>
                      <a:lnTo>
                        <a:pt x="713" y="243"/>
                      </a:lnTo>
                      <a:lnTo>
                        <a:pt x="708" y="239"/>
                      </a:lnTo>
                      <a:lnTo>
                        <a:pt x="702" y="236"/>
                      </a:lnTo>
                      <a:lnTo>
                        <a:pt x="697" y="234"/>
                      </a:lnTo>
                      <a:lnTo>
                        <a:pt x="694" y="228"/>
                      </a:lnTo>
                      <a:lnTo>
                        <a:pt x="689" y="228"/>
                      </a:lnTo>
                      <a:lnTo>
                        <a:pt x="683" y="232"/>
                      </a:lnTo>
                      <a:lnTo>
                        <a:pt x="679" y="230"/>
                      </a:lnTo>
                      <a:lnTo>
                        <a:pt x="674" y="224"/>
                      </a:lnTo>
                      <a:lnTo>
                        <a:pt x="670" y="223"/>
                      </a:lnTo>
                      <a:lnTo>
                        <a:pt x="667" y="224"/>
                      </a:lnTo>
                      <a:lnTo>
                        <a:pt x="667" y="227"/>
                      </a:lnTo>
                      <a:lnTo>
                        <a:pt x="662" y="231"/>
                      </a:lnTo>
                      <a:lnTo>
                        <a:pt x="660" y="241"/>
                      </a:lnTo>
                      <a:lnTo>
                        <a:pt x="656" y="242"/>
                      </a:lnTo>
                      <a:lnTo>
                        <a:pt x="655" y="241"/>
                      </a:lnTo>
                      <a:lnTo>
                        <a:pt x="652" y="235"/>
                      </a:lnTo>
                      <a:lnTo>
                        <a:pt x="655" y="230"/>
                      </a:lnTo>
                      <a:lnTo>
                        <a:pt x="649" y="230"/>
                      </a:lnTo>
                      <a:lnTo>
                        <a:pt x="641" y="234"/>
                      </a:lnTo>
                      <a:lnTo>
                        <a:pt x="636" y="232"/>
                      </a:lnTo>
                      <a:lnTo>
                        <a:pt x="635" y="227"/>
                      </a:lnTo>
                      <a:lnTo>
                        <a:pt x="629" y="227"/>
                      </a:lnTo>
                      <a:lnTo>
                        <a:pt x="626" y="223"/>
                      </a:lnTo>
                      <a:lnTo>
                        <a:pt x="621" y="220"/>
                      </a:lnTo>
                      <a:lnTo>
                        <a:pt x="613" y="228"/>
                      </a:lnTo>
                      <a:lnTo>
                        <a:pt x="609" y="231"/>
                      </a:lnTo>
                      <a:lnTo>
                        <a:pt x="603" y="230"/>
                      </a:lnTo>
                      <a:lnTo>
                        <a:pt x="602" y="223"/>
                      </a:lnTo>
                      <a:lnTo>
                        <a:pt x="602" y="219"/>
                      </a:lnTo>
                      <a:lnTo>
                        <a:pt x="597" y="219"/>
                      </a:lnTo>
                      <a:lnTo>
                        <a:pt x="592" y="213"/>
                      </a:lnTo>
                      <a:lnTo>
                        <a:pt x="594" y="208"/>
                      </a:lnTo>
                      <a:lnTo>
                        <a:pt x="588" y="208"/>
                      </a:lnTo>
                      <a:lnTo>
                        <a:pt x="578" y="207"/>
                      </a:lnTo>
                      <a:lnTo>
                        <a:pt x="572" y="211"/>
                      </a:lnTo>
                      <a:lnTo>
                        <a:pt x="567" y="213"/>
                      </a:lnTo>
                      <a:lnTo>
                        <a:pt x="563" y="209"/>
                      </a:lnTo>
                      <a:lnTo>
                        <a:pt x="560" y="205"/>
                      </a:lnTo>
                      <a:lnTo>
                        <a:pt x="554" y="205"/>
                      </a:lnTo>
                      <a:lnTo>
                        <a:pt x="549" y="207"/>
                      </a:lnTo>
                      <a:lnTo>
                        <a:pt x="538" y="203"/>
                      </a:lnTo>
                      <a:lnTo>
                        <a:pt x="533" y="200"/>
                      </a:lnTo>
                      <a:lnTo>
                        <a:pt x="529" y="201"/>
                      </a:lnTo>
                      <a:lnTo>
                        <a:pt x="526" y="200"/>
                      </a:lnTo>
                      <a:lnTo>
                        <a:pt x="521" y="200"/>
                      </a:lnTo>
                      <a:lnTo>
                        <a:pt x="519" y="194"/>
                      </a:lnTo>
                      <a:lnTo>
                        <a:pt x="519" y="189"/>
                      </a:lnTo>
                      <a:lnTo>
                        <a:pt x="515" y="185"/>
                      </a:lnTo>
                      <a:lnTo>
                        <a:pt x="510" y="182"/>
                      </a:lnTo>
                      <a:lnTo>
                        <a:pt x="508" y="179"/>
                      </a:lnTo>
                      <a:lnTo>
                        <a:pt x="506" y="185"/>
                      </a:lnTo>
                      <a:lnTo>
                        <a:pt x="502" y="185"/>
                      </a:lnTo>
                      <a:lnTo>
                        <a:pt x="495" y="184"/>
                      </a:lnTo>
                      <a:lnTo>
                        <a:pt x="489" y="185"/>
                      </a:lnTo>
                      <a:lnTo>
                        <a:pt x="485" y="184"/>
                      </a:lnTo>
                      <a:lnTo>
                        <a:pt x="476" y="173"/>
                      </a:lnTo>
                      <a:lnTo>
                        <a:pt x="470" y="169"/>
                      </a:lnTo>
                      <a:lnTo>
                        <a:pt x="465" y="169"/>
                      </a:lnTo>
                      <a:lnTo>
                        <a:pt x="466" y="159"/>
                      </a:lnTo>
                      <a:lnTo>
                        <a:pt x="470" y="13"/>
                      </a:lnTo>
                      <a:lnTo>
                        <a:pt x="465" y="10"/>
                      </a:lnTo>
                      <a:lnTo>
                        <a:pt x="460" y="9"/>
                      </a:lnTo>
                      <a:lnTo>
                        <a:pt x="432" y="9"/>
                      </a:lnTo>
                      <a:lnTo>
                        <a:pt x="365" y="6"/>
                      </a:lnTo>
                      <a:lnTo>
                        <a:pt x="275" y="0"/>
                      </a:lnTo>
                      <a:lnTo>
                        <a:pt x="272" y="2"/>
                      </a:lnTo>
                      <a:lnTo>
                        <a:pt x="271" y="7"/>
                      </a:lnTo>
                      <a:lnTo>
                        <a:pt x="260" y="205"/>
                      </a:lnTo>
                      <a:lnTo>
                        <a:pt x="253" y="280"/>
                      </a:lnTo>
                      <a:lnTo>
                        <a:pt x="248" y="365"/>
                      </a:lnTo>
                      <a:lnTo>
                        <a:pt x="243" y="371"/>
                      </a:lnTo>
                      <a:lnTo>
                        <a:pt x="240" y="371"/>
                      </a:lnTo>
                      <a:lnTo>
                        <a:pt x="180" y="367"/>
                      </a:lnTo>
                      <a:lnTo>
                        <a:pt x="119" y="361"/>
                      </a:lnTo>
                      <a:lnTo>
                        <a:pt x="51" y="356"/>
                      </a:lnTo>
                      <a:lnTo>
                        <a:pt x="0" y="350"/>
                      </a:lnTo>
                      <a:lnTo>
                        <a:pt x="0" y="353"/>
                      </a:lnTo>
                      <a:lnTo>
                        <a:pt x="2" y="363"/>
                      </a:lnTo>
                      <a:lnTo>
                        <a:pt x="5" y="367"/>
                      </a:lnTo>
                      <a:lnTo>
                        <a:pt x="5" y="369"/>
                      </a:lnTo>
                      <a:lnTo>
                        <a:pt x="11" y="372"/>
                      </a:lnTo>
                      <a:lnTo>
                        <a:pt x="11" y="372"/>
                      </a:lnTo>
                      <a:lnTo>
                        <a:pt x="13" y="372"/>
                      </a:lnTo>
                      <a:lnTo>
                        <a:pt x="17" y="376"/>
                      </a:lnTo>
                      <a:lnTo>
                        <a:pt x="21" y="382"/>
                      </a:lnTo>
                      <a:lnTo>
                        <a:pt x="21" y="387"/>
                      </a:lnTo>
                      <a:lnTo>
                        <a:pt x="27" y="396"/>
                      </a:lnTo>
                      <a:lnTo>
                        <a:pt x="32" y="401"/>
                      </a:lnTo>
                      <a:lnTo>
                        <a:pt x="42" y="406"/>
                      </a:lnTo>
                      <a:lnTo>
                        <a:pt x="47" y="411"/>
                      </a:lnTo>
                      <a:lnTo>
                        <a:pt x="57" y="425"/>
                      </a:lnTo>
                      <a:lnTo>
                        <a:pt x="68" y="434"/>
                      </a:lnTo>
                      <a:lnTo>
                        <a:pt x="69" y="441"/>
                      </a:lnTo>
                      <a:lnTo>
                        <a:pt x="78" y="451"/>
                      </a:lnTo>
                      <a:lnTo>
                        <a:pt x="84" y="455"/>
                      </a:lnTo>
                      <a:lnTo>
                        <a:pt x="89" y="458"/>
                      </a:lnTo>
                      <a:lnTo>
                        <a:pt x="100" y="467"/>
                      </a:lnTo>
                      <a:lnTo>
                        <a:pt x="106" y="470"/>
                      </a:lnTo>
                      <a:lnTo>
                        <a:pt x="106" y="474"/>
                      </a:lnTo>
                      <a:lnTo>
                        <a:pt x="110" y="476"/>
                      </a:lnTo>
                      <a:lnTo>
                        <a:pt x="112" y="482"/>
                      </a:lnTo>
                      <a:lnTo>
                        <a:pt x="114" y="493"/>
                      </a:lnTo>
                      <a:lnTo>
                        <a:pt x="116" y="494"/>
                      </a:lnTo>
                      <a:lnTo>
                        <a:pt x="120" y="505"/>
                      </a:lnTo>
                      <a:lnTo>
                        <a:pt x="123" y="510"/>
                      </a:lnTo>
                      <a:lnTo>
                        <a:pt x="123" y="516"/>
                      </a:lnTo>
                      <a:lnTo>
                        <a:pt x="122" y="521"/>
                      </a:lnTo>
                      <a:lnTo>
                        <a:pt x="123" y="531"/>
                      </a:lnTo>
                      <a:lnTo>
                        <a:pt x="134" y="558"/>
                      </a:lnTo>
                      <a:lnTo>
                        <a:pt x="141" y="565"/>
                      </a:lnTo>
                      <a:lnTo>
                        <a:pt x="146" y="566"/>
                      </a:lnTo>
                      <a:lnTo>
                        <a:pt x="150" y="570"/>
                      </a:lnTo>
                      <a:lnTo>
                        <a:pt x="154" y="575"/>
                      </a:lnTo>
                      <a:lnTo>
                        <a:pt x="167" y="586"/>
                      </a:lnTo>
                      <a:lnTo>
                        <a:pt x="172" y="588"/>
                      </a:lnTo>
                      <a:lnTo>
                        <a:pt x="183" y="590"/>
                      </a:lnTo>
                      <a:lnTo>
                        <a:pt x="184" y="596"/>
                      </a:lnTo>
                      <a:lnTo>
                        <a:pt x="199" y="603"/>
                      </a:lnTo>
                      <a:lnTo>
                        <a:pt x="205" y="608"/>
                      </a:lnTo>
                      <a:lnTo>
                        <a:pt x="209" y="612"/>
                      </a:lnTo>
                      <a:lnTo>
                        <a:pt x="214" y="613"/>
                      </a:lnTo>
                      <a:lnTo>
                        <a:pt x="214" y="615"/>
                      </a:lnTo>
                      <a:lnTo>
                        <a:pt x="219" y="616"/>
                      </a:lnTo>
                      <a:lnTo>
                        <a:pt x="228" y="616"/>
                      </a:lnTo>
                      <a:lnTo>
                        <a:pt x="230" y="611"/>
                      </a:lnTo>
                      <a:lnTo>
                        <a:pt x="236" y="608"/>
                      </a:lnTo>
                      <a:lnTo>
                        <a:pt x="238" y="603"/>
                      </a:lnTo>
                      <a:lnTo>
                        <a:pt x="244" y="601"/>
                      </a:lnTo>
                      <a:lnTo>
                        <a:pt x="245" y="596"/>
                      </a:lnTo>
                      <a:lnTo>
                        <a:pt x="247" y="590"/>
                      </a:lnTo>
                      <a:lnTo>
                        <a:pt x="249" y="588"/>
                      </a:lnTo>
                      <a:lnTo>
                        <a:pt x="257" y="567"/>
                      </a:lnTo>
                      <a:lnTo>
                        <a:pt x="263" y="561"/>
                      </a:lnTo>
                      <a:lnTo>
                        <a:pt x="266" y="558"/>
                      </a:lnTo>
                      <a:lnTo>
                        <a:pt x="270" y="558"/>
                      </a:lnTo>
                      <a:lnTo>
                        <a:pt x="275" y="555"/>
                      </a:lnTo>
                      <a:lnTo>
                        <a:pt x="281" y="555"/>
                      </a:lnTo>
                      <a:lnTo>
                        <a:pt x="286" y="554"/>
                      </a:lnTo>
                      <a:lnTo>
                        <a:pt x="289" y="548"/>
                      </a:lnTo>
                      <a:lnTo>
                        <a:pt x="294" y="548"/>
                      </a:lnTo>
                      <a:lnTo>
                        <a:pt x="304" y="554"/>
                      </a:lnTo>
                      <a:lnTo>
                        <a:pt x="308" y="555"/>
                      </a:lnTo>
                      <a:lnTo>
                        <a:pt x="313" y="554"/>
                      </a:lnTo>
                      <a:lnTo>
                        <a:pt x="318" y="555"/>
                      </a:lnTo>
                      <a:lnTo>
                        <a:pt x="324" y="555"/>
                      </a:lnTo>
                      <a:lnTo>
                        <a:pt x="339" y="559"/>
                      </a:lnTo>
                      <a:lnTo>
                        <a:pt x="344" y="555"/>
                      </a:lnTo>
                      <a:lnTo>
                        <a:pt x="348" y="558"/>
                      </a:lnTo>
                      <a:lnTo>
                        <a:pt x="354" y="562"/>
                      </a:lnTo>
                      <a:lnTo>
                        <a:pt x="356" y="567"/>
                      </a:lnTo>
                      <a:lnTo>
                        <a:pt x="361" y="571"/>
                      </a:lnTo>
                      <a:lnTo>
                        <a:pt x="361" y="575"/>
                      </a:lnTo>
                      <a:lnTo>
                        <a:pt x="366" y="574"/>
                      </a:lnTo>
                      <a:lnTo>
                        <a:pt x="369" y="580"/>
                      </a:lnTo>
                      <a:lnTo>
                        <a:pt x="374" y="584"/>
                      </a:lnTo>
                      <a:lnTo>
                        <a:pt x="378" y="586"/>
                      </a:lnTo>
                      <a:lnTo>
                        <a:pt x="380" y="592"/>
                      </a:lnTo>
                      <a:lnTo>
                        <a:pt x="394" y="603"/>
                      </a:lnTo>
                      <a:lnTo>
                        <a:pt x="400" y="613"/>
                      </a:lnTo>
                      <a:lnTo>
                        <a:pt x="404" y="619"/>
                      </a:lnTo>
                      <a:lnTo>
                        <a:pt x="408" y="632"/>
                      </a:lnTo>
                      <a:lnTo>
                        <a:pt x="413" y="643"/>
                      </a:lnTo>
                      <a:lnTo>
                        <a:pt x="416" y="649"/>
                      </a:lnTo>
                      <a:lnTo>
                        <a:pt x="416" y="650"/>
                      </a:lnTo>
                      <a:lnTo>
                        <a:pt x="419" y="654"/>
                      </a:lnTo>
                      <a:lnTo>
                        <a:pt x="422" y="660"/>
                      </a:lnTo>
                      <a:lnTo>
                        <a:pt x="426" y="665"/>
                      </a:lnTo>
                      <a:lnTo>
                        <a:pt x="424" y="666"/>
                      </a:lnTo>
                      <a:lnTo>
                        <a:pt x="427" y="677"/>
                      </a:lnTo>
                      <a:lnTo>
                        <a:pt x="432" y="688"/>
                      </a:lnTo>
                      <a:lnTo>
                        <a:pt x="438" y="692"/>
                      </a:lnTo>
                      <a:lnTo>
                        <a:pt x="443" y="695"/>
                      </a:lnTo>
                      <a:lnTo>
                        <a:pt x="447" y="702"/>
                      </a:lnTo>
                      <a:lnTo>
                        <a:pt x="449" y="707"/>
                      </a:lnTo>
                      <a:lnTo>
                        <a:pt x="454" y="711"/>
                      </a:lnTo>
                      <a:lnTo>
                        <a:pt x="458" y="717"/>
                      </a:lnTo>
                      <a:lnTo>
                        <a:pt x="458" y="722"/>
                      </a:lnTo>
                      <a:lnTo>
                        <a:pt x="469" y="736"/>
                      </a:lnTo>
                      <a:lnTo>
                        <a:pt x="477" y="738"/>
                      </a:lnTo>
                      <a:lnTo>
                        <a:pt x="483" y="742"/>
                      </a:lnTo>
                      <a:lnTo>
                        <a:pt x="484" y="745"/>
                      </a:lnTo>
                      <a:lnTo>
                        <a:pt x="484" y="749"/>
                      </a:lnTo>
                      <a:lnTo>
                        <a:pt x="485" y="755"/>
                      </a:lnTo>
                      <a:lnTo>
                        <a:pt x="485" y="760"/>
                      </a:lnTo>
                      <a:lnTo>
                        <a:pt x="483" y="765"/>
                      </a:lnTo>
                      <a:lnTo>
                        <a:pt x="488" y="769"/>
                      </a:lnTo>
                      <a:lnTo>
                        <a:pt x="488" y="775"/>
                      </a:lnTo>
                      <a:lnTo>
                        <a:pt x="487" y="780"/>
                      </a:lnTo>
                      <a:lnTo>
                        <a:pt x="488" y="786"/>
                      </a:lnTo>
                      <a:lnTo>
                        <a:pt x="491" y="791"/>
                      </a:lnTo>
                      <a:lnTo>
                        <a:pt x="498" y="801"/>
                      </a:lnTo>
                      <a:lnTo>
                        <a:pt x="502" y="806"/>
                      </a:lnTo>
                      <a:lnTo>
                        <a:pt x="506" y="817"/>
                      </a:lnTo>
                      <a:lnTo>
                        <a:pt x="507" y="829"/>
                      </a:lnTo>
                      <a:lnTo>
                        <a:pt x="512" y="833"/>
                      </a:lnTo>
                      <a:lnTo>
                        <a:pt x="511" y="839"/>
                      </a:lnTo>
                      <a:lnTo>
                        <a:pt x="514" y="840"/>
                      </a:lnTo>
                      <a:lnTo>
                        <a:pt x="525" y="841"/>
                      </a:lnTo>
                      <a:lnTo>
                        <a:pt x="530" y="844"/>
                      </a:lnTo>
                      <a:lnTo>
                        <a:pt x="533" y="843"/>
                      </a:lnTo>
                      <a:lnTo>
                        <a:pt x="538" y="847"/>
                      </a:lnTo>
                      <a:lnTo>
                        <a:pt x="541" y="852"/>
                      </a:lnTo>
                      <a:lnTo>
                        <a:pt x="545" y="854"/>
                      </a:lnTo>
                      <a:lnTo>
                        <a:pt x="550" y="852"/>
                      </a:lnTo>
                      <a:lnTo>
                        <a:pt x="554" y="855"/>
                      </a:lnTo>
                      <a:lnTo>
                        <a:pt x="561" y="856"/>
                      </a:lnTo>
                      <a:lnTo>
                        <a:pt x="571" y="866"/>
                      </a:lnTo>
                      <a:lnTo>
                        <a:pt x="575" y="867"/>
                      </a:lnTo>
                      <a:lnTo>
                        <a:pt x="597" y="870"/>
                      </a:lnTo>
                      <a:lnTo>
                        <a:pt x="609" y="868"/>
                      </a:lnTo>
                      <a:lnTo>
                        <a:pt x="614" y="871"/>
                      </a:lnTo>
                      <a:lnTo>
                        <a:pt x="618" y="872"/>
                      </a:lnTo>
                      <a:lnTo>
                        <a:pt x="629" y="882"/>
                      </a:lnTo>
                      <a:lnTo>
                        <a:pt x="630" y="882"/>
                      </a:lnTo>
                      <a:lnTo>
                        <a:pt x="636" y="886"/>
                      </a:lnTo>
                      <a:lnTo>
                        <a:pt x="640" y="886"/>
                      </a:lnTo>
                      <a:lnTo>
                        <a:pt x="640" y="881"/>
                      </a:lnTo>
                      <a:lnTo>
                        <a:pt x="653" y="878"/>
                      </a:lnTo>
                      <a:lnTo>
                        <a:pt x="656" y="877"/>
                      </a:lnTo>
                      <a:lnTo>
                        <a:pt x="655" y="871"/>
                      </a:lnTo>
                      <a:lnTo>
                        <a:pt x="649" y="877"/>
                      </a:lnTo>
                      <a:lnTo>
                        <a:pt x="651" y="870"/>
                      </a:lnTo>
                      <a:lnTo>
                        <a:pt x="647" y="877"/>
                      </a:lnTo>
                      <a:lnTo>
                        <a:pt x="643" y="868"/>
                      </a:lnTo>
                      <a:lnTo>
                        <a:pt x="648" y="868"/>
                      </a:lnTo>
                      <a:lnTo>
                        <a:pt x="644" y="864"/>
                      </a:lnTo>
                      <a:lnTo>
                        <a:pt x="643" y="854"/>
                      </a:lnTo>
                      <a:lnTo>
                        <a:pt x="635" y="836"/>
                      </a:lnTo>
                      <a:lnTo>
                        <a:pt x="635" y="830"/>
                      </a:lnTo>
                      <a:lnTo>
                        <a:pt x="630" y="811"/>
                      </a:lnTo>
                      <a:lnTo>
                        <a:pt x="626" y="807"/>
                      </a:lnTo>
                      <a:lnTo>
                        <a:pt x="626" y="802"/>
                      </a:lnTo>
                      <a:lnTo>
                        <a:pt x="630" y="803"/>
                      </a:lnTo>
                      <a:lnTo>
                        <a:pt x="625" y="797"/>
                      </a:lnTo>
                      <a:lnTo>
                        <a:pt x="626" y="792"/>
                      </a:lnTo>
                      <a:lnTo>
                        <a:pt x="630" y="792"/>
                      </a:lnTo>
                      <a:lnTo>
                        <a:pt x="632" y="787"/>
                      </a:lnTo>
                      <a:lnTo>
                        <a:pt x="635" y="782"/>
                      </a:lnTo>
                      <a:lnTo>
                        <a:pt x="635" y="776"/>
                      </a:lnTo>
                      <a:lnTo>
                        <a:pt x="636" y="771"/>
                      </a:lnTo>
                      <a:lnTo>
                        <a:pt x="625" y="773"/>
                      </a:lnTo>
                      <a:lnTo>
                        <a:pt x="614" y="771"/>
                      </a:lnTo>
                      <a:lnTo>
                        <a:pt x="616" y="765"/>
                      </a:lnTo>
                      <a:lnTo>
                        <a:pt x="613" y="761"/>
                      </a:lnTo>
                      <a:lnTo>
                        <a:pt x="610" y="756"/>
                      </a:lnTo>
                      <a:lnTo>
                        <a:pt x="616" y="760"/>
                      </a:lnTo>
                      <a:lnTo>
                        <a:pt x="620" y="765"/>
                      </a:lnTo>
                      <a:lnTo>
                        <a:pt x="624" y="765"/>
                      </a:lnTo>
                      <a:lnTo>
                        <a:pt x="628" y="764"/>
                      </a:lnTo>
                      <a:lnTo>
                        <a:pt x="633" y="765"/>
                      </a:lnTo>
                      <a:lnTo>
                        <a:pt x="628" y="769"/>
                      </a:lnTo>
                      <a:lnTo>
                        <a:pt x="636" y="767"/>
                      </a:lnTo>
                      <a:lnTo>
                        <a:pt x="645" y="740"/>
                      </a:lnTo>
                      <a:lnTo>
                        <a:pt x="644" y="736"/>
                      </a:lnTo>
                      <a:lnTo>
                        <a:pt x="641" y="734"/>
                      </a:lnTo>
                      <a:lnTo>
                        <a:pt x="637" y="729"/>
                      </a:lnTo>
                      <a:lnTo>
                        <a:pt x="637" y="725"/>
                      </a:lnTo>
                      <a:lnTo>
                        <a:pt x="633" y="726"/>
                      </a:lnTo>
                      <a:lnTo>
                        <a:pt x="630" y="723"/>
                      </a:lnTo>
                      <a:lnTo>
                        <a:pt x="636" y="722"/>
                      </a:lnTo>
                      <a:lnTo>
                        <a:pt x="647" y="722"/>
                      </a:lnTo>
                      <a:lnTo>
                        <a:pt x="652" y="726"/>
                      </a:lnTo>
                      <a:lnTo>
                        <a:pt x="662" y="712"/>
                      </a:lnTo>
                      <a:lnTo>
                        <a:pt x="664" y="707"/>
                      </a:lnTo>
                      <a:lnTo>
                        <a:pt x="664" y="702"/>
                      </a:lnTo>
                      <a:lnTo>
                        <a:pt x="660" y="706"/>
                      </a:lnTo>
                      <a:lnTo>
                        <a:pt x="658" y="711"/>
                      </a:lnTo>
                      <a:lnTo>
                        <a:pt x="652" y="706"/>
                      </a:lnTo>
                      <a:lnTo>
                        <a:pt x="655" y="702"/>
                      </a:lnTo>
                      <a:lnTo>
                        <a:pt x="653" y="699"/>
                      </a:lnTo>
                      <a:lnTo>
                        <a:pt x="659" y="699"/>
                      </a:lnTo>
                      <a:lnTo>
                        <a:pt x="664" y="696"/>
                      </a:lnTo>
                      <a:lnTo>
                        <a:pt x="666" y="700"/>
                      </a:lnTo>
                      <a:lnTo>
                        <a:pt x="671" y="696"/>
                      </a:lnTo>
                      <a:lnTo>
                        <a:pt x="672" y="691"/>
                      </a:lnTo>
                      <a:lnTo>
                        <a:pt x="672" y="696"/>
                      </a:lnTo>
                      <a:lnTo>
                        <a:pt x="671" y="700"/>
                      </a:lnTo>
                      <a:lnTo>
                        <a:pt x="675" y="698"/>
                      </a:lnTo>
                      <a:lnTo>
                        <a:pt x="682" y="691"/>
                      </a:lnTo>
                      <a:lnTo>
                        <a:pt x="682" y="685"/>
                      </a:lnTo>
                      <a:lnTo>
                        <a:pt x="679" y="680"/>
                      </a:lnTo>
                      <a:lnTo>
                        <a:pt x="682" y="674"/>
                      </a:lnTo>
                      <a:lnTo>
                        <a:pt x="681" y="673"/>
                      </a:lnTo>
                      <a:lnTo>
                        <a:pt x="687" y="683"/>
                      </a:lnTo>
                      <a:lnTo>
                        <a:pt x="693" y="685"/>
                      </a:lnTo>
                      <a:lnTo>
                        <a:pt x="709" y="676"/>
                      </a:lnTo>
                      <a:lnTo>
                        <a:pt x="709" y="674"/>
                      </a:lnTo>
                      <a:lnTo>
                        <a:pt x="705" y="672"/>
                      </a:lnTo>
                      <a:lnTo>
                        <a:pt x="700" y="673"/>
                      </a:lnTo>
                      <a:lnTo>
                        <a:pt x="702" y="668"/>
                      </a:lnTo>
                      <a:lnTo>
                        <a:pt x="697" y="665"/>
                      </a:lnTo>
                      <a:lnTo>
                        <a:pt x="691" y="654"/>
                      </a:lnTo>
                      <a:lnTo>
                        <a:pt x="697" y="653"/>
                      </a:lnTo>
                      <a:lnTo>
                        <a:pt x="698" y="657"/>
                      </a:lnTo>
                      <a:lnTo>
                        <a:pt x="706" y="664"/>
                      </a:lnTo>
                      <a:lnTo>
                        <a:pt x="710" y="661"/>
                      </a:lnTo>
                      <a:lnTo>
                        <a:pt x="706" y="651"/>
                      </a:lnTo>
                      <a:lnTo>
                        <a:pt x="708" y="650"/>
                      </a:lnTo>
                      <a:lnTo>
                        <a:pt x="710" y="657"/>
                      </a:lnTo>
                      <a:lnTo>
                        <a:pt x="716" y="658"/>
                      </a:lnTo>
                      <a:lnTo>
                        <a:pt x="721" y="656"/>
                      </a:lnTo>
                      <a:lnTo>
                        <a:pt x="723" y="661"/>
                      </a:lnTo>
                      <a:lnTo>
                        <a:pt x="728" y="660"/>
                      </a:lnTo>
                      <a:lnTo>
                        <a:pt x="725" y="664"/>
                      </a:lnTo>
                      <a:lnTo>
                        <a:pt x="736" y="658"/>
                      </a:lnTo>
                      <a:lnTo>
                        <a:pt x="735" y="664"/>
                      </a:lnTo>
                      <a:lnTo>
                        <a:pt x="724" y="670"/>
                      </a:lnTo>
                      <a:lnTo>
                        <a:pt x="723" y="672"/>
                      </a:lnTo>
                      <a:lnTo>
                        <a:pt x="739" y="662"/>
                      </a:lnTo>
                      <a:lnTo>
                        <a:pt x="750" y="658"/>
                      </a:lnTo>
                      <a:lnTo>
                        <a:pt x="755" y="654"/>
                      </a:lnTo>
                      <a:lnTo>
                        <a:pt x="750" y="656"/>
                      </a:lnTo>
                      <a:lnTo>
                        <a:pt x="744" y="660"/>
                      </a:lnTo>
                      <a:lnTo>
                        <a:pt x="744" y="654"/>
                      </a:lnTo>
                      <a:lnTo>
                        <a:pt x="755" y="650"/>
                      </a:lnTo>
                      <a:lnTo>
                        <a:pt x="765" y="650"/>
                      </a:lnTo>
                      <a:lnTo>
                        <a:pt x="774" y="643"/>
                      </a:lnTo>
                      <a:lnTo>
                        <a:pt x="782" y="639"/>
                      </a:lnTo>
                      <a:lnTo>
                        <a:pt x="788" y="635"/>
                      </a:lnTo>
                      <a:lnTo>
                        <a:pt x="797" y="626"/>
                      </a:lnTo>
                      <a:lnTo>
                        <a:pt x="799" y="616"/>
                      </a:lnTo>
                      <a:lnTo>
                        <a:pt x="807" y="611"/>
                      </a:lnTo>
                      <a:lnTo>
                        <a:pt x="811" y="605"/>
                      </a:lnTo>
                      <a:lnTo>
                        <a:pt x="816" y="603"/>
                      </a:lnTo>
                      <a:lnTo>
                        <a:pt x="818" y="596"/>
                      </a:lnTo>
                      <a:lnTo>
                        <a:pt x="812" y="594"/>
                      </a:lnTo>
                      <a:lnTo>
                        <a:pt x="812" y="586"/>
                      </a:lnTo>
                      <a:lnTo>
                        <a:pt x="808" y="582"/>
                      </a:lnTo>
                      <a:lnTo>
                        <a:pt x="808" y="577"/>
                      </a:lnTo>
                      <a:lnTo>
                        <a:pt x="805" y="571"/>
                      </a:lnTo>
                      <a:lnTo>
                        <a:pt x="808" y="570"/>
                      </a:lnTo>
                      <a:lnTo>
                        <a:pt x="816" y="574"/>
                      </a:lnTo>
                      <a:lnTo>
                        <a:pt x="819" y="569"/>
                      </a:lnTo>
                      <a:lnTo>
                        <a:pt x="824" y="565"/>
                      </a:lnTo>
                      <a:lnTo>
                        <a:pt x="828" y="566"/>
                      </a:lnTo>
                      <a:lnTo>
                        <a:pt x="828" y="574"/>
                      </a:lnTo>
                      <a:lnTo>
                        <a:pt x="824" y="585"/>
                      </a:lnTo>
                      <a:lnTo>
                        <a:pt x="835" y="582"/>
                      </a:lnTo>
                      <a:lnTo>
                        <a:pt x="846" y="582"/>
                      </a:lnTo>
                      <a:lnTo>
                        <a:pt x="845" y="584"/>
                      </a:lnTo>
                      <a:lnTo>
                        <a:pt x="839" y="585"/>
                      </a:lnTo>
                      <a:lnTo>
                        <a:pt x="828" y="593"/>
                      </a:lnTo>
                      <a:lnTo>
                        <a:pt x="824" y="599"/>
                      </a:lnTo>
                      <a:lnTo>
                        <a:pt x="826" y="599"/>
                      </a:lnTo>
                      <a:lnTo>
                        <a:pt x="833" y="593"/>
                      </a:lnTo>
                      <a:lnTo>
                        <a:pt x="837" y="589"/>
                      </a:lnTo>
                      <a:lnTo>
                        <a:pt x="842" y="588"/>
                      </a:lnTo>
                      <a:lnTo>
                        <a:pt x="858" y="580"/>
                      </a:lnTo>
                      <a:lnTo>
                        <a:pt x="875" y="571"/>
                      </a:lnTo>
                      <a:lnTo>
                        <a:pt x="889" y="570"/>
                      </a:lnTo>
                      <a:lnTo>
                        <a:pt x="883" y="559"/>
                      </a:lnTo>
                      <a:lnTo>
                        <a:pt x="888" y="548"/>
                      </a:lnTo>
                      <a:lnTo>
                        <a:pt x="894" y="544"/>
                      </a:lnTo>
                      <a:lnTo>
                        <a:pt x="894" y="544"/>
                      </a:lnTo>
                      <a:lnTo>
                        <a:pt x="899" y="539"/>
                      </a:lnTo>
                      <a:lnTo>
                        <a:pt x="900" y="532"/>
                      </a:lnTo>
                      <a:lnTo>
                        <a:pt x="898" y="520"/>
                      </a:lnTo>
                      <a:lnTo>
                        <a:pt x="895" y="513"/>
                      </a:lnTo>
                      <a:lnTo>
                        <a:pt x="899" y="508"/>
                      </a:lnTo>
                      <a:lnTo>
                        <a:pt x="898" y="498"/>
                      </a:lnTo>
                      <a:lnTo>
                        <a:pt x="899" y="493"/>
                      </a:lnTo>
                      <a:lnTo>
                        <a:pt x="903" y="487"/>
                      </a:lnTo>
                      <a:lnTo>
                        <a:pt x="904" y="482"/>
                      </a:lnTo>
                      <a:lnTo>
                        <a:pt x="907" y="476"/>
                      </a:lnTo>
                      <a:lnTo>
                        <a:pt x="907" y="471"/>
                      </a:lnTo>
                      <a:lnTo>
                        <a:pt x="908" y="466"/>
                      </a:lnTo>
                      <a:lnTo>
                        <a:pt x="907" y="460"/>
                      </a:lnTo>
                      <a:close/>
                      <a:moveTo>
                        <a:pt x="649" y="742"/>
                      </a:moveTo>
                      <a:lnTo>
                        <a:pt x="643" y="755"/>
                      </a:lnTo>
                      <a:lnTo>
                        <a:pt x="639" y="765"/>
                      </a:lnTo>
                      <a:lnTo>
                        <a:pt x="639" y="775"/>
                      </a:lnTo>
                      <a:lnTo>
                        <a:pt x="644" y="759"/>
                      </a:lnTo>
                      <a:lnTo>
                        <a:pt x="648" y="749"/>
                      </a:lnTo>
                      <a:lnTo>
                        <a:pt x="658" y="731"/>
                      </a:lnTo>
                      <a:lnTo>
                        <a:pt x="658" y="726"/>
                      </a:lnTo>
                      <a:lnTo>
                        <a:pt x="653" y="737"/>
                      </a:lnTo>
                      <a:lnTo>
                        <a:pt x="649" y="742"/>
                      </a:lnTo>
                      <a:close/>
                      <a:moveTo>
                        <a:pt x="671" y="707"/>
                      </a:moveTo>
                      <a:lnTo>
                        <a:pt x="670" y="712"/>
                      </a:lnTo>
                      <a:lnTo>
                        <a:pt x="667" y="717"/>
                      </a:lnTo>
                      <a:lnTo>
                        <a:pt x="667" y="718"/>
                      </a:lnTo>
                      <a:lnTo>
                        <a:pt x="675" y="708"/>
                      </a:lnTo>
                      <a:lnTo>
                        <a:pt x="678" y="703"/>
                      </a:lnTo>
                      <a:lnTo>
                        <a:pt x="675" y="702"/>
                      </a:lnTo>
                      <a:lnTo>
                        <a:pt x="671" y="707"/>
                      </a:lnTo>
                      <a:close/>
                      <a:moveTo>
                        <a:pt x="704" y="684"/>
                      </a:moveTo>
                      <a:lnTo>
                        <a:pt x="693" y="689"/>
                      </a:lnTo>
                      <a:lnTo>
                        <a:pt x="687" y="695"/>
                      </a:lnTo>
                      <a:lnTo>
                        <a:pt x="683" y="696"/>
                      </a:lnTo>
                      <a:lnTo>
                        <a:pt x="681" y="696"/>
                      </a:lnTo>
                      <a:lnTo>
                        <a:pt x="682" y="702"/>
                      </a:lnTo>
                      <a:lnTo>
                        <a:pt x="698" y="691"/>
                      </a:lnTo>
                      <a:lnTo>
                        <a:pt x="709" y="685"/>
                      </a:lnTo>
                      <a:lnTo>
                        <a:pt x="709" y="680"/>
                      </a:lnTo>
                      <a:lnTo>
                        <a:pt x="708" y="679"/>
                      </a:lnTo>
                      <a:lnTo>
                        <a:pt x="704" y="684"/>
                      </a:lnTo>
                      <a:close/>
                      <a:moveTo>
                        <a:pt x="812" y="611"/>
                      </a:moveTo>
                      <a:lnTo>
                        <a:pt x="807" y="615"/>
                      </a:lnTo>
                      <a:lnTo>
                        <a:pt x="805" y="618"/>
                      </a:lnTo>
                      <a:lnTo>
                        <a:pt x="820" y="607"/>
                      </a:lnTo>
                      <a:lnTo>
                        <a:pt x="824" y="600"/>
                      </a:lnTo>
                      <a:lnTo>
                        <a:pt x="819" y="604"/>
                      </a:lnTo>
                      <a:lnTo>
                        <a:pt x="812" y="611"/>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5" name="Freeform 173">
                  <a:extLst>
                    <a:ext uri="{FF2B5EF4-FFF2-40B4-BE49-F238E27FC236}">
                      <a16:creationId xmlns:a16="http://schemas.microsoft.com/office/drawing/2014/main" id="{90554CC0-F066-5E16-8B67-B3CD98D6C568}"/>
                    </a:ext>
                  </a:extLst>
                </p:cNvPr>
                <p:cNvSpPr>
                  <a:spLocks noEditPoints="1"/>
                </p:cNvSpPr>
                <p:nvPr/>
              </p:nvSpPr>
              <p:spPr bwMode="auto">
                <a:xfrm>
                  <a:off x="4103" y="2725"/>
                  <a:ext cx="369" cy="327"/>
                </a:xfrm>
                <a:custGeom>
                  <a:avLst/>
                  <a:gdLst/>
                  <a:ahLst/>
                  <a:cxnLst>
                    <a:cxn ang="0">
                      <a:pos x="347" y="228"/>
                    </a:cxn>
                    <a:cxn ang="0">
                      <a:pos x="357" y="293"/>
                    </a:cxn>
                    <a:cxn ang="0">
                      <a:pos x="325" y="281"/>
                    </a:cxn>
                    <a:cxn ang="0">
                      <a:pos x="327" y="267"/>
                    </a:cxn>
                    <a:cxn ang="0">
                      <a:pos x="336" y="256"/>
                    </a:cxn>
                    <a:cxn ang="0">
                      <a:pos x="335" y="239"/>
                    </a:cxn>
                    <a:cxn ang="0">
                      <a:pos x="317" y="250"/>
                    </a:cxn>
                    <a:cxn ang="0">
                      <a:pos x="316" y="235"/>
                    </a:cxn>
                    <a:cxn ang="0">
                      <a:pos x="308" y="232"/>
                    </a:cxn>
                    <a:cxn ang="0">
                      <a:pos x="270" y="237"/>
                    </a:cxn>
                    <a:cxn ang="0">
                      <a:pos x="279" y="212"/>
                    </a:cxn>
                    <a:cxn ang="0">
                      <a:pos x="306" y="222"/>
                    </a:cxn>
                    <a:cxn ang="0">
                      <a:pos x="320" y="226"/>
                    </a:cxn>
                    <a:cxn ang="0">
                      <a:pos x="319" y="213"/>
                    </a:cxn>
                    <a:cxn ang="0">
                      <a:pos x="301" y="184"/>
                    </a:cxn>
                    <a:cxn ang="0">
                      <a:pos x="241" y="164"/>
                    </a:cxn>
                    <a:cxn ang="0">
                      <a:pos x="172" y="146"/>
                    </a:cxn>
                    <a:cxn ang="0">
                      <a:pos x="180" y="125"/>
                    </a:cxn>
                    <a:cxn ang="0">
                      <a:pos x="187" y="110"/>
                    </a:cxn>
                    <a:cxn ang="0">
                      <a:pos x="207" y="81"/>
                    </a:cxn>
                    <a:cxn ang="0">
                      <a:pos x="211" y="69"/>
                    </a:cxn>
                    <a:cxn ang="0">
                      <a:pos x="214" y="58"/>
                    </a:cxn>
                    <a:cxn ang="0">
                      <a:pos x="210" y="50"/>
                    </a:cxn>
                    <a:cxn ang="0">
                      <a:pos x="205" y="38"/>
                    </a:cxn>
                    <a:cxn ang="0">
                      <a:pos x="198" y="20"/>
                    </a:cxn>
                    <a:cxn ang="0">
                      <a:pos x="192" y="8"/>
                    </a:cxn>
                    <a:cxn ang="0">
                      <a:pos x="3" y="94"/>
                    </a:cxn>
                    <a:cxn ang="0">
                      <a:pos x="23" y="130"/>
                    </a:cxn>
                    <a:cxn ang="0">
                      <a:pos x="38" y="157"/>
                    </a:cxn>
                    <a:cxn ang="0">
                      <a:pos x="40" y="178"/>
                    </a:cxn>
                    <a:cxn ang="0">
                      <a:pos x="31" y="205"/>
                    </a:cxn>
                    <a:cxn ang="0">
                      <a:pos x="32" y="244"/>
                    </a:cxn>
                    <a:cxn ang="0">
                      <a:pos x="27" y="262"/>
                    </a:cxn>
                    <a:cxn ang="0">
                      <a:pos x="30" y="277"/>
                    </a:cxn>
                    <a:cxn ang="0">
                      <a:pos x="58" y="250"/>
                    </a:cxn>
                    <a:cxn ang="0">
                      <a:pos x="58" y="270"/>
                    </a:cxn>
                    <a:cxn ang="0">
                      <a:pos x="95" y="282"/>
                    </a:cxn>
                    <a:cxn ang="0">
                      <a:pos x="148" y="285"/>
                    </a:cxn>
                    <a:cxn ang="0">
                      <a:pos x="153" y="267"/>
                    </a:cxn>
                    <a:cxn ang="0">
                      <a:pos x="179" y="270"/>
                    </a:cxn>
                    <a:cxn ang="0">
                      <a:pos x="203" y="289"/>
                    </a:cxn>
                    <a:cxn ang="0">
                      <a:pos x="207" y="285"/>
                    </a:cxn>
                    <a:cxn ang="0">
                      <a:pos x="217" y="311"/>
                    </a:cxn>
                    <a:cxn ang="0">
                      <a:pos x="244" y="315"/>
                    </a:cxn>
                    <a:cxn ang="0">
                      <a:pos x="260" y="302"/>
                    </a:cxn>
                    <a:cxn ang="0">
                      <a:pos x="281" y="304"/>
                    </a:cxn>
                    <a:cxn ang="0">
                      <a:pos x="294" y="306"/>
                    </a:cxn>
                    <a:cxn ang="0">
                      <a:pos x="283" y="278"/>
                    </a:cxn>
                    <a:cxn ang="0">
                      <a:pos x="314" y="292"/>
                    </a:cxn>
                    <a:cxn ang="0">
                      <a:pos x="332" y="301"/>
                    </a:cxn>
                    <a:cxn ang="0">
                      <a:pos x="347" y="305"/>
                    </a:cxn>
                    <a:cxn ang="0">
                      <a:pos x="350" y="316"/>
                    </a:cxn>
                    <a:cxn ang="0">
                      <a:pos x="363" y="305"/>
                    </a:cxn>
                    <a:cxn ang="0">
                      <a:pos x="160" y="289"/>
                    </a:cxn>
                    <a:cxn ang="0">
                      <a:pos x="173" y="285"/>
                    </a:cxn>
                    <a:cxn ang="0">
                      <a:pos x="210" y="311"/>
                    </a:cxn>
                  </a:cxnLst>
                  <a:rect l="0" t="0" r="r" b="b"/>
                  <a:pathLst>
                    <a:path w="369" h="327">
                      <a:moveTo>
                        <a:pt x="347" y="228"/>
                      </a:moveTo>
                      <a:lnTo>
                        <a:pt x="342" y="232"/>
                      </a:lnTo>
                      <a:lnTo>
                        <a:pt x="340" y="235"/>
                      </a:lnTo>
                      <a:lnTo>
                        <a:pt x="346" y="232"/>
                      </a:lnTo>
                      <a:lnTo>
                        <a:pt x="347" y="228"/>
                      </a:lnTo>
                      <a:close/>
                      <a:moveTo>
                        <a:pt x="369" y="304"/>
                      </a:moveTo>
                      <a:lnTo>
                        <a:pt x="367" y="302"/>
                      </a:lnTo>
                      <a:lnTo>
                        <a:pt x="363" y="301"/>
                      </a:lnTo>
                      <a:lnTo>
                        <a:pt x="361" y="296"/>
                      </a:lnTo>
                      <a:lnTo>
                        <a:pt x="357" y="293"/>
                      </a:lnTo>
                      <a:lnTo>
                        <a:pt x="346" y="292"/>
                      </a:lnTo>
                      <a:lnTo>
                        <a:pt x="340" y="289"/>
                      </a:lnTo>
                      <a:lnTo>
                        <a:pt x="333" y="289"/>
                      </a:lnTo>
                      <a:lnTo>
                        <a:pt x="331" y="283"/>
                      </a:lnTo>
                      <a:lnTo>
                        <a:pt x="325" y="281"/>
                      </a:lnTo>
                      <a:lnTo>
                        <a:pt x="320" y="279"/>
                      </a:lnTo>
                      <a:lnTo>
                        <a:pt x="317" y="274"/>
                      </a:lnTo>
                      <a:lnTo>
                        <a:pt x="323" y="271"/>
                      </a:lnTo>
                      <a:lnTo>
                        <a:pt x="321" y="269"/>
                      </a:lnTo>
                      <a:lnTo>
                        <a:pt x="327" y="267"/>
                      </a:lnTo>
                      <a:lnTo>
                        <a:pt x="332" y="270"/>
                      </a:lnTo>
                      <a:lnTo>
                        <a:pt x="328" y="266"/>
                      </a:lnTo>
                      <a:lnTo>
                        <a:pt x="325" y="260"/>
                      </a:lnTo>
                      <a:lnTo>
                        <a:pt x="331" y="256"/>
                      </a:lnTo>
                      <a:lnTo>
                        <a:pt x="336" y="256"/>
                      </a:lnTo>
                      <a:lnTo>
                        <a:pt x="338" y="258"/>
                      </a:lnTo>
                      <a:lnTo>
                        <a:pt x="339" y="252"/>
                      </a:lnTo>
                      <a:lnTo>
                        <a:pt x="339" y="248"/>
                      </a:lnTo>
                      <a:lnTo>
                        <a:pt x="335" y="245"/>
                      </a:lnTo>
                      <a:lnTo>
                        <a:pt x="335" y="239"/>
                      </a:lnTo>
                      <a:lnTo>
                        <a:pt x="332" y="235"/>
                      </a:lnTo>
                      <a:lnTo>
                        <a:pt x="324" y="240"/>
                      </a:lnTo>
                      <a:lnTo>
                        <a:pt x="324" y="245"/>
                      </a:lnTo>
                      <a:lnTo>
                        <a:pt x="323" y="250"/>
                      </a:lnTo>
                      <a:lnTo>
                        <a:pt x="317" y="250"/>
                      </a:lnTo>
                      <a:lnTo>
                        <a:pt x="314" y="245"/>
                      </a:lnTo>
                      <a:lnTo>
                        <a:pt x="309" y="245"/>
                      </a:lnTo>
                      <a:lnTo>
                        <a:pt x="305" y="243"/>
                      </a:lnTo>
                      <a:lnTo>
                        <a:pt x="305" y="241"/>
                      </a:lnTo>
                      <a:lnTo>
                        <a:pt x="316" y="235"/>
                      </a:lnTo>
                      <a:lnTo>
                        <a:pt x="319" y="229"/>
                      </a:lnTo>
                      <a:lnTo>
                        <a:pt x="317" y="228"/>
                      </a:lnTo>
                      <a:lnTo>
                        <a:pt x="312" y="232"/>
                      </a:lnTo>
                      <a:lnTo>
                        <a:pt x="312" y="226"/>
                      </a:lnTo>
                      <a:lnTo>
                        <a:pt x="308" y="232"/>
                      </a:lnTo>
                      <a:lnTo>
                        <a:pt x="302" y="229"/>
                      </a:lnTo>
                      <a:lnTo>
                        <a:pt x="298" y="235"/>
                      </a:lnTo>
                      <a:lnTo>
                        <a:pt x="293" y="236"/>
                      </a:lnTo>
                      <a:lnTo>
                        <a:pt x="278" y="237"/>
                      </a:lnTo>
                      <a:lnTo>
                        <a:pt x="270" y="237"/>
                      </a:lnTo>
                      <a:lnTo>
                        <a:pt x="263" y="235"/>
                      </a:lnTo>
                      <a:lnTo>
                        <a:pt x="263" y="229"/>
                      </a:lnTo>
                      <a:lnTo>
                        <a:pt x="267" y="224"/>
                      </a:lnTo>
                      <a:lnTo>
                        <a:pt x="275" y="213"/>
                      </a:lnTo>
                      <a:lnTo>
                        <a:pt x="279" y="212"/>
                      </a:lnTo>
                      <a:lnTo>
                        <a:pt x="287" y="213"/>
                      </a:lnTo>
                      <a:lnTo>
                        <a:pt x="293" y="216"/>
                      </a:lnTo>
                      <a:lnTo>
                        <a:pt x="297" y="221"/>
                      </a:lnTo>
                      <a:lnTo>
                        <a:pt x="302" y="221"/>
                      </a:lnTo>
                      <a:lnTo>
                        <a:pt x="306" y="222"/>
                      </a:lnTo>
                      <a:lnTo>
                        <a:pt x="308" y="221"/>
                      </a:lnTo>
                      <a:lnTo>
                        <a:pt x="313" y="226"/>
                      </a:lnTo>
                      <a:lnTo>
                        <a:pt x="319" y="226"/>
                      </a:lnTo>
                      <a:lnTo>
                        <a:pt x="320" y="225"/>
                      </a:lnTo>
                      <a:lnTo>
                        <a:pt x="320" y="226"/>
                      </a:lnTo>
                      <a:lnTo>
                        <a:pt x="327" y="224"/>
                      </a:lnTo>
                      <a:lnTo>
                        <a:pt x="324" y="222"/>
                      </a:lnTo>
                      <a:lnTo>
                        <a:pt x="320" y="220"/>
                      </a:lnTo>
                      <a:lnTo>
                        <a:pt x="317" y="216"/>
                      </a:lnTo>
                      <a:lnTo>
                        <a:pt x="319" y="213"/>
                      </a:lnTo>
                      <a:lnTo>
                        <a:pt x="314" y="207"/>
                      </a:lnTo>
                      <a:lnTo>
                        <a:pt x="313" y="202"/>
                      </a:lnTo>
                      <a:lnTo>
                        <a:pt x="306" y="195"/>
                      </a:lnTo>
                      <a:lnTo>
                        <a:pt x="302" y="190"/>
                      </a:lnTo>
                      <a:lnTo>
                        <a:pt x="301" y="184"/>
                      </a:lnTo>
                      <a:lnTo>
                        <a:pt x="302" y="176"/>
                      </a:lnTo>
                      <a:lnTo>
                        <a:pt x="306" y="165"/>
                      </a:lnTo>
                      <a:lnTo>
                        <a:pt x="308" y="160"/>
                      </a:lnTo>
                      <a:lnTo>
                        <a:pt x="306" y="159"/>
                      </a:lnTo>
                      <a:lnTo>
                        <a:pt x="241" y="164"/>
                      </a:lnTo>
                      <a:lnTo>
                        <a:pt x="172" y="168"/>
                      </a:lnTo>
                      <a:lnTo>
                        <a:pt x="177" y="163"/>
                      </a:lnTo>
                      <a:lnTo>
                        <a:pt x="173" y="157"/>
                      </a:lnTo>
                      <a:lnTo>
                        <a:pt x="175" y="152"/>
                      </a:lnTo>
                      <a:lnTo>
                        <a:pt x="172" y="146"/>
                      </a:lnTo>
                      <a:lnTo>
                        <a:pt x="179" y="145"/>
                      </a:lnTo>
                      <a:lnTo>
                        <a:pt x="180" y="141"/>
                      </a:lnTo>
                      <a:lnTo>
                        <a:pt x="176" y="136"/>
                      </a:lnTo>
                      <a:lnTo>
                        <a:pt x="182" y="136"/>
                      </a:lnTo>
                      <a:lnTo>
                        <a:pt x="180" y="125"/>
                      </a:lnTo>
                      <a:lnTo>
                        <a:pt x="184" y="121"/>
                      </a:lnTo>
                      <a:lnTo>
                        <a:pt x="186" y="118"/>
                      </a:lnTo>
                      <a:lnTo>
                        <a:pt x="180" y="118"/>
                      </a:lnTo>
                      <a:lnTo>
                        <a:pt x="186" y="114"/>
                      </a:lnTo>
                      <a:lnTo>
                        <a:pt x="187" y="110"/>
                      </a:lnTo>
                      <a:lnTo>
                        <a:pt x="192" y="104"/>
                      </a:lnTo>
                      <a:lnTo>
                        <a:pt x="188" y="102"/>
                      </a:lnTo>
                      <a:lnTo>
                        <a:pt x="191" y="96"/>
                      </a:lnTo>
                      <a:lnTo>
                        <a:pt x="195" y="95"/>
                      </a:lnTo>
                      <a:lnTo>
                        <a:pt x="207" y="81"/>
                      </a:lnTo>
                      <a:lnTo>
                        <a:pt x="207" y="80"/>
                      </a:lnTo>
                      <a:lnTo>
                        <a:pt x="202" y="79"/>
                      </a:lnTo>
                      <a:lnTo>
                        <a:pt x="207" y="77"/>
                      </a:lnTo>
                      <a:lnTo>
                        <a:pt x="207" y="76"/>
                      </a:lnTo>
                      <a:lnTo>
                        <a:pt x="211" y="69"/>
                      </a:lnTo>
                      <a:lnTo>
                        <a:pt x="206" y="71"/>
                      </a:lnTo>
                      <a:lnTo>
                        <a:pt x="201" y="69"/>
                      </a:lnTo>
                      <a:lnTo>
                        <a:pt x="203" y="65"/>
                      </a:lnTo>
                      <a:lnTo>
                        <a:pt x="210" y="62"/>
                      </a:lnTo>
                      <a:lnTo>
                        <a:pt x="214" y="58"/>
                      </a:lnTo>
                      <a:lnTo>
                        <a:pt x="217" y="58"/>
                      </a:lnTo>
                      <a:lnTo>
                        <a:pt x="218" y="56"/>
                      </a:lnTo>
                      <a:lnTo>
                        <a:pt x="217" y="56"/>
                      </a:lnTo>
                      <a:lnTo>
                        <a:pt x="211" y="54"/>
                      </a:lnTo>
                      <a:lnTo>
                        <a:pt x="210" y="50"/>
                      </a:lnTo>
                      <a:lnTo>
                        <a:pt x="206" y="47"/>
                      </a:lnTo>
                      <a:lnTo>
                        <a:pt x="203" y="42"/>
                      </a:lnTo>
                      <a:lnTo>
                        <a:pt x="203" y="41"/>
                      </a:lnTo>
                      <a:lnTo>
                        <a:pt x="209" y="42"/>
                      </a:lnTo>
                      <a:lnTo>
                        <a:pt x="205" y="38"/>
                      </a:lnTo>
                      <a:lnTo>
                        <a:pt x="209" y="33"/>
                      </a:lnTo>
                      <a:lnTo>
                        <a:pt x="199" y="34"/>
                      </a:lnTo>
                      <a:lnTo>
                        <a:pt x="198" y="30"/>
                      </a:lnTo>
                      <a:lnTo>
                        <a:pt x="205" y="24"/>
                      </a:lnTo>
                      <a:lnTo>
                        <a:pt x="198" y="20"/>
                      </a:lnTo>
                      <a:lnTo>
                        <a:pt x="198" y="15"/>
                      </a:lnTo>
                      <a:lnTo>
                        <a:pt x="202" y="11"/>
                      </a:lnTo>
                      <a:lnTo>
                        <a:pt x="202" y="5"/>
                      </a:lnTo>
                      <a:lnTo>
                        <a:pt x="198" y="4"/>
                      </a:lnTo>
                      <a:lnTo>
                        <a:pt x="192" y="8"/>
                      </a:lnTo>
                      <a:lnTo>
                        <a:pt x="194" y="3"/>
                      </a:lnTo>
                      <a:lnTo>
                        <a:pt x="195" y="0"/>
                      </a:lnTo>
                      <a:lnTo>
                        <a:pt x="85" y="7"/>
                      </a:lnTo>
                      <a:lnTo>
                        <a:pt x="0" y="9"/>
                      </a:lnTo>
                      <a:lnTo>
                        <a:pt x="3" y="94"/>
                      </a:lnTo>
                      <a:lnTo>
                        <a:pt x="12" y="102"/>
                      </a:lnTo>
                      <a:lnTo>
                        <a:pt x="15" y="106"/>
                      </a:lnTo>
                      <a:lnTo>
                        <a:pt x="19" y="117"/>
                      </a:lnTo>
                      <a:lnTo>
                        <a:pt x="19" y="125"/>
                      </a:lnTo>
                      <a:lnTo>
                        <a:pt x="23" y="130"/>
                      </a:lnTo>
                      <a:lnTo>
                        <a:pt x="26" y="136"/>
                      </a:lnTo>
                      <a:lnTo>
                        <a:pt x="27" y="137"/>
                      </a:lnTo>
                      <a:lnTo>
                        <a:pt x="30" y="141"/>
                      </a:lnTo>
                      <a:lnTo>
                        <a:pt x="30" y="146"/>
                      </a:lnTo>
                      <a:lnTo>
                        <a:pt x="38" y="157"/>
                      </a:lnTo>
                      <a:lnTo>
                        <a:pt x="40" y="159"/>
                      </a:lnTo>
                      <a:lnTo>
                        <a:pt x="39" y="163"/>
                      </a:lnTo>
                      <a:lnTo>
                        <a:pt x="40" y="168"/>
                      </a:lnTo>
                      <a:lnTo>
                        <a:pt x="39" y="172"/>
                      </a:lnTo>
                      <a:lnTo>
                        <a:pt x="40" y="178"/>
                      </a:lnTo>
                      <a:lnTo>
                        <a:pt x="39" y="183"/>
                      </a:lnTo>
                      <a:lnTo>
                        <a:pt x="39" y="188"/>
                      </a:lnTo>
                      <a:lnTo>
                        <a:pt x="36" y="194"/>
                      </a:lnTo>
                      <a:lnTo>
                        <a:pt x="35" y="199"/>
                      </a:lnTo>
                      <a:lnTo>
                        <a:pt x="31" y="205"/>
                      </a:lnTo>
                      <a:lnTo>
                        <a:pt x="30" y="210"/>
                      </a:lnTo>
                      <a:lnTo>
                        <a:pt x="31" y="220"/>
                      </a:lnTo>
                      <a:lnTo>
                        <a:pt x="27" y="225"/>
                      </a:lnTo>
                      <a:lnTo>
                        <a:pt x="30" y="232"/>
                      </a:lnTo>
                      <a:lnTo>
                        <a:pt x="32" y="244"/>
                      </a:lnTo>
                      <a:lnTo>
                        <a:pt x="31" y="251"/>
                      </a:lnTo>
                      <a:lnTo>
                        <a:pt x="26" y="256"/>
                      </a:lnTo>
                      <a:lnTo>
                        <a:pt x="26" y="256"/>
                      </a:lnTo>
                      <a:lnTo>
                        <a:pt x="26" y="256"/>
                      </a:lnTo>
                      <a:lnTo>
                        <a:pt x="27" y="262"/>
                      </a:lnTo>
                      <a:lnTo>
                        <a:pt x="26" y="267"/>
                      </a:lnTo>
                      <a:lnTo>
                        <a:pt x="20" y="270"/>
                      </a:lnTo>
                      <a:lnTo>
                        <a:pt x="19" y="275"/>
                      </a:lnTo>
                      <a:lnTo>
                        <a:pt x="26" y="279"/>
                      </a:lnTo>
                      <a:lnTo>
                        <a:pt x="30" y="277"/>
                      </a:lnTo>
                      <a:lnTo>
                        <a:pt x="55" y="274"/>
                      </a:lnTo>
                      <a:lnTo>
                        <a:pt x="57" y="271"/>
                      </a:lnTo>
                      <a:lnTo>
                        <a:pt x="51" y="267"/>
                      </a:lnTo>
                      <a:lnTo>
                        <a:pt x="57" y="263"/>
                      </a:lnTo>
                      <a:lnTo>
                        <a:pt x="58" y="250"/>
                      </a:lnTo>
                      <a:lnTo>
                        <a:pt x="62" y="255"/>
                      </a:lnTo>
                      <a:lnTo>
                        <a:pt x="65" y="260"/>
                      </a:lnTo>
                      <a:lnTo>
                        <a:pt x="65" y="266"/>
                      </a:lnTo>
                      <a:lnTo>
                        <a:pt x="59" y="267"/>
                      </a:lnTo>
                      <a:lnTo>
                        <a:pt x="58" y="270"/>
                      </a:lnTo>
                      <a:lnTo>
                        <a:pt x="64" y="273"/>
                      </a:lnTo>
                      <a:lnTo>
                        <a:pt x="69" y="273"/>
                      </a:lnTo>
                      <a:lnTo>
                        <a:pt x="78" y="275"/>
                      </a:lnTo>
                      <a:lnTo>
                        <a:pt x="89" y="279"/>
                      </a:lnTo>
                      <a:lnTo>
                        <a:pt x="95" y="282"/>
                      </a:lnTo>
                      <a:lnTo>
                        <a:pt x="104" y="285"/>
                      </a:lnTo>
                      <a:lnTo>
                        <a:pt x="130" y="289"/>
                      </a:lnTo>
                      <a:lnTo>
                        <a:pt x="135" y="289"/>
                      </a:lnTo>
                      <a:lnTo>
                        <a:pt x="144" y="285"/>
                      </a:lnTo>
                      <a:lnTo>
                        <a:pt x="148" y="285"/>
                      </a:lnTo>
                      <a:lnTo>
                        <a:pt x="145" y="277"/>
                      </a:lnTo>
                      <a:lnTo>
                        <a:pt x="139" y="273"/>
                      </a:lnTo>
                      <a:lnTo>
                        <a:pt x="145" y="273"/>
                      </a:lnTo>
                      <a:lnTo>
                        <a:pt x="148" y="270"/>
                      </a:lnTo>
                      <a:lnTo>
                        <a:pt x="153" y="267"/>
                      </a:lnTo>
                      <a:lnTo>
                        <a:pt x="164" y="264"/>
                      </a:lnTo>
                      <a:lnTo>
                        <a:pt x="163" y="270"/>
                      </a:lnTo>
                      <a:lnTo>
                        <a:pt x="163" y="273"/>
                      </a:lnTo>
                      <a:lnTo>
                        <a:pt x="168" y="271"/>
                      </a:lnTo>
                      <a:lnTo>
                        <a:pt x="179" y="270"/>
                      </a:lnTo>
                      <a:lnTo>
                        <a:pt x="180" y="275"/>
                      </a:lnTo>
                      <a:lnTo>
                        <a:pt x="186" y="278"/>
                      </a:lnTo>
                      <a:lnTo>
                        <a:pt x="187" y="286"/>
                      </a:lnTo>
                      <a:lnTo>
                        <a:pt x="192" y="286"/>
                      </a:lnTo>
                      <a:lnTo>
                        <a:pt x="203" y="289"/>
                      </a:lnTo>
                      <a:lnTo>
                        <a:pt x="206" y="285"/>
                      </a:lnTo>
                      <a:lnTo>
                        <a:pt x="207" y="283"/>
                      </a:lnTo>
                      <a:lnTo>
                        <a:pt x="207" y="279"/>
                      </a:lnTo>
                      <a:lnTo>
                        <a:pt x="209" y="285"/>
                      </a:lnTo>
                      <a:lnTo>
                        <a:pt x="207" y="285"/>
                      </a:lnTo>
                      <a:lnTo>
                        <a:pt x="207" y="292"/>
                      </a:lnTo>
                      <a:lnTo>
                        <a:pt x="210" y="296"/>
                      </a:lnTo>
                      <a:lnTo>
                        <a:pt x="215" y="300"/>
                      </a:lnTo>
                      <a:lnTo>
                        <a:pt x="218" y="305"/>
                      </a:lnTo>
                      <a:lnTo>
                        <a:pt x="217" y="311"/>
                      </a:lnTo>
                      <a:lnTo>
                        <a:pt x="221" y="313"/>
                      </a:lnTo>
                      <a:lnTo>
                        <a:pt x="226" y="311"/>
                      </a:lnTo>
                      <a:lnTo>
                        <a:pt x="237" y="317"/>
                      </a:lnTo>
                      <a:lnTo>
                        <a:pt x="243" y="315"/>
                      </a:lnTo>
                      <a:lnTo>
                        <a:pt x="244" y="315"/>
                      </a:lnTo>
                      <a:lnTo>
                        <a:pt x="249" y="317"/>
                      </a:lnTo>
                      <a:lnTo>
                        <a:pt x="253" y="315"/>
                      </a:lnTo>
                      <a:lnTo>
                        <a:pt x="253" y="308"/>
                      </a:lnTo>
                      <a:lnTo>
                        <a:pt x="255" y="302"/>
                      </a:lnTo>
                      <a:lnTo>
                        <a:pt x="260" y="302"/>
                      </a:lnTo>
                      <a:lnTo>
                        <a:pt x="266" y="300"/>
                      </a:lnTo>
                      <a:lnTo>
                        <a:pt x="268" y="300"/>
                      </a:lnTo>
                      <a:lnTo>
                        <a:pt x="270" y="305"/>
                      </a:lnTo>
                      <a:lnTo>
                        <a:pt x="275" y="302"/>
                      </a:lnTo>
                      <a:lnTo>
                        <a:pt x="281" y="304"/>
                      </a:lnTo>
                      <a:lnTo>
                        <a:pt x="281" y="312"/>
                      </a:lnTo>
                      <a:lnTo>
                        <a:pt x="283" y="317"/>
                      </a:lnTo>
                      <a:lnTo>
                        <a:pt x="287" y="315"/>
                      </a:lnTo>
                      <a:lnTo>
                        <a:pt x="293" y="311"/>
                      </a:lnTo>
                      <a:lnTo>
                        <a:pt x="294" y="306"/>
                      </a:lnTo>
                      <a:lnTo>
                        <a:pt x="291" y="301"/>
                      </a:lnTo>
                      <a:lnTo>
                        <a:pt x="297" y="300"/>
                      </a:lnTo>
                      <a:lnTo>
                        <a:pt x="294" y="289"/>
                      </a:lnTo>
                      <a:lnTo>
                        <a:pt x="285" y="283"/>
                      </a:lnTo>
                      <a:lnTo>
                        <a:pt x="283" y="278"/>
                      </a:lnTo>
                      <a:lnTo>
                        <a:pt x="283" y="278"/>
                      </a:lnTo>
                      <a:lnTo>
                        <a:pt x="302" y="285"/>
                      </a:lnTo>
                      <a:lnTo>
                        <a:pt x="308" y="286"/>
                      </a:lnTo>
                      <a:lnTo>
                        <a:pt x="313" y="289"/>
                      </a:lnTo>
                      <a:lnTo>
                        <a:pt x="314" y="292"/>
                      </a:lnTo>
                      <a:lnTo>
                        <a:pt x="312" y="297"/>
                      </a:lnTo>
                      <a:lnTo>
                        <a:pt x="317" y="297"/>
                      </a:lnTo>
                      <a:lnTo>
                        <a:pt x="323" y="296"/>
                      </a:lnTo>
                      <a:lnTo>
                        <a:pt x="325" y="301"/>
                      </a:lnTo>
                      <a:lnTo>
                        <a:pt x="332" y="301"/>
                      </a:lnTo>
                      <a:lnTo>
                        <a:pt x="336" y="300"/>
                      </a:lnTo>
                      <a:lnTo>
                        <a:pt x="338" y="305"/>
                      </a:lnTo>
                      <a:lnTo>
                        <a:pt x="342" y="311"/>
                      </a:lnTo>
                      <a:lnTo>
                        <a:pt x="347" y="312"/>
                      </a:lnTo>
                      <a:lnTo>
                        <a:pt x="347" y="305"/>
                      </a:lnTo>
                      <a:lnTo>
                        <a:pt x="350" y="311"/>
                      </a:lnTo>
                      <a:lnTo>
                        <a:pt x="346" y="316"/>
                      </a:lnTo>
                      <a:lnTo>
                        <a:pt x="342" y="327"/>
                      </a:lnTo>
                      <a:lnTo>
                        <a:pt x="347" y="321"/>
                      </a:lnTo>
                      <a:lnTo>
                        <a:pt x="350" y="316"/>
                      </a:lnTo>
                      <a:lnTo>
                        <a:pt x="354" y="311"/>
                      </a:lnTo>
                      <a:lnTo>
                        <a:pt x="361" y="319"/>
                      </a:lnTo>
                      <a:lnTo>
                        <a:pt x="362" y="315"/>
                      </a:lnTo>
                      <a:lnTo>
                        <a:pt x="363" y="309"/>
                      </a:lnTo>
                      <a:lnTo>
                        <a:pt x="363" y="305"/>
                      </a:lnTo>
                      <a:lnTo>
                        <a:pt x="369" y="304"/>
                      </a:lnTo>
                      <a:close/>
                      <a:moveTo>
                        <a:pt x="163" y="279"/>
                      </a:moveTo>
                      <a:lnTo>
                        <a:pt x="152" y="283"/>
                      </a:lnTo>
                      <a:lnTo>
                        <a:pt x="154" y="287"/>
                      </a:lnTo>
                      <a:lnTo>
                        <a:pt x="160" y="289"/>
                      </a:lnTo>
                      <a:lnTo>
                        <a:pt x="165" y="293"/>
                      </a:lnTo>
                      <a:lnTo>
                        <a:pt x="171" y="292"/>
                      </a:lnTo>
                      <a:lnTo>
                        <a:pt x="173" y="286"/>
                      </a:lnTo>
                      <a:lnTo>
                        <a:pt x="175" y="285"/>
                      </a:lnTo>
                      <a:lnTo>
                        <a:pt x="173" y="285"/>
                      </a:lnTo>
                      <a:lnTo>
                        <a:pt x="163" y="279"/>
                      </a:lnTo>
                      <a:close/>
                      <a:moveTo>
                        <a:pt x="210" y="300"/>
                      </a:moveTo>
                      <a:lnTo>
                        <a:pt x="206" y="304"/>
                      </a:lnTo>
                      <a:lnTo>
                        <a:pt x="205" y="306"/>
                      </a:lnTo>
                      <a:lnTo>
                        <a:pt x="210" y="311"/>
                      </a:lnTo>
                      <a:lnTo>
                        <a:pt x="215" y="311"/>
                      </a:lnTo>
                      <a:lnTo>
                        <a:pt x="217" y="309"/>
                      </a:lnTo>
                      <a:lnTo>
                        <a:pt x="215" y="305"/>
                      </a:lnTo>
                      <a:lnTo>
                        <a:pt x="210" y="300"/>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6" name="Freeform 174">
                  <a:extLst>
                    <a:ext uri="{FF2B5EF4-FFF2-40B4-BE49-F238E27FC236}">
                      <a16:creationId xmlns:a16="http://schemas.microsoft.com/office/drawing/2014/main" id="{F9F6E131-3FAC-C43F-DA9A-B92242953AE1}"/>
                    </a:ext>
                  </a:extLst>
                </p:cNvPr>
                <p:cNvSpPr>
                  <a:spLocks noEditPoints="1"/>
                </p:cNvSpPr>
                <p:nvPr/>
              </p:nvSpPr>
              <p:spPr bwMode="auto">
                <a:xfrm>
                  <a:off x="4137" y="1469"/>
                  <a:ext cx="341" cy="472"/>
                </a:xfrm>
                <a:custGeom>
                  <a:avLst/>
                  <a:gdLst/>
                  <a:ahLst/>
                  <a:cxnLst>
                    <a:cxn ang="0">
                      <a:pos x="223" y="15"/>
                    </a:cxn>
                    <a:cxn ang="0">
                      <a:pos x="233" y="0"/>
                    </a:cxn>
                    <a:cxn ang="0">
                      <a:pos x="198" y="23"/>
                    </a:cxn>
                    <a:cxn ang="0">
                      <a:pos x="134" y="99"/>
                    </a:cxn>
                    <a:cxn ang="0">
                      <a:pos x="129" y="107"/>
                    </a:cxn>
                    <a:cxn ang="0">
                      <a:pos x="318" y="262"/>
                    </a:cxn>
                    <a:cxn ang="0">
                      <a:pos x="304" y="278"/>
                    </a:cxn>
                    <a:cxn ang="0">
                      <a:pos x="289" y="292"/>
                    </a:cxn>
                    <a:cxn ang="0">
                      <a:pos x="295" y="265"/>
                    </a:cxn>
                    <a:cxn ang="0">
                      <a:pos x="306" y="250"/>
                    </a:cxn>
                    <a:cxn ang="0">
                      <a:pos x="301" y="239"/>
                    </a:cxn>
                    <a:cxn ang="0">
                      <a:pos x="293" y="225"/>
                    </a:cxn>
                    <a:cxn ang="0">
                      <a:pos x="290" y="201"/>
                    </a:cxn>
                    <a:cxn ang="0">
                      <a:pos x="274" y="191"/>
                    </a:cxn>
                    <a:cxn ang="0">
                      <a:pos x="248" y="175"/>
                    </a:cxn>
                    <a:cxn ang="0">
                      <a:pos x="213" y="167"/>
                    </a:cxn>
                    <a:cxn ang="0">
                      <a:pos x="139" y="140"/>
                    </a:cxn>
                    <a:cxn ang="0">
                      <a:pos x="118" y="133"/>
                    </a:cxn>
                    <a:cxn ang="0">
                      <a:pos x="111" y="128"/>
                    </a:cxn>
                    <a:cxn ang="0">
                      <a:pos x="110" y="107"/>
                    </a:cxn>
                    <a:cxn ang="0">
                      <a:pos x="87" y="120"/>
                    </a:cxn>
                    <a:cxn ang="0">
                      <a:pos x="46" y="133"/>
                    </a:cxn>
                    <a:cxn ang="0">
                      <a:pos x="35" y="137"/>
                    </a:cxn>
                    <a:cxn ang="0">
                      <a:pos x="30" y="190"/>
                    </a:cxn>
                    <a:cxn ang="0">
                      <a:pos x="4" y="213"/>
                    </a:cxn>
                    <a:cxn ang="0">
                      <a:pos x="9" y="229"/>
                    </a:cxn>
                    <a:cxn ang="0">
                      <a:pos x="8" y="269"/>
                    </a:cxn>
                    <a:cxn ang="0">
                      <a:pos x="16" y="301"/>
                    </a:cxn>
                    <a:cxn ang="0">
                      <a:pos x="39" y="316"/>
                    </a:cxn>
                    <a:cxn ang="0">
                      <a:pos x="66" y="338"/>
                    </a:cxn>
                    <a:cxn ang="0">
                      <a:pos x="92" y="354"/>
                    </a:cxn>
                    <a:cxn ang="0">
                      <a:pos x="105" y="385"/>
                    </a:cxn>
                    <a:cxn ang="0">
                      <a:pos x="108" y="399"/>
                    </a:cxn>
                    <a:cxn ang="0">
                      <a:pos x="111" y="422"/>
                    </a:cxn>
                    <a:cxn ang="0">
                      <a:pos x="119" y="450"/>
                    </a:cxn>
                    <a:cxn ang="0">
                      <a:pos x="146" y="472"/>
                    </a:cxn>
                    <a:cxn ang="0">
                      <a:pos x="316" y="448"/>
                    </a:cxn>
                    <a:cxn ang="0">
                      <a:pos x="312" y="427"/>
                    </a:cxn>
                    <a:cxn ang="0">
                      <a:pos x="305" y="400"/>
                    </a:cxn>
                    <a:cxn ang="0">
                      <a:pos x="310" y="369"/>
                    </a:cxn>
                    <a:cxn ang="0">
                      <a:pos x="310" y="342"/>
                    </a:cxn>
                    <a:cxn ang="0">
                      <a:pos x="321" y="319"/>
                    </a:cxn>
                    <a:cxn ang="0">
                      <a:pos x="325" y="277"/>
                    </a:cxn>
                    <a:cxn ang="0">
                      <a:pos x="126" y="115"/>
                    </a:cxn>
                    <a:cxn ang="0">
                      <a:pos x="126" y="115"/>
                    </a:cxn>
                    <a:cxn ang="0">
                      <a:pos x="332" y="236"/>
                    </a:cxn>
                    <a:cxn ang="0">
                      <a:pos x="320" y="261"/>
                    </a:cxn>
                    <a:cxn ang="0">
                      <a:pos x="333" y="257"/>
                    </a:cxn>
                    <a:cxn ang="0">
                      <a:pos x="341" y="228"/>
                    </a:cxn>
                  </a:cxnLst>
                  <a:rect l="0" t="0" r="r" b="b"/>
                  <a:pathLst>
                    <a:path w="341" h="472">
                      <a:moveTo>
                        <a:pt x="205" y="29"/>
                      </a:moveTo>
                      <a:lnTo>
                        <a:pt x="209" y="23"/>
                      </a:lnTo>
                      <a:lnTo>
                        <a:pt x="213" y="21"/>
                      </a:lnTo>
                      <a:lnTo>
                        <a:pt x="223" y="15"/>
                      </a:lnTo>
                      <a:lnTo>
                        <a:pt x="229" y="11"/>
                      </a:lnTo>
                      <a:lnTo>
                        <a:pt x="230" y="6"/>
                      </a:lnTo>
                      <a:lnTo>
                        <a:pt x="236" y="2"/>
                      </a:lnTo>
                      <a:lnTo>
                        <a:pt x="233" y="0"/>
                      </a:lnTo>
                      <a:lnTo>
                        <a:pt x="228" y="3"/>
                      </a:lnTo>
                      <a:lnTo>
                        <a:pt x="219" y="10"/>
                      </a:lnTo>
                      <a:lnTo>
                        <a:pt x="209" y="15"/>
                      </a:lnTo>
                      <a:lnTo>
                        <a:pt x="198" y="23"/>
                      </a:lnTo>
                      <a:lnTo>
                        <a:pt x="198" y="26"/>
                      </a:lnTo>
                      <a:lnTo>
                        <a:pt x="199" y="31"/>
                      </a:lnTo>
                      <a:lnTo>
                        <a:pt x="205" y="29"/>
                      </a:lnTo>
                      <a:close/>
                      <a:moveTo>
                        <a:pt x="134" y="99"/>
                      </a:moveTo>
                      <a:lnTo>
                        <a:pt x="131" y="98"/>
                      </a:lnTo>
                      <a:lnTo>
                        <a:pt x="133" y="103"/>
                      </a:lnTo>
                      <a:lnTo>
                        <a:pt x="134" y="99"/>
                      </a:lnTo>
                      <a:close/>
                      <a:moveTo>
                        <a:pt x="129" y="107"/>
                      </a:moveTo>
                      <a:lnTo>
                        <a:pt x="123" y="111"/>
                      </a:lnTo>
                      <a:lnTo>
                        <a:pt x="129" y="109"/>
                      </a:lnTo>
                      <a:lnTo>
                        <a:pt x="129" y="107"/>
                      </a:lnTo>
                      <a:close/>
                      <a:moveTo>
                        <a:pt x="318" y="262"/>
                      </a:moveTo>
                      <a:lnTo>
                        <a:pt x="313" y="266"/>
                      </a:lnTo>
                      <a:lnTo>
                        <a:pt x="308" y="267"/>
                      </a:lnTo>
                      <a:lnTo>
                        <a:pt x="305" y="273"/>
                      </a:lnTo>
                      <a:lnTo>
                        <a:pt x="304" y="278"/>
                      </a:lnTo>
                      <a:lnTo>
                        <a:pt x="301" y="284"/>
                      </a:lnTo>
                      <a:lnTo>
                        <a:pt x="295" y="288"/>
                      </a:lnTo>
                      <a:lnTo>
                        <a:pt x="293" y="292"/>
                      </a:lnTo>
                      <a:lnTo>
                        <a:pt x="289" y="292"/>
                      </a:lnTo>
                      <a:lnTo>
                        <a:pt x="287" y="286"/>
                      </a:lnTo>
                      <a:lnTo>
                        <a:pt x="289" y="280"/>
                      </a:lnTo>
                      <a:lnTo>
                        <a:pt x="293" y="270"/>
                      </a:lnTo>
                      <a:lnTo>
                        <a:pt x="295" y="265"/>
                      </a:lnTo>
                      <a:lnTo>
                        <a:pt x="297" y="259"/>
                      </a:lnTo>
                      <a:lnTo>
                        <a:pt x="302" y="257"/>
                      </a:lnTo>
                      <a:lnTo>
                        <a:pt x="306" y="254"/>
                      </a:lnTo>
                      <a:lnTo>
                        <a:pt x="306" y="250"/>
                      </a:lnTo>
                      <a:lnTo>
                        <a:pt x="308" y="244"/>
                      </a:lnTo>
                      <a:lnTo>
                        <a:pt x="306" y="244"/>
                      </a:lnTo>
                      <a:lnTo>
                        <a:pt x="305" y="244"/>
                      </a:lnTo>
                      <a:lnTo>
                        <a:pt x="301" y="239"/>
                      </a:lnTo>
                      <a:lnTo>
                        <a:pt x="299" y="235"/>
                      </a:lnTo>
                      <a:lnTo>
                        <a:pt x="302" y="224"/>
                      </a:lnTo>
                      <a:lnTo>
                        <a:pt x="297" y="224"/>
                      </a:lnTo>
                      <a:lnTo>
                        <a:pt x="293" y="225"/>
                      </a:lnTo>
                      <a:lnTo>
                        <a:pt x="290" y="221"/>
                      </a:lnTo>
                      <a:lnTo>
                        <a:pt x="293" y="216"/>
                      </a:lnTo>
                      <a:lnTo>
                        <a:pt x="293" y="205"/>
                      </a:lnTo>
                      <a:lnTo>
                        <a:pt x="290" y="201"/>
                      </a:lnTo>
                      <a:lnTo>
                        <a:pt x="293" y="200"/>
                      </a:lnTo>
                      <a:lnTo>
                        <a:pt x="286" y="194"/>
                      </a:lnTo>
                      <a:lnTo>
                        <a:pt x="279" y="191"/>
                      </a:lnTo>
                      <a:lnTo>
                        <a:pt x="274" y="191"/>
                      </a:lnTo>
                      <a:lnTo>
                        <a:pt x="272" y="181"/>
                      </a:lnTo>
                      <a:lnTo>
                        <a:pt x="267" y="178"/>
                      </a:lnTo>
                      <a:lnTo>
                        <a:pt x="253" y="176"/>
                      </a:lnTo>
                      <a:lnTo>
                        <a:pt x="248" y="175"/>
                      </a:lnTo>
                      <a:lnTo>
                        <a:pt x="242" y="176"/>
                      </a:lnTo>
                      <a:lnTo>
                        <a:pt x="233" y="175"/>
                      </a:lnTo>
                      <a:lnTo>
                        <a:pt x="230" y="175"/>
                      </a:lnTo>
                      <a:lnTo>
                        <a:pt x="213" y="167"/>
                      </a:lnTo>
                      <a:lnTo>
                        <a:pt x="157" y="156"/>
                      </a:lnTo>
                      <a:lnTo>
                        <a:pt x="150" y="147"/>
                      </a:lnTo>
                      <a:lnTo>
                        <a:pt x="146" y="143"/>
                      </a:lnTo>
                      <a:lnTo>
                        <a:pt x="139" y="140"/>
                      </a:lnTo>
                      <a:lnTo>
                        <a:pt x="138" y="137"/>
                      </a:lnTo>
                      <a:lnTo>
                        <a:pt x="129" y="137"/>
                      </a:lnTo>
                      <a:lnTo>
                        <a:pt x="123" y="134"/>
                      </a:lnTo>
                      <a:lnTo>
                        <a:pt x="118" y="133"/>
                      </a:lnTo>
                      <a:lnTo>
                        <a:pt x="112" y="136"/>
                      </a:lnTo>
                      <a:lnTo>
                        <a:pt x="107" y="136"/>
                      </a:lnTo>
                      <a:lnTo>
                        <a:pt x="110" y="133"/>
                      </a:lnTo>
                      <a:lnTo>
                        <a:pt x="111" y="128"/>
                      </a:lnTo>
                      <a:lnTo>
                        <a:pt x="111" y="122"/>
                      </a:lnTo>
                      <a:lnTo>
                        <a:pt x="114" y="118"/>
                      </a:lnTo>
                      <a:lnTo>
                        <a:pt x="115" y="111"/>
                      </a:lnTo>
                      <a:lnTo>
                        <a:pt x="110" y="107"/>
                      </a:lnTo>
                      <a:lnTo>
                        <a:pt x="103" y="111"/>
                      </a:lnTo>
                      <a:lnTo>
                        <a:pt x="99" y="115"/>
                      </a:lnTo>
                      <a:lnTo>
                        <a:pt x="92" y="118"/>
                      </a:lnTo>
                      <a:lnTo>
                        <a:pt x="87" y="120"/>
                      </a:lnTo>
                      <a:lnTo>
                        <a:pt x="77" y="125"/>
                      </a:lnTo>
                      <a:lnTo>
                        <a:pt x="57" y="133"/>
                      </a:lnTo>
                      <a:lnTo>
                        <a:pt x="51" y="134"/>
                      </a:lnTo>
                      <a:lnTo>
                        <a:pt x="46" y="133"/>
                      </a:lnTo>
                      <a:lnTo>
                        <a:pt x="40" y="128"/>
                      </a:lnTo>
                      <a:lnTo>
                        <a:pt x="39" y="130"/>
                      </a:lnTo>
                      <a:lnTo>
                        <a:pt x="38" y="132"/>
                      </a:lnTo>
                      <a:lnTo>
                        <a:pt x="35" y="137"/>
                      </a:lnTo>
                      <a:lnTo>
                        <a:pt x="31" y="137"/>
                      </a:lnTo>
                      <a:lnTo>
                        <a:pt x="32" y="179"/>
                      </a:lnTo>
                      <a:lnTo>
                        <a:pt x="32" y="185"/>
                      </a:lnTo>
                      <a:lnTo>
                        <a:pt x="30" y="190"/>
                      </a:lnTo>
                      <a:lnTo>
                        <a:pt x="19" y="195"/>
                      </a:lnTo>
                      <a:lnTo>
                        <a:pt x="8" y="202"/>
                      </a:lnTo>
                      <a:lnTo>
                        <a:pt x="6" y="208"/>
                      </a:lnTo>
                      <a:lnTo>
                        <a:pt x="4" y="213"/>
                      </a:lnTo>
                      <a:lnTo>
                        <a:pt x="0" y="217"/>
                      </a:lnTo>
                      <a:lnTo>
                        <a:pt x="0" y="223"/>
                      </a:lnTo>
                      <a:lnTo>
                        <a:pt x="4" y="228"/>
                      </a:lnTo>
                      <a:lnTo>
                        <a:pt x="9" y="229"/>
                      </a:lnTo>
                      <a:lnTo>
                        <a:pt x="15" y="240"/>
                      </a:lnTo>
                      <a:lnTo>
                        <a:pt x="9" y="254"/>
                      </a:lnTo>
                      <a:lnTo>
                        <a:pt x="11" y="263"/>
                      </a:lnTo>
                      <a:lnTo>
                        <a:pt x="8" y="269"/>
                      </a:lnTo>
                      <a:lnTo>
                        <a:pt x="11" y="280"/>
                      </a:lnTo>
                      <a:lnTo>
                        <a:pt x="11" y="289"/>
                      </a:lnTo>
                      <a:lnTo>
                        <a:pt x="8" y="294"/>
                      </a:lnTo>
                      <a:lnTo>
                        <a:pt x="16" y="301"/>
                      </a:lnTo>
                      <a:lnTo>
                        <a:pt x="21" y="305"/>
                      </a:lnTo>
                      <a:lnTo>
                        <a:pt x="27" y="308"/>
                      </a:lnTo>
                      <a:lnTo>
                        <a:pt x="36" y="309"/>
                      </a:lnTo>
                      <a:lnTo>
                        <a:pt x="39" y="316"/>
                      </a:lnTo>
                      <a:lnTo>
                        <a:pt x="44" y="319"/>
                      </a:lnTo>
                      <a:lnTo>
                        <a:pt x="51" y="322"/>
                      </a:lnTo>
                      <a:lnTo>
                        <a:pt x="59" y="326"/>
                      </a:lnTo>
                      <a:lnTo>
                        <a:pt x="66" y="338"/>
                      </a:lnTo>
                      <a:lnTo>
                        <a:pt x="77" y="346"/>
                      </a:lnTo>
                      <a:lnTo>
                        <a:pt x="82" y="349"/>
                      </a:lnTo>
                      <a:lnTo>
                        <a:pt x="87" y="350"/>
                      </a:lnTo>
                      <a:lnTo>
                        <a:pt x="92" y="354"/>
                      </a:lnTo>
                      <a:lnTo>
                        <a:pt x="97" y="360"/>
                      </a:lnTo>
                      <a:lnTo>
                        <a:pt x="101" y="365"/>
                      </a:lnTo>
                      <a:lnTo>
                        <a:pt x="104" y="380"/>
                      </a:lnTo>
                      <a:lnTo>
                        <a:pt x="105" y="385"/>
                      </a:lnTo>
                      <a:lnTo>
                        <a:pt x="104" y="387"/>
                      </a:lnTo>
                      <a:lnTo>
                        <a:pt x="107" y="393"/>
                      </a:lnTo>
                      <a:lnTo>
                        <a:pt x="107" y="398"/>
                      </a:lnTo>
                      <a:lnTo>
                        <a:pt x="108" y="399"/>
                      </a:lnTo>
                      <a:lnTo>
                        <a:pt x="110" y="404"/>
                      </a:lnTo>
                      <a:lnTo>
                        <a:pt x="114" y="406"/>
                      </a:lnTo>
                      <a:lnTo>
                        <a:pt x="116" y="411"/>
                      </a:lnTo>
                      <a:lnTo>
                        <a:pt x="111" y="422"/>
                      </a:lnTo>
                      <a:lnTo>
                        <a:pt x="114" y="430"/>
                      </a:lnTo>
                      <a:lnTo>
                        <a:pt x="114" y="438"/>
                      </a:lnTo>
                      <a:lnTo>
                        <a:pt x="118" y="444"/>
                      </a:lnTo>
                      <a:lnTo>
                        <a:pt x="119" y="450"/>
                      </a:lnTo>
                      <a:lnTo>
                        <a:pt x="122" y="456"/>
                      </a:lnTo>
                      <a:lnTo>
                        <a:pt x="127" y="459"/>
                      </a:lnTo>
                      <a:lnTo>
                        <a:pt x="142" y="461"/>
                      </a:lnTo>
                      <a:lnTo>
                        <a:pt x="146" y="472"/>
                      </a:lnTo>
                      <a:lnTo>
                        <a:pt x="242" y="467"/>
                      </a:lnTo>
                      <a:lnTo>
                        <a:pt x="314" y="460"/>
                      </a:lnTo>
                      <a:lnTo>
                        <a:pt x="317" y="460"/>
                      </a:lnTo>
                      <a:lnTo>
                        <a:pt x="316" y="448"/>
                      </a:lnTo>
                      <a:lnTo>
                        <a:pt x="316" y="444"/>
                      </a:lnTo>
                      <a:lnTo>
                        <a:pt x="316" y="438"/>
                      </a:lnTo>
                      <a:lnTo>
                        <a:pt x="314" y="433"/>
                      </a:lnTo>
                      <a:lnTo>
                        <a:pt x="312" y="427"/>
                      </a:lnTo>
                      <a:lnTo>
                        <a:pt x="312" y="423"/>
                      </a:lnTo>
                      <a:lnTo>
                        <a:pt x="306" y="417"/>
                      </a:lnTo>
                      <a:lnTo>
                        <a:pt x="308" y="412"/>
                      </a:lnTo>
                      <a:lnTo>
                        <a:pt x="305" y="400"/>
                      </a:lnTo>
                      <a:lnTo>
                        <a:pt x="306" y="391"/>
                      </a:lnTo>
                      <a:lnTo>
                        <a:pt x="309" y="379"/>
                      </a:lnTo>
                      <a:lnTo>
                        <a:pt x="309" y="374"/>
                      </a:lnTo>
                      <a:lnTo>
                        <a:pt x="310" y="369"/>
                      </a:lnTo>
                      <a:lnTo>
                        <a:pt x="313" y="364"/>
                      </a:lnTo>
                      <a:lnTo>
                        <a:pt x="313" y="357"/>
                      </a:lnTo>
                      <a:lnTo>
                        <a:pt x="310" y="346"/>
                      </a:lnTo>
                      <a:lnTo>
                        <a:pt x="310" y="342"/>
                      </a:lnTo>
                      <a:lnTo>
                        <a:pt x="313" y="331"/>
                      </a:lnTo>
                      <a:lnTo>
                        <a:pt x="316" y="326"/>
                      </a:lnTo>
                      <a:lnTo>
                        <a:pt x="320" y="322"/>
                      </a:lnTo>
                      <a:lnTo>
                        <a:pt x="321" y="319"/>
                      </a:lnTo>
                      <a:lnTo>
                        <a:pt x="317" y="308"/>
                      </a:lnTo>
                      <a:lnTo>
                        <a:pt x="318" y="303"/>
                      </a:lnTo>
                      <a:lnTo>
                        <a:pt x="320" y="292"/>
                      </a:lnTo>
                      <a:lnTo>
                        <a:pt x="325" y="277"/>
                      </a:lnTo>
                      <a:lnTo>
                        <a:pt x="327" y="273"/>
                      </a:lnTo>
                      <a:lnTo>
                        <a:pt x="324" y="266"/>
                      </a:lnTo>
                      <a:lnTo>
                        <a:pt x="318" y="262"/>
                      </a:lnTo>
                      <a:close/>
                      <a:moveTo>
                        <a:pt x="126" y="115"/>
                      </a:moveTo>
                      <a:lnTo>
                        <a:pt x="123" y="115"/>
                      </a:lnTo>
                      <a:lnTo>
                        <a:pt x="118" y="120"/>
                      </a:lnTo>
                      <a:lnTo>
                        <a:pt x="115" y="125"/>
                      </a:lnTo>
                      <a:lnTo>
                        <a:pt x="126" y="115"/>
                      </a:lnTo>
                      <a:close/>
                      <a:moveTo>
                        <a:pt x="341" y="228"/>
                      </a:moveTo>
                      <a:lnTo>
                        <a:pt x="340" y="227"/>
                      </a:lnTo>
                      <a:lnTo>
                        <a:pt x="335" y="231"/>
                      </a:lnTo>
                      <a:lnTo>
                        <a:pt x="332" y="236"/>
                      </a:lnTo>
                      <a:lnTo>
                        <a:pt x="327" y="242"/>
                      </a:lnTo>
                      <a:lnTo>
                        <a:pt x="327" y="247"/>
                      </a:lnTo>
                      <a:lnTo>
                        <a:pt x="323" y="252"/>
                      </a:lnTo>
                      <a:lnTo>
                        <a:pt x="320" y="261"/>
                      </a:lnTo>
                      <a:lnTo>
                        <a:pt x="323" y="265"/>
                      </a:lnTo>
                      <a:lnTo>
                        <a:pt x="328" y="266"/>
                      </a:lnTo>
                      <a:lnTo>
                        <a:pt x="332" y="261"/>
                      </a:lnTo>
                      <a:lnTo>
                        <a:pt x="333" y="257"/>
                      </a:lnTo>
                      <a:lnTo>
                        <a:pt x="333" y="251"/>
                      </a:lnTo>
                      <a:lnTo>
                        <a:pt x="337" y="244"/>
                      </a:lnTo>
                      <a:lnTo>
                        <a:pt x="337" y="239"/>
                      </a:lnTo>
                      <a:lnTo>
                        <a:pt x="341" y="22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7" name="Freeform 175">
                  <a:extLst>
                    <a:ext uri="{FF2B5EF4-FFF2-40B4-BE49-F238E27FC236}">
                      <a16:creationId xmlns:a16="http://schemas.microsoft.com/office/drawing/2014/main" id="{9F3519E6-A9D4-C664-1FA8-77A49E6DA578}"/>
                    </a:ext>
                  </a:extLst>
                </p:cNvPr>
                <p:cNvSpPr>
                  <a:spLocks noEditPoints="1"/>
                </p:cNvSpPr>
                <p:nvPr/>
              </p:nvSpPr>
              <p:spPr bwMode="auto">
                <a:xfrm>
                  <a:off x="4275" y="2547"/>
                  <a:ext cx="232" cy="402"/>
                </a:xfrm>
                <a:custGeom>
                  <a:avLst/>
                  <a:gdLst/>
                  <a:ahLst/>
                  <a:cxnLst>
                    <a:cxn ang="0">
                      <a:pos x="220" y="7"/>
                    </a:cxn>
                    <a:cxn ang="0">
                      <a:pos x="212" y="0"/>
                    </a:cxn>
                    <a:cxn ang="0">
                      <a:pos x="73" y="13"/>
                    </a:cxn>
                    <a:cxn ang="0">
                      <a:pos x="64" y="26"/>
                    </a:cxn>
                    <a:cxn ang="0">
                      <a:pos x="58" y="34"/>
                    </a:cxn>
                    <a:cxn ang="0">
                      <a:pos x="62" y="40"/>
                    </a:cxn>
                    <a:cxn ang="0">
                      <a:pos x="56" y="45"/>
                    </a:cxn>
                    <a:cxn ang="0">
                      <a:pos x="57" y="57"/>
                    </a:cxn>
                    <a:cxn ang="0">
                      <a:pos x="45" y="65"/>
                    </a:cxn>
                    <a:cxn ang="0">
                      <a:pos x="39" y="78"/>
                    </a:cxn>
                    <a:cxn ang="0">
                      <a:pos x="35" y="82"/>
                    </a:cxn>
                    <a:cxn ang="0">
                      <a:pos x="24" y="98"/>
                    </a:cxn>
                    <a:cxn ang="0">
                      <a:pos x="29" y="112"/>
                    </a:cxn>
                    <a:cxn ang="0">
                      <a:pos x="22" y="118"/>
                    </a:cxn>
                    <a:cxn ang="0">
                      <a:pos x="20" y="121"/>
                    </a:cxn>
                    <a:cxn ang="0">
                      <a:pos x="16" y="132"/>
                    </a:cxn>
                    <a:cxn ang="0">
                      <a:pos x="22" y="137"/>
                    </a:cxn>
                    <a:cxn ang="0">
                      <a:pos x="24" y="147"/>
                    </a:cxn>
                    <a:cxn ang="0">
                      <a:pos x="26" y="156"/>
                    </a:cxn>
                    <a:cxn ang="0">
                      <a:pos x="29" y="167"/>
                    </a:cxn>
                    <a:cxn ang="0">
                      <a:pos x="23" y="178"/>
                    </a:cxn>
                    <a:cxn ang="0">
                      <a:pos x="26" y="182"/>
                    </a:cxn>
                    <a:cxn ang="0">
                      <a:pos x="26" y="193"/>
                    </a:cxn>
                    <a:cxn ang="0">
                      <a:pos x="26" y="208"/>
                    </a:cxn>
                    <a:cxn ang="0">
                      <a:pos x="33" y="216"/>
                    </a:cxn>
                    <a:cxn ang="0">
                      <a:pos x="31" y="220"/>
                    </a:cxn>
                    <a:cxn ang="0">
                      <a:pos x="39" y="232"/>
                    </a:cxn>
                    <a:cxn ang="0">
                      <a:pos x="45" y="236"/>
                    </a:cxn>
                    <a:cxn ang="0">
                      <a:pos x="31" y="243"/>
                    </a:cxn>
                    <a:cxn ang="0">
                      <a:pos x="39" y="247"/>
                    </a:cxn>
                    <a:cxn ang="0">
                      <a:pos x="30" y="257"/>
                    </a:cxn>
                    <a:cxn ang="0">
                      <a:pos x="23" y="273"/>
                    </a:cxn>
                    <a:cxn ang="0">
                      <a:pos x="20" y="282"/>
                    </a:cxn>
                    <a:cxn ang="0">
                      <a:pos x="8" y="296"/>
                    </a:cxn>
                    <a:cxn ang="0">
                      <a:pos x="8" y="303"/>
                    </a:cxn>
                    <a:cxn ang="0">
                      <a:pos x="8" y="319"/>
                    </a:cxn>
                    <a:cxn ang="0">
                      <a:pos x="3" y="330"/>
                    </a:cxn>
                    <a:cxn ang="0">
                      <a:pos x="0" y="346"/>
                    </a:cxn>
                    <a:cxn ang="0">
                      <a:pos x="136" y="338"/>
                    </a:cxn>
                    <a:cxn ang="0">
                      <a:pos x="129" y="362"/>
                    </a:cxn>
                    <a:cxn ang="0">
                      <a:pos x="141" y="380"/>
                    </a:cxn>
                    <a:cxn ang="0">
                      <a:pos x="145" y="394"/>
                    </a:cxn>
                    <a:cxn ang="0">
                      <a:pos x="155" y="402"/>
                    </a:cxn>
                    <a:cxn ang="0">
                      <a:pos x="167" y="392"/>
                    </a:cxn>
                    <a:cxn ang="0">
                      <a:pos x="172" y="388"/>
                    </a:cxn>
                    <a:cxn ang="0">
                      <a:pos x="187" y="384"/>
                    </a:cxn>
                    <a:cxn ang="0">
                      <a:pos x="193" y="380"/>
                    </a:cxn>
                    <a:cxn ang="0">
                      <a:pos x="212" y="384"/>
                    </a:cxn>
                    <a:cxn ang="0">
                      <a:pos x="229" y="384"/>
                    </a:cxn>
                    <a:cxn ang="0">
                      <a:pos x="212" y="394"/>
                    </a:cxn>
                    <a:cxn ang="0">
                      <a:pos x="212" y="392"/>
                    </a:cxn>
                  </a:cxnLst>
                  <a:rect l="0" t="0" r="r" b="b"/>
                  <a:pathLst>
                    <a:path w="232" h="402">
                      <a:moveTo>
                        <a:pt x="232" y="376"/>
                      </a:moveTo>
                      <a:lnTo>
                        <a:pt x="216" y="255"/>
                      </a:lnTo>
                      <a:lnTo>
                        <a:pt x="220" y="7"/>
                      </a:lnTo>
                      <a:lnTo>
                        <a:pt x="214" y="4"/>
                      </a:lnTo>
                      <a:lnTo>
                        <a:pt x="212" y="0"/>
                      </a:lnTo>
                      <a:lnTo>
                        <a:pt x="212" y="0"/>
                      </a:lnTo>
                      <a:lnTo>
                        <a:pt x="163" y="4"/>
                      </a:lnTo>
                      <a:lnTo>
                        <a:pt x="71" y="11"/>
                      </a:lnTo>
                      <a:lnTo>
                        <a:pt x="73" y="13"/>
                      </a:lnTo>
                      <a:lnTo>
                        <a:pt x="75" y="18"/>
                      </a:lnTo>
                      <a:lnTo>
                        <a:pt x="69" y="23"/>
                      </a:lnTo>
                      <a:lnTo>
                        <a:pt x="64" y="26"/>
                      </a:lnTo>
                      <a:lnTo>
                        <a:pt x="61" y="22"/>
                      </a:lnTo>
                      <a:lnTo>
                        <a:pt x="62" y="34"/>
                      </a:lnTo>
                      <a:lnTo>
                        <a:pt x="58" y="34"/>
                      </a:lnTo>
                      <a:lnTo>
                        <a:pt x="57" y="29"/>
                      </a:lnTo>
                      <a:lnTo>
                        <a:pt x="57" y="36"/>
                      </a:lnTo>
                      <a:lnTo>
                        <a:pt x="62" y="40"/>
                      </a:lnTo>
                      <a:lnTo>
                        <a:pt x="57" y="41"/>
                      </a:lnTo>
                      <a:lnTo>
                        <a:pt x="56" y="37"/>
                      </a:lnTo>
                      <a:lnTo>
                        <a:pt x="56" y="45"/>
                      </a:lnTo>
                      <a:lnTo>
                        <a:pt x="58" y="48"/>
                      </a:lnTo>
                      <a:lnTo>
                        <a:pt x="56" y="53"/>
                      </a:lnTo>
                      <a:lnTo>
                        <a:pt x="57" y="57"/>
                      </a:lnTo>
                      <a:lnTo>
                        <a:pt x="53" y="64"/>
                      </a:lnTo>
                      <a:lnTo>
                        <a:pt x="49" y="65"/>
                      </a:lnTo>
                      <a:lnTo>
                        <a:pt x="45" y="65"/>
                      </a:lnTo>
                      <a:lnTo>
                        <a:pt x="45" y="69"/>
                      </a:lnTo>
                      <a:lnTo>
                        <a:pt x="41" y="75"/>
                      </a:lnTo>
                      <a:lnTo>
                        <a:pt x="39" y="78"/>
                      </a:lnTo>
                      <a:lnTo>
                        <a:pt x="34" y="76"/>
                      </a:lnTo>
                      <a:lnTo>
                        <a:pt x="38" y="80"/>
                      </a:lnTo>
                      <a:lnTo>
                        <a:pt x="35" y="82"/>
                      </a:lnTo>
                      <a:lnTo>
                        <a:pt x="35" y="87"/>
                      </a:lnTo>
                      <a:lnTo>
                        <a:pt x="38" y="93"/>
                      </a:lnTo>
                      <a:lnTo>
                        <a:pt x="24" y="98"/>
                      </a:lnTo>
                      <a:lnTo>
                        <a:pt x="29" y="101"/>
                      </a:lnTo>
                      <a:lnTo>
                        <a:pt x="27" y="106"/>
                      </a:lnTo>
                      <a:lnTo>
                        <a:pt x="29" y="112"/>
                      </a:lnTo>
                      <a:lnTo>
                        <a:pt x="27" y="114"/>
                      </a:lnTo>
                      <a:lnTo>
                        <a:pt x="22" y="114"/>
                      </a:lnTo>
                      <a:lnTo>
                        <a:pt x="22" y="118"/>
                      </a:lnTo>
                      <a:lnTo>
                        <a:pt x="27" y="120"/>
                      </a:lnTo>
                      <a:lnTo>
                        <a:pt x="22" y="122"/>
                      </a:lnTo>
                      <a:lnTo>
                        <a:pt x="20" y="121"/>
                      </a:lnTo>
                      <a:lnTo>
                        <a:pt x="18" y="122"/>
                      </a:lnTo>
                      <a:lnTo>
                        <a:pt x="22" y="128"/>
                      </a:lnTo>
                      <a:lnTo>
                        <a:pt x="16" y="132"/>
                      </a:lnTo>
                      <a:lnTo>
                        <a:pt x="19" y="137"/>
                      </a:lnTo>
                      <a:lnTo>
                        <a:pt x="16" y="143"/>
                      </a:lnTo>
                      <a:lnTo>
                        <a:pt x="22" y="137"/>
                      </a:lnTo>
                      <a:lnTo>
                        <a:pt x="24" y="141"/>
                      </a:lnTo>
                      <a:lnTo>
                        <a:pt x="19" y="144"/>
                      </a:lnTo>
                      <a:lnTo>
                        <a:pt x="24" y="147"/>
                      </a:lnTo>
                      <a:lnTo>
                        <a:pt x="26" y="145"/>
                      </a:lnTo>
                      <a:lnTo>
                        <a:pt x="23" y="151"/>
                      </a:lnTo>
                      <a:lnTo>
                        <a:pt x="26" y="156"/>
                      </a:lnTo>
                      <a:lnTo>
                        <a:pt x="27" y="158"/>
                      </a:lnTo>
                      <a:lnTo>
                        <a:pt x="29" y="166"/>
                      </a:lnTo>
                      <a:lnTo>
                        <a:pt x="29" y="167"/>
                      </a:lnTo>
                      <a:lnTo>
                        <a:pt x="23" y="167"/>
                      </a:lnTo>
                      <a:lnTo>
                        <a:pt x="24" y="171"/>
                      </a:lnTo>
                      <a:lnTo>
                        <a:pt x="23" y="178"/>
                      </a:lnTo>
                      <a:lnTo>
                        <a:pt x="22" y="181"/>
                      </a:lnTo>
                      <a:lnTo>
                        <a:pt x="20" y="186"/>
                      </a:lnTo>
                      <a:lnTo>
                        <a:pt x="26" y="182"/>
                      </a:lnTo>
                      <a:lnTo>
                        <a:pt x="30" y="183"/>
                      </a:lnTo>
                      <a:lnTo>
                        <a:pt x="30" y="189"/>
                      </a:lnTo>
                      <a:lnTo>
                        <a:pt x="26" y="193"/>
                      </a:lnTo>
                      <a:lnTo>
                        <a:pt x="26" y="198"/>
                      </a:lnTo>
                      <a:lnTo>
                        <a:pt x="33" y="202"/>
                      </a:lnTo>
                      <a:lnTo>
                        <a:pt x="26" y="208"/>
                      </a:lnTo>
                      <a:lnTo>
                        <a:pt x="27" y="212"/>
                      </a:lnTo>
                      <a:lnTo>
                        <a:pt x="37" y="211"/>
                      </a:lnTo>
                      <a:lnTo>
                        <a:pt x="33" y="216"/>
                      </a:lnTo>
                      <a:lnTo>
                        <a:pt x="37" y="220"/>
                      </a:lnTo>
                      <a:lnTo>
                        <a:pt x="31" y="219"/>
                      </a:lnTo>
                      <a:lnTo>
                        <a:pt x="31" y="220"/>
                      </a:lnTo>
                      <a:lnTo>
                        <a:pt x="34" y="225"/>
                      </a:lnTo>
                      <a:lnTo>
                        <a:pt x="38" y="228"/>
                      </a:lnTo>
                      <a:lnTo>
                        <a:pt x="39" y="232"/>
                      </a:lnTo>
                      <a:lnTo>
                        <a:pt x="45" y="234"/>
                      </a:lnTo>
                      <a:lnTo>
                        <a:pt x="46" y="234"/>
                      </a:lnTo>
                      <a:lnTo>
                        <a:pt x="45" y="236"/>
                      </a:lnTo>
                      <a:lnTo>
                        <a:pt x="42" y="236"/>
                      </a:lnTo>
                      <a:lnTo>
                        <a:pt x="38" y="240"/>
                      </a:lnTo>
                      <a:lnTo>
                        <a:pt x="31" y="243"/>
                      </a:lnTo>
                      <a:lnTo>
                        <a:pt x="29" y="247"/>
                      </a:lnTo>
                      <a:lnTo>
                        <a:pt x="34" y="249"/>
                      </a:lnTo>
                      <a:lnTo>
                        <a:pt x="39" y="247"/>
                      </a:lnTo>
                      <a:lnTo>
                        <a:pt x="35" y="254"/>
                      </a:lnTo>
                      <a:lnTo>
                        <a:pt x="35" y="255"/>
                      </a:lnTo>
                      <a:lnTo>
                        <a:pt x="30" y="257"/>
                      </a:lnTo>
                      <a:lnTo>
                        <a:pt x="35" y="258"/>
                      </a:lnTo>
                      <a:lnTo>
                        <a:pt x="35" y="259"/>
                      </a:lnTo>
                      <a:lnTo>
                        <a:pt x="23" y="273"/>
                      </a:lnTo>
                      <a:lnTo>
                        <a:pt x="19" y="274"/>
                      </a:lnTo>
                      <a:lnTo>
                        <a:pt x="16" y="280"/>
                      </a:lnTo>
                      <a:lnTo>
                        <a:pt x="20" y="282"/>
                      </a:lnTo>
                      <a:lnTo>
                        <a:pt x="15" y="288"/>
                      </a:lnTo>
                      <a:lnTo>
                        <a:pt x="14" y="292"/>
                      </a:lnTo>
                      <a:lnTo>
                        <a:pt x="8" y="296"/>
                      </a:lnTo>
                      <a:lnTo>
                        <a:pt x="14" y="296"/>
                      </a:lnTo>
                      <a:lnTo>
                        <a:pt x="12" y="299"/>
                      </a:lnTo>
                      <a:lnTo>
                        <a:pt x="8" y="303"/>
                      </a:lnTo>
                      <a:lnTo>
                        <a:pt x="10" y="314"/>
                      </a:lnTo>
                      <a:lnTo>
                        <a:pt x="4" y="314"/>
                      </a:lnTo>
                      <a:lnTo>
                        <a:pt x="8" y="319"/>
                      </a:lnTo>
                      <a:lnTo>
                        <a:pt x="7" y="323"/>
                      </a:lnTo>
                      <a:lnTo>
                        <a:pt x="0" y="324"/>
                      </a:lnTo>
                      <a:lnTo>
                        <a:pt x="3" y="330"/>
                      </a:lnTo>
                      <a:lnTo>
                        <a:pt x="1" y="335"/>
                      </a:lnTo>
                      <a:lnTo>
                        <a:pt x="5" y="341"/>
                      </a:lnTo>
                      <a:lnTo>
                        <a:pt x="0" y="346"/>
                      </a:lnTo>
                      <a:lnTo>
                        <a:pt x="69" y="342"/>
                      </a:lnTo>
                      <a:lnTo>
                        <a:pt x="134" y="337"/>
                      </a:lnTo>
                      <a:lnTo>
                        <a:pt x="136" y="338"/>
                      </a:lnTo>
                      <a:lnTo>
                        <a:pt x="134" y="343"/>
                      </a:lnTo>
                      <a:lnTo>
                        <a:pt x="130" y="354"/>
                      </a:lnTo>
                      <a:lnTo>
                        <a:pt x="129" y="362"/>
                      </a:lnTo>
                      <a:lnTo>
                        <a:pt x="130" y="368"/>
                      </a:lnTo>
                      <a:lnTo>
                        <a:pt x="134" y="373"/>
                      </a:lnTo>
                      <a:lnTo>
                        <a:pt x="141" y="380"/>
                      </a:lnTo>
                      <a:lnTo>
                        <a:pt x="142" y="385"/>
                      </a:lnTo>
                      <a:lnTo>
                        <a:pt x="147" y="391"/>
                      </a:lnTo>
                      <a:lnTo>
                        <a:pt x="145" y="394"/>
                      </a:lnTo>
                      <a:lnTo>
                        <a:pt x="148" y="398"/>
                      </a:lnTo>
                      <a:lnTo>
                        <a:pt x="152" y="400"/>
                      </a:lnTo>
                      <a:lnTo>
                        <a:pt x="155" y="402"/>
                      </a:lnTo>
                      <a:lnTo>
                        <a:pt x="160" y="402"/>
                      </a:lnTo>
                      <a:lnTo>
                        <a:pt x="161" y="396"/>
                      </a:lnTo>
                      <a:lnTo>
                        <a:pt x="167" y="392"/>
                      </a:lnTo>
                      <a:lnTo>
                        <a:pt x="168" y="390"/>
                      </a:lnTo>
                      <a:lnTo>
                        <a:pt x="168" y="390"/>
                      </a:lnTo>
                      <a:lnTo>
                        <a:pt x="172" y="388"/>
                      </a:lnTo>
                      <a:lnTo>
                        <a:pt x="171" y="390"/>
                      </a:lnTo>
                      <a:lnTo>
                        <a:pt x="176" y="388"/>
                      </a:lnTo>
                      <a:lnTo>
                        <a:pt x="187" y="384"/>
                      </a:lnTo>
                      <a:lnTo>
                        <a:pt x="198" y="383"/>
                      </a:lnTo>
                      <a:lnTo>
                        <a:pt x="199" y="380"/>
                      </a:lnTo>
                      <a:lnTo>
                        <a:pt x="193" y="380"/>
                      </a:lnTo>
                      <a:lnTo>
                        <a:pt x="201" y="379"/>
                      </a:lnTo>
                      <a:lnTo>
                        <a:pt x="206" y="383"/>
                      </a:lnTo>
                      <a:lnTo>
                        <a:pt x="212" y="384"/>
                      </a:lnTo>
                      <a:lnTo>
                        <a:pt x="217" y="383"/>
                      </a:lnTo>
                      <a:lnTo>
                        <a:pt x="218" y="380"/>
                      </a:lnTo>
                      <a:lnTo>
                        <a:pt x="229" y="384"/>
                      </a:lnTo>
                      <a:lnTo>
                        <a:pt x="232" y="379"/>
                      </a:lnTo>
                      <a:lnTo>
                        <a:pt x="232" y="376"/>
                      </a:lnTo>
                      <a:close/>
                      <a:moveTo>
                        <a:pt x="212" y="394"/>
                      </a:moveTo>
                      <a:lnTo>
                        <a:pt x="216" y="394"/>
                      </a:lnTo>
                      <a:lnTo>
                        <a:pt x="221" y="394"/>
                      </a:lnTo>
                      <a:lnTo>
                        <a:pt x="212" y="392"/>
                      </a:lnTo>
                      <a:lnTo>
                        <a:pt x="212" y="394"/>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8" name="Freeform 176">
                  <a:extLst>
                    <a:ext uri="{FF2B5EF4-FFF2-40B4-BE49-F238E27FC236}">
                      <a16:creationId xmlns:a16="http://schemas.microsoft.com/office/drawing/2014/main" id="{5284C44B-4E24-905F-8E6B-CB03D30A9332}"/>
                    </a:ext>
                  </a:extLst>
                </p:cNvPr>
                <p:cNvSpPr>
                  <a:spLocks noEditPoints="1"/>
                </p:cNvSpPr>
                <p:nvPr/>
              </p:nvSpPr>
              <p:spPr bwMode="auto">
                <a:xfrm>
                  <a:off x="4516" y="1639"/>
                  <a:ext cx="254" cy="344"/>
                </a:xfrm>
                <a:custGeom>
                  <a:avLst/>
                  <a:gdLst/>
                  <a:ahLst/>
                  <a:cxnLst>
                    <a:cxn ang="0">
                      <a:pos x="253" y="207"/>
                    </a:cxn>
                    <a:cxn ang="0">
                      <a:pos x="245" y="192"/>
                    </a:cxn>
                    <a:cxn ang="0">
                      <a:pos x="236" y="165"/>
                    </a:cxn>
                    <a:cxn ang="0">
                      <a:pos x="219" y="130"/>
                    </a:cxn>
                    <a:cxn ang="0">
                      <a:pos x="200" y="133"/>
                    </a:cxn>
                    <a:cxn ang="0">
                      <a:pos x="185" y="142"/>
                    </a:cxn>
                    <a:cxn ang="0">
                      <a:pos x="178" y="160"/>
                    </a:cxn>
                    <a:cxn ang="0">
                      <a:pos x="167" y="168"/>
                    </a:cxn>
                    <a:cxn ang="0">
                      <a:pos x="154" y="154"/>
                    </a:cxn>
                    <a:cxn ang="0">
                      <a:pos x="166" y="138"/>
                    </a:cxn>
                    <a:cxn ang="0">
                      <a:pos x="173" y="114"/>
                    </a:cxn>
                    <a:cxn ang="0">
                      <a:pos x="181" y="89"/>
                    </a:cxn>
                    <a:cxn ang="0">
                      <a:pos x="177" y="63"/>
                    </a:cxn>
                    <a:cxn ang="0">
                      <a:pos x="170" y="49"/>
                    </a:cxn>
                    <a:cxn ang="0">
                      <a:pos x="173" y="40"/>
                    </a:cxn>
                    <a:cxn ang="0">
                      <a:pos x="161" y="27"/>
                    </a:cxn>
                    <a:cxn ang="0">
                      <a:pos x="139" y="21"/>
                    </a:cxn>
                    <a:cxn ang="0">
                      <a:pos x="124" y="17"/>
                    </a:cxn>
                    <a:cxn ang="0">
                      <a:pos x="110" y="6"/>
                    </a:cxn>
                    <a:cxn ang="0">
                      <a:pos x="95" y="4"/>
                    </a:cxn>
                    <a:cxn ang="0">
                      <a:pos x="80" y="4"/>
                    </a:cxn>
                    <a:cxn ang="0">
                      <a:pos x="68" y="17"/>
                    </a:cxn>
                    <a:cxn ang="0">
                      <a:pos x="75" y="31"/>
                    </a:cxn>
                    <a:cxn ang="0">
                      <a:pos x="63" y="39"/>
                    </a:cxn>
                    <a:cxn ang="0">
                      <a:pos x="57" y="65"/>
                    </a:cxn>
                    <a:cxn ang="0">
                      <a:pos x="55" y="81"/>
                    </a:cxn>
                    <a:cxn ang="0">
                      <a:pos x="52" y="70"/>
                    </a:cxn>
                    <a:cxn ang="0">
                      <a:pos x="44" y="87"/>
                    </a:cxn>
                    <a:cxn ang="0">
                      <a:pos x="43" y="70"/>
                    </a:cxn>
                    <a:cxn ang="0">
                      <a:pos x="41" y="57"/>
                    </a:cxn>
                    <a:cxn ang="0">
                      <a:pos x="34" y="72"/>
                    </a:cxn>
                    <a:cxn ang="0">
                      <a:pos x="18" y="85"/>
                    </a:cxn>
                    <a:cxn ang="0">
                      <a:pos x="10" y="99"/>
                    </a:cxn>
                    <a:cxn ang="0">
                      <a:pos x="13" y="123"/>
                    </a:cxn>
                    <a:cxn ang="0">
                      <a:pos x="2" y="150"/>
                    </a:cxn>
                    <a:cxn ang="0">
                      <a:pos x="9" y="176"/>
                    </a:cxn>
                    <a:cxn ang="0">
                      <a:pos x="3" y="191"/>
                    </a:cxn>
                    <a:cxn ang="0">
                      <a:pos x="21" y="222"/>
                    </a:cxn>
                    <a:cxn ang="0">
                      <a:pos x="30" y="275"/>
                    </a:cxn>
                    <a:cxn ang="0">
                      <a:pos x="19" y="310"/>
                    </a:cxn>
                    <a:cxn ang="0">
                      <a:pos x="9" y="337"/>
                    </a:cxn>
                    <a:cxn ang="0">
                      <a:pos x="5" y="344"/>
                    </a:cxn>
                    <a:cxn ang="0">
                      <a:pos x="125" y="335"/>
                    </a:cxn>
                    <a:cxn ang="0">
                      <a:pos x="209" y="310"/>
                    </a:cxn>
                    <a:cxn ang="0">
                      <a:pos x="220" y="274"/>
                    </a:cxn>
                    <a:cxn ang="0">
                      <a:pos x="228" y="266"/>
                    </a:cxn>
                    <a:cxn ang="0">
                      <a:pos x="235" y="244"/>
                    </a:cxn>
                    <a:cxn ang="0">
                      <a:pos x="245" y="240"/>
                    </a:cxn>
                    <a:cxn ang="0">
                      <a:pos x="249" y="245"/>
                    </a:cxn>
                    <a:cxn ang="0">
                      <a:pos x="251" y="223"/>
                    </a:cxn>
                    <a:cxn ang="0">
                      <a:pos x="44" y="9"/>
                    </a:cxn>
                    <a:cxn ang="0">
                      <a:pos x="38" y="23"/>
                    </a:cxn>
                  </a:cxnLst>
                  <a:rect l="0" t="0" r="r" b="b"/>
                  <a:pathLst>
                    <a:path w="254" h="344">
                      <a:moveTo>
                        <a:pt x="251" y="213"/>
                      </a:moveTo>
                      <a:lnTo>
                        <a:pt x="254" y="211"/>
                      </a:lnTo>
                      <a:lnTo>
                        <a:pt x="253" y="207"/>
                      </a:lnTo>
                      <a:lnTo>
                        <a:pt x="253" y="207"/>
                      </a:lnTo>
                      <a:lnTo>
                        <a:pt x="247" y="199"/>
                      </a:lnTo>
                      <a:lnTo>
                        <a:pt x="245" y="192"/>
                      </a:lnTo>
                      <a:lnTo>
                        <a:pt x="242" y="181"/>
                      </a:lnTo>
                      <a:lnTo>
                        <a:pt x="239" y="171"/>
                      </a:lnTo>
                      <a:lnTo>
                        <a:pt x="236" y="165"/>
                      </a:lnTo>
                      <a:lnTo>
                        <a:pt x="230" y="145"/>
                      </a:lnTo>
                      <a:lnTo>
                        <a:pt x="224" y="134"/>
                      </a:lnTo>
                      <a:lnTo>
                        <a:pt x="219" y="130"/>
                      </a:lnTo>
                      <a:lnTo>
                        <a:pt x="215" y="127"/>
                      </a:lnTo>
                      <a:lnTo>
                        <a:pt x="208" y="126"/>
                      </a:lnTo>
                      <a:lnTo>
                        <a:pt x="200" y="133"/>
                      </a:lnTo>
                      <a:lnTo>
                        <a:pt x="196" y="134"/>
                      </a:lnTo>
                      <a:lnTo>
                        <a:pt x="190" y="139"/>
                      </a:lnTo>
                      <a:lnTo>
                        <a:pt x="185" y="142"/>
                      </a:lnTo>
                      <a:lnTo>
                        <a:pt x="186" y="146"/>
                      </a:lnTo>
                      <a:lnTo>
                        <a:pt x="184" y="156"/>
                      </a:lnTo>
                      <a:lnTo>
                        <a:pt x="178" y="160"/>
                      </a:lnTo>
                      <a:lnTo>
                        <a:pt x="175" y="165"/>
                      </a:lnTo>
                      <a:lnTo>
                        <a:pt x="171" y="171"/>
                      </a:lnTo>
                      <a:lnTo>
                        <a:pt x="167" y="168"/>
                      </a:lnTo>
                      <a:lnTo>
                        <a:pt x="161" y="168"/>
                      </a:lnTo>
                      <a:lnTo>
                        <a:pt x="155" y="161"/>
                      </a:lnTo>
                      <a:lnTo>
                        <a:pt x="154" y="154"/>
                      </a:lnTo>
                      <a:lnTo>
                        <a:pt x="155" y="143"/>
                      </a:lnTo>
                      <a:lnTo>
                        <a:pt x="161" y="139"/>
                      </a:lnTo>
                      <a:lnTo>
                        <a:pt x="166" y="138"/>
                      </a:lnTo>
                      <a:lnTo>
                        <a:pt x="171" y="130"/>
                      </a:lnTo>
                      <a:lnTo>
                        <a:pt x="171" y="119"/>
                      </a:lnTo>
                      <a:lnTo>
                        <a:pt x="173" y="114"/>
                      </a:lnTo>
                      <a:lnTo>
                        <a:pt x="178" y="111"/>
                      </a:lnTo>
                      <a:lnTo>
                        <a:pt x="184" y="105"/>
                      </a:lnTo>
                      <a:lnTo>
                        <a:pt x="181" y="89"/>
                      </a:lnTo>
                      <a:lnTo>
                        <a:pt x="182" y="78"/>
                      </a:lnTo>
                      <a:lnTo>
                        <a:pt x="180" y="69"/>
                      </a:lnTo>
                      <a:lnTo>
                        <a:pt x="177" y="63"/>
                      </a:lnTo>
                      <a:lnTo>
                        <a:pt x="171" y="59"/>
                      </a:lnTo>
                      <a:lnTo>
                        <a:pt x="169" y="55"/>
                      </a:lnTo>
                      <a:lnTo>
                        <a:pt x="170" y="49"/>
                      </a:lnTo>
                      <a:lnTo>
                        <a:pt x="175" y="47"/>
                      </a:lnTo>
                      <a:lnTo>
                        <a:pt x="175" y="42"/>
                      </a:lnTo>
                      <a:lnTo>
                        <a:pt x="173" y="40"/>
                      </a:lnTo>
                      <a:lnTo>
                        <a:pt x="169" y="35"/>
                      </a:lnTo>
                      <a:lnTo>
                        <a:pt x="167" y="30"/>
                      </a:lnTo>
                      <a:lnTo>
                        <a:pt x="161" y="27"/>
                      </a:lnTo>
                      <a:lnTo>
                        <a:pt x="156" y="27"/>
                      </a:lnTo>
                      <a:lnTo>
                        <a:pt x="151" y="24"/>
                      </a:lnTo>
                      <a:lnTo>
                        <a:pt x="139" y="21"/>
                      </a:lnTo>
                      <a:lnTo>
                        <a:pt x="135" y="19"/>
                      </a:lnTo>
                      <a:lnTo>
                        <a:pt x="129" y="19"/>
                      </a:lnTo>
                      <a:lnTo>
                        <a:pt x="124" y="17"/>
                      </a:lnTo>
                      <a:lnTo>
                        <a:pt x="121" y="12"/>
                      </a:lnTo>
                      <a:lnTo>
                        <a:pt x="116" y="9"/>
                      </a:lnTo>
                      <a:lnTo>
                        <a:pt x="110" y="6"/>
                      </a:lnTo>
                      <a:lnTo>
                        <a:pt x="106" y="8"/>
                      </a:lnTo>
                      <a:lnTo>
                        <a:pt x="101" y="8"/>
                      </a:lnTo>
                      <a:lnTo>
                        <a:pt x="95" y="4"/>
                      </a:lnTo>
                      <a:lnTo>
                        <a:pt x="91" y="2"/>
                      </a:lnTo>
                      <a:lnTo>
                        <a:pt x="86" y="0"/>
                      </a:lnTo>
                      <a:lnTo>
                        <a:pt x="80" y="4"/>
                      </a:lnTo>
                      <a:lnTo>
                        <a:pt x="75" y="6"/>
                      </a:lnTo>
                      <a:lnTo>
                        <a:pt x="72" y="12"/>
                      </a:lnTo>
                      <a:lnTo>
                        <a:pt x="68" y="17"/>
                      </a:lnTo>
                      <a:lnTo>
                        <a:pt x="68" y="23"/>
                      </a:lnTo>
                      <a:lnTo>
                        <a:pt x="70" y="28"/>
                      </a:lnTo>
                      <a:lnTo>
                        <a:pt x="75" y="31"/>
                      </a:lnTo>
                      <a:lnTo>
                        <a:pt x="75" y="36"/>
                      </a:lnTo>
                      <a:lnTo>
                        <a:pt x="68" y="36"/>
                      </a:lnTo>
                      <a:lnTo>
                        <a:pt x="63" y="39"/>
                      </a:lnTo>
                      <a:lnTo>
                        <a:pt x="57" y="43"/>
                      </a:lnTo>
                      <a:lnTo>
                        <a:pt x="55" y="49"/>
                      </a:lnTo>
                      <a:lnTo>
                        <a:pt x="57" y="65"/>
                      </a:lnTo>
                      <a:lnTo>
                        <a:pt x="57" y="70"/>
                      </a:lnTo>
                      <a:lnTo>
                        <a:pt x="56" y="76"/>
                      </a:lnTo>
                      <a:lnTo>
                        <a:pt x="55" y="81"/>
                      </a:lnTo>
                      <a:lnTo>
                        <a:pt x="51" y="87"/>
                      </a:lnTo>
                      <a:lnTo>
                        <a:pt x="52" y="81"/>
                      </a:lnTo>
                      <a:lnTo>
                        <a:pt x="52" y="70"/>
                      </a:lnTo>
                      <a:lnTo>
                        <a:pt x="49" y="70"/>
                      </a:lnTo>
                      <a:lnTo>
                        <a:pt x="48" y="81"/>
                      </a:lnTo>
                      <a:lnTo>
                        <a:pt x="44" y="87"/>
                      </a:lnTo>
                      <a:lnTo>
                        <a:pt x="44" y="81"/>
                      </a:lnTo>
                      <a:lnTo>
                        <a:pt x="45" y="77"/>
                      </a:lnTo>
                      <a:lnTo>
                        <a:pt x="43" y="70"/>
                      </a:lnTo>
                      <a:lnTo>
                        <a:pt x="44" y="68"/>
                      </a:lnTo>
                      <a:lnTo>
                        <a:pt x="47" y="53"/>
                      </a:lnTo>
                      <a:lnTo>
                        <a:pt x="41" y="57"/>
                      </a:lnTo>
                      <a:lnTo>
                        <a:pt x="38" y="62"/>
                      </a:lnTo>
                      <a:lnTo>
                        <a:pt x="36" y="66"/>
                      </a:lnTo>
                      <a:lnTo>
                        <a:pt x="34" y="72"/>
                      </a:lnTo>
                      <a:lnTo>
                        <a:pt x="30" y="77"/>
                      </a:lnTo>
                      <a:lnTo>
                        <a:pt x="25" y="76"/>
                      </a:lnTo>
                      <a:lnTo>
                        <a:pt x="18" y="85"/>
                      </a:lnTo>
                      <a:lnTo>
                        <a:pt x="19" y="91"/>
                      </a:lnTo>
                      <a:lnTo>
                        <a:pt x="14" y="95"/>
                      </a:lnTo>
                      <a:lnTo>
                        <a:pt x="10" y="99"/>
                      </a:lnTo>
                      <a:lnTo>
                        <a:pt x="13" y="110"/>
                      </a:lnTo>
                      <a:lnTo>
                        <a:pt x="11" y="118"/>
                      </a:lnTo>
                      <a:lnTo>
                        <a:pt x="13" y="123"/>
                      </a:lnTo>
                      <a:lnTo>
                        <a:pt x="13" y="129"/>
                      </a:lnTo>
                      <a:lnTo>
                        <a:pt x="6" y="145"/>
                      </a:lnTo>
                      <a:lnTo>
                        <a:pt x="2" y="150"/>
                      </a:lnTo>
                      <a:lnTo>
                        <a:pt x="0" y="156"/>
                      </a:lnTo>
                      <a:lnTo>
                        <a:pt x="5" y="160"/>
                      </a:lnTo>
                      <a:lnTo>
                        <a:pt x="9" y="176"/>
                      </a:lnTo>
                      <a:lnTo>
                        <a:pt x="5" y="181"/>
                      </a:lnTo>
                      <a:lnTo>
                        <a:pt x="2" y="187"/>
                      </a:lnTo>
                      <a:lnTo>
                        <a:pt x="3" y="191"/>
                      </a:lnTo>
                      <a:lnTo>
                        <a:pt x="18" y="219"/>
                      </a:lnTo>
                      <a:lnTo>
                        <a:pt x="24" y="217"/>
                      </a:lnTo>
                      <a:lnTo>
                        <a:pt x="21" y="222"/>
                      </a:lnTo>
                      <a:lnTo>
                        <a:pt x="28" y="238"/>
                      </a:lnTo>
                      <a:lnTo>
                        <a:pt x="30" y="260"/>
                      </a:lnTo>
                      <a:lnTo>
                        <a:pt x="30" y="275"/>
                      </a:lnTo>
                      <a:lnTo>
                        <a:pt x="28" y="294"/>
                      </a:lnTo>
                      <a:lnTo>
                        <a:pt x="25" y="301"/>
                      </a:lnTo>
                      <a:lnTo>
                        <a:pt x="19" y="310"/>
                      </a:lnTo>
                      <a:lnTo>
                        <a:pt x="15" y="327"/>
                      </a:lnTo>
                      <a:lnTo>
                        <a:pt x="13" y="332"/>
                      </a:lnTo>
                      <a:lnTo>
                        <a:pt x="9" y="337"/>
                      </a:lnTo>
                      <a:lnTo>
                        <a:pt x="5" y="341"/>
                      </a:lnTo>
                      <a:lnTo>
                        <a:pt x="2" y="344"/>
                      </a:lnTo>
                      <a:lnTo>
                        <a:pt x="5" y="344"/>
                      </a:lnTo>
                      <a:lnTo>
                        <a:pt x="34" y="340"/>
                      </a:lnTo>
                      <a:lnTo>
                        <a:pt x="120" y="329"/>
                      </a:lnTo>
                      <a:lnTo>
                        <a:pt x="125" y="335"/>
                      </a:lnTo>
                      <a:lnTo>
                        <a:pt x="181" y="325"/>
                      </a:lnTo>
                      <a:lnTo>
                        <a:pt x="205" y="320"/>
                      </a:lnTo>
                      <a:lnTo>
                        <a:pt x="209" y="310"/>
                      </a:lnTo>
                      <a:lnTo>
                        <a:pt x="219" y="294"/>
                      </a:lnTo>
                      <a:lnTo>
                        <a:pt x="219" y="278"/>
                      </a:lnTo>
                      <a:lnTo>
                        <a:pt x="220" y="274"/>
                      </a:lnTo>
                      <a:lnTo>
                        <a:pt x="222" y="271"/>
                      </a:lnTo>
                      <a:lnTo>
                        <a:pt x="223" y="270"/>
                      </a:lnTo>
                      <a:lnTo>
                        <a:pt x="228" y="266"/>
                      </a:lnTo>
                      <a:lnTo>
                        <a:pt x="232" y="260"/>
                      </a:lnTo>
                      <a:lnTo>
                        <a:pt x="232" y="249"/>
                      </a:lnTo>
                      <a:lnTo>
                        <a:pt x="235" y="244"/>
                      </a:lnTo>
                      <a:lnTo>
                        <a:pt x="236" y="240"/>
                      </a:lnTo>
                      <a:lnTo>
                        <a:pt x="242" y="237"/>
                      </a:lnTo>
                      <a:lnTo>
                        <a:pt x="245" y="240"/>
                      </a:lnTo>
                      <a:lnTo>
                        <a:pt x="246" y="245"/>
                      </a:lnTo>
                      <a:lnTo>
                        <a:pt x="245" y="247"/>
                      </a:lnTo>
                      <a:lnTo>
                        <a:pt x="249" y="245"/>
                      </a:lnTo>
                      <a:lnTo>
                        <a:pt x="251" y="240"/>
                      </a:lnTo>
                      <a:lnTo>
                        <a:pt x="253" y="229"/>
                      </a:lnTo>
                      <a:lnTo>
                        <a:pt x="251" y="223"/>
                      </a:lnTo>
                      <a:lnTo>
                        <a:pt x="251" y="213"/>
                      </a:lnTo>
                      <a:close/>
                      <a:moveTo>
                        <a:pt x="44" y="11"/>
                      </a:moveTo>
                      <a:lnTo>
                        <a:pt x="44" y="9"/>
                      </a:lnTo>
                      <a:lnTo>
                        <a:pt x="40" y="12"/>
                      </a:lnTo>
                      <a:lnTo>
                        <a:pt x="38" y="17"/>
                      </a:lnTo>
                      <a:lnTo>
                        <a:pt x="38" y="23"/>
                      </a:lnTo>
                      <a:lnTo>
                        <a:pt x="44" y="21"/>
                      </a:lnTo>
                      <a:lnTo>
                        <a:pt x="44" y="11"/>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59" name="Freeform 177">
                  <a:extLst>
                    <a:ext uri="{FF2B5EF4-FFF2-40B4-BE49-F238E27FC236}">
                      <a16:creationId xmlns:a16="http://schemas.microsoft.com/office/drawing/2014/main" id="{D5995572-7A72-8675-67FC-2A8BBEFE0883}"/>
                    </a:ext>
                  </a:extLst>
                </p:cNvPr>
                <p:cNvSpPr>
                  <a:spLocks noEditPoints="1"/>
                </p:cNvSpPr>
                <p:nvPr/>
              </p:nvSpPr>
              <p:spPr bwMode="auto">
                <a:xfrm>
                  <a:off x="4275" y="1522"/>
                  <a:ext cx="396" cy="191"/>
                </a:xfrm>
                <a:custGeom>
                  <a:avLst/>
                  <a:gdLst/>
                  <a:ahLst/>
                  <a:cxnLst>
                    <a:cxn ang="0">
                      <a:pos x="358" y="81"/>
                    </a:cxn>
                    <a:cxn ang="0">
                      <a:pos x="351" y="72"/>
                    </a:cxn>
                    <a:cxn ang="0">
                      <a:pos x="342" y="57"/>
                    </a:cxn>
                    <a:cxn ang="0">
                      <a:pos x="335" y="62"/>
                    </a:cxn>
                    <a:cxn ang="0">
                      <a:pos x="316" y="64"/>
                    </a:cxn>
                    <a:cxn ang="0">
                      <a:pos x="303" y="39"/>
                    </a:cxn>
                    <a:cxn ang="0">
                      <a:pos x="277" y="49"/>
                    </a:cxn>
                    <a:cxn ang="0">
                      <a:pos x="246" y="54"/>
                    </a:cxn>
                    <a:cxn ang="0">
                      <a:pos x="221" y="68"/>
                    </a:cxn>
                    <a:cxn ang="0">
                      <a:pos x="203" y="76"/>
                    </a:cxn>
                    <a:cxn ang="0">
                      <a:pos x="180" y="76"/>
                    </a:cxn>
                    <a:cxn ang="0">
                      <a:pos x="167" y="68"/>
                    </a:cxn>
                    <a:cxn ang="0">
                      <a:pos x="149" y="52"/>
                    </a:cxn>
                    <a:cxn ang="0">
                      <a:pos x="129" y="46"/>
                    </a:cxn>
                    <a:cxn ang="0">
                      <a:pos x="117" y="54"/>
                    </a:cxn>
                    <a:cxn ang="0">
                      <a:pos x="111" y="52"/>
                    </a:cxn>
                    <a:cxn ang="0">
                      <a:pos x="107" y="54"/>
                    </a:cxn>
                    <a:cxn ang="0">
                      <a:pos x="95" y="31"/>
                    </a:cxn>
                    <a:cxn ang="0">
                      <a:pos x="77" y="43"/>
                    </a:cxn>
                    <a:cxn ang="0">
                      <a:pos x="57" y="57"/>
                    </a:cxn>
                    <a:cxn ang="0">
                      <a:pos x="41" y="61"/>
                    </a:cxn>
                    <a:cxn ang="0">
                      <a:pos x="20" y="75"/>
                    </a:cxn>
                    <a:cxn ang="0">
                      <a:pos x="1" y="87"/>
                    </a:cxn>
                    <a:cxn ang="0">
                      <a:pos x="19" y="103"/>
                    </a:cxn>
                    <a:cxn ang="0">
                      <a:pos x="95" y="122"/>
                    </a:cxn>
                    <a:cxn ang="0">
                      <a:pos x="115" y="123"/>
                    </a:cxn>
                    <a:cxn ang="0">
                      <a:pos x="136" y="138"/>
                    </a:cxn>
                    <a:cxn ang="0">
                      <a:pos x="155" y="147"/>
                    </a:cxn>
                    <a:cxn ang="0">
                      <a:pos x="155" y="163"/>
                    </a:cxn>
                    <a:cxn ang="0">
                      <a:pos x="159" y="171"/>
                    </a:cxn>
                    <a:cxn ang="0">
                      <a:pos x="163" y="186"/>
                    </a:cxn>
                    <a:cxn ang="0">
                      <a:pos x="170" y="191"/>
                    </a:cxn>
                    <a:cxn ang="0">
                      <a:pos x="183" y="163"/>
                    </a:cxn>
                    <a:cxn ang="0">
                      <a:pos x="194" y="141"/>
                    </a:cxn>
                    <a:cxn ang="0">
                      <a:pos x="198" y="128"/>
                    </a:cxn>
                    <a:cxn ang="0">
                      <a:pos x="208" y="134"/>
                    </a:cxn>
                    <a:cxn ang="0">
                      <a:pos x="220" y="123"/>
                    </a:cxn>
                    <a:cxn ang="0">
                      <a:pos x="218" y="134"/>
                    </a:cxn>
                    <a:cxn ang="0">
                      <a:pos x="225" y="136"/>
                    </a:cxn>
                    <a:cxn ang="0">
                      <a:pos x="236" y="121"/>
                    </a:cxn>
                    <a:cxn ang="0">
                      <a:pos x="248" y="113"/>
                    </a:cxn>
                    <a:cxn ang="0">
                      <a:pos x="269" y="110"/>
                    </a:cxn>
                    <a:cxn ang="0">
                      <a:pos x="289" y="96"/>
                    </a:cxn>
                    <a:cxn ang="0">
                      <a:pos x="311" y="102"/>
                    </a:cxn>
                    <a:cxn ang="0">
                      <a:pos x="327" y="103"/>
                    </a:cxn>
                    <a:cxn ang="0">
                      <a:pos x="338" y="99"/>
                    </a:cxn>
                    <a:cxn ang="0">
                      <a:pos x="373" y="96"/>
                    </a:cxn>
                    <a:cxn ang="0">
                      <a:pos x="109" y="31"/>
                    </a:cxn>
                    <a:cxn ang="0">
                      <a:pos x="104" y="37"/>
                    </a:cxn>
                    <a:cxn ang="0">
                      <a:pos x="126" y="18"/>
                    </a:cxn>
                    <a:cxn ang="0">
                      <a:pos x="140" y="7"/>
                    </a:cxn>
                    <a:cxn ang="0">
                      <a:pos x="129" y="0"/>
                    </a:cxn>
                    <a:cxn ang="0">
                      <a:pos x="99" y="22"/>
                    </a:cxn>
                    <a:cxn ang="0">
                      <a:pos x="109" y="31"/>
                    </a:cxn>
                    <a:cxn ang="0">
                      <a:pos x="383" y="84"/>
                    </a:cxn>
                    <a:cxn ang="0">
                      <a:pos x="374" y="95"/>
                    </a:cxn>
                    <a:cxn ang="0">
                      <a:pos x="389" y="98"/>
                    </a:cxn>
                  </a:cxnLst>
                  <a:rect l="0" t="0" r="r" b="b"/>
                  <a:pathLst>
                    <a:path w="396" h="191">
                      <a:moveTo>
                        <a:pt x="365" y="88"/>
                      </a:moveTo>
                      <a:lnTo>
                        <a:pt x="364" y="84"/>
                      </a:lnTo>
                      <a:lnTo>
                        <a:pt x="358" y="81"/>
                      </a:lnTo>
                      <a:lnTo>
                        <a:pt x="357" y="81"/>
                      </a:lnTo>
                      <a:lnTo>
                        <a:pt x="353" y="77"/>
                      </a:lnTo>
                      <a:lnTo>
                        <a:pt x="351" y="72"/>
                      </a:lnTo>
                      <a:lnTo>
                        <a:pt x="350" y="67"/>
                      </a:lnTo>
                      <a:lnTo>
                        <a:pt x="347" y="61"/>
                      </a:lnTo>
                      <a:lnTo>
                        <a:pt x="342" y="57"/>
                      </a:lnTo>
                      <a:lnTo>
                        <a:pt x="339" y="57"/>
                      </a:lnTo>
                      <a:lnTo>
                        <a:pt x="338" y="58"/>
                      </a:lnTo>
                      <a:lnTo>
                        <a:pt x="335" y="62"/>
                      </a:lnTo>
                      <a:lnTo>
                        <a:pt x="330" y="65"/>
                      </a:lnTo>
                      <a:lnTo>
                        <a:pt x="327" y="60"/>
                      </a:lnTo>
                      <a:lnTo>
                        <a:pt x="316" y="64"/>
                      </a:lnTo>
                      <a:lnTo>
                        <a:pt x="305" y="62"/>
                      </a:lnTo>
                      <a:lnTo>
                        <a:pt x="303" y="58"/>
                      </a:lnTo>
                      <a:lnTo>
                        <a:pt x="303" y="39"/>
                      </a:lnTo>
                      <a:lnTo>
                        <a:pt x="293" y="41"/>
                      </a:lnTo>
                      <a:lnTo>
                        <a:pt x="288" y="43"/>
                      </a:lnTo>
                      <a:lnTo>
                        <a:pt x="277" y="49"/>
                      </a:lnTo>
                      <a:lnTo>
                        <a:pt x="273" y="50"/>
                      </a:lnTo>
                      <a:lnTo>
                        <a:pt x="251" y="52"/>
                      </a:lnTo>
                      <a:lnTo>
                        <a:pt x="246" y="54"/>
                      </a:lnTo>
                      <a:lnTo>
                        <a:pt x="237" y="56"/>
                      </a:lnTo>
                      <a:lnTo>
                        <a:pt x="232" y="61"/>
                      </a:lnTo>
                      <a:lnTo>
                        <a:pt x="221" y="68"/>
                      </a:lnTo>
                      <a:lnTo>
                        <a:pt x="213" y="79"/>
                      </a:lnTo>
                      <a:lnTo>
                        <a:pt x="209" y="76"/>
                      </a:lnTo>
                      <a:lnTo>
                        <a:pt x="203" y="76"/>
                      </a:lnTo>
                      <a:lnTo>
                        <a:pt x="198" y="76"/>
                      </a:lnTo>
                      <a:lnTo>
                        <a:pt x="193" y="71"/>
                      </a:lnTo>
                      <a:lnTo>
                        <a:pt x="180" y="76"/>
                      </a:lnTo>
                      <a:lnTo>
                        <a:pt x="176" y="76"/>
                      </a:lnTo>
                      <a:lnTo>
                        <a:pt x="170" y="73"/>
                      </a:lnTo>
                      <a:lnTo>
                        <a:pt x="167" y="68"/>
                      </a:lnTo>
                      <a:lnTo>
                        <a:pt x="157" y="58"/>
                      </a:lnTo>
                      <a:lnTo>
                        <a:pt x="155" y="53"/>
                      </a:lnTo>
                      <a:lnTo>
                        <a:pt x="149" y="52"/>
                      </a:lnTo>
                      <a:lnTo>
                        <a:pt x="144" y="48"/>
                      </a:lnTo>
                      <a:lnTo>
                        <a:pt x="138" y="46"/>
                      </a:lnTo>
                      <a:lnTo>
                        <a:pt x="129" y="46"/>
                      </a:lnTo>
                      <a:lnTo>
                        <a:pt x="123" y="48"/>
                      </a:lnTo>
                      <a:lnTo>
                        <a:pt x="119" y="53"/>
                      </a:lnTo>
                      <a:lnTo>
                        <a:pt x="117" y="54"/>
                      </a:lnTo>
                      <a:lnTo>
                        <a:pt x="122" y="43"/>
                      </a:lnTo>
                      <a:lnTo>
                        <a:pt x="117" y="49"/>
                      </a:lnTo>
                      <a:lnTo>
                        <a:pt x="111" y="52"/>
                      </a:lnTo>
                      <a:lnTo>
                        <a:pt x="110" y="57"/>
                      </a:lnTo>
                      <a:lnTo>
                        <a:pt x="109" y="58"/>
                      </a:lnTo>
                      <a:lnTo>
                        <a:pt x="107" y="54"/>
                      </a:lnTo>
                      <a:lnTo>
                        <a:pt x="107" y="43"/>
                      </a:lnTo>
                      <a:lnTo>
                        <a:pt x="99" y="33"/>
                      </a:lnTo>
                      <a:lnTo>
                        <a:pt x="95" y="31"/>
                      </a:lnTo>
                      <a:lnTo>
                        <a:pt x="92" y="26"/>
                      </a:lnTo>
                      <a:lnTo>
                        <a:pt x="81" y="38"/>
                      </a:lnTo>
                      <a:lnTo>
                        <a:pt x="77" y="43"/>
                      </a:lnTo>
                      <a:lnTo>
                        <a:pt x="67" y="48"/>
                      </a:lnTo>
                      <a:lnTo>
                        <a:pt x="61" y="53"/>
                      </a:lnTo>
                      <a:lnTo>
                        <a:pt x="57" y="57"/>
                      </a:lnTo>
                      <a:lnTo>
                        <a:pt x="52" y="58"/>
                      </a:lnTo>
                      <a:lnTo>
                        <a:pt x="46" y="60"/>
                      </a:lnTo>
                      <a:lnTo>
                        <a:pt x="41" y="61"/>
                      </a:lnTo>
                      <a:lnTo>
                        <a:pt x="35" y="61"/>
                      </a:lnTo>
                      <a:lnTo>
                        <a:pt x="30" y="64"/>
                      </a:lnTo>
                      <a:lnTo>
                        <a:pt x="20" y="75"/>
                      </a:lnTo>
                      <a:lnTo>
                        <a:pt x="4" y="81"/>
                      </a:lnTo>
                      <a:lnTo>
                        <a:pt x="0" y="84"/>
                      </a:lnTo>
                      <a:lnTo>
                        <a:pt x="1" y="87"/>
                      </a:lnTo>
                      <a:lnTo>
                        <a:pt x="8" y="90"/>
                      </a:lnTo>
                      <a:lnTo>
                        <a:pt x="12" y="94"/>
                      </a:lnTo>
                      <a:lnTo>
                        <a:pt x="19" y="103"/>
                      </a:lnTo>
                      <a:lnTo>
                        <a:pt x="75" y="114"/>
                      </a:lnTo>
                      <a:lnTo>
                        <a:pt x="92" y="122"/>
                      </a:lnTo>
                      <a:lnTo>
                        <a:pt x="95" y="122"/>
                      </a:lnTo>
                      <a:lnTo>
                        <a:pt x="104" y="123"/>
                      </a:lnTo>
                      <a:lnTo>
                        <a:pt x="110" y="122"/>
                      </a:lnTo>
                      <a:lnTo>
                        <a:pt x="115" y="123"/>
                      </a:lnTo>
                      <a:lnTo>
                        <a:pt x="129" y="125"/>
                      </a:lnTo>
                      <a:lnTo>
                        <a:pt x="134" y="128"/>
                      </a:lnTo>
                      <a:lnTo>
                        <a:pt x="136" y="138"/>
                      </a:lnTo>
                      <a:lnTo>
                        <a:pt x="141" y="138"/>
                      </a:lnTo>
                      <a:lnTo>
                        <a:pt x="148" y="141"/>
                      </a:lnTo>
                      <a:lnTo>
                        <a:pt x="155" y="147"/>
                      </a:lnTo>
                      <a:lnTo>
                        <a:pt x="152" y="148"/>
                      </a:lnTo>
                      <a:lnTo>
                        <a:pt x="155" y="152"/>
                      </a:lnTo>
                      <a:lnTo>
                        <a:pt x="155" y="163"/>
                      </a:lnTo>
                      <a:lnTo>
                        <a:pt x="152" y="168"/>
                      </a:lnTo>
                      <a:lnTo>
                        <a:pt x="155" y="172"/>
                      </a:lnTo>
                      <a:lnTo>
                        <a:pt x="159" y="171"/>
                      </a:lnTo>
                      <a:lnTo>
                        <a:pt x="164" y="171"/>
                      </a:lnTo>
                      <a:lnTo>
                        <a:pt x="161" y="182"/>
                      </a:lnTo>
                      <a:lnTo>
                        <a:pt x="163" y="186"/>
                      </a:lnTo>
                      <a:lnTo>
                        <a:pt x="167" y="191"/>
                      </a:lnTo>
                      <a:lnTo>
                        <a:pt x="168" y="191"/>
                      </a:lnTo>
                      <a:lnTo>
                        <a:pt x="170" y="191"/>
                      </a:lnTo>
                      <a:lnTo>
                        <a:pt x="170" y="187"/>
                      </a:lnTo>
                      <a:lnTo>
                        <a:pt x="175" y="178"/>
                      </a:lnTo>
                      <a:lnTo>
                        <a:pt x="183" y="163"/>
                      </a:lnTo>
                      <a:lnTo>
                        <a:pt x="186" y="152"/>
                      </a:lnTo>
                      <a:lnTo>
                        <a:pt x="189" y="147"/>
                      </a:lnTo>
                      <a:lnTo>
                        <a:pt x="194" y="141"/>
                      </a:lnTo>
                      <a:lnTo>
                        <a:pt x="195" y="130"/>
                      </a:lnTo>
                      <a:lnTo>
                        <a:pt x="199" y="123"/>
                      </a:lnTo>
                      <a:lnTo>
                        <a:pt x="198" y="128"/>
                      </a:lnTo>
                      <a:lnTo>
                        <a:pt x="199" y="134"/>
                      </a:lnTo>
                      <a:lnTo>
                        <a:pt x="203" y="138"/>
                      </a:lnTo>
                      <a:lnTo>
                        <a:pt x="208" y="134"/>
                      </a:lnTo>
                      <a:lnTo>
                        <a:pt x="209" y="132"/>
                      </a:lnTo>
                      <a:lnTo>
                        <a:pt x="214" y="126"/>
                      </a:lnTo>
                      <a:lnTo>
                        <a:pt x="220" y="123"/>
                      </a:lnTo>
                      <a:lnTo>
                        <a:pt x="224" y="125"/>
                      </a:lnTo>
                      <a:lnTo>
                        <a:pt x="224" y="130"/>
                      </a:lnTo>
                      <a:lnTo>
                        <a:pt x="218" y="134"/>
                      </a:lnTo>
                      <a:lnTo>
                        <a:pt x="216" y="141"/>
                      </a:lnTo>
                      <a:lnTo>
                        <a:pt x="221" y="141"/>
                      </a:lnTo>
                      <a:lnTo>
                        <a:pt x="225" y="136"/>
                      </a:lnTo>
                      <a:lnTo>
                        <a:pt x="229" y="130"/>
                      </a:lnTo>
                      <a:lnTo>
                        <a:pt x="236" y="126"/>
                      </a:lnTo>
                      <a:lnTo>
                        <a:pt x="236" y="121"/>
                      </a:lnTo>
                      <a:lnTo>
                        <a:pt x="239" y="115"/>
                      </a:lnTo>
                      <a:lnTo>
                        <a:pt x="243" y="113"/>
                      </a:lnTo>
                      <a:lnTo>
                        <a:pt x="248" y="113"/>
                      </a:lnTo>
                      <a:lnTo>
                        <a:pt x="254" y="113"/>
                      </a:lnTo>
                      <a:lnTo>
                        <a:pt x="263" y="110"/>
                      </a:lnTo>
                      <a:lnTo>
                        <a:pt x="269" y="110"/>
                      </a:lnTo>
                      <a:lnTo>
                        <a:pt x="274" y="106"/>
                      </a:lnTo>
                      <a:lnTo>
                        <a:pt x="279" y="98"/>
                      </a:lnTo>
                      <a:lnTo>
                        <a:pt x="289" y="96"/>
                      </a:lnTo>
                      <a:lnTo>
                        <a:pt x="294" y="98"/>
                      </a:lnTo>
                      <a:lnTo>
                        <a:pt x="300" y="98"/>
                      </a:lnTo>
                      <a:lnTo>
                        <a:pt x="311" y="102"/>
                      </a:lnTo>
                      <a:lnTo>
                        <a:pt x="321" y="110"/>
                      </a:lnTo>
                      <a:lnTo>
                        <a:pt x="327" y="113"/>
                      </a:lnTo>
                      <a:lnTo>
                        <a:pt x="327" y="103"/>
                      </a:lnTo>
                      <a:lnTo>
                        <a:pt x="328" y="98"/>
                      </a:lnTo>
                      <a:lnTo>
                        <a:pt x="332" y="96"/>
                      </a:lnTo>
                      <a:lnTo>
                        <a:pt x="338" y="99"/>
                      </a:lnTo>
                      <a:lnTo>
                        <a:pt x="343" y="98"/>
                      </a:lnTo>
                      <a:lnTo>
                        <a:pt x="368" y="98"/>
                      </a:lnTo>
                      <a:lnTo>
                        <a:pt x="373" y="96"/>
                      </a:lnTo>
                      <a:lnTo>
                        <a:pt x="370" y="91"/>
                      </a:lnTo>
                      <a:lnTo>
                        <a:pt x="365" y="88"/>
                      </a:lnTo>
                      <a:close/>
                      <a:moveTo>
                        <a:pt x="109" y="31"/>
                      </a:moveTo>
                      <a:lnTo>
                        <a:pt x="109" y="26"/>
                      </a:lnTo>
                      <a:lnTo>
                        <a:pt x="109" y="31"/>
                      </a:lnTo>
                      <a:lnTo>
                        <a:pt x="104" y="37"/>
                      </a:lnTo>
                      <a:lnTo>
                        <a:pt x="110" y="42"/>
                      </a:lnTo>
                      <a:lnTo>
                        <a:pt x="117" y="27"/>
                      </a:lnTo>
                      <a:lnTo>
                        <a:pt x="126" y="18"/>
                      </a:lnTo>
                      <a:lnTo>
                        <a:pt x="132" y="12"/>
                      </a:lnTo>
                      <a:lnTo>
                        <a:pt x="133" y="7"/>
                      </a:lnTo>
                      <a:lnTo>
                        <a:pt x="140" y="7"/>
                      </a:lnTo>
                      <a:lnTo>
                        <a:pt x="144" y="3"/>
                      </a:lnTo>
                      <a:lnTo>
                        <a:pt x="140" y="0"/>
                      </a:lnTo>
                      <a:lnTo>
                        <a:pt x="129" y="0"/>
                      </a:lnTo>
                      <a:lnTo>
                        <a:pt x="117" y="4"/>
                      </a:lnTo>
                      <a:lnTo>
                        <a:pt x="107" y="11"/>
                      </a:lnTo>
                      <a:lnTo>
                        <a:pt x="99" y="22"/>
                      </a:lnTo>
                      <a:lnTo>
                        <a:pt x="96" y="26"/>
                      </a:lnTo>
                      <a:lnTo>
                        <a:pt x="99" y="31"/>
                      </a:lnTo>
                      <a:lnTo>
                        <a:pt x="109" y="31"/>
                      </a:lnTo>
                      <a:close/>
                      <a:moveTo>
                        <a:pt x="392" y="88"/>
                      </a:moveTo>
                      <a:lnTo>
                        <a:pt x="387" y="84"/>
                      </a:lnTo>
                      <a:lnTo>
                        <a:pt x="383" y="84"/>
                      </a:lnTo>
                      <a:lnTo>
                        <a:pt x="384" y="90"/>
                      </a:lnTo>
                      <a:lnTo>
                        <a:pt x="378" y="94"/>
                      </a:lnTo>
                      <a:lnTo>
                        <a:pt x="374" y="95"/>
                      </a:lnTo>
                      <a:lnTo>
                        <a:pt x="378" y="98"/>
                      </a:lnTo>
                      <a:lnTo>
                        <a:pt x="380" y="98"/>
                      </a:lnTo>
                      <a:lnTo>
                        <a:pt x="389" y="98"/>
                      </a:lnTo>
                      <a:lnTo>
                        <a:pt x="396" y="94"/>
                      </a:lnTo>
                      <a:lnTo>
                        <a:pt x="392" y="8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60" name="Freeform 178">
                  <a:extLst>
                    <a:ext uri="{FF2B5EF4-FFF2-40B4-BE49-F238E27FC236}">
                      <a16:creationId xmlns:a16="http://schemas.microsoft.com/office/drawing/2014/main" id="{3A1E2196-DA8C-99ED-81CC-5537946B77E9}"/>
                    </a:ext>
                  </a:extLst>
                </p:cNvPr>
                <p:cNvSpPr>
                  <a:spLocks noEditPoints="1"/>
                </p:cNvSpPr>
                <p:nvPr/>
              </p:nvSpPr>
              <p:spPr bwMode="auto">
                <a:xfrm>
                  <a:off x="4557" y="2835"/>
                  <a:ext cx="593" cy="504"/>
                </a:xfrm>
                <a:custGeom>
                  <a:avLst/>
                  <a:gdLst/>
                  <a:ahLst/>
                  <a:cxnLst>
                    <a:cxn ang="0">
                      <a:pos x="518" y="489"/>
                    </a:cxn>
                    <a:cxn ang="0">
                      <a:pos x="549" y="474"/>
                    </a:cxn>
                    <a:cxn ang="0">
                      <a:pos x="502" y="496"/>
                    </a:cxn>
                    <a:cxn ang="0">
                      <a:pos x="593" y="375"/>
                    </a:cxn>
                    <a:cxn ang="0">
                      <a:pos x="582" y="294"/>
                    </a:cxn>
                    <a:cxn ang="0">
                      <a:pos x="564" y="271"/>
                    </a:cxn>
                    <a:cxn ang="0">
                      <a:pos x="510" y="179"/>
                    </a:cxn>
                    <a:cxn ang="0">
                      <a:pos x="511" y="165"/>
                    </a:cxn>
                    <a:cxn ang="0">
                      <a:pos x="536" y="215"/>
                    </a:cxn>
                    <a:cxn ang="0">
                      <a:pos x="528" y="175"/>
                    </a:cxn>
                    <a:cxn ang="0">
                      <a:pos x="457" y="74"/>
                    </a:cxn>
                    <a:cxn ang="0">
                      <a:pos x="433" y="19"/>
                    </a:cxn>
                    <a:cxn ang="0">
                      <a:pos x="423" y="5"/>
                    </a:cxn>
                    <a:cxn ang="0">
                      <a:pos x="391" y="9"/>
                    </a:cxn>
                    <a:cxn ang="0">
                      <a:pos x="384" y="39"/>
                    </a:cxn>
                    <a:cxn ang="0">
                      <a:pos x="182" y="16"/>
                    </a:cxn>
                    <a:cxn ang="0">
                      <a:pos x="14" y="60"/>
                    </a:cxn>
                    <a:cxn ang="0">
                      <a:pos x="23" y="81"/>
                    </a:cxn>
                    <a:cxn ang="0">
                      <a:pos x="34" y="80"/>
                    </a:cxn>
                    <a:cxn ang="0">
                      <a:pos x="44" y="70"/>
                    </a:cxn>
                    <a:cxn ang="0">
                      <a:pos x="38" y="83"/>
                    </a:cxn>
                    <a:cxn ang="0">
                      <a:pos x="88" y="72"/>
                    </a:cxn>
                    <a:cxn ang="0">
                      <a:pos x="101" y="73"/>
                    </a:cxn>
                    <a:cxn ang="0">
                      <a:pos x="115" y="83"/>
                    </a:cxn>
                    <a:cxn ang="0">
                      <a:pos x="136" y="80"/>
                    </a:cxn>
                    <a:cxn ang="0">
                      <a:pos x="149" y="92"/>
                    </a:cxn>
                    <a:cxn ang="0">
                      <a:pos x="144" y="92"/>
                    </a:cxn>
                    <a:cxn ang="0">
                      <a:pos x="164" y="106"/>
                    </a:cxn>
                    <a:cxn ang="0">
                      <a:pos x="166" y="112"/>
                    </a:cxn>
                    <a:cxn ang="0">
                      <a:pos x="191" y="121"/>
                    </a:cxn>
                    <a:cxn ang="0">
                      <a:pos x="224" y="102"/>
                    </a:cxn>
                    <a:cxn ang="0">
                      <a:pos x="238" y="95"/>
                    </a:cxn>
                    <a:cxn ang="0">
                      <a:pos x="262" y="80"/>
                    </a:cxn>
                    <a:cxn ang="0">
                      <a:pos x="309" y="115"/>
                    </a:cxn>
                    <a:cxn ang="0">
                      <a:pos x="343" y="145"/>
                    </a:cxn>
                    <a:cxn ang="0">
                      <a:pos x="372" y="169"/>
                    </a:cxn>
                    <a:cxn ang="0">
                      <a:pos x="372" y="230"/>
                    </a:cxn>
                    <a:cxn ang="0">
                      <a:pos x="383" y="259"/>
                    </a:cxn>
                    <a:cxn ang="0">
                      <a:pos x="383" y="239"/>
                    </a:cxn>
                    <a:cxn ang="0">
                      <a:pos x="402" y="245"/>
                    </a:cxn>
                    <a:cxn ang="0">
                      <a:pos x="381" y="275"/>
                    </a:cxn>
                    <a:cxn ang="0">
                      <a:pos x="412" y="316"/>
                    </a:cxn>
                    <a:cxn ang="0">
                      <a:pos x="427" y="317"/>
                    </a:cxn>
                    <a:cxn ang="0">
                      <a:pos x="436" y="317"/>
                    </a:cxn>
                    <a:cxn ang="0">
                      <a:pos x="446" y="346"/>
                    </a:cxn>
                    <a:cxn ang="0">
                      <a:pos x="449" y="348"/>
                    </a:cxn>
                    <a:cxn ang="0">
                      <a:pos x="479" y="388"/>
                    </a:cxn>
                    <a:cxn ang="0">
                      <a:pos x="502" y="396"/>
                    </a:cxn>
                    <a:cxn ang="0">
                      <a:pos x="532" y="431"/>
                    </a:cxn>
                    <a:cxn ang="0">
                      <a:pos x="524" y="439"/>
                    </a:cxn>
                    <a:cxn ang="0">
                      <a:pos x="559" y="443"/>
                    </a:cxn>
                    <a:cxn ang="0">
                      <a:pos x="582" y="435"/>
                    </a:cxn>
                    <a:cxn ang="0">
                      <a:pos x="582" y="401"/>
                    </a:cxn>
                    <a:cxn ang="0">
                      <a:pos x="593" y="381"/>
                    </a:cxn>
                    <a:cxn ang="0">
                      <a:pos x="493" y="500"/>
                    </a:cxn>
                    <a:cxn ang="0">
                      <a:pos x="41" y="87"/>
                    </a:cxn>
                    <a:cxn ang="0">
                      <a:pos x="64" y="78"/>
                    </a:cxn>
                    <a:cxn ang="0">
                      <a:pos x="210" y="121"/>
                    </a:cxn>
                    <a:cxn ang="0">
                      <a:pos x="200" y="127"/>
                    </a:cxn>
                    <a:cxn ang="0">
                      <a:pos x="433" y="350"/>
                    </a:cxn>
                    <a:cxn ang="0">
                      <a:pos x="433" y="350"/>
                    </a:cxn>
                    <a:cxn ang="0">
                      <a:pos x="582" y="441"/>
                    </a:cxn>
                    <a:cxn ang="0">
                      <a:pos x="593" y="409"/>
                    </a:cxn>
                  </a:cxnLst>
                  <a:rect l="0" t="0" r="r" b="b"/>
                  <a:pathLst>
                    <a:path w="593" h="504">
                      <a:moveTo>
                        <a:pt x="558" y="470"/>
                      </a:moveTo>
                      <a:lnTo>
                        <a:pt x="558" y="469"/>
                      </a:lnTo>
                      <a:lnTo>
                        <a:pt x="554" y="472"/>
                      </a:lnTo>
                      <a:lnTo>
                        <a:pt x="558" y="470"/>
                      </a:lnTo>
                      <a:close/>
                      <a:moveTo>
                        <a:pt x="513" y="483"/>
                      </a:moveTo>
                      <a:lnTo>
                        <a:pt x="518" y="489"/>
                      </a:lnTo>
                      <a:lnTo>
                        <a:pt x="520" y="489"/>
                      </a:lnTo>
                      <a:lnTo>
                        <a:pt x="518" y="487"/>
                      </a:lnTo>
                      <a:lnTo>
                        <a:pt x="513" y="483"/>
                      </a:lnTo>
                      <a:close/>
                      <a:moveTo>
                        <a:pt x="543" y="480"/>
                      </a:moveTo>
                      <a:lnTo>
                        <a:pt x="548" y="476"/>
                      </a:lnTo>
                      <a:lnTo>
                        <a:pt x="549" y="474"/>
                      </a:lnTo>
                      <a:lnTo>
                        <a:pt x="548" y="476"/>
                      </a:lnTo>
                      <a:lnTo>
                        <a:pt x="543" y="480"/>
                      </a:lnTo>
                      <a:close/>
                      <a:moveTo>
                        <a:pt x="498" y="498"/>
                      </a:moveTo>
                      <a:lnTo>
                        <a:pt x="502" y="498"/>
                      </a:lnTo>
                      <a:lnTo>
                        <a:pt x="507" y="492"/>
                      </a:lnTo>
                      <a:lnTo>
                        <a:pt x="502" y="496"/>
                      </a:lnTo>
                      <a:lnTo>
                        <a:pt x="498" y="498"/>
                      </a:lnTo>
                      <a:close/>
                      <a:moveTo>
                        <a:pt x="509" y="492"/>
                      </a:moveTo>
                      <a:lnTo>
                        <a:pt x="510" y="491"/>
                      </a:lnTo>
                      <a:lnTo>
                        <a:pt x="506" y="489"/>
                      </a:lnTo>
                      <a:lnTo>
                        <a:pt x="509" y="492"/>
                      </a:lnTo>
                      <a:close/>
                      <a:moveTo>
                        <a:pt x="593" y="375"/>
                      </a:moveTo>
                      <a:lnTo>
                        <a:pt x="592" y="370"/>
                      </a:lnTo>
                      <a:lnTo>
                        <a:pt x="590" y="359"/>
                      </a:lnTo>
                      <a:lnTo>
                        <a:pt x="590" y="343"/>
                      </a:lnTo>
                      <a:lnTo>
                        <a:pt x="589" y="338"/>
                      </a:lnTo>
                      <a:lnTo>
                        <a:pt x="589" y="313"/>
                      </a:lnTo>
                      <a:lnTo>
                        <a:pt x="582" y="294"/>
                      </a:lnTo>
                      <a:lnTo>
                        <a:pt x="579" y="293"/>
                      </a:lnTo>
                      <a:lnTo>
                        <a:pt x="579" y="286"/>
                      </a:lnTo>
                      <a:lnTo>
                        <a:pt x="570" y="275"/>
                      </a:lnTo>
                      <a:lnTo>
                        <a:pt x="566" y="272"/>
                      </a:lnTo>
                      <a:lnTo>
                        <a:pt x="563" y="274"/>
                      </a:lnTo>
                      <a:lnTo>
                        <a:pt x="564" y="271"/>
                      </a:lnTo>
                      <a:lnTo>
                        <a:pt x="564" y="267"/>
                      </a:lnTo>
                      <a:lnTo>
                        <a:pt x="558" y="256"/>
                      </a:lnTo>
                      <a:lnTo>
                        <a:pt x="549" y="239"/>
                      </a:lnTo>
                      <a:lnTo>
                        <a:pt x="529" y="209"/>
                      </a:lnTo>
                      <a:lnTo>
                        <a:pt x="514" y="184"/>
                      </a:lnTo>
                      <a:lnTo>
                        <a:pt x="510" y="179"/>
                      </a:lnTo>
                      <a:lnTo>
                        <a:pt x="505" y="164"/>
                      </a:lnTo>
                      <a:lnTo>
                        <a:pt x="501" y="153"/>
                      </a:lnTo>
                      <a:lnTo>
                        <a:pt x="502" y="153"/>
                      </a:lnTo>
                      <a:lnTo>
                        <a:pt x="507" y="156"/>
                      </a:lnTo>
                      <a:lnTo>
                        <a:pt x="506" y="161"/>
                      </a:lnTo>
                      <a:lnTo>
                        <a:pt x="511" y="165"/>
                      </a:lnTo>
                      <a:lnTo>
                        <a:pt x="517" y="164"/>
                      </a:lnTo>
                      <a:lnTo>
                        <a:pt x="522" y="168"/>
                      </a:lnTo>
                      <a:lnTo>
                        <a:pt x="522" y="173"/>
                      </a:lnTo>
                      <a:lnTo>
                        <a:pt x="522" y="183"/>
                      </a:lnTo>
                      <a:lnTo>
                        <a:pt x="525" y="199"/>
                      </a:lnTo>
                      <a:lnTo>
                        <a:pt x="536" y="215"/>
                      </a:lnTo>
                      <a:lnTo>
                        <a:pt x="541" y="221"/>
                      </a:lnTo>
                      <a:lnTo>
                        <a:pt x="530" y="206"/>
                      </a:lnTo>
                      <a:lnTo>
                        <a:pt x="528" y="201"/>
                      </a:lnTo>
                      <a:lnTo>
                        <a:pt x="525" y="191"/>
                      </a:lnTo>
                      <a:lnTo>
                        <a:pt x="524" y="180"/>
                      </a:lnTo>
                      <a:lnTo>
                        <a:pt x="528" y="175"/>
                      </a:lnTo>
                      <a:lnTo>
                        <a:pt x="525" y="169"/>
                      </a:lnTo>
                      <a:lnTo>
                        <a:pt x="521" y="165"/>
                      </a:lnTo>
                      <a:lnTo>
                        <a:pt x="511" y="154"/>
                      </a:lnTo>
                      <a:lnTo>
                        <a:pt x="482" y="118"/>
                      </a:lnTo>
                      <a:lnTo>
                        <a:pt x="465" y="89"/>
                      </a:lnTo>
                      <a:lnTo>
                        <a:pt x="457" y="74"/>
                      </a:lnTo>
                      <a:lnTo>
                        <a:pt x="449" y="54"/>
                      </a:lnTo>
                      <a:lnTo>
                        <a:pt x="448" y="49"/>
                      </a:lnTo>
                      <a:lnTo>
                        <a:pt x="442" y="39"/>
                      </a:lnTo>
                      <a:lnTo>
                        <a:pt x="441" y="28"/>
                      </a:lnTo>
                      <a:lnTo>
                        <a:pt x="438" y="24"/>
                      </a:lnTo>
                      <a:lnTo>
                        <a:pt x="433" y="19"/>
                      </a:lnTo>
                      <a:lnTo>
                        <a:pt x="430" y="13"/>
                      </a:lnTo>
                      <a:lnTo>
                        <a:pt x="433" y="17"/>
                      </a:lnTo>
                      <a:lnTo>
                        <a:pt x="434" y="7"/>
                      </a:lnTo>
                      <a:lnTo>
                        <a:pt x="427" y="4"/>
                      </a:lnTo>
                      <a:lnTo>
                        <a:pt x="425" y="5"/>
                      </a:lnTo>
                      <a:lnTo>
                        <a:pt x="423" y="5"/>
                      </a:lnTo>
                      <a:lnTo>
                        <a:pt x="418" y="5"/>
                      </a:lnTo>
                      <a:lnTo>
                        <a:pt x="404" y="1"/>
                      </a:lnTo>
                      <a:lnTo>
                        <a:pt x="399" y="0"/>
                      </a:lnTo>
                      <a:lnTo>
                        <a:pt x="395" y="4"/>
                      </a:lnTo>
                      <a:lnTo>
                        <a:pt x="392" y="4"/>
                      </a:lnTo>
                      <a:lnTo>
                        <a:pt x="391" y="9"/>
                      </a:lnTo>
                      <a:lnTo>
                        <a:pt x="391" y="15"/>
                      </a:lnTo>
                      <a:lnTo>
                        <a:pt x="393" y="19"/>
                      </a:lnTo>
                      <a:lnTo>
                        <a:pt x="395" y="24"/>
                      </a:lnTo>
                      <a:lnTo>
                        <a:pt x="395" y="35"/>
                      </a:lnTo>
                      <a:lnTo>
                        <a:pt x="389" y="39"/>
                      </a:lnTo>
                      <a:lnTo>
                        <a:pt x="384" y="39"/>
                      </a:lnTo>
                      <a:lnTo>
                        <a:pt x="380" y="28"/>
                      </a:lnTo>
                      <a:lnTo>
                        <a:pt x="375" y="24"/>
                      </a:lnTo>
                      <a:lnTo>
                        <a:pt x="194" y="38"/>
                      </a:lnTo>
                      <a:lnTo>
                        <a:pt x="190" y="32"/>
                      </a:lnTo>
                      <a:lnTo>
                        <a:pt x="189" y="27"/>
                      </a:lnTo>
                      <a:lnTo>
                        <a:pt x="182" y="16"/>
                      </a:lnTo>
                      <a:lnTo>
                        <a:pt x="72" y="28"/>
                      </a:lnTo>
                      <a:lnTo>
                        <a:pt x="7" y="35"/>
                      </a:lnTo>
                      <a:lnTo>
                        <a:pt x="2" y="39"/>
                      </a:lnTo>
                      <a:lnTo>
                        <a:pt x="0" y="46"/>
                      </a:lnTo>
                      <a:lnTo>
                        <a:pt x="8" y="57"/>
                      </a:lnTo>
                      <a:lnTo>
                        <a:pt x="14" y="60"/>
                      </a:lnTo>
                      <a:lnTo>
                        <a:pt x="19" y="65"/>
                      </a:lnTo>
                      <a:lnTo>
                        <a:pt x="16" y="72"/>
                      </a:lnTo>
                      <a:lnTo>
                        <a:pt x="16" y="74"/>
                      </a:lnTo>
                      <a:lnTo>
                        <a:pt x="18" y="77"/>
                      </a:lnTo>
                      <a:lnTo>
                        <a:pt x="23" y="78"/>
                      </a:lnTo>
                      <a:lnTo>
                        <a:pt x="23" y="81"/>
                      </a:lnTo>
                      <a:lnTo>
                        <a:pt x="19" y="87"/>
                      </a:lnTo>
                      <a:lnTo>
                        <a:pt x="16" y="92"/>
                      </a:lnTo>
                      <a:lnTo>
                        <a:pt x="19" y="92"/>
                      </a:lnTo>
                      <a:lnTo>
                        <a:pt x="25" y="91"/>
                      </a:lnTo>
                      <a:lnTo>
                        <a:pt x="30" y="87"/>
                      </a:lnTo>
                      <a:lnTo>
                        <a:pt x="34" y="80"/>
                      </a:lnTo>
                      <a:lnTo>
                        <a:pt x="37" y="74"/>
                      </a:lnTo>
                      <a:lnTo>
                        <a:pt x="35" y="73"/>
                      </a:lnTo>
                      <a:lnTo>
                        <a:pt x="35" y="72"/>
                      </a:lnTo>
                      <a:lnTo>
                        <a:pt x="38" y="69"/>
                      </a:lnTo>
                      <a:lnTo>
                        <a:pt x="41" y="76"/>
                      </a:lnTo>
                      <a:lnTo>
                        <a:pt x="44" y="70"/>
                      </a:lnTo>
                      <a:lnTo>
                        <a:pt x="46" y="65"/>
                      </a:lnTo>
                      <a:lnTo>
                        <a:pt x="46" y="70"/>
                      </a:lnTo>
                      <a:lnTo>
                        <a:pt x="53" y="74"/>
                      </a:lnTo>
                      <a:lnTo>
                        <a:pt x="49" y="80"/>
                      </a:lnTo>
                      <a:lnTo>
                        <a:pt x="41" y="83"/>
                      </a:lnTo>
                      <a:lnTo>
                        <a:pt x="38" y="83"/>
                      </a:lnTo>
                      <a:lnTo>
                        <a:pt x="45" y="83"/>
                      </a:lnTo>
                      <a:lnTo>
                        <a:pt x="60" y="78"/>
                      </a:lnTo>
                      <a:lnTo>
                        <a:pt x="75" y="77"/>
                      </a:lnTo>
                      <a:lnTo>
                        <a:pt x="76" y="76"/>
                      </a:lnTo>
                      <a:lnTo>
                        <a:pt x="87" y="66"/>
                      </a:lnTo>
                      <a:lnTo>
                        <a:pt x="88" y="72"/>
                      </a:lnTo>
                      <a:lnTo>
                        <a:pt x="94" y="69"/>
                      </a:lnTo>
                      <a:lnTo>
                        <a:pt x="99" y="68"/>
                      </a:lnTo>
                      <a:lnTo>
                        <a:pt x="109" y="72"/>
                      </a:lnTo>
                      <a:lnTo>
                        <a:pt x="111" y="76"/>
                      </a:lnTo>
                      <a:lnTo>
                        <a:pt x="106" y="74"/>
                      </a:lnTo>
                      <a:lnTo>
                        <a:pt x="101" y="73"/>
                      </a:lnTo>
                      <a:lnTo>
                        <a:pt x="96" y="73"/>
                      </a:lnTo>
                      <a:lnTo>
                        <a:pt x="95" y="76"/>
                      </a:lnTo>
                      <a:lnTo>
                        <a:pt x="84" y="76"/>
                      </a:lnTo>
                      <a:lnTo>
                        <a:pt x="90" y="77"/>
                      </a:lnTo>
                      <a:lnTo>
                        <a:pt x="94" y="77"/>
                      </a:lnTo>
                      <a:lnTo>
                        <a:pt x="115" y="83"/>
                      </a:lnTo>
                      <a:lnTo>
                        <a:pt x="129" y="87"/>
                      </a:lnTo>
                      <a:lnTo>
                        <a:pt x="140" y="92"/>
                      </a:lnTo>
                      <a:lnTo>
                        <a:pt x="139" y="88"/>
                      </a:lnTo>
                      <a:lnTo>
                        <a:pt x="133" y="84"/>
                      </a:lnTo>
                      <a:lnTo>
                        <a:pt x="130" y="80"/>
                      </a:lnTo>
                      <a:lnTo>
                        <a:pt x="136" y="80"/>
                      </a:lnTo>
                      <a:lnTo>
                        <a:pt x="141" y="83"/>
                      </a:lnTo>
                      <a:lnTo>
                        <a:pt x="149" y="76"/>
                      </a:lnTo>
                      <a:lnTo>
                        <a:pt x="148" y="81"/>
                      </a:lnTo>
                      <a:lnTo>
                        <a:pt x="144" y="83"/>
                      </a:lnTo>
                      <a:lnTo>
                        <a:pt x="141" y="87"/>
                      </a:lnTo>
                      <a:lnTo>
                        <a:pt x="149" y="92"/>
                      </a:lnTo>
                      <a:lnTo>
                        <a:pt x="155" y="91"/>
                      </a:lnTo>
                      <a:lnTo>
                        <a:pt x="157" y="96"/>
                      </a:lnTo>
                      <a:lnTo>
                        <a:pt x="163" y="96"/>
                      </a:lnTo>
                      <a:lnTo>
                        <a:pt x="160" y="100"/>
                      </a:lnTo>
                      <a:lnTo>
                        <a:pt x="155" y="96"/>
                      </a:lnTo>
                      <a:lnTo>
                        <a:pt x="144" y="92"/>
                      </a:lnTo>
                      <a:lnTo>
                        <a:pt x="149" y="97"/>
                      </a:lnTo>
                      <a:lnTo>
                        <a:pt x="153" y="100"/>
                      </a:lnTo>
                      <a:lnTo>
                        <a:pt x="156" y="102"/>
                      </a:lnTo>
                      <a:lnTo>
                        <a:pt x="153" y="102"/>
                      </a:lnTo>
                      <a:lnTo>
                        <a:pt x="159" y="104"/>
                      </a:lnTo>
                      <a:lnTo>
                        <a:pt x="164" y="106"/>
                      </a:lnTo>
                      <a:lnTo>
                        <a:pt x="170" y="111"/>
                      </a:lnTo>
                      <a:lnTo>
                        <a:pt x="172" y="116"/>
                      </a:lnTo>
                      <a:lnTo>
                        <a:pt x="174" y="122"/>
                      </a:lnTo>
                      <a:lnTo>
                        <a:pt x="168" y="123"/>
                      </a:lnTo>
                      <a:lnTo>
                        <a:pt x="167" y="118"/>
                      </a:lnTo>
                      <a:lnTo>
                        <a:pt x="166" y="112"/>
                      </a:lnTo>
                      <a:lnTo>
                        <a:pt x="166" y="118"/>
                      </a:lnTo>
                      <a:lnTo>
                        <a:pt x="167" y="123"/>
                      </a:lnTo>
                      <a:lnTo>
                        <a:pt x="172" y="126"/>
                      </a:lnTo>
                      <a:lnTo>
                        <a:pt x="178" y="125"/>
                      </a:lnTo>
                      <a:lnTo>
                        <a:pt x="181" y="123"/>
                      </a:lnTo>
                      <a:lnTo>
                        <a:pt x="191" y="121"/>
                      </a:lnTo>
                      <a:lnTo>
                        <a:pt x="195" y="121"/>
                      </a:lnTo>
                      <a:lnTo>
                        <a:pt x="197" y="118"/>
                      </a:lnTo>
                      <a:lnTo>
                        <a:pt x="202" y="112"/>
                      </a:lnTo>
                      <a:lnTo>
                        <a:pt x="204" y="115"/>
                      </a:lnTo>
                      <a:lnTo>
                        <a:pt x="209" y="115"/>
                      </a:lnTo>
                      <a:lnTo>
                        <a:pt x="224" y="102"/>
                      </a:lnTo>
                      <a:lnTo>
                        <a:pt x="229" y="100"/>
                      </a:lnTo>
                      <a:lnTo>
                        <a:pt x="233" y="99"/>
                      </a:lnTo>
                      <a:lnTo>
                        <a:pt x="239" y="100"/>
                      </a:lnTo>
                      <a:lnTo>
                        <a:pt x="236" y="95"/>
                      </a:lnTo>
                      <a:lnTo>
                        <a:pt x="231" y="92"/>
                      </a:lnTo>
                      <a:lnTo>
                        <a:pt x="238" y="95"/>
                      </a:lnTo>
                      <a:lnTo>
                        <a:pt x="235" y="92"/>
                      </a:lnTo>
                      <a:lnTo>
                        <a:pt x="238" y="87"/>
                      </a:lnTo>
                      <a:lnTo>
                        <a:pt x="243" y="83"/>
                      </a:lnTo>
                      <a:lnTo>
                        <a:pt x="252" y="81"/>
                      </a:lnTo>
                      <a:lnTo>
                        <a:pt x="258" y="80"/>
                      </a:lnTo>
                      <a:lnTo>
                        <a:pt x="262" y="80"/>
                      </a:lnTo>
                      <a:lnTo>
                        <a:pt x="273" y="87"/>
                      </a:lnTo>
                      <a:lnTo>
                        <a:pt x="278" y="87"/>
                      </a:lnTo>
                      <a:lnTo>
                        <a:pt x="289" y="93"/>
                      </a:lnTo>
                      <a:lnTo>
                        <a:pt x="296" y="104"/>
                      </a:lnTo>
                      <a:lnTo>
                        <a:pt x="308" y="110"/>
                      </a:lnTo>
                      <a:lnTo>
                        <a:pt x="309" y="115"/>
                      </a:lnTo>
                      <a:lnTo>
                        <a:pt x="311" y="121"/>
                      </a:lnTo>
                      <a:lnTo>
                        <a:pt x="326" y="130"/>
                      </a:lnTo>
                      <a:lnTo>
                        <a:pt x="330" y="135"/>
                      </a:lnTo>
                      <a:lnTo>
                        <a:pt x="335" y="138"/>
                      </a:lnTo>
                      <a:lnTo>
                        <a:pt x="338" y="144"/>
                      </a:lnTo>
                      <a:lnTo>
                        <a:pt x="343" y="145"/>
                      </a:lnTo>
                      <a:lnTo>
                        <a:pt x="354" y="144"/>
                      </a:lnTo>
                      <a:lnTo>
                        <a:pt x="362" y="152"/>
                      </a:lnTo>
                      <a:lnTo>
                        <a:pt x="362" y="156"/>
                      </a:lnTo>
                      <a:lnTo>
                        <a:pt x="366" y="161"/>
                      </a:lnTo>
                      <a:lnTo>
                        <a:pt x="372" y="164"/>
                      </a:lnTo>
                      <a:lnTo>
                        <a:pt x="372" y="169"/>
                      </a:lnTo>
                      <a:lnTo>
                        <a:pt x="373" y="172"/>
                      </a:lnTo>
                      <a:lnTo>
                        <a:pt x="375" y="187"/>
                      </a:lnTo>
                      <a:lnTo>
                        <a:pt x="376" y="192"/>
                      </a:lnTo>
                      <a:lnTo>
                        <a:pt x="376" y="199"/>
                      </a:lnTo>
                      <a:lnTo>
                        <a:pt x="369" y="225"/>
                      </a:lnTo>
                      <a:lnTo>
                        <a:pt x="372" y="230"/>
                      </a:lnTo>
                      <a:lnTo>
                        <a:pt x="372" y="241"/>
                      </a:lnTo>
                      <a:lnTo>
                        <a:pt x="369" y="249"/>
                      </a:lnTo>
                      <a:lnTo>
                        <a:pt x="372" y="255"/>
                      </a:lnTo>
                      <a:lnTo>
                        <a:pt x="377" y="260"/>
                      </a:lnTo>
                      <a:lnTo>
                        <a:pt x="372" y="252"/>
                      </a:lnTo>
                      <a:lnTo>
                        <a:pt x="383" y="259"/>
                      </a:lnTo>
                      <a:lnTo>
                        <a:pt x="383" y="260"/>
                      </a:lnTo>
                      <a:lnTo>
                        <a:pt x="387" y="256"/>
                      </a:lnTo>
                      <a:lnTo>
                        <a:pt x="389" y="245"/>
                      </a:lnTo>
                      <a:lnTo>
                        <a:pt x="384" y="245"/>
                      </a:lnTo>
                      <a:lnTo>
                        <a:pt x="383" y="244"/>
                      </a:lnTo>
                      <a:lnTo>
                        <a:pt x="383" y="239"/>
                      </a:lnTo>
                      <a:lnTo>
                        <a:pt x="379" y="234"/>
                      </a:lnTo>
                      <a:lnTo>
                        <a:pt x="379" y="234"/>
                      </a:lnTo>
                      <a:lnTo>
                        <a:pt x="389" y="240"/>
                      </a:lnTo>
                      <a:lnTo>
                        <a:pt x="391" y="245"/>
                      </a:lnTo>
                      <a:lnTo>
                        <a:pt x="396" y="240"/>
                      </a:lnTo>
                      <a:lnTo>
                        <a:pt x="402" y="245"/>
                      </a:lnTo>
                      <a:lnTo>
                        <a:pt x="402" y="249"/>
                      </a:lnTo>
                      <a:lnTo>
                        <a:pt x="393" y="264"/>
                      </a:lnTo>
                      <a:lnTo>
                        <a:pt x="391" y="274"/>
                      </a:lnTo>
                      <a:lnTo>
                        <a:pt x="387" y="275"/>
                      </a:lnTo>
                      <a:lnTo>
                        <a:pt x="387" y="279"/>
                      </a:lnTo>
                      <a:lnTo>
                        <a:pt x="381" y="275"/>
                      </a:lnTo>
                      <a:lnTo>
                        <a:pt x="385" y="281"/>
                      </a:lnTo>
                      <a:lnTo>
                        <a:pt x="395" y="285"/>
                      </a:lnTo>
                      <a:lnTo>
                        <a:pt x="398" y="290"/>
                      </a:lnTo>
                      <a:lnTo>
                        <a:pt x="398" y="293"/>
                      </a:lnTo>
                      <a:lnTo>
                        <a:pt x="408" y="312"/>
                      </a:lnTo>
                      <a:lnTo>
                        <a:pt x="412" y="316"/>
                      </a:lnTo>
                      <a:lnTo>
                        <a:pt x="421" y="325"/>
                      </a:lnTo>
                      <a:lnTo>
                        <a:pt x="425" y="327"/>
                      </a:lnTo>
                      <a:lnTo>
                        <a:pt x="430" y="325"/>
                      </a:lnTo>
                      <a:lnTo>
                        <a:pt x="433" y="327"/>
                      </a:lnTo>
                      <a:lnTo>
                        <a:pt x="430" y="323"/>
                      </a:lnTo>
                      <a:lnTo>
                        <a:pt x="427" y="317"/>
                      </a:lnTo>
                      <a:lnTo>
                        <a:pt x="423" y="313"/>
                      </a:lnTo>
                      <a:lnTo>
                        <a:pt x="429" y="314"/>
                      </a:lnTo>
                      <a:lnTo>
                        <a:pt x="430" y="317"/>
                      </a:lnTo>
                      <a:lnTo>
                        <a:pt x="441" y="312"/>
                      </a:lnTo>
                      <a:lnTo>
                        <a:pt x="441" y="313"/>
                      </a:lnTo>
                      <a:lnTo>
                        <a:pt x="436" y="317"/>
                      </a:lnTo>
                      <a:lnTo>
                        <a:pt x="440" y="323"/>
                      </a:lnTo>
                      <a:lnTo>
                        <a:pt x="438" y="332"/>
                      </a:lnTo>
                      <a:lnTo>
                        <a:pt x="440" y="338"/>
                      </a:lnTo>
                      <a:lnTo>
                        <a:pt x="442" y="343"/>
                      </a:lnTo>
                      <a:lnTo>
                        <a:pt x="442" y="347"/>
                      </a:lnTo>
                      <a:lnTo>
                        <a:pt x="446" y="346"/>
                      </a:lnTo>
                      <a:lnTo>
                        <a:pt x="452" y="340"/>
                      </a:lnTo>
                      <a:lnTo>
                        <a:pt x="453" y="336"/>
                      </a:lnTo>
                      <a:lnTo>
                        <a:pt x="460" y="329"/>
                      </a:lnTo>
                      <a:lnTo>
                        <a:pt x="455" y="338"/>
                      </a:lnTo>
                      <a:lnTo>
                        <a:pt x="453" y="343"/>
                      </a:lnTo>
                      <a:lnTo>
                        <a:pt x="449" y="348"/>
                      </a:lnTo>
                      <a:lnTo>
                        <a:pt x="450" y="351"/>
                      </a:lnTo>
                      <a:lnTo>
                        <a:pt x="455" y="352"/>
                      </a:lnTo>
                      <a:lnTo>
                        <a:pt x="460" y="358"/>
                      </a:lnTo>
                      <a:lnTo>
                        <a:pt x="465" y="377"/>
                      </a:lnTo>
                      <a:lnTo>
                        <a:pt x="475" y="388"/>
                      </a:lnTo>
                      <a:lnTo>
                        <a:pt x="479" y="388"/>
                      </a:lnTo>
                      <a:lnTo>
                        <a:pt x="474" y="389"/>
                      </a:lnTo>
                      <a:lnTo>
                        <a:pt x="479" y="393"/>
                      </a:lnTo>
                      <a:lnTo>
                        <a:pt x="484" y="392"/>
                      </a:lnTo>
                      <a:lnTo>
                        <a:pt x="490" y="392"/>
                      </a:lnTo>
                      <a:lnTo>
                        <a:pt x="493" y="392"/>
                      </a:lnTo>
                      <a:lnTo>
                        <a:pt x="502" y="396"/>
                      </a:lnTo>
                      <a:lnTo>
                        <a:pt x="505" y="401"/>
                      </a:lnTo>
                      <a:lnTo>
                        <a:pt x="509" y="405"/>
                      </a:lnTo>
                      <a:lnTo>
                        <a:pt x="516" y="415"/>
                      </a:lnTo>
                      <a:lnTo>
                        <a:pt x="518" y="420"/>
                      </a:lnTo>
                      <a:lnTo>
                        <a:pt x="528" y="430"/>
                      </a:lnTo>
                      <a:lnTo>
                        <a:pt x="532" y="431"/>
                      </a:lnTo>
                      <a:lnTo>
                        <a:pt x="537" y="431"/>
                      </a:lnTo>
                      <a:lnTo>
                        <a:pt x="543" y="435"/>
                      </a:lnTo>
                      <a:lnTo>
                        <a:pt x="540" y="441"/>
                      </a:lnTo>
                      <a:lnTo>
                        <a:pt x="533" y="438"/>
                      </a:lnTo>
                      <a:lnTo>
                        <a:pt x="528" y="434"/>
                      </a:lnTo>
                      <a:lnTo>
                        <a:pt x="524" y="439"/>
                      </a:lnTo>
                      <a:lnTo>
                        <a:pt x="526" y="443"/>
                      </a:lnTo>
                      <a:lnTo>
                        <a:pt x="530" y="449"/>
                      </a:lnTo>
                      <a:lnTo>
                        <a:pt x="541" y="446"/>
                      </a:lnTo>
                      <a:lnTo>
                        <a:pt x="548" y="442"/>
                      </a:lnTo>
                      <a:lnTo>
                        <a:pt x="554" y="443"/>
                      </a:lnTo>
                      <a:lnTo>
                        <a:pt x="559" y="443"/>
                      </a:lnTo>
                      <a:lnTo>
                        <a:pt x="563" y="441"/>
                      </a:lnTo>
                      <a:lnTo>
                        <a:pt x="567" y="435"/>
                      </a:lnTo>
                      <a:lnTo>
                        <a:pt x="573" y="432"/>
                      </a:lnTo>
                      <a:lnTo>
                        <a:pt x="578" y="435"/>
                      </a:lnTo>
                      <a:lnTo>
                        <a:pt x="575" y="432"/>
                      </a:lnTo>
                      <a:lnTo>
                        <a:pt x="582" y="435"/>
                      </a:lnTo>
                      <a:lnTo>
                        <a:pt x="579" y="430"/>
                      </a:lnTo>
                      <a:lnTo>
                        <a:pt x="582" y="424"/>
                      </a:lnTo>
                      <a:lnTo>
                        <a:pt x="585" y="419"/>
                      </a:lnTo>
                      <a:lnTo>
                        <a:pt x="582" y="409"/>
                      </a:lnTo>
                      <a:lnTo>
                        <a:pt x="583" y="407"/>
                      </a:lnTo>
                      <a:lnTo>
                        <a:pt x="582" y="401"/>
                      </a:lnTo>
                      <a:lnTo>
                        <a:pt x="585" y="396"/>
                      </a:lnTo>
                      <a:lnTo>
                        <a:pt x="585" y="390"/>
                      </a:lnTo>
                      <a:lnTo>
                        <a:pt x="589" y="386"/>
                      </a:lnTo>
                      <a:lnTo>
                        <a:pt x="589" y="381"/>
                      </a:lnTo>
                      <a:lnTo>
                        <a:pt x="590" y="375"/>
                      </a:lnTo>
                      <a:lnTo>
                        <a:pt x="593" y="381"/>
                      </a:lnTo>
                      <a:lnTo>
                        <a:pt x="593" y="375"/>
                      </a:lnTo>
                      <a:close/>
                      <a:moveTo>
                        <a:pt x="564" y="465"/>
                      </a:moveTo>
                      <a:lnTo>
                        <a:pt x="564" y="464"/>
                      </a:lnTo>
                      <a:lnTo>
                        <a:pt x="562" y="466"/>
                      </a:lnTo>
                      <a:lnTo>
                        <a:pt x="564" y="465"/>
                      </a:lnTo>
                      <a:close/>
                      <a:moveTo>
                        <a:pt x="493" y="500"/>
                      </a:moveTo>
                      <a:lnTo>
                        <a:pt x="498" y="499"/>
                      </a:lnTo>
                      <a:lnTo>
                        <a:pt x="494" y="499"/>
                      </a:lnTo>
                      <a:lnTo>
                        <a:pt x="493" y="500"/>
                      </a:lnTo>
                      <a:close/>
                      <a:moveTo>
                        <a:pt x="50" y="83"/>
                      </a:moveTo>
                      <a:lnTo>
                        <a:pt x="46" y="84"/>
                      </a:lnTo>
                      <a:lnTo>
                        <a:pt x="41" y="87"/>
                      </a:lnTo>
                      <a:lnTo>
                        <a:pt x="29" y="88"/>
                      </a:lnTo>
                      <a:lnTo>
                        <a:pt x="34" y="88"/>
                      </a:lnTo>
                      <a:lnTo>
                        <a:pt x="68" y="78"/>
                      </a:lnTo>
                      <a:lnTo>
                        <a:pt x="79" y="77"/>
                      </a:lnTo>
                      <a:lnTo>
                        <a:pt x="75" y="77"/>
                      </a:lnTo>
                      <a:lnTo>
                        <a:pt x="64" y="78"/>
                      </a:lnTo>
                      <a:lnTo>
                        <a:pt x="50" y="83"/>
                      </a:lnTo>
                      <a:close/>
                      <a:moveTo>
                        <a:pt x="486" y="504"/>
                      </a:moveTo>
                      <a:lnTo>
                        <a:pt x="491" y="502"/>
                      </a:lnTo>
                      <a:lnTo>
                        <a:pt x="486" y="502"/>
                      </a:lnTo>
                      <a:lnTo>
                        <a:pt x="486" y="504"/>
                      </a:lnTo>
                      <a:close/>
                      <a:moveTo>
                        <a:pt x="210" y="121"/>
                      </a:moveTo>
                      <a:lnTo>
                        <a:pt x="205" y="122"/>
                      </a:lnTo>
                      <a:lnTo>
                        <a:pt x="201" y="126"/>
                      </a:lnTo>
                      <a:lnTo>
                        <a:pt x="195" y="129"/>
                      </a:lnTo>
                      <a:lnTo>
                        <a:pt x="190" y="129"/>
                      </a:lnTo>
                      <a:lnTo>
                        <a:pt x="194" y="130"/>
                      </a:lnTo>
                      <a:lnTo>
                        <a:pt x="200" y="127"/>
                      </a:lnTo>
                      <a:lnTo>
                        <a:pt x="201" y="126"/>
                      </a:lnTo>
                      <a:lnTo>
                        <a:pt x="212" y="119"/>
                      </a:lnTo>
                      <a:lnTo>
                        <a:pt x="217" y="114"/>
                      </a:lnTo>
                      <a:lnTo>
                        <a:pt x="210" y="118"/>
                      </a:lnTo>
                      <a:lnTo>
                        <a:pt x="210" y="121"/>
                      </a:lnTo>
                      <a:close/>
                      <a:moveTo>
                        <a:pt x="433" y="350"/>
                      </a:moveTo>
                      <a:lnTo>
                        <a:pt x="433" y="350"/>
                      </a:lnTo>
                      <a:lnTo>
                        <a:pt x="437" y="355"/>
                      </a:lnTo>
                      <a:lnTo>
                        <a:pt x="438" y="357"/>
                      </a:lnTo>
                      <a:lnTo>
                        <a:pt x="444" y="354"/>
                      </a:lnTo>
                      <a:lnTo>
                        <a:pt x="438" y="355"/>
                      </a:lnTo>
                      <a:lnTo>
                        <a:pt x="433" y="350"/>
                      </a:lnTo>
                      <a:close/>
                      <a:moveTo>
                        <a:pt x="585" y="431"/>
                      </a:moveTo>
                      <a:lnTo>
                        <a:pt x="581" y="441"/>
                      </a:lnTo>
                      <a:lnTo>
                        <a:pt x="574" y="451"/>
                      </a:lnTo>
                      <a:lnTo>
                        <a:pt x="574" y="453"/>
                      </a:lnTo>
                      <a:lnTo>
                        <a:pt x="571" y="457"/>
                      </a:lnTo>
                      <a:lnTo>
                        <a:pt x="582" y="441"/>
                      </a:lnTo>
                      <a:lnTo>
                        <a:pt x="590" y="422"/>
                      </a:lnTo>
                      <a:lnTo>
                        <a:pt x="585" y="426"/>
                      </a:lnTo>
                      <a:lnTo>
                        <a:pt x="585" y="431"/>
                      </a:lnTo>
                      <a:close/>
                      <a:moveTo>
                        <a:pt x="593" y="409"/>
                      </a:moveTo>
                      <a:lnTo>
                        <a:pt x="593" y="415"/>
                      </a:lnTo>
                      <a:lnTo>
                        <a:pt x="593" y="409"/>
                      </a:lnTo>
                      <a:lnTo>
                        <a:pt x="593" y="409"/>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61" name="Freeform 179">
                  <a:extLst>
                    <a:ext uri="{FF2B5EF4-FFF2-40B4-BE49-F238E27FC236}">
                      <a16:creationId xmlns:a16="http://schemas.microsoft.com/office/drawing/2014/main" id="{42264CB5-5A7E-73E3-4358-48E74944DD74}"/>
                    </a:ext>
                  </a:extLst>
                </p:cNvPr>
                <p:cNvSpPr>
                  <a:spLocks noEditPoints="1"/>
                </p:cNvSpPr>
                <p:nvPr/>
              </p:nvSpPr>
              <p:spPr bwMode="auto">
                <a:xfrm>
                  <a:off x="5234" y="1892"/>
                  <a:ext cx="85" cy="197"/>
                </a:xfrm>
                <a:custGeom>
                  <a:avLst/>
                  <a:gdLst/>
                  <a:ahLst/>
                  <a:cxnLst>
                    <a:cxn ang="0">
                      <a:pos x="83" y="88"/>
                    </a:cxn>
                    <a:cxn ang="0">
                      <a:pos x="81" y="65"/>
                    </a:cxn>
                    <a:cxn ang="0">
                      <a:pos x="65" y="65"/>
                    </a:cxn>
                    <a:cxn ang="0">
                      <a:pos x="61" y="50"/>
                    </a:cxn>
                    <a:cxn ang="0">
                      <a:pos x="66" y="45"/>
                    </a:cxn>
                    <a:cxn ang="0">
                      <a:pos x="70" y="36"/>
                    </a:cxn>
                    <a:cxn ang="0">
                      <a:pos x="73" y="23"/>
                    </a:cxn>
                    <a:cxn ang="0">
                      <a:pos x="18" y="0"/>
                    </a:cxn>
                    <a:cxn ang="0">
                      <a:pos x="11" y="11"/>
                    </a:cxn>
                    <a:cxn ang="0">
                      <a:pos x="4" y="30"/>
                    </a:cxn>
                    <a:cxn ang="0">
                      <a:pos x="1" y="40"/>
                    </a:cxn>
                    <a:cxn ang="0">
                      <a:pos x="5" y="45"/>
                    </a:cxn>
                    <a:cxn ang="0">
                      <a:pos x="0" y="55"/>
                    </a:cxn>
                    <a:cxn ang="0">
                      <a:pos x="7" y="69"/>
                    </a:cxn>
                    <a:cxn ang="0">
                      <a:pos x="14" y="76"/>
                    </a:cxn>
                    <a:cxn ang="0">
                      <a:pos x="22" y="80"/>
                    </a:cxn>
                    <a:cxn ang="0">
                      <a:pos x="38" y="95"/>
                    </a:cxn>
                    <a:cxn ang="0">
                      <a:pos x="28" y="106"/>
                    </a:cxn>
                    <a:cxn ang="0">
                      <a:pos x="23" y="112"/>
                    </a:cxn>
                    <a:cxn ang="0">
                      <a:pos x="23" y="113"/>
                    </a:cxn>
                    <a:cxn ang="0">
                      <a:pos x="20" y="124"/>
                    </a:cxn>
                    <a:cxn ang="0">
                      <a:pos x="14" y="128"/>
                    </a:cxn>
                    <a:cxn ang="0">
                      <a:pos x="5" y="135"/>
                    </a:cxn>
                    <a:cxn ang="0">
                      <a:pos x="1" y="147"/>
                    </a:cxn>
                    <a:cxn ang="0">
                      <a:pos x="0" y="152"/>
                    </a:cxn>
                    <a:cxn ang="0">
                      <a:pos x="3" y="158"/>
                    </a:cxn>
                    <a:cxn ang="0">
                      <a:pos x="12" y="168"/>
                    </a:cxn>
                    <a:cxn ang="0">
                      <a:pos x="23" y="173"/>
                    </a:cxn>
                    <a:cxn ang="0">
                      <a:pos x="37" y="178"/>
                    </a:cxn>
                    <a:cxn ang="0">
                      <a:pos x="49" y="183"/>
                    </a:cxn>
                    <a:cxn ang="0">
                      <a:pos x="47" y="197"/>
                    </a:cxn>
                    <a:cxn ang="0">
                      <a:pos x="56" y="193"/>
                    </a:cxn>
                    <a:cxn ang="0">
                      <a:pos x="61" y="182"/>
                    </a:cxn>
                    <a:cxn ang="0">
                      <a:pos x="65" y="166"/>
                    </a:cxn>
                    <a:cxn ang="0">
                      <a:pos x="62" y="163"/>
                    </a:cxn>
                    <a:cxn ang="0">
                      <a:pos x="72" y="158"/>
                    </a:cxn>
                    <a:cxn ang="0">
                      <a:pos x="73" y="148"/>
                    </a:cxn>
                    <a:cxn ang="0">
                      <a:pos x="76" y="140"/>
                    </a:cxn>
                    <a:cxn ang="0">
                      <a:pos x="80" y="129"/>
                    </a:cxn>
                    <a:cxn ang="0">
                      <a:pos x="80" y="118"/>
                    </a:cxn>
                    <a:cxn ang="0">
                      <a:pos x="80" y="106"/>
                    </a:cxn>
                    <a:cxn ang="0">
                      <a:pos x="80" y="99"/>
                    </a:cxn>
                    <a:cxn ang="0">
                      <a:pos x="84" y="99"/>
                    </a:cxn>
                    <a:cxn ang="0">
                      <a:pos x="84" y="114"/>
                    </a:cxn>
                    <a:cxn ang="0">
                      <a:pos x="84" y="94"/>
                    </a:cxn>
                    <a:cxn ang="0">
                      <a:pos x="84" y="122"/>
                    </a:cxn>
                    <a:cxn ang="0">
                      <a:pos x="84" y="128"/>
                    </a:cxn>
                  </a:cxnLst>
                  <a:rect l="0" t="0" r="r" b="b"/>
                  <a:pathLst>
                    <a:path w="85" h="197">
                      <a:moveTo>
                        <a:pt x="84" y="94"/>
                      </a:moveTo>
                      <a:lnTo>
                        <a:pt x="83" y="88"/>
                      </a:lnTo>
                      <a:lnTo>
                        <a:pt x="83" y="72"/>
                      </a:lnTo>
                      <a:lnTo>
                        <a:pt x="81" y="65"/>
                      </a:lnTo>
                      <a:lnTo>
                        <a:pt x="70" y="64"/>
                      </a:lnTo>
                      <a:lnTo>
                        <a:pt x="65" y="65"/>
                      </a:lnTo>
                      <a:lnTo>
                        <a:pt x="61" y="65"/>
                      </a:lnTo>
                      <a:lnTo>
                        <a:pt x="61" y="50"/>
                      </a:lnTo>
                      <a:lnTo>
                        <a:pt x="65" y="44"/>
                      </a:lnTo>
                      <a:lnTo>
                        <a:pt x="66" y="45"/>
                      </a:lnTo>
                      <a:lnTo>
                        <a:pt x="70" y="40"/>
                      </a:lnTo>
                      <a:lnTo>
                        <a:pt x="70" y="36"/>
                      </a:lnTo>
                      <a:lnTo>
                        <a:pt x="73" y="29"/>
                      </a:lnTo>
                      <a:lnTo>
                        <a:pt x="73" y="23"/>
                      </a:lnTo>
                      <a:lnTo>
                        <a:pt x="73" y="18"/>
                      </a:lnTo>
                      <a:lnTo>
                        <a:pt x="18" y="0"/>
                      </a:lnTo>
                      <a:lnTo>
                        <a:pt x="12" y="6"/>
                      </a:lnTo>
                      <a:lnTo>
                        <a:pt x="11" y="11"/>
                      </a:lnTo>
                      <a:lnTo>
                        <a:pt x="11" y="17"/>
                      </a:lnTo>
                      <a:lnTo>
                        <a:pt x="4" y="30"/>
                      </a:lnTo>
                      <a:lnTo>
                        <a:pt x="0" y="36"/>
                      </a:lnTo>
                      <a:lnTo>
                        <a:pt x="1" y="40"/>
                      </a:lnTo>
                      <a:lnTo>
                        <a:pt x="3" y="40"/>
                      </a:lnTo>
                      <a:lnTo>
                        <a:pt x="5" y="45"/>
                      </a:lnTo>
                      <a:lnTo>
                        <a:pt x="4" y="50"/>
                      </a:lnTo>
                      <a:lnTo>
                        <a:pt x="0" y="55"/>
                      </a:lnTo>
                      <a:lnTo>
                        <a:pt x="1" y="64"/>
                      </a:lnTo>
                      <a:lnTo>
                        <a:pt x="7" y="69"/>
                      </a:lnTo>
                      <a:lnTo>
                        <a:pt x="12" y="71"/>
                      </a:lnTo>
                      <a:lnTo>
                        <a:pt x="14" y="76"/>
                      </a:lnTo>
                      <a:lnTo>
                        <a:pt x="18" y="80"/>
                      </a:lnTo>
                      <a:lnTo>
                        <a:pt x="22" y="80"/>
                      </a:lnTo>
                      <a:lnTo>
                        <a:pt x="26" y="86"/>
                      </a:lnTo>
                      <a:lnTo>
                        <a:pt x="38" y="95"/>
                      </a:lnTo>
                      <a:lnTo>
                        <a:pt x="35" y="101"/>
                      </a:lnTo>
                      <a:lnTo>
                        <a:pt x="28" y="106"/>
                      </a:lnTo>
                      <a:lnTo>
                        <a:pt x="26" y="112"/>
                      </a:lnTo>
                      <a:lnTo>
                        <a:pt x="23" y="112"/>
                      </a:lnTo>
                      <a:lnTo>
                        <a:pt x="23" y="113"/>
                      </a:lnTo>
                      <a:lnTo>
                        <a:pt x="23" y="113"/>
                      </a:lnTo>
                      <a:lnTo>
                        <a:pt x="20" y="118"/>
                      </a:lnTo>
                      <a:lnTo>
                        <a:pt x="20" y="124"/>
                      </a:lnTo>
                      <a:lnTo>
                        <a:pt x="15" y="128"/>
                      </a:lnTo>
                      <a:lnTo>
                        <a:pt x="14" y="128"/>
                      </a:lnTo>
                      <a:lnTo>
                        <a:pt x="9" y="131"/>
                      </a:lnTo>
                      <a:lnTo>
                        <a:pt x="5" y="135"/>
                      </a:lnTo>
                      <a:lnTo>
                        <a:pt x="3" y="140"/>
                      </a:lnTo>
                      <a:lnTo>
                        <a:pt x="1" y="147"/>
                      </a:lnTo>
                      <a:lnTo>
                        <a:pt x="0" y="151"/>
                      </a:lnTo>
                      <a:lnTo>
                        <a:pt x="0" y="152"/>
                      </a:lnTo>
                      <a:lnTo>
                        <a:pt x="3" y="158"/>
                      </a:lnTo>
                      <a:lnTo>
                        <a:pt x="3" y="158"/>
                      </a:lnTo>
                      <a:lnTo>
                        <a:pt x="1" y="160"/>
                      </a:lnTo>
                      <a:lnTo>
                        <a:pt x="12" y="168"/>
                      </a:lnTo>
                      <a:lnTo>
                        <a:pt x="18" y="170"/>
                      </a:lnTo>
                      <a:lnTo>
                        <a:pt x="23" y="173"/>
                      </a:lnTo>
                      <a:lnTo>
                        <a:pt x="31" y="179"/>
                      </a:lnTo>
                      <a:lnTo>
                        <a:pt x="37" y="178"/>
                      </a:lnTo>
                      <a:lnTo>
                        <a:pt x="47" y="178"/>
                      </a:lnTo>
                      <a:lnTo>
                        <a:pt x="49" y="183"/>
                      </a:lnTo>
                      <a:lnTo>
                        <a:pt x="47" y="192"/>
                      </a:lnTo>
                      <a:lnTo>
                        <a:pt x="47" y="197"/>
                      </a:lnTo>
                      <a:lnTo>
                        <a:pt x="53" y="197"/>
                      </a:lnTo>
                      <a:lnTo>
                        <a:pt x="56" y="193"/>
                      </a:lnTo>
                      <a:lnTo>
                        <a:pt x="57" y="187"/>
                      </a:lnTo>
                      <a:lnTo>
                        <a:pt x="61" y="182"/>
                      </a:lnTo>
                      <a:lnTo>
                        <a:pt x="62" y="171"/>
                      </a:lnTo>
                      <a:lnTo>
                        <a:pt x="65" y="166"/>
                      </a:lnTo>
                      <a:lnTo>
                        <a:pt x="62" y="166"/>
                      </a:lnTo>
                      <a:lnTo>
                        <a:pt x="62" y="163"/>
                      </a:lnTo>
                      <a:lnTo>
                        <a:pt x="66" y="158"/>
                      </a:lnTo>
                      <a:lnTo>
                        <a:pt x="72" y="158"/>
                      </a:lnTo>
                      <a:lnTo>
                        <a:pt x="69" y="152"/>
                      </a:lnTo>
                      <a:lnTo>
                        <a:pt x="73" y="148"/>
                      </a:lnTo>
                      <a:lnTo>
                        <a:pt x="70" y="143"/>
                      </a:lnTo>
                      <a:lnTo>
                        <a:pt x="76" y="140"/>
                      </a:lnTo>
                      <a:lnTo>
                        <a:pt x="77" y="135"/>
                      </a:lnTo>
                      <a:lnTo>
                        <a:pt x="80" y="129"/>
                      </a:lnTo>
                      <a:lnTo>
                        <a:pt x="83" y="124"/>
                      </a:lnTo>
                      <a:lnTo>
                        <a:pt x="80" y="118"/>
                      </a:lnTo>
                      <a:lnTo>
                        <a:pt x="81" y="114"/>
                      </a:lnTo>
                      <a:lnTo>
                        <a:pt x="80" y="106"/>
                      </a:lnTo>
                      <a:lnTo>
                        <a:pt x="79" y="101"/>
                      </a:lnTo>
                      <a:lnTo>
                        <a:pt x="80" y="99"/>
                      </a:lnTo>
                      <a:lnTo>
                        <a:pt x="81" y="95"/>
                      </a:lnTo>
                      <a:lnTo>
                        <a:pt x="84" y="99"/>
                      </a:lnTo>
                      <a:lnTo>
                        <a:pt x="83" y="105"/>
                      </a:lnTo>
                      <a:lnTo>
                        <a:pt x="84" y="114"/>
                      </a:lnTo>
                      <a:lnTo>
                        <a:pt x="85" y="109"/>
                      </a:lnTo>
                      <a:lnTo>
                        <a:pt x="84" y="94"/>
                      </a:lnTo>
                      <a:close/>
                      <a:moveTo>
                        <a:pt x="84" y="128"/>
                      </a:moveTo>
                      <a:lnTo>
                        <a:pt x="84" y="122"/>
                      </a:lnTo>
                      <a:lnTo>
                        <a:pt x="80" y="139"/>
                      </a:lnTo>
                      <a:lnTo>
                        <a:pt x="84" y="12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62" name="Freeform 180">
                  <a:extLst>
                    <a:ext uri="{FF2B5EF4-FFF2-40B4-BE49-F238E27FC236}">
                      <a16:creationId xmlns:a16="http://schemas.microsoft.com/office/drawing/2014/main" id="{F24B9498-19F0-100A-E79A-AB02D3E5B795}"/>
                    </a:ext>
                  </a:extLst>
                </p:cNvPr>
                <p:cNvSpPr>
                  <a:spLocks noEditPoints="1"/>
                </p:cNvSpPr>
                <p:nvPr/>
              </p:nvSpPr>
              <p:spPr bwMode="auto">
                <a:xfrm>
                  <a:off x="4743" y="2295"/>
                  <a:ext cx="572" cy="252"/>
                </a:xfrm>
                <a:custGeom>
                  <a:avLst/>
                  <a:gdLst/>
                  <a:ahLst/>
                  <a:cxnLst>
                    <a:cxn ang="0">
                      <a:pos x="540" y="46"/>
                    </a:cxn>
                    <a:cxn ang="0">
                      <a:pos x="533" y="69"/>
                    </a:cxn>
                    <a:cxn ang="0">
                      <a:pos x="526" y="60"/>
                    </a:cxn>
                    <a:cxn ang="0">
                      <a:pos x="511" y="57"/>
                    </a:cxn>
                    <a:cxn ang="0">
                      <a:pos x="483" y="56"/>
                    </a:cxn>
                    <a:cxn ang="0">
                      <a:pos x="475" y="31"/>
                    </a:cxn>
                    <a:cxn ang="0">
                      <a:pos x="483" y="52"/>
                    </a:cxn>
                    <a:cxn ang="0">
                      <a:pos x="505" y="41"/>
                    </a:cxn>
                    <a:cxn ang="0">
                      <a:pos x="518" y="33"/>
                    </a:cxn>
                    <a:cxn ang="0">
                      <a:pos x="530" y="31"/>
                    </a:cxn>
                    <a:cxn ang="0">
                      <a:pos x="536" y="31"/>
                    </a:cxn>
                    <a:cxn ang="0">
                      <a:pos x="515" y="3"/>
                    </a:cxn>
                    <a:cxn ang="0">
                      <a:pos x="165" y="67"/>
                    </a:cxn>
                    <a:cxn ang="0">
                      <a:pos x="145" y="91"/>
                    </a:cxn>
                    <a:cxn ang="0">
                      <a:pos x="118" y="113"/>
                    </a:cxn>
                    <a:cxn ang="0">
                      <a:pos x="96" y="122"/>
                    </a:cxn>
                    <a:cxn ang="0">
                      <a:pos x="81" y="142"/>
                    </a:cxn>
                    <a:cxn ang="0">
                      <a:pos x="43" y="171"/>
                    </a:cxn>
                    <a:cxn ang="0">
                      <a:pos x="15" y="195"/>
                    </a:cxn>
                    <a:cxn ang="0">
                      <a:pos x="98" y="204"/>
                    </a:cxn>
                    <a:cxn ang="0">
                      <a:pos x="132" y="187"/>
                    </a:cxn>
                    <a:cxn ang="0">
                      <a:pos x="232" y="190"/>
                    </a:cxn>
                    <a:cxn ang="0">
                      <a:pos x="393" y="250"/>
                    </a:cxn>
                    <a:cxn ang="0">
                      <a:pos x="429" y="244"/>
                    </a:cxn>
                    <a:cxn ang="0">
                      <a:pos x="434" y="225"/>
                    </a:cxn>
                    <a:cxn ang="0">
                      <a:pos x="450" y="195"/>
                    </a:cxn>
                    <a:cxn ang="0">
                      <a:pos x="465" y="174"/>
                    </a:cxn>
                    <a:cxn ang="0">
                      <a:pos x="476" y="166"/>
                    </a:cxn>
                    <a:cxn ang="0">
                      <a:pos x="505" y="153"/>
                    </a:cxn>
                    <a:cxn ang="0">
                      <a:pos x="521" y="145"/>
                    </a:cxn>
                    <a:cxn ang="0">
                      <a:pos x="521" y="137"/>
                    </a:cxn>
                    <a:cxn ang="0">
                      <a:pos x="514" y="133"/>
                    </a:cxn>
                    <a:cxn ang="0">
                      <a:pos x="486" y="142"/>
                    </a:cxn>
                    <a:cxn ang="0">
                      <a:pos x="488" y="140"/>
                    </a:cxn>
                    <a:cxn ang="0">
                      <a:pos x="500" y="124"/>
                    </a:cxn>
                    <a:cxn ang="0">
                      <a:pos x="494" y="109"/>
                    </a:cxn>
                    <a:cxn ang="0">
                      <a:pos x="491" y="103"/>
                    </a:cxn>
                    <a:cxn ang="0">
                      <a:pos x="502" y="91"/>
                    </a:cxn>
                    <a:cxn ang="0">
                      <a:pos x="513" y="100"/>
                    </a:cxn>
                    <a:cxn ang="0">
                      <a:pos x="541" y="76"/>
                    </a:cxn>
                    <a:cxn ang="0">
                      <a:pos x="528" y="0"/>
                    </a:cxn>
                    <a:cxn ang="0">
                      <a:pos x="543" y="35"/>
                    </a:cxn>
                    <a:cxn ang="0">
                      <a:pos x="559" y="56"/>
                    </a:cxn>
                    <a:cxn ang="0">
                      <a:pos x="453" y="194"/>
                    </a:cxn>
                    <a:cxn ang="0">
                      <a:pos x="458" y="189"/>
                    </a:cxn>
                    <a:cxn ang="0">
                      <a:pos x="505" y="161"/>
                    </a:cxn>
                    <a:cxn ang="0">
                      <a:pos x="518" y="166"/>
                    </a:cxn>
                    <a:cxn ang="0">
                      <a:pos x="537" y="129"/>
                    </a:cxn>
                    <a:cxn ang="0">
                      <a:pos x="545" y="119"/>
                    </a:cxn>
                    <a:cxn ang="0">
                      <a:pos x="571" y="75"/>
                    </a:cxn>
                    <a:cxn ang="0">
                      <a:pos x="570" y="75"/>
                    </a:cxn>
                    <a:cxn ang="0">
                      <a:pos x="571" y="102"/>
                    </a:cxn>
                  </a:cxnLst>
                  <a:rect l="0" t="0" r="r" b="b"/>
                  <a:pathLst>
                    <a:path w="572" h="252">
                      <a:moveTo>
                        <a:pt x="551" y="72"/>
                      </a:moveTo>
                      <a:lnTo>
                        <a:pt x="549" y="68"/>
                      </a:lnTo>
                      <a:lnTo>
                        <a:pt x="548" y="57"/>
                      </a:lnTo>
                      <a:lnTo>
                        <a:pt x="545" y="52"/>
                      </a:lnTo>
                      <a:lnTo>
                        <a:pt x="540" y="46"/>
                      </a:lnTo>
                      <a:lnTo>
                        <a:pt x="540" y="50"/>
                      </a:lnTo>
                      <a:lnTo>
                        <a:pt x="538" y="53"/>
                      </a:lnTo>
                      <a:lnTo>
                        <a:pt x="532" y="54"/>
                      </a:lnTo>
                      <a:lnTo>
                        <a:pt x="532" y="60"/>
                      </a:lnTo>
                      <a:lnTo>
                        <a:pt x="533" y="69"/>
                      </a:lnTo>
                      <a:lnTo>
                        <a:pt x="528" y="75"/>
                      </a:lnTo>
                      <a:lnTo>
                        <a:pt x="526" y="72"/>
                      </a:lnTo>
                      <a:lnTo>
                        <a:pt x="529" y="68"/>
                      </a:lnTo>
                      <a:lnTo>
                        <a:pt x="524" y="65"/>
                      </a:lnTo>
                      <a:lnTo>
                        <a:pt x="526" y="60"/>
                      </a:lnTo>
                      <a:lnTo>
                        <a:pt x="526" y="54"/>
                      </a:lnTo>
                      <a:lnTo>
                        <a:pt x="526" y="49"/>
                      </a:lnTo>
                      <a:lnTo>
                        <a:pt x="519" y="49"/>
                      </a:lnTo>
                      <a:lnTo>
                        <a:pt x="513" y="52"/>
                      </a:lnTo>
                      <a:lnTo>
                        <a:pt x="511" y="57"/>
                      </a:lnTo>
                      <a:lnTo>
                        <a:pt x="500" y="54"/>
                      </a:lnTo>
                      <a:lnTo>
                        <a:pt x="495" y="58"/>
                      </a:lnTo>
                      <a:lnTo>
                        <a:pt x="490" y="60"/>
                      </a:lnTo>
                      <a:lnTo>
                        <a:pt x="484" y="61"/>
                      </a:lnTo>
                      <a:lnTo>
                        <a:pt x="483" y="56"/>
                      </a:lnTo>
                      <a:lnTo>
                        <a:pt x="479" y="50"/>
                      </a:lnTo>
                      <a:lnTo>
                        <a:pt x="476" y="45"/>
                      </a:lnTo>
                      <a:lnTo>
                        <a:pt x="475" y="39"/>
                      </a:lnTo>
                      <a:lnTo>
                        <a:pt x="477" y="35"/>
                      </a:lnTo>
                      <a:lnTo>
                        <a:pt x="475" y="31"/>
                      </a:lnTo>
                      <a:lnTo>
                        <a:pt x="477" y="34"/>
                      </a:lnTo>
                      <a:lnTo>
                        <a:pt x="477" y="35"/>
                      </a:lnTo>
                      <a:lnTo>
                        <a:pt x="479" y="37"/>
                      </a:lnTo>
                      <a:lnTo>
                        <a:pt x="477" y="42"/>
                      </a:lnTo>
                      <a:lnTo>
                        <a:pt x="483" y="52"/>
                      </a:lnTo>
                      <a:lnTo>
                        <a:pt x="488" y="52"/>
                      </a:lnTo>
                      <a:lnTo>
                        <a:pt x="494" y="53"/>
                      </a:lnTo>
                      <a:lnTo>
                        <a:pt x="505" y="43"/>
                      </a:lnTo>
                      <a:lnTo>
                        <a:pt x="499" y="41"/>
                      </a:lnTo>
                      <a:lnTo>
                        <a:pt x="505" y="41"/>
                      </a:lnTo>
                      <a:lnTo>
                        <a:pt x="513" y="42"/>
                      </a:lnTo>
                      <a:lnTo>
                        <a:pt x="509" y="37"/>
                      </a:lnTo>
                      <a:lnTo>
                        <a:pt x="514" y="38"/>
                      </a:lnTo>
                      <a:lnTo>
                        <a:pt x="518" y="37"/>
                      </a:lnTo>
                      <a:lnTo>
                        <a:pt x="518" y="33"/>
                      </a:lnTo>
                      <a:lnTo>
                        <a:pt x="513" y="27"/>
                      </a:lnTo>
                      <a:lnTo>
                        <a:pt x="509" y="26"/>
                      </a:lnTo>
                      <a:lnTo>
                        <a:pt x="514" y="25"/>
                      </a:lnTo>
                      <a:lnTo>
                        <a:pt x="524" y="31"/>
                      </a:lnTo>
                      <a:lnTo>
                        <a:pt x="530" y="31"/>
                      </a:lnTo>
                      <a:lnTo>
                        <a:pt x="526" y="26"/>
                      </a:lnTo>
                      <a:lnTo>
                        <a:pt x="522" y="22"/>
                      </a:lnTo>
                      <a:lnTo>
                        <a:pt x="533" y="30"/>
                      </a:lnTo>
                      <a:lnTo>
                        <a:pt x="537" y="37"/>
                      </a:lnTo>
                      <a:lnTo>
                        <a:pt x="536" y="31"/>
                      </a:lnTo>
                      <a:lnTo>
                        <a:pt x="526" y="16"/>
                      </a:lnTo>
                      <a:lnTo>
                        <a:pt x="526" y="14"/>
                      </a:lnTo>
                      <a:lnTo>
                        <a:pt x="521" y="12"/>
                      </a:lnTo>
                      <a:lnTo>
                        <a:pt x="517" y="7"/>
                      </a:lnTo>
                      <a:lnTo>
                        <a:pt x="515" y="3"/>
                      </a:lnTo>
                      <a:lnTo>
                        <a:pt x="452" y="16"/>
                      </a:lnTo>
                      <a:lnTo>
                        <a:pt x="380" y="31"/>
                      </a:lnTo>
                      <a:lnTo>
                        <a:pt x="237" y="57"/>
                      </a:lnTo>
                      <a:lnTo>
                        <a:pt x="186" y="65"/>
                      </a:lnTo>
                      <a:lnTo>
                        <a:pt x="165" y="67"/>
                      </a:lnTo>
                      <a:lnTo>
                        <a:pt x="155" y="67"/>
                      </a:lnTo>
                      <a:lnTo>
                        <a:pt x="152" y="73"/>
                      </a:lnTo>
                      <a:lnTo>
                        <a:pt x="152" y="79"/>
                      </a:lnTo>
                      <a:lnTo>
                        <a:pt x="151" y="88"/>
                      </a:lnTo>
                      <a:lnTo>
                        <a:pt x="145" y="91"/>
                      </a:lnTo>
                      <a:lnTo>
                        <a:pt x="141" y="95"/>
                      </a:lnTo>
                      <a:lnTo>
                        <a:pt x="137" y="107"/>
                      </a:lnTo>
                      <a:lnTo>
                        <a:pt x="132" y="113"/>
                      </a:lnTo>
                      <a:lnTo>
                        <a:pt x="127" y="109"/>
                      </a:lnTo>
                      <a:lnTo>
                        <a:pt x="118" y="113"/>
                      </a:lnTo>
                      <a:lnTo>
                        <a:pt x="113" y="117"/>
                      </a:lnTo>
                      <a:lnTo>
                        <a:pt x="110" y="122"/>
                      </a:lnTo>
                      <a:lnTo>
                        <a:pt x="106" y="128"/>
                      </a:lnTo>
                      <a:lnTo>
                        <a:pt x="102" y="128"/>
                      </a:lnTo>
                      <a:lnTo>
                        <a:pt x="96" y="122"/>
                      </a:lnTo>
                      <a:lnTo>
                        <a:pt x="92" y="125"/>
                      </a:lnTo>
                      <a:lnTo>
                        <a:pt x="89" y="128"/>
                      </a:lnTo>
                      <a:lnTo>
                        <a:pt x="88" y="133"/>
                      </a:lnTo>
                      <a:lnTo>
                        <a:pt x="83" y="132"/>
                      </a:lnTo>
                      <a:lnTo>
                        <a:pt x="81" y="142"/>
                      </a:lnTo>
                      <a:lnTo>
                        <a:pt x="79" y="147"/>
                      </a:lnTo>
                      <a:lnTo>
                        <a:pt x="73" y="147"/>
                      </a:lnTo>
                      <a:lnTo>
                        <a:pt x="62" y="155"/>
                      </a:lnTo>
                      <a:lnTo>
                        <a:pt x="49" y="168"/>
                      </a:lnTo>
                      <a:lnTo>
                        <a:pt x="43" y="171"/>
                      </a:lnTo>
                      <a:lnTo>
                        <a:pt x="33" y="171"/>
                      </a:lnTo>
                      <a:lnTo>
                        <a:pt x="23" y="178"/>
                      </a:lnTo>
                      <a:lnTo>
                        <a:pt x="18" y="183"/>
                      </a:lnTo>
                      <a:lnTo>
                        <a:pt x="16" y="189"/>
                      </a:lnTo>
                      <a:lnTo>
                        <a:pt x="15" y="195"/>
                      </a:lnTo>
                      <a:lnTo>
                        <a:pt x="11" y="201"/>
                      </a:lnTo>
                      <a:lnTo>
                        <a:pt x="0" y="204"/>
                      </a:lnTo>
                      <a:lnTo>
                        <a:pt x="0" y="224"/>
                      </a:lnTo>
                      <a:lnTo>
                        <a:pt x="80" y="212"/>
                      </a:lnTo>
                      <a:lnTo>
                        <a:pt x="98" y="204"/>
                      </a:lnTo>
                      <a:lnTo>
                        <a:pt x="103" y="202"/>
                      </a:lnTo>
                      <a:lnTo>
                        <a:pt x="111" y="195"/>
                      </a:lnTo>
                      <a:lnTo>
                        <a:pt x="122" y="191"/>
                      </a:lnTo>
                      <a:lnTo>
                        <a:pt x="126" y="189"/>
                      </a:lnTo>
                      <a:lnTo>
                        <a:pt x="132" y="187"/>
                      </a:lnTo>
                      <a:lnTo>
                        <a:pt x="191" y="180"/>
                      </a:lnTo>
                      <a:lnTo>
                        <a:pt x="213" y="179"/>
                      </a:lnTo>
                      <a:lnTo>
                        <a:pt x="218" y="185"/>
                      </a:lnTo>
                      <a:lnTo>
                        <a:pt x="222" y="182"/>
                      </a:lnTo>
                      <a:lnTo>
                        <a:pt x="232" y="190"/>
                      </a:lnTo>
                      <a:lnTo>
                        <a:pt x="233" y="195"/>
                      </a:lnTo>
                      <a:lnTo>
                        <a:pt x="235" y="201"/>
                      </a:lnTo>
                      <a:lnTo>
                        <a:pt x="236" y="202"/>
                      </a:lnTo>
                      <a:lnTo>
                        <a:pt x="309" y="191"/>
                      </a:lnTo>
                      <a:lnTo>
                        <a:pt x="393" y="250"/>
                      </a:lnTo>
                      <a:lnTo>
                        <a:pt x="395" y="252"/>
                      </a:lnTo>
                      <a:lnTo>
                        <a:pt x="399" y="252"/>
                      </a:lnTo>
                      <a:lnTo>
                        <a:pt x="410" y="247"/>
                      </a:lnTo>
                      <a:lnTo>
                        <a:pt x="419" y="244"/>
                      </a:lnTo>
                      <a:lnTo>
                        <a:pt x="429" y="244"/>
                      </a:lnTo>
                      <a:lnTo>
                        <a:pt x="433" y="241"/>
                      </a:lnTo>
                      <a:lnTo>
                        <a:pt x="434" y="231"/>
                      </a:lnTo>
                      <a:lnTo>
                        <a:pt x="431" y="220"/>
                      </a:lnTo>
                      <a:lnTo>
                        <a:pt x="431" y="220"/>
                      </a:lnTo>
                      <a:lnTo>
                        <a:pt x="434" y="225"/>
                      </a:lnTo>
                      <a:lnTo>
                        <a:pt x="438" y="237"/>
                      </a:lnTo>
                      <a:lnTo>
                        <a:pt x="438" y="222"/>
                      </a:lnTo>
                      <a:lnTo>
                        <a:pt x="439" y="217"/>
                      </a:lnTo>
                      <a:lnTo>
                        <a:pt x="443" y="206"/>
                      </a:lnTo>
                      <a:lnTo>
                        <a:pt x="450" y="195"/>
                      </a:lnTo>
                      <a:lnTo>
                        <a:pt x="462" y="186"/>
                      </a:lnTo>
                      <a:lnTo>
                        <a:pt x="458" y="180"/>
                      </a:lnTo>
                      <a:lnTo>
                        <a:pt x="462" y="175"/>
                      </a:lnTo>
                      <a:lnTo>
                        <a:pt x="460" y="172"/>
                      </a:lnTo>
                      <a:lnTo>
                        <a:pt x="465" y="174"/>
                      </a:lnTo>
                      <a:lnTo>
                        <a:pt x="461" y="179"/>
                      </a:lnTo>
                      <a:lnTo>
                        <a:pt x="467" y="180"/>
                      </a:lnTo>
                      <a:lnTo>
                        <a:pt x="468" y="180"/>
                      </a:lnTo>
                      <a:lnTo>
                        <a:pt x="472" y="175"/>
                      </a:lnTo>
                      <a:lnTo>
                        <a:pt x="476" y="166"/>
                      </a:lnTo>
                      <a:lnTo>
                        <a:pt x="483" y="167"/>
                      </a:lnTo>
                      <a:lnTo>
                        <a:pt x="495" y="160"/>
                      </a:lnTo>
                      <a:lnTo>
                        <a:pt x="500" y="160"/>
                      </a:lnTo>
                      <a:lnTo>
                        <a:pt x="500" y="157"/>
                      </a:lnTo>
                      <a:lnTo>
                        <a:pt x="505" y="153"/>
                      </a:lnTo>
                      <a:lnTo>
                        <a:pt x="507" y="159"/>
                      </a:lnTo>
                      <a:lnTo>
                        <a:pt x="509" y="153"/>
                      </a:lnTo>
                      <a:lnTo>
                        <a:pt x="514" y="156"/>
                      </a:lnTo>
                      <a:lnTo>
                        <a:pt x="517" y="156"/>
                      </a:lnTo>
                      <a:lnTo>
                        <a:pt x="521" y="145"/>
                      </a:lnTo>
                      <a:lnTo>
                        <a:pt x="526" y="141"/>
                      </a:lnTo>
                      <a:lnTo>
                        <a:pt x="528" y="136"/>
                      </a:lnTo>
                      <a:lnTo>
                        <a:pt x="526" y="132"/>
                      </a:lnTo>
                      <a:lnTo>
                        <a:pt x="524" y="132"/>
                      </a:lnTo>
                      <a:lnTo>
                        <a:pt x="521" y="137"/>
                      </a:lnTo>
                      <a:lnTo>
                        <a:pt x="517" y="138"/>
                      </a:lnTo>
                      <a:lnTo>
                        <a:pt x="518" y="133"/>
                      </a:lnTo>
                      <a:lnTo>
                        <a:pt x="515" y="128"/>
                      </a:lnTo>
                      <a:lnTo>
                        <a:pt x="514" y="133"/>
                      </a:lnTo>
                      <a:lnTo>
                        <a:pt x="514" y="133"/>
                      </a:lnTo>
                      <a:lnTo>
                        <a:pt x="510" y="134"/>
                      </a:lnTo>
                      <a:lnTo>
                        <a:pt x="511" y="140"/>
                      </a:lnTo>
                      <a:lnTo>
                        <a:pt x="506" y="137"/>
                      </a:lnTo>
                      <a:lnTo>
                        <a:pt x="496" y="144"/>
                      </a:lnTo>
                      <a:lnTo>
                        <a:pt x="486" y="142"/>
                      </a:lnTo>
                      <a:lnTo>
                        <a:pt x="476" y="134"/>
                      </a:lnTo>
                      <a:lnTo>
                        <a:pt x="472" y="129"/>
                      </a:lnTo>
                      <a:lnTo>
                        <a:pt x="477" y="133"/>
                      </a:lnTo>
                      <a:lnTo>
                        <a:pt x="483" y="134"/>
                      </a:lnTo>
                      <a:lnTo>
                        <a:pt x="488" y="140"/>
                      </a:lnTo>
                      <a:lnTo>
                        <a:pt x="494" y="140"/>
                      </a:lnTo>
                      <a:lnTo>
                        <a:pt x="498" y="137"/>
                      </a:lnTo>
                      <a:lnTo>
                        <a:pt x="506" y="128"/>
                      </a:lnTo>
                      <a:lnTo>
                        <a:pt x="506" y="122"/>
                      </a:lnTo>
                      <a:lnTo>
                        <a:pt x="500" y="124"/>
                      </a:lnTo>
                      <a:lnTo>
                        <a:pt x="502" y="119"/>
                      </a:lnTo>
                      <a:lnTo>
                        <a:pt x="509" y="118"/>
                      </a:lnTo>
                      <a:lnTo>
                        <a:pt x="510" y="113"/>
                      </a:lnTo>
                      <a:lnTo>
                        <a:pt x="499" y="109"/>
                      </a:lnTo>
                      <a:lnTo>
                        <a:pt x="494" y="109"/>
                      </a:lnTo>
                      <a:lnTo>
                        <a:pt x="471" y="102"/>
                      </a:lnTo>
                      <a:lnTo>
                        <a:pt x="469" y="100"/>
                      </a:lnTo>
                      <a:lnTo>
                        <a:pt x="469" y="99"/>
                      </a:lnTo>
                      <a:lnTo>
                        <a:pt x="480" y="102"/>
                      </a:lnTo>
                      <a:lnTo>
                        <a:pt x="491" y="103"/>
                      </a:lnTo>
                      <a:lnTo>
                        <a:pt x="496" y="100"/>
                      </a:lnTo>
                      <a:lnTo>
                        <a:pt x="499" y="102"/>
                      </a:lnTo>
                      <a:lnTo>
                        <a:pt x="498" y="96"/>
                      </a:lnTo>
                      <a:lnTo>
                        <a:pt x="496" y="92"/>
                      </a:lnTo>
                      <a:lnTo>
                        <a:pt x="502" y="91"/>
                      </a:lnTo>
                      <a:lnTo>
                        <a:pt x="499" y="95"/>
                      </a:lnTo>
                      <a:lnTo>
                        <a:pt x="505" y="99"/>
                      </a:lnTo>
                      <a:lnTo>
                        <a:pt x="510" y="100"/>
                      </a:lnTo>
                      <a:lnTo>
                        <a:pt x="510" y="95"/>
                      </a:lnTo>
                      <a:lnTo>
                        <a:pt x="513" y="100"/>
                      </a:lnTo>
                      <a:lnTo>
                        <a:pt x="518" y="102"/>
                      </a:lnTo>
                      <a:lnTo>
                        <a:pt x="530" y="102"/>
                      </a:lnTo>
                      <a:lnTo>
                        <a:pt x="534" y="96"/>
                      </a:lnTo>
                      <a:lnTo>
                        <a:pt x="541" y="80"/>
                      </a:lnTo>
                      <a:lnTo>
                        <a:pt x="541" y="76"/>
                      </a:lnTo>
                      <a:lnTo>
                        <a:pt x="547" y="77"/>
                      </a:lnTo>
                      <a:lnTo>
                        <a:pt x="551" y="72"/>
                      </a:lnTo>
                      <a:close/>
                      <a:moveTo>
                        <a:pt x="544" y="33"/>
                      </a:moveTo>
                      <a:lnTo>
                        <a:pt x="537" y="22"/>
                      </a:lnTo>
                      <a:lnTo>
                        <a:pt x="528" y="0"/>
                      </a:lnTo>
                      <a:lnTo>
                        <a:pt x="528" y="0"/>
                      </a:lnTo>
                      <a:lnTo>
                        <a:pt x="525" y="0"/>
                      </a:lnTo>
                      <a:lnTo>
                        <a:pt x="534" y="20"/>
                      </a:lnTo>
                      <a:lnTo>
                        <a:pt x="538" y="25"/>
                      </a:lnTo>
                      <a:lnTo>
                        <a:pt x="543" y="35"/>
                      </a:lnTo>
                      <a:lnTo>
                        <a:pt x="548" y="41"/>
                      </a:lnTo>
                      <a:lnTo>
                        <a:pt x="545" y="42"/>
                      </a:lnTo>
                      <a:lnTo>
                        <a:pt x="551" y="43"/>
                      </a:lnTo>
                      <a:lnTo>
                        <a:pt x="556" y="50"/>
                      </a:lnTo>
                      <a:lnTo>
                        <a:pt x="559" y="56"/>
                      </a:lnTo>
                      <a:lnTo>
                        <a:pt x="560" y="54"/>
                      </a:lnTo>
                      <a:lnTo>
                        <a:pt x="557" y="48"/>
                      </a:lnTo>
                      <a:lnTo>
                        <a:pt x="544" y="33"/>
                      </a:lnTo>
                      <a:close/>
                      <a:moveTo>
                        <a:pt x="458" y="189"/>
                      </a:moveTo>
                      <a:lnTo>
                        <a:pt x="453" y="194"/>
                      </a:lnTo>
                      <a:lnTo>
                        <a:pt x="450" y="199"/>
                      </a:lnTo>
                      <a:lnTo>
                        <a:pt x="454" y="194"/>
                      </a:lnTo>
                      <a:lnTo>
                        <a:pt x="465" y="185"/>
                      </a:lnTo>
                      <a:lnTo>
                        <a:pt x="464" y="185"/>
                      </a:lnTo>
                      <a:lnTo>
                        <a:pt x="458" y="189"/>
                      </a:lnTo>
                      <a:close/>
                      <a:moveTo>
                        <a:pt x="498" y="161"/>
                      </a:moveTo>
                      <a:lnTo>
                        <a:pt x="488" y="166"/>
                      </a:lnTo>
                      <a:lnTo>
                        <a:pt x="484" y="168"/>
                      </a:lnTo>
                      <a:lnTo>
                        <a:pt x="494" y="164"/>
                      </a:lnTo>
                      <a:lnTo>
                        <a:pt x="505" y="161"/>
                      </a:lnTo>
                      <a:lnTo>
                        <a:pt x="503" y="161"/>
                      </a:lnTo>
                      <a:lnTo>
                        <a:pt x="498" y="161"/>
                      </a:lnTo>
                      <a:close/>
                      <a:moveTo>
                        <a:pt x="524" y="148"/>
                      </a:moveTo>
                      <a:lnTo>
                        <a:pt x="522" y="153"/>
                      </a:lnTo>
                      <a:lnTo>
                        <a:pt x="518" y="166"/>
                      </a:lnTo>
                      <a:lnTo>
                        <a:pt x="524" y="149"/>
                      </a:lnTo>
                      <a:lnTo>
                        <a:pt x="532" y="137"/>
                      </a:lnTo>
                      <a:lnTo>
                        <a:pt x="528" y="142"/>
                      </a:lnTo>
                      <a:lnTo>
                        <a:pt x="524" y="148"/>
                      </a:lnTo>
                      <a:close/>
                      <a:moveTo>
                        <a:pt x="537" y="129"/>
                      </a:moveTo>
                      <a:lnTo>
                        <a:pt x="541" y="124"/>
                      </a:lnTo>
                      <a:lnTo>
                        <a:pt x="538" y="124"/>
                      </a:lnTo>
                      <a:lnTo>
                        <a:pt x="537" y="129"/>
                      </a:lnTo>
                      <a:close/>
                      <a:moveTo>
                        <a:pt x="549" y="114"/>
                      </a:moveTo>
                      <a:lnTo>
                        <a:pt x="545" y="119"/>
                      </a:lnTo>
                      <a:lnTo>
                        <a:pt x="556" y="110"/>
                      </a:lnTo>
                      <a:lnTo>
                        <a:pt x="556" y="109"/>
                      </a:lnTo>
                      <a:lnTo>
                        <a:pt x="555" y="110"/>
                      </a:lnTo>
                      <a:lnTo>
                        <a:pt x="549" y="114"/>
                      </a:lnTo>
                      <a:close/>
                      <a:moveTo>
                        <a:pt x="571" y="75"/>
                      </a:moveTo>
                      <a:lnTo>
                        <a:pt x="570" y="69"/>
                      </a:lnTo>
                      <a:lnTo>
                        <a:pt x="564" y="58"/>
                      </a:lnTo>
                      <a:lnTo>
                        <a:pt x="566" y="64"/>
                      </a:lnTo>
                      <a:lnTo>
                        <a:pt x="568" y="69"/>
                      </a:lnTo>
                      <a:lnTo>
                        <a:pt x="570" y="75"/>
                      </a:lnTo>
                      <a:lnTo>
                        <a:pt x="571" y="94"/>
                      </a:lnTo>
                      <a:lnTo>
                        <a:pt x="568" y="99"/>
                      </a:lnTo>
                      <a:lnTo>
                        <a:pt x="564" y="103"/>
                      </a:lnTo>
                      <a:lnTo>
                        <a:pt x="564" y="105"/>
                      </a:lnTo>
                      <a:lnTo>
                        <a:pt x="571" y="102"/>
                      </a:lnTo>
                      <a:lnTo>
                        <a:pt x="572" y="91"/>
                      </a:lnTo>
                      <a:lnTo>
                        <a:pt x="571" y="75"/>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63" name="Freeform 181">
                  <a:extLst>
                    <a:ext uri="{FF2B5EF4-FFF2-40B4-BE49-F238E27FC236}">
                      <a16:creationId xmlns:a16="http://schemas.microsoft.com/office/drawing/2014/main" id="{78636E11-3BA4-E526-AD1E-A4E9D955B64A}"/>
                    </a:ext>
                  </a:extLst>
                </p:cNvPr>
                <p:cNvSpPr>
                  <a:spLocks noEditPoints="1"/>
                </p:cNvSpPr>
                <p:nvPr/>
              </p:nvSpPr>
              <p:spPr bwMode="auto">
                <a:xfrm>
                  <a:off x="4936" y="1580"/>
                  <a:ext cx="486" cy="364"/>
                </a:xfrm>
                <a:custGeom>
                  <a:avLst/>
                  <a:gdLst/>
                  <a:ahLst/>
                  <a:cxnLst>
                    <a:cxn ang="0">
                      <a:pos x="379" y="341"/>
                    </a:cxn>
                    <a:cxn ang="0">
                      <a:pos x="381" y="319"/>
                    </a:cxn>
                    <a:cxn ang="0">
                      <a:pos x="389" y="303"/>
                    </a:cxn>
                    <a:cxn ang="0">
                      <a:pos x="373" y="235"/>
                    </a:cxn>
                    <a:cxn ang="0">
                      <a:pos x="371" y="174"/>
                    </a:cxn>
                    <a:cxn ang="0">
                      <a:pos x="351" y="110"/>
                    </a:cxn>
                    <a:cxn ang="0">
                      <a:pos x="347" y="102"/>
                    </a:cxn>
                    <a:cxn ang="0">
                      <a:pos x="337" y="75"/>
                    </a:cxn>
                    <a:cxn ang="0">
                      <a:pos x="339" y="57"/>
                    </a:cxn>
                    <a:cxn ang="0">
                      <a:pos x="336" y="41"/>
                    </a:cxn>
                    <a:cxn ang="0">
                      <a:pos x="329" y="18"/>
                    </a:cxn>
                    <a:cxn ang="0">
                      <a:pos x="324" y="3"/>
                    </a:cxn>
                    <a:cxn ang="0">
                      <a:pos x="246" y="19"/>
                    </a:cxn>
                    <a:cxn ang="0">
                      <a:pos x="213" y="45"/>
                    </a:cxn>
                    <a:cxn ang="0">
                      <a:pos x="188" y="90"/>
                    </a:cxn>
                    <a:cxn ang="0">
                      <a:pos x="170" y="109"/>
                    </a:cxn>
                    <a:cxn ang="0">
                      <a:pos x="176" y="121"/>
                    </a:cxn>
                    <a:cxn ang="0">
                      <a:pos x="180" y="121"/>
                    </a:cxn>
                    <a:cxn ang="0">
                      <a:pos x="184" y="128"/>
                    </a:cxn>
                    <a:cxn ang="0">
                      <a:pos x="184" y="143"/>
                    </a:cxn>
                    <a:cxn ang="0">
                      <a:pos x="183" y="159"/>
                    </a:cxn>
                    <a:cxn ang="0">
                      <a:pos x="165" y="170"/>
                    </a:cxn>
                    <a:cxn ang="0">
                      <a:pos x="153" y="183"/>
                    </a:cxn>
                    <a:cxn ang="0">
                      <a:pos x="135" y="188"/>
                    </a:cxn>
                    <a:cxn ang="0">
                      <a:pos x="100" y="190"/>
                    </a:cxn>
                    <a:cxn ang="0">
                      <a:pos x="47" y="201"/>
                    </a:cxn>
                    <a:cxn ang="0">
                      <a:pos x="32" y="209"/>
                    </a:cxn>
                    <a:cxn ang="0">
                      <a:pos x="29" y="221"/>
                    </a:cxn>
                    <a:cxn ang="0">
                      <a:pos x="40" y="230"/>
                    </a:cxn>
                    <a:cxn ang="0">
                      <a:pos x="44" y="250"/>
                    </a:cxn>
                    <a:cxn ang="0">
                      <a:pos x="28" y="270"/>
                    </a:cxn>
                    <a:cxn ang="0">
                      <a:pos x="2" y="300"/>
                    </a:cxn>
                    <a:cxn ang="0">
                      <a:pos x="4" y="322"/>
                    </a:cxn>
                    <a:cxn ang="0">
                      <a:pos x="210" y="281"/>
                    </a:cxn>
                    <a:cxn ang="0">
                      <a:pos x="272" y="272"/>
                    </a:cxn>
                    <a:cxn ang="0">
                      <a:pos x="284" y="281"/>
                    </a:cxn>
                    <a:cxn ang="0">
                      <a:pos x="295" y="303"/>
                    </a:cxn>
                    <a:cxn ang="0">
                      <a:pos x="316" y="310"/>
                    </a:cxn>
                    <a:cxn ang="0">
                      <a:pos x="367" y="316"/>
                    </a:cxn>
                    <a:cxn ang="0">
                      <a:pos x="362" y="306"/>
                    </a:cxn>
                    <a:cxn ang="0">
                      <a:pos x="371" y="322"/>
                    </a:cxn>
                    <a:cxn ang="0">
                      <a:pos x="371" y="349"/>
                    </a:cxn>
                    <a:cxn ang="0">
                      <a:pos x="474" y="299"/>
                    </a:cxn>
                    <a:cxn ang="0">
                      <a:pos x="458" y="314"/>
                    </a:cxn>
                    <a:cxn ang="0">
                      <a:pos x="453" y="311"/>
                    </a:cxn>
                    <a:cxn ang="0">
                      <a:pos x="463" y="292"/>
                    </a:cxn>
                    <a:cxn ang="0">
                      <a:pos x="421" y="318"/>
                    </a:cxn>
                    <a:cxn ang="0">
                      <a:pos x="408" y="326"/>
                    </a:cxn>
                    <a:cxn ang="0">
                      <a:pos x="389" y="334"/>
                    </a:cxn>
                    <a:cxn ang="0">
                      <a:pos x="382" y="344"/>
                    </a:cxn>
                    <a:cxn ang="0">
                      <a:pos x="370" y="361"/>
                    </a:cxn>
                    <a:cxn ang="0">
                      <a:pos x="377" y="364"/>
                    </a:cxn>
                    <a:cxn ang="0">
                      <a:pos x="408" y="348"/>
                    </a:cxn>
                    <a:cxn ang="0">
                      <a:pos x="431" y="334"/>
                    </a:cxn>
                    <a:cxn ang="0">
                      <a:pos x="447" y="327"/>
                    </a:cxn>
                    <a:cxn ang="0">
                      <a:pos x="463" y="315"/>
                    </a:cxn>
                    <a:cxn ang="0">
                      <a:pos x="486" y="293"/>
                    </a:cxn>
                  </a:cxnLst>
                  <a:rect l="0" t="0" r="r" b="b"/>
                  <a:pathLst>
                    <a:path w="486" h="364">
                      <a:moveTo>
                        <a:pt x="371" y="349"/>
                      </a:moveTo>
                      <a:lnTo>
                        <a:pt x="374" y="344"/>
                      </a:lnTo>
                      <a:lnTo>
                        <a:pt x="379" y="341"/>
                      </a:lnTo>
                      <a:lnTo>
                        <a:pt x="381" y="335"/>
                      </a:lnTo>
                      <a:lnTo>
                        <a:pt x="386" y="325"/>
                      </a:lnTo>
                      <a:lnTo>
                        <a:pt x="381" y="319"/>
                      </a:lnTo>
                      <a:lnTo>
                        <a:pt x="381" y="316"/>
                      </a:lnTo>
                      <a:lnTo>
                        <a:pt x="389" y="308"/>
                      </a:lnTo>
                      <a:lnTo>
                        <a:pt x="389" y="303"/>
                      </a:lnTo>
                      <a:lnTo>
                        <a:pt x="385" y="297"/>
                      </a:lnTo>
                      <a:lnTo>
                        <a:pt x="375" y="238"/>
                      </a:lnTo>
                      <a:lnTo>
                        <a:pt x="373" y="235"/>
                      </a:lnTo>
                      <a:lnTo>
                        <a:pt x="373" y="185"/>
                      </a:lnTo>
                      <a:lnTo>
                        <a:pt x="374" y="179"/>
                      </a:lnTo>
                      <a:lnTo>
                        <a:pt x="371" y="174"/>
                      </a:lnTo>
                      <a:lnTo>
                        <a:pt x="371" y="170"/>
                      </a:lnTo>
                      <a:lnTo>
                        <a:pt x="359" y="117"/>
                      </a:lnTo>
                      <a:lnTo>
                        <a:pt x="351" y="110"/>
                      </a:lnTo>
                      <a:lnTo>
                        <a:pt x="350" y="116"/>
                      </a:lnTo>
                      <a:lnTo>
                        <a:pt x="347" y="110"/>
                      </a:lnTo>
                      <a:lnTo>
                        <a:pt x="347" y="102"/>
                      </a:lnTo>
                      <a:lnTo>
                        <a:pt x="344" y="91"/>
                      </a:lnTo>
                      <a:lnTo>
                        <a:pt x="341" y="86"/>
                      </a:lnTo>
                      <a:lnTo>
                        <a:pt x="337" y="75"/>
                      </a:lnTo>
                      <a:lnTo>
                        <a:pt x="337" y="64"/>
                      </a:lnTo>
                      <a:lnTo>
                        <a:pt x="340" y="63"/>
                      </a:lnTo>
                      <a:lnTo>
                        <a:pt x="339" y="57"/>
                      </a:lnTo>
                      <a:lnTo>
                        <a:pt x="337" y="52"/>
                      </a:lnTo>
                      <a:lnTo>
                        <a:pt x="337" y="47"/>
                      </a:lnTo>
                      <a:lnTo>
                        <a:pt x="336" y="41"/>
                      </a:lnTo>
                      <a:lnTo>
                        <a:pt x="331" y="36"/>
                      </a:lnTo>
                      <a:lnTo>
                        <a:pt x="329" y="30"/>
                      </a:lnTo>
                      <a:lnTo>
                        <a:pt x="329" y="18"/>
                      </a:lnTo>
                      <a:lnTo>
                        <a:pt x="325" y="13"/>
                      </a:lnTo>
                      <a:lnTo>
                        <a:pt x="325" y="7"/>
                      </a:lnTo>
                      <a:lnTo>
                        <a:pt x="324" y="3"/>
                      </a:lnTo>
                      <a:lnTo>
                        <a:pt x="324" y="0"/>
                      </a:lnTo>
                      <a:lnTo>
                        <a:pt x="283" y="11"/>
                      </a:lnTo>
                      <a:lnTo>
                        <a:pt x="246" y="19"/>
                      </a:lnTo>
                      <a:lnTo>
                        <a:pt x="241" y="19"/>
                      </a:lnTo>
                      <a:lnTo>
                        <a:pt x="230" y="25"/>
                      </a:lnTo>
                      <a:lnTo>
                        <a:pt x="213" y="45"/>
                      </a:lnTo>
                      <a:lnTo>
                        <a:pt x="195" y="74"/>
                      </a:lnTo>
                      <a:lnTo>
                        <a:pt x="196" y="80"/>
                      </a:lnTo>
                      <a:lnTo>
                        <a:pt x="188" y="90"/>
                      </a:lnTo>
                      <a:lnTo>
                        <a:pt x="185" y="94"/>
                      </a:lnTo>
                      <a:lnTo>
                        <a:pt x="180" y="99"/>
                      </a:lnTo>
                      <a:lnTo>
                        <a:pt x="170" y="109"/>
                      </a:lnTo>
                      <a:lnTo>
                        <a:pt x="169" y="114"/>
                      </a:lnTo>
                      <a:lnTo>
                        <a:pt x="175" y="118"/>
                      </a:lnTo>
                      <a:lnTo>
                        <a:pt x="176" y="121"/>
                      </a:lnTo>
                      <a:lnTo>
                        <a:pt x="175" y="116"/>
                      </a:lnTo>
                      <a:lnTo>
                        <a:pt x="180" y="113"/>
                      </a:lnTo>
                      <a:lnTo>
                        <a:pt x="180" y="121"/>
                      </a:lnTo>
                      <a:lnTo>
                        <a:pt x="188" y="117"/>
                      </a:lnTo>
                      <a:lnTo>
                        <a:pt x="184" y="122"/>
                      </a:lnTo>
                      <a:lnTo>
                        <a:pt x="184" y="128"/>
                      </a:lnTo>
                      <a:lnTo>
                        <a:pt x="179" y="129"/>
                      </a:lnTo>
                      <a:lnTo>
                        <a:pt x="184" y="140"/>
                      </a:lnTo>
                      <a:lnTo>
                        <a:pt x="184" y="143"/>
                      </a:lnTo>
                      <a:lnTo>
                        <a:pt x="187" y="148"/>
                      </a:lnTo>
                      <a:lnTo>
                        <a:pt x="187" y="154"/>
                      </a:lnTo>
                      <a:lnTo>
                        <a:pt x="183" y="159"/>
                      </a:lnTo>
                      <a:lnTo>
                        <a:pt x="177" y="159"/>
                      </a:lnTo>
                      <a:lnTo>
                        <a:pt x="172" y="164"/>
                      </a:lnTo>
                      <a:lnTo>
                        <a:pt x="165" y="170"/>
                      </a:lnTo>
                      <a:lnTo>
                        <a:pt x="162" y="175"/>
                      </a:lnTo>
                      <a:lnTo>
                        <a:pt x="158" y="181"/>
                      </a:lnTo>
                      <a:lnTo>
                        <a:pt x="153" y="183"/>
                      </a:lnTo>
                      <a:lnTo>
                        <a:pt x="149" y="189"/>
                      </a:lnTo>
                      <a:lnTo>
                        <a:pt x="145" y="188"/>
                      </a:lnTo>
                      <a:lnTo>
                        <a:pt x="135" y="188"/>
                      </a:lnTo>
                      <a:lnTo>
                        <a:pt x="124" y="190"/>
                      </a:lnTo>
                      <a:lnTo>
                        <a:pt x="114" y="197"/>
                      </a:lnTo>
                      <a:lnTo>
                        <a:pt x="100" y="190"/>
                      </a:lnTo>
                      <a:lnTo>
                        <a:pt x="78" y="192"/>
                      </a:lnTo>
                      <a:lnTo>
                        <a:pt x="58" y="196"/>
                      </a:lnTo>
                      <a:lnTo>
                        <a:pt x="47" y="201"/>
                      </a:lnTo>
                      <a:lnTo>
                        <a:pt x="42" y="204"/>
                      </a:lnTo>
                      <a:lnTo>
                        <a:pt x="36" y="205"/>
                      </a:lnTo>
                      <a:lnTo>
                        <a:pt x="32" y="209"/>
                      </a:lnTo>
                      <a:lnTo>
                        <a:pt x="27" y="211"/>
                      </a:lnTo>
                      <a:lnTo>
                        <a:pt x="27" y="212"/>
                      </a:lnTo>
                      <a:lnTo>
                        <a:pt x="29" y="221"/>
                      </a:lnTo>
                      <a:lnTo>
                        <a:pt x="28" y="226"/>
                      </a:lnTo>
                      <a:lnTo>
                        <a:pt x="40" y="227"/>
                      </a:lnTo>
                      <a:lnTo>
                        <a:pt x="40" y="230"/>
                      </a:lnTo>
                      <a:lnTo>
                        <a:pt x="38" y="232"/>
                      </a:lnTo>
                      <a:lnTo>
                        <a:pt x="44" y="245"/>
                      </a:lnTo>
                      <a:lnTo>
                        <a:pt x="44" y="250"/>
                      </a:lnTo>
                      <a:lnTo>
                        <a:pt x="35" y="261"/>
                      </a:lnTo>
                      <a:lnTo>
                        <a:pt x="32" y="266"/>
                      </a:lnTo>
                      <a:lnTo>
                        <a:pt x="28" y="270"/>
                      </a:lnTo>
                      <a:lnTo>
                        <a:pt x="23" y="277"/>
                      </a:lnTo>
                      <a:lnTo>
                        <a:pt x="13" y="288"/>
                      </a:lnTo>
                      <a:lnTo>
                        <a:pt x="2" y="300"/>
                      </a:lnTo>
                      <a:lnTo>
                        <a:pt x="0" y="301"/>
                      </a:lnTo>
                      <a:lnTo>
                        <a:pt x="1" y="303"/>
                      </a:lnTo>
                      <a:lnTo>
                        <a:pt x="4" y="322"/>
                      </a:lnTo>
                      <a:lnTo>
                        <a:pt x="52" y="314"/>
                      </a:lnTo>
                      <a:lnTo>
                        <a:pt x="127" y="299"/>
                      </a:lnTo>
                      <a:lnTo>
                        <a:pt x="210" y="281"/>
                      </a:lnTo>
                      <a:lnTo>
                        <a:pt x="265" y="269"/>
                      </a:lnTo>
                      <a:lnTo>
                        <a:pt x="267" y="270"/>
                      </a:lnTo>
                      <a:lnTo>
                        <a:pt x="272" y="272"/>
                      </a:lnTo>
                      <a:lnTo>
                        <a:pt x="274" y="277"/>
                      </a:lnTo>
                      <a:lnTo>
                        <a:pt x="279" y="276"/>
                      </a:lnTo>
                      <a:lnTo>
                        <a:pt x="284" y="281"/>
                      </a:lnTo>
                      <a:lnTo>
                        <a:pt x="290" y="292"/>
                      </a:lnTo>
                      <a:lnTo>
                        <a:pt x="291" y="297"/>
                      </a:lnTo>
                      <a:lnTo>
                        <a:pt x="295" y="303"/>
                      </a:lnTo>
                      <a:lnTo>
                        <a:pt x="305" y="307"/>
                      </a:lnTo>
                      <a:lnTo>
                        <a:pt x="310" y="307"/>
                      </a:lnTo>
                      <a:lnTo>
                        <a:pt x="316" y="310"/>
                      </a:lnTo>
                      <a:lnTo>
                        <a:pt x="316" y="312"/>
                      </a:lnTo>
                      <a:lnTo>
                        <a:pt x="371" y="330"/>
                      </a:lnTo>
                      <a:lnTo>
                        <a:pt x="367" y="316"/>
                      </a:lnTo>
                      <a:lnTo>
                        <a:pt x="362" y="312"/>
                      </a:lnTo>
                      <a:lnTo>
                        <a:pt x="360" y="307"/>
                      </a:lnTo>
                      <a:lnTo>
                        <a:pt x="362" y="306"/>
                      </a:lnTo>
                      <a:lnTo>
                        <a:pt x="363" y="310"/>
                      </a:lnTo>
                      <a:lnTo>
                        <a:pt x="368" y="314"/>
                      </a:lnTo>
                      <a:lnTo>
                        <a:pt x="371" y="322"/>
                      </a:lnTo>
                      <a:lnTo>
                        <a:pt x="373" y="338"/>
                      </a:lnTo>
                      <a:lnTo>
                        <a:pt x="370" y="349"/>
                      </a:lnTo>
                      <a:lnTo>
                        <a:pt x="371" y="349"/>
                      </a:lnTo>
                      <a:close/>
                      <a:moveTo>
                        <a:pt x="481" y="297"/>
                      </a:moveTo>
                      <a:lnTo>
                        <a:pt x="476" y="300"/>
                      </a:lnTo>
                      <a:lnTo>
                        <a:pt x="474" y="299"/>
                      </a:lnTo>
                      <a:lnTo>
                        <a:pt x="469" y="300"/>
                      </a:lnTo>
                      <a:lnTo>
                        <a:pt x="463" y="303"/>
                      </a:lnTo>
                      <a:lnTo>
                        <a:pt x="458" y="314"/>
                      </a:lnTo>
                      <a:lnTo>
                        <a:pt x="454" y="315"/>
                      </a:lnTo>
                      <a:lnTo>
                        <a:pt x="449" y="315"/>
                      </a:lnTo>
                      <a:lnTo>
                        <a:pt x="453" y="311"/>
                      </a:lnTo>
                      <a:lnTo>
                        <a:pt x="458" y="306"/>
                      </a:lnTo>
                      <a:lnTo>
                        <a:pt x="458" y="300"/>
                      </a:lnTo>
                      <a:lnTo>
                        <a:pt x="463" y="292"/>
                      </a:lnTo>
                      <a:lnTo>
                        <a:pt x="447" y="310"/>
                      </a:lnTo>
                      <a:lnTo>
                        <a:pt x="436" y="315"/>
                      </a:lnTo>
                      <a:lnTo>
                        <a:pt x="421" y="318"/>
                      </a:lnTo>
                      <a:lnTo>
                        <a:pt x="416" y="320"/>
                      </a:lnTo>
                      <a:lnTo>
                        <a:pt x="413" y="326"/>
                      </a:lnTo>
                      <a:lnTo>
                        <a:pt x="408" y="326"/>
                      </a:lnTo>
                      <a:lnTo>
                        <a:pt x="398" y="331"/>
                      </a:lnTo>
                      <a:lnTo>
                        <a:pt x="393" y="330"/>
                      </a:lnTo>
                      <a:lnTo>
                        <a:pt x="389" y="334"/>
                      </a:lnTo>
                      <a:lnTo>
                        <a:pt x="389" y="339"/>
                      </a:lnTo>
                      <a:lnTo>
                        <a:pt x="383" y="337"/>
                      </a:lnTo>
                      <a:lnTo>
                        <a:pt x="382" y="344"/>
                      </a:lnTo>
                      <a:lnTo>
                        <a:pt x="373" y="349"/>
                      </a:lnTo>
                      <a:lnTo>
                        <a:pt x="371" y="356"/>
                      </a:lnTo>
                      <a:lnTo>
                        <a:pt x="370" y="361"/>
                      </a:lnTo>
                      <a:lnTo>
                        <a:pt x="373" y="361"/>
                      </a:lnTo>
                      <a:lnTo>
                        <a:pt x="382" y="360"/>
                      </a:lnTo>
                      <a:lnTo>
                        <a:pt x="377" y="364"/>
                      </a:lnTo>
                      <a:lnTo>
                        <a:pt x="387" y="358"/>
                      </a:lnTo>
                      <a:lnTo>
                        <a:pt x="406" y="348"/>
                      </a:lnTo>
                      <a:lnTo>
                        <a:pt x="408" y="348"/>
                      </a:lnTo>
                      <a:lnTo>
                        <a:pt x="415" y="344"/>
                      </a:lnTo>
                      <a:lnTo>
                        <a:pt x="420" y="341"/>
                      </a:lnTo>
                      <a:lnTo>
                        <a:pt x="431" y="334"/>
                      </a:lnTo>
                      <a:lnTo>
                        <a:pt x="436" y="333"/>
                      </a:lnTo>
                      <a:lnTo>
                        <a:pt x="442" y="329"/>
                      </a:lnTo>
                      <a:lnTo>
                        <a:pt x="447" y="327"/>
                      </a:lnTo>
                      <a:lnTo>
                        <a:pt x="458" y="320"/>
                      </a:lnTo>
                      <a:lnTo>
                        <a:pt x="458" y="316"/>
                      </a:lnTo>
                      <a:lnTo>
                        <a:pt x="463" y="315"/>
                      </a:lnTo>
                      <a:lnTo>
                        <a:pt x="474" y="306"/>
                      </a:lnTo>
                      <a:lnTo>
                        <a:pt x="480" y="303"/>
                      </a:lnTo>
                      <a:lnTo>
                        <a:pt x="486" y="293"/>
                      </a:lnTo>
                      <a:lnTo>
                        <a:pt x="481" y="297"/>
                      </a:lnTo>
                      <a:close/>
                    </a:path>
                  </a:pathLst>
                </a:custGeom>
                <a:grpFill/>
                <a:ln w="4763">
                  <a:solidFill>
                    <a:schemeClr val="bg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64" name="Freeform 182">
                  <a:extLst>
                    <a:ext uri="{FF2B5EF4-FFF2-40B4-BE49-F238E27FC236}">
                      <a16:creationId xmlns:a16="http://schemas.microsoft.com/office/drawing/2014/main" id="{AA340143-6480-55B5-DB94-E6E034630E28}"/>
                    </a:ext>
                  </a:extLst>
                </p:cNvPr>
                <p:cNvSpPr>
                  <a:spLocks noEditPoints="1"/>
                </p:cNvSpPr>
                <p:nvPr/>
              </p:nvSpPr>
              <p:spPr bwMode="auto">
                <a:xfrm>
                  <a:off x="5309" y="1712"/>
                  <a:ext cx="226" cy="122"/>
                </a:xfrm>
                <a:custGeom>
                  <a:avLst/>
                  <a:gdLst/>
                  <a:ahLst/>
                  <a:cxnLst>
                    <a:cxn ang="0">
                      <a:pos x="214" y="66"/>
                    </a:cxn>
                    <a:cxn ang="0">
                      <a:pos x="202" y="53"/>
                    </a:cxn>
                    <a:cxn ang="0">
                      <a:pos x="191" y="53"/>
                    </a:cxn>
                    <a:cxn ang="0">
                      <a:pos x="202" y="57"/>
                    </a:cxn>
                    <a:cxn ang="0">
                      <a:pos x="208" y="62"/>
                    </a:cxn>
                    <a:cxn ang="0">
                      <a:pos x="206" y="76"/>
                    </a:cxn>
                    <a:cxn ang="0">
                      <a:pos x="191" y="83"/>
                    </a:cxn>
                    <a:cxn ang="0">
                      <a:pos x="181" y="81"/>
                    </a:cxn>
                    <a:cxn ang="0">
                      <a:pos x="172" y="69"/>
                    </a:cxn>
                    <a:cxn ang="0">
                      <a:pos x="166" y="62"/>
                    </a:cxn>
                    <a:cxn ang="0">
                      <a:pos x="168" y="58"/>
                    </a:cxn>
                    <a:cxn ang="0">
                      <a:pos x="151" y="49"/>
                    </a:cxn>
                    <a:cxn ang="0">
                      <a:pos x="141" y="49"/>
                    </a:cxn>
                    <a:cxn ang="0">
                      <a:pos x="143" y="43"/>
                    </a:cxn>
                    <a:cxn ang="0">
                      <a:pos x="145" y="32"/>
                    </a:cxn>
                    <a:cxn ang="0">
                      <a:pos x="146" y="26"/>
                    </a:cxn>
                    <a:cxn ang="0">
                      <a:pos x="158" y="14"/>
                    </a:cxn>
                    <a:cxn ang="0">
                      <a:pos x="154" y="15"/>
                    </a:cxn>
                    <a:cxn ang="0">
                      <a:pos x="143" y="12"/>
                    </a:cxn>
                    <a:cxn ang="0">
                      <a:pos x="138" y="4"/>
                    </a:cxn>
                    <a:cxn ang="0">
                      <a:pos x="137" y="0"/>
                    </a:cxn>
                    <a:cxn ang="0">
                      <a:pos x="128" y="4"/>
                    </a:cxn>
                    <a:cxn ang="0">
                      <a:pos x="124" y="8"/>
                    </a:cxn>
                    <a:cxn ang="0">
                      <a:pos x="115" y="22"/>
                    </a:cxn>
                    <a:cxn ang="0">
                      <a:pos x="1" y="47"/>
                    </a:cxn>
                    <a:cxn ang="0">
                      <a:pos x="0" y="103"/>
                    </a:cxn>
                    <a:cxn ang="0">
                      <a:pos x="36" y="99"/>
                    </a:cxn>
                    <a:cxn ang="0">
                      <a:pos x="51" y="95"/>
                    </a:cxn>
                    <a:cxn ang="0">
                      <a:pos x="61" y="92"/>
                    </a:cxn>
                    <a:cxn ang="0">
                      <a:pos x="97" y="84"/>
                    </a:cxn>
                    <a:cxn ang="0">
                      <a:pos x="122" y="79"/>
                    </a:cxn>
                    <a:cxn ang="0">
                      <a:pos x="128" y="87"/>
                    </a:cxn>
                    <a:cxn ang="0">
                      <a:pos x="132" y="92"/>
                    </a:cxn>
                    <a:cxn ang="0">
                      <a:pos x="137" y="96"/>
                    </a:cxn>
                    <a:cxn ang="0">
                      <a:pos x="143" y="102"/>
                    </a:cxn>
                    <a:cxn ang="0">
                      <a:pos x="150" y="110"/>
                    </a:cxn>
                    <a:cxn ang="0">
                      <a:pos x="154" y="108"/>
                    </a:cxn>
                    <a:cxn ang="0">
                      <a:pos x="162" y="100"/>
                    </a:cxn>
                    <a:cxn ang="0">
                      <a:pos x="170" y="91"/>
                    </a:cxn>
                    <a:cxn ang="0">
                      <a:pos x="176" y="92"/>
                    </a:cxn>
                    <a:cxn ang="0">
                      <a:pos x="184" y="100"/>
                    </a:cxn>
                    <a:cxn ang="0">
                      <a:pos x="189" y="92"/>
                    </a:cxn>
                    <a:cxn ang="0">
                      <a:pos x="207" y="84"/>
                    </a:cxn>
                    <a:cxn ang="0">
                      <a:pos x="217" y="77"/>
                    </a:cxn>
                    <a:cxn ang="0">
                      <a:pos x="218" y="106"/>
                    </a:cxn>
                    <a:cxn ang="0">
                      <a:pos x="218" y="113"/>
                    </a:cxn>
                    <a:cxn ang="0">
                      <a:pos x="223" y="115"/>
                    </a:cxn>
                    <a:cxn ang="0">
                      <a:pos x="222" y="108"/>
                    </a:cxn>
                    <a:cxn ang="0">
                      <a:pos x="179" y="113"/>
                    </a:cxn>
                    <a:cxn ang="0">
                      <a:pos x="184" y="117"/>
                    </a:cxn>
                    <a:cxn ang="0">
                      <a:pos x="185" y="107"/>
                    </a:cxn>
                  </a:cxnLst>
                  <a:rect l="0" t="0" r="r" b="b"/>
                  <a:pathLst>
                    <a:path w="226" h="122">
                      <a:moveTo>
                        <a:pt x="217" y="77"/>
                      </a:moveTo>
                      <a:lnTo>
                        <a:pt x="214" y="66"/>
                      </a:lnTo>
                      <a:lnTo>
                        <a:pt x="207" y="57"/>
                      </a:lnTo>
                      <a:lnTo>
                        <a:pt x="202" y="53"/>
                      </a:lnTo>
                      <a:lnTo>
                        <a:pt x="196" y="51"/>
                      </a:lnTo>
                      <a:lnTo>
                        <a:pt x="191" y="53"/>
                      </a:lnTo>
                      <a:lnTo>
                        <a:pt x="196" y="53"/>
                      </a:lnTo>
                      <a:lnTo>
                        <a:pt x="202" y="57"/>
                      </a:lnTo>
                      <a:lnTo>
                        <a:pt x="203" y="62"/>
                      </a:lnTo>
                      <a:lnTo>
                        <a:pt x="208" y="62"/>
                      </a:lnTo>
                      <a:lnTo>
                        <a:pt x="211" y="70"/>
                      </a:lnTo>
                      <a:lnTo>
                        <a:pt x="206" y="76"/>
                      </a:lnTo>
                      <a:lnTo>
                        <a:pt x="196" y="84"/>
                      </a:lnTo>
                      <a:lnTo>
                        <a:pt x="191" y="83"/>
                      </a:lnTo>
                      <a:lnTo>
                        <a:pt x="185" y="83"/>
                      </a:lnTo>
                      <a:lnTo>
                        <a:pt x="181" y="81"/>
                      </a:lnTo>
                      <a:lnTo>
                        <a:pt x="177" y="70"/>
                      </a:lnTo>
                      <a:lnTo>
                        <a:pt x="172" y="69"/>
                      </a:lnTo>
                      <a:lnTo>
                        <a:pt x="166" y="66"/>
                      </a:lnTo>
                      <a:lnTo>
                        <a:pt x="166" y="62"/>
                      </a:lnTo>
                      <a:lnTo>
                        <a:pt x="172" y="65"/>
                      </a:lnTo>
                      <a:lnTo>
                        <a:pt x="168" y="58"/>
                      </a:lnTo>
                      <a:lnTo>
                        <a:pt x="157" y="49"/>
                      </a:lnTo>
                      <a:lnTo>
                        <a:pt x="151" y="49"/>
                      </a:lnTo>
                      <a:lnTo>
                        <a:pt x="146" y="51"/>
                      </a:lnTo>
                      <a:lnTo>
                        <a:pt x="141" y="49"/>
                      </a:lnTo>
                      <a:lnTo>
                        <a:pt x="138" y="43"/>
                      </a:lnTo>
                      <a:lnTo>
                        <a:pt x="143" y="43"/>
                      </a:lnTo>
                      <a:lnTo>
                        <a:pt x="141" y="38"/>
                      </a:lnTo>
                      <a:lnTo>
                        <a:pt x="145" y="32"/>
                      </a:lnTo>
                      <a:lnTo>
                        <a:pt x="145" y="31"/>
                      </a:lnTo>
                      <a:lnTo>
                        <a:pt x="146" y="26"/>
                      </a:lnTo>
                      <a:lnTo>
                        <a:pt x="157" y="19"/>
                      </a:lnTo>
                      <a:lnTo>
                        <a:pt x="158" y="14"/>
                      </a:lnTo>
                      <a:lnTo>
                        <a:pt x="153" y="14"/>
                      </a:lnTo>
                      <a:lnTo>
                        <a:pt x="154" y="15"/>
                      </a:lnTo>
                      <a:lnTo>
                        <a:pt x="149" y="16"/>
                      </a:lnTo>
                      <a:lnTo>
                        <a:pt x="143" y="12"/>
                      </a:lnTo>
                      <a:lnTo>
                        <a:pt x="142" y="7"/>
                      </a:lnTo>
                      <a:lnTo>
                        <a:pt x="138" y="4"/>
                      </a:lnTo>
                      <a:lnTo>
                        <a:pt x="139" y="0"/>
                      </a:lnTo>
                      <a:lnTo>
                        <a:pt x="137" y="0"/>
                      </a:lnTo>
                      <a:lnTo>
                        <a:pt x="134" y="0"/>
                      </a:lnTo>
                      <a:lnTo>
                        <a:pt x="128" y="4"/>
                      </a:lnTo>
                      <a:lnTo>
                        <a:pt x="126" y="9"/>
                      </a:lnTo>
                      <a:lnTo>
                        <a:pt x="124" y="8"/>
                      </a:lnTo>
                      <a:lnTo>
                        <a:pt x="120" y="14"/>
                      </a:lnTo>
                      <a:lnTo>
                        <a:pt x="115" y="22"/>
                      </a:lnTo>
                      <a:lnTo>
                        <a:pt x="47" y="37"/>
                      </a:lnTo>
                      <a:lnTo>
                        <a:pt x="1" y="47"/>
                      </a:lnTo>
                      <a:lnTo>
                        <a:pt x="0" y="53"/>
                      </a:lnTo>
                      <a:lnTo>
                        <a:pt x="0" y="103"/>
                      </a:lnTo>
                      <a:lnTo>
                        <a:pt x="2" y="106"/>
                      </a:lnTo>
                      <a:lnTo>
                        <a:pt x="36" y="99"/>
                      </a:lnTo>
                      <a:lnTo>
                        <a:pt x="42" y="99"/>
                      </a:lnTo>
                      <a:lnTo>
                        <a:pt x="51" y="95"/>
                      </a:lnTo>
                      <a:lnTo>
                        <a:pt x="55" y="95"/>
                      </a:lnTo>
                      <a:lnTo>
                        <a:pt x="61" y="92"/>
                      </a:lnTo>
                      <a:lnTo>
                        <a:pt x="90" y="85"/>
                      </a:lnTo>
                      <a:lnTo>
                        <a:pt x="97" y="84"/>
                      </a:lnTo>
                      <a:lnTo>
                        <a:pt x="101" y="84"/>
                      </a:lnTo>
                      <a:lnTo>
                        <a:pt x="122" y="79"/>
                      </a:lnTo>
                      <a:lnTo>
                        <a:pt x="126" y="81"/>
                      </a:lnTo>
                      <a:lnTo>
                        <a:pt x="128" y="87"/>
                      </a:lnTo>
                      <a:lnTo>
                        <a:pt x="131" y="88"/>
                      </a:lnTo>
                      <a:lnTo>
                        <a:pt x="132" y="92"/>
                      </a:lnTo>
                      <a:lnTo>
                        <a:pt x="135" y="96"/>
                      </a:lnTo>
                      <a:lnTo>
                        <a:pt x="137" y="96"/>
                      </a:lnTo>
                      <a:lnTo>
                        <a:pt x="141" y="99"/>
                      </a:lnTo>
                      <a:lnTo>
                        <a:pt x="143" y="102"/>
                      </a:lnTo>
                      <a:lnTo>
                        <a:pt x="149" y="103"/>
                      </a:lnTo>
                      <a:lnTo>
                        <a:pt x="150" y="110"/>
                      </a:lnTo>
                      <a:lnTo>
                        <a:pt x="151" y="114"/>
                      </a:lnTo>
                      <a:lnTo>
                        <a:pt x="154" y="108"/>
                      </a:lnTo>
                      <a:lnTo>
                        <a:pt x="160" y="108"/>
                      </a:lnTo>
                      <a:lnTo>
                        <a:pt x="162" y="100"/>
                      </a:lnTo>
                      <a:lnTo>
                        <a:pt x="168" y="96"/>
                      </a:lnTo>
                      <a:lnTo>
                        <a:pt x="170" y="91"/>
                      </a:lnTo>
                      <a:lnTo>
                        <a:pt x="176" y="87"/>
                      </a:lnTo>
                      <a:lnTo>
                        <a:pt x="176" y="92"/>
                      </a:lnTo>
                      <a:lnTo>
                        <a:pt x="177" y="103"/>
                      </a:lnTo>
                      <a:lnTo>
                        <a:pt x="184" y="100"/>
                      </a:lnTo>
                      <a:lnTo>
                        <a:pt x="188" y="98"/>
                      </a:lnTo>
                      <a:lnTo>
                        <a:pt x="189" y="92"/>
                      </a:lnTo>
                      <a:lnTo>
                        <a:pt x="192" y="92"/>
                      </a:lnTo>
                      <a:lnTo>
                        <a:pt x="207" y="84"/>
                      </a:lnTo>
                      <a:lnTo>
                        <a:pt x="214" y="83"/>
                      </a:lnTo>
                      <a:lnTo>
                        <a:pt x="217" y="77"/>
                      </a:lnTo>
                      <a:close/>
                      <a:moveTo>
                        <a:pt x="222" y="108"/>
                      </a:moveTo>
                      <a:lnTo>
                        <a:pt x="218" y="106"/>
                      </a:lnTo>
                      <a:lnTo>
                        <a:pt x="219" y="107"/>
                      </a:lnTo>
                      <a:lnTo>
                        <a:pt x="218" y="113"/>
                      </a:lnTo>
                      <a:lnTo>
                        <a:pt x="214" y="117"/>
                      </a:lnTo>
                      <a:lnTo>
                        <a:pt x="223" y="115"/>
                      </a:lnTo>
                      <a:lnTo>
                        <a:pt x="226" y="114"/>
                      </a:lnTo>
                      <a:lnTo>
                        <a:pt x="222" y="108"/>
                      </a:lnTo>
                      <a:close/>
                      <a:moveTo>
                        <a:pt x="181" y="108"/>
                      </a:moveTo>
                      <a:lnTo>
                        <a:pt x="179" y="113"/>
                      </a:lnTo>
                      <a:lnTo>
                        <a:pt x="175" y="122"/>
                      </a:lnTo>
                      <a:lnTo>
                        <a:pt x="184" y="117"/>
                      </a:lnTo>
                      <a:lnTo>
                        <a:pt x="189" y="113"/>
                      </a:lnTo>
                      <a:lnTo>
                        <a:pt x="185" y="107"/>
                      </a:lnTo>
                      <a:lnTo>
                        <a:pt x="181" y="10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65" name="Freeform 183">
                  <a:extLst>
                    <a:ext uri="{FF2B5EF4-FFF2-40B4-BE49-F238E27FC236}">
                      <a16:creationId xmlns:a16="http://schemas.microsoft.com/office/drawing/2014/main" id="{E6FA89A8-C245-CC85-3ECC-BF08F4380CB9}"/>
                    </a:ext>
                  </a:extLst>
                </p:cNvPr>
                <p:cNvSpPr>
                  <a:spLocks noEditPoints="1"/>
                </p:cNvSpPr>
                <p:nvPr/>
              </p:nvSpPr>
              <p:spPr bwMode="auto">
                <a:xfrm>
                  <a:off x="5380" y="1317"/>
                  <a:ext cx="255" cy="377"/>
                </a:xfrm>
                <a:custGeom>
                  <a:avLst/>
                  <a:gdLst/>
                  <a:ahLst/>
                  <a:cxnLst>
                    <a:cxn ang="0">
                      <a:pos x="226" y="173"/>
                    </a:cxn>
                    <a:cxn ang="0">
                      <a:pos x="222" y="154"/>
                    </a:cxn>
                    <a:cxn ang="0">
                      <a:pos x="213" y="152"/>
                    </a:cxn>
                    <a:cxn ang="0">
                      <a:pos x="201" y="147"/>
                    </a:cxn>
                    <a:cxn ang="0">
                      <a:pos x="196" y="130"/>
                    </a:cxn>
                    <a:cxn ang="0">
                      <a:pos x="188" y="125"/>
                    </a:cxn>
                    <a:cxn ang="0">
                      <a:pos x="173" y="122"/>
                    </a:cxn>
                    <a:cxn ang="0">
                      <a:pos x="169" y="107"/>
                    </a:cxn>
                    <a:cxn ang="0">
                      <a:pos x="139" y="15"/>
                    </a:cxn>
                    <a:cxn ang="0">
                      <a:pos x="113" y="3"/>
                    </a:cxn>
                    <a:cxn ang="0">
                      <a:pos x="97" y="8"/>
                    </a:cxn>
                    <a:cxn ang="0">
                      <a:pos x="83" y="19"/>
                    </a:cxn>
                    <a:cxn ang="0">
                      <a:pos x="66" y="18"/>
                    </a:cxn>
                    <a:cxn ang="0">
                      <a:pos x="52" y="8"/>
                    </a:cxn>
                    <a:cxn ang="0">
                      <a:pos x="28" y="109"/>
                    </a:cxn>
                    <a:cxn ang="0">
                      <a:pos x="28" y="140"/>
                    </a:cxn>
                    <a:cxn ang="0">
                      <a:pos x="29" y="160"/>
                    </a:cxn>
                    <a:cxn ang="0">
                      <a:pos x="15" y="182"/>
                    </a:cxn>
                    <a:cxn ang="0">
                      <a:pos x="15" y="192"/>
                    </a:cxn>
                    <a:cxn ang="0">
                      <a:pos x="14" y="202"/>
                    </a:cxn>
                    <a:cxn ang="0">
                      <a:pos x="0" y="206"/>
                    </a:cxn>
                    <a:cxn ang="0">
                      <a:pos x="45" y="343"/>
                    </a:cxn>
                    <a:cxn ang="0">
                      <a:pos x="49" y="358"/>
                    </a:cxn>
                    <a:cxn ang="0">
                      <a:pos x="61" y="371"/>
                    </a:cxn>
                    <a:cxn ang="0">
                      <a:pos x="74" y="372"/>
                    </a:cxn>
                    <a:cxn ang="0">
                      <a:pos x="74" y="356"/>
                    </a:cxn>
                    <a:cxn ang="0">
                      <a:pos x="80" y="337"/>
                    </a:cxn>
                    <a:cxn ang="0">
                      <a:pos x="83" y="319"/>
                    </a:cxn>
                    <a:cxn ang="0">
                      <a:pos x="95" y="312"/>
                    </a:cxn>
                    <a:cxn ang="0">
                      <a:pos x="99" y="307"/>
                    </a:cxn>
                    <a:cxn ang="0">
                      <a:pos x="106" y="312"/>
                    </a:cxn>
                    <a:cxn ang="0">
                      <a:pos x="98" y="293"/>
                    </a:cxn>
                    <a:cxn ang="0">
                      <a:pos x="101" y="288"/>
                    </a:cxn>
                    <a:cxn ang="0">
                      <a:pos x="106" y="295"/>
                    </a:cxn>
                    <a:cxn ang="0">
                      <a:pos x="113" y="292"/>
                    </a:cxn>
                    <a:cxn ang="0">
                      <a:pos x="114" y="289"/>
                    </a:cxn>
                    <a:cxn ang="0">
                      <a:pos x="116" y="288"/>
                    </a:cxn>
                    <a:cxn ang="0">
                      <a:pos x="123" y="292"/>
                    </a:cxn>
                    <a:cxn ang="0">
                      <a:pos x="129" y="281"/>
                    </a:cxn>
                    <a:cxn ang="0">
                      <a:pos x="140" y="272"/>
                    </a:cxn>
                    <a:cxn ang="0">
                      <a:pos x="139" y="255"/>
                    </a:cxn>
                    <a:cxn ang="0">
                      <a:pos x="137" y="240"/>
                    </a:cxn>
                    <a:cxn ang="0">
                      <a:pos x="148" y="232"/>
                    </a:cxn>
                    <a:cxn ang="0">
                      <a:pos x="151" y="242"/>
                    </a:cxn>
                    <a:cxn ang="0">
                      <a:pos x="167" y="248"/>
                    </a:cxn>
                    <a:cxn ang="0">
                      <a:pos x="165" y="232"/>
                    </a:cxn>
                    <a:cxn ang="0">
                      <a:pos x="174" y="228"/>
                    </a:cxn>
                    <a:cxn ang="0">
                      <a:pos x="190" y="232"/>
                    </a:cxn>
                    <a:cxn ang="0">
                      <a:pos x="193" y="219"/>
                    </a:cxn>
                    <a:cxn ang="0">
                      <a:pos x="197" y="224"/>
                    </a:cxn>
                    <a:cxn ang="0">
                      <a:pos x="200" y="208"/>
                    </a:cxn>
                    <a:cxn ang="0">
                      <a:pos x="208" y="208"/>
                    </a:cxn>
                    <a:cxn ang="0">
                      <a:pos x="217" y="201"/>
                    </a:cxn>
                    <a:cxn ang="0">
                      <a:pos x="223" y="198"/>
                    </a:cxn>
                    <a:cxn ang="0">
                      <a:pos x="232" y="190"/>
                    </a:cxn>
                    <a:cxn ang="0">
                      <a:pos x="232" y="171"/>
                    </a:cxn>
                    <a:cxn ang="0">
                      <a:pos x="170" y="238"/>
                    </a:cxn>
                    <a:cxn ang="0">
                      <a:pos x="184" y="232"/>
                    </a:cxn>
                    <a:cxn ang="0">
                      <a:pos x="251" y="174"/>
                    </a:cxn>
                    <a:cxn ang="0">
                      <a:pos x="247" y="185"/>
                    </a:cxn>
                    <a:cxn ang="0">
                      <a:pos x="255" y="179"/>
                    </a:cxn>
                  </a:cxnLst>
                  <a:rect l="0" t="0" r="r" b="b"/>
                  <a:pathLst>
                    <a:path w="255" h="377">
                      <a:moveTo>
                        <a:pt x="234" y="173"/>
                      </a:moveTo>
                      <a:lnTo>
                        <a:pt x="230" y="178"/>
                      </a:lnTo>
                      <a:lnTo>
                        <a:pt x="226" y="173"/>
                      </a:lnTo>
                      <a:lnTo>
                        <a:pt x="231" y="164"/>
                      </a:lnTo>
                      <a:lnTo>
                        <a:pt x="222" y="155"/>
                      </a:lnTo>
                      <a:lnTo>
                        <a:pt x="222" y="154"/>
                      </a:lnTo>
                      <a:lnTo>
                        <a:pt x="222" y="154"/>
                      </a:lnTo>
                      <a:lnTo>
                        <a:pt x="217" y="152"/>
                      </a:lnTo>
                      <a:lnTo>
                        <a:pt x="213" y="152"/>
                      </a:lnTo>
                      <a:lnTo>
                        <a:pt x="209" y="156"/>
                      </a:lnTo>
                      <a:lnTo>
                        <a:pt x="204" y="152"/>
                      </a:lnTo>
                      <a:lnTo>
                        <a:pt x="201" y="147"/>
                      </a:lnTo>
                      <a:lnTo>
                        <a:pt x="201" y="141"/>
                      </a:lnTo>
                      <a:lnTo>
                        <a:pt x="197" y="136"/>
                      </a:lnTo>
                      <a:lnTo>
                        <a:pt x="196" y="130"/>
                      </a:lnTo>
                      <a:lnTo>
                        <a:pt x="197" y="125"/>
                      </a:lnTo>
                      <a:lnTo>
                        <a:pt x="193" y="124"/>
                      </a:lnTo>
                      <a:lnTo>
                        <a:pt x="188" y="125"/>
                      </a:lnTo>
                      <a:lnTo>
                        <a:pt x="182" y="125"/>
                      </a:lnTo>
                      <a:lnTo>
                        <a:pt x="177" y="121"/>
                      </a:lnTo>
                      <a:lnTo>
                        <a:pt x="173" y="122"/>
                      </a:lnTo>
                      <a:lnTo>
                        <a:pt x="170" y="117"/>
                      </a:lnTo>
                      <a:lnTo>
                        <a:pt x="171" y="113"/>
                      </a:lnTo>
                      <a:lnTo>
                        <a:pt x="169" y="107"/>
                      </a:lnTo>
                      <a:lnTo>
                        <a:pt x="169" y="102"/>
                      </a:lnTo>
                      <a:lnTo>
                        <a:pt x="162" y="84"/>
                      </a:lnTo>
                      <a:lnTo>
                        <a:pt x="139" y="15"/>
                      </a:lnTo>
                      <a:lnTo>
                        <a:pt x="135" y="14"/>
                      </a:lnTo>
                      <a:lnTo>
                        <a:pt x="124" y="7"/>
                      </a:lnTo>
                      <a:lnTo>
                        <a:pt x="113" y="3"/>
                      </a:lnTo>
                      <a:lnTo>
                        <a:pt x="108" y="0"/>
                      </a:lnTo>
                      <a:lnTo>
                        <a:pt x="101" y="3"/>
                      </a:lnTo>
                      <a:lnTo>
                        <a:pt x="97" y="8"/>
                      </a:lnTo>
                      <a:lnTo>
                        <a:pt x="93" y="11"/>
                      </a:lnTo>
                      <a:lnTo>
                        <a:pt x="87" y="17"/>
                      </a:lnTo>
                      <a:lnTo>
                        <a:pt x="83" y="19"/>
                      </a:lnTo>
                      <a:lnTo>
                        <a:pt x="78" y="25"/>
                      </a:lnTo>
                      <a:lnTo>
                        <a:pt x="71" y="22"/>
                      </a:lnTo>
                      <a:lnTo>
                        <a:pt x="66" y="18"/>
                      </a:lnTo>
                      <a:lnTo>
                        <a:pt x="63" y="7"/>
                      </a:lnTo>
                      <a:lnTo>
                        <a:pt x="57" y="7"/>
                      </a:lnTo>
                      <a:lnTo>
                        <a:pt x="52" y="8"/>
                      </a:lnTo>
                      <a:lnTo>
                        <a:pt x="28" y="79"/>
                      </a:lnTo>
                      <a:lnTo>
                        <a:pt x="32" y="102"/>
                      </a:lnTo>
                      <a:lnTo>
                        <a:pt x="28" y="109"/>
                      </a:lnTo>
                      <a:lnTo>
                        <a:pt x="25" y="125"/>
                      </a:lnTo>
                      <a:lnTo>
                        <a:pt x="28" y="129"/>
                      </a:lnTo>
                      <a:lnTo>
                        <a:pt x="28" y="140"/>
                      </a:lnTo>
                      <a:lnTo>
                        <a:pt x="32" y="145"/>
                      </a:lnTo>
                      <a:lnTo>
                        <a:pt x="26" y="156"/>
                      </a:lnTo>
                      <a:lnTo>
                        <a:pt x="29" y="160"/>
                      </a:lnTo>
                      <a:lnTo>
                        <a:pt x="19" y="171"/>
                      </a:lnTo>
                      <a:lnTo>
                        <a:pt x="17" y="177"/>
                      </a:lnTo>
                      <a:lnTo>
                        <a:pt x="15" y="182"/>
                      </a:lnTo>
                      <a:lnTo>
                        <a:pt x="15" y="182"/>
                      </a:lnTo>
                      <a:lnTo>
                        <a:pt x="21" y="193"/>
                      </a:lnTo>
                      <a:lnTo>
                        <a:pt x="15" y="192"/>
                      </a:lnTo>
                      <a:lnTo>
                        <a:pt x="14" y="192"/>
                      </a:lnTo>
                      <a:lnTo>
                        <a:pt x="13" y="197"/>
                      </a:lnTo>
                      <a:lnTo>
                        <a:pt x="14" y="202"/>
                      </a:lnTo>
                      <a:lnTo>
                        <a:pt x="9" y="204"/>
                      </a:lnTo>
                      <a:lnTo>
                        <a:pt x="5" y="201"/>
                      </a:lnTo>
                      <a:lnTo>
                        <a:pt x="0" y="206"/>
                      </a:lnTo>
                      <a:lnTo>
                        <a:pt x="0" y="209"/>
                      </a:lnTo>
                      <a:lnTo>
                        <a:pt x="40" y="327"/>
                      </a:lnTo>
                      <a:lnTo>
                        <a:pt x="45" y="343"/>
                      </a:lnTo>
                      <a:lnTo>
                        <a:pt x="45" y="349"/>
                      </a:lnTo>
                      <a:lnTo>
                        <a:pt x="48" y="353"/>
                      </a:lnTo>
                      <a:lnTo>
                        <a:pt x="49" y="358"/>
                      </a:lnTo>
                      <a:lnTo>
                        <a:pt x="55" y="362"/>
                      </a:lnTo>
                      <a:lnTo>
                        <a:pt x="60" y="365"/>
                      </a:lnTo>
                      <a:lnTo>
                        <a:pt x="61" y="371"/>
                      </a:lnTo>
                      <a:lnTo>
                        <a:pt x="66" y="376"/>
                      </a:lnTo>
                      <a:lnTo>
                        <a:pt x="68" y="377"/>
                      </a:lnTo>
                      <a:lnTo>
                        <a:pt x="74" y="372"/>
                      </a:lnTo>
                      <a:lnTo>
                        <a:pt x="75" y="366"/>
                      </a:lnTo>
                      <a:lnTo>
                        <a:pt x="74" y="361"/>
                      </a:lnTo>
                      <a:lnTo>
                        <a:pt x="74" y="356"/>
                      </a:lnTo>
                      <a:lnTo>
                        <a:pt x="79" y="352"/>
                      </a:lnTo>
                      <a:lnTo>
                        <a:pt x="83" y="341"/>
                      </a:lnTo>
                      <a:lnTo>
                        <a:pt x="80" y="337"/>
                      </a:lnTo>
                      <a:lnTo>
                        <a:pt x="87" y="326"/>
                      </a:lnTo>
                      <a:lnTo>
                        <a:pt x="83" y="324"/>
                      </a:lnTo>
                      <a:lnTo>
                        <a:pt x="83" y="319"/>
                      </a:lnTo>
                      <a:lnTo>
                        <a:pt x="85" y="314"/>
                      </a:lnTo>
                      <a:lnTo>
                        <a:pt x="93" y="303"/>
                      </a:lnTo>
                      <a:lnTo>
                        <a:pt x="95" y="312"/>
                      </a:lnTo>
                      <a:lnTo>
                        <a:pt x="95" y="307"/>
                      </a:lnTo>
                      <a:lnTo>
                        <a:pt x="97" y="312"/>
                      </a:lnTo>
                      <a:lnTo>
                        <a:pt x="99" y="307"/>
                      </a:lnTo>
                      <a:lnTo>
                        <a:pt x="101" y="301"/>
                      </a:lnTo>
                      <a:lnTo>
                        <a:pt x="102" y="301"/>
                      </a:lnTo>
                      <a:lnTo>
                        <a:pt x="106" y="312"/>
                      </a:lnTo>
                      <a:lnTo>
                        <a:pt x="108" y="307"/>
                      </a:lnTo>
                      <a:lnTo>
                        <a:pt x="101" y="291"/>
                      </a:lnTo>
                      <a:lnTo>
                        <a:pt x="98" y="293"/>
                      </a:lnTo>
                      <a:lnTo>
                        <a:pt x="99" y="288"/>
                      </a:lnTo>
                      <a:lnTo>
                        <a:pt x="101" y="282"/>
                      </a:lnTo>
                      <a:lnTo>
                        <a:pt x="101" y="288"/>
                      </a:lnTo>
                      <a:lnTo>
                        <a:pt x="109" y="305"/>
                      </a:lnTo>
                      <a:lnTo>
                        <a:pt x="110" y="300"/>
                      </a:lnTo>
                      <a:lnTo>
                        <a:pt x="106" y="295"/>
                      </a:lnTo>
                      <a:lnTo>
                        <a:pt x="108" y="288"/>
                      </a:lnTo>
                      <a:lnTo>
                        <a:pt x="110" y="286"/>
                      </a:lnTo>
                      <a:lnTo>
                        <a:pt x="113" y="292"/>
                      </a:lnTo>
                      <a:lnTo>
                        <a:pt x="112" y="297"/>
                      </a:lnTo>
                      <a:lnTo>
                        <a:pt x="117" y="300"/>
                      </a:lnTo>
                      <a:lnTo>
                        <a:pt x="114" y="289"/>
                      </a:lnTo>
                      <a:lnTo>
                        <a:pt x="114" y="284"/>
                      </a:lnTo>
                      <a:lnTo>
                        <a:pt x="116" y="282"/>
                      </a:lnTo>
                      <a:lnTo>
                        <a:pt x="116" y="288"/>
                      </a:lnTo>
                      <a:lnTo>
                        <a:pt x="117" y="293"/>
                      </a:lnTo>
                      <a:lnTo>
                        <a:pt x="121" y="296"/>
                      </a:lnTo>
                      <a:lnTo>
                        <a:pt x="123" y="292"/>
                      </a:lnTo>
                      <a:lnTo>
                        <a:pt x="121" y="285"/>
                      </a:lnTo>
                      <a:lnTo>
                        <a:pt x="124" y="281"/>
                      </a:lnTo>
                      <a:lnTo>
                        <a:pt x="129" y="281"/>
                      </a:lnTo>
                      <a:lnTo>
                        <a:pt x="135" y="284"/>
                      </a:lnTo>
                      <a:lnTo>
                        <a:pt x="136" y="278"/>
                      </a:lnTo>
                      <a:lnTo>
                        <a:pt x="140" y="272"/>
                      </a:lnTo>
                      <a:lnTo>
                        <a:pt x="139" y="267"/>
                      </a:lnTo>
                      <a:lnTo>
                        <a:pt x="139" y="262"/>
                      </a:lnTo>
                      <a:lnTo>
                        <a:pt x="139" y="255"/>
                      </a:lnTo>
                      <a:lnTo>
                        <a:pt x="140" y="251"/>
                      </a:lnTo>
                      <a:lnTo>
                        <a:pt x="140" y="246"/>
                      </a:lnTo>
                      <a:lnTo>
                        <a:pt x="137" y="240"/>
                      </a:lnTo>
                      <a:lnTo>
                        <a:pt x="146" y="236"/>
                      </a:lnTo>
                      <a:lnTo>
                        <a:pt x="144" y="227"/>
                      </a:lnTo>
                      <a:lnTo>
                        <a:pt x="148" y="232"/>
                      </a:lnTo>
                      <a:lnTo>
                        <a:pt x="147" y="238"/>
                      </a:lnTo>
                      <a:lnTo>
                        <a:pt x="152" y="236"/>
                      </a:lnTo>
                      <a:lnTo>
                        <a:pt x="151" y="242"/>
                      </a:lnTo>
                      <a:lnTo>
                        <a:pt x="148" y="246"/>
                      </a:lnTo>
                      <a:lnTo>
                        <a:pt x="159" y="246"/>
                      </a:lnTo>
                      <a:lnTo>
                        <a:pt x="167" y="248"/>
                      </a:lnTo>
                      <a:lnTo>
                        <a:pt x="165" y="243"/>
                      </a:lnTo>
                      <a:lnTo>
                        <a:pt x="163" y="238"/>
                      </a:lnTo>
                      <a:lnTo>
                        <a:pt x="165" y="232"/>
                      </a:lnTo>
                      <a:lnTo>
                        <a:pt x="165" y="227"/>
                      </a:lnTo>
                      <a:lnTo>
                        <a:pt x="169" y="232"/>
                      </a:lnTo>
                      <a:lnTo>
                        <a:pt x="174" y="228"/>
                      </a:lnTo>
                      <a:lnTo>
                        <a:pt x="173" y="223"/>
                      </a:lnTo>
                      <a:lnTo>
                        <a:pt x="186" y="227"/>
                      </a:lnTo>
                      <a:lnTo>
                        <a:pt x="190" y="232"/>
                      </a:lnTo>
                      <a:lnTo>
                        <a:pt x="192" y="227"/>
                      </a:lnTo>
                      <a:lnTo>
                        <a:pt x="190" y="221"/>
                      </a:lnTo>
                      <a:lnTo>
                        <a:pt x="193" y="219"/>
                      </a:lnTo>
                      <a:lnTo>
                        <a:pt x="194" y="224"/>
                      </a:lnTo>
                      <a:lnTo>
                        <a:pt x="196" y="219"/>
                      </a:lnTo>
                      <a:lnTo>
                        <a:pt x="197" y="224"/>
                      </a:lnTo>
                      <a:lnTo>
                        <a:pt x="198" y="219"/>
                      </a:lnTo>
                      <a:lnTo>
                        <a:pt x="196" y="213"/>
                      </a:lnTo>
                      <a:lnTo>
                        <a:pt x="200" y="208"/>
                      </a:lnTo>
                      <a:lnTo>
                        <a:pt x="204" y="213"/>
                      </a:lnTo>
                      <a:lnTo>
                        <a:pt x="207" y="213"/>
                      </a:lnTo>
                      <a:lnTo>
                        <a:pt x="208" y="208"/>
                      </a:lnTo>
                      <a:lnTo>
                        <a:pt x="212" y="208"/>
                      </a:lnTo>
                      <a:lnTo>
                        <a:pt x="212" y="204"/>
                      </a:lnTo>
                      <a:lnTo>
                        <a:pt x="217" y="201"/>
                      </a:lnTo>
                      <a:lnTo>
                        <a:pt x="217" y="201"/>
                      </a:lnTo>
                      <a:lnTo>
                        <a:pt x="217" y="197"/>
                      </a:lnTo>
                      <a:lnTo>
                        <a:pt x="223" y="198"/>
                      </a:lnTo>
                      <a:lnTo>
                        <a:pt x="219" y="193"/>
                      </a:lnTo>
                      <a:lnTo>
                        <a:pt x="227" y="194"/>
                      </a:lnTo>
                      <a:lnTo>
                        <a:pt x="232" y="190"/>
                      </a:lnTo>
                      <a:lnTo>
                        <a:pt x="238" y="181"/>
                      </a:lnTo>
                      <a:lnTo>
                        <a:pt x="238" y="175"/>
                      </a:lnTo>
                      <a:lnTo>
                        <a:pt x="232" y="171"/>
                      </a:lnTo>
                      <a:lnTo>
                        <a:pt x="234" y="173"/>
                      </a:lnTo>
                      <a:close/>
                      <a:moveTo>
                        <a:pt x="177" y="228"/>
                      </a:moveTo>
                      <a:lnTo>
                        <a:pt x="170" y="238"/>
                      </a:lnTo>
                      <a:lnTo>
                        <a:pt x="173" y="243"/>
                      </a:lnTo>
                      <a:lnTo>
                        <a:pt x="182" y="238"/>
                      </a:lnTo>
                      <a:lnTo>
                        <a:pt x="184" y="232"/>
                      </a:lnTo>
                      <a:lnTo>
                        <a:pt x="178" y="228"/>
                      </a:lnTo>
                      <a:lnTo>
                        <a:pt x="177" y="228"/>
                      </a:lnTo>
                      <a:close/>
                      <a:moveTo>
                        <a:pt x="251" y="174"/>
                      </a:moveTo>
                      <a:lnTo>
                        <a:pt x="251" y="174"/>
                      </a:lnTo>
                      <a:lnTo>
                        <a:pt x="249" y="178"/>
                      </a:lnTo>
                      <a:lnTo>
                        <a:pt x="247" y="185"/>
                      </a:lnTo>
                      <a:lnTo>
                        <a:pt x="250" y="190"/>
                      </a:lnTo>
                      <a:lnTo>
                        <a:pt x="255" y="185"/>
                      </a:lnTo>
                      <a:lnTo>
                        <a:pt x="255" y="179"/>
                      </a:lnTo>
                      <a:lnTo>
                        <a:pt x="251" y="174"/>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late Pro" panose="02000506040000020004" pitchFamily="2" charset="0"/>
                    <a:sym typeface="Slate Pro" panose="02000506040000020004" pitchFamily="2" charset="0"/>
                  </a:endParaRPr>
                </a:p>
              </p:txBody>
            </p:sp>
            <p:sp>
              <p:nvSpPr>
                <p:cNvPr id="266" name="Freeform 185">
                  <a:extLst>
                    <a:ext uri="{FF2B5EF4-FFF2-40B4-BE49-F238E27FC236}">
                      <a16:creationId xmlns:a16="http://schemas.microsoft.com/office/drawing/2014/main" id="{77C3C082-B3D7-CE82-8157-C53B46AD1173}"/>
                    </a:ext>
                  </a:extLst>
                </p:cNvPr>
                <p:cNvSpPr>
                  <a:spLocks noEditPoints="1"/>
                </p:cNvSpPr>
                <p:nvPr/>
              </p:nvSpPr>
              <p:spPr bwMode="auto">
                <a:xfrm>
                  <a:off x="2261" y="923"/>
                  <a:ext cx="3408" cy="1011"/>
                </a:xfrm>
                <a:custGeom>
                  <a:avLst/>
                  <a:gdLst/>
                  <a:ahLst/>
                  <a:cxnLst>
                    <a:cxn ang="0">
                      <a:pos x="240" y="383"/>
                    </a:cxn>
                    <a:cxn ang="0">
                      <a:pos x="41" y="2"/>
                    </a:cxn>
                    <a:cxn ang="0">
                      <a:pos x="2542" y="19"/>
                    </a:cxn>
                    <a:cxn ang="0">
                      <a:pos x="2580" y="123"/>
                    </a:cxn>
                    <a:cxn ang="0">
                      <a:pos x="2586" y="227"/>
                    </a:cxn>
                    <a:cxn ang="0">
                      <a:pos x="2532" y="240"/>
                    </a:cxn>
                    <a:cxn ang="0">
                      <a:pos x="2439" y="176"/>
                    </a:cxn>
                    <a:cxn ang="0">
                      <a:pos x="2388" y="51"/>
                    </a:cxn>
                    <a:cxn ang="0">
                      <a:pos x="75" y="31"/>
                    </a:cxn>
                    <a:cxn ang="0">
                      <a:pos x="50" y="76"/>
                    </a:cxn>
                    <a:cxn ang="0">
                      <a:pos x="119" y="126"/>
                    </a:cxn>
                    <a:cxn ang="0">
                      <a:pos x="125" y="150"/>
                    </a:cxn>
                    <a:cxn ang="0">
                      <a:pos x="161" y="176"/>
                    </a:cxn>
                    <a:cxn ang="0">
                      <a:pos x="203" y="233"/>
                    </a:cxn>
                    <a:cxn ang="0">
                      <a:pos x="198" y="255"/>
                    </a:cxn>
                    <a:cxn ang="0">
                      <a:pos x="232" y="303"/>
                    </a:cxn>
                    <a:cxn ang="0">
                      <a:pos x="1744" y="470"/>
                    </a:cxn>
                    <a:cxn ang="0">
                      <a:pos x="1901" y="548"/>
                    </a:cxn>
                    <a:cxn ang="0">
                      <a:pos x="2064" y="554"/>
                    </a:cxn>
                    <a:cxn ang="0">
                      <a:pos x="2108" y="520"/>
                    </a:cxn>
                    <a:cxn ang="0">
                      <a:pos x="2222" y="489"/>
                    </a:cxn>
                    <a:cxn ang="0">
                      <a:pos x="2333" y="596"/>
                    </a:cxn>
                    <a:cxn ang="0">
                      <a:pos x="2433" y="672"/>
                    </a:cxn>
                    <a:cxn ang="0">
                      <a:pos x="2576" y="687"/>
                    </a:cxn>
                    <a:cxn ang="0">
                      <a:pos x="2628" y="751"/>
                    </a:cxn>
                    <a:cxn ang="0">
                      <a:pos x="2544" y="741"/>
                    </a:cxn>
                    <a:cxn ang="0">
                      <a:pos x="2527" y="908"/>
                    </a:cxn>
                    <a:cxn ang="0">
                      <a:pos x="2515" y="1011"/>
                    </a:cxn>
                    <a:cxn ang="0">
                      <a:pos x="2688" y="904"/>
                    </a:cxn>
                    <a:cxn ang="0">
                      <a:pos x="2718" y="812"/>
                    </a:cxn>
                    <a:cxn ang="0">
                      <a:pos x="2779" y="782"/>
                    </a:cxn>
                    <a:cxn ang="0">
                      <a:pos x="3102" y="630"/>
                    </a:cxn>
                    <a:cxn ang="0">
                      <a:pos x="3147" y="473"/>
                    </a:cxn>
                    <a:cxn ang="0">
                      <a:pos x="3316" y="519"/>
                    </a:cxn>
                    <a:cxn ang="0">
                      <a:pos x="3393" y="514"/>
                    </a:cxn>
                    <a:cxn ang="0">
                      <a:pos x="3384" y="306"/>
                    </a:cxn>
                    <a:cxn ang="0">
                      <a:pos x="3323" y="301"/>
                    </a:cxn>
                    <a:cxn ang="0">
                      <a:pos x="3402" y="211"/>
                    </a:cxn>
                    <a:cxn ang="0">
                      <a:pos x="3145" y="379"/>
                    </a:cxn>
                    <a:cxn ang="0">
                      <a:pos x="3118" y="405"/>
                    </a:cxn>
                    <a:cxn ang="0">
                      <a:pos x="3118" y="352"/>
                    </a:cxn>
                    <a:cxn ang="0">
                      <a:pos x="3198" y="240"/>
                    </a:cxn>
                    <a:cxn ang="0">
                      <a:pos x="3281" y="131"/>
                    </a:cxn>
                    <a:cxn ang="0">
                      <a:pos x="1652" y="389"/>
                    </a:cxn>
                    <a:cxn ang="0">
                      <a:pos x="1627" y="305"/>
                    </a:cxn>
                    <a:cxn ang="0">
                      <a:pos x="1562" y="217"/>
                    </a:cxn>
                    <a:cxn ang="0">
                      <a:pos x="1571" y="112"/>
                    </a:cxn>
                    <a:cxn ang="0">
                      <a:pos x="1648" y="260"/>
                    </a:cxn>
                    <a:cxn ang="0">
                      <a:pos x="2680" y="335"/>
                    </a:cxn>
                    <a:cxn ang="0">
                      <a:pos x="3361" y="133"/>
                    </a:cxn>
                    <a:cxn ang="0">
                      <a:pos x="2501" y="686"/>
                    </a:cxn>
                    <a:cxn ang="0">
                      <a:pos x="2474" y="705"/>
                    </a:cxn>
                    <a:cxn ang="0">
                      <a:pos x="194" y="299"/>
                    </a:cxn>
                    <a:cxn ang="0">
                      <a:pos x="122" y="158"/>
                    </a:cxn>
                    <a:cxn ang="0">
                      <a:pos x="30" y="119"/>
                    </a:cxn>
                    <a:cxn ang="0">
                      <a:pos x="39" y="161"/>
                    </a:cxn>
                    <a:cxn ang="0">
                      <a:pos x="61" y="222"/>
                    </a:cxn>
                    <a:cxn ang="0">
                      <a:pos x="145" y="272"/>
                    </a:cxn>
                    <a:cxn ang="0">
                      <a:pos x="209" y="335"/>
                    </a:cxn>
                    <a:cxn ang="0">
                      <a:pos x="85" y="236"/>
                    </a:cxn>
                    <a:cxn ang="0">
                      <a:pos x="148" y="173"/>
                    </a:cxn>
                    <a:cxn ang="0">
                      <a:pos x="206" y="306"/>
                    </a:cxn>
                    <a:cxn ang="0">
                      <a:pos x="2411" y="105"/>
                    </a:cxn>
                  </a:cxnLst>
                  <a:rect l="0" t="0" r="r" b="b"/>
                  <a:pathLst>
                    <a:path w="3408" h="1011">
                      <a:moveTo>
                        <a:pt x="221" y="337"/>
                      </a:moveTo>
                      <a:lnTo>
                        <a:pt x="218" y="344"/>
                      </a:lnTo>
                      <a:lnTo>
                        <a:pt x="221" y="350"/>
                      </a:lnTo>
                      <a:lnTo>
                        <a:pt x="226" y="350"/>
                      </a:lnTo>
                      <a:lnTo>
                        <a:pt x="228" y="344"/>
                      </a:lnTo>
                      <a:lnTo>
                        <a:pt x="224" y="339"/>
                      </a:lnTo>
                      <a:lnTo>
                        <a:pt x="221" y="337"/>
                      </a:lnTo>
                      <a:close/>
                      <a:moveTo>
                        <a:pt x="237" y="337"/>
                      </a:moveTo>
                      <a:lnTo>
                        <a:pt x="240" y="343"/>
                      </a:lnTo>
                      <a:lnTo>
                        <a:pt x="243" y="337"/>
                      </a:lnTo>
                      <a:lnTo>
                        <a:pt x="237" y="333"/>
                      </a:lnTo>
                      <a:lnTo>
                        <a:pt x="235" y="333"/>
                      </a:lnTo>
                      <a:lnTo>
                        <a:pt x="232" y="339"/>
                      </a:lnTo>
                      <a:lnTo>
                        <a:pt x="236" y="343"/>
                      </a:lnTo>
                      <a:lnTo>
                        <a:pt x="237" y="337"/>
                      </a:lnTo>
                      <a:close/>
                      <a:moveTo>
                        <a:pt x="247" y="390"/>
                      </a:moveTo>
                      <a:lnTo>
                        <a:pt x="241" y="390"/>
                      </a:lnTo>
                      <a:lnTo>
                        <a:pt x="243" y="378"/>
                      </a:lnTo>
                      <a:lnTo>
                        <a:pt x="237" y="373"/>
                      </a:lnTo>
                      <a:lnTo>
                        <a:pt x="243" y="370"/>
                      </a:lnTo>
                      <a:lnTo>
                        <a:pt x="248" y="369"/>
                      </a:lnTo>
                      <a:lnTo>
                        <a:pt x="247" y="363"/>
                      </a:lnTo>
                      <a:lnTo>
                        <a:pt x="245" y="363"/>
                      </a:lnTo>
                      <a:lnTo>
                        <a:pt x="240" y="367"/>
                      </a:lnTo>
                      <a:lnTo>
                        <a:pt x="233" y="373"/>
                      </a:lnTo>
                      <a:lnTo>
                        <a:pt x="236" y="378"/>
                      </a:lnTo>
                      <a:lnTo>
                        <a:pt x="240" y="383"/>
                      </a:lnTo>
                      <a:lnTo>
                        <a:pt x="240" y="389"/>
                      </a:lnTo>
                      <a:lnTo>
                        <a:pt x="241" y="394"/>
                      </a:lnTo>
                      <a:lnTo>
                        <a:pt x="245" y="400"/>
                      </a:lnTo>
                      <a:lnTo>
                        <a:pt x="245" y="402"/>
                      </a:lnTo>
                      <a:lnTo>
                        <a:pt x="251" y="400"/>
                      </a:lnTo>
                      <a:lnTo>
                        <a:pt x="251" y="394"/>
                      </a:lnTo>
                      <a:lnTo>
                        <a:pt x="247" y="390"/>
                      </a:lnTo>
                      <a:close/>
                      <a:moveTo>
                        <a:pt x="2104" y="549"/>
                      </a:moveTo>
                      <a:lnTo>
                        <a:pt x="2095" y="556"/>
                      </a:lnTo>
                      <a:lnTo>
                        <a:pt x="2085" y="561"/>
                      </a:lnTo>
                      <a:lnTo>
                        <a:pt x="2074" y="569"/>
                      </a:lnTo>
                      <a:lnTo>
                        <a:pt x="2074" y="572"/>
                      </a:lnTo>
                      <a:lnTo>
                        <a:pt x="2075" y="577"/>
                      </a:lnTo>
                      <a:lnTo>
                        <a:pt x="2081" y="575"/>
                      </a:lnTo>
                      <a:lnTo>
                        <a:pt x="2085" y="569"/>
                      </a:lnTo>
                      <a:lnTo>
                        <a:pt x="2089" y="567"/>
                      </a:lnTo>
                      <a:lnTo>
                        <a:pt x="2099" y="561"/>
                      </a:lnTo>
                      <a:lnTo>
                        <a:pt x="2105" y="557"/>
                      </a:lnTo>
                      <a:lnTo>
                        <a:pt x="2106" y="552"/>
                      </a:lnTo>
                      <a:lnTo>
                        <a:pt x="2112" y="548"/>
                      </a:lnTo>
                      <a:lnTo>
                        <a:pt x="2109" y="546"/>
                      </a:lnTo>
                      <a:lnTo>
                        <a:pt x="2104" y="549"/>
                      </a:lnTo>
                      <a:close/>
                      <a:moveTo>
                        <a:pt x="42" y="19"/>
                      </a:moveTo>
                      <a:lnTo>
                        <a:pt x="47" y="16"/>
                      </a:lnTo>
                      <a:lnTo>
                        <a:pt x="56" y="0"/>
                      </a:lnTo>
                      <a:lnTo>
                        <a:pt x="42" y="0"/>
                      </a:lnTo>
                      <a:lnTo>
                        <a:pt x="41" y="2"/>
                      </a:lnTo>
                      <a:lnTo>
                        <a:pt x="41" y="2"/>
                      </a:lnTo>
                      <a:lnTo>
                        <a:pt x="38" y="8"/>
                      </a:lnTo>
                      <a:lnTo>
                        <a:pt x="42" y="11"/>
                      </a:lnTo>
                      <a:lnTo>
                        <a:pt x="42" y="19"/>
                      </a:lnTo>
                      <a:close/>
                      <a:moveTo>
                        <a:pt x="68" y="6"/>
                      </a:moveTo>
                      <a:lnTo>
                        <a:pt x="69" y="1"/>
                      </a:lnTo>
                      <a:lnTo>
                        <a:pt x="70" y="0"/>
                      </a:lnTo>
                      <a:lnTo>
                        <a:pt x="60" y="0"/>
                      </a:lnTo>
                      <a:lnTo>
                        <a:pt x="57" y="5"/>
                      </a:lnTo>
                      <a:lnTo>
                        <a:pt x="62" y="8"/>
                      </a:lnTo>
                      <a:lnTo>
                        <a:pt x="68" y="6"/>
                      </a:lnTo>
                      <a:close/>
                      <a:moveTo>
                        <a:pt x="3404" y="293"/>
                      </a:moveTo>
                      <a:lnTo>
                        <a:pt x="3404" y="298"/>
                      </a:lnTo>
                      <a:lnTo>
                        <a:pt x="3407" y="301"/>
                      </a:lnTo>
                      <a:lnTo>
                        <a:pt x="3408" y="303"/>
                      </a:lnTo>
                      <a:lnTo>
                        <a:pt x="3408" y="290"/>
                      </a:lnTo>
                      <a:lnTo>
                        <a:pt x="3408" y="290"/>
                      </a:lnTo>
                      <a:lnTo>
                        <a:pt x="3404" y="293"/>
                      </a:lnTo>
                      <a:close/>
                      <a:moveTo>
                        <a:pt x="2525" y="0"/>
                      </a:moveTo>
                      <a:lnTo>
                        <a:pt x="2523" y="4"/>
                      </a:lnTo>
                      <a:lnTo>
                        <a:pt x="2524" y="4"/>
                      </a:lnTo>
                      <a:lnTo>
                        <a:pt x="2529" y="6"/>
                      </a:lnTo>
                      <a:lnTo>
                        <a:pt x="2535" y="6"/>
                      </a:lnTo>
                      <a:lnTo>
                        <a:pt x="2531" y="12"/>
                      </a:lnTo>
                      <a:lnTo>
                        <a:pt x="2536" y="12"/>
                      </a:lnTo>
                      <a:lnTo>
                        <a:pt x="2542" y="15"/>
                      </a:lnTo>
                      <a:lnTo>
                        <a:pt x="2542" y="19"/>
                      </a:lnTo>
                      <a:lnTo>
                        <a:pt x="2540" y="20"/>
                      </a:lnTo>
                      <a:lnTo>
                        <a:pt x="2540" y="25"/>
                      </a:lnTo>
                      <a:lnTo>
                        <a:pt x="2551" y="29"/>
                      </a:lnTo>
                      <a:lnTo>
                        <a:pt x="2543" y="29"/>
                      </a:lnTo>
                      <a:lnTo>
                        <a:pt x="2544" y="35"/>
                      </a:lnTo>
                      <a:lnTo>
                        <a:pt x="2542" y="40"/>
                      </a:lnTo>
                      <a:lnTo>
                        <a:pt x="2547" y="44"/>
                      </a:lnTo>
                      <a:lnTo>
                        <a:pt x="2548" y="47"/>
                      </a:lnTo>
                      <a:lnTo>
                        <a:pt x="2554" y="50"/>
                      </a:lnTo>
                      <a:lnTo>
                        <a:pt x="2548" y="55"/>
                      </a:lnTo>
                      <a:lnTo>
                        <a:pt x="2546" y="55"/>
                      </a:lnTo>
                      <a:lnTo>
                        <a:pt x="2550" y="59"/>
                      </a:lnTo>
                      <a:lnTo>
                        <a:pt x="2555" y="63"/>
                      </a:lnTo>
                      <a:lnTo>
                        <a:pt x="2557" y="67"/>
                      </a:lnTo>
                      <a:lnTo>
                        <a:pt x="2559" y="74"/>
                      </a:lnTo>
                      <a:lnTo>
                        <a:pt x="2561" y="77"/>
                      </a:lnTo>
                      <a:lnTo>
                        <a:pt x="2558" y="88"/>
                      </a:lnTo>
                      <a:lnTo>
                        <a:pt x="2562" y="93"/>
                      </a:lnTo>
                      <a:lnTo>
                        <a:pt x="2567" y="93"/>
                      </a:lnTo>
                      <a:lnTo>
                        <a:pt x="2566" y="97"/>
                      </a:lnTo>
                      <a:lnTo>
                        <a:pt x="2569" y="103"/>
                      </a:lnTo>
                      <a:lnTo>
                        <a:pt x="2574" y="103"/>
                      </a:lnTo>
                      <a:lnTo>
                        <a:pt x="2574" y="103"/>
                      </a:lnTo>
                      <a:lnTo>
                        <a:pt x="2574" y="108"/>
                      </a:lnTo>
                      <a:lnTo>
                        <a:pt x="2574" y="114"/>
                      </a:lnTo>
                      <a:lnTo>
                        <a:pt x="2574" y="119"/>
                      </a:lnTo>
                      <a:lnTo>
                        <a:pt x="2580" y="123"/>
                      </a:lnTo>
                      <a:lnTo>
                        <a:pt x="2577" y="126"/>
                      </a:lnTo>
                      <a:lnTo>
                        <a:pt x="2588" y="127"/>
                      </a:lnTo>
                      <a:lnTo>
                        <a:pt x="2590" y="130"/>
                      </a:lnTo>
                      <a:lnTo>
                        <a:pt x="2595" y="146"/>
                      </a:lnTo>
                      <a:lnTo>
                        <a:pt x="2600" y="147"/>
                      </a:lnTo>
                      <a:lnTo>
                        <a:pt x="2595" y="147"/>
                      </a:lnTo>
                      <a:lnTo>
                        <a:pt x="2593" y="157"/>
                      </a:lnTo>
                      <a:lnTo>
                        <a:pt x="2588" y="169"/>
                      </a:lnTo>
                      <a:lnTo>
                        <a:pt x="2584" y="173"/>
                      </a:lnTo>
                      <a:lnTo>
                        <a:pt x="2580" y="176"/>
                      </a:lnTo>
                      <a:lnTo>
                        <a:pt x="2584" y="181"/>
                      </a:lnTo>
                      <a:lnTo>
                        <a:pt x="2581" y="187"/>
                      </a:lnTo>
                      <a:lnTo>
                        <a:pt x="2576" y="188"/>
                      </a:lnTo>
                      <a:lnTo>
                        <a:pt x="2578" y="194"/>
                      </a:lnTo>
                      <a:lnTo>
                        <a:pt x="2585" y="199"/>
                      </a:lnTo>
                      <a:lnTo>
                        <a:pt x="2589" y="204"/>
                      </a:lnTo>
                      <a:lnTo>
                        <a:pt x="2592" y="209"/>
                      </a:lnTo>
                      <a:lnTo>
                        <a:pt x="2596" y="209"/>
                      </a:lnTo>
                      <a:lnTo>
                        <a:pt x="2592" y="211"/>
                      </a:lnTo>
                      <a:lnTo>
                        <a:pt x="2590" y="217"/>
                      </a:lnTo>
                      <a:lnTo>
                        <a:pt x="2592" y="221"/>
                      </a:lnTo>
                      <a:lnTo>
                        <a:pt x="2588" y="225"/>
                      </a:lnTo>
                      <a:lnTo>
                        <a:pt x="2588" y="230"/>
                      </a:lnTo>
                      <a:lnTo>
                        <a:pt x="2593" y="236"/>
                      </a:lnTo>
                      <a:lnTo>
                        <a:pt x="2589" y="234"/>
                      </a:lnTo>
                      <a:lnTo>
                        <a:pt x="2586" y="233"/>
                      </a:lnTo>
                      <a:lnTo>
                        <a:pt x="2586" y="227"/>
                      </a:lnTo>
                      <a:lnTo>
                        <a:pt x="2581" y="217"/>
                      </a:lnTo>
                      <a:lnTo>
                        <a:pt x="2577" y="211"/>
                      </a:lnTo>
                      <a:lnTo>
                        <a:pt x="2571" y="211"/>
                      </a:lnTo>
                      <a:lnTo>
                        <a:pt x="2566" y="213"/>
                      </a:lnTo>
                      <a:lnTo>
                        <a:pt x="2565" y="203"/>
                      </a:lnTo>
                      <a:lnTo>
                        <a:pt x="2559" y="204"/>
                      </a:lnTo>
                      <a:lnTo>
                        <a:pt x="2555" y="209"/>
                      </a:lnTo>
                      <a:lnTo>
                        <a:pt x="2553" y="214"/>
                      </a:lnTo>
                      <a:lnTo>
                        <a:pt x="2553" y="219"/>
                      </a:lnTo>
                      <a:lnTo>
                        <a:pt x="2548" y="225"/>
                      </a:lnTo>
                      <a:lnTo>
                        <a:pt x="2547" y="230"/>
                      </a:lnTo>
                      <a:lnTo>
                        <a:pt x="2548" y="234"/>
                      </a:lnTo>
                      <a:lnTo>
                        <a:pt x="2547" y="240"/>
                      </a:lnTo>
                      <a:lnTo>
                        <a:pt x="2547" y="245"/>
                      </a:lnTo>
                      <a:lnTo>
                        <a:pt x="2550" y="251"/>
                      </a:lnTo>
                      <a:lnTo>
                        <a:pt x="2561" y="257"/>
                      </a:lnTo>
                      <a:lnTo>
                        <a:pt x="2569" y="265"/>
                      </a:lnTo>
                      <a:lnTo>
                        <a:pt x="2573" y="270"/>
                      </a:lnTo>
                      <a:lnTo>
                        <a:pt x="2574" y="275"/>
                      </a:lnTo>
                      <a:lnTo>
                        <a:pt x="2574" y="275"/>
                      </a:lnTo>
                      <a:lnTo>
                        <a:pt x="2566" y="264"/>
                      </a:lnTo>
                      <a:lnTo>
                        <a:pt x="2562" y="260"/>
                      </a:lnTo>
                      <a:lnTo>
                        <a:pt x="2558" y="257"/>
                      </a:lnTo>
                      <a:lnTo>
                        <a:pt x="2551" y="253"/>
                      </a:lnTo>
                      <a:lnTo>
                        <a:pt x="2548" y="248"/>
                      </a:lnTo>
                      <a:lnTo>
                        <a:pt x="2538" y="244"/>
                      </a:lnTo>
                      <a:lnTo>
                        <a:pt x="2532" y="240"/>
                      </a:lnTo>
                      <a:lnTo>
                        <a:pt x="2525" y="238"/>
                      </a:lnTo>
                      <a:lnTo>
                        <a:pt x="2520" y="238"/>
                      </a:lnTo>
                      <a:lnTo>
                        <a:pt x="2515" y="237"/>
                      </a:lnTo>
                      <a:lnTo>
                        <a:pt x="2509" y="238"/>
                      </a:lnTo>
                      <a:lnTo>
                        <a:pt x="2504" y="242"/>
                      </a:lnTo>
                      <a:lnTo>
                        <a:pt x="2500" y="252"/>
                      </a:lnTo>
                      <a:lnTo>
                        <a:pt x="2489" y="261"/>
                      </a:lnTo>
                      <a:lnTo>
                        <a:pt x="2487" y="265"/>
                      </a:lnTo>
                      <a:lnTo>
                        <a:pt x="2482" y="267"/>
                      </a:lnTo>
                      <a:lnTo>
                        <a:pt x="2487" y="260"/>
                      </a:lnTo>
                      <a:lnTo>
                        <a:pt x="2490" y="255"/>
                      </a:lnTo>
                      <a:lnTo>
                        <a:pt x="2493" y="253"/>
                      </a:lnTo>
                      <a:lnTo>
                        <a:pt x="2498" y="244"/>
                      </a:lnTo>
                      <a:lnTo>
                        <a:pt x="2508" y="236"/>
                      </a:lnTo>
                      <a:lnTo>
                        <a:pt x="2508" y="232"/>
                      </a:lnTo>
                      <a:lnTo>
                        <a:pt x="2505" y="226"/>
                      </a:lnTo>
                      <a:lnTo>
                        <a:pt x="2501" y="221"/>
                      </a:lnTo>
                      <a:lnTo>
                        <a:pt x="2496" y="210"/>
                      </a:lnTo>
                      <a:lnTo>
                        <a:pt x="2490" y="204"/>
                      </a:lnTo>
                      <a:lnTo>
                        <a:pt x="2474" y="195"/>
                      </a:lnTo>
                      <a:lnTo>
                        <a:pt x="2470" y="190"/>
                      </a:lnTo>
                      <a:lnTo>
                        <a:pt x="2466" y="187"/>
                      </a:lnTo>
                      <a:lnTo>
                        <a:pt x="2459" y="187"/>
                      </a:lnTo>
                      <a:lnTo>
                        <a:pt x="2452" y="185"/>
                      </a:lnTo>
                      <a:lnTo>
                        <a:pt x="2448" y="183"/>
                      </a:lnTo>
                      <a:lnTo>
                        <a:pt x="2444" y="177"/>
                      </a:lnTo>
                      <a:lnTo>
                        <a:pt x="2439" y="176"/>
                      </a:lnTo>
                      <a:lnTo>
                        <a:pt x="2428" y="179"/>
                      </a:lnTo>
                      <a:lnTo>
                        <a:pt x="2422" y="183"/>
                      </a:lnTo>
                      <a:lnTo>
                        <a:pt x="2424" y="179"/>
                      </a:lnTo>
                      <a:lnTo>
                        <a:pt x="2426" y="176"/>
                      </a:lnTo>
                      <a:lnTo>
                        <a:pt x="2432" y="175"/>
                      </a:lnTo>
                      <a:lnTo>
                        <a:pt x="2436" y="171"/>
                      </a:lnTo>
                      <a:lnTo>
                        <a:pt x="2441" y="171"/>
                      </a:lnTo>
                      <a:lnTo>
                        <a:pt x="2437" y="165"/>
                      </a:lnTo>
                      <a:lnTo>
                        <a:pt x="2435" y="158"/>
                      </a:lnTo>
                      <a:lnTo>
                        <a:pt x="2430" y="156"/>
                      </a:lnTo>
                      <a:lnTo>
                        <a:pt x="2420" y="147"/>
                      </a:lnTo>
                      <a:lnTo>
                        <a:pt x="2414" y="143"/>
                      </a:lnTo>
                      <a:lnTo>
                        <a:pt x="2406" y="133"/>
                      </a:lnTo>
                      <a:lnTo>
                        <a:pt x="2402" y="130"/>
                      </a:lnTo>
                      <a:lnTo>
                        <a:pt x="2394" y="127"/>
                      </a:lnTo>
                      <a:lnTo>
                        <a:pt x="2392" y="126"/>
                      </a:lnTo>
                      <a:lnTo>
                        <a:pt x="2392" y="124"/>
                      </a:lnTo>
                      <a:lnTo>
                        <a:pt x="2391" y="119"/>
                      </a:lnTo>
                      <a:lnTo>
                        <a:pt x="2391" y="105"/>
                      </a:lnTo>
                      <a:lnTo>
                        <a:pt x="2397" y="101"/>
                      </a:lnTo>
                      <a:lnTo>
                        <a:pt x="2397" y="96"/>
                      </a:lnTo>
                      <a:lnTo>
                        <a:pt x="2395" y="91"/>
                      </a:lnTo>
                      <a:lnTo>
                        <a:pt x="2390" y="80"/>
                      </a:lnTo>
                      <a:lnTo>
                        <a:pt x="2388" y="74"/>
                      </a:lnTo>
                      <a:lnTo>
                        <a:pt x="2388" y="70"/>
                      </a:lnTo>
                      <a:lnTo>
                        <a:pt x="2391" y="62"/>
                      </a:lnTo>
                      <a:lnTo>
                        <a:pt x="2388" y="51"/>
                      </a:lnTo>
                      <a:lnTo>
                        <a:pt x="2383" y="42"/>
                      </a:lnTo>
                      <a:lnTo>
                        <a:pt x="2378" y="36"/>
                      </a:lnTo>
                      <a:lnTo>
                        <a:pt x="2375" y="35"/>
                      </a:lnTo>
                      <a:lnTo>
                        <a:pt x="2371" y="29"/>
                      </a:lnTo>
                      <a:lnTo>
                        <a:pt x="2368" y="19"/>
                      </a:lnTo>
                      <a:lnTo>
                        <a:pt x="2371" y="2"/>
                      </a:lnTo>
                      <a:lnTo>
                        <a:pt x="2372" y="0"/>
                      </a:lnTo>
                      <a:lnTo>
                        <a:pt x="75" y="0"/>
                      </a:lnTo>
                      <a:lnTo>
                        <a:pt x="70" y="4"/>
                      </a:lnTo>
                      <a:lnTo>
                        <a:pt x="69" y="8"/>
                      </a:lnTo>
                      <a:lnTo>
                        <a:pt x="65" y="9"/>
                      </a:lnTo>
                      <a:lnTo>
                        <a:pt x="60" y="11"/>
                      </a:lnTo>
                      <a:lnTo>
                        <a:pt x="54" y="16"/>
                      </a:lnTo>
                      <a:lnTo>
                        <a:pt x="51" y="27"/>
                      </a:lnTo>
                      <a:lnTo>
                        <a:pt x="51" y="34"/>
                      </a:lnTo>
                      <a:lnTo>
                        <a:pt x="51" y="39"/>
                      </a:lnTo>
                      <a:lnTo>
                        <a:pt x="56" y="42"/>
                      </a:lnTo>
                      <a:lnTo>
                        <a:pt x="53" y="47"/>
                      </a:lnTo>
                      <a:lnTo>
                        <a:pt x="58" y="47"/>
                      </a:lnTo>
                      <a:lnTo>
                        <a:pt x="64" y="42"/>
                      </a:lnTo>
                      <a:lnTo>
                        <a:pt x="68" y="34"/>
                      </a:lnTo>
                      <a:lnTo>
                        <a:pt x="62" y="29"/>
                      </a:lnTo>
                      <a:lnTo>
                        <a:pt x="68" y="31"/>
                      </a:lnTo>
                      <a:lnTo>
                        <a:pt x="73" y="29"/>
                      </a:lnTo>
                      <a:lnTo>
                        <a:pt x="75" y="27"/>
                      </a:lnTo>
                      <a:lnTo>
                        <a:pt x="80" y="27"/>
                      </a:lnTo>
                      <a:lnTo>
                        <a:pt x="75" y="31"/>
                      </a:lnTo>
                      <a:lnTo>
                        <a:pt x="73" y="36"/>
                      </a:lnTo>
                      <a:lnTo>
                        <a:pt x="79" y="36"/>
                      </a:lnTo>
                      <a:lnTo>
                        <a:pt x="81" y="38"/>
                      </a:lnTo>
                      <a:lnTo>
                        <a:pt x="92" y="40"/>
                      </a:lnTo>
                      <a:lnTo>
                        <a:pt x="107" y="47"/>
                      </a:lnTo>
                      <a:lnTo>
                        <a:pt x="112" y="46"/>
                      </a:lnTo>
                      <a:lnTo>
                        <a:pt x="114" y="40"/>
                      </a:lnTo>
                      <a:lnTo>
                        <a:pt x="115" y="43"/>
                      </a:lnTo>
                      <a:lnTo>
                        <a:pt x="114" y="48"/>
                      </a:lnTo>
                      <a:lnTo>
                        <a:pt x="108" y="50"/>
                      </a:lnTo>
                      <a:lnTo>
                        <a:pt x="81" y="39"/>
                      </a:lnTo>
                      <a:lnTo>
                        <a:pt x="72" y="39"/>
                      </a:lnTo>
                      <a:lnTo>
                        <a:pt x="66" y="40"/>
                      </a:lnTo>
                      <a:lnTo>
                        <a:pt x="65" y="46"/>
                      </a:lnTo>
                      <a:lnTo>
                        <a:pt x="54" y="54"/>
                      </a:lnTo>
                      <a:lnTo>
                        <a:pt x="50" y="53"/>
                      </a:lnTo>
                      <a:lnTo>
                        <a:pt x="50" y="58"/>
                      </a:lnTo>
                      <a:lnTo>
                        <a:pt x="61" y="61"/>
                      </a:lnTo>
                      <a:lnTo>
                        <a:pt x="69" y="66"/>
                      </a:lnTo>
                      <a:lnTo>
                        <a:pt x="80" y="66"/>
                      </a:lnTo>
                      <a:lnTo>
                        <a:pt x="75" y="67"/>
                      </a:lnTo>
                      <a:lnTo>
                        <a:pt x="69" y="67"/>
                      </a:lnTo>
                      <a:lnTo>
                        <a:pt x="58" y="63"/>
                      </a:lnTo>
                      <a:lnTo>
                        <a:pt x="47" y="62"/>
                      </a:lnTo>
                      <a:lnTo>
                        <a:pt x="43" y="66"/>
                      </a:lnTo>
                      <a:lnTo>
                        <a:pt x="45" y="72"/>
                      </a:lnTo>
                      <a:lnTo>
                        <a:pt x="50" y="76"/>
                      </a:lnTo>
                      <a:lnTo>
                        <a:pt x="56" y="77"/>
                      </a:lnTo>
                      <a:lnTo>
                        <a:pt x="58" y="81"/>
                      </a:lnTo>
                      <a:lnTo>
                        <a:pt x="60" y="81"/>
                      </a:lnTo>
                      <a:lnTo>
                        <a:pt x="53" y="82"/>
                      </a:lnTo>
                      <a:lnTo>
                        <a:pt x="53" y="88"/>
                      </a:lnTo>
                      <a:lnTo>
                        <a:pt x="56" y="92"/>
                      </a:lnTo>
                      <a:lnTo>
                        <a:pt x="64" y="96"/>
                      </a:lnTo>
                      <a:lnTo>
                        <a:pt x="72" y="107"/>
                      </a:lnTo>
                      <a:lnTo>
                        <a:pt x="77" y="103"/>
                      </a:lnTo>
                      <a:lnTo>
                        <a:pt x="72" y="101"/>
                      </a:lnTo>
                      <a:lnTo>
                        <a:pt x="70" y="97"/>
                      </a:lnTo>
                      <a:lnTo>
                        <a:pt x="76" y="101"/>
                      </a:lnTo>
                      <a:lnTo>
                        <a:pt x="87" y="104"/>
                      </a:lnTo>
                      <a:lnTo>
                        <a:pt x="92" y="110"/>
                      </a:lnTo>
                      <a:lnTo>
                        <a:pt x="100" y="105"/>
                      </a:lnTo>
                      <a:lnTo>
                        <a:pt x="103" y="101"/>
                      </a:lnTo>
                      <a:lnTo>
                        <a:pt x="104" y="107"/>
                      </a:lnTo>
                      <a:lnTo>
                        <a:pt x="112" y="111"/>
                      </a:lnTo>
                      <a:lnTo>
                        <a:pt x="118" y="112"/>
                      </a:lnTo>
                      <a:lnTo>
                        <a:pt x="112" y="114"/>
                      </a:lnTo>
                      <a:lnTo>
                        <a:pt x="107" y="111"/>
                      </a:lnTo>
                      <a:lnTo>
                        <a:pt x="103" y="108"/>
                      </a:lnTo>
                      <a:lnTo>
                        <a:pt x="96" y="111"/>
                      </a:lnTo>
                      <a:lnTo>
                        <a:pt x="99" y="116"/>
                      </a:lnTo>
                      <a:lnTo>
                        <a:pt x="112" y="116"/>
                      </a:lnTo>
                      <a:lnTo>
                        <a:pt x="114" y="122"/>
                      </a:lnTo>
                      <a:lnTo>
                        <a:pt x="119" y="126"/>
                      </a:lnTo>
                      <a:lnTo>
                        <a:pt x="115" y="127"/>
                      </a:lnTo>
                      <a:lnTo>
                        <a:pt x="114" y="133"/>
                      </a:lnTo>
                      <a:lnTo>
                        <a:pt x="119" y="133"/>
                      </a:lnTo>
                      <a:lnTo>
                        <a:pt x="125" y="135"/>
                      </a:lnTo>
                      <a:lnTo>
                        <a:pt x="136" y="135"/>
                      </a:lnTo>
                      <a:lnTo>
                        <a:pt x="141" y="128"/>
                      </a:lnTo>
                      <a:lnTo>
                        <a:pt x="144" y="124"/>
                      </a:lnTo>
                      <a:lnTo>
                        <a:pt x="149" y="123"/>
                      </a:lnTo>
                      <a:lnTo>
                        <a:pt x="149" y="108"/>
                      </a:lnTo>
                      <a:lnTo>
                        <a:pt x="152" y="111"/>
                      </a:lnTo>
                      <a:lnTo>
                        <a:pt x="152" y="122"/>
                      </a:lnTo>
                      <a:lnTo>
                        <a:pt x="148" y="127"/>
                      </a:lnTo>
                      <a:lnTo>
                        <a:pt x="142" y="130"/>
                      </a:lnTo>
                      <a:lnTo>
                        <a:pt x="140" y="135"/>
                      </a:lnTo>
                      <a:lnTo>
                        <a:pt x="137" y="137"/>
                      </a:lnTo>
                      <a:lnTo>
                        <a:pt x="131" y="138"/>
                      </a:lnTo>
                      <a:lnTo>
                        <a:pt x="126" y="137"/>
                      </a:lnTo>
                      <a:lnTo>
                        <a:pt x="106" y="133"/>
                      </a:lnTo>
                      <a:lnTo>
                        <a:pt x="106" y="134"/>
                      </a:lnTo>
                      <a:lnTo>
                        <a:pt x="107" y="138"/>
                      </a:lnTo>
                      <a:lnTo>
                        <a:pt x="118" y="139"/>
                      </a:lnTo>
                      <a:lnTo>
                        <a:pt x="112" y="139"/>
                      </a:lnTo>
                      <a:lnTo>
                        <a:pt x="107" y="143"/>
                      </a:lnTo>
                      <a:lnTo>
                        <a:pt x="103" y="143"/>
                      </a:lnTo>
                      <a:lnTo>
                        <a:pt x="114" y="149"/>
                      </a:lnTo>
                      <a:lnTo>
                        <a:pt x="119" y="150"/>
                      </a:lnTo>
                      <a:lnTo>
                        <a:pt x="125" y="150"/>
                      </a:lnTo>
                      <a:lnTo>
                        <a:pt x="129" y="152"/>
                      </a:lnTo>
                      <a:lnTo>
                        <a:pt x="129" y="154"/>
                      </a:lnTo>
                      <a:lnTo>
                        <a:pt x="133" y="158"/>
                      </a:lnTo>
                      <a:lnTo>
                        <a:pt x="144" y="142"/>
                      </a:lnTo>
                      <a:lnTo>
                        <a:pt x="149" y="139"/>
                      </a:lnTo>
                      <a:lnTo>
                        <a:pt x="146" y="143"/>
                      </a:lnTo>
                      <a:lnTo>
                        <a:pt x="142" y="149"/>
                      </a:lnTo>
                      <a:lnTo>
                        <a:pt x="140" y="158"/>
                      </a:lnTo>
                      <a:lnTo>
                        <a:pt x="145" y="160"/>
                      </a:lnTo>
                      <a:lnTo>
                        <a:pt x="150" y="154"/>
                      </a:lnTo>
                      <a:lnTo>
                        <a:pt x="149" y="158"/>
                      </a:lnTo>
                      <a:lnTo>
                        <a:pt x="155" y="164"/>
                      </a:lnTo>
                      <a:lnTo>
                        <a:pt x="160" y="166"/>
                      </a:lnTo>
                      <a:lnTo>
                        <a:pt x="164" y="161"/>
                      </a:lnTo>
                      <a:lnTo>
                        <a:pt x="175" y="156"/>
                      </a:lnTo>
                      <a:lnTo>
                        <a:pt x="178" y="145"/>
                      </a:lnTo>
                      <a:lnTo>
                        <a:pt x="175" y="141"/>
                      </a:lnTo>
                      <a:lnTo>
                        <a:pt x="180" y="137"/>
                      </a:lnTo>
                      <a:lnTo>
                        <a:pt x="184" y="133"/>
                      </a:lnTo>
                      <a:lnTo>
                        <a:pt x="187" y="135"/>
                      </a:lnTo>
                      <a:lnTo>
                        <a:pt x="182" y="141"/>
                      </a:lnTo>
                      <a:lnTo>
                        <a:pt x="180" y="145"/>
                      </a:lnTo>
                      <a:lnTo>
                        <a:pt x="180" y="150"/>
                      </a:lnTo>
                      <a:lnTo>
                        <a:pt x="178" y="156"/>
                      </a:lnTo>
                      <a:lnTo>
                        <a:pt x="174" y="161"/>
                      </a:lnTo>
                      <a:lnTo>
                        <a:pt x="163" y="166"/>
                      </a:lnTo>
                      <a:lnTo>
                        <a:pt x="161" y="176"/>
                      </a:lnTo>
                      <a:lnTo>
                        <a:pt x="164" y="175"/>
                      </a:lnTo>
                      <a:lnTo>
                        <a:pt x="167" y="169"/>
                      </a:lnTo>
                      <a:lnTo>
                        <a:pt x="167" y="175"/>
                      </a:lnTo>
                      <a:lnTo>
                        <a:pt x="169" y="180"/>
                      </a:lnTo>
                      <a:lnTo>
                        <a:pt x="175" y="179"/>
                      </a:lnTo>
                      <a:lnTo>
                        <a:pt x="183" y="175"/>
                      </a:lnTo>
                      <a:lnTo>
                        <a:pt x="188" y="176"/>
                      </a:lnTo>
                      <a:lnTo>
                        <a:pt x="194" y="175"/>
                      </a:lnTo>
                      <a:lnTo>
                        <a:pt x="199" y="175"/>
                      </a:lnTo>
                      <a:lnTo>
                        <a:pt x="188" y="179"/>
                      </a:lnTo>
                      <a:lnTo>
                        <a:pt x="184" y="177"/>
                      </a:lnTo>
                      <a:lnTo>
                        <a:pt x="179" y="180"/>
                      </a:lnTo>
                      <a:lnTo>
                        <a:pt x="182" y="185"/>
                      </a:lnTo>
                      <a:lnTo>
                        <a:pt x="180" y="191"/>
                      </a:lnTo>
                      <a:lnTo>
                        <a:pt x="176" y="196"/>
                      </a:lnTo>
                      <a:lnTo>
                        <a:pt x="172" y="207"/>
                      </a:lnTo>
                      <a:lnTo>
                        <a:pt x="171" y="206"/>
                      </a:lnTo>
                      <a:lnTo>
                        <a:pt x="167" y="200"/>
                      </a:lnTo>
                      <a:lnTo>
                        <a:pt x="168" y="209"/>
                      </a:lnTo>
                      <a:lnTo>
                        <a:pt x="176" y="219"/>
                      </a:lnTo>
                      <a:lnTo>
                        <a:pt x="176" y="225"/>
                      </a:lnTo>
                      <a:lnTo>
                        <a:pt x="182" y="229"/>
                      </a:lnTo>
                      <a:lnTo>
                        <a:pt x="186" y="232"/>
                      </a:lnTo>
                      <a:lnTo>
                        <a:pt x="191" y="230"/>
                      </a:lnTo>
                      <a:lnTo>
                        <a:pt x="197" y="232"/>
                      </a:lnTo>
                      <a:lnTo>
                        <a:pt x="203" y="227"/>
                      </a:lnTo>
                      <a:lnTo>
                        <a:pt x="203" y="233"/>
                      </a:lnTo>
                      <a:lnTo>
                        <a:pt x="209" y="227"/>
                      </a:lnTo>
                      <a:lnTo>
                        <a:pt x="206" y="222"/>
                      </a:lnTo>
                      <a:lnTo>
                        <a:pt x="207" y="217"/>
                      </a:lnTo>
                      <a:lnTo>
                        <a:pt x="214" y="215"/>
                      </a:lnTo>
                      <a:lnTo>
                        <a:pt x="218" y="211"/>
                      </a:lnTo>
                      <a:lnTo>
                        <a:pt x="216" y="206"/>
                      </a:lnTo>
                      <a:lnTo>
                        <a:pt x="217" y="204"/>
                      </a:lnTo>
                      <a:lnTo>
                        <a:pt x="221" y="210"/>
                      </a:lnTo>
                      <a:lnTo>
                        <a:pt x="221" y="215"/>
                      </a:lnTo>
                      <a:lnTo>
                        <a:pt x="209" y="219"/>
                      </a:lnTo>
                      <a:lnTo>
                        <a:pt x="211" y="225"/>
                      </a:lnTo>
                      <a:lnTo>
                        <a:pt x="211" y="230"/>
                      </a:lnTo>
                      <a:lnTo>
                        <a:pt x="206" y="238"/>
                      </a:lnTo>
                      <a:lnTo>
                        <a:pt x="209" y="242"/>
                      </a:lnTo>
                      <a:lnTo>
                        <a:pt x="214" y="248"/>
                      </a:lnTo>
                      <a:lnTo>
                        <a:pt x="220" y="248"/>
                      </a:lnTo>
                      <a:lnTo>
                        <a:pt x="225" y="246"/>
                      </a:lnTo>
                      <a:lnTo>
                        <a:pt x="220" y="251"/>
                      </a:lnTo>
                      <a:lnTo>
                        <a:pt x="216" y="251"/>
                      </a:lnTo>
                      <a:lnTo>
                        <a:pt x="210" y="253"/>
                      </a:lnTo>
                      <a:lnTo>
                        <a:pt x="207" y="259"/>
                      </a:lnTo>
                      <a:lnTo>
                        <a:pt x="207" y="248"/>
                      </a:lnTo>
                      <a:lnTo>
                        <a:pt x="206" y="242"/>
                      </a:lnTo>
                      <a:lnTo>
                        <a:pt x="202" y="237"/>
                      </a:lnTo>
                      <a:lnTo>
                        <a:pt x="198" y="241"/>
                      </a:lnTo>
                      <a:lnTo>
                        <a:pt x="197" y="246"/>
                      </a:lnTo>
                      <a:lnTo>
                        <a:pt x="198" y="255"/>
                      </a:lnTo>
                      <a:lnTo>
                        <a:pt x="202" y="260"/>
                      </a:lnTo>
                      <a:lnTo>
                        <a:pt x="207" y="263"/>
                      </a:lnTo>
                      <a:lnTo>
                        <a:pt x="217" y="272"/>
                      </a:lnTo>
                      <a:lnTo>
                        <a:pt x="222" y="268"/>
                      </a:lnTo>
                      <a:lnTo>
                        <a:pt x="224" y="263"/>
                      </a:lnTo>
                      <a:lnTo>
                        <a:pt x="233" y="260"/>
                      </a:lnTo>
                      <a:lnTo>
                        <a:pt x="239" y="256"/>
                      </a:lnTo>
                      <a:lnTo>
                        <a:pt x="244" y="255"/>
                      </a:lnTo>
                      <a:lnTo>
                        <a:pt x="240" y="259"/>
                      </a:lnTo>
                      <a:lnTo>
                        <a:pt x="236" y="264"/>
                      </a:lnTo>
                      <a:lnTo>
                        <a:pt x="233" y="275"/>
                      </a:lnTo>
                      <a:lnTo>
                        <a:pt x="230" y="279"/>
                      </a:lnTo>
                      <a:lnTo>
                        <a:pt x="236" y="282"/>
                      </a:lnTo>
                      <a:lnTo>
                        <a:pt x="237" y="283"/>
                      </a:lnTo>
                      <a:lnTo>
                        <a:pt x="244" y="286"/>
                      </a:lnTo>
                      <a:lnTo>
                        <a:pt x="247" y="286"/>
                      </a:lnTo>
                      <a:lnTo>
                        <a:pt x="251" y="282"/>
                      </a:lnTo>
                      <a:lnTo>
                        <a:pt x="255" y="276"/>
                      </a:lnTo>
                      <a:lnTo>
                        <a:pt x="254" y="282"/>
                      </a:lnTo>
                      <a:lnTo>
                        <a:pt x="248" y="287"/>
                      </a:lnTo>
                      <a:lnTo>
                        <a:pt x="230" y="287"/>
                      </a:lnTo>
                      <a:lnTo>
                        <a:pt x="236" y="293"/>
                      </a:lnTo>
                      <a:lnTo>
                        <a:pt x="230" y="294"/>
                      </a:lnTo>
                      <a:lnTo>
                        <a:pt x="233" y="299"/>
                      </a:lnTo>
                      <a:lnTo>
                        <a:pt x="239" y="298"/>
                      </a:lnTo>
                      <a:lnTo>
                        <a:pt x="236" y="299"/>
                      </a:lnTo>
                      <a:lnTo>
                        <a:pt x="232" y="303"/>
                      </a:lnTo>
                      <a:lnTo>
                        <a:pt x="233" y="308"/>
                      </a:lnTo>
                      <a:lnTo>
                        <a:pt x="236" y="309"/>
                      </a:lnTo>
                      <a:lnTo>
                        <a:pt x="240" y="305"/>
                      </a:lnTo>
                      <a:lnTo>
                        <a:pt x="245" y="305"/>
                      </a:lnTo>
                      <a:lnTo>
                        <a:pt x="245" y="309"/>
                      </a:lnTo>
                      <a:lnTo>
                        <a:pt x="251" y="313"/>
                      </a:lnTo>
                      <a:lnTo>
                        <a:pt x="324" y="333"/>
                      </a:lnTo>
                      <a:lnTo>
                        <a:pt x="407" y="354"/>
                      </a:lnTo>
                      <a:lnTo>
                        <a:pt x="503" y="375"/>
                      </a:lnTo>
                      <a:lnTo>
                        <a:pt x="555" y="386"/>
                      </a:lnTo>
                      <a:lnTo>
                        <a:pt x="595" y="394"/>
                      </a:lnTo>
                      <a:lnTo>
                        <a:pt x="608" y="397"/>
                      </a:lnTo>
                      <a:lnTo>
                        <a:pt x="686" y="413"/>
                      </a:lnTo>
                      <a:lnTo>
                        <a:pt x="826" y="436"/>
                      </a:lnTo>
                      <a:lnTo>
                        <a:pt x="948" y="454"/>
                      </a:lnTo>
                      <a:lnTo>
                        <a:pt x="1028" y="463"/>
                      </a:lnTo>
                      <a:lnTo>
                        <a:pt x="1112" y="473"/>
                      </a:lnTo>
                      <a:lnTo>
                        <a:pt x="1218" y="484"/>
                      </a:lnTo>
                      <a:lnTo>
                        <a:pt x="1257" y="487"/>
                      </a:lnTo>
                      <a:lnTo>
                        <a:pt x="1343" y="492"/>
                      </a:lnTo>
                      <a:lnTo>
                        <a:pt x="1470" y="497"/>
                      </a:lnTo>
                      <a:lnTo>
                        <a:pt x="1580" y="500"/>
                      </a:lnTo>
                      <a:lnTo>
                        <a:pt x="1699" y="500"/>
                      </a:lnTo>
                      <a:lnTo>
                        <a:pt x="1740" y="499"/>
                      </a:lnTo>
                      <a:lnTo>
                        <a:pt x="1741" y="493"/>
                      </a:lnTo>
                      <a:lnTo>
                        <a:pt x="1740" y="469"/>
                      </a:lnTo>
                      <a:lnTo>
                        <a:pt x="1744" y="470"/>
                      </a:lnTo>
                      <a:lnTo>
                        <a:pt x="1755" y="472"/>
                      </a:lnTo>
                      <a:lnTo>
                        <a:pt x="1759" y="476"/>
                      </a:lnTo>
                      <a:lnTo>
                        <a:pt x="1762" y="492"/>
                      </a:lnTo>
                      <a:lnTo>
                        <a:pt x="1766" y="507"/>
                      </a:lnTo>
                      <a:lnTo>
                        <a:pt x="1766" y="515"/>
                      </a:lnTo>
                      <a:lnTo>
                        <a:pt x="1770" y="520"/>
                      </a:lnTo>
                      <a:lnTo>
                        <a:pt x="1775" y="522"/>
                      </a:lnTo>
                      <a:lnTo>
                        <a:pt x="1786" y="522"/>
                      </a:lnTo>
                      <a:lnTo>
                        <a:pt x="1792" y="526"/>
                      </a:lnTo>
                      <a:lnTo>
                        <a:pt x="1813" y="529"/>
                      </a:lnTo>
                      <a:lnTo>
                        <a:pt x="1816" y="533"/>
                      </a:lnTo>
                      <a:lnTo>
                        <a:pt x="1821" y="537"/>
                      </a:lnTo>
                      <a:lnTo>
                        <a:pt x="1834" y="533"/>
                      </a:lnTo>
                      <a:lnTo>
                        <a:pt x="1838" y="529"/>
                      </a:lnTo>
                      <a:lnTo>
                        <a:pt x="1840" y="527"/>
                      </a:lnTo>
                      <a:lnTo>
                        <a:pt x="1842" y="527"/>
                      </a:lnTo>
                      <a:lnTo>
                        <a:pt x="1843" y="526"/>
                      </a:lnTo>
                      <a:lnTo>
                        <a:pt x="1849" y="526"/>
                      </a:lnTo>
                      <a:lnTo>
                        <a:pt x="1861" y="526"/>
                      </a:lnTo>
                      <a:lnTo>
                        <a:pt x="1881" y="534"/>
                      </a:lnTo>
                      <a:lnTo>
                        <a:pt x="1880" y="539"/>
                      </a:lnTo>
                      <a:lnTo>
                        <a:pt x="1885" y="539"/>
                      </a:lnTo>
                      <a:lnTo>
                        <a:pt x="1891" y="543"/>
                      </a:lnTo>
                      <a:lnTo>
                        <a:pt x="1891" y="549"/>
                      </a:lnTo>
                      <a:lnTo>
                        <a:pt x="1895" y="553"/>
                      </a:lnTo>
                      <a:lnTo>
                        <a:pt x="1900" y="554"/>
                      </a:lnTo>
                      <a:lnTo>
                        <a:pt x="1901" y="548"/>
                      </a:lnTo>
                      <a:lnTo>
                        <a:pt x="1910" y="546"/>
                      </a:lnTo>
                      <a:lnTo>
                        <a:pt x="1915" y="548"/>
                      </a:lnTo>
                      <a:lnTo>
                        <a:pt x="1916" y="553"/>
                      </a:lnTo>
                      <a:lnTo>
                        <a:pt x="1933" y="558"/>
                      </a:lnTo>
                      <a:lnTo>
                        <a:pt x="1933" y="562"/>
                      </a:lnTo>
                      <a:lnTo>
                        <a:pt x="1942" y="568"/>
                      </a:lnTo>
                      <a:lnTo>
                        <a:pt x="1949" y="569"/>
                      </a:lnTo>
                      <a:lnTo>
                        <a:pt x="1960" y="564"/>
                      </a:lnTo>
                      <a:lnTo>
                        <a:pt x="1965" y="558"/>
                      </a:lnTo>
                      <a:lnTo>
                        <a:pt x="1976" y="552"/>
                      </a:lnTo>
                      <a:lnTo>
                        <a:pt x="1981" y="552"/>
                      </a:lnTo>
                      <a:lnTo>
                        <a:pt x="1980" y="554"/>
                      </a:lnTo>
                      <a:lnTo>
                        <a:pt x="1984" y="557"/>
                      </a:lnTo>
                      <a:lnTo>
                        <a:pt x="1986" y="561"/>
                      </a:lnTo>
                      <a:lnTo>
                        <a:pt x="1990" y="561"/>
                      </a:lnTo>
                      <a:lnTo>
                        <a:pt x="1996" y="560"/>
                      </a:lnTo>
                      <a:lnTo>
                        <a:pt x="2006" y="561"/>
                      </a:lnTo>
                      <a:lnTo>
                        <a:pt x="2011" y="558"/>
                      </a:lnTo>
                      <a:lnTo>
                        <a:pt x="2022" y="558"/>
                      </a:lnTo>
                      <a:lnTo>
                        <a:pt x="2028" y="562"/>
                      </a:lnTo>
                      <a:lnTo>
                        <a:pt x="2028" y="565"/>
                      </a:lnTo>
                      <a:lnTo>
                        <a:pt x="2033" y="567"/>
                      </a:lnTo>
                      <a:lnTo>
                        <a:pt x="2038" y="565"/>
                      </a:lnTo>
                      <a:lnTo>
                        <a:pt x="2052" y="565"/>
                      </a:lnTo>
                      <a:lnTo>
                        <a:pt x="2055" y="562"/>
                      </a:lnTo>
                      <a:lnTo>
                        <a:pt x="2059" y="557"/>
                      </a:lnTo>
                      <a:lnTo>
                        <a:pt x="2064" y="554"/>
                      </a:lnTo>
                      <a:lnTo>
                        <a:pt x="2067" y="548"/>
                      </a:lnTo>
                      <a:lnTo>
                        <a:pt x="2067" y="542"/>
                      </a:lnTo>
                      <a:lnTo>
                        <a:pt x="2070" y="537"/>
                      </a:lnTo>
                      <a:lnTo>
                        <a:pt x="2068" y="531"/>
                      </a:lnTo>
                      <a:lnTo>
                        <a:pt x="2071" y="526"/>
                      </a:lnTo>
                      <a:lnTo>
                        <a:pt x="2078" y="522"/>
                      </a:lnTo>
                      <a:lnTo>
                        <a:pt x="2083" y="519"/>
                      </a:lnTo>
                      <a:lnTo>
                        <a:pt x="2087" y="516"/>
                      </a:lnTo>
                      <a:lnTo>
                        <a:pt x="2093" y="515"/>
                      </a:lnTo>
                      <a:lnTo>
                        <a:pt x="2091" y="520"/>
                      </a:lnTo>
                      <a:lnTo>
                        <a:pt x="2089" y="531"/>
                      </a:lnTo>
                      <a:lnTo>
                        <a:pt x="2087" y="531"/>
                      </a:lnTo>
                      <a:lnTo>
                        <a:pt x="2086" y="537"/>
                      </a:lnTo>
                      <a:lnTo>
                        <a:pt x="2091" y="534"/>
                      </a:lnTo>
                      <a:lnTo>
                        <a:pt x="2097" y="529"/>
                      </a:lnTo>
                      <a:lnTo>
                        <a:pt x="2097" y="523"/>
                      </a:lnTo>
                      <a:lnTo>
                        <a:pt x="2099" y="518"/>
                      </a:lnTo>
                      <a:lnTo>
                        <a:pt x="2099" y="512"/>
                      </a:lnTo>
                      <a:lnTo>
                        <a:pt x="2104" y="507"/>
                      </a:lnTo>
                      <a:lnTo>
                        <a:pt x="2104" y="496"/>
                      </a:lnTo>
                      <a:lnTo>
                        <a:pt x="2109" y="491"/>
                      </a:lnTo>
                      <a:lnTo>
                        <a:pt x="2114" y="493"/>
                      </a:lnTo>
                      <a:lnTo>
                        <a:pt x="2116" y="499"/>
                      </a:lnTo>
                      <a:lnTo>
                        <a:pt x="2113" y="507"/>
                      </a:lnTo>
                      <a:lnTo>
                        <a:pt x="2104" y="518"/>
                      </a:lnTo>
                      <a:lnTo>
                        <a:pt x="2108" y="522"/>
                      </a:lnTo>
                      <a:lnTo>
                        <a:pt x="2108" y="520"/>
                      </a:lnTo>
                      <a:lnTo>
                        <a:pt x="2113" y="515"/>
                      </a:lnTo>
                      <a:lnTo>
                        <a:pt x="2117" y="512"/>
                      </a:lnTo>
                      <a:lnTo>
                        <a:pt x="2116" y="507"/>
                      </a:lnTo>
                      <a:lnTo>
                        <a:pt x="2121" y="510"/>
                      </a:lnTo>
                      <a:lnTo>
                        <a:pt x="2124" y="508"/>
                      </a:lnTo>
                      <a:lnTo>
                        <a:pt x="2127" y="503"/>
                      </a:lnTo>
                      <a:lnTo>
                        <a:pt x="2127" y="497"/>
                      </a:lnTo>
                      <a:lnTo>
                        <a:pt x="2124" y="492"/>
                      </a:lnTo>
                      <a:lnTo>
                        <a:pt x="2118" y="489"/>
                      </a:lnTo>
                      <a:lnTo>
                        <a:pt x="2118" y="484"/>
                      </a:lnTo>
                      <a:lnTo>
                        <a:pt x="2117" y="478"/>
                      </a:lnTo>
                      <a:lnTo>
                        <a:pt x="2118" y="481"/>
                      </a:lnTo>
                      <a:lnTo>
                        <a:pt x="2125" y="477"/>
                      </a:lnTo>
                      <a:lnTo>
                        <a:pt x="2129" y="476"/>
                      </a:lnTo>
                      <a:lnTo>
                        <a:pt x="2133" y="480"/>
                      </a:lnTo>
                      <a:lnTo>
                        <a:pt x="2144" y="484"/>
                      </a:lnTo>
                      <a:lnTo>
                        <a:pt x="2155" y="484"/>
                      </a:lnTo>
                      <a:lnTo>
                        <a:pt x="2159" y="488"/>
                      </a:lnTo>
                      <a:lnTo>
                        <a:pt x="2170" y="489"/>
                      </a:lnTo>
                      <a:lnTo>
                        <a:pt x="2175" y="492"/>
                      </a:lnTo>
                      <a:lnTo>
                        <a:pt x="2192" y="489"/>
                      </a:lnTo>
                      <a:lnTo>
                        <a:pt x="2194" y="491"/>
                      </a:lnTo>
                      <a:lnTo>
                        <a:pt x="2200" y="488"/>
                      </a:lnTo>
                      <a:lnTo>
                        <a:pt x="2205" y="487"/>
                      </a:lnTo>
                      <a:lnTo>
                        <a:pt x="2211" y="491"/>
                      </a:lnTo>
                      <a:lnTo>
                        <a:pt x="2216" y="488"/>
                      </a:lnTo>
                      <a:lnTo>
                        <a:pt x="2222" y="489"/>
                      </a:lnTo>
                      <a:lnTo>
                        <a:pt x="2220" y="491"/>
                      </a:lnTo>
                      <a:lnTo>
                        <a:pt x="2226" y="496"/>
                      </a:lnTo>
                      <a:lnTo>
                        <a:pt x="2230" y="501"/>
                      </a:lnTo>
                      <a:lnTo>
                        <a:pt x="2232" y="511"/>
                      </a:lnTo>
                      <a:lnTo>
                        <a:pt x="2239" y="527"/>
                      </a:lnTo>
                      <a:lnTo>
                        <a:pt x="2243" y="533"/>
                      </a:lnTo>
                      <a:lnTo>
                        <a:pt x="2247" y="537"/>
                      </a:lnTo>
                      <a:lnTo>
                        <a:pt x="2253" y="541"/>
                      </a:lnTo>
                      <a:lnTo>
                        <a:pt x="2257" y="546"/>
                      </a:lnTo>
                      <a:lnTo>
                        <a:pt x="2262" y="549"/>
                      </a:lnTo>
                      <a:lnTo>
                        <a:pt x="2273" y="549"/>
                      </a:lnTo>
                      <a:lnTo>
                        <a:pt x="2284" y="548"/>
                      </a:lnTo>
                      <a:lnTo>
                        <a:pt x="2289" y="545"/>
                      </a:lnTo>
                      <a:lnTo>
                        <a:pt x="2295" y="543"/>
                      </a:lnTo>
                      <a:lnTo>
                        <a:pt x="2304" y="542"/>
                      </a:lnTo>
                      <a:lnTo>
                        <a:pt x="2310" y="543"/>
                      </a:lnTo>
                      <a:lnTo>
                        <a:pt x="2311" y="549"/>
                      </a:lnTo>
                      <a:lnTo>
                        <a:pt x="2310" y="554"/>
                      </a:lnTo>
                      <a:lnTo>
                        <a:pt x="2311" y="558"/>
                      </a:lnTo>
                      <a:lnTo>
                        <a:pt x="2307" y="567"/>
                      </a:lnTo>
                      <a:lnTo>
                        <a:pt x="2307" y="572"/>
                      </a:lnTo>
                      <a:lnTo>
                        <a:pt x="2314" y="577"/>
                      </a:lnTo>
                      <a:lnTo>
                        <a:pt x="2319" y="579"/>
                      </a:lnTo>
                      <a:lnTo>
                        <a:pt x="2325" y="583"/>
                      </a:lnTo>
                      <a:lnTo>
                        <a:pt x="2327" y="588"/>
                      </a:lnTo>
                      <a:lnTo>
                        <a:pt x="2333" y="591"/>
                      </a:lnTo>
                      <a:lnTo>
                        <a:pt x="2333" y="596"/>
                      </a:lnTo>
                      <a:lnTo>
                        <a:pt x="2329" y="607"/>
                      </a:lnTo>
                      <a:lnTo>
                        <a:pt x="2329" y="613"/>
                      </a:lnTo>
                      <a:lnTo>
                        <a:pt x="2327" y="618"/>
                      </a:lnTo>
                      <a:lnTo>
                        <a:pt x="2337" y="625"/>
                      </a:lnTo>
                      <a:lnTo>
                        <a:pt x="2344" y="622"/>
                      </a:lnTo>
                      <a:lnTo>
                        <a:pt x="2349" y="623"/>
                      </a:lnTo>
                      <a:lnTo>
                        <a:pt x="2350" y="628"/>
                      </a:lnTo>
                      <a:lnTo>
                        <a:pt x="2346" y="629"/>
                      </a:lnTo>
                      <a:lnTo>
                        <a:pt x="2342" y="634"/>
                      </a:lnTo>
                      <a:lnTo>
                        <a:pt x="2341" y="638"/>
                      </a:lnTo>
                      <a:lnTo>
                        <a:pt x="2346" y="636"/>
                      </a:lnTo>
                      <a:lnTo>
                        <a:pt x="2349" y="641"/>
                      </a:lnTo>
                      <a:lnTo>
                        <a:pt x="2342" y="652"/>
                      </a:lnTo>
                      <a:lnTo>
                        <a:pt x="2346" y="657"/>
                      </a:lnTo>
                      <a:lnTo>
                        <a:pt x="2353" y="655"/>
                      </a:lnTo>
                      <a:lnTo>
                        <a:pt x="2357" y="655"/>
                      </a:lnTo>
                      <a:lnTo>
                        <a:pt x="2364" y="651"/>
                      </a:lnTo>
                      <a:lnTo>
                        <a:pt x="2369" y="652"/>
                      </a:lnTo>
                      <a:lnTo>
                        <a:pt x="2371" y="657"/>
                      </a:lnTo>
                      <a:lnTo>
                        <a:pt x="2371" y="663"/>
                      </a:lnTo>
                      <a:lnTo>
                        <a:pt x="2375" y="668"/>
                      </a:lnTo>
                      <a:lnTo>
                        <a:pt x="2380" y="667"/>
                      </a:lnTo>
                      <a:lnTo>
                        <a:pt x="2386" y="670"/>
                      </a:lnTo>
                      <a:lnTo>
                        <a:pt x="2394" y="670"/>
                      </a:lnTo>
                      <a:lnTo>
                        <a:pt x="2401" y="668"/>
                      </a:lnTo>
                      <a:lnTo>
                        <a:pt x="2406" y="670"/>
                      </a:lnTo>
                      <a:lnTo>
                        <a:pt x="2433" y="672"/>
                      </a:lnTo>
                      <a:lnTo>
                        <a:pt x="2439" y="670"/>
                      </a:lnTo>
                      <a:lnTo>
                        <a:pt x="2441" y="671"/>
                      </a:lnTo>
                      <a:lnTo>
                        <a:pt x="2448" y="668"/>
                      </a:lnTo>
                      <a:lnTo>
                        <a:pt x="2452" y="668"/>
                      </a:lnTo>
                      <a:lnTo>
                        <a:pt x="2458" y="668"/>
                      </a:lnTo>
                      <a:lnTo>
                        <a:pt x="2471" y="666"/>
                      </a:lnTo>
                      <a:lnTo>
                        <a:pt x="2475" y="668"/>
                      </a:lnTo>
                      <a:lnTo>
                        <a:pt x="2481" y="668"/>
                      </a:lnTo>
                      <a:lnTo>
                        <a:pt x="2486" y="668"/>
                      </a:lnTo>
                      <a:lnTo>
                        <a:pt x="2497" y="668"/>
                      </a:lnTo>
                      <a:lnTo>
                        <a:pt x="2505" y="667"/>
                      </a:lnTo>
                      <a:lnTo>
                        <a:pt x="2506" y="672"/>
                      </a:lnTo>
                      <a:lnTo>
                        <a:pt x="2512" y="668"/>
                      </a:lnTo>
                      <a:lnTo>
                        <a:pt x="2517" y="666"/>
                      </a:lnTo>
                      <a:lnTo>
                        <a:pt x="2515" y="671"/>
                      </a:lnTo>
                      <a:lnTo>
                        <a:pt x="2517" y="670"/>
                      </a:lnTo>
                      <a:lnTo>
                        <a:pt x="2519" y="674"/>
                      </a:lnTo>
                      <a:lnTo>
                        <a:pt x="2523" y="675"/>
                      </a:lnTo>
                      <a:lnTo>
                        <a:pt x="2529" y="672"/>
                      </a:lnTo>
                      <a:lnTo>
                        <a:pt x="2535" y="674"/>
                      </a:lnTo>
                      <a:lnTo>
                        <a:pt x="2540" y="671"/>
                      </a:lnTo>
                      <a:lnTo>
                        <a:pt x="2546" y="674"/>
                      </a:lnTo>
                      <a:lnTo>
                        <a:pt x="2548" y="672"/>
                      </a:lnTo>
                      <a:lnTo>
                        <a:pt x="2558" y="671"/>
                      </a:lnTo>
                      <a:lnTo>
                        <a:pt x="2569" y="678"/>
                      </a:lnTo>
                      <a:lnTo>
                        <a:pt x="2574" y="682"/>
                      </a:lnTo>
                      <a:lnTo>
                        <a:pt x="2576" y="687"/>
                      </a:lnTo>
                      <a:lnTo>
                        <a:pt x="2584" y="698"/>
                      </a:lnTo>
                      <a:lnTo>
                        <a:pt x="2589" y="695"/>
                      </a:lnTo>
                      <a:lnTo>
                        <a:pt x="2595" y="710"/>
                      </a:lnTo>
                      <a:lnTo>
                        <a:pt x="2600" y="713"/>
                      </a:lnTo>
                      <a:lnTo>
                        <a:pt x="2607" y="713"/>
                      </a:lnTo>
                      <a:lnTo>
                        <a:pt x="2607" y="708"/>
                      </a:lnTo>
                      <a:lnTo>
                        <a:pt x="2612" y="708"/>
                      </a:lnTo>
                      <a:lnTo>
                        <a:pt x="2615" y="713"/>
                      </a:lnTo>
                      <a:lnTo>
                        <a:pt x="2612" y="718"/>
                      </a:lnTo>
                      <a:lnTo>
                        <a:pt x="2612" y="724"/>
                      </a:lnTo>
                      <a:lnTo>
                        <a:pt x="2618" y="724"/>
                      </a:lnTo>
                      <a:lnTo>
                        <a:pt x="2619" y="725"/>
                      </a:lnTo>
                      <a:lnTo>
                        <a:pt x="2619" y="728"/>
                      </a:lnTo>
                      <a:lnTo>
                        <a:pt x="2614" y="729"/>
                      </a:lnTo>
                      <a:lnTo>
                        <a:pt x="2620" y="735"/>
                      </a:lnTo>
                      <a:lnTo>
                        <a:pt x="2620" y="736"/>
                      </a:lnTo>
                      <a:lnTo>
                        <a:pt x="2626" y="739"/>
                      </a:lnTo>
                      <a:lnTo>
                        <a:pt x="2630" y="741"/>
                      </a:lnTo>
                      <a:lnTo>
                        <a:pt x="2638" y="752"/>
                      </a:lnTo>
                      <a:lnTo>
                        <a:pt x="2639" y="752"/>
                      </a:lnTo>
                      <a:lnTo>
                        <a:pt x="2638" y="747"/>
                      </a:lnTo>
                      <a:lnTo>
                        <a:pt x="2641" y="746"/>
                      </a:lnTo>
                      <a:lnTo>
                        <a:pt x="2641" y="752"/>
                      </a:lnTo>
                      <a:lnTo>
                        <a:pt x="2642" y="755"/>
                      </a:lnTo>
                      <a:lnTo>
                        <a:pt x="2637" y="756"/>
                      </a:lnTo>
                      <a:lnTo>
                        <a:pt x="2631" y="756"/>
                      </a:lnTo>
                      <a:lnTo>
                        <a:pt x="2628" y="751"/>
                      </a:lnTo>
                      <a:lnTo>
                        <a:pt x="2623" y="750"/>
                      </a:lnTo>
                      <a:lnTo>
                        <a:pt x="2618" y="755"/>
                      </a:lnTo>
                      <a:lnTo>
                        <a:pt x="2618" y="760"/>
                      </a:lnTo>
                      <a:lnTo>
                        <a:pt x="2626" y="763"/>
                      </a:lnTo>
                      <a:lnTo>
                        <a:pt x="2627" y="775"/>
                      </a:lnTo>
                      <a:lnTo>
                        <a:pt x="2626" y="781"/>
                      </a:lnTo>
                      <a:lnTo>
                        <a:pt x="2620" y="782"/>
                      </a:lnTo>
                      <a:lnTo>
                        <a:pt x="2615" y="781"/>
                      </a:lnTo>
                      <a:lnTo>
                        <a:pt x="2604" y="779"/>
                      </a:lnTo>
                      <a:lnTo>
                        <a:pt x="2599" y="777"/>
                      </a:lnTo>
                      <a:lnTo>
                        <a:pt x="2595" y="777"/>
                      </a:lnTo>
                      <a:lnTo>
                        <a:pt x="2590" y="771"/>
                      </a:lnTo>
                      <a:lnTo>
                        <a:pt x="2585" y="769"/>
                      </a:lnTo>
                      <a:lnTo>
                        <a:pt x="2580" y="771"/>
                      </a:lnTo>
                      <a:lnTo>
                        <a:pt x="2573" y="781"/>
                      </a:lnTo>
                      <a:lnTo>
                        <a:pt x="2574" y="770"/>
                      </a:lnTo>
                      <a:lnTo>
                        <a:pt x="2573" y="765"/>
                      </a:lnTo>
                      <a:lnTo>
                        <a:pt x="2567" y="765"/>
                      </a:lnTo>
                      <a:lnTo>
                        <a:pt x="2562" y="769"/>
                      </a:lnTo>
                      <a:lnTo>
                        <a:pt x="2565" y="763"/>
                      </a:lnTo>
                      <a:lnTo>
                        <a:pt x="2566" y="755"/>
                      </a:lnTo>
                      <a:lnTo>
                        <a:pt x="2561" y="756"/>
                      </a:lnTo>
                      <a:lnTo>
                        <a:pt x="2555" y="754"/>
                      </a:lnTo>
                      <a:lnTo>
                        <a:pt x="2554" y="751"/>
                      </a:lnTo>
                      <a:lnTo>
                        <a:pt x="2550" y="751"/>
                      </a:lnTo>
                      <a:lnTo>
                        <a:pt x="2548" y="747"/>
                      </a:lnTo>
                      <a:lnTo>
                        <a:pt x="2544" y="741"/>
                      </a:lnTo>
                      <a:lnTo>
                        <a:pt x="2544" y="736"/>
                      </a:lnTo>
                      <a:lnTo>
                        <a:pt x="2539" y="733"/>
                      </a:lnTo>
                      <a:lnTo>
                        <a:pt x="2528" y="735"/>
                      </a:lnTo>
                      <a:lnTo>
                        <a:pt x="2521" y="735"/>
                      </a:lnTo>
                      <a:lnTo>
                        <a:pt x="2525" y="740"/>
                      </a:lnTo>
                      <a:lnTo>
                        <a:pt x="2531" y="743"/>
                      </a:lnTo>
                      <a:lnTo>
                        <a:pt x="2535" y="748"/>
                      </a:lnTo>
                      <a:lnTo>
                        <a:pt x="2539" y="752"/>
                      </a:lnTo>
                      <a:lnTo>
                        <a:pt x="2543" y="752"/>
                      </a:lnTo>
                      <a:lnTo>
                        <a:pt x="2543" y="752"/>
                      </a:lnTo>
                      <a:lnTo>
                        <a:pt x="2544" y="758"/>
                      </a:lnTo>
                      <a:lnTo>
                        <a:pt x="2550" y="769"/>
                      </a:lnTo>
                      <a:lnTo>
                        <a:pt x="2554" y="778"/>
                      </a:lnTo>
                      <a:lnTo>
                        <a:pt x="2553" y="784"/>
                      </a:lnTo>
                      <a:lnTo>
                        <a:pt x="2548" y="794"/>
                      </a:lnTo>
                      <a:lnTo>
                        <a:pt x="2544" y="800"/>
                      </a:lnTo>
                      <a:lnTo>
                        <a:pt x="2539" y="811"/>
                      </a:lnTo>
                      <a:lnTo>
                        <a:pt x="2539" y="816"/>
                      </a:lnTo>
                      <a:lnTo>
                        <a:pt x="2535" y="832"/>
                      </a:lnTo>
                      <a:lnTo>
                        <a:pt x="2538" y="842"/>
                      </a:lnTo>
                      <a:lnTo>
                        <a:pt x="2539" y="862"/>
                      </a:lnTo>
                      <a:lnTo>
                        <a:pt x="2544" y="877"/>
                      </a:lnTo>
                      <a:lnTo>
                        <a:pt x="2543" y="888"/>
                      </a:lnTo>
                      <a:lnTo>
                        <a:pt x="2540" y="893"/>
                      </a:lnTo>
                      <a:lnTo>
                        <a:pt x="2535" y="899"/>
                      </a:lnTo>
                      <a:lnTo>
                        <a:pt x="2531" y="903"/>
                      </a:lnTo>
                      <a:lnTo>
                        <a:pt x="2527" y="908"/>
                      </a:lnTo>
                      <a:lnTo>
                        <a:pt x="2523" y="914"/>
                      </a:lnTo>
                      <a:lnTo>
                        <a:pt x="2519" y="918"/>
                      </a:lnTo>
                      <a:lnTo>
                        <a:pt x="2508" y="923"/>
                      </a:lnTo>
                      <a:lnTo>
                        <a:pt x="2509" y="927"/>
                      </a:lnTo>
                      <a:lnTo>
                        <a:pt x="2506" y="929"/>
                      </a:lnTo>
                      <a:lnTo>
                        <a:pt x="2506" y="939"/>
                      </a:lnTo>
                      <a:lnTo>
                        <a:pt x="2508" y="945"/>
                      </a:lnTo>
                      <a:lnTo>
                        <a:pt x="2506" y="956"/>
                      </a:lnTo>
                      <a:lnTo>
                        <a:pt x="2504" y="961"/>
                      </a:lnTo>
                      <a:lnTo>
                        <a:pt x="2500" y="963"/>
                      </a:lnTo>
                      <a:lnTo>
                        <a:pt x="2505" y="965"/>
                      </a:lnTo>
                      <a:lnTo>
                        <a:pt x="2510" y="967"/>
                      </a:lnTo>
                      <a:lnTo>
                        <a:pt x="2515" y="971"/>
                      </a:lnTo>
                      <a:lnTo>
                        <a:pt x="2516" y="976"/>
                      </a:lnTo>
                      <a:lnTo>
                        <a:pt x="2510" y="982"/>
                      </a:lnTo>
                      <a:lnTo>
                        <a:pt x="2496" y="984"/>
                      </a:lnTo>
                      <a:lnTo>
                        <a:pt x="2485" y="983"/>
                      </a:lnTo>
                      <a:lnTo>
                        <a:pt x="2478" y="986"/>
                      </a:lnTo>
                      <a:lnTo>
                        <a:pt x="2477" y="992"/>
                      </a:lnTo>
                      <a:lnTo>
                        <a:pt x="2478" y="1007"/>
                      </a:lnTo>
                      <a:lnTo>
                        <a:pt x="2483" y="1009"/>
                      </a:lnTo>
                      <a:lnTo>
                        <a:pt x="2489" y="1011"/>
                      </a:lnTo>
                      <a:lnTo>
                        <a:pt x="2496" y="1011"/>
                      </a:lnTo>
                      <a:lnTo>
                        <a:pt x="2501" y="1007"/>
                      </a:lnTo>
                      <a:lnTo>
                        <a:pt x="2505" y="1005"/>
                      </a:lnTo>
                      <a:lnTo>
                        <a:pt x="2510" y="1006"/>
                      </a:lnTo>
                      <a:lnTo>
                        <a:pt x="2515" y="1011"/>
                      </a:lnTo>
                      <a:lnTo>
                        <a:pt x="2516" y="1006"/>
                      </a:lnTo>
                      <a:lnTo>
                        <a:pt x="2517" y="1001"/>
                      </a:lnTo>
                      <a:lnTo>
                        <a:pt x="2521" y="995"/>
                      </a:lnTo>
                      <a:lnTo>
                        <a:pt x="2536" y="983"/>
                      </a:lnTo>
                      <a:lnTo>
                        <a:pt x="2543" y="980"/>
                      </a:lnTo>
                      <a:lnTo>
                        <a:pt x="2548" y="976"/>
                      </a:lnTo>
                      <a:lnTo>
                        <a:pt x="2551" y="971"/>
                      </a:lnTo>
                      <a:lnTo>
                        <a:pt x="2558" y="963"/>
                      </a:lnTo>
                      <a:lnTo>
                        <a:pt x="2561" y="957"/>
                      </a:lnTo>
                      <a:lnTo>
                        <a:pt x="2565" y="952"/>
                      </a:lnTo>
                      <a:lnTo>
                        <a:pt x="2576" y="944"/>
                      </a:lnTo>
                      <a:lnTo>
                        <a:pt x="2588" y="939"/>
                      </a:lnTo>
                      <a:lnTo>
                        <a:pt x="2604" y="937"/>
                      </a:lnTo>
                      <a:lnTo>
                        <a:pt x="2624" y="941"/>
                      </a:lnTo>
                      <a:lnTo>
                        <a:pt x="2635" y="939"/>
                      </a:lnTo>
                      <a:lnTo>
                        <a:pt x="2650" y="939"/>
                      </a:lnTo>
                      <a:lnTo>
                        <a:pt x="2635" y="937"/>
                      </a:lnTo>
                      <a:lnTo>
                        <a:pt x="2630" y="938"/>
                      </a:lnTo>
                      <a:lnTo>
                        <a:pt x="2630" y="935"/>
                      </a:lnTo>
                      <a:lnTo>
                        <a:pt x="2635" y="931"/>
                      </a:lnTo>
                      <a:lnTo>
                        <a:pt x="2637" y="926"/>
                      </a:lnTo>
                      <a:lnTo>
                        <a:pt x="2639" y="920"/>
                      </a:lnTo>
                      <a:lnTo>
                        <a:pt x="2664" y="912"/>
                      </a:lnTo>
                      <a:lnTo>
                        <a:pt x="2669" y="910"/>
                      </a:lnTo>
                      <a:lnTo>
                        <a:pt x="2675" y="910"/>
                      </a:lnTo>
                      <a:lnTo>
                        <a:pt x="2683" y="907"/>
                      </a:lnTo>
                      <a:lnTo>
                        <a:pt x="2688" y="904"/>
                      </a:lnTo>
                      <a:lnTo>
                        <a:pt x="2696" y="903"/>
                      </a:lnTo>
                      <a:lnTo>
                        <a:pt x="2707" y="902"/>
                      </a:lnTo>
                      <a:lnTo>
                        <a:pt x="2715" y="896"/>
                      </a:lnTo>
                      <a:lnTo>
                        <a:pt x="2711" y="893"/>
                      </a:lnTo>
                      <a:lnTo>
                        <a:pt x="2710" y="892"/>
                      </a:lnTo>
                      <a:lnTo>
                        <a:pt x="2708" y="891"/>
                      </a:lnTo>
                      <a:lnTo>
                        <a:pt x="2706" y="888"/>
                      </a:lnTo>
                      <a:lnTo>
                        <a:pt x="2703" y="883"/>
                      </a:lnTo>
                      <a:lnTo>
                        <a:pt x="2704" y="878"/>
                      </a:lnTo>
                      <a:lnTo>
                        <a:pt x="2702" y="869"/>
                      </a:lnTo>
                      <a:lnTo>
                        <a:pt x="2702" y="868"/>
                      </a:lnTo>
                      <a:lnTo>
                        <a:pt x="2696" y="870"/>
                      </a:lnTo>
                      <a:lnTo>
                        <a:pt x="2685" y="878"/>
                      </a:lnTo>
                      <a:lnTo>
                        <a:pt x="2681" y="877"/>
                      </a:lnTo>
                      <a:lnTo>
                        <a:pt x="2676" y="880"/>
                      </a:lnTo>
                      <a:lnTo>
                        <a:pt x="2662" y="877"/>
                      </a:lnTo>
                      <a:lnTo>
                        <a:pt x="2658" y="872"/>
                      </a:lnTo>
                      <a:lnTo>
                        <a:pt x="2661" y="866"/>
                      </a:lnTo>
                      <a:lnTo>
                        <a:pt x="2665" y="855"/>
                      </a:lnTo>
                      <a:lnTo>
                        <a:pt x="2665" y="851"/>
                      </a:lnTo>
                      <a:lnTo>
                        <a:pt x="2671" y="846"/>
                      </a:lnTo>
                      <a:lnTo>
                        <a:pt x="2672" y="843"/>
                      </a:lnTo>
                      <a:lnTo>
                        <a:pt x="2677" y="842"/>
                      </a:lnTo>
                      <a:lnTo>
                        <a:pt x="2689" y="827"/>
                      </a:lnTo>
                      <a:lnTo>
                        <a:pt x="2700" y="820"/>
                      </a:lnTo>
                      <a:lnTo>
                        <a:pt x="2707" y="817"/>
                      </a:lnTo>
                      <a:lnTo>
                        <a:pt x="2718" y="812"/>
                      </a:lnTo>
                      <a:lnTo>
                        <a:pt x="2723" y="812"/>
                      </a:lnTo>
                      <a:lnTo>
                        <a:pt x="2734" y="805"/>
                      </a:lnTo>
                      <a:lnTo>
                        <a:pt x="2755" y="798"/>
                      </a:lnTo>
                      <a:lnTo>
                        <a:pt x="2764" y="794"/>
                      </a:lnTo>
                      <a:lnTo>
                        <a:pt x="2770" y="794"/>
                      </a:lnTo>
                      <a:lnTo>
                        <a:pt x="2768" y="793"/>
                      </a:lnTo>
                      <a:lnTo>
                        <a:pt x="2774" y="790"/>
                      </a:lnTo>
                      <a:lnTo>
                        <a:pt x="2779" y="794"/>
                      </a:lnTo>
                      <a:lnTo>
                        <a:pt x="2784" y="796"/>
                      </a:lnTo>
                      <a:lnTo>
                        <a:pt x="2790" y="793"/>
                      </a:lnTo>
                      <a:lnTo>
                        <a:pt x="2799" y="793"/>
                      </a:lnTo>
                      <a:lnTo>
                        <a:pt x="2798" y="798"/>
                      </a:lnTo>
                      <a:lnTo>
                        <a:pt x="2803" y="800"/>
                      </a:lnTo>
                      <a:lnTo>
                        <a:pt x="2814" y="792"/>
                      </a:lnTo>
                      <a:lnTo>
                        <a:pt x="2809" y="790"/>
                      </a:lnTo>
                      <a:lnTo>
                        <a:pt x="2809" y="786"/>
                      </a:lnTo>
                      <a:lnTo>
                        <a:pt x="2814" y="781"/>
                      </a:lnTo>
                      <a:lnTo>
                        <a:pt x="2816" y="775"/>
                      </a:lnTo>
                      <a:lnTo>
                        <a:pt x="2810" y="779"/>
                      </a:lnTo>
                      <a:lnTo>
                        <a:pt x="2805" y="782"/>
                      </a:lnTo>
                      <a:lnTo>
                        <a:pt x="2802" y="777"/>
                      </a:lnTo>
                      <a:lnTo>
                        <a:pt x="2798" y="774"/>
                      </a:lnTo>
                      <a:lnTo>
                        <a:pt x="2793" y="777"/>
                      </a:lnTo>
                      <a:lnTo>
                        <a:pt x="2790" y="782"/>
                      </a:lnTo>
                      <a:lnTo>
                        <a:pt x="2784" y="778"/>
                      </a:lnTo>
                      <a:lnTo>
                        <a:pt x="2780" y="781"/>
                      </a:lnTo>
                      <a:lnTo>
                        <a:pt x="2779" y="782"/>
                      </a:lnTo>
                      <a:lnTo>
                        <a:pt x="2775" y="786"/>
                      </a:lnTo>
                      <a:lnTo>
                        <a:pt x="2775" y="784"/>
                      </a:lnTo>
                      <a:lnTo>
                        <a:pt x="2780" y="781"/>
                      </a:lnTo>
                      <a:lnTo>
                        <a:pt x="2784" y="777"/>
                      </a:lnTo>
                      <a:lnTo>
                        <a:pt x="2795" y="775"/>
                      </a:lnTo>
                      <a:lnTo>
                        <a:pt x="2801" y="771"/>
                      </a:lnTo>
                      <a:lnTo>
                        <a:pt x="2806" y="770"/>
                      </a:lnTo>
                      <a:lnTo>
                        <a:pt x="2803" y="775"/>
                      </a:lnTo>
                      <a:lnTo>
                        <a:pt x="2809" y="771"/>
                      </a:lnTo>
                      <a:lnTo>
                        <a:pt x="2806" y="777"/>
                      </a:lnTo>
                      <a:lnTo>
                        <a:pt x="2806" y="781"/>
                      </a:lnTo>
                      <a:lnTo>
                        <a:pt x="2807" y="781"/>
                      </a:lnTo>
                      <a:lnTo>
                        <a:pt x="2822" y="766"/>
                      </a:lnTo>
                      <a:lnTo>
                        <a:pt x="2833" y="762"/>
                      </a:lnTo>
                      <a:lnTo>
                        <a:pt x="2845" y="751"/>
                      </a:lnTo>
                      <a:lnTo>
                        <a:pt x="2858" y="746"/>
                      </a:lnTo>
                      <a:lnTo>
                        <a:pt x="2863" y="740"/>
                      </a:lnTo>
                      <a:lnTo>
                        <a:pt x="2870" y="728"/>
                      </a:lnTo>
                      <a:lnTo>
                        <a:pt x="2870" y="731"/>
                      </a:lnTo>
                      <a:lnTo>
                        <a:pt x="2888" y="702"/>
                      </a:lnTo>
                      <a:lnTo>
                        <a:pt x="2905" y="682"/>
                      </a:lnTo>
                      <a:lnTo>
                        <a:pt x="2916" y="676"/>
                      </a:lnTo>
                      <a:lnTo>
                        <a:pt x="2921" y="676"/>
                      </a:lnTo>
                      <a:lnTo>
                        <a:pt x="2958" y="668"/>
                      </a:lnTo>
                      <a:lnTo>
                        <a:pt x="2999" y="657"/>
                      </a:lnTo>
                      <a:lnTo>
                        <a:pt x="3018" y="652"/>
                      </a:lnTo>
                      <a:lnTo>
                        <a:pt x="3102" y="630"/>
                      </a:lnTo>
                      <a:lnTo>
                        <a:pt x="3102" y="629"/>
                      </a:lnTo>
                      <a:lnTo>
                        <a:pt x="3100" y="623"/>
                      </a:lnTo>
                      <a:lnTo>
                        <a:pt x="3103" y="614"/>
                      </a:lnTo>
                      <a:lnTo>
                        <a:pt x="3103" y="609"/>
                      </a:lnTo>
                      <a:lnTo>
                        <a:pt x="3109" y="605"/>
                      </a:lnTo>
                      <a:lnTo>
                        <a:pt x="3114" y="606"/>
                      </a:lnTo>
                      <a:lnTo>
                        <a:pt x="3119" y="600"/>
                      </a:lnTo>
                      <a:lnTo>
                        <a:pt x="3124" y="595"/>
                      </a:lnTo>
                      <a:lnTo>
                        <a:pt x="3128" y="598"/>
                      </a:lnTo>
                      <a:lnTo>
                        <a:pt x="3133" y="596"/>
                      </a:lnTo>
                      <a:lnTo>
                        <a:pt x="3132" y="591"/>
                      </a:lnTo>
                      <a:lnTo>
                        <a:pt x="3133" y="586"/>
                      </a:lnTo>
                      <a:lnTo>
                        <a:pt x="3134" y="586"/>
                      </a:lnTo>
                      <a:lnTo>
                        <a:pt x="3140" y="587"/>
                      </a:lnTo>
                      <a:lnTo>
                        <a:pt x="3134" y="576"/>
                      </a:lnTo>
                      <a:lnTo>
                        <a:pt x="3134" y="576"/>
                      </a:lnTo>
                      <a:lnTo>
                        <a:pt x="3136" y="571"/>
                      </a:lnTo>
                      <a:lnTo>
                        <a:pt x="3138" y="565"/>
                      </a:lnTo>
                      <a:lnTo>
                        <a:pt x="3148" y="554"/>
                      </a:lnTo>
                      <a:lnTo>
                        <a:pt x="3145" y="550"/>
                      </a:lnTo>
                      <a:lnTo>
                        <a:pt x="3151" y="539"/>
                      </a:lnTo>
                      <a:lnTo>
                        <a:pt x="3147" y="534"/>
                      </a:lnTo>
                      <a:lnTo>
                        <a:pt x="3147" y="523"/>
                      </a:lnTo>
                      <a:lnTo>
                        <a:pt x="3144" y="519"/>
                      </a:lnTo>
                      <a:lnTo>
                        <a:pt x="3147" y="503"/>
                      </a:lnTo>
                      <a:lnTo>
                        <a:pt x="3151" y="496"/>
                      </a:lnTo>
                      <a:lnTo>
                        <a:pt x="3147" y="473"/>
                      </a:lnTo>
                      <a:lnTo>
                        <a:pt x="3171" y="402"/>
                      </a:lnTo>
                      <a:lnTo>
                        <a:pt x="3176" y="401"/>
                      </a:lnTo>
                      <a:lnTo>
                        <a:pt x="3182" y="401"/>
                      </a:lnTo>
                      <a:lnTo>
                        <a:pt x="3185" y="412"/>
                      </a:lnTo>
                      <a:lnTo>
                        <a:pt x="3190" y="416"/>
                      </a:lnTo>
                      <a:lnTo>
                        <a:pt x="3197" y="419"/>
                      </a:lnTo>
                      <a:lnTo>
                        <a:pt x="3202" y="413"/>
                      </a:lnTo>
                      <a:lnTo>
                        <a:pt x="3206" y="411"/>
                      </a:lnTo>
                      <a:lnTo>
                        <a:pt x="3212" y="405"/>
                      </a:lnTo>
                      <a:lnTo>
                        <a:pt x="3216" y="402"/>
                      </a:lnTo>
                      <a:lnTo>
                        <a:pt x="3220" y="397"/>
                      </a:lnTo>
                      <a:lnTo>
                        <a:pt x="3227" y="394"/>
                      </a:lnTo>
                      <a:lnTo>
                        <a:pt x="3232" y="397"/>
                      </a:lnTo>
                      <a:lnTo>
                        <a:pt x="3243" y="401"/>
                      </a:lnTo>
                      <a:lnTo>
                        <a:pt x="3254" y="408"/>
                      </a:lnTo>
                      <a:lnTo>
                        <a:pt x="3258" y="409"/>
                      </a:lnTo>
                      <a:lnTo>
                        <a:pt x="3281" y="478"/>
                      </a:lnTo>
                      <a:lnTo>
                        <a:pt x="3288" y="496"/>
                      </a:lnTo>
                      <a:lnTo>
                        <a:pt x="3288" y="501"/>
                      </a:lnTo>
                      <a:lnTo>
                        <a:pt x="3290" y="507"/>
                      </a:lnTo>
                      <a:lnTo>
                        <a:pt x="3289" y="511"/>
                      </a:lnTo>
                      <a:lnTo>
                        <a:pt x="3292" y="516"/>
                      </a:lnTo>
                      <a:lnTo>
                        <a:pt x="3296" y="515"/>
                      </a:lnTo>
                      <a:lnTo>
                        <a:pt x="3301" y="519"/>
                      </a:lnTo>
                      <a:lnTo>
                        <a:pt x="3307" y="519"/>
                      </a:lnTo>
                      <a:lnTo>
                        <a:pt x="3312" y="518"/>
                      </a:lnTo>
                      <a:lnTo>
                        <a:pt x="3316" y="519"/>
                      </a:lnTo>
                      <a:lnTo>
                        <a:pt x="3315" y="524"/>
                      </a:lnTo>
                      <a:lnTo>
                        <a:pt x="3316" y="530"/>
                      </a:lnTo>
                      <a:lnTo>
                        <a:pt x="3320" y="535"/>
                      </a:lnTo>
                      <a:lnTo>
                        <a:pt x="3320" y="541"/>
                      </a:lnTo>
                      <a:lnTo>
                        <a:pt x="3323" y="546"/>
                      </a:lnTo>
                      <a:lnTo>
                        <a:pt x="3328" y="550"/>
                      </a:lnTo>
                      <a:lnTo>
                        <a:pt x="3332" y="546"/>
                      </a:lnTo>
                      <a:lnTo>
                        <a:pt x="3336" y="546"/>
                      </a:lnTo>
                      <a:lnTo>
                        <a:pt x="3336" y="542"/>
                      </a:lnTo>
                      <a:lnTo>
                        <a:pt x="3338" y="541"/>
                      </a:lnTo>
                      <a:lnTo>
                        <a:pt x="3342" y="548"/>
                      </a:lnTo>
                      <a:lnTo>
                        <a:pt x="3347" y="548"/>
                      </a:lnTo>
                      <a:lnTo>
                        <a:pt x="3347" y="545"/>
                      </a:lnTo>
                      <a:lnTo>
                        <a:pt x="3353" y="543"/>
                      </a:lnTo>
                      <a:lnTo>
                        <a:pt x="3358" y="549"/>
                      </a:lnTo>
                      <a:lnTo>
                        <a:pt x="3364" y="549"/>
                      </a:lnTo>
                      <a:lnTo>
                        <a:pt x="3368" y="545"/>
                      </a:lnTo>
                      <a:lnTo>
                        <a:pt x="3373" y="541"/>
                      </a:lnTo>
                      <a:lnTo>
                        <a:pt x="3377" y="537"/>
                      </a:lnTo>
                      <a:lnTo>
                        <a:pt x="3383" y="538"/>
                      </a:lnTo>
                      <a:lnTo>
                        <a:pt x="3388" y="533"/>
                      </a:lnTo>
                      <a:lnTo>
                        <a:pt x="3387" y="529"/>
                      </a:lnTo>
                      <a:lnTo>
                        <a:pt x="3392" y="530"/>
                      </a:lnTo>
                      <a:lnTo>
                        <a:pt x="3396" y="519"/>
                      </a:lnTo>
                      <a:lnTo>
                        <a:pt x="3393" y="519"/>
                      </a:lnTo>
                      <a:lnTo>
                        <a:pt x="3388" y="516"/>
                      </a:lnTo>
                      <a:lnTo>
                        <a:pt x="3393" y="514"/>
                      </a:lnTo>
                      <a:lnTo>
                        <a:pt x="3397" y="507"/>
                      </a:lnTo>
                      <a:lnTo>
                        <a:pt x="3395" y="514"/>
                      </a:lnTo>
                      <a:lnTo>
                        <a:pt x="3396" y="518"/>
                      </a:lnTo>
                      <a:lnTo>
                        <a:pt x="3396" y="518"/>
                      </a:lnTo>
                      <a:lnTo>
                        <a:pt x="3402" y="520"/>
                      </a:lnTo>
                      <a:lnTo>
                        <a:pt x="3403" y="522"/>
                      </a:lnTo>
                      <a:lnTo>
                        <a:pt x="3406" y="520"/>
                      </a:lnTo>
                      <a:lnTo>
                        <a:pt x="3408" y="520"/>
                      </a:lnTo>
                      <a:lnTo>
                        <a:pt x="3408" y="360"/>
                      </a:lnTo>
                      <a:lnTo>
                        <a:pt x="3407" y="359"/>
                      </a:lnTo>
                      <a:lnTo>
                        <a:pt x="3402" y="362"/>
                      </a:lnTo>
                      <a:lnTo>
                        <a:pt x="3396" y="366"/>
                      </a:lnTo>
                      <a:lnTo>
                        <a:pt x="3392" y="364"/>
                      </a:lnTo>
                      <a:lnTo>
                        <a:pt x="3388" y="366"/>
                      </a:lnTo>
                      <a:lnTo>
                        <a:pt x="3395" y="358"/>
                      </a:lnTo>
                      <a:lnTo>
                        <a:pt x="3397" y="352"/>
                      </a:lnTo>
                      <a:lnTo>
                        <a:pt x="3399" y="348"/>
                      </a:lnTo>
                      <a:lnTo>
                        <a:pt x="3403" y="343"/>
                      </a:lnTo>
                      <a:lnTo>
                        <a:pt x="3402" y="337"/>
                      </a:lnTo>
                      <a:lnTo>
                        <a:pt x="3404" y="332"/>
                      </a:lnTo>
                      <a:lnTo>
                        <a:pt x="3400" y="321"/>
                      </a:lnTo>
                      <a:lnTo>
                        <a:pt x="3402" y="317"/>
                      </a:lnTo>
                      <a:lnTo>
                        <a:pt x="3402" y="312"/>
                      </a:lnTo>
                      <a:lnTo>
                        <a:pt x="3403" y="306"/>
                      </a:lnTo>
                      <a:lnTo>
                        <a:pt x="3400" y="305"/>
                      </a:lnTo>
                      <a:lnTo>
                        <a:pt x="3395" y="301"/>
                      </a:lnTo>
                      <a:lnTo>
                        <a:pt x="3384" y="306"/>
                      </a:lnTo>
                      <a:lnTo>
                        <a:pt x="3387" y="301"/>
                      </a:lnTo>
                      <a:lnTo>
                        <a:pt x="3380" y="305"/>
                      </a:lnTo>
                      <a:lnTo>
                        <a:pt x="3374" y="309"/>
                      </a:lnTo>
                      <a:lnTo>
                        <a:pt x="3370" y="314"/>
                      </a:lnTo>
                      <a:lnTo>
                        <a:pt x="3368" y="320"/>
                      </a:lnTo>
                      <a:lnTo>
                        <a:pt x="3362" y="324"/>
                      </a:lnTo>
                      <a:lnTo>
                        <a:pt x="3360" y="329"/>
                      </a:lnTo>
                      <a:lnTo>
                        <a:pt x="3357" y="328"/>
                      </a:lnTo>
                      <a:lnTo>
                        <a:pt x="3349" y="316"/>
                      </a:lnTo>
                      <a:lnTo>
                        <a:pt x="3343" y="312"/>
                      </a:lnTo>
                      <a:lnTo>
                        <a:pt x="3339" y="310"/>
                      </a:lnTo>
                      <a:lnTo>
                        <a:pt x="3332" y="313"/>
                      </a:lnTo>
                      <a:lnTo>
                        <a:pt x="3327" y="313"/>
                      </a:lnTo>
                      <a:lnTo>
                        <a:pt x="3323" y="312"/>
                      </a:lnTo>
                      <a:lnTo>
                        <a:pt x="3312" y="312"/>
                      </a:lnTo>
                      <a:lnTo>
                        <a:pt x="3307" y="308"/>
                      </a:lnTo>
                      <a:lnTo>
                        <a:pt x="3292" y="321"/>
                      </a:lnTo>
                      <a:lnTo>
                        <a:pt x="3285" y="321"/>
                      </a:lnTo>
                      <a:lnTo>
                        <a:pt x="3290" y="320"/>
                      </a:lnTo>
                      <a:lnTo>
                        <a:pt x="3296" y="314"/>
                      </a:lnTo>
                      <a:lnTo>
                        <a:pt x="3301" y="312"/>
                      </a:lnTo>
                      <a:lnTo>
                        <a:pt x="3301" y="306"/>
                      </a:lnTo>
                      <a:lnTo>
                        <a:pt x="3307" y="305"/>
                      </a:lnTo>
                      <a:lnTo>
                        <a:pt x="3312" y="306"/>
                      </a:lnTo>
                      <a:lnTo>
                        <a:pt x="3312" y="303"/>
                      </a:lnTo>
                      <a:lnTo>
                        <a:pt x="3317" y="301"/>
                      </a:lnTo>
                      <a:lnTo>
                        <a:pt x="3323" y="301"/>
                      </a:lnTo>
                      <a:lnTo>
                        <a:pt x="3328" y="291"/>
                      </a:lnTo>
                      <a:lnTo>
                        <a:pt x="3336" y="294"/>
                      </a:lnTo>
                      <a:lnTo>
                        <a:pt x="3346" y="294"/>
                      </a:lnTo>
                      <a:lnTo>
                        <a:pt x="3362" y="295"/>
                      </a:lnTo>
                      <a:lnTo>
                        <a:pt x="3366" y="294"/>
                      </a:lnTo>
                      <a:lnTo>
                        <a:pt x="3373" y="289"/>
                      </a:lnTo>
                      <a:lnTo>
                        <a:pt x="3384" y="272"/>
                      </a:lnTo>
                      <a:lnTo>
                        <a:pt x="3389" y="270"/>
                      </a:lnTo>
                      <a:lnTo>
                        <a:pt x="3389" y="257"/>
                      </a:lnTo>
                      <a:lnTo>
                        <a:pt x="3395" y="253"/>
                      </a:lnTo>
                      <a:lnTo>
                        <a:pt x="3407" y="244"/>
                      </a:lnTo>
                      <a:lnTo>
                        <a:pt x="3407" y="240"/>
                      </a:lnTo>
                      <a:lnTo>
                        <a:pt x="3408" y="238"/>
                      </a:lnTo>
                      <a:lnTo>
                        <a:pt x="3408" y="226"/>
                      </a:lnTo>
                      <a:lnTo>
                        <a:pt x="3406" y="223"/>
                      </a:lnTo>
                      <a:lnTo>
                        <a:pt x="3404" y="223"/>
                      </a:lnTo>
                      <a:lnTo>
                        <a:pt x="3399" y="221"/>
                      </a:lnTo>
                      <a:lnTo>
                        <a:pt x="3393" y="218"/>
                      </a:lnTo>
                      <a:lnTo>
                        <a:pt x="3392" y="219"/>
                      </a:lnTo>
                      <a:lnTo>
                        <a:pt x="3393" y="218"/>
                      </a:lnTo>
                      <a:lnTo>
                        <a:pt x="3393" y="217"/>
                      </a:lnTo>
                      <a:lnTo>
                        <a:pt x="3388" y="217"/>
                      </a:lnTo>
                      <a:lnTo>
                        <a:pt x="3388" y="217"/>
                      </a:lnTo>
                      <a:lnTo>
                        <a:pt x="3388" y="217"/>
                      </a:lnTo>
                      <a:lnTo>
                        <a:pt x="3385" y="213"/>
                      </a:lnTo>
                      <a:lnTo>
                        <a:pt x="3396" y="213"/>
                      </a:lnTo>
                      <a:lnTo>
                        <a:pt x="3402" y="211"/>
                      </a:lnTo>
                      <a:lnTo>
                        <a:pt x="3400" y="207"/>
                      </a:lnTo>
                      <a:lnTo>
                        <a:pt x="3391" y="202"/>
                      </a:lnTo>
                      <a:lnTo>
                        <a:pt x="3374" y="196"/>
                      </a:lnTo>
                      <a:lnTo>
                        <a:pt x="3369" y="196"/>
                      </a:lnTo>
                      <a:lnTo>
                        <a:pt x="3361" y="195"/>
                      </a:lnTo>
                      <a:lnTo>
                        <a:pt x="3354" y="195"/>
                      </a:lnTo>
                      <a:lnTo>
                        <a:pt x="3339" y="199"/>
                      </a:lnTo>
                      <a:lnTo>
                        <a:pt x="3328" y="199"/>
                      </a:lnTo>
                      <a:lnTo>
                        <a:pt x="3317" y="203"/>
                      </a:lnTo>
                      <a:lnTo>
                        <a:pt x="3309" y="209"/>
                      </a:lnTo>
                      <a:lnTo>
                        <a:pt x="3288" y="218"/>
                      </a:lnTo>
                      <a:lnTo>
                        <a:pt x="3267" y="233"/>
                      </a:lnTo>
                      <a:lnTo>
                        <a:pt x="3248" y="252"/>
                      </a:lnTo>
                      <a:lnTo>
                        <a:pt x="3237" y="259"/>
                      </a:lnTo>
                      <a:lnTo>
                        <a:pt x="3233" y="264"/>
                      </a:lnTo>
                      <a:lnTo>
                        <a:pt x="3228" y="267"/>
                      </a:lnTo>
                      <a:lnTo>
                        <a:pt x="3209" y="286"/>
                      </a:lnTo>
                      <a:lnTo>
                        <a:pt x="3205" y="289"/>
                      </a:lnTo>
                      <a:lnTo>
                        <a:pt x="3199" y="294"/>
                      </a:lnTo>
                      <a:lnTo>
                        <a:pt x="3193" y="303"/>
                      </a:lnTo>
                      <a:lnTo>
                        <a:pt x="3187" y="309"/>
                      </a:lnTo>
                      <a:lnTo>
                        <a:pt x="3186" y="314"/>
                      </a:lnTo>
                      <a:lnTo>
                        <a:pt x="3167" y="335"/>
                      </a:lnTo>
                      <a:lnTo>
                        <a:pt x="3152" y="362"/>
                      </a:lnTo>
                      <a:lnTo>
                        <a:pt x="3148" y="367"/>
                      </a:lnTo>
                      <a:lnTo>
                        <a:pt x="3145" y="377"/>
                      </a:lnTo>
                      <a:lnTo>
                        <a:pt x="3145" y="379"/>
                      </a:lnTo>
                      <a:lnTo>
                        <a:pt x="3143" y="385"/>
                      </a:lnTo>
                      <a:lnTo>
                        <a:pt x="3134" y="407"/>
                      </a:lnTo>
                      <a:lnTo>
                        <a:pt x="3129" y="412"/>
                      </a:lnTo>
                      <a:lnTo>
                        <a:pt x="3129" y="417"/>
                      </a:lnTo>
                      <a:lnTo>
                        <a:pt x="3129" y="423"/>
                      </a:lnTo>
                      <a:lnTo>
                        <a:pt x="3125" y="428"/>
                      </a:lnTo>
                      <a:lnTo>
                        <a:pt x="3122" y="434"/>
                      </a:lnTo>
                      <a:lnTo>
                        <a:pt x="3119" y="444"/>
                      </a:lnTo>
                      <a:lnTo>
                        <a:pt x="3114" y="455"/>
                      </a:lnTo>
                      <a:lnTo>
                        <a:pt x="3109" y="459"/>
                      </a:lnTo>
                      <a:lnTo>
                        <a:pt x="3088" y="478"/>
                      </a:lnTo>
                      <a:lnTo>
                        <a:pt x="3083" y="480"/>
                      </a:lnTo>
                      <a:lnTo>
                        <a:pt x="3080" y="485"/>
                      </a:lnTo>
                      <a:lnTo>
                        <a:pt x="3077" y="488"/>
                      </a:lnTo>
                      <a:lnTo>
                        <a:pt x="3073" y="492"/>
                      </a:lnTo>
                      <a:lnTo>
                        <a:pt x="3077" y="488"/>
                      </a:lnTo>
                      <a:lnTo>
                        <a:pt x="3079" y="482"/>
                      </a:lnTo>
                      <a:lnTo>
                        <a:pt x="3081" y="477"/>
                      </a:lnTo>
                      <a:lnTo>
                        <a:pt x="3087" y="466"/>
                      </a:lnTo>
                      <a:lnTo>
                        <a:pt x="3091" y="461"/>
                      </a:lnTo>
                      <a:lnTo>
                        <a:pt x="3096" y="457"/>
                      </a:lnTo>
                      <a:lnTo>
                        <a:pt x="3100" y="451"/>
                      </a:lnTo>
                      <a:lnTo>
                        <a:pt x="3103" y="442"/>
                      </a:lnTo>
                      <a:lnTo>
                        <a:pt x="3105" y="425"/>
                      </a:lnTo>
                      <a:lnTo>
                        <a:pt x="3117" y="415"/>
                      </a:lnTo>
                      <a:lnTo>
                        <a:pt x="3117" y="411"/>
                      </a:lnTo>
                      <a:lnTo>
                        <a:pt x="3118" y="405"/>
                      </a:lnTo>
                      <a:lnTo>
                        <a:pt x="3121" y="400"/>
                      </a:lnTo>
                      <a:lnTo>
                        <a:pt x="3125" y="394"/>
                      </a:lnTo>
                      <a:lnTo>
                        <a:pt x="3128" y="386"/>
                      </a:lnTo>
                      <a:lnTo>
                        <a:pt x="3129" y="370"/>
                      </a:lnTo>
                      <a:lnTo>
                        <a:pt x="3129" y="359"/>
                      </a:lnTo>
                      <a:lnTo>
                        <a:pt x="3124" y="359"/>
                      </a:lnTo>
                      <a:lnTo>
                        <a:pt x="3118" y="355"/>
                      </a:lnTo>
                      <a:lnTo>
                        <a:pt x="3113" y="354"/>
                      </a:lnTo>
                      <a:lnTo>
                        <a:pt x="3106" y="356"/>
                      </a:lnTo>
                      <a:lnTo>
                        <a:pt x="3090" y="352"/>
                      </a:lnTo>
                      <a:lnTo>
                        <a:pt x="3084" y="352"/>
                      </a:lnTo>
                      <a:lnTo>
                        <a:pt x="3079" y="354"/>
                      </a:lnTo>
                      <a:lnTo>
                        <a:pt x="3073" y="356"/>
                      </a:lnTo>
                      <a:lnTo>
                        <a:pt x="3064" y="359"/>
                      </a:lnTo>
                      <a:lnTo>
                        <a:pt x="3068" y="354"/>
                      </a:lnTo>
                      <a:lnTo>
                        <a:pt x="3057" y="352"/>
                      </a:lnTo>
                      <a:lnTo>
                        <a:pt x="3052" y="354"/>
                      </a:lnTo>
                      <a:lnTo>
                        <a:pt x="3054" y="351"/>
                      </a:lnTo>
                      <a:lnTo>
                        <a:pt x="3071" y="351"/>
                      </a:lnTo>
                      <a:lnTo>
                        <a:pt x="3076" y="352"/>
                      </a:lnTo>
                      <a:lnTo>
                        <a:pt x="3081" y="351"/>
                      </a:lnTo>
                      <a:lnTo>
                        <a:pt x="3086" y="351"/>
                      </a:lnTo>
                      <a:lnTo>
                        <a:pt x="3091" y="350"/>
                      </a:lnTo>
                      <a:lnTo>
                        <a:pt x="3102" y="352"/>
                      </a:lnTo>
                      <a:lnTo>
                        <a:pt x="3107" y="352"/>
                      </a:lnTo>
                      <a:lnTo>
                        <a:pt x="3113" y="351"/>
                      </a:lnTo>
                      <a:lnTo>
                        <a:pt x="3118" y="352"/>
                      </a:lnTo>
                      <a:lnTo>
                        <a:pt x="3124" y="356"/>
                      </a:lnTo>
                      <a:lnTo>
                        <a:pt x="3132" y="356"/>
                      </a:lnTo>
                      <a:lnTo>
                        <a:pt x="3141" y="341"/>
                      </a:lnTo>
                      <a:lnTo>
                        <a:pt x="3141" y="337"/>
                      </a:lnTo>
                      <a:lnTo>
                        <a:pt x="3145" y="325"/>
                      </a:lnTo>
                      <a:lnTo>
                        <a:pt x="3145" y="321"/>
                      </a:lnTo>
                      <a:lnTo>
                        <a:pt x="3145" y="316"/>
                      </a:lnTo>
                      <a:lnTo>
                        <a:pt x="3151" y="312"/>
                      </a:lnTo>
                      <a:lnTo>
                        <a:pt x="3151" y="299"/>
                      </a:lnTo>
                      <a:lnTo>
                        <a:pt x="3155" y="294"/>
                      </a:lnTo>
                      <a:lnTo>
                        <a:pt x="3161" y="283"/>
                      </a:lnTo>
                      <a:lnTo>
                        <a:pt x="3167" y="278"/>
                      </a:lnTo>
                      <a:lnTo>
                        <a:pt x="3167" y="272"/>
                      </a:lnTo>
                      <a:lnTo>
                        <a:pt x="3170" y="267"/>
                      </a:lnTo>
                      <a:lnTo>
                        <a:pt x="3175" y="264"/>
                      </a:lnTo>
                      <a:lnTo>
                        <a:pt x="3176" y="260"/>
                      </a:lnTo>
                      <a:lnTo>
                        <a:pt x="3174" y="256"/>
                      </a:lnTo>
                      <a:lnTo>
                        <a:pt x="3176" y="259"/>
                      </a:lnTo>
                      <a:lnTo>
                        <a:pt x="3178" y="261"/>
                      </a:lnTo>
                      <a:lnTo>
                        <a:pt x="3176" y="265"/>
                      </a:lnTo>
                      <a:lnTo>
                        <a:pt x="3180" y="261"/>
                      </a:lnTo>
                      <a:lnTo>
                        <a:pt x="3186" y="259"/>
                      </a:lnTo>
                      <a:lnTo>
                        <a:pt x="3186" y="253"/>
                      </a:lnTo>
                      <a:lnTo>
                        <a:pt x="3180" y="253"/>
                      </a:lnTo>
                      <a:lnTo>
                        <a:pt x="3187" y="251"/>
                      </a:lnTo>
                      <a:lnTo>
                        <a:pt x="3187" y="244"/>
                      </a:lnTo>
                      <a:lnTo>
                        <a:pt x="3198" y="240"/>
                      </a:lnTo>
                      <a:lnTo>
                        <a:pt x="3202" y="240"/>
                      </a:lnTo>
                      <a:lnTo>
                        <a:pt x="3209" y="234"/>
                      </a:lnTo>
                      <a:lnTo>
                        <a:pt x="3210" y="234"/>
                      </a:lnTo>
                      <a:lnTo>
                        <a:pt x="3214" y="230"/>
                      </a:lnTo>
                      <a:lnTo>
                        <a:pt x="3220" y="230"/>
                      </a:lnTo>
                      <a:lnTo>
                        <a:pt x="3225" y="226"/>
                      </a:lnTo>
                      <a:lnTo>
                        <a:pt x="3228" y="215"/>
                      </a:lnTo>
                      <a:lnTo>
                        <a:pt x="3228" y="210"/>
                      </a:lnTo>
                      <a:lnTo>
                        <a:pt x="3225" y="204"/>
                      </a:lnTo>
                      <a:lnTo>
                        <a:pt x="3227" y="196"/>
                      </a:lnTo>
                      <a:lnTo>
                        <a:pt x="3225" y="191"/>
                      </a:lnTo>
                      <a:lnTo>
                        <a:pt x="3225" y="185"/>
                      </a:lnTo>
                      <a:lnTo>
                        <a:pt x="3231" y="184"/>
                      </a:lnTo>
                      <a:lnTo>
                        <a:pt x="3231" y="175"/>
                      </a:lnTo>
                      <a:lnTo>
                        <a:pt x="3232" y="169"/>
                      </a:lnTo>
                      <a:lnTo>
                        <a:pt x="3240" y="161"/>
                      </a:lnTo>
                      <a:lnTo>
                        <a:pt x="3242" y="150"/>
                      </a:lnTo>
                      <a:lnTo>
                        <a:pt x="3248" y="150"/>
                      </a:lnTo>
                      <a:lnTo>
                        <a:pt x="3252" y="147"/>
                      </a:lnTo>
                      <a:lnTo>
                        <a:pt x="3248" y="149"/>
                      </a:lnTo>
                      <a:lnTo>
                        <a:pt x="3247" y="145"/>
                      </a:lnTo>
                      <a:lnTo>
                        <a:pt x="3251" y="141"/>
                      </a:lnTo>
                      <a:lnTo>
                        <a:pt x="3256" y="143"/>
                      </a:lnTo>
                      <a:lnTo>
                        <a:pt x="3262" y="141"/>
                      </a:lnTo>
                      <a:lnTo>
                        <a:pt x="3267" y="141"/>
                      </a:lnTo>
                      <a:lnTo>
                        <a:pt x="3275" y="130"/>
                      </a:lnTo>
                      <a:lnTo>
                        <a:pt x="3281" y="131"/>
                      </a:lnTo>
                      <a:lnTo>
                        <a:pt x="3286" y="128"/>
                      </a:lnTo>
                      <a:lnTo>
                        <a:pt x="3308" y="116"/>
                      </a:lnTo>
                      <a:lnTo>
                        <a:pt x="3313" y="118"/>
                      </a:lnTo>
                      <a:lnTo>
                        <a:pt x="3328" y="114"/>
                      </a:lnTo>
                      <a:lnTo>
                        <a:pt x="3345" y="107"/>
                      </a:lnTo>
                      <a:lnTo>
                        <a:pt x="3349" y="101"/>
                      </a:lnTo>
                      <a:lnTo>
                        <a:pt x="3360" y="103"/>
                      </a:lnTo>
                      <a:lnTo>
                        <a:pt x="3365" y="101"/>
                      </a:lnTo>
                      <a:lnTo>
                        <a:pt x="3370" y="97"/>
                      </a:lnTo>
                      <a:lnTo>
                        <a:pt x="3379" y="93"/>
                      </a:lnTo>
                      <a:lnTo>
                        <a:pt x="3388" y="92"/>
                      </a:lnTo>
                      <a:lnTo>
                        <a:pt x="3395" y="92"/>
                      </a:lnTo>
                      <a:lnTo>
                        <a:pt x="3399" y="89"/>
                      </a:lnTo>
                      <a:lnTo>
                        <a:pt x="3404" y="92"/>
                      </a:lnTo>
                      <a:lnTo>
                        <a:pt x="3406" y="89"/>
                      </a:lnTo>
                      <a:lnTo>
                        <a:pt x="3408" y="88"/>
                      </a:lnTo>
                      <a:lnTo>
                        <a:pt x="3408" y="0"/>
                      </a:lnTo>
                      <a:lnTo>
                        <a:pt x="2525" y="0"/>
                      </a:lnTo>
                      <a:close/>
                      <a:moveTo>
                        <a:pt x="1674" y="369"/>
                      </a:moveTo>
                      <a:lnTo>
                        <a:pt x="1670" y="367"/>
                      </a:lnTo>
                      <a:lnTo>
                        <a:pt x="1664" y="362"/>
                      </a:lnTo>
                      <a:lnTo>
                        <a:pt x="1661" y="369"/>
                      </a:lnTo>
                      <a:lnTo>
                        <a:pt x="1661" y="374"/>
                      </a:lnTo>
                      <a:lnTo>
                        <a:pt x="1663" y="379"/>
                      </a:lnTo>
                      <a:lnTo>
                        <a:pt x="1663" y="385"/>
                      </a:lnTo>
                      <a:lnTo>
                        <a:pt x="1657" y="388"/>
                      </a:lnTo>
                      <a:lnTo>
                        <a:pt x="1652" y="389"/>
                      </a:lnTo>
                      <a:lnTo>
                        <a:pt x="1645" y="385"/>
                      </a:lnTo>
                      <a:lnTo>
                        <a:pt x="1644" y="381"/>
                      </a:lnTo>
                      <a:lnTo>
                        <a:pt x="1642" y="375"/>
                      </a:lnTo>
                      <a:lnTo>
                        <a:pt x="1641" y="364"/>
                      </a:lnTo>
                      <a:lnTo>
                        <a:pt x="1641" y="359"/>
                      </a:lnTo>
                      <a:lnTo>
                        <a:pt x="1644" y="355"/>
                      </a:lnTo>
                      <a:lnTo>
                        <a:pt x="1641" y="350"/>
                      </a:lnTo>
                      <a:lnTo>
                        <a:pt x="1644" y="343"/>
                      </a:lnTo>
                      <a:lnTo>
                        <a:pt x="1644" y="339"/>
                      </a:lnTo>
                      <a:lnTo>
                        <a:pt x="1644" y="335"/>
                      </a:lnTo>
                      <a:lnTo>
                        <a:pt x="1648" y="331"/>
                      </a:lnTo>
                      <a:lnTo>
                        <a:pt x="1649" y="326"/>
                      </a:lnTo>
                      <a:lnTo>
                        <a:pt x="1653" y="321"/>
                      </a:lnTo>
                      <a:lnTo>
                        <a:pt x="1659" y="317"/>
                      </a:lnTo>
                      <a:lnTo>
                        <a:pt x="1656" y="312"/>
                      </a:lnTo>
                      <a:lnTo>
                        <a:pt x="1652" y="312"/>
                      </a:lnTo>
                      <a:lnTo>
                        <a:pt x="1651" y="317"/>
                      </a:lnTo>
                      <a:lnTo>
                        <a:pt x="1646" y="322"/>
                      </a:lnTo>
                      <a:lnTo>
                        <a:pt x="1641" y="321"/>
                      </a:lnTo>
                      <a:lnTo>
                        <a:pt x="1644" y="312"/>
                      </a:lnTo>
                      <a:lnTo>
                        <a:pt x="1649" y="305"/>
                      </a:lnTo>
                      <a:lnTo>
                        <a:pt x="1655" y="294"/>
                      </a:lnTo>
                      <a:lnTo>
                        <a:pt x="1649" y="283"/>
                      </a:lnTo>
                      <a:lnTo>
                        <a:pt x="1645" y="282"/>
                      </a:lnTo>
                      <a:lnTo>
                        <a:pt x="1636" y="290"/>
                      </a:lnTo>
                      <a:lnTo>
                        <a:pt x="1633" y="299"/>
                      </a:lnTo>
                      <a:lnTo>
                        <a:pt x="1627" y="305"/>
                      </a:lnTo>
                      <a:lnTo>
                        <a:pt x="1626" y="303"/>
                      </a:lnTo>
                      <a:lnTo>
                        <a:pt x="1626" y="298"/>
                      </a:lnTo>
                      <a:lnTo>
                        <a:pt x="1625" y="294"/>
                      </a:lnTo>
                      <a:lnTo>
                        <a:pt x="1625" y="287"/>
                      </a:lnTo>
                      <a:lnTo>
                        <a:pt x="1629" y="278"/>
                      </a:lnTo>
                      <a:lnTo>
                        <a:pt x="1629" y="272"/>
                      </a:lnTo>
                      <a:lnTo>
                        <a:pt x="1625" y="261"/>
                      </a:lnTo>
                      <a:lnTo>
                        <a:pt x="1619" y="256"/>
                      </a:lnTo>
                      <a:lnTo>
                        <a:pt x="1614" y="260"/>
                      </a:lnTo>
                      <a:lnTo>
                        <a:pt x="1610" y="264"/>
                      </a:lnTo>
                      <a:lnTo>
                        <a:pt x="1609" y="260"/>
                      </a:lnTo>
                      <a:lnTo>
                        <a:pt x="1614" y="255"/>
                      </a:lnTo>
                      <a:lnTo>
                        <a:pt x="1615" y="249"/>
                      </a:lnTo>
                      <a:lnTo>
                        <a:pt x="1610" y="251"/>
                      </a:lnTo>
                      <a:lnTo>
                        <a:pt x="1604" y="248"/>
                      </a:lnTo>
                      <a:lnTo>
                        <a:pt x="1603" y="253"/>
                      </a:lnTo>
                      <a:lnTo>
                        <a:pt x="1596" y="268"/>
                      </a:lnTo>
                      <a:lnTo>
                        <a:pt x="1592" y="265"/>
                      </a:lnTo>
                      <a:lnTo>
                        <a:pt x="1585" y="263"/>
                      </a:lnTo>
                      <a:lnTo>
                        <a:pt x="1585" y="252"/>
                      </a:lnTo>
                      <a:lnTo>
                        <a:pt x="1581" y="245"/>
                      </a:lnTo>
                      <a:lnTo>
                        <a:pt x="1580" y="240"/>
                      </a:lnTo>
                      <a:lnTo>
                        <a:pt x="1575" y="234"/>
                      </a:lnTo>
                      <a:lnTo>
                        <a:pt x="1571" y="233"/>
                      </a:lnTo>
                      <a:lnTo>
                        <a:pt x="1565" y="227"/>
                      </a:lnTo>
                      <a:lnTo>
                        <a:pt x="1564" y="222"/>
                      </a:lnTo>
                      <a:lnTo>
                        <a:pt x="1562" y="217"/>
                      </a:lnTo>
                      <a:lnTo>
                        <a:pt x="1552" y="207"/>
                      </a:lnTo>
                      <a:lnTo>
                        <a:pt x="1547" y="202"/>
                      </a:lnTo>
                      <a:lnTo>
                        <a:pt x="1546" y="196"/>
                      </a:lnTo>
                      <a:lnTo>
                        <a:pt x="1543" y="192"/>
                      </a:lnTo>
                      <a:lnTo>
                        <a:pt x="1542" y="187"/>
                      </a:lnTo>
                      <a:lnTo>
                        <a:pt x="1553" y="181"/>
                      </a:lnTo>
                      <a:lnTo>
                        <a:pt x="1558" y="180"/>
                      </a:lnTo>
                      <a:lnTo>
                        <a:pt x="1562" y="175"/>
                      </a:lnTo>
                      <a:lnTo>
                        <a:pt x="1558" y="175"/>
                      </a:lnTo>
                      <a:lnTo>
                        <a:pt x="1553" y="175"/>
                      </a:lnTo>
                      <a:lnTo>
                        <a:pt x="1550" y="173"/>
                      </a:lnTo>
                      <a:lnTo>
                        <a:pt x="1545" y="176"/>
                      </a:lnTo>
                      <a:lnTo>
                        <a:pt x="1541" y="175"/>
                      </a:lnTo>
                      <a:lnTo>
                        <a:pt x="1535" y="172"/>
                      </a:lnTo>
                      <a:lnTo>
                        <a:pt x="1531" y="166"/>
                      </a:lnTo>
                      <a:lnTo>
                        <a:pt x="1526" y="164"/>
                      </a:lnTo>
                      <a:lnTo>
                        <a:pt x="1528" y="149"/>
                      </a:lnTo>
                      <a:lnTo>
                        <a:pt x="1535" y="143"/>
                      </a:lnTo>
                      <a:lnTo>
                        <a:pt x="1535" y="142"/>
                      </a:lnTo>
                      <a:lnTo>
                        <a:pt x="1537" y="131"/>
                      </a:lnTo>
                      <a:lnTo>
                        <a:pt x="1539" y="126"/>
                      </a:lnTo>
                      <a:lnTo>
                        <a:pt x="1539" y="120"/>
                      </a:lnTo>
                      <a:lnTo>
                        <a:pt x="1542" y="111"/>
                      </a:lnTo>
                      <a:lnTo>
                        <a:pt x="1550" y="110"/>
                      </a:lnTo>
                      <a:lnTo>
                        <a:pt x="1556" y="114"/>
                      </a:lnTo>
                      <a:lnTo>
                        <a:pt x="1561" y="112"/>
                      </a:lnTo>
                      <a:lnTo>
                        <a:pt x="1571" y="112"/>
                      </a:lnTo>
                      <a:lnTo>
                        <a:pt x="1576" y="114"/>
                      </a:lnTo>
                      <a:lnTo>
                        <a:pt x="1587" y="120"/>
                      </a:lnTo>
                      <a:lnTo>
                        <a:pt x="1592" y="126"/>
                      </a:lnTo>
                      <a:lnTo>
                        <a:pt x="1598" y="122"/>
                      </a:lnTo>
                      <a:lnTo>
                        <a:pt x="1598" y="122"/>
                      </a:lnTo>
                      <a:lnTo>
                        <a:pt x="1599" y="127"/>
                      </a:lnTo>
                      <a:lnTo>
                        <a:pt x="1599" y="133"/>
                      </a:lnTo>
                      <a:lnTo>
                        <a:pt x="1604" y="138"/>
                      </a:lnTo>
                      <a:lnTo>
                        <a:pt x="1607" y="143"/>
                      </a:lnTo>
                      <a:lnTo>
                        <a:pt x="1607" y="149"/>
                      </a:lnTo>
                      <a:lnTo>
                        <a:pt x="1611" y="153"/>
                      </a:lnTo>
                      <a:lnTo>
                        <a:pt x="1611" y="158"/>
                      </a:lnTo>
                      <a:lnTo>
                        <a:pt x="1615" y="164"/>
                      </a:lnTo>
                      <a:lnTo>
                        <a:pt x="1618" y="173"/>
                      </a:lnTo>
                      <a:lnTo>
                        <a:pt x="1623" y="179"/>
                      </a:lnTo>
                      <a:lnTo>
                        <a:pt x="1621" y="183"/>
                      </a:lnTo>
                      <a:lnTo>
                        <a:pt x="1621" y="188"/>
                      </a:lnTo>
                      <a:lnTo>
                        <a:pt x="1619" y="191"/>
                      </a:lnTo>
                      <a:lnTo>
                        <a:pt x="1630" y="206"/>
                      </a:lnTo>
                      <a:lnTo>
                        <a:pt x="1633" y="217"/>
                      </a:lnTo>
                      <a:lnTo>
                        <a:pt x="1638" y="227"/>
                      </a:lnTo>
                      <a:lnTo>
                        <a:pt x="1637" y="233"/>
                      </a:lnTo>
                      <a:lnTo>
                        <a:pt x="1640" y="238"/>
                      </a:lnTo>
                      <a:lnTo>
                        <a:pt x="1637" y="244"/>
                      </a:lnTo>
                      <a:lnTo>
                        <a:pt x="1641" y="249"/>
                      </a:lnTo>
                      <a:lnTo>
                        <a:pt x="1644" y="255"/>
                      </a:lnTo>
                      <a:lnTo>
                        <a:pt x="1648" y="260"/>
                      </a:lnTo>
                      <a:lnTo>
                        <a:pt x="1649" y="270"/>
                      </a:lnTo>
                      <a:lnTo>
                        <a:pt x="1655" y="272"/>
                      </a:lnTo>
                      <a:lnTo>
                        <a:pt x="1657" y="278"/>
                      </a:lnTo>
                      <a:lnTo>
                        <a:pt x="1653" y="278"/>
                      </a:lnTo>
                      <a:lnTo>
                        <a:pt x="1653" y="282"/>
                      </a:lnTo>
                      <a:lnTo>
                        <a:pt x="1661" y="293"/>
                      </a:lnTo>
                      <a:lnTo>
                        <a:pt x="1665" y="303"/>
                      </a:lnTo>
                      <a:lnTo>
                        <a:pt x="1670" y="310"/>
                      </a:lnTo>
                      <a:lnTo>
                        <a:pt x="1675" y="314"/>
                      </a:lnTo>
                      <a:lnTo>
                        <a:pt x="1678" y="320"/>
                      </a:lnTo>
                      <a:lnTo>
                        <a:pt x="1675" y="325"/>
                      </a:lnTo>
                      <a:lnTo>
                        <a:pt x="1678" y="329"/>
                      </a:lnTo>
                      <a:lnTo>
                        <a:pt x="1672" y="335"/>
                      </a:lnTo>
                      <a:lnTo>
                        <a:pt x="1675" y="359"/>
                      </a:lnTo>
                      <a:lnTo>
                        <a:pt x="1675" y="364"/>
                      </a:lnTo>
                      <a:lnTo>
                        <a:pt x="1678" y="370"/>
                      </a:lnTo>
                      <a:lnTo>
                        <a:pt x="1674" y="369"/>
                      </a:lnTo>
                      <a:close/>
                      <a:moveTo>
                        <a:pt x="2740" y="303"/>
                      </a:moveTo>
                      <a:lnTo>
                        <a:pt x="2729" y="317"/>
                      </a:lnTo>
                      <a:lnTo>
                        <a:pt x="2718" y="316"/>
                      </a:lnTo>
                      <a:lnTo>
                        <a:pt x="2717" y="303"/>
                      </a:lnTo>
                      <a:lnTo>
                        <a:pt x="2711" y="303"/>
                      </a:lnTo>
                      <a:lnTo>
                        <a:pt x="2702" y="306"/>
                      </a:lnTo>
                      <a:lnTo>
                        <a:pt x="2696" y="314"/>
                      </a:lnTo>
                      <a:lnTo>
                        <a:pt x="2694" y="324"/>
                      </a:lnTo>
                      <a:lnTo>
                        <a:pt x="2687" y="326"/>
                      </a:lnTo>
                      <a:lnTo>
                        <a:pt x="2680" y="335"/>
                      </a:lnTo>
                      <a:lnTo>
                        <a:pt x="2680" y="344"/>
                      </a:lnTo>
                      <a:lnTo>
                        <a:pt x="2685" y="350"/>
                      </a:lnTo>
                      <a:lnTo>
                        <a:pt x="2691" y="350"/>
                      </a:lnTo>
                      <a:lnTo>
                        <a:pt x="2695" y="350"/>
                      </a:lnTo>
                      <a:lnTo>
                        <a:pt x="2710" y="355"/>
                      </a:lnTo>
                      <a:lnTo>
                        <a:pt x="2717" y="364"/>
                      </a:lnTo>
                      <a:lnTo>
                        <a:pt x="2595" y="480"/>
                      </a:lnTo>
                      <a:lnTo>
                        <a:pt x="2557" y="440"/>
                      </a:lnTo>
                      <a:lnTo>
                        <a:pt x="2562" y="411"/>
                      </a:lnTo>
                      <a:lnTo>
                        <a:pt x="2574" y="423"/>
                      </a:lnTo>
                      <a:lnTo>
                        <a:pt x="2592" y="407"/>
                      </a:lnTo>
                      <a:lnTo>
                        <a:pt x="2597" y="411"/>
                      </a:lnTo>
                      <a:lnTo>
                        <a:pt x="2603" y="411"/>
                      </a:lnTo>
                      <a:lnTo>
                        <a:pt x="2612" y="400"/>
                      </a:lnTo>
                      <a:lnTo>
                        <a:pt x="2615" y="386"/>
                      </a:lnTo>
                      <a:lnTo>
                        <a:pt x="2615" y="385"/>
                      </a:lnTo>
                      <a:lnTo>
                        <a:pt x="2737" y="270"/>
                      </a:lnTo>
                      <a:lnTo>
                        <a:pt x="2745" y="272"/>
                      </a:lnTo>
                      <a:lnTo>
                        <a:pt x="2751" y="280"/>
                      </a:lnTo>
                      <a:lnTo>
                        <a:pt x="2752" y="290"/>
                      </a:lnTo>
                      <a:lnTo>
                        <a:pt x="2740" y="303"/>
                      </a:lnTo>
                      <a:close/>
                      <a:moveTo>
                        <a:pt x="3397" y="123"/>
                      </a:moveTo>
                      <a:lnTo>
                        <a:pt x="3387" y="126"/>
                      </a:lnTo>
                      <a:lnTo>
                        <a:pt x="3377" y="124"/>
                      </a:lnTo>
                      <a:lnTo>
                        <a:pt x="3372" y="126"/>
                      </a:lnTo>
                      <a:lnTo>
                        <a:pt x="3366" y="130"/>
                      </a:lnTo>
                      <a:lnTo>
                        <a:pt x="3361" y="133"/>
                      </a:lnTo>
                      <a:lnTo>
                        <a:pt x="3360" y="138"/>
                      </a:lnTo>
                      <a:lnTo>
                        <a:pt x="3365" y="141"/>
                      </a:lnTo>
                      <a:lnTo>
                        <a:pt x="3370" y="139"/>
                      </a:lnTo>
                      <a:lnTo>
                        <a:pt x="3374" y="141"/>
                      </a:lnTo>
                      <a:lnTo>
                        <a:pt x="3380" y="141"/>
                      </a:lnTo>
                      <a:lnTo>
                        <a:pt x="3395" y="142"/>
                      </a:lnTo>
                      <a:lnTo>
                        <a:pt x="3406" y="145"/>
                      </a:lnTo>
                      <a:lnTo>
                        <a:pt x="3408" y="146"/>
                      </a:lnTo>
                      <a:lnTo>
                        <a:pt x="3408" y="122"/>
                      </a:lnTo>
                      <a:lnTo>
                        <a:pt x="3406" y="122"/>
                      </a:lnTo>
                      <a:lnTo>
                        <a:pt x="3397" y="123"/>
                      </a:lnTo>
                      <a:close/>
                      <a:moveTo>
                        <a:pt x="2483" y="709"/>
                      </a:moveTo>
                      <a:lnTo>
                        <a:pt x="2494" y="713"/>
                      </a:lnTo>
                      <a:lnTo>
                        <a:pt x="2500" y="712"/>
                      </a:lnTo>
                      <a:lnTo>
                        <a:pt x="2508" y="701"/>
                      </a:lnTo>
                      <a:lnTo>
                        <a:pt x="2508" y="706"/>
                      </a:lnTo>
                      <a:lnTo>
                        <a:pt x="2502" y="710"/>
                      </a:lnTo>
                      <a:lnTo>
                        <a:pt x="2508" y="716"/>
                      </a:lnTo>
                      <a:lnTo>
                        <a:pt x="2509" y="714"/>
                      </a:lnTo>
                      <a:lnTo>
                        <a:pt x="2512" y="709"/>
                      </a:lnTo>
                      <a:lnTo>
                        <a:pt x="2520" y="694"/>
                      </a:lnTo>
                      <a:lnTo>
                        <a:pt x="2515" y="691"/>
                      </a:lnTo>
                      <a:lnTo>
                        <a:pt x="2516" y="686"/>
                      </a:lnTo>
                      <a:lnTo>
                        <a:pt x="2510" y="687"/>
                      </a:lnTo>
                      <a:lnTo>
                        <a:pt x="2509" y="694"/>
                      </a:lnTo>
                      <a:lnTo>
                        <a:pt x="2506" y="687"/>
                      </a:lnTo>
                      <a:lnTo>
                        <a:pt x="2501" y="686"/>
                      </a:lnTo>
                      <a:lnTo>
                        <a:pt x="2501" y="682"/>
                      </a:lnTo>
                      <a:lnTo>
                        <a:pt x="2500" y="679"/>
                      </a:lnTo>
                      <a:lnTo>
                        <a:pt x="2496" y="679"/>
                      </a:lnTo>
                      <a:lnTo>
                        <a:pt x="2490" y="683"/>
                      </a:lnTo>
                      <a:lnTo>
                        <a:pt x="2489" y="689"/>
                      </a:lnTo>
                      <a:lnTo>
                        <a:pt x="2478" y="683"/>
                      </a:lnTo>
                      <a:lnTo>
                        <a:pt x="2478" y="682"/>
                      </a:lnTo>
                      <a:lnTo>
                        <a:pt x="2474" y="683"/>
                      </a:lnTo>
                      <a:lnTo>
                        <a:pt x="2467" y="686"/>
                      </a:lnTo>
                      <a:lnTo>
                        <a:pt x="2463" y="690"/>
                      </a:lnTo>
                      <a:lnTo>
                        <a:pt x="2464" y="694"/>
                      </a:lnTo>
                      <a:lnTo>
                        <a:pt x="2463" y="695"/>
                      </a:lnTo>
                      <a:lnTo>
                        <a:pt x="2458" y="694"/>
                      </a:lnTo>
                      <a:lnTo>
                        <a:pt x="2453" y="697"/>
                      </a:lnTo>
                      <a:lnTo>
                        <a:pt x="2448" y="691"/>
                      </a:lnTo>
                      <a:lnTo>
                        <a:pt x="2449" y="686"/>
                      </a:lnTo>
                      <a:lnTo>
                        <a:pt x="2444" y="687"/>
                      </a:lnTo>
                      <a:lnTo>
                        <a:pt x="2440" y="691"/>
                      </a:lnTo>
                      <a:lnTo>
                        <a:pt x="2429" y="690"/>
                      </a:lnTo>
                      <a:lnTo>
                        <a:pt x="2426" y="695"/>
                      </a:lnTo>
                      <a:lnTo>
                        <a:pt x="2436" y="699"/>
                      </a:lnTo>
                      <a:lnTo>
                        <a:pt x="2441" y="699"/>
                      </a:lnTo>
                      <a:lnTo>
                        <a:pt x="2447" y="701"/>
                      </a:lnTo>
                      <a:lnTo>
                        <a:pt x="2458" y="701"/>
                      </a:lnTo>
                      <a:lnTo>
                        <a:pt x="2462" y="702"/>
                      </a:lnTo>
                      <a:lnTo>
                        <a:pt x="2467" y="702"/>
                      </a:lnTo>
                      <a:lnTo>
                        <a:pt x="2474" y="705"/>
                      </a:lnTo>
                      <a:lnTo>
                        <a:pt x="2478" y="705"/>
                      </a:lnTo>
                      <a:lnTo>
                        <a:pt x="2483" y="709"/>
                      </a:lnTo>
                      <a:close/>
                      <a:moveTo>
                        <a:pt x="2413" y="694"/>
                      </a:moveTo>
                      <a:lnTo>
                        <a:pt x="2414" y="699"/>
                      </a:lnTo>
                      <a:lnTo>
                        <a:pt x="2420" y="699"/>
                      </a:lnTo>
                      <a:lnTo>
                        <a:pt x="2424" y="695"/>
                      </a:lnTo>
                      <a:lnTo>
                        <a:pt x="2418" y="690"/>
                      </a:lnTo>
                      <a:lnTo>
                        <a:pt x="2413" y="694"/>
                      </a:lnTo>
                      <a:close/>
                      <a:moveTo>
                        <a:pt x="2380" y="670"/>
                      </a:moveTo>
                      <a:lnTo>
                        <a:pt x="2376" y="670"/>
                      </a:lnTo>
                      <a:lnTo>
                        <a:pt x="2372" y="670"/>
                      </a:lnTo>
                      <a:lnTo>
                        <a:pt x="2373" y="675"/>
                      </a:lnTo>
                      <a:lnTo>
                        <a:pt x="2382" y="685"/>
                      </a:lnTo>
                      <a:lnTo>
                        <a:pt x="2386" y="686"/>
                      </a:lnTo>
                      <a:lnTo>
                        <a:pt x="2387" y="679"/>
                      </a:lnTo>
                      <a:lnTo>
                        <a:pt x="2391" y="674"/>
                      </a:lnTo>
                      <a:lnTo>
                        <a:pt x="2386" y="671"/>
                      </a:lnTo>
                      <a:lnTo>
                        <a:pt x="2380" y="670"/>
                      </a:lnTo>
                      <a:close/>
                      <a:moveTo>
                        <a:pt x="209" y="335"/>
                      </a:moveTo>
                      <a:lnTo>
                        <a:pt x="210" y="329"/>
                      </a:lnTo>
                      <a:lnTo>
                        <a:pt x="205" y="332"/>
                      </a:lnTo>
                      <a:lnTo>
                        <a:pt x="202" y="337"/>
                      </a:lnTo>
                      <a:lnTo>
                        <a:pt x="202" y="325"/>
                      </a:lnTo>
                      <a:lnTo>
                        <a:pt x="198" y="320"/>
                      </a:lnTo>
                      <a:lnTo>
                        <a:pt x="203" y="316"/>
                      </a:lnTo>
                      <a:lnTo>
                        <a:pt x="198" y="303"/>
                      </a:lnTo>
                      <a:lnTo>
                        <a:pt x="194" y="299"/>
                      </a:lnTo>
                      <a:lnTo>
                        <a:pt x="198" y="294"/>
                      </a:lnTo>
                      <a:lnTo>
                        <a:pt x="198" y="289"/>
                      </a:lnTo>
                      <a:lnTo>
                        <a:pt x="193" y="286"/>
                      </a:lnTo>
                      <a:lnTo>
                        <a:pt x="191" y="280"/>
                      </a:lnTo>
                      <a:lnTo>
                        <a:pt x="193" y="278"/>
                      </a:lnTo>
                      <a:lnTo>
                        <a:pt x="187" y="275"/>
                      </a:lnTo>
                      <a:lnTo>
                        <a:pt x="184" y="270"/>
                      </a:lnTo>
                      <a:lnTo>
                        <a:pt x="179" y="267"/>
                      </a:lnTo>
                      <a:lnTo>
                        <a:pt x="174" y="261"/>
                      </a:lnTo>
                      <a:lnTo>
                        <a:pt x="168" y="260"/>
                      </a:lnTo>
                      <a:lnTo>
                        <a:pt x="163" y="255"/>
                      </a:lnTo>
                      <a:lnTo>
                        <a:pt x="159" y="249"/>
                      </a:lnTo>
                      <a:lnTo>
                        <a:pt x="155" y="244"/>
                      </a:lnTo>
                      <a:lnTo>
                        <a:pt x="152" y="240"/>
                      </a:lnTo>
                      <a:lnTo>
                        <a:pt x="152" y="234"/>
                      </a:lnTo>
                      <a:lnTo>
                        <a:pt x="149" y="227"/>
                      </a:lnTo>
                      <a:lnTo>
                        <a:pt x="155" y="229"/>
                      </a:lnTo>
                      <a:lnTo>
                        <a:pt x="155" y="225"/>
                      </a:lnTo>
                      <a:lnTo>
                        <a:pt x="149" y="214"/>
                      </a:lnTo>
                      <a:lnTo>
                        <a:pt x="145" y="203"/>
                      </a:lnTo>
                      <a:lnTo>
                        <a:pt x="145" y="199"/>
                      </a:lnTo>
                      <a:lnTo>
                        <a:pt x="141" y="184"/>
                      </a:lnTo>
                      <a:lnTo>
                        <a:pt x="141" y="173"/>
                      </a:lnTo>
                      <a:lnTo>
                        <a:pt x="137" y="168"/>
                      </a:lnTo>
                      <a:lnTo>
                        <a:pt x="133" y="165"/>
                      </a:lnTo>
                      <a:lnTo>
                        <a:pt x="126" y="164"/>
                      </a:lnTo>
                      <a:lnTo>
                        <a:pt x="122" y="158"/>
                      </a:lnTo>
                      <a:lnTo>
                        <a:pt x="117" y="157"/>
                      </a:lnTo>
                      <a:lnTo>
                        <a:pt x="112" y="153"/>
                      </a:lnTo>
                      <a:lnTo>
                        <a:pt x="108" y="149"/>
                      </a:lnTo>
                      <a:lnTo>
                        <a:pt x="103" y="146"/>
                      </a:lnTo>
                      <a:lnTo>
                        <a:pt x="95" y="143"/>
                      </a:lnTo>
                      <a:lnTo>
                        <a:pt x="85" y="139"/>
                      </a:lnTo>
                      <a:lnTo>
                        <a:pt x="80" y="134"/>
                      </a:lnTo>
                      <a:lnTo>
                        <a:pt x="69" y="128"/>
                      </a:lnTo>
                      <a:lnTo>
                        <a:pt x="68" y="126"/>
                      </a:lnTo>
                      <a:lnTo>
                        <a:pt x="57" y="118"/>
                      </a:lnTo>
                      <a:lnTo>
                        <a:pt x="51" y="112"/>
                      </a:lnTo>
                      <a:lnTo>
                        <a:pt x="49" y="107"/>
                      </a:lnTo>
                      <a:lnTo>
                        <a:pt x="46" y="105"/>
                      </a:lnTo>
                      <a:lnTo>
                        <a:pt x="43" y="100"/>
                      </a:lnTo>
                      <a:lnTo>
                        <a:pt x="27" y="88"/>
                      </a:lnTo>
                      <a:lnTo>
                        <a:pt x="23" y="88"/>
                      </a:lnTo>
                      <a:lnTo>
                        <a:pt x="19" y="85"/>
                      </a:lnTo>
                      <a:lnTo>
                        <a:pt x="9" y="88"/>
                      </a:lnTo>
                      <a:lnTo>
                        <a:pt x="4" y="86"/>
                      </a:lnTo>
                      <a:lnTo>
                        <a:pt x="0" y="92"/>
                      </a:lnTo>
                      <a:lnTo>
                        <a:pt x="4" y="97"/>
                      </a:lnTo>
                      <a:lnTo>
                        <a:pt x="1" y="100"/>
                      </a:lnTo>
                      <a:lnTo>
                        <a:pt x="4" y="105"/>
                      </a:lnTo>
                      <a:lnTo>
                        <a:pt x="7" y="111"/>
                      </a:lnTo>
                      <a:lnTo>
                        <a:pt x="15" y="118"/>
                      </a:lnTo>
                      <a:lnTo>
                        <a:pt x="26" y="119"/>
                      </a:lnTo>
                      <a:lnTo>
                        <a:pt x="30" y="119"/>
                      </a:lnTo>
                      <a:lnTo>
                        <a:pt x="35" y="115"/>
                      </a:lnTo>
                      <a:lnTo>
                        <a:pt x="30" y="114"/>
                      </a:lnTo>
                      <a:lnTo>
                        <a:pt x="26" y="108"/>
                      </a:lnTo>
                      <a:lnTo>
                        <a:pt x="42" y="118"/>
                      </a:lnTo>
                      <a:lnTo>
                        <a:pt x="46" y="119"/>
                      </a:lnTo>
                      <a:lnTo>
                        <a:pt x="42" y="119"/>
                      </a:lnTo>
                      <a:lnTo>
                        <a:pt x="38" y="123"/>
                      </a:lnTo>
                      <a:lnTo>
                        <a:pt x="39" y="128"/>
                      </a:lnTo>
                      <a:lnTo>
                        <a:pt x="39" y="134"/>
                      </a:lnTo>
                      <a:lnTo>
                        <a:pt x="35" y="123"/>
                      </a:lnTo>
                      <a:lnTo>
                        <a:pt x="31" y="122"/>
                      </a:lnTo>
                      <a:lnTo>
                        <a:pt x="18" y="120"/>
                      </a:lnTo>
                      <a:lnTo>
                        <a:pt x="13" y="126"/>
                      </a:lnTo>
                      <a:lnTo>
                        <a:pt x="15" y="131"/>
                      </a:lnTo>
                      <a:lnTo>
                        <a:pt x="20" y="133"/>
                      </a:lnTo>
                      <a:lnTo>
                        <a:pt x="19" y="138"/>
                      </a:lnTo>
                      <a:lnTo>
                        <a:pt x="20" y="139"/>
                      </a:lnTo>
                      <a:lnTo>
                        <a:pt x="9" y="145"/>
                      </a:lnTo>
                      <a:lnTo>
                        <a:pt x="15" y="150"/>
                      </a:lnTo>
                      <a:lnTo>
                        <a:pt x="20" y="147"/>
                      </a:lnTo>
                      <a:lnTo>
                        <a:pt x="26" y="147"/>
                      </a:lnTo>
                      <a:lnTo>
                        <a:pt x="26" y="150"/>
                      </a:lnTo>
                      <a:lnTo>
                        <a:pt x="35" y="149"/>
                      </a:lnTo>
                      <a:lnTo>
                        <a:pt x="31" y="154"/>
                      </a:lnTo>
                      <a:lnTo>
                        <a:pt x="32" y="160"/>
                      </a:lnTo>
                      <a:lnTo>
                        <a:pt x="38" y="162"/>
                      </a:lnTo>
                      <a:lnTo>
                        <a:pt x="39" y="161"/>
                      </a:lnTo>
                      <a:lnTo>
                        <a:pt x="43" y="157"/>
                      </a:lnTo>
                      <a:lnTo>
                        <a:pt x="47" y="161"/>
                      </a:lnTo>
                      <a:lnTo>
                        <a:pt x="43" y="166"/>
                      </a:lnTo>
                      <a:lnTo>
                        <a:pt x="41" y="172"/>
                      </a:lnTo>
                      <a:lnTo>
                        <a:pt x="42" y="177"/>
                      </a:lnTo>
                      <a:lnTo>
                        <a:pt x="47" y="180"/>
                      </a:lnTo>
                      <a:lnTo>
                        <a:pt x="53" y="181"/>
                      </a:lnTo>
                      <a:lnTo>
                        <a:pt x="56" y="176"/>
                      </a:lnTo>
                      <a:lnTo>
                        <a:pt x="56" y="181"/>
                      </a:lnTo>
                      <a:lnTo>
                        <a:pt x="57" y="181"/>
                      </a:lnTo>
                      <a:lnTo>
                        <a:pt x="61" y="176"/>
                      </a:lnTo>
                      <a:lnTo>
                        <a:pt x="64" y="181"/>
                      </a:lnTo>
                      <a:lnTo>
                        <a:pt x="69" y="184"/>
                      </a:lnTo>
                      <a:lnTo>
                        <a:pt x="68" y="188"/>
                      </a:lnTo>
                      <a:lnTo>
                        <a:pt x="68" y="200"/>
                      </a:lnTo>
                      <a:lnTo>
                        <a:pt x="72" y="200"/>
                      </a:lnTo>
                      <a:lnTo>
                        <a:pt x="77" y="196"/>
                      </a:lnTo>
                      <a:lnTo>
                        <a:pt x="72" y="202"/>
                      </a:lnTo>
                      <a:lnTo>
                        <a:pt x="77" y="206"/>
                      </a:lnTo>
                      <a:lnTo>
                        <a:pt x="83" y="209"/>
                      </a:lnTo>
                      <a:lnTo>
                        <a:pt x="91" y="209"/>
                      </a:lnTo>
                      <a:lnTo>
                        <a:pt x="85" y="210"/>
                      </a:lnTo>
                      <a:lnTo>
                        <a:pt x="75" y="209"/>
                      </a:lnTo>
                      <a:lnTo>
                        <a:pt x="70" y="209"/>
                      </a:lnTo>
                      <a:lnTo>
                        <a:pt x="65" y="209"/>
                      </a:lnTo>
                      <a:lnTo>
                        <a:pt x="64" y="214"/>
                      </a:lnTo>
                      <a:lnTo>
                        <a:pt x="61" y="222"/>
                      </a:lnTo>
                      <a:lnTo>
                        <a:pt x="65" y="226"/>
                      </a:lnTo>
                      <a:lnTo>
                        <a:pt x="66" y="221"/>
                      </a:lnTo>
                      <a:lnTo>
                        <a:pt x="70" y="226"/>
                      </a:lnTo>
                      <a:lnTo>
                        <a:pt x="76" y="229"/>
                      </a:lnTo>
                      <a:lnTo>
                        <a:pt x="87" y="227"/>
                      </a:lnTo>
                      <a:lnTo>
                        <a:pt x="87" y="233"/>
                      </a:lnTo>
                      <a:lnTo>
                        <a:pt x="91" y="236"/>
                      </a:lnTo>
                      <a:lnTo>
                        <a:pt x="93" y="233"/>
                      </a:lnTo>
                      <a:lnTo>
                        <a:pt x="91" y="238"/>
                      </a:lnTo>
                      <a:lnTo>
                        <a:pt x="87" y="241"/>
                      </a:lnTo>
                      <a:lnTo>
                        <a:pt x="87" y="246"/>
                      </a:lnTo>
                      <a:lnTo>
                        <a:pt x="96" y="242"/>
                      </a:lnTo>
                      <a:lnTo>
                        <a:pt x="98" y="253"/>
                      </a:lnTo>
                      <a:lnTo>
                        <a:pt x="103" y="253"/>
                      </a:lnTo>
                      <a:lnTo>
                        <a:pt x="104" y="256"/>
                      </a:lnTo>
                      <a:lnTo>
                        <a:pt x="99" y="259"/>
                      </a:lnTo>
                      <a:lnTo>
                        <a:pt x="93" y="259"/>
                      </a:lnTo>
                      <a:lnTo>
                        <a:pt x="99" y="268"/>
                      </a:lnTo>
                      <a:lnTo>
                        <a:pt x="106" y="278"/>
                      </a:lnTo>
                      <a:lnTo>
                        <a:pt x="111" y="276"/>
                      </a:lnTo>
                      <a:lnTo>
                        <a:pt x="115" y="271"/>
                      </a:lnTo>
                      <a:lnTo>
                        <a:pt x="115" y="276"/>
                      </a:lnTo>
                      <a:lnTo>
                        <a:pt x="119" y="279"/>
                      </a:lnTo>
                      <a:lnTo>
                        <a:pt x="125" y="278"/>
                      </a:lnTo>
                      <a:lnTo>
                        <a:pt x="136" y="282"/>
                      </a:lnTo>
                      <a:lnTo>
                        <a:pt x="141" y="278"/>
                      </a:lnTo>
                      <a:lnTo>
                        <a:pt x="145" y="272"/>
                      </a:lnTo>
                      <a:lnTo>
                        <a:pt x="148" y="264"/>
                      </a:lnTo>
                      <a:lnTo>
                        <a:pt x="148" y="270"/>
                      </a:lnTo>
                      <a:lnTo>
                        <a:pt x="146" y="274"/>
                      </a:lnTo>
                      <a:lnTo>
                        <a:pt x="142" y="279"/>
                      </a:lnTo>
                      <a:lnTo>
                        <a:pt x="137" y="283"/>
                      </a:lnTo>
                      <a:lnTo>
                        <a:pt x="131" y="283"/>
                      </a:lnTo>
                      <a:lnTo>
                        <a:pt x="126" y="287"/>
                      </a:lnTo>
                      <a:lnTo>
                        <a:pt x="119" y="291"/>
                      </a:lnTo>
                      <a:lnTo>
                        <a:pt x="121" y="297"/>
                      </a:lnTo>
                      <a:lnTo>
                        <a:pt x="125" y="301"/>
                      </a:lnTo>
                      <a:lnTo>
                        <a:pt x="134" y="312"/>
                      </a:lnTo>
                      <a:lnTo>
                        <a:pt x="138" y="316"/>
                      </a:lnTo>
                      <a:lnTo>
                        <a:pt x="149" y="324"/>
                      </a:lnTo>
                      <a:lnTo>
                        <a:pt x="155" y="322"/>
                      </a:lnTo>
                      <a:lnTo>
                        <a:pt x="155" y="328"/>
                      </a:lnTo>
                      <a:lnTo>
                        <a:pt x="160" y="333"/>
                      </a:lnTo>
                      <a:lnTo>
                        <a:pt x="174" y="344"/>
                      </a:lnTo>
                      <a:lnTo>
                        <a:pt x="179" y="347"/>
                      </a:lnTo>
                      <a:lnTo>
                        <a:pt x="184" y="350"/>
                      </a:lnTo>
                      <a:lnTo>
                        <a:pt x="188" y="354"/>
                      </a:lnTo>
                      <a:lnTo>
                        <a:pt x="194" y="355"/>
                      </a:lnTo>
                      <a:lnTo>
                        <a:pt x="198" y="351"/>
                      </a:lnTo>
                      <a:lnTo>
                        <a:pt x="203" y="347"/>
                      </a:lnTo>
                      <a:lnTo>
                        <a:pt x="207" y="351"/>
                      </a:lnTo>
                      <a:lnTo>
                        <a:pt x="211" y="347"/>
                      </a:lnTo>
                      <a:lnTo>
                        <a:pt x="209" y="341"/>
                      </a:lnTo>
                      <a:lnTo>
                        <a:pt x="209" y="335"/>
                      </a:lnTo>
                      <a:close/>
                      <a:moveTo>
                        <a:pt x="41" y="44"/>
                      </a:moveTo>
                      <a:lnTo>
                        <a:pt x="45" y="44"/>
                      </a:lnTo>
                      <a:lnTo>
                        <a:pt x="45" y="39"/>
                      </a:lnTo>
                      <a:lnTo>
                        <a:pt x="46" y="34"/>
                      </a:lnTo>
                      <a:lnTo>
                        <a:pt x="45" y="23"/>
                      </a:lnTo>
                      <a:lnTo>
                        <a:pt x="41" y="24"/>
                      </a:lnTo>
                      <a:lnTo>
                        <a:pt x="35" y="27"/>
                      </a:lnTo>
                      <a:lnTo>
                        <a:pt x="37" y="32"/>
                      </a:lnTo>
                      <a:lnTo>
                        <a:pt x="35" y="38"/>
                      </a:lnTo>
                      <a:lnTo>
                        <a:pt x="41" y="44"/>
                      </a:lnTo>
                      <a:close/>
                      <a:moveTo>
                        <a:pt x="66" y="194"/>
                      </a:moveTo>
                      <a:lnTo>
                        <a:pt x="65" y="188"/>
                      </a:lnTo>
                      <a:lnTo>
                        <a:pt x="62" y="183"/>
                      </a:lnTo>
                      <a:lnTo>
                        <a:pt x="57" y="183"/>
                      </a:lnTo>
                      <a:lnTo>
                        <a:pt x="49" y="184"/>
                      </a:lnTo>
                      <a:lnTo>
                        <a:pt x="56" y="190"/>
                      </a:lnTo>
                      <a:lnTo>
                        <a:pt x="49" y="194"/>
                      </a:lnTo>
                      <a:lnTo>
                        <a:pt x="53" y="199"/>
                      </a:lnTo>
                      <a:lnTo>
                        <a:pt x="53" y="202"/>
                      </a:lnTo>
                      <a:lnTo>
                        <a:pt x="60" y="207"/>
                      </a:lnTo>
                      <a:lnTo>
                        <a:pt x="64" y="204"/>
                      </a:lnTo>
                      <a:lnTo>
                        <a:pt x="66" y="194"/>
                      </a:lnTo>
                      <a:close/>
                      <a:moveTo>
                        <a:pt x="80" y="232"/>
                      </a:moveTo>
                      <a:lnTo>
                        <a:pt x="76" y="234"/>
                      </a:lnTo>
                      <a:lnTo>
                        <a:pt x="79" y="240"/>
                      </a:lnTo>
                      <a:lnTo>
                        <a:pt x="84" y="241"/>
                      </a:lnTo>
                      <a:lnTo>
                        <a:pt x="85" y="236"/>
                      </a:lnTo>
                      <a:lnTo>
                        <a:pt x="83" y="232"/>
                      </a:lnTo>
                      <a:lnTo>
                        <a:pt x="80" y="232"/>
                      </a:lnTo>
                      <a:close/>
                      <a:moveTo>
                        <a:pt x="102" y="131"/>
                      </a:moveTo>
                      <a:lnTo>
                        <a:pt x="107" y="130"/>
                      </a:lnTo>
                      <a:lnTo>
                        <a:pt x="112" y="124"/>
                      </a:lnTo>
                      <a:lnTo>
                        <a:pt x="111" y="119"/>
                      </a:lnTo>
                      <a:lnTo>
                        <a:pt x="108" y="119"/>
                      </a:lnTo>
                      <a:lnTo>
                        <a:pt x="104" y="118"/>
                      </a:lnTo>
                      <a:lnTo>
                        <a:pt x="93" y="122"/>
                      </a:lnTo>
                      <a:lnTo>
                        <a:pt x="91" y="127"/>
                      </a:lnTo>
                      <a:lnTo>
                        <a:pt x="96" y="128"/>
                      </a:lnTo>
                      <a:lnTo>
                        <a:pt x="102" y="131"/>
                      </a:lnTo>
                      <a:close/>
                      <a:moveTo>
                        <a:pt x="142" y="183"/>
                      </a:moveTo>
                      <a:lnTo>
                        <a:pt x="146" y="194"/>
                      </a:lnTo>
                      <a:lnTo>
                        <a:pt x="146" y="199"/>
                      </a:lnTo>
                      <a:lnTo>
                        <a:pt x="148" y="199"/>
                      </a:lnTo>
                      <a:lnTo>
                        <a:pt x="148" y="194"/>
                      </a:lnTo>
                      <a:lnTo>
                        <a:pt x="146" y="188"/>
                      </a:lnTo>
                      <a:lnTo>
                        <a:pt x="152" y="184"/>
                      </a:lnTo>
                      <a:lnTo>
                        <a:pt x="150" y="179"/>
                      </a:lnTo>
                      <a:lnTo>
                        <a:pt x="149" y="175"/>
                      </a:lnTo>
                      <a:lnTo>
                        <a:pt x="144" y="177"/>
                      </a:lnTo>
                      <a:lnTo>
                        <a:pt x="142" y="183"/>
                      </a:lnTo>
                      <a:close/>
                      <a:moveTo>
                        <a:pt x="152" y="165"/>
                      </a:moveTo>
                      <a:lnTo>
                        <a:pt x="148" y="171"/>
                      </a:lnTo>
                      <a:lnTo>
                        <a:pt x="144" y="171"/>
                      </a:lnTo>
                      <a:lnTo>
                        <a:pt x="148" y="173"/>
                      </a:lnTo>
                      <a:lnTo>
                        <a:pt x="152" y="179"/>
                      </a:lnTo>
                      <a:lnTo>
                        <a:pt x="155" y="184"/>
                      </a:lnTo>
                      <a:lnTo>
                        <a:pt x="152" y="188"/>
                      </a:lnTo>
                      <a:lnTo>
                        <a:pt x="156" y="185"/>
                      </a:lnTo>
                      <a:lnTo>
                        <a:pt x="157" y="180"/>
                      </a:lnTo>
                      <a:lnTo>
                        <a:pt x="155" y="169"/>
                      </a:lnTo>
                      <a:lnTo>
                        <a:pt x="152" y="165"/>
                      </a:lnTo>
                      <a:close/>
                      <a:moveTo>
                        <a:pt x="157" y="196"/>
                      </a:moveTo>
                      <a:lnTo>
                        <a:pt x="159" y="200"/>
                      </a:lnTo>
                      <a:lnTo>
                        <a:pt x="163" y="195"/>
                      </a:lnTo>
                      <a:lnTo>
                        <a:pt x="160" y="188"/>
                      </a:lnTo>
                      <a:lnTo>
                        <a:pt x="156" y="192"/>
                      </a:lnTo>
                      <a:lnTo>
                        <a:pt x="157" y="196"/>
                      </a:lnTo>
                      <a:close/>
                      <a:moveTo>
                        <a:pt x="180" y="244"/>
                      </a:moveTo>
                      <a:lnTo>
                        <a:pt x="188" y="253"/>
                      </a:lnTo>
                      <a:lnTo>
                        <a:pt x="190" y="255"/>
                      </a:lnTo>
                      <a:lnTo>
                        <a:pt x="188" y="249"/>
                      </a:lnTo>
                      <a:lnTo>
                        <a:pt x="186" y="244"/>
                      </a:lnTo>
                      <a:lnTo>
                        <a:pt x="182" y="234"/>
                      </a:lnTo>
                      <a:lnTo>
                        <a:pt x="176" y="230"/>
                      </a:lnTo>
                      <a:lnTo>
                        <a:pt x="172" y="225"/>
                      </a:lnTo>
                      <a:lnTo>
                        <a:pt x="168" y="223"/>
                      </a:lnTo>
                      <a:lnTo>
                        <a:pt x="168" y="229"/>
                      </a:lnTo>
                      <a:lnTo>
                        <a:pt x="174" y="234"/>
                      </a:lnTo>
                      <a:lnTo>
                        <a:pt x="180" y="244"/>
                      </a:lnTo>
                      <a:close/>
                      <a:moveTo>
                        <a:pt x="209" y="312"/>
                      </a:moveTo>
                      <a:lnTo>
                        <a:pt x="206" y="306"/>
                      </a:lnTo>
                      <a:lnTo>
                        <a:pt x="205" y="308"/>
                      </a:lnTo>
                      <a:lnTo>
                        <a:pt x="203" y="324"/>
                      </a:lnTo>
                      <a:lnTo>
                        <a:pt x="207" y="325"/>
                      </a:lnTo>
                      <a:lnTo>
                        <a:pt x="213" y="322"/>
                      </a:lnTo>
                      <a:lnTo>
                        <a:pt x="210" y="317"/>
                      </a:lnTo>
                      <a:lnTo>
                        <a:pt x="209" y="312"/>
                      </a:lnTo>
                      <a:close/>
                      <a:moveTo>
                        <a:pt x="216" y="312"/>
                      </a:moveTo>
                      <a:lnTo>
                        <a:pt x="210" y="308"/>
                      </a:lnTo>
                      <a:lnTo>
                        <a:pt x="206" y="302"/>
                      </a:lnTo>
                      <a:lnTo>
                        <a:pt x="209" y="306"/>
                      </a:lnTo>
                      <a:lnTo>
                        <a:pt x="213" y="312"/>
                      </a:lnTo>
                      <a:lnTo>
                        <a:pt x="218" y="314"/>
                      </a:lnTo>
                      <a:lnTo>
                        <a:pt x="216" y="312"/>
                      </a:lnTo>
                      <a:close/>
                      <a:moveTo>
                        <a:pt x="2420" y="123"/>
                      </a:moveTo>
                      <a:lnTo>
                        <a:pt x="2436" y="127"/>
                      </a:lnTo>
                      <a:lnTo>
                        <a:pt x="2440" y="126"/>
                      </a:lnTo>
                      <a:lnTo>
                        <a:pt x="2462" y="131"/>
                      </a:lnTo>
                      <a:lnTo>
                        <a:pt x="2471" y="133"/>
                      </a:lnTo>
                      <a:lnTo>
                        <a:pt x="2477" y="131"/>
                      </a:lnTo>
                      <a:lnTo>
                        <a:pt x="2477" y="126"/>
                      </a:lnTo>
                      <a:lnTo>
                        <a:pt x="2471" y="116"/>
                      </a:lnTo>
                      <a:lnTo>
                        <a:pt x="2466" y="111"/>
                      </a:lnTo>
                      <a:lnTo>
                        <a:pt x="2451" y="99"/>
                      </a:lnTo>
                      <a:lnTo>
                        <a:pt x="2439" y="97"/>
                      </a:lnTo>
                      <a:lnTo>
                        <a:pt x="2424" y="101"/>
                      </a:lnTo>
                      <a:lnTo>
                        <a:pt x="2418" y="104"/>
                      </a:lnTo>
                      <a:lnTo>
                        <a:pt x="2411" y="105"/>
                      </a:lnTo>
                      <a:lnTo>
                        <a:pt x="2407" y="110"/>
                      </a:lnTo>
                      <a:lnTo>
                        <a:pt x="2403" y="119"/>
                      </a:lnTo>
                      <a:lnTo>
                        <a:pt x="2414" y="123"/>
                      </a:lnTo>
                      <a:lnTo>
                        <a:pt x="2420" y="123"/>
                      </a:lnTo>
                      <a:close/>
                      <a:moveTo>
                        <a:pt x="2557" y="179"/>
                      </a:moveTo>
                      <a:lnTo>
                        <a:pt x="2557" y="168"/>
                      </a:lnTo>
                      <a:lnTo>
                        <a:pt x="2553" y="169"/>
                      </a:lnTo>
                      <a:lnTo>
                        <a:pt x="2542" y="176"/>
                      </a:lnTo>
                      <a:lnTo>
                        <a:pt x="2540" y="180"/>
                      </a:lnTo>
                      <a:lnTo>
                        <a:pt x="2546" y="183"/>
                      </a:lnTo>
                      <a:lnTo>
                        <a:pt x="2551" y="180"/>
                      </a:lnTo>
                      <a:lnTo>
                        <a:pt x="2557" y="179"/>
                      </a:lnTo>
                      <a:close/>
                      <a:moveTo>
                        <a:pt x="2137" y="488"/>
                      </a:moveTo>
                      <a:lnTo>
                        <a:pt x="2132" y="489"/>
                      </a:lnTo>
                      <a:lnTo>
                        <a:pt x="2128" y="493"/>
                      </a:lnTo>
                      <a:lnTo>
                        <a:pt x="2132" y="497"/>
                      </a:lnTo>
                      <a:lnTo>
                        <a:pt x="2139" y="496"/>
                      </a:lnTo>
                      <a:lnTo>
                        <a:pt x="2143" y="495"/>
                      </a:lnTo>
                      <a:lnTo>
                        <a:pt x="2146" y="489"/>
                      </a:lnTo>
                      <a:lnTo>
                        <a:pt x="2143" y="488"/>
                      </a:lnTo>
                      <a:lnTo>
                        <a:pt x="2137" y="488"/>
                      </a:lnTo>
                      <a:close/>
                    </a:path>
                  </a:pathLst>
                </a:custGeom>
                <a:grpFill/>
                <a:ln w="4763">
                  <a:solidFill>
                    <a:srgbClr val="FFFFFF"/>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Slate Pro" panose="02000506040000020004" pitchFamily="2" charset="0"/>
                    <a:sym typeface="Slate Pro" panose="02000506040000020004" pitchFamily="2" charset="0"/>
                  </a:endParaRPr>
                </a:p>
              </p:txBody>
            </p:sp>
          </p:grpSp>
          <p:sp>
            <p:nvSpPr>
              <p:cNvPr id="164" name="Rectangle 200">
                <a:extLst>
                  <a:ext uri="{FF2B5EF4-FFF2-40B4-BE49-F238E27FC236}">
                    <a16:creationId xmlns:a16="http://schemas.microsoft.com/office/drawing/2014/main" id="{73659151-8F80-F9CC-020E-FD6B120733BC}"/>
                  </a:ext>
                </a:extLst>
              </p:cNvPr>
              <p:cNvSpPr>
                <a:spLocks noChangeArrowheads="1"/>
              </p:cNvSpPr>
              <p:nvPr/>
            </p:nvSpPr>
            <p:spPr bwMode="auto">
              <a:xfrm>
                <a:off x="3215" y="2756"/>
                <a:ext cx="249"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AL</a:t>
                </a:r>
              </a:p>
            </p:txBody>
          </p:sp>
          <p:sp>
            <p:nvSpPr>
              <p:cNvPr id="165" name="Rectangle 201">
                <a:extLst>
                  <a:ext uri="{FF2B5EF4-FFF2-40B4-BE49-F238E27FC236}">
                    <a16:creationId xmlns:a16="http://schemas.microsoft.com/office/drawing/2014/main" id="{BCC04215-B984-EB8C-4BAA-B91BF81A3165}"/>
                  </a:ext>
                </a:extLst>
              </p:cNvPr>
              <p:cNvSpPr>
                <a:spLocks noChangeArrowheads="1"/>
              </p:cNvSpPr>
              <p:nvPr/>
            </p:nvSpPr>
            <p:spPr bwMode="auto">
              <a:xfrm>
                <a:off x="1219" y="2552"/>
                <a:ext cx="267"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AZ</a:t>
                </a:r>
              </a:p>
            </p:txBody>
          </p:sp>
          <p:sp>
            <p:nvSpPr>
              <p:cNvPr id="166" name="Rectangle 202">
                <a:extLst>
                  <a:ext uri="{FF2B5EF4-FFF2-40B4-BE49-F238E27FC236}">
                    <a16:creationId xmlns:a16="http://schemas.microsoft.com/office/drawing/2014/main" id="{8BA061C1-FF91-FF29-AFA5-C1B590A3D0B4}"/>
                  </a:ext>
                </a:extLst>
              </p:cNvPr>
              <p:cNvSpPr>
                <a:spLocks noChangeArrowheads="1"/>
              </p:cNvSpPr>
              <p:nvPr/>
            </p:nvSpPr>
            <p:spPr bwMode="auto">
              <a:xfrm>
                <a:off x="2733" y="2589"/>
                <a:ext cx="267"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AR</a:t>
                </a:r>
              </a:p>
            </p:txBody>
          </p:sp>
          <p:sp>
            <p:nvSpPr>
              <p:cNvPr id="167" name="Rectangle 205">
                <a:extLst>
                  <a:ext uri="{FF2B5EF4-FFF2-40B4-BE49-F238E27FC236}">
                    <a16:creationId xmlns:a16="http://schemas.microsoft.com/office/drawing/2014/main" id="{CB109F25-448A-08BA-3CB4-B9763B6B2AE0}"/>
                  </a:ext>
                </a:extLst>
              </p:cNvPr>
              <p:cNvSpPr>
                <a:spLocks noChangeArrowheads="1"/>
              </p:cNvSpPr>
              <p:nvPr/>
            </p:nvSpPr>
            <p:spPr bwMode="auto">
              <a:xfrm>
                <a:off x="3751" y="3234"/>
                <a:ext cx="221"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FL</a:t>
                </a:r>
              </a:p>
            </p:txBody>
          </p:sp>
          <p:sp>
            <p:nvSpPr>
              <p:cNvPr id="168" name="Rectangle 206">
                <a:extLst>
                  <a:ext uri="{FF2B5EF4-FFF2-40B4-BE49-F238E27FC236}">
                    <a16:creationId xmlns:a16="http://schemas.microsoft.com/office/drawing/2014/main" id="{A9B69EB2-6015-852D-7306-B728824D26B2}"/>
                  </a:ext>
                </a:extLst>
              </p:cNvPr>
              <p:cNvSpPr>
                <a:spLocks noChangeArrowheads="1"/>
              </p:cNvSpPr>
              <p:nvPr/>
            </p:nvSpPr>
            <p:spPr bwMode="auto">
              <a:xfrm>
                <a:off x="3469" y="2756"/>
                <a:ext cx="286"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GA</a:t>
                </a:r>
              </a:p>
            </p:txBody>
          </p:sp>
          <p:sp>
            <p:nvSpPr>
              <p:cNvPr id="169" name="Rectangle 209">
                <a:extLst>
                  <a:ext uri="{FF2B5EF4-FFF2-40B4-BE49-F238E27FC236}">
                    <a16:creationId xmlns:a16="http://schemas.microsoft.com/office/drawing/2014/main" id="{424A21D3-B929-1AD7-062E-D9D66F4B0EB4}"/>
                  </a:ext>
                </a:extLst>
              </p:cNvPr>
              <p:cNvSpPr>
                <a:spLocks noChangeArrowheads="1"/>
              </p:cNvSpPr>
              <p:nvPr/>
            </p:nvSpPr>
            <p:spPr bwMode="auto">
              <a:xfrm>
                <a:off x="3226" y="2087"/>
                <a:ext cx="212"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IN</a:t>
                </a:r>
              </a:p>
            </p:txBody>
          </p:sp>
          <p:sp>
            <p:nvSpPr>
              <p:cNvPr id="170" name="Rectangle 211">
                <a:extLst>
                  <a:ext uri="{FF2B5EF4-FFF2-40B4-BE49-F238E27FC236}">
                    <a16:creationId xmlns:a16="http://schemas.microsoft.com/office/drawing/2014/main" id="{0907F35E-DAA1-48FE-227A-9DD7F7F3DD1B}"/>
                  </a:ext>
                </a:extLst>
              </p:cNvPr>
              <p:cNvSpPr>
                <a:spLocks noChangeArrowheads="1"/>
              </p:cNvSpPr>
              <p:nvPr/>
            </p:nvSpPr>
            <p:spPr bwMode="auto">
              <a:xfrm>
                <a:off x="2288" y="2263"/>
                <a:ext cx="249"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KS</a:t>
                </a:r>
              </a:p>
            </p:txBody>
          </p:sp>
          <p:sp>
            <p:nvSpPr>
              <p:cNvPr id="171" name="Rectangle 212">
                <a:extLst>
                  <a:ext uri="{FF2B5EF4-FFF2-40B4-BE49-F238E27FC236}">
                    <a16:creationId xmlns:a16="http://schemas.microsoft.com/office/drawing/2014/main" id="{325CB1C7-BEE2-0AD3-C160-3DCFCD5B2237}"/>
                  </a:ext>
                </a:extLst>
              </p:cNvPr>
              <p:cNvSpPr>
                <a:spLocks noChangeArrowheads="1"/>
              </p:cNvSpPr>
              <p:nvPr/>
            </p:nvSpPr>
            <p:spPr bwMode="auto">
              <a:xfrm>
                <a:off x="3297" y="2325"/>
                <a:ext cx="258"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KY</a:t>
                </a:r>
              </a:p>
            </p:txBody>
          </p:sp>
          <p:sp>
            <p:nvSpPr>
              <p:cNvPr id="172" name="Rectangle 213">
                <a:extLst>
                  <a:ext uri="{FF2B5EF4-FFF2-40B4-BE49-F238E27FC236}">
                    <a16:creationId xmlns:a16="http://schemas.microsoft.com/office/drawing/2014/main" id="{F019F5CF-DBDF-CE9C-1902-CAFE83B6A5FD}"/>
                  </a:ext>
                </a:extLst>
              </p:cNvPr>
              <p:cNvSpPr>
                <a:spLocks noChangeArrowheads="1"/>
              </p:cNvSpPr>
              <p:nvPr/>
            </p:nvSpPr>
            <p:spPr bwMode="auto">
              <a:xfrm>
                <a:off x="2748" y="2942"/>
                <a:ext cx="249"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LA</a:t>
                </a:r>
              </a:p>
            </p:txBody>
          </p:sp>
          <p:sp>
            <p:nvSpPr>
              <p:cNvPr id="173" name="Rectangle 214">
                <a:extLst>
                  <a:ext uri="{FF2B5EF4-FFF2-40B4-BE49-F238E27FC236}">
                    <a16:creationId xmlns:a16="http://schemas.microsoft.com/office/drawing/2014/main" id="{0ED9F857-EBDE-79A7-EB4A-726F3FD8F69B}"/>
                  </a:ext>
                </a:extLst>
              </p:cNvPr>
              <p:cNvSpPr>
                <a:spLocks noChangeArrowheads="1"/>
              </p:cNvSpPr>
              <p:nvPr/>
            </p:nvSpPr>
            <p:spPr bwMode="auto">
              <a:xfrm>
                <a:off x="4332" y="1361"/>
                <a:ext cx="0" cy="177"/>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black"/>
                  </a:solidFill>
                  <a:effectLst/>
                  <a:uLnTx/>
                  <a:uFillTx/>
                  <a:latin typeface="Slate Pro" panose="02000506040000020004" pitchFamily="2" charset="0"/>
                  <a:sym typeface="Slate Pro" panose="02000506040000020004" pitchFamily="2" charset="0"/>
                </a:endParaRPr>
              </a:p>
            </p:txBody>
          </p:sp>
          <p:sp>
            <p:nvSpPr>
              <p:cNvPr id="174" name="Rectangle 218">
                <a:extLst>
                  <a:ext uri="{FF2B5EF4-FFF2-40B4-BE49-F238E27FC236}">
                    <a16:creationId xmlns:a16="http://schemas.microsoft.com/office/drawing/2014/main" id="{EAE2A457-751C-CEB3-32D5-58C7FF3292F9}"/>
                  </a:ext>
                </a:extLst>
              </p:cNvPr>
              <p:cNvSpPr>
                <a:spLocks noChangeArrowheads="1"/>
              </p:cNvSpPr>
              <p:nvPr/>
            </p:nvSpPr>
            <p:spPr bwMode="auto">
              <a:xfrm>
                <a:off x="2959" y="2799"/>
                <a:ext cx="304"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MS</a:t>
                </a:r>
              </a:p>
            </p:txBody>
          </p:sp>
          <p:sp>
            <p:nvSpPr>
              <p:cNvPr id="175" name="Rectangle 219">
                <a:extLst>
                  <a:ext uri="{FF2B5EF4-FFF2-40B4-BE49-F238E27FC236}">
                    <a16:creationId xmlns:a16="http://schemas.microsoft.com/office/drawing/2014/main" id="{9765200F-1822-34C2-AFBB-66B25ACB2025}"/>
                  </a:ext>
                </a:extLst>
              </p:cNvPr>
              <p:cNvSpPr>
                <a:spLocks noChangeArrowheads="1"/>
              </p:cNvSpPr>
              <p:nvPr/>
            </p:nvSpPr>
            <p:spPr bwMode="auto">
              <a:xfrm>
                <a:off x="2687" y="2282"/>
                <a:ext cx="341"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MO</a:t>
                </a:r>
              </a:p>
            </p:txBody>
          </p:sp>
          <p:sp>
            <p:nvSpPr>
              <p:cNvPr id="176" name="Rectangle 221">
                <a:extLst>
                  <a:ext uri="{FF2B5EF4-FFF2-40B4-BE49-F238E27FC236}">
                    <a16:creationId xmlns:a16="http://schemas.microsoft.com/office/drawing/2014/main" id="{B11A6A57-982F-E7A7-0FE8-4613D3AF27A2}"/>
                  </a:ext>
                </a:extLst>
              </p:cNvPr>
              <p:cNvSpPr>
                <a:spLocks noChangeArrowheads="1"/>
              </p:cNvSpPr>
              <p:nvPr/>
            </p:nvSpPr>
            <p:spPr bwMode="auto">
              <a:xfrm>
                <a:off x="2195" y="1958"/>
                <a:ext cx="267"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NE</a:t>
                </a:r>
              </a:p>
            </p:txBody>
          </p:sp>
          <p:sp>
            <p:nvSpPr>
              <p:cNvPr id="177" name="Rectangle 222">
                <a:extLst>
                  <a:ext uri="{FF2B5EF4-FFF2-40B4-BE49-F238E27FC236}">
                    <a16:creationId xmlns:a16="http://schemas.microsoft.com/office/drawing/2014/main" id="{7AEA472B-618B-61EC-2939-01CC02D719CC}"/>
                  </a:ext>
                </a:extLst>
              </p:cNvPr>
              <p:cNvSpPr>
                <a:spLocks noChangeArrowheads="1"/>
              </p:cNvSpPr>
              <p:nvPr/>
            </p:nvSpPr>
            <p:spPr bwMode="auto">
              <a:xfrm>
                <a:off x="930" y="1998"/>
                <a:ext cx="276"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NV</a:t>
                </a:r>
              </a:p>
            </p:txBody>
          </p:sp>
          <p:sp>
            <p:nvSpPr>
              <p:cNvPr id="178" name="Rectangle 224">
                <a:extLst>
                  <a:ext uri="{FF2B5EF4-FFF2-40B4-BE49-F238E27FC236}">
                    <a16:creationId xmlns:a16="http://schemas.microsoft.com/office/drawing/2014/main" id="{C48D9013-9E6C-DFAB-7F15-6165F601032C}"/>
                  </a:ext>
                </a:extLst>
              </p:cNvPr>
              <p:cNvSpPr>
                <a:spLocks noChangeArrowheads="1"/>
              </p:cNvSpPr>
              <p:nvPr/>
            </p:nvSpPr>
            <p:spPr bwMode="auto">
              <a:xfrm>
                <a:off x="1605" y="2614"/>
                <a:ext cx="332"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NM</a:t>
                </a:r>
              </a:p>
            </p:txBody>
          </p:sp>
          <p:sp>
            <p:nvSpPr>
              <p:cNvPr id="179" name="Rectangle 226">
                <a:extLst>
                  <a:ext uri="{FF2B5EF4-FFF2-40B4-BE49-F238E27FC236}">
                    <a16:creationId xmlns:a16="http://schemas.microsoft.com/office/drawing/2014/main" id="{E674A4D2-1FFA-EAB2-9FBD-D167BFF793F5}"/>
                  </a:ext>
                </a:extLst>
              </p:cNvPr>
              <p:cNvSpPr>
                <a:spLocks noChangeArrowheads="1"/>
              </p:cNvSpPr>
              <p:nvPr/>
            </p:nvSpPr>
            <p:spPr bwMode="auto">
              <a:xfrm>
                <a:off x="3709" y="2432"/>
                <a:ext cx="276"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NC</a:t>
                </a:r>
              </a:p>
            </p:txBody>
          </p:sp>
          <p:sp>
            <p:nvSpPr>
              <p:cNvPr id="180" name="Rectangle 229">
                <a:extLst>
                  <a:ext uri="{FF2B5EF4-FFF2-40B4-BE49-F238E27FC236}">
                    <a16:creationId xmlns:a16="http://schemas.microsoft.com/office/drawing/2014/main" id="{A7CFC5FD-4703-EAB9-35ED-165F71C91E26}"/>
                  </a:ext>
                </a:extLst>
              </p:cNvPr>
              <p:cNvSpPr>
                <a:spLocks noChangeArrowheads="1"/>
              </p:cNvSpPr>
              <p:nvPr/>
            </p:nvSpPr>
            <p:spPr bwMode="auto">
              <a:xfrm>
                <a:off x="2368" y="2556"/>
                <a:ext cx="286"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OK</a:t>
                </a:r>
              </a:p>
            </p:txBody>
          </p:sp>
          <p:sp>
            <p:nvSpPr>
              <p:cNvPr id="181" name="Rectangle 232">
                <a:extLst>
                  <a:ext uri="{FF2B5EF4-FFF2-40B4-BE49-F238E27FC236}">
                    <a16:creationId xmlns:a16="http://schemas.microsoft.com/office/drawing/2014/main" id="{727942DB-6F90-2BE1-68CC-8108A9E7B666}"/>
                  </a:ext>
                </a:extLst>
              </p:cNvPr>
              <p:cNvSpPr>
                <a:spLocks noChangeArrowheads="1"/>
              </p:cNvSpPr>
              <p:nvPr/>
            </p:nvSpPr>
            <p:spPr bwMode="auto">
              <a:xfrm>
                <a:off x="3644" y="2614"/>
                <a:ext cx="249"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SC</a:t>
                </a:r>
              </a:p>
            </p:txBody>
          </p:sp>
          <p:sp>
            <p:nvSpPr>
              <p:cNvPr id="182" name="Rectangle 234">
                <a:extLst>
                  <a:ext uri="{FF2B5EF4-FFF2-40B4-BE49-F238E27FC236}">
                    <a16:creationId xmlns:a16="http://schemas.microsoft.com/office/drawing/2014/main" id="{F62CA782-2B81-64EA-51AB-EDC34EB2E2FC}"/>
                  </a:ext>
                </a:extLst>
              </p:cNvPr>
              <p:cNvSpPr>
                <a:spLocks noChangeArrowheads="1"/>
              </p:cNvSpPr>
              <p:nvPr/>
            </p:nvSpPr>
            <p:spPr bwMode="auto">
              <a:xfrm>
                <a:off x="3208" y="2495"/>
                <a:ext cx="258"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TN</a:t>
                </a:r>
              </a:p>
            </p:txBody>
          </p:sp>
          <p:sp>
            <p:nvSpPr>
              <p:cNvPr id="183" name="Rectangle 235">
                <a:extLst>
                  <a:ext uri="{FF2B5EF4-FFF2-40B4-BE49-F238E27FC236}">
                    <a16:creationId xmlns:a16="http://schemas.microsoft.com/office/drawing/2014/main" id="{B93BC24A-0FB5-5573-DBA0-7CBB39654046}"/>
                  </a:ext>
                </a:extLst>
              </p:cNvPr>
              <p:cNvSpPr>
                <a:spLocks noChangeArrowheads="1"/>
              </p:cNvSpPr>
              <p:nvPr/>
            </p:nvSpPr>
            <p:spPr bwMode="auto">
              <a:xfrm>
                <a:off x="2247" y="2963"/>
                <a:ext cx="249"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TX</a:t>
                </a:r>
              </a:p>
            </p:txBody>
          </p:sp>
          <p:sp>
            <p:nvSpPr>
              <p:cNvPr id="184" name="Rectangle 240">
                <a:extLst>
                  <a:ext uri="{FF2B5EF4-FFF2-40B4-BE49-F238E27FC236}">
                    <a16:creationId xmlns:a16="http://schemas.microsoft.com/office/drawing/2014/main" id="{910D4B5B-B9CC-A504-E5C5-75EF4A0B166C}"/>
                  </a:ext>
                </a:extLst>
              </p:cNvPr>
              <p:cNvSpPr>
                <a:spLocks noChangeArrowheads="1"/>
              </p:cNvSpPr>
              <p:nvPr/>
            </p:nvSpPr>
            <p:spPr bwMode="auto">
              <a:xfrm>
                <a:off x="3591" y="2173"/>
                <a:ext cx="332" cy="265"/>
              </a:xfrm>
              <a:prstGeom prst="rect">
                <a:avLst/>
              </a:prstGeom>
              <a:grp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Slate Pro" panose="02000506040000020004" pitchFamily="2" charset="0"/>
                    <a:sym typeface="Slate Pro" panose="02000506040000020004" pitchFamily="2" charset="0"/>
                  </a:rPr>
                  <a:t>WV</a:t>
                </a:r>
              </a:p>
            </p:txBody>
          </p:sp>
        </p:grpSp>
        <p:grpSp>
          <p:nvGrpSpPr>
            <p:cNvPr id="155" name="Gruppe 546">
              <a:extLst>
                <a:ext uri="{FF2B5EF4-FFF2-40B4-BE49-F238E27FC236}">
                  <a16:creationId xmlns:a16="http://schemas.microsoft.com/office/drawing/2014/main" id="{C0023414-E758-6C3F-B512-F2AE448E6E59}"/>
                </a:ext>
              </a:extLst>
            </p:cNvPr>
            <p:cNvGrpSpPr>
              <a:grpSpLocks/>
            </p:cNvGrpSpPr>
            <p:nvPr/>
          </p:nvGrpSpPr>
          <p:grpSpPr bwMode="auto">
            <a:xfrm>
              <a:off x="5189277" y="3506271"/>
              <a:ext cx="230444" cy="126050"/>
              <a:chOff x="3173688" y="5185642"/>
              <a:chExt cx="1698643" cy="927676"/>
            </a:xfrm>
            <a:grpFill/>
            <a:effectLst/>
          </p:grpSpPr>
          <p:sp>
            <p:nvSpPr>
              <p:cNvPr id="156" name="Freeform 3061">
                <a:extLst>
                  <a:ext uri="{FF2B5EF4-FFF2-40B4-BE49-F238E27FC236}">
                    <a16:creationId xmlns:a16="http://schemas.microsoft.com/office/drawing/2014/main" id="{9E886615-EE9E-745B-3E47-EB377A45C094}"/>
                  </a:ext>
                </a:extLst>
              </p:cNvPr>
              <p:cNvSpPr>
                <a:spLocks/>
              </p:cNvSpPr>
              <p:nvPr/>
            </p:nvSpPr>
            <p:spPr bwMode="auto">
              <a:xfrm>
                <a:off x="3173688" y="5185642"/>
                <a:ext cx="129147" cy="111035"/>
              </a:xfrm>
              <a:custGeom>
                <a:avLst/>
                <a:gdLst/>
                <a:ahLst/>
                <a:cxnLst>
                  <a:cxn ang="0">
                    <a:pos x="86" y="30"/>
                  </a:cxn>
                  <a:cxn ang="0">
                    <a:pos x="50" y="74"/>
                  </a:cxn>
                  <a:cxn ang="0">
                    <a:pos x="0" y="40"/>
                  </a:cxn>
                  <a:cxn ang="0">
                    <a:pos x="30" y="0"/>
                  </a:cxn>
                  <a:cxn ang="0">
                    <a:pos x="86" y="30"/>
                  </a:cxn>
                </a:cxnLst>
                <a:rect l="0" t="0" r="r" b="b"/>
                <a:pathLst>
                  <a:path w="86" h="74">
                    <a:moveTo>
                      <a:pt x="86" y="30"/>
                    </a:moveTo>
                    <a:lnTo>
                      <a:pt x="50" y="74"/>
                    </a:lnTo>
                    <a:lnTo>
                      <a:pt x="0" y="40"/>
                    </a:lnTo>
                    <a:lnTo>
                      <a:pt x="30" y="0"/>
                    </a:lnTo>
                    <a:lnTo>
                      <a:pt x="86" y="30"/>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157" name="Freeform 3062">
                <a:extLst>
                  <a:ext uri="{FF2B5EF4-FFF2-40B4-BE49-F238E27FC236}">
                    <a16:creationId xmlns:a16="http://schemas.microsoft.com/office/drawing/2014/main" id="{D32DE042-92DE-97EE-42D9-CC67F1C7045F}"/>
                  </a:ext>
                </a:extLst>
              </p:cNvPr>
              <p:cNvSpPr>
                <a:spLocks/>
              </p:cNvSpPr>
              <p:nvPr/>
            </p:nvSpPr>
            <p:spPr bwMode="auto">
              <a:xfrm>
                <a:off x="3406870" y="5199969"/>
                <a:ext cx="163227" cy="170134"/>
              </a:xfrm>
              <a:custGeom>
                <a:avLst/>
                <a:gdLst/>
                <a:ahLst/>
                <a:cxnLst>
                  <a:cxn ang="0">
                    <a:pos x="82" y="94"/>
                  </a:cxn>
                  <a:cxn ang="0">
                    <a:pos x="66" y="114"/>
                  </a:cxn>
                  <a:cxn ang="0">
                    <a:pos x="20" y="84"/>
                  </a:cxn>
                  <a:cxn ang="0">
                    <a:pos x="0" y="60"/>
                  </a:cxn>
                  <a:cxn ang="0">
                    <a:pos x="0" y="8"/>
                  </a:cxn>
                  <a:cxn ang="0">
                    <a:pos x="40" y="8"/>
                  </a:cxn>
                  <a:cxn ang="0">
                    <a:pos x="40" y="8"/>
                  </a:cxn>
                  <a:cxn ang="0">
                    <a:pos x="36" y="6"/>
                  </a:cxn>
                  <a:cxn ang="0">
                    <a:pos x="32" y="0"/>
                  </a:cxn>
                  <a:cxn ang="0">
                    <a:pos x="32" y="0"/>
                  </a:cxn>
                  <a:cxn ang="0">
                    <a:pos x="36" y="0"/>
                  </a:cxn>
                  <a:cxn ang="0">
                    <a:pos x="60" y="14"/>
                  </a:cxn>
                  <a:cxn ang="0">
                    <a:pos x="60" y="14"/>
                  </a:cxn>
                  <a:cxn ang="0">
                    <a:pos x="78" y="24"/>
                  </a:cxn>
                  <a:cxn ang="0">
                    <a:pos x="90" y="28"/>
                  </a:cxn>
                  <a:cxn ang="0">
                    <a:pos x="104" y="32"/>
                  </a:cxn>
                  <a:cxn ang="0">
                    <a:pos x="108" y="34"/>
                  </a:cxn>
                  <a:cxn ang="0">
                    <a:pos x="110" y="36"/>
                  </a:cxn>
                  <a:cxn ang="0">
                    <a:pos x="110" y="44"/>
                  </a:cxn>
                  <a:cxn ang="0">
                    <a:pos x="110" y="44"/>
                  </a:cxn>
                  <a:cxn ang="0">
                    <a:pos x="110" y="64"/>
                  </a:cxn>
                  <a:cxn ang="0">
                    <a:pos x="110" y="94"/>
                  </a:cxn>
                  <a:cxn ang="0">
                    <a:pos x="82" y="94"/>
                  </a:cxn>
                </a:cxnLst>
                <a:rect l="0" t="0" r="r" b="b"/>
                <a:pathLst>
                  <a:path w="110" h="114">
                    <a:moveTo>
                      <a:pt x="82" y="94"/>
                    </a:moveTo>
                    <a:lnTo>
                      <a:pt x="66" y="114"/>
                    </a:lnTo>
                    <a:lnTo>
                      <a:pt x="20" y="84"/>
                    </a:lnTo>
                    <a:lnTo>
                      <a:pt x="0" y="60"/>
                    </a:lnTo>
                    <a:lnTo>
                      <a:pt x="0" y="8"/>
                    </a:lnTo>
                    <a:lnTo>
                      <a:pt x="40" y="8"/>
                    </a:lnTo>
                    <a:lnTo>
                      <a:pt x="40" y="8"/>
                    </a:lnTo>
                    <a:lnTo>
                      <a:pt x="36" y="6"/>
                    </a:lnTo>
                    <a:lnTo>
                      <a:pt x="32" y="0"/>
                    </a:lnTo>
                    <a:lnTo>
                      <a:pt x="32" y="0"/>
                    </a:lnTo>
                    <a:lnTo>
                      <a:pt x="36" y="0"/>
                    </a:lnTo>
                    <a:lnTo>
                      <a:pt x="60" y="14"/>
                    </a:lnTo>
                    <a:lnTo>
                      <a:pt x="60" y="14"/>
                    </a:lnTo>
                    <a:lnTo>
                      <a:pt x="78" y="24"/>
                    </a:lnTo>
                    <a:lnTo>
                      <a:pt x="90" y="28"/>
                    </a:lnTo>
                    <a:lnTo>
                      <a:pt x="104" y="32"/>
                    </a:lnTo>
                    <a:lnTo>
                      <a:pt x="108" y="34"/>
                    </a:lnTo>
                    <a:lnTo>
                      <a:pt x="110" y="36"/>
                    </a:lnTo>
                    <a:lnTo>
                      <a:pt x="110" y="44"/>
                    </a:lnTo>
                    <a:lnTo>
                      <a:pt x="110" y="44"/>
                    </a:lnTo>
                    <a:lnTo>
                      <a:pt x="110" y="64"/>
                    </a:lnTo>
                    <a:lnTo>
                      <a:pt x="110" y="94"/>
                    </a:lnTo>
                    <a:lnTo>
                      <a:pt x="82" y="94"/>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158" name="Freeform 3063">
                <a:extLst>
                  <a:ext uri="{FF2B5EF4-FFF2-40B4-BE49-F238E27FC236}">
                    <a16:creationId xmlns:a16="http://schemas.microsoft.com/office/drawing/2014/main" id="{8F0CF766-9F01-BD36-DB26-647632DCD7F4}"/>
                  </a:ext>
                </a:extLst>
              </p:cNvPr>
              <p:cNvSpPr>
                <a:spLocks/>
              </p:cNvSpPr>
              <p:nvPr/>
            </p:nvSpPr>
            <p:spPr bwMode="auto">
              <a:xfrm>
                <a:off x="3713594" y="5316377"/>
                <a:ext cx="182959" cy="123570"/>
              </a:xfrm>
              <a:custGeom>
                <a:avLst/>
                <a:gdLst/>
                <a:ahLst/>
                <a:cxnLst>
                  <a:cxn ang="0">
                    <a:pos x="122" y="82"/>
                  </a:cxn>
                  <a:cxn ang="0">
                    <a:pos x="80" y="72"/>
                  </a:cxn>
                  <a:cxn ang="0">
                    <a:pos x="80" y="72"/>
                  </a:cxn>
                  <a:cxn ang="0">
                    <a:pos x="82" y="74"/>
                  </a:cxn>
                  <a:cxn ang="0">
                    <a:pos x="66" y="78"/>
                  </a:cxn>
                  <a:cxn ang="0">
                    <a:pos x="66" y="78"/>
                  </a:cxn>
                  <a:cxn ang="0">
                    <a:pos x="40" y="82"/>
                  </a:cxn>
                  <a:cxn ang="0">
                    <a:pos x="0" y="52"/>
                  </a:cxn>
                  <a:cxn ang="0">
                    <a:pos x="0" y="22"/>
                  </a:cxn>
                  <a:cxn ang="0">
                    <a:pos x="0" y="22"/>
                  </a:cxn>
                  <a:cxn ang="0">
                    <a:pos x="0" y="16"/>
                  </a:cxn>
                  <a:cxn ang="0">
                    <a:pos x="2" y="12"/>
                  </a:cxn>
                  <a:cxn ang="0">
                    <a:pos x="4" y="6"/>
                  </a:cxn>
                  <a:cxn ang="0">
                    <a:pos x="10" y="2"/>
                  </a:cxn>
                  <a:cxn ang="0">
                    <a:pos x="18" y="0"/>
                  </a:cxn>
                  <a:cxn ang="0">
                    <a:pos x="30" y="2"/>
                  </a:cxn>
                  <a:cxn ang="0">
                    <a:pos x="46" y="6"/>
                  </a:cxn>
                  <a:cxn ang="0">
                    <a:pos x="46" y="6"/>
                  </a:cxn>
                  <a:cxn ang="0">
                    <a:pos x="70" y="16"/>
                  </a:cxn>
                  <a:cxn ang="0">
                    <a:pos x="74" y="16"/>
                  </a:cxn>
                  <a:cxn ang="0">
                    <a:pos x="74" y="14"/>
                  </a:cxn>
                  <a:cxn ang="0">
                    <a:pos x="70" y="10"/>
                  </a:cxn>
                  <a:cxn ang="0">
                    <a:pos x="66" y="6"/>
                  </a:cxn>
                  <a:cxn ang="0">
                    <a:pos x="96" y="28"/>
                  </a:cxn>
                  <a:cxn ang="0">
                    <a:pos x="106" y="52"/>
                  </a:cxn>
                  <a:cxn ang="0">
                    <a:pos x="122" y="82"/>
                  </a:cxn>
                </a:cxnLst>
                <a:rect l="0" t="0" r="r" b="b"/>
                <a:pathLst>
                  <a:path w="122" h="82">
                    <a:moveTo>
                      <a:pt x="122" y="82"/>
                    </a:moveTo>
                    <a:lnTo>
                      <a:pt x="80" y="72"/>
                    </a:lnTo>
                    <a:lnTo>
                      <a:pt x="80" y="72"/>
                    </a:lnTo>
                    <a:lnTo>
                      <a:pt x="82" y="74"/>
                    </a:lnTo>
                    <a:lnTo>
                      <a:pt x="66" y="78"/>
                    </a:lnTo>
                    <a:lnTo>
                      <a:pt x="66" y="78"/>
                    </a:lnTo>
                    <a:lnTo>
                      <a:pt x="40" y="82"/>
                    </a:lnTo>
                    <a:lnTo>
                      <a:pt x="0" y="52"/>
                    </a:lnTo>
                    <a:lnTo>
                      <a:pt x="0" y="22"/>
                    </a:lnTo>
                    <a:lnTo>
                      <a:pt x="0" y="22"/>
                    </a:lnTo>
                    <a:lnTo>
                      <a:pt x="0" y="16"/>
                    </a:lnTo>
                    <a:lnTo>
                      <a:pt x="2" y="12"/>
                    </a:lnTo>
                    <a:lnTo>
                      <a:pt x="4" y="6"/>
                    </a:lnTo>
                    <a:lnTo>
                      <a:pt x="10" y="2"/>
                    </a:lnTo>
                    <a:lnTo>
                      <a:pt x="18" y="0"/>
                    </a:lnTo>
                    <a:lnTo>
                      <a:pt x="30" y="2"/>
                    </a:lnTo>
                    <a:lnTo>
                      <a:pt x="46" y="6"/>
                    </a:lnTo>
                    <a:lnTo>
                      <a:pt x="46" y="6"/>
                    </a:lnTo>
                    <a:lnTo>
                      <a:pt x="70" y="16"/>
                    </a:lnTo>
                    <a:lnTo>
                      <a:pt x="74" y="16"/>
                    </a:lnTo>
                    <a:lnTo>
                      <a:pt x="74" y="14"/>
                    </a:lnTo>
                    <a:lnTo>
                      <a:pt x="70" y="10"/>
                    </a:lnTo>
                    <a:lnTo>
                      <a:pt x="66" y="6"/>
                    </a:lnTo>
                    <a:lnTo>
                      <a:pt x="96" y="28"/>
                    </a:lnTo>
                    <a:lnTo>
                      <a:pt x="106" y="52"/>
                    </a:lnTo>
                    <a:lnTo>
                      <a:pt x="122" y="82"/>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159" name="Freeform 3064">
                <a:extLst>
                  <a:ext uri="{FF2B5EF4-FFF2-40B4-BE49-F238E27FC236}">
                    <a16:creationId xmlns:a16="http://schemas.microsoft.com/office/drawing/2014/main" id="{AB05ACFC-D0D8-882C-B236-C472F4B6F269}"/>
                  </a:ext>
                </a:extLst>
              </p:cNvPr>
              <p:cNvSpPr>
                <a:spLocks/>
              </p:cNvSpPr>
              <p:nvPr/>
            </p:nvSpPr>
            <p:spPr bwMode="auto">
              <a:xfrm>
                <a:off x="4239152" y="5529491"/>
                <a:ext cx="242150" cy="166553"/>
              </a:xfrm>
              <a:custGeom>
                <a:avLst/>
                <a:gdLst/>
                <a:ahLst/>
                <a:cxnLst>
                  <a:cxn ang="0">
                    <a:pos x="162" y="66"/>
                  </a:cxn>
                  <a:cxn ang="0">
                    <a:pos x="106" y="92"/>
                  </a:cxn>
                  <a:cxn ang="0">
                    <a:pos x="86" y="112"/>
                  </a:cxn>
                  <a:cxn ang="0">
                    <a:pos x="52" y="112"/>
                  </a:cxn>
                  <a:cxn ang="0">
                    <a:pos x="36" y="62"/>
                  </a:cxn>
                  <a:cxn ang="0">
                    <a:pos x="0" y="26"/>
                  </a:cxn>
                  <a:cxn ang="0">
                    <a:pos x="0" y="0"/>
                  </a:cxn>
                  <a:cxn ang="0">
                    <a:pos x="36" y="6"/>
                  </a:cxn>
                  <a:cxn ang="0">
                    <a:pos x="76" y="42"/>
                  </a:cxn>
                  <a:cxn ang="0">
                    <a:pos x="146" y="46"/>
                  </a:cxn>
                  <a:cxn ang="0">
                    <a:pos x="162" y="66"/>
                  </a:cxn>
                </a:cxnLst>
                <a:rect l="0" t="0" r="r" b="b"/>
                <a:pathLst>
                  <a:path w="162" h="112">
                    <a:moveTo>
                      <a:pt x="162" y="66"/>
                    </a:moveTo>
                    <a:lnTo>
                      <a:pt x="106" y="92"/>
                    </a:lnTo>
                    <a:lnTo>
                      <a:pt x="86" y="112"/>
                    </a:lnTo>
                    <a:lnTo>
                      <a:pt x="52" y="112"/>
                    </a:lnTo>
                    <a:lnTo>
                      <a:pt x="36" y="62"/>
                    </a:lnTo>
                    <a:lnTo>
                      <a:pt x="0" y="26"/>
                    </a:lnTo>
                    <a:lnTo>
                      <a:pt x="0" y="0"/>
                    </a:lnTo>
                    <a:lnTo>
                      <a:pt x="36" y="6"/>
                    </a:lnTo>
                    <a:lnTo>
                      <a:pt x="76" y="42"/>
                    </a:lnTo>
                    <a:lnTo>
                      <a:pt x="146" y="46"/>
                    </a:lnTo>
                    <a:lnTo>
                      <a:pt x="162" y="66"/>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160" name="Freeform 3065">
                <a:extLst>
                  <a:ext uri="{FF2B5EF4-FFF2-40B4-BE49-F238E27FC236}">
                    <a16:creationId xmlns:a16="http://schemas.microsoft.com/office/drawing/2014/main" id="{A44E35FC-35ED-A655-A9D3-9B9760BFF001}"/>
                  </a:ext>
                </a:extLst>
              </p:cNvPr>
              <p:cNvSpPr>
                <a:spLocks/>
              </p:cNvSpPr>
              <p:nvPr/>
            </p:nvSpPr>
            <p:spPr bwMode="auto">
              <a:xfrm>
                <a:off x="4113592" y="5552773"/>
                <a:ext cx="80716" cy="89544"/>
              </a:xfrm>
              <a:custGeom>
                <a:avLst/>
                <a:gdLst/>
                <a:ahLst/>
                <a:cxnLst>
                  <a:cxn ang="0">
                    <a:pos x="30" y="60"/>
                  </a:cxn>
                  <a:cxn ang="0">
                    <a:pos x="0" y="30"/>
                  </a:cxn>
                  <a:cxn ang="0">
                    <a:pos x="0" y="0"/>
                  </a:cxn>
                  <a:cxn ang="0">
                    <a:pos x="30" y="6"/>
                  </a:cxn>
                  <a:cxn ang="0">
                    <a:pos x="50" y="26"/>
                  </a:cxn>
                  <a:cxn ang="0">
                    <a:pos x="54" y="46"/>
                  </a:cxn>
                  <a:cxn ang="0">
                    <a:pos x="30" y="60"/>
                  </a:cxn>
                </a:cxnLst>
                <a:rect l="0" t="0" r="r" b="b"/>
                <a:pathLst>
                  <a:path w="54" h="60">
                    <a:moveTo>
                      <a:pt x="30" y="60"/>
                    </a:moveTo>
                    <a:lnTo>
                      <a:pt x="0" y="30"/>
                    </a:lnTo>
                    <a:lnTo>
                      <a:pt x="0" y="0"/>
                    </a:lnTo>
                    <a:lnTo>
                      <a:pt x="30" y="6"/>
                    </a:lnTo>
                    <a:lnTo>
                      <a:pt x="50" y="26"/>
                    </a:lnTo>
                    <a:lnTo>
                      <a:pt x="54" y="46"/>
                    </a:lnTo>
                    <a:lnTo>
                      <a:pt x="30" y="60"/>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161" name="Freeform 3066">
                <a:extLst>
                  <a:ext uri="{FF2B5EF4-FFF2-40B4-BE49-F238E27FC236}">
                    <a16:creationId xmlns:a16="http://schemas.microsoft.com/office/drawing/2014/main" id="{CFE1BCF6-4607-6A6E-9C54-07ED2F24236E}"/>
                  </a:ext>
                </a:extLst>
              </p:cNvPr>
              <p:cNvSpPr>
                <a:spLocks/>
              </p:cNvSpPr>
              <p:nvPr/>
            </p:nvSpPr>
            <p:spPr bwMode="auto">
              <a:xfrm>
                <a:off x="3986238" y="5448902"/>
                <a:ext cx="231389" cy="64472"/>
              </a:xfrm>
              <a:custGeom>
                <a:avLst/>
                <a:gdLst/>
                <a:ahLst/>
                <a:cxnLst>
                  <a:cxn ang="0">
                    <a:pos x="156" y="20"/>
                  </a:cxn>
                  <a:cxn ang="0">
                    <a:pos x="130" y="44"/>
                  </a:cxn>
                  <a:cxn ang="0">
                    <a:pos x="106" y="44"/>
                  </a:cxn>
                  <a:cxn ang="0">
                    <a:pos x="80" y="34"/>
                  </a:cxn>
                  <a:cxn ang="0">
                    <a:pos x="80" y="34"/>
                  </a:cxn>
                  <a:cxn ang="0">
                    <a:pos x="80" y="36"/>
                  </a:cxn>
                  <a:cxn ang="0">
                    <a:pos x="78" y="36"/>
                  </a:cxn>
                  <a:cxn ang="0">
                    <a:pos x="72" y="36"/>
                  </a:cxn>
                  <a:cxn ang="0">
                    <a:pos x="54" y="34"/>
                  </a:cxn>
                  <a:cxn ang="0">
                    <a:pos x="54" y="34"/>
                  </a:cxn>
                  <a:cxn ang="0">
                    <a:pos x="24" y="30"/>
                  </a:cxn>
                  <a:cxn ang="0">
                    <a:pos x="24" y="30"/>
                  </a:cxn>
                  <a:cxn ang="0">
                    <a:pos x="16" y="24"/>
                  </a:cxn>
                  <a:cxn ang="0">
                    <a:pos x="10" y="18"/>
                  </a:cxn>
                  <a:cxn ang="0">
                    <a:pos x="4" y="12"/>
                  </a:cxn>
                  <a:cxn ang="0">
                    <a:pos x="0" y="6"/>
                  </a:cxn>
                  <a:cxn ang="0">
                    <a:pos x="2" y="4"/>
                  </a:cxn>
                  <a:cxn ang="0">
                    <a:pos x="4" y="2"/>
                  </a:cxn>
                  <a:cxn ang="0">
                    <a:pos x="8" y="0"/>
                  </a:cxn>
                  <a:cxn ang="0">
                    <a:pos x="14" y="0"/>
                  </a:cxn>
                  <a:cxn ang="0">
                    <a:pos x="34" y="0"/>
                  </a:cxn>
                  <a:cxn ang="0">
                    <a:pos x="34" y="0"/>
                  </a:cxn>
                  <a:cxn ang="0">
                    <a:pos x="70" y="2"/>
                  </a:cxn>
                  <a:cxn ang="0">
                    <a:pos x="78" y="2"/>
                  </a:cxn>
                  <a:cxn ang="0">
                    <a:pos x="70" y="0"/>
                  </a:cxn>
                  <a:cxn ang="0">
                    <a:pos x="106" y="4"/>
                  </a:cxn>
                  <a:cxn ang="0">
                    <a:pos x="156" y="20"/>
                  </a:cxn>
                </a:cxnLst>
                <a:rect l="0" t="0" r="r" b="b"/>
                <a:pathLst>
                  <a:path w="156" h="44">
                    <a:moveTo>
                      <a:pt x="156" y="20"/>
                    </a:moveTo>
                    <a:lnTo>
                      <a:pt x="130" y="44"/>
                    </a:lnTo>
                    <a:lnTo>
                      <a:pt x="106" y="44"/>
                    </a:lnTo>
                    <a:lnTo>
                      <a:pt x="80" y="34"/>
                    </a:lnTo>
                    <a:lnTo>
                      <a:pt x="80" y="34"/>
                    </a:lnTo>
                    <a:lnTo>
                      <a:pt x="80" y="36"/>
                    </a:lnTo>
                    <a:lnTo>
                      <a:pt x="78" y="36"/>
                    </a:lnTo>
                    <a:lnTo>
                      <a:pt x="72" y="36"/>
                    </a:lnTo>
                    <a:lnTo>
                      <a:pt x="54" y="34"/>
                    </a:lnTo>
                    <a:lnTo>
                      <a:pt x="54" y="34"/>
                    </a:lnTo>
                    <a:lnTo>
                      <a:pt x="24" y="30"/>
                    </a:lnTo>
                    <a:lnTo>
                      <a:pt x="24" y="30"/>
                    </a:lnTo>
                    <a:lnTo>
                      <a:pt x="16" y="24"/>
                    </a:lnTo>
                    <a:lnTo>
                      <a:pt x="10" y="18"/>
                    </a:lnTo>
                    <a:lnTo>
                      <a:pt x="4" y="12"/>
                    </a:lnTo>
                    <a:lnTo>
                      <a:pt x="0" y="6"/>
                    </a:lnTo>
                    <a:lnTo>
                      <a:pt x="2" y="4"/>
                    </a:lnTo>
                    <a:lnTo>
                      <a:pt x="4" y="2"/>
                    </a:lnTo>
                    <a:lnTo>
                      <a:pt x="8" y="0"/>
                    </a:lnTo>
                    <a:lnTo>
                      <a:pt x="14" y="0"/>
                    </a:lnTo>
                    <a:lnTo>
                      <a:pt x="34" y="0"/>
                    </a:lnTo>
                    <a:lnTo>
                      <a:pt x="34" y="0"/>
                    </a:lnTo>
                    <a:lnTo>
                      <a:pt x="70" y="2"/>
                    </a:lnTo>
                    <a:lnTo>
                      <a:pt x="78" y="2"/>
                    </a:lnTo>
                    <a:lnTo>
                      <a:pt x="70" y="0"/>
                    </a:lnTo>
                    <a:lnTo>
                      <a:pt x="106" y="4"/>
                    </a:lnTo>
                    <a:lnTo>
                      <a:pt x="156" y="20"/>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sp>
            <p:nvSpPr>
              <p:cNvPr id="162" name="Freeform 3067">
                <a:extLst>
                  <a:ext uri="{FF2B5EF4-FFF2-40B4-BE49-F238E27FC236}">
                    <a16:creationId xmlns:a16="http://schemas.microsoft.com/office/drawing/2014/main" id="{C7BB5487-B52A-F23D-FD0E-914643EF0138}"/>
                  </a:ext>
                </a:extLst>
              </p:cNvPr>
              <p:cNvSpPr>
                <a:spLocks/>
              </p:cNvSpPr>
              <p:nvPr/>
            </p:nvSpPr>
            <p:spPr bwMode="auto">
              <a:xfrm>
                <a:off x="4502827" y="5633362"/>
                <a:ext cx="369504" cy="479956"/>
              </a:xfrm>
              <a:custGeom>
                <a:avLst/>
                <a:gdLst/>
                <a:ahLst/>
                <a:cxnLst>
                  <a:cxn ang="0">
                    <a:pos x="242" y="216"/>
                  </a:cxn>
                  <a:cxn ang="0">
                    <a:pos x="208" y="236"/>
                  </a:cxn>
                  <a:cxn ang="0">
                    <a:pos x="188" y="246"/>
                  </a:cxn>
                  <a:cxn ang="0">
                    <a:pos x="168" y="268"/>
                  </a:cxn>
                  <a:cxn ang="0">
                    <a:pos x="92" y="272"/>
                  </a:cxn>
                  <a:cxn ang="0">
                    <a:pos x="76" y="292"/>
                  </a:cxn>
                  <a:cxn ang="0">
                    <a:pos x="72" y="312"/>
                  </a:cxn>
                  <a:cxn ang="0">
                    <a:pos x="42" y="322"/>
                  </a:cxn>
                  <a:cxn ang="0">
                    <a:pos x="16" y="292"/>
                  </a:cxn>
                  <a:cxn ang="0">
                    <a:pos x="26" y="256"/>
                  </a:cxn>
                  <a:cxn ang="0">
                    <a:pos x="36" y="226"/>
                  </a:cxn>
                  <a:cxn ang="0">
                    <a:pos x="36" y="202"/>
                  </a:cxn>
                  <a:cxn ang="0">
                    <a:pos x="16" y="152"/>
                  </a:cxn>
                  <a:cxn ang="0">
                    <a:pos x="0" y="110"/>
                  </a:cxn>
                  <a:cxn ang="0">
                    <a:pos x="10" y="76"/>
                  </a:cxn>
                  <a:cxn ang="0">
                    <a:pos x="36" y="56"/>
                  </a:cxn>
                  <a:cxn ang="0">
                    <a:pos x="36" y="30"/>
                  </a:cxn>
                  <a:cxn ang="0">
                    <a:pos x="42" y="6"/>
                  </a:cxn>
                  <a:cxn ang="0">
                    <a:pos x="92" y="0"/>
                  </a:cxn>
                  <a:cxn ang="0">
                    <a:pos x="158" y="60"/>
                  </a:cxn>
                  <a:cxn ang="0">
                    <a:pos x="232" y="76"/>
                  </a:cxn>
                  <a:cxn ang="0">
                    <a:pos x="232" y="76"/>
                  </a:cxn>
                  <a:cxn ang="0">
                    <a:pos x="232" y="110"/>
                  </a:cxn>
                  <a:cxn ang="0">
                    <a:pos x="232" y="110"/>
                  </a:cxn>
                  <a:cxn ang="0">
                    <a:pos x="230" y="122"/>
                  </a:cxn>
                  <a:cxn ang="0">
                    <a:pos x="228" y="132"/>
                  </a:cxn>
                  <a:cxn ang="0">
                    <a:pos x="228" y="138"/>
                  </a:cxn>
                  <a:cxn ang="0">
                    <a:pos x="228" y="144"/>
                  </a:cxn>
                  <a:cxn ang="0">
                    <a:pos x="232" y="152"/>
                  </a:cxn>
                  <a:cxn ang="0">
                    <a:pos x="238" y="162"/>
                  </a:cxn>
                  <a:cxn ang="0">
                    <a:pos x="238" y="162"/>
                  </a:cxn>
                  <a:cxn ang="0">
                    <a:pos x="244" y="170"/>
                  </a:cxn>
                  <a:cxn ang="0">
                    <a:pos x="246" y="180"/>
                  </a:cxn>
                  <a:cxn ang="0">
                    <a:pos x="248" y="190"/>
                  </a:cxn>
                  <a:cxn ang="0">
                    <a:pos x="248" y="198"/>
                  </a:cxn>
                  <a:cxn ang="0">
                    <a:pos x="244" y="212"/>
                  </a:cxn>
                  <a:cxn ang="0">
                    <a:pos x="242" y="216"/>
                  </a:cxn>
                  <a:cxn ang="0">
                    <a:pos x="242" y="216"/>
                  </a:cxn>
                </a:cxnLst>
                <a:rect l="0" t="0" r="r" b="b"/>
                <a:pathLst>
                  <a:path w="248" h="322">
                    <a:moveTo>
                      <a:pt x="242" y="216"/>
                    </a:moveTo>
                    <a:lnTo>
                      <a:pt x="208" y="236"/>
                    </a:lnTo>
                    <a:lnTo>
                      <a:pt x="188" y="246"/>
                    </a:lnTo>
                    <a:lnTo>
                      <a:pt x="168" y="268"/>
                    </a:lnTo>
                    <a:lnTo>
                      <a:pt x="92" y="272"/>
                    </a:lnTo>
                    <a:lnTo>
                      <a:pt x="76" y="292"/>
                    </a:lnTo>
                    <a:lnTo>
                      <a:pt x="72" y="312"/>
                    </a:lnTo>
                    <a:lnTo>
                      <a:pt x="42" y="322"/>
                    </a:lnTo>
                    <a:lnTo>
                      <a:pt x="16" y="292"/>
                    </a:lnTo>
                    <a:lnTo>
                      <a:pt x="26" y="256"/>
                    </a:lnTo>
                    <a:lnTo>
                      <a:pt x="36" y="226"/>
                    </a:lnTo>
                    <a:lnTo>
                      <a:pt x="36" y="202"/>
                    </a:lnTo>
                    <a:lnTo>
                      <a:pt x="16" y="152"/>
                    </a:lnTo>
                    <a:lnTo>
                      <a:pt x="0" y="110"/>
                    </a:lnTo>
                    <a:lnTo>
                      <a:pt x="10" y="76"/>
                    </a:lnTo>
                    <a:lnTo>
                      <a:pt x="36" y="56"/>
                    </a:lnTo>
                    <a:lnTo>
                      <a:pt x="36" y="30"/>
                    </a:lnTo>
                    <a:lnTo>
                      <a:pt x="42" y="6"/>
                    </a:lnTo>
                    <a:lnTo>
                      <a:pt x="92" y="0"/>
                    </a:lnTo>
                    <a:lnTo>
                      <a:pt x="158" y="60"/>
                    </a:lnTo>
                    <a:lnTo>
                      <a:pt x="232" y="76"/>
                    </a:lnTo>
                    <a:lnTo>
                      <a:pt x="232" y="76"/>
                    </a:lnTo>
                    <a:lnTo>
                      <a:pt x="232" y="110"/>
                    </a:lnTo>
                    <a:lnTo>
                      <a:pt x="232" y="110"/>
                    </a:lnTo>
                    <a:lnTo>
                      <a:pt x="230" y="122"/>
                    </a:lnTo>
                    <a:lnTo>
                      <a:pt x="228" y="132"/>
                    </a:lnTo>
                    <a:lnTo>
                      <a:pt x="228" y="138"/>
                    </a:lnTo>
                    <a:lnTo>
                      <a:pt x="228" y="144"/>
                    </a:lnTo>
                    <a:lnTo>
                      <a:pt x="232" y="152"/>
                    </a:lnTo>
                    <a:lnTo>
                      <a:pt x="238" y="162"/>
                    </a:lnTo>
                    <a:lnTo>
                      <a:pt x="238" y="162"/>
                    </a:lnTo>
                    <a:lnTo>
                      <a:pt x="244" y="170"/>
                    </a:lnTo>
                    <a:lnTo>
                      <a:pt x="246" y="180"/>
                    </a:lnTo>
                    <a:lnTo>
                      <a:pt x="248" y="190"/>
                    </a:lnTo>
                    <a:lnTo>
                      <a:pt x="248" y="198"/>
                    </a:lnTo>
                    <a:lnTo>
                      <a:pt x="244" y="212"/>
                    </a:lnTo>
                    <a:lnTo>
                      <a:pt x="242" y="216"/>
                    </a:lnTo>
                    <a:lnTo>
                      <a:pt x="242" y="216"/>
                    </a:lnTo>
                    <a:close/>
                  </a:path>
                </a:pathLst>
              </a:custGeom>
              <a:grpFill/>
              <a:ln w="6350">
                <a:solidFill>
                  <a:schemeClr val="bg1">
                    <a:alpha val="52156"/>
                  </a:schemeClr>
                </a:solidFill>
                <a:round/>
                <a:headEnd/>
                <a:tailEnd/>
              </a:ln>
              <a:effectLst>
                <a:outerShdw blurRad="63500"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71E31"/>
                  </a:solidFill>
                  <a:effectLst/>
                  <a:uLnTx/>
                  <a:uFillTx/>
                  <a:latin typeface="Slate Pro" panose="02000506040000020004" pitchFamily="2" charset="0"/>
                  <a:sym typeface="Slate Pro" panose="02000506040000020004" pitchFamily="2" charset="0"/>
                </a:endParaRPr>
              </a:p>
            </p:txBody>
          </p:sp>
        </p:grpSp>
      </p:grpSp>
    </p:spTree>
    <p:extLst>
      <p:ext uri="{BB962C8B-B14F-4D97-AF65-F5344CB8AC3E}">
        <p14:creationId xmlns:p14="http://schemas.microsoft.com/office/powerpoint/2010/main" val="39844810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BI PPT">
  <a:themeElements>
    <a:clrScheme name="SBI New Colors">
      <a:dk1>
        <a:srgbClr val="071E31"/>
      </a:dk1>
      <a:lt1>
        <a:srgbClr val="FFFFFF"/>
      </a:lt1>
      <a:dk2>
        <a:srgbClr val="071E31"/>
      </a:dk2>
      <a:lt2>
        <a:srgbClr val="E7E6E6"/>
      </a:lt2>
      <a:accent1>
        <a:srgbClr val="071E31"/>
      </a:accent1>
      <a:accent2>
        <a:srgbClr val="03327C"/>
      </a:accent2>
      <a:accent3>
        <a:srgbClr val="2391CF"/>
      </a:accent3>
      <a:accent4>
        <a:srgbClr val="7AC3F8"/>
      </a:accent4>
      <a:accent5>
        <a:srgbClr val="880E4F"/>
      </a:accent5>
      <a:accent6>
        <a:srgbClr val="F8B737"/>
      </a:accent6>
      <a:hlink>
        <a:srgbClr val="0563C1"/>
      </a:hlink>
      <a:folHlink>
        <a:srgbClr val="880E4F"/>
      </a:folHlink>
    </a:clrScheme>
    <a:fontScheme name="SBI Fon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defPPr>
      </a:lstStyle>
    </a:txDef>
  </a:objectDefaults>
  <a:extraClrSchemeLst/>
  <a:extLst>
    <a:ext uri="{05A4C25C-085E-4340-85A3-A5531E510DB2}">
      <thm15:themeFamily xmlns:thm15="http://schemas.microsoft.com/office/thememl/2012/main" name="SBI PPT" id="{8519F7B8-F9D6-413C-90EE-17578C13959F}" vid="{8D5C7C41-2EB4-4D67-A566-A6192B30E9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845</TotalTime>
  <Words>3989</Words>
  <Application>Microsoft Office PowerPoint</Application>
  <PresentationFormat>Widescreen</PresentationFormat>
  <Paragraphs>718</Paragraphs>
  <Slides>26</Slides>
  <Notes>26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3" baseType="lpstr">
      <vt:lpstr>Arial</vt:lpstr>
      <vt:lpstr>Avenir Next LT Pro</vt:lpstr>
      <vt:lpstr>Calibri</vt:lpstr>
      <vt:lpstr>Courier New</vt:lpstr>
      <vt:lpstr>Slate Pro</vt:lpstr>
      <vt:lpstr>SBI PPT</vt:lpstr>
      <vt:lpstr>think-cell Slide</vt:lpstr>
      <vt:lpstr>Organizational Design and Coverage Model Playbook</vt:lpstr>
      <vt:lpstr>PowerPoint Presentation</vt:lpstr>
      <vt:lpstr>Executive summary — SBI’s perspective</vt:lpstr>
      <vt:lpstr>Executive summary — organizational design and coverage model definitions</vt:lpstr>
      <vt:lpstr>Impact of a sub-optimal organizational design and coverage model</vt:lpstr>
      <vt:lpstr>How to launch a successful organizational design and coverage model</vt:lpstr>
      <vt:lpstr>PowerPoint Presentation</vt:lpstr>
      <vt:lpstr>Guiding principles and questions to ask</vt:lpstr>
      <vt:lpstr>SBI’s seven sales organizational design models When you should deploy each model and the pros and cons to consider </vt:lpstr>
      <vt:lpstr>Stratification model</vt:lpstr>
      <vt:lpstr>Hunter/farmer model</vt:lpstr>
      <vt:lpstr>Geography model</vt:lpstr>
      <vt:lpstr>Persona model</vt:lpstr>
      <vt:lpstr>Product/solution model</vt:lpstr>
      <vt:lpstr>Industry/vertical model</vt:lpstr>
      <vt:lpstr>Hybrid model</vt:lpstr>
      <vt:lpstr>PowerPoint Presentation</vt:lpstr>
      <vt:lpstr>Five steps to designing an organizational design and coverage model</vt:lpstr>
      <vt:lpstr>Begin with an analysis of current organizational design and coverage model</vt:lpstr>
      <vt:lpstr>Conduct both a customer survey and a sales rep time study</vt:lpstr>
      <vt:lpstr>Build a rep productivity capacity model based on results of time study</vt:lpstr>
      <vt:lpstr>Develop a headcount cost model to enhance decision-making on hiring and productivity </vt:lpstr>
      <vt:lpstr>Build out two to three options with pros and cons to inform final decision-making</vt:lpstr>
      <vt:lpstr>PowerPoint Presentation</vt:lpstr>
      <vt:lpstr>High-level execution plan</vt:lpstr>
      <vt:lpstr>Identify roles in the new coverage model to avoid duplication of efforts and ownership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SBI PPT Template</dc:title>
  <dc:creator>Aaron Bean</dc:creator>
  <cp:lastModifiedBy>Mike Riello</cp:lastModifiedBy>
  <cp:revision>24</cp:revision>
  <dcterms:created xsi:type="dcterms:W3CDTF">2022-12-02T21:37:18Z</dcterms:created>
  <dcterms:modified xsi:type="dcterms:W3CDTF">2023-08-21T16:14:35Z</dcterms:modified>
</cp:coreProperties>
</file>