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authors.xml" ContentType="application/vnd.ms-powerpoint.authors+xml"/>
  <Override PartName="/ppt/charts/chart7.xml" ContentType="application/vnd.openxmlformats-officedocument.drawingml.chart+xml"/>
  <Override PartName="/ppt/charts/chart2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97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98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99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100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revisionInfo.xml" ContentType="application/vnd.ms-powerpoint.revisioninfo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81.xml" ContentType="application/vnd.openxmlformats-officedocument.presentationml.tags+xml"/>
  <Override PartName="/ppt/tags/tag38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1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113417766" r:id="rId2"/>
    <p:sldId id="2113417811" r:id="rId3"/>
    <p:sldId id="2113417813" r:id="rId4"/>
    <p:sldId id="2113417791" r:id="rId5"/>
    <p:sldId id="2113417798" r:id="rId6"/>
    <p:sldId id="2113417809" r:id="rId7"/>
    <p:sldId id="2113417812" r:id="rId8"/>
    <p:sldId id="2113417814" r:id="rId9"/>
    <p:sldId id="2113417817" r:id="rId10"/>
    <p:sldId id="2113417815" r:id="rId11"/>
    <p:sldId id="2113417816" r:id="rId12"/>
    <p:sldId id="2113417797" r:id="rId13"/>
    <p:sldId id="211341781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pos="4992" userDrawn="1">
          <p15:clr>
            <a:srgbClr val="A4A3A4"/>
          </p15:clr>
        </p15:guide>
        <p15:guide id="4" orient="horz" pos="3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4E5BE-5AB0-EE41-0EB2-698F31816154}" name="Nick Toman" initials="NT" userId="S::nick.toman@sbigrowth.com::5fc96732-ee7e-49c2-92b3-e7fb7f3ccd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4D2A-6EC2-6141-8685-651B9640A8AC}" v="119" dt="2023-05-22T17:07:54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6197"/>
  </p:normalViewPr>
  <p:slideViewPr>
    <p:cSldViewPr snapToGrid="0">
      <p:cViewPr varScale="1">
        <p:scale>
          <a:sx n="119" d="100"/>
          <a:sy n="119" d="100"/>
        </p:scale>
        <p:origin x="288" y="176"/>
      </p:cViewPr>
      <p:guideLst>
        <p:guide pos="744"/>
        <p:guide orient="horz" pos="1272"/>
        <p:guide pos="4992"/>
        <p:guide orient="horz" pos="3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19927169734978E-2"/>
          <c:y val="6.0425531914893617E-2"/>
          <c:w val="0.97896014566053002"/>
          <c:h val="0.91744680851063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361702127659575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CE3-F44F-A834-44885C89A3EF}"/>
                </c:ext>
              </c:extLst>
            </c:dLbl>
            <c:dLbl>
              <c:idx val="1"/>
              <c:layout>
                <c:manualLayout>
                  <c:x val="0"/>
                  <c:y val="-0.3144680851063829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CE3-F44F-A834-44885C89A3EF}"/>
                </c:ext>
              </c:extLst>
            </c:dLbl>
            <c:dLbl>
              <c:idx val="2"/>
              <c:layout>
                <c:manualLayout>
                  <c:x val="0"/>
                  <c:y val="-0.4889361702127659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CE3-F44F-A834-44885C89A3EF}"/>
                </c:ext>
              </c:extLst>
            </c:dLbl>
            <c:dLbl>
              <c:idx val="3"/>
              <c:layout>
                <c:manualLayout>
                  <c:x val="0"/>
                  <c:y val="-0.2161702127659574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CE3-F44F-A834-44885C89A3EF}"/>
                </c:ext>
              </c:extLst>
            </c:dLbl>
            <c:dLbl>
              <c:idx val="4"/>
              <c:layout>
                <c:manualLayout>
                  <c:x val="0"/>
                  <c:y val="-0.1719148936170212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CE3-F44F-A834-44885C89A3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3.9215686274509802</c:v>
                </c:pt>
                <c:pt idx="1">
                  <c:v>25.490196078431371</c:v>
                </c:pt>
                <c:pt idx="2">
                  <c:v>41.17647058823529</c:v>
                </c:pt>
                <c:pt idx="3">
                  <c:v>16.666666666666664</c:v>
                </c:pt>
                <c:pt idx="4">
                  <c:v>12.745098039215685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E3-F44F-A834-44885C89A3E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527659574468085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CE3-F44F-A834-44885C89A3EF}"/>
                </c:ext>
              </c:extLst>
            </c:dLbl>
            <c:dLbl>
              <c:idx val="1"/>
              <c:layout>
                <c:manualLayout>
                  <c:x val="0"/>
                  <c:y val="-0.297872340425531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CE3-F44F-A834-44885C89A3EF}"/>
                </c:ext>
              </c:extLst>
            </c:dLbl>
            <c:dLbl>
              <c:idx val="2"/>
              <c:layout>
                <c:manualLayout>
                  <c:x val="0"/>
                  <c:y val="-0.4536170212765957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CE3-F44F-A834-44885C89A3EF}"/>
                </c:ext>
              </c:extLst>
            </c:dLbl>
            <c:dLbl>
              <c:idx val="3"/>
              <c:layout>
                <c:manualLayout>
                  <c:x val="0"/>
                  <c:y val="-0.3089361702127659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CE3-F44F-A834-44885C89A3EF}"/>
                </c:ext>
              </c:extLst>
            </c:dLbl>
            <c:dLbl>
              <c:idx val="4"/>
              <c:layout>
                <c:manualLayout>
                  <c:x val="0"/>
                  <c:y val="-3.446808510638298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CE3-F44F-A834-44885C89A3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11</c:v>
                </c:pt>
                <c:pt idx="1">
                  <c:v>24</c:v>
                </c:pt>
                <c:pt idx="2">
                  <c:v>38</c:v>
                </c:pt>
                <c:pt idx="3">
                  <c:v>25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E3-F44F-A834-44885C89A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00225184"/>
        <c:axId val="1"/>
      </c:barChart>
      <c:catAx>
        <c:axId val="1500225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1.176470588235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002251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61259136995991E-2"/>
          <c:y val="2.7310924369747899E-2"/>
          <c:w val="0.97547748172600801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7.0000000000000009</c:v>
                </c:pt>
                <c:pt idx="1">
                  <c:v>24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6-A54A-9B72-F492AF6E9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41015791"/>
        <c:axId val="1"/>
      </c:barChart>
      <c:catAx>
        <c:axId val="21410157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410157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56502688707428E-2"/>
          <c:y val="2.9782359679266894E-2"/>
          <c:w val="0.97928699462258517"/>
          <c:h val="0.94043528064146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15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8-F34E-8A1D-0C1AFBB9714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29</c:v>
                </c:pt>
                <c:pt idx="1">
                  <c:v>29</c:v>
                </c:pt>
                <c:pt idx="2">
                  <c:v>55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8-F34E-8A1D-0C1AFBB9714E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56</c:v>
                </c:pt>
                <c:pt idx="1">
                  <c:v>54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8-F34E-8A1D-0C1AFBB97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63988767"/>
        <c:axId val="1"/>
      </c:barChart>
      <c:catAx>
        <c:axId val="4639887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639887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51543942992874"/>
          <c:y val="3.8039502560351136E-2"/>
          <c:w val="0.75"/>
          <c:h val="0.9239209948792976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8F1-CC4E-9526-AEAC505CDD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8F1-CC4E-9526-AEAC505CD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8F1-CC4E-9526-AEAC505CDD6E}"/>
              </c:ext>
            </c:extLst>
          </c:dPt>
          <c:dLbls>
            <c:dLbl>
              <c:idx val="0"/>
              <c:layout>
                <c:manualLayout>
                  <c:x val="1.7220902612826602E-2"/>
                  <c:y val="-5.852231163130943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8F1-CC4E-9526-AEAC505CDD6E}"/>
                </c:ext>
              </c:extLst>
            </c:dLbl>
            <c:dLbl>
              <c:idx val="1"/>
              <c:layout>
                <c:manualLayout>
                  <c:x val="-1.3657957244655582E-2"/>
                  <c:y val="5.12070226773957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8F1-CC4E-9526-AEAC505CDD6E}"/>
                </c:ext>
              </c:extLst>
            </c:dLbl>
            <c:dLbl>
              <c:idx val="2"/>
              <c:layout>
                <c:manualLayout>
                  <c:x val="-1.0095011876484561E-2"/>
                  <c:y val="-5.193855157278712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8F1-CC4E-9526-AEAC505CD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45</c:v>
                </c:pt>
                <c:pt idx="1">
                  <c:v>47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F1-CC4E-9526-AEAC505CD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9691211401425"/>
          <c:y val="3.8039502560351136E-2"/>
          <c:w val="0.75"/>
          <c:h val="0.9239209948792976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FD6-EB42-91C3-7619009B7A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FD6-EB42-91C3-7619009B7A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FD6-EB42-91C3-7619009B7A9F}"/>
              </c:ext>
            </c:extLst>
          </c:dPt>
          <c:dLbls>
            <c:dLbl>
              <c:idx val="0"/>
              <c:layout>
                <c:manualLayout>
                  <c:x val="1.2470308788598575E-2"/>
                  <c:y val="-1.024140453547915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FD6-EB42-91C3-7619009B7A9F}"/>
                </c:ext>
              </c:extLst>
            </c:dLbl>
            <c:dLbl>
              <c:idx val="1"/>
              <c:layout>
                <c:manualLayout>
                  <c:x val="-1.2470308788598575E-2"/>
                  <c:y val="8.77834674469641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FD6-EB42-91C3-7619009B7A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35</c:v>
                </c:pt>
                <c:pt idx="1">
                  <c:v>59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6-EB42-91C3-7619009B7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9691211401425"/>
          <c:y val="3.8039502560351136E-2"/>
          <c:w val="0.75"/>
          <c:h val="0.9239209948792976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C98-424A-AA7E-CDB286B9AE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C98-424A-AA7E-CDB286B9AE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C98-424A-AA7E-CDB286B9AEF4}"/>
              </c:ext>
            </c:extLst>
          </c:dPt>
          <c:dLbls>
            <c:dLbl>
              <c:idx val="0"/>
              <c:layout>
                <c:manualLayout>
                  <c:x val="1.3657957244655582E-2"/>
                  <c:y val="-8.77834674469641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C98-424A-AA7E-CDB286B9AEF4}"/>
                </c:ext>
              </c:extLst>
            </c:dLbl>
            <c:dLbl>
              <c:idx val="1"/>
              <c:layout>
                <c:manualLayout>
                  <c:x val="-1.3064133016627079E-2"/>
                  <c:y val="5.852231163130943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C98-424A-AA7E-CDB286B9AE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38</c:v>
                </c:pt>
                <c:pt idx="1">
                  <c:v>57.999999999999993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8-424A-AA7E-CDB286B9A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8412698412698E-2"/>
          <c:y val="3.1496062992125984E-2"/>
          <c:w val="0.97460317460317458"/>
          <c:h val="0.937007874015748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18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B-1646-9628-41717207F31F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30</c:v>
                </c:pt>
                <c:pt idx="4">
                  <c:v>55.000000000000007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B-1646-9628-41717207F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97347200"/>
        <c:axId val="1"/>
      </c:barChart>
      <c:catAx>
        <c:axId val="2097347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73472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31DB-238A-434B-BFF8-38F8F0A0625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70BB-A124-1E47-AAF4-1236893E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8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44745-10A0-DF4B-89BF-49E4357AB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3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31340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9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chart" Target="../charts/chart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5.emf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oleObject" Target="../embeddings/oleObject36.bin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9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chart" Target="../charts/chart1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1.emf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13.emf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oleObject" Target="../embeddings/oleObject29.bin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2.xml"/><Relationship Id="rId15" Type="http://schemas.openxmlformats.org/officeDocument/2006/relationships/image" Target="../media/image9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oleObject" Target="../embeddings/oleObject30.bin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9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chart" Target="../charts/chart3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15.emf"/><Relationship Id="rId3" Type="http://schemas.openxmlformats.org/officeDocument/2006/relationships/tags" Target="../tags/tag84.xml"/><Relationship Id="rId21" Type="http://schemas.openxmlformats.org/officeDocument/2006/relationships/chart" Target="../charts/chart6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oleObject" Target="../embeddings/oleObject31.bin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20" Type="http://schemas.openxmlformats.org/officeDocument/2006/relationships/chart" Target="../charts/chart5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chart" Target="../charts/chart4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F0A2A9-0C08-8725-C535-E84403D60D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991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F0A2A9-0C08-8725-C535-E84403D60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E3391B-F953-5B3F-F2DA-52324AB40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9" y="2523757"/>
            <a:ext cx="10945368" cy="664797"/>
          </a:xfrm>
        </p:spPr>
        <p:txBody>
          <a:bodyPr vert="horz"/>
          <a:lstStyle/>
          <a:p>
            <a:pPr>
              <a:lnSpc>
                <a:spcPct val="150000"/>
              </a:lnSpc>
            </a:pPr>
            <a:r>
              <a:rPr lang="en-US" dirty="0"/>
              <a:t>Aligning Go-To-Market Leadership Teams</a:t>
            </a:r>
            <a:br>
              <a:rPr lang="en-US" dirty="0"/>
            </a:br>
            <a:r>
              <a:rPr lang="en-US" sz="2000" b="0" i="1" dirty="0"/>
              <a:t>Co-hosted by Mike Hoffman (SBI), Eric </a:t>
            </a:r>
            <a:r>
              <a:rPr lang="en-US" sz="2000" b="0" i="1" dirty="0" err="1"/>
              <a:t>Walczykowski</a:t>
            </a:r>
            <a:r>
              <a:rPr lang="en-US" sz="2000" b="0" i="1" dirty="0"/>
              <a:t> (Bespoke Partners), and Bryan Kurey (SBI)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8DC93-C349-DBEE-6368-BE5001B95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4129" y="3989135"/>
            <a:ext cx="4586287" cy="323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May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EEC1FE-F704-9F43-B71B-371F5779D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323" y="663081"/>
            <a:ext cx="2768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FAFEE-B11F-CE1F-1C3A-9F9951BC0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43834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FAFEE-B11F-CE1F-1C3A-9F9951BC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31A6BC-264E-1F8F-BB39-89CE94D2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Go-to-market “sellers market”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DE95D-EF5B-A91B-09D7-897C2408D1B8}"/>
              </a:ext>
            </a:extLst>
          </p:cNvPr>
          <p:cNvSpPr txBox="1"/>
          <p:nvPr/>
        </p:nvSpPr>
        <p:spPr>
          <a:xfrm>
            <a:off x="735874" y="883002"/>
            <a:ext cx="10836016" cy="3252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/>
              <a:t>Highest turnover in 2022 was among GTM leaders, consistent with perception that GTM leaders can be “hoppy”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Average OTE comp packages of GTM leaders topped CEO’s packages briefly in 2021 and reached on average about $500,000 between base and bonus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Search volume for GTM leaders doubled in 2021 and has remained very high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678291D-9D00-7585-1CDC-5982C7460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0" y="2822900"/>
            <a:ext cx="6232435" cy="3542178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BE342D7-BEEF-F388-21B4-5EA3C79C9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4284"/>
            <a:ext cx="1371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FAFEE-B11F-CE1F-1C3A-9F9951BC0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84004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FAFEE-B11F-CE1F-1C3A-9F9951BC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31A6BC-264E-1F8F-BB39-89CE94D2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Go-to-market leadership team composition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BAED590C-51F1-758C-6014-DB8FE69D5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4284"/>
            <a:ext cx="1371600" cy="38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8E448-5409-8C9B-8E73-F39A1DFDCA43}"/>
              </a:ext>
            </a:extLst>
          </p:cNvPr>
          <p:cNvSpPr txBox="1"/>
          <p:nvPr/>
        </p:nvSpPr>
        <p:spPr>
          <a:xfrm>
            <a:off x="203200" y="1208315"/>
            <a:ext cx="11988800" cy="210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C-suite GTM roles: Chief Sales Officer (CSO), Chief Marketing Officer (CMO), Chief Customer Success Officer (CCSO), Chief Revenue Officer (CRO) or Chief Growth Officer (CGO) and others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Often CRO covers all GTM functions, or in smaller companies they are managed by lower-level executives (VP)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When companies reach ~500 employees, sales and marketing functions often split into two C-level roles</a:t>
            </a:r>
          </a:p>
          <a:p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4DA16F9-152B-92FA-B68A-73D11CA65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0E4E3"/>
              </a:clrFrom>
              <a:clrTo>
                <a:srgbClr val="E0E4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3" y="2442754"/>
            <a:ext cx="6598732" cy="3603172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5AE2230-0E4D-F2A0-EA4E-BF50D294F1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0E4E3"/>
              </a:clrFrom>
              <a:clrTo>
                <a:srgbClr val="E0E4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83" y="3081317"/>
            <a:ext cx="4769394" cy="23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244573-85E3-FAC2-A443-19CD6CA54A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99553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244573-85E3-FAC2-A443-19CD6CA54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50996-5AA9-04C6-A547-40DA695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High executive alignment; even higher where there is more momentum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D4D80-CDFF-1A65-D5E7-5F16F013A564}"/>
              </a:ext>
            </a:extLst>
          </p:cNvPr>
          <p:cNvSpPr txBox="1"/>
          <p:nvPr/>
        </p:nvSpPr>
        <p:spPr>
          <a:xfrm>
            <a:off x="752475" y="5602357"/>
            <a:ext cx="4908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N = 91</a:t>
            </a:r>
          </a:p>
          <a:p>
            <a:r>
              <a:rPr lang="en-US" sz="800" dirty="0"/>
              <a:t>Question: Which of the following best describes the degree of alignment among your C-suite/ executive leadership team on your growth initiatives?</a:t>
            </a:r>
          </a:p>
          <a:p>
            <a:r>
              <a:rPr lang="en-US" sz="800" dirty="0"/>
              <a:t>Source: SBI Q1 2023 CEO Survey</a:t>
            </a:r>
          </a:p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01DDA-8455-1FB6-7E9B-AF23F015AA3C}"/>
              </a:ext>
            </a:extLst>
          </p:cNvPr>
          <p:cNvSpPr txBox="1"/>
          <p:nvPr/>
        </p:nvSpPr>
        <p:spPr>
          <a:xfrm>
            <a:off x="609600" y="1032531"/>
            <a:ext cx="490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Executive Team Alignment on Growth Initiatives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F49221-1D7C-E95F-F3B1-4781C1377D7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906503"/>
              </p:ext>
            </p:extLst>
          </p:nvPr>
        </p:nvGraphicFramePr>
        <p:xfrm>
          <a:off x="752475" y="1501775"/>
          <a:ext cx="6500813" cy="262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5C5833-17FA-3825-BFC8-EB03636E5A4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809875" y="3621088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9F639A3-68E6-44B3-A7C4-54764F5DE4F6}" type="datetime'''''''''''''''''''''6''''''''''''''''''''''''''''%'''">
              <a:rPr lang="en-US" altLang="en-US" sz="1400" smtClean="0"/>
              <a:pPr/>
              <a:t>6%</a:t>
            </a:fld>
            <a:endParaRPr lang="en-US" sz="14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54BE94A-43E3-3477-EB9B-A532B6AA6EF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078288" y="3621088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41E1FAA-4527-47A6-978B-7B028361BC59}" type="datetime'''''''''6''''''%'''''''''''">
              <a:rPr lang="en-US" altLang="en-US" sz="1400" smtClean="0"/>
              <a:pPr/>
              <a:t>6%</a:t>
            </a:fld>
            <a:endParaRPr 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D886F4-D78E-EA79-9A69-787B0593B74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543050" y="3721100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AE7947-8684-4026-AC21-3AAE85DC5213}" type="datetime'''''''''''''''3''%'''''''''''''''''''''''">
              <a:rPr lang="en-US" altLang="en-US" sz="1400" smtClean="0"/>
              <a:pPr/>
              <a:t>3%</a:t>
            </a:fld>
            <a:endParaRPr lang="en-US" sz="14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888F34-ACC9-E045-8D90-DADEA779EFF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841875" y="32178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D39FDE-08BC-406E-A2D1-4CB4E0FC23A2}" type="datetime'''''1''''8''''''''''''''''''''''''''''%'''">
              <a:rPr lang="en-US" altLang="en-US" sz="1400" smtClean="0"/>
              <a:pPr/>
              <a:t>18%</a:t>
            </a:fld>
            <a:endParaRPr lang="en-US" sz="14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70831C2E-C041-0289-E88D-B11CA824078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090613" y="3822700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96C8EB-4BFB-47FB-AFB6-DA90A74662C2}" type="datetime'''0''''''''''''''''''''''''''''%'''''''''">
              <a:rPr lang="en-US" altLang="en-US" sz="1400" smtClean="0"/>
              <a:pPr/>
              <a:t>0%</a:t>
            </a:fld>
            <a:endParaRPr lang="en-US" sz="14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2D2442A-190E-FF7D-365A-AD988CEA57F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937250" y="4090988"/>
            <a:ext cx="1200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5E8222A-E623-4652-BE62-D5BFBFE46E27}" type="thinkcell&lt;?xml version=&quot;1.0&quot; encoding=&quot;UTF-16&quot; standalone=&quot;yes&quot;?&gt;&lt;root reqver=&quot;27037&quot;&gt;&lt;version val=&quot;33047&quot;/&gt;&lt;PersistentType&gt;&lt;m_guid val=&quot;2fb5d3aa-d635-4d32-aaea-2c41b0b44688&quot;/&gt;&lt;m_prec&gt;&lt;m_yearfmt&gt;&lt;begin val=&quot;0&quot;/&gt;&lt;end val=&quot;4&quot;/&gt;&lt;/m_yearfmt&gt;&lt;/m_prec&gt;&lt;/PersistentType&gt;&lt;/root&gt;">
              <a:rPr lang="en-US" altLang="en-US" sz="1200" smtClean="0"/>
              <a:pPr/>
              <a:t>Highly aligned - we communicate regularly about our initiatives and/ or operate all of them jointly</a:t>
            </a:fld>
            <a:endParaRPr lang="en-US" sz="12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A2CC055-9C60-AF7A-7843-36445FF1C85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594100" y="4090988"/>
            <a:ext cx="815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5421FC-68C4-42F6-B52D-061F92F2F03C}" type="datetime'''Nei''t''her mis''''''''al''''''''igne''d n''or al''igned'''">
              <a:rPr lang="en-US" altLang="en-US" sz="1200" smtClean="0"/>
              <a:pPr/>
              <a:t>Neither misaligned nor aligned</a:t>
            </a:fld>
            <a:endParaRPr lang="en-US" sz="120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0A94B4-66D0-57FD-FC44-6DF094544B0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687888" y="4090988"/>
            <a:ext cx="116522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AD4EA3-1ECB-4058-8B6C-A1C706E16312}" type="thinkcell&lt;?xml version=&quot;1.0&quot; encoding=&quot;UTF-16&quot; standalone=&quot;yes&quot;?&gt;&lt;root reqver=&quot;27037&quot;&gt;&lt;version val=&quot;33047&quot;/&gt;&lt;PersistentType&gt;&lt;m_guid val=&quot;87e5780f-ac8e-4be3-ac45-ed1fa0633709&quot;/&gt;&lt;m_prec&gt;&lt;m_yearfmt&gt;&lt;begin val=&quot;0&quot;/&gt;&lt;end val=&quot;4&quot;/&gt;&lt;/m_yearfmt&gt;&lt;/m_prec&gt;&lt;/PersistentType&gt;&lt;/root&gt;">
              <a:rPr lang="en-US" altLang="en-US" sz="1200" smtClean="0"/>
              <a:pPr/>
              <a:t>Somewhat aligned -- we communicate frequently about our initiatives and/ or coordinate them when we can</a:t>
            </a:fld>
            <a:endParaRPr lang="en-US" sz="12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C80F0EF-4160-A565-916E-329A0764AEF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36613" y="4090988"/>
            <a:ext cx="126523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3405E16-7CA9-4C19-9679-1BF23873771A}" type="thinkcell&lt;?xml version=&quot;1.0&quot; encoding=&quot;UTF-16&quot; standalone=&quot;yes&quot;?&gt;&lt;root reqver=&quot;27037&quot;&gt;&lt;version val=&quot;33047&quot;/&gt;&lt;PersistentType&gt;&lt;m_guid val=&quot;e31454f3-0404-4000-8697-1680803998a7&quot;/&gt;&lt;m_prec&gt;&lt;m_yearfmt&gt;&lt;begin val=&quot;0&quot;/&gt;&lt;end val=&quot;4&quot;/&gt;&lt;/m_yearfmt&gt;&lt;/m_prec&gt;&lt;/PersistentType&gt;&lt;/root&gt;">
              <a:rPr lang="en-US" altLang="en-US" sz="1200" smtClean="0"/>
              <a:pPr/>
              <a:t>Highly misaligned - we barely communicate about it and/ or strongly disagree on what we should do</a:t>
            </a:fld>
            <a:endParaRPr lang="en-US" sz="12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6CBD287-167D-3F6E-45E6-31510C7C183E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108700" y="136683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9F6A7F-4403-4234-A547-05444A5ABD4B}" type="datetime'''''''''''''7''''''''''''3''''''''''''%'''''''">
              <a:rPr lang="en-US" altLang="en-US" sz="1400" smtClean="0"/>
              <a:pPr/>
              <a:t>73%</a:t>
            </a:fld>
            <a:endParaRPr lang="en-US" sz="14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9F41376-D65C-EFAD-CF73-D73768E8D38A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3625850" y="3822700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B84357F-822C-45C7-833C-A0AD370024C9}" type="datetime'''''''''''''''''''''0''''''''''''''%'''">
              <a:rPr lang="en-US" altLang="en-US" sz="1400" smtClean="0"/>
              <a:pPr/>
              <a:t>0%</a:t>
            </a:fld>
            <a:endParaRPr lang="en-US" sz="14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FA88907-AE8C-1AF9-9A85-508E763A0DD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357438" y="3519488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3D11BF3-029B-4230-BF9B-42B6D3A7330B}" type="datetime'''9''%'''''''''''''''''''''''''''''">
              <a:rPr lang="en-US" altLang="en-US" sz="1400" smtClean="0"/>
              <a:pPr/>
              <a:t>9%</a:t>
            </a:fld>
            <a:endParaRPr lang="en-US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CCBC3C6-3BF2-3A65-1F30-09706653B26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5294313" y="281305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42E3640-950D-4C63-B87C-64CE9E183BA1}" type="datetime'''3''''''0''''''''%'''">
              <a:rPr lang="en-US" altLang="en-US" sz="1400" smtClean="0"/>
              <a:pPr/>
              <a:t>30%</a:t>
            </a:fld>
            <a:endParaRPr lang="en-US" sz="1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D09DC96-8DA6-EB5A-2767-5D2A885B974B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6561138" y="19716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B408D0A-6486-4B52-92F2-C670EC352DB0}" type="datetime'''''''''5''''''5''''''''''%'''''''''''''''''''">
              <a:rPr lang="en-US" altLang="en-US" sz="1400" smtClean="0"/>
              <a:pPr/>
              <a:t>55%</a:t>
            </a:fld>
            <a:endParaRPr lang="en-US" sz="140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0AB8721-C38A-7312-510C-102C25076D67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185988" y="4090988"/>
            <a:ext cx="110013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307545D-779B-4F02-9BDB-7AB5703FA975}" type="thinkcell&lt;?xml version=&quot;1.0&quot; encoding=&quot;UTF-16&quot; standalone=&quot;yes&quot;?&gt;&lt;root reqver=&quot;27037&quot;&gt;&lt;version val=&quot;33047&quot;/&gt;&lt;PersistentType&gt;&lt;m_guid val=&quot;cdbfe171-7217-4331-9c51-b19091a8e350&quot;/&gt;&lt;m_prec&gt;&lt;m_yearfmt&gt;&lt;begin val=&quot;0&quot;/&gt;&lt;end val=&quot;4&quot;/&gt;&lt;/m_yearfmt&gt;&lt;/m_prec&gt;&lt;/PersistentType&gt;&lt;/root&gt;">
              <a:rPr lang="en-US" altLang="en-US" sz="1200" smtClean="0"/>
              <a:pPr/>
              <a:t>Somewhat misaligned - we occasionally communicate about our initiatives and/ or continue to operate separately</a:t>
            </a:fld>
            <a:endParaRPr lang="en-US" sz="12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39129A-9A1C-55DF-D430-123933A15DB6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585075" y="163512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BBFC48-C5B1-C522-1D39-F0EF05BA739B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585075" y="1381125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C224DA5-8F33-9B09-44ED-A3799466C8AD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7886700" y="1646238"/>
            <a:ext cx="1316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4067084-3B92-4C77-99E6-96A323646265}" type="datetime'''''''Low'''''''''''' ''''M''''''ome''''''n''tu''''''''m'">
              <a:rPr lang="en-US" altLang="en-US" sz="1400" smtClean="0"/>
              <a:pPr/>
              <a:t>Low Momentum</a:t>
            </a:fld>
            <a:endParaRPr lang="en-US" sz="14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2DB7E22-5CA4-1591-A5C9-2407A7A6AB77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7886700" y="1392238"/>
            <a:ext cx="13747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E48B8F3-4203-4417-9318-9AF2EC2D0563}" type="datetime'''''''H''''''''''''ig''''''h'' ''M''''''o''me''nt''''''um'''">
              <a:rPr lang="en-US" altLang="en-US" sz="1400" smtClean="0"/>
              <a:pPr/>
              <a:t>High Momentum</a:t>
            </a:fld>
            <a:endParaRPr lang="en-US" sz="1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371E258-F5F3-191D-2F2B-3F099F0F1353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 descr="Qr code&#10;&#10;Description automatically generated">
            <a:extLst>
              <a:ext uri="{FF2B5EF4-FFF2-40B4-BE49-F238E27FC236}">
                <a16:creationId xmlns:a16="http://schemas.microsoft.com/office/drawing/2014/main" id="{EBDC4380-13BC-CDF3-A59D-E823475F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" r="65"/>
          <a:stretch>
            <a:fillRect/>
          </a:stretch>
        </p:blipFill>
        <p:spPr>
          <a:xfrm>
            <a:off x="1689624" y="2210388"/>
            <a:ext cx="2434045" cy="2437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0BC01-D00A-BDA4-C47C-DE4755B01A59}"/>
              </a:ext>
            </a:extLst>
          </p:cNvPr>
          <p:cNvSpPr txBox="1"/>
          <p:nvPr/>
        </p:nvSpPr>
        <p:spPr>
          <a:xfrm>
            <a:off x="2264390" y="4853441"/>
            <a:ext cx="1320800" cy="451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US" sz="10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Scan for more information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9011A-2F2B-BA02-40AB-3AFBF7EC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90" y="5510803"/>
            <a:ext cx="27686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A4F98A-1931-DD54-6EEB-C1CE92F56149}"/>
              </a:ext>
            </a:extLst>
          </p:cNvPr>
          <p:cNvSpPr txBox="1"/>
          <p:nvPr/>
        </p:nvSpPr>
        <p:spPr>
          <a:xfrm>
            <a:off x="445668" y="1599642"/>
            <a:ext cx="492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Private Equity Talent Benchmark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57B95-88F6-07FD-04DA-5BB8960A608C}"/>
              </a:ext>
            </a:extLst>
          </p:cNvPr>
          <p:cNvSpPr txBox="1"/>
          <p:nvPr/>
        </p:nvSpPr>
        <p:spPr>
          <a:xfrm>
            <a:off x="7946412" y="4853441"/>
            <a:ext cx="1320800" cy="451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hangingPunct="0"/>
            <a:r>
              <a:rPr lang="en-US" sz="10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Scan for more information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D0E4E-6CA2-874D-E3AD-F3860AC18170}"/>
              </a:ext>
            </a:extLst>
          </p:cNvPr>
          <p:cNvSpPr txBox="1"/>
          <p:nvPr/>
        </p:nvSpPr>
        <p:spPr>
          <a:xfrm>
            <a:off x="6248247" y="1599642"/>
            <a:ext cx="492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Digital Talent Assessment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79E36E-C3F8-5562-8415-2EEC20F7349D}"/>
              </a:ext>
            </a:extLst>
          </p:cNvPr>
          <p:cNvGrpSpPr>
            <a:grpSpLocks noChangeAspect="1"/>
          </p:cNvGrpSpPr>
          <p:nvPr/>
        </p:nvGrpSpPr>
        <p:grpSpPr>
          <a:xfrm>
            <a:off x="7157165" y="551080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D6A5D4-A89C-F62D-C70B-BD6362F52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B5AE59A-DD21-E7F8-61B8-5D42E0F2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21144B0-8F2F-87AE-8C72-B054F1050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588DC58-FE38-3254-7C17-EFF525A6E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5C5D8B2-0FEA-0D5C-E1B7-9B176AB3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BBCBD07-746B-4468-6CA5-3D3E0C323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E1BC14E-47A1-3E45-48D2-856224AF1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55D0BBF-40D0-EB51-1C26-ED14E8202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4148C55-FAA0-0EA7-F4B1-A87F637F7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716AE2A-1DF3-CC49-C55E-D6B302D5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93F3EE0A-8463-88AA-8A51-2815D8D60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236B1F16-CC9A-CABA-41FC-A72306231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5356C52-2520-E397-734C-2829A733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022F529-D442-976D-5D04-D1B8051BE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23A2711-0EE3-E31D-24A6-786D7E37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0BCEDBB-E546-46C6-47F9-5D014BA30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83F4C-212E-AD68-B266-61C0A4AF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C361D70-5FBF-A4D7-9413-39CD404F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C72B368-9C70-24C7-63F8-EA7F09FC9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56943F1-E958-294E-0C4E-80315F65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B3E1CFE-3E81-D18D-B35C-32BD0CF62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DAC71D8-5B14-A5CE-9A6D-2008F18F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D44BF17-89ED-9163-91FE-7768447EA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C23112BC-8922-3504-4A9D-075D96DA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6E60966-6FD5-E372-C489-AEAF6B11A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7A92549-1EB0-09D8-DA4B-D5074F5DF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2229730E-714A-505B-A19F-BA4B2747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5E161E30-F8B5-B131-166F-94A51470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EB10CF1-1339-EF15-001D-BBEB8EEAB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F609EF6E-38D3-A73E-1FEC-9C6FA39DD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4102F4A-456B-D2C3-F2C0-831AED346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7DDC6CA-BF85-FA80-C250-B2924A36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12A07CA-88B4-F65A-F31D-CD0AB03C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85A30583-5432-39E7-DC9C-4ABDA04A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ACDD0E1-5FD5-017E-1A27-224F232B3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EF268AC-3C12-7367-88EE-79DA4B84A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id="{076324F2-5648-28F9-19F5-89CA950A9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66FEE14A-4ED8-F29D-88DA-864B71A92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57C6A9B9-77D5-A7DF-15FF-7FCA41A3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38094D39-B716-7F64-CCDB-621E9D98D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D530338C-06FF-F58D-0506-EB2369AA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06E71AF-1518-8ADD-F711-FBAB17B06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55508C64-3F20-8249-D57A-F442289EE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A8F0FF5E-783C-76E9-28F6-E6C6A303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1842E119-5C81-23CF-3F45-6D0FB9B1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17BF80DF-5155-ABF2-CD62-B3F9074B8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359ACFBA-BB84-9F23-5940-167E5E800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29BA6C8E-99EB-D9F6-497F-C754636B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8332EAD4-43A2-E195-A4F5-DF0A9E4A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8C77945B-C417-48E3-D18A-65F864BCD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28DB973D-5FD8-49CF-3C43-925F0B34D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C19314B7-07B5-6D45-EEA2-FD1438E5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4BCE0543-5248-665F-FA63-AA186FD83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E9D57817-4268-BD4A-AC44-49E14FBB7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9ED30E24-E0B7-6629-94E3-FA99D26F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6F4A1895-DC21-FAB7-6151-58C5A10A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B0A9B03A-E7A0-B5EA-3295-B1D282B0E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3">
              <a:extLst>
                <a:ext uri="{FF2B5EF4-FFF2-40B4-BE49-F238E27FC236}">
                  <a16:creationId xmlns:a16="http://schemas.microsoft.com/office/drawing/2014/main" id="{A04E2665-B1F4-AE82-6023-C3BFED50F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A2491E0D-27EB-DF55-FAF7-B1D7E839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20A038CA-6C06-4949-AC12-99E0AC44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346FE159-0A23-9FC6-711D-48D1F252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5D5A7D87-0C80-7321-9601-A6F4DBC9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D8F02829-CEA9-81E7-7AAE-2293C6423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0DA7E4E6-4235-702C-69F7-DD2CD05C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D2C29B5-C9CE-5200-18FF-BD42402C3F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833" y="2160522"/>
            <a:ext cx="2437223" cy="2437223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30FCEB8D-F293-AE37-9158-51E68A512F86}"/>
              </a:ext>
            </a:extLst>
          </p:cNvPr>
          <p:cNvSpPr txBox="1">
            <a:spLocks/>
          </p:cNvSpPr>
          <p:nvPr/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285490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30106-4BC8-5D36-ED78-CC54918DB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Early 2023 Market Trends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1556-6EE8-B3C7-4F88-DF2AFDAA4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9830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17ECE8-B542-179F-04EA-40AF78A0F7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6134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92" imgH="595" progId="TCLayout.ActiveDocument.1">
                  <p:embed/>
                </p:oleObj>
              </mc:Choice>
              <mc:Fallback>
                <p:oleObj name="think-cell Slide" r:id="rId22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17ECE8-B542-179F-04EA-40AF78A0F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0043DF2A-119D-BFEF-8C4B-7F8DC6EA671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4740369"/>
              </p:ext>
            </p:extLst>
          </p:nvPr>
        </p:nvGraphicFramePr>
        <p:xfrm>
          <a:off x="527050" y="1376363"/>
          <a:ext cx="7847013" cy="37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B9C115-6290-8CF6-65C5-19F0E2FA8E6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103313" y="3611563"/>
            <a:ext cx="5492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CBEDFE-6A8A-6360-1408-A3AC8F2C618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652588" y="3611563"/>
            <a:ext cx="0" cy="269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D3ECB6-A7DD-1D3E-D2A1-689498021A0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1103313" y="3611563"/>
            <a:ext cx="0" cy="8588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72BC63-B0CC-5192-3644-5E9F8CD83D6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797800" y="3543300"/>
            <a:ext cx="0" cy="1085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1AF9AB-51E0-CC10-FDF5-262CC6F9E80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248526" y="3543300"/>
            <a:ext cx="5492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065BA6-261F-02E0-72A5-6AB0ECF3775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7248525" y="3543301"/>
            <a:ext cx="0" cy="193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0A56A7E-AE87-498C-A96A-4CF39487582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263775" y="5075238"/>
            <a:ext cx="13033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2FD4B67-96FF-4F06-89A6-6690D46D0196}" type="datetime'''Dem''a''nd'' is'' so''''m''''ewhat'''' s''lo''win''''''''g'">
              <a:rPr lang="en-US" altLang="en-US" sz="1200" smtClean="0"/>
              <a:pPr/>
              <a:t>Demand is somewhat slowing</a:t>
            </a:fld>
            <a:endParaRPr lang="en-US" sz="1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5A90A4-53FA-A516-D979-960024AEB83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91363" y="5075238"/>
            <a:ext cx="86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65704BF-3928-4207-98DF-437D2C2ACAEA}" type="datetime'''D''ema''nd'' is s''i''gnific''antly ''ac''c''ele''r''ating'">
              <a:rPr lang="en-US" altLang="en-US" sz="1200" smtClean="0"/>
              <a:pPr/>
              <a:t>Demand is significantly accelerating</a:t>
            </a:fld>
            <a:endParaRPr lang="en-US" sz="12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840163" y="5075238"/>
            <a:ext cx="12207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DCD26D-D052-409D-B0E4-F5026A6E98DC}" type="datetime'D''em''''''''and'''' appea''r''''s ''''con''''''si''ste''''nt'">
              <a:rPr lang="en-US" altLang="en-US" sz="12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Demand appears consistent</a:t>
            </a:fld>
            <a:endParaRPr lang="en-US" sz="1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C8683D-D316-E1F3-9F7C-832C213EFD7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74688" y="5075238"/>
            <a:ext cx="1408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E09F693-39B7-44AF-B3F0-8F427A342A80}" type="datetime'D''e''mand is ''''si''''gni''fi''''can''t''''ly s''l''o''wing'">
              <a:rPr lang="en-US" altLang="en-US" sz="1200" smtClean="0"/>
              <a:pPr/>
              <a:t>Demand is significantly slowing</a:t>
            </a:fld>
            <a:endParaRPr lang="en-US" sz="12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874C095-1193-BF56-8EC7-531E5B14588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229225" y="5075238"/>
            <a:ext cx="15144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E4C660-2D0D-4FF7-A703-10DBDF4692A6}" type="datetime'D''e''man''d is som''ew''hat ac''''cel''eratin''g'''''">
              <a:rPr lang="en-US" altLang="en-US" sz="1200" smtClean="0"/>
              <a:pPr/>
              <a:t>Demand is somewhat accelerating</a:t>
            </a:fld>
            <a:endParaRPr lang="en-US" sz="12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2D0931-0380-203F-4BEA-5299D2155F50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138238" y="3494088"/>
            <a:ext cx="4794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2FEDC90-60E7-43C9-874A-0085B6E9C30E}" type="datetime'''''''''''+''''''''''''''''''''7''''''%'''''''''''''''''''''''">
              <a:rPr lang="en-US" altLang="en-US" sz="1200" b="1" smtClean="0">
                <a:effectLst/>
              </a:rPr>
              <a:pPr/>
              <a:t>+7%</a:t>
            </a:fld>
            <a:endParaRPr lang="en-US" sz="1200" b="1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5D170B3-4BB1-6940-F8B5-4EF131053EB7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251701" y="3425825"/>
            <a:ext cx="544513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ACC811-0884-4DC7-BB10-A40D5E9FEBB5}" type="datetime'''''''''''''-''''1''''''''''''''1''''''''''''''''''''%'''">
              <a:rPr lang="en-US" altLang="en-US" sz="1200" b="1" smtClean="0">
                <a:effectLst/>
              </a:rPr>
              <a:pPr/>
              <a:t>-11%</a:t>
            </a:fld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0C64D-5FAC-1BBB-7569-F8942543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Demand continuing to soften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3C79E-5C66-DC22-5F27-F6875ABE0F8C}"/>
              </a:ext>
            </a:extLst>
          </p:cNvPr>
          <p:cNvSpPr txBox="1"/>
          <p:nvPr/>
        </p:nvSpPr>
        <p:spPr>
          <a:xfrm>
            <a:off x="609600" y="1032531"/>
            <a:ext cx="491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Assessment of Demand Over the Past Twelve Months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CB322A5-86A0-F2AE-E562-CB861F656EF2}"/>
              </a:ext>
            </a:extLst>
          </p:cNvPr>
          <p:cNvSpPr txBox="1"/>
          <p:nvPr/>
        </p:nvSpPr>
        <p:spPr>
          <a:xfrm>
            <a:off x="527050" y="5576282"/>
            <a:ext cx="7764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Q4 2022 N = 102; Q1 2023 N = 91</a:t>
            </a:r>
          </a:p>
          <a:p>
            <a:r>
              <a:rPr lang="en-US" sz="1000" dirty="0"/>
              <a:t>Response to question:  To what extent do you perceive softening demand indicators for your business?</a:t>
            </a:r>
          </a:p>
          <a:p>
            <a:r>
              <a:rPr lang="en-US" sz="1000" dirty="0"/>
              <a:t>Source: SBI Q4 2022 CEO Survey; SBI Q1 2023 CEO Survey</a:t>
            </a:r>
          </a:p>
          <a:p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F67EE2-A1C2-FF9F-B890-3336433A0E5D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7834313" y="162401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5752-D318-2EF8-7BCE-842F3C4ADF7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834313" y="1400175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79A6DF-5AF6-DB73-7F27-E30D3D53428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099425" y="1631950"/>
            <a:ext cx="611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88A9F6E-899E-422E-886D-69BFB3CC400B}" type="datetime'''''''''Q''''''1'' ''''''''''''''''''''''2''''02''''''''''3'">
              <a:rPr lang="en-US" altLang="en-US" sz="1200" smtClean="0"/>
              <a:pPr/>
              <a:t>Q1 2023</a:t>
            </a:fld>
            <a:endParaRPr lang="en-US" sz="12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099425" y="1408113"/>
            <a:ext cx="611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B798D9E-0E82-46C9-A124-AE63F4A5F0C1}" type="datetime'''''''''''''''''''''''Q4'' 2''''''''0''''''''''2''''''''2'">
              <a:rPr lang="en-US" altLang="en-US" sz="1200" smtClean="0"/>
              <a:pPr/>
              <a:t>Q4 2022</a:t>
            </a:fld>
            <a:endParaRPr lang="en-US" sz="12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26BE74-B3CC-2725-C6C4-4E726CCFADE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Expecting acceleration late 2023 or beyond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759E6-24E4-3606-C067-DE9AC70AD2DD}"/>
              </a:ext>
            </a:extLst>
          </p:cNvPr>
          <p:cNvSpPr txBox="1"/>
          <p:nvPr/>
        </p:nvSpPr>
        <p:spPr>
          <a:xfrm>
            <a:off x="714375" y="1306513"/>
            <a:ext cx="490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Expected Timing of Demand Acceleration</a:t>
            </a:r>
            <a:br>
              <a:rPr lang="en-US" sz="1200" b="1" dirty="0">
                <a:latin typeface="Avenir Next LT Pro" panose="020B0504020202020204" pitchFamily="34" charset="77"/>
              </a:rPr>
            </a:br>
            <a:r>
              <a:rPr lang="en-US" sz="1200" i="1" dirty="0">
                <a:latin typeface="Avenir Next LT Pro" panose="020B0504020202020204" pitchFamily="34" charset="77"/>
              </a:rPr>
              <a:t>Among respondents who report demand as flat or slowing</a:t>
            </a:r>
            <a:endParaRPr lang="en-US" sz="1200" b="1" dirty="0">
              <a:latin typeface="Avenir Next LT Pro" panose="020B0504020202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5177A-E934-2F5D-F7D9-EDD16A5168CC}"/>
              </a:ext>
            </a:extLst>
          </p:cNvPr>
          <p:cNvSpPr txBox="1"/>
          <p:nvPr/>
        </p:nvSpPr>
        <p:spPr>
          <a:xfrm>
            <a:off x="714375" y="5366987"/>
            <a:ext cx="4908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55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Question: When are you expecting/ forecasting demand to accelerate?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Q1 2023 CEO Survey</a:t>
            </a: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C93D6262-AA11-6C3C-D7D5-B0DEE2ABFCFC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36600" y="1674813"/>
          <a:ext cx="6732588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DED34D52-364E-089C-B6A0-E6E3CF8E4D3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079750" y="28733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20C39D4-3FED-4F07-8B2A-E445600CFE5D}" type="datetime'''2''''''''''''''''''4''''''''''''''''''''''''%'''''''''''">
              <a:rPr lang="en-US" altLang="en-US" sz="1400" smtClean="0"/>
              <a:pPr/>
              <a:t>24%</a:t>
            </a:fld>
            <a:endParaRPr lang="en-US" sz="1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106AC887-A41B-8F1D-0AB0-C89052C0A96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362700" y="27463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34E8869-0464-431D-BFBC-9B9874746357}" type="datetime'2''''''''''''''''''''''''''''''6''''''''''''%'''''''">
              <a:rPr lang="en-US" altLang="en-US" sz="1400" smtClean="0"/>
              <a:pPr/>
              <a:t>26%</a:t>
            </a:fld>
            <a:endParaRPr lang="en-US" sz="1400" dirty="0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FCCE3E3E-751A-E4C1-9BA7-D05808861B8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487488" y="3952875"/>
            <a:ext cx="301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A05FAF-804C-4186-B809-482A63AB66AB}" type="datetime'''''''''''''''''''''''''''''''''''''''7%'''''''''''''">
              <a:rPr lang="en-US" altLang="en-US" sz="1400" smtClean="0"/>
              <a:pPr/>
              <a:t>7%</a:t>
            </a:fld>
            <a:endParaRPr lang="en-US" sz="1400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F78D9F7-764D-0EF4-51BE-B76DDC809B2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721225" y="23018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8F170D-8F65-4AC5-9662-351E976BC9C1}" type="datetime'''''''''''''''''''''''''''33''''''''''''''''''''''''''''''%'''">
              <a:rPr lang="en-US" altLang="en-US" sz="1400" smtClean="0"/>
              <a:pPr/>
              <a:t>33%</a:t>
            </a:fld>
            <a:endParaRPr lang="en-US" sz="1400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973CE041-2816-0BA5-F681-AF73C8EC286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132513" y="4673600"/>
            <a:ext cx="865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AF1B2D-E797-4666-8645-53EA266B1295}" type="datetime'S''o''''m''e''tim''e ''''''Af''''t''''''er ''2''''''''0''''23'">
              <a:rPr lang="en-US" altLang="en-US" sz="1400" smtClean="0"/>
              <a:pPr/>
              <a:t>Sometime After 2023</a:t>
            </a:fld>
            <a:endParaRPr lang="en-US" sz="14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998B32-83B6-1903-91C7-5E3EE8D58D2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006474" y="4673600"/>
            <a:ext cx="1263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8C6FBBD-834E-4423-9FF2-14069F08BDCB}" type="datetime'With''''i''''n'''' t''''he N''e''xt Thr''ee'' ''''M''onths'''">
              <a:rPr lang="en-US" altLang="en-US" sz="1400" smtClean="0"/>
              <a:pPr/>
              <a:t>Within the Next Three Months</a:t>
            </a:fld>
            <a:endParaRPr lang="en-US" sz="14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FA96025-227E-544B-622A-936854219C0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151313" y="4673600"/>
            <a:ext cx="15446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68C2D31-1D84-4BD6-BB3A-0B1873B8027F}" type="datetime'''''''''By'''' th''e'''' E''nd ''''''o''''f ''2''''''02''''3'">
              <a:rPr lang="en-US" altLang="en-US" sz="1400" smtClean="0"/>
              <a:pPr/>
              <a:t>By the End of 2023</a:t>
            </a:fld>
            <a:endParaRPr lang="en-US" sz="140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E5A5EDD-B55E-5D90-16B2-30D6687463A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649537" y="4673600"/>
            <a:ext cx="1263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4F5A1AD-5B48-4551-89F0-97ACC8F027E3}" type="datetime'W''ith''in t''he Ne''''x''''t'' Si''x'' M''on''''''ths'''''">
              <a:rPr lang="en-US" altLang="en-US" sz="1400" smtClean="0"/>
              <a:pPr/>
              <a:t>Within the Next Six Months</a:t>
            </a:fld>
            <a:endParaRPr lang="en-US" sz="1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4D28FC6-A59D-78EE-F8EB-81B79BCD12D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00D12C73-BF46-72FF-6625-27E68B7704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45362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7772400" imgH="10058400" progId="TCLayout.ActiveDocument.1">
                  <p:embed/>
                </p:oleObj>
              </mc:Choice>
              <mc:Fallback>
                <p:oleObj name="think-cell Slide" r:id="rId26" imgW="7772400" imgH="1005840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00D12C73-BF46-72FF-6625-27E68B770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5B3DCE-317A-EFE7-7F9E-4F91717A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Pipelines and volume improving, velocity flat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A522D1E-6AD1-8A67-6D04-BA5040C3043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4537629"/>
              </p:ext>
            </p:extLst>
          </p:nvPr>
        </p:nvGraphicFramePr>
        <p:xfrm>
          <a:off x="642938" y="2135188"/>
          <a:ext cx="7970837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46A8AA-C168-1F78-607C-FFD1C45B1BD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694488" y="4870450"/>
            <a:ext cx="172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D1B111A-492C-4946-A5AB-EA19D10850EC}" type="thinkcell&lt;?xml version=&quot;1.0&quot; encoding=&quot;UTF-16&quot; standalone=&quot;yes&quot;?&gt;&lt;root reqver=&quot;27037&quot;&gt;&lt;version val=&quot;33047&quot;/&gt;&lt;PersistentType&gt;&lt;m_guid val=&quot;815fa660-6efc-4810-83c8-e5f8f5213ce0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velocity of NET-NEW bookings across the current quarter?</a:t>
            </a:fld>
            <a:endParaRPr lang="en-US" sz="1100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9FCC688-118A-31CB-B831-70E2E00B1BC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7353300" y="430371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FD9E96-6F0F-499D-A59B-ACB9A1FC670B}" type="datetime'''''''''33''''%''''''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33%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0C2EF37E-BF72-A6C4-12B5-769AA053B3F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353300" y="340042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6F6B547-C762-48F6-A597-C7EA67266831}" type="datetime'''''''3''''''7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37%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B00BBDBD-C13B-24CC-3458-F92931D5008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7353300" y="253523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50AED4-52B1-42BB-8180-04CBEF4694CE}" type="datetime'''3''''''''''''''''''''0''''''%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7888EC-2334-F934-DF7E-0464D341B0B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818063" y="4870450"/>
            <a:ext cx="15732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2EC963-7746-499E-8ECB-C069A46DDCD2}" type="thinkcell&lt;?xml version=&quot;1.0&quot; encoding=&quot;UTF-16&quot; standalone=&quot;yes&quot;?&gt;&lt;root reqver=&quot;27037&quot;&gt;&lt;version val=&quot;33067&quot;/&gt;&lt;PersistentType&gt;&lt;m_guid val=&quot;9d4b1200-ad1c-42ab-81c1-017188075317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speed with which prospects are progressing through your Marketing funnel?</a:t>
            </a:fld>
            <a:endParaRPr lang="en-US" sz="1100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E46F3625-105E-EDDB-8DAA-BE5766975D4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5402263" y="45354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C0C489-9E04-44D2-9CB8-E57CC7B43313}" type="datetime'1''5''''''''''''''''''''''''''''''''%'">
              <a:rPr lang="en-US" altLang="en-US" sz="1400" smtClean="0">
                <a:solidFill>
                  <a:schemeClr val="bg1"/>
                </a:solidFill>
              </a:rPr>
              <a:pPr/>
              <a:t>15%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CEAB670A-CA76-1F6E-BB42-C5529846091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1498600" y="453548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F0ED472-8A27-4660-B253-B3B3D654BBAC}" type="datetime'''''''''1''5''''''''''''''''''''''''''''%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C6DD044A-C517-2B67-D483-218C5CEFCDD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5402263" y="36322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A2E673-2564-4C04-A26F-8044B7444FA4}" type="datetime'5''''''5''''''''''''''''''''''''''''''''''''''''%'''''''''''">
              <a:rPr lang="en-US" altLang="en-US" sz="1400" smtClean="0">
                <a:solidFill>
                  <a:schemeClr val="bg1"/>
                </a:solidFill>
              </a:rPr>
              <a:pPr/>
              <a:t>55%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B995DB98-8CC1-917A-B669-93D1916DBE2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402263" y="2535238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AA7015E-BB04-4FC7-84EA-5AC4BD1E0E41}" type="datetime'''''''3''''''0''''''''''''''''''%'">
              <a:rPr lang="en-US" altLang="en-US" sz="1400" smtClean="0">
                <a:solidFill>
                  <a:schemeClr val="bg1"/>
                </a:solidFill>
              </a:rPr>
              <a:pPr/>
              <a:t>30%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E8B87B8-5B59-080E-6EBF-5B4802AB5346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498600" y="3967163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0488738-510D-4C7C-AD1F-CC0CB850FF1E}" type="datetime'''''''''''''''''2''''9''''''''''%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29%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93E17FA8-2D69-6BD9-EA73-F921BFCB93A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1498600" y="28702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B0F552A-F35F-482B-85BB-83F708B56779}" type="datetime'''''''5''''''6''''''''''%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56%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378DDB-0B3F-B426-7F27-02FE75D4455C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2873375" y="4870450"/>
            <a:ext cx="15605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BCBBFF-AD55-4D22-B801-67F2A9627537}" type="thinkcell&lt;?xml version=&quot;1.0&quot; encoding=&quot;UTF-16&quot; standalone=&quot;yes&quot;?&gt;&lt;root reqver=&quot;27037&quot;&gt;&lt;version val=&quot;33067&quot;/&gt;&lt;PersistentType&gt;&lt;m_guid val=&quot;369ccde4-6c52-423e-8ed5-f85bd32a523e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are you forecasting sales deal volume for the current quarter?</a:t>
            </a:fld>
            <a:endParaRPr lang="en-US" sz="1100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4DA61F74-B5E0-4EAA-BB2B-76625E3EDEC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3451225" y="44958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7A33B5E-241D-45CD-B0EB-13395D602970}" type="datetime'''''''''''''''''''1''''''8''''''''''''''''''''%'''">
              <a:rPr lang="en-US" altLang="en-US" sz="1400" smtClean="0">
                <a:solidFill>
                  <a:schemeClr val="bg1"/>
                </a:solidFill>
              </a:rPr>
              <a:pPr/>
              <a:t>18%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6BD86548-AB3F-ADAB-6725-ADD442706C0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3451225" y="3889375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A12296F-A53A-4858-A467-D5B8861826BF}" type="datetime'''''''''''''''''''''''''''''''''''''2''9''''%'''''''''''">
              <a:rPr lang="en-US" altLang="en-US" sz="1400" smtClean="0">
                <a:solidFill>
                  <a:schemeClr val="bg1"/>
                </a:solidFill>
              </a:rPr>
              <a:pPr/>
              <a:t>29%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B176C85A-F870-83B3-6943-BB3D6FCA1A1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3451225" y="2819400"/>
            <a:ext cx="404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20E634-BA12-41C5-B4CA-4BDB2E19E077}" type="datetime'''''''''''5''''4''''''''''''%'''''''''''''''''''''''''">
              <a:rPr lang="en-US" altLang="en-US" sz="1400" smtClean="0">
                <a:solidFill>
                  <a:schemeClr val="bg1"/>
                </a:solidFill>
              </a:rPr>
              <a:pPr/>
              <a:t>54%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B7545BA-C4BC-0C94-F1F7-337699BDEDB7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725488" y="4870450"/>
            <a:ext cx="1949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8E14003-4D85-4006-B138-2C38AAA26B5A}" type="thinkcell&lt;?xml version=&quot;1.0&quot; encoding=&quot;UTF-16&quot; standalone=&quot;yes&quot;?&gt;&lt;root reqver=&quot;27037&quot;&gt;&lt;version val=&quot;33047&quot;/&gt;&lt;PersistentType&gt;&lt;m_guid val=&quot;58bf0dc7-c0e7-4bb2-832e-071f7fb161bd&quot;/&gt;&lt;m_prec&gt;&lt;m_yearfmt&gt;&lt;begin val=&quot;0&quot;/&gt;&lt;end val=&quot;4&quot;/&gt;&lt;/m_yearfmt&gt;&lt;/m_prec&gt;&lt;/PersistentType&gt;&lt;/root&gt;">
              <a:rPr lang="en-US" altLang="en-US" sz="1100" smtClean="0"/>
              <a:pPr/>
              <a:t>How would you characterize the quality of your prospective customer pipeline?</a:t>
            </a:fld>
            <a:endParaRPr lang="en-US" sz="11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DE1321-9ACB-4CA1-0000-0B05D714B98E}"/>
              </a:ext>
            </a:extLst>
          </p:cNvPr>
          <p:cNvSpPr txBox="1"/>
          <p:nvPr/>
        </p:nvSpPr>
        <p:spPr>
          <a:xfrm>
            <a:off x="642938" y="5906976"/>
            <a:ext cx="602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N = 91</a:t>
            </a:r>
          </a:p>
          <a:p>
            <a:pPr algn="l"/>
            <a:r>
              <a:rPr lang="en-US" sz="1000" dirty="0"/>
              <a:t>Source: SBI Q1 2023 CEO Survey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C58991B-DA2C-4F6F-4251-F112DC2E39C3}"/>
              </a:ext>
            </a:extLst>
          </p:cNvPr>
          <p:cNvSpPr txBox="1"/>
          <p:nvPr/>
        </p:nvSpPr>
        <p:spPr>
          <a:xfrm>
            <a:off x="609599" y="1194379"/>
            <a:ext cx="72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Deal Indicators Compared With Previous Quarter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16033E-59ED-DBCB-214B-20AEC404CDDF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9082088" y="279717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6E66DD-2824-23CE-D6BB-7459129FF407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9082088" y="2289175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C35270-8534-39BA-B732-6FB78AB82FBE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9082088" y="2543175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DC1F86E-5950-D476-A1CE-6986DF23FCE9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9383713" y="2300288"/>
            <a:ext cx="1846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65954D6-9472-4AE3-9DCA-3493731BBC65}" type="datetime'Be''''''tt''e''r t''''''han l''as''''t'' ''''q''u''a''''rte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Better than last quarter</a:t>
            </a:fld>
            <a:endParaRPr lang="en-US" sz="140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BDD3467B-8273-2B45-D2B1-0F5A2A43917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9383713" y="2808288"/>
            <a:ext cx="18780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5762A91-E892-469D-8AA5-0D3CDCE69289}" type="datetime'''''Wo''r''s''''e t''ha''''''n'''' la''''s''t q''uart''e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Worse than last quarter</a:t>
            </a:fld>
            <a:endParaRPr lang="en-US" sz="14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5D7D6DE-1075-8A4E-3DA3-DCFFC8220F02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9383713" y="2554288"/>
            <a:ext cx="1630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0E27B3E-735B-4255-987D-6D6FAF5F664E}" type="datetime'Same'' ''''''as ''la''st q''''''u''a''''r''''t''''e''''''''r'">
              <a:rPr lang="en-US" altLang="en-US" sz="1400" smtClean="0">
                <a:effectLst/>
              </a:rPr>
              <a:pPr>
                <a:spcBef>
                  <a:spcPct val="0"/>
                </a:spcBef>
                <a:spcAft>
                  <a:spcPct val="0"/>
                </a:spcAft>
              </a:pPr>
              <a:t>Same as last quarter</a:t>
            </a:fld>
            <a:endParaRPr lang="en-US" sz="1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F3F76D-0182-80EE-C5DF-A62602D4195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4628356" y="1838528"/>
            <a:ext cx="0" cy="306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65BD94-45BE-1EE3-FCA0-6129067362DD}"/>
              </a:ext>
            </a:extLst>
          </p:cNvPr>
          <p:cNvSpPr txBox="1"/>
          <p:nvPr/>
        </p:nvSpPr>
        <p:spPr>
          <a:xfrm>
            <a:off x="1653711" y="1705288"/>
            <a:ext cx="220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Pipeline Indicators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07B988-71A8-4978-3485-63B9A4955308}"/>
              </a:ext>
            </a:extLst>
          </p:cNvPr>
          <p:cNvSpPr txBox="1"/>
          <p:nvPr/>
        </p:nvSpPr>
        <p:spPr>
          <a:xfrm>
            <a:off x="5535047" y="1702113"/>
            <a:ext cx="2062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Speed Indicators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7AB188C-3860-07E4-8A15-FD01CFAFA56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30106-4BC8-5D36-ED78-CC54918DB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Go-To-Market Leadership Team Confidence and 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1556-6EE8-B3C7-4F88-DF2AFDAA4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301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244573-85E3-FAC2-A443-19CD6CA54A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7772400" imgH="10058400" progId="TCLayout.ActiveDocument.1">
                  <p:embed/>
                </p:oleObj>
              </mc:Choice>
              <mc:Fallback>
                <p:oleObj name="think-cell Slide" r:id="rId17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244573-85E3-FAC2-A443-19CD6CA54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50996-5AA9-04C6-A547-40DA695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Moderate confidence in executive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D4D80-CDFF-1A65-D5E7-5F16F013A564}"/>
              </a:ext>
            </a:extLst>
          </p:cNvPr>
          <p:cNvSpPr txBox="1"/>
          <p:nvPr/>
        </p:nvSpPr>
        <p:spPr>
          <a:xfrm>
            <a:off x="609600" y="5218113"/>
            <a:ext cx="3742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N = 91</a:t>
            </a:r>
          </a:p>
          <a:p>
            <a:r>
              <a:rPr lang="en-US" sz="800" dirty="0"/>
              <a:t>Source: SBI Q1 2023 CEO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01DDA-8455-1FB6-7E9B-AF23F015AA3C}"/>
              </a:ext>
            </a:extLst>
          </p:cNvPr>
          <p:cNvSpPr txBox="1"/>
          <p:nvPr/>
        </p:nvSpPr>
        <p:spPr>
          <a:xfrm>
            <a:off x="609599" y="1032531"/>
            <a:ext cx="7010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Confidence in Ability of Go-To-Market Leadership Team to Drive Commercial Success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87A3988-1613-ACCA-790A-9BD60FA95433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19138" y="2428875"/>
          <a:ext cx="2673350" cy="217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80DEA4-BA96-4400-BE5E-F432A68F9C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11200" y="2309813"/>
            <a:ext cx="1152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B3E80A9-07CF-4BBD-B38F-CC973FD825B9}" type="datetime'''Not ''C''o''''''n''''''''f''''''''''''i''''d''''ent'''">
              <a:rPr lang="en-US" altLang="en-US" sz="1400" smtClean="0"/>
              <a:pPr/>
              <a:t>Not Confident</a:t>
            </a:fld>
            <a:endParaRPr lang="en-US" sz="14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DA0357B-13D5-CB53-11D7-B5535596D37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9900" y="3876675"/>
            <a:ext cx="598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BDF44BB-A96A-4F7A-8C08-4105617FC372}" type="datetime'''''N''''''''''''''''''e''ut''''''''''''''r''a''l'''''">
              <a:rPr lang="en-US" altLang="en-US" sz="1400" smtClean="0"/>
              <a:pPr/>
              <a:t>Neutral</a:t>
            </a:fld>
            <a:endParaRPr lang="en-US" sz="1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290287-1C97-3D27-8A73-7FE97504030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100388" y="3240088"/>
            <a:ext cx="808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32382C2-CA35-4A4E-BE8D-A713151EBEB3}" type="datetime'''''''''''''''''''''''C''o''''n''''fi''d''e''''nt'''''''''">
              <a:rPr lang="en-US" altLang="en-US" sz="1400" smtClean="0"/>
              <a:pPr/>
              <a:t>Confident</a:t>
            </a:fld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1E32C8-18EA-6F0B-84F9-CDB7C594ED2A}"/>
              </a:ext>
            </a:extLst>
          </p:cNvPr>
          <p:cNvSpPr txBox="1"/>
          <p:nvPr/>
        </p:nvSpPr>
        <p:spPr>
          <a:xfrm>
            <a:off x="609600" y="1633866"/>
            <a:ext cx="290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Chief Revenue Officer or Equivalent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A43E3-1EA8-3DF3-59F1-2107855FC4C5}"/>
              </a:ext>
            </a:extLst>
          </p:cNvPr>
          <p:cNvSpPr txBox="1"/>
          <p:nvPr/>
        </p:nvSpPr>
        <p:spPr>
          <a:xfrm>
            <a:off x="3889375" y="5218113"/>
            <a:ext cx="374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N = 91</a:t>
            </a:r>
          </a:p>
          <a:p>
            <a:r>
              <a:rPr lang="en-US" sz="800" dirty="0"/>
              <a:t>Source: SBI Q1 2023 CEO Survey</a:t>
            </a:r>
          </a:p>
          <a:p>
            <a:endParaRPr lang="en-US" sz="8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2512670-D678-5943-6B1B-384D7F9549EF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3994150" y="2428875"/>
          <a:ext cx="2673350" cy="217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87EA07-FFFE-59FF-FE67-1BF5C6A3738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5041900" y="2557463"/>
            <a:ext cx="30162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B093DAC-CE53-4B3E-ACD3-78B51000DEFA}" type="datetime'5''''''''''''''''''%''''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2B434C9-D424-1743-4077-A561F17ACD6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095750" y="2295525"/>
            <a:ext cx="1152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571E315-C844-414C-BDE4-C12CD1C01E47}" type="datetime'N''''''''''o''''t'''' ''''C''''o''n''f''''i''den''t'''''''''''">
              <a:rPr lang="en-US" altLang="en-US" sz="1400" smtClean="0"/>
              <a:pPr/>
              <a:t>Not Confident</a:t>
            </a:fld>
            <a:endParaRPr lang="en-US" sz="14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7BFEFC5-07B4-86E7-407B-DE5DA835AA6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865563" y="4092575"/>
            <a:ext cx="598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C40B924-71C7-4AE5-85DF-840425A4DEB3}" type="datetime'''''''''N''''''''''e''''''''''u''''t''''''''''r''''''a''''l'">
              <a:rPr lang="en-US" altLang="en-US" sz="1400" smtClean="0"/>
              <a:pPr/>
              <a:t>Neutral</a:t>
            </a:fld>
            <a:endParaRPr lang="en-US" sz="14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59749F7-FFCF-607E-8147-4392A41732E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292850" y="2903538"/>
            <a:ext cx="808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5782605-339E-4917-AEEC-CD914C1B5B5E}" type="datetime'Co''n''''''''''''''''''''''''''''f''''''''i''de''''n''t'''''''">
              <a:rPr lang="en-US" altLang="en-US" sz="1400" smtClean="0"/>
              <a:pPr/>
              <a:t>Confident</a:t>
            </a:fld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86CEFB-B01A-8AE6-6130-CC7D5F747164}"/>
              </a:ext>
            </a:extLst>
          </p:cNvPr>
          <p:cNvSpPr txBox="1"/>
          <p:nvPr/>
        </p:nvSpPr>
        <p:spPr>
          <a:xfrm>
            <a:off x="3889375" y="1633538"/>
            <a:ext cx="301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Chief Marketing Officer or Equivalent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019CC2-046B-FD09-ACC3-1FE3366DB603}"/>
              </a:ext>
            </a:extLst>
          </p:cNvPr>
          <p:cNvSpPr txBox="1"/>
          <p:nvPr/>
        </p:nvSpPr>
        <p:spPr>
          <a:xfrm>
            <a:off x="7118350" y="5218113"/>
            <a:ext cx="374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N = 91</a:t>
            </a:r>
          </a:p>
          <a:p>
            <a:r>
              <a:rPr lang="en-US" sz="800" dirty="0"/>
              <a:t>Source: SBI Q1 2023 CEO Survey</a:t>
            </a:r>
          </a:p>
          <a:p>
            <a:endParaRPr lang="en-US" sz="800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9B00EAB-23BB-7D2C-D559-87442BF21431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7223125" y="2428875"/>
          <a:ext cx="2673350" cy="217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8B5208C-59C1-397B-6341-49CBCF90E02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8324850" y="2544763"/>
            <a:ext cx="30162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B72A61C-1B9A-4174-A491-BC3CC08BA4A6}" type="datetime'''''''''''''''''''''''3%''''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395FB62-00A7-3E66-2938-812F2B38F561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396163" y="2292350"/>
            <a:ext cx="11525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6089378-1016-49ED-A63B-AD7F139CAB2B}" type="datetime'No''''t ''''''C''''''''''on''f''i''''de''''''''''''''''nt'">
              <a:rPr lang="en-US" altLang="en-US" sz="1400" smtClean="0"/>
              <a:pPr/>
              <a:t>Not Confident</a:t>
            </a:fld>
            <a:endParaRPr lang="en-US" sz="1400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9B049F4C-F966-54D1-A11F-A77D6411DF84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002463" y="3932238"/>
            <a:ext cx="598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22CEBF0-062B-4782-B403-744F344D5313}" type="datetime'''''N''e''''''u''tr''''''''''''''''a''''''l'''''''''''">
              <a:rPr lang="en-US" altLang="en-US" sz="1400" smtClean="0"/>
              <a:pPr/>
              <a:t>Neutral</a:t>
            </a:fld>
            <a:endParaRPr lang="en-US" sz="14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6F9BE62-195D-C6B0-CE85-CB253ECD5480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9561513" y="3006725"/>
            <a:ext cx="8080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FA49E95-47B4-4115-89D9-BF3D4EBF09CC}" type="datetime'''''''''''C''''''o''''''''''nf''i''de''''n''''''t'''">
              <a:rPr lang="en-US" altLang="en-US" sz="1400" smtClean="0"/>
              <a:pPr/>
              <a:t>Confident</a:t>
            </a:fld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F3344F-0B3C-4025-1FC1-7C2AB39E4987}"/>
              </a:ext>
            </a:extLst>
          </p:cNvPr>
          <p:cNvSpPr txBox="1"/>
          <p:nvPr/>
        </p:nvSpPr>
        <p:spPr>
          <a:xfrm>
            <a:off x="7118350" y="1633538"/>
            <a:ext cx="2909888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Chief Customer Officer or Equivalent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E1428C9-8600-7EC4-94F5-0D18F694D9A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FAFEE-B11F-CE1F-1C3A-9F9951BC0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998988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FAFEE-B11F-CE1F-1C3A-9F9951BC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31A6BC-264E-1F8F-BB39-89CE94D2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tight market for leadership talent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F8565-D297-DAC3-A839-1FC518F79821}"/>
              </a:ext>
            </a:extLst>
          </p:cNvPr>
          <p:cNvSpPr txBox="1"/>
          <p:nvPr/>
        </p:nvSpPr>
        <p:spPr>
          <a:xfrm>
            <a:off x="613954" y="1179285"/>
            <a:ext cx="11785600" cy="2390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Private equity sector illustrates state of the talent market overall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Private equity deal volume in 2021 created a tight “seller’s market” for leadership talent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Surge in C-suite turnover for certain roles followed as demand spiked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3415A29-00F4-BEAE-71AF-6C7636AE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0E4E3"/>
              </a:clrFrom>
              <a:clrTo>
                <a:srgbClr val="E0E4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5" y="2539150"/>
            <a:ext cx="6310810" cy="3794159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24051CC-A642-C42E-9A32-3B8F82C30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4284"/>
            <a:ext cx="1371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2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FAFEE-B11F-CE1F-1C3A-9F9951BC0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03460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FAFEE-B11F-CE1F-1C3A-9F9951BC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31A6BC-264E-1F8F-BB39-89CE94D2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Market tightness: turnover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75359-FA0F-35C5-626A-25070319E1EB}"/>
              </a:ext>
            </a:extLst>
          </p:cNvPr>
          <p:cNvSpPr txBox="1"/>
          <p:nvPr/>
        </p:nvSpPr>
        <p:spPr>
          <a:xfrm>
            <a:off x="526870" y="935253"/>
            <a:ext cx="10962290" cy="2390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Executive position turnover is a chief indicator of market tightness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Positions with highest turnover rates have the most openings and the most recruiting activity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GTM roles historically among the most active with highest turnover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</p:txBody>
      </p:sp>
      <p:pic>
        <p:nvPicPr>
          <p:cNvPr id="6" name="Picture 5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B2AB6207-33FD-56AB-1B7B-E191EEBD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55" y="2021294"/>
            <a:ext cx="7981226" cy="445167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79A4C95-496D-9853-61E5-3D35393AC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14284"/>
            <a:ext cx="1371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4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7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yegp8fkBry16qMYoQta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jbgDqG.l4NAhlN13xxZ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NvPMpjAtUeBgQoq.wS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SCZIEVGuQTGfqXSu.F0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Eu0AgcmaCNk2vHhubFe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2QXHX2GwtxgC7hup.o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ijekQBG_JBIlOIetXn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wuHQm3WGJzjLu3zOI1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oDP4Jnfy_lyyngH9ew_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3tSnY8JvS67grm.bn1u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hEBJoelj.s4HvPd.nC.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9kxAhnEcAOoBFlp3rHe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CquVezaD0B1SYvK_sQd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0yFbS_RPfBGTOH6CLlb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T_ce43IPFV5bntOKmp3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s5oMUeoa33yQDfQFETJ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PHYhPehaM2ybo.w_eX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VhPHWAD3PGZcHoqGiz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.IWDBM5zrsHtgRCs_JJ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_qEM6hlRxIdeK66y5H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HGbQtBtb_BHDTUARqs_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CqwvWi_ifYJu1tEkaBR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fJHCputceblpa9YpQJ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j7c0hZs9gwq0U7XaR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5uGoZrvyRqPEhtrYPHm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wA0WZRMeJSP7xuwOUN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GCPeC8Cu44VIEYtrmr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zaSD.xT1Fa.w0G4bbI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ihmk95ivTn8bV9ItQd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aoplb8N8Iy2FCC1BZD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1MuMd6KDJMGMJ_egaw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wzm44ANoXiamLvbzvY_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FI1NBAP77Na3uyCln1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OnlXBFrghf1wAkKh1q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aO_WGNcXqmgIsLJDzCT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pcAdcMVeuhLR2JYja8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cJ9kZV.1dUHWxrEMRYX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m7G3fLwa2iDclKv8WW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CqjoTmXjuaHJ81THuC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DER5G7p5kfN5_BYMqRB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1B223HhAanEPYWhF.A4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Ahvw2j3g3klQVuAbX8a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5Ijst5u36PiAv57eK2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6djJVdTFw79WvPeHV21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mcqXgsbwzueU29MxkrX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QYhHJJK8XrApidtYla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KmJBuZlK.ICL2J4vg7M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zK3o8BBHUCx4sTV4ID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4pcZ3e0i.6kM6rZBUZe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TJ6riKaTFB9I7ZOCL6D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UEMiFTXUtI9g835a0r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sga3AmhQCOutNrvipFw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Ty3DN1r00dijgWiXdp4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XS48Wpuj5dme_D3WI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UxQBRJc5FBUOoLPvRNE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Mdpe5ClzyEBvX20RRtI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bXx1LWbzK.jdn_y4rU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h1cFGBS_xHpJ7zIdGH2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.LjhXMcy6dV_LugxASA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J9bbXluzXIl_A.zlrnX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Iz.PkM_p7jxVViiWLl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R0lOwHlbrWt01WcbHDg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V0ArJ4ko6APkZoxz2K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48MAWz6KYo6bvdfmk9y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Xfy8ZMLLZVGBQycH1Tj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fVyde8frKGiYgDjxun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07o5h_ITFSdy4qajH2n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535EC117ZaFll.j.5U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DW8KzuywR68q_rUu9Ji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q0Etwj4fefn0T_.M5_r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GhUNBI8iQzImtO3_w_o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rrKg2JKgh87F8rXHmS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3C6_hr2nCgmJfNcO4K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7kcq5ctitUqDVnZVAd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GVVHYiqA7k9qWIMm2R9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Qr38iYrriCYrnchigZw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WzUWTmONZnVTjXP0PT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0pUCycJVEIvWaRuTLjh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syHGVZ231JR3Nn14JuB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_Y9tSAupQomH4Nhh4Ra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cg0_K4vYAI46vxLI6ox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ztr38ItwISOZU7X86K0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_aO7jDqI2mpCM4_ll3l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o38uZV2F14t_ekKEnTv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 2022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2" id="{5E45936B-3A31-4DBD-A719-35711901F56E}" vid="{A0C7F62E-8949-4985-834E-6924861C3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4" ma:contentTypeDescription="Create a new document." ma:contentTypeScope="" ma:versionID="ef9abd5b5888db671a61b184f35485c5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88d712fbf6f2aa36e4ed34b484d5ae9f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Props1.xml><?xml version="1.0" encoding="utf-8"?>
<ds:datastoreItem xmlns:ds="http://schemas.openxmlformats.org/officeDocument/2006/customXml" ds:itemID="{8044C6CA-0FED-402A-995B-0374B0ABCF7A}"/>
</file>

<file path=customXml/itemProps2.xml><?xml version="1.0" encoding="utf-8"?>
<ds:datastoreItem xmlns:ds="http://schemas.openxmlformats.org/officeDocument/2006/customXml" ds:itemID="{80FCB161-D67F-4005-B1BA-62328A0D39F5}"/>
</file>

<file path=customXml/itemProps3.xml><?xml version="1.0" encoding="utf-8"?>
<ds:datastoreItem xmlns:ds="http://schemas.openxmlformats.org/officeDocument/2006/customXml" ds:itemID="{C1AF368E-65E7-461D-B59A-7B18172139B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29828</TotalTime>
  <Words>579</Words>
  <Application>Microsoft Macintosh PowerPoint</Application>
  <PresentationFormat>Widescreen</PresentationFormat>
  <Paragraphs>136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Calibri</vt:lpstr>
      <vt:lpstr>Courier New</vt:lpstr>
      <vt:lpstr>SBI PPT 2022</vt:lpstr>
      <vt:lpstr>think-cell Slide</vt:lpstr>
      <vt:lpstr>Aligning Go-To-Market Leadership Teams Co-hosted by Mike Hoffman (SBI), Eric Walczykowski (Bespoke Partners), and Bryan Kurey (SBI)</vt:lpstr>
      <vt:lpstr>PowerPoint Presentation</vt:lpstr>
      <vt:lpstr>Demand continuing to soften</vt:lpstr>
      <vt:lpstr>Expecting acceleration late 2023 or beyond</vt:lpstr>
      <vt:lpstr>Pipelines and volume improving, velocity flat</vt:lpstr>
      <vt:lpstr>PowerPoint Presentation</vt:lpstr>
      <vt:lpstr>Moderate confidence in executive teams</vt:lpstr>
      <vt:lpstr>The tight market for leadership talent</vt:lpstr>
      <vt:lpstr>Market tightness: turnover</vt:lpstr>
      <vt:lpstr>Go-to-market “sellers market”</vt:lpstr>
      <vt:lpstr>Go-to-market leadership team composition</vt:lpstr>
      <vt:lpstr>High executive alignment; even higher where there is more momentum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Among CEOs, SBI sees a shift to cost-efficient value creation</dc:title>
  <dc:creator>Chris Brown</dc:creator>
  <cp:lastModifiedBy>Kate Casey</cp:lastModifiedBy>
  <cp:revision>69</cp:revision>
  <cp:lastPrinted>2022-11-21T20:48:21Z</cp:lastPrinted>
  <dcterms:created xsi:type="dcterms:W3CDTF">2022-11-14T11:23:34Z</dcterms:created>
  <dcterms:modified xsi:type="dcterms:W3CDTF">2023-05-22T22:03:13Z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</Properties>
</file>