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lsb" ContentType="application/vnd.ms-excel.sheet.binary.macroEnabled.12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hart4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32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33.xml" ContentType="application/vnd.openxmlformats-officedocument.presentationml.tags+xml"/>
  <Override PartName="/ppt/tags/tag29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24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ppt/tags/tag34.xml" ContentType="application/vnd.openxmlformats-officedocument.presentationml.tags+xml"/>
  <Override PartName="/ppt/tags/tag30.xml" ContentType="application/vnd.openxmlformats-officedocument.presentationml.tags+xml"/>
  <Override PartName="/ppt/tags/tag35.xml" ContentType="application/vnd.openxmlformats-officedocument.presentationml.tags+xml"/>
  <Override PartName="/ppt/tags/tag49.xml" ContentType="application/vnd.openxmlformats-officedocument.presentationml.tags+xml"/>
  <Override PartName="/ppt/tags/tag23.xml" ContentType="application/vnd.openxmlformats-officedocument.presentationml.tags+xml"/>
  <Override PartName="/docProps/app.xml" ContentType="application/vnd.openxmlformats-officedocument.extended-propertie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21.xml" ContentType="application/vnd.openxmlformats-officedocument.presentationml.tags+xml"/>
  <Override PartName="/ppt/revisionInfo.xml" ContentType="application/vnd.ms-powerpoint.revisioninfo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20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147472405" r:id="rId2"/>
    <p:sldId id="2113417825" r:id="rId3"/>
    <p:sldId id="2113417856" r:id="rId4"/>
    <p:sldId id="2113417776" r:id="rId5"/>
    <p:sldId id="2147472400" r:id="rId6"/>
    <p:sldId id="2147472401" r:id="rId7"/>
    <p:sldId id="2147472402" r:id="rId8"/>
    <p:sldId id="2113417892" r:id="rId9"/>
    <p:sldId id="2113417890" r:id="rId10"/>
    <p:sldId id="2147472403" r:id="rId11"/>
    <p:sldId id="2147472404" r:id="rId12"/>
    <p:sldId id="2113417874" r:id="rId13"/>
    <p:sldId id="2113417882" r:id="rId14"/>
    <p:sldId id="2113417891" r:id="rId15"/>
    <p:sldId id="260" r:id="rId16"/>
    <p:sldId id="2147472389" r:id="rId17"/>
    <p:sldId id="2147472388" r:id="rId18"/>
    <p:sldId id="2147472390" r:id="rId19"/>
    <p:sldId id="2147472391" r:id="rId20"/>
    <p:sldId id="2147472392" r:id="rId21"/>
    <p:sldId id="2147472396" r:id="rId22"/>
    <p:sldId id="2147472397" r:id="rId23"/>
    <p:sldId id="2147472398" r:id="rId24"/>
    <p:sldId id="2147472233" r:id="rId25"/>
    <p:sldId id="2147472399" r:id="rId26"/>
  </p:sldIdLst>
  <p:sldSz cx="12192000" cy="6858000"/>
  <p:notesSz cx="6858000" cy="9144000"/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6ib5Jt97Fx+VC7cJPlAXDtpeV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D6F86-E778-2F4A-AD6C-D84D917B3599}" v="450" dt="2023-06-22T21:38:04.127"/>
    <p1510:client id="{9B6C3367-BF20-434F-A509-96501452D61D}" v="9" dt="2023-06-22T22:01:25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2" autoAdjust="0"/>
    <p:restoredTop sz="96203"/>
  </p:normalViewPr>
  <p:slideViewPr>
    <p:cSldViewPr snapToGrid="0">
      <p:cViewPr varScale="1">
        <p:scale>
          <a:sx n="142" d="100"/>
          <a:sy n="142" d="100"/>
        </p:scale>
        <p:origin x="1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70308788598575"/>
          <c:y val="3.8011695906432746E-2"/>
          <c:w val="0.75059382422802845"/>
          <c:h val="0.9239766081871344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36B-43F7-A0DF-0A9594560E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36B-43F7-A0DF-0A9594560E26}"/>
              </c:ext>
            </c:extLst>
          </c:dPt>
          <c:dLbls>
            <c:dLbl>
              <c:idx val="0"/>
              <c:layout>
                <c:manualLayout>
                  <c:x val="1.1282660332541567E-2"/>
                  <c:y val="6.5789473684210523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36B-43F7-A0DF-0A9594560E26}"/>
                </c:ext>
              </c:extLst>
            </c:dLbl>
            <c:dLbl>
              <c:idx val="1"/>
              <c:layout>
                <c:manualLayout>
                  <c:x val="-1.2470308788598575E-2"/>
                  <c:y val="-1.0964912280701754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36B-43F7-A0DF-0A9594560E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6B-43F7-A0DF-0A9594560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3396674584323"/>
          <c:y val="3.7735849056603772E-2"/>
          <c:w val="0.75653206650831351"/>
          <c:h val="0.9245283018867924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18C-413D-9484-0211C9DCA4A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18C-413D-9484-0211C9DCA4A1}"/>
              </c:ext>
            </c:extLst>
          </c:dPt>
          <c:dLbls>
            <c:dLbl>
              <c:idx val="0"/>
              <c:layout>
                <c:manualLayout>
                  <c:x val="1.1282660332541567E-2"/>
                  <c:y val="7.982583454281566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18C-413D-9484-0211C9DCA4A1}"/>
                </c:ext>
              </c:extLst>
            </c:dLbl>
            <c:dLbl>
              <c:idx val="1"/>
              <c:layout>
                <c:manualLayout>
                  <c:x val="-1.2470308788598575E-2"/>
                  <c:y val="-1.306240928882438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18C-413D-9484-0211C9DCA4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8C-413D-9484-0211C9DCA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70308788598575"/>
          <c:y val="3.8011695906432746E-2"/>
          <c:w val="0.75059382422802845"/>
          <c:h val="0.9239766081871344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F96-4445-AE52-DC628553732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F96-4445-AE52-DC628553732F}"/>
              </c:ext>
            </c:extLst>
          </c:dPt>
          <c:dLbls>
            <c:dLbl>
              <c:idx val="0"/>
              <c:layout>
                <c:manualLayout>
                  <c:x val="1.1282660332541567E-2"/>
                  <c:y val="7.3099415204678359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F96-4445-AE52-DC628553732F}"/>
                </c:ext>
              </c:extLst>
            </c:dLbl>
            <c:dLbl>
              <c:idx val="1"/>
              <c:layout>
                <c:manualLayout>
                  <c:x val="-1.1876484560570071E-2"/>
                  <c:y val="-1.242690058479532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F96-4445-AE52-DC62855373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96-4445-AE52-DC6285537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31584470094439E-2"/>
          <c:y val="2.7310924369747899E-2"/>
          <c:w val="0.94438614900314799"/>
          <c:h val="0.9453781512605041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D69-A64D-967D-6A66B57354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D69-A64D-967D-6A66B57354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1D69-A64D-967D-6A66B57354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D69-A64D-967D-6A66B57354ED}"/>
              </c:ext>
            </c:extLst>
          </c:dPt>
          <c:dLbls>
            <c:dLbl>
              <c:idx val="0"/>
              <c:layout>
                <c:manualLayout>
                  <c:x val="3.2004197271773345E-2"/>
                  <c:y val="-4.306722689075630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D69-A64D-967D-6A66B57354ED}"/>
                </c:ext>
              </c:extLst>
            </c:dLbl>
            <c:dLbl>
              <c:idx val="1"/>
              <c:layout>
                <c:manualLayout>
                  <c:x val="2.7806925498426022E-2"/>
                  <c:y val="4.569327731092436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D69-A64D-967D-6A66B57354ED}"/>
                </c:ext>
              </c:extLst>
            </c:dLbl>
            <c:dLbl>
              <c:idx val="2"/>
              <c:layout>
                <c:manualLayout>
                  <c:x val="-4.9842602308499476E-2"/>
                  <c:y val="6.3025210084033615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D69-A64D-967D-6A66B57354ED}"/>
                </c:ext>
              </c:extLst>
            </c:dLbl>
            <c:dLbl>
              <c:idx val="3"/>
              <c:layout>
                <c:manualLayout>
                  <c:x val="-2.8331584470094439E-2"/>
                  <c:y val="-4.98949579831932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Avenir Next LT Pro"/>
                      <a:ea typeface="Avenir Next LT Pro"/>
                      <a:cs typeface="Avenir Next LT Pro"/>
                      <a:sym typeface="Avenir Next LT Pro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D69-A64D-967D-6A66B57354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21</c:v>
                </c:pt>
                <c:pt idx="1">
                  <c:v>41</c:v>
                </c:pt>
                <c:pt idx="2">
                  <c:v>21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69-A64D-967D-6A66B5735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120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E3B8F-B390-5A44-BD14-F6ACC32EA2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993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E3B8F-B390-5A44-BD14-F6ACC32EA2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6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775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61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11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42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E3B8F-B390-5A44-BD14-F6ACC32EA2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83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EE3B8F-B390-5A44-BD14-F6ACC32EA2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74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E3B8F-B390-5A44-BD14-F6ACC32EA2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822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E3B8F-B390-5A44-BD14-F6ACC32EA2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23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 blue dots bkdg">
  <p:cSld name="3_Title Slide blue dots bkdg">
    <p:bg>
      <p:bgPr>
        <a:solidFill>
          <a:schemeClr val="accent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6" descr="A picture containing text, night, dark, li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6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15" name="Google Shape;415;p16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416" name="Google Shape;416;p16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480" name="Google Shape;480;p16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 blue dots bkdg">
  <p:cSld name="4_Title Slide blue dots bkdg">
    <p:bg>
      <p:bgPr>
        <a:solidFill>
          <a:schemeClr val="accent1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17" descr="A picture containing tex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7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4" name="Google Shape;484;p17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5" name="Google Shape;485;p17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486" name="Google Shape;486;p17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487" name="Google Shape;487;p17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51" name="Google Shape;551;p17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Slide blue dots bkdg">
  <p:cSld name="5_Title Slide blue dots bkdg">
    <p:bg>
      <p:bgPr>
        <a:solidFill>
          <a:schemeClr val="accent1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18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5" name="Google Shape;555;p18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6" name="Google Shape;556;p18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557" name="Google Shape;557;p18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558" name="Google Shape;558;p18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22" name="Google Shape;622;p18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blue dots bkdg">
  <p:cSld name="1_Title Slide blue dots bkdg">
    <p:bg>
      <p:bgPr>
        <a:solidFill>
          <a:schemeClr val="accent1"/>
        </a:solidFill>
        <a:effectLst/>
      </p:bgPr>
    </p:bg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19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7" name="Google Shape;627;p19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28" name="Google Shape;628;p19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629" name="Google Shape;629;p19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0" name="Google Shape;630;p19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1" name="Google Shape;631;p19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2" name="Google Shape;632;p19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3" name="Google Shape;633;p19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4" name="Google Shape;634;p19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5" name="Google Shape;635;p19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6" name="Google Shape;636;p19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7" name="Google Shape;637;p19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8" name="Google Shape;638;p19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9" name="Google Shape;639;p19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0" name="Google Shape;640;p19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1" name="Google Shape;641;p19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2" name="Google Shape;642;p19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0" name="Google Shape;650;p19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1" name="Google Shape;651;p19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9" name="Google Shape;659;p19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0" name="Google Shape;660;p19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1" name="Google Shape;661;p19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2" name="Google Shape;662;p19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3" name="Google Shape;663;p19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4" name="Google Shape;664;p19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93" name="Google Shape;693;p19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 blue dots bkdg">
  <p:cSld name="2_Title Slide blue dots bkdg">
    <p:bg>
      <p:bgPr>
        <a:solidFill>
          <a:schemeClr val="accent1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20" descr="A picture containing text, night, road, dar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0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7" name="Google Shape;697;p20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8" name="Google Shape;698;p20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699" name="Google Shape;699;p20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700" name="Google Shape;700;p20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1" name="Google Shape;701;p20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2" name="Google Shape;702;p20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7" name="Google Shape;707;p20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8" name="Google Shape;708;p20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3" name="Google Shape;713;p20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4" name="Google Shape;714;p20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3" name="Google Shape;723;p20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4" name="Google Shape;724;p20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3" name="Google Shape;733;p20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4" name="Google Shape;734;p20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5" name="Google Shape;735;p20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6" name="Google Shape;736;p20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7" name="Google Shape;737;p20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8" name="Google Shape;738;p20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2" name="Google Shape;742;p20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3" name="Google Shape;743;p20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4" name="Google Shape;744;p20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5" name="Google Shape;745;p20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6" name="Google Shape;746;p20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7" name="Google Shape;747;p20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8" name="Google Shape;748;p20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9" name="Google Shape;749;p20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0" name="Google Shape;750;p20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1" name="Google Shape;751;p20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2" name="Google Shape;752;p20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3" name="Google Shape;753;p20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4" name="Google Shape;754;p20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5" name="Google Shape;755;p20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6" name="Google Shape;756;p20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7" name="Google Shape;757;p20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8" name="Google Shape;758;p20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9" name="Google Shape;759;p20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0" name="Google Shape;760;p20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1" name="Google Shape;761;p20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2" name="Google Shape;762;p20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3" name="Google Shape;763;p20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764" name="Google Shape;764;p20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1"/>
          <p:cNvSpPr txBox="1">
            <a:spLocks noGrp="1"/>
          </p:cNvSpPr>
          <p:nvPr>
            <p:ph type="body" idx="1"/>
          </p:nvPr>
        </p:nvSpPr>
        <p:spPr>
          <a:xfrm>
            <a:off x="1802541" y="2186099"/>
            <a:ext cx="1354138" cy="2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B0B"/>
              </a:buClr>
              <a:buSzPts val="5400"/>
              <a:buFont typeface="Arial"/>
              <a:buNone/>
              <a:defRPr sz="5400" b="1">
                <a:solidFill>
                  <a:srgbClr val="000B0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7" name="Google Shape;767;p21"/>
          <p:cNvSpPr txBox="1">
            <a:spLocks noGrp="1"/>
          </p:cNvSpPr>
          <p:nvPr>
            <p:ph type="body" idx="2"/>
          </p:nvPr>
        </p:nvSpPr>
        <p:spPr>
          <a:xfrm>
            <a:off x="3209681" y="2331426"/>
            <a:ext cx="6866305" cy="5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8" name="Google Shape;768;p21"/>
          <p:cNvSpPr txBox="1">
            <a:spLocks noGrp="1"/>
          </p:cNvSpPr>
          <p:nvPr>
            <p:ph type="body" idx="3"/>
          </p:nvPr>
        </p:nvSpPr>
        <p:spPr>
          <a:xfrm>
            <a:off x="3209681" y="3209931"/>
            <a:ext cx="6866305" cy="5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9" name="Google Shape;769;p21"/>
          <p:cNvSpPr txBox="1">
            <a:spLocks noGrp="1"/>
          </p:cNvSpPr>
          <p:nvPr>
            <p:ph type="body" idx="4"/>
          </p:nvPr>
        </p:nvSpPr>
        <p:spPr>
          <a:xfrm>
            <a:off x="3209681" y="4094298"/>
            <a:ext cx="6866305" cy="56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0" name="Google Shape;770;p21"/>
          <p:cNvSpPr txBox="1">
            <a:spLocks noGrp="1"/>
          </p:cNvSpPr>
          <p:nvPr>
            <p:ph type="body" idx="5"/>
          </p:nvPr>
        </p:nvSpPr>
        <p:spPr>
          <a:xfrm>
            <a:off x="1811587" y="1493698"/>
            <a:ext cx="10971942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mnt right light blue bkgd">
  <p:cSld name="Big Stmnt right light blue bkgd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6"/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89" name="Google Shape;789;p26"/>
          <p:cNvSpPr txBox="1">
            <a:spLocks noGrp="1"/>
          </p:cNvSpPr>
          <p:nvPr>
            <p:ph type="body" idx="1"/>
          </p:nvPr>
        </p:nvSpPr>
        <p:spPr>
          <a:xfrm>
            <a:off x="8424742" y="1608083"/>
            <a:ext cx="322667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0" name="Google Shape;790;p26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6380481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91" name="Google Shape;791;p26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0110" y="6400942"/>
            <a:ext cx="620111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26"/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93" name="Google Shape;793;p26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mnt left dark blue bkgd">
  <p:cSld name="Big Stmnt left dark blue bkgd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27"/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96" name="Google Shape;796;p27"/>
          <p:cNvSpPr txBox="1">
            <a:spLocks noGrp="1"/>
          </p:cNvSpPr>
          <p:nvPr>
            <p:ph type="body" idx="1"/>
          </p:nvPr>
        </p:nvSpPr>
        <p:spPr>
          <a:xfrm>
            <a:off x="7935310" y="1608083"/>
            <a:ext cx="3647091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7" name="Google Shape;797;p27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5729057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8" name="Google Shape;798;p27"/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799" name="Google Shape;799;p27" descr="A black and white logo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b="23462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27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mnt left light blue bkgd">
  <p:cSld name="Big Stmnt left light blue bkgd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8"/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3" name="Google Shape;803;p28"/>
          <p:cNvSpPr txBox="1">
            <a:spLocks noGrp="1"/>
          </p:cNvSpPr>
          <p:nvPr>
            <p:ph type="body" idx="1"/>
          </p:nvPr>
        </p:nvSpPr>
        <p:spPr>
          <a:xfrm>
            <a:off x="7935310" y="1608083"/>
            <a:ext cx="3647091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4" name="Google Shape;804;p28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5729057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05" name="Google Shape;805;p28" descr="A black and white logo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 b="23462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28"/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7" name="Google Shape;807;p28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se Study">
  <p:cSld name="Case Study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9"/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0" name="Google Shape;810;p29"/>
          <p:cNvSpPr txBox="1">
            <a:spLocks noGrp="1"/>
          </p:cNvSpPr>
          <p:nvPr>
            <p:ph type="body" idx="1"/>
          </p:nvPr>
        </p:nvSpPr>
        <p:spPr>
          <a:xfrm>
            <a:off x="9343697" y="1608083"/>
            <a:ext cx="2238704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o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−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1" name="Google Shape;811;p29"/>
          <p:cNvSpPr txBox="1">
            <a:spLocks noGrp="1"/>
          </p:cNvSpPr>
          <p:nvPr>
            <p:ph type="body" idx="2"/>
          </p:nvPr>
        </p:nvSpPr>
        <p:spPr>
          <a:xfrm>
            <a:off x="609599" y="1608083"/>
            <a:ext cx="7304691" cy="328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1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 b="1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 b="1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b="1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12" name="Google Shape;812;p29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0110" y="6396759"/>
            <a:ext cx="620111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29"/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14" name="Google Shape;814;p29"/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dirty="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anel no bkgd">
  <p:cSld name="One panel no bkg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o"/>
              <a:defRPr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−"/>
              <a:defRPr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595E3E-38F0-7C3F-D84B-7B704A9D0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4D3E-7DF1-0E43-BA22-0436BA86F4E4}" type="datetimeFigureOut">
              <a:rPr lang="en-US" smtClean="0"/>
              <a:t>Flat or shrinking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A2BA5-D604-BAF7-2AB1-7BD84A1AE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6CE27-8CD6-5008-ED29-8A9CE9BA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D432-FF50-D148-8EC6-1716DB1B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74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blue bkgd">
  <p:cSld name="Divider blue bkgd">
    <p:bg>
      <p:bgPr>
        <a:solidFill>
          <a:schemeClr val="accent2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3"/>
          <p:cNvSpPr txBox="1">
            <a:spLocks noGrp="1"/>
          </p:cNvSpPr>
          <p:nvPr>
            <p:ph type="body" idx="1"/>
          </p:nvPr>
        </p:nvSpPr>
        <p:spPr>
          <a:xfrm>
            <a:off x="2455817" y="2533650"/>
            <a:ext cx="7310483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6" name="Google Shape;776;p23"/>
          <p:cNvSpPr txBox="1">
            <a:spLocks noGrp="1"/>
          </p:cNvSpPr>
          <p:nvPr>
            <p:ph type="body" idx="2"/>
          </p:nvPr>
        </p:nvSpPr>
        <p:spPr>
          <a:xfrm>
            <a:off x="609601" y="2533650"/>
            <a:ext cx="870858" cy="87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4400"/>
              <a:buNone/>
              <a:defRPr sz="4400" b="1">
                <a:solidFill>
                  <a:schemeClr val="accent4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50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Callout">
  <p:cSld name="Content &amp; Call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2"/>
          </p:nvPr>
        </p:nvSpPr>
        <p:spPr>
          <a:xfrm>
            <a:off x="609599" y="2505075"/>
            <a:ext cx="731519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8301525" y="1681163"/>
            <a:ext cx="32808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8301525" y="2505075"/>
            <a:ext cx="328087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anel no bkgd">
  <p:cSld name="Two panel no bkgd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09599" y="2505075"/>
            <a:ext cx="5182129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640027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4"/>
          </p:nvPr>
        </p:nvSpPr>
        <p:spPr>
          <a:xfrm>
            <a:off x="640027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no bkgd">
  <p:cSld name="Three panel no bkgd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328087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3"/>
          </p:nvPr>
        </p:nvSpPr>
        <p:spPr>
          <a:xfrm>
            <a:off x="8301525" y="1681163"/>
            <a:ext cx="32808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4"/>
          </p:nvPr>
        </p:nvSpPr>
        <p:spPr>
          <a:xfrm>
            <a:off x="8301525" y="2505075"/>
            <a:ext cx="328087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5"/>
          </p:nvPr>
        </p:nvSpPr>
        <p:spPr>
          <a:xfrm>
            <a:off x="4455562" y="1681163"/>
            <a:ext cx="32808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6"/>
          </p:nvPr>
        </p:nvSpPr>
        <p:spPr>
          <a:xfrm>
            <a:off x="4455562" y="2505075"/>
            <a:ext cx="328087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o bkgd">
  <p:cSld name="Title Slide no bkgd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1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60" name="Google Shape;60;p11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" name="Google Shape;61;p11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" name="Google Shape;62;p11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" name="Google Shape;63;p11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3" name="Google Shape;83;p11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2" name="Google Shape;92;p11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8" name="Google Shape;98;p11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4" name="Google Shape;104;p11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5" name="Google Shape;105;p11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24" name="Google Shape;124;p11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11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11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 dots bkdg">
  <p:cSld name="Title Slide blue dots bkdg"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Google Shape;131;p12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32" name="Google Shape;132;p12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33" name="Google Shape;133;p12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2" name="Google Shape;142;p12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3" name="Google Shape;143;p12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" name="Google Shape;151;p12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" name="Google Shape;154;p12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" name="Google Shape;157;p12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" name="Google Shape;158;p12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" name="Google Shape;159;p12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" name="Google Shape;160;p12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" name="Google Shape;161;p12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" name="Google Shape;162;p12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" name="Google Shape;164;p12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" name="Google Shape;165;p12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" name="Google Shape;167;p12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97" name="Google Shape;197;p12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dark blue bckgd">
  <p:cSld name="Title Slide dark blue bckgd">
    <p:bg>
      <p:bgPr>
        <a:solidFill>
          <a:schemeClr val="accent2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02" name="Google Shape;202;p13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203" name="Google Shape;203;p13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67" name="Google Shape;267;p13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Slide blue dots bkdg">
  <p:cSld name="6_Title Slide blue dots bkdg">
    <p:bg>
      <p:bgPr>
        <a:solidFill>
          <a:schemeClr val="accen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4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 txBox="1"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venir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1" name="Google Shape;271;p14"/>
          <p:cNvSpPr txBox="1">
            <a:spLocks noGrp="1"/>
          </p:cNvSpPr>
          <p:nvPr>
            <p:ph type="body" idx="1"/>
          </p:nvPr>
        </p:nvSpPr>
        <p:spPr>
          <a:xfrm>
            <a:off x="1520386" y="3998279"/>
            <a:ext cx="45862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2" name="Google Shape;272;p14"/>
          <p:cNvSpPr txBox="1">
            <a:spLocks noGrp="1"/>
          </p:cNvSpPr>
          <p:nvPr>
            <p:ph type="subTitle" idx="2"/>
          </p:nvPr>
        </p:nvSpPr>
        <p:spPr>
          <a:xfrm>
            <a:off x="1516830" y="3444432"/>
            <a:ext cx="9139234" cy="29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73" name="Google Shape;273;p14"/>
          <p:cNvGrpSpPr/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274" name="Google Shape;274;p14"/>
            <p:cNvSpPr/>
            <p:nvPr/>
          </p:nvSpPr>
          <p:spPr>
            <a:xfrm>
              <a:off x="1885951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3" h="78" extrusionOk="0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152526" y="414338"/>
              <a:ext cx="74613" cy="87313"/>
            </a:xfrm>
            <a:custGeom>
              <a:avLst/>
              <a:gdLst/>
              <a:ahLst/>
              <a:cxnLst/>
              <a:rect l="l" t="t" r="r" b="b"/>
              <a:pathLst>
                <a:path w="89" h="106" extrusionOk="0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246188" y="436563"/>
              <a:ext cx="34925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284288" y="438150"/>
              <a:ext cx="60325" cy="63500"/>
            </a:xfrm>
            <a:custGeom>
              <a:avLst/>
              <a:gdLst/>
              <a:ahLst/>
              <a:cxnLst/>
              <a:rect l="l" t="t" r="r" b="b"/>
              <a:pathLst>
                <a:path w="72" h="78" extrusionOk="0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350963" y="438150"/>
              <a:ext cx="90488" cy="61913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1446213" y="422275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46" h="97" extrusionOk="0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497013" y="412750"/>
              <a:ext cx="52388" cy="87313"/>
            </a:xfrm>
            <a:custGeom>
              <a:avLst/>
              <a:gdLst/>
              <a:ahLst/>
              <a:cxnLst/>
              <a:rect l="l" t="t" r="r" b="b"/>
              <a:pathLst>
                <a:path w="64" h="106" extrusionOk="0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581151" y="415925"/>
              <a:ext cx="77788" cy="84138"/>
            </a:xfrm>
            <a:custGeom>
              <a:avLst/>
              <a:gdLst/>
              <a:ahLst/>
              <a:cxnLst/>
              <a:rect l="l" t="t" r="r" b="b"/>
              <a:pathLst>
                <a:path w="49" h="53" extrusionOk="0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663701" y="412750"/>
              <a:ext cx="58738" cy="88900"/>
            </a:xfrm>
            <a:custGeom>
              <a:avLst/>
              <a:gdLst/>
              <a:ahLst/>
              <a:cxnLst/>
              <a:rect l="l" t="t" r="r" b="b"/>
              <a:pathLst>
                <a:path w="71" h="108" extrusionOk="0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733551" y="438150"/>
              <a:ext cx="60325" cy="61913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801813" y="411163"/>
              <a:ext cx="15875" cy="14288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804988" y="438150"/>
              <a:ext cx="11113" cy="619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828801" y="436563"/>
              <a:ext cx="47625" cy="65088"/>
            </a:xfrm>
            <a:custGeom>
              <a:avLst/>
              <a:gdLst/>
              <a:ahLst/>
              <a:cxnLst/>
              <a:rect l="l" t="t" r="r" b="b"/>
              <a:pathLst>
                <a:path w="59" h="79" extrusionOk="0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1960563" y="436563"/>
              <a:ext cx="36513" cy="63500"/>
            </a:xfrm>
            <a:custGeom>
              <a:avLst/>
              <a:gdLst/>
              <a:ahLst/>
              <a:cxnLst/>
              <a:rect l="l" t="t" r="r" b="b"/>
              <a:pathLst>
                <a:path w="43" h="77" extrusionOk="0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2000251" y="438150"/>
              <a:ext cx="58738" cy="85725"/>
            </a:xfrm>
            <a:custGeom>
              <a:avLst/>
              <a:gdLst/>
              <a:ahLst/>
              <a:cxnLst/>
              <a:rect l="l" t="t" r="r" b="b"/>
              <a:pathLst>
                <a:path w="72" h="103" extrusionOk="0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547813" y="-96838"/>
              <a:ext cx="352425" cy="422275"/>
            </a:xfrm>
            <a:custGeom>
              <a:avLst/>
              <a:gdLst/>
              <a:ahLst/>
              <a:cxnLst/>
              <a:rect l="l" t="t" r="r" b="b"/>
              <a:pathLst>
                <a:path w="425" h="510" extrusionOk="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139826" y="-103188"/>
              <a:ext cx="347663" cy="436563"/>
            </a:xfrm>
            <a:custGeom>
              <a:avLst/>
              <a:gdLst/>
              <a:ahLst/>
              <a:cxnLst/>
              <a:rect l="l" t="t" r="r" b="b"/>
              <a:pathLst>
                <a:path w="420" h="527" extrusionOk="0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968501" y="-96838"/>
              <a:ext cx="88900" cy="4222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2498726" y="-31750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2611438" y="-3175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2670176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5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2701926" y="-1588"/>
              <a:ext cx="80963" cy="82550"/>
            </a:xfrm>
            <a:custGeom>
              <a:avLst/>
              <a:gdLst/>
              <a:ahLst/>
              <a:cxnLst/>
              <a:rect l="l" t="t" r="r" b="b"/>
              <a:pathLst>
                <a:path w="51" h="52" extrusionOk="0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2789238" y="-3175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2882901" y="-3175"/>
              <a:ext cx="68263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3006726" y="-34925"/>
              <a:ext cx="79375" cy="117475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3094038" y="-1588"/>
              <a:ext cx="79375" cy="114300"/>
            </a:xfrm>
            <a:custGeom>
              <a:avLst/>
              <a:gdLst/>
              <a:ahLst/>
              <a:cxnLst/>
              <a:rect l="l" t="t" r="r" b="b"/>
              <a:pathLst>
                <a:path w="96" h="136" extrusionOk="0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3219451" y="-31750"/>
              <a:ext cx="17463" cy="1127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3263901" y="-3175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334962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3429001" y="-36513"/>
              <a:ext cx="20638" cy="117475"/>
            </a:xfrm>
            <a:custGeom>
              <a:avLst/>
              <a:gdLst/>
              <a:ahLst/>
              <a:cxnLst/>
              <a:rect l="l" t="t" r="r" b="b"/>
              <a:pathLst>
                <a:path w="26" h="143" extrusionOk="0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3465513" y="-3175"/>
              <a:ext cx="77788" cy="115888"/>
            </a:xfrm>
            <a:custGeom>
              <a:avLst/>
              <a:gdLst/>
              <a:ahLst/>
              <a:cxnLst/>
              <a:rect l="l" t="t" r="r" b="b"/>
              <a:pathLst>
                <a:path w="94" h="138" extrusionOk="0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3568701" y="-34925"/>
              <a:ext cx="69850" cy="115888"/>
            </a:xfrm>
            <a:custGeom>
              <a:avLst/>
              <a:gdLst/>
              <a:ahLst/>
              <a:cxnLst/>
              <a:rect l="l" t="t" r="r" b="b"/>
              <a:pathLst>
                <a:path w="85" h="141" extrusionOk="0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3654426" y="-23813"/>
              <a:ext cx="50800" cy="106363"/>
            </a:xfrm>
            <a:custGeom>
              <a:avLst/>
              <a:gdLst/>
              <a:ahLst/>
              <a:cxnLst/>
              <a:rect l="l" t="t" r="r" b="b"/>
              <a:pathLst>
                <a:path w="61" h="128" extrusionOk="0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3711576" y="-3175"/>
              <a:ext cx="63500" cy="85725"/>
            </a:xfrm>
            <a:custGeom>
              <a:avLst/>
              <a:gdLst/>
              <a:ahLst/>
              <a:cxnLst/>
              <a:rect l="l" t="t" r="r" b="b"/>
              <a:pathLst>
                <a:path w="78" h="103" extrusionOk="0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2498726" y="157163"/>
              <a:ext cx="93663" cy="112713"/>
            </a:xfrm>
            <a:custGeom>
              <a:avLst/>
              <a:gdLst/>
              <a:ahLst/>
              <a:cxnLst/>
              <a:rect l="l" t="t" r="r" b="b"/>
              <a:pathLst>
                <a:path w="113" h="136" extrusionOk="0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26050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2697163" y="153988"/>
              <a:ext cx="15875" cy="1158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2736851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5" h="144" extrusionOk="0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2768601" y="188913"/>
              <a:ext cx="79375" cy="80963"/>
            </a:xfrm>
            <a:custGeom>
              <a:avLst/>
              <a:gdLst/>
              <a:ahLst/>
              <a:cxnLst/>
              <a:rect l="l" t="t" r="r" b="b"/>
              <a:pathLst>
                <a:path w="50" h="51" extrusionOk="0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28559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2947988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2998788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084513" y="153988"/>
              <a:ext cx="77788" cy="117475"/>
            </a:xfrm>
            <a:custGeom>
              <a:avLst/>
              <a:gdLst/>
              <a:ahLst/>
              <a:cxnLst/>
              <a:rect l="l" t="t" r="r" b="b"/>
              <a:pathLst>
                <a:path w="94" h="143" extrusionOk="0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209926" y="152400"/>
              <a:ext cx="53975" cy="117475"/>
            </a:xfrm>
            <a:custGeom>
              <a:avLst/>
              <a:gdLst/>
              <a:ahLst/>
              <a:cxnLst/>
              <a:rect l="l" t="t" r="r" b="b"/>
              <a:pathLst>
                <a:path w="64" h="142" extrusionOk="0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3270251" y="185738"/>
              <a:ext cx="46038" cy="84138"/>
            </a:xfrm>
            <a:custGeom>
              <a:avLst/>
              <a:gdLst/>
              <a:ahLst/>
              <a:cxnLst/>
              <a:rect l="l" t="t" r="r" b="b"/>
              <a:pathLst>
                <a:path w="56" h="101" extrusionOk="0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3321051" y="185738"/>
              <a:ext cx="79375" cy="85725"/>
            </a:xfrm>
            <a:custGeom>
              <a:avLst/>
              <a:gdLst/>
              <a:ahLst/>
              <a:cxnLst/>
              <a:rect l="l" t="t" r="r" b="b"/>
              <a:pathLst>
                <a:path w="96" h="102" extrusionOk="0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419476" y="185738"/>
              <a:ext cx="117475" cy="84138"/>
            </a:xfrm>
            <a:custGeom>
              <a:avLst/>
              <a:gdLst/>
              <a:ahLst/>
              <a:cxnLst/>
              <a:rect l="l" t="t" r="r" b="b"/>
              <a:pathLst>
                <a:path w="142" h="101" extrusionOk="0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3594101" y="157163"/>
              <a:ext cx="69850" cy="112713"/>
            </a:xfrm>
            <a:custGeom>
              <a:avLst/>
              <a:gdLst/>
              <a:ahLst/>
              <a:cxnLst/>
              <a:rect l="l" t="t" r="r" b="b"/>
              <a:pathLst>
                <a:path w="44" h="71" extrusionOk="0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3671888" y="188913"/>
              <a:ext cx="77788" cy="80963"/>
            </a:xfrm>
            <a:custGeom>
              <a:avLst/>
              <a:gdLst/>
              <a:ahLst/>
              <a:cxnLst/>
              <a:rect l="l" t="t" r="r" b="b"/>
              <a:pathLst>
                <a:path w="49" h="51" extrusionOk="0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3763963" y="185738"/>
              <a:ext cx="77788" cy="114300"/>
            </a:xfrm>
            <a:custGeom>
              <a:avLst/>
              <a:gdLst/>
              <a:ahLst/>
              <a:cxnLst/>
              <a:rect l="l" t="t" r="r" b="b"/>
              <a:pathLst>
                <a:path w="94" h="136" extrusionOk="0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385286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946526" y="185738"/>
              <a:ext cx="47625" cy="84138"/>
            </a:xfrm>
            <a:custGeom>
              <a:avLst/>
              <a:gdLst/>
              <a:ahLst/>
              <a:cxnLst/>
              <a:rect l="l" t="t" r="r" b="b"/>
              <a:pathLst>
                <a:path w="57" h="101" extrusionOk="0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005263" y="150813"/>
              <a:ext cx="20638" cy="119063"/>
            </a:xfrm>
            <a:custGeom>
              <a:avLst/>
              <a:gdLst/>
              <a:ahLst/>
              <a:cxnLst/>
              <a:rect l="l" t="t" r="r" b="b"/>
              <a:pathLst>
                <a:path w="26" h="144" extrusionOk="0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4041776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135438" y="185738"/>
              <a:ext cx="69850" cy="84138"/>
            </a:xfrm>
            <a:custGeom>
              <a:avLst/>
              <a:gdLst/>
              <a:ahLst/>
              <a:cxnLst/>
              <a:rect l="l" t="t" r="r" b="b"/>
              <a:pathLst>
                <a:path w="84" h="101" extrusionOk="0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4221163" y="185738"/>
              <a:ext cx="71438" cy="85725"/>
            </a:xfrm>
            <a:custGeom>
              <a:avLst/>
              <a:gdLst/>
              <a:ahLst/>
              <a:cxnLst/>
              <a:rect l="l" t="t" r="r" b="b"/>
              <a:pathLst>
                <a:path w="86" h="103" extrusionOk="0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4303713" y="185738"/>
              <a:ext cx="74613" cy="85725"/>
            </a:xfrm>
            <a:custGeom>
              <a:avLst/>
              <a:gdLst/>
              <a:ahLst/>
              <a:cxnLst/>
              <a:rect l="l" t="t" r="r" b="b"/>
              <a:pathLst>
                <a:path w="90" h="103" extrusionOk="0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2271713" y="-269875"/>
              <a:ext cx="12700" cy="773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911226" y="-279400"/>
              <a:ext cx="119063" cy="12065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752476" y="-269875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919163" y="-103188"/>
              <a:ext cx="101600" cy="101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927101" y="53975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760413" y="-95250"/>
              <a:ext cx="87313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611188" y="-261938"/>
              <a:ext cx="85725" cy="8731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38" name="Google Shape;338;p14"/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99DB2CE-FA65-4766-54B1-891309B844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3300903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7772400" imgH="10058400" progId="TCLayout.ActiveDocument.1">
                  <p:embed/>
                </p:oleObj>
              </mc:Choice>
              <mc:Fallback>
                <p:oleObj name="think-cell Slide" r:id="rId24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99DB2CE-FA65-4766-54B1-891309B844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venir"/>
              <a:buNone/>
              <a:defRPr sz="24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o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venir"/>
              <a:buChar char="−"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cxnSp>
        <p:nvCxnSpPr>
          <p:cNvPr id="12" name="Google Shape;12;p4"/>
          <p:cNvCxnSpPr/>
          <p:nvPr/>
        </p:nvCxnSpPr>
        <p:spPr>
          <a:xfrm>
            <a:off x="576393" y="-1905"/>
            <a:ext cx="0" cy="846841"/>
          </a:xfrm>
          <a:prstGeom prst="straightConnector1">
            <a:avLst/>
          </a:prstGeom>
          <a:noFill/>
          <a:ln w="635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" name="Google Shape;13;p4"/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‹#›</a:t>
            </a:fld>
            <a:endParaRPr sz="11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4" name="Google Shape;14;p4" descr="Logo&#10;&#10;Description automatically generated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620110" y="6400942"/>
            <a:ext cx="620111" cy="262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1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b="0" i="0" u="none" strike="noStrike" cap="none" dirty="0">
                <a:solidFill>
                  <a:srgbClr val="A0A0A0"/>
                </a:solidFill>
                <a:latin typeface="Avenir"/>
                <a:ea typeface="Avenir"/>
                <a:cs typeface="Avenir"/>
                <a:sym typeface="Avenir"/>
              </a:rPr>
              <a:t>Includes content supplied by Sales Benchmark Index; Copyright © Sales Benchmark Index, 2023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70" r:id="rId16"/>
    <p:sldLayoutId id="2147483671" r:id="rId17"/>
    <p:sldLayoutId id="2147483672" r:id="rId18"/>
    <p:sldLayoutId id="2147483673" r:id="rId19"/>
    <p:sldLayoutId id="2147483675" r:id="rId20"/>
    <p:sldLayoutId id="2147483676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chart" Target="../charts/chart4.xml"/><Relationship Id="rId4" Type="http://schemas.openxmlformats.org/officeDocument/2006/relationships/tags" Target="../tags/tag27.xml"/><Relationship Id="rId9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4.xml"/><Relationship Id="rId21" Type="http://schemas.openxmlformats.org/officeDocument/2006/relationships/image" Target="../media/image19.emf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oleObject" Target="../embeddings/oleObject17.bin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10" Type="http://schemas.openxmlformats.org/officeDocument/2006/relationships/tags" Target="../tags/tag41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1.emf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oleObject" Target="../embeddings/oleObject3.bin"/><Relationship Id="rId2" Type="http://schemas.openxmlformats.org/officeDocument/2006/relationships/tags" Target="../tags/tag5.xml"/><Relationship Id="rId16" Type="http://schemas.openxmlformats.org/officeDocument/2006/relationships/chart" Target="../charts/chart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8.xml"/><Relationship Id="rId15" Type="http://schemas.openxmlformats.org/officeDocument/2006/relationships/chart" Target="../charts/chart2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22.emf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oleObject" Target="../embeddings/oleObject19.bin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54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hyperlink" Target="mailto:bryan.kurey@sbigrowth.com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mailto:anthony.Erickson@sbigrowth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647F8D06-6D64-2154-F0A3-3D800036ED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925243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647F8D06-6D64-2154-F0A3-3D800036E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766C2D-7B30-FD37-C444-B6BD3DE081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0"/>
              </a:rPr>
              <a:t>Connecting Commercial Talent to Actionable Results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A4B200D-B392-5CC0-9025-11A1EF3CBBE2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292713" y="3520462"/>
            <a:ext cx="9139234" cy="297969"/>
          </a:xfrm>
        </p:spPr>
        <p:txBody>
          <a:bodyPr/>
          <a:lstStyle/>
          <a:p>
            <a:r>
              <a:rPr lang="en-US" dirty="0"/>
              <a:t>Webinar: 27 June 2023</a:t>
            </a:r>
          </a:p>
        </p:txBody>
      </p:sp>
    </p:spTree>
    <p:extLst>
      <p:ext uri="{BB962C8B-B14F-4D97-AF65-F5344CB8AC3E}">
        <p14:creationId xmlns:p14="http://schemas.microsoft.com/office/powerpoint/2010/main" val="276925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54170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Narrowing is extending sales cycles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D5F47-1584-A19C-E4CB-1DAF6A5708B0}"/>
              </a:ext>
            </a:extLst>
          </p:cNvPr>
          <p:cNvSpPr txBox="1"/>
          <p:nvPr/>
        </p:nvSpPr>
        <p:spPr>
          <a:xfrm>
            <a:off x="2332503" y="2765894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20%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EA741-3550-7E22-1032-B461D51301F2}"/>
              </a:ext>
            </a:extLst>
          </p:cNvPr>
          <p:cNvSpPr/>
          <p:nvPr/>
        </p:nvSpPr>
        <p:spPr>
          <a:xfrm>
            <a:off x="2050380" y="1383501"/>
            <a:ext cx="1920240" cy="1124163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Narrowing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C6E73-2D54-FA9A-347F-F2D58FBF66CC}"/>
              </a:ext>
            </a:extLst>
          </p:cNvPr>
          <p:cNvSpPr txBox="1"/>
          <p:nvPr/>
        </p:nvSpPr>
        <p:spPr>
          <a:xfrm>
            <a:off x="606240" y="1014727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Productivity Improvement From Mastering Each Sales Approach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2B3CE-E596-6330-227F-01D150A18734}"/>
              </a:ext>
            </a:extLst>
          </p:cNvPr>
          <p:cNvSpPr txBox="1"/>
          <p:nvPr/>
        </p:nvSpPr>
        <p:spPr>
          <a:xfrm>
            <a:off x="763944" y="2768362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Average Change in Sales Cycle Time When Performed Well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D8A07-1A42-0357-0100-ACC9672110FE}"/>
              </a:ext>
            </a:extLst>
          </p:cNvPr>
          <p:cNvSpPr txBox="1"/>
          <p:nvPr/>
        </p:nvSpPr>
        <p:spPr>
          <a:xfrm>
            <a:off x="671764" y="6012025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</p:spTree>
    <p:extLst>
      <p:ext uri="{BB962C8B-B14F-4D97-AF65-F5344CB8AC3E}">
        <p14:creationId xmlns:p14="http://schemas.microsoft.com/office/powerpoint/2010/main" val="361635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145491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Provoking is extending sales cycles too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D5F47-1584-A19C-E4CB-1DAF6A5708B0}"/>
              </a:ext>
            </a:extLst>
          </p:cNvPr>
          <p:cNvSpPr txBox="1"/>
          <p:nvPr/>
        </p:nvSpPr>
        <p:spPr>
          <a:xfrm>
            <a:off x="2332503" y="2765894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20%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EA741-3550-7E22-1032-B461D51301F2}"/>
              </a:ext>
            </a:extLst>
          </p:cNvPr>
          <p:cNvSpPr/>
          <p:nvPr/>
        </p:nvSpPr>
        <p:spPr>
          <a:xfrm>
            <a:off x="2050380" y="1383501"/>
            <a:ext cx="1920240" cy="1124163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Narrowing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C6E73-2D54-FA9A-347F-F2D58FBF66CC}"/>
              </a:ext>
            </a:extLst>
          </p:cNvPr>
          <p:cNvSpPr txBox="1"/>
          <p:nvPr/>
        </p:nvSpPr>
        <p:spPr>
          <a:xfrm>
            <a:off x="606240" y="1014727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Productivity Improvement From Mastering Each Sales Approach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2B3CE-E596-6330-227F-01D150A18734}"/>
              </a:ext>
            </a:extLst>
          </p:cNvPr>
          <p:cNvSpPr txBox="1"/>
          <p:nvPr/>
        </p:nvSpPr>
        <p:spPr>
          <a:xfrm>
            <a:off x="763944" y="2768362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Average Change in Sales Cycle Time When Performed Well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D8A07-1A42-0357-0100-ACC9672110FE}"/>
              </a:ext>
            </a:extLst>
          </p:cNvPr>
          <p:cNvSpPr txBox="1"/>
          <p:nvPr/>
        </p:nvSpPr>
        <p:spPr>
          <a:xfrm>
            <a:off x="671764" y="6012025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984DC-CA39-F133-F193-84B8EA88ED9A}"/>
              </a:ext>
            </a:extLst>
          </p:cNvPr>
          <p:cNvSpPr txBox="1"/>
          <p:nvPr/>
        </p:nvSpPr>
        <p:spPr>
          <a:xfrm>
            <a:off x="4243557" y="2765894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22%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3C7FB4-50A9-AD30-CC10-94BC9F1DDEE4}"/>
              </a:ext>
            </a:extLst>
          </p:cNvPr>
          <p:cNvSpPr/>
          <p:nvPr/>
        </p:nvSpPr>
        <p:spPr>
          <a:xfrm>
            <a:off x="3970620" y="1383502"/>
            <a:ext cx="1920240" cy="1124162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Provoking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1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532057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Focusing on Translating and Anticipating accelerates deals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387C6-5B8C-B377-217A-B135DF001F9C}"/>
              </a:ext>
            </a:extLst>
          </p:cNvPr>
          <p:cNvSpPr txBox="1"/>
          <p:nvPr/>
        </p:nvSpPr>
        <p:spPr>
          <a:xfrm>
            <a:off x="4423300" y="3147540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22%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D5F47-1584-A19C-E4CB-1DAF6A5708B0}"/>
              </a:ext>
            </a:extLst>
          </p:cNvPr>
          <p:cNvSpPr txBox="1"/>
          <p:nvPr/>
        </p:nvSpPr>
        <p:spPr>
          <a:xfrm>
            <a:off x="2323539" y="3147540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20%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EA741-3550-7E22-1032-B461D51301F2}"/>
              </a:ext>
            </a:extLst>
          </p:cNvPr>
          <p:cNvSpPr/>
          <p:nvPr/>
        </p:nvSpPr>
        <p:spPr>
          <a:xfrm>
            <a:off x="2050380" y="1383501"/>
            <a:ext cx="1920240" cy="1124163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Narrowing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9F184-FD46-CD76-BC7F-AD866B77B551}"/>
              </a:ext>
            </a:extLst>
          </p:cNvPr>
          <p:cNvSpPr/>
          <p:nvPr/>
        </p:nvSpPr>
        <p:spPr>
          <a:xfrm>
            <a:off x="4040039" y="1379549"/>
            <a:ext cx="1920240" cy="1124162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Provoking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C6E73-2D54-FA9A-347F-F2D58FBF66CC}"/>
              </a:ext>
            </a:extLst>
          </p:cNvPr>
          <p:cNvSpPr txBox="1"/>
          <p:nvPr/>
        </p:nvSpPr>
        <p:spPr>
          <a:xfrm>
            <a:off x="606240" y="1014727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Productivity Improvement From Mastering Each Sales Approach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AB46B-313D-D75C-FA54-E109A215F6DA}"/>
              </a:ext>
            </a:extLst>
          </p:cNvPr>
          <p:cNvSpPr/>
          <p:nvPr/>
        </p:nvSpPr>
        <p:spPr>
          <a:xfrm>
            <a:off x="6029698" y="1379548"/>
            <a:ext cx="1920240" cy="1124164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Translating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C2906A-2CC1-644D-B39C-07914F56328A}"/>
              </a:ext>
            </a:extLst>
          </p:cNvPr>
          <p:cNvSpPr/>
          <p:nvPr/>
        </p:nvSpPr>
        <p:spPr>
          <a:xfrm>
            <a:off x="8019357" y="1379549"/>
            <a:ext cx="1920240" cy="1124162"/>
          </a:xfrm>
          <a:prstGeom prst="rect">
            <a:avLst/>
          </a:prstGeom>
          <a:solidFill>
            <a:srgbClr val="77BCF4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Anticipating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57ADA-A28A-CC4D-C5E5-2EC4B94906E8}"/>
              </a:ext>
            </a:extLst>
          </p:cNvPr>
          <p:cNvSpPr txBox="1"/>
          <p:nvPr/>
        </p:nvSpPr>
        <p:spPr>
          <a:xfrm>
            <a:off x="6348818" y="3150008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92D050"/>
                </a:solidFill>
                <a:latin typeface="Avenir Next LT Pro" panose="020B0504020202020204" pitchFamily="34" charset="77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shorter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B1AB6-6221-F1C8-5E2B-26DED30BD218}"/>
              </a:ext>
            </a:extLst>
          </p:cNvPr>
          <p:cNvSpPr txBox="1"/>
          <p:nvPr/>
        </p:nvSpPr>
        <p:spPr>
          <a:xfrm>
            <a:off x="8384438" y="3147540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12%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shorter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2B3CE-E596-6330-227F-01D150A18734}"/>
              </a:ext>
            </a:extLst>
          </p:cNvPr>
          <p:cNvSpPr txBox="1"/>
          <p:nvPr/>
        </p:nvSpPr>
        <p:spPr>
          <a:xfrm>
            <a:off x="754980" y="3150008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Average Change in Sales Cycle Time When Performed Well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D8A07-1A42-0357-0100-ACC9672110FE}"/>
              </a:ext>
            </a:extLst>
          </p:cNvPr>
          <p:cNvSpPr txBox="1"/>
          <p:nvPr/>
        </p:nvSpPr>
        <p:spPr>
          <a:xfrm>
            <a:off x="671764" y="6012025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EAC72-D532-ED81-2DC5-CC8471F0CC89}"/>
              </a:ext>
            </a:extLst>
          </p:cNvPr>
          <p:cNvSpPr txBox="1"/>
          <p:nvPr/>
        </p:nvSpPr>
        <p:spPr>
          <a:xfrm>
            <a:off x="754980" y="245737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Prevalence Among Sellers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224CAB-B9EA-32CA-2A8B-C5D3930787F5}"/>
              </a:ext>
            </a:extLst>
          </p:cNvPr>
          <p:cNvSpPr txBox="1"/>
          <p:nvPr/>
        </p:nvSpPr>
        <p:spPr>
          <a:xfrm>
            <a:off x="4385658" y="2496806"/>
            <a:ext cx="137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19% of sellers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328A80-3C31-5359-0DE9-0586C6CDABE3}"/>
              </a:ext>
            </a:extLst>
          </p:cNvPr>
          <p:cNvSpPr txBox="1"/>
          <p:nvPr/>
        </p:nvSpPr>
        <p:spPr>
          <a:xfrm>
            <a:off x="2285897" y="2496806"/>
            <a:ext cx="137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>
                <a:latin typeface="Avenir Next LT Pro" panose="020B0504020202020204" pitchFamily="34" charset="77"/>
              </a:rPr>
              <a:t>34% of sellers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77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0C4CFF-E3BF-9557-9374-1CFC7D028AAF}"/>
              </a:ext>
            </a:extLst>
          </p:cNvPr>
          <p:cNvSpPr txBox="1"/>
          <p:nvPr/>
        </p:nvSpPr>
        <p:spPr>
          <a:xfrm>
            <a:off x="6311176" y="2499274"/>
            <a:ext cx="137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>
                <a:latin typeface="Avenir Next LT Pro" panose="020B0504020202020204" pitchFamily="34" charset="77"/>
              </a:rPr>
              <a:t>25% of sellers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77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5041D3-DB29-2329-1CD6-24D1896717B5}"/>
              </a:ext>
            </a:extLst>
          </p:cNvPr>
          <p:cNvSpPr txBox="1"/>
          <p:nvPr/>
        </p:nvSpPr>
        <p:spPr>
          <a:xfrm>
            <a:off x="8300835" y="2503711"/>
            <a:ext cx="1379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22% of sellers</a:t>
            </a:r>
          </a:p>
        </p:txBody>
      </p:sp>
    </p:spTree>
    <p:extLst>
      <p:ext uri="{BB962C8B-B14F-4D97-AF65-F5344CB8AC3E}">
        <p14:creationId xmlns:p14="http://schemas.microsoft.com/office/powerpoint/2010/main" val="103948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675544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Focusing on Translating and Anticipating accelerates deals … and leads to larger sales price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B916B-5D38-57E8-1A6C-C8F678FAE139}"/>
              </a:ext>
            </a:extLst>
          </p:cNvPr>
          <p:cNvSpPr txBox="1"/>
          <p:nvPr/>
        </p:nvSpPr>
        <p:spPr>
          <a:xfrm>
            <a:off x="752232" y="2637962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Average Change in Sales Cycle Time When Performed Well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387C6-5B8C-B377-217A-B135DF001F9C}"/>
              </a:ext>
            </a:extLst>
          </p:cNvPr>
          <p:cNvSpPr txBox="1"/>
          <p:nvPr/>
        </p:nvSpPr>
        <p:spPr>
          <a:xfrm>
            <a:off x="4407823" y="2633567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22%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D5F47-1584-A19C-E4CB-1DAF6A5708B0}"/>
              </a:ext>
            </a:extLst>
          </p:cNvPr>
          <p:cNvSpPr txBox="1"/>
          <p:nvPr/>
        </p:nvSpPr>
        <p:spPr>
          <a:xfrm>
            <a:off x="2295873" y="2626121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20%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EA741-3550-7E22-1032-B461D51301F2}"/>
              </a:ext>
            </a:extLst>
          </p:cNvPr>
          <p:cNvSpPr/>
          <p:nvPr/>
        </p:nvSpPr>
        <p:spPr>
          <a:xfrm>
            <a:off x="2025462" y="1374128"/>
            <a:ext cx="1920240" cy="1124163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Narrowing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9F184-FD46-CD76-BC7F-AD866B77B551}"/>
              </a:ext>
            </a:extLst>
          </p:cNvPr>
          <p:cNvSpPr/>
          <p:nvPr/>
        </p:nvSpPr>
        <p:spPr>
          <a:xfrm>
            <a:off x="4015121" y="1379549"/>
            <a:ext cx="1920240" cy="1124162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71E31"/>
                </a:solidFill>
                <a:latin typeface="Avenir Next LT Pro" panose="020B0504020202020204" pitchFamily="34" charset="77"/>
              </a:rPr>
              <a:t>Provoking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 panose="020B0504020202020204" pitchFamily="34" charset="77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C6E73-2D54-FA9A-347F-F2D58FBF66CC}"/>
              </a:ext>
            </a:extLst>
          </p:cNvPr>
          <p:cNvSpPr txBox="1"/>
          <p:nvPr/>
        </p:nvSpPr>
        <p:spPr>
          <a:xfrm>
            <a:off x="606240" y="1014727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Productivity Improvement From Mastering Each Sales Approach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AB46B-313D-D75C-FA54-E109A215F6DA}"/>
              </a:ext>
            </a:extLst>
          </p:cNvPr>
          <p:cNvSpPr/>
          <p:nvPr/>
        </p:nvSpPr>
        <p:spPr>
          <a:xfrm>
            <a:off x="6029698" y="1379548"/>
            <a:ext cx="1920240" cy="1124164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Translating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C2906A-2CC1-644D-B39C-07914F56328A}"/>
              </a:ext>
            </a:extLst>
          </p:cNvPr>
          <p:cNvSpPr/>
          <p:nvPr/>
        </p:nvSpPr>
        <p:spPr>
          <a:xfrm>
            <a:off x="8019357" y="1379549"/>
            <a:ext cx="1920240" cy="1124162"/>
          </a:xfrm>
          <a:prstGeom prst="rect">
            <a:avLst/>
          </a:prstGeom>
          <a:solidFill>
            <a:srgbClr val="77BCF4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Anticipating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57ADA-A28A-CC4D-C5E5-2EC4B94906E8}"/>
              </a:ext>
            </a:extLst>
          </p:cNvPr>
          <p:cNvSpPr txBox="1"/>
          <p:nvPr/>
        </p:nvSpPr>
        <p:spPr>
          <a:xfrm>
            <a:off x="6346070" y="2637962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92D050"/>
                </a:solidFill>
                <a:latin typeface="Avenir Next LT Pro" panose="020B0504020202020204" pitchFamily="34" charset="77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shorter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B1AB6-6221-F1C8-5E2B-26DED30BD218}"/>
              </a:ext>
            </a:extLst>
          </p:cNvPr>
          <p:cNvSpPr txBox="1"/>
          <p:nvPr/>
        </p:nvSpPr>
        <p:spPr>
          <a:xfrm>
            <a:off x="8400369" y="2626121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12%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shorter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BFA1B9-5BFD-C28B-5808-514BCF85E090}"/>
              </a:ext>
            </a:extLst>
          </p:cNvPr>
          <p:cNvSpPr txBox="1"/>
          <p:nvPr/>
        </p:nvSpPr>
        <p:spPr>
          <a:xfrm>
            <a:off x="752232" y="3972541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Average Change in Deal Size When Performed Well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B5FCC5-892B-F02D-FA59-B50962359057}"/>
              </a:ext>
            </a:extLst>
          </p:cNvPr>
          <p:cNvSpPr txBox="1"/>
          <p:nvPr/>
        </p:nvSpPr>
        <p:spPr>
          <a:xfrm>
            <a:off x="4345679" y="4000627"/>
            <a:ext cx="1568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9%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larger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004796-9900-C0E4-B3D9-C135C097EB12}"/>
              </a:ext>
            </a:extLst>
          </p:cNvPr>
          <p:cNvSpPr txBox="1"/>
          <p:nvPr/>
        </p:nvSpPr>
        <p:spPr>
          <a:xfrm>
            <a:off x="2286362" y="3967121"/>
            <a:ext cx="1568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92D050"/>
                </a:solidFill>
                <a:latin typeface="Avenir Next LT Pro" panose="020B0504020202020204" pitchFamily="34" charset="77"/>
              </a:rPr>
              <a:t>7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larger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7F4469-B2C0-6B77-1CC5-1FE5C17CA085}"/>
              </a:ext>
            </a:extLst>
          </p:cNvPr>
          <p:cNvSpPr txBox="1"/>
          <p:nvPr/>
        </p:nvSpPr>
        <p:spPr>
          <a:xfrm>
            <a:off x="6359655" y="4002553"/>
            <a:ext cx="1568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Avenir Next LT Pro" panose="020B0504020202020204" pitchFamily="34" charset="77"/>
              </a:rPr>
              <a:t>16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larger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DEDF43-1547-FC99-D4EA-6B2EEF870590}"/>
              </a:ext>
            </a:extLst>
          </p:cNvPr>
          <p:cNvSpPr txBox="1"/>
          <p:nvPr/>
        </p:nvSpPr>
        <p:spPr>
          <a:xfrm>
            <a:off x="8400369" y="4002553"/>
            <a:ext cx="1568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Avenir Next LT Pro" panose="020B0504020202020204" pitchFamily="34" charset="77"/>
              </a:rPr>
              <a:t>11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larger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755A8B-D69D-81B0-9D7A-F4272DA03EE0}"/>
              </a:ext>
            </a:extLst>
          </p:cNvPr>
          <p:cNvSpPr txBox="1"/>
          <p:nvPr/>
        </p:nvSpPr>
        <p:spPr>
          <a:xfrm>
            <a:off x="2504004" y="5190869"/>
            <a:ext cx="3319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venir Next LT Pro" panose="020B0504020202020204" pitchFamily="34" charset="77"/>
              </a:rPr>
              <a:t>Deal size improvements undercut by  extended sales cycles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F11F51-1E2F-C2D5-9EDF-46E752281DEE}"/>
              </a:ext>
            </a:extLst>
          </p:cNvPr>
          <p:cNvSpPr txBox="1"/>
          <p:nvPr/>
        </p:nvSpPr>
        <p:spPr>
          <a:xfrm>
            <a:off x="2390050" y="5172254"/>
            <a:ext cx="49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52CF5B9C-7404-AE0A-7A32-477648396CB3}"/>
              </a:ext>
            </a:extLst>
          </p:cNvPr>
          <p:cNvSpPr/>
          <p:nvPr/>
        </p:nvSpPr>
        <p:spPr>
          <a:xfrm rot="5400000">
            <a:off x="3942586" y="3137455"/>
            <a:ext cx="237499" cy="37678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BE464C-A60D-66E6-B7C1-55B021EE5534}"/>
              </a:ext>
            </a:extLst>
          </p:cNvPr>
          <p:cNvSpPr txBox="1"/>
          <p:nvPr/>
        </p:nvSpPr>
        <p:spPr>
          <a:xfrm>
            <a:off x="6406019" y="5243618"/>
            <a:ext cx="361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Avenir Next LT Pro" panose="020B0504020202020204" pitchFamily="34" charset="77"/>
              </a:rPr>
              <a:t>Deal size improvements amplified by </a:t>
            </a:r>
          </a:p>
          <a:p>
            <a:pPr algn="ctr"/>
            <a:r>
              <a:rPr lang="en-US" sz="1200" i="1" dirty="0">
                <a:latin typeface="Avenir Next LT Pro" panose="020B0504020202020204" pitchFamily="34" charset="77"/>
              </a:rPr>
              <a:t>shorter sales cycles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0E40C341-CE7C-7FD7-5454-BE5D1CE2BA0D}"/>
              </a:ext>
            </a:extLst>
          </p:cNvPr>
          <p:cNvSpPr/>
          <p:nvPr/>
        </p:nvSpPr>
        <p:spPr>
          <a:xfrm rot="5400000">
            <a:off x="7941420" y="3258390"/>
            <a:ext cx="295603" cy="3610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pic>
        <p:nvPicPr>
          <p:cNvPr id="39" name="Graphic 38" descr="Checkmark with solid fill">
            <a:extLst>
              <a:ext uri="{FF2B5EF4-FFF2-40B4-BE49-F238E27FC236}">
                <a16:creationId xmlns:a16="http://schemas.microsoft.com/office/drawing/2014/main" id="{8B8AD755-8FD3-8B65-EE7C-9FFEACF7B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4117" y="5148411"/>
            <a:ext cx="560228" cy="5602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4758E3-1124-CC23-C235-DD2BB5552C6C}"/>
              </a:ext>
            </a:extLst>
          </p:cNvPr>
          <p:cNvSpPr txBox="1"/>
          <p:nvPr/>
        </p:nvSpPr>
        <p:spPr>
          <a:xfrm>
            <a:off x="671764" y="6012025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</p:spTree>
    <p:extLst>
      <p:ext uri="{BB962C8B-B14F-4D97-AF65-F5344CB8AC3E}">
        <p14:creationId xmlns:p14="http://schemas.microsoft.com/office/powerpoint/2010/main" val="4281679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233629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7772400" imgH="10058400" progId="TCLayout.ActiveDocument.1">
                  <p:embed/>
                </p:oleObj>
              </mc:Choice>
              <mc:Fallback>
                <p:oleObj name="think-cell Slide" r:id="rId8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Sales managers are over-indexing on the wrong approaches, costing sales productivity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70C8A-395D-C207-9842-979C2D39D321}"/>
              </a:ext>
            </a:extLst>
          </p:cNvPr>
          <p:cNvSpPr txBox="1"/>
          <p:nvPr/>
        </p:nvSpPr>
        <p:spPr>
          <a:xfrm>
            <a:off x="609600" y="5173663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163906-9C6B-E88E-A37C-1A86EE8091FE}"/>
              </a:ext>
            </a:extLst>
          </p:cNvPr>
          <p:cNvSpPr txBox="1"/>
          <p:nvPr/>
        </p:nvSpPr>
        <p:spPr>
          <a:xfrm>
            <a:off x="606240" y="1014727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Sales Manager Emphasis Across Seller Approaches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5C2C4C9-6AC9-6F1F-2CC9-379376644F20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7544791"/>
              </p:ext>
            </p:extLst>
          </p:nvPr>
        </p:nvGraphicFramePr>
        <p:xfrm>
          <a:off x="1487488" y="1785938"/>
          <a:ext cx="3025775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7" name="Google Shape;11;p4">
            <a:extLst>
              <a:ext uri="{FF2B5EF4-FFF2-40B4-BE49-F238E27FC236}">
                <a16:creationId xmlns:a16="http://schemas.microsoft.com/office/drawing/2014/main" id="{9589EEA5-895E-572B-3640-B45007C51F90}"/>
              </a:ext>
            </a:extLst>
          </p:cNvPr>
          <p:cNvSpPr txBox="1"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311275" y="1814513"/>
            <a:ext cx="9826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A21C016-26EF-430F-84E1-F22D52FF0EC3}" type="datetime'A''n''''t''i''''ci''''''''''''''p''''at''''in''g'''''">
              <a:rPr lang="en-US" altLang="en-US" kern="120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pPr/>
              <a:t>Anticipating</a:t>
            </a:fld>
            <a:endParaRPr lang="en-US" kern="1200" dirty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18" name="Google Shape;11;p4">
            <a:extLst>
              <a:ext uri="{FF2B5EF4-FFF2-40B4-BE49-F238E27FC236}">
                <a16:creationId xmlns:a16="http://schemas.microsoft.com/office/drawing/2014/main" id="{C55FAF40-0925-192D-F838-132D49D45D57}"/>
              </a:ext>
            </a:extLst>
          </p:cNvPr>
          <p:cNvSpPr txBox="1"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54050" y="3436938"/>
            <a:ext cx="8794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5EF8E8A-01C8-4572-801B-7CBCF2AC35D1}" type="datetime'''''T''''''''''''r''''an''s''''''''''''l''''a''t''i''n''''''g'">
              <a:rPr lang="en-US" altLang="en-US" kern="120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pPr/>
              <a:t>Translating</a:t>
            </a:fld>
            <a:endParaRPr lang="en-US" kern="1200" dirty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19" name="Google Shape;11;p4">
            <a:extLst>
              <a:ext uri="{FF2B5EF4-FFF2-40B4-BE49-F238E27FC236}">
                <a16:creationId xmlns:a16="http://schemas.microsoft.com/office/drawing/2014/main" id="{B17572C8-6DB5-2A33-EDC1-3C45DE9DB751}"/>
              </a:ext>
            </a:extLst>
          </p:cNvPr>
          <p:cNvSpPr txBox="1"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709988" y="4567238"/>
            <a:ext cx="857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664DF22-2571-4CC9-9A84-59C46CC37092}" type="datetime'''N''''''''a''''r''''''''''''''r''ow''''i''n''''''''''''g'">
              <a:rPr lang="en-US" altLang="en-US" kern="120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pPr/>
              <a:t>Narrowing</a:t>
            </a:fld>
            <a:endParaRPr lang="en-US" kern="1200" dirty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20" name="Google Shape;11;p4">
            <a:extLst>
              <a:ext uri="{FF2B5EF4-FFF2-40B4-BE49-F238E27FC236}">
                <a16:creationId xmlns:a16="http://schemas.microsoft.com/office/drawing/2014/main" id="{4E835C5A-8814-FD72-286E-719AFD858732}"/>
              </a:ext>
            </a:extLst>
          </p:cNvPr>
          <p:cNvSpPr txBox="1"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879850" y="1924050"/>
            <a:ext cx="809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spcFirstLastPara="1" vert="horz" wrap="none" lIns="0" tIns="0" rIns="0" bIns="0" numCol="1" spc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673A8CBE-263E-4207-9413-8E1C03A99B0D}" type="datetime'''Pr''''o''''vo''''''k''''''''i''''''''''''''n''g'''">
              <a:rPr lang="en-US" altLang="en-US" kern="1200" smtClean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rPr>
              <a:pPr/>
              <a:t>Provoking</a:t>
            </a:fld>
            <a:endParaRPr lang="en-US" kern="1200" dirty="0">
              <a:solidFill>
                <a:schemeClr val="tx1"/>
              </a:solidFill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8C33C-5899-034A-4716-3CD717096799}"/>
              </a:ext>
            </a:extLst>
          </p:cNvPr>
          <p:cNvSpPr txBox="1"/>
          <p:nvPr/>
        </p:nvSpPr>
        <p:spPr>
          <a:xfrm>
            <a:off x="5726070" y="2820184"/>
            <a:ext cx="3905337" cy="9541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LT Pro" panose="020B0504020202020204" pitchFamily="34" charset="77"/>
              </a:rPr>
              <a:t>As deals slow, managers are over-correcting and favoring a Narrowing approach in an effort to drive urgency. This is having the reverse effect of costing sales productivity.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F5D587-CB0E-EE75-CD9A-D5DC3E3CC9B9}"/>
              </a:ext>
            </a:extLst>
          </p:cNvPr>
          <p:cNvCxnSpPr>
            <a:stCxn id="12" idx="1"/>
          </p:cNvCxnSpPr>
          <p:nvPr/>
        </p:nvCxnSpPr>
        <p:spPr>
          <a:xfrm flipH="1">
            <a:off x="4138613" y="3297238"/>
            <a:ext cx="1587457" cy="92043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3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DC301E-4B00-6131-3BBC-3D3128F53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9706" y="2553789"/>
            <a:ext cx="8312588" cy="875211"/>
          </a:xfrm>
        </p:spPr>
        <p:txBody>
          <a:bodyPr/>
          <a:lstStyle/>
          <a:p>
            <a:r>
              <a:rPr lang="en-US" dirty="0">
                <a:latin typeface="Avenir Next LT Pro" panose="020B0504020202020204" pitchFamily="34" charset="77"/>
              </a:rPr>
              <a:t>Talent Baselining Case Study</a:t>
            </a:r>
          </a:p>
        </p:txBody>
      </p:sp>
    </p:spTree>
    <p:extLst>
      <p:ext uri="{BB962C8B-B14F-4D97-AF65-F5344CB8AC3E}">
        <p14:creationId xmlns:p14="http://schemas.microsoft.com/office/powerpoint/2010/main" val="102942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 hidden="1">
            <a:extLst>
              <a:ext uri="{FF2B5EF4-FFF2-40B4-BE49-F238E27FC236}">
                <a16:creationId xmlns:a16="http://schemas.microsoft.com/office/drawing/2014/main" id="{86397D21-3B92-DA7C-D0F1-E872627180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137136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31" name="Object 30" hidden="1">
                        <a:extLst>
                          <a:ext uri="{FF2B5EF4-FFF2-40B4-BE49-F238E27FC236}">
                            <a16:creationId xmlns:a16="http://schemas.microsoft.com/office/drawing/2014/main" id="{86397D21-3B92-DA7C-D0F1-E872627180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0E884E-217D-1E98-AE24-31A7A37AEFE9}"/>
              </a:ext>
            </a:extLst>
          </p:cNvPr>
          <p:cNvSpPr txBox="1"/>
          <p:nvPr/>
        </p:nvSpPr>
        <p:spPr>
          <a:xfrm>
            <a:off x="11763752" y="642578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panose="02000503020000020003"/>
              </a:rPr>
              <a:t>12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8616C9-D7E4-517A-EC08-110E4DE6F6DE}"/>
              </a:ext>
            </a:extLst>
          </p:cNvPr>
          <p:cNvGrpSpPr/>
          <p:nvPr/>
        </p:nvGrpSpPr>
        <p:grpSpPr>
          <a:xfrm>
            <a:off x="8947832" y="3705319"/>
            <a:ext cx="1586464" cy="261610"/>
            <a:chOff x="7000244" y="5072602"/>
            <a:chExt cx="1586464" cy="2616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E87347-1401-2999-BD92-ADF9EE95BC9C}"/>
                </a:ext>
              </a:extLst>
            </p:cNvPr>
            <p:cNvSpPr/>
            <p:nvPr/>
          </p:nvSpPr>
          <p:spPr>
            <a:xfrm>
              <a:off x="7000244" y="5135420"/>
              <a:ext cx="135975" cy="1359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47BC2B-2CB2-58BD-DD14-A3780DEE743B}"/>
                </a:ext>
              </a:extLst>
            </p:cNvPr>
            <p:cNvSpPr txBox="1"/>
            <p:nvPr/>
          </p:nvSpPr>
          <p:spPr>
            <a:xfrm>
              <a:off x="7148220" y="5072602"/>
              <a:ext cx="14384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71E31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+mn-cs"/>
                </a:rPr>
                <a:t>We Are Here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7C471E-8FBA-FF64-2258-B7E71A7478A1}"/>
              </a:ext>
            </a:extLst>
          </p:cNvPr>
          <p:cNvGrpSpPr/>
          <p:nvPr/>
        </p:nvGrpSpPr>
        <p:grpSpPr>
          <a:xfrm>
            <a:off x="8942256" y="4181878"/>
            <a:ext cx="1586464" cy="261610"/>
            <a:chOff x="7000244" y="5072602"/>
            <a:chExt cx="1586464" cy="2616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C4905D-E366-61A2-31A5-71B4FEEEB5C8}"/>
                </a:ext>
              </a:extLst>
            </p:cNvPr>
            <p:cNvSpPr/>
            <p:nvPr/>
          </p:nvSpPr>
          <p:spPr>
            <a:xfrm>
              <a:off x="7000244" y="5135420"/>
              <a:ext cx="135975" cy="1359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434825-7E73-5586-5C7D-5D9B60AE3DB8}"/>
                </a:ext>
              </a:extLst>
            </p:cNvPr>
            <p:cNvSpPr txBox="1"/>
            <p:nvPr/>
          </p:nvSpPr>
          <p:spPr>
            <a:xfrm>
              <a:off x="7148220" y="5072602"/>
              <a:ext cx="14384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71E31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+mn-cs"/>
                </a:rPr>
                <a:t>Quick Wins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C9104D-61B1-9FC6-0B87-0B413FFF1053}"/>
              </a:ext>
            </a:extLst>
          </p:cNvPr>
          <p:cNvGrpSpPr/>
          <p:nvPr/>
        </p:nvGrpSpPr>
        <p:grpSpPr>
          <a:xfrm>
            <a:off x="8942256" y="4658437"/>
            <a:ext cx="1586464" cy="261610"/>
            <a:chOff x="7000244" y="5072602"/>
            <a:chExt cx="1586464" cy="2616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D86A38-5FE6-7422-4D9C-741C0292D168}"/>
                </a:ext>
              </a:extLst>
            </p:cNvPr>
            <p:cNvSpPr/>
            <p:nvPr/>
          </p:nvSpPr>
          <p:spPr>
            <a:xfrm>
              <a:off x="7000244" y="5135420"/>
              <a:ext cx="135975" cy="135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37B634-5A61-1E46-66D6-93224C720FC5}"/>
                </a:ext>
              </a:extLst>
            </p:cNvPr>
            <p:cNvSpPr txBox="1"/>
            <p:nvPr/>
          </p:nvSpPr>
          <p:spPr>
            <a:xfrm>
              <a:off x="7148220" y="5072602"/>
              <a:ext cx="14384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71E31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+mn-cs"/>
                </a:rPr>
                <a:t>Long-Term Wins</a:t>
              </a:r>
            </a:p>
          </p:txBody>
        </p:sp>
      </p:grp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FC66F7C2-50AE-AAC6-6A04-322EA3586866}"/>
              </a:ext>
            </a:extLst>
          </p:cNvPr>
          <p:cNvSpPr/>
          <p:nvPr/>
        </p:nvSpPr>
        <p:spPr bwMode="auto">
          <a:xfrm>
            <a:off x="1947578" y="1762166"/>
            <a:ext cx="6563047" cy="3571173"/>
          </a:xfrm>
          <a:prstGeom prst="snip2DiagRect">
            <a:avLst>
              <a:gd name="adj1" fmla="val 0"/>
              <a:gd name="adj2" fmla="val 5352"/>
            </a:avLst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  <a:prstDash val="sysDash"/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F2AF2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E3482-0A9A-F279-12EF-8860E8F4D106}"/>
              </a:ext>
            </a:extLst>
          </p:cNvPr>
          <p:cNvSpPr/>
          <p:nvPr/>
        </p:nvSpPr>
        <p:spPr bwMode="auto">
          <a:xfrm>
            <a:off x="1947578" y="1376888"/>
            <a:ext cx="6354774" cy="310896"/>
          </a:xfrm>
          <a:prstGeom prst="rect">
            <a:avLst/>
          </a:prstGeom>
          <a:pattFill prst="lt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  <a:prstDash val="sysDash"/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rPr>
              <a:t>EMPLOYEE EXPERIENCE (EX) DESIGN • PLANNING • PROGRAMS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01032B-2EAF-01EF-86CC-47A48F90549D}"/>
              </a:ext>
            </a:extLst>
          </p:cNvPr>
          <p:cNvSpPr/>
          <p:nvPr/>
        </p:nvSpPr>
        <p:spPr bwMode="auto">
          <a:xfrm>
            <a:off x="2127329" y="5804855"/>
            <a:ext cx="6383296" cy="30951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prstDash val="sysDash"/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rPr>
              <a:t>TALENT TECH STACK • DIGITAL ENABLEMENT •  REPORTING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84150CF-BFE2-F28D-21A0-1EC85452E457}"/>
              </a:ext>
            </a:extLst>
          </p:cNvPr>
          <p:cNvSpPr/>
          <p:nvPr/>
        </p:nvSpPr>
        <p:spPr bwMode="auto">
          <a:xfrm>
            <a:off x="1993541" y="2897263"/>
            <a:ext cx="1010859" cy="631207"/>
          </a:xfrm>
          <a:prstGeom prst="roundRect">
            <a:avLst>
              <a:gd name="adj" fmla="val 10667"/>
            </a:avLst>
          </a:prstGeom>
          <a:solidFill>
            <a:schemeClr val="accent3"/>
          </a:solidFill>
          <a:ln>
            <a:solidFill>
              <a:srgbClr val="0F2AF2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9FCFE"/>
                </a:solidFill>
                <a:effectLst/>
                <a:uLnTx/>
                <a:uFillTx/>
                <a:latin typeface="Avenir Next LT Pro" panose="020B0504020202020204" pitchFamily="34" charset="0"/>
                <a:ea typeface="Calibri Regular" charset="0"/>
                <a:cs typeface="Calibri Regular" charset="0"/>
              </a:rPr>
              <a:t>Role Profiles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9FCFE"/>
              </a:solidFill>
              <a:effectLst/>
              <a:uLnTx/>
              <a:uFillTx/>
              <a:latin typeface="Avenir Next LT Pro" panose="020B0504020202020204" pitchFamily="34" charset="0"/>
              <a:ea typeface="Calibri Regular" charset="0"/>
              <a:cs typeface="Calibri Regular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1858E97-0FB1-46A4-7551-CCB362FE4E0F}"/>
              </a:ext>
            </a:extLst>
          </p:cNvPr>
          <p:cNvSpPr/>
          <p:nvPr/>
        </p:nvSpPr>
        <p:spPr bwMode="auto">
          <a:xfrm>
            <a:off x="3063543" y="2897263"/>
            <a:ext cx="1010859" cy="631207"/>
          </a:xfrm>
          <a:prstGeom prst="roundRect">
            <a:avLst>
              <a:gd name="adj" fmla="val 10667"/>
            </a:avLst>
          </a:prstGeom>
          <a:solidFill>
            <a:schemeClr val="accent3"/>
          </a:solidFill>
          <a:ln>
            <a:solidFill>
              <a:srgbClr val="0F2AF2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9FCFE"/>
                </a:solidFill>
                <a:effectLst/>
                <a:uLnTx/>
                <a:uFillTx/>
                <a:latin typeface="Avenir Next LT Pro" panose="020B0504020202020204" pitchFamily="34" charset="0"/>
                <a:ea typeface="Calibri Regular" charset="0"/>
                <a:cs typeface="Calibri Regular" charset="0"/>
              </a:rPr>
              <a:t>Sourcing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9FCFE"/>
              </a:solidFill>
              <a:effectLst/>
              <a:uLnTx/>
              <a:uFillTx/>
              <a:latin typeface="Avenir Next LT Pro" panose="020B0504020202020204" pitchFamily="34" charset="0"/>
              <a:ea typeface="Calibri Regular" charset="0"/>
              <a:cs typeface="Calibri Regular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D7C09641-5875-DEB0-EE9A-0E3E0B4745AB}"/>
              </a:ext>
            </a:extLst>
          </p:cNvPr>
          <p:cNvSpPr/>
          <p:nvPr/>
        </p:nvSpPr>
        <p:spPr bwMode="auto">
          <a:xfrm>
            <a:off x="4133545" y="2897263"/>
            <a:ext cx="1010859" cy="631207"/>
          </a:xfrm>
          <a:prstGeom prst="roundRect">
            <a:avLst>
              <a:gd name="adj" fmla="val 10667"/>
            </a:avLst>
          </a:prstGeom>
          <a:solidFill>
            <a:schemeClr val="accent4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 Next LT Pro" panose="020B0504020202020204" pitchFamily="34" charset="0"/>
                <a:ea typeface="Calibri Regular" charset="0"/>
                <a:cs typeface="Calibri Regular" charset="0"/>
              </a:rPr>
              <a:t>Hiring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 Next LT Pro" panose="020B0504020202020204" pitchFamily="34" charset="0"/>
              <a:ea typeface="Calibri Regular" charset="0"/>
              <a:cs typeface="Calibri Regular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9491E553-9772-90F0-437A-C8934B5C3E63}"/>
              </a:ext>
            </a:extLst>
          </p:cNvPr>
          <p:cNvSpPr/>
          <p:nvPr/>
        </p:nvSpPr>
        <p:spPr bwMode="auto">
          <a:xfrm>
            <a:off x="5294366" y="2897263"/>
            <a:ext cx="1010859" cy="631207"/>
          </a:xfrm>
          <a:prstGeom prst="roundRect">
            <a:avLst>
              <a:gd name="adj" fmla="val 10667"/>
            </a:avLst>
          </a:prstGeom>
          <a:solidFill>
            <a:schemeClr val="accent2"/>
          </a:solidFill>
          <a:ln>
            <a:solidFill>
              <a:srgbClr val="0F2AF2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9FCFE"/>
                </a:solidFill>
                <a:effectLst/>
                <a:uLnTx/>
                <a:uFillTx/>
                <a:latin typeface="Avenir Next LT Pro" panose="020B0504020202020204" pitchFamily="34" charset="0"/>
                <a:ea typeface="Calibri Regular" charset="0"/>
                <a:cs typeface="Calibri Regular" charset="0"/>
              </a:rPr>
              <a:t>Talent Assessments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9FCFE"/>
              </a:solidFill>
              <a:effectLst/>
              <a:uLnTx/>
              <a:uFillTx/>
              <a:latin typeface="Avenir Next LT Pro" panose="020B0504020202020204" pitchFamily="34" charset="0"/>
              <a:ea typeface="Calibri Regular" charset="0"/>
              <a:cs typeface="Calibri Regular" charset="0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605C453C-9DFD-E962-1F92-97EBF07BC8EE}"/>
              </a:ext>
            </a:extLst>
          </p:cNvPr>
          <p:cNvSpPr/>
          <p:nvPr/>
        </p:nvSpPr>
        <p:spPr>
          <a:xfrm>
            <a:off x="5796579" y="2119364"/>
            <a:ext cx="2183042" cy="2183042"/>
          </a:xfrm>
          <a:prstGeom prst="arc">
            <a:avLst>
              <a:gd name="adj1" fmla="val 1471860"/>
              <a:gd name="adj2" fmla="val 9897717"/>
            </a:avLst>
          </a:prstGeom>
          <a:ln w="1905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12EB998B-E2B4-413F-2F4F-03C85A7CB85C}"/>
              </a:ext>
            </a:extLst>
          </p:cNvPr>
          <p:cNvSpPr/>
          <p:nvPr/>
        </p:nvSpPr>
        <p:spPr>
          <a:xfrm>
            <a:off x="5949685" y="2270474"/>
            <a:ext cx="2183042" cy="2183042"/>
          </a:xfrm>
          <a:prstGeom prst="arc">
            <a:avLst>
              <a:gd name="adj1" fmla="val 12413855"/>
              <a:gd name="adj2" fmla="val 13605972"/>
            </a:avLst>
          </a:prstGeom>
          <a:ln w="1905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D1090EC2-9B13-F7ED-B3AC-EBC751A04AEF}"/>
              </a:ext>
            </a:extLst>
          </p:cNvPr>
          <p:cNvSpPr/>
          <p:nvPr/>
        </p:nvSpPr>
        <p:spPr>
          <a:xfrm rot="20959943">
            <a:off x="5889302" y="2226086"/>
            <a:ext cx="2183042" cy="2183042"/>
          </a:xfrm>
          <a:prstGeom prst="arc">
            <a:avLst>
              <a:gd name="adj1" fmla="val 16845172"/>
              <a:gd name="adj2" fmla="val 1135858"/>
            </a:avLst>
          </a:prstGeom>
          <a:ln w="19050">
            <a:solidFill>
              <a:schemeClr val="accent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3C312DBF-B1CA-7294-7923-6FFF1CA5A39B}"/>
              </a:ext>
            </a:extLst>
          </p:cNvPr>
          <p:cNvSpPr/>
          <p:nvPr/>
        </p:nvSpPr>
        <p:spPr bwMode="auto">
          <a:xfrm>
            <a:off x="6990522" y="3539074"/>
            <a:ext cx="1010859" cy="631207"/>
          </a:xfrm>
          <a:prstGeom prst="roundRect">
            <a:avLst>
              <a:gd name="adj" fmla="val 10667"/>
            </a:avLst>
          </a:prstGeom>
          <a:solidFill>
            <a:schemeClr val="accent4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 Next LT Pro" panose="020B0504020202020204" pitchFamily="34" charset="0"/>
                <a:ea typeface="Calibri Regular" charset="0"/>
                <a:cs typeface="Calibri Regular" charset="0"/>
              </a:rPr>
              <a:t>Retention Programs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 Next LT Pro" panose="020B0504020202020204" pitchFamily="34" charset="0"/>
              <a:ea typeface="Calibri Regular" charset="0"/>
              <a:cs typeface="Calibri Regular" charset="0"/>
            </a:endParaRP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BD0097D6-9E67-4973-D966-E72CE5654F2E}"/>
              </a:ext>
            </a:extLst>
          </p:cNvPr>
          <p:cNvSpPr/>
          <p:nvPr/>
        </p:nvSpPr>
        <p:spPr>
          <a:xfrm>
            <a:off x="5570960" y="3860154"/>
            <a:ext cx="2063937" cy="1811827"/>
          </a:xfrm>
          <a:prstGeom prst="arc">
            <a:avLst>
              <a:gd name="adj1" fmla="val 12433302"/>
              <a:gd name="adj2" fmla="val 14400010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7B38A24-8B02-5E37-424F-D6541E678176}"/>
              </a:ext>
            </a:extLst>
          </p:cNvPr>
          <p:cNvSpPr/>
          <p:nvPr/>
        </p:nvSpPr>
        <p:spPr bwMode="auto">
          <a:xfrm>
            <a:off x="5905377" y="3680883"/>
            <a:ext cx="1010859" cy="631207"/>
          </a:xfrm>
          <a:prstGeom prst="roundRect">
            <a:avLst>
              <a:gd name="adj" fmla="val 10667"/>
            </a:avLst>
          </a:prstGeom>
          <a:solidFill>
            <a:schemeClr val="accent3"/>
          </a:solidFill>
          <a:ln>
            <a:solidFill>
              <a:srgbClr val="0F2AF2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9FCFE"/>
                </a:solidFill>
                <a:effectLst/>
                <a:uLnTx/>
                <a:uFillTx/>
                <a:latin typeface="Avenir Next LT Pro" panose="020B0504020202020204" pitchFamily="34" charset="0"/>
                <a:ea typeface="Calibri Regular" charset="0"/>
                <a:cs typeface="Calibri Regular" charset="0"/>
              </a:rPr>
              <a:t>Succession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9FCFE"/>
                </a:solidFill>
                <a:effectLst/>
                <a:uLnTx/>
                <a:uFillTx/>
                <a:latin typeface="Avenir Next LT Pro" panose="020B0504020202020204" pitchFamily="34" charset="0"/>
                <a:ea typeface="Calibri Regular" charset="0"/>
                <a:cs typeface="Calibri Regular" charset="0"/>
              </a:rPr>
              <a:t>Planning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9FCFE"/>
              </a:solidFill>
              <a:effectLst/>
              <a:uLnTx/>
              <a:uFillTx/>
              <a:latin typeface="Avenir Next LT Pro" panose="020B0504020202020204" pitchFamily="34" charset="0"/>
              <a:ea typeface="Calibri Regular" charset="0"/>
              <a:cs typeface="Calibri Regular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CFDFBD63-3147-8FF9-5568-99C31D5026A4}"/>
              </a:ext>
            </a:extLst>
          </p:cNvPr>
          <p:cNvSpPr/>
          <p:nvPr/>
        </p:nvSpPr>
        <p:spPr bwMode="auto">
          <a:xfrm>
            <a:off x="7054157" y="2137366"/>
            <a:ext cx="1010859" cy="631207"/>
          </a:xfrm>
          <a:prstGeom prst="roundRect">
            <a:avLst>
              <a:gd name="adj" fmla="val 10667"/>
            </a:avLst>
          </a:prstGeom>
          <a:solidFill>
            <a:schemeClr val="accent3"/>
          </a:solidFill>
          <a:ln>
            <a:solidFill>
              <a:srgbClr val="0F2AF2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9FCFE"/>
                </a:solidFill>
                <a:effectLst/>
                <a:uLnTx/>
                <a:uFillTx/>
                <a:latin typeface="Avenir Next LT Pro" panose="020B0504020202020204" pitchFamily="34" charset="0"/>
                <a:ea typeface="Calibri Regular" charset="0"/>
                <a:cs typeface="Calibri Regular" charset="0"/>
              </a:rPr>
              <a:t>Training &amp; Coaching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9FCFE"/>
              </a:solidFill>
              <a:effectLst/>
              <a:uLnTx/>
              <a:uFillTx/>
              <a:latin typeface="Avenir Next LT Pro" panose="020B0504020202020204" pitchFamily="34" charset="0"/>
              <a:ea typeface="Calibri Regular" charset="0"/>
              <a:cs typeface="Calibri Regular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8D97DFE3-A127-2224-D527-14861BF757F1}"/>
              </a:ext>
            </a:extLst>
          </p:cNvPr>
          <p:cNvSpPr/>
          <p:nvPr/>
        </p:nvSpPr>
        <p:spPr bwMode="auto">
          <a:xfrm>
            <a:off x="7358783" y="2835619"/>
            <a:ext cx="1010859" cy="631207"/>
          </a:xfrm>
          <a:prstGeom prst="roundRect">
            <a:avLst>
              <a:gd name="adj" fmla="val 10667"/>
            </a:avLst>
          </a:prstGeom>
          <a:solidFill>
            <a:schemeClr val="accent3"/>
          </a:solidFill>
          <a:ln>
            <a:solidFill>
              <a:srgbClr val="0F2AF2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F9FCFE"/>
                </a:solidFill>
                <a:effectLst/>
                <a:uLnTx/>
                <a:uFillTx/>
                <a:latin typeface="Avenir Next LT Pro" panose="020B0504020202020204" pitchFamily="34" charset="0"/>
                <a:ea typeface="Calibri Regular" charset="0"/>
                <a:cs typeface="Calibri Regular" charset="0"/>
              </a:rPr>
              <a:t>Enablement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9FCFE"/>
              </a:solidFill>
              <a:effectLst/>
              <a:uLnTx/>
              <a:uFillTx/>
              <a:latin typeface="Avenir Next LT Pro" panose="020B0504020202020204" pitchFamily="34" charset="0"/>
              <a:ea typeface="Calibri Regular" charset="0"/>
              <a:cs typeface="Calibri Regular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C707FC-077A-9CC8-9765-0BAA965BC9E4}"/>
              </a:ext>
            </a:extLst>
          </p:cNvPr>
          <p:cNvSpPr/>
          <p:nvPr/>
        </p:nvSpPr>
        <p:spPr bwMode="auto">
          <a:xfrm>
            <a:off x="2127329" y="5419388"/>
            <a:ext cx="6383296" cy="309515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  <a:prstDash val="sysDash"/>
          </a:ln>
          <a:effectLst>
            <a:outerShdw blurRad="76200" dist="50800" dir="5400000" algn="tl" rotWithShape="0">
              <a:schemeClr val="tx2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rPr>
              <a:t>PERFORMANCE MANAGEMENT • ANALYTICS • INSIGHTS</a:t>
            </a:r>
          </a:p>
        </p:txBody>
      </p:sp>
      <p:sp>
        <p:nvSpPr>
          <p:cNvPr id="34" name="Rectangle: Rounded Corners 22">
            <a:extLst>
              <a:ext uri="{FF2B5EF4-FFF2-40B4-BE49-F238E27FC236}">
                <a16:creationId xmlns:a16="http://schemas.microsoft.com/office/drawing/2014/main" id="{82194E71-1A63-E213-86DA-19B4590D9B3F}"/>
              </a:ext>
            </a:extLst>
          </p:cNvPr>
          <p:cNvSpPr/>
          <p:nvPr/>
        </p:nvSpPr>
        <p:spPr>
          <a:xfrm>
            <a:off x="5247835" y="2042897"/>
            <a:ext cx="3179778" cy="2410619"/>
          </a:xfrm>
          <a:prstGeom prst="roundRect">
            <a:avLst>
              <a:gd name="adj" fmla="val 6888"/>
            </a:avLst>
          </a:prstGeom>
          <a:noFill/>
          <a:ln w="2857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F2AF2"/>
              </a:solidFill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C88B913F-8F0F-8C1F-36DC-693E7FB286BC}"/>
              </a:ext>
            </a:extLst>
          </p:cNvPr>
          <p:cNvSpPr/>
          <p:nvPr/>
        </p:nvSpPr>
        <p:spPr bwMode="auto">
          <a:xfrm>
            <a:off x="4671892" y="4168568"/>
            <a:ext cx="1010859" cy="631207"/>
          </a:xfrm>
          <a:prstGeom prst="roundRect">
            <a:avLst>
              <a:gd name="adj" fmla="val 10667"/>
            </a:avLst>
          </a:prstGeom>
          <a:solidFill>
            <a:schemeClr val="accent4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 Next LT Pro" panose="020B0504020202020204" pitchFamily="34" charset="0"/>
                <a:ea typeface="Calibri Regular" charset="0"/>
                <a:cs typeface="Calibri Regular" charset="0"/>
              </a:rPr>
              <a:t>Offboarding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 Next LT Pro" panose="020B0504020202020204" pitchFamily="34" charset="0"/>
              <a:ea typeface="Calibri Regular" charset="0"/>
              <a:cs typeface="Calibri Regular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D6E4445-DBF2-F9BE-E056-69970D5FCDFB}"/>
              </a:ext>
            </a:extLst>
          </p:cNvPr>
          <p:cNvSpPr txBox="1">
            <a:spLocks/>
          </p:cNvSpPr>
          <p:nvPr/>
        </p:nvSpPr>
        <p:spPr>
          <a:xfrm>
            <a:off x="2070384" y="1780187"/>
            <a:ext cx="345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Calibri" charset="0"/>
                <a:cs typeface="Calibri" charset="0"/>
              </a:rPr>
              <a:t>BEST IN CLASS TOP-GRADING FOR COMMERCIAL TALENT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Calibri" charset="0"/>
                <a:cs typeface="Calibri" charset="0"/>
              </a:rPr>
              <a:t>The core talent system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1B5194C9-9499-CD23-1B2B-E67CE5855945}"/>
              </a:ext>
            </a:extLst>
          </p:cNvPr>
          <p:cNvSpPr/>
          <p:nvPr/>
        </p:nvSpPr>
        <p:spPr bwMode="auto">
          <a:xfrm>
            <a:off x="5885601" y="2103119"/>
            <a:ext cx="1010859" cy="631207"/>
          </a:xfrm>
          <a:prstGeom prst="roundRect">
            <a:avLst>
              <a:gd name="adj" fmla="val 10667"/>
            </a:avLst>
          </a:prstGeom>
          <a:solidFill>
            <a:schemeClr val="accent4"/>
          </a:solidFill>
          <a:ln>
            <a:solidFill>
              <a:srgbClr val="E0E3E6"/>
            </a:solidFill>
          </a:ln>
          <a:effectLst>
            <a:outerShdw blurRad="76200" dist="50800" dir="5400000" algn="tl" rotWithShape="0">
              <a:schemeClr val="accent6">
                <a:alpha val="4000"/>
              </a:scheme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venir Next LT Pro" panose="020B0504020202020204" pitchFamily="34" charset="0"/>
                <a:ea typeface="Calibri Regular" charset="0"/>
                <a:cs typeface="Calibri Regular" charset="0"/>
              </a:rPr>
              <a:t>Onboarding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venir Next LT Pro" panose="020B0504020202020204" pitchFamily="34" charset="0"/>
              <a:ea typeface="Calibri Regular" charset="0"/>
              <a:cs typeface="Calibri Regular" charset="0"/>
            </a:endParaRP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DBF92FC4-6102-8F1A-BC24-A9D68815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77"/>
                <a:cs typeface="Times New Roman" panose="02020603050405020304" pitchFamily="18" charset="0"/>
              </a:rPr>
              <a:t>Talent Assessments baseline the Commercial Talent Strategy and provide a foundation to recruit, ramp, and retain sellers</a:t>
            </a:r>
            <a:endParaRPr lang="en-US" dirty="0">
              <a:latin typeface="Avenir Next LT Pro" panose="020B0504020202020204" pitchFamily="34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00166B-BF9A-F03B-8B4F-B510B993605A}"/>
              </a:ext>
            </a:extLst>
          </p:cNvPr>
          <p:cNvSpPr txBox="1"/>
          <p:nvPr/>
        </p:nvSpPr>
        <p:spPr>
          <a:xfrm>
            <a:off x="606240" y="1014727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Talent Top-Grading Components</a:t>
            </a:r>
          </a:p>
        </p:txBody>
      </p:sp>
    </p:spTree>
    <p:extLst>
      <p:ext uri="{BB962C8B-B14F-4D97-AF65-F5344CB8AC3E}">
        <p14:creationId xmlns:p14="http://schemas.microsoft.com/office/powerpoint/2010/main" val="2304206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85AADDE5-36EC-CBE2-7558-9A905F2D13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35816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85AADDE5-36EC-CBE2-7558-9A905F2D13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8">
            <a:extLst>
              <a:ext uri="{FF2B5EF4-FFF2-40B4-BE49-F238E27FC236}">
                <a16:creationId xmlns:a16="http://schemas.microsoft.com/office/drawing/2014/main" id="{7997AE0B-98DE-50C5-5938-51576A6B4A51}"/>
              </a:ext>
            </a:extLst>
          </p:cNvPr>
          <p:cNvSpPr/>
          <p:nvPr/>
        </p:nvSpPr>
        <p:spPr>
          <a:xfrm>
            <a:off x="4013094" y="3257212"/>
            <a:ext cx="2277884" cy="692905"/>
          </a:xfrm>
          <a:custGeom>
            <a:avLst/>
            <a:gdLst>
              <a:gd name="connsiteX0" fmla="*/ 0 w 2277884"/>
              <a:gd name="connsiteY0" fmla="*/ 0 h 692905"/>
              <a:gd name="connsiteX1" fmla="*/ 1547446 w 2277884"/>
              <a:gd name="connsiteY1" fmla="*/ 692563 h 692905"/>
              <a:gd name="connsiteX2" fmla="*/ 2277884 w 2277884"/>
              <a:gd name="connsiteY2" fmla="*/ 97392 h 69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7884" h="692905">
                <a:moveTo>
                  <a:pt x="0" y="0"/>
                </a:moveTo>
                <a:cubicBezTo>
                  <a:pt x="583899" y="338165"/>
                  <a:pt x="1167799" y="676331"/>
                  <a:pt x="1547446" y="692563"/>
                </a:cubicBezTo>
                <a:cubicBezTo>
                  <a:pt x="1927093" y="708795"/>
                  <a:pt x="2028994" y="143383"/>
                  <a:pt x="2277884" y="97392"/>
                </a:cubicBezTo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D39C95-D897-B3C9-D9AA-00A8E54F5D45}"/>
              </a:ext>
            </a:extLst>
          </p:cNvPr>
          <p:cNvSpPr/>
          <p:nvPr/>
        </p:nvSpPr>
        <p:spPr>
          <a:xfrm>
            <a:off x="3809635" y="2021471"/>
            <a:ext cx="4901938" cy="5561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</a:rPr>
              <a:t>Baseline the Organization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328B25A-9E75-FA9C-AC6F-A9A4B795E069}"/>
              </a:ext>
            </a:extLst>
          </p:cNvPr>
          <p:cNvCxnSpPr>
            <a:cxnSpLocks/>
          </p:cNvCxnSpPr>
          <p:nvPr/>
        </p:nvCxnSpPr>
        <p:spPr>
          <a:xfrm>
            <a:off x="3583874" y="1860441"/>
            <a:ext cx="0" cy="3486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C1EE968-2028-2B3A-9DAC-29B24ED81EE2}"/>
              </a:ext>
            </a:extLst>
          </p:cNvPr>
          <p:cNvSpPr txBox="1"/>
          <p:nvPr/>
        </p:nvSpPr>
        <p:spPr>
          <a:xfrm>
            <a:off x="115620" y="2989611"/>
            <a:ext cx="3301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Book" panose="02000503020000020003" pitchFamily="2" charset="0"/>
              </a:rPr>
              <a:t>Why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Book" panose="02000503020000020003" pitchFamily="2" charset="0"/>
              </a:rPr>
              <a:t> Talent Assessments?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BDD3AE-B0FA-ADB9-32C3-68AFC889405A}"/>
              </a:ext>
            </a:extLst>
          </p:cNvPr>
          <p:cNvSpPr/>
          <p:nvPr/>
        </p:nvSpPr>
        <p:spPr>
          <a:xfrm>
            <a:off x="3809638" y="2692899"/>
            <a:ext cx="4901938" cy="5561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</a:rPr>
              <a:t>Individual Development / Coaching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A8F7B-59A2-5DAC-8A4A-E680640AEBF9}"/>
              </a:ext>
            </a:extLst>
          </p:cNvPr>
          <p:cNvSpPr/>
          <p:nvPr/>
        </p:nvSpPr>
        <p:spPr>
          <a:xfrm>
            <a:off x="3809635" y="3325564"/>
            <a:ext cx="4901938" cy="556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Avenir Book" panose="02000503020000020003" pitchFamily="2" charset="0"/>
              </a:rPr>
              <a:t>Names in Boxes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19261-24F2-3EEC-E283-1C702C8A2D02}"/>
              </a:ext>
            </a:extLst>
          </p:cNvPr>
          <p:cNvSpPr/>
          <p:nvPr/>
        </p:nvSpPr>
        <p:spPr>
          <a:xfrm>
            <a:off x="3809635" y="3965415"/>
            <a:ext cx="4901938" cy="5965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Avenir Book" panose="02000503020000020003" pitchFamily="2" charset="0"/>
              </a:rPr>
              <a:t>Invest in Leadership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E84419-8864-EDE2-6D3E-9987F504A840}"/>
              </a:ext>
            </a:extLst>
          </p:cNvPr>
          <p:cNvSpPr/>
          <p:nvPr/>
        </p:nvSpPr>
        <p:spPr>
          <a:xfrm>
            <a:off x="3809635" y="4726113"/>
            <a:ext cx="4901938" cy="596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ook" panose="02000503020000020003" pitchFamily="2" charset="0"/>
              </a:rPr>
              <a:t>Invest in Verticalization</a:t>
            </a:r>
          </a:p>
        </p:txBody>
      </p:sp>
      <p:cxnSp>
        <p:nvCxnSpPr>
          <p:cNvPr id="15" name="Connector: Elbow 16">
            <a:extLst>
              <a:ext uri="{FF2B5EF4-FFF2-40B4-BE49-F238E27FC236}">
                <a16:creationId xmlns:a16="http://schemas.microsoft.com/office/drawing/2014/main" id="{C1FC5D70-50CE-1066-29E3-352E732FCD55}"/>
              </a:ext>
            </a:extLst>
          </p:cNvPr>
          <p:cNvCxnSpPr>
            <a:cxnSpLocks/>
            <a:endCxn id="3" idx="3"/>
          </p:cNvCxnSpPr>
          <p:nvPr/>
        </p:nvCxnSpPr>
        <p:spPr>
          <a:xfrm rot="10800000">
            <a:off x="8711574" y="2299572"/>
            <a:ext cx="1710519" cy="1267545"/>
          </a:xfrm>
          <a:prstGeom prst="bentConnector3">
            <a:avLst>
              <a:gd name="adj1" fmla="val -313"/>
            </a:avLst>
          </a:prstGeom>
          <a:ln w="38100">
            <a:solidFill>
              <a:srgbClr val="0696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8">
            <a:extLst>
              <a:ext uri="{FF2B5EF4-FFF2-40B4-BE49-F238E27FC236}">
                <a16:creationId xmlns:a16="http://schemas.microsoft.com/office/drawing/2014/main" id="{FD577254-B5AB-B18B-D2B9-BB64ABE3A174}"/>
              </a:ext>
            </a:extLst>
          </p:cNvPr>
          <p:cNvCxnSpPr>
            <a:cxnSpLocks/>
            <a:stCxn id="1026" idx="0"/>
            <a:endCxn id="6" idx="3"/>
          </p:cNvCxnSpPr>
          <p:nvPr/>
        </p:nvCxnSpPr>
        <p:spPr>
          <a:xfrm rot="16200000" flipV="1">
            <a:off x="9522996" y="2159580"/>
            <a:ext cx="96353" cy="1719192"/>
          </a:xfrm>
          <a:prstGeom prst="bentConnector2">
            <a:avLst/>
          </a:prstGeom>
          <a:ln w="38100">
            <a:solidFill>
              <a:srgbClr val="0696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20">
            <a:extLst>
              <a:ext uri="{FF2B5EF4-FFF2-40B4-BE49-F238E27FC236}">
                <a16:creationId xmlns:a16="http://schemas.microsoft.com/office/drawing/2014/main" id="{519BB9D4-11BD-5C95-820E-7FD5088C4182}"/>
              </a:ext>
            </a:extLst>
          </p:cNvPr>
          <p:cNvCxnSpPr>
            <a:cxnSpLocks/>
            <a:stCxn id="1026" idx="2"/>
            <a:endCxn id="11" idx="3"/>
          </p:cNvCxnSpPr>
          <p:nvPr/>
        </p:nvCxnSpPr>
        <p:spPr>
          <a:xfrm rot="5400000">
            <a:off x="9130517" y="3724121"/>
            <a:ext cx="881308" cy="1719195"/>
          </a:xfrm>
          <a:prstGeom prst="bentConnector2">
            <a:avLst/>
          </a:prstGeom>
          <a:ln w="38100">
            <a:solidFill>
              <a:srgbClr val="0696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ther Medical &amp; Lab Equipment Archives - Acme Revival">
            <a:extLst>
              <a:ext uri="{FF2B5EF4-FFF2-40B4-BE49-F238E27FC236}">
                <a16:creationId xmlns:a16="http://schemas.microsoft.com/office/drawing/2014/main" id="{882BCDB3-AEC6-1E9D-469D-FE8C77CCC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5394" y="3067352"/>
            <a:ext cx="2450747" cy="10757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2E87D9-34DD-FD31-AEFD-BA4E311C8B17}"/>
              </a:ext>
            </a:extLst>
          </p:cNvPr>
          <p:cNvSpPr txBox="1"/>
          <p:nvPr/>
        </p:nvSpPr>
        <p:spPr>
          <a:xfrm>
            <a:off x="11734973" y="647150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panose="02000503020000020003"/>
              </a:rPr>
              <a:t>14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C354C8E-F464-C694-3091-F643297F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>
                <a:latin typeface="Avenir Next LT Pro" panose="020B0504020202020204" pitchFamily="34" charset="77"/>
              </a:rPr>
              <a:t>Similar to ACME, it’s important to understand why to conduct a Talent Assessment prior to starting the journey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E9B7C0-0DF7-B244-2E2D-EE4B6F9F7C40}"/>
              </a:ext>
            </a:extLst>
          </p:cNvPr>
          <p:cNvSpPr txBox="1"/>
          <p:nvPr/>
        </p:nvSpPr>
        <p:spPr>
          <a:xfrm>
            <a:off x="609600" y="1437294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ACME Company Reasons for Conducting A Talent Assessment</a:t>
            </a:r>
          </a:p>
        </p:txBody>
      </p:sp>
    </p:spTree>
    <p:extLst>
      <p:ext uri="{BB962C8B-B14F-4D97-AF65-F5344CB8AC3E}">
        <p14:creationId xmlns:p14="http://schemas.microsoft.com/office/powerpoint/2010/main" val="1917042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BFB1D04C-EFFB-2139-0DD1-CD961707D0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911890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7772400" imgH="10058400" progId="TCLayout.ActiveDocument.1">
                  <p:embed/>
                </p:oleObj>
              </mc:Choice>
              <mc:Fallback>
                <p:oleObj name="think-cell Slide" r:id="rId20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BFB1D04C-EFFB-2139-0DD1-CD961707D0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A7E462FD-0B48-67AD-06D3-CF7431ACDC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6519" y="1310077"/>
            <a:ext cx="8891876" cy="378871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C42C695-BD13-7ED5-BA47-8FC3BC2764E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7881998" y="2919724"/>
            <a:ext cx="160338" cy="120650"/>
          </a:xfrm>
          <a:prstGeom prst="rect">
            <a:avLst/>
          </a:prstGeom>
          <a:solidFill>
            <a:srgbClr val="2391C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11CFAB-DBCF-D78A-4069-41A2A7660C4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881998" y="2557774"/>
            <a:ext cx="160338" cy="120650"/>
          </a:xfrm>
          <a:prstGeom prst="rect">
            <a:avLst/>
          </a:prstGeom>
          <a:solidFill>
            <a:srgbClr val="071E3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D9F0EF-1740-A0A4-76B6-B43E5A901D20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881998" y="2738749"/>
            <a:ext cx="160338" cy="120650"/>
          </a:xfrm>
          <a:prstGeom prst="rect">
            <a:avLst/>
          </a:prstGeom>
          <a:solidFill>
            <a:srgbClr val="03327C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5729A6-2E1A-0F0C-78E8-1F9271CE9CB0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881998" y="2015565"/>
            <a:ext cx="160338" cy="120650"/>
          </a:xfrm>
          <a:prstGeom prst="rect">
            <a:avLst/>
          </a:prstGeom>
          <a:solidFill>
            <a:srgbClr val="7AC3F8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21A068-EE44-2F70-669C-B1FC1BCDA3B4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7881998" y="2196540"/>
            <a:ext cx="160338" cy="120650"/>
          </a:xfrm>
          <a:prstGeom prst="rect">
            <a:avLst/>
          </a:prstGeom>
          <a:solidFill>
            <a:srgbClr val="880E4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CD0471F-DFDD-9D2A-8908-084D32E76388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7881998" y="2377515"/>
            <a:ext cx="160338" cy="120650"/>
          </a:xfrm>
          <a:prstGeom prst="rect">
            <a:avLst/>
          </a:prstGeom>
          <a:solidFill>
            <a:srgbClr val="1F74FA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3B0D87C1-44F1-F2CE-3374-27EDA22C3423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093136" y="2564124"/>
            <a:ext cx="6381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9727900A-C9E4-4F5D-8C2B-C629B8F02F04}" type="datetime'''''''''''''C''''''''''''''''''A''M'''''''">
              <a:rPr lang="en-US" altLang="en-US" sz="900" smtClean="0">
                <a:solidFill>
                  <a:srgbClr val="071E31"/>
                </a:solidFill>
                <a:latin typeface="Arial"/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CAM</a:t>
            </a:fld>
            <a:r>
              <a:rPr lang="en-US" altLang="en-US" sz="900">
                <a:solidFill>
                  <a:srgbClr val="071E31"/>
                </a:solidFill>
                <a:latin typeface="Arial"/>
              </a:rPr>
              <a:t> (N=10)</a:t>
            </a:r>
            <a:endParaRPr lang="en-US" sz="900">
              <a:solidFill>
                <a:srgbClr val="071E31"/>
              </a:solidFill>
              <a:latin typeface="Arial"/>
              <a:sym typeface="Avenir Next LT Pro" panose="020B0504020202020204" pitchFamily="34" charset="0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211DBC5-15C6-7FCF-80DD-C82E3CCBBE3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093136" y="2926074"/>
            <a:ext cx="11525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CDCE245F-10A2-474A-83C8-DFE7571D53ED}" type="datetime'''''''S''''a''''l''''es'''' ''Ma''''''''''''na''''''''ge''r'''">
              <a:rPr lang="en-US" altLang="en-US" sz="900" smtClean="0">
                <a:solidFill>
                  <a:srgbClr val="071E31"/>
                </a:solidFill>
                <a:latin typeface="Arial"/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Sales Manager</a:t>
            </a:fld>
            <a:r>
              <a:rPr lang="en-US" altLang="en-US" sz="900">
                <a:solidFill>
                  <a:srgbClr val="071E31"/>
                </a:solidFill>
                <a:latin typeface="Arial"/>
              </a:rPr>
              <a:t> (N=32)</a:t>
            </a:r>
            <a:endParaRPr lang="en-US" sz="900">
              <a:solidFill>
                <a:srgbClr val="071E31"/>
              </a:solidFill>
              <a:latin typeface="Arial"/>
              <a:sym typeface="Avenir Next LT Pro" panose="020B0504020202020204" pitchFamily="34" charset="0"/>
            </a:endParaRP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4E4AF56-81AD-D032-9DCD-462B76DF3E5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093136" y="2745099"/>
            <a:ext cx="5746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539675A2-E9D0-4D48-A214-BA194AAF5BA3}" type="datetime'''''''''''I''''''''''''''''''''S''R'">
              <a:rPr lang="en-US" altLang="en-US" sz="900" smtClean="0">
                <a:solidFill>
                  <a:srgbClr val="071E31"/>
                </a:solidFill>
                <a:latin typeface="Arial"/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ISR</a:t>
            </a:fld>
            <a:r>
              <a:rPr lang="en-US" altLang="en-US" sz="900">
                <a:solidFill>
                  <a:srgbClr val="071E31"/>
                </a:solidFill>
                <a:latin typeface="Arial"/>
              </a:rPr>
              <a:t> (N=66)</a:t>
            </a:r>
            <a:endParaRPr lang="en-US" sz="900">
              <a:solidFill>
                <a:srgbClr val="071E31"/>
              </a:solidFill>
              <a:latin typeface="Arial"/>
              <a:sym typeface="Avenir Next LT Pro" panose="020B05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2DFBF20-CB01-20F3-6F7B-FCEBB5DF644B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093136" y="2202890"/>
            <a:ext cx="10191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4FAC3554-592F-4FE1-AE7A-4E6E91EF24D4}" type="datetime'''''''S''''''E M''''''''a''''''''na''''''''''g''''''e''r'''''">
              <a:rPr lang="en-US" altLang="en-US" sz="900" smtClean="0">
                <a:solidFill>
                  <a:srgbClr val="071E31"/>
                </a:solidFill>
                <a:latin typeface="Arial"/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SE Manager</a:t>
            </a:fld>
            <a:r>
              <a:rPr lang="en-US" altLang="en-US" sz="900">
                <a:solidFill>
                  <a:srgbClr val="071E31"/>
                </a:solidFill>
                <a:latin typeface="Arial"/>
              </a:rPr>
              <a:t> (N=13)</a:t>
            </a:r>
            <a:endParaRPr lang="en-US" sz="900">
              <a:solidFill>
                <a:srgbClr val="071E31"/>
              </a:solidFill>
              <a:latin typeface="Arial"/>
              <a:sym typeface="Avenir Next LT Pro" panose="020B0504020202020204" pitchFamily="34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C07E60CF-D298-EEA0-C8E0-1238C65BCA5A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093135" y="2021915"/>
            <a:ext cx="9747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A9A27244-EEC2-4855-884D-86D8D1B3B88D}" type="datetime'''''Sale''''''''''''''s'' ''''''''''R''e''''p'''''''''">
              <a:rPr lang="en-US" altLang="en-US" sz="900" smtClean="0">
                <a:solidFill>
                  <a:srgbClr val="071E31"/>
                </a:solidFill>
                <a:latin typeface="Arial"/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Sales Rep</a:t>
            </a:fld>
            <a:r>
              <a:rPr lang="en-US" altLang="en-US" sz="900">
                <a:solidFill>
                  <a:srgbClr val="071E31"/>
                </a:solidFill>
                <a:latin typeface="Arial"/>
              </a:rPr>
              <a:t> (N=105)</a:t>
            </a:r>
            <a:endParaRPr lang="en-US" sz="900">
              <a:solidFill>
                <a:srgbClr val="071E31"/>
              </a:solidFill>
              <a:latin typeface="Arial"/>
              <a:sym typeface="Avenir Next LT Pro" panose="020B0504020202020204" pitchFamily="34" charset="0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4635BE5-AA38-D588-76D3-2F490334A34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093135" y="2383865"/>
            <a:ext cx="7207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325ED541-A55E-4714-90DB-3D9AC1278086}" type="datetime'''''''''''S''E''''''''/''''''S''''''''A'">
              <a:rPr lang="en-US" altLang="en-US" sz="900" smtClean="0">
                <a:solidFill>
                  <a:srgbClr val="071E31"/>
                </a:solidFill>
                <a:latin typeface="Arial"/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SE/SA</a:t>
            </a:fld>
            <a:r>
              <a:rPr lang="en-US" altLang="en-US" sz="900" dirty="0">
                <a:solidFill>
                  <a:srgbClr val="071E31"/>
                </a:solidFill>
                <a:latin typeface="Arial"/>
              </a:rPr>
              <a:t> (N=54)</a:t>
            </a:r>
            <a:endParaRPr lang="en-US" sz="900" dirty="0">
              <a:solidFill>
                <a:srgbClr val="071E31"/>
              </a:solidFill>
              <a:latin typeface="Arial"/>
              <a:sym typeface="Avenir Next LT Pro" panose="020B05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A766815-BFB6-A926-6550-31E13DEAA6CD}"/>
              </a:ext>
            </a:extLst>
          </p:cNvPr>
          <p:cNvCxnSpPr/>
          <p:nvPr>
            <p:custDataLst>
              <p:tags r:id="rId14"/>
            </p:custDataLst>
          </p:nvPr>
        </p:nvCxnSpPr>
        <p:spPr bwMode="gray">
          <a:xfrm>
            <a:off x="7891522" y="3186243"/>
            <a:ext cx="141288" cy="0"/>
          </a:xfrm>
          <a:prstGeom prst="line">
            <a:avLst/>
          </a:prstGeom>
          <a:noFill/>
          <a:ln w="19050" cap="rnd" cmpd="sng" algn="ctr">
            <a:solidFill>
              <a:srgbClr val="F8B737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493CA8-A96A-A0B3-E28B-993CF3793C89}"/>
              </a:ext>
            </a:extLst>
          </p:cNvPr>
          <p:cNvCxnSpPr/>
          <p:nvPr>
            <p:custDataLst>
              <p:tags r:id="rId15"/>
            </p:custDataLst>
          </p:nvPr>
        </p:nvCxnSpPr>
        <p:spPr bwMode="gray">
          <a:xfrm>
            <a:off x="7891522" y="3367218"/>
            <a:ext cx="141288" cy="0"/>
          </a:xfrm>
          <a:prstGeom prst="line">
            <a:avLst/>
          </a:prstGeom>
          <a:noFill/>
          <a:ln w="19050" cap="rnd" cmpd="sng" algn="ctr">
            <a:solidFill>
              <a:srgbClr val="03327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5B8D7C4-D4ED-26B0-CF58-509E879312A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093136" y="3132268"/>
            <a:ext cx="26289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579254D-1D4D-4972-8616-F96236A73150}" type="datetime'Quota ''Achievem''ent %  Distribution - Be''st'' Practi''ce '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Quota Achievement %  Distribution - Best Practice 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90D16D83-43CD-BD1E-7C44-1D51669CA59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093136" y="3313243"/>
            <a:ext cx="2540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rPr>
              <a:t>Quota Achievement % Distribution – ACME FY22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1D845F-30F5-C030-C5F7-3115D19E0761}"/>
              </a:ext>
            </a:extLst>
          </p:cNvPr>
          <p:cNvSpPr txBox="1"/>
          <p:nvPr/>
        </p:nvSpPr>
        <p:spPr>
          <a:xfrm>
            <a:off x="916519" y="5053741"/>
            <a:ext cx="66214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/>
              <a:t>Note</a:t>
            </a:r>
            <a:r>
              <a:rPr lang="en-US" sz="900" b="1" baseline="30000" dirty="0"/>
              <a:t>1</a:t>
            </a:r>
            <a:r>
              <a:rPr lang="en-US" sz="900" b="1" dirty="0"/>
              <a:t>: </a:t>
            </a:r>
            <a:r>
              <a:rPr lang="en-US" sz="900" dirty="0"/>
              <a:t>Quota Bearing Reps in seat for FY22; SDRs not included as ACME SDR quota attainment not based on customer spend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6FEB7-1521-C675-2554-A8973259A1D8}"/>
              </a:ext>
            </a:extLst>
          </p:cNvPr>
          <p:cNvSpPr txBox="1"/>
          <p:nvPr/>
        </p:nvSpPr>
        <p:spPr>
          <a:xfrm>
            <a:off x="11734973" y="647150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Book" panose="02000503020000020003"/>
              </a:rPr>
              <a:t>15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9043B8-1692-D9CE-4D92-D6117F76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>
                <a:latin typeface="Avenir Next LT Pro" panose="020B0504020202020204" pitchFamily="34" charset="77"/>
              </a:rPr>
              <a:t>Step 1: Assess the performance of quota bearing reps compared to best practice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41FD79-6D7C-412D-9478-4CF2113207CB}"/>
              </a:ext>
            </a:extLst>
          </p:cNvPr>
          <p:cNvSpPr/>
          <p:nvPr/>
        </p:nvSpPr>
        <p:spPr>
          <a:xfrm>
            <a:off x="706419" y="1180652"/>
            <a:ext cx="10535322" cy="449669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D5E901AF-82BC-1A4E-C24B-6BAB9D37530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431425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D5E901AF-82BC-1A4E-C24B-6BAB9D3753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BE88F27A-2CBD-44A5-73A4-26460A6D5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337629"/>
              </p:ext>
            </p:extLst>
          </p:nvPr>
        </p:nvGraphicFramePr>
        <p:xfrm>
          <a:off x="958713" y="2868553"/>
          <a:ext cx="2077073" cy="3148127"/>
        </p:xfrm>
        <a:graphic>
          <a:graphicData uri="http://schemas.openxmlformats.org/drawingml/2006/table">
            <a:tbl>
              <a:tblPr firstRow="1" bandRow="1"/>
              <a:tblGrid>
                <a:gridCol w="1602651">
                  <a:extLst>
                    <a:ext uri="{9D8B030D-6E8A-4147-A177-3AD203B41FA5}">
                      <a16:colId xmlns:a16="http://schemas.microsoft.com/office/drawing/2014/main" val="1900659844"/>
                    </a:ext>
                  </a:extLst>
                </a:gridCol>
                <a:gridCol w="474422">
                  <a:extLst>
                    <a:ext uri="{9D8B030D-6E8A-4147-A177-3AD203B41FA5}">
                      <a16:colId xmlns:a16="http://schemas.microsoft.com/office/drawing/2014/main" val="2511066980"/>
                    </a:ext>
                  </a:extLst>
                </a:gridCol>
              </a:tblGrid>
              <a:tr h="28768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Competency Averages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Value</a:t>
                      </a:r>
                      <a:endParaRPr lang="en-US" sz="600" b="1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6372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Managing Processes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5.50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72280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Phone Qualifying Skills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5.24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52538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Lead Management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5.08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664499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Tenacity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4.96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022679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Email Communication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4.90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431281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Active Listening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4.80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218111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Resourcefulness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4.74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390333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Market Intelligence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4.64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71471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Utilizing Marketing Programs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4.51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881931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Buyer Focus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4.49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1102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Social Prospecting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4.44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53892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Strong Communication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4.37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65277"/>
                  </a:ext>
                </a:extLst>
              </a:tr>
            </a:tbl>
          </a:graphicData>
        </a:graphic>
      </p:graphicFrame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3896F0EC-1294-953F-934B-2FF076114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84854"/>
              </p:ext>
            </p:extLst>
          </p:nvPr>
        </p:nvGraphicFramePr>
        <p:xfrm>
          <a:off x="3596809" y="2876065"/>
          <a:ext cx="2077073" cy="3140615"/>
        </p:xfrm>
        <a:graphic>
          <a:graphicData uri="http://schemas.openxmlformats.org/drawingml/2006/table">
            <a:tbl>
              <a:tblPr firstRow="1" bandRow="1"/>
              <a:tblGrid>
                <a:gridCol w="1602651">
                  <a:extLst>
                    <a:ext uri="{9D8B030D-6E8A-4147-A177-3AD203B41FA5}">
                      <a16:colId xmlns:a16="http://schemas.microsoft.com/office/drawing/2014/main" val="1900659844"/>
                    </a:ext>
                  </a:extLst>
                </a:gridCol>
                <a:gridCol w="474422">
                  <a:extLst>
                    <a:ext uri="{9D8B030D-6E8A-4147-A177-3AD203B41FA5}">
                      <a16:colId xmlns:a16="http://schemas.microsoft.com/office/drawing/2014/main" val="2511066980"/>
                    </a:ext>
                  </a:extLst>
                </a:gridCol>
              </a:tblGrid>
              <a:tr h="28768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Competency Averages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Value</a:t>
                      </a:r>
                      <a:endParaRPr lang="en-US" sz="600" b="1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6372"/>
                  </a:ext>
                </a:extLst>
              </a:tr>
              <a:tr h="2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kern="1200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Ambition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kern="1200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5.32</a:t>
                      </a:r>
                      <a:endParaRPr lang="en-US" sz="1000" b="1" i="0" u="none" strike="noStrike" kern="1200" cap="none" noProof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4" marR="91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72280"/>
                  </a:ext>
                </a:extLst>
              </a:tr>
              <a:tr h="2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Tenacity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kern="1200" cap="none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5.24</a:t>
                      </a:r>
                      <a:endParaRPr lang="en-US" sz="1000" b="1" i="0" u="none" strike="noStrike" kern="1200" cap="none" noProof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4" marR="91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52538"/>
                  </a:ext>
                </a:extLst>
              </a:tr>
              <a:tr h="2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Team Player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kern="1200" cap="none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5.21</a:t>
                      </a:r>
                      <a:endParaRPr lang="en-US" sz="1000" b="1" i="0" u="none" strike="noStrike" kern="1200" cap="none" noProof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4" marR="91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664499"/>
                  </a:ext>
                </a:extLst>
              </a:tr>
              <a:tr h="2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 Approach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kern="1200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5.06</a:t>
                      </a:r>
                      <a:endParaRPr lang="en-US" sz="1000" b="1" i="0" u="none" strike="noStrike" kern="1200" cap="non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4" marR="91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022679"/>
                  </a:ext>
                </a:extLst>
              </a:tr>
              <a:tr h="2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Strong Communication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5.06</a:t>
                      </a:r>
                      <a:endParaRPr lang="en-US" sz="1000" b="1" i="0" u="none" strike="noStrike" kern="1200" cap="none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4" marR="91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431281"/>
                  </a:ext>
                </a:extLst>
              </a:tr>
              <a:tr h="2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Active Listening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kern="1200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5.00</a:t>
                      </a:r>
                      <a:endParaRPr lang="en-US" sz="1000" b="1" i="0" u="none" strike="noStrike" kern="1200" cap="non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4" marR="91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218111"/>
                  </a:ext>
                </a:extLst>
              </a:tr>
              <a:tr h="2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Objection Handling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4.84</a:t>
                      </a:r>
                      <a:endParaRPr lang="en-US" sz="1000" b="1" i="0" u="none" strike="noStrike" kern="1200" cap="none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4" marR="91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390333"/>
                  </a:ext>
                </a:extLst>
              </a:tr>
              <a:tr h="2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Interacting &amp; Adapting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kern="1200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4.83</a:t>
                      </a:r>
                      <a:endParaRPr lang="en-US" sz="1000" b="1" i="0" u="none" strike="noStrike" kern="1200" cap="none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4" marR="91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71471"/>
                  </a:ext>
                </a:extLst>
              </a:tr>
              <a:tr h="2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Persuasion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4.81</a:t>
                      </a:r>
                      <a:endParaRPr lang="en-US" sz="1000" b="1" i="0" u="none" strike="noStrike" kern="1200" cap="none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4" marR="91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881931"/>
                  </a:ext>
                </a:extLst>
              </a:tr>
              <a:tr h="2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Social Prospecting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4.78</a:t>
                      </a:r>
                      <a:endParaRPr lang="en-US" sz="1000" b="1" i="0" u="none" strike="noStrike" kern="1200" cap="none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4" marR="91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1102"/>
                  </a:ext>
                </a:extLst>
              </a:tr>
              <a:tr h="2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 Knowledge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4.73</a:t>
                      </a:r>
                      <a:endParaRPr lang="en-US" sz="1000" b="1" i="0" u="none" strike="noStrike" kern="1200" cap="none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4" marR="91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53892"/>
                  </a:ext>
                </a:extLst>
              </a:tr>
              <a:tr h="237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Phone Selling</a:t>
                      </a:r>
                    </a:p>
                  </a:txBody>
                  <a:tcPr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4.32</a:t>
                      </a:r>
                      <a:endParaRPr lang="en-US" sz="1000" b="1" i="0" u="none" strike="noStrike" kern="1200" cap="none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4" marR="914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56527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159F21-CFA9-E013-13ED-A72900E31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045335"/>
              </p:ext>
            </p:extLst>
          </p:nvPr>
        </p:nvGraphicFramePr>
        <p:xfrm>
          <a:off x="6234903" y="2876065"/>
          <a:ext cx="2077073" cy="3006667"/>
        </p:xfrm>
        <a:graphic>
          <a:graphicData uri="http://schemas.openxmlformats.org/drawingml/2006/table">
            <a:tbl>
              <a:tblPr firstRow="1" bandRow="1"/>
              <a:tblGrid>
                <a:gridCol w="1602651">
                  <a:extLst>
                    <a:ext uri="{9D8B030D-6E8A-4147-A177-3AD203B41FA5}">
                      <a16:colId xmlns:a16="http://schemas.microsoft.com/office/drawing/2014/main" val="1900659844"/>
                    </a:ext>
                  </a:extLst>
                </a:gridCol>
                <a:gridCol w="474422">
                  <a:extLst>
                    <a:ext uri="{9D8B030D-6E8A-4147-A177-3AD203B41FA5}">
                      <a16:colId xmlns:a16="http://schemas.microsoft.com/office/drawing/2014/main" val="2511066980"/>
                    </a:ext>
                  </a:extLst>
                </a:gridCol>
              </a:tblGrid>
              <a:tr h="28768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Competency Averages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Value</a:t>
                      </a:r>
                      <a:endParaRPr lang="en-US" sz="600" b="1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6372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kern="1200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Cost Justification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5.50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372280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Objection Handling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5.24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052538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Support Resources Mgmt.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5.08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664499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 Knowledge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4.96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022679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Establish Exec. Sponsorship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4.90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431281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Sales Approach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4.80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218111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Bus. Case Development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4.74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390333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Referral Generation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4.64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6271471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Mktg. Program Utilization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3F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4.51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881931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Social Prospecting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4.49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01102"/>
                  </a:ext>
                </a:extLst>
              </a:tr>
              <a:tr h="238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4572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kern="1200" cap="none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Negotiation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14300" marR="0" indent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4.44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4A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C3F8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5389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2C1D581-D142-A414-CD80-64042C6BB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726404"/>
              </p:ext>
            </p:extLst>
          </p:nvPr>
        </p:nvGraphicFramePr>
        <p:xfrm>
          <a:off x="6234903" y="1517039"/>
          <a:ext cx="2077074" cy="1130808"/>
        </p:xfrm>
        <a:graphic>
          <a:graphicData uri="http://schemas.openxmlformats.org/drawingml/2006/table">
            <a:tbl>
              <a:tblPr firstRow="1" bandRow="1"/>
              <a:tblGrid>
                <a:gridCol w="1450792">
                  <a:extLst>
                    <a:ext uri="{9D8B030D-6E8A-4147-A177-3AD203B41FA5}">
                      <a16:colId xmlns:a16="http://schemas.microsoft.com/office/drawing/2014/main" val="1900659844"/>
                    </a:ext>
                  </a:extLst>
                </a:gridCol>
                <a:gridCol w="626282">
                  <a:extLst>
                    <a:ext uri="{9D8B030D-6E8A-4147-A177-3AD203B41FA5}">
                      <a16:colId xmlns:a16="http://schemas.microsoft.com/office/drawing/2014/main" val="2511066980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Reps (AM/AE)</a:t>
                      </a:r>
                      <a:endParaRPr lang="en-US" sz="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E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Regions</a:t>
                      </a:r>
                      <a:endParaRPr lang="en-US" sz="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E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6372"/>
                  </a:ext>
                </a:extLst>
              </a:tr>
              <a:tr h="265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Headcount: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endParaRPr lang="en-US" sz="6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372280"/>
                  </a:ext>
                </a:extLst>
              </a:tr>
              <a:tr h="265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Tenure: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2.3 </a:t>
                      </a:r>
                      <a:r>
                        <a:rPr kumimoji="0" lang="en-US" sz="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Years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052538"/>
                  </a:ext>
                </a:extLst>
              </a:tr>
              <a:tr h="265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YTD Attainment: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85%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664499"/>
                  </a:ext>
                </a:extLst>
              </a:tr>
            </a:tbl>
          </a:graphicData>
        </a:graphic>
      </p:graphicFrame>
      <p:graphicFrame>
        <p:nvGraphicFramePr>
          <p:cNvPr id="19" name="Table 12">
            <a:extLst>
              <a:ext uri="{FF2B5EF4-FFF2-40B4-BE49-F238E27FC236}">
                <a16:creationId xmlns:a16="http://schemas.microsoft.com/office/drawing/2014/main" id="{6E0501A3-8DEE-1FA4-22E5-1BF9F0443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74619"/>
              </p:ext>
            </p:extLst>
          </p:nvPr>
        </p:nvGraphicFramePr>
        <p:xfrm>
          <a:off x="3596808" y="1519290"/>
          <a:ext cx="2077074" cy="1130808"/>
        </p:xfrm>
        <a:graphic>
          <a:graphicData uri="http://schemas.openxmlformats.org/drawingml/2006/table">
            <a:tbl>
              <a:tblPr firstRow="1" bandRow="1"/>
              <a:tblGrid>
                <a:gridCol w="1450792">
                  <a:extLst>
                    <a:ext uri="{9D8B030D-6E8A-4147-A177-3AD203B41FA5}">
                      <a16:colId xmlns:a16="http://schemas.microsoft.com/office/drawing/2014/main" val="1900659844"/>
                    </a:ext>
                  </a:extLst>
                </a:gridCol>
                <a:gridCol w="626282">
                  <a:extLst>
                    <a:ext uri="{9D8B030D-6E8A-4147-A177-3AD203B41FA5}">
                      <a16:colId xmlns:a16="http://schemas.microsoft.com/office/drawing/2014/main" val="2511066980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ISRs</a:t>
                      </a:r>
                      <a:endParaRPr lang="en-US" sz="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E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Regions</a:t>
                      </a:r>
                      <a:endParaRPr lang="en-US" sz="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E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6372"/>
                  </a:ext>
                </a:extLst>
              </a:tr>
              <a:tr h="265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Headcount: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05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6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372280"/>
                  </a:ext>
                </a:extLst>
              </a:tr>
              <a:tr h="265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Tenure: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2.0 </a:t>
                      </a:r>
                      <a:r>
                        <a:rPr kumimoji="0" lang="en-US" sz="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Years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052538"/>
                  </a:ext>
                </a:extLst>
              </a:tr>
              <a:tr h="265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YTD Attainment: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87%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664499"/>
                  </a:ext>
                </a:extLst>
              </a:tr>
            </a:tbl>
          </a:graphicData>
        </a:graphic>
      </p:graphicFrame>
      <p:graphicFrame>
        <p:nvGraphicFramePr>
          <p:cNvPr id="20" name="Table 12">
            <a:extLst>
              <a:ext uri="{FF2B5EF4-FFF2-40B4-BE49-F238E27FC236}">
                <a16:creationId xmlns:a16="http://schemas.microsoft.com/office/drawing/2014/main" id="{606D6115-5016-E8A5-D6C3-1D4AF17C2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87510"/>
              </p:ext>
            </p:extLst>
          </p:nvPr>
        </p:nvGraphicFramePr>
        <p:xfrm>
          <a:off x="958713" y="1509526"/>
          <a:ext cx="2077074" cy="1130808"/>
        </p:xfrm>
        <a:graphic>
          <a:graphicData uri="http://schemas.openxmlformats.org/drawingml/2006/table">
            <a:tbl>
              <a:tblPr firstRow="1" bandRow="1"/>
              <a:tblGrid>
                <a:gridCol w="1450792">
                  <a:extLst>
                    <a:ext uri="{9D8B030D-6E8A-4147-A177-3AD203B41FA5}">
                      <a16:colId xmlns:a16="http://schemas.microsoft.com/office/drawing/2014/main" val="1900659844"/>
                    </a:ext>
                  </a:extLst>
                </a:gridCol>
                <a:gridCol w="626282">
                  <a:extLst>
                    <a:ext uri="{9D8B030D-6E8A-4147-A177-3AD203B41FA5}">
                      <a16:colId xmlns:a16="http://schemas.microsoft.com/office/drawing/2014/main" val="2511066980"/>
                    </a:ext>
                  </a:extLst>
                </a:gridCol>
              </a:tblGrid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SDRs</a:t>
                      </a:r>
                      <a:endParaRPr lang="en-US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E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Regions</a:t>
                      </a:r>
                      <a:endParaRPr lang="en-US" sz="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E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6372"/>
                  </a:ext>
                </a:extLst>
              </a:tr>
              <a:tr h="265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Headcount: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372280"/>
                  </a:ext>
                </a:extLst>
              </a:tr>
              <a:tr h="265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Tenure: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1.7 </a:t>
                      </a:r>
                      <a:r>
                        <a:rPr kumimoji="0" lang="en-US" sz="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Years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052538"/>
                  </a:ext>
                </a:extLst>
              </a:tr>
              <a:tr h="265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YTD Attainment: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134%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6E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664499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467E7A21-3A8A-6883-EDA2-638371AF219A}"/>
              </a:ext>
            </a:extLst>
          </p:cNvPr>
          <p:cNvSpPr/>
          <p:nvPr/>
        </p:nvSpPr>
        <p:spPr>
          <a:xfrm>
            <a:off x="788559" y="5780159"/>
            <a:ext cx="2417379" cy="247031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E265DDE-CD06-150B-5216-0B65A235117A}"/>
              </a:ext>
            </a:extLst>
          </p:cNvPr>
          <p:cNvSpPr/>
          <p:nvPr/>
        </p:nvSpPr>
        <p:spPr>
          <a:xfrm>
            <a:off x="3426655" y="4122989"/>
            <a:ext cx="2417379" cy="247031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694346-4C15-D05C-7E55-68001691D978}"/>
              </a:ext>
            </a:extLst>
          </p:cNvPr>
          <p:cNvSpPr/>
          <p:nvPr/>
        </p:nvSpPr>
        <p:spPr>
          <a:xfrm>
            <a:off x="3426655" y="4595987"/>
            <a:ext cx="2417379" cy="247031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71EFDD3-2EE2-CD12-64D3-C0DE2A01DD36}"/>
              </a:ext>
            </a:extLst>
          </p:cNvPr>
          <p:cNvSpPr/>
          <p:nvPr/>
        </p:nvSpPr>
        <p:spPr>
          <a:xfrm>
            <a:off x="6064751" y="3379791"/>
            <a:ext cx="2417379" cy="247031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F45CD5-E3BF-5723-7A2B-24E50A3A2D70}"/>
              </a:ext>
            </a:extLst>
          </p:cNvPr>
          <p:cNvSpPr/>
          <p:nvPr/>
        </p:nvSpPr>
        <p:spPr>
          <a:xfrm>
            <a:off x="6064751" y="5635701"/>
            <a:ext cx="2417379" cy="247031"/>
          </a:xfrm>
          <a:prstGeom prst="ellipse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38FFCD-0674-2A64-54D0-D92F24435BF3}"/>
              </a:ext>
            </a:extLst>
          </p:cNvPr>
          <p:cNvSpPr/>
          <p:nvPr/>
        </p:nvSpPr>
        <p:spPr>
          <a:xfrm>
            <a:off x="3426655" y="5791339"/>
            <a:ext cx="2417379" cy="247031"/>
          </a:xfrm>
          <a:prstGeom prst="ellipse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C089F71-E1A3-EC14-91A8-60548B9D3F4A}"/>
              </a:ext>
            </a:extLst>
          </p:cNvPr>
          <p:cNvCxnSpPr>
            <a:cxnSpLocks/>
            <a:stCxn id="21" idx="6"/>
            <a:endCxn id="22" idx="2"/>
          </p:cNvCxnSpPr>
          <p:nvPr/>
        </p:nvCxnSpPr>
        <p:spPr>
          <a:xfrm flipV="1">
            <a:off x="3205938" y="4246505"/>
            <a:ext cx="220717" cy="165717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FF41029-F161-8562-891B-0E2FA26568D9}"/>
              </a:ext>
            </a:extLst>
          </p:cNvPr>
          <p:cNvCxnSpPr>
            <a:cxnSpLocks/>
            <a:stCxn id="23" idx="6"/>
            <a:endCxn id="24" idx="2"/>
          </p:cNvCxnSpPr>
          <p:nvPr/>
        </p:nvCxnSpPr>
        <p:spPr>
          <a:xfrm flipV="1">
            <a:off x="5844034" y="3503307"/>
            <a:ext cx="220717" cy="121619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1CA26B2-E985-54AE-A698-5007D36B76EB}"/>
              </a:ext>
            </a:extLst>
          </p:cNvPr>
          <p:cNvCxnSpPr>
            <a:cxnSpLocks/>
            <a:stCxn id="26" idx="6"/>
            <a:endCxn id="25" idx="2"/>
          </p:cNvCxnSpPr>
          <p:nvPr/>
        </p:nvCxnSpPr>
        <p:spPr>
          <a:xfrm flipV="1">
            <a:off x="5844034" y="5759217"/>
            <a:ext cx="220717" cy="155638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B8431FE-FFAE-B5E3-5CC6-629D0250CA8C}"/>
              </a:ext>
            </a:extLst>
          </p:cNvPr>
          <p:cNvSpPr txBox="1"/>
          <p:nvPr/>
        </p:nvSpPr>
        <p:spPr>
          <a:xfrm>
            <a:off x="9010877" y="4160688"/>
            <a:ext cx="2678148" cy="1426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b="1" dirty="0">
                <a:solidFill>
                  <a:srgbClr val="002942"/>
                </a:solidFill>
                <a:latin typeface="Avenir Book" panose="02000503020000020003"/>
                <a:cs typeface="Times New Roman" panose="02020603050405020304" pitchFamily="18" charset="0"/>
              </a:rPr>
              <a:t>Learning &amp; Development</a:t>
            </a:r>
            <a:br>
              <a:rPr lang="en-US" sz="1600" dirty="0">
                <a:solidFill>
                  <a:srgbClr val="001524"/>
                </a:solidFill>
                <a:latin typeface="Avenir Book" panose="02000503020000020003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/>
                <a:cs typeface="Times New Roman" panose="02020603050405020304" pitchFamily="18" charset="0"/>
              </a:rPr>
              <a:t>Identify learning opportunities to upskill cohorts and individuals to enable success in their current role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D4B67A-2AAE-A95B-7814-B20AB5F78C51}"/>
              </a:ext>
            </a:extLst>
          </p:cNvPr>
          <p:cNvSpPr txBox="1"/>
          <p:nvPr/>
        </p:nvSpPr>
        <p:spPr>
          <a:xfrm>
            <a:off x="9010877" y="2404682"/>
            <a:ext cx="2678148" cy="1426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b="1" dirty="0">
                <a:solidFill>
                  <a:srgbClr val="002942"/>
                </a:solidFill>
                <a:latin typeface="Avenir Book" panose="02000503020000020003"/>
                <a:cs typeface="Times New Roman" panose="02020603050405020304" pitchFamily="18" charset="0"/>
              </a:rPr>
              <a:t>Career Progression</a:t>
            </a:r>
            <a:br>
              <a:rPr lang="en-US" sz="1600" dirty="0">
                <a:solidFill>
                  <a:srgbClr val="001524"/>
                </a:solidFill>
                <a:latin typeface="Avenir Book" panose="02000503020000020003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ook" panose="02000503020000020003"/>
                <a:cs typeface="Times New Roman" panose="02020603050405020304" pitchFamily="18" charset="0"/>
              </a:rPr>
              <a:t>Identify skill development for cohorts and individuals required for success prior to elevating into new roles (SDR to ISR to Field)</a:t>
            </a:r>
            <a:endParaRPr lang="en-US" sz="1600" dirty="0">
              <a:solidFill>
                <a:srgbClr val="001524"/>
              </a:solidFill>
              <a:latin typeface="Avenir Book" panose="02000503020000020003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02B31-4806-9975-8E05-D5B1F9613F1C}"/>
              </a:ext>
            </a:extLst>
          </p:cNvPr>
          <p:cNvSpPr txBox="1"/>
          <p:nvPr/>
        </p:nvSpPr>
        <p:spPr>
          <a:xfrm>
            <a:off x="11734973" y="647150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Book" panose="02000503020000020003"/>
              </a:rPr>
              <a:t>16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B4B8FB-C891-6198-057B-858CE15B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>
                <a:latin typeface="Avenir Next LT Pro" panose="020B0504020202020204" pitchFamily="34" charset="77"/>
              </a:rPr>
              <a:t>Step 2: Identify strengths and opportunities by role to develop career progression and learning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0B2FF4-3141-89A5-279A-76AB5340546A}"/>
              </a:ext>
            </a:extLst>
          </p:cNvPr>
          <p:cNvSpPr txBox="1"/>
          <p:nvPr/>
        </p:nvSpPr>
        <p:spPr>
          <a:xfrm>
            <a:off x="1828566" y="1189563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ACME Competency Strengths and Opportunities, By Role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E0DF95-9412-F697-2B90-12F1F60E93E0}"/>
              </a:ext>
            </a:extLst>
          </p:cNvPr>
          <p:cNvSpPr/>
          <p:nvPr/>
        </p:nvSpPr>
        <p:spPr>
          <a:xfrm>
            <a:off x="502975" y="1111634"/>
            <a:ext cx="8232234" cy="5030982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6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6244573-85E3-FAC2-A443-19CD6CA54A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7770933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7772400" imgH="10058400" progId="TCLayout.ActiveDocument.1">
                  <p:embed/>
                </p:oleObj>
              </mc:Choice>
              <mc:Fallback>
                <p:oleObj name="think-cell Slide" r:id="rId12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6244573-85E3-FAC2-A443-19CD6CA54A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E450996-5AA9-04C6-A547-40DA695E2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Seller productivity is a significant challenge in the current business environment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3AFF2-2AB0-7DD1-BE5D-E9A6E984B1F6}"/>
              </a:ext>
            </a:extLst>
          </p:cNvPr>
          <p:cNvSpPr txBox="1"/>
          <p:nvPr/>
        </p:nvSpPr>
        <p:spPr>
          <a:xfrm>
            <a:off x="609600" y="1143814"/>
            <a:ext cx="3626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Recent Trends in Deal Size</a:t>
            </a:r>
            <a:endParaRPr lang="en-US" sz="1200" i="1" dirty="0">
              <a:latin typeface="Avenir Next LT Pro" panose="020B050402020202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D96B4-D931-EE0F-0A90-C733C5D63F72}"/>
              </a:ext>
            </a:extLst>
          </p:cNvPr>
          <p:cNvSpPr txBox="1"/>
          <p:nvPr/>
        </p:nvSpPr>
        <p:spPr>
          <a:xfrm>
            <a:off x="727075" y="5820445"/>
            <a:ext cx="3741738" cy="3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Avenir Next LT Pro" panose="020B0504020202020204" pitchFamily="34" charset="77"/>
              </a:rPr>
              <a:t>N = 91 CEOs and go-to-market leaders</a:t>
            </a:r>
          </a:p>
          <a:p>
            <a:r>
              <a:rPr lang="en-US" sz="800" dirty="0">
                <a:latin typeface="Avenir Next LT Pro" panose="020B0504020202020204" pitchFamily="34" charset="77"/>
              </a:rPr>
              <a:t>Source: SBI Q1 2023 CEO Survey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A2980FE2-B649-2374-1FF0-B94AF5ECF756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8050978"/>
              </p:ext>
            </p:extLst>
          </p:nvPr>
        </p:nvGraphicFramePr>
        <p:xfrm>
          <a:off x="966788" y="1406525"/>
          <a:ext cx="267335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EE6C01A-1A18-F312-E281-35AA0EDAA8A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224212" y="2990850"/>
            <a:ext cx="1023938" cy="1682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8B4879F3-A355-4B77-94DC-639AB8214232}" type="datetime'Fl''''''''''''''at ''o''r s''''h''rin''''''k''''i''n''''''g'">
              <a:rPr lang="en-US" altLang="en-US" sz="11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/>
              <a:t>Flat or shrinking</a:t>
            </a:fld>
            <a:endParaRPr lang="en-US" sz="1100" kern="120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1E5396-90BB-6CF4-44E0-249D39642A8C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27075" y="1825625"/>
            <a:ext cx="658813" cy="1682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AB0E9FC-1852-49F5-9E95-84E8245E86DD}" type="datetime'''''I''n''c''''r''''''e''a''s''''''''i''''''''''n''''''''g'">
              <a:rPr lang="en-US" altLang="en-US" sz="11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/>
              <a:t>Increasing</a:t>
            </a:fld>
            <a:endParaRPr lang="en-US" sz="1100" kern="1200" dirty="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C3541F-ED90-9B82-A651-410F76D75718}"/>
              </a:ext>
            </a:extLst>
          </p:cNvPr>
          <p:cNvSpPr txBox="1"/>
          <p:nvPr/>
        </p:nvSpPr>
        <p:spPr>
          <a:xfrm>
            <a:off x="3862388" y="1144588"/>
            <a:ext cx="3625850" cy="2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Recent Trends in Deal Velocity</a:t>
            </a:r>
            <a:endParaRPr lang="en-US" sz="1200" i="1" dirty="0">
              <a:latin typeface="Avenir Next LT Pro" panose="020B0504020202020204" pitchFamily="34" charset="77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8D97B8BF-73A3-FE36-C916-C788D296FD88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49182579"/>
              </p:ext>
            </p:extLst>
          </p:nvPr>
        </p:nvGraphicFramePr>
        <p:xfrm>
          <a:off x="4486275" y="1390650"/>
          <a:ext cx="2673350" cy="218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48461375-56C5-AB6F-8E09-9514690FC0BC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6688138" y="3078163"/>
            <a:ext cx="930275" cy="1682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AC55353-3FEE-45F5-8EA2-1BEBBF601BD0}" type="datetime'''Fl''at ''''''or'''''''' ''''''''''sl''o''''''''w''in''''g'''">
              <a:rPr lang="en-US" altLang="en-US" sz="11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/>
              <a:t>Flat or slowing</a:t>
            </a:fld>
            <a:endParaRPr lang="en-US" sz="1100" kern="1200" dirty="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948C17-D020-F8E6-2230-A68FE2CDCCE7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4148138" y="1722438"/>
            <a:ext cx="806450" cy="16827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7121A287-EAB8-4CB5-ABDE-9321D5ED1A1E}" type="datetime'''A''cce''''''''l''e''''r''''a''''t''''''''i''''n''''g'''''''">
              <a:rPr lang="en-US" altLang="en-US" sz="11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/>
              <a:t>Accelerating</a:t>
            </a:fld>
            <a:endParaRPr lang="en-US" sz="1100" kern="1200" dirty="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29928D8-0A31-87CB-D96D-BDA94410E570}"/>
              </a:ext>
            </a:extLst>
          </p:cNvPr>
          <p:cNvSpPr txBox="1"/>
          <p:nvPr/>
        </p:nvSpPr>
        <p:spPr>
          <a:xfrm>
            <a:off x="7548563" y="1144588"/>
            <a:ext cx="3625850" cy="276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CEO Characterization of Seller Productivity</a:t>
            </a:r>
            <a:endParaRPr lang="en-US" sz="1200" i="1" dirty="0">
              <a:latin typeface="Avenir Next LT Pro" panose="020B0504020202020204" pitchFamily="34" charset="77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2DAC52A7-0548-21DC-88AB-7C87AA35F254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73961653"/>
              </p:ext>
            </p:extLst>
          </p:nvPr>
        </p:nvGraphicFramePr>
        <p:xfrm>
          <a:off x="7907338" y="1406525"/>
          <a:ext cx="267335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80" name="Rectangle 79">
            <a:extLst>
              <a:ext uri="{FF2B5EF4-FFF2-40B4-BE49-F238E27FC236}">
                <a16:creationId xmlns:a16="http://schemas.microsoft.com/office/drawing/2014/main" id="{BD34F419-0227-710A-033E-9DB9FDBDEF9A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136188" y="3033713"/>
            <a:ext cx="1325563" cy="33655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AE56B3A5-25A7-4912-AB89-A33E4B762044}" type="datetime'''No'' ''cha''nge o''r worse &#10;''''th''''an l''ast q''uarte''r'">
              <a:rPr lang="en-US" altLang="en-US" sz="11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/>
              <a:t>No change or worse 
than last quarter</a:t>
            </a:fld>
            <a:endParaRPr lang="en-US" sz="1100" kern="120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729D383-4D06-0AB4-3ABA-F253288C617F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612063" y="1614488"/>
            <a:ext cx="738188" cy="33655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57135914-CA1C-4731-8038-3993994315F4}" type="datetime'B''e''''''t''''ter t''ha''n'' ''''&#10;''las''t ''qu''''art''er'">
              <a:rPr lang="en-US" altLang="en-US" sz="1100" kern="1200" smtClean="0">
                <a:solidFill>
                  <a:schemeClr val="tx1"/>
                </a:solidFill>
                <a:latin typeface="Avenir Next LT Pro" panose="020B0504020202020204" pitchFamily="34" charset="77"/>
                <a:sym typeface="Avenir Next LT Pro" panose="020B0504020202020204" pitchFamily="34" charset="77"/>
              </a:rPr>
              <a:pPr/>
              <a:t>Better than 
last quarter</a:t>
            </a:fld>
            <a:endParaRPr lang="en-US" sz="1100" kern="1200" dirty="0">
              <a:solidFill>
                <a:schemeClr val="tx1"/>
              </a:solidFill>
              <a:latin typeface="Avenir Next LT Pro" panose="020B0504020202020204" pitchFamily="34" charset="77"/>
              <a:sym typeface="Avenir Next LT Pro" panose="020B050402020202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2B9A2-B846-C4CE-7694-4EFF6D3254B4}"/>
              </a:ext>
            </a:extLst>
          </p:cNvPr>
          <p:cNvSpPr txBox="1"/>
          <p:nvPr/>
        </p:nvSpPr>
        <p:spPr>
          <a:xfrm>
            <a:off x="2863516" y="4323746"/>
            <a:ext cx="6106026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“The issue isn’t pipeline. It’s pipeline movement. Pockets of our business are productive, but net-net, we’re struggling with mid-stage conversion.”</a:t>
            </a:r>
          </a:p>
          <a:p>
            <a:endParaRPr lang="en-US" dirty="0">
              <a:latin typeface="Avenir Next LT Pro" panose="020B0504020202020204" pitchFamily="34" charset="0"/>
            </a:endParaRPr>
          </a:p>
          <a:p>
            <a:r>
              <a:rPr lang="en-US" i="1" dirty="0">
                <a:latin typeface="Avenir Next LT Pro" panose="020B0504020202020204" pitchFamily="34" charset="0"/>
              </a:rPr>
              <a:t>			Chief Revenue Officer</a:t>
            </a:r>
          </a:p>
          <a:p>
            <a:r>
              <a:rPr lang="en-US" i="1" dirty="0">
                <a:latin typeface="Avenir Next LT Pro" panose="020B0504020202020204" pitchFamily="34" charset="0"/>
              </a:rPr>
              <a:t>			Mid-Size Software Company</a:t>
            </a:r>
          </a:p>
        </p:txBody>
      </p:sp>
    </p:spTree>
    <p:extLst>
      <p:ext uri="{BB962C8B-B14F-4D97-AF65-F5344CB8AC3E}">
        <p14:creationId xmlns:p14="http://schemas.microsoft.com/office/powerpoint/2010/main" val="4177546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7E0E46D3-F0B2-435D-C716-CA16D2A982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471799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7772400" imgH="10058400" progId="TCLayout.ActiveDocument.1">
                  <p:embed/>
                </p:oleObj>
              </mc:Choice>
              <mc:Fallback>
                <p:oleObj name="think-cell Slide" r:id="rId12" imgW="7772400" imgH="10058400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7E0E46D3-F0B2-435D-C716-CA16D2A982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4AA6AB4-DF10-82FC-ADCA-8578B94BB84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5145881" y="4847501"/>
            <a:ext cx="1900238" cy="182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E0E3E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76200" dist="50800" dir="5400000" algn="tl" rotWithShape="0">
                    <a:schemeClr val="tx2">
                      <a:alpha val="4000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Average Competency Score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8287ED2-B6C9-39B1-8A96-A25FB5D4CE2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9015522" y="3423695"/>
            <a:ext cx="88900" cy="88900"/>
          </a:xfrm>
          <a:prstGeom prst="ellipse">
            <a:avLst/>
          </a:prstGeom>
          <a:solidFill>
            <a:srgbClr val="C30C3E"/>
          </a:solidFill>
          <a:ln w="9525" cap="flat" cmpd="sng" algn="ctr">
            <a:solidFill>
              <a:srgbClr val="C30C3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A98268-4D6B-F873-9290-0F5B5DB6B005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9015522" y="3650652"/>
            <a:ext cx="88900" cy="88900"/>
          </a:xfrm>
          <a:prstGeom prst="ellipse">
            <a:avLst/>
          </a:prstGeom>
          <a:solidFill>
            <a:schemeClr val="accent4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4394C2-377D-E843-3E56-BC6FE58C02BA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9015522" y="3910946"/>
            <a:ext cx="88900" cy="889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E754B8D-E0F5-CC3B-6F3D-C76B25D1C49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459353" y="3623665"/>
            <a:ext cx="6762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venir Next LT Pro" panose="020B0504020202020204" pitchFamily="34" charset="0"/>
              </a:rPr>
              <a:t>1-3 years 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rial"/>
              <a:ea typeface="+mn-ea"/>
              <a:cs typeface="+mn-cs"/>
              <a:sym typeface="Avenir Next LT Pro" panose="020B05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3D44C7-A80E-7983-C135-D677D2D58FD2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9459353" y="3883959"/>
            <a:ext cx="5873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venir Next LT Pro" panose="020B0504020202020204" pitchFamily="34" charset="0"/>
              </a:rPr>
              <a:t>&gt;3 years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17DBC3-3A12-AF53-BA87-B79FF186883E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9459353" y="3396708"/>
            <a:ext cx="5111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1pPr>
            <a:lvl2pPr marL="23177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2pPr>
            <a:lvl3pPr marL="4619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3pPr>
            <a:lvl4pPr marL="682625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venir Next LT Pro" panose="020B0504020202020204" pitchFamily="34" charset="0"/>
              <a:buChar char="−"/>
              <a:defRPr sz="11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4pPr>
            <a:lvl5pPr marL="8620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  <a:sym typeface="Avenir Next LT Pro" panose="020B05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venir Next LT Pro" panose="020B0504020202020204" pitchFamily="34" charset="0"/>
              </a:rPr>
              <a:t>&lt;1 year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219556-DF46-06DB-25D9-0BDAEBF577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7583" y="1293267"/>
            <a:ext cx="7428337" cy="47147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93F65D-9893-729F-EB7B-9DB679DCA9F2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9224901" y="3107555"/>
            <a:ext cx="1056278" cy="2119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E0E3E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76200" dist="50800" dir="5400000" algn="tl" rotWithShape="0">
                    <a:schemeClr val="tx2">
                      <a:alpha val="4000"/>
                    </a:schemeClr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Tenure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69CD2-9D48-09B4-EC08-0E6139193E33}"/>
              </a:ext>
            </a:extLst>
          </p:cNvPr>
          <p:cNvSpPr txBox="1"/>
          <p:nvPr/>
        </p:nvSpPr>
        <p:spPr>
          <a:xfrm>
            <a:off x="11734973" y="647150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Book" panose="02000503020000020003"/>
              </a:rPr>
              <a:t>17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3813CE-AF0F-2C82-85F0-8B93D26B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>
                <a:latin typeface="Avenir Next LT Pro" panose="020B0504020202020204" pitchFamily="34" charset="77"/>
              </a:rPr>
              <a:t>Step 3: Correlate attainment and competencies with tenure to trend top performers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782049-6082-4B37-905D-647849FD9C87}"/>
              </a:ext>
            </a:extLst>
          </p:cNvPr>
          <p:cNvSpPr/>
          <p:nvPr/>
        </p:nvSpPr>
        <p:spPr>
          <a:xfrm>
            <a:off x="1183341" y="1180652"/>
            <a:ext cx="9097838" cy="490817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78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621B445-6DE0-39F7-BD31-B2321944CE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980948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621B445-6DE0-39F7-BD31-B2321944C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1BA1A4-F61E-C2B5-23E0-C79E4486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>
                <a:latin typeface="Avenir Next LT Pro" panose="020B0504020202020204" pitchFamily="34" charset="77"/>
              </a:rPr>
              <a:t>Step 4: Understand top performers (A Players) to help emulate winning competencies and behaviors within B &amp; C Players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D41DD2-77BB-BA76-3F6F-F391C58AA944}"/>
              </a:ext>
            </a:extLst>
          </p:cNvPr>
          <p:cNvSpPr/>
          <p:nvPr/>
        </p:nvSpPr>
        <p:spPr>
          <a:xfrm>
            <a:off x="2648308" y="4355591"/>
            <a:ext cx="5828579" cy="18962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outerShdw blurRad="215900" algn="ctr" rotWithShape="0">
              <a:prstClr val="black">
                <a:alpha val="20000"/>
              </a:prstClr>
            </a:outerShdw>
          </a:effectLst>
        </p:spPr>
        <p:txBody>
          <a:bodyPr lIns="108000" tIns="108000" rIns="108000" bIns="108000" rtlCol="0" anchor="t"/>
          <a:lstStyle/>
          <a:p>
            <a:pPr marL="58737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sym typeface="Arial"/>
              </a:rPr>
              <a:t>Winning Behaviors – A Players</a:t>
            </a:r>
          </a:p>
          <a:p>
            <a:pPr marL="216000" marR="0" lvl="0" indent="-14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sym typeface="Arial"/>
              </a:rPr>
              <a:t>Objection Handling: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sym typeface="Arial"/>
              </a:rPr>
              <a:t>Consistently overcomes customer objections to advance sales campaigns and win business through preparation, planning and proactiveness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rial"/>
              <a:sym typeface="Arial"/>
            </a:endParaRPr>
          </a:p>
          <a:p>
            <a:pPr marL="216000" marR="0" lvl="0" indent="-14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sym typeface="Arial"/>
              </a:rPr>
              <a:t>Product Knowledge Acquisition: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sym typeface="Arial"/>
              </a:rPr>
              <a:t>Learns new products quickly and integrates those products into their selling approach; takes advantage of any available industry and product learning opportunities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rial"/>
              <a:sym typeface="Arial"/>
            </a:endParaRPr>
          </a:p>
          <a:p>
            <a:pPr marL="216000" marR="0" lvl="0" indent="-14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sym typeface="Arial"/>
              </a:rPr>
              <a:t>Support Resource Management: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sym typeface="Arial"/>
              </a:rPr>
              <a:t>Uses both internal resources – including customer success and technical – to help them move customers through the funnel both more efficiently and effectively than doing so alone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rial"/>
              <a:sym typeface="Arial"/>
            </a:endParaRPr>
          </a:p>
          <a:p>
            <a:pPr marL="216000" marR="0" lvl="0" indent="-14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sym typeface="Arial"/>
              </a:rPr>
              <a:t>Cost Justification: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sym typeface="Arial"/>
              </a:rPr>
              <a:t>Presents compelling, multifaceted and relevant information to the buyer as to why the cost of the product/service is justified to solve their business needs; articulates the unique value-add of the solution to the buyer</a:t>
            </a:r>
          </a:p>
          <a:p>
            <a:pPr marL="216000" marR="0" lvl="0" indent="-144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sym typeface="Arial"/>
              </a:rPr>
              <a:t>Sales Approach: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rial"/>
                <a:sym typeface="Arial"/>
              </a:rPr>
              <a:t>Follows a structured sales process and effectively handles a variety of sales scenarios independently by identifying high-potential opportunities, preparing before interactions with opportunities, leveraging internal organization support structures and consistently documenting opportunity planning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BBC197-911D-D17B-1D45-E0850B74BA13}"/>
              </a:ext>
            </a:extLst>
          </p:cNvPr>
          <p:cNvSpPr/>
          <p:nvPr/>
        </p:nvSpPr>
        <p:spPr>
          <a:xfrm>
            <a:off x="2648308" y="1502130"/>
            <a:ext cx="1673432" cy="671585"/>
          </a:xfrm>
          <a:prstGeom prst="rect">
            <a:avLst/>
          </a:prstGeom>
          <a:solidFill>
            <a:srgbClr val="071E31"/>
          </a:solidFill>
          <a:ln w="25400" cap="flat" cmpd="sng" algn="ctr">
            <a:noFill/>
            <a:prstDash val="solid"/>
          </a:ln>
          <a:effectLst/>
        </p:spPr>
        <p:txBody>
          <a:bodyPr lIns="324000" tIns="72000" rIns="72000" bIns="72000" rtlCol="0" anchor="ctr"/>
          <a:lstStyle/>
          <a:p>
            <a:pPr marL="341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 Players</a:t>
            </a: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48D00193-09AB-76B9-117E-6308B9DC1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555418"/>
              </p:ext>
            </p:extLst>
          </p:nvPr>
        </p:nvGraphicFramePr>
        <p:xfrm>
          <a:off x="5269271" y="2446292"/>
          <a:ext cx="3207617" cy="1577340"/>
        </p:xfrm>
        <a:graphic>
          <a:graphicData uri="http://schemas.openxmlformats.org/drawingml/2006/table">
            <a:tbl>
              <a:tblPr firstRow="1" bandRow="1"/>
              <a:tblGrid>
                <a:gridCol w="1929871">
                  <a:extLst>
                    <a:ext uri="{9D8B030D-6E8A-4147-A177-3AD203B41FA5}">
                      <a16:colId xmlns:a16="http://schemas.microsoft.com/office/drawing/2014/main" val="1900659844"/>
                    </a:ext>
                  </a:extLst>
                </a:gridCol>
                <a:gridCol w="1277746">
                  <a:extLst>
                    <a:ext uri="{9D8B030D-6E8A-4147-A177-3AD203B41FA5}">
                      <a16:colId xmlns:a16="http://schemas.microsoft.com/office/drawing/2014/main" val="2511066980"/>
                    </a:ext>
                  </a:extLst>
                </a:gridCol>
              </a:tblGrid>
              <a:tr h="25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Competencies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1E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Score</a:t>
                      </a:r>
                    </a:p>
                    <a:p>
                      <a:pPr algn="l"/>
                      <a:r>
                        <a:rPr lang="en-US" sz="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(1-7 Likert Scale)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6372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Objection Handling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5.05 </a:t>
                      </a:r>
                      <a:r>
                        <a:rPr kumimoji="0" lang="en-US" sz="7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Highest</a:t>
                      </a:r>
                      <a:endParaRPr lang="en-US" sz="700" b="1" i="0" u="none" strike="noStrike" cap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372280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Product Knowledge Acquisition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5.04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052538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Support Resource Management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4.98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664499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Cost Justification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4.89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022679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8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Sales Approach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4.75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655756"/>
                  </a:ext>
                </a:extLst>
              </a:tr>
            </a:tbl>
          </a:graphicData>
        </a:graphic>
      </p:graphicFrame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B4F4F5EF-2782-2EF6-EFA7-756A5F492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95314"/>
              </p:ext>
            </p:extLst>
          </p:nvPr>
        </p:nvGraphicFramePr>
        <p:xfrm>
          <a:off x="2648308" y="2446292"/>
          <a:ext cx="2466812" cy="1812240"/>
        </p:xfrm>
        <a:graphic>
          <a:graphicData uri="http://schemas.openxmlformats.org/drawingml/2006/table">
            <a:tbl>
              <a:tblPr firstRow="1" bandRow="1"/>
              <a:tblGrid>
                <a:gridCol w="1723015">
                  <a:extLst>
                    <a:ext uri="{9D8B030D-6E8A-4147-A177-3AD203B41FA5}">
                      <a16:colId xmlns:a16="http://schemas.microsoft.com/office/drawing/2014/main" val="1900659844"/>
                    </a:ext>
                  </a:extLst>
                </a:gridCol>
                <a:gridCol w="743797">
                  <a:extLst>
                    <a:ext uri="{9D8B030D-6E8A-4147-A177-3AD203B41FA5}">
                      <a16:colId xmlns:a16="http://schemas.microsoft.com/office/drawing/2014/main" val="2511066980"/>
                    </a:ext>
                  </a:extLst>
                </a:gridCol>
              </a:tblGrid>
              <a:tr h="3492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Seller Stats</a:t>
                      </a:r>
                      <a:endParaRPr lang="en-US" sz="6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327C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Value</a:t>
                      </a:r>
                      <a:endParaRPr lang="en-US" sz="600" b="1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6372"/>
                  </a:ext>
                </a:extLst>
              </a:tr>
              <a:tr h="178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Reps: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</a:t>
                      </a:r>
                      <a:r>
                        <a:rPr lang="en-US" sz="5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372280"/>
                  </a:ext>
                </a:extLst>
              </a:tr>
              <a:tr h="178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Tenure: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2.4 </a:t>
                      </a:r>
                      <a:r>
                        <a:rPr kumimoji="0" lang="en-US" sz="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Years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3052538"/>
                  </a:ext>
                </a:extLst>
              </a:tr>
              <a:tr h="178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YTD Attainment: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111%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664499"/>
                  </a:ext>
                </a:extLst>
              </a:tr>
              <a:tr h="178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Deal Size: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$13.9K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022679"/>
                  </a:ext>
                </a:extLst>
              </a:tr>
              <a:tr h="178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Cycle Length: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28 </a:t>
                      </a:r>
                      <a:r>
                        <a:rPr kumimoji="0" lang="en-US" sz="5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Days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655756"/>
                  </a:ext>
                </a:extLst>
              </a:tr>
              <a:tr h="178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2021 President’s Club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42%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3579204"/>
                  </a:ext>
                </a:extLst>
              </a:tr>
            </a:tbl>
          </a:graphicData>
        </a:graphic>
      </p:graphicFrame>
      <p:pic>
        <p:nvPicPr>
          <p:cNvPr id="11" name="Graphic 10">
            <a:extLst>
              <a:ext uri="{FF2B5EF4-FFF2-40B4-BE49-F238E27FC236}">
                <a16:creationId xmlns:a16="http://schemas.microsoft.com/office/drawing/2014/main" id="{0953C420-C994-BB40-CE18-912528DA0C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02407" y="1603922"/>
            <a:ext cx="468000" cy="46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46B38B-5A34-7CCD-7AA7-C7DCABD6F77A}"/>
              </a:ext>
            </a:extLst>
          </p:cNvPr>
          <p:cNvSpPr/>
          <p:nvPr/>
        </p:nvSpPr>
        <p:spPr>
          <a:xfrm>
            <a:off x="4725881" y="1502130"/>
            <a:ext cx="1673432" cy="671585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24000" tIns="72000" rIns="72000" bIns="72000" rtlCol="0" anchor="ctr"/>
          <a:lstStyle/>
          <a:p>
            <a:pPr marL="341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B Players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88BCD50-8AD3-4D94-15BC-1CDC25360B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1271" y="1603922"/>
            <a:ext cx="468000" cy="46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6C32C4-81AB-42BE-227B-045C49FCDAAC}"/>
              </a:ext>
            </a:extLst>
          </p:cNvPr>
          <p:cNvSpPr/>
          <p:nvPr/>
        </p:nvSpPr>
        <p:spPr>
          <a:xfrm>
            <a:off x="6803455" y="1502130"/>
            <a:ext cx="1673432" cy="671585"/>
          </a:xfrm>
          <a:prstGeom prst="rect">
            <a:avLst/>
          </a:prstGeom>
          <a:solidFill>
            <a:schemeClr val="bg2">
              <a:lumMod val="75000"/>
              <a:alpha val="46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24000" tIns="72000" rIns="72000" bIns="72000" rtlCol="0" anchor="ctr"/>
          <a:lstStyle/>
          <a:p>
            <a:pPr marL="34131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 Players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3A66A10-1E0D-174C-846D-0F8CABB5ED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7554" y="1603922"/>
            <a:ext cx="468000" cy="46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691A6D0-1DC0-0188-A02F-B2EC7E9B4F5F}"/>
              </a:ext>
            </a:extLst>
          </p:cNvPr>
          <p:cNvSpPr txBox="1">
            <a:spLocks/>
          </p:cNvSpPr>
          <p:nvPr/>
        </p:nvSpPr>
        <p:spPr>
          <a:xfrm>
            <a:off x="2644317" y="1106575"/>
            <a:ext cx="5828580" cy="273050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200" dirty="0">
                <a:solidFill>
                  <a:srgbClr val="071E31"/>
                </a:solidFill>
                <a:latin typeface="Avenir Next LT Pro" panose="020B0504020202020204" pitchFamily="34" charset="0"/>
                <a:sym typeface="Avenir Next LT Pro" panose="020B0504020202020204" pitchFamily="34" charset="0"/>
              </a:rPr>
              <a:t>ACME A / B / C Player Analysis – Sales Rep, FY22 (N=88)</a:t>
            </a:r>
            <a:endParaRPr lang="en-US" sz="1200" baseline="30000" dirty="0">
              <a:solidFill>
                <a:srgbClr val="071E31"/>
              </a:solidFill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D5ECD7-B5C7-3651-2347-15133EBF6C21}"/>
              </a:ext>
            </a:extLst>
          </p:cNvPr>
          <p:cNvSpPr/>
          <p:nvPr/>
        </p:nvSpPr>
        <p:spPr>
          <a:xfrm>
            <a:off x="2312894" y="1106575"/>
            <a:ext cx="6615954" cy="5294225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56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430049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400" b="1" dirty="0">
                <a:solidFill>
                  <a:srgbClr val="002036"/>
                </a:solidFill>
                <a:latin typeface="Avenir Next LT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Step 5</a:t>
            </a:r>
            <a:r>
              <a:rPr lang="en-US" sz="2400" dirty="0">
                <a:solidFill>
                  <a:srgbClr val="002036"/>
                </a:solidFill>
                <a:latin typeface="Avenir Next LT Pro" panose="020B0504020202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: Identify the most effective sales approaches and their distribution</a:t>
            </a:r>
            <a:endParaRPr lang="en-US" dirty="0">
              <a:latin typeface="Avenir Next LT Pro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B916B-5D38-57E8-1A6C-C8F678FAE139}"/>
              </a:ext>
            </a:extLst>
          </p:cNvPr>
          <p:cNvSpPr txBox="1"/>
          <p:nvPr/>
        </p:nvSpPr>
        <p:spPr>
          <a:xfrm>
            <a:off x="1240890" y="3511597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Sales Cycle Impact Compared with Average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387C6-5B8C-B377-217A-B135DF001F9C}"/>
              </a:ext>
            </a:extLst>
          </p:cNvPr>
          <p:cNvSpPr txBox="1"/>
          <p:nvPr/>
        </p:nvSpPr>
        <p:spPr>
          <a:xfrm>
            <a:off x="4896481" y="3418889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noProof="0" dirty="0">
                <a:solidFill>
                  <a:srgbClr val="92D050"/>
                </a:solidFill>
                <a:latin typeface="Avenir Next LT Pro" panose="020B0504020202020204" pitchFamily="34" charset="77"/>
              </a:rPr>
              <a:t>12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lang="en-US" sz="2000" b="1" dirty="0">
                <a:solidFill>
                  <a:srgbClr val="92D050"/>
                </a:solidFill>
                <a:latin typeface="Avenir Next LT Pro" panose="020B0504020202020204" pitchFamily="34" charset="77"/>
              </a:rPr>
              <a:t>shorter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venir Next LT Pro" panose="020B0504020202020204" pitchFamily="34" charset="77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D5F47-1584-A19C-E4CB-1DAF6A5708B0}"/>
              </a:ext>
            </a:extLst>
          </p:cNvPr>
          <p:cNvSpPr txBox="1"/>
          <p:nvPr/>
        </p:nvSpPr>
        <p:spPr>
          <a:xfrm>
            <a:off x="2784531" y="3411443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Avenir Next LT Pro" panose="020B0504020202020204" pitchFamily="34" charset="77"/>
              </a:rPr>
              <a:t>27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longer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EA741-3550-7E22-1032-B461D51301F2}"/>
              </a:ext>
            </a:extLst>
          </p:cNvPr>
          <p:cNvSpPr/>
          <p:nvPr/>
        </p:nvSpPr>
        <p:spPr>
          <a:xfrm>
            <a:off x="2511372" y="1571255"/>
            <a:ext cx="1920240" cy="1124163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Narrowing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9F184-FD46-CD76-BC7F-AD866B77B551}"/>
              </a:ext>
            </a:extLst>
          </p:cNvPr>
          <p:cNvSpPr/>
          <p:nvPr/>
        </p:nvSpPr>
        <p:spPr>
          <a:xfrm>
            <a:off x="4501031" y="1576676"/>
            <a:ext cx="1920240" cy="1124162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71E31"/>
                </a:solidFill>
                <a:latin typeface="Avenir Next LT Pro" panose="020B0504020202020204" pitchFamily="34" charset="77"/>
              </a:rPr>
              <a:t>Provoking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 panose="020B0504020202020204" pitchFamily="34" charset="77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71E31"/>
              </a:solidFill>
              <a:effectLst/>
              <a:uLnTx/>
              <a:uFillTx/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C6E73-2D54-FA9A-347F-F2D58FBF66CC}"/>
              </a:ext>
            </a:extLst>
          </p:cNvPr>
          <p:cNvSpPr txBox="1"/>
          <p:nvPr/>
        </p:nvSpPr>
        <p:spPr>
          <a:xfrm>
            <a:off x="3411136" y="1256679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ACME Performance Across Seller Profiles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5AB46B-313D-D75C-FA54-E109A215F6DA}"/>
              </a:ext>
            </a:extLst>
          </p:cNvPr>
          <p:cNvSpPr/>
          <p:nvPr/>
        </p:nvSpPr>
        <p:spPr>
          <a:xfrm>
            <a:off x="6515608" y="1576675"/>
            <a:ext cx="1920240" cy="1124164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Translating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C2906A-2CC1-644D-B39C-07914F56328A}"/>
              </a:ext>
            </a:extLst>
          </p:cNvPr>
          <p:cNvSpPr/>
          <p:nvPr/>
        </p:nvSpPr>
        <p:spPr>
          <a:xfrm>
            <a:off x="8505267" y="1576676"/>
            <a:ext cx="1920240" cy="1124162"/>
          </a:xfrm>
          <a:prstGeom prst="rect">
            <a:avLst/>
          </a:prstGeom>
          <a:solidFill>
            <a:srgbClr val="77BCF4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71E31"/>
                </a:solidFill>
                <a:effectLst/>
                <a:uLnTx/>
                <a:uFillTx/>
                <a:latin typeface="Avenir Next LT Pro" panose="020B0504020202020204" pitchFamily="34" charset="77"/>
              </a:rPr>
              <a:t>Anticipating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457ADA-A28A-CC4D-C5E5-2EC4B94906E8}"/>
              </a:ext>
            </a:extLst>
          </p:cNvPr>
          <p:cNvSpPr txBox="1"/>
          <p:nvPr/>
        </p:nvSpPr>
        <p:spPr>
          <a:xfrm>
            <a:off x="6834728" y="3423284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noProof="0" dirty="0">
                <a:solidFill>
                  <a:srgbClr val="00B050"/>
                </a:solidFill>
                <a:latin typeface="Avenir Next LT Pro" panose="020B0504020202020204" pitchFamily="34" charset="77"/>
              </a:rPr>
              <a:t>26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shorter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B1AB6-6221-F1C8-5E2B-26DED30BD218}"/>
              </a:ext>
            </a:extLst>
          </p:cNvPr>
          <p:cNvSpPr txBox="1"/>
          <p:nvPr/>
        </p:nvSpPr>
        <p:spPr>
          <a:xfrm>
            <a:off x="8889027" y="3429000"/>
            <a:ext cx="13794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Avenir Next LT Pro" panose="020B0504020202020204" pitchFamily="34" charset="77"/>
              </a:rPr>
              <a:t>41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shorter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BFA1B9-5BFD-C28B-5808-514BCF85E090}"/>
              </a:ext>
            </a:extLst>
          </p:cNvPr>
          <p:cNvSpPr txBox="1"/>
          <p:nvPr/>
        </p:nvSpPr>
        <p:spPr>
          <a:xfrm>
            <a:off x="1240890" y="472928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Deal Size Compared with Average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B5FCC5-892B-F02D-FA59-B50962359057}"/>
              </a:ext>
            </a:extLst>
          </p:cNvPr>
          <p:cNvSpPr txBox="1"/>
          <p:nvPr/>
        </p:nvSpPr>
        <p:spPr>
          <a:xfrm>
            <a:off x="4834337" y="4757367"/>
            <a:ext cx="1568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46%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smaller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004796-9900-C0E4-B3D9-C135C097EB12}"/>
              </a:ext>
            </a:extLst>
          </p:cNvPr>
          <p:cNvSpPr txBox="1"/>
          <p:nvPr/>
        </p:nvSpPr>
        <p:spPr>
          <a:xfrm>
            <a:off x="2775020" y="4723861"/>
            <a:ext cx="1568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noProof="0" dirty="0">
                <a:solidFill>
                  <a:srgbClr val="FFC000"/>
                </a:solidFill>
                <a:latin typeface="Avenir Next LT Pro" panose="020B0504020202020204" pitchFamily="34" charset="77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smaller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7F4469-B2C0-6B77-1CC5-1FE5C17CA085}"/>
              </a:ext>
            </a:extLst>
          </p:cNvPr>
          <p:cNvSpPr txBox="1"/>
          <p:nvPr/>
        </p:nvSpPr>
        <p:spPr>
          <a:xfrm>
            <a:off x="6848313" y="4759293"/>
            <a:ext cx="1568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Avenir Next LT Pro" panose="020B0504020202020204" pitchFamily="34" charset="77"/>
              </a:rPr>
              <a:t>43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larger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DEDF43-1547-FC99-D4EA-6B2EEF870590}"/>
              </a:ext>
            </a:extLst>
          </p:cNvPr>
          <p:cNvSpPr txBox="1"/>
          <p:nvPr/>
        </p:nvSpPr>
        <p:spPr>
          <a:xfrm>
            <a:off x="8889027" y="4759293"/>
            <a:ext cx="15687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b="1" noProof="0" dirty="0">
                <a:solidFill>
                  <a:srgbClr val="FF0000"/>
                </a:solidFill>
                <a:latin typeface="Avenir Next LT Pro" panose="020B0504020202020204" pitchFamily="34" charset="77"/>
              </a:rPr>
              <a:t>24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smaller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EF2E7A-DE6C-B2B6-B397-5AA26011BBE3}"/>
              </a:ext>
            </a:extLst>
          </p:cNvPr>
          <p:cNvSpPr txBox="1"/>
          <p:nvPr/>
        </p:nvSpPr>
        <p:spPr>
          <a:xfrm>
            <a:off x="1240890" y="265450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venir Next LT Pro" panose="020B0504020202020204" pitchFamily="34" charset="77"/>
              </a:rPr>
              <a:t>Prevalence Among Sellers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FCCEEF-E150-663B-3A02-741BFDAE88D5}"/>
              </a:ext>
            </a:extLst>
          </p:cNvPr>
          <p:cNvSpPr txBox="1"/>
          <p:nvPr/>
        </p:nvSpPr>
        <p:spPr>
          <a:xfrm>
            <a:off x="4871568" y="2693933"/>
            <a:ext cx="137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b="1" noProof="0" dirty="0">
                <a:latin typeface="Avenir Next LT Pro" panose="020B0504020202020204" pitchFamily="34" charset="77"/>
              </a:rPr>
              <a:t>30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 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of sellers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F5C792-AFF1-6A7C-7EA6-7F0CD21FFF3E}"/>
              </a:ext>
            </a:extLst>
          </p:cNvPr>
          <p:cNvSpPr txBox="1"/>
          <p:nvPr/>
        </p:nvSpPr>
        <p:spPr>
          <a:xfrm>
            <a:off x="2771807" y="2693933"/>
            <a:ext cx="137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b="1" dirty="0">
                <a:latin typeface="Avenir Next LT Pro" panose="020B0504020202020204" pitchFamily="34" charset="77"/>
              </a:rPr>
              <a:t>30% </a:t>
            </a:r>
            <a:br>
              <a:rPr lang="en-US" b="1" dirty="0">
                <a:latin typeface="Avenir Next LT Pro" panose="020B0504020202020204" pitchFamily="34" charset="77"/>
              </a:rPr>
            </a:br>
            <a:r>
              <a:rPr lang="en-US" b="1" dirty="0">
                <a:latin typeface="Avenir Next LT Pro" panose="020B0504020202020204" pitchFamily="34" charset="77"/>
              </a:rPr>
              <a:t>of sellers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77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417F84-63CD-AB79-9F48-14C317327A96}"/>
              </a:ext>
            </a:extLst>
          </p:cNvPr>
          <p:cNvSpPr txBox="1"/>
          <p:nvPr/>
        </p:nvSpPr>
        <p:spPr>
          <a:xfrm>
            <a:off x="6797086" y="2696401"/>
            <a:ext cx="137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b="1" dirty="0">
                <a:latin typeface="Avenir Next LT Pro" panose="020B0504020202020204" pitchFamily="34" charset="77"/>
              </a:rPr>
              <a:t>18% </a:t>
            </a:r>
            <a:br>
              <a:rPr lang="en-US" b="1" dirty="0">
                <a:latin typeface="Avenir Next LT Pro" panose="020B0504020202020204" pitchFamily="34" charset="77"/>
              </a:rPr>
            </a:br>
            <a:r>
              <a:rPr lang="en-US" b="1" dirty="0">
                <a:latin typeface="Avenir Next LT Pro" panose="020B0504020202020204" pitchFamily="34" charset="77"/>
              </a:rPr>
              <a:t>of sellers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77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B5582F-7EF7-1449-1A4D-098418287A53}"/>
              </a:ext>
            </a:extLst>
          </p:cNvPr>
          <p:cNvSpPr txBox="1"/>
          <p:nvPr/>
        </p:nvSpPr>
        <p:spPr>
          <a:xfrm>
            <a:off x="8786745" y="2700838"/>
            <a:ext cx="137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b="1" dirty="0">
                <a:latin typeface="Avenir Next LT Pro" panose="020B0504020202020204" pitchFamily="34" charset="77"/>
              </a:rPr>
              <a:t>22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% </a:t>
            </a:r>
            <a:b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</a:b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77"/>
                <a:sym typeface="Arial"/>
              </a:rPr>
              <a:t>of sellers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A1CE55-AF4E-D32D-6B9E-150075534019}"/>
              </a:ext>
            </a:extLst>
          </p:cNvPr>
          <p:cNvSpPr/>
          <p:nvPr/>
        </p:nvSpPr>
        <p:spPr>
          <a:xfrm>
            <a:off x="1183341" y="1180652"/>
            <a:ext cx="9455972" cy="490817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E81E68-59BF-B21F-BC59-4CC191D20AF5}"/>
              </a:ext>
            </a:extLst>
          </p:cNvPr>
          <p:cNvSpPr txBox="1"/>
          <p:nvPr/>
        </p:nvSpPr>
        <p:spPr>
          <a:xfrm>
            <a:off x="1243276" y="6367970"/>
            <a:ext cx="8635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900" kern="0" dirty="0">
                <a:solidFill>
                  <a:srgbClr val="000000"/>
                </a:solidFill>
                <a:latin typeface="Avenir Book" panose="02000503020000020003" pitchFamily="2" charset="0"/>
                <a:cs typeface="Arial"/>
                <a:sym typeface="Arial"/>
              </a:rPr>
              <a:t>Note: Profile compositions for ACME Company and Benchmark vary slightly due to enhancements to behavioral questions prior to general assessment release.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-US" sz="900" kern="0" dirty="0">
                <a:solidFill>
                  <a:srgbClr val="000000"/>
                </a:solidFill>
                <a:latin typeface="Avenir Book" panose="02000503020000020003" pitchFamily="2" charset="0"/>
                <a:cs typeface="Arial"/>
                <a:sym typeface="Arial"/>
              </a:rPr>
              <a:t>Numbers represent difference from ACME Company averages.</a:t>
            </a:r>
          </a:p>
        </p:txBody>
      </p:sp>
    </p:spTree>
    <p:extLst>
      <p:ext uri="{BB962C8B-B14F-4D97-AF65-F5344CB8AC3E}">
        <p14:creationId xmlns:p14="http://schemas.microsoft.com/office/powerpoint/2010/main" val="1986273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DC301E-4B00-6131-3BBC-3D3128F53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9706" y="2553789"/>
            <a:ext cx="8312588" cy="875211"/>
          </a:xfrm>
        </p:spPr>
        <p:txBody>
          <a:bodyPr/>
          <a:lstStyle/>
          <a:p>
            <a:pPr algn="ctr"/>
            <a:r>
              <a:rPr lang="en-US" dirty="0">
                <a:latin typeface="Avenir Next LT Pro" panose="020B0504020202020204" pitchFamily="34" charset="77"/>
              </a:rPr>
              <a:t>Where Do You Begin?</a:t>
            </a:r>
          </a:p>
        </p:txBody>
      </p:sp>
    </p:spTree>
    <p:extLst>
      <p:ext uri="{BB962C8B-B14F-4D97-AF65-F5344CB8AC3E}">
        <p14:creationId xmlns:p14="http://schemas.microsoft.com/office/powerpoint/2010/main" val="3323809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invertebrate, coelenterate, jellyfish, laser&#10;&#10;Description automatically generated">
            <a:extLst>
              <a:ext uri="{FF2B5EF4-FFF2-40B4-BE49-F238E27FC236}">
                <a16:creationId xmlns:a16="http://schemas.microsoft.com/office/drawing/2014/main" id="{ADC12C7C-65F9-CB7B-2D63-7DF70DB4AA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33655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B2347FF-0280-993F-622C-EC341D28C20E}"/>
              </a:ext>
            </a:extLst>
          </p:cNvPr>
          <p:cNvSpPr/>
          <p:nvPr/>
        </p:nvSpPr>
        <p:spPr>
          <a:xfrm>
            <a:off x="-2" y="1268696"/>
            <a:ext cx="4064001" cy="2043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877D27-C1E7-2228-9F36-089FFBED2D5D}"/>
              </a:ext>
            </a:extLst>
          </p:cNvPr>
          <p:cNvSpPr/>
          <p:nvPr/>
        </p:nvSpPr>
        <p:spPr>
          <a:xfrm>
            <a:off x="4063999" y="1268696"/>
            <a:ext cx="4064001" cy="2043154"/>
          </a:xfrm>
          <a:prstGeom prst="rect">
            <a:avLst/>
          </a:prstGeom>
          <a:solidFill>
            <a:srgbClr val="0F2A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5FE7F4-628F-74AC-FED0-EF90E747C1F6}"/>
              </a:ext>
            </a:extLst>
          </p:cNvPr>
          <p:cNvSpPr/>
          <p:nvPr/>
        </p:nvSpPr>
        <p:spPr>
          <a:xfrm>
            <a:off x="8127998" y="1268696"/>
            <a:ext cx="4064001" cy="2043154"/>
          </a:xfrm>
          <a:prstGeom prst="rect">
            <a:avLst/>
          </a:prstGeom>
          <a:solidFill>
            <a:srgbClr val="0033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124D1E-2311-1FC9-0756-EFE2CB8C9FD4}"/>
              </a:ext>
            </a:extLst>
          </p:cNvPr>
          <p:cNvSpPr/>
          <p:nvPr/>
        </p:nvSpPr>
        <p:spPr>
          <a:xfrm flipV="1">
            <a:off x="0" y="3308675"/>
            <a:ext cx="12192000" cy="3549325"/>
          </a:xfrm>
          <a:prstGeom prst="rect">
            <a:avLst/>
          </a:prstGeom>
          <a:solidFill>
            <a:srgbClr val="0020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graphicFrame>
        <p:nvGraphicFramePr>
          <p:cNvPr id="44" name="Object 43" hidden="1">
            <a:extLst>
              <a:ext uri="{FF2B5EF4-FFF2-40B4-BE49-F238E27FC236}">
                <a16:creationId xmlns:a16="http://schemas.microsoft.com/office/drawing/2014/main" id="{B127A6BE-EEB6-470E-8EEA-496FC4C3BB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4" name="Object 43" hidden="1">
                        <a:extLst>
                          <a:ext uri="{FF2B5EF4-FFF2-40B4-BE49-F238E27FC236}">
                            <a16:creationId xmlns:a16="http://schemas.microsoft.com/office/drawing/2014/main" id="{B127A6BE-EEB6-470E-8EEA-496FC4C3BB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AE049D4D-3817-4418-A62B-CBA86B3CDAD5}"/>
              </a:ext>
            </a:extLst>
          </p:cNvPr>
          <p:cNvSpPr txBox="1"/>
          <p:nvPr/>
        </p:nvSpPr>
        <p:spPr>
          <a:xfrm>
            <a:off x="365849" y="287311"/>
            <a:ext cx="9734550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venir Book" panose="02000503020000020003" pitchFamily="2" charset="0"/>
              </a:rPr>
              <a:t>SBI’s Digital Talent Assessment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F0D761-B41F-4C3F-B747-7E89D69B7180}"/>
              </a:ext>
            </a:extLst>
          </p:cNvPr>
          <p:cNvSpPr txBox="1"/>
          <p:nvPr/>
        </p:nvSpPr>
        <p:spPr>
          <a:xfrm>
            <a:off x="365849" y="3769945"/>
            <a:ext cx="2660270" cy="6232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300"/>
              </a:spcAft>
              <a:buClr>
                <a:srgbClr val="000000"/>
              </a:buClr>
              <a:defRPr/>
            </a:pP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venir Book" panose="02000503020000020003" pitchFamily="2" charset="0"/>
              </a:rPr>
              <a:t>Cohort Analysis:</a:t>
            </a:r>
            <a:r>
              <a:rPr 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 </a:t>
            </a:r>
            <a:endParaRPr lang="en-US" sz="1200" b="1" i="0" u="none" strike="noStrike" dirty="0">
              <a:solidFill>
                <a:schemeClr val="bg1"/>
              </a:solidFill>
              <a:effectLst/>
              <a:latin typeface="Avenir Book" panose="02000503020000020003" pitchFamily="2" charset="0"/>
            </a:endParaRPr>
          </a:p>
          <a:p>
            <a:pPr>
              <a:buClr>
                <a:srgbClr val="000000"/>
              </a:buClr>
              <a:defRPr/>
            </a:pPr>
            <a:r>
              <a:rPr lang="en-US" sz="1000" dirty="0">
                <a:solidFill>
                  <a:srgbClr val="BED0E5"/>
                </a:solidFill>
                <a:latin typeface="Avenir Book" panose="02000503020000020003" pitchFamily="2" charset="0"/>
              </a:rPr>
              <a:t>Identify strengths and weaknesses across dozens of behaviors for each Sales role</a:t>
            </a:r>
            <a:endParaRPr lang="en-US" sz="1000" b="0" i="0" u="none" strike="noStrike" dirty="0">
              <a:solidFill>
                <a:srgbClr val="BED0E5"/>
              </a:solidFill>
              <a:effectLst/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2421CE-01EF-4E1A-88FC-18B0FFD2EFE5}"/>
              </a:ext>
            </a:extLst>
          </p:cNvPr>
          <p:cNvSpPr txBox="1"/>
          <p:nvPr/>
        </p:nvSpPr>
        <p:spPr>
          <a:xfrm>
            <a:off x="3365675" y="3769945"/>
            <a:ext cx="2644010" cy="6232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Avenir Book" panose="02000503020000020003" pitchFamily="2" charset="0"/>
                <a:cs typeface="Arial"/>
              </a:rPr>
              <a:t>Quota Attainment Distribution: </a:t>
            </a:r>
            <a:endParaRPr lang="en-US" sz="1200" dirty="0">
              <a:solidFill>
                <a:schemeClr val="bg1"/>
              </a:solidFill>
              <a:latin typeface="Avenir Book" panose="02000503020000020003" pitchFamily="2" charset="0"/>
              <a:ea typeface="+mn-lt"/>
              <a:cs typeface="+mn-lt"/>
            </a:endParaRPr>
          </a:p>
          <a:p>
            <a:pPr>
              <a:buClr>
                <a:srgbClr val="000000"/>
              </a:buClr>
              <a:defRPr/>
            </a:pPr>
            <a:r>
              <a:rPr lang="en-US" sz="1000" dirty="0">
                <a:solidFill>
                  <a:srgbClr val="BED0E5"/>
                </a:solidFill>
                <a:latin typeface="Avenir Book" panose="02000503020000020003" pitchFamily="2" charset="0"/>
              </a:rPr>
              <a:t>Understand how your team performs from a quantitative standpoint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337829-7379-4F2C-B4F2-FC6427EBE0BE}"/>
              </a:ext>
            </a:extLst>
          </p:cNvPr>
          <p:cNvSpPr txBox="1"/>
          <p:nvPr/>
        </p:nvSpPr>
        <p:spPr>
          <a:xfrm>
            <a:off x="365849" y="3429000"/>
            <a:ext cx="609600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defRPr sz="1600" i="1">
                <a:solidFill>
                  <a:schemeClr val="bg1"/>
                </a:solidFill>
                <a:latin typeface="Slate Pro" panose="02000506040000020004" pitchFamily="2" charset="77"/>
                <a:ea typeface="+mn-lt"/>
                <a:cs typeface="+mn-lt"/>
              </a:defRPr>
            </a:lvl1pPr>
          </a:lstStyle>
          <a:p>
            <a:pPr algn="l"/>
            <a:r>
              <a:rPr lang="en-US" sz="1200" b="1" i="0" dirty="0">
                <a:solidFill>
                  <a:srgbClr val="77BCF4"/>
                </a:solidFill>
                <a:latin typeface="Avenir Book" panose="02000503020000020003" pitchFamily="2" charset="0"/>
              </a:rPr>
              <a:t>SAMPLE ASSESSMENT OUTPUTS: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980384-0BC8-4792-A35C-1FC4E1BDFCB9}"/>
              </a:ext>
            </a:extLst>
          </p:cNvPr>
          <p:cNvSpPr txBox="1"/>
          <p:nvPr/>
        </p:nvSpPr>
        <p:spPr>
          <a:xfrm>
            <a:off x="371473" y="1341145"/>
            <a:ext cx="3444619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b="1" dirty="0">
                <a:latin typeface="Avenir Book" panose="02000503020000020003" pitchFamily="2" charset="0"/>
                <a:ea typeface="+mn-lt"/>
                <a:cs typeface="+mn-lt"/>
              </a:rPr>
              <a:t>WHY</a:t>
            </a:r>
            <a:endParaRPr lang="en-US" sz="2000" b="1" dirty="0">
              <a:latin typeface="Avenir Book" panose="02000503020000020003" pitchFamily="2" charset="0"/>
              <a:ea typeface="+mn-lt"/>
              <a:cs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</a:pPr>
            <a:r>
              <a:rPr lang="en-US" sz="1200" dirty="0">
                <a:latin typeface="Avenir Book" panose="02000503020000020003" pitchFamily="2" charset="0"/>
                <a:ea typeface="+mn-lt"/>
                <a:cs typeface="+mn-lt"/>
              </a:rPr>
              <a:t>Baseline your organization, invest in future leadership, and identify coaching opportunities.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Avenir Book" panose="02000503020000020003" pitchFamily="2" charset="0"/>
                <a:ea typeface="+mn-lt"/>
                <a:cs typeface="+mn-lt"/>
              </a:rPr>
              <a:t>Receive personalized recommendations, targeted solutions and development plans to scale top competencies from your strongest sellers.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A55A8A-5A3C-4292-AD98-26E5F7CCF553}"/>
              </a:ext>
            </a:extLst>
          </p:cNvPr>
          <p:cNvSpPr txBox="1"/>
          <p:nvPr/>
        </p:nvSpPr>
        <p:spPr>
          <a:xfrm>
            <a:off x="4451839" y="1341145"/>
            <a:ext cx="3444619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WHAT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  <a:ea typeface="+mn-lt"/>
                <a:cs typeface="+mn-lt"/>
              </a:rPr>
              <a:t>Our data-driven 4-step approach provides a comprehensive view of individual and cohort data, with personalized recommendations.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  <a:cs typeface="Arial"/>
              </a:rPr>
              <a:t>Fully-automated tool allows you to determine the right scope for your organization based on your objectives.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5A953B-4677-75EE-4275-BC9F6ACB085B}"/>
              </a:ext>
            </a:extLst>
          </p:cNvPr>
          <p:cNvSpPr txBox="1"/>
          <p:nvPr/>
        </p:nvSpPr>
        <p:spPr>
          <a:xfrm>
            <a:off x="8375907" y="1341145"/>
            <a:ext cx="3673216" cy="18389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HOW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The SBI Pro Talent Assessment tool maps your sales org, products, geography and performance.</a:t>
            </a:r>
            <a:endParaRPr lang="en-US" sz="1200" dirty="0">
              <a:solidFill>
                <a:schemeClr val="bg1"/>
              </a:solidFill>
              <a:latin typeface="Avenir Book" panose="02000503020000020003" pitchFamily="2" charset="0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Deploy the 15-to-30-minute survey through our secure tool.</a:t>
            </a:r>
            <a:endParaRPr lang="en-US" sz="1200" b="0" dirty="0">
              <a:solidFill>
                <a:schemeClr val="bg1"/>
              </a:solidFill>
              <a:latin typeface="Avenir Book" panose="02000503020000020003" pitchFamily="2" charset="0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sz="1200" b="0" dirty="0">
                <a:solidFill>
                  <a:schemeClr val="bg1"/>
                </a:solidFill>
                <a:latin typeface="Avenir Book" panose="02000503020000020003" pitchFamily="2" charset="0"/>
              </a:rPr>
              <a:t>An SBI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 expert</a:t>
            </a:r>
            <a:r>
              <a:rPr lang="en-US" sz="1200" b="0" dirty="0">
                <a:solidFill>
                  <a:schemeClr val="bg1"/>
                </a:solidFill>
                <a:latin typeface="Avenir Book" panose="02000503020000020003" pitchFamily="2" charset="0"/>
              </a:rPr>
              <a:t> will schedule a 30-minute follow-up to discuss your 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results</a:t>
            </a:r>
            <a:r>
              <a:rPr lang="en-US" sz="1200" b="0" dirty="0">
                <a:solidFill>
                  <a:schemeClr val="bg1"/>
                </a:solidFill>
                <a:latin typeface="Avenir Book" panose="02000503020000020003" pitchFamily="2" charset="0"/>
              </a:rPr>
              <a:t> and </a:t>
            </a:r>
            <a:r>
              <a:rPr 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action items.</a:t>
            </a:r>
            <a:endParaRPr lang="en-US" sz="1200" b="0" dirty="0">
              <a:solidFill>
                <a:schemeClr val="bg1"/>
              </a:solidFill>
              <a:latin typeface="Avenir Book" panose="02000503020000020003" pitchFamily="2" charset="0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F9C0DF-1586-793E-5FD5-C5509654AAD3}"/>
              </a:ext>
            </a:extLst>
          </p:cNvPr>
          <p:cNvSpPr txBox="1"/>
          <p:nvPr/>
        </p:nvSpPr>
        <p:spPr>
          <a:xfrm>
            <a:off x="6332984" y="3769945"/>
            <a:ext cx="2660271" cy="6232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A / B / C Player Analysis: </a:t>
            </a:r>
            <a:endParaRPr lang="en-US" sz="1200" dirty="0">
              <a:solidFill>
                <a:schemeClr val="bg1"/>
              </a:solidFill>
              <a:latin typeface="Avenir Book" panose="02000503020000020003" pitchFamily="2" charset="0"/>
              <a:ea typeface="+mn-lt"/>
              <a:cs typeface="+mn-lt"/>
            </a:endParaRPr>
          </a:p>
          <a:p>
            <a:pPr>
              <a:buClr>
                <a:srgbClr val="000000"/>
              </a:buClr>
              <a:defRPr/>
            </a:pPr>
            <a:r>
              <a:rPr lang="en-US" sz="1000" dirty="0">
                <a:solidFill>
                  <a:srgbClr val="BED0E5"/>
                </a:solidFill>
                <a:latin typeface="Avenir Book" panose="02000503020000020003" pitchFamily="2" charset="0"/>
              </a:rPr>
              <a:t>Map assessment results to actual performance to identify A, B, &amp; C players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24080A-7FD6-22B8-F191-844ED7CAFC49}"/>
              </a:ext>
            </a:extLst>
          </p:cNvPr>
          <p:cNvSpPr txBox="1"/>
          <p:nvPr/>
        </p:nvSpPr>
        <p:spPr>
          <a:xfrm>
            <a:off x="9316554" y="3769945"/>
            <a:ext cx="2660269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Individual Development Plans: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tabLst/>
              <a:defRPr/>
            </a:pPr>
            <a:r>
              <a:rPr lang="en-US" sz="1000" dirty="0">
                <a:solidFill>
                  <a:srgbClr val="BED0E5"/>
                </a:solidFill>
                <a:latin typeface="Avenir Book" panose="02000503020000020003" pitchFamily="2" charset="0"/>
              </a:rPr>
              <a:t>Define opportunity areas to prioritize coaching and development by team or individual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3EB998-CC73-7244-E85F-CC48BF73E82A}"/>
              </a:ext>
            </a:extLst>
          </p:cNvPr>
          <p:cNvGrpSpPr/>
          <p:nvPr/>
        </p:nvGrpSpPr>
        <p:grpSpPr>
          <a:xfrm>
            <a:off x="365849" y="4493133"/>
            <a:ext cx="11610976" cy="2043154"/>
            <a:chOff x="257174" y="4304748"/>
            <a:chExt cx="11191155" cy="2043154"/>
          </a:xfrm>
          <a:solidFill>
            <a:srgbClr val="003357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B3AD455-43A9-144A-1541-C894E78757BE}"/>
                </a:ext>
              </a:extLst>
            </p:cNvPr>
            <p:cNvSpPr/>
            <p:nvPr/>
          </p:nvSpPr>
          <p:spPr>
            <a:xfrm>
              <a:off x="257174" y="4304748"/>
              <a:ext cx="2564082" cy="20431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24D46C-4912-C35C-F564-977F30125845}"/>
                </a:ext>
              </a:extLst>
            </p:cNvPr>
            <p:cNvSpPr/>
            <p:nvPr/>
          </p:nvSpPr>
          <p:spPr>
            <a:xfrm>
              <a:off x="3132865" y="4304748"/>
              <a:ext cx="2564082" cy="20431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C43D0DE-A4DF-1189-43CC-9DAEA96D67FC}"/>
                </a:ext>
              </a:extLst>
            </p:cNvPr>
            <p:cNvSpPr/>
            <p:nvPr/>
          </p:nvSpPr>
          <p:spPr>
            <a:xfrm>
              <a:off x="6008556" y="4304748"/>
              <a:ext cx="2564082" cy="20431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FEE62E-A1D6-4691-8793-5F0E2B2D1CCB}"/>
                </a:ext>
              </a:extLst>
            </p:cNvPr>
            <p:cNvSpPr/>
            <p:nvPr/>
          </p:nvSpPr>
          <p:spPr>
            <a:xfrm>
              <a:off x="8884247" y="4304748"/>
              <a:ext cx="2564082" cy="20431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CA9C797-B09C-560B-C336-6AD40EB7AE0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957" y="4871806"/>
            <a:ext cx="2334803" cy="1293255"/>
          </a:xfrm>
          <a:prstGeom prst="rect">
            <a:avLst/>
          </a:prstGeom>
        </p:spPr>
      </p:pic>
      <p:pic>
        <p:nvPicPr>
          <p:cNvPr id="6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9789C2F1-F223-3B32-AF4F-B1872C3F10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3417" y="4771870"/>
            <a:ext cx="2365183" cy="1530868"/>
          </a:xfrm>
          <a:prstGeom prst="rect">
            <a:avLst/>
          </a:prstGeom>
        </p:spPr>
      </p:pic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1B7210-64CA-DC41-FA08-4D7DC0195A6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07" y="4682987"/>
            <a:ext cx="2389823" cy="1675349"/>
          </a:xfrm>
          <a:prstGeom prst="rect">
            <a:avLst/>
          </a:prstGeom>
        </p:spPr>
      </p:pic>
      <p:pic>
        <p:nvPicPr>
          <p:cNvPr id="8" name="Picture 8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B408B8C1-8816-BDC9-59C6-471C93A1179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176" y="4618967"/>
            <a:ext cx="2533647" cy="1812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D55177-1C8F-E468-9D82-EFC12D17007A}"/>
              </a:ext>
            </a:extLst>
          </p:cNvPr>
          <p:cNvSpPr txBox="1"/>
          <p:nvPr/>
        </p:nvSpPr>
        <p:spPr>
          <a:xfrm>
            <a:off x="11734973" y="647150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venir Book" panose="02000503020000020003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2021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C447C6-B47E-728B-1599-E5769F1BB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4742" y="3248809"/>
            <a:ext cx="3226676" cy="201687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Thank You</a:t>
            </a:r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765AB373-D176-7E5B-255A-2B0236177C07}"/>
              </a:ext>
            </a:extLst>
          </p:cNvPr>
          <p:cNvSpPr/>
          <p:nvPr/>
        </p:nvSpPr>
        <p:spPr bwMode="auto">
          <a:xfrm>
            <a:off x="620126" y="2320828"/>
            <a:ext cx="3179405" cy="3856622"/>
          </a:xfrm>
          <a:prstGeom prst="roundRect">
            <a:avLst>
              <a:gd name="adj" fmla="val 3013"/>
            </a:avLst>
          </a:prstGeom>
          <a:solidFill>
            <a:srgbClr val="BED0E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endParaRPr kumimoji="0" lang="es-PE" sz="1200" b="0" i="0" u="none" strike="noStrike" kern="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venir Book" panose="02000503020000020003" pitchFamily="2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957349-FB21-B475-2870-F1D2FA823225}"/>
              </a:ext>
            </a:extLst>
          </p:cNvPr>
          <p:cNvCxnSpPr>
            <a:cxnSpLocks/>
          </p:cNvCxnSpPr>
          <p:nvPr/>
        </p:nvCxnSpPr>
        <p:spPr>
          <a:xfrm>
            <a:off x="777941" y="4340764"/>
            <a:ext cx="2839500" cy="0"/>
          </a:xfrm>
          <a:prstGeom prst="line">
            <a:avLst/>
          </a:prstGeom>
          <a:noFill/>
          <a:ln w="12700" cap="flat" cmpd="sng" algn="ctr">
            <a:solidFill>
              <a:srgbClr val="2193DF"/>
            </a:solidFill>
            <a:prstDash val="solid"/>
          </a:ln>
          <a:effectLst/>
        </p:spPr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51EAEC-4437-9698-8F6A-C18432A6490F}"/>
              </a:ext>
            </a:extLst>
          </p:cNvPr>
          <p:cNvSpPr txBox="1">
            <a:spLocks/>
          </p:cNvSpPr>
          <p:nvPr/>
        </p:nvSpPr>
        <p:spPr>
          <a:xfrm>
            <a:off x="820145" y="4553558"/>
            <a:ext cx="2797296" cy="20183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425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sz="2000" dirty="0">
                <a:solidFill>
                  <a:srgbClr val="03327C"/>
                </a:solidFill>
                <a:latin typeface="Avenir Book" panose="02000503020000020003" pitchFamily="2" charset="0"/>
                <a:sym typeface="Arial"/>
              </a:rPr>
              <a:t>Bryan </a:t>
            </a:r>
            <a:r>
              <a:rPr lang="en-US" sz="2000" dirty="0" err="1">
                <a:solidFill>
                  <a:srgbClr val="03327C"/>
                </a:solidFill>
                <a:latin typeface="Avenir Book" panose="02000503020000020003" pitchFamily="2" charset="0"/>
                <a:sym typeface="Arial"/>
              </a:rPr>
              <a:t>Kurey</a:t>
            </a:r>
            <a:endParaRPr lang="en-US" sz="2000" dirty="0">
              <a:solidFill>
                <a:srgbClr val="03327C"/>
              </a:solidFill>
              <a:latin typeface="Avenir Book" panose="02000503020000020003" pitchFamily="2" charset="0"/>
              <a:sym typeface="Arial"/>
            </a:endParaRPr>
          </a:p>
          <a:p>
            <a:pPr algn="ctr">
              <a:spcBef>
                <a:spcPts val="0"/>
              </a:spcBef>
              <a:buClr>
                <a:srgbClr val="000000"/>
              </a:buClr>
            </a:pPr>
            <a:br>
              <a:rPr lang="en-US" sz="2000" dirty="0">
                <a:solidFill>
                  <a:srgbClr val="03327C"/>
                </a:solidFill>
                <a:latin typeface="Avenir Book" panose="02000503020000020003" pitchFamily="2" charset="0"/>
                <a:sym typeface="Arial"/>
              </a:rPr>
            </a:br>
            <a:r>
              <a:rPr lang="en-US" sz="2000" b="0" dirty="0">
                <a:solidFill>
                  <a:srgbClr val="03327C"/>
                </a:solidFill>
                <a:latin typeface="Avenir Book" panose="02000503020000020003" pitchFamily="2" charset="0"/>
                <a:sym typeface="Arial"/>
              </a:rPr>
              <a:t>Head of Research</a:t>
            </a:r>
          </a:p>
          <a:p>
            <a:pPr marL="0" lvl="2" indent="0" algn="ctr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4D4D4D"/>
                </a:solidFill>
                <a:latin typeface="Avenir Book" panose="02000503020000020003" pitchFamily="2" charset="0"/>
                <a:sym typeface="Arial"/>
                <a:hlinkClick r:id="rId2"/>
              </a:rPr>
              <a:t>bryan.kurey@sbigrowth.com</a:t>
            </a:r>
            <a:endParaRPr lang="en-US" sz="1400" dirty="0">
              <a:solidFill>
                <a:srgbClr val="4D4D4D"/>
              </a:solidFill>
              <a:latin typeface="Avenir Book" panose="02000503020000020003" pitchFamily="2" charset="0"/>
              <a:sym typeface="Arial"/>
            </a:endParaRPr>
          </a:p>
          <a:p>
            <a:pPr marL="0" lvl="2" indent="0" algn="ctr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D4D4D"/>
                </a:solidFill>
                <a:latin typeface="Avenir Book" panose="02000503020000020003" pitchFamily="2" charset="0"/>
                <a:sym typeface="Arial"/>
              </a:rPr>
              <a:t>(202) 285-8866</a:t>
            </a:r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6CFCACF-5AF3-09A4-F117-806AC80AD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88" t="-7599"/>
          <a:stretch/>
        </p:blipFill>
        <p:spPr>
          <a:xfrm>
            <a:off x="3082937" y="2402732"/>
            <a:ext cx="720626" cy="672557"/>
          </a:xfrm>
          <a:prstGeom prst="rect">
            <a:avLst/>
          </a:prstGeom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273486D9-F261-B47F-C2D7-701F29BFBA28}"/>
              </a:ext>
            </a:extLst>
          </p:cNvPr>
          <p:cNvSpPr/>
          <p:nvPr/>
        </p:nvSpPr>
        <p:spPr bwMode="auto">
          <a:xfrm>
            <a:off x="4138305" y="2320828"/>
            <a:ext cx="3179405" cy="3856622"/>
          </a:xfrm>
          <a:prstGeom prst="roundRect">
            <a:avLst>
              <a:gd name="adj" fmla="val 3013"/>
            </a:avLst>
          </a:prstGeom>
          <a:solidFill>
            <a:srgbClr val="BED0E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182880" algn="l"/>
                <a:tab pos="365760" algn="l"/>
                <a:tab pos="548640" algn="l"/>
                <a:tab pos="731520" algn="l"/>
                <a:tab pos="914400" algn="l"/>
                <a:tab pos="1097280" algn="l"/>
                <a:tab pos="1280160" algn="l"/>
                <a:tab pos="1463040" algn="l"/>
                <a:tab pos="1645920" algn="l"/>
                <a:tab pos="1828800" algn="l"/>
                <a:tab pos="2011680" algn="l"/>
                <a:tab pos="2194560" algn="l"/>
                <a:tab pos="2377440" algn="l"/>
                <a:tab pos="2560320" algn="l"/>
                <a:tab pos="2743200" algn="l"/>
              </a:tabLst>
              <a:defRPr/>
            </a:pPr>
            <a:endParaRPr kumimoji="0" lang="es-PE" sz="1200" b="0" i="0" u="none" strike="noStrike" kern="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venir Book" panose="02000503020000020003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402BCE-2300-6815-A1A2-01356C6C8FE3}"/>
              </a:ext>
            </a:extLst>
          </p:cNvPr>
          <p:cNvSpPr txBox="1">
            <a:spLocks/>
          </p:cNvSpPr>
          <p:nvPr/>
        </p:nvSpPr>
        <p:spPr>
          <a:xfrm>
            <a:off x="4355977" y="4543176"/>
            <a:ext cx="2797296" cy="20183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425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1963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</a:pPr>
            <a:r>
              <a:rPr lang="en-US" sz="2000" dirty="0">
                <a:solidFill>
                  <a:srgbClr val="03327C"/>
                </a:solidFill>
                <a:latin typeface="Avenir Book" panose="02000503020000020003" pitchFamily="2" charset="0"/>
                <a:sym typeface="Arial"/>
              </a:rPr>
              <a:t>Tony Erickson</a:t>
            </a:r>
          </a:p>
          <a:p>
            <a:pPr algn="ctr">
              <a:spcBef>
                <a:spcPts val="0"/>
              </a:spcBef>
              <a:buClr>
                <a:srgbClr val="000000"/>
              </a:buClr>
            </a:pPr>
            <a:br>
              <a:rPr lang="en-US" sz="2000" dirty="0">
                <a:solidFill>
                  <a:srgbClr val="03327C"/>
                </a:solidFill>
                <a:latin typeface="Avenir Book" panose="02000503020000020003" pitchFamily="2" charset="0"/>
                <a:sym typeface="Arial"/>
              </a:rPr>
            </a:br>
            <a:r>
              <a:rPr lang="en-US" sz="2000" b="0" dirty="0">
                <a:solidFill>
                  <a:srgbClr val="03327C"/>
                </a:solidFill>
                <a:latin typeface="Avenir Book" panose="02000503020000020003" pitchFamily="2" charset="0"/>
                <a:sym typeface="Arial"/>
              </a:rPr>
              <a:t>Senior Partner</a:t>
            </a:r>
          </a:p>
          <a:p>
            <a:pPr marL="0" lvl="2" indent="0" algn="ctr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1400" dirty="0">
                <a:solidFill>
                  <a:srgbClr val="4D4D4D"/>
                </a:solidFill>
                <a:latin typeface="Avenir Book" panose="02000503020000020003" pitchFamily="2" charset="0"/>
                <a:sym typeface="Arial"/>
                <a:hlinkClick r:id="rId4"/>
              </a:rPr>
              <a:t>anthony.erickson@sbigrowth.com</a:t>
            </a:r>
            <a:endParaRPr lang="en-US" sz="1400" dirty="0">
              <a:solidFill>
                <a:srgbClr val="4D4D4D"/>
              </a:solidFill>
              <a:latin typeface="Avenir Book" panose="02000503020000020003" pitchFamily="2" charset="0"/>
              <a:sym typeface="Arial"/>
            </a:endParaRPr>
          </a:p>
          <a:p>
            <a:pPr marL="0" lvl="2" indent="0" algn="ctr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4D4D4D"/>
                </a:solidFill>
                <a:latin typeface="Avenir Book" panose="02000503020000020003" pitchFamily="2" charset="0"/>
                <a:sym typeface="Arial"/>
              </a:rPr>
              <a:t>(972) 897-0246</a:t>
            </a: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371BE3D-F687-B1A6-A570-A08CB89FC0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88" t="-7599"/>
          <a:stretch/>
        </p:blipFill>
        <p:spPr>
          <a:xfrm>
            <a:off x="6571722" y="2392350"/>
            <a:ext cx="720626" cy="67255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B51FF2-D3F8-9614-D2D9-83B9BD12ECE2}"/>
              </a:ext>
            </a:extLst>
          </p:cNvPr>
          <p:cNvCxnSpPr>
            <a:cxnSpLocks/>
          </p:cNvCxnSpPr>
          <p:nvPr/>
        </p:nvCxnSpPr>
        <p:spPr>
          <a:xfrm>
            <a:off x="4313054" y="4330382"/>
            <a:ext cx="2840219" cy="0"/>
          </a:xfrm>
          <a:prstGeom prst="line">
            <a:avLst/>
          </a:prstGeom>
          <a:noFill/>
          <a:ln w="12700" cap="flat" cmpd="sng" algn="ctr">
            <a:solidFill>
              <a:srgbClr val="2193DF"/>
            </a:solidFill>
            <a:prstDash val="solid"/>
          </a:ln>
          <a:effectLst/>
        </p:spPr>
      </p:cxnSp>
      <p:pic>
        <p:nvPicPr>
          <p:cNvPr id="12" name="Picture 2" descr="Anthony Erickson">
            <a:extLst>
              <a:ext uri="{FF2B5EF4-FFF2-40B4-BE49-F238E27FC236}">
                <a16:creationId xmlns:a16="http://schemas.microsoft.com/office/drawing/2014/main" id="{465963DF-5719-55E3-CDB6-8E11D7983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91" y="2399961"/>
            <a:ext cx="1890667" cy="189066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ofile photo of Bryan Kurey">
            <a:extLst>
              <a:ext uri="{FF2B5EF4-FFF2-40B4-BE49-F238E27FC236}">
                <a16:creationId xmlns:a16="http://schemas.microsoft.com/office/drawing/2014/main" id="{2FB1DDF5-96DF-F517-0D80-83E616E9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30" y="2399961"/>
            <a:ext cx="1883664" cy="188366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A27234-C8E2-2B04-B9A4-CA7A7FCBE5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357" y="286088"/>
            <a:ext cx="1905000" cy="190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8F2D82-D646-D76C-27F2-44206F9238D9}"/>
              </a:ext>
            </a:extLst>
          </p:cNvPr>
          <p:cNvSpPr txBox="1"/>
          <p:nvPr/>
        </p:nvSpPr>
        <p:spPr>
          <a:xfrm>
            <a:off x="1257630" y="733927"/>
            <a:ext cx="317940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2400" b="1" dirty="0">
                <a:latin typeface="Avenir Next LT Pro" panose="020B0504020202020204" pitchFamily="34" charset="77"/>
                <a:cs typeface="Times New Roman" panose="02020603050405020304" pitchFamily="18" charset="0"/>
              </a:rPr>
              <a:t>SBI’s Digital Talent Assessment</a:t>
            </a:r>
          </a:p>
        </p:txBody>
      </p:sp>
      <p:pic>
        <p:nvPicPr>
          <p:cNvPr id="3" name="Picture 15" descr="Qr code&#10;&#10;Description automatically generated">
            <a:extLst>
              <a:ext uri="{FF2B5EF4-FFF2-40B4-BE49-F238E27FC236}">
                <a16:creationId xmlns:a16="http://schemas.microsoft.com/office/drawing/2014/main" id="{603EB1E2-DDFB-B95F-C821-72EE600FB7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5070" y="211992"/>
            <a:ext cx="1940169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6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4BA2E-69C7-3A93-2ACA-CA83C613028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36538" indent="-7938"/>
            <a:r>
              <a:rPr lang="en-US" b="0" dirty="0">
                <a:latin typeface="Avenir Next LT Pro" panose="020B0504020202020204" pitchFamily="34" charset="77"/>
              </a:rPr>
              <a:t>SBI Research Question:</a:t>
            </a:r>
          </a:p>
          <a:p>
            <a:pPr marL="236538" indent="-7938"/>
            <a:r>
              <a:rPr lang="en-US" dirty="0">
                <a:latin typeface="Avenir Next LT Pro" panose="020B0504020202020204" pitchFamily="34" charset="77"/>
              </a:rPr>
              <a:t>What are the best sellers doing differently to close deals faster?</a:t>
            </a:r>
          </a:p>
        </p:txBody>
      </p:sp>
    </p:spTree>
    <p:extLst>
      <p:ext uri="{BB962C8B-B14F-4D97-AF65-F5344CB8AC3E}">
        <p14:creationId xmlns:p14="http://schemas.microsoft.com/office/powerpoint/2010/main" val="81516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53D2FF5-7E9D-A2F8-C177-F171181F7DF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22877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53D2FF5-7E9D-A2F8-C177-F171181F7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C1D3B9-96EF-3F17-FAC1-1D671D7C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SBI conducted an advanced analysis to understand winning behaviors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E9E77264-CC4B-75DB-E105-863EC0AC1C91}"/>
              </a:ext>
            </a:extLst>
          </p:cNvPr>
          <p:cNvSpPr/>
          <p:nvPr/>
        </p:nvSpPr>
        <p:spPr>
          <a:xfrm>
            <a:off x="1090488" y="2394005"/>
            <a:ext cx="2663382" cy="13229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Built </a:t>
            </a:r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77"/>
              </a:rPr>
              <a:t>inventory of 90+ seller skills and behaviors</a:t>
            </a:r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 observed through decades of client talent assessments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BC0F22-2D86-58DA-22BA-7D7C84165C79}"/>
              </a:ext>
            </a:extLst>
          </p:cNvPr>
          <p:cNvSpPr/>
          <p:nvPr/>
        </p:nvSpPr>
        <p:spPr>
          <a:xfrm>
            <a:off x="649348" y="2138174"/>
            <a:ext cx="607848" cy="427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" panose="020B0504020202020204" pitchFamily="34" charset="77"/>
              </a:rPr>
              <a:t>1.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6DD3008-DCBE-D0F4-8269-177AF137A738}"/>
              </a:ext>
            </a:extLst>
          </p:cNvPr>
          <p:cNvSpPr/>
          <p:nvPr/>
        </p:nvSpPr>
        <p:spPr>
          <a:xfrm>
            <a:off x="4508419" y="2394005"/>
            <a:ext cx="2663382" cy="13229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77"/>
              </a:rPr>
              <a:t>Surveyed 300+ SEs, SDRs, and Sales Managers </a:t>
            </a:r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across industries and company sizes on those skills and behaviors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FE9CF53-2075-C4EF-A4FE-FB42673AB1CD}"/>
              </a:ext>
            </a:extLst>
          </p:cNvPr>
          <p:cNvSpPr/>
          <p:nvPr/>
        </p:nvSpPr>
        <p:spPr>
          <a:xfrm>
            <a:off x="3999138" y="2138174"/>
            <a:ext cx="607848" cy="427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" panose="020B0504020202020204" pitchFamily="34" charset="77"/>
              </a:rPr>
              <a:t>2.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223CE6A5-3941-61CC-1A83-C338CF0F87F2}"/>
              </a:ext>
            </a:extLst>
          </p:cNvPr>
          <p:cNvSpPr/>
          <p:nvPr/>
        </p:nvSpPr>
        <p:spPr>
          <a:xfrm>
            <a:off x="8049216" y="2394005"/>
            <a:ext cx="2663382" cy="132297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Conducted </a:t>
            </a:r>
            <a:r>
              <a:rPr lang="en-US" b="1" dirty="0">
                <a:solidFill>
                  <a:srgbClr val="000000"/>
                </a:solidFill>
                <a:latin typeface="Avenir Next LT Pro" panose="020B0504020202020204" pitchFamily="34" charset="77"/>
              </a:rPr>
              <a:t>factor analysis to develop seller profiles</a:t>
            </a:r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77"/>
              </a:rPr>
              <a:t>, and tested them against outcomes with regression analysis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48144D-767B-1E4F-05DF-C916D36A8EFF}"/>
              </a:ext>
            </a:extLst>
          </p:cNvPr>
          <p:cNvSpPr/>
          <p:nvPr/>
        </p:nvSpPr>
        <p:spPr>
          <a:xfrm>
            <a:off x="7539935" y="2138174"/>
            <a:ext cx="607848" cy="427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" panose="020B0504020202020204" pitchFamily="34" charset="77"/>
              </a:rPr>
              <a:t>3.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C4278-7973-D022-281D-D45816E46B69}"/>
              </a:ext>
            </a:extLst>
          </p:cNvPr>
          <p:cNvSpPr txBox="1"/>
          <p:nvPr/>
        </p:nvSpPr>
        <p:spPr>
          <a:xfrm>
            <a:off x="609600" y="1786745"/>
            <a:ext cx="582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SBI’s Research Methodology</a:t>
            </a:r>
          </a:p>
        </p:txBody>
      </p:sp>
    </p:spTree>
    <p:extLst>
      <p:ext uri="{BB962C8B-B14F-4D97-AF65-F5344CB8AC3E}">
        <p14:creationId xmlns:p14="http://schemas.microsoft.com/office/powerpoint/2010/main" val="151859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41"/>
            <a:ext cx="10962290" cy="767853"/>
          </a:xfrm>
        </p:spPr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Four distinct approaches appear among sellers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15F4C-FF42-F11D-3024-BE641B33B0FC}"/>
              </a:ext>
            </a:extLst>
          </p:cNvPr>
          <p:cNvSpPr txBox="1"/>
          <p:nvPr/>
        </p:nvSpPr>
        <p:spPr>
          <a:xfrm>
            <a:off x="609600" y="1066495"/>
            <a:ext cx="694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Unique Seller Approaches Identified Using Factor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F2E2C-D309-1653-09B5-F1BC8A1522D3}"/>
              </a:ext>
            </a:extLst>
          </p:cNvPr>
          <p:cNvSpPr txBox="1"/>
          <p:nvPr/>
        </p:nvSpPr>
        <p:spPr>
          <a:xfrm>
            <a:off x="609600" y="5873662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EC8B-0A88-A320-E4AD-A12F70887D87}"/>
              </a:ext>
            </a:extLst>
          </p:cNvPr>
          <p:cNvSpPr txBox="1"/>
          <p:nvPr/>
        </p:nvSpPr>
        <p:spPr>
          <a:xfrm>
            <a:off x="428296" y="1583981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Selling Approach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58FA3-97D4-320D-0D27-2FA9E7DFF398}"/>
              </a:ext>
            </a:extLst>
          </p:cNvPr>
          <p:cNvSpPr txBox="1"/>
          <p:nvPr/>
        </p:nvSpPr>
        <p:spPr>
          <a:xfrm>
            <a:off x="430282" y="2213935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Associated Behaviors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348C8-092A-294C-2D72-543472E43C22}"/>
              </a:ext>
            </a:extLst>
          </p:cNvPr>
          <p:cNvSpPr txBox="1"/>
          <p:nvPr/>
        </p:nvSpPr>
        <p:spPr>
          <a:xfrm>
            <a:off x="428295" y="4585593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Expected Outcome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8D58F7-ADDD-5D38-D5B4-BCA69337EFFF}"/>
              </a:ext>
            </a:extLst>
          </p:cNvPr>
          <p:cNvSpPr/>
          <p:nvPr/>
        </p:nvSpPr>
        <p:spPr>
          <a:xfrm>
            <a:off x="1635245" y="1583981"/>
            <a:ext cx="2560167" cy="3064759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Narrowing</a:t>
            </a:r>
            <a:endParaRPr lang="en-US" sz="1400" kern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1FE535-BFBC-86B6-FBAC-41A533F1D681}"/>
              </a:ext>
            </a:extLst>
          </p:cNvPr>
          <p:cNvSpPr txBox="1"/>
          <p:nvPr/>
        </p:nvSpPr>
        <p:spPr>
          <a:xfrm>
            <a:off x="1647897" y="4663898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Urgency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CA3AC-97D1-6F3A-4FAC-95458C04D1EE}"/>
              </a:ext>
            </a:extLst>
          </p:cNvPr>
          <p:cNvSpPr txBox="1"/>
          <p:nvPr/>
        </p:nvSpPr>
        <p:spPr>
          <a:xfrm>
            <a:off x="2104370" y="2045646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Dictates process steps and 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8D404-CF65-FCAD-8B35-8CE3648E18DA}"/>
              </a:ext>
            </a:extLst>
          </p:cNvPr>
          <p:cNvSpPr txBox="1"/>
          <p:nvPr/>
        </p:nvSpPr>
        <p:spPr>
          <a:xfrm>
            <a:off x="2015009" y="2687384"/>
            <a:ext cx="173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Prevents the introduction of additional “noise”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1202A-0264-B22D-BB04-82A7C73DBC9E}"/>
              </a:ext>
            </a:extLst>
          </p:cNvPr>
          <p:cNvSpPr txBox="1"/>
          <p:nvPr/>
        </p:nvSpPr>
        <p:spPr>
          <a:xfrm>
            <a:off x="2139461" y="3589772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Establishes a smooth close</a:t>
            </a:r>
          </a:p>
        </p:txBody>
      </p:sp>
    </p:spTree>
    <p:extLst>
      <p:ext uri="{BB962C8B-B14F-4D97-AF65-F5344CB8AC3E}">
        <p14:creationId xmlns:p14="http://schemas.microsoft.com/office/powerpoint/2010/main" val="117405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41"/>
            <a:ext cx="10962290" cy="767853"/>
          </a:xfrm>
        </p:spPr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Four distinct approaches appear among sellers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15F4C-FF42-F11D-3024-BE641B33B0FC}"/>
              </a:ext>
            </a:extLst>
          </p:cNvPr>
          <p:cNvSpPr txBox="1"/>
          <p:nvPr/>
        </p:nvSpPr>
        <p:spPr>
          <a:xfrm>
            <a:off x="609600" y="1066495"/>
            <a:ext cx="694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Unique Seller Approaches Identified Using Factor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F2E2C-D309-1653-09B5-F1BC8A1522D3}"/>
              </a:ext>
            </a:extLst>
          </p:cNvPr>
          <p:cNvSpPr txBox="1"/>
          <p:nvPr/>
        </p:nvSpPr>
        <p:spPr>
          <a:xfrm>
            <a:off x="609600" y="5873662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EC8B-0A88-A320-E4AD-A12F70887D87}"/>
              </a:ext>
            </a:extLst>
          </p:cNvPr>
          <p:cNvSpPr txBox="1"/>
          <p:nvPr/>
        </p:nvSpPr>
        <p:spPr>
          <a:xfrm>
            <a:off x="428296" y="1583981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Selling Approach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58FA3-97D4-320D-0D27-2FA9E7DFF398}"/>
              </a:ext>
            </a:extLst>
          </p:cNvPr>
          <p:cNvSpPr txBox="1"/>
          <p:nvPr/>
        </p:nvSpPr>
        <p:spPr>
          <a:xfrm>
            <a:off x="430282" y="2213935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Associated Behaviors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348C8-092A-294C-2D72-543472E43C22}"/>
              </a:ext>
            </a:extLst>
          </p:cNvPr>
          <p:cNvSpPr txBox="1"/>
          <p:nvPr/>
        </p:nvSpPr>
        <p:spPr>
          <a:xfrm>
            <a:off x="428295" y="4585593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Expected Outcome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1E32AC-E736-F80F-35EF-A0234C406E90}"/>
              </a:ext>
            </a:extLst>
          </p:cNvPr>
          <p:cNvSpPr/>
          <p:nvPr/>
        </p:nvSpPr>
        <p:spPr>
          <a:xfrm>
            <a:off x="4208064" y="1574531"/>
            <a:ext cx="2560167" cy="3074209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rPr>
              <a:t>Provoking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E6498F-A8C4-69CF-658C-20AAFC078E9A}"/>
              </a:ext>
            </a:extLst>
          </p:cNvPr>
          <p:cNvSpPr txBox="1"/>
          <p:nvPr/>
        </p:nvSpPr>
        <p:spPr>
          <a:xfrm>
            <a:off x="4241273" y="4654448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Reconsideration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8D58F7-ADDD-5D38-D5B4-BCA69337EFFF}"/>
              </a:ext>
            </a:extLst>
          </p:cNvPr>
          <p:cNvSpPr/>
          <p:nvPr/>
        </p:nvSpPr>
        <p:spPr>
          <a:xfrm>
            <a:off x="1635245" y="1583981"/>
            <a:ext cx="2560167" cy="3064759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Narrowing</a:t>
            </a:r>
            <a:endParaRPr lang="en-US" sz="1400" kern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1FE535-BFBC-86B6-FBAC-41A533F1D681}"/>
              </a:ext>
            </a:extLst>
          </p:cNvPr>
          <p:cNvSpPr txBox="1"/>
          <p:nvPr/>
        </p:nvSpPr>
        <p:spPr>
          <a:xfrm>
            <a:off x="1647897" y="4663898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Urgency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CA3AC-97D1-6F3A-4FAC-95458C04D1EE}"/>
              </a:ext>
            </a:extLst>
          </p:cNvPr>
          <p:cNvSpPr txBox="1"/>
          <p:nvPr/>
        </p:nvSpPr>
        <p:spPr>
          <a:xfrm>
            <a:off x="2104370" y="2045646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Dictates process steps and 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8D404-CF65-FCAD-8B35-8CE3648E18DA}"/>
              </a:ext>
            </a:extLst>
          </p:cNvPr>
          <p:cNvSpPr txBox="1"/>
          <p:nvPr/>
        </p:nvSpPr>
        <p:spPr>
          <a:xfrm>
            <a:off x="2015009" y="2687384"/>
            <a:ext cx="173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Prevents the introduction of additional “noise”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1202A-0264-B22D-BB04-82A7C73DBC9E}"/>
              </a:ext>
            </a:extLst>
          </p:cNvPr>
          <p:cNvSpPr txBox="1"/>
          <p:nvPr/>
        </p:nvSpPr>
        <p:spPr>
          <a:xfrm>
            <a:off x="2139461" y="3589772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Establishes a smooth close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B767E-AEDF-E854-A74E-EAC48DD98839}"/>
              </a:ext>
            </a:extLst>
          </p:cNvPr>
          <p:cNvSpPr txBox="1"/>
          <p:nvPr/>
        </p:nvSpPr>
        <p:spPr>
          <a:xfrm>
            <a:off x="4649959" y="2045645"/>
            <a:ext cx="17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Shares insights on social platforms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B2B3F5-D9AB-3D4F-6EBF-FE5309904C78}"/>
              </a:ext>
            </a:extLst>
          </p:cNvPr>
          <p:cNvSpPr txBox="1"/>
          <p:nvPr/>
        </p:nvSpPr>
        <p:spPr>
          <a:xfrm>
            <a:off x="4621100" y="2675600"/>
            <a:ext cx="17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Activates professional network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A1335C-7A8E-07C2-646D-E3D93727EF6A}"/>
              </a:ext>
            </a:extLst>
          </p:cNvPr>
          <p:cNvSpPr txBox="1"/>
          <p:nvPr/>
        </p:nvSpPr>
        <p:spPr>
          <a:xfrm>
            <a:off x="4570752" y="3355486"/>
            <a:ext cx="179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Shares insights directly with buyers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E82B01-2712-E60E-EAF3-A50D10A1E462}"/>
              </a:ext>
            </a:extLst>
          </p:cNvPr>
          <p:cNvSpPr txBox="1"/>
          <p:nvPr/>
        </p:nvSpPr>
        <p:spPr>
          <a:xfrm>
            <a:off x="4518991" y="4041949"/>
            <a:ext cx="194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Tightly aligned with Marketing</a:t>
            </a:r>
          </a:p>
        </p:txBody>
      </p:sp>
    </p:spTree>
    <p:extLst>
      <p:ext uri="{BB962C8B-B14F-4D97-AF65-F5344CB8AC3E}">
        <p14:creationId xmlns:p14="http://schemas.microsoft.com/office/powerpoint/2010/main" val="113150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41"/>
            <a:ext cx="10962290" cy="767853"/>
          </a:xfrm>
        </p:spPr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Four distinct approaches appear among sellers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15F4C-FF42-F11D-3024-BE641B33B0FC}"/>
              </a:ext>
            </a:extLst>
          </p:cNvPr>
          <p:cNvSpPr txBox="1"/>
          <p:nvPr/>
        </p:nvSpPr>
        <p:spPr>
          <a:xfrm>
            <a:off x="609600" y="1066495"/>
            <a:ext cx="694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Unique Seller Approaches Identified Using Factor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F2E2C-D309-1653-09B5-F1BC8A1522D3}"/>
              </a:ext>
            </a:extLst>
          </p:cNvPr>
          <p:cNvSpPr txBox="1"/>
          <p:nvPr/>
        </p:nvSpPr>
        <p:spPr>
          <a:xfrm>
            <a:off x="609600" y="5873662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5AA0-FB1E-4C42-ADF6-1506A76DC358}"/>
              </a:ext>
            </a:extLst>
          </p:cNvPr>
          <p:cNvSpPr/>
          <p:nvPr/>
        </p:nvSpPr>
        <p:spPr>
          <a:xfrm>
            <a:off x="6801440" y="1583981"/>
            <a:ext cx="2560320" cy="3064759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Translating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82BC7D-DE0A-1BB1-DE8B-FB3E5DDC5920}"/>
              </a:ext>
            </a:extLst>
          </p:cNvPr>
          <p:cNvSpPr txBox="1"/>
          <p:nvPr/>
        </p:nvSpPr>
        <p:spPr>
          <a:xfrm>
            <a:off x="6775343" y="4678384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Acceptance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EC8B-0A88-A320-E4AD-A12F70887D87}"/>
              </a:ext>
            </a:extLst>
          </p:cNvPr>
          <p:cNvSpPr txBox="1"/>
          <p:nvPr/>
        </p:nvSpPr>
        <p:spPr>
          <a:xfrm>
            <a:off x="428296" y="1583981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Selling Approach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58FA3-97D4-320D-0D27-2FA9E7DFF398}"/>
              </a:ext>
            </a:extLst>
          </p:cNvPr>
          <p:cNvSpPr txBox="1"/>
          <p:nvPr/>
        </p:nvSpPr>
        <p:spPr>
          <a:xfrm>
            <a:off x="430282" y="2213935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Associated Behaviors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348C8-092A-294C-2D72-543472E43C22}"/>
              </a:ext>
            </a:extLst>
          </p:cNvPr>
          <p:cNvSpPr txBox="1"/>
          <p:nvPr/>
        </p:nvSpPr>
        <p:spPr>
          <a:xfrm>
            <a:off x="428295" y="4585593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Expected Outcome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1E32AC-E736-F80F-35EF-A0234C406E90}"/>
              </a:ext>
            </a:extLst>
          </p:cNvPr>
          <p:cNvSpPr/>
          <p:nvPr/>
        </p:nvSpPr>
        <p:spPr>
          <a:xfrm>
            <a:off x="4208064" y="1574531"/>
            <a:ext cx="2560167" cy="3074209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rPr>
              <a:t>Provoking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E6498F-A8C4-69CF-658C-20AAFC078E9A}"/>
              </a:ext>
            </a:extLst>
          </p:cNvPr>
          <p:cNvSpPr txBox="1"/>
          <p:nvPr/>
        </p:nvSpPr>
        <p:spPr>
          <a:xfrm>
            <a:off x="4241273" y="4654448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Reconsideration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8D58F7-ADDD-5D38-D5B4-BCA69337EFFF}"/>
              </a:ext>
            </a:extLst>
          </p:cNvPr>
          <p:cNvSpPr/>
          <p:nvPr/>
        </p:nvSpPr>
        <p:spPr>
          <a:xfrm>
            <a:off x="1635245" y="1583981"/>
            <a:ext cx="2560167" cy="3064759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Narrowing</a:t>
            </a:r>
            <a:endParaRPr lang="en-US" sz="1400" kern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1FE535-BFBC-86B6-FBAC-41A533F1D681}"/>
              </a:ext>
            </a:extLst>
          </p:cNvPr>
          <p:cNvSpPr txBox="1"/>
          <p:nvPr/>
        </p:nvSpPr>
        <p:spPr>
          <a:xfrm>
            <a:off x="1647897" y="4663898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Urgency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CA3AC-97D1-6F3A-4FAC-95458C04D1EE}"/>
              </a:ext>
            </a:extLst>
          </p:cNvPr>
          <p:cNvSpPr txBox="1"/>
          <p:nvPr/>
        </p:nvSpPr>
        <p:spPr>
          <a:xfrm>
            <a:off x="2104370" y="2045646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Dictates process steps and 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8D404-CF65-FCAD-8B35-8CE3648E18DA}"/>
              </a:ext>
            </a:extLst>
          </p:cNvPr>
          <p:cNvSpPr txBox="1"/>
          <p:nvPr/>
        </p:nvSpPr>
        <p:spPr>
          <a:xfrm>
            <a:off x="2015009" y="2687384"/>
            <a:ext cx="173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Prevents the introduction of additional “noise”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1202A-0264-B22D-BB04-82A7C73DBC9E}"/>
              </a:ext>
            </a:extLst>
          </p:cNvPr>
          <p:cNvSpPr txBox="1"/>
          <p:nvPr/>
        </p:nvSpPr>
        <p:spPr>
          <a:xfrm>
            <a:off x="2139461" y="3589772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Establishes a smooth close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B767E-AEDF-E854-A74E-EAC48DD98839}"/>
              </a:ext>
            </a:extLst>
          </p:cNvPr>
          <p:cNvSpPr txBox="1"/>
          <p:nvPr/>
        </p:nvSpPr>
        <p:spPr>
          <a:xfrm>
            <a:off x="4649959" y="2045645"/>
            <a:ext cx="17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Shares insights on social platforms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B2B3F5-D9AB-3D4F-6EBF-FE5309904C78}"/>
              </a:ext>
            </a:extLst>
          </p:cNvPr>
          <p:cNvSpPr txBox="1"/>
          <p:nvPr/>
        </p:nvSpPr>
        <p:spPr>
          <a:xfrm>
            <a:off x="4621100" y="2675600"/>
            <a:ext cx="17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Activates professional network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A1335C-7A8E-07C2-646D-E3D93727EF6A}"/>
              </a:ext>
            </a:extLst>
          </p:cNvPr>
          <p:cNvSpPr txBox="1"/>
          <p:nvPr/>
        </p:nvSpPr>
        <p:spPr>
          <a:xfrm>
            <a:off x="4570752" y="3355486"/>
            <a:ext cx="179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Shares insights directly with buyers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E82B01-2712-E60E-EAF3-A50D10A1E462}"/>
              </a:ext>
            </a:extLst>
          </p:cNvPr>
          <p:cNvSpPr txBox="1"/>
          <p:nvPr/>
        </p:nvSpPr>
        <p:spPr>
          <a:xfrm>
            <a:off x="4518991" y="4041949"/>
            <a:ext cx="194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Tightly aligned with Marketing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208507-D4AA-A21B-15C7-61B7C3BA47C1}"/>
              </a:ext>
            </a:extLst>
          </p:cNvPr>
          <p:cNvSpPr txBox="1"/>
          <p:nvPr/>
        </p:nvSpPr>
        <p:spPr>
          <a:xfrm>
            <a:off x="7360005" y="2041113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Uses buyer data in business case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AC90CA-5451-59FA-9EF8-AA0DB1C61F51}"/>
              </a:ext>
            </a:extLst>
          </p:cNvPr>
          <p:cNvSpPr txBox="1"/>
          <p:nvPr/>
        </p:nvSpPr>
        <p:spPr>
          <a:xfrm>
            <a:off x="7251253" y="3511715"/>
            <a:ext cx="1654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Tailors proposals to the buyer context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4D29EA-BFAC-D02A-C5DA-44CF8EF5AD77}"/>
              </a:ext>
            </a:extLst>
          </p:cNvPr>
          <p:cNvSpPr txBox="1"/>
          <p:nvPr/>
        </p:nvSpPr>
        <p:spPr>
          <a:xfrm>
            <a:off x="7303840" y="2776414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Knows the buyer deeply</a:t>
            </a:r>
          </a:p>
        </p:txBody>
      </p:sp>
    </p:spTree>
    <p:extLst>
      <p:ext uri="{BB962C8B-B14F-4D97-AF65-F5344CB8AC3E}">
        <p14:creationId xmlns:p14="http://schemas.microsoft.com/office/powerpoint/2010/main" val="102532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41"/>
            <a:ext cx="10962290" cy="767853"/>
          </a:xfrm>
        </p:spPr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Four distinct approaches appear among sellers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15F4C-FF42-F11D-3024-BE641B33B0FC}"/>
              </a:ext>
            </a:extLst>
          </p:cNvPr>
          <p:cNvSpPr txBox="1"/>
          <p:nvPr/>
        </p:nvSpPr>
        <p:spPr>
          <a:xfrm>
            <a:off x="609600" y="1066495"/>
            <a:ext cx="694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Unique Seller Approaches Identified Using Factor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F2E2C-D309-1653-09B5-F1BC8A1522D3}"/>
              </a:ext>
            </a:extLst>
          </p:cNvPr>
          <p:cNvSpPr txBox="1"/>
          <p:nvPr/>
        </p:nvSpPr>
        <p:spPr>
          <a:xfrm>
            <a:off x="609600" y="5873662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5AA0-FB1E-4C42-ADF6-1506A76DC358}"/>
              </a:ext>
            </a:extLst>
          </p:cNvPr>
          <p:cNvSpPr/>
          <p:nvPr/>
        </p:nvSpPr>
        <p:spPr>
          <a:xfrm>
            <a:off x="6801440" y="1583981"/>
            <a:ext cx="2560320" cy="3064759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Translating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372DF1-5129-E7A9-38F2-3E2AFC958D08}"/>
              </a:ext>
            </a:extLst>
          </p:cNvPr>
          <p:cNvSpPr/>
          <p:nvPr/>
        </p:nvSpPr>
        <p:spPr>
          <a:xfrm>
            <a:off x="9397888" y="1583981"/>
            <a:ext cx="2560320" cy="3064759"/>
          </a:xfrm>
          <a:prstGeom prst="rect">
            <a:avLst/>
          </a:prstGeom>
          <a:solidFill>
            <a:srgbClr val="77BCF4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Avenir Next LT Pro" panose="020B0504020202020204" pitchFamily="34" charset="0"/>
              </a:rPr>
              <a:t>Anticipating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82BC7D-DE0A-1BB1-DE8B-FB3E5DDC5920}"/>
              </a:ext>
            </a:extLst>
          </p:cNvPr>
          <p:cNvSpPr txBox="1"/>
          <p:nvPr/>
        </p:nvSpPr>
        <p:spPr>
          <a:xfrm>
            <a:off x="6775343" y="4678384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Acceptance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5717A0-5AF6-08F9-A346-CCEF76F31D99}"/>
              </a:ext>
            </a:extLst>
          </p:cNvPr>
          <p:cNvSpPr txBox="1"/>
          <p:nvPr/>
        </p:nvSpPr>
        <p:spPr>
          <a:xfrm>
            <a:off x="9388075" y="4663898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Motion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EC8B-0A88-A320-E4AD-A12F70887D87}"/>
              </a:ext>
            </a:extLst>
          </p:cNvPr>
          <p:cNvSpPr txBox="1"/>
          <p:nvPr/>
        </p:nvSpPr>
        <p:spPr>
          <a:xfrm>
            <a:off x="428296" y="1583981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Selling Approach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58FA3-97D4-320D-0D27-2FA9E7DFF398}"/>
              </a:ext>
            </a:extLst>
          </p:cNvPr>
          <p:cNvSpPr txBox="1"/>
          <p:nvPr/>
        </p:nvSpPr>
        <p:spPr>
          <a:xfrm>
            <a:off x="430282" y="2213935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Associated Behaviors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D348C8-092A-294C-2D72-543472E43C22}"/>
              </a:ext>
            </a:extLst>
          </p:cNvPr>
          <p:cNvSpPr txBox="1"/>
          <p:nvPr/>
        </p:nvSpPr>
        <p:spPr>
          <a:xfrm>
            <a:off x="428295" y="4585593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Expected Outcome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1E32AC-E736-F80F-35EF-A0234C406E90}"/>
              </a:ext>
            </a:extLst>
          </p:cNvPr>
          <p:cNvSpPr/>
          <p:nvPr/>
        </p:nvSpPr>
        <p:spPr>
          <a:xfrm>
            <a:off x="4208064" y="1574531"/>
            <a:ext cx="2560167" cy="3074209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rPr>
              <a:t>Provoking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E6498F-A8C4-69CF-658C-20AAFC078E9A}"/>
              </a:ext>
            </a:extLst>
          </p:cNvPr>
          <p:cNvSpPr txBox="1"/>
          <p:nvPr/>
        </p:nvSpPr>
        <p:spPr>
          <a:xfrm>
            <a:off x="4241273" y="4654448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Reconsideration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8D58F7-ADDD-5D38-D5B4-BCA69337EFFF}"/>
              </a:ext>
            </a:extLst>
          </p:cNvPr>
          <p:cNvSpPr/>
          <p:nvPr/>
        </p:nvSpPr>
        <p:spPr>
          <a:xfrm>
            <a:off x="1635245" y="1583981"/>
            <a:ext cx="2560167" cy="3064759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Narrowing</a:t>
            </a:r>
            <a:endParaRPr lang="en-US" sz="1400" kern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1FE535-BFBC-86B6-FBAC-41A533F1D681}"/>
              </a:ext>
            </a:extLst>
          </p:cNvPr>
          <p:cNvSpPr txBox="1"/>
          <p:nvPr/>
        </p:nvSpPr>
        <p:spPr>
          <a:xfrm>
            <a:off x="1647897" y="4663898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Urgency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CA3AC-97D1-6F3A-4FAC-95458C04D1EE}"/>
              </a:ext>
            </a:extLst>
          </p:cNvPr>
          <p:cNvSpPr txBox="1"/>
          <p:nvPr/>
        </p:nvSpPr>
        <p:spPr>
          <a:xfrm>
            <a:off x="2104370" y="2045646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Dictates process steps and 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8D404-CF65-FCAD-8B35-8CE3648E18DA}"/>
              </a:ext>
            </a:extLst>
          </p:cNvPr>
          <p:cNvSpPr txBox="1"/>
          <p:nvPr/>
        </p:nvSpPr>
        <p:spPr>
          <a:xfrm>
            <a:off x="2015009" y="2687384"/>
            <a:ext cx="173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Prevents the introduction of additional “noise”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1202A-0264-B22D-BB04-82A7C73DBC9E}"/>
              </a:ext>
            </a:extLst>
          </p:cNvPr>
          <p:cNvSpPr txBox="1"/>
          <p:nvPr/>
        </p:nvSpPr>
        <p:spPr>
          <a:xfrm>
            <a:off x="2139461" y="3589772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Establishes a smooth close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B767E-AEDF-E854-A74E-EAC48DD98839}"/>
              </a:ext>
            </a:extLst>
          </p:cNvPr>
          <p:cNvSpPr txBox="1"/>
          <p:nvPr/>
        </p:nvSpPr>
        <p:spPr>
          <a:xfrm>
            <a:off x="4649959" y="2045645"/>
            <a:ext cx="17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Shares insights on social platforms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B2B3F5-D9AB-3D4F-6EBF-FE5309904C78}"/>
              </a:ext>
            </a:extLst>
          </p:cNvPr>
          <p:cNvSpPr txBox="1"/>
          <p:nvPr/>
        </p:nvSpPr>
        <p:spPr>
          <a:xfrm>
            <a:off x="4621100" y="2675600"/>
            <a:ext cx="17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Activates professional network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A1335C-7A8E-07C2-646D-E3D93727EF6A}"/>
              </a:ext>
            </a:extLst>
          </p:cNvPr>
          <p:cNvSpPr txBox="1"/>
          <p:nvPr/>
        </p:nvSpPr>
        <p:spPr>
          <a:xfrm>
            <a:off x="4570752" y="3355486"/>
            <a:ext cx="179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Shares insights directly with buyers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E82B01-2712-E60E-EAF3-A50D10A1E462}"/>
              </a:ext>
            </a:extLst>
          </p:cNvPr>
          <p:cNvSpPr txBox="1"/>
          <p:nvPr/>
        </p:nvSpPr>
        <p:spPr>
          <a:xfrm>
            <a:off x="4518991" y="4041949"/>
            <a:ext cx="194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Tightly aligned with Marketing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208507-D4AA-A21B-15C7-61B7C3BA47C1}"/>
              </a:ext>
            </a:extLst>
          </p:cNvPr>
          <p:cNvSpPr txBox="1"/>
          <p:nvPr/>
        </p:nvSpPr>
        <p:spPr>
          <a:xfrm>
            <a:off x="7360005" y="2041113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Uses buyer data in business case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AC90CA-5451-59FA-9EF8-AA0DB1C61F51}"/>
              </a:ext>
            </a:extLst>
          </p:cNvPr>
          <p:cNvSpPr txBox="1"/>
          <p:nvPr/>
        </p:nvSpPr>
        <p:spPr>
          <a:xfrm>
            <a:off x="7251253" y="3511715"/>
            <a:ext cx="1654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Tailors proposals to the buyer context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4D29EA-BFAC-D02A-C5DA-44CF8EF5AD77}"/>
              </a:ext>
            </a:extLst>
          </p:cNvPr>
          <p:cNvSpPr txBox="1"/>
          <p:nvPr/>
        </p:nvSpPr>
        <p:spPr>
          <a:xfrm>
            <a:off x="7303840" y="2776414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Knows the buyer deeply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C3B795-0F18-5A35-24E4-4B01805C1BF8}"/>
              </a:ext>
            </a:extLst>
          </p:cNvPr>
          <p:cNvSpPr txBox="1"/>
          <p:nvPr/>
        </p:nvSpPr>
        <p:spPr>
          <a:xfrm>
            <a:off x="9963856" y="2042915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Makes process easy for buyer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BDEA05-2299-B36B-B776-517DE3135183}"/>
              </a:ext>
            </a:extLst>
          </p:cNvPr>
          <p:cNvSpPr txBox="1"/>
          <p:nvPr/>
        </p:nvSpPr>
        <p:spPr>
          <a:xfrm>
            <a:off x="9841404" y="2675599"/>
            <a:ext cx="167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Engages buyers individually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32C05A-D53C-EEED-2E43-8420454D4E32}"/>
              </a:ext>
            </a:extLst>
          </p:cNvPr>
          <p:cNvSpPr txBox="1"/>
          <p:nvPr/>
        </p:nvSpPr>
        <p:spPr>
          <a:xfrm>
            <a:off x="9688055" y="3355486"/>
            <a:ext cx="197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Tied into internal direction and changes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BC3433-FC57-198C-E0A7-15EF6C5BCE34}"/>
              </a:ext>
            </a:extLst>
          </p:cNvPr>
          <p:cNvSpPr txBox="1"/>
          <p:nvPr/>
        </p:nvSpPr>
        <p:spPr>
          <a:xfrm>
            <a:off x="9506695" y="4055237"/>
            <a:ext cx="234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Emphasizes internal planning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54247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F12AF87-E518-56E1-7CC0-68531514DF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17396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F12AF87-E518-56E1-7CC0-68531514DF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A27E036-886A-E439-62D8-64868B0D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941"/>
            <a:ext cx="10962290" cy="767853"/>
          </a:xfrm>
        </p:spPr>
        <p:txBody>
          <a:bodyPr vert="horz"/>
          <a:lstStyle/>
          <a:p>
            <a:r>
              <a:rPr lang="en-US" dirty="0">
                <a:latin typeface="Avenir Next LT Pro" panose="020B0504020202020204" pitchFamily="34" charset="77"/>
              </a:rPr>
              <a:t>Narrowing is most prevalent among today’s sellers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15F4C-FF42-F11D-3024-BE641B33B0FC}"/>
              </a:ext>
            </a:extLst>
          </p:cNvPr>
          <p:cNvSpPr txBox="1"/>
          <p:nvPr/>
        </p:nvSpPr>
        <p:spPr>
          <a:xfrm>
            <a:off x="609600" y="1066495"/>
            <a:ext cx="6946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Avenir Next LT Pro" panose="020B0504020202020204" pitchFamily="34" charset="77"/>
              </a:rPr>
              <a:t>Unique Seller Approaches Identified Using Factor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F2E2C-D309-1653-09B5-F1BC8A1522D3}"/>
              </a:ext>
            </a:extLst>
          </p:cNvPr>
          <p:cNvSpPr txBox="1"/>
          <p:nvPr/>
        </p:nvSpPr>
        <p:spPr>
          <a:xfrm>
            <a:off x="609600" y="5873662"/>
            <a:ext cx="4430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Avenir Next LT Pro" panose="020B0504020202020204" pitchFamily="34" charset="77"/>
              </a:rPr>
              <a:t>N = 325 sales reps</a:t>
            </a:r>
          </a:p>
          <a:p>
            <a:r>
              <a:rPr lang="en-US" sz="1000" dirty="0">
                <a:latin typeface="Avenir Next LT Pro" panose="020B0504020202020204" pitchFamily="34" charset="77"/>
              </a:rPr>
              <a:t>Source: SBI 2023 Seller Skills Survey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C75AA0-FB1E-4C42-ADF6-1506A76DC358}"/>
              </a:ext>
            </a:extLst>
          </p:cNvPr>
          <p:cNvSpPr/>
          <p:nvPr/>
        </p:nvSpPr>
        <p:spPr>
          <a:xfrm>
            <a:off x="6801440" y="1583981"/>
            <a:ext cx="2560320" cy="3064759"/>
          </a:xfrm>
          <a:prstGeom prst="rect">
            <a:avLst/>
          </a:prstGeom>
          <a:solidFill>
            <a:srgbClr val="0F2AF2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Translating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372DF1-5129-E7A9-38F2-3E2AFC958D08}"/>
              </a:ext>
            </a:extLst>
          </p:cNvPr>
          <p:cNvSpPr/>
          <p:nvPr/>
        </p:nvSpPr>
        <p:spPr>
          <a:xfrm>
            <a:off x="9397888" y="1583981"/>
            <a:ext cx="2560320" cy="3064759"/>
          </a:xfrm>
          <a:prstGeom prst="rect">
            <a:avLst/>
          </a:prstGeom>
          <a:solidFill>
            <a:srgbClr val="77BCF4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Avenir Next LT Pro" panose="020B0504020202020204" pitchFamily="34" charset="0"/>
              </a:rPr>
              <a:t>Anticipating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04EC8B-0A88-A320-E4AD-A12F70887D87}"/>
              </a:ext>
            </a:extLst>
          </p:cNvPr>
          <p:cNvSpPr txBox="1"/>
          <p:nvPr/>
        </p:nvSpPr>
        <p:spPr>
          <a:xfrm>
            <a:off x="428296" y="1583981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Selling Approach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58FA3-97D4-320D-0D27-2FA9E7DFF398}"/>
              </a:ext>
            </a:extLst>
          </p:cNvPr>
          <p:cNvSpPr txBox="1"/>
          <p:nvPr/>
        </p:nvSpPr>
        <p:spPr>
          <a:xfrm>
            <a:off x="430282" y="2213935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Associated Behaviors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D464C-F02A-48AA-4A84-61D8853C0412}"/>
              </a:ext>
            </a:extLst>
          </p:cNvPr>
          <p:cNvSpPr txBox="1"/>
          <p:nvPr/>
        </p:nvSpPr>
        <p:spPr>
          <a:xfrm>
            <a:off x="2370507" y="5260367"/>
            <a:ext cx="120097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</a:rPr>
              <a:t>34%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4E00C4-8854-5939-C202-70CA46048B9E}"/>
              </a:ext>
            </a:extLst>
          </p:cNvPr>
          <p:cNvSpPr txBox="1"/>
          <p:nvPr/>
        </p:nvSpPr>
        <p:spPr>
          <a:xfrm>
            <a:off x="4989962" y="5250917"/>
            <a:ext cx="110479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enir Next LT Pro" panose="020B0504020202020204" pitchFamily="34" charset="77"/>
              </a:rPr>
              <a:t>19%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6FF7D4-6C6E-2BAA-AF85-67A1819EB618}"/>
              </a:ext>
            </a:extLst>
          </p:cNvPr>
          <p:cNvSpPr txBox="1"/>
          <p:nvPr/>
        </p:nvSpPr>
        <p:spPr>
          <a:xfrm>
            <a:off x="324255" y="5329840"/>
            <a:ext cx="141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Portion of Sellers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B17CFD-42BF-03AF-6C18-95F301B16FC5}"/>
              </a:ext>
            </a:extLst>
          </p:cNvPr>
          <p:cNvSpPr txBox="1"/>
          <p:nvPr/>
        </p:nvSpPr>
        <p:spPr>
          <a:xfrm>
            <a:off x="7636179" y="5250916"/>
            <a:ext cx="110479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enir Next LT Pro" panose="020B0504020202020204" pitchFamily="34" charset="77"/>
              </a:rPr>
              <a:t>25%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7F3883-75C3-FE99-45C0-735F2D47AD5D}"/>
              </a:ext>
            </a:extLst>
          </p:cNvPr>
          <p:cNvSpPr txBox="1"/>
          <p:nvPr/>
        </p:nvSpPr>
        <p:spPr>
          <a:xfrm>
            <a:off x="10125653" y="5260366"/>
            <a:ext cx="110479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enir Next LT Pro" panose="020B0504020202020204" pitchFamily="34" charset="77"/>
              </a:rPr>
              <a:t>22%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8089DD-88A8-9F2B-3142-2F09A5AFEB7E}"/>
              </a:ext>
            </a:extLst>
          </p:cNvPr>
          <p:cNvSpPr/>
          <p:nvPr/>
        </p:nvSpPr>
        <p:spPr>
          <a:xfrm>
            <a:off x="1643947" y="1437903"/>
            <a:ext cx="2606343" cy="4478245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1E32AC-E736-F80F-35EF-A0234C406E90}"/>
              </a:ext>
            </a:extLst>
          </p:cNvPr>
          <p:cNvSpPr/>
          <p:nvPr/>
        </p:nvSpPr>
        <p:spPr>
          <a:xfrm>
            <a:off x="4208064" y="1574531"/>
            <a:ext cx="2560167" cy="3074209"/>
          </a:xfrm>
          <a:prstGeom prst="rect">
            <a:avLst/>
          </a:prstGeom>
          <a:solidFill>
            <a:srgbClr val="BED0E5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</a:rPr>
              <a:t>Provoking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8D58F7-ADDD-5D38-D5B4-BCA69337EFFF}"/>
              </a:ext>
            </a:extLst>
          </p:cNvPr>
          <p:cNvSpPr/>
          <p:nvPr/>
        </p:nvSpPr>
        <p:spPr>
          <a:xfrm>
            <a:off x="1635245" y="1583981"/>
            <a:ext cx="2560167" cy="3064759"/>
          </a:xfrm>
          <a:prstGeom prst="rect">
            <a:avLst/>
          </a:prstGeom>
          <a:solidFill>
            <a:srgbClr val="002036"/>
          </a:solidFill>
          <a:ln w="25400" cap="flat" cmpd="sng" algn="ctr">
            <a:noFill/>
            <a:prstDash val="solid"/>
          </a:ln>
          <a:effectLst/>
        </p:spPr>
        <p:txBody>
          <a:bodyPr lIns="274320" tIns="91440" rIns="274320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Narrowing</a:t>
            </a:r>
            <a:endParaRPr lang="en-US" sz="1400" kern="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CA3AC-97D1-6F3A-4FAC-95458C04D1EE}"/>
              </a:ext>
            </a:extLst>
          </p:cNvPr>
          <p:cNvSpPr txBox="1"/>
          <p:nvPr/>
        </p:nvSpPr>
        <p:spPr>
          <a:xfrm>
            <a:off x="2104370" y="2045646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Dictates process steps and pace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8D404-CF65-FCAD-8B35-8CE3648E18DA}"/>
              </a:ext>
            </a:extLst>
          </p:cNvPr>
          <p:cNvSpPr txBox="1"/>
          <p:nvPr/>
        </p:nvSpPr>
        <p:spPr>
          <a:xfrm>
            <a:off x="2049859" y="2675599"/>
            <a:ext cx="173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Prevents the introduction of additional “noise”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C1202A-0264-B22D-BB04-82A7C73DBC9E}"/>
              </a:ext>
            </a:extLst>
          </p:cNvPr>
          <p:cNvSpPr txBox="1"/>
          <p:nvPr/>
        </p:nvSpPr>
        <p:spPr>
          <a:xfrm>
            <a:off x="2139461" y="3589772"/>
            <a:ext cx="155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Establishes a smooth close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B767E-AEDF-E854-A74E-EAC48DD98839}"/>
              </a:ext>
            </a:extLst>
          </p:cNvPr>
          <p:cNvSpPr txBox="1"/>
          <p:nvPr/>
        </p:nvSpPr>
        <p:spPr>
          <a:xfrm>
            <a:off x="4649959" y="2045645"/>
            <a:ext cx="17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Shares insights on social platforms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B2B3F5-D9AB-3D4F-6EBF-FE5309904C78}"/>
              </a:ext>
            </a:extLst>
          </p:cNvPr>
          <p:cNvSpPr txBox="1"/>
          <p:nvPr/>
        </p:nvSpPr>
        <p:spPr>
          <a:xfrm>
            <a:off x="4621100" y="2675600"/>
            <a:ext cx="17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Activates professional network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A1335C-7A8E-07C2-646D-E3D93727EF6A}"/>
              </a:ext>
            </a:extLst>
          </p:cNvPr>
          <p:cNvSpPr txBox="1"/>
          <p:nvPr/>
        </p:nvSpPr>
        <p:spPr>
          <a:xfrm>
            <a:off x="4570752" y="3355486"/>
            <a:ext cx="179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Shares insights directly with buyers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E82B01-2712-E60E-EAF3-A50D10A1E462}"/>
              </a:ext>
            </a:extLst>
          </p:cNvPr>
          <p:cNvSpPr txBox="1"/>
          <p:nvPr/>
        </p:nvSpPr>
        <p:spPr>
          <a:xfrm>
            <a:off x="4518991" y="4041949"/>
            <a:ext cx="194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Tightly aligned with Marketing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208507-D4AA-A21B-15C7-61B7C3BA47C1}"/>
              </a:ext>
            </a:extLst>
          </p:cNvPr>
          <p:cNvSpPr txBox="1"/>
          <p:nvPr/>
        </p:nvSpPr>
        <p:spPr>
          <a:xfrm>
            <a:off x="7360005" y="2041113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Uses buyer data in business case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AC90CA-5451-59FA-9EF8-AA0DB1C61F51}"/>
              </a:ext>
            </a:extLst>
          </p:cNvPr>
          <p:cNvSpPr txBox="1"/>
          <p:nvPr/>
        </p:nvSpPr>
        <p:spPr>
          <a:xfrm>
            <a:off x="7251253" y="3511715"/>
            <a:ext cx="1654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Tailors proposals to the buyer context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4D29EA-BFAC-D02A-C5DA-44CF8EF5AD77}"/>
              </a:ext>
            </a:extLst>
          </p:cNvPr>
          <p:cNvSpPr txBox="1"/>
          <p:nvPr/>
        </p:nvSpPr>
        <p:spPr>
          <a:xfrm>
            <a:off x="7303840" y="2776414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venir Next LT Pro" panose="020B0504020202020204" pitchFamily="34" charset="77"/>
              </a:rPr>
              <a:t>Knows the buyer deeply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C3B795-0F18-5A35-24E4-4B01805C1BF8}"/>
              </a:ext>
            </a:extLst>
          </p:cNvPr>
          <p:cNvSpPr txBox="1"/>
          <p:nvPr/>
        </p:nvSpPr>
        <p:spPr>
          <a:xfrm>
            <a:off x="9963856" y="2042915"/>
            <a:ext cx="143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Makes process easy for buyer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BDEA05-2299-B36B-B776-517DE3135183}"/>
              </a:ext>
            </a:extLst>
          </p:cNvPr>
          <p:cNvSpPr txBox="1"/>
          <p:nvPr/>
        </p:nvSpPr>
        <p:spPr>
          <a:xfrm>
            <a:off x="9841404" y="2675599"/>
            <a:ext cx="1673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Engages buyers individually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B32C05A-D53C-EEED-2E43-8420454D4E32}"/>
              </a:ext>
            </a:extLst>
          </p:cNvPr>
          <p:cNvSpPr txBox="1"/>
          <p:nvPr/>
        </p:nvSpPr>
        <p:spPr>
          <a:xfrm>
            <a:off x="9688055" y="3355486"/>
            <a:ext cx="1979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Tied into internal direction and changes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BC3433-FC57-198C-E0A7-15EF6C5BCE34}"/>
              </a:ext>
            </a:extLst>
          </p:cNvPr>
          <p:cNvSpPr txBox="1"/>
          <p:nvPr/>
        </p:nvSpPr>
        <p:spPr>
          <a:xfrm>
            <a:off x="9506695" y="4055237"/>
            <a:ext cx="234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Emphasizes internal planning and collaboration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EC5B87-C54C-5060-3582-11686BD418CF}"/>
              </a:ext>
            </a:extLst>
          </p:cNvPr>
          <p:cNvSpPr txBox="1"/>
          <p:nvPr/>
        </p:nvSpPr>
        <p:spPr>
          <a:xfrm>
            <a:off x="6775343" y="4678384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Acceptance</a:t>
            </a:r>
            <a:endParaRPr lang="en-US" sz="1200" dirty="0">
              <a:latin typeface="Avenir Next LT Pro" panose="020B05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3CE5BF-2D7E-2BFB-C681-B36997FC671B}"/>
              </a:ext>
            </a:extLst>
          </p:cNvPr>
          <p:cNvSpPr txBox="1"/>
          <p:nvPr/>
        </p:nvSpPr>
        <p:spPr>
          <a:xfrm>
            <a:off x="9388075" y="4663898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Motion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6DF22B-ED55-C6A5-C155-26919C7D488B}"/>
              </a:ext>
            </a:extLst>
          </p:cNvPr>
          <p:cNvSpPr txBox="1"/>
          <p:nvPr/>
        </p:nvSpPr>
        <p:spPr>
          <a:xfrm>
            <a:off x="428295" y="4585593"/>
            <a:ext cx="12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venir Next LT Pro" panose="020B0504020202020204" pitchFamily="34" charset="77"/>
              </a:rPr>
              <a:t>Expected Outcome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7E91D36-E3BD-70BF-894C-12163C5ACA2D}"/>
              </a:ext>
            </a:extLst>
          </p:cNvPr>
          <p:cNvSpPr txBox="1"/>
          <p:nvPr/>
        </p:nvSpPr>
        <p:spPr>
          <a:xfrm>
            <a:off x="4241273" y="4654448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Reconsideration</a:t>
            </a:r>
            <a:endParaRPr lang="en-US" sz="1200" i="1" dirty="0">
              <a:latin typeface="Avenir Next LT Pro" panose="020B05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CD3120-B2B9-F99F-5785-F0D0476FE283}"/>
              </a:ext>
            </a:extLst>
          </p:cNvPr>
          <p:cNvSpPr txBox="1"/>
          <p:nvPr/>
        </p:nvSpPr>
        <p:spPr>
          <a:xfrm>
            <a:off x="1647897" y="4663898"/>
            <a:ext cx="256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Avenir Next LT Pro" panose="020B0504020202020204" pitchFamily="34" charset="0"/>
              </a:rPr>
              <a:t>Urgency</a:t>
            </a:r>
          </a:p>
        </p:txBody>
      </p:sp>
    </p:spTree>
    <p:extLst>
      <p:ext uri="{BB962C8B-B14F-4D97-AF65-F5344CB8AC3E}">
        <p14:creationId xmlns:p14="http://schemas.microsoft.com/office/powerpoint/2010/main" val="36252905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6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4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75UkZJLLecfslJSwjm3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6_JyKE2dDbQylynRNFS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lj5rXf9f2KlGRDFe9o8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8FZepOCSJLBCDyDVniU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Qqwdq5Zqtf7b4l9Ym4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P9fITcTyKAst0raPeVi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ESudCjtZ_VPm_12VJ35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4TUOIwImgUNGOlMV31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31pVeeDBDLpHWz9EKd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snM17Qb4TmhG4b8M6.4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OIL7oaHAGPL633E9c7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ZY_mADsqJve7_tlcXbf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nttE50qH59zeYxhznAp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Veirm74QDeBN6tkWzlf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.n7FtKy9uT4uKJOlsvM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6ogESDjL1xZPqhau8b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miugvLdhAGNoTCub1lk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UYUyc94M8ytu5D4.Ibv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6ydYLxmQlZzXJ4m2JRUZ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Ly6KOYzSVhw8dDgPA2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_SnvhG2yX5wI.WT0Kopx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3guZLUUnZtZQHiuTAqb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bjsfXQQPWIrqSdYZAue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NPCdwPpLwUhWDm4ov6I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FGgFjDP6lu3JYlmvlnA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ko8e..GHTnd_dF6wqxe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9X3Tt9PVdjCid_iQgAT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ctHC9mO05jVxM7iXKcY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pMVtL18.WfCcWq8YPJw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bBa_0zypIHK1AHlt.Qo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KCWM3b8ymmPAy_94T6_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eLv0bUcvApXYLJBVBRXQ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bb7UBlDZ5kiUsVs.2Cv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9X3Tt9PVdjCid_iQgAT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WW.b_eL4_IjVHaFZCzg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Wa63HfNmEGAg810DbJ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xTS03suQJeXBDuVc9i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3qOtq0KOZ2q2mFH5iIjQ"/>
</p:tagLst>
</file>

<file path=ppt/theme/theme1.xml><?xml version="1.0" encoding="utf-8"?>
<a:theme xmlns:a="http://schemas.openxmlformats.org/drawingml/2006/main" name="Office Theme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380507-3431-0148-998B-FC89BD579545}" vid="{8B042C98-1726-A74C-96E6-DECB7B016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4DD5FFB695C45A18BC2689F29252A" ma:contentTypeVersion="14" ma:contentTypeDescription="Create a new document." ma:contentTypeScope="" ma:versionID="ef9abd5b5888db671a61b184f35485c5">
  <xsd:schema xmlns:xsd="http://www.w3.org/2001/XMLSchema" xmlns:xs="http://www.w3.org/2001/XMLSchema" xmlns:p="http://schemas.microsoft.com/office/2006/metadata/properties" xmlns:ns2="8cb45e2b-cabf-4cc0-9f00-e72f0b447b06" xmlns:ns3="162cfcd4-8cf0-4e82-80c5-9e43bd7d75c8" targetNamespace="http://schemas.microsoft.com/office/2006/metadata/properties" ma:root="true" ma:fieldsID="88d712fbf6f2aa36e4ed34b484d5ae9f" ns2:_="" ns3:_="">
    <xsd:import namespace="8cb45e2b-cabf-4cc0-9f00-e72f0b447b06"/>
    <xsd:import namespace="162cfcd4-8cf0-4e82-80c5-9e43bd7d7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45e2b-cabf-4cc0-9f00-e72f0b447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b09f5f-bb09-4671-a415-1b43de82a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cfcd4-8cf0-4e82-80c5-9e43bd7d75c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65ab976-2bca-4d02-8151-2c405a304dee}" ma:internalName="TaxCatchAll" ma:showField="CatchAllData" ma:web="162cfcd4-8cf0-4e82-80c5-9e43bd7d7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b45e2b-cabf-4cc0-9f00-e72f0b447b06">
      <Terms xmlns="http://schemas.microsoft.com/office/infopath/2007/PartnerControls"/>
    </lcf76f155ced4ddcb4097134ff3c332f>
    <TaxCatchAll xmlns="162cfcd4-8cf0-4e82-80c5-9e43bd7d75c8" xsi:nil="true"/>
  </documentManagement>
</p:properties>
</file>

<file path=customXml/itemProps1.xml><?xml version="1.0" encoding="utf-8"?>
<ds:datastoreItem xmlns:ds="http://schemas.openxmlformats.org/officeDocument/2006/customXml" ds:itemID="{3E503CAD-08AC-4FFC-BEA4-20EB55A5733A}"/>
</file>

<file path=customXml/itemProps2.xml><?xml version="1.0" encoding="utf-8"?>
<ds:datastoreItem xmlns:ds="http://schemas.openxmlformats.org/officeDocument/2006/customXml" ds:itemID="{C4AD8967-40A6-484C-B06E-EED8C889ABE3}"/>
</file>

<file path=customXml/itemProps3.xml><?xml version="1.0" encoding="utf-8"?>
<ds:datastoreItem xmlns:ds="http://schemas.openxmlformats.org/officeDocument/2006/customXml" ds:itemID="{C04CF91A-1A4A-4D58-B839-0367AEA5EE5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6029</TotalTime>
  <Words>2083</Words>
  <Application>Microsoft Office PowerPoint</Application>
  <PresentationFormat>Widescreen</PresentationFormat>
  <Paragraphs>480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Connecting Commercial Talent to Actionable Results</vt:lpstr>
      <vt:lpstr>Seller productivity is a significant challenge in the current business environment</vt:lpstr>
      <vt:lpstr>PowerPoint Presentation</vt:lpstr>
      <vt:lpstr>SBI conducted an advanced analysis to understand winning behaviors</vt:lpstr>
      <vt:lpstr>Four distinct approaches appear among sellers</vt:lpstr>
      <vt:lpstr>Four distinct approaches appear among sellers</vt:lpstr>
      <vt:lpstr>Four distinct approaches appear among sellers</vt:lpstr>
      <vt:lpstr>Four distinct approaches appear among sellers</vt:lpstr>
      <vt:lpstr>Narrowing is most prevalent among today’s sellers</vt:lpstr>
      <vt:lpstr>Narrowing is extending sales cycles</vt:lpstr>
      <vt:lpstr>Provoking is extending sales cycles too</vt:lpstr>
      <vt:lpstr>Focusing on Translating and Anticipating accelerates deals</vt:lpstr>
      <vt:lpstr>Focusing on Translating and Anticipating accelerates deals … and leads to larger sales price</vt:lpstr>
      <vt:lpstr>Sales managers are over-indexing on the wrong approaches, costing sales productivity</vt:lpstr>
      <vt:lpstr>PowerPoint Presentation</vt:lpstr>
      <vt:lpstr>Talent Assessments baseline the Commercial Talent Strategy and provide a foundation to recruit, ramp, and retain sellers</vt:lpstr>
      <vt:lpstr>Similar to ACME, it’s important to understand why to conduct a Talent Assessment prior to starting the journey</vt:lpstr>
      <vt:lpstr>Step 1: Assess the performance of quota bearing reps compared to best practice</vt:lpstr>
      <vt:lpstr>Step 2: Identify strengths and opportunities by role to develop career progression and learning</vt:lpstr>
      <vt:lpstr>Step 3: Correlate attainment and competencies with tenure to trend top performers</vt:lpstr>
      <vt:lpstr>Step 4: Understand top performers (A Players) to help emulate winning competencies and behaviors within B &amp; C Players</vt:lpstr>
      <vt:lpstr>Step 5: Identify the most effective sales approaches and their distribution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Kurey</dc:creator>
  <cp:lastModifiedBy>Bryan Kurey</cp:lastModifiedBy>
  <cp:revision>16</cp:revision>
  <dcterms:created xsi:type="dcterms:W3CDTF">2023-05-01T19:55:20Z</dcterms:created>
  <dcterms:modified xsi:type="dcterms:W3CDTF">2023-06-22T22:11:52Z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0x01010011B4DD5FFB695C45A18BC2689F29252A</vt:lpwstr>
  </property>
</Properties>
</file>