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Override4.xml" ContentType="application/vnd.openxmlformats-officedocument.themeOverride+xml"/>
  <Override PartName="/ppt/charts/chart3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style5.xml" ContentType="application/vnd.ms-office.chartstyle+xml"/>
  <Override PartName="/ppt/charts/style2.xml" ContentType="application/vnd.ms-office.chartstyle+xml"/>
  <Override PartName="/ppt/charts/style7.xml" ContentType="application/vnd.ms-office.chartstyle+xml"/>
  <Override PartName="/ppt/charts/chart2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6.xml" ContentType="application/vnd.ms-office.chartstyle+xml"/>
  <Override PartName="/ppt/metadata" ContentType="application/binary"/>
  <Override PartName="/ppt/charts/colors2.xml" ContentType="application/vnd.ms-office.chartcolorstyle+xml"/>
  <Override PartName="/ppt/charts/colors7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7.xml" ContentType="application/vnd.openxmlformats-officedocument.drawingml.chart+xml"/>
  <Override PartName="/ppt/charts/colors6.xml" ContentType="application/vnd.ms-office.chartcolorstyle+xml"/>
  <Override PartName="/ppt/charts/style4.xml" ContentType="application/vnd.ms-office.chartstyle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5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j+9BK/k/9Gt4Da27biNvNvWSG1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57" orient="horz"/>
        <p:guide pos="384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8" Type="http://schemas.openxmlformats.org/officeDocument/2006/relationships/slide" Target="slides/slide2.xml"/><Relationship Id="rId3" Type="http://schemas.openxmlformats.org/officeDocument/2006/relationships/presProps" Target="presProps.xml"/><Relationship Id="rId21" Type="http://schemas.openxmlformats.org/officeDocument/2006/relationships/customXml" Target="../customXml/item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7" Type="http://schemas.openxmlformats.org/officeDocument/2006/relationships/slide" Target="slides/slide1.xml"/><Relationship Id="rId20" Type="http://customschemas.google.com/relationships/presentationmetadata" Target="metadata"/><Relationship Id="rId2" Type="http://schemas.openxmlformats.org/officeDocument/2006/relationships/viewProps" Target="viewProps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1" Type="http://schemas.openxmlformats.org/officeDocument/2006/relationships/theme" Target="theme/theme3.xml"/><Relationship Id="rId6" Type="http://schemas.openxmlformats.org/officeDocument/2006/relationships/notesMaster" Target="notesMasters/notesMaster1.xml"/><Relationship Id="rId15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23" Type="http://schemas.openxmlformats.org/officeDocument/2006/relationships/customXml" Target="../customXml/item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ustomXml" Target="../customXml/item2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oleObject" Target="file:///G:\Shared%20drives\Research%20Team\CEO%20White%20Paper\Content\Pete%20GAB%20Charts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G:\My%20Drive\Events\Growth%20Advisory%20Boards\Bob%20GAB%20Charts.xlsx" TargetMode="External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themeOverride" Target="../theme/themeOverride3.xml"/><Relationship Id="rId4" Type="http://schemas.openxmlformats.org/officeDocument/2006/relationships/oleObject" Target="file:///G:\My%20Drive\Events\Growth%20Advisory%20Boards\Bob%20GAB%20Charts.xlsx" TargetMode="External"/></Relationships>
</file>

<file path=ppt/charts/_rels/chart4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Office_Excel_Binary_Worksheet1.xlsb"/></Relationships>
</file>

<file path=ppt/charts/_rels/chart5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themeOverride" Target="../theme/themeOverride1.xml"/><Relationship Id="rId4" Type="http://schemas.openxmlformats.org/officeDocument/2006/relationships/oleObject" Target="file:///G:\My%20Drive\Events\Growth%20Advisory%20Boards\Bob%20GAB%20Charts.xlsx" TargetMode="External"/></Relationships>
</file>

<file path=ppt/charts/_rels/chart6.xml.rels><?xml version="1.0" encoding="UTF-8" standalone="yes"?>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themeOverride" Target="../theme/themeOverride2.xml"/><Relationship Id="rId4" Type="http://schemas.openxmlformats.org/officeDocument/2006/relationships/oleObject" Target="file:///G:\My%20Drive\Events\Growth%20Advisory%20Boards\Bob%20GAB%20Charts.xlsx" TargetMode="External"/><Relationship Id="rId5" Type="http://schemas.openxmlformats.org/officeDocument/2006/relationships/chartUserShapes" Target="../drawings/drawing2.xml"/></Relationships>
</file>

<file path=ppt/charts/_rels/chart7.xml.rels><?xml version="1.0" encoding="UTF-8" standalone="yes"?>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/C:\Users\nick.toman_salesbenc\Downloads\22CEO_%25ONLY_NOTSTAT_21062022.xlsx" TargetMode="External"/></Relationships>
</file>

<file path=ppt/charts/_rels/chart8.xml.rels><?xml version="1.0" encoding="UTF-8" standalone="yes"?>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themeOverride" Target="../theme/themeOverride4.xml"/><Relationship Id="rId4" Type="http://schemas.openxmlformats.org/officeDocument/2006/relationships/oleObject" Target="file:///G:\My%20Drive\Events\Growth%20Advisory%20Boards\Bob%20GAB%20Charts.xlsx" TargetMode="External"/></Relationships>
</file>

<file path=ppt/charts/_rels/chart9.xml.rels><?xml version="1.0" encoding="UTF-8" standalone="yes"?>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oleObject" Target="file:///G:\My%20Drive\Events\Growth%20Advisory%20Boards\Bob%20GAB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511035870637285"/>
          <c:y val="8.8389776520653385E-2"/>
          <c:w val="0.32977907842533177"/>
          <c:h val="0.82322044695869323"/>
        </c:manualLayout>
      </c:layout>
      <c:pieChart>
        <c:varyColors val="1"/>
        <c:ser>
          <c:idx val="0"/>
          <c:order val="0"/>
          <c:spPr>
            <a:solidFill>
              <a:srgbClr val="7AC3F8"/>
            </a:solidFill>
            <a:ln w="6350"/>
          </c:spPr>
          <c:dPt>
            <c:idx val="0"/>
            <c:bubble3D val="0"/>
            <c:spPr>
              <a:solidFill>
                <a:srgbClr val="03327C"/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47-43B6-856F-FEEA9D6A2198}"/>
              </c:ext>
            </c:extLst>
          </c:dPt>
          <c:dPt>
            <c:idx val="1"/>
            <c:bubble3D val="0"/>
            <c:spPr>
              <a:solidFill>
                <a:srgbClr val="03327C"/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47-43B6-856F-FEEA9D6A2198}"/>
              </c:ext>
            </c:extLst>
          </c:dPt>
          <c:dPt>
            <c:idx val="2"/>
            <c:bubble3D val="0"/>
            <c:spPr>
              <a:solidFill>
                <a:srgbClr val="7AC3F8"/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47-43B6-856F-FEEA9D6A2198}"/>
              </c:ext>
            </c:extLst>
          </c:dPt>
          <c:dPt>
            <c:idx val="3"/>
            <c:bubble3D val="0"/>
            <c:explosion val="1"/>
            <c:spPr>
              <a:solidFill>
                <a:srgbClr val="7AC3F8"/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47-43B6-856F-FEEA9D6A2198}"/>
              </c:ext>
            </c:extLst>
          </c:dPt>
          <c:dPt>
            <c:idx val="4"/>
            <c:bubble3D val="0"/>
            <c:spPr>
              <a:solidFill>
                <a:srgbClr val="7AC3F8"/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847-43B6-856F-FEEA9D6A2198}"/>
              </c:ext>
            </c:extLst>
          </c:dPt>
          <c:dLbls>
            <c:dLbl>
              <c:idx val="0"/>
              <c:layout>
                <c:manualLayout>
                  <c:x val="8.741713322769995E-2"/>
                  <c:y val="5.2081135489131819E-2"/>
                </c:manualLayout>
              </c:layout>
              <c:tx>
                <c:rich>
                  <a:bodyPr rot="0" spcFirstLastPara="1" vertOverflow="ellipsis" vert="horz" wrap="square" lIns="0" tIns="0" rIns="0" bIns="0" anchor="ctr" anchorCtr="0">
                    <a:noAutofit/>
                  </a:bodyPr>
                  <a:lstStyle/>
                  <a:p>
                    <a:pPr algn="r">
                      <a:defRPr sz="105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7B974C1-DB06-42DA-B4CA-217BF3B3E609}" type="CATEGORYNAME">
                      <a:rPr lang="en-US">
                        <a:solidFill>
                          <a:schemeClr val="tx1"/>
                        </a:solidFill>
                      </a:rPr>
                      <a:pPr algn="r">
                        <a:defRPr sz="105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, </a:t>
                    </a:r>
                    <a:fld id="{68F692CE-10F1-4C55-A335-0377F05FDD83}" type="VALUE">
                      <a:rPr lang="en-US" b="1" baseline="0">
                        <a:solidFill>
                          <a:schemeClr val="tx1"/>
                        </a:solidFill>
                      </a:rPr>
                      <a:pPr algn="r">
                        <a:defRPr sz="105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1237223291690419"/>
                      <c:h val="0.1590862064572025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847-43B6-856F-FEEA9D6A2198}"/>
                </c:ext>
              </c:extLst>
            </c:dLbl>
            <c:dLbl>
              <c:idx val="1"/>
              <c:layout>
                <c:manualLayout>
                  <c:x val="4.269628076184246E-2"/>
                  <c:y val="0.11893000025482252"/>
                </c:manualLayout>
              </c:layout>
              <c:tx>
                <c:rich>
                  <a:bodyPr rot="0" spcFirstLastPara="1" vertOverflow="ellipsis" vert="horz" wrap="square" lIns="0" tIns="0" rIns="0" bIns="0" anchor="ctr" anchorCtr="0">
                    <a:noAutofit/>
                  </a:bodyPr>
                  <a:lstStyle/>
                  <a:p>
                    <a:pPr algn="r">
                      <a:defRPr sz="105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1B29D07F-577D-477A-A4A0-53E2EF6B2540}" type="CATEGORYNAME">
                      <a:rPr lang="en-US" dirty="0"/>
                      <a:pPr algn="r">
                        <a:defRPr sz="105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; </a:t>
                    </a:r>
                    <a:fld id="{2785F89A-9769-430C-A5B2-641735F1332D}" type="VALUE">
                      <a:rPr lang="en-US" b="1" baseline="0" dirty="0"/>
                      <a:pPr algn="r">
                        <a:defRPr sz="105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941054573911005"/>
                      <c:h val="0.171835996228626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847-43B6-856F-FEEA9D6A2198}"/>
                </c:ext>
              </c:extLst>
            </c:dLbl>
            <c:dLbl>
              <c:idx val="2"/>
              <c:layout>
                <c:manualLayout>
                  <c:x val="0.11691883726518572"/>
                  <c:y val="-6.2505414978467497E-2"/>
                </c:manualLayout>
              </c:layout>
              <c:tx>
                <c:rich>
                  <a:bodyPr rot="0" spcFirstLastPara="1" vertOverflow="ellipsis" vert="horz" wrap="square" lIns="0" tIns="0" rIns="0" bIns="0" anchor="ctr" anchorCtr="0">
                    <a:spAutoFit/>
                  </a:bodyPr>
                  <a:lstStyle/>
                  <a:p>
                    <a:pPr algn="r">
                      <a:defRPr sz="105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8AE73D6-E13E-4E15-B9A6-8BE95CCCDC65}" type="CATEGORYNAME">
                      <a:rPr lang="en-US">
                        <a:solidFill>
                          <a:schemeClr val="tx1"/>
                        </a:solidFill>
                      </a:rPr>
                      <a:pPr algn="r">
                        <a:defRPr sz="105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, </a:t>
                    </a:r>
                    <a:fld id="{604CC7AD-08FD-4E3D-AF3E-AA858EEDCBEE}" type="VALUE">
                      <a:rPr lang="en-US" b="1" baseline="0">
                        <a:solidFill>
                          <a:schemeClr val="tx1"/>
                        </a:solidFill>
                      </a:rPr>
                      <a:pPr algn="r">
                        <a:defRPr sz="105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2239544210722348"/>
                      <c:h val="0.184781155928514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847-43B6-856F-FEEA9D6A2198}"/>
                </c:ext>
              </c:extLst>
            </c:dLbl>
            <c:dLbl>
              <c:idx val="3"/>
              <c:layout>
                <c:manualLayout>
                  <c:x val="-6.100858439635342E-2"/>
                  <c:y val="-0.10682822414188518"/>
                </c:manualLayout>
              </c:layout>
              <c:tx>
                <c:rich>
                  <a:bodyPr rot="0" spcFirstLastPara="1" vertOverflow="ellipsis" vert="horz" wrap="square" lIns="0" tIns="0" rIns="0" bIns="0" anchor="ctr" anchorCtr="0">
                    <a:spAutoFit/>
                  </a:bodyPr>
                  <a:lstStyle/>
                  <a:p>
                    <a:pPr algn="l">
                      <a:defRPr sz="105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0E40F17-A7D5-4933-ABCB-6947CFE73597}" type="CATEGORYNAME">
                      <a:rPr lang="en-US" sz="1050">
                        <a:solidFill>
                          <a:schemeClr val="tx1"/>
                        </a:solidFill>
                      </a:rPr>
                      <a:pPr algn="l">
                        <a:defRPr sz="105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050" baseline="0" dirty="0">
                        <a:solidFill>
                          <a:schemeClr val="tx1"/>
                        </a:solidFill>
                      </a:rPr>
                      <a:t>, </a:t>
                    </a:r>
                    <a:fld id="{051EEA4F-8C9D-4808-8F11-E340D098DE17}" type="VALUE">
                      <a:rPr lang="en-US" sz="1050" b="1" baseline="0">
                        <a:solidFill>
                          <a:schemeClr val="tx1"/>
                        </a:solidFill>
                      </a:rPr>
                      <a:pPr algn="l">
                        <a:defRPr sz="105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 sz="105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94799791673169"/>
                      <c:h val="0.184780980047396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847-43B6-856F-FEEA9D6A2198}"/>
                </c:ext>
              </c:extLst>
            </c:dLbl>
            <c:dLbl>
              <c:idx val="4"/>
              <c:layout>
                <c:manualLayout>
                  <c:x val="-0.11899444944981424"/>
                  <c:y val="4.26450577172999E-2"/>
                </c:manualLayout>
              </c:layout>
              <c:tx>
                <c:rich>
                  <a:bodyPr rot="0" spcFirstLastPara="1" vertOverflow="ellipsis" vert="horz" wrap="square" lIns="0" tIns="0" rIns="0" bIns="0" anchor="ctr" anchorCtr="0">
                    <a:noAutofit/>
                  </a:bodyPr>
                  <a:lstStyle/>
                  <a:p>
                    <a:pPr algn="l">
                      <a:defRPr sz="105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F9DAE95-BBD4-4931-A151-084991C77739}" type="CATEGORYNAME">
                      <a:rPr lang="en-US" dirty="0"/>
                      <a:pPr algn="l">
                        <a:defRPr sz="105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; </a:t>
                    </a:r>
                    <a:fld id="{44FE5E05-C278-490E-B696-1CACA419F978}" type="VALUE">
                      <a:rPr lang="en-US" b="1" baseline="0" dirty="0"/>
                      <a:pPr algn="l">
                        <a:defRPr sz="105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7997418576652489"/>
                      <c:h val="0.160788930509899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847-43B6-856F-FEEA9D6A21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'[1]macro Charts'!$A$1:$A$5</c:f>
              <c:strCache>
                <c:ptCount val="5"/>
                <c:pt idx="0">
                  <c:v>Demand is somewhat slowing</c:v>
                </c:pt>
                <c:pt idx="1">
                  <c:v>Demand is significantly slowing</c:v>
                </c:pt>
                <c:pt idx="2">
                  <c:v>Demand appears consistent</c:v>
                </c:pt>
                <c:pt idx="3">
                  <c:v>Demand is somewhat accelerating</c:v>
                </c:pt>
                <c:pt idx="4">
                  <c:v>Demand is significantly accelerating</c:v>
                </c:pt>
              </c:strCache>
            </c:strRef>
          </c:cat>
          <c:val>
            <c:numRef>
              <c:f>'[1]macro Charts'!$B$1:$B$5</c:f>
              <c:numCache>
                <c:formatCode>0%</c:formatCode>
                <c:ptCount val="5"/>
                <c:pt idx="0">
                  <c:v>0.16</c:v>
                </c:pt>
                <c:pt idx="1">
                  <c:v>0.02</c:v>
                </c:pt>
                <c:pt idx="2">
                  <c:v>0.33</c:v>
                </c:pt>
                <c:pt idx="3">
                  <c:v>0.33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847-43B6-856F-FEEA9D6A219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065736069872293"/>
          <c:y val="7.4410382058826968E-2"/>
          <c:w val="0.34164441410927976"/>
          <c:h val="0.79758080210079607"/>
        </c:manualLayout>
      </c:layout>
      <c:pieChart>
        <c:varyColors val="1"/>
        <c:ser>
          <c:idx val="0"/>
          <c:order val="0"/>
          <c:spPr>
            <a:ln w="6350"/>
          </c:spPr>
          <c:dPt>
            <c:idx val="0"/>
            <c:bubble3D val="0"/>
            <c:spPr>
              <a:solidFill>
                <a:srgbClr val="03327C"/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3E-4DB2-A681-F6BF8157742E}"/>
              </c:ext>
            </c:extLst>
          </c:dPt>
          <c:dPt>
            <c:idx val="1"/>
            <c:bubble3D val="0"/>
            <c:spPr>
              <a:solidFill>
                <a:srgbClr val="7AC3F8"/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3E-4DB2-A681-F6BF8157742E}"/>
              </c:ext>
            </c:extLst>
          </c:dPt>
          <c:dPt>
            <c:idx val="2"/>
            <c:bubble3D val="0"/>
            <c:spPr>
              <a:solidFill>
                <a:srgbClr val="7AC3F8"/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73E-4DB2-A681-F6BF8157742E}"/>
              </c:ext>
            </c:extLst>
          </c:dPt>
          <c:dLbls>
            <c:dLbl>
              <c:idx val="0"/>
              <c:layout>
                <c:manualLayout>
                  <c:x val="5.1115466769402713E-2"/>
                  <c:y val="-0.146372961629992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E85FAC9-B6DE-4409-941E-6DC3D95435B0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 sz="1200" b="1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8E247C19-BA38-4B86-84D1-7B8AD52C2B9A}" type="VALU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 sz="1200"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73E-4DB2-A681-F6BF8157742E}"/>
                </c:ext>
              </c:extLst>
            </c:dLbl>
            <c:dLbl>
              <c:idx val="1"/>
              <c:layout>
                <c:manualLayout>
                  <c:x val="-0.15863930850822364"/>
                  <c:y val="8.79000246187031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3E-4DB2-A681-F6BF8157742E}"/>
                </c:ext>
              </c:extLst>
            </c:dLbl>
            <c:dLbl>
              <c:idx val="2"/>
              <c:layout>
                <c:manualLayout>
                  <c:x val="-0.27525854411831463"/>
                  <c:y val="-2.035146129588164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3E-4DB2-A681-F6BF815774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'BOD all Q''s'!$A$83:$A$85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</c:v>
                </c:pt>
              </c:strCache>
            </c:strRef>
          </c:cat>
          <c:val>
            <c:numRef>
              <c:f>'BOD all Q''s'!$B$83:$B$85</c:f>
              <c:numCache>
                <c:formatCode>0%</c:formatCode>
                <c:ptCount val="3"/>
                <c:pt idx="0">
                  <c:v>0.65</c:v>
                </c:pt>
                <c:pt idx="1">
                  <c:v>0.28999999999999998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3E-4DB2-A681-F6BF8157742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478228470652519E-2"/>
          <c:y val="5.0422054613906739E-2"/>
          <c:w val="0.90797646512497088"/>
          <c:h val="0.793069634363241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'G:\My Drive\Misc\CEO Survey Misc\[Copy of Growth Approach Chart Macro SM v2.xlsx]YoY Changes'!$B$1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9455776944568571E-3"/>
                  <c:y val="-1.0633485712283309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42-E343-8B0E-41C744BD6BD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'[3]YoY Changes'!$A$2:$A$5</c:f>
              <c:strCache>
                <c:ptCount val="4"/>
                <c:pt idx="0">
                  <c:v>Focused</c:v>
                </c:pt>
                <c:pt idx="1">
                  <c:v>Hedged</c:v>
                </c:pt>
                <c:pt idx="2">
                  <c:v>Innovative</c:v>
                </c:pt>
                <c:pt idx="3">
                  <c:v>Agile</c:v>
                </c:pt>
              </c:strCache>
            </c:strRef>
          </c:cat>
          <c:val>
            <c:numRef>
              <c:f>'[3]YoY Changes'!$B$2:$B$5</c:f>
              <c:numCache>
                <c:formatCode>General</c:formatCode>
                <c:ptCount val="4"/>
                <c:pt idx="0">
                  <c:v>0.41</c:v>
                </c:pt>
                <c:pt idx="1">
                  <c:v>0.05</c:v>
                </c:pt>
                <c:pt idx="2">
                  <c:v>0.24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42-E343-8B0E-41C744BD6BDE}"/>
            </c:ext>
          </c:extLst>
        </c:ser>
        <c:ser>
          <c:idx val="1"/>
          <c:order val="1"/>
          <c:tx>
            <c:strRef>
              <c:f>'G:\My Drive\Misc\CEO Survey Misc\[Copy of Growth Approach Chart Macro SM v2.xlsx]YoY Changes'!$C$1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16970099047528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42-E343-8B0E-41C744BD6BDE}"/>
                </c:ext>
              </c:extLst>
            </c:dLbl>
            <c:dLbl>
              <c:idx val="2"/>
              <c:layout>
                <c:manualLayout>
                  <c:x val="1.347142115437212E-3"/>
                  <c:y val="-2.30795737209361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42-E343-8B0E-41C744BD6BDE}"/>
                </c:ext>
              </c:extLst>
            </c:dLbl>
            <c:dLbl>
              <c:idx val="3"/>
              <c:layout>
                <c:manualLayout>
                  <c:x val="1.4791835137804476E-2"/>
                  <c:y val="5.97769063904433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866159433860503E-2"/>
                      <c:h val="6.61365473685843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942-E343-8B0E-41C744BD6BD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'[3]YoY Changes'!$A$2:$A$5</c:f>
              <c:strCache>
                <c:ptCount val="4"/>
                <c:pt idx="0">
                  <c:v>Focused</c:v>
                </c:pt>
                <c:pt idx="1">
                  <c:v>Hedged</c:v>
                </c:pt>
                <c:pt idx="2">
                  <c:v>Innovative</c:v>
                </c:pt>
                <c:pt idx="3">
                  <c:v>Agile</c:v>
                </c:pt>
              </c:strCache>
            </c:strRef>
          </c:cat>
          <c:val>
            <c:numRef>
              <c:f>'[3]YoY Changes'!$C$2:$C$5</c:f>
              <c:numCache>
                <c:formatCode>General</c:formatCode>
                <c:ptCount val="4"/>
                <c:pt idx="0">
                  <c:v>0.24</c:v>
                </c:pt>
                <c:pt idx="1">
                  <c:v>0.23</c:v>
                </c:pt>
                <c:pt idx="2">
                  <c:v>0.25</c:v>
                </c:pt>
                <c:pt idx="3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942-E343-8B0E-41C744BD6B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8072271"/>
        <c:axId val="8066863"/>
      </c:barChart>
      <c:catAx>
        <c:axId val="80722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66863"/>
        <c:crosses val="autoZero"/>
        <c:auto val="1"/>
        <c:lblAlgn val="ctr"/>
        <c:lblOffset val="100"/>
        <c:noMultiLvlLbl val="0"/>
      </c:catAx>
      <c:valAx>
        <c:axId val="8066863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 w="3175"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72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056894451167629"/>
          <c:y val="8.8178367601831925E-2"/>
          <c:w val="0.2188619257649152"/>
          <c:h val="5.93237158430748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467248908296942E-2"/>
          <c:y val="3.857566765578635E-2"/>
          <c:w val="0.96506550218340614"/>
          <c:h val="0.92284866468842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7AC3F8"/>
            </a:solidFill>
            <a:ln>
              <a:noFill/>
            </a:ln>
          </c:spPr>
          <c:invertIfNegative val="0"/>
          <c:val>
            <c:numRef>
              <c:f>Sheet1!$A$1:$C$1</c:f>
              <c:numCache>
                <c:formatCode>General</c:formatCode>
                <c:ptCount val="3"/>
                <c:pt idx="0">
                  <c:v>38</c:v>
                </c:pt>
                <c:pt idx="1">
                  <c:v>16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A8-4577-AA97-8036226ABFA9}"/>
            </c:ext>
          </c:extLst>
        </c:ser>
        <c:ser>
          <c:idx val="1"/>
          <c:order val="1"/>
          <c:spPr>
            <a:solidFill>
              <a:srgbClr val="03327C"/>
            </a:solidFill>
            <a:ln>
              <a:noFill/>
            </a:ln>
          </c:spPr>
          <c:invertIfNegative val="0"/>
          <c:val>
            <c:numRef>
              <c:f>Sheet1!$A$2:$C$2</c:f>
              <c:numCache>
                <c:formatCode>General</c:formatCode>
                <c:ptCount val="3"/>
                <c:pt idx="0">
                  <c:v>54</c:v>
                </c:pt>
                <c:pt idx="1">
                  <c:v>28.999999999999996</c:v>
                </c:pt>
                <c:pt idx="2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A8-4577-AA97-8036226ABF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76345839"/>
        <c:axId val="1"/>
      </c:barChart>
      <c:catAx>
        <c:axId val="97634583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76345839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137600384694799"/>
          <c:y val="1.0452082084962023E-2"/>
          <c:w val="0.52569573113745771"/>
          <c:h val="0.9547286076302022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'BOD all Q''s'!$B$109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8792864-F034-4D23-A29A-7C309300C28C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 Strongly Agree to Agree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A8B-9A48-86FD-AD7C17F92AD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F6D8473-5764-40D9-AFDA-AC5BF50E3C7C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 Strongly Agree to Agree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A8B-9A48-86FD-AD7C17F92AD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EB00CFE-9148-4B70-AFBB-313B63FC9C5A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 Strongly Agree to Agree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A8B-9A48-86FD-AD7C17F92A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'BOD all Q''s'!$A$110:$A$112</c:f>
              <c:strCache>
                <c:ptCount val="3"/>
                <c:pt idx="0">
                  <c:v>Increase and/or optimize pricing structure to align to willingness to pay</c:v>
                </c:pt>
                <c:pt idx="1">
                  <c:v>Improve the amount of customers and overall $ retained</c:v>
                </c:pt>
                <c:pt idx="2">
                  <c:v>Optimize go-to-market model</c:v>
                </c:pt>
              </c:strCache>
            </c:strRef>
          </c:cat>
          <c:val>
            <c:numRef>
              <c:f>'BOD all Q''s'!$B$110:$B$112</c:f>
              <c:numCache>
                <c:formatCode>0%</c:formatCode>
                <c:ptCount val="3"/>
                <c:pt idx="0">
                  <c:v>0.52</c:v>
                </c:pt>
                <c:pt idx="1">
                  <c:v>0.55000000000000004</c:v>
                </c:pt>
                <c:pt idx="2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8B-9A48-86FD-AD7C17F92ADA}"/>
            </c:ext>
          </c:extLst>
        </c:ser>
        <c:ser>
          <c:idx val="1"/>
          <c:order val="1"/>
          <c:tx>
            <c:strRef>
              <c:f>'BOD all Q''s'!$C$109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'BOD all Q''s'!$A$110:$A$112</c:f>
              <c:strCache>
                <c:ptCount val="3"/>
                <c:pt idx="0">
                  <c:v>Increase and/or optimize pricing structure to align to willingness to pay</c:v>
                </c:pt>
                <c:pt idx="1">
                  <c:v>Improve the amount of customers and overall $ retained</c:v>
                </c:pt>
                <c:pt idx="2">
                  <c:v>Optimize go-to-market model</c:v>
                </c:pt>
              </c:strCache>
            </c:strRef>
          </c:cat>
          <c:val>
            <c:numRef>
              <c:f>'BOD all Q''s'!$C$110:$C$112</c:f>
              <c:numCache>
                <c:formatCode>0%</c:formatCode>
                <c:ptCount val="3"/>
                <c:pt idx="0">
                  <c:v>0.48</c:v>
                </c:pt>
                <c:pt idx="1">
                  <c:v>0.44999999999999996</c:v>
                </c:pt>
                <c:pt idx="2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8B-9A48-86FD-AD7C17F92A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1"/>
        <c:overlap val="100"/>
        <c:axId val="2030937136"/>
        <c:axId val="2030935888"/>
      </c:barChart>
      <c:catAx>
        <c:axId val="2030937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0935888"/>
        <c:crosses val="autoZero"/>
        <c:auto val="1"/>
        <c:lblAlgn val="ctr"/>
        <c:lblOffset val="100"/>
        <c:noMultiLvlLbl val="0"/>
      </c:catAx>
      <c:valAx>
        <c:axId val="2030935888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2030937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r"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381774479052031"/>
          <c:y val="4.6605318010403296E-2"/>
          <c:w val="0.51155308364242269"/>
          <c:h val="0.9067893639791934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'BOD all Q''s'!$U$34</c:f>
              <c:strCache>
                <c:ptCount val="1"/>
                <c:pt idx="0">
                  <c:v>Agreement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 dirty="0"/>
                      <a:t>63%Somewhat Agree to Strongly Agree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A90-7A4D-833C-9E3F2DC1DEF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 dirty="0"/>
                      <a:t>72% Somewhat Agree to Strongly Agree</a:t>
                    </a:r>
                    <a:endParaRPr lang="en-US" b="1" baseline="0" dirty="0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A90-7A4D-833C-9E3F2DC1DEF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55% Somewhat Agree to Strongly Agree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A90-7A4D-833C-9E3F2DC1DE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'BOD all Q''s'!$T$35:$T$37</c:f>
              <c:strCache>
                <c:ptCount val="3"/>
                <c:pt idx="0">
                  <c:v>Struggling to hire sales roles</c:v>
                </c:pt>
                <c:pt idx="1">
                  <c:v>Growth rates are negatively impacted by an inability to hire sufficient levels of sales talent</c:v>
                </c:pt>
                <c:pt idx="2">
                  <c:v>Adding headcount is a more viable strategy for growth as compared to increasing existing headcount productivity</c:v>
                </c:pt>
              </c:strCache>
            </c:strRef>
          </c:cat>
          <c:val>
            <c:numRef>
              <c:f>'BOD all Q''s'!$U$35:$U$37</c:f>
              <c:numCache>
                <c:formatCode>0%</c:formatCode>
                <c:ptCount val="3"/>
                <c:pt idx="0">
                  <c:v>0.63</c:v>
                </c:pt>
                <c:pt idx="1">
                  <c:v>0.72</c:v>
                </c:pt>
                <c:pt idx="2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90-7A4D-833C-9E3F2DC1DEF0}"/>
            </c:ext>
          </c:extLst>
        </c:ser>
        <c:ser>
          <c:idx val="1"/>
          <c:order val="1"/>
          <c:tx>
            <c:strRef>
              <c:f>'BOD all Q''s'!$V$34</c:f>
              <c:strCache>
                <c:ptCount val="1"/>
                <c:pt idx="0">
                  <c:v>Disagrement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'BOD all Q''s'!$T$35:$T$37</c:f>
              <c:strCache>
                <c:ptCount val="3"/>
                <c:pt idx="0">
                  <c:v>Struggling to hire sales roles</c:v>
                </c:pt>
                <c:pt idx="1">
                  <c:v>Growth rates are negatively impacted by an inability to hire sufficient levels of sales talent</c:v>
                </c:pt>
                <c:pt idx="2">
                  <c:v>Adding headcount is a more viable strategy for growth as compared to increasing existing headcount productivity</c:v>
                </c:pt>
              </c:strCache>
            </c:strRef>
          </c:cat>
          <c:val>
            <c:numRef>
              <c:f>'BOD all Q''s'!$V$35:$V$37</c:f>
              <c:numCache>
                <c:formatCode>0%</c:formatCode>
                <c:ptCount val="3"/>
                <c:pt idx="0">
                  <c:v>0.37</c:v>
                </c:pt>
                <c:pt idx="1">
                  <c:v>0.28000000000000003</c:v>
                </c:pt>
                <c:pt idx="2">
                  <c:v>0.44999999999999996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90-7A4D-833C-9E3F2DC1DEF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1967638000"/>
        <c:axId val="1967628848"/>
      </c:barChart>
      <c:catAx>
        <c:axId val="1967638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7628848"/>
        <c:crosses val="autoZero"/>
        <c:auto val="1"/>
        <c:lblAlgn val="ctr"/>
        <c:lblOffset val="100"/>
        <c:noMultiLvlLbl val="0"/>
      </c:catAx>
      <c:valAx>
        <c:axId val="1967628848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19676380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765856251632826E-2"/>
          <c:y val="0.24153440914407431"/>
          <c:w val="0.87656463210725299"/>
          <c:h val="0.441900441301359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banner1!$AA$1202</c:f>
              <c:strCache>
                <c:ptCount val="1"/>
                <c:pt idx="0">
                  <c:v>  5 - High Confidence</c:v>
                </c:pt>
              </c:strCache>
            </c:strRef>
          </c:tx>
          <c:spPr>
            <a:solidFill>
              <a:srgbClr val="7AC3F8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AC3F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EA-46CF-BA05-421CA62941C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2EA-46CF-BA05-421CA62941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banner1!$AB$1202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EA-46CF-BA05-421CA62941C6}"/>
            </c:ext>
          </c:extLst>
        </c:ser>
        <c:ser>
          <c:idx val="1"/>
          <c:order val="1"/>
          <c:tx>
            <c:strRef>
              <c:f>banner1!$AA$1203</c:f>
              <c:strCache>
                <c:ptCount val="1"/>
                <c:pt idx="0">
                  <c:v>  4</c:v>
                </c:pt>
              </c:strCache>
            </c:strRef>
          </c:tx>
          <c:spPr>
            <a:solidFill>
              <a:srgbClr val="7AC3F8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banner1!$AB$1203</c:f>
              <c:numCache>
                <c:formatCode>0%</c:formatCode>
                <c:ptCount val="1"/>
                <c:pt idx="0">
                  <c:v>0.21666666666666667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EA-46CF-BA05-421CA62941C6}"/>
            </c:ext>
          </c:extLst>
        </c:ser>
        <c:ser>
          <c:idx val="2"/>
          <c:order val="2"/>
          <c:tx>
            <c:strRef>
              <c:f>banner1!$AA$1204</c:f>
              <c:strCache>
                <c:ptCount val="1"/>
                <c:pt idx="0">
                  <c:v>3 - Medium Confidence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banner1!$AB$1204</c:f>
              <c:numCache>
                <c:formatCode>0%</c:formatCode>
                <c:ptCount val="1"/>
                <c:pt idx="0">
                  <c:v>0.48333333333333334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EA-46CF-BA05-421CA62941C6}"/>
            </c:ext>
          </c:extLst>
        </c:ser>
        <c:ser>
          <c:idx val="3"/>
          <c:order val="3"/>
          <c:tx>
            <c:strRef>
              <c:f>banner1!$AA$1205</c:f>
              <c:strCache>
                <c:ptCount val="1"/>
                <c:pt idx="0">
                  <c:v>  2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341105692011603E-2"/>
                  <c:y val="-0.3065629039136327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EA-46CF-BA05-421CA62941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banner1!$AB$1205</c:f>
              <c:numCache>
                <c:formatCode>0%</c:formatCode>
                <c:ptCount val="1"/>
                <c:pt idx="0">
                  <c:v>4.1666666666666657E-2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2EA-46CF-BA05-421CA62941C6}"/>
            </c:ext>
          </c:extLst>
        </c:ser>
        <c:ser>
          <c:idx val="4"/>
          <c:order val="4"/>
          <c:tx>
            <c:strRef>
              <c:f>banner1!$AA$1206</c:f>
              <c:strCache>
                <c:ptCount val="1"/>
                <c:pt idx="0">
                  <c:v>  1 - Low Confidence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3.0925263664547016E-2"/>
                  <c:y val="-0.3138155195001364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EA-46CF-BA05-421CA62941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banner1!$AB$1206</c:f>
              <c:numCache>
                <c:formatCode>0%</c:formatCode>
                <c:ptCount val="1"/>
                <c:pt idx="0">
                  <c:v>8.3333333333333297E-3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EA-46CF-BA05-421CA62941C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219652192"/>
        <c:axId val="219652608"/>
      </c:barChart>
      <c:catAx>
        <c:axId val="219652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9652608"/>
        <c:crosses val="autoZero"/>
        <c:auto val="1"/>
        <c:lblAlgn val="ctr"/>
        <c:lblOffset val="100"/>
        <c:noMultiLvlLbl val="0"/>
      </c:catAx>
      <c:valAx>
        <c:axId val="219652608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652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>
      <a:outerShdw blurRad="50800" dist="50800" dir="5400000" sx="1000" sy="1000" algn="ctr" rotWithShape="0">
        <a:srgbClr val="000000">
          <a:alpha val="43137"/>
        </a:srgbClr>
      </a:outerShdw>
    </a:effectLst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383592505811841"/>
          <c:y val="4.3682254592186914E-2"/>
          <c:w val="0.50616407494188154"/>
          <c:h val="0.912635490815626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'BOD all Q''s'!$U$1</c:f>
              <c:strCache>
                <c:ptCount val="1"/>
                <c:pt idx="0">
                  <c:v>% Agree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9C31B47-EE72-4E3D-87BB-6C16C32F26DD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 Strongly Agree to Agree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837-6144-B2FF-657AE5DDE98E}"/>
                </c:ext>
              </c:extLst>
            </c:dLbl>
            <c:dLbl>
              <c:idx val="1"/>
              <c:layout>
                <c:manualLayout>
                  <c:x val="0"/>
                  <c:y val="-1.2801421394568703E-2"/>
                </c:manualLayout>
              </c:layout>
              <c:tx>
                <c:rich>
                  <a:bodyPr/>
                  <a:lstStyle/>
                  <a:p>
                    <a:fld id="{CAA49E5A-6881-4E0F-A4F1-7C80FBFBA4DC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 Strongly Agree to Agree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837-6144-B2FF-657AE5DDE98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E82A118-EDA5-4DF0-ABA5-E89566D20E7B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 Strongly Agree to Agree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837-6144-B2FF-657AE5DDE9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l"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'BOD all Q''s'!$T$2:$T$4</c:f>
              <c:strCache>
                <c:ptCount val="3"/>
                <c:pt idx="0">
                  <c:v>Chief Revenue Officer or Executive Sales Leader/Equivalent</c:v>
                </c:pt>
                <c:pt idx="1">
                  <c:v>Chief Marketing Officer or Equivalent</c:v>
                </c:pt>
                <c:pt idx="2">
                  <c:v>Chief Customer Officer or Equivalent</c:v>
                </c:pt>
              </c:strCache>
            </c:strRef>
          </c:cat>
          <c:val>
            <c:numRef>
              <c:f>'BOD all Q''s'!$U$2:$U$4</c:f>
              <c:numCache>
                <c:formatCode>0%</c:formatCode>
                <c:ptCount val="3"/>
                <c:pt idx="0">
                  <c:v>0.59</c:v>
                </c:pt>
                <c:pt idx="1">
                  <c:v>0.33</c:v>
                </c:pt>
                <c:pt idx="2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37-6144-B2FF-657AE5DDE98E}"/>
            </c:ext>
          </c:extLst>
        </c:ser>
        <c:ser>
          <c:idx val="1"/>
          <c:order val="1"/>
          <c:tx>
            <c:strRef>
              <c:f>'BOD all Q''s'!$V$1</c:f>
              <c:strCache>
                <c:ptCount val="1"/>
                <c:pt idx="0">
                  <c:v>% 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'BOD all Q''s'!$T$2:$T$4</c:f>
              <c:strCache>
                <c:ptCount val="3"/>
                <c:pt idx="0">
                  <c:v>Chief Revenue Officer or Executive Sales Leader/Equivalent</c:v>
                </c:pt>
                <c:pt idx="1">
                  <c:v>Chief Marketing Officer or Equivalent</c:v>
                </c:pt>
                <c:pt idx="2">
                  <c:v>Chief Customer Officer or Equivalent</c:v>
                </c:pt>
              </c:strCache>
            </c:strRef>
          </c:cat>
          <c:val>
            <c:numRef>
              <c:f>'BOD all Q''s'!$V$2:$V$4</c:f>
              <c:numCache>
                <c:formatCode>0%</c:formatCode>
                <c:ptCount val="3"/>
                <c:pt idx="0">
                  <c:v>0.41000000000000003</c:v>
                </c:pt>
                <c:pt idx="1">
                  <c:v>0.66999999999999993</c:v>
                </c:pt>
                <c:pt idx="2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37-6144-B2FF-657AE5DDE98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4"/>
        <c:overlap val="100"/>
        <c:axId val="1533455968"/>
        <c:axId val="1533449728"/>
      </c:barChart>
      <c:catAx>
        <c:axId val="1533455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3449728"/>
        <c:crosses val="autoZero"/>
        <c:auto val="1"/>
        <c:lblAlgn val="ctr"/>
        <c:lblOffset val="100"/>
        <c:noMultiLvlLbl val="0"/>
      </c:catAx>
      <c:valAx>
        <c:axId val="1533449728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1533455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r">
        <a:defRPr sz="12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'BOD all Q''s'!$A$34:$A$63</c:f>
              <c:strCache>
                <c:ptCount val="28"/>
                <c:pt idx="0">
                  <c:v>Selling skills/commercial acumen (i.e., closing critical wins/saves)</c:v>
                </c:pt>
                <c:pt idx="3">
                  <c:v>Execution of declared initiatives</c:v>
                </c:pt>
                <c:pt idx="6">
                  <c:v>Ability to drive frontline commitment and engagement</c:v>
                </c:pt>
                <c:pt idx="9">
                  <c:v>Operational acumen</c:v>
                </c:pt>
                <c:pt idx="12">
                  <c:v>Ability to emotionally appeal to our frontline teams</c:v>
                </c:pt>
                <c:pt idx="15">
                  <c:v>Strong analytics and comfort with data</c:v>
                </c:pt>
                <c:pt idx="18">
                  <c:v>Comfort and knowledge with technology to drive productivity</c:v>
                </c:pt>
                <c:pt idx="21">
                  <c:v>Ability to adapt from their  previously successful playbook (i.e. at another organization)</c:v>
                </c:pt>
                <c:pt idx="24">
                  <c:v>Strategic planning and visioning</c:v>
                </c:pt>
                <c:pt idx="27">
                  <c:v>Garnering cross-functional conviction and support</c:v>
                </c:pt>
              </c:strCache>
            </c:strRef>
          </c:cat>
          <c:val>
            <c:numRef>
              <c:f>'BOD all Q''s'!$B$34:$B$63</c:f>
              <c:numCache>
                <c:formatCode>General</c:formatCode>
                <c:ptCount val="30"/>
                <c:pt idx="0" formatCode="0%">
                  <c:v>0.75</c:v>
                </c:pt>
                <c:pt idx="3" formatCode="0%">
                  <c:v>0.71</c:v>
                </c:pt>
                <c:pt idx="6" formatCode="0%">
                  <c:v>0.7</c:v>
                </c:pt>
                <c:pt idx="9" formatCode="0%">
                  <c:v>0.68</c:v>
                </c:pt>
                <c:pt idx="12" formatCode="0%">
                  <c:v>0.65</c:v>
                </c:pt>
                <c:pt idx="15" formatCode="0%">
                  <c:v>0.6</c:v>
                </c:pt>
                <c:pt idx="18" formatCode="0%">
                  <c:v>0.57999999999999996</c:v>
                </c:pt>
                <c:pt idx="21" formatCode="0%">
                  <c:v>0.53</c:v>
                </c:pt>
                <c:pt idx="24" formatCode="0%">
                  <c:v>0.53</c:v>
                </c:pt>
                <c:pt idx="27" formatCode="0%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CB-4F52-A458-8F3FC4B833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-71"/>
        <c:axId val="2166527"/>
        <c:axId val="2165279"/>
      </c:barChart>
      <c:catAx>
        <c:axId val="21665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5279"/>
        <c:crosses val="autoZero"/>
        <c:auto val="1"/>
        <c:lblAlgn val="r"/>
        <c:lblOffset val="100"/>
        <c:noMultiLvlLbl val="0"/>
      </c:catAx>
      <c:valAx>
        <c:axId val="2165279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2166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0.91599</cdr:y>
    </cdr:from>
    <cdr:to>
      <cdr:x>0.48151</cdr:x>
      <cdr:y>0.9642</cdr:y>
    </cdr:to>
    <cdr:sp macro="" textlink="">
      <cdr:nvSpPr>
        <cdr:cNvPr id="2" name="TextBox 13">
          <a:extLst xmlns:a="http://schemas.openxmlformats.org/drawingml/2006/main">
            <a:ext uri="{FF2B5EF4-FFF2-40B4-BE49-F238E27FC236}">
              <a16:creationId xmlns:a16="http://schemas.microsoft.com/office/drawing/2014/main" id="{14218F35-4F14-66B1-E8C4-3C33134D0224}"/>
            </a:ext>
          </a:extLst>
        </cdr:cNvPr>
        <cdr:cNvSpPr txBox="1"/>
      </cdr:nvSpPr>
      <cdr:spPr>
        <a:xfrm xmlns:a="http://schemas.openxmlformats.org/drawingml/2006/main">
          <a:off x="0" y="4093336"/>
          <a:ext cx="2123162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endParaRPr lang="en-US" sz="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0.23816</cdr:x>
      <cdr:y>0.09679</cdr:y>
    </cdr:from>
    <cdr:to>
      <cdr:x>0.87922</cdr:x>
      <cdr:y>0.16523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CF6BAFA-05E4-E591-54AD-1C54C401CB01}"/>
            </a:ext>
          </a:extLst>
        </cdr:cNvPr>
        <cdr:cNvSpPr txBox="1"/>
      </cdr:nvSpPr>
      <cdr:spPr>
        <a:xfrm xmlns:a="http://schemas.openxmlformats.org/drawingml/2006/main">
          <a:off x="1226215" y="509293"/>
          <a:ext cx="3300650" cy="3601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000" i="1" dirty="0"/>
        </a:p>
      </cdr:txBody>
    </cdr:sp>
  </cdr:relSizeAnchor>
</c:userShape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8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p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9pPr>
          </a:lstStyle>
          <a:p/>
        </p:txBody>
      </p:sp>
      <p:sp>
        <p:nvSpPr>
          <p:cNvPr id="23" name="Google Shape;23;p85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85"/>
          <p:cNvSpPr txBox="1"/>
          <p:nvPr>
            <p:ph idx="11" type="ftr"/>
          </p:nvPr>
        </p:nvSpPr>
        <p:spPr>
          <a:xfrm>
            <a:off x="5673091" y="6373628"/>
            <a:ext cx="5680710" cy="107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5"/>
          <p:cNvSpPr txBox="1"/>
          <p:nvPr>
            <p:ph idx="12" type="sldNum"/>
          </p:nvPr>
        </p:nvSpPr>
        <p:spPr>
          <a:xfrm>
            <a:off x="11459887" y="6335157"/>
            <a:ext cx="31242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9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6" name="Google Shape;86;p9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9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9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9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9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9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9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9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9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9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9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5" name="Google Shape;35;p8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8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8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8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8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9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9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9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9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9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9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9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8" name="Google Shape;78;p9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9" name="Google Shape;79;p9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9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9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84"/>
          <p:cNvCxnSpPr/>
          <p:nvPr/>
        </p:nvCxnSpPr>
        <p:spPr>
          <a:xfrm>
            <a:off x="450273" y="-1905"/>
            <a:ext cx="0" cy="925829"/>
          </a:xfrm>
          <a:prstGeom prst="straightConnector1">
            <a:avLst/>
          </a:prstGeom>
          <a:noFill/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kitchenware&#10;&#10;Description automatically generated" id="11" name="Google Shape;11;p84"/>
          <p:cNvPicPr preferRelativeResize="0"/>
          <p:nvPr/>
        </p:nvPicPr>
        <p:blipFill rotWithShape="1">
          <a:blip r:embed="rId1">
            <a:alphaModFix/>
          </a:blip>
          <a:srcRect b="39742" l="0" r="43177" t="0"/>
          <a:stretch/>
        </p:blipFill>
        <p:spPr>
          <a:xfrm>
            <a:off x="8453610" y="2893806"/>
            <a:ext cx="3738390" cy="396419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84"/>
          <p:cNvSpPr txBox="1"/>
          <p:nvPr>
            <p:ph type="title"/>
          </p:nvPr>
        </p:nvSpPr>
        <p:spPr>
          <a:xfrm>
            <a:off x="611188" y="636625"/>
            <a:ext cx="10971212" cy="3600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84"/>
          <p:cNvSpPr txBox="1"/>
          <p:nvPr>
            <p:ph idx="1" type="body"/>
          </p:nvPr>
        </p:nvSpPr>
        <p:spPr>
          <a:xfrm>
            <a:off x="611188" y="1310250"/>
            <a:ext cx="8011702" cy="44039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84"/>
          <p:cNvSpPr txBox="1"/>
          <p:nvPr>
            <p:ph idx="11" type="ftr"/>
          </p:nvPr>
        </p:nvSpPr>
        <p:spPr>
          <a:xfrm>
            <a:off x="5673091" y="6373628"/>
            <a:ext cx="5680710" cy="107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84"/>
          <p:cNvSpPr txBox="1"/>
          <p:nvPr>
            <p:ph idx="12" type="sldNum"/>
          </p:nvPr>
        </p:nvSpPr>
        <p:spPr>
          <a:xfrm>
            <a:off x="11459887" y="6335157"/>
            <a:ext cx="31242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6" name="Google Shape;16;p84"/>
          <p:cNvGrpSpPr/>
          <p:nvPr/>
        </p:nvGrpSpPr>
        <p:grpSpPr>
          <a:xfrm>
            <a:off x="637193" y="6137611"/>
            <a:ext cx="831561" cy="351496"/>
            <a:chOff x="479425" y="5372100"/>
            <a:chExt cx="1273175" cy="538163"/>
          </a:xfrm>
        </p:grpSpPr>
        <p:sp>
          <p:nvSpPr>
            <p:cNvPr id="17" name="Google Shape;17;p84"/>
            <p:cNvSpPr/>
            <p:nvPr/>
          </p:nvSpPr>
          <p:spPr>
            <a:xfrm>
              <a:off x="604838" y="5380038"/>
              <a:ext cx="234950" cy="236538"/>
            </a:xfrm>
            <a:custGeom>
              <a:rect b="b" l="l" r="r" t="t"/>
              <a:pathLst>
                <a:path extrusionOk="0" h="866" w="863">
                  <a:moveTo>
                    <a:pt x="164" y="0"/>
                  </a:moveTo>
                  <a:cubicBezTo>
                    <a:pt x="255" y="0"/>
                    <a:pt x="328" y="73"/>
                    <a:pt x="328" y="164"/>
                  </a:cubicBezTo>
                  <a:cubicBezTo>
                    <a:pt x="328" y="254"/>
                    <a:pt x="255" y="328"/>
                    <a:pt x="164" y="328"/>
                  </a:cubicBezTo>
                  <a:cubicBezTo>
                    <a:pt x="74" y="328"/>
                    <a:pt x="0" y="254"/>
                    <a:pt x="0" y="164"/>
                  </a:cubicBezTo>
                  <a:cubicBezTo>
                    <a:pt x="0" y="73"/>
                    <a:pt x="74" y="0"/>
                    <a:pt x="164" y="0"/>
                  </a:cubicBezTo>
                  <a:close/>
                  <a:moveTo>
                    <a:pt x="536" y="702"/>
                  </a:moveTo>
                  <a:cubicBezTo>
                    <a:pt x="536" y="793"/>
                    <a:pt x="609" y="866"/>
                    <a:pt x="699" y="866"/>
                  </a:cubicBezTo>
                  <a:cubicBezTo>
                    <a:pt x="790" y="866"/>
                    <a:pt x="863" y="793"/>
                    <a:pt x="863" y="702"/>
                  </a:cubicBezTo>
                  <a:cubicBezTo>
                    <a:pt x="863" y="612"/>
                    <a:pt x="790" y="538"/>
                    <a:pt x="699" y="538"/>
                  </a:cubicBezTo>
                  <a:cubicBezTo>
                    <a:pt x="609" y="538"/>
                    <a:pt x="536" y="612"/>
                    <a:pt x="536" y="702"/>
                  </a:cubicBezTo>
                  <a:close/>
                </a:path>
              </a:pathLst>
            </a:custGeom>
            <a:solidFill>
              <a:srgbClr val="2193D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84"/>
            <p:cNvSpPr/>
            <p:nvPr/>
          </p:nvSpPr>
          <p:spPr>
            <a:xfrm>
              <a:off x="479425" y="5386388"/>
              <a:ext cx="354013" cy="355600"/>
            </a:xfrm>
            <a:custGeom>
              <a:rect b="b" l="l" r="r" t="t"/>
              <a:pathLst>
                <a:path extrusionOk="0" h="1299" w="1297">
                  <a:moveTo>
                    <a:pt x="1157" y="1020"/>
                  </a:moveTo>
                  <a:cubicBezTo>
                    <a:pt x="1234" y="1020"/>
                    <a:pt x="1297" y="1082"/>
                    <a:pt x="1297" y="1159"/>
                  </a:cubicBezTo>
                  <a:cubicBezTo>
                    <a:pt x="1297" y="1236"/>
                    <a:pt x="1234" y="1299"/>
                    <a:pt x="1157" y="1299"/>
                  </a:cubicBezTo>
                  <a:cubicBezTo>
                    <a:pt x="1080" y="1299"/>
                    <a:pt x="1018" y="1236"/>
                    <a:pt x="1018" y="1159"/>
                  </a:cubicBezTo>
                  <a:cubicBezTo>
                    <a:pt x="1018" y="1082"/>
                    <a:pt x="1080" y="1020"/>
                    <a:pt x="1157" y="1020"/>
                  </a:cubicBezTo>
                  <a:close/>
                  <a:moveTo>
                    <a:pt x="483" y="676"/>
                  </a:moveTo>
                  <a:cubicBezTo>
                    <a:pt x="483" y="753"/>
                    <a:pt x="545" y="816"/>
                    <a:pt x="622" y="816"/>
                  </a:cubicBezTo>
                  <a:cubicBezTo>
                    <a:pt x="699" y="816"/>
                    <a:pt x="762" y="753"/>
                    <a:pt x="762" y="676"/>
                  </a:cubicBezTo>
                  <a:cubicBezTo>
                    <a:pt x="762" y="599"/>
                    <a:pt x="699" y="537"/>
                    <a:pt x="622" y="537"/>
                  </a:cubicBezTo>
                  <a:cubicBezTo>
                    <a:pt x="545" y="537"/>
                    <a:pt x="483" y="599"/>
                    <a:pt x="483" y="676"/>
                  </a:cubicBezTo>
                  <a:close/>
                  <a:moveTo>
                    <a:pt x="0" y="139"/>
                  </a:moveTo>
                  <a:cubicBezTo>
                    <a:pt x="0" y="216"/>
                    <a:pt x="62" y="279"/>
                    <a:pt x="139" y="279"/>
                  </a:cubicBezTo>
                  <a:cubicBezTo>
                    <a:pt x="216" y="279"/>
                    <a:pt x="279" y="216"/>
                    <a:pt x="279" y="139"/>
                  </a:cubicBezTo>
                  <a:cubicBezTo>
                    <a:pt x="279" y="62"/>
                    <a:pt x="216" y="0"/>
                    <a:pt x="139" y="0"/>
                  </a:cubicBezTo>
                  <a:cubicBezTo>
                    <a:pt x="62" y="0"/>
                    <a:pt x="0" y="62"/>
                    <a:pt x="0" y="139"/>
                  </a:cubicBezTo>
                  <a:close/>
                </a:path>
              </a:pathLst>
            </a:custGeom>
            <a:solidFill>
              <a:srgbClr val="7AC3F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84"/>
            <p:cNvSpPr/>
            <p:nvPr/>
          </p:nvSpPr>
          <p:spPr>
            <a:xfrm>
              <a:off x="742950" y="5372100"/>
              <a:ext cx="1009650" cy="538163"/>
            </a:xfrm>
            <a:custGeom>
              <a:rect b="b" l="l" r="r" t="t"/>
              <a:pathLst>
                <a:path extrusionOk="0" h="1973" w="3695">
                  <a:moveTo>
                    <a:pt x="897" y="1535"/>
                  </a:moveTo>
                  <a:cubicBezTo>
                    <a:pt x="993" y="1635"/>
                    <a:pt x="1141" y="1718"/>
                    <a:pt x="1329" y="1718"/>
                  </a:cubicBezTo>
                  <a:cubicBezTo>
                    <a:pt x="1488" y="1718"/>
                    <a:pt x="1567" y="1643"/>
                    <a:pt x="1567" y="1565"/>
                  </a:cubicBezTo>
                  <a:cubicBezTo>
                    <a:pt x="1567" y="1464"/>
                    <a:pt x="1448" y="1429"/>
                    <a:pt x="1291" y="1392"/>
                  </a:cubicBezTo>
                  <a:cubicBezTo>
                    <a:pt x="1070" y="1342"/>
                    <a:pt x="784" y="1281"/>
                    <a:pt x="784" y="978"/>
                  </a:cubicBezTo>
                  <a:cubicBezTo>
                    <a:pt x="784" y="751"/>
                    <a:pt x="979" y="568"/>
                    <a:pt x="1300" y="568"/>
                  </a:cubicBezTo>
                  <a:cubicBezTo>
                    <a:pt x="1516" y="568"/>
                    <a:pt x="1695" y="633"/>
                    <a:pt x="1830" y="758"/>
                  </a:cubicBezTo>
                  <a:cubicBezTo>
                    <a:pt x="1669" y="971"/>
                    <a:pt x="1669" y="971"/>
                    <a:pt x="1669" y="971"/>
                  </a:cubicBezTo>
                  <a:cubicBezTo>
                    <a:pt x="1560" y="870"/>
                    <a:pt x="1413" y="822"/>
                    <a:pt x="1281" y="822"/>
                  </a:cubicBezTo>
                  <a:cubicBezTo>
                    <a:pt x="1150" y="822"/>
                    <a:pt x="1080" y="880"/>
                    <a:pt x="1080" y="960"/>
                  </a:cubicBezTo>
                  <a:cubicBezTo>
                    <a:pt x="1080" y="1053"/>
                    <a:pt x="1194" y="1080"/>
                    <a:pt x="1350" y="1117"/>
                  </a:cubicBezTo>
                  <a:cubicBezTo>
                    <a:pt x="1575" y="1168"/>
                    <a:pt x="1859" y="1236"/>
                    <a:pt x="1859" y="1537"/>
                  </a:cubicBezTo>
                  <a:cubicBezTo>
                    <a:pt x="1859" y="1786"/>
                    <a:pt x="1682" y="1973"/>
                    <a:pt x="1316" y="1973"/>
                  </a:cubicBezTo>
                  <a:cubicBezTo>
                    <a:pt x="1054" y="1973"/>
                    <a:pt x="868" y="1886"/>
                    <a:pt x="739" y="1757"/>
                  </a:cubicBezTo>
                  <a:lnTo>
                    <a:pt x="897" y="1535"/>
                  </a:lnTo>
                  <a:close/>
                  <a:moveTo>
                    <a:pt x="3187" y="1581"/>
                  </a:moveTo>
                  <a:cubicBezTo>
                    <a:pt x="3187" y="1785"/>
                    <a:pt x="3051" y="1947"/>
                    <a:pt x="2792" y="1947"/>
                  </a:cubicBezTo>
                  <a:cubicBezTo>
                    <a:pt x="2055" y="1947"/>
                    <a:pt x="2055" y="1947"/>
                    <a:pt x="2055" y="1947"/>
                  </a:cubicBezTo>
                  <a:cubicBezTo>
                    <a:pt x="2055" y="587"/>
                    <a:pt x="2055" y="587"/>
                    <a:pt x="2055" y="587"/>
                  </a:cubicBezTo>
                  <a:cubicBezTo>
                    <a:pt x="2769" y="587"/>
                    <a:pt x="2769" y="587"/>
                    <a:pt x="2769" y="587"/>
                  </a:cubicBezTo>
                  <a:cubicBezTo>
                    <a:pt x="3027" y="587"/>
                    <a:pt x="3160" y="753"/>
                    <a:pt x="3160" y="934"/>
                  </a:cubicBezTo>
                  <a:cubicBezTo>
                    <a:pt x="3160" y="1105"/>
                    <a:pt x="3053" y="1220"/>
                    <a:pt x="2926" y="1246"/>
                  </a:cubicBezTo>
                  <a:cubicBezTo>
                    <a:pt x="3071" y="1269"/>
                    <a:pt x="3187" y="1410"/>
                    <a:pt x="3187" y="1581"/>
                  </a:cubicBezTo>
                  <a:close/>
                  <a:moveTo>
                    <a:pt x="2344" y="1133"/>
                  </a:moveTo>
                  <a:cubicBezTo>
                    <a:pt x="2706" y="1133"/>
                    <a:pt x="2706" y="1133"/>
                    <a:pt x="2706" y="1133"/>
                  </a:cubicBezTo>
                  <a:cubicBezTo>
                    <a:pt x="2804" y="1133"/>
                    <a:pt x="2865" y="1070"/>
                    <a:pt x="2865" y="981"/>
                  </a:cubicBezTo>
                  <a:cubicBezTo>
                    <a:pt x="2865" y="897"/>
                    <a:pt x="2804" y="833"/>
                    <a:pt x="2706" y="833"/>
                  </a:cubicBezTo>
                  <a:cubicBezTo>
                    <a:pt x="2344" y="833"/>
                    <a:pt x="2344" y="833"/>
                    <a:pt x="2344" y="833"/>
                  </a:cubicBezTo>
                  <a:lnTo>
                    <a:pt x="2344" y="1133"/>
                  </a:lnTo>
                  <a:close/>
                  <a:moveTo>
                    <a:pt x="2893" y="1539"/>
                  </a:moveTo>
                  <a:cubicBezTo>
                    <a:pt x="2893" y="1453"/>
                    <a:pt x="2832" y="1380"/>
                    <a:pt x="2717" y="1380"/>
                  </a:cubicBezTo>
                  <a:cubicBezTo>
                    <a:pt x="2344" y="1380"/>
                    <a:pt x="2344" y="1380"/>
                    <a:pt x="2344" y="1380"/>
                  </a:cubicBezTo>
                  <a:cubicBezTo>
                    <a:pt x="2344" y="1701"/>
                    <a:pt x="2344" y="1701"/>
                    <a:pt x="2344" y="1701"/>
                  </a:cubicBezTo>
                  <a:cubicBezTo>
                    <a:pt x="2717" y="1701"/>
                    <a:pt x="2717" y="1701"/>
                    <a:pt x="2717" y="1701"/>
                  </a:cubicBezTo>
                  <a:cubicBezTo>
                    <a:pt x="2717" y="1699"/>
                    <a:pt x="2717" y="1699"/>
                    <a:pt x="2717" y="1699"/>
                  </a:cubicBezTo>
                  <a:cubicBezTo>
                    <a:pt x="2827" y="1699"/>
                    <a:pt x="2893" y="1636"/>
                    <a:pt x="2893" y="1539"/>
                  </a:cubicBezTo>
                  <a:close/>
                  <a:moveTo>
                    <a:pt x="3405" y="1947"/>
                  </a:moveTo>
                  <a:cubicBezTo>
                    <a:pt x="3695" y="1947"/>
                    <a:pt x="3695" y="1947"/>
                    <a:pt x="3695" y="1947"/>
                  </a:cubicBezTo>
                  <a:cubicBezTo>
                    <a:pt x="3695" y="587"/>
                    <a:pt x="3695" y="587"/>
                    <a:pt x="3695" y="587"/>
                  </a:cubicBezTo>
                  <a:cubicBezTo>
                    <a:pt x="3405" y="587"/>
                    <a:pt x="3405" y="587"/>
                    <a:pt x="3405" y="587"/>
                  </a:cubicBezTo>
                  <a:lnTo>
                    <a:pt x="3405" y="1947"/>
                  </a:lnTo>
                  <a:close/>
                  <a:moveTo>
                    <a:pt x="0" y="194"/>
                  </a:move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ubicBezTo>
                    <a:pt x="86" y="0"/>
                    <a:pt x="0" y="87"/>
                    <a:pt x="0" y="1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5">
          <p15:clr>
            <a:srgbClr val="F26B43"/>
          </p15:clr>
        </p15:guide>
        <p15:guide id="2" pos="7296">
          <p15:clr>
            <a:srgbClr val="F26B43"/>
          </p15:clr>
        </p15:guide>
        <p15:guide id="3" orient="horz" pos="400">
          <p15:clr>
            <a:srgbClr val="F26B43"/>
          </p15:clr>
        </p15:guide>
        <p15:guide id="4" orient="horz" pos="628">
          <p15:clr>
            <a:srgbClr val="F26B43"/>
          </p15:clr>
        </p15:guide>
        <p15:guide id="5" orient="horz" pos="892">
          <p15:clr>
            <a:srgbClr val="F26B43"/>
          </p15:clr>
        </p15:guide>
        <p15:guide id="6" orient="horz" pos="3599">
          <p15:clr>
            <a:srgbClr val="F26B43"/>
          </p15:clr>
        </p15:guide>
        <p15:guide id="7" orient="horz" pos="81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" name="Google Shape;28;p8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8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8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8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chart" Target="../charts/chart8.xml"/><Relationship Id="rId5" Type="http://schemas.openxmlformats.org/officeDocument/2006/relationships/chart" Target="../charts/chart9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chart" Target="../charts/chart1.xml"/><Relationship Id="rId5" Type="http://schemas.openxmlformats.org/officeDocument/2006/relationships/chart" Target="../charts/chart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chart" Target="../charts/chart3.xml"/><Relationship Id="rId5" Type="http://schemas.openxmlformats.org/officeDocument/2006/relationships/chart" Target="../charts/chart4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chart" Target="../charts/chart5.xml"/><Relationship Id="rId5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chart" Target="../charts/chart6.xml"/><Relationship Id="rId5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72"/>
          <p:cNvPicPr preferRelativeResize="0"/>
          <p:nvPr/>
        </p:nvPicPr>
        <p:blipFill rotWithShape="1">
          <a:blip r:embed="rId3">
            <a:alphaModFix/>
          </a:blip>
          <a:srcRect b="34166" l="2661" r="5096" t="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72"/>
          <p:cNvSpPr txBox="1"/>
          <p:nvPr>
            <p:ph type="ctrTitle"/>
          </p:nvPr>
        </p:nvSpPr>
        <p:spPr>
          <a:xfrm>
            <a:off x="2060256" y="1739284"/>
            <a:ext cx="9144000" cy="222797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-US" sz="4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The 4 Planning Pitfalls Putting Your 2023 Strategy at Risk</a:t>
            </a:r>
            <a:br>
              <a:rPr b="1" lang="en-US" sz="4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</a:br>
            <a:br>
              <a:rPr b="1" lang="en-US" sz="4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b="0" lang="en-US" sz="2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Hosted By: Nick Toman &amp; Ryan Tognazzini</a:t>
            </a:r>
            <a:endParaRPr b="1" sz="4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7" name="Google Shape;107;p72"/>
          <p:cNvSpPr txBox="1"/>
          <p:nvPr/>
        </p:nvSpPr>
        <p:spPr>
          <a:xfrm>
            <a:off x="2045969" y="4475162"/>
            <a:ext cx="4586287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August 30</a:t>
            </a:r>
            <a:r>
              <a:rPr b="0" baseline="30000" i="1" lang="en-US" sz="1600" u="none" cap="none" strike="noStrik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th</a:t>
            </a:r>
            <a:r>
              <a:rPr b="0" i="1" lang="en-US" sz="1600" u="none" cap="none" strike="noStrik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, 2022</a:t>
            </a:r>
            <a:endParaRPr/>
          </a:p>
        </p:txBody>
      </p:sp>
      <p:pic>
        <p:nvPicPr>
          <p:cNvPr descr="Graphical user interface&#10;&#10;Description automatically generated" id="108" name="Google Shape;108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286" y="407682"/>
            <a:ext cx="3168649" cy="668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0"/>
          <p:cNvSpPr txBox="1"/>
          <p:nvPr>
            <p:ph idx="12" type="sldNum"/>
          </p:nvPr>
        </p:nvSpPr>
        <p:spPr>
          <a:xfrm>
            <a:off x="2450834" y="19674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80"/>
          <p:cNvSpPr/>
          <p:nvPr/>
        </p:nvSpPr>
        <p:spPr>
          <a:xfrm>
            <a:off x="0" y="0"/>
            <a:ext cx="1377387" cy="86810"/>
          </a:xfrm>
          <a:prstGeom prst="rect">
            <a:avLst/>
          </a:prstGeom>
          <a:solidFill>
            <a:srgbClr val="95D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80"/>
          <p:cNvSpPr txBox="1"/>
          <p:nvPr>
            <p:ph type="title"/>
          </p:nvPr>
        </p:nvSpPr>
        <p:spPr>
          <a:xfrm>
            <a:off x="780547" y="711972"/>
            <a:ext cx="82425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None/>
            </a:pPr>
            <a:r>
              <a:rPr b="1" lang="en-US" sz="2400">
                <a:latin typeface="Avenir"/>
                <a:ea typeface="Avenir"/>
                <a:cs typeface="Avenir"/>
                <a:sym typeface="Avenir"/>
              </a:rPr>
              <a:t>CEOs are not terribly confident in their key commercial leaders’ abilities to drive execution in this environment</a:t>
            </a:r>
            <a:endParaRPr/>
          </a:p>
        </p:txBody>
      </p:sp>
      <p:pic>
        <p:nvPicPr>
          <p:cNvPr descr="A picture containing text, sign&#10;&#10;Description automatically generated" id="264" name="Google Shape;264;p80"/>
          <p:cNvPicPr preferRelativeResize="0"/>
          <p:nvPr/>
        </p:nvPicPr>
        <p:blipFill rotWithShape="1">
          <a:blip r:embed="rId3">
            <a:alphaModFix/>
          </a:blip>
          <a:srcRect b="0" l="0" r="0" t="-18741"/>
          <a:stretch/>
        </p:blipFill>
        <p:spPr>
          <a:xfrm>
            <a:off x="291755" y="6266948"/>
            <a:ext cx="621782" cy="30407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80"/>
          <p:cNvSpPr/>
          <p:nvPr/>
        </p:nvSpPr>
        <p:spPr>
          <a:xfrm>
            <a:off x="412499" y="1458582"/>
            <a:ext cx="5580504" cy="443518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rotWithShape="0" algn="ctr">
              <a:srgbClr val="000000">
                <a:alpha val="9803"/>
              </a:srgbClr>
            </a:outerShdw>
          </a:effectLst>
        </p:spPr>
        <p:txBody>
          <a:bodyPr anchorCtr="0" anchor="ctr" bIns="45700" lIns="1404000" spcFirstLastPara="1" rIns="18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6" name="Google Shape;266;p80"/>
          <p:cNvGraphicFramePr/>
          <p:nvPr/>
        </p:nvGraphicFramePr>
        <p:xfrm>
          <a:off x="491873" y="2304994"/>
          <a:ext cx="5124451" cy="2976232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267" name="Google Shape;267;p80"/>
          <p:cNvSpPr txBox="1"/>
          <p:nvPr/>
        </p:nvSpPr>
        <p:spPr>
          <a:xfrm>
            <a:off x="491873" y="5565537"/>
            <a:ext cx="212316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 =120.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SBI CEO Growth Survey, 2022.</a:t>
            </a:r>
            <a:endParaRPr/>
          </a:p>
        </p:txBody>
      </p:sp>
      <p:sp>
        <p:nvSpPr>
          <p:cNvPr id="268" name="Google Shape;268;p80"/>
          <p:cNvSpPr/>
          <p:nvPr/>
        </p:nvSpPr>
        <p:spPr>
          <a:xfrm>
            <a:off x="412499" y="1450278"/>
            <a:ext cx="5580503" cy="570405"/>
          </a:xfrm>
          <a:prstGeom prst="rect">
            <a:avLst/>
          </a:prstGeom>
          <a:noFill/>
          <a:ln>
            <a:noFill/>
          </a:ln>
          <a:effectLst>
            <a:outerShdw blurRad="190500" rotWithShape="0" algn="ctr">
              <a:srgbClr val="000000">
                <a:alpha val="9803"/>
              </a:srgbClr>
            </a:outerShdw>
          </a:effectLst>
        </p:spPr>
        <p:txBody>
          <a:bodyPr anchorCtr="0" anchor="ctr" bIns="72000" lIns="180000" spcFirstLastPara="1" rIns="180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27C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3327C"/>
                </a:solidFill>
                <a:latin typeface="Arial"/>
                <a:ea typeface="Arial"/>
                <a:cs typeface="Arial"/>
                <a:sym typeface="Arial"/>
              </a:rPr>
              <a:t>CEO Perceptions of Growth Leadership</a:t>
            </a:r>
            <a:endParaRPr/>
          </a:p>
        </p:txBody>
      </p:sp>
      <p:sp>
        <p:nvSpPr>
          <p:cNvPr id="269" name="Google Shape;269;p80"/>
          <p:cNvSpPr txBox="1"/>
          <p:nvPr/>
        </p:nvSpPr>
        <p:spPr>
          <a:xfrm>
            <a:off x="708565" y="1958096"/>
            <a:ext cx="4691066" cy="3427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00" u="none" cap="none" strike="noStrike">
                <a:solidFill>
                  <a:srgbClr val="03327C"/>
                </a:solidFill>
                <a:latin typeface="Calibri"/>
                <a:ea typeface="Calibri"/>
                <a:cs typeface="Calibri"/>
                <a:sym typeface="Calibri"/>
              </a:rPr>
              <a:t>Q: Candidly speaking, how confident are you in the following executive’s ability to drive commercial success for your organization?</a:t>
            </a:r>
            <a:endParaRPr b="0" i="1" sz="1000" u="none" cap="none" strike="noStrike">
              <a:solidFill>
                <a:srgbClr val="0332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80"/>
          <p:cNvSpPr/>
          <p:nvPr/>
        </p:nvSpPr>
        <p:spPr>
          <a:xfrm>
            <a:off x="6144125" y="1458582"/>
            <a:ext cx="5684540" cy="443518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rotWithShape="0" algn="ctr">
              <a:srgbClr val="000000">
                <a:alpha val="9803"/>
              </a:srgbClr>
            </a:outerShdw>
          </a:effectLst>
        </p:spPr>
        <p:txBody>
          <a:bodyPr anchorCtr="0" anchor="ctr" bIns="45700" lIns="1404000" spcFirstLastPara="1" rIns="18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80"/>
          <p:cNvSpPr txBox="1"/>
          <p:nvPr/>
        </p:nvSpPr>
        <p:spPr>
          <a:xfrm>
            <a:off x="6431834" y="5565537"/>
            <a:ext cx="212316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 =120.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SBI CEO Growth Survey, 2022.</a:t>
            </a:r>
            <a:endParaRPr/>
          </a:p>
        </p:txBody>
      </p:sp>
      <p:sp>
        <p:nvSpPr>
          <p:cNvPr id="272" name="Google Shape;272;p80"/>
          <p:cNvSpPr txBox="1"/>
          <p:nvPr/>
        </p:nvSpPr>
        <p:spPr>
          <a:xfrm>
            <a:off x="7610032" y="1958096"/>
            <a:ext cx="2752725" cy="2571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00" u="none" cap="none" strike="noStrike">
                <a:solidFill>
                  <a:srgbClr val="03327C"/>
                </a:solidFill>
                <a:latin typeface="Calibri"/>
                <a:ea typeface="Calibri"/>
                <a:cs typeface="Calibri"/>
                <a:sym typeface="Calibri"/>
              </a:rPr>
              <a:t>Percent Agreeing or Strongly Agreeing</a:t>
            </a:r>
            <a:endParaRPr b="0" i="0" sz="1000" u="none" cap="none" strike="noStrike">
              <a:solidFill>
                <a:srgbClr val="0332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80"/>
          <p:cNvSpPr/>
          <p:nvPr/>
        </p:nvSpPr>
        <p:spPr>
          <a:xfrm>
            <a:off x="6494169" y="1571661"/>
            <a:ext cx="4826415" cy="344247"/>
          </a:xfrm>
          <a:prstGeom prst="rect">
            <a:avLst/>
          </a:prstGeom>
          <a:noFill/>
          <a:ln>
            <a:noFill/>
          </a:ln>
          <a:effectLst>
            <a:outerShdw blurRad="190500" rotWithShape="0" algn="ctr">
              <a:srgbClr val="000000">
                <a:alpha val="9803"/>
              </a:srgbClr>
            </a:outerShdw>
          </a:effectLst>
        </p:spPr>
        <p:txBody>
          <a:bodyPr anchorCtr="0" anchor="ctr" bIns="72000" lIns="180000" spcFirstLastPara="1" rIns="180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3327C"/>
                </a:solidFill>
                <a:latin typeface="Arial"/>
                <a:ea typeface="Arial"/>
                <a:cs typeface="Arial"/>
                <a:sym typeface="Arial"/>
              </a:rPr>
              <a:t>CEO Perceptions of CRO/Equivalent Leadership Capabilities</a:t>
            </a:r>
            <a:endParaRPr/>
          </a:p>
        </p:txBody>
      </p:sp>
      <p:graphicFrame>
        <p:nvGraphicFramePr>
          <p:cNvPr id="274" name="Google Shape;274;p80"/>
          <p:cNvGraphicFramePr/>
          <p:nvPr/>
        </p:nvGraphicFramePr>
        <p:xfrm>
          <a:off x="6144126" y="2006402"/>
          <a:ext cx="5649081" cy="3438899"/>
        </p:xfrm>
        <a:graphic>
          <a:graphicData uri="http://schemas.openxmlformats.org/drawingml/2006/chart">
            <c:chart r:id="rId5"/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81"/>
          <p:cNvSpPr txBox="1"/>
          <p:nvPr/>
        </p:nvSpPr>
        <p:spPr>
          <a:xfrm>
            <a:off x="382983" y="312541"/>
            <a:ext cx="10971212" cy="3600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600"/>
              <a:buFont typeface="Georgia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Key Takeaways &amp; Next Steps</a:t>
            </a:r>
            <a:endParaRPr/>
          </a:p>
        </p:txBody>
      </p:sp>
      <p:sp>
        <p:nvSpPr>
          <p:cNvPr id="280" name="Google Shape;280;p81"/>
          <p:cNvSpPr txBox="1"/>
          <p:nvPr/>
        </p:nvSpPr>
        <p:spPr>
          <a:xfrm>
            <a:off x="1774917" y="1362943"/>
            <a:ext cx="1581406" cy="1241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4800"/>
              <a:buFont typeface="Arial"/>
              <a:buNone/>
            </a:pPr>
            <a:r>
              <a:rPr b="1" i="1" lang="en-US" sz="7200" u="none" cap="none" strike="noStrike">
                <a:solidFill>
                  <a:srgbClr val="3591CF"/>
                </a:solidFill>
                <a:latin typeface="Avenir"/>
                <a:ea typeface="Avenir"/>
                <a:cs typeface="Avenir"/>
                <a:sym typeface="Avenir"/>
              </a:rPr>
              <a:t>1</a:t>
            </a:r>
            <a:endParaRPr b="1" i="1" sz="7200" u="none" cap="none" strike="noStrike">
              <a:solidFill>
                <a:srgbClr val="3591C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1" name="Google Shape;281;p81"/>
          <p:cNvSpPr txBox="1"/>
          <p:nvPr/>
        </p:nvSpPr>
        <p:spPr>
          <a:xfrm>
            <a:off x="3544089" y="1362943"/>
            <a:ext cx="1581406" cy="1241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4800"/>
              <a:buFont typeface="Arial"/>
              <a:buNone/>
            </a:pPr>
            <a:r>
              <a:rPr b="1" i="1" lang="en-US" sz="7200" u="none" cap="none" strike="noStrike">
                <a:solidFill>
                  <a:srgbClr val="3591CF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endParaRPr b="1" i="1" sz="7200" u="none" cap="none" strike="noStrike">
              <a:solidFill>
                <a:srgbClr val="3591C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2" name="Google Shape;282;p81"/>
          <p:cNvSpPr txBox="1"/>
          <p:nvPr/>
        </p:nvSpPr>
        <p:spPr>
          <a:xfrm>
            <a:off x="5313261" y="1362943"/>
            <a:ext cx="1581406" cy="1241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4800"/>
              <a:buFont typeface="Arial"/>
              <a:buNone/>
            </a:pPr>
            <a:r>
              <a:rPr b="1" i="1" lang="en-US" sz="7200" u="none" cap="none" strike="noStrike">
                <a:solidFill>
                  <a:srgbClr val="318AC6"/>
                </a:solidFill>
                <a:latin typeface="Avenir"/>
                <a:ea typeface="Avenir"/>
                <a:cs typeface="Avenir"/>
                <a:sym typeface="Avenir"/>
              </a:rPr>
              <a:t>3</a:t>
            </a:r>
            <a:endParaRPr b="1" i="1" sz="7200" u="none" cap="none" strike="noStrike">
              <a:solidFill>
                <a:srgbClr val="318AC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1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800"/>
              <a:buFont typeface="Arial"/>
              <a:buNone/>
            </a:pPr>
            <a:r>
              <a:t/>
            </a:r>
            <a:endParaRPr b="0" i="1" sz="2800" u="none" cap="none" strike="noStrike">
              <a:solidFill>
                <a:srgbClr val="318AC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3" name="Google Shape;283;p81"/>
          <p:cNvSpPr txBox="1"/>
          <p:nvPr/>
        </p:nvSpPr>
        <p:spPr>
          <a:xfrm>
            <a:off x="7082433" y="1362943"/>
            <a:ext cx="1581406" cy="1241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4800"/>
              <a:buFont typeface="Arial"/>
              <a:buNone/>
            </a:pPr>
            <a:r>
              <a:rPr b="1" i="1" lang="en-US" sz="7200" u="none" cap="none" strike="noStrike">
                <a:solidFill>
                  <a:srgbClr val="318AC6"/>
                </a:solidFill>
                <a:latin typeface="Avenir"/>
                <a:ea typeface="Avenir"/>
                <a:cs typeface="Avenir"/>
                <a:sym typeface="Avenir"/>
              </a:rPr>
              <a:t>4</a:t>
            </a:r>
            <a:endParaRPr b="1" i="1" sz="7200" u="none" cap="none" strike="noStrike">
              <a:solidFill>
                <a:srgbClr val="318AC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1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800"/>
              <a:buFont typeface="Arial"/>
              <a:buNone/>
            </a:pPr>
            <a:r>
              <a:t/>
            </a:r>
            <a:endParaRPr b="0" i="1" sz="2800" u="none" cap="none" strike="noStrike">
              <a:solidFill>
                <a:srgbClr val="318AC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4" name="Google Shape;284;p81"/>
          <p:cNvSpPr txBox="1"/>
          <p:nvPr/>
        </p:nvSpPr>
        <p:spPr>
          <a:xfrm>
            <a:off x="8851605" y="1362943"/>
            <a:ext cx="1581406" cy="1241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4800"/>
              <a:buFont typeface="Arial"/>
              <a:buNone/>
            </a:pPr>
            <a:r>
              <a:rPr b="1" i="1" lang="en-US" sz="7200" u="none" cap="none" strike="noStrike">
                <a:solidFill>
                  <a:srgbClr val="318AC6"/>
                </a:solidFill>
                <a:latin typeface="Avenir"/>
                <a:ea typeface="Avenir"/>
                <a:cs typeface="Avenir"/>
                <a:sym typeface="Avenir"/>
              </a:rPr>
              <a:t>5</a:t>
            </a:r>
            <a:endParaRPr b="1" i="1" sz="7200" u="none" cap="none" strike="noStrike">
              <a:solidFill>
                <a:srgbClr val="318AC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1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800"/>
              <a:buFont typeface="Arial"/>
              <a:buNone/>
            </a:pPr>
            <a:r>
              <a:t/>
            </a:r>
            <a:endParaRPr b="0" i="1" sz="2800" u="none" cap="none" strike="noStrike">
              <a:solidFill>
                <a:srgbClr val="318AC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5" name="Google Shape;285;p81"/>
          <p:cNvSpPr txBox="1"/>
          <p:nvPr/>
        </p:nvSpPr>
        <p:spPr>
          <a:xfrm>
            <a:off x="1774917" y="3133676"/>
            <a:ext cx="1581406" cy="1241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Don’t Over-index on Cost Reduction; Evolve Your Growth Plan Now</a:t>
            </a:r>
            <a:endParaRPr b="0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6" name="Google Shape;286;p81"/>
          <p:cNvSpPr txBox="1"/>
          <p:nvPr/>
        </p:nvSpPr>
        <p:spPr>
          <a:xfrm>
            <a:off x="3559343" y="3133676"/>
            <a:ext cx="1581406" cy="1241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Narrow the Number of Growth Bets &amp; Secure Alignment on the Value Creation Strategy and Related Growth Bets</a:t>
            </a:r>
            <a:endParaRPr b="0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7" name="Google Shape;287;p81"/>
          <p:cNvSpPr txBox="1"/>
          <p:nvPr/>
        </p:nvSpPr>
        <p:spPr>
          <a:xfrm>
            <a:off x="5343769" y="3133676"/>
            <a:ext cx="1581406" cy="1241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Leverage the SBI Value Creation Compass to Drive That Alignment</a:t>
            </a:r>
            <a:endParaRPr b="0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8" name="Google Shape;288;p81"/>
          <p:cNvSpPr txBox="1"/>
          <p:nvPr/>
        </p:nvSpPr>
        <p:spPr>
          <a:xfrm>
            <a:off x="7128195" y="3133676"/>
            <a:ext cx="1581406" cy="1241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There are Productivity Gains had by “Getting Back to Basics”</a:t>
            </a:r>
            <a:endParaRPr b="0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9" name="Google Shape;289;p81"/>
          <p:cNvSpPr txBox="1"/>
          <p:nvPr/>
        </p:nvSpPr>
        <p:spPr>
          <a:xfrm>
            <a:off x="8912621" y="3133676"/>
            <a:ext cx="1581406" cy="1241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Assess Whether Your Leaders Can Make the Pivot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(Leaders Need to Develop a Plan for Productivity Improvement)</a:t>
            </a:r>
            <a:endParaRPr b="0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290" name="Google Shape;290;p81"/>
          <p:cNvGrpSpPr/>
          <p:nvPr/>
        </p:nvGrpSpPr>
        <p:grpSpPr>
          <a:xfrm>
            <a:off x="1637266" y="2731803"/>
            <a:ext cx="9074233" cy="196388"/>
            <a:chOff x="611188" y="3444069"/>
            <a:chExt cx="9074233" cy="196388"/>
          </a:xfrm>
        </p:grpSpPr>
        <p:cxnSp>
          <p:nvCxnSpPr>
            <p:cNvPr id="291" name="Google Shape;291;p81"/>
            <p:cNvCxnSpPr/>
            <p:nvPr/>
          </p:nvCxnSpPr>
          <p:spPr>
            <a:xfrm>
              <a:off x="611188" y="3542263"/>
              <a:ext cx="9074233" cy="0"/>
            </a:xfrm>
            <a:prstGeom prst="straightConnector1">
              <a:avLst/>
            </a:prstGeom>
            <a:noFill/>
            <a:ln cap="flat" cmpd="sng" w="50800">
              <a:solidFill>
                <a:schemeClr val="dk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292" name="Google Shape;292;p81"/>
            <p:cNvSpPr/>
            <p:nvPr/>
          </p:nvSpPr>
          <p:spPr>
            <a:xfrm>
              <a:off x="1435690" y="3444069"/>
              <a:ext cx="196388" cy="196388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3" name="Google Shape;293;p81"/>
            <p:cNvSpPr/>
            <p:nvPr/>
          </p:nvSpPr>
          <p:spPr>
            <a:xfrm>
              <a:off x="3204018" y="3444069"/>
              <a:ext cx="196388" cy="196388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4" name="Google Shape;294;p81"/>
            <p:cNvSpPr/>
            <p:nvPr/>
          </p:nvSpPr>
          <p:spPr>
            <a:xfrm>
              <a:off x="4972346" y="3444069"/>
              <a:ext cx="196388" cy="196388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5" name="Google Shape;295;p81"/>
            <p:cNvSpPr/>
            <p:nvPr/>
          </p:nvSpPr>
          <p:spPr>
            <a:xfrm>
              <a:off x="6740674" y="3444069"/>
              <a:ext cx="196388" cy="196388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6" name="Google Shape;296;p81"/>
            <p:cNvSpPr/>
            <p:nvPr/>
          </p:nvSpPr>
          <p:spPr>
            <a:xfrm>
              <a:off x="8509002" y="3444069"/>
              <a:ext cx="196388" cy="196388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297" name="Google Shape;297;p81"/>
          <p:cNvSpPr/>
          <p:nvPr/>
        </p:nvSpPr>
        <p:spPr>
          <a:xfrm>
            <a:off x="0" y="0"/>
            <a:ext cx="1377387" cy="86810"/>
          </a:xfrm>
          <a:prstGeom prst="rect">
            <a:avLst/>
          </a:prstGeom>
          <a:solidFill>
            <a:srgbClr val="95D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sign&#10;&#10;Description automatically generated" id="298" name="Google Shape;298;p81"/>
          <p:cNvPicPr preferRelativeResize="0"/>
          <p:nvPr/>
        </p:nvPicPr>
        <p:blipFill rotWithShape="1">
          <a:blip r:embed="rId3">
            <a:alphaModFix/>
          </a:blip>
          <a:srcRect b="0" l="0" r="0" t="-18741"/>
          <a:stretch/>
        </p:blipFill>
        <p:spPr>
          <a:xfrm>
            <a:off x="291755" y="6266948"/>
            <a:ext cx="621782" cy="30407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81"/>
          <p:cNvSpPr txBox="1"/>
          <p:nvPr/>
        </p:nvSpPr>
        <p:spPr>
          <a:xfrm>
            <a:off x="2581756" y="5495057"/>
            <a:ext cx="7149712" cy="693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Visit us at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sbigrowth.com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for support and resources on these actions</a:t>
            </a:r>
            <a:endParaRPr b="0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1E31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82"/>
          <p:cNvSpPr txBox="1"/>
          <p:nvPr/>
        </p:nvSpPr>
        <p:spPr>
          <a:xfrm>
            <a:off x="788072" y="568350"/>
            <a:ext cx="8561810" cy="24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200"/>
              <a:buFont typeface="Arial"/>
              <a:buNone/>
            </a:pPr>
            <a:r>
              <a:rPr b="1" i="0" lang="en-US" sz="66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Q&amp;A</a:t>
            </a:r>
            <a:endParaRPr/>
          </a:p>
        </p:txBody>
      </p:sp>
      <p:pic>
        <p:nvPicPr>
          <p:cNvPr id="305" name="Google Shape;305;p82"/>
          <p:cNvPicPr preferRelativeResize="0"/>
          <p:nvPr/>
        </p:nvPicPr>
        <p:blipFill rotWithShape="1">
          <a:blip r:embed="rId3">
            <a:alphaModFix/>
          </a:blip>
          <a:srcRect b="23010" l="14496" r="18884" t="10303"/>
          <a:stretch/>
        </p:blipFill>
        <p:spPr>
          <a:xfrm>
            <a:off x="1462206" y="3646337"/>
            <a:ext cx="1533351" cy="1534885"/>
          </a:xfrm>
          <a:prstGeom prst="ellipse">
            <a:avLst/>
          </a:prstGeom>
          <a:noFill/>
          <a:ln>
            <a:noFill/>
          </a:ln>
        </p:spPr>
      </p:pic>
      <p:sp>
        <p:nvSpPr>
          <p:cNvPr id="306" name="Google Shape;306;p82"/>
          <p:cNvSpPr txBox="1"/>
          <p:nvPr/>
        </p:nvSpPr>
        <p:spPr>
          <a:xfrm>
            <a:off x="3439885" y="3936725"/>
            <a:ext cx="413125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Ryan Tognazzini</a:t>
            </a:r>
            <a:endParaRPr b="1" i="0" sz="20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Senior Partner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Email: ryan.tognazzini@sbigrowth.com</a:t>
            </a:r>
            <a:endParaRPr b="0" i="0" sz="18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07" name="Google Shape;307;p82"/>
          <p:cNvPicPr preferRelativeResize="0"/>
          <p:nvPr/>
        </p:nvPicPr>
        <p:blipFill rotWithShape="1">
          <a:blip r:embed="rId4">
            <a:alphaModFix/>
          </a:blip>
          <a:srcRect b="0" l="716" r="715" t="0"/>
          <a:stretch/>
        </p:blipFill>
        <p:spPr>
          <a:xfrm>
            <a:off x="1462206" y="1817058"/>
            <a:ext cx="1533351" cy="1534885"/>
          </a:xfrm>
          <a:prstGeom prst="ellipse">
            <a:avLst/>
          </a:prstGeom>
          <a:noFill/>
          <a:ln>
            <a:noFill/>
          </a:ln>
        </p:spPr>
      </p:pic>
      <p:sp>
        <p:nvSpPr>
          <p:cNvPr id="308" name="Google Shape;308;p82"/>
          <p:cNvSpPr txBox="1"/>
          <p:nvPr/>
        </p:nvSpPr>
        <p:spPr>
          <a:xfrm>
            <a:off x="3439885" y="2107446"/>
            <a:ext cx="372089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Nick Toman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President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Email: nick.toman@sbigrowth.com</a:t>
            </a:r>
            <a:endParaRPr b="0" i="0" sz="18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9" name="Google Shape;309;p82"/>
          <p:cNvSpPr/>
          <p:nvPr/>
        </p:nvSpPr>
        <p:spPr>
          <a:xfrm rot="-5400000">
            <a:off x="84222" y="3385595"/>
            <a:ext cx="1377387" cy="86810"/>
          </a:xfrm>
          <a:prstGeom prst="rect">
            <a:avLst/>
          </a:prstGeom>
          <a:solidFill>
            <a:srgbClr val="95D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1E31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83"/>
          <p:cNvSpPr txBox="1"/>
          <p:nvPr/>
        </p:nvSpPr>
        <p:spPr>
          <a:xfrm>
            <a:off x="2003096" y="2296942"/>
            <a:ext cx="8561810" cy="24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200"/>
              <a:buFont typeface="Arial"/>
              <a:buNone/>
            </a:pPr>
            <a:r>
              <a:rPr b="1" i="0" lang="en-US" sz="66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Thank You</a:t>
            </a:r>
            <a:endParaRPr b="1" i="0" sz="66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/>
        </p:nvSpPr>
        <p:spPr>
          <a:xfrm>
            <a:off x="1807417" y="1496662"/>
            <a:ext cx="11004180" cy="567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E31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71E31"/>
                </a:solidFill>
                <a:latin typeface="Avenir"/>
                <a:ea typeface="Avenir"/>
                <a:cs typeface="Avenir"/>
                <a:sym typeface="Avenir"/>
              </a:rPr>
              <a:t>Agenda</a:t>
            </a:r>
            <a:endParaRPr/>
          </a:p>
        </p:txBody>
      </p:sp>
      <p:sp>
        <p:nvSpPr>
          <p:cNvPr id="114" name="Google Shape;114;p2"/>
          <p:cNvSpPr txBox="1"/>
          <p:nvPr/>
        </p:nvSpPr>
        <p:spPr>
          <a:xfrm>
            <a:off x="3207330" y="2391987"/>
            <a:ext cx="5777340" cy="571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Welcome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1807417" y="2184400"/>
            <a:ext cx="2015208" cy="24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B0B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000B0B"/>
                </a:solidFill>
                <a:latin typeface="Avenir"/>
                <a:ea typeface="Avenir"/>
                <a:cs typeface="Avenir"/>
                <a:sym typeface="Avenir"/>
              </a:rPr>
              <a:t>01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B0B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000B0B"/>
                </a:solidFill>
                <a:latin typeface="Avenir"/>
                <a:ea typeface="Avenir"/>
                <a:cs typeface="Avenir"/>
                <a:sym typeface="Avenir"/>
              </a:rPr>
              <a:t>02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B0B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000B0B"/>
                </a:solidFill>
                <a:latin typeface="Avenir"/>
                <a:ea typeface="Avenir"/>
                <a:cs typeface="Avenir"/>
                <a:sym typeface="Avenir"/>
              </a:rPr>
              <a:t>03</a:t>
            </a: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0" y="0"/>
            <a:ext cx="1377387" cy="86810"/>
          </a:xfrm>
          <a:prstGeom prst="rect">
            <a:avLst/>
          </a:prstGeom>
          <a:solidFill>
            <a:srgbClr val="95D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3201885" y="3306129"/>
            <a:ext cx="5777340" cy="571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CEO Research &amp; Insights—Executive Summary</a:t>
            </a:r>
            <a:endParaRPr b="0" i="0" sz="18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3201885" y="4044907"/>
            <a:ext cx="5777340" cy="571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Q&amp;A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A picture containing text, sign&#10;&#10;Description automatically generated" id="119" name="Google Shape;119;p2"/>
          <p:cNvPicPr preferRelativeResize="0"/>
          <p:nvPr/>
        </p:nvPicPr>
        <p:blipFill rotWithShape="1">
          <a:blip r:embed="rId3">
            <a:alphaModFix/>
          </a:blip>
          <a:srcRect b="0" l="0" r="0" t="-18741"/>
          <a:stretch/>
        </p:blipFill>
        <p:spPr>
          <a:xfrm>
            <a:off x="291755" y="6266948"/>
            <a:ext cx="621782" cy="304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1E3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3"/>
          <p:cNvSpPr txBox="1"/>
          <p:nvPr/>
        </p:nvSpPr>
        <p:spPr>
          <a:xfrm>
            <a:off x="2003096" y="2296942"/>
            <a:ext cx="8561810" cy="24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200"/>
              <a:buFont typeface="Arial"/>
              <a:buNone/>
            </a:pPr>
            <a:r>
              <a:rPr b="1" i="0" lang="en-US" sz="66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2022 CEO Research &amp; Insights</a:t>
            </a:r>
            <a:endParaRPr b="1" i="0" sz="66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4"/>
          <p:cNvSpPr/>
          <p:nvPr/>
        </p:nvSpPr>
        <p:spPr>
          <a:xfrm>
            <a:off x="0" y="0"/>
            <a:ext cx="1377387" cy="86810"/>
          </a:xfrm>
          <a:prstGeom prst="rect">
            <a:avLst/>
          </a:prstGeom>
          <a:solidFill>
            <a:srgbClr val="95D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4"/>
          <p:cNvSpPr txBox="1"/>
          <p:nvPr>
            <p:ph type="title"/>
          </p:nvPr>
        </p:nvSpPr>
        <p:spPr>
          <a:xfrm>
            <a:off x="649687" y="715431"/>
            <a:ext cx="82425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venir"/>
              <a:buNone/>
            </a:pPr>
            <a:r>
              <a:rPr b="1" lang="en-US" sz="2400">
                <a:latin typeface="Avenir"/>
                <a:ea typeface="Avenir"/>
                <a:cs typeface="Avenir"/>
                <a:sym typeface="Avenir"/>
              </a:rPr>
              <a:t>CEOs are readying for a recession, but primarily through expense management, not adapting their growth strategy</a:t>
            </a:r>
            <a:endParaRPr b="1" sz="2400"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32" name="Google Shape;132;p74"/>
          <p:cNvCxnSpPr/>
          <p:nvPr/>
        </p:nvCxnSpPr>
        <p:spPr>
          <a:xfrm>
            <a:off x="582314" y="1299411"/>
            <a:ext cx="8028286" cy="0"/>
          </a:xfrm>
          <a:prstGeom prst="straightConnector1">
            <a:avLst/>
          </a:prstGeom>
          <a:noFill/>
          <a:ln cap="flat" cmpd="sng" w="31750">
            <a:solidFill>
              <a:srgbClr val="95D3F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text, sign&#10;&#10;Description automatically generated" id="133" name="Google Shape;133;p74"/>
          <p:cNvPicPr preferRelativeResize="0"/>
          <p:nvPr/>
        </p:nvPicPr>
        <p:blipFill rotWithShape="1">
          <a:blip r:embed="rId3">
            <a:alphaModFix/>
          </a:blip>
          <a:srcRect b="0" l="0" r="0" t="-18741"/>
          <a:stretch/>
        </p:blipFill>
        <p:spPr>
          <a:xfrm>
            <a:off x="291755" y="6266948"/>
            <a:ext cx="621782" cy="30407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74"/>
          <p:cNvSpPr/>
          <p:nvPr/>
        </p:nvSpPr>
        <p:spPr>
          <a:xfrm>
            <a:off x="649687" y="1679200"/>
            <a:ext cx="5353620" cy="30035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rotWithShape="0" algn="ctr">
              <a:srgbClr val="000000">
                <a:alpha val="9803"/>
              </a:srgbClr>
            </a:outerShdw>
          </a:effectLst>
        </p:spPr>
        <p:txBody>
          <a:bodyPr anchorCtr="0" anchor="ctr" bIns="45700" lIns="1404000" spcFirstLastPara="1" rIns="18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74"/>
          <p:cNvSpPr/>
          <p:nvPr/>
        </p:nvSpPr>
        <p:spPr>
          <a:xfrm>
            <a:off x="6267278" y="1679200"/>
            <a:ext cx="5353620" cy="30035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rotWithShape="0" algn="ctr">
              <a:srgbClr val="000000">
                <a:alpha val="9803"/>
              </a:srgbClr>
            </a:outerShdw>
          </a:effectLst>
        </p:spPr>
        <p:txBody>
          <a:bodyPr anchorCtr="0" anchor="ctr" bIns="45700" lIns="1404000" spcFirstLastPara="1" rIns="18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" name="Google Shape;136;p74"/>
          <p:cNvGrpSpPr/>
          <p:nvPr/>
        </p:nvGrpSpPr>
        <p:grpSpPr>
          <a:xfrm>
            <a:off x="649688" y="4898650"/>
            <a:ext cx="10971211" cy="1077912"/>
            <a:chOff x="611189" y="4635500"/>
            <a:chExt cx="10971211" cy="1077912"/>
          </a:xfrm>
        </p:grpSpPr>
        <p:sp>
          <p:nvSpPr>
            <p:cNvPr id="137" name="Google Shape;137;p74"/>
            <p:cNvSpPr/>
            <p:nvPr/>
          </p:nvSpPr>
          <p:spPr>
            <a:xfrm>
              <a:off x="611189" y="4635500"/>
              <a:ext cx="10971211" cy="10779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90500" rotWithShape="0" algn="ctr">
                <a:srgbClr val="000000">
                  <a:alpha val="9803"/>
                </a:srgbClr>
              </a:outerShdw>
            </a:effectLst>
          </p:spPr>
          <p:txBody>
            <a:bodyPr anchorCtr="0" anchor="t" bIns="72000" lIns="180000" spcFirstLastPara="1" rIns="180000" wrap="square" tIns="72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“Everyone has the playbook on how to quickly take out 5-10% of the operating expense quickly. We’ve all had to do that recently. What separates the winners and losers is knowing where to redirect investment to capture revenue when things go sideways.” </a:t>
              </a:r>
              <a:endParaRPr/>
            </a:p>
          </p:txBody>
        </p:sp>
        <p:sp>
          <p:nvSpPr>
            <p:cNvPr id="138" name="Google Shape;138;p74"/>
            <p:cNvSpPr txBox="1"/>
            <p:nvPr/>
          </p:nvSpPr>
          <p:spPr>
            <a:xfrm>
              <a:off x="5322970" y="5324741"/>
              <a:ext cx="6096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– PE Operating Partner</a:t>
              </a:r>
              <a:endParaRPr/>
            </a:p>
          </p:txBody>
        </p:sp>
      </p:grpSp>
      <p:sp>
        <p:nvSpPr>
          <p:cNvPr id="139" name="Google Shape;139;p74"/>
          <p:cNvSpPr/>
          <p:nvPr/>
        </p:nvSpPr>
        <p:spPr>
          <a:xfrm>
            <a:off x="649688" y="1679200"/>
            <a:ext cx="5352033" cy="574675"/>
          </a:xfrm>
          <a:prstGeom prst="rect">
            <a:avLst/>
          </a:prstGeom>
          <a:solidFill>
            <a:srgbClr val="2F5496"/>
          </a:solidFill>
          <a:ln>
            <a:noFill/>
          </a:ln>
          <a:effectLst>
            <a:outerShdw blurRad="190500" rotWithShape="0" algn="ctr">
              <a:srgbClr val="000000">
                <a:alpha val="9803"/>
              </a:srgbClr>
            </a:outerShdw>
          </a:effectLst>
        </p:spPr>
        <p:txBody>
          <a:bodyPr anchorCtr="0" anchor="t" bIns="72000" lIns="180000" spcFirstLastPara="1" rIns="180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Q: To what extent do you perceive softening demand indicators for your business through the remainder of FY2022 and early FY2023?</a:t>
            </a:r>
            <a:endParaRPr/>
          </a:p>
        </p:txBody>
      </p:sp>
      <p:sp>
        <p:nvSpPr>
          <p:cNvPr id="140" name="Google Shape;140;p74"/>
          <p:cNvSpPr/>
          <p:nvPr/>
        </p:nvSpPr>
        <p:spPr>
          <a:xfrm>
            <a:off x="6265692" y="1679200"/>
            <a:ext cx="5352033" cy="574675"/>
          </a:xfrm>
          <a:prstGeom prst="rect">
            <a:avLst/>
          </a:prstGeom>
          <a:solidFill>
            <a:srgbClr val="2F5496"/>
          </a:solidFill>
          <a:ln>
            <a:noFill/>
          </a:ln>
          <a:effectLst>
            <a:outerShdw blurRad="190500" rotWithShape="0" algn="ctr">
              <a:srgbClr val="000000">
                <a:alpha val="9803"/>
              </a:srgbClr>
            </a:outerShdw>
          </a:effectLst>
        </p:spPr>
        <p:txBody>
          <a:bodyPr anchorCtr="0" anchor="t" bIns="72000" lIns="180000" spcFirstLastPara="1" rIns="180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Q. Is your organization financially or budgetarily taking explicit actions to prepare for an economic recession in late ’22 or early ‘23? </a:t>
            </a:r>
            <a:endParaRPr/>
          </a:p>
        </p:txBody>
      </p:sp>
      <p:graphicFrame>
        <p:nvGraphicFramePr>
          <p:cNvPr id="141" name="Google Shape;141;p74"/>
          <p:cNvGraphicFramePr/>
          <p:nvPr/>
        </p:nvGraphicFramePr>
        <p:xfrm>
          <a:off x="779226" y="2432752"/>
          <a:ext cx="4898073" cy="1962150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142" name="Google Shape;142;p74"/>
          <p:cNvGraphicFramePr/>
          <p:nvPr/>
        </p:nvGraphicFramePr>
        <p:xfrm>
          <a:off x="6421466" y="2432751"/>
          <a:ext cx="4978454" cy="2132525"/>
        </p:xfrm>
        <a:graphic>
          <a:graphicData uri="http://schemas.openxmlformats.org/drawingml/2006/chart">
            <c:chart r:id="rId5"/>
          </a:graphicData>
        </a:graphic>
      </p:graphicFrame>
      <p:sp>
        <p:nvSpPr>
          <p:cNvPr id="143" name="Google Shape;143;p74"/>
          <p:cNvSpPr txBox="1"/>
          <p:nvPr/>
        </p:nvSpPr>
        <p:spPr>
          <a:xfrm>
            <a:off x="6396818" y="4352097"/>
            <a:ext cx="212316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 =120.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Source: SBI CEO Growth Survey, 2022.</a:t>
            </a:r>
            <a:endParaRPr/>
          </a:p>
        </p:txBody>
      </p:sp>
      <p:sp>
        <p:nvSpPr>
          <p:cNvPr id="144" name="Google Shape;144;p74"/>
          <p:cNvSpPr txBox="1"/>
          <p:nvPr/>
        </p:nvSpPr>
        <p:spPr>
          <a:xfrm>
            <a:off x="779227" y="4353196"/>
            <a:ext cx="212316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 =120.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Source: SBI CEO Growth Survey, 2022.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5"/>
          <p:cNvSpPr/>
          <p:nvPr/>
        </p:nvSpPr>
        <p:spPr>
          <a:xfrm>
            <a:off x="0" y="0"/>
            <a:ext cx="1377387" cy="86810"/>
          </a:xfrm>
          <a:prstGeom prst="rect">
            <a:avLst/>
          </a:prstGeom>
          <a:solidFill>
            <a:srgbClr val="95D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sign&#10;&#10;Description automatically generated" id="150" name="Google Shape;150;p75"/>
          <p:cNvPicPr preferRelativeResize="0"/>
          <p:nvPr/>
        </p:nvPicPr>
        <p:blipFill rotWithShape="1">
          <a:blip r:embed="rId3">
            <a:alphaModFix/>
          </a:blip>
          <a:srcRect b="0" l="0" r="0" t="-18741"/>
          <a:stretch/>
        </p:blipFill>
        <p:spPr>
          <a:xfrm>
            <a:off x="291755" y="6266948"/>
            <a:ext cx="621782" cy="30407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75"/>
          <p:cNvSpPr/>
          <p:nvPr/>
        </p:nvSpPr>
        <p:spPr>
          <a:xfrm>
            <a:off x="651754" y="1441934"/>
            <a:ext cx="5353620" cy="429736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rotWithShape="0" algn="ctr">
              <a:srgbClr val="000000">
                <a:alpha val="9803"/>
              </a:srgbClr>
            </a:outerShdw>
          </a:effectLst>
        </p:spPr>
        <p:txBody>
          <a:bodyPr anchorCtr="0" anchor="ctr" bIns="45700" lIns="1404000" spcFirstLastPara="1" rIns="18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75"/>
          <p:cNvSpPr/>
          <p:nvPr/>
        </p:nvSpPr>
        <p:spPr>
          <a:xfrm>
            <a:off x="651755" y="1441935"/>
            <a:ext cx="5352033" cy="570405"/>
          </a:xfrm>
          <a:prstGeom prst="rect">
            <a:avLst/>
          </a:prstGeom>
          <a:noFill/>
          <a:ln>
            <a:noFill/>
          </a:ln>
          <a:effectLst>
            <a:outerShdw blurRad="190500" rotWithShape="0" algn="ctr">
              <a:srgbClr val="000000">
                <a:alpha val="9803"/>
              </a:srgbClr>
            </a:outerShdw>
          </a:effectLst>
        </p:spPr>
        <p:txBody>
          <a:bodyPr anchorCtr="0" anchor="ctr" bIns="72000" lIns="180000" spcFirstLastPara="1" rIns="180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27C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3327C"/>
                </a:solidFill>
                <a:latin typeface="Arial"/>
                <a:ea typeface="Arial"/>
                <a:cs typeface="Arial"/>
                <a:sym typeface="Arial"/>
              </a:rPr>
              <a:t>Comparison of Growth Approaches, 2021 vs. 2022</a:t>
            </a:r>
            <a:endParaRPr/>
          </a:p>
        </p:txBody>
      </p:sp>
      <p:graphicFrame>
        <p:nvGraphicFramePr>
          <p:cNvPr id="153" name="Google Shape;153;p75"/>
          <p:cNvGraphicFramePr/>
          <p:nvPr/>
        </p:nvGraphicFramePr>
        <p:xfrm>
          <a:off x="913024" y="2220091"/>
          <a:ext cx="4987322" cy="1804751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154" name="Google Shape;154;p75"/>
          <p:cNvSpPr txBox="1"/>
          <p:nvPr/>
        </p:nvSpPr>
        <p:spPr>
          <a:xfrm>
            <a:off x="1434908" y="4024843"/>
            <a:ext cx="924712" cy="1249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Driving disproportionate investment toward a narrow set of higher-demand existing products and markets.</a:t>
            </a:r>
            <a:endParaRPr/>
          </a:p>
        </p:txBody>
      </p:sp>
      <p:sp>
        <p:nvSpPr>
          <p:cNvPr id="155" name="Google Shape;155;p75"/>
          <p:cNvSpPr txBox="1"/>
          <p:nvPr/>
        </p:nvSpPr>
        <p:spPr>
          <a:xfrm>
            <a:off x="2520201" y="4024843"/>
            <a:ext cx="924712" cy="9339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Driving relatively equitable investment across various product sets and markets to limit exposure.</a:t>
            </a:r>
            <a:endParaRPr/>
          </a:p>
        </p:txBody>
      </p:sp>
      <p:sp>
        <p:nvSpPr>
          <p:cNvPr id="156" name="Google Shape;156;p75"/>
          <p:cNvSpPr txBox="1"/>
          <p:nvPr/>
        </p:nvSpPr>
        <p:spPr>
          <a:xfrm>
            <a:off x="3687374" y="4024843"/>
            <a:ext cx="924712" cy="1091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Driving disproportionate investment into a narrow set of higher-demand new products and markets.</a:t>
            </a:r>
            <a:endParaRPr/>
          </a:p>
        </p:txBody>
      </p:sp>
      <p:sp>
        <p:nvSpPr>
          <p:cNvPr id="157" name="Google Shape;157;p75"/>
          <p:cNvSpPr txBox="1"/>
          <p:nvPr/>
        </p:nvSpPr>
        <p:spPr>
          <a:xfrm>
            <a:off x="4833053" y="4024843"/>
            <a:ext cx="924712" cy="15654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Scrutinizing shifting demand indicators, with planned contingencies and willingness to shift resources quickly to respond to market conditions.</a:t>
            </a:r>
            <a:endParaRPr/>
          </a:p>
        </p:txBody>
      </p:sp>
      <p:sp>
        <p:nvSpPr>
          <p:cNvPr id="158" name="Google Shape;158;p75"/>
          <p:cNvSpPr txBox="1"/>
          <p:nvPr/>
        </p:nvSpPr>
        <p:spPr>
          <a:xfrm rot="-5400000">
            <a:off x="37507" y="2854953"/>
            <a:ext cx="1594770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Frequency of Growth Approach</a:t>
            </a:r>
            <a:endParaRPr/>
          </a:p>
        </p:txBody>
      </p:sp>
      <p:sp>
        <p:nvSpPr>
          <p:cNvPr id="159" name="Google Shape;159;p75"/>
          <p:cNvSpPr txBox="1"/>
          <p:nvPr/>
        </p:nvSpPr>
        <p:spPr>
          <a:xfrm>
            <a:off x="765642" y="5405308"/>
            <a:ext cx="200927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 =120.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SBI CEO Growth Survey, 2022.</a:t>
            </a:r>
            <a:endParaRPr/>
          </a:p>
        </p:txBody>
      </p:sp>
      <p:sp>
        <p:nvSpPr>
          <p:cNvPr id="160" name="Google Shape;160;p75"/>
          <p:cNvSpPr txBox="1"/>
          <p:nvPr/>
        </p:nvSpPr>
        <p:spPr>
          <a:xfrm>
            <a:off x="688693" y="722338"/>
            <a:ext cx="10914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4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CEOs are spreading growth bets too thinly, and that will cost them growth in a recessionary environment</a:t>
            </a:r>
            <a:endParaRPr b="1" i="0" sz="24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1" name="Google Shape;161;p75"/>
          <p:cNvSpPr/>
          <p:nvPr/>
        </p:nvSpPr>
        <p:spPr>
          <a:xfrm>
            <a:off x="6246249" y="1441934"/>
            <a:ext cx="5357206" cy="429736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rotWithShape="0" algn="ctr">
              <a:srgbClr val="000000">
                <a:alpha val="9803"/>
              </a:srgbClr>
            </a:outerShdw>
          </a:effectLst>
        </p:spPr>
        <p:txBody>
          <a:bodyPr anchorCtr="0" anchor="ctr" bIns="45700" lIns="1404000" spcFirstLastPara="1" rIns="18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75"/>
          <p:cNvSpPr txBox="1"/>
          <p:nvPr/>
        </p:nvSpPr>
        <p:spPr>
          <a:xfrm>
            <a:off x="6303934" y="5481432"/>
            <a:ext cx="212316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 =120.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SBI CEO Growth Survey, 2022.</a:t>
            </a:r>
            <a:endParaRPr/>
          </a:p>
        </p:txBody>
      </p:sp>
      <p:graphicFrame>
        <p:nvGraphicFramePr>
          <p:cNvPr id="163" name="Google Shape;163;p75"/>
          <p:cNvGraphicFramePr/>
          <p:nvPr/>
        </p:nvGraphicFramePr>
        <p:xfrm>
          <a:off x="6746054" y="2535723"/>
          <a:ext cx="4725987" cy="2139950"/>
        </p:xfrm>
        <a:graphic>
          <a:graphicData uri="http://schemas.openxmlformats.org/drawingml/2006/chart">
            <c:chart r:id="rId5"/>
          </a:graphicData>
        </a:graphic>
      </p:graphicFrame>
      <p:cxnSp>
        <p:nvCxnSpPr>
          <p:cNvPr id="164" name="Google Shape;164;p75"/>
          <p:cNvCxnSpPr/>
          <p:nvPr/>
        </p:nvCxnSpPr>
        <p:spPr>
          <a:xfrm>
            <a:off x="7315966" y="2265848"/>
            <a:ext cx="544513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5" name="Google Shape;165;p75"/>
          <p:cNvCxnSpPr/>
          <p:nvPr/>
        </p:nvCxnSpPr>
        <p:spPr>
          <a:xfrm rot="10800000">
            <a:off x="7315966" y="2265848"/>
            <a:ext cx="0" cy="73818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6" name="Google Shape;166;p75"/>
          <p:cNvCxnSpPr/>
          <p:nvPr/>
        </p:nvCxnSpPr>
        <p:spPr>
          <a:xfrm>
            <a:off x="7860479" y="2265848"/>
            <a:ext cx="0" cy="1524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7" name="Google Shape;167;p75"/>
          <p:cNvCxnSpPr/>
          <p:nvPr/>
        </p:nvCxnSpPr>
        <p:spPr>
          <a:xfrm>
            <a:off x="9379716" y="3180248"/>
            <a:ext cx="0" cy="1524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8" name="Google Shape;168;p75"/>
          <p:cNvCxnSpPr/>
          <p:nvPr/>
        </p:nvCxnSpPr>
        <p:spPr>
          <a:xfrm rot="10800000">
            <a:off x="8836791" y="3180248"/>
            <a:ext cx="0" cy="627063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9" name="Google Shape;169;p75"/>
          <p:cNvCxnSpPr/>
          <p:nvPr/>
        </p:nvCxnSpPr>
        <p:spPr>
          <a:xfrm>
            <a:off x="8836791" y="3180248"/>
            <a:ext cx="5429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0" name="Google Shape;170;p75"/>
          <p:cNvCxnSpPr/>
          <p:nvPr/>
        </p:nvCxnSpPr>
        <p:spPr>
          <a:xfrm rot="10800000">
            <a:off x="10356029" y="2267435"/>
            <a:ext cx="0" cy="143033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1" name="Google Shape;171;p75"/>
          <p:cNvCxnSpPr/>
          <p:nvPr/>
        </p:nvCxnSpPr>
        <p:spPr>
          <a:xfrm>
            <a:off x="10356029" y="2267435"/>
            <a:ext cx="544513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2" name="Google Shape;172;p75"/>
          <p:cNvCxnSpPr/>
          <p:nvPr/>
        </p:nvCxnSpPr>
        <p:spPr>
          <a:xfrm>
            <a:off x="10900541" y="2267435"/>
            <a:ext cx="0" cy="26035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3" name="Google Shape;173;p75"/>
          <p:cNvSpPr txBox="1"/>
          <p:nvPr/>
        </p:nvSpPr>
        <p:spPr>
          <a:xfrm>
            <a:off x="9900416" y="4631223"/>
            <a:ext cx="1454150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75"/>
          <p:cNvSpPr txBox="1"/>
          <p:nvPr/>
        </p:nvSpPr>
        <p:spPr>
          <a:xfrm>
            <a:off x="9236841" y="3370748"/>
            <a:ext cx="287338" cy="1365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7450" spcFirstLastPara="1" rIns="1745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29%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5"/>
          <p:cNvSpPr txBox="1"/>
          <p:nvPr/>
        </p:nvSpPr>
        <p:spPr>
          <a:xfrm>
            <a:off x="6923854" y="4631223"/>
            <a:ext cx="1327150" cy="819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75"/>
          <p:cNvSpPr txBox="1"/>
          <p:nvPr/>
        </p:nvSpPr>
        <p:spPr>
          <a:xfrm>
            <a:off x="8466904" y="4631223"/>
            <a:ext cx="1282700" cy="5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5"/>
          <p:cNvSpPr txBox="1"/>
          <p:nvPr/>
        </p:nvSpPr>
        <p:spPr>
          <a:xfrm>
            <a:off x="7173091" y="3042135"/>
            <a:ext cx="287338" cy="1365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7450" spcFirstLastPara="1" rIns="1745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38%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75"/>
          <p:cNvSpPr txBox="1"/>
          <p:nvPr/>
        </p:nvSpPr>
        <p:spPr>
          <a:xfrm>
            <a:off x="7717604" y="2456348"/>
            <a:ext cx="287338" cy="1365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7450" spcFirstLastPara="1" rIns="1745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54%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5"/>
          <p:cNvSpPr txBox="1"/>
          <p:nvPr/>
        </p:nvSpPr>
        <p:spPr>
          <a:xfrm>
            <a:off x="8693916" y="3845410"/>
            <a:ext cx="287338" cy="1365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7450" spcFirstLastPara="1" rIns="1745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16%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75"/>
          <p:cNvSpPr txBox="1"/>
          <p:nvPr/>
        </p:nvSpPr>
        <p:spPr>
          <a:xfrm>
            <a:off x="10213154" y="3735873"/>
            <a:ext cx="287338" cy="1365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7450" spcFirstLastPara="1" rIns="1745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19%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75"/>
          <p:cNvSpPr txBox="1"/>
          <p:nvPr/>
        </p:nvSpPr>
        <p:spPr>
          <a:xfrm>
            <a:off x="10757666" y="2565885"/>
            <a:ext cx="287338" cy="1365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7450" spcFirstLastPara="1" rIns="1745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51%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75"/>
          <p:cNvSpPr/>
          <p:nvPr/>
        </p:nvSpPr>
        <p:spPr>
          <a:xfrm>
            <a:off x="7355654" y="2157898"/>
            <a:ext cx="463550" cy="215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+42%</a:t>
            </a:r>
            <a:endParaRPr b="1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75"/>
          <p:cNvSpPr/>
          <p:nvPr/>
        </p:nvSpPr>
        <p:spPr>
          <a:xfrm>
            <a:off x="8876479" y="3072298"/>
            <a:ext cx="463550" cy="215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+81%</a:t>
            </a:r>
            <a:endParaRPr b="1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75"/>
          <p:cNvSpPr/>
          <p:nvPr/>
        </p:nvSpPr>
        <p:spPr>
          <a:xfrm>
            <a:off x="10346504" y="2159485"/>
            <a:ext cx="561975" cy="215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+168%</a:t>
            </a:r>
            <a:endParaRPr b="1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5"/>
          <p:cNvSpPr/>
          <p:nvPr/>
        </p:nvSpPr>
        <p:spPr>
          <a:xfrm>
            <a:off x="8654229" y="2226160"/>
            <a:ext cx="214313" cy="160338"/>
          </a:xfrm>
          <a:prstGeom prst="rect">
            <a:avLst/>
          </a:prstGeom>
          <a:solidFill>
            <a:srgbClr val="7AC3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75"/>
          <p:cNvSpPr/>
          <p:nvPr/>
        </p:nvSpPr>
        <p:spPr>
          <a:xfrm>
            <a:off x="8654229" y="2459523"/>
            <a:ext cx="214313" cy="160338"/>
          </a:xfrm>
          <a:prstGeom prst="rect">
            <a:avLst/>
          </a:prstGeom>
          <a:solidFill>
            <a:srgbClr val="033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5"/>
          <p:cNvSpPr txBox="1"/>
          <p:nvPr/>
        </p:nvSpPr>
        <p:spPr>
          <a:xfrm>
            <a:off x="8919341" y="2221398"/>
            <a:ext cx="811213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Growth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75"/>
          <p:cNvSpPr txBox="1"/>
          <p:nvPr/>
        </p:nvSpPr>
        <p:spPr>
          <a:xfrm>
            <a:off x="8919341" y="2454760"/>
            <a:ext cx="84455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Growth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75"/>
          <p:cNvSpPr txBox="1"/>
          <p:nvPr/>
        </p:nvSpPr>
        <p:spPr>
          <a:xfrm>
            <a:off x="6299472" y="1546524"/>
            <a:ext cx="526777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Key Attributes of Recent High-Growth versus Low-Growth Companies</a:t>
            </a:r>
            <a:endParaRPr/>
          </a:p>
        </p:txBody>
      </p:sp>
      <p:sp>
        <p:nvSpPr>
          <p:cNvPr id="190" name="Google Shape;190;p75"/>
          <p:cNvSpPr txBox="1"/>
          <p:nvPr/>
        </p:nvSpPr>
        <p:spPr>
          <a:xfrm>
            <a:off x="7030216" y="1765398"/>
            <a:ext cx="390207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Likelihood of Agreement with Commercial Operating Conditions</a:t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6"/>
          <p:cNvSpPr/>
          <p:nvPr/>
        </p:nvSpPr>
        <p:spPr>
          <a:xfrm>
            <a:off x="-18628" y="0"/>
            <a:ext cx="4074580" cy="6858000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76"/>
          <p:cNvSpPr txBox="1"/>
          <p:nvPr/>
        </p:nvSpPr>
        <p:spPr>
          <a:xfrm>
            <a:off x="634163" y="1344955"/>
            <a:ext cx="3086811" cy="4168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40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CEOs must get clearer in articulating their value creation strategy, and how that strategy evolves as expenses are reduced</a:t>
            </a:r>
            <a:endParaRPr b="1" i="0" sz="24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7" name="Google Shape;197;p76"/>
          <p:cNvSpPr/>
          <p:nvPr/>
        </p:nvSpPr>
        <p:spPr>
          <a:xfrm>
            <a:off x="0" y="0"/>
            <a:ext cx="1377387" cy="86810"/>
          </a:xfrm>
          <a:prstGeom prst="rect">
            <a:avLst/>
          </a:prstGeom>
          <a:solidFill>
            <a:srgbClr val="95D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sign&#10;&#10;Description automatically generated" id="198" name="Google Shape;198;p76"/>
          <p:cNvPicPr preferRelativeResize="0"/>
          <p:nvPr/>
        </p:nvPicPr>
        <p:blipFill rotWithShape="1">
          <a:blip r:embed="rId3">
            <a:alphaModFix/>
          </a:blip>
          <a:srcRect b="0" l="0" r="0" t="-18741"/>
          <a:stretch/>
        </p:blipFill>
        <p:spPr>
          <a:xfrm>
            <a:off x="291755" y="6266948"/>
            <a:ext cx="621782" cy="3040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&#10;&#10;Description automatically generated" id="199" name="Google Shape;199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8759" y="6321434"/>
            <a:ext cx="621782" cy="2495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, sunburst chart&#10;&#10;Description automatically generated" id="200" name="Google Shape;200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76936" y="473526"/>
            <a:ext cx="6187146" cy="619157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76"/>
          <p:cNvSpPr txBox="1"/>
          <p:nvPr/>
        </p:nvSpPr>
        <p:spPr>
          <a:xfrm>
            <a:off x="4055952" y="329857"/>
            <a:ext cx="3855736" cy="287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4D4D4D"/>
                </a:solidFill>
                <a:latin typeface="Avenir"/>
                <a:ea typeface="Avenir"/>
                <a:cs typeface="Avenir"/>
                <a:sym typeface="Avenir"/>
              </a:rPr>
              <a:t>SBI Value Creation Compass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7"/>
          <p:cNvSpPr/>
          <p:nvPr/>
        </p:nvSpPr>
        <p:spPr>
          <a:xfrm>
            <a:off x="0" y="0"/>
            <a:ext cx="1377387" cy="86810"/>
          </a:xfrm>
          <a:prstGeom prst="rect">
            <a:avLst/>
          </a:prstGeom>
          <a:solidFill>
            <a:srgbClr val="95D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sign&#10;&#10;Description automatically generated" id="207" name="Google Shape;207;p77"/>
          <p:cNvPicPr preferRelativeResize="0"/>
          <p:nvPr/>
        </p:nvPicPr>
        <p:blipFill rotWithShape="1">
          <a:blip r:embed="rId3">
            <a:alphaModFix/>
          </a:blip>
          <a:srcRect b="0" l="0" r="0" t="-18741"/>
          <a:stretch/>
        </p:blipFill>
        <p:spPr>
          <a:xfrm>
            <a:off x="291755" y="6266948"/>
            <a:ext cx="621782" cy="30407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77"/>
          <p:cNvSpPr/>
          <p:nvPr/>
        </p:nvSpPr>
        <p:spPr>
          <a:xfrm>
            <a:off x="6023516" y="1632284"/>
            <a:ext cx="5500335" cy="443518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rotWithShape="0" algn="ctr">
              <a:srgbClr val="000000">
                <a:alpha val="9803"/>
              </a:srgbClr>
            </a:outerShdw>
          </a:effectLst>
        </p:spPr>
        <p:txBody>
          <a:bodyPr anchorCtr="0" anchor="ctr" bIns="45700" lIns="1404000" spcFirstLastPara="1" rIns="18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67642" y="2095325"/>
            <a:ext cx="5372867" cy="239825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77"/>
          <p:cNvSpPr txBox="1"/>
          <p:nvPr/>
        </p:nvSpPr>
        <p:spPr>
          <a:xfrm>
            <a:off x="6440627" y="4451604"/>
            <a:ext cx="1025936" cy="55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Q2: Accelerating Growth with Increased Operating Expense</a:t>
            </a:r>
            <a:endParaRPr/>
          </a:p>
        </p:txBody>
      </p:sp>
      <p:sp>
        <p:nvSpPr>
          <p:cNvPr id="211" name="Google Shape;211;p77"/>
          <p:cNvSpPr txBox="1"/>
          <p:nvPr/>
        </p:nvSpPr>
        <p:spPr>
          <a:xfrm>
            <a:off x="7716134" y="4451604"/>
            <a:ext cx="1025936" cy="55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Q1: Accelerating Growth without Increased Operating Expense</a:t>
            </a:r>
            <a:endParaRPr/>
          </a:p>
        </p:txBody>
      </p:sp>
      <p:sp>
        <p:nvSpPr>
          <p:cNvPr id="212" name="Google Shape;212;p77"/>
          <p:cNvSpPr txBox="1"/>
          <p:nvPr/>
        </p:nvSpPr>
        <p:spPr>
          <a:xfrm>
            <a:off x="8980200" y="4451604"/>
            <a:ext cx="1025936" cy="6924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Q3: Converting to a More Valuable Revenue Stream/Operating Model</a:t>
            </a:r>
            <a:endParaRPr/>
          </a:p>
        </p:txBody>
      </p:sp>
      <p:sp>
        <p:nvSpPr>
          <p:cNvPr id="213" name="Google Shape;213;p77"/>
          <p:cNvSpPr txBox="1"/>
          <p:nvPr/>
        </p:nvSpPr>
        <p:spPr>
          <a:xfrm>
            <a:off x="10244266" y="4451604"/>
            <a:ext cx="1025936" cy="55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Q4: Maintaining Growth Rate without Increased Operating Expense</a:t>
            </a:r>
            <a:endParaRPr/>
          </a:p>
        </p:txBody>
      </p:sp>
      <p:sp>
        <p:nvSpPr>
          <p:cNvPr id="214" name="Google Shape;214;p77"/>
          <p:cNvSpPr txBox="1"/>
          <p:nvPr/>
        </p:nvSpPr>
        <p:spPr>
          <a:xfrm>
            <a:off x="6395595" y="5556359"/>
            <a:ext cx="212316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 =120.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SBI CEO Growth Survey, 2022.</a:t>
            </a:r>
            <a:endParaRPr/>
          </a:p>
        </p:txBody>
      </p:sp>
      <p:sp>
        <p:nvSpPr>
          <p:cNvPr id="215" name="Google Shape;215;p77"/>
          <p:cNvSpPr txBox="1"/>
          <p:nvPr/>
        </p:nvSpPr>
        <p:spPr>
          <a:xfrm>
            <a:off x="6769198" y="2354734"/>
            <a:ext cx="35907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38%</a:t>
            </a:r>
            <a:endParaRPr/>
          </a:p>
        </p:txBody>
      </p:sp>
      <p:sp>
        <p:nvSpPr>
          <p:cNvPr id="216" name="Google Shape;216;p77"/>
          <p:cNvSpPr txBox="1"/>
          <p:nvPr/>
        </p:nvSpPr>
        <p:spPr>
          <a:xfrm>
            <a:off x="8049565" y="2435404"/>
            <a:ext cx="35907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36%</a:t>
            </a:r>
            <a:endParaRPr/>
          </a:p>
        </p:txBody>
      </p:sp>
      <p:sp>
        <p:nvSpPr>
          <p:cNvPr id="217" name="Google Shape;217;p77"/>
          <p:cNvSpPr txBox="1"/>
          <p:nvPr/>
        </p:nvSpPr>
        <p:spPr>
          <a:xfrm>
            <a:off x="9300613" y="3327264"/>
            <a:ext cx="35907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16%</a:t>
            </a:r>
            <a:endParaRPr/>
          </a:p>
        </p:txBody>
      </p:sp>
      <p:sp>
        <p:nvSpPr>
          <p:cNvPr id="218" name="Google Shape;218;p77"/>
          <p:cNvSpPr txBox="1"/>
          <p:nvPr/>
        </p:nvSpPr>
        <p:spPr>
          <a:xfrm>
            <a:off x="10577697" y="3623982"/>
            <a:ext cx="35907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10%</a:t>
            </a:r>
            <a:endParaRPr/>
          </a:p>
        </p:txBody>
      </p:sp>
      <p:sp>
        <p:nvSpPr>
          <p:cNvPr id="219" name="Google Shape;219;p77"/>
          <p:cNvSpPr txBox="1"/>
          <p:nvPr/>
        </p:nvSpPr>
        <p:spPr>
          <a:xfrm>
            <a:off x="6522213" y="1905180"/>
            <a:ext cx="4663724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Frequency of Value Creation Compass as Reported by CEOs</a:t>
            </a:r>
            <a:endParaRPr/>
          </a:p>
        </p:txBody>
      </p:sp>
      <p:sp>
        <p:nvSpPr>
          <p:cNvPr id="220" name="Google Shape;220;p77"/>
          <p:cNvSpPr txBox="1"/>
          <p:nvPr/>
        </p:nvSpPr>
        <p:spPr>
          <a:xfrm>
            <a:off x="688692" y="722338"/>
            <a:ext cx="9946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4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There is an active shift underway across the businesses SBI serves, with productivity becoming focal to growth</a:t>
            </a:r>
            <a:endParaRPr b="1" i="0" sz="24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Chart, sunburst chart&#10;&#10;Description automatically generated" id="221" name="Google Shape;221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5914" y="1243166"/>
            <a:ext cx="5209688" cy="5213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8"/>
          <p:cNvSpPr txBox="1"/>
          <p:nvPr>
            <p:ph type="title"/>
          </p:nvPr>
        </p:nvSpPr>
        <p:spPr>
          <a:xfrm>
            <a:off x="623887" y="286982"/>
            <a:ext cx="10944225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None/>
            </a:pPr>
            <a:r>
              <a:rPr b="1" lang="en-US" sz="2400">
                <a:latin typeface="Avenir"/>
                <a:ea typeface="Avenir"/>
                <a:cs typeface="Avenir"/>
                <a:sym typeface="Avenir"/>
              </a:rPr>
              <a:t>CEOs aren’t feeling terribly confident in their team’s ability to execute a productivity pivot – don’t overlook the basics to get started</a:t>
            </a:r>
            <a:endParaRPr b="1" sz="24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A picture containing text, sign&#10;&#10;Description automatically generated" id="227" name="Google Shape;227;p78"/>
          <p:cNvPicPr preferRelativeResize="0"/>
          <p:nvPr/>
        </p:nvPicPr>
        <p:blipFill rotWithShape="1">
          <a:blip r:embed="rId3">
            <a:alphaModFix/>
          </a:blip>
          <a:srcRect b="0" l="0" r="0" t="-18741"/>
          <a:stretch/>
        </p:blipFill>
        <p:spPr>
          <a:xfrm>
            <a:off x="291755" y="6266948"/>
            <a:ext cx="621782" cy="30407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78"/>
          <p:cNvSpPr/>
          <p:nvPr/>
        </p:nvSpPr>
        <p:spPr>
          <a:xfrm>
            <a:off x="487270" y="6103298"/>
            <a:ext cx="490436" cy="2446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78"/>
          <p:cNvSpPr/>
          <p:nvPr/>
        </p:nvSpPr>
        <p:spPr>
          <a:xfrm>
            <a:off x="0" y="0"/>
            <a:ext cx="1377387" cy="86810"/>
          </a:xfrm>
          <a:prstGeom prst="rect">
            <a:avLst/>
          </a:prstGeom>
          <a:solidFill>
            <a:srgbClr val="95D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78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78"/>
          <p:cNvSpPr/>
          <p:nvPr/>
        </p:nvSpPr>
        <p:spPr>
          <a:xfrm>
            <a:off x="530224" y="1551432"/>
            <a:ext cx="5580504" cy="443518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rotWithShape="0" algn="ctr">
              <a:srgbClr val="000000">
                <a:alpha val="9803"/>
              </a:srgbClr>
            </a:outerShdw>
          </a:effectLst>
        </p:spPr>
        <p:txBody>
          <a:bodyPr anchorCtr="0" anchor="ctr" bIns="45700" lIns="1404000" spcFirstLastPara="1" rIns="18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78"/>
          <p:cNvSpPr txBox="1"/>
          <p:nvPr/>
        </p:nvSpPr>
        <p:spPr>
          <a:xfrm>
            <a:off x="611188" y="5617285"/>
            <a:ext cx="212316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 =120.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SBI CEO Growth Survey, 2022.</a:t>
            </a:r>
            <a:endParaRPr/>
          </a:p>
        </p:txBody>
      </p:sp>
      <p:graphicFrame>
        <p:nvGraphicFramePr>
          <p:cNvPr id="233" name="Google Shape;233;p78"/>
          <p:cNvGraphicFramePr/>
          <p:nvPr/>
        </p:nvGraphicFramePr>
        <p:xfrm>
          <a:off x="611188" y="2242487"/>
          <a:ext cx="5294685" cy="3115706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234" name="Google Shape;234;p78"/>
          <p:cNvSpPr/>
          <p:nvPr/>
        </p:nvSpPr>
        <p:spPr>
          <a:xfrm>
            <a:off x="530225" y="1551432"/>
            <a:ext cx="5580504" cy="570405"/>
          </a:xfrm>
          <a:prstGeom prst="rect">
            <a:avLst/>
          </a:prstGeom>
          <a:noFill/>
          <a:ln>
            <a:noFill/>
          </a:ln>
          <a:effectLst>
            <a:outerShdw blurRad="190500" rotWithShape="0" algn="ctr">
              <a:srgbClr val="000000">
                <a:alpha val="9803"/>
              </a:srgbClr>
            </a:outerShdw>
          </a:effectLst>
        </p:spPr>
        <p:txBody>
          <a:bodyPr anchorCtr="0" anchor="ctr" bIns="72000" lIns="180000" spcFirstLastPara="1" rIns="180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27C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3327C"/>
                </a:solidFill>
                <a:latin typeface="Arial"/>
                <a:ea typeface="Arial"/>
                <a:cs typeface="Arial"/>
                <a:sym typeface="Arial"/>
              </a:rPr>
              <a:t>CEOs Reporting Moderate-to-High Confidence in Their Organization's Ability to Execute</a:t>
            </a:r>
            <a:endParaRPr/>
          </a:p>
        </p:txBody>
      </p:sp>
      <p:pic>
        <p:nvPicPr>
          <p:cNvPr descr="Chart, sunburst chart&#10;&#10;Description automatically generated" id="235" name="Google Shape;235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49415" y="1676614"/>
            <a:ext cx="4460418" cy="4463612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78"/>
          <p:cNvSpPr txBox="1"/>
          <p:nvPr/>
        </p:nvSpPr>
        <p:spPr>
          <a:xfrm>
            <a:off x="7468945" y="1242467"/>
            <a:ext cx="3855736" cy="287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4D4D4D"/>
                </a:solidFill>
                <a:latin typeface="Avenir"/>
                <a:ea typeface="Avenir"/>
                <a:cs typeface="Avenir"/>
                <a:sym typeface="Avenir"/>
              </a:rPr>
              <a:t>SBI Value Creation Compass</a:t>
            </a:r>
            <a:endParaRPr/>
          </a:p>
        </p:txBody>
      </p:sp>
      <p:sp>
        <p:nvSpPr>
          <p:cNvPr id="237" name="Google Shape;237;p78"/>
          <p:cNvSpPr/>
          <p:nvPr/>
        </p:nvSpPr>
        <p:spPr>
          <a:xfrm>
            <a:off x="7066880" y="1569873"/>
            <a:ext cx="4460417" cy="4414941"/>
          </a:xfrm>
          <a:prstGeom prst="blockArc">
            <a:avLst>
              <a:gd fmla="val 10800000" name="adj1"/>
              <a:gd fmla="val 16176991" name="adj2"/>
              <a:gd fmla="val 1402" name="adj3"/>
            </a:avLst>
          </a:prstGeom>
          <a:solidFill>
            <a:srgbClr val="033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8" name="Google Shape;238;p78"/>
          <p:cNvCxnSpPr/>
          <p:nvPr/>
        </p:nvCxnSpPr>
        <p:spPr>
          <a:xfrm rot="10800000">
            <a:off x="6863100" y="1892646"/>
            <a:ext cx="1313948" cy="0"/>
          </a:xfrm>
          <a:prstGeom prst="straightConnector1">
            <a:avLst/>
          </a:prstGeom>
          <a:noFill/>
          <a:ln cap="flat" cmpd="sng" w="53975">
            <a:solidFill>
              <a:srgbClr val="03327C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9"/>
          <p:cNvSpPr/>
          <p:nvPr/>
        </p:nvSpPr>
        <p:spPr>
          <a:xfrm>
            <a:off x="0" y="0"/>
            <a:ext cx="1377387" cy="86810"/>
          </a:xfrm>
          <a:prstGeom prst="rect">
            <a:avLst/>
          </a:prstGeom>
          <a:solidFill>
            <a:srgbClr val="95D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sign&#10;&#10;Description automatically generated" id="244" name="Google Shape;244;p79"/>
          <p:cNvPicPr preferRelativeResize="0"/>
          <p:nvPr/>
        </p:nvPicPr>
        <p:blipFill rotWithShape="1">
          <a:blip r:embed="rId3">
            <a:alphaModFix/>
          </a:blip>
          <a:srcRect b="0" l="0" r="0" t="-18741"/>
          <a:stretch/>
        </p:blipFill>
        <p:spPr>
          <a:xfrm>
            <a:off x="291755" y="6266948"/>
            <a:ext cx="621782" cy="30407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79"/>
          <p:cNvSpPr/>
          <p:nvPr/>
        </p:nvSpPr>
        <p:spPr>
          <a:xfrm>
            <a:off x="401746" y="1195192"/>
            <a:ext cx="5580504" cy="443518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rotWithShape="0" algn="ctr">
              <a:srgbClr val="000000">
                <a:alpha val="9803"/>
              </a:srgbClr>
            </a:outerShdw>
          </a:effectLst>
        </p:spPr>
        <p:txBody>
          <a:bodyPr anchorCtr="0" anchor="ctr" bIns="45700" lIns="1404000" spcFirstLastPara="1" rIns="18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79"/>
          <p:cNvSpPr/>
          <p:nvPr/>
        </p:nvSpPr>
        <p:spPr>
          <a:xfrm>
            <a:off x="401746" y="1195192"/>
            <a:ext cx="5580503" cy="570405"/>
          </a:xfrm>
          <a:prstGeom prst="rect">
            <a:avLst/>
          </a:prstGeom>
          <a:noFill/>
          <a:ln>
            <a:noFill/>
          </a:ln>
          <a:effectLst>
            <a:outerShdw blurRad="190500" rotWithShape="0" algn="ctr">
              <a:srgbClr val="000000">
                <a:alpha val="9803"/>
              </a:srgbClr>
            </a:outerShdw>
          </a:effectLst>
        </p:spPr>
        <p:txBody>
          <a:bodyPr anchorCtr="0" anchor="ctr" bIns="72000" lIns="180000" spcFirstLastPara="1" rIns="180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27C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3327C"/>
                </a:solidFill>
                <a:latin typeface="Arial"/>
                <a:ea typeface="Arial"/>
                <a:cs typeface="Arial"/>
                <a:sym typeface="Arial"/>
              </a:rPr>
              <a:t> CEO Perception of Talent and Sales Talent Struggles</a:t>
            </a:r>
            <a:endParaRPr/>
          </a:p>
        </p:txBody>
      </p:sp>
      <p:sp>
        <p:nvSpPr>
          <p:cNvPr id="247" name="Google Shape;247;p79"/>
          <p:cNvSpPr txBox="1"/>
          <p:nvPr/>
        </p:nvSpPr>
        <p:spPr>
          <a:xfrm>
            <a:off x="481120" y="5302147"/>
            <a:ext cx="212316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 =120.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SBI CEO Growth Survey, 2022.</a:t>
            </a:r>
            <a:endParaRPr/>
          </a:p>
        </p:txBody>
      </p:sp>
      <p:sp>
        <p:nvSpPr>
          <p:cNvPr id="248" name="Google Shape;248;p79"/>
          <p:cNvSpPr txBox="1"/>
          <p:nvPr/>
        </p:nvSpPr>
        <p:spPr>
          <a:xfrm>
            <a:off x="823611" y="1892900"/>
            <a:ext cx="4691066" cy="3427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27C"/>
              </a:buClr>
              <a:buSzPts val="1000"/>
              <a:buFont typeface="Arial"/>
              <a:buNone/>
            </a:pPr>
            <a:r>
              <a:rPr b="0" i="1" lang="en-US" sz="1000" u="none" cap="none" strike="noStrike">
                <a:solidFill>
                  <a:srgbClr val="03327C"/>
                </a:solidFill>
                <a:latin typeface="Arial"/>
                <a:ea typeface="Arial"/>
                <a:cs typeface="Arial"/>
                <a:sym typeface="Arial"/>
              </a:rPr>
              <a:t>CEO % Agreement on go-to-market talent questions</a:t>
            </a:r>
            <a:endParaRPr/>
          </a:p>
        </p:txBody>
      </p:sp>
      <p:graphicFrame>
        <p:nvGraphicFramePr>
          <p:cNvPr id="249" name="Google Shape;249;p79"/>
          <p:cNvGraphicFramePr/>
          <p:nvPr/>
        </p:nvGraphicFramePr>
        <p:xfrm>
          <a:off x="482709" y="2222627"/>
          <a:ext cx="5265737" cy="2997512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250" name="Google Shape;250;p79"/>
          <p:cNvSpPr/>
          <p:nvPr/>
        </p:nvSpPr>
        <p:spPr>
          <a:xfrm>
            <a:off x="6162879" y="1195192"/>
            <a:ext cx="5684540" cy="443518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rotWithShape="0" algn="ctr">
              <a:srgbClr val="000000">
                <a:alpha val="9803"/>
              </a:srgbClr>
            </a:outerShdw>
          </a:effectLst>
        </p:spPr>
        <p:txBody>
          <a:bodyPr anchorCtr="0" anchor="ctr" bIns="45700" lIns="1404000" spcFirstLastPara="1" rIns="18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79"/>
          <p:cNvSpPr/>
          <p:nvPr/>
        </p:nvSpPr>
        <p:spPr>
          <a:xfrm>
            <a:off x="6512923" y="1308271"/>
            <a:ext cx="4826415" cy="344247"/>
          </a:xfrm>
          <a:prstGeom prst="rect">
            <a:avLst/>
          </a:prstGeom>
          <a:noFill/>
          <a:ln>
            <a:noFill/>
          </a:ln>
          <a:effectLst>
            <a:outerShdw blurRad="190500" rotWithShape="0" algn="ctr">
              <a:srgbClr val="000000">
                <a:alpha val="9803"/>
              </a:srgbClr>
            </a:outerShdw>
          </a:effectLst>
        </p:spPr>
        <p:txBody>
          <a:bodyPr anchorCtr="0" anchor="ctr" bIns="72000" lIns="180000" spcFirstLastPara="1" rIns="180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3327C"/>
                </a:solidFill>
                <a:latin typeface="Arial"/>
                <a:ea typeface="Arial"/>
                <a:cs typeface="Arial"/>
                <a:sym typeface="Arial"/>
              </a:rPr>
              <a:t>CEO Confidence in their organization’s ability to drive improved sales and marketing productivity</a:t>
            </a:r>
            <a:endParaRPr/>
          </a:p>
        </p:txBody>
      </p:sp>
      <p:sp>
        <p:nvSpPr>
          <p:cNvPr id="252" name="Google Shape;252;p79"/>
          <p:cNvSpPr txBox="1"/>
          <p:nvPr/>
        </p:nvSpPr>
        <p:spPr>
          <a:xfrm>
            <a:off x="6450588" y="5302147"/>
            <a:ext cx="212316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 =120.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SBI CEO Growth Survey, 2022.</a:t>
            </a:r>
            <a:endParaRPr/>
          </a:p>
        </p:txBody>
      </p:sp>
      <p:graphicFrame>
        <p:nvGraphicFramePr>
          <p:cNvPr id="253" name="Google Shape;253;p79"/>
          <p:cNvGraphicFramePr/>
          <p:nvPr/>
        </p:nvGraphicFramePr>
        <p:xfrm>
          <a:off x="6592483" y="1994112"/>
          <a:ext cx="4734899" cy="2734186"/>
        </p:xfrm>
        <a:graphic>
          <a:graphicData uri="http://schemas.openxmlformats.org/drawingml/2006/chart">
            <c:chart r:id="rId5"/>
          </a:graphicData>
        </a:graphic>
      </p:graphicFrame>
      <p:sp>
        <p:nvSpPr>
          <p:cNvPr id="254" name="Google Shape;254;p79"/>
          <p:cNvSpPr txBox="1"/>
          <p:nvPr/>
        </p:nvSpPr>
        <p:spPr>
          <a:xfrm>
            <a:off x="6137198" y="3139369"/>
            <a:ext cx="6667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 Confidence</a:t>
            </a:r>
            <a:endParaRPr/>
          </a:p>
        </p:txBody>
      </p:sp>
      <p:sp>
        <p:nvSpPr>
          <p:cNvPr id="255" name="Google Shape;255;p79"/>
          <p:cNvSpPr txBox="1"/>
          <p:nvPr/>
        </p:nvSpPr>
        <p:spPr>
          <a:xfrm>
            <a:off x="11040811" y="3139369"/>
            <a:ext cx="80846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Low Confidence</a:t>
            </a:r>
            <a:endParaRPr/>
          </a:p>
        </p:txBody>
      </p:sp>
      <p:sp>
        <p:nvSpPr>
          <p:cNvPr id="256" name="Google Shape;256;p79"/>
          <p:cNvSpPr txBox="1"/>
          <p:nvPr/>
        </p:nvSpPr>
        <p:spPr>
          <a:xfrm>
            <a:off x="688693" y="326613"/>
            <a:ext cx="10944225" cy="710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Pivoting from a growth playbook largely based on adding headcount to generating greater productivity per head is a significant change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SBI Office Colors">
      <a:dk1>
        <a:srgbClr val="4D4D4D"/>
      </a:dk1>
      <a:lt1>
        <a:srgbClr val="FFFFFF"/>
      </a:lt1>
      <a:dk2>
        <a:srgbClr val="03327C"/>
      </a:dk2>
      <a:lt2>
        <a:srgbClr val="E7E6E6"/>
      </a:lt2>
      <a:accent1>
        <a:srgbClr val="2193DF"/>
      </a:accent1>
      <a:accent2>
        <a:srgbClr val="7AC3F8"/>
      </a:accent2>
      <a:accent3>
        <a:srgbClr val="018935"/>
      </a:accent3>
      <a:accent4>
        <a:srgbClr val="66337A"/>
      </a:accent4>
      <a:accent5>
        <a:srgbClr val="F8B737"/>
      </a:accent5>
      <a:accent6>
        <a:srgbClr val="A9A9A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>
  <a:clrScheme name="SBI Office Colors">
    <a:dk1>
      <a:srgbClr val="4D4D4D"/>
    </a:dk1>
    <a:lt1>
      <a:srgbClr val="FFFFFF"/>
    </a:lt1>
    <a:dk2>
      <a:srgbClr val="03327C"/>
    </a:dk2>
    <a:lt2>
      <a:srgbClr val="E7E6E6"/>
    </a:lt2>
    <a:accent1>
      <a:srgbClr val="2193DF"/>
    </a:accent1>
    <a:accent2>
      <a:srgbClr val="7AC3F8"/>
    </a:accent2>
    <a:accent3>
      <a:srgbClr val="018935"/>
    </a:accent3>
    <a:accent4>
      <a:srgbClr val="66337A"/>
    </a:accent4>
    <a:accent5>
      <a:srgbClr val="F8B737"/>
    </a:accent5>
    <a:accent6>
      <a:srgbClr val="A9A9A9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BI Office Colors">
    <a:dk1>
      <a:srgbClr val="4D4D4D"/>
    </a:dk1>
    <a:lt1>
      <a:srgbClr val="FFFFFF"/>
    </a:lt1>
    <a:dk2>
      <a:srgbClr val="03327C"/>
    </a:dk2>
    <a:lt2>
      <a:srgbClr val="E7E6E6"/>
    </a:lt2>
    <a:accent1>
      <a:srgbClr val="2193DF"/>
    </a:accent1>
    <a:accent2>
      <a:srgbClr val="7AC3F8"/>
    </a:accent2>
    <a:accent3>
      <a:srgbClr val="018935"/>
    </a:accent3>
    <a:accent4>
      <a:srgbClr val="66337A"/>
    </a:accent4>
    <a:accent5>
      <a:srgbClr val="F8B737"/>
    </a:accent5>
    <a:accent6>
      <a:srgbClr val="A9A9A9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BI Office Colors">
    <a:dk1>
      <a:srgbClr val="4D4D4D"/>
    </a:dk1>
    <a:lt1>
      <a:srgbClr val="FFFFFF"/>
    </a:lt1>
    <a:dk2>
      <a:srgbClr val="03327C"/>
    </a:dk2>
    <a:lt2>
      <a:srgbClr val="E7E6E6"/>
    </a:lt2>
    <a:accent1>
      <a:srgbClr val="2193DF"/>
    </a:accent1>
    <a:accent2>
      <a:srgbClr val="7AC3F8"/>
    </a:accent2>
    <a:accent3>
      <a:srgbClr val="018935"/>
    </a:accent3>
    <a:accent4>
      <a:srgbClr val="66337A"/>
    </a:accent4>
    <a:accent5>
      <a:srgbClr val="F8B737"/>
    </a:accent5>
    <a:accent6>
      <a:srgbClr val="A9A9A9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SBI Office Colors">
    <a:dk1>
      <a:srgbClr val="4D4D4D"/>
    </a:dk1>
    <a:lt1>
      <a:srgbClr val="FFFFFF"/>
    </a:lt1>
    <a:dk2>
      <a:srgbClr val="03327C"/>
    </a:dk2>
    <a:lt2>
      <a:srgbClr val="E7E6E6"/>
    </a:lt2>
    <a:accent1>
      <a:srgbClr val="2193DF"/>
    </a:accent1>
    <a:accent2>
      <a:srgbClr val="7AC3F8"/>
    </a:accent2>
    <a:accent3>
      <a:srgbClr val="018935"/>
    </a:accent3>
    <a:accent4>
      <a:srgbClr val="66337A"/>
    </a:accent4>
    <a:accent5>
      <a:srgbClr val="F8B737"/>
    </a:accent5>
    <a:accent6>
      <a:srgbClr val="A9A9A9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4DD5FFB695C45A18BC2689F29252A" ma:contentTypeVersion="13" ma:contentTypeDescription="Create a new document." ma:contentTypeScope="" ma:versionID="83bd64f558a0d0b23c569927676891be">
  <xsd:schema xmlns:xsd="http://www.w3.org/2001/XMLSchema" xmlns:xs="http://www.w3.org/2001/XMLSchema" xmlns:p="http://schemas.microsoft.com/office/2006/metadata/properties" xmlns:ns2="8cb45e2b-cabf-4cc0-9f00-e72f0b447b06" xmlns:ns3="162cfcd4-8cf0-4e82-80c5-9e43bd7d75c8" targetNamespace="http://schemas.microsoft.com/office/2006/metadata/properties" ma:root="true" ma:fieldsID="fb83808769dd86f9b0fce7df9f368cfd" ns2:_="" ns3:_="">
    <xsd:import namespace="8cb45e2b-cabf-4cc0-9f00-e72f0b447b06"/>
    <xsd:import namespace="162cfcd4-8cf0-4e82-80c5-9e43bd7d7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b45e2b-cabf-4cc0-9f00-e72f0b447b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1b09f5f-bb09-4671-a415-1b43de82a0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2cfcd4-8cf0-4e82-80c5-9e43bd7d75c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65ab976-2bca-4d02-8151-2c405a304dee}" ma:internalName="TaxCatchAll" ma:showField="CatchAllData" ma:web="162cfcd4-8cf0-4e82-80c5-9e43bd7d75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cb45e2b-cabf-4cc0-9f00-e72f0b447b06">
      <Terms xmlns="http://schemas.microsoft.com/office/infopath/2007/PartnerControls"/>
    </lcf76f155ced4ddcb4097134ff3c332f>
    <TaxCatchAll xmlns="162cfcd4-8cf0-4e82-80c5-9e43bd7d75c8" xsi:nil="true"/>
  </documentManagement>
</p:properties>
</file>

<file path=customXml/itemProps1.xml><?xml version="1.0" encoding="utf-8"?>
<ds:datastoreItem xmlns:ds="http://schemas.openxmlformats.org/officeDocument/2006/customXml" ds:itemID="{B8BEDB98-A0C4-46A7-B778-ADED7C50D747}"/>
</file>

<file path=customXml/itemProps2.xml><?xml version="1.0" encoding="utf-8"?>
<ds:datastoreItem xmlns:ds="http://schemas.openxmlformats.org/officeDocument/2006/customXml" ds:itemID="{554D072C-0323-4A6C-9B47-70CE23788CCB}"/>
</file>

<file path=customXml/itemProps3.xml><?xml version="1.0" encoding="utf-8"?>
<ds:datastoreItem xmlns:ds="http://schemas.openxmlformats.org/officeDocument/2006/customXml" ds:itemID="{3EEA5237-A499-4DFD-AEF2-78535F4EBFD9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Designer - Tutrisye Antameng</dc:creator>
  <dcterms:created xsi:type="dcterms:W3CDTF">2022-07-08T02:45:01Z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0x01010011B4DD5FFB695C45A18BC2689F29252A</vt:lpwstr>
  </property>
  <property fmtid="{D5CDD505-2E9C-101B-9397-08002B2CF9AE}" pid="3" name="Order">
    <vt:r8>200</vt:r8>
  </property>
</Properties>
</file>