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lsb" ContentType="application/vnd.ms-excel.sheet.binary.macroEnabled.12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authors.xml" ContentType="application/vnd.ms-powerpoint.authors+xml"/>
  <Override PartName="/ppt/theme/theme2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73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74.xml" ContentType="application/vnd.openxmlformats-officedocument.presentationml.tags+xml"/>
  <Override PartName="/ppt/tags/tag59.xml" ContentType="application/vnd.openxmlformats-officedocument.presentationml.tags+xml"/>
  <Override PartName="/ppt/tags/tag150.xml" ContentType="application/vnd.openxmlformats-officedocument.presentationml.tags+xml"/>
  <Override PartName="/ppt/tags/tag58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77.xml" ContentType="application/vnd.openxmlformats-officedocument.presentationml.tags+xml"/>
  <Override PartName="/ppt/tags/tag140.xml" ContentType="application/vnd.openxmlformats-officedocument.presentationml.tags+xml"/>
  <Override PartName="/ppt/tags/tag78.xml" ContentType="application/vnd.openxmlformats-officedocument.presentationml.tags+xml"/>
  <Override PartName="/ppt/revisionInfo.xml" ContentType="application/vnd.ms-powerpoint.revisioninfo+xml"/>
  <Override PartName="/ppt/tags/tag79.xml" ContentType="application/vnd.openxmlformats-officedocument.presentationml.tags+xml"/>
  <Override PartName="/ppt/tags/tag141.xml" ContentType="application/vnd.openxmlformats-officedocument.presentationml.tags+xml"/>
  <Override PartName="/docProps/core.xml" ContentType="application/vnd.openxmlformats-package.core-properties+xml"/>
  <Override PartName="/ppt/tags/tag80.xml" ContentType="application/vnd.openxmlformats-officedocument.presentationml.tags+xml"/>
  <Override PartName="/docProps/app.xml" ContentType="application/vnd.openxmlformats-officedocument.extended-properties+xml"/>
  <Override PartName="/ppt/tags/tag70.xml" ContentType="application/vnd.openxmlformats-officedocument.presentationml.tags+xml"/>
  <Override PartName="/ppt/tags/tag142.xml" ContentType="application/vnd.openxmlformats-officedocument.presentationml.tags+xml"/>
  <Override PartName="/ppt/tags/tag75.xml" ContentType="application/vnd.openxmlformats-officedocument.presentationml.tags+xml"/>
  <Override PartName="/ppt/tags/tag49.xml" ContentType="application/vnd.openxmlformats-officedocument.presentationml.tags+xml"/>
  <Override PartName="/ppt/tags/tag76.xml" ContentType="application/vnd.openxmlformats-officedocument.presentationml.tags+xml"/>
  <Override PartName="/ppt/tags/tag82.xml" ContentType="application/vnd.openxmlformats-officedocument.presentationml.tags+xml"/>
  <Override PartName="/ppt/tags/tag72.xml" ContentType="application/vnd.openxmlformats-officedocument.presentationml.tags+xml"/>
  <Override PartName="/ppt/tags/tag69.xml" ContentType="application/vnd.openxmlformats-officedocument.presentationml.tags+xml"/>
  <Override PartName="/ppt/tags/tag143.xml" ContentType="application/vnd.openxmlformats-officedocument.presentationml.tags+xml"/>
  <Override PartName="/ppt/tags/tag68.xml" ContentType="application/vnd.openxmlformats-officedocument.presentationml.tags+xml"/>
  <Override PartName="/ppt/tags/tag153.xml" ContentType="application/vnd.openxmlformats-officedocument.presentationml.tags+xml"/>
  <Override PartName="/ppt/tags/tag83.xml" ContentType="application/vnd.openxmlformats-officedocument.presentationml.tags+xml"/>
  <Override PartName="/ppt/tags/tag71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67.xml" ContentType="application/vnd.openxmlformats-officedocument.presentationml.tags+xml"/>
  <Override PartName="/ppt/tags/tag144.xml" ContentType="application/vnd.openxmlformats-officedocument.presentationml.tags+xml"/>
  <Override PartName="/ppt/tags/tag66.xml" ContentType="application/vnd.openxmlformats-officedocument.presentationml.tags+xml"/>
  <Override PartName="/ppt/tags/tag145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81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65.xml" ContentType="application/vnd.openxmlformats-officedocument.presentationml.tags+xml"/>
  <Override PartName="/ppt/tags/tag146.xml" ContentType="application/vnd.openxmlformats-officedocument.presentationml.tags+xml"/>
  <Override PartName="/ppt/tags/tag64.xml" ContentType="application/vnd.openxmlformats-officedocument.presentationml.tags+xml"/>
  <Override PartName="/ppt/tags/tag147.xml" ContentType="application/vnd.openxmlformats-officedocument.presentationml.tags+xml"/>
  <Override PartName="/ppt/tags/tag63.xml" ContentType="application/vnd.openxmlformats-officedocument.presentationml.tags+xml"/>
  <Override PartName="/ppt/tags/tag148.xml" ContentType="application/vnd.openxmlformats-officedocument.presentationml.tags+xml"/>
  <Override PartName="/ppt/tags/tag62.xml" ContentType="application/vnd.openxmlformats-officedocument.presentationml.tags+xml"/>
  <Override PartName="/ppt/tags/tag133.xml" ContentType="application/vnd.openxmlformats-officedocument.presentationml.tags+xml"/>
  <Override PartName="/ppt/tags/tag149.xml" ContentType="application/vnd.openxmlformats-officedocument.presentationml.tags+xml"/>
  <Override PartName="/ppt/tags/tag61.xml" ContentType="application/vnd.openxmlformats-officedocument.presentationml.tags+xml"/>
  <Override PartName="/ppt/tags/tag154.xml" ContentType="application/vnd.openxmlformats-officedocument.presentationml.tags+xml"/>
  <Override PartName="/ppt/tags/tag60.xml" ContentType="application/vnd.openxmlformats-officedocument.presentationml.tags+xml"/>
  <Override PartName="/ppt/tags/tag10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2" r:id="rId2"/>
    <p:sldMasterId id="2147483759" r:id="rId3"/>
  </p:sldMasterIdLst>
  <p:notesMasterIdLst>
    <p:notesMasterId r:id="rId27"/>
  </p:notesMasterIdLst>
  <p:sldIdLst>
    <p:sldId id="257" r:id="rId4"/>
    <p:sldId id="274" r:id="rId5"/>
    <p:sldId id="280" r:id="rId6"/>
    <p:sldId id="2113417800" r:id="rId7"/>
    <p:sldId id="279" r:id="rId8"/>
    <p:sldId id="2113417791" r:id="rId9"/>
    <p:sldId id="2113417798" r:id="rId10"/>
    <p:sldId id="261" r:id="rId11"/>
    <p:sldId id="273" r:id="rId12"/>
    <p:sldId id="277" r:id="rId13"/>
    <p:sldId id="276" r:id="rId14"/>
    <p:sldId id="275" r:id="rId15"/>
    <p:sldId id="278" r:id="rId16"/>
    <p:sldId id="259" r:id="rId17"/>
    <p:sldId id="290" r:id="rId18"/>
    <p:sldId id="260" r:id="rId19"/>
    <p:sldId id="286" r:id="rId20"/>
    <p:sldId id="291" r:id="rId21"/>
    <p:sldId id="2113417788" r:id="rId22"/>
    <p:sldId id="2113417802" r:id="rId23"/>
    <p:sldId id="289" r:id="rId24"/>
    <p:sldId id="2113417803" r:id="rId25"/>
    <p:sldId id="2113417804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A31D60-BCD9-BB36-EE2E-EA415AA599D4}" name="Kate Casey" initials="KC" userId="S::kate.casey@sbigrowth.com::d307845d-963c-426c-a535-ffdb1adc7c81" providerId="AD"/>
  <p188:author id="{8DE3E692-3194-5F8D-9C8A-71BBA70D5E46}" name="Aaron Bean" initials="AB" userId="S::aaron.bean@sbigrowth.com::cd60c03c-f309-4d67-92f1-4484e12392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84A2A-1D61-40B6-A852-FAC09512A7E7}" v="1466" dt="2023-04-21T18:10:34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7DF8323F_5CDEF47F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7DF83246_6FDC7F66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7DF8323C_F89C45FD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61259136995991E-2"/>
          <c:y val="2.7310924369747899E-2"/>
          <c:w val="0.97547748172600801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7.0000000000000009</c:v>
                </c:pt>
                <c:pt idx="1">
                  <c:v>24</c:v>
                </c:pt>
                <c:pt idx="2">
                  <c:v>33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6-A54A-9B72-F492AF6E9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41015791"/>
        <c:axId val="1"/>
      </c:barChart>
      <c:catAx>
        <c:axId val="21410157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410157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61269383339351E-3"/>
          <c:y val="2.7310924369747899E-2"/>
          <c:w val="0.9812477461233321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18</c:v>
                </c:pt>
                <c:pt idx="3">
                  <c:v>33</c:v>
                </c:pt>
                <c:pt idx="4">
                  <c:v>20</c:v>
                </c:pt>
                <c:pt idx="5">
                  <c:v>18</c:v>
                </c:pt>
                <c:pt idx="6">
                  <c:v>17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5-C94A-8B44-3FBE31DCEBD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Sheet1!$A$2:$H$2</c:f>
              <c:numCache>
                <c:formatCode>General</c:formatCode>
                <c:ptCount val="8"/>
                <c:pt idx="0">
                  <c:v>29</c:v>
                </c:pt>
                <c:pt idx="1">
                  <c:v>55</c:v>
                </c:pt>
                <c:pt idx="2">
                  <c:v>29</c:v>
                </c:pt>
                <c:pt idx="3">
                  <c:v>37</c:v>
                </c:pt>
                <c:pt idx="4">
                  <c:v>47</c:v>
                </c:pt>
                <c:pt idx="5">
                  <c:v>44</c:v>
                </c:pt>
                <c:pt idx="6">
                  <c:v>37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A5-C94A-8B44-3FBE31DCEBD6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Sheet1!$A$3:$H$3</c:f>
              <c:numCache>
                <c:formatCode>General</c:formatCode>
                <c:ptCount val="8"/>
                <c:pt idx="0">
                  <c:v>56</c:v>
                </c:pt>
                <c:pt idx="1">
                  <c:v>30</c:v>
                </c:pt>
                <c:pt idx="2">
                  <c:v>54</c:v>
                </c:pt>
                <c:pt idx="3">
                  <c:v>30</c:v>
                </c:pt>
                <c:pt idx="4">
                  <c:v>33</c:v>
                </c:pt>
                <c:pt idx="5">
                  <c:v>38</c:v>
                </c:pt>
                <c:pt idx="6">
                  <c:v>46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A5-C94A-8B44-3FBE31DCE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0147328"/>
        <c:axId val="1"/>
      </c:barChart>
      <c:catAx>
        <c:axId val="3401473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01473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940047961630695E-2"/>
          <c:y val="2.4940047961630695E-2"/>
          <c:w val="0.95011990407673863"/>
          <c:h val="0.9501199040767386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C3E-8D49-8BC3-40F0043B84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C3E-8D49-8BC3-40F0043B84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C3E-8D49-8BC3-40F0043B84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C3E-8D49-8BC3-40F0043B84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8C3E-8D49-8BC3-40F0043B840B}"/>
              </c:ext>
            </c:extLst>
          </c:dPt>
          <c:dLbls>
            <c:dLbl>
              <c:idx val="0"/>
              <c:layout>
                <c:manualLayout>
                  <c:x val="6.3788968824940048E-2"/>
                  <c:y val="-3.405275779376498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C3E-8D49-8BC3-40F0043B840B}"/>
                </c:ext>
              </c:extLst>
            </c:dLbl>
            <c:dLbl>
              <c:idx val="1"/>
              <c:layout>
                <c:manualLayout>
                  <c:x val="1.3908872901678656E-2"/>
                  <c:y val="8.489208633093525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C3E-8D49-8BC3-40F0043B840B}"/>
                </c:ext>
              </c:extLst>
            </c:dLbl>
            <c:dLbl>
              <c:idx val="2"/>
              <c:layout>
                <c:manualLayout>
                  <c:x val="-7.0023980815347719E-2"/>
                  <c:y val="1.918465227817745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C3E-8D49-8BC3-40F0043B840B}"/>
                </c:ext>
              </c:extLst>
            </c:dLbl>
            <c:dLbl>
              <c:idx val="3"/>
              <c:layout>
                <c:manualLayout>
                  <c:x val="-4.4604316546762592E-2"/>
                  <c:y val="-6.282973621103117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C3E-8D49-8BC3-40F0043B84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21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3E-8D49-8BC3-40F0043B8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81D9-90CC-481F-A3E9-2D325BBA57A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9BF75-2820-4F4C-BC83-EDF52AEA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9BF75-2820-4F4C-BC83-EDF52AEA72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9BF75-2820-4F4C-BC83-EDF52AEA72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Quality of pipeline – 56% better than last quarter</a:t>
            </a:r>
          </a:p>
          <a:p>
            <a:r>
              <a:rPr lang="en-US"/>
              <a:t>2. Speed/ velocity of marketing funnel – 85% same or better than last quarter</a:t>
            </a:r>
          </a:p>
          <a:p>
            <a:r>
              <a:rPr lang="en-US"/>
              <a:t>3. Sales deal volume – 54% better than last quarter</a:t>
            </a:r>
          </a:p>
          <a:p>
            <a:r>
              <a:rPr lang="en-US"/>
              <a:t>4. Net new booking velocity - </a:t>
            </a:r>
          </a:p>
          <a:p>
            <a:r>
              <a:rPr lang="en-US"/>
              <a:t>5. Ave deal size of net new bookings -</a:t>
            </a:r>
          </a:p>
          <a:p>
            <a:r>
              <a:rPr lang="en-US"/>
              <a:t>6. Deal size forecast –</a:t>
            </a:r>
          </a:p>
          <a:p>
            <a:r>
              <a:rPr lang="en-US"/>
              <a:t>7. Renewal rate trends (MRR &amp; ARR) 46% better than last quarter</a:t>
            </a:r>
          </a:p>
          <a:p>
            <a:r>
              <a:rPr lang="en-US"/>
              <a:t>8. Quarterly renewals for Q1 – 45% better than last quarter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9BF75-2820-4F4C-BC83-EDF52AEA72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6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9BF75-2820-4F4C-BC83-EDF52AEA72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62" name="Google Shape;1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4" Type="http://schemas.openxmlformats.org/officeDocument/2006/relationships/image" Target="../media/image1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4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092700"/>
            <a:ext cx="12192000" cy="17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614362" y="90487"/>
            <a:ext cx="10963275" cy="7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26"/>
          <p:cNvCxnSpPr/>
          <p:nvPr/>
        </p:nvCxnSpPr>
        <p:spPr>
          <a:xfrm>
            <a:off x="0" y="87534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C437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6"/>
          <p:cNvSpPr txBox="1"/>
          <p:nvPr/>
        </p:nvSpPr>
        <p:spPr>
          <a:xfrm>
            <a:off x="9325389" y="64214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80"/>
              <a:buFont typeface="Calibri"/>
              <a:buNone/>
            </a:pPr>
            <a:fld id="{00000000-1234-1234-1234-123412341234}" type="slidenum">
              <a:rPr lang="en-US" sz="108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8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72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lue">
  <p:cSld name="Section Header Blue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68"/>
            <a:ext cx="12198096" cy="68614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64"/>
          <p:cNvCxnSpPr/>
          <p:nvPr/>
        </p:nvCxnSpPr>
        <p:spPr>
          <a:xfrm>
            <a:off x="662940" y="2832051"/>
            <a:ext cx="0" cy="150876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64"/>
          <p:cNvSpPr txBox="1">
            <a:spLocks noGrp="1"/>
          </p:cNvSpPr>
          <p:nvPr>
            <p:ph type="ctrTitle"/>
          </p:nvPr>
        </p:nvSpPr>
        <p:spPr>
          <a:xfrm>
            <a:off x="1246474" y="2768602"/>
            <a:ext cx="6691421" cy="166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sldNum" idx="12"/>
          </p:nvPr>
        </p:nvSpPr>
        <p:spPr>
          <a:xfrm>
            <a:off x="11459887" y="6335157"/>
            <a:ext cx="3124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ftr" idx="11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22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1"/>
          <p:cNvSpPr txBox="1">
            <a:spLocks noGrp="1"/>
          </p:cNvSpPr>
          <p:nvPr>
            <p:ph type="sldNum" idx="12"/>
          </p:nvPr>
        </p:nvSpPr>
        <p:spPr>
          <a:xfrm>
            <a:off x="11459887" y="6335157"/>
            <a:ext cx="3124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71"/>
          <p:cNvSpPr txBox="1">
            <a:spLocks noGrp="1"/>
          </p:cNvSpPr>
          <p:nvPr>
            <p:ph type="ftr" idx="11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" name="Google Shape;29;p71"/>
          <p:cNvGrpSpPr/>
          <p:nvPr/>
        </p:nvGrpSpPr>
        <p:grpSpPr>
          <a:xfrm>
            <a:off x="637193" y="6137611"/>
            <a:ext cx="831561" cy="351496"/>
            <a:chOff x="479425" y="5372100"/>
            <a:chExt cx="1273175" cy="538163"/>
          </a:xfrm>
        </p:grpSpPr>
        <p:sp>
          <p:nvSpPr>
            <p:cNvPr id="30" name="Google Shape;30;p71"/>
            <p:cNvSpPr/>
            <p:nvPr/>
          </p:nvSpPr>
          <p:spPr>
            <a:xfrm>
              <a:off x="604838" y="5380038"/>
              <a:ext cx="234950" cy="236538"/>
            </a:xfrm>
            <a:custGeom>
              <a:avLst/>
              <a:gdLst/>
              <a:ahLst/>
              <a:cxnLst/>
              <a:rect l="l" t="t" r="r" b="b"/>
              <a:pathLst>
                <a:path w="863" h="866" extrusionOk="0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71"/>
            <p:cNvSpPr/>
            <p:nvPr/>
          </p:nvSpPr>
          <p:spPr>
            <a:xfrm>
              <a:off x="479425" y="5386388"/>
              <a:ext cx="354013" cy="355600"/>
            </a:xfrm>
            <a:custGeom>
              <a:avLst/>
              <a:gdLst/>
              <a:ahLst/>
              <a:cxnLst/>
              <a:rect l="l" t="t" r="r" b="b"/>
              <a:pathLst>
                <a:path w="1297" h="1299" extrusionOk="0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1"/>
            <p:cNvSpPr/>
            <p:nvPr/>
          </p:nvSpPr>
          <p:spPr>
            <a:xfrm>
              <a:off x="742950" y="5372100"/>
              <a:ext cx="1009650" cy="538163"/>
            </a:xfrm>
            <a:custGeom>
              <a:avLst/>
              <a:gdLst/>
              <a:ahLst/>
              <a:cxnLst/>
              <a:rect l="l" t="t" r="r" b="b"/>
              <a:pathLst>
                <a:path w="3695" h="1973" extrusionOk="0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71"/>
          <p:cNvSpPr txBox="1"/>
          <p:nvPr/>
        </p:nvSpPr>
        <p:spPr>
          <a:xfrm>
            <a:off x="5673091" y="6373628"/>
            <a:ext cx="568071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 AND PROPRIETARY - FOR INTERNAL USE ONLY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914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ags" Target="../tags/tag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oleObject" Target="../embeddings/oleObject27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oleObject" Target="../embeddings/oleObject53.bin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tags" Target="../tags/tag54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0" imgH="409" progId="TCLayout.ActiveDocument.1">
                  <p:embed/>
                </p:oleObj>
              </mc:Choice>
              <mc:Fallback>
                <p:oleObj name="think-cell Slide" r:id="rId29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  <p:sldLayoutId id="2147483758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0" imgH="409" progId="TCLayout.ActiveDocument.1">
                  <p:embed/>
                </p:oleObj>
              </mc:Choice>
              <mc:Fallback>
                <p:oleObj name="think-cell Slide" r:id="rId30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30" r:id="rId26"/>
    <p:sldLayoutId id="2147483731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0.xml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5" Type="http://schemas.openxmlformats.org/officeDocument/2006/relationships/image" Target="../media/image2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6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chart" Target="../charts/chart3.xml"/><Relationship Id="rId2" Type="http://schemas.openxmlformats.org/officeDocument/2006/relationships/tags" Target="../tags/tag141.xml"/><Relationship Id="rId16" Type="http://schemas.openxmlformats.org/officeDocument/2006/relationships/image" Target="../media/image26.emf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oleObject" Target="../embeddings/oleObject91.bin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Relationship Id="rId6" Type="http://schemas.openxmlformats.org/officeDocument/2006/relationships/image" Target="../media/image2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18.emf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oleObject" Target="../embeddings/oleObject82.bin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tags" Target="../tags/tag131.xml"/><Relationship Id="rId21" Type="http://schemas.openxmlformats.org/officeDocument/2006/relationships/tags" Target="../tags/tag113.xml"/><Relationship Id="rId34" Type="http://schemas.openxmlformats.org/officeDocument/2006/relationships/tags" Target="../tags/tag126.xml"/><Relationship Id="rId42" Type="http://schemas.openxmlformats.org/officeDocument/2006/relationships/notesSlide" Target="../notesSlides/notesSlide3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9" Type="http://schemas.openxmlformats.org/officeDocument/2006/relationships/tags" Target="../tags/tag121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tags" Target="../tags/tag124.xml"/><Relationship Id="rId37" Type="http://schemas.openxmlformats.org/officeDocument/2006/relationships/tags" Target="../tags/tag129.xml"/><Relationship Id="rId40" Type="http://schemas.openxmlformats.org/officeDocument/2006/relationships/tags" Target="../tags/tag132.xml"/><Relationship Id="rId45" Type="http://schemas.openxmlformats.org/officeDocument/2006/relationships/chart" Target="../charts/chart2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tags" Target="../tags/tag128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tags" Target="../tags/tag123.xml"/><Relationship Id="rId44" Type="http://schemas.openxmlformats.org/officeDocument/2006/relationships/image" Target="../media/image19.emf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tags" Target="../tags/tag127.xml"/><Relationship Id="rId43" Type="http://schemas.openxmlformats.org/officeDocument/2006/relationships/oleObject" Target="../embeddings/oleObject83.bin"/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tags" Target="../tags/tag125.xml"/><Relationship Id="rId38" Type="http://schemas.openxmlformats.org/officeDocument/2006/relationships/tags" Target="../tags/tag130.xml"/><Relationship Id="rId20" Type="http://schemas.openxmlformats.org/officeDocument/2006/relationships/tags" Target="../tags/tag112.xml"/><Relationship Id="rId4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3.xml"/><Relationship Id="rId5" Type="http://schemas.openxmlformats.org/officeDocument/2006/relationships/image" Target="../media/image20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3023B30-5366-EB8B-F491-1151405663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2390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023B30-5366-EB8B-F491-115140566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7">
            <a:extLst>
              <a:ext uri="{FF2B5EF4-FFF2-40B4-BE49-F238E27FC236}">
                <a16:creationId xmlns:a16="http://schemas.microsoft.com/office/drawing/2014/main" id="{3741509B-4D10-3F2C-F955-16582E3CD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/>
              <a:t>Unlocking the potential of customer marketing to drive growth.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3275CA2-CBE9-8072-3A87-A1A46F0B6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April 25,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7E166-7281-A7B2-77D3-D775465F0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Hosted by: Tracy Hansen and Aaron Bean</a:t>
            </a:r>
          </a:p>
        </p:txBody>
      </p:sp>
    </p:spTree>
    <p:extLst>
      <p:ext uri="{BB962C8B-B14F-4D97-AF65-F5344CB8AC3E}">
        <p14:creationId xmlns:p14="http://schemas.microsoft.com/office/powerpoint/2010/main" val="249004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B0AD9-FEC9-F230-8AE6-9B5623351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5817" y="2533650"/>
            <a:ext cx="9073873" cy="875211"/>
          </a:xfrm>
        </p:spPr>
        <p:txBody>
          <a:bodyPr/>
          <a:lstStyle/>
          <a:p>
            <a:r>
              <a:rPr lang="en-US"/>
              <a:t>CMOs seeing increased confidence but still constrained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2296-EF67-49A8-D30B-557687A785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50500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B64ED43-9EB9-7C3D-2739-3A381C2D03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3472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64ED43-9EB9-7C3D-2739-3A381C2D0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E626A1-937E-0ED9-605B-29257991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/>
              <a:t>Leadership confidence in CMOs is improving slightly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3EAC7C-A5E8-75DA-82DA-76515DD45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07" y="2082867"/>
            <a:ext cx="3382592" cy="3742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CC90BF-D488-3F98-F6E4-8C1CC912C22D}"/>
              </a:ext>
            </a:extLst>
          </p:cNvPr>
          <p:cNvSpPr txBox="1"/>
          <p:nvPr/>
        </p:nvSpPr>
        <p:spPr>
          <a:xfrm>
            <a:off x="696684" y="1658557"/>
            <a:ext cx="1726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Fall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80D07-ACC5-9B5C-5762-37E47BD992D2}"/>
              </a:ext>
            </a:extLst>
          </p:cNvPr>
          <p:cNvSpPr txBox="1"/>
          <p:nvPr/>
        </p:nvSpPr>
        <p:spPr>
          <a:xfrm>
            <a:off x="609598" y="1079364"/>
            <a:ext cx="701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>
                <a:solidFill>
                  <a:schemeClr val="accent2"/>
                </a:solidFill>
              </a:rPr>
              <a:t>Confidence in ability of CMOs to drive commercial success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EBED9-8D90-1493-D7C7-9A87CB6B84E1}"/>
              </a:ext>
            </a:extLst>
          </p:cNvPr>
          <p:cNvSpPr txBox="1"/>
          <p:nvPr/>
        </p:nvSpPr>
        <p:spPr>
          <a:xfrm>
            <a:off x="6849138" y="1658557"/>
            <a:ext cx="1726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Winter 2023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E26324-3982-FE0C-89FE-9CE73AE2B320}"/>
              </a:ext>
            </a:extLst>
          </p:cNvPr>
          <p:cNvSpPr/>
          <p:nvPr/>
        </p:nvSpPr>
        <p:spPr>
          <a:xfrm>
            <a:off x="4608820" y="3429000"/>
            <a:ext cx="1746297" cy="6686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0030B-1456-D200-B5F4-E9BF8130B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9138" y="2082867"/>
            <a:ext cx="3591516" cy="3743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EB0A70-F0E9-B2C7-5ED5-08F6601B154A}"/>
              </a:ext>
            </a:extLst>
          </p:cNvPr>
          <p:cNvSpPr txBox="1"/>
          <p:nvPr/>
        </p:nvSpPr>
        <p:spPr>
          <a:xfrm>
            <a:off x="7333502" y="5518195"/>
            <a:ext cx="3009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/>
              <a:t>Question: Candidly speaking, how confident are you in the following executive’s ability to drive commercial success for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18016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6103675-F127-D40A-B918-E9F33840C9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3128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103675-F127-D40A-B918-E9F33840C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E4EAB7-985C-FB26-AFC1-DE09BB1F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However, most marketers likely to see decreased investment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12A96-23E9-DCE1-C353-46F8CCE55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984" y="1115377"/>
            <a:ext cx="10156031" cy="52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D7CB1-DFF3-F007-6CF0-22568B0BB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Let’s talk customer marketing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DF904-B5E5-2675-7D05-C8C3132E54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440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33031CC-48A5-59E5-0708-0FF124D133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7113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3031CC-48A5-59E5-0708-0FF124D133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D9AD75-8CF0-0CD3-1398-DE565EF18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How does SBI define customer marketing?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E70E72-20D5-1706-46B6-996BA5C58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7933" y="844616"/>
            <a:ext cx="3647091" cy="5168767"/>
          </a:xfrm>
        </p:spPr>
        <p:txBody>
          <a:bodyPr>
            <a:normAutofit/>
          </a:bodyPr>
          <a:lstStyle/>
          <a:p>
            <a:r>
              <a:rPr lang="en-US" sz="1500" b="1">
                <a:solidFill>
                  <a:schemeClr val="accent2"/>
                </a:solidFill>
              </a:rPr>
              <a:t>Customer Marketing</a:t>
            </a:r>
          </a:p>
          <a:p>
            <a:r>
              <a:rPr lang="en-US" sz="1500">
                <a:solidFill>
                  <a:schemeClr val="tx2"/>
                </a:solidFill>
              </a:rPr>
              <a:t>Activities designed to drive retention, loyalty, advocacy, growth and community participation for current customers. The strategy relies heavily on maximizing strong customer relationships.</a:t>
            </a:r>
          </a:p>
          <a:p>
            <a:endParaRPr lang="en-US" sz="1500">
              <a:solidFill>
                <a:schemeClr val="accent5"/>
              </a:solidFill>
            </a:endParaRPr>
          </a:p>
          <a:p>
            <a:r>
              <a:rPr lang="en-US" sz="1500" b="1">
                <a:solidFill>
                  <a:schemeClr val="accent2"/>
                </a:solidFill>
              </a:rPr>
              <a:t>Key customer marketing activities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>
                <a:solidFill>
                  <a:schemeClr val="tx2"/>
                </a:solidFill>
              </a:rPr>
              <a:t>Journey-aligned content and communications development to support customer value realization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>
                <a:solidFill>
                  <a:schemeClr val="tx2"/>
                </a:solidFill>
              </a:rPr>
              <a:t>Automation / scaling of customer success activities focused on deepening customer relationships and improving CSAT and NPS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>
                <a:solidFill>
                  <a:schemeClr val="tx2"/>
                </a:solidFill>
              </a:rPr>
              <a:t>Advocate identification and cultivation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>
                <a:solidFill>
                  <a:schemeClr val="tx2"/>
                </a:solidFill>
              </a:rPr>
              <a:t>Cross-sell and upsell campaigns and programs</a:t>
            </a:r>
          </a:p>
        </p:txBody>
      </p:sp>
    </p:spTree>
    <p:extLst>
      <p:ext uri="{BB962C8B-B14F-4D97-AF65-F5344CB8AC3E}">
        <p14:creationId xmlns:p14="http://schemas.microsoft.com/office/powerpoint/2010/main" val="262253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1E4D3BE-0D49-F2BB-A481-DF3646509A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5230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E4D3BE-0D49-F2BB-A481-DF3646509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E76F491-80A7-9854-0CE8-88C04E05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Identifying Customer Marketing Priorities</a:t>
            </a:r>
          </a:p>
        </p:txBody>
      </p:sp>
      <p:sp>
        <p:nvSpPr>
          <p:cNvPr id="151" name="Google Shape;151;p4"/>
          <p:cNvSpPr txBox="1"/>
          <p:nvPr/>
        </p:nvSpPr>
        <p:spPr>
          <a:xfrm>
            <a:off x="594767" y="1891659"/>
            <a:ext cx="3156693" cy="12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Have users completed installation?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Is the customer using the full service (e.g., all seats, features?)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Is the customer using key product features?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380990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200" b="0" i="0" u="none" strike="noStrike" cap="none">
              <a:solidFill>
                <a:srgbClr val="12234A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3915783" y="1896648"/>
            <a:ext cx="3651807" cy="12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How is overall product usage trending?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Are support needs spiking? Lower?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Are customers satisfied with the solution? 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Are users seeing value / desired outcomes?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How is customer health (where Health Score in place)?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704026" y="1205949"/>
            <a:ext cx="9986349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b="1" i="0" u="none" strike="noStrike" cap="none">
                <a:solidFill>
                  <a:schemeClr val="accent3"/>
                </a:solidFill>
                <a:ea typeface="Avenir"/>
                <a:cs typeface="Avenir"/>
                <a:sym typeface="Avenir"/>
              </a:rPr>
              <a:t>Key Indicators for Prioritization of Customer Marketing Activity</a:t>
            </a:r>
            <a:endParaRPr b="0" i="0" u="none" strike="noStrike" cap="none">
              <a:solidFill>
                <a:schemeClr val="accent3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7759706" y="1891660"/>
            <a:ext cx="1772895" cy="104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Would greater access (more users / more features) impact critical business priorities?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9840583" y="1834685"/>
            <a:ext cx="1964812" cy="12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How is NPS trending?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What are community activity levels?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  <a:p>
            <a:pPr marL="226477" marR="0" lvl="0" indent="-2264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4A"/>
              </a:buClr>
              <a:buSzPts val="9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2234A"/>
                </a:solidFill>
                <a:ea typeface="Avenir"/>
                <a:cs typeface="Avenir"/>
                <a:sym typeface="Avenir"/>
              </a:rPr>
              <a:t>What is review/rating performance?</a:t>
            </a:r>
            <a:endParaRPr sz="1200" b="0" i="0" u="none" strike="noStrike" cap="none">
              <a:solidFill>
                <a:schemeClr val="dk1"/>
              </a:solidFill>
              <a:ea typeface="Avenir"/>
              <a:cs typeface="Avenir"/>
              <a:sym typeface="Avenir"/>
            </a:endParaRPr>
          </a:p>
        </p:txBody>
      </p:sp>
      <p:cxnSp>
        <p:nvCxnSpPr>
          <p:cNvPr id="156" name="Google Shape;156;p4"/>
          <p:cNvCxnSpPr/>
          <p:nvPr/>
        </p:nvCxnSpPr>
        <p:spPr>
          <a:xfrm>
            <a:off x="7572684" y="1892053"/>
            <a:ext cx="0" cy="20343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7" name="Google Shape;157;p4"/>
          <p:cNvCxnSpPr/>
          <p:nvPr/>
        </p:nvCxnSpPr>
        <p:spPr>
          <a:xfrm>
            <a:off x="9607173" y="1891660"/>
            <a:ext cx="0" cy="20343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8" name="Google Shape;158;p4"/>
          <p:cNvCxnSpPr/>
          <p:nvPr/>
        </p:nvCxnSpPr>
        <p:spPr>
          <a:xfrm>
            <a:off x="3694251" y="1896648"/>
            <a:ext cx="0" cy="203435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5" name="Google Shape;165;p4"/>
          <p:cNvSpPr txBox="1"/>
          <p:nvPr/>
        </p:nvSpPr>
        <p:spPr>
          <a:xfrm>
            <a:off x="694675" y="3870241"/>
            <a:ext cx="6100412" cy="33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2"/>
                </a:solidFill>
                <a:ea typeface="Avenir"/>
                <a:cs typeface="Avenir"/>
                <a:sym typeface="Avenir"/>
              </a:rPr>
              <a:t>Customer Journey Stages</a:t>
            </a:r>
            <a:endParaRPr sz="1400" b="0" i="1" u="none" strike="noStrike" cap="none">
              <a:solidFill>
                <a:schemeClr val="accent2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66" name="Google Shape;166;p4"/>
          <p:cNvSpPr/>
          <p:nvPr/>
        </p:nvSpPr>
        <p:spPr>
          <a:xfrm rot="5400000">
            <a:off x="8010047" y="4400822"/>
            <a:ext cx="1559401" cy="14013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8310779" y="4568526"/>
            <a:ext cx="957919" cy="106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Expansion</a:t>
            </a:r>
            <a:endParaRPr sz="125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4"/>
          <p:cNvSpPr/>
          <p:nvPr/>
        </p:nvSpPr>
        <p:spPr>
          <a:xfrm rot="5400000">
            <a:off x="2219295" y="4401811"/>
            <a:ext cx="1559401" cy="14013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520025" y="4569526"/>
            <a:ext cx="957919" cy="106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Onboarding</a:t>
            </a:r>
            <a:endParaRPr sz="125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4"/>
          <p:cNvSpPr/>
          <p:nvPr/>
        </p:nvSpPr>
        <p:spPr>
          <a:xfrm rot="5400000">
            <a:off x="5813667" y="4401820"/>
            <a:ext cx="1559401" cy="14013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6114400" y="4569526"/>
            <a:ext cx="957919" cy="106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Retention</a:t>
            </a:r>
            <a:endParaRPr sz="125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72" name="Google Shape;172;p4"/>
          <p:cNvSpPr/>
          <p:nvPr/>
        </p:nvSpPr>
        <p:spPr>
          <a:xfrm rot="5400000">
            <a:off x="4165499" y="4400820"/>
            <a:ext cx="1559401" cy="14013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4466233" y="4568526"/>
            <a:ext cx="957919" cy="106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Adoption</a:t>
            </a:r>
            <a:endParaRPr sz="125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p4"/>
          <p:cNvSpPr/>
          <p:nvPr/>
        </p:nvSpPr>
        <p:spPr>
          <a:xfrm rot="5400000">
            <a:off x="9634364" y="4400822"/>
            <a:ext cx="1559401" cy="14013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9935077" y="4568526"/>
            <a:ext cx="957919" cy="106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Advocacy</a:t>
            </a:r>
            <a:endParaRPr sz="125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4"/>
          <p:cNvSpPr/>
          <p:nvPr/>
        </p:nvSpPr>
        <p:spPr>
          <a:xfrm rot="5400000">
            <a:off x="591593" y="4402816"/>
            <a:ext cx="1559401" cy="14013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670550" y="4570540"/>
            <a:ext cx="1401200" cy="10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Implementation</a:t>
            </a:r>
            <a:endParaRPr sz="125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BED5-F9E3-B54F-F9DD-E4F7FA027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/>
              <a:t>Customer data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Segmentation &amp; modeling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Well-defined roles &amp; responsibilities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8F8182-D800-D391-FCCC-94F8158A1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608083"/>
            <a:ext cx="6763790" cy="3281362"/>
          </a:xfrm>
        </p:spPr>
        <p:txBody>
          <a:bodyPr/>
          <a:lstStyle/>
          <a:p>
            <a:r>
              <a:rPr lang="en-US"/>
              <a:t>The three foundations of good customer marketing.</a:t>
            </a:r>
          </a:p>
        </p:txBody>
      </p:sp>
    </p:spTree>
    <p:extLst>
      <p:ext uri="{BB962C8B-B14F-4D97-AF65-F5344CB8AC3E}">
        <p14:creationId xmlns:p14="http://schemas.microsoft.com/office/powerpoint/2010/main" val="101904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A4205AE-1263-C9DB-30FC-D89D5C9F91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3066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4205AE-1263-C9DB-30FC-D89D5C9F9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93E9B9-E293-DA71-CD46-97028959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Visibility into the customer journey is a challenge for many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59122-C9D3-B1F9-5ABE-A84C32218E3A}"/>
              </a:ext>
            </a:extLst>
          </p:cNvPr>
          <p:cNvSpPr txBox="1"/>
          <p:nvPr/>
        </p:nvSpPr>
        <p:spPr>
          <a:xfrm>
            <a:off x="609599" y="1715545"/>
            <a:ext cx="10638561" cy="37176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latin typeface="Avenir Next LT Pro" panose="020B0504020202020204" pitchFamily="34" charset="0"/>
                <a:ea typeface="Avenir Next LT Pro" panose="020B0504020202020204" pitchFamily="34" charset="0"/>
                <a:cs typeface="Times New Roman" panose="02020603050405020304" pitchFamily="18" charset="0"/>
              </a:rPr>
              <a:t>F</a:t>
            </a:r>
            <a:r>
              <a:rPr lang="en-US">
                <a:effectLst/>
                <a:latin typeface="Avenir Next LT Pro" panose="020B0504020202020204" pitchFamily="34" charset="0"/>
                <a:ea typeface="Avenir Next LT Pro" panose="020B0504020202020204" pitchFamily="34" charset="0"/>
                <a:cs typeface="Times New Roman" panose="02020603050405020304" pitchFamily="18" charset="0"/>
              </a:rPr>
              <a:t>ragmented and siloed customer engagement data leaves important questions unanswered…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3A79D-8653-2F47-E5D4-1042C15B161B}"/>
              </a:ext>
            </a:extLst>
          </p:cNvPr>
          <p:cNvSpPr txBox="1"/>
          <p:nvPr/>
        </p:nvSpPr>
        <p:spPr>
          <a:xfrm>
            <a:off x="609600" y="4305595"/>
            <a:ext cx="305159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en-US" sz="1400"/>
          </a:p>
          <a:p>
            <a:r>
              <a:rPr lang="en-US" sz="1400" b="1"/>
              <a:t>Impact:</a:t>
            </a:r>
            <a:r>
              <a:rPr lang="en-US" sz="1400"/>
              <a:t> limited insight to refine customer engagement plays</a:t>
            </a:r>
          </a:p>
          <a:p>
            <a:endParaRPr 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13430-A7E0-1B59-8696-452DC0CD2C31}"/>
              </a:ext>
            </a:extLst>
          </p:cNvPr>
          <p:cNvSpPr txBox="1"/>
          <p:nvPr/>
        </p:nvSpPr>
        <p:spPr>
          <a:xfrm>
            <a:off x="4338145" y="4305595"/>
            <a:ext cx="3045479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en-US" sz="1400"/>
          </a:p>
          <a:p>
            <a:r>
              <a:rPr lang="en-US" sz="1400" b="1"/>
              <a:t>Impact:</a:t>
            </a:r>
            <a:r>
              <a:rPr lang="en-US" sz="1400"/>
              <a:t> missed opportunities and out of context communications</a:t>
            </a:r>
          </a:p>
          <a:p>
            <a:endParaRPr lang="en-US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897C29-AB3F-E4EE-545D-3F0CF83D5697}"/>
              </a:ext>
            </a:extLst>
          </p:cNvPr>
          <p:cNvSpPr txBox="1"/>
          <p:nvPr/>
        </p:nvSpPr>
        <p:spPr>
          <a:xfrm>
            <a:off x="8202682" y="4305595"/>
            <a:ext cx="3045479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en-US" sz="1400"/>
          </a:p>
          <a:p>
            <a:r>
              <a:rPr lang="en-US" sz="1400" b="1"/>
              <a:t>Impact:</a:t>
            </a:r>
            <a:r>
              <a:rPr lang="en-US" sz="1400"/>
              <a:t> guessing on where to focus optimization efforts</a:t>
            </a:r>
          </a:p>
          <a:p>
            <a:endParaRPr 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90BD2-5909-D878-63D8-A2B772A40158}"/>
              </a:ext>
            </a:extLst>
          </p:cNvPr>
          <p:cNvSpPr/>
          <p:nvPr/>
        </p:nvSpPr>
        <p:spPr>
          <a:xfrm>
            <a:off x="4338145" y="2506708"/>
            <a:ext cx="3045479" cy="137949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How are different departments engaging customers</a:t>
            </a:r>
            <a:r>
              <a:rPr lang="en-US" sz="160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CFEA11-8BAC-A1C6-4251-1677212F5709}"/>
              </a:ext>
            </a:extLst>
          </p:cNvPr>
          <p:cNvSpPr/>
          <p:nvPr/>
        </p:nvSpPr>
        <p:spPr>
          <a:xfrm>
            <a:off x="609600" y="2506708"/>
            <a:ext cx="3045479" cy="13794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How are customers engaging with the business and its products?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172D4-8416-BA6B-EE1C-6DC1DE70A281}"/>
              </a:ext>
            </a:extLst>
          </p:cNvPr>
          <p:cNvSpPr/>
          <p:nvPr/>
        </p:nvSpPr>
        <p:spPr>
          <a:xfrm>
            <a:off x="8202681" y="2506708"/>
            <a:ext cx="3045479" cy="137949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How are customer engagement programs performing?</a:t>
            </a:r>
          </a:p>
        </p:txBody>
      </p:sp>
    </p:spTree>
    <p:extLst>
      <p:ext uri="{BB962C8B-B14F-4D97-AF65-F5344CB8AC3E}">
        <p14:creationId xmlns:p14="http://schemas.microsoft.com/office/powerpoint/2010/main" val="198521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8B64BDD-94AB-72FF-0806-FAB43069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2937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B64BDD-94AB-72FF-0806-FAB43069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92F7A1-84CA-3541-C03F-E971D00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Segmentation and modeling focus and refine customer marketing efforts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0138D-6830-550D-11E1-99FC91721A9F}"/>
              </a:ext>
            </a:extLst>
          </p:cNvPr>
          <p:cNvSpPr/>
          <p:nvPr/>
        </p:nvSpPr>
        <p:spPr>
          <a:xfrm>
            <a:off x="5297569" y="3488478"/>
            <a:ext cx="1471290" cy="103471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Customer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4DC04-305A-8B4E-EC1F-F9B07C4F8108}"/>
              </a:ext>
            </a:extLst>
          </p:cNvPr>
          <p:cNvSpPr/>
          <p:nvPr/>
        </p:nvSpPr>
        <p:spPr>
          <a:xfrm>
            <a:off x="3134518" y="5274988"/>
            <a:ext cx="2819971" cy="907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/>
              <a:t>Customer Age</a:t>
            </a:r>
          </a:p>
          <a:p>
            <a:endParaRPr lang="en-US" sz="800"/>
          </a:p>
          <a:p>
            <a:r>
              <a:rPr lang="en-US" sz="900"/>
              <a:t>1-30 days, 30-90 days, 3-6 months, 6-12 months, 1-2 years, 2-3 years, 3-5 years, 5+ years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1337F-7468-525F-52AA-CD14E678F5AD}"/>
              </a:ext>
            </a:extLst>
          </p:cNvPr>
          <p:cNvSpPr/>
          <p:nvPr/>
        </p:nvSpPr>
        <p:spPr>
          <a:xfrm>
            <a:off x="3416418" y="1322798"/>
            <a:ext cx="2819972" cy="11785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/>
              <a:t>Product Utilization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Features used/ not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Cadence of product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Integrations implemented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User adoption velocity</a:t>
            </a:r>
          </a:p>
          <a:p>
            <a:pPr algn="ctr"/>
            <a:endParaRPr lang="en-US" sz="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78792B-6F3D-9398-89BD-697D1A331013}"/>
              </a:ext>
            </a:extLst>
          </p:cNvPr>
          <p:cNvSpPr/>
          <p:nvPr/>
        </p:nvSpPr>
        <p:spPr>
          <a:xfrm>
            <a:off x="7344989" y="2216605"/>
            <a:ext cx="2819972" cy="13413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/>
              <a:t>Customer Profile &amp; Persona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Champion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Value Realization Stakeholder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Financial Decision Maker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AEB38F-1EA2-3423-B8CE-4B40F756D191}"/>
              </a:ext>
            </a:extLst>
          </p:cNvPr>
          <p:cNvSpPr/>
          <p:nvPr/>
        </p:nvSpPr>
        <p:spPr>
          <a:xfrm>
            <a:off x="7647497" y="4406175"/>
            <a:ext cx="2720284" cy="1506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/>
              <a:t>Value &amp; Growth Potential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Contract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Contract term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Time to renewal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Customer spend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Propensity to buy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NPS, CSAT score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821328-855B-5EFE-63BB-23DA1A18D87B}"/>
              </a:ext>
            </a:extLst>
          </p:cNvPr>
          <p:cNvSpPr/>
          <p:nvPr/>
        </p:nvSpPr>
        <p:spPr>
          <a:xfrm>
            <a:off x="1490364" y="3011588"/>
            <a:ext cx="2819971" cy="1394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/>
              <a:t>Engagement 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Advocate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Reference provider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Community contributor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Customer event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Trainings &amp; certifications 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89857C0-21EA-F1E0-6E4A-987DB2FA74CE}"/>
              </a:ext>
            </a:extLst>
          </p:cNvPr>
          <p:cNvCxnSpPr>
            <a:stCxn id="10" idx="1"/>
            <a:endCxn id="15" idx="3"/>
          </p:cNvCxnSpPr>
          <p:nvPr/>
        </p:nvCxnSpPr>
        <p:spPr>
          <a:xfrm rot="10800000">
            <a:off x="4310335" y="3708882"/>
            <a:ext cx="987234" cy="29695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7301D15-7578-D917-4C57-665E4C454049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5400000">
            <a:off x="4912962" y="4154735"/>
            <a:ext cx="751795" cy="14887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5FF02071-0834-8CA2-F197-D6DCB7651DB6}"/>
              </a:ext>
            </a:extLst>
          </p:cNvPr>
          <p:cNvCxnSpPr>
            <a:stCxn id="10" idx="0"/>
            <a:endCxn id="12" idx="2"/>
          </p:cNvCxnSpPr>
          <p:nvPr/>
        </p:nvCxnSpPr>
        <p:spPr>
          <a:xfrm rot="16200000" flipV="1">
            <a:off x="4936225" y="2391489"/>
            <a:ext cx="987169" cy="12068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01C8BD08-1CD4-7793-0E89-E17711262C38}"/>
              </a:ext>
            </a:extLst>
          </p:cNvPr>
          <p:cNvCxnSpPr>
            <a:stCxn id="10" idx="0"/>
            <a:endCxn id="13" idx="1"/>
          </p:cNvCxnSpPr>
          <p:nvPr/>
        </p:nvCxnSpPr>
        <p:spPr>
          <a:xfrm rot="5400000" flipH="1" flipV="1">
            <a:off x="6388491" y="2531981"/>
            <a:ext cx="601221" cy="131177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4E7E8C06-CE36-2EAE-379D-6142F823A89E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6768859" y="4005836"/>
            <a:ext cx="878638" cy="115358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9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F6294BB-A263-50B5-16A8-9A7810E52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F6294BB-A263-50B5-16A8-9A7810E52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B494CA-61B2-0E1B-82A9-482377B9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No clear owner of customer marketing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0DAE8EE-34D3-B64F-A18C-DCFE92C4A840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914400" y="1760538"/>
          <a:ext cx="3309938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D2B3F3-F5A5-4608-B4C5-192113397B09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2416175" y="1860550"/>
            <a:ext cx="214313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6ED084-423A-4916-AB9C-925918A0C6A9}" type="datetime'''''''''''''''''1%'''''''''''''''''''''''">
              <a:rPr lang="en-US" altLang="en-US" sz="1000" smtClean="0">
                <a:solidFill>
                  <a:schemeClr val="bg1"/>
                </a:solidFill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ED924-9EA3-253D-E364-92C8B7602DA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610100" y="2851150"/>
            <a:ext cx="160338" cy="12065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1FCDA-DD2D-94D6-2097-2CF836A7DB5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610100" y="2670175"/>
            <a:ext cx="160338" cy="1206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AD3F04-C88B-9FFE-ECB7-2ABE6FB8E47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610100" y="2308225"/>
            <a:ext cx="160338" cy="120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2DC822-AC9C-7490-D227-7B4DFBCDA293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610100" y="3032125"/>
            <a:ext cx="160338" cy="12065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8EC19-8E49-D3B0-91F6-789F6FE3C165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610100" y="2489200"/>
            <a:ext cx="160338" cy="1206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0BC9C92-0AB9-3922-E796-7ACCE770A26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821238" y="3038475"/>
            <a:ext cx="25781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05255630-9A19-4E54-9469-A2A3A49D5E74}" type="datetime'''We do ''not run'' any'' c''ustomer marketing program''s'''">
              <a:rPr lang="en-US" altLang="en-US" sz="900" smtClean="0"/>
              <a:pPr lvl="0">
                <a:spcBef>
                  <a:spcPct val="0"/>
                </a:spcBef>
                <a:spcAft>
                  <a:spcPct val="0"/>
                </a:spcAft>
              </a:pPr>
              <a:t>We do not run any customer marketing programs</a:t>
            </a:fld>
            <a:endParaRPr lang="en-US" sz="90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C91B7AD-B37F-4BDE-F978-5F53CA8623A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821238" y="2857500"/>
            <a:ext cx="37068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CAEA805F-E7AA-458A-9DDF-61EE88261170}" type="thinkcell&lt;?xml version=&quot;1.0&quot; encoding=&quot;UTF-16&quot; standalone=&quot;yes&quot;?&gt;&lt;root reqver=&quot;27037&quot;&gt;&lt;version val=&quot;33047&quot;/&gt;&lt;PersistentType&gt;&lt;m_guid val=&quot;ffcb13d2-3726-48e6-816c-7851710c4769&quot;/&gt;&lt;m_prec&gt;&lt;m_yearfmt&gt;&lt;begin val=&quot;0&quot;/&gt;&lt;end val=&quot;4&quot;/&gt;&lt;/m_yearfmt&gt;&lt;/m_prec&gt;&lt;/PersistentType&gt;&lt;/root&gt;">
              <a:rPr lang="en-US" altLang="en-US" sz="900" smtClean="0"/>
              <a:pPr/>
              <a:t>Part of the responsibilities of individual(s) in our Marketing organization</a:t>
            </a:fld>
            <a:endParaRPr lang="en-US" sz="9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957556-5593-0EDA-7CEA-D8667608663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821238" y="2495550"/>
            <a:ext cx="27178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7378E715-47F4-477D-AF35-E78B8DB4C4E5}" type="datetime'A dedicated'' an''''d separate'' customer mark''eting'' team'">
              <a:rPr lang="en-US" altLang="en-US" sz="900" smtClean="0"/>
              <a:pPr lvl="0">
                <a:spcBef>
                  <a:spcPct val="0"/>
                </a:spcBef>
                <a:spcAft>
                  <a:spcPct val="0"/>
                </a:spcAft>
              </a:pPr>
              <a:t>A dedicated and separate customer marketing team</a:t>
            </a:fld>
            <a:endParaRPr lang="en-US" sz="9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549546-525B-9C43-C661-D97770671247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821238" y="2676525"/>
            <a:ext cx="339566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E66B3C68-A18C-4DF1-B84C-73CEEECAF559}" type="thinkcell&lt;?xml version=&quot;1.0&quot; encoding=&quot;UTF-16&quot; standalone=&quot;yes&quot;?&gt;&lt;root reqver=&quot;27037&quot;&gt;&lt;version val=&quot;33047&quot;/&gt;&lt;PersistentType&gt;&lt;m_guid val=&quot;ff36319a-4182-4ecd-8766-a72d1b26674c&quot;/&gt;&lt;m_prec&gt;&lt;m_yearfmt&gt;&lt;begin val=&quot;0&quot;/&gt;&lt;end val=&quot;4&quot;/&gt;&lt;/m_yearfmt&gt;&lt;/m_prec&gt;&lt;/PersistentType&gt;&lt;/root&gt;">
              <a:rPr lang="en-US" altLang="en-US" sz="900" smtClean="0"/>
              <a:pPr/>
              <a:t>A dedicated individual or team within our Marketing organization</a:t>
            </a:fld>
            <a:endParaRPr lang="en-US" sz="90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3462EEC-78CE-1D87-2D76-E3B0647E7CA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821238" y="2314575"/>
            <a:ext cx="56753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6E9F3756-FAB1-4944-9797-A2F185B11F47}" type="thinkcell&lt;?xml version=&quot;1.0&quot; encoding=&quot;UTF-16&quot; standalone=&quot;yes&quot;?&gt;&lt;root reqver=&quot;27037&quot;&gt;&lt;version val=&quot;33047&quot;/&gt;&lt;PersistentType&gt;&lt;m_guid val=&quot;be01e3a4-0de2-4888-b299-e18612e900e0&quot;/&gt;&lt;m_prec&gt;&lt;m_yearfmt&gt;&lt;begin val=&quot;0&quot;/&gt;&lt;end val=&quot;4&quot;/&gt;&lt;/m_yearfmt&gt;&lt;/m_prec&gt;&lt;/PersistentType&gt;&lt;/root&gt;">
              <a:rPr lang="en-US" altLang="en-US" sz="900" smtClean="0">
                <a:solidFill>
                  <a:srgbClr val="000000"/>
                </a:solidFill>
              </a:rPr>
              <a:pPr/>
              <a:t>A cross-functional team of account managers, customer success managers, marketing and/ or other functions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5AB7B1-62C3-6C30-C8FF-44E4F69B9F4F}"/>
              </a:ext>
            </a:extLst>
          </p:cNvPr>
          <p:cNvSpPr txBox="1"/>
          <p:nvPr/>
        </p:nvSpPr>
        <p:spPr>
          <a:xfrm>
            <a:off x="825499" y="5241925"/>
            <a:ext cx="6027738" cy="8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N = 84</a:t>
            </a:r>
          </a:p>
          <a:p>
            <a:pPr algn="l"/>
            <a:r>
              <a:rPr lang="en-US" sz="1000"/>
              <a:t>Question: Who in your organization is responsible for customer marketing (post-sale marketing designed to deepen customer relationships and drive further adoption and usage of product features)?</a:t>
            </a:r>
          </a:p>
          <a:p>
            <a:pPr algn="l"/>
            <a:r>
              <a:rPr lang="en-US" sz="1000"/>
              <a:t>Source: SBI Q1 2023 CEO Survey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C86F02-CD1D-647B-56FF-FDF5340E47B3}"/>
              </a:ext>
            </a:extLst>
          </p:cNvPr>
          <p:cNvSpPr txBox="1"/>
          <p:nvPr/>
        </p:nvSpPr>
        <p:spPr>
          <a:xfrm>
            <a:off x="609600" y="1194379"/>
            <a:ext cx="497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>
                <a:solidFill>
                  <a:schemeClr val="accent2"/>
                </a:solidFill>
              </a:rPr>
              <a:t>Organizational responsibility for customer marketing</a:t>
            </a:r>
          </a:p>
        </p:txBody>
      </p:sp>
    </p:spTree>
    <p:extLst>
      <p:ext uri="{BB962C8B-B14F-4D97-AF65-F5344CB8AC3E}">
        <p14:creationId xmlns:p14="http://schemas.microsoft.com/office/powerpoint/2010/main" val="417099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62EDBD-53F4-8E10-5CE0-31DBBDB9B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1587" y="1493698"/>
            <a:ext cx="9608100" cy="552450"/>
          </a:xfrm>
        </p:spPr>
        <p:txBody>
          <a:bodyPr/>
          <a:lstStyle/>
          <a:p>
            <a:r>
              <a:rPr lang="en-US"/>
              <a:t>Agenda For Today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771AA49-47E1-7ED9-3AB5-25FE9F20780A}"/>
              </a:ext>
            </a:extLst>
          </p:cNvPr>
          <p:cNvSpPr txBox="1">
            <a:spLocks/>
          </p:cNvSpPr>
          <p:nvPr/>
        </p:nvSpPr>
        <p:spPr>
          <a:xfrm>
            <a:off x="1811587" y="2254853"/>
            <a:ext cx="6866305" cy="2179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>
                <a:solidFill>
                  <a:schemeClr val="accent2"/>
                </a:solidFill>
              </a:rPr>
              <a:t>CMO growth priorities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>
                <a:solidFill>
                  <a:schemeClr val="accent2"/>
                </a:solidFill>
              </a:rPr>
              <a:t>SBI go-to-market leader survey 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>
                <a:solidFill>
                  <a:schemeClr val="accent2"/>
                </a:solidFill>
              </a:rPr>
              <a:t>Customer marketing discussion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4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F755313-7708-7028-B24A-6AAF6F81EA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755313-7708-7028-B24A-6AAF6F81E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FF0CAF-C044-3678-42D8-500918B9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Four common “recipes” for customer marketing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68039-621C-9F77-71D2-C8A7A0465709}"/>
              </a:ext>
            </a:extLst>
          </p:cNvPr>
          <p:cNvSpPr txBox="1"/>
          <p:nvPr/>
        </p:nvSpPr>
        <p:spPr>
          <a:xfrm>
            <a:off x="609601" y="2696408"/>
            <a:ext cx="2563146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chemeClr val="accent2"/>
                </a:solidFill>
                <a:latin typeface="Avenir Next LT Pro" panose="020B05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400" b="1">
                <a:solidFill>
                  <a:schemeClr val="accent2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onductors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latin typeface="Avenir Next LT Pro" panose="020B0504020202020204" pitchFamily="34" charset="0"/>
                <a:ea typeface="Times New Roman" panose="02020603050405020304" pitchFamily="18" charset="0"/>
              </a:rPr>
              <a:t>Who:</a:t>
            </a: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 ADs/AEs/CSMs</a:t>
            </a:r>
            <a:endParaRPr lang="en-US" sz="1100" b="1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latin typeface="Avenir Next LT Pro" panose="020B0504020202020204" pitchFamily="34" charset="0"/>
                <a:ea typeface="Times New Roman" panose="02020603050405020304" pitchFamily="18" charset="0"/>
              </a:rPr>
              <a:t>When: </a:t>
            </a: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10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ccount-based strategy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Determine which plays to run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Lead coordination of activities across teams</a:t>
            </a:r>
            <a:endParaRPr lang="en-US" sz="110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Coordinate regular team interlocks and own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Work with </a:t>
            </a:r>
            <a:r>
              <a:rPr lang="en-US" sz="110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marketing to develop campaigns, personalized messaging and 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5D715-093E-4C3D-2DC2-C3DFD502C462}"/>
              </a:ext>
            </a:extLst>
          </p:cNvPr>
          <p:cNvSpPr txBox="1"/>
          <p:nvPr/>
        </p:nvSpPr>
        <p:spPr>
          <a:xfrm>
            <a:off x="6402098" y="2696408"/>
            <a:ext cx="25631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chemeClr val="accent2"/>
                </a:solidFill>
                <a:latin typeface="Avenir Next LT Pro" panose="020B05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400" b="1">
                <a:solidFill>
                  <a:schemeClr val="accent2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torytellers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latin typeface="Avenir Next LT Pro" panose="020B0504020202020204" pitchFamily="34" charset="0"/>
                <a:ea typeface="Times New Roman" panose="02020603050405020304" pitchFamily="18" charset="0"/>
              </a:rPr>
              <a:t>Who:</a:t>
            </a: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 Content Marketers </a:t>
            </a:r>
            <a:endParaRPr lang="en-US" sz="1100" b="1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latin typeface="Avenir Next LT Pro" panose="020B0504020202020204" pitchFamily="34" charset="0"/>
                <a:ea typeface="Times New Roman" panose="02020603050405020304" pitchFamily="18" charset="0"/>
              </a:rPr>
              <a:t>When: </a:t>
            </a: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Large diverse customer base</a:t>
            </a:r>
            <a:endParaRPr lang="en-US" sz="110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Develop and maintain customer stories program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Develop and maintain customer advocacy program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Produce content across multiple formats to tell and share c</a:t>
            </a:r>
            <a:r>
              <a:rPr lang="en-US" sz="110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ustomer stories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Develop and maintain</a:t>
            </a:r>
            <a:r>
              <a:rPr lang="en-US" sz="110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reference-able customer lists</a:t>
            </a:r>
            <a:endParaRPr lang="en-US" sz="1100">
              <a:effectLst/>
              <a:latin typeface="Calibri" panose="020F0502020204030204" pitchFamily="34" charset="0"/>
              <a:ea typeface="Avenir Next LT Pro" panose="020B05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559DA-863F-A719-E62D-C22539988014}"/>
              </a:ext>
            </a:extLst>
          </p:cNvPr>
          <p:cNvSpPr txBox="1"/>
          <p:nvPr/>
        </p:nvSpPr>
        <p:spPr>
          <a:xfrm>
            <a:off x="9217639" y="2696408"/>
            <a:ext cx="2563147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chemeClr val="accent2"/>
                </a:solidFill>
                <a:latin typeface="Avenir Next LT Pro" panose="020B05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1400" b="1">
                <a:solidFill>
                  <a:schemeClr val="accent2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rchestrators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>
              <a:solidFill>
                <a:srgbClr val="071E31"/>
              </a:solidFill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Who: </a:t>
            </a:r>
            <a:r>
              <a:rPr lang="en-US" sz="1100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Customer Lifecycle </a:t>
            </a:r>
            <a:r>
              <a:rPr lang="en-US" sz="1100" err="1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Mgrs</a:t>
            </a:r>
            <a:endParaRPr lang="en-US" sz="1100" b="1">
              <a:solidFill>
                <a:srgbClr val="071E31"/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When:</a:t>
            </a:r>
            <a:r>
              <a:rPr lang="en-US" sz="1100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R</a:t>
            </a:r>
            <a:r>
              <a:rPr lang="en-US" sz="110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etention/ churn a priority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Manage overall flow and cadence of customer communications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Coordinate customer information and insights between marketing and customer success teams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Times New Roman" panose="02020603050405020304" pitchFamily="18" charset="0"/>
              </a:rPr>
              <a:t>Ensure multi-channel communications are not overwhelming customers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80C2EC7-7A37-84D4-41EA-B6F56A33C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709" y="1547350"/>
            <a:ext cx="927715" cy="92771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F31E12AA-6C78-EAC4-F96F-B4557A2A2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9813" y="1547350"/>
            <a:ext cx="927715" cy="92771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CB345AC-C521-F128-41E1-9D0FE8DA9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6622" y="1698937"/>
            <a:ext cx="927715" cy="776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5B3F1-B3F4-CBFD-5AD0-746D4DD62E52}"/>
              </a:ext>
            </a:extLst>
          </p:cNvPr>
          <p:cNvSpPr txBox="1"/>
          <p:nvPr/>
        </p:nvSpPr>
        <p:spPr>
          <a:xfrm>
            <a:off x="3469008" y="2696408"/>
            <a:ext cx="265222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chemeClr val="accent2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Catalysts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>
              <a:solidFill>
                <a:srgbClr val="071E31"/>
              </a:solidFill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Who: </a:t>
            </a:r>
            <a:r>
              <a:rPr lang="en-US" sz="1100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Customer Marketers</a:t>
            </a:r>
            <a:endParaRPr lang="en-US" sz="1100" b="1">
              <a:solidFill>
                <a:srgbClr val="071E31"/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When:</a:t>
            </a:r>
            <a:r>
              <a:rPr lang="en-US" sz="1100">
                <a:solidFill>
                  <a:srgbClr val="071E3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>
                <a:solidFill>
                  <a:srgbClr val="071E31"/>
                </a:solidFill>
                <a:latin typeface="Avenir Next LT Pro" panose="020B0504020202020204" pitchFamily="34" charset="0"/>
                <a:ea typeface="Times New Roman" panose="02020603050405020304" pitchFamily="18" charset="0"/>
              </a:rPr>
              <a:t>Customer expansion at scale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Avenir Next LT Pro" panose="020B0504020202020204" pitchFamily="34" charset="0"/>
              </a:rPr>
              <a:t>Scale 1:1 customer success motions with cohort and segment-based marketing campaigns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Avenir Next LT Pro" panose="020B0504020202020204" pitchFamily="34" charset="0"/>
              </a:rPr>
              <a:t>Drive product adoption and  utilization as well as awareness and expansion into new buying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Avenir Next LT Pro" panose="020B0504020202020204" pitchFamily="34" charset="0"/>
              </a:rPr>
              <a:t>Develop messaging, content and offers for customer campaigns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venir Next LT Pro" panose="020B0504020202020204" pitchFamily="34" charset="0"/>
                <a:ea typeface="Avenir Next LT Pro" panose="020B0504020202020204" pitchFamily="34" charset="0"/>
              </a:rPr>
              <a:t>Partner with events team to run high-value customer events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>
              <a:effectLst/>
              <a:latin typeface="Calibri" panose="020F0502020204030204" pitchFamily="34" charset="0"/>
              <a:ea typeface="Avenir Next LT Pro" panose="020B0504020202020204" pitchFamily="34" charset="0"/>
            </a:endParaRP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0BA4292C-E6DD-D825-E1B3-4CE6D63298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8042" y="1698937"/>
            <a:ext cx="790741" cy="790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5C3B1E-A9B5-6970-120E-D7002A6E119E}"/>
              </a:ext>
            </a:extLst>
          </p:cNvPr>
          <p:cNvSpPr txBox="1"/>
          <p:nvPr/>
        </p:nvSpPr>
        <p:spPr>
          <a:xfrm>
            <a:off x="609600" y="929938"/>
            <a:ext cx="10789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accent2"/>
                </a:solidFill>
              </a:rPr>
              <a:t>Resourcing models observed in enterprises driving growth via customer marketing strategies.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5B03A-D027-E756-120D-8D03CB83D642}"/>
              </a:ext>
            </a:extLst>
          </p:cNvPr>
          <p:cNvSpPr txBox="1"/>
          <p:nvPr/>
        </p:nvSpPr>
        <p:spPr>
          <a:xfrm>
            <a:off x="2819244" y="6635745"/>
            <a:ext cx="1356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Vector art from Flaticon.com</a:t>
            </a:r>
          </a:p>
        </p:txBody>
      </p:sp>
    </p:spTree>
    <p:extLst>
      <p:ext uri="{BB962C8B-B14F-4D97-AF65-F5344CB8AC3E}">
        <p14:creationId xmlns:p14="http://schemas.microsoft.com/office/powerpoint/2010/main" val="348150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F793E25-E226-AC65-6237-726E0CB843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091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793E25-E226-AC65-6237-726E0CB843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FEAAECD-1FBD-723B-46A3-B812ABEE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>
                <a:ea typeface="Avenir"/>
                <a:cs typeface="Avenir"/>
                <a:sym typeface="Avenir"/>
              </a:rPr>
              <a:t>Customer Marketing / Customer Success Interlocks</a:t>
            </a:r>
            <a:endParaRPr lang="en-US"/>
          </a:p>
        </p:txBody>
      </p:sp>
      <p:sp>
        <p:nvSpPr>
          <p:cNvPr id="183" name="Google Shape;183;p5"/>
          <p:cNvSpPr txBox="1"/>
          <p:nvPr/>
        </p:nvSpPr>
        <p:spPr>
          <a:xfrm>
            <a:off x="1101215" y="1248698"/>
            <a:ext cx="2481621" cy="40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i="0" u="none" strike="noStrike" cap="none">
                <a:solidFill>
                  <a:schemeClr val="accent2"/>
                </a:solidFill>
                <a:ea typeface="Avenir"/>
                <a:cs typeface="Avenir"/>
                <a:sym typeface="Avenir"/>
              </a:rPr>
              <a:t>Customer Marketing</a:t>
            </a:r>
            <a:endParaRPr i="0" u="none" strike="noStrike" cap="none">
              <a:solidFill>
                <a:schemeClr val="accent2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8446525" y="1248698"/>
            <a:ext cx="2281084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i="0" u="none" strike="noStrike" cap="none">
                <a:solidFill>
                  <a:schemeClr val="accent2"/>
                </a:solidFill>
                <a:ea typeface="Avenir"/>
                <a:cs typeface="Avenir"/>
                <a:sym typeface="Avenir"/>
              </a:rPr>
              <a:t>Customer Success</a:t>
            </a:r>
            <a:endParaRPr i="0" u="none" strike="noStrike" cap="none">
              <a:solidFill>
                <a:schemeClr val="accent2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1062535" y="1784670"/>
            <a:ext cx="2481621" cy="551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Segmentation and Targeting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8307575" y="1791864"/>
            <a:ext cx="2481621" cy="55113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Account Tiering / Alignment of Customers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062535" y="2640256"/>
            <a:ext cx="2481621" cy="551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Buyer Personas and Messaging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8307576" y="2633833"/>
            <a:ext cx="2481621" cy="55113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User Personas and Customer Journey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062534" y="3477578"/>
            <a:ext cx="2481621" cy="551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9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Campaign Themes and Programs (including ABM)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8307575" y="3477188"/>
            <a:ext cx="2481621" cy="55113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Account Prioritization and Customer Feedback 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1062535" y="4274790"/>
            <a:ext cx="2481621" cy="551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Scaled Communications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1062534" y="5073332"/>
            <a:ext cx="2481621" cy="551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Mobilize Advocates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8346258" y="5068757"/>
            <a:ext cx="2481621" cy="55113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Identify Advocates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8307575" y="4274790"/>
            <a:ext cx="2481621" cy="55113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4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Account Tiering and Health Assessment</a:t>
            </a:r>
            <a:endParaRPr sz="14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3961959" y="5295361"/>
            <a:ext cx="4097487" cy="4425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>
                <a:solidFill>
                  <a:schemeClr val="bg1"/>
                </a:solidFill>
                <a:ea typeface="Avenir"/>
                <a:cs typeface="Avenir"/>
                <a:sym typeface="Avenir"/>
              </a:rPr>
              <a:t>    </a:t>
            </a: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Create scalable content / stories leveraging advocates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3714920" y="4982273"/>
            <a:ext cx="4097488" cy="42829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Source advocates and referenceable customers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3961959" y="4475131"/>
            <a:ext cx="4097487" cy="4425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Build journey-aligned content/nurtures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3714920" y="4162043"/>
            <a:ext cx="4097488" cy="42829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Update customer data to ensure value received 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3961959" y="3681470"/>
            <a:ext cx="4097487" cy="4425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Create programs / tactics aligned to CS objectives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3714920" y="3368382"/>
            <a:ext cx="4097488" cy="42829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Provide feedback on CS objectives and high priority accts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3961959" y="2842081"/>
            <a:ext cx="4097487" cy="4425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Share target buyers and value prop for new offers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3714920" y="2528993"/>
            <a:ext cx="4097488" cy="42829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Suggest updates based on user personas / cust journey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4000641" y="1983837"/>
            <a:ext cx="4097487" cy="4425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Build messaging / plans for ICP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3753601" y="1670749"/>
            <a:ext cx="4097488" cy="42829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bg1"/>
                </a:solidFill>
                <a:ea typeface="Avenir"/>
                <a:cs typeface="Avenir"/>
                <a:sym typeface="Avenir"/>
              </a:rPr>
              <a:t>Provide customer context/health for improved results</a:t>
            </a:r>
            <a:endParaRPr sz="1100" b="0" i="0" u="none" strike="noStrike" cap="none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7F5B-9C70-03A9-3DFF-2EB91BF4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8402614" cy="767853"/>
          </a:xfrm>
        </p:spPr>
        <p:txBody>
          <a:bodyPr>
            <a:normAutofit/>
          </a:bodyPr>
          <a:lstStyle/>
          <a:p>
            <a:r>
              <a:rPr lang="en-US" sz="1800">
                <a:ea typeface="+mj-lt"/>
                <a:cs typeface="+mj-lt"/>
              </a:rPr>
              <a:t>Refine your customer marketing approach by starting with data, segmentation, clear roles, and responsibilities. </a:t>
            </a: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61ACB-CA44-9DBE-2331-E792688430FE}"/>
              </a:ext>
            </a:extLst>
          </p:cNvPr>
          <p:cNvSpPr txBox="1"/>
          <p:nvPr/>
        </p:nvSpPr>
        <p:spPr>
          <a:xfrm>
            <a:off x="1446835" y="1296786"/>
            <a:ext cx="706262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What are your current practices around the three foundations of good customer marketing?</a:t>
            </a:r>
            <a:endParaRPr lang="en-US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How do you approach your installed base today?</a:t>
            </a:r>
            <a:endParaRPr lang="en-US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When did you last conduct an account segmentation?</a:t>
            </a:r>
            <a:endParaRPr lang="en-US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What attributes define your most opportune customer segments?</a:t>
            </a:r>
            <a:endParaRPr lang="en-US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How should your customer engagement strategy change as you focus on different account segments and customer cohorts? </a:t>
            </a:r>
            <a:endParaRPr lang="en-US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Which plays are best directed by whom? Sales, a combination of customer success and account management, marketing for scale to reach a higher number of accounts? 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3964C-94E7-C952-404B-B7127DAC14CD}"/>
              </a:ext>
            </a:extLst>
          </p:cNvPr>
          <p:cNvSpPr/>
          <p:nvPr/>
        </p:nvSpPr>
        <p:spPr>
          <a:xfrm>
            <a:off x="723417" y="1287683"/>
            <a:ext cx="549797" cy="54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9B39DA-A86A-CF2D-292D-70AD71060017}"/>
              </a:ext>
            </a:extLst>
          </p:cNvPr>
          <p:cNvSpPr/>
          <p:nvPr/>
        </p:nvSpPr>
        <p:spPr>
          <a:xfrm>
            <a:off x="723416" y="2194230"/>
            <a:ext cx="549797" cy="54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CC5B0F-5F8C-B6E1-8CAE-17395AE0F67F}"/>
              </a:ext>
            </a:extLst>
          </p:cNvPr>
          <p:cNvSpPr/>
          <p:nvPr/>
        </p:nvSpPr>
        <p:spPr>
          <a:xfrm>
            <a:off x="723415" y="2929671"/>
            <a:ext cx="549797" cy="54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D1A4EF-94F5-2815-102E-710792507EAD}"/>
              </a:ext>
            </a:extLst>
          </p:cNvPr>
          <p:cNvSpPr/>
          <p:nvPr/>
        </p:nvSpPr>
        <p:spPr>
          <a:xfrm>
            <a:off x="723414" y="3662394"/>
            <a:ext cx="549797" cy="54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3739EE-4C96-DD4A-9142-F8D770FBBDF9}"/>
              </a:ext>
            </a:extLst>
          </p:cNvPr>
          <p:cNvSpPr/>
          <p:nvPr/>
        </p:nvSpPr>
        <p:spPr>
          <a:xfrm>
            <a:off x="723413" y="4507604"/>
            <a:ext cx="549797" cy="54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4B313-4DF9-D65B-57ED-BC753DB88627}"/>
              </a:ext>
            </a:extLst>
          </p:cNvPr>
          <p:cNvSpPr/>
          <p:nvPr/>
        </p:nvSpPr>
        <p:spPr>
          <a:xfrm>
            <a:off x="9017528" y="3294"/>
            <a:ext cx="3172157" cy="685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1917D6-1466-399C-6800-32DC36AD7091}"/>
              </a:ext>
            </a:extLst>
          </p:cNvPr>
          <p:cNvSpPr/>
          <p:nvPr/>
        </p:nvSpPr>
        <p:spPr>
          <a:xfrm>
            <a:off x="723413" y="5413160"/>
            <a:ext cx="549797" cy="54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94464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"/>
          <p:cNvSpPr txBox="1"/>
          <p:nvPr/>
        </p:nvSpPr>
        <p:spPr>
          <a:xfrm>
            <a:off x="1462989" y="796950"/>
            <a:ext cx="8561810" cy="127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Arial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sp>
        <p:nvSpPr>
          <p:cNvPr id="1166" name="Google Shape;1166;p15"/>
          <p:cNvSpPr txBox="1"/>
          <p:nvPr/>
        </p:nvSpPr>
        <p:spPr>
          <a:xfrm>
            <a:off x="3439884" y="2326032"/>
            <a:ext cx="455603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+mj-lt"/>
                <a:sym typeface="Avenir"/>
              </a:rPr>
              <a:t>Tracy Hansen</a:t>
            </a:r>
            <a:endParaRPr lang="en-US"/>
          </a:p>
          <a:p>
            <a:r>
              <a:rPr lang="en-US">
                <a:solidFill>
                  <a:srgbClr val="FFFFFF"/>
                </a:solidFill>
                <a:latin typeface="+mj-lt"/>
                <a:sym typeface="Avenir"/>
              </a:rPr>
              <a:t>Partner &amp; Marketing Practice Lead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Email: </a:t>
            </a:r>
            <a:r>
              <a:rPr lang="en-US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tracy.hansen</a:t>
            </a:r>
            <a:r>
              <a:rPr lang="en-US" sz="1800" b="0" i="0" u="none" strike="noStrike" cap="none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@sbigrowth.com</a:t>
            </a:r>
            <a:endParaRPr sz="1800" b="0" i="0" u="none" strike="noStrike" cap="none">
              <a:solidFill>
                <a:srgbClr val="FFFFFF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sp>
        <p:nvSpPr>
          <p:cNvPr id="1167" name="Google Shape;1167;p15"/>
          <p:cNvSpPr/>
          <p:nvPr/>
        </p:nvSpPr>
        <p:spPr>
          <a:xfrm rot="-5400000">
            <a:off x="84223" y="3582428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15"/>
          <p:cNvSpPr txBox="1"/>
          <p:nvPr/>
        </p:nvSpPr>
        <p:spPr>
          <a:xfrm>
            <a:off x="3439884" y="4118587"/>
            <a:ext cx="41932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+mj-lt"/>
                <a:sym typeface="Avenir"/>
              </a:rPr>
              <a:t>Aaron Bean</a:t>
            </a:r>
            <a:endParaRPr lang="en-US"/>
          </a:p>
          <a:p>
            <a:r>
              <a:rPr lang="en-US">
                <a:solidFill>
                  <a:srgbClr val="FFFFFF"/>
                </a:solidFill>
                <a:latin typeface="+mj-lt"/>
                <a:sym typeface="Avenir"/>
              </a:rPr>
              <a:t>Marketing Analyst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Email: </a:t>
            </a:r>
            <a:r>
              <a:rPr lang="en-US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aaron.bean@</a:t>
            </a:r>
            <a:r>
              <a:rPr lang="en-US" sz="1800">
                <a:solidFill>
                  <a:srgbClr val="FFFFFF"/>
                </a:solidFill>
                <a:latin typeface="+mj-lt"/>
                <a:ea typeface="Avenir"/>
                <a:cs typeface="Avenir"/>
                <a:sym typeface="Avenir"/>
              </a:rPr>
              <a:t>sbigrowth.com</a:t>
            </a:r>
            <a:endParaRPr>
              <a:latin typeface="+mj-lt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1462206" y="3990830"/>
            <a:ext cx="1540844" cy="1534885"/>
          </a:xfrm>
          <a:prstGeom prst="ellipse">
            <a:avLst/>
          </a:prstGeom>
          <a:noFill/>
          <a:ln w="53975" cap="flat" cmpd="sng">
            <a:solidFill>
              <a:srgbClr val="071E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63A10-154E-6DD8-FCF1-483A9D10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0565" y="2068282"/>
            <a:ext cx="1534885" cy="1534885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B5E7FE-41F5-E0F0-7F77-D51E3352F3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0565" y="3798887"/>
            <a:ext cx="1536192" cy="15361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117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C44E593-39B9-CA09-7CB7-D3DE5B52F8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1977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4E593-39B9-CA09-7CB7-D3DE5B52F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19A33B-B0FF-44EE-124E-ED9A72F9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Which growth levers is your organization prioritizing today?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9CE691-57C2-1AC6-281B-8A2CB4F50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8869"/>
            <a:ext cx="5606563" cy="48158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BE21D3-D40B-095F-6AFA-FF2D5FCC39D3}"/>
              </a:ext>
            </a:extLst>
          </p:cNvPr>
          <p:cNvSpPr txBox="1"/>
          <p:nvPr/>
        </p:nvSpPr>
        <p:spPr>
          <a:xfrm>
            <a:off x="696685" y="1288869"/>
            <a:ext cx="4481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>
                <a:solidFill>
                  <a:schemeClr val="accent2"/>
                </a:solidFill>
              </a:rPr>
              <a:t>SBI has identified ten “growth levers” </a:t>
            </a:r>
            <a:r>
              <a:rPr lang="en-US" sz="1400"/>
              <a:t>that go-to-market teams can pull as they execute their growth strategies (outer ring of the compass).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9F545-441D-ADD5-2BBD-6AA6A85959AB}"/>
              </a:ext>
            </a:extLst>
          </p:cNvPr>
          <p:cNvSpPr txBox="1"/>
          <p:nvPr/>
        </p:nvSpPr>
        <p:spPr>
          <a:xfrm>
            <a:off x="696685" y="2281903"/>
            <a:ext cx="52607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/>
              <a:t>Optimize GTM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Increase Customer Retention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Exercise Pricing and Packaging Leverage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Develop and Launch New Products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Market Penetration and/or Expansion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Evolve the Service Delivery Model to Increase Gross Profit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Shift Revenue Model to Capture Greater ACV and CLTV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Bolster Profitability of Low Margin Customers/ Segments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Drive Revenue in Most Cost-Efficient Channels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Reduce Acquisition Cost to Lower GTM Expense</a:t>
            </a:r>
          </a:p>
        </p:txBody>
      </p:sp>
    </p:spTree>
    <p:extLst>
      <p:ext uri="{BB962C8B-B14F-4D97-AF65-F5344CB8AC3E}">
        <p14:creationId xmlns:p14="http://schemas.microsoft.com/office/powerpoint/2010/main" val="124101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589D403-D1A6-E2A1-E4B1-2FDB82D2C8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5011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89D403-D1A6-E2A1-E4B1-2FDB82D2C8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3BD110-6DD7-43D8-16CC-C330241E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CMOs driving value though tight execution against focused growth bets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C1776-53AA-8CA6-0434-7D96F9602B83}"/>
              </a:ext>
            </a:extLst>
          </p:cNvPr>
          <p:cNvSpPr txBox="1"/>
          <p:nvPr/>
        </p:nvSpPr>
        <p:spPr>
          <a:xfrm>
            <a:off x="2819244" y="1641155"/>
            <a:ext cx="76452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Essential growth levers for 2023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Increasing customer retention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Market penetration and/or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Driving revenue via the most cost-efficient channels</a:t>
            </a:r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68AED3B6-393C-7D9C-7B5C-F348CFD7A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25" y="1641155"/>
            <a:ext cx="637273" cy="637273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7D4A888-1E5B-25CC-473E-0AA4869AE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25" y="4763402"/>
            <a:ext cx="637273" cy="637273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F9A0CDB2-A8F3-2DDD-DCB0-3201EC1DF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25" y="3202278"/>
            <a:ext cx="637273" cy="6372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84B40EC-E141-F49D-377A-9FD800D01C53}"/>
              </a:ext>
            </a:extLst>
          </p:cNvPr>
          <p:cNvSpPr txBox="1"/>
          <p:nvPr/>
        </p:nvSpPr>
        <p:spPr>
          <a:xfrm>
            <a:off x="2819244" y="3152775"/>
            <a:ext cx="76452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Priority growth bets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Identifying and penetrating whitespace in existing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Upsell and cross-sell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Net new acquisition for some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44274D-9605-8BE7-FC5B-F2821536C622}"/>
              </a:ext>
            </a:extLst>
          </p:cNvPr>
          <p:cNvSpPr txBox="1"/>
          <p:nvPr/>
        </p:nvSpPr>
        <p:spPr>
          <a:xfrm>
            <a:off x="2819244" y="4754779"/>
            <a:ext cx="76452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Addition focus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Refining demand-generation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Improving journey mapping and customer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Ensuring content is aligned with the pre- and post-sale customer journeys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6537D3-D1BB-97F5-296E-95084ACD47BC}"/>
              </a:ext>
            </a:extLst>
          </p:cNvPr>
          <p:cNvSpPr txBox="1"/>
          <p:nvPr/>
        </p:nvSpPr>
        <p:spPr>
          <a:xfrm>
            <a:off x="2819244" y="6635745"/>
            <a:ext cx="1356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Vector art from Flaticon.com</a:t>
            </a:r>
          </a:p>
        </p:txBody>
      </p:sp>
    </p:spTree>
    <p:extLst>
      <p:ext uri="{BB962C8B-B14F-4D97-AF65-F5344CB8AC3E}">
        <p14:creationId xmlns:p14="http://schemas.microsoft.com/office/powerpoint/2010/main" val="30854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0A414-5F5F-4724-EE95-177451E81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5817" y="2533650"/>
            <a:ext cx="8666612" cy="875211"/>
          </a:xfrm>
        </p:spPr>
        <p:txBody>
          <a:bodyPr/>
          <a:lstStyle/>
          <a:p>
            <a:r>
              <a:rPr lang="en-US"/>
              <a:t>CEO perspectives on demand, revenue &amp; customer marketing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EF0E44-7A0E-B067-40B1-B2DB478C1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458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53D2FF5-7E9D-A2F8-C177-F171181F7D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9860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7772400" imgH="10058400" progId="TCLayout.ActiveDocument.1">
                  <p:embed/>
                </p:oleObj>
              </mc:Choice>
              <mc:Fallback>
                <p:oleObj name="think-cell Slide" r:id="rId12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53D2FF5-7E9D-A2F8-C177-F171181F7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C1D3B9-96EF-3F17-FAC1-1D671D7C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CEOs expecting demand acceleration late 2023 or beyond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759E6-24E4-3606-C067-DE9AC70AD2DD}"/>
              </a:ext>
            </a:extLst>
          </p:cNvPr>
          <p:cNvSpPr txBox="1"/>
          <p:nvPr/>
        </p:nvSpPr>
        <p:spPr>
          <a:xfrm>
            <a:off x="714375" y="1306513"/>
            <a:ext cx="490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latin typeface="Avenir Next LT Pro" panose="020B0504020202020204" pitchFamily="34" charset="77"/>
              </a:rPr>
              <a:t>Expected Timing of Demand Acceleration</a:t>
            </a:r>
            <a:br>
              <a:rPr lang="en-US" sz="1200" b="1">
                <a:latin typeface="Avenir Next LT Pro" panose="020B0504020202020204" pitchFamily="34" charset="77"/>
              </a:rPr>
            </a:br>
            <a:r>
              <a:rPr lang="en-US" sz="1200" i="1">
                <a:latin typeface="Avenir Next LT Pro" panose="020B0504020202020204" pitchFamily="34" charset="77"/>
              </a:rPr>
              <a:t>Among respondents who report demand as flat or slowing</a:t>
            </a:r>
            <a:endParaRPr lang="en-US" sz="1200" b="1">
              <a:latin typeface="Avenir Next LT Pro" panose="020B0504020202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5177A-E934-2F5D-F7D9-EDD16A5168CC}"/>
              </a:ext>
            </a:extLst>
          </p:cNvPr>
          <p:cNvSpPr txBox="1"/>
          <p:nvPr/>
        </p:nvSpPr>
        <p:spPr>
          <a:xfrm>
            <a:off x="714375" y="5366987"/>
            <a:ext cx="4908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latin typeface="Avenir Next LT Pro" panose="020B0504020202020204" pitchFamily="34" charset="77"/>
              </a:rPr>
              <a:t>N = 55</a:t>
            </a:r>
          </a:p>
          <a:p>
            <a:r>
              <a:rPr lang="en-US" sz="800">
                <a:latin typeface="Avenir Next LT Pro" panose="020B0504020202020204" pitchFamily="34" charset="77"/>
              </a:rPr>
              <a:t>Question: When are you expecting/ forecasting demand to accelerate?</a:t>
            </a:r>
          </a:p>
          <a:p>
            <a:r>
              <a:rPr lang="en-US" sz="800">
                <a:latin typeface="Avenir Next LT Pro" panose="020B0504020202020204" pitchFamily="34" charset="77"/>
              </a:rPr>
              <a:t>Source: SBI Q1 2023 Survey</a:t>
            </a:r>
          </a:p>
          <a:p>
            <a:endParaRPr lang="en-US" sz="800">
              <a:latin typeface="Avenir Next LT Pro" panose="020B0504020202020204" pitchFamily="34" charset="77"/>
            </a:endParaRPr>
          </a:p>
        </p:txBody>
      </p:sp>
      <p:graphicFrame>
        <p:nvGraphicFramePr>
          <p:cNvPr id="123" name="Chart 122">
            <a:extLst>
              <a:ext uri="{FF2B5EF4-FFF2-40B4-BE49-F238E27FC236}">
                <a16:creationId xmlns:a16="http://schemas.microsoft.com/office/drawing/2014/main" id="{C93D6262-AA11-6C3C-D7D5-B0DEE2ABFCFC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736600" y="1674813"/>
          <a:ext cx="6732588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DED34D52-364E-089C-B6A0-E6E3CF8E4D3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079750" y="28733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20C39D4-3FED-4F07-8B2A-E445600CFE5D}" type="datetime'''2''''''''''''''''''4''''''''''''''''''''''''%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24%</a:t>
            </a:fld>
            <a:endParaRPr lang="en-US" sz="140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106AC887-A41B-8F1D-0AB0-C89052C0A96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362700" y="27463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34E8869-0464-431D-BFBC-9B9874746357}" type="datetime'2''''''''''''''''''''''''''''''6''''''''''''%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26%</a:t>
            </a:fld>
            <a:endParaRPr lang="en-US" sz="1400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FCCE3E3E-751A-E4C1-9BA7-D05808861B8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487488" y="3952875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BA05FAF-804C-4186-B809-482A63AB66AB}" type="datetime'''''''''''''''''''''''''''''''''''''''7%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7%</a:t>
            </a:fld>
            <a:endParaRPr lang="en-US" sz="140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F78D9F7-764D-0EF4-51BE-B76DDC809B2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721225" y="23018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8F170D-8F65-4AC5-9662-351E976BC9C1}" type="datetime'''''''''''''''''''''''''''33''''''''''''''''''''''''''''''%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33%</a:t>
            </a:fld>
            <a:endParaRPr lang="en-US" sz="140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973CE041-2816-0BA5-F681-AF73C8EC286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6132513" y="4673600"/>
            <a:ext cx="865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AF1B2D-E797-4666-8645-53EA266B1295}" type="datetime'S''o''''m''e''tim''e ''''''Af''''t''''''er ''2''''''''0''''23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Sometime After 2023</a:t>
            </a:fld>
            <a:endParaRPr lang="en-US" sz="140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D998B32-83B6-1903-91C7-5E3EE8D58D2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006474" y="4673600"/>
            <a:ext cx="1263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8C6FBBD-834E-4423-9FF2-14069F08BDCB}" type="datetime'With''''i''''n'''' t''''he N''e''xt Thr''ee'' ''''M''onths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Within the Next Three Months</a:t>
            </a:fld>
            <a:endParaRPr lang="en-US" sz="140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FA96025-227E-544B-622A-936854219C0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151313" y="4673600"/>
            <a:ext cx="1544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68C2D31-1D84-4BD6-BB3A-0B1873B8027F}" type="datetime'''''''''By'''' th''e'''' E''nd ''''''o''''f ''2''''''02''''3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By the End of 2023</a:t>
            </a:fld>
            <a:endParaRPr lang="en-US" sz="140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E5A5EDD-B55E-5D90-16B2-30D6687463A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649537" y="4673600"/>
            <a:ext cx="1263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4F5A1AD-5B48-4551-89F0-97ACC8F027E3}" type="datetime'W''ith''in t''he Ne''''x''''t'' Si''x'' M''on''''''ths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Within the Next Six Months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5811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00D12C73-BF46-72FF-6625-27E68B7704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7772400" imgH="10058400" progId="TCLayout.ActiveDocument.1">
                  <p:embed/>
                </p:oleObj>
              </mc:Choice>
              <mc:Fallback>
                <p:oleObj name="think-cell Slide" r:id="rId43" imgW="7772400" imgH="1005840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00D12C73-BF46-72FF-6625-27E68B770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5B3DCE-317A-EFE7-7F9E-4F91717A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Pipelines, volume forecasts, and renewal rates improving, other demand indicators flat from previous quarter</a:t>
            </a:r>
          </a:p>
        </p:txBody>
      </p: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0B5D5A12-FF64-6504-6BFE-A451914802DE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642938" y="1568450"/>
          <a:ext cx="8804275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FBF9A465-32E3-4346-FF01-710EE496057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8623300" y="424338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830D652-CD37-4339-A387-F24609F2F6F8}" type="datetime'''''''''1''''''''''''''''''''''''''''2''''''''''''''%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12%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8E43B0AA-58A0-37E2-D033-A6261D56D9A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623300" y="346551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ABBA69C-C71E-495F-9861-88AB5CE1CFAD}" type="datetime'''''''''''''''''''4''''3''''''''''''%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43%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452FCE2-A88F-7C95-4221-D975EC4B098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8623300" y="222091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B7B18E2-4F61-4B9E-98FC-B183D57FD6F3}" type="datetime'''4''''''5''''''''''''''''''''''''''''''''''''''''''''''''%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45%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53C8CFB6-005E-C146-980E-F461AC58F5D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7543800" y="340836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47992E7-347A-4236-B3AC-3087581CC29C}" type="datetime'''''''''''''''''3''''''7''''''''''''''''''''''%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37%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071F4031-4493-FDB5-326A-00EC77DDC24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7543800" y="223520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526AF17-EF0A-41C1-8F05-A049C60121FE}" type="datetime'''''''''''''''''''''''''''''''''''''46''''''''''%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46%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B86529D-A214-BB89-2F81-5EA35348808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462713" y="415766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EEDE52-DB95-4CB0-B0EA-47346D8D1E23}" type="datetime'''''''''''''''''''''''''''1''''8''%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C31A2A8-44AD-7D23-41CF-C0FE9B4FA9C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6462713" y="212090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5D80868-8311-4140-9E65-1F7792C4DBE7}" type="datetime'''''''''3''''''''''8%''''''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38%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47E1CA4C-BA4F-B465-8D19-C8AB4CA8B6A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7543800" y="417195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BC7246D-A7E0-4ED6-AF39-A7425B23AA92}" type="datetime'''''1''''''''''''''''''''''''''''7''''%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17%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FE89D7C-5321-1FD0-AA01-A0CA6117F875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5383213" y="41306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ECA48A3-1D1D-4B44-8E35-C60C3A15F3F3}" type="datetime'''''''''''''''''''''''''''2''''''0%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CC8569E7-E5D6-FBFA-F451-61E3DB9CD88A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5383213" y="318293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80D8D2-6134-472A-A3D3-36F183BA2606}" type="datetime'''4''''''''''''''''''''''''''''''''''7%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47%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F55E64BA-BF28-7004-3556-62FD4E1AC022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383213" y="205105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D964EE3-8FD0-4FA4-A952-B2D9A8A20657}" type="datetime'''''''''''3''''''''''''''''''3''''''''''%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33%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B00BBDBD-C13B-24CC-3458-F92931D5008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303713" y="200818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B50AED4-52B1-42BB-8180-04CBEF4694CE}" type="datetime'''3''''''''''''''''''''0''''''%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E46F3625-105E-EDDB-8DAA-BE5766975D43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3224213" y="415766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72AF94B-0037-498C-9883-A5066D8A3B82}" type="datetime'''''1''''''''''''''''8''''''''''''''''''''%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1B39E6FE-E3E6-4793-9F7C-0CBD9A5D012B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6462713" y="328136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E01E4F0-2892-4E76-8742-81806E9A8415}" type="datetime'''''''''''''4''''''''4''''''''''''''''''%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44%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4DA61F74-B5E0-4EAA-BB2B-76625E3EDEC3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143125" y="420052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D818B5E-DEC3-4336-B6B2-9E9BEC6C4343}" type="datetime'''''''''''''''''''''''''''''''''''''1''''''''''''5%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15%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AA56EA5-F114-7792-49C5-2B3FDF9873CC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8304213" y="4554538"/>
            <a:ext cx="1041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058F2E5-FADD-47BC-9622-4E6819F02FC1}" type="thinkcell&lt;?xml version=&quot;1.0&quot; encoding=&quot;UTF-16&quot; standalone=&quot;yes&quot;?&gt;&lt;root reqver=&quot;27037&quot;&gt;&lt;version val=&quot;33047&quot;/&gt;&lt;PersistentType&gt;&lt;m_guid val=&quot;465ee728-9f6a-4194-b447-0a4de894da37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are you forecasting customer renewals for the current quarter?</a:t>
            </a:fld>
            <a:endParaRPr lang="en-US" sz="110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C6DD044A-C517-2B67-D483-218C5CEFCDDB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224213" y="349250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F5D872B-E013-4351-9A5D-0F8A223DE1A8}" type="datetime'''''''''''''''''''''''2''''''''''9''''''''''''''''%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29%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7888EC-2334-F934-DF7E-0464D341B0B4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2905125" y="4554538"/>
            <a:ext cx="1041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D4F3EA2-E363-479A-8094-E3876CB6876D}" type="thinkcell&lt;?xml version=&quot;1.0&quot; encoding=&quot;UTF-16&quot; standalone=&quot;yes&quot;?&gt;&lt;root reqver=&quot;27037&quot;&gt;&lt;version val=&quot;33047&quot;/&gt;&lt;PersistentType&gt;&lt;m_guid val=&quot;9d4b1200-ad1c-42ab-81c1-017188075317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are you forecasting sales deal volume for the current quarter?</a:t>
            </a:fld>
            <a:endParaRPr lang="en-US" sz="11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2500280-1F91-A46D-52C0-32BCE316E4EB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6143625" y="4554538"/>
            <a:ext cx="1041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362B203-4DAF-4949-9361-FF6353EDA678}" type="thinkcell&lt;?xml version=&quot;1.0&quot; encoding=&quot;UTF-16&quot; standalone=&quot;yes&quot;?&gt;&lt;root reqver=&quot;27037&quot;&gt;&lt;version val=&quot;33047&quot;/&gt;&lt;PersistentType&gt;&lt;m_guid val=&quot;43e62d2f-333e-44d0-80d1-5d0db09a1381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are you forecasting deal size for the current quarter?</a:t>
            </a:fld>
            <a:endParaRPr lang="en-US" sz="110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6BD86548-AB3F-ADAB-6725-ADD442706C0C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43125" y="320992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222125C-B09D-4538-A449-9FF61286F436}" type="datetime'''''''''55''''''''''%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55%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B176C85A-F870-83B3-6943-BB3D6FCA1A14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2143125" y="200818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E965E6C-B366-49CB-8F55-AFF0B13344D2}" type="datetime'''''''''''3''0''''''''''''''''''''''''''''''''''''%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0C2EF37E-BF72-A6C4-12B5-769AA053B3F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4303713" y="295592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6F6B547-C762-48F6-A597-C7EA67266831}" type="datetime'''''''3''''''7''''''%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37%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E8B87B8-5B59-080E-6EBF-5B4802AB5346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1063625" y="357822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0488738-510D-4C7C-AD1F-CC0CB850FF1E}" type="datetime'''''''''''''''''2''''9''''''''''%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29%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42FAAA-725E-909A-099F-78116C90860B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7239000" y="4554537"/>
            <a:ext cx="1014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B4F7717-5BC1-4729-9F96-75BB555BFEEB}" type="thinkcell&lt;?xml version=&quot;1.0&quot; encoding=&quot;UTF-16&quot; standalone=&quot;yes&quot;?&gt;&lt;root reqver=&quot;27037&quot;&gt;&lt;version val=&quot;33047&quot;/&gt;&lt;PersistentType&gt;&lt;m_guid val=&quot;7c5b4ab9-319f-4e0f-9301-5846728cc947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What trends are you seeing in renewal rates for monthly or annually recurring revenue (MRR or ARR)?</a:t>
            </a:fld>
            <a:endParaRPr lang="en-US" sz="110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93E17FA8-2D69-6BD9-EA73-F921BFCB93A0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1063625" y="237648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B0F552A-F35F-482B-85BB-83F708B56779}" type="datetime'''''''5''''''6''''''''''%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56%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B7545BA-C4BC-0C94-F1F7-337699BDEDB7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754063" y="4554538"/>
            <a:ext cx="10239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8E14003-4D85-4006-B138-2C38AAA26B5A}" type="thinkcell&lt;?xml version=&quot;1.0&quot; encoding=&quot;UTF-16&quot; standalone=&quot;yes&quot;?&gt;&lt;root reqver=&quot;27037&quot;&gt;&lt;version val=&quot;33047&quot;/&gt;&lt;PersistentType&gt;&lt;m_guid val=&quot;58bf0dc7-c0e7-4bb2-832e-071f7fb161bd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would you characterize the quality of your prospective customer pipeline?</a:t>
            </a:fld>
            <a:endParaRPr lang="en-US" sz="11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BB116B-F404-8E73-5D10-4275AE72802E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5065713" y="4554538"/>
            <a:ext cx="10382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38CD25A-66C5-4DE1-AF4A-0087F5BFA443}" type="thinkcell&lt;?xml version=&quot;1.0&quot; encoding=&quot;UTF-16&quot; standalone=&quot;yes&quot;?&gt;&lt;root reqver=&quot;27037&quot;&gt;&lt;version val=&quot;33047&quot;/&gt;&lt;PersistentType&gt;&lt;m_guid val=&quot;a3c4c278-1013-44c9-8312-5e22f8432f57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would you characterize trends across the current quarter in the average deal size of NET-NEW bookings?</a:t>
            </a:fld>
            <a:endParaRPr lang="en-US" sz="110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378DDB-0B3F-B426-7F27-02FE75D4455C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1819275" y="4554538"/>
            <a:ext cx="10509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D810FC2-32A5-4BF2-B740-ADD6F7A9327C}" type="thinkcell&lt;?xml version=&quot;1.0&quot; encoding=&quot;UTF-16&quot; standalone=&quot;yes&quot;?&gt;&lt;root reqver=&quot;27037&quot;&gt;&lt;version val=&quot;33047&quot;/&gt;&lt;PersistentType&gt;&lt;m_guid val=&quot;369ccde4-6c52-423e-8ed5-f85bd32a523e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would you characterize the speed with which prospects are progressing through your Marketing funnel?</a:t>
            </a:fld>
            <a:endParaRPr lang="en-US" sz="110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CEAB670A-CA76-1F6E-BB42-C55298460913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1063625" y="420052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F0ED472-8A27-4660-B253-B3B3D654BBAC}" type="datetime'''''''''1''5''''''''''''''''''''''''''''%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15%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46A8AA-C168-1F78-607C-FFD1C45B1BD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3984625" y="4554538"/>
            <a:ext cx="10414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D1B111A-492C-4946-A5AB-EA19D10850EC}" type="thinkcell&lt;?xml version=&quot;1.0&quot; encoding=&quot;UTF-16&quot; standalone=&quot;yes&quot;?&gt;&lt;root reqver=&quot;27037&quot;&gt;&lt;version val=&quot;33047&quot;/&gt;&lt;PersistentType&gt;&lt;m_guid val=&quot;815fa660-6efc-4810-83c8-e5f8f5213ce0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would you characterize the velocity of NET-NEW bookings across the current quarter?</a:t>
            </a:fld>
            <a:endParaRPr lang="en-US" sz="1100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B995DB98-8CC1-917A-B669-93D1916DBE2F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3224213" y="231933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4D70C9F-6FF9-441E-8708-7156D7BC0C84}" type="datetime'''''''5''''''''''''''4%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54%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9FCC688-118A-31CB-B831-70E2E00B1BCB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303713" y="394652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2FD9E96-6F0F-499D-A59B-ACB9A1FC670B}" type="datetime'''''''''33''''%''''''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33%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DE1321-9ACB-4CA1-0000-0B05D714B98E}"/>
              </a:ext>
            </a:extLst>
          </p:cNvPr>
          <p:cNvSpPr txBox="1"/>
          <p:nvPr/>
        </p:nvSpPr>
        <p:spPr>
          <a:xfrm>
            <a:off x="773113" y="5772150"/>
            <a:ext cx="602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/>
              <a:t>N = 91</a:t>
            </a:r>
          </a:p>
          <a:p>
            <a:pPr algn="l"/>
            <a:r>
              <a:rPr lang="en-US" sz="1000"/>
              <a:t>Source: SBI Spring 2023 CEO Survey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C58991B-DA2C-4F6F-4251-F112DC2E39C3}"/>
              </a:ext>
            </a:extLst>
          </p:cNvPr>
          <p:cNvSpPr txBox="1"/>
          <p:nvPr/>
        </p:nvSpPr>
        <p:spPr>
          <a:xfrm>
            <a:off x="609599" y="1194379"/>
            <a:ext cx="72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>
                <a:solidFill>
                  <a:schemeClr val="accent2"/>
                </a:solidFill>
              </a:rPr>
              <a:t>Pipeline and Demand Indicators Compared With Previous Quarter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96E66DD-2824-23CE-D6BB-7459129FF407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9586913" y="16525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16033E-59ED-DBCB-214B-20AEC404CDDF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9586913" y="21605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C35270-8534-39BA-B732-6FB78AB82FBE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9586913" y="19065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DC1F86E-5950-D476-A1CE-6986DF23FCE9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9888538" y="1663700"/>
            <a:ext cx="1846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65954D6-9472-4AE3-9DCA-3493731BBC65}" type="datetime'Be''''''tt''e''r t''''''han l''as''''t'' ''''q''u''a''''rter'">
              <a:rPr lang="en-US" altLang="en-US" sz="1400" smtClean="0"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Better than last quarter</a:t>
            </a:fld>
            <a:endParaRPr lang="en-US" sz="140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5D7D6DE-1075-8A4E-3DA3-DCFFC8220F02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9888538" y="1917700"/>
            <a:ext cx="16303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0E27B3E-735B-4255-987D-6D6FAF5F664E}" type="datetime'Same'' ''''''as ''la''st q''''''u''a''''r''''t''''e''''''''r'">
              <a:rPr lang="en-US" altLang="en-US" sz="1400" smtClean="0"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Same as last quarter</a:t>
            </a:fld>
            <a:endParaRPr lang="en-US" sz="140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BDD3467B-8273-2B45-D2B1-0F5A2A43917D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888538" y="2171700"/>
            <a:ext cx="1878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5762A91-E892-469D-8AA5-0D3CDCE69289}" type="datetime'''''Wo''r''s''''e t''ha''''''n'''' la''''s''t q''uart''er'">
              <a:rPr lang="en-US" altLang="en-US" sz="1400" smtClean="0"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Worse than last quarter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7672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02140A4-BC98-CD29-F807-2BB90D888A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2215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2140A4-BC98-CD29-F807-2BB90D888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EF1099-B047-878F-02DB-03B9F6648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70586" y="1608083"/>
            <a:ext cx="2652409" cy="3657600"/>
          </a:xfrm>
        </p:spPr>
        <p:txBody>
          <a:bodyPr anchor="ctr">
            <a:normAutofit/>
          </a:bodyPr>
          <a:lstStyle/>
          <a:p>
            <a:r>
              <a:rPr lang="en-US" sz="2000" b="1"/>
              <a:t>Increasing from just over 40% at the end of 2022.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09AAEC-E913-54B6-4BD3-27114F527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60% of net new revenue will come from existing customers in 2023.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94252-4825-B438-F0C0-7B00D467C4E9}"/>
              </a:ext>
            </a:extLst>
          </p:cNvPr>
          <p:cNvSpPr txBox="1"/>
          <p:nvPr/>
        </p:nvSpPr>
        <p:spPr>
          <a:xfrm>
            <a:off x="609599" y="45201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/>
              <a:t>SBI Fall 2022 CEO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C34F1-ED52-4DC9-5B30-8B4103786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86" y="4892185"/>
            <a:ext cx="6095814" cy="8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319CA-AC46-490A-1768-90E767B94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US" sz="2000" b="1"/>
              <a:t>Yet, many marketing teams remain more heavily focused on demand generation.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36FF-B41F-1714-39EB-3505C2797D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/>
              <a:t>70% see customer marketing as important to meeting their 2023 revenue targets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4D80F-BFDE-954E-D7C4-32143A38A4E8}"/>
              </a:ext>
            </a:extLst>
          </p:cNvPr>
          <p:cNvSpPr txBox="1"/>
          <p:nvPr/>
        </p:nvSpPr>
        <p:spPr>
          <a:xfrm>
            <a:off x="609599" y="45201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/>
              <a:t>SBI Spring 2023 CEO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91B9C-4C1D-3B68-DA76-8705B53BA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243" y="4985698"/>
            <a:ext cx="5959356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0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0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MprMsPf2PWpB3al0drj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oodEyarNYdzWzursRPK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cLmdk6JBPaQqBexIGiH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60hgtyMjOjQpCO7nGRf0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N0n.Xd6MCYiPKDa5xNb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0va2b_YpMhALJr9dVxd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sga3AmhQCOutNrvipFw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XS48Wpuj5dme_D3WIM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QQx7aCZikVwB8TN7fSC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Iz.PkM_p7jxVViiWLl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WwpBAUDxU3xBaLH4ILV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Mdpe5ClzyEBvX20RRtI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Ty3DN1r00dijgWiXdp4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QQkARCwOZ_J3vAHIv04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R0lOwHlbrWt01WcbHDg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V0ArJ4ko6APkZoxz2Kc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UEMiFTXUtI9g835a0r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h1cFGBS_xHpJ7zIdGH2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o.DDts0yyVUtiSECbfc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.LjhXMcy6dV_LugxAS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48MAWz6KYo6bvdfmk9y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wu5PSgehR9lCFFMRLCJ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J9bbXluzXIl_A.zlrnX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UxQBRJc5FBUOoLPvRNE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4pcZ3e0i.6kM6rZBUZe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bXx1LWbzK.jdn_y4rUP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TJ6riKaTFB9I7ZOCL6D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fVyde8frKGiYgDjxun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Xfy8ZMLLZVGBQycH1Tj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07o5h_ITFSdy4qajH2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535EC117ZaFll.j.5UG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q0Etwj4fefn0T_.M5_r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DW8KzuywR68q_rUu9Ji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eZJd7lUyX9EH8kohNIG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YAxzrx6kTCpnb6QCqAv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YaYBOTPOpg9XqIbptIY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FqevR_S9BsNFLoRVz86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MWHRuQfg7ig3zdIMwho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ZhtsUDEXhR0GlYpl6hk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gfaeuIV54eXh.68FlVD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E8GIhffs35MJDPS1Asl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xG_2epn2oWASVc3S4gv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QOeEcFJkgNMi.jpPMkC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YxfVday6.4Kto.mqrcv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inQrAhb4wT4I_CeMqWe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CqjoTmXjuaHJ81THuCe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DER5G7p5kfN5_BYMqRB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1B223HhAanEPYWhF.A4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Ahvw2j3g3klQVuAbX8a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5Ijst5u36PiAv57eK2D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6djJVdTFw79WvPeHV21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mcqXgsbwzueU29MxkrX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QYhHJJK8XrApidtYlai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KmJBuZlK.ICL2J4vg7M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zK3o8BBHUCx4sTV4IDT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efL44w69lPdxgkGn5eS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obQKMYKn9bd4BWaFCC2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JXuVayDcVZEKMpSTBvm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kj7TM9uUu_jk96HMH81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nUYsu_pCZ1TzC_ouP23w"/>
</p:tagLst>
</file>

<file path=ppt/theme/theme1.xml><?xml version="1.0" encoding="utf-8"?>
<a:theme xmlns:a="http://schemas.openxmlformats.org/drawingml/2006/main" name="SBI PPT 2023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 2023" id="{2973FF59-2CA7-4BE5-8527-C7BA434A8EE2}" vid="{7467B64E-5265-4E6E-9CAD-23A1F4D69A02}"/>
    </a:ext>
  </a:extLst>
</a:theme>
</file>

<file path=ppt/theme/theme2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3.xml><?xml version="1.0" encoding="utf-8"?>
<a:theme xmlns:a="http://schemas.openxmlformats.org/drawingml/2006/main" name="SBI PPT 2022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 2022" id="{5E45936B-3A31-4DBD-A719-35711901F56E}" vid="{A0C7F62E-8949-4985-834E-6924861C3B6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4DD5FFB695C45A18BC2689F29252A" ma:contentTypeVersion="14" ma:contentTypeDescription="Create a new document." ma:contentTypeScope="" ma:versionID="ef9abd5b5888db671a61b184f35485c5">
  <xsd:schema xmlns:xsd="http://www.w3.org/2001/XMLSchema" xmlns:xs="http://www.w3.org/2001/XMLSchema" xmlns:p="http://schemas.microsoft.com/office/2006/metadata/properties" xmlns:ns2="8cb45e2b-cabf-4cc0-9f00-e72f0b447b06" xmlns:ns3="162cfcd4-8cf0-4e82-80c5-9e43bd7d75c8" targetNamespace="http://schemas.microsoft.com/office/2006/metadata/properties" ma:root="true" ma:fieldsID="88d712fbf6f2aa36e4ed34b484d5ae9f" ns2:_="" ns3:_="">
    <xsd:import namespace="8cb45e2b-cabf-4cc0-9f00-e72f0b447b06"/>
    <xsd:import namespace="162cfcd4-8cf0-4e82-80c5-9e43bd7d7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45e2b-cabf-4cc0-9f00-e72f0b447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cfcd4-8cf0-4e82-80c5-9e43bd7d75c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5ab976-2bca-4d02-8151-2c405a304dee}" ma:internalName="TaxCatchAll" ma:showField="CatchAllData" ma:web="162cfcd4-8cf0-4e82-80c5-9e43bd7d7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b45e2b-cabf-4cc0-9f00-e72f0b447b06">
      <Terms xmlns="http://schemas.microsoft.com/office/infopath/2007/PartnerControls"/>
    </lcf76f155ced4ddcb4097134ff3c332f>
    <TaxCatchAll xmlns="162cfcd4-8cf0-4e82-80c5-9e43bd7d75c8" xsi:nil="true"/>
  </documentManagement>
</p:properties>
</file>

<file path=customXml/itemProps1.xml><?xml version="1.0" encoding="utf-8"?>
<ds:datastoreItem xmlns:ds="http://schemas.openxmlformats.org/officeDocument/2006/customXml" ds:itemID="{688AD798-2EC1-4A4F-ABB0-DD09E69ED0AD}"/>
</file>

<file path=customXml/itemProps2.xml><?xml version="1.0" encoding="utf-8"?>
<ds:datastoreItem xmlns:ds="http://schemas.openxmlformats.org/officeDocument/2006/customXml" ds:itemID="{B7D4FF74-1374-48A9-A0D1-AA75C68CF8D0}"/>
</file>

<file path=customXml/itemProps3.xml><?xml version="1.0" encoding="utf-8"?>
<ds:datastoreItem xmlns:ds="http://schemas.openxmlformats.org/officeDocument/2006/customXml" ds:itemID="{12199AFF-D5E1-407E-A0BA-8DD5A58FC182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Application>Microsoft Office PowerPoint</Application>
  <PresentationFormat>Widescreen</PresentationFormat>
  <Slides>23</Slides>
  <Notes>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SBI PPT 2023</vt:lpstr>
      <vt:lpstr>SBI PPT</vt:lpstr>
      <vt:lpstr>SBI PPT 2022</vt:lpstr>
      <vt:lpstr>Unlocking the potential of customer marketing to drive growth.</vt:lpstr>
      <vt:lpstr>PowerPoint Presentation</vt:lpstr>
      <vt:lpstr>Which growth levers is your organization prioritizing today?</vt:lpstr>
      <vt:lpstr>CMOs driving value though tight execution against focused growth bets</vt:lpstr>
      <vt:lpstr>PowerPoint Presentation</vt:lpstr>
      <vt:lpstr>CEOs expecting demand acceleration late 2023 or beyond</vt:lpstr>
      <vt:lpstr>Pipelines, volume forecasts, and renewal rates improving, other demand indicators flat from previous quarter</vt:lpstr>
      <vt:lpstr>PowerPoint Presentation</vt:lpstr>
      <vt:lpstr>PowerPoint Presentation</vt:lpstr>
      <vt:lpstr>PowerPoint Presentation</vt:lpstr>
      <vt:lpstr>Leadership confidence in CMOs is improving slightly</vt:lpstr>
      <vt:lpstr>However, most marketers likely to see decreased investment </vt:lpstr>
      <vt:lpstr>PowerPoint Presentation</vt:lpstr>
      <vt:lpstr>PowerPoint Presentation</vt:lpstr>
      <vt:lpstr>Identifying Customer Marketing Priorities</vt:lpstr>
      <vt:lpstr>PowerPoint Presentation</vt:lpstr>
      <vt:lpstr>Visibility into the customer journey is a challenge for many</vt:lpstr>
      <vt:lpstr>Segmentation and modeling focus and refine customer marketing efforts</vt:lpstr>
      <vt:lpstr>No clear owner of customer marketing</vt:lpstr>
      <vt:lpstr>Four common “recipes” for customer marketing </vt:lpstr>
      <vt:lpstr>Customer Marketing / Customer Success Interlocks</vt:lpstr>
      <vt:lpstr>Refine your customer marketing approach by starting with data, segmentation, clear roles, and responsibilities.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Bean</dc:creator>
  <cp:revision>1</cp:revision>
  <dcterms:created xsi:type="dcterms:W3CDTF">2023-03-22T15:48:53Z</dcterms:created>
  <dcterms:modified xsi:type="dcterms:W3CDTF">2023-04-24T15:46:00Z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0x01010011B4DD5FFB695C45A18BC2689F29252A</vt:lpwstr>
  </property>
</Properties>
</file>