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4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rts/chart5.xml" ContentType="application/vnd.openxmlformats-officedocument.drawingml.chart+xml"/>
  <Override PartName="/ppt/tags/tag3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113417819" r:id="rId2"/>
    <p:sldId id="2113417825" r:id="rId3"/>
    <p:sldId id="2113417896" r:id="rId4"/>
    <p:sldId id="2113417872" r:id="rId5"/>
    <p:sldId id="2113417856" r:id="rId6"/>
    <p:sldId id="2113417776" r:id="rId7"/>
    <p:sldId id="2113417894" r:id="rId8"/>
    <p:sldId id="2113417892" r:id="rId9"/>
    <p:sldId id="2113417884" r:id="rId10"/>
    <p:sldId id="2113417885" r:id="rId11"/>
    <p:sldId id="2113417886" r:id="rId12"/>
    <p:sldId id="2113417893" r:id="rId13"/>
    <p:sldId id="2113417890" r:id="rId14"/>
    <p:sldId id="2113417889" r:id="rId15"/>
    <p:sldId id="2113417897" r:id="rId16"/>
    <p:sldId id="2113417874" r:id="rId17"/>
    <p:sldId id="2113417882" r:id="rId18"/>
    <p:sldId id="2113417895" r:id="rId19"/>
    <p:sldId id="2113417891" r:id="rId20"/>
    <p:sldId id="2113417899" r:id="rId21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6ib5Jt97Fx+VC7cJPlAXDtpeVj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4E5BE-5AB0-EE41-0EB2-698F31816154}" name="Nick Toman" initials="NT" userId="S::nick.toman@sbigrowth.com::5fc96732-ee7e-49c2-92b3-e7fb7f3ccd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6C28E-6C25-6240-AD5E-7F829C1857DE}" v="224" dt="2023-08-23T21:11:26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6190"/>
  </p:normalViewPr>
  <p:slideViewPr>
    <p:cSldViewPr snapToGrid="0">
      <p:cViewPr varScale="1">
        <p:scale>
          <a:sx n="103" d="100"/>
          <a:sy n="103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3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Kurey" userId="69602309-4ead-41c8-945b-2cfaeffdc69c" providerId="ADAL" clId="{6EEC932C-B01F-41C8-92D5-F661CCD8FB83}"/>
    <pc:docChg chg="custSel delSld modSld">
      <pc:chgData name="Bryan Kurey" userId="69602309-4ead-41c8-945b-2cfaeffdc69c" providerId="ADAL" clId="{6EEC932C-B01F-41C8-92D5-F661CCD8FB83}" dt="2023-08-24T03:36:00.141" v="79" actId="478"/>
      <pc:docMkLst>
        <pc:docMk/>
      </pc:docMkLst>
      <pc:sldChg chg="del">
        <pc:chgData name="Bryan Kurey" userId="69602309-4ead-41c8-945b-2cfaeffdc69c" providerId="ADAL" clId="{6EEC932C-B01F-41C8-92D5-F661CCD8FB83}" dt="2023-08-24T03:34:27.100" v="0" actId="47"/>
        <pc:sldMkLst>
          <pc:docMk/>
          <pc:sldMk cId="30110427" sldId="2113417898"/>
        </pc:sldMkLst>
      </pc:sldChg>
      <pc:sldChg chg="delSp modSp mod">
        <pc:chgData name="Bryan Kurey" userId="69602309-4ead-41c8-945b-2cfaeffdc69c" providerId="ADAL" clId="{6EEC932C-B01F-41C8-92D5-F661CCD8FB83}" dt="2023-08-24T03:36:00.141" v="79" actId="478"/>
        <pc:sldMkLst>
          <pc:docMk/>
          <pc:sldMk cId="1449465212" sldId="2113417899"/>
        </pc:sldMkLst>
        <pc:spChg chg="del">
          <ac:chgData name="Bryan Kurey" userId="69602309-4ead-41c8-945b-2cfaeffdc69c" providerId="ADAL" clId="{6EEC932C-B01F-41C8-92D5-F661CCD8FB83}" dt="2023-08-24T03:36:00.141" v="79" actId="478"/>
          <ac:spMkLst>
            <pc:docMk/>
            <pc:sldMk cId="1449465212" sldId="2113417899"/>
            <ac:spMk id="14" creationId="{F15AF455-816C-4D1B-BD5E-EB3C12C1F22A}"/>
          </ac:spMkLst>
        </pc:spChg>
        <pc:spChg chg="mod">
          <ac:chgData name="Bryan Kurey" userId="69602309-4ead-41c8-945b-2cfaeffdc69c" providerId="ADAL" clId="{6EEC932C-B01F-41C8-92D5-F661CCD8FB83}" dt="2023-08-24T03:35:44.449" v="78" actId="20577"/>
          <ac:spMkLst>
            <pc:docMk/>
            <pc:sldMk cId="1449465212" sldId="2113417899"/>
            <ac:spMk id="19" creationId="{BE7F013C-D7DA-69E8-EB87-B4F0A6B0561F}"/>
          </ac:spMkLst>
        </pc:spChg>
      </pc:sldChg>
    </pc:docChg>
  </pc:docChgLst>
  <pc:docChgLst>
    <pc:chgData name="Bryan Kurey" userId="69602309-4ead-41c8-945b-2cfaeffdc69c" providerId="ADAL" clId="{04E6C28E-6C25-6240-AD5E-7F829C1857DE}"/>
    <pc:docChg chg="modSld">
      <pc:chgData name="Bryan Kurey" userId="69602309-4ead-41c8-945b-2cfaeffdc69c" providerId="ADAL" clId="{04E6C28E-6C25-6240-AD5E-7F829C1857DE}" dt="2023-08-23T21:11:26.707" v="95" actId="20577"/>
      <pc:docMkLst>
        <pc:docMk/>
      </pc:docMkLst>
      <pc:sldChg chg="modSp mod">
        <pc:chgData name="Bryan Kurey" userId="69602309-4ead-41c8-945b-2cfaeffdc69c" providerId="ADAL" clId="{04E6C28E-6C25-6240-AD5E-7F829C1857DE}" dt="2023-08-23T21:10:24.835" v="35" actId="20577"/>
        <pc:sldMkLst>
          <pc:docMk/>
          <pc:sldMk cId="3288799816" sldId="2113417884"/>
        </pc:sldMkLst>
        <pc:spChg chg="mod">
          <ac:chgData name="Bryan Kurey" userId="69602309-4ead-41c8-945b-2cfaeffdc69c" providerId="ADAL" clId="{04E6C28E-6C25-6240-AD5E-7F829C1857DE}" dt="2023-08-23T21:10:24.835" v="35" actId="20577"/>
          <ac:spMkLst>
            <pc:docMk/>
            <pc:sldMk cId="3288799816" sldId="2113417884"/>
            <ac:spMk id="28" creationId="{1738AA06-5878-17E2-8CD3-035840A3961D}"/>
          </ac:spMkLst>
        </pc:spChg>
      </pc:sldChg>
      <pc:sldChg chg="modSp mod">
        <pc:chgData name="Bryan Kurey" userId="69602309-4ead-41c8-945b-2cfaeffdc69c" providerId="ADAL" clId="{04E6C28E-6C25-6240-AD5E-7F829C1857DE}" dt="2023-08-23T21:10:55.206" v="69" actId="20577"/>
        <pc:sldMkLst>
          <pc:docMk/>
          <pc:sldMk cId="3521297039" sldId="2113417885"/>
        </pc:sldMkLst>
        <pc:spChg chg="mod">
          <ac:chgData name="Bryan Kurey" userId="69602309-4ead-41c8-945b-2cfaeffdc69c" providerId="ADAL" clId="{04E6C28E-6C25-6240-AD5E-7F829C1857DE}" dt="2023-08-23T21:10:55.206" v="69" actId="20577"/>
          <ac:spMkLst>
            <pc:docMk/>
            <pc:sldMk cId="3521297039" sldId="2113417885"/>
            <ac:spMk id="9" creationId="{F2452E69-ABFF-00D9-3E19-82EAF05CCA80}"/>
          </ac:spMkLst>
        </pc:spChg>
        <pc:spChg chg="mod">
          <ac:chgData name="Bryan Kurey" userId="69602309-4ead-41c8-945b-2cfaeffdc69c" providerId="ADAL" clId="{04E6C28E-6C25-6240-AD5E-7F829C1857DE}" dt="2023-08-23T20:54:49.922" v="5" actId="1035"/>
          <ac:spMkLst>
            <pc:docMk/>
            <pc:sldMk cId="3521297039" sldId="2113417885"/>
            <ac:spMk id="15" creationId="{B216A770-CCDC-2AB3-45F4-520979075240}"/>
          </ac:spMkLst>
        </pc:spChg>
        <pc:spChg chg="mod">
          <ac:chgData name="Bryan Kurey" userId="69602309-4ead-41c8-945b-2cfaeffdc69c" providerId="ADAL" clId="{04E6C28E-6C25-6240-AD5E-7F829C1857DE}" dt="2023-08-23T20:54:42.433" v="2" actId="14100"/>
          <ac:spMkLst>
            <pc:docMk/>
            <pc:sldMk cId="3521297039" sldId="2113417885"/>
            <ac:spMk id="24" creationId="{DAFD7006-80DA-41D7-986A-C77959F90E30}"/>
          </ac:spMkLst>
        </pc:spChg>
        <pc:cxnChg chg="mod">
          <ac:chgData name="Bryan Kurey" userId="69602309-4ead-41c8-945b-2cfaeffdc69c" providerId="ADAL" clId="{04E6C28E-6C25-6240-AD5E-7F829C1857DE}" dt="2023-08-23T20:54:25.047" v="0" actId="1076"/>
          <ac:cxnSpMkLst>
            <pc:docMk/>
            <pc:sldMk cId="3521297039" sldId="2113417885"/>
            <ac:cxnSpMk id="10" creationId="{9D2FDB88-CEB1-DEAD-352F-78F9985C60B7}"/>
          </ac:cxnSpMkLst>
        </pc:cxnChg>
      </pc:sldChg>
      <pc:sldChg chg="modSp mod">
        <pc:chgData name="Bryan Kurey" userId="69602309-4ead-41c8-945b-2cfaeffdc69c" providerId="ADAL" clId="{04E6C28E-6C25-6240-AD5E-7F829C1857DE}" dt="2023-08-23T21:11:11.764" v="88" actId="20577"/>
        <pc:sldMkLst>
          <pc:docMk/>
          <pc:sldMk cId="946456227" sldId="2113417886"/>
        </pc:sldMkLst>
        <pc:spChg chg="mod">
          <ac:chgData name="Bryan Kurey" userId="69602309-4ead-41c8-945b-2cfaeffdc69c" providerId="ADAL" clId="{04E6C28E-6C25-6240-AD5E-7F829C1857DE}" dt="2023-08-23T21:11:11.764" v="88" actId="20577"/>
          <ac:spMkLst>
            <pc:docMk/>
            <pc:sldMk cId="946456227" sldId="2113417886"/>
            <ac:spMk id="9" creationId="{95BF4B0F-D833-4AA4-DE02-B6A6422C83BB}"/>
          </ac:spMkLst>
        </pc:spChg>
        <pc:spChg chg="mod">
          <ac:chgData name="Bryan Kurey" userId="69602309-4ead-41c8-945b-2cfaeffdc69c" providerId="ADAL" clId="{04E6C28E-6C25-6240-AD5E-7F829C1857DE}" dt="2023-08-23T20:56:41.671" v="19" actId="20577"/>
          <ac:spMkLst>
            <pc:docMk/>
            <pc:sldMk cId="946456227" sldId="2113417886"/>
            <ac:spMk id="37" creationId="{EA82BC7D-DE0A-1BB1-DE8B-FB3E5DDC5920}"/>
          </ac:spMkLst>
        </pc:spChg>
      </pc:sldChg>
      <pc:sldChg chg="modSp">
        <pc:chgData name="Bryan Kurey" userId="69602309-4ead-41c8-945b-2cfaeffdc69c" providerId="ADAL" clId="{04E6C28E-6C25-6240-AD5E-7F829C1857DE}" dt="2023-08-23T21:11:26.707" v="95" actId="20577"/>
        <pc:sldMkLst>
          <pc:docMk/>
          <pc:sldMk cId="2116353958" sldId="2113417893"/>
        </pc:sldMkLst>
        <pc:spChg chg="mod">
          <ac:chgData name="Bryan Kurey" userId="69602309-4ead-41c8-945b-2cfaeffdc69c" providerId="ADAL" clId="{04E6C28E-6C25-6240-AD5E-7F829C1857DE}" dt="2023-08-23T21:11:26.707" v="95" actId="20577"/>
          <ac:spMkLst>
            <pc:docMk/>
            <pc:sldMk cId="2116353958" sldId="2113417893"/>
            <ac:spMk id="9" creationId="{A72DF3BD-8D4D-0F18-BAF0-DBA5309E80F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70308788598575"/>
          <c:y val="3.8011695906432746E-2"/>
          <c:w val="0.75059382422802845"/>
          <c:h val="0.9239766081871344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712-444A-99DA-55C48EA8D0A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712-444A-99DA-55C48EA8D0A9}"/>
              </c:ext>
            </c:extLst>
          </c:dPt>
          <c:dLbls>
            <c:dLbl>
              <c:idx val="0"/>
              <c:layout>
                <c:manualLayout>
                  <c:x val="1.1282660332541567E-2"/>
                  <c:y val="6.578947368421052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712-444A-99DA-55C48EA8D0A9}"/>
                </c:ext>
              </c:extLst>
            </c:dLbl>
            <c:dLbl>
              <c:idx val="1"/>
              <c:layout>
                <c:manualLayout>
                  <c:x val="-1.2470308788598575E-2"/>
                  <c:y val="-1.096491228070175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712-444A-99DA-55C48EA8D0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12-444A-99DA-55C48EA8D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3396674584323"/>
          <c:y val="3.7735849056603772E-2"/>
          <c:w val="0.75653206650831351"/>
          <c:h val="0.9245283018867924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210-2F40-B692-53DDA0F59A6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210-2F40-B692-53DDA0F59A67}"/>
              </c:ext>
            </c:extLst>
          </c:dPt>
          <c:dLbls>
            <c:dLbl>
              <c:idx val="0"/>
              <c:layout>
                <c:manualLayout>
                  <c:x val="1.1282660332541567E-2"/>
                  <c:y val="7.98258345428156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210-2F40-B692-53DDA0F59A67}"/>
                </c:ext>
              </c:extLst>
            </c:dLbl>
            <c:dLbl>
              <c:idx val="1"/>
              <c:layout>
                <c:manualLayout>
                  <c:x val="-1.2470308788598575E-2"/>
                  <c:y val="-1.306240928882438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210-2F40-B692-53DDA0F59A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10-2F40-B692-53DDA0F5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70308788598575"/>
          <c:y val="3.8011695906432746E-2"/>
          <c:w val="0.75059382422802845"/>
          <c:h val="0.9239766081871344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F08-B14A-A687-4DA6A95183A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F08-B14A-A687-4DA6A95183A1}"/>
              </c:ext>
            </c:extLst>
          </c:dPt>
          <c:dLbls>
            <c:dLbl>
              <c:idx val="0"/>
              <c:layout>
                <c:manualLayout>
                  <c:x val="1.1282660332541567E-2"/>
                  <c:y val="7.309941520467835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F08-B14A-A687-4DA6A95183A1}"/>
                </c:ext>
              </c:extLst>
            </c:dLbl>
            <c:dLbl>
              <c:idx val="1"/>
              <c:layout>
                <c:manualLayout>
                  <c:x val="-1.1876484560570071E-2"/>
                  <c:y val="-1.242690058479532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F08-B14A-A687-4DA6A95183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08-B14A-A687-4DA6A9518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10924369747899E-2"/>
          <c:y val="2.7310924369747899E-2"/>
          <c:w val="0.94537815126050417"/>
          <c:h val="0.9453781512605041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39A-4088-B65C-1E91E9E10C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39A-4088-B65C-1E91E9E10C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39A-4088-B65C-1E91E9E10C21}"/>
              </c:ext>
            </c:extLst>
          </c:dPt>
          <c:dLbls>
            <c:dLbl>
              <c:idx val="0"/>
              <c:layout>
                <c:manualLayout>
                  <c:x val="3.4663865546218489E-2"/>
                  <c:y val="-3.834033613445378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39A-4088-B65C-1E91E9E10C21}"/>
                </c:ext>
              </c:extLst>
            </c:dLbl>
            <c:dLbl>
              <c:idx val="1"/>
              <c:layout>
                <c:manualLayout>
                  <c:x val="2.3634453781512604E-2"/>
                  <c:y val="5.304621848739495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39A-4088-B65C-1E91E9E10C21}"/>
                </c:ext>
              </c:extLst>
            </c:dLbl>
            <c:dLbl>
              <c:idx val="2"/>
              <c:layout>
                <c:manualLayout>
                  <c:x val="-4.4117647058823532E-2"/>
                  <c:y val="-2.048319327731092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39A-4088-B65C-1E91E9E10C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24</c:v>
                </c:pt>
                <c:pt idx="1">
                  <c:v>39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9A-4088-B65C-1E91E9E10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31584470094439E-2"/>
          <c:y val="2.7310924369747899E-2"/>
          <c:w val="0.94438614900314799"/>
          <c:h val="0.9453781512605041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746-054A-B1BA-AFE5AD10629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746-054A-B1BA-AFE5AD1062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746-054A-B1BA-AFE5AD1062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746-054A-B1BA-AFE5AD10629E}"/>
              </c:ext>
            </c:extLst>
          </c:dPt>
          <c:dLbls>
            <c:dLbl>
              <c:idx val="0"/>
              <c:layout>
                <c:manualLayout>
                  <c:x val="3.2004197271773345E-2"/>
                  <c:y val="-4.306722689075630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746-054A-B1BA-AFE5AD10629E}"/>
                </c:ext>
              </c:extLst>
            </c:dLbl>
            <c:dLbl>
              <c:idx val="1"/>
              <c:layout>
                <c:manualLayout>
                  <c:x val="2.7806925498426022E-2"/>
                  <c:y val="4.569327731092436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746-054A-B1BA-AFE5AD10629E}"/>
                </c:ext>
              </c:extLst>
            </c:dLbl>
            <c:dLbl>
              <c:idx val="2"/>
              <c:layout>
                <c:manualLayout>
                  <c:x val="-4.9842602308499476E-2"/>
                  <c:y val="6.302521008403361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746-054A-B1BA-AFE5AD10629E}"/>
                </c:ext>
              </c:extLst>
            </c:dLbl>
            <c:dLbl>
              <c:idx val="3"/>
              <c:layout>
                <c:manualLayout>
                  <c:x val="-2.8331584470094439E-2"/>
                  <c:y val="-4.98949579831932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746-054A-B1BA-AFE5AD1062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21</c:v>
                </c:pt>
                <c:pt idx="1">
                  <c:v>41</c:v>
                </c:pt>
                <c:pt idx="2">
                  <c:v>21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46-054A-B1BA-AFE5AD106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1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82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7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8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46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4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Slide blue dots bkdg">
  <p:cSld name="7_Title Slide blue dots bkdg">
    <p:bg>
      <p:bgPr>
        <a:solidFill>
          <a:schemeClr val="accen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5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5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3" name="Google Shape;343;p15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44" name="Google Shape;344;p15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345" name="Google Shape;345;p15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09" name="Google Shape;409;p15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blue dots bkdg">
  <p:cSld name="3_Title Slide blue dots bkdg">
    <p:bg>
      <p:bgPr>
        <a:solidFill>
          <a:schemeClr val="accen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6" descr="A picture containing text, night, dark, l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6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15" name="Google Shape;415;p16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416" name="Google Shape;416;p16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80" name="Google Shape;480;p16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blue dots bkdg">
  <p:cSld name="4_Title Slide blue dots bkdg">
    <p:bg>
      <p:bgPr>
        <a:solidFill>
          <a:schemeClr val="accent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7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7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4" name="Google Shape;484;p17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86" name="Google Shape;486;p17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487" name="Google Shape;487;p17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51" name="Google Shape;551;p17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 blue dots bkdg">
  <p:cSld name="5_Title Slide blue dots bkdg">
    <p:bg>
      <p:bgPr>
        <a:solidFill>
          <a:schemeClr val="accent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8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6" name="Google Shape;556;p18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57" name="Google Shape;557;p18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558" name="Google Shape;558;p18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22" name="Google Shape;622;p18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blue dots bkdg">
  <p:cSld name="1_Title Slide blue dots bkdg">
    <p:bg>
      <p:bgPr>
        <a:solidFill>
          <a:schemeClr val="accent1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9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7" name="Google Shape;627;p19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28" name="Google Shape;628;p19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629" name="Google Shape;629;p19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93" name="Google Shape;693;p19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blue dots bkdg">
  <p:cSld name="2_Title Slide blue dots bkdg">
    <p:bg>
      <p:bgPr>
        <a:solidFill>
          <a:schemeClr val="accen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20" descr="A picture containing text, night, road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0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7" name="Google Shape;697;p20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8" name="Google Shape;698;p20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99" name="Google Shape;699;p20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700" name="Google Shape;700;p20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2" name="Google Shape;702;p20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764" name="Google Shape;764;p20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1"/>
          <p:cNvSpPr txBox="1">
            <a:spLocks noGrp="1"/>
          </p:cNvSpPr>
          <p:nvPr>
            <p:ph type="body" idx="1"/>
          </p:nvPr>
        </p:nvSpPr>
        <p:spPr>
          <a:xfrm>
            <a:off x="1802541" y="2186099"/>
            <a:ext cx="1354138" cy="2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B0B"/>
              </a:buClr>
              <a:buSzPts val="5400"/>
              <a:buFont typeface="Arial"/>
              <a:buNone/>
              <a:defRPr sz="5400" b="1">
                <a:solidFill>
                  <a:srgbClr val="000B0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7" name="Google Shape;767;p21"/>
          <p:cNvSpPr txBox="1">
            <a:spLocks noGrp="1"/>
          </p:cNvSpPr>
          <p:nvPr>
            <p:ph type="body" idx="2"/>
          </p:nvPr>
        </p:nvSpPr>
        <p:spPr>
          <a:xfrm>
            <a:off x="3209681" y="2331426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8" name="Google Shape;768;p21"/>
          <p:cNvSpPr txBox="1">
            <a:spLocks noGrp="1"/>
          </p:cNvSpPr>
          <p:nvPr>
            <p:ph type="body" idx="3"/>
          </p:nvPr>
        </p:nvSpPr>
        <p:spPr>
          <a:xfrm>
            <a:off x="3209681" y="3209931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9" name="Google Shape;769;p21"/>
          <p:cNvSpPr txBox="1">
            <a:spLocks noGrp="1"/>
          </p:cNvSpPr>
          <p:nvPr>
            <p:ph type="body" idx="4"/>
          </p:nvPr>
        </p:nvSpPr>
        <p:spPr>
          <a:xfrm>
            <a:off x="3209681" y="4094298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0" name="Google Shape;770;p21"/>
          <p:cNvSpPr txBox="1">
            <a:spLocks noGrp="1"/>
          </p:cNvSpPr>
          <p:nvPr>
            <p:ph type="body" idx="5"/>
          </p:nvPr>
        </p:nvSpPr>
        <p:spPr>
          <a:xfrm>
            <a:off x="1811587" y="1493698"/>
            <a:ext cx="1097194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right light blue bkgd">
  <p:cSld name="Big Stmnt right light blue bkgd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6"/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9" name="Google Shape;789;p26"/>
          <p:cNvSpPr txBox="1">
            <a:spLocks noGrp="1"/>
          </p:cNvSpPr>
          <p:nvPr>
            <p:ph type="body" idx="1"/>
          </p:nvPr>
        </p:nvSpPr>
        <p:spPr>
          <a:xfrm>
            <a:off x="8424742" y="1608083"/>
            <a:ext cx="322667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0" name="Google Shape;790;p26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6380481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91" name="Google Shape;791;p2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110" y="6400942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26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left dark blue bkgd">
  <p:cSld name="Big Stmnt left dark blue bkgd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7"/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6" name="Google Shape;796;p27"/>
          <p:cNvSpPr txBox="1">
            <a:spLocks noGrp="1"/>
          </p:cNvSpPr>
          <p:nvPr>
            <p:ph type="body" idx="1"/>
          </p:nvPr>
        </p:nvSpPr>
        <p:spPr>
          <a:xfrm>
            <a:off x="7935310" y="1608083"/>
            <a:ext cx="364709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7" name="Google Shape;797;p27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5729057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8" name="Google Shape;798;p27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99" name="Google Shape;799;p27" descr="A black and white 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b="23462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27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left light blue bkgd">
  <p:cSld name="Big Stmnt left light blue bkg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8"/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3" name="Google Shape;803;p28"/>
          <p:cNvSpPr txBox="1">
            <a:spLocks noGrp="1"/>
          </p:cNvSpPr>
          <p:nvPr>
            <p:ph type="body" idx="1"/>
          </p:nvPr>
        </p:nvSpPr>
        <p:spPr>
          <a:xfrm>
            <a:off x="7935310" y="1608083"/>
            <a:ext cx="364709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4" name="Google Shape;804;p28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5729057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05" name="Google Shape;805;p28" descr="A black and white 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b="23462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28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7" name="Google Shape;807;p28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anel no bkgd">
  <p:cSld name="One panel no bkg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se Study">
  <p:cSld name="Case Study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9"/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0" name="Google Shape;810;p29"/>
          <p:cNvSpPr txBox="1">
            <a:spLocks noGrp="1"/>
          </p:cNvSpPr>
          <p:nvPr>
            <p:ph type="body" idx="1"/>
          </p:nvPr>
        </p:nvSpPr>
        <p:spPr>
          <a:xfrm>
            <a:off x="9343697" y="1608083"/>
            <a:ext cx="2238704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1" name="Google Shape;811;p29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7304691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12" name="Google Shape;812;p2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110" y="6396759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29"/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4" name="Google Shape;814;p29"/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Callout">
  <p:cSld name="Content &amp; Call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609599" y="2505075"/>
            <a:ext cx="731519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8301525" y="1681163"/>
            <a:ext cx="32808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8301525" y="2505075"/>
            <a:ext cx="32808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anel no bkgd">
  <p:cSld name="Two panel no bkgd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09599" y="2505075"/>
            <a:ext cx="518212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640027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4"/>
          </p:nvPr>
        </p:nvSpPr>
        <p:spPr>
          <a:xfrm>
            <a:off x="640027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no bkgd">
  <p:cSld name="Three panel no bkgd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8301525" y="1681163"/>
            <a:ext cx="32808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4"/>
          </p:nvPr>
        </p:nvSpPr>
        <p:spPr>
          <a:xfrm>
            <a:off x="8301525" y="2505075"/>
            <a:ext cx="32808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5"/>
          </p:nvPr>
        </p:nvSpPr>
        <p:spPr>
          <a:xfrm>
            <a:off x="4455562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6"/>
          </p:nvPr>
        </p:nvSpPr>
        <p:spPr>
          <a:xfrm>
            <a:off x="4455562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o bkgd">
  <p:cSld name="Title Slide no bkgd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1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60" name="Google Shape;60;p11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24" name="Google Shape;124;p11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11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 dots bkdg">
  <p:cSld name="Title Slide blue dots bkdg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Google Shape;131;p12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32" name="Google Shape;132;p12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33" name="Google Shape;133;p12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" name="Google Shape;159;p12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97" name="Google Shape;197;p12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 bckgd">
  <p:cSld name="Title Slide dark blue bckgd">
    <p:bg>
      <p:bgPr>
        <a:solidFill>
          <a:schemeClr val="accent2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02" name="Google Shape;202;p13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203" name="Google Shape;203;p13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67" name="Google Shape;267;p13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 blue dots bkdg">
  <p:cSld name="6_Title Slide blue dots bkdg">
    <p:bg>
      <p:bgPr>
        <a:solidFill>
          <a:schemeClr val="accen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4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274" name="Google Shape;274;p14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38" name="Google Shape;338;p14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9DB2CE-FA65-4766-54B1-891309B844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300903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7772400" imgH="10058400" progId="TCLayout.ActiveDocument.1">
                  <p:embed/>
                </p:oleObj>
              </mc:Choice>
              <mc:Fallback>
                <p:oleObj name="think-cell Slide" r:id="rId23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9DB2CE-FA65-4766-54B1-891309B844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Char char="−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cxnSp>
        <p:nvCxnSpPr>
          <p:cNvPr id="12" name="Google Shape;12;p4"/>
          <p:cNvCxnSpPr/>
          <p:nvPr/>
        </p:nvCxnSpPr>
        <p:spPr>
          <a:xfrm>
            <a:off x="576393" y="-1905"/>
            <a:ext cx="0" cy="84684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4"/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" name="Google Shape;14;p4" descr="Logo&#10;&#10;Description automatically generated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20110" y="6400942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70" r:id="rId17"/>
    <p:sldLayoutId id="2147483671" r:id="rId18"/>
    <p:sldLayoutId id="2147483672" r:id="rId19"/>
    <p:sldLayoutId id="214748367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chart" Target="../charts/chart5.xml"/><Relationship Id="rId4" Type="http://schemas.openxmlformats.org/officeDocument/2006/relationships/tags" Target="../tags/tag36.xml"/><Relationship Id="rId9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2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oleObject" Target="../embeddings/oleObject3.bin"/><Relationship Id="rId2" Type="http://schemas.openxmlformats.org/officeDocument/2006/relationships/tags" Target="../tags/tag5.xml"/><Relationship Id="rId16" Type="http://schemas.openxmlformats.org/officeDocument/2006/relationships/chart" Target="../charts/chart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15" Type="http://schemas.openxmlformats.org/officeDocument/2006/relationships/chart" Target="../charts/chart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7.xml"/><Relationship Id="rId7" Type="http://schemas.openxmlformats.org/officeDocument/2006/relationships/oleObject" Target="../embeddings/oleObject5.bin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7.emf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9F94264-0E21-97C9-8E59-CDA5A8F1CD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22505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9F94264-0E21-97C9-8E59-CDA5A8F1C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07B5BC-1ABC-B2AC-D3CA-4C7C0205B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0"/>
              </a:rPr>
              <a:t>Delivering Sales Velocity: A Quantitative Study of Seller Approaches</a:t>
            </a:r>
          </a:p>
        </p:txBody>
      </p:sp>
    </p:spTree>
    <p:extLst>
      <p:ext uri="{BB962C8B-B14F-4D97-AF65-F5344CB8AC3E}">
        <p14:creationId xmlns:p14="http://schemas.microsoft.com/office/powerpoint/2010/main" val="172564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887990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Four distinct approaches appear among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1303283" y="6405643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31FC6-AC72-5E98-70F6-8E37A926E3EF}"/>
              </a:ext>
            </a:extLst>
          </p:cNvPr>
          <p:cNvSpPr txBox="1"/>
          <p:nvPr/>
        </p:nvSpPr>
        <p:spPr>
          <a:xfrm>
            <a:off x="4453479" y="438449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Reconsideration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B2EE3-6535-3029-4FEE-BC308E7D5550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20FEA-E057-92D7-28E3-7BD7E28C7FE1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8CE3D-9CB5-D0D3-094E-EC7C64E76CBA}"/>
              </a:ext>
            </a:extLst>
          </p:cNvPr>
          <p:cNvSpPr txBox="1"/>
          <p:nvPr/>
        </p:nvSpPr>
        <p:spPr>
          <a:xfrm>
            <a:off x="417934" y="4309789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52E69-ABFF-00D9-3E19-82EAF05CCA80}"/>
              </a:ext>
            </a:extLst>
          </p:cNvPr>
          <p:cNvSpPr/>
          <p:nvPr/>
        </p:nvSpPr>
        <p:spPr>
          <a:xfrm>
            <a:off x="2697174" y="1583981"/>
            <a:ext cx="6072777" cy="2698000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Shares insights to prompt discussions (e.g., via social media)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Maintains a regular cadence of sharing marketing content with buyers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Re-posts marketing info (e.g., via social media)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Tailors outreach in interactions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Gets more targeted with follow-ups to non-responsive buyers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Leverages entire professional network for access and returning favors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Involves Marketing to align messaging</a:t>
            </a:r>
          </a:p>
          <a:p>
            <a:pPr marL="114300" lvl="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Maintains regular cadence with Marketing to understand what will resonate with buyers</a:t>
            </a:r>
          </a:p>
          <a:p>
            <a:pPr marL="114300" lvl="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44065-CCEF-1BB2-A332-70129BCC0A21}"/>
              </a:ext>
            </a:extLst>
          </p:cNvPr>
          <p:cNvSpPr txBox="1"/>
          <p:nvPr/>
        </p:nvSpPr>
        <p:spPr>
          <a:xfrm>
            <a:off x="9008583" y="2112010"/>
            <a:ext cx="155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Applies an insight-led posture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216A770-CCDC-2AB3-45F4-520979075240}"/>
              </a:ext>
            </a:extLst>
          </p:cNvPr>
          <p:cNvSpPr/>
          <p:nvPr/>
        </p:nvSpPr>
        <p:spPr>
          <a:xfrm>
            <a:off x="8779982" y="2012657"/>
            <a:ext cx="181483" cy="736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18E204-E788-731F-887D-13CE78802EA4}"/>
              </a:ext>
            </a:extLst>
          </p:cNvPr>
          <p:cNvSpPr txBox="1"/>
          <p:nvPr/>
        </p:nvSpPr>
        <p:spPr>
          <a:xfrm>
            <a:off x="9054178" y="3045464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Tailors insights to buyer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AFD7006-80DA-41D7-986A-C77959F90E30}"/>
              </a:ext>
            </a:extLst>
          </p:cNvPr>
          <p:cNvSpPr/>
          <p:nvPr/>
        </p:nvSpPr>
        <p:spPr>
          <a:xfrm>
            <a:off x="8779983" y="2770196"/>
            <a:ext cx="171450" cy="736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0EE5F6-BCF0-7D37-B998-7A48E458E01E}"/>
              </a:ext>
            </a:extLst>
          </p:cNvPr>
          <p:cNvSpPr txBox="1"/>
          <p:nvPr/>
        </p:nvSpPr>
        <p:spPr>
          <a:xfrm>
            <a:off x="9008583" y="3602278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Tightly aligns with Marketing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43423910-F5AF-0235-5CE3-4AB2CB73F52A}"/>
              </a:ext>
            </a:extLst>
          </p:cNvPr>
          <p:cNvSpPr/>
          <p:nvPr/>
        </p:nvSpPr>
        <p:spPr>
          <a:xfrm>
            <a:off x="8779982" y="3534772"/>
            <a:ext cx="171450" cy="5291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2FDB88-CEB1-DEAD-352F-78F9985C60B7}"/>
              </a:ext>
            </a:extLst>
          </p:cNvPr>
          <p:cNvCxnSpPr>
            <a:cxnSpLocks/>
          </p:cNvCxnSpPr>
          <p:nvPr/>
        </p:nvCxnSpPr>
        <p:spPr>
          <a:xfrm>
            <a:off x="2772274" y="2770196"/>
            <a:ext cx="569430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49AC6A-F0D8-10EE-0EFA-EE8AA3BA5381}"/>
              </a:ext>
            </a:extLst>
          </p:cNvPr>
          <p:cNvCxnSpPr>
            <a:cxnSpLocks/>
          </p:cNvCxnSpPr>
          <p:nvPr/>
        </p:nvCxnSpPr>
        <p:spPr>
          <a:xfrm>
            <a:off x="2772274" y="3507129"/>
            <a:ext cx="569430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2121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Four distinct approaches appear among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865076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82BC7D-DE0A-1BB1-DE8B-FB3E5DDC5920}"/>
              </a:ext>
            </a:extLst>
          </p:cNvPr>
          <p:cNvSpPr txBox="1"/>
          <p:nvPr/>
        </p:nvSpPr>
        <p:spPr>
          <a:xfrm>
            <a:off x="6276497" y="4485250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Acceptance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23DB3-9B33-B67B-95A0-9434191284E7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01CA-E32F-FB42-A4F6-C1291A841E46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4D8B29-0685-D7E6-4B6E-EC479983A064}"/>
              </a:ext>
            </a:extLst>
          </p:cNvPr>
          <p:cNvSpPr txBox="1"/>
          <p:nvPr/>
        </p:nvSpPr>
        <p:spPr>
          <a:xfrm>
            <a:off x="514358" y="4492240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F4B0F-D833-4AA4-DE02-B6A6422C83BB}"/>
              </a:ext>
            </a:extLst>
          </p:cNvPr>
          <p:cNvSpPr/>
          <p:nvPr/>
        </p:nvSpPr>
        <p:spPr>
          <a:xfrm>
            <a:off x="4787153" y="1608973"/>
            <a:ext cx="5533565" cy="2852059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114300" marR="0" lvl="0" indent="-11430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Translating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Outlines business case data needs before asking customer for data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Quantifies the magnitude of challenge in business case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Quantifies the impact the buyer can expect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Quantifies the value of the solution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Learns the dynamics of the BDT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Researches and learns about changes and trends in buyer's industries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Positions solutions in tailored and contextual way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Uses visual tools and frameworks with the buyer</a:t>
            </a:r>
          </a:p>
          <a:p>
            <a:pPr marL="114300" indent="-11430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Justifies costs based on the value to be gained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F2CF8-DA7F-FD79-0919-96E3976D7C9A}"/>
              </a:ext>
            </a:extLst>
          </p:cNvPr>
          <p:cNvSpPr txBox="1"/>
          <p:nvPr/>
        </p:nvSpPr>
        <p:spPr>
          <a:xfrm>
            <a:off x="10522430" y="2257905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Denominates in buyer data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D8FC2C7-B49D-3237-1462-DB99D98EBBEB}"/>
              </a:ext>
            </a:extLst>
          </p:cNvPr>
          <p:cNvSpPr/>
          <p:nvPr/>
        </p:nvSpPr>
        <p:spPr>
          <a:xfrm>
            <a:off x="10405153" y="2114978"/>
            <a:ext cx="144818" cy="9428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9DEBAF-052E-B6B8-BCD1-204B44816D65}"/>
              </a:ext>
            </a:extLst>
          </p:cNvPr>
          <p:cNvSpPr/>
          <p:nvPr/>
        </p:nvSpPr>
        <p:spPr>
          <a:xfrm>
            <a:off x="10405152" y="3857520"/>
            <a:ext cx="144818" cy="533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227276-8079-F709-7DB1-3CE8D0826B18}"/>
              </a:ext>
            </a:extLst>
          </p:cNvPr>
          <p:cNvSpPr txBox="1"/>
          <p:nvPr/>
        </p:nvSpPr>
        <p:spPr>
          <a:xfrm>
            <a:off x="10549970" y="3842799"/>
            <a:ext cx="143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Simplifies complex messages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25F8949D-98EE-BD39-9D9A-0E2A981E5CBF}"/>
              </a:ext>
            </a:extLst>
          </p:cNvPr>
          <p:cNvSpPr/>
          <p:nvPr/>
        </p:nvSpPr>
        <p:spPr>
          <a:xfrm>
            <a:off x="10406512" y="3099075"/>
            <a:ext cx="144818" cy="646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9F141B-D366-8182-0C64-AFAC652C234D}"/>
              </a:ext>
            </a:extLst>
          </p:cNvPr>
          <p:cNvSpPr txBox="1"/>
          <p:nvPr/>
        </p:nvSpPr>
        <p:spPr>
          <a:xfrm>
            <a:off x="10549970" y="3056016"/>
            <a:ext cx="143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Positions with meaningful context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1386AC-4D2D-9BE9-14DB-A5D4479C0E35}"/>
              </a:ext>
            </a:extLst>
          </p:cNvPr>
          <p:cNvCxnSpPr>
            <a:cxnSpLocks/>
          </p:cNvCxnSpPr>
          <p:nvPr/>
        </p:nvCxnSpPr>
        <p:spPr>
          <a:xfrm>
            <a:off x="4945009" y="3057798"/>
            <a:ext cx="521021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93867E-A001-3BC4-BCD8-51A4FBD2C8EF}"/>
              </a:ext>
            </a:extLst>
          </p:cNvPr>
          <p:cNvCxnSpPr>
            <a:cxnSpLocks/>
          </p:cNvCxnSpPr>
          <p:nvPr/>
        </p:nvCxnSpPr>
        <p:spPr>
          <a:xfrm>
            <a:off x="4945009" y="3844900"/>
            <a:ext cx="521021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Four distinct approaches appear among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79150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5717A0-5AF6-08F9-A346-CCEF76F31D99}"/>
              </a:ext>
            </a:extLst>
          </p:cNvPr>
          <p:cNvSpPr txBox="1"/>
          <p:nvPr/>
        </p:nvSpPr>
        <p:spPr>
          <a:xfrm>
            <a:off x="8016276" y="4237051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Momentum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069A4-DE19-CF9E-6377-8CD8E1B7D744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02B9-0195-C497-AA68-42B538AE03CB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DB0C60-970E-F778-0304-1B1CE91AB0E7}"/>
              </a:ext>
            </a:extLst>
          </p:cNvPr>
          <p:cNvSpPr txBox="1"/>
          <p:nvPr/>
        </p:nvSpPr>
        <p:spPr>
          <a:xfrm>
            <a:off x="428296" y="423705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2DF3BD-8D4D-0F18-BAF0-DBA5309E80F0}"/>
              </a:ext>
            </a:extLst>
          </p:cNvPr>
          <p:cNvSpPr/>
          <p:nvPr/>
        </p:nvSpPr>
        <p:spPr>
          <a:xfrm>
            <a:off x="6637468" y="1527472"/>
            <a:ext cx="5251702" cy="2657253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119063" marR="0" lvl="0" indent="-119063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dirty="0">
                <a:latin typeface="Avenir Next LT Pro" panose="020B0504020202020204" pitchFamily="34" charset="0"/>
              </a:rPr>
              <a:t>Anticipating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119063" lvl="0" indent="-119063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Works to make it as easy as possible for the buyer to buy</a:t>
            </a:r>
          </a:p>
          <a:p>
            <a:pPr marL="119063" indent="-119063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Once negotiating, focuses on making it easy and low-risk </a:t>
            </a:r>
          </a:p>
          <a:p>
            <a:pPr marL="119063" indent="-119063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Tailors explanation of value to each role in the BDT </a:t>
            </a:r>
          </a:p>
          <a:p>
            <a:pPr marL="119063" lvl="0" indent="-119063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Shares new information to re-engage non-responsive buyers </a:t>
            </a:r>
          </a:p>
          <a:p>
            <a:pPr marL="119063" lvl="0" indent="-119063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Shares difficult objections with manager to figure out next steps </a:t>
            </a:r>
          </a:p>
          <a:p>
            <a:pPr marL="119063" lvl="0" indent="-119063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Regularly documents account and opportunity planning </a:t>
            </a:r>
          </a:p>
          <a:p>
            <a:pPr marL="119063" lvl="0" indent="-119063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Fully understands company's product strategy and vision </a:t>
            </a:r>
          </a:p>
          <a:p>
            <a:pPr marL="119063" lvl="0" indent="-119063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venir Next LT Pro" panose="020B0504020202020204" pitchFamily="34" charset="0"/>
              </a:rPr>
              <a:t>Openly grateful to colleagues for their help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119063" marR="0" lvl="0" indent="-1190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119063" marR="0" lvl="0" indent="-1190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6508D-E8F9-340B-92AB-544E8DA4FF23}"/>
              </a:ext>
            </a:extLst>
          </p:cNvPr>
          <p:cNvSpPr txBox="1"/>
          <p:nvPr/>
        </p:nvSpPr>
        <p:spPr>
          <a:xfrm>
            <a:off x="4844445" y="2034325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De-risks decisions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B9924A5-4E4C-3A9B-ECAF-2DD51A95605F}"/>
              </a:ext>
            </a:extLst>
          </p:cNvPr>
          <p:cNvSpPr/>
          <p:nvPr/>
        </p:nvSpPr>
        <p:spPr>
          <a:xfrm rot="10800000">
            <a:off x="6416644" y="1962934"/>
            <a:ext cx="136300" cy="4924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1D7D66-78E7-8425-3012-036CA5FF7E74}"/>
              </a:ext>
            </a:extLst>
          </p:cNvPr>
          <p:cNvSpPr txBox="1"/>
          <p:nvPr/>
        </p:nvSpPr>
        <p:spPr>
          <a:xfrm>
            <a:off x="4649273" y="2519808"/>
            <a:ext cx="183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Proactively manages the buying decision team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9584F75-53EF-5FF6-C00D-0ED0E18D30B5}"/>
              </a:ext>
            </a:extLst>
          </p:cNvPr>
          <p:cNvSpPr/>
          <p:nvPr/>
        </p:nvSpPr>
        <p:spPr>
          <a:xfrm rot="10800000">
            <a:off x="6416644" y="2472172"/>
            <a:ext cx="136300" cy="499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17C99-CF99-63BA-FF7D-A3B8A9929B90}"/>
              </a:ext>
            </a:extLst>
          </p:cNvPr>
          <p:cNvSpPr txBox="1"/>
          <p:nvPr/>
        </p:nvSpPr>
        <p:spPr>
          <a:xfrm>
            <a:off x="4734953" y="3278918"/>
            <a:ext cx="165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Collaborates internally to anticipate mis-steps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931526D-D830-F11B-42E8-19B25CC62E3B}"/>
              </a:ext>
            </a:extLst>
          </p:cNvPr>
          <p:cNvSpPr/>
          <p:nvPr/>
        </p:nvSpPr>
        <p:spPr>
          <a:xfrm rot="10800000">
            <a:off x="6411680" y="3019443"/>
            <a:ext cx="136300" cy="11652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8CB44-37A6-FAAA-1C65-037D50706D47}"/>
              </a:ext>
            </a:extLst>
          </p:cNvPr>
          <p:cNvCxnSpPr>
            <a:cxnSpLocks/>
          </p:cNvCxnSpPr>
          <p:nvPr/>
        </p:nvCxnSpPr>
        <p:spPr>
          <a:xfrm>
            <a:off x="6788074" y="2455369"/>
            <a:ext cx="5016572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4570A3-8B83-2BCD-8FB4-D0C6B3215E7A}"/>
              </a:ext>
            </a:extLst>
          </p:cNvPr>
          <p:cNvCxnSpPr>
            <a:cxnSpLocks/>
          </p:cNvCxnSpPr>
          <p:nvPr/>
        </p:nvCxnSpPr>
        <p:spPr>
          <a:xfrm>
            <a:off x="6788074" y="2972076"/>
            <a:ext cx="5016572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17396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Narrowing is most prevalent among today’s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873662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EC8B-0A88-A320-E4AD-A12F70887D87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58FA3-97D4-320D-0D27-2FA9E7DFF398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D464C-F02A-48AA-4A84-61D8853C0412}"/>
              </a:ext>
            </a:extLst>
          </p:cNvPr>
          <p:cNvSpPr txBox="1"/>
          <p:nvPr/>
        </p:nvSpPr>
        <p:spPr>
          <a:xfrm>
            <a:off x="2370507" y="5260367"/>
            <a:ext cx="120097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</a:rPr>
              <a:t>34%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E00C4-8854-5939-C202-70CA46048B9E}"/>
              </a:ext>
            </a:extLst>
          </p:cNvPr>
          <p:cNvSpPr txBox="1"/>
          <p:nvPr/>
        </p:nvSpPr>
        <p:spPr>
          <a:xfrm>
            <a:off x="4989962" y="5250917"/>
            <a:ext cx="11047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 LT Pro" panose="020B0504020202020204" pitchFamily="34" charset="77"/>
              </a:rPr>
              <a:t>19%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FF7D4-6C6E-2BAA-AF85-67A1819EB618}"/>
              </a:ext>
            </a:extLst>
          </p:cNvPr>
          <p:cNvSpPr txBox="1"/>
          <p:nvPr/>
        </p:nvSpPr>
        <p:spPr>
          <a:xfrm>
            <a:off x="324255" y="5329840"/>
            <a:ext cx="141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Portion of Sellers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B17CFD-42BF-03AF-6C18-95F301B16FC5}"/>
              </a:ext>
            </a:extLst>
          </p:cNvPr>
          <p:cNvSpPr txBox="1"/>
          <p:nvPr/>
        </p:nvSpPr>
        <p:spPr>
          <a:xfrm>
            <a:off x="7636179" y="5250916"/>
            <a:ext cx="11047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 LT Pro" panose="020B0504020202020204" pitchFamily="34" charset="77"/>
              </a:rPr>
              <a:t>25%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F3883-75C3-FE99-45C0-735F2D47AD5D}"/>
              </a:ext>
            </a:extLst>
          </p:cNvPr>
          <p:cNvSpPr txBox="1"/>
          <p:nvPr/>
        </p:nvSpPr>
        <p:spPr>
          <a:xfrm>
            <a:off x="10125653" y="5260366"/>
            <a:ext cx="11047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 LT Pro" panose="020B0504020202020204" pitchFamily="34" charset="77"/>
              </a:rPr>
              <a:t>22%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8089DD-88A8-9F2B-3142-2F09A5AFEB7E}"/>
              </a:ext>
            </a:extLst>
          </p:cNvPr>
          <p:cNvSpPr/>
          <p:nvPr/>
        </p:nvSpPr>
        <p:spPr>
          <a:xfrm>
            <a:off x="1643947" y="1437903"/>
            <a:ext cx="2606343" cy="4478245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6DF22B-ED55-C6A5-C155-26919C7D488B}"/>
              </a:ext>
            </a:extLst>
          </p:cNvPr>
          <p:cNvSpPr txBox="1"/>
          <p:nvPr/>
        </p:nvSpPr>
        <p:spPr>
          <a:xfrm>
            <a:off x="428295" y="4585593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F69BA-10E1-ECE1-462C-414D57494FF9}"/>
              </a:ext>
            </a:extLst>
          </p:cNvPr>
          <p:cNvSpPr txBox="1"/>
          <p:nvPr/>
        </p:nvSpPr>
        <p:spPr>
          <a:xfrm>
            <a:off x="6800646" y="4678384"/>
            <a:ext cx="256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Acceptance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4AABF-0E4C-E6D8-A6F6-9BDDEA447407}"/>
              </a:ext>
            </a:extLst>
          </p:cNvPr>
          <p:cNvSpPr txBox="1"/>
          <p:nvPr/>
        </p:nvSpPr>
        <p:spPr>
          <a:xfrm>
            <a:off x="9387923" y="4663898"/>
            <a:ext cx="256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Momentum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3C155-FBD1-53BF-2F08-03FA6DAA06E6}"/>
              </a:ext>
            </a:extLst>
          </p:cNvPr>
          <p:cNvSpPr txBox="1"/>
          <p:nvPr/>
        </p:nvSpPr>
        <p:spPr>
          <a:xfrm>
            <a:off x="4195413" y="4654448"/>
            <a:ext cx="256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Reconsideration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92319-B06A-EE44-B23A-9384D74B615D}"/>
              </a:ext>
            </a:extLst>
          </p:cNvPr>
          <p:cNvSpPr txBox="1"/>
          <p:nvPr/>
        </p:nvSpPr>
        <p:spPr>
          <a:xfrm>
            <a:off x="1647898" y="4663898"/>
            <a:ext cx="253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Urgency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A27725-1378-1B86-8BCA-34296743045A}"/>
              </a:ext>
            </a:extLst>
          </p:cNvPr>
          <p:cNvSpPr/>
          <p:nvPr/>
        </p:nvSpPr>
        <p:spPr>
          <a:xfrm>
            <a:off x="6801440" y="1583981"/>
            <a:ext cx="2560320" cy="3064759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Translating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29ED07-20C6-78ED-9738-9ED942D52801}"/>
              </a:ext>
            </a:extLst>
          </p:cNvPr>
          <p:cNvSpPr/>
          <p:nvPr/>
        </p:nvSpPr>
        <p:spPr>
          <a:xfrm>
            <a:off x="9397888" y="1583981"/>
            <a:ext cx="2560320" cy="3064759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Avenir Next LT Pro" panose="020B0504020202020204" pitchFamily="34" charset="0"/>
              </a:rPr>
              <a:t>Anticipating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51BE0A-5227-140D-B444-FFF5262354C4}"/>
              </a:ext>
            </a:extLst>
          </p:cNvPr>
          <p:cNvSpPr/>
          <p:nvPr/>
        </p:nvSpPr>
        <p:spPr>
          <a:xfrm>
            <a:off x="4208064" y="1574531"/>
            <a:ext cx="2560167" cy="3074209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2A9507-3316-2D05-12CA-7E764F1CB8AE}"/>
              </a:ext>
            </a:extLst>
          </p:cNvPr>
          <p:cNvSpPr/>
          <p:nvPr/>
        </p:nvSpPr>
        <p:spPr>
          <a:xfrm>
            <a:off x="1635245" y="1583981"/>
            <a:ext cx="2560167" cy="3064759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1400" kern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322316-006D-CB9C-E154-83FBBA9050D0}"/>
              </a:ext>
            </a:extLst>
          </p:cNvPr>
          <p:cNvSpPr txBox="1"/>
          <p:nvPr/>
        </p:nvSpPr>
        <p:spPr>
          <a:xfrm>
            <a:off x="2139461" y="2187130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Prescribes buying steps and criteria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BDDAD9-04EF-9FC9-23AE-45CE138E6315}"/>
              </a:ext>
            </a:extLst>
          </p:cNvPr>
          <p:cNvSpPr txBox="1"/>
          <p:nvPr/>
        </p:nvSpPr>
        <p:spPr>
          <a:xfrm>
            <a:off x="2056580" y="2841384"/>
            <a:ext cx="173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Prevents the introduction of additional “noise”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252860-8776-EB05-9FF1-596BFC6EBE34}"/>
              </a:ext>
            </a:extLst>
          </p:cNvPr>
          <p:cNvSpPr txBox="1"/>
          <p:nvPr/>
        </p:nvSpPr>
        <p:spPr>
          <a:xfrm>
            <a:off x="2147125" y="3728202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Establishes a smooth close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6C1FDF-054F-AAFF-CC65-674944569AF7}"/>
              </a:ext>
            </a:extLst>
          </p:cNvPr>
          <p:cNvSpPr txBox="1"/>
          <p:nvPr/>
        </p:nvSpPr>
        <p:spPr>
          <a:xfrm>
            <a:off x="4583112" y="2197730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Applies an insight-led posture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2EB1C5-DC88-A274-5AE1-EE2298269CD1}"/>
              </a:ext>
            </a:extLst>
          </p:cNvPr>
          <p:cNvSpPr txBox="1"/>
          <p:nvPr/>
        </p:nvSpPr>
        <p:spPr>
          <a:xfrm>
            <a:off x="4583112" y="2880802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Tailors insights to buyer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58A15C-9C11-56C7-DE02-7B69797A17F3}"/>
              </a:ext>
            </a:extLst>
          </p:cNvPr>
          <p:cNvSpPr txBox="1"/>
          <p:nvPr/>
        </p:nvSpPr>
        <p:spPr>
          <a:xfrm>
            <a:off x="4592206" y="3666066"/>
            <a:ext cx="179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Tightly aligns with Marketing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427B7F-E7D5-895F-BB46-953500288974}"/>
              </a:ext>
            </a:extLst>
          </p:cNvPr>
          <p:cNvSpPr txBox="1"/>
          <p:nvPr/>
        </p:nvSpPr>
        <p:spPr>
          <a:xfrm>
            <a:off x="7360003" y="2187129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Denominates in buyer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BA4D6F-DBDD-D108-E412-CF9D1C488741}"/>
              </a:ext>
            </a:extLst>
          </p:cNvPr>
          <p:cNvSpPr txBox="1"/>
          <p:nvPr/>
        </p:nvSpPr>
        <p:spPr>
          <a:xfrm>
            <a:off x="7251250" y="3656862"/>
            <a:ext cx="165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Simplifies complex messages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A07115-CED6-439F-297E-8D034572752E}"/>
              </a:ext>
            </a:extLst>
          </p:cNvPr>
          <p:cNvSpPr txBox="1"/>
          <p:nvPr/>
        </p:nvSpPr>
        <p:spPr>
          <a:xfrm>
            <a:off x="7173786" y="2881849"/>
            <a:ext cx="180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Positions with meaningful context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187BC1-C228-928D-540D-DBA49BC7434C}"/>
              </a:ext>
            </a:extLst>
          </p:cNvPr>
          <p:cNvSpPr txBox="1"/>
          <p:nvPr/>
        </p:nvSpPr>
        <p:spPr>
          <a:xfrm>
            <a:off x="9949441" y="2182572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De-risks decisions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E0E062-97A8-AAFE-287C-8BCAE2EBAC8B}"/>
              </a:ext>
            </a:extLst>
          </p:cNvPr>
          <p:cNvSpPr txBox="1"/>
          <p:nvPr/>
        </p:nvSpPr>
        <p:spPr>
          <a:xfrm>
            <a:off x="9715941" y="2841384"/>
            <a:ext cx="190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Proactively manages the buying decision team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1E791A2-1EFF-E051-59DD-C6F2C96BB057}"/>
              </a:ext>
            </a:extLst>
          </p:cNvPr>
          <p:cNvSpPr txBox="1"/>
          <p:nvPr/>
        </p:nvSpPr>
        <p:spPr>
          <a:xfrm>
            <a:off x="9496652" y="3728202"/>
            <a:ext cx="234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Collaborates internally to anticipate mis-steps</a:t>
            </a:r>
          </a:p>
        </p:txBody>
      </p:sp>
    </p:spTree>
    <p:extLst>
      <p:ext uri="{BB962C8B-B14F-4D97-AF65-F5344CB8AC3E}">
        <p14:creationId xmlns:p14="http://schemas.microsoft.com/office/powerpoint/2010/main" val="36252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 animBg="1"/>
      <p:bldP spid="20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2311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Narrowing is extending sales cycles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FF85B-F798-3312-52A4-75B807DFCCE4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Productivity Improvement From Mastering Each Sales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1ACC7-EF31-A98B-DED1-13D05FFAFD8A}"/>
              </a:ext>
            </a:extLst>
          </p:cNvPr>
          <p:cNvSpPr txBox="1"/>
          <p:nvPr/>
        </p:nvSpPr>
        <p:spPr>
          <a:xfrm>
            <a:off x="671764" y="601202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6793E0-9ECD-9723-BF6A-0A69EEC06125}"/>
              </a:ext>
            </a:extLst>
          </p:cNvPr>
          <p:cNvSpPr/>
          <p:nvPr/>
        </p:nvSpPr>
        <p:spPr>
          <a:xfrm>
            <a:off x="2050380" y="1383501"/>
            <a:ext cx="1920240" cy="1124163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FF2BA-62BC-E201-DE73-E371B6EE9821}"/>
              </a:ext>
            </a:extLst>
          </p:cNvPr>
          <p:cNvSpPr txBox="1"/>
          <p:nvPr/>
        </p:nvSpPr>
        <p:spPr>
          <a:xfrm>
            <a:off x="754980" y="3150008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Sales Cycle Time When Prioritized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AB4BCA-D545-7F2F-272E-FF9D1E363BA3}"/>
              </a:ext>
            </a:extLst>
          </p:cNvPr>
          <p:cNvSpPr txBox="1"/>
          <p:nvPr/>
        </p:nvSpPr>
        <p:spPr>
          <a:xfrm>
            <a:off x="2323539" y="314754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20%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</p:spTree>
    <p:extLst>
      <p:ext uri="{BB962C8B-B14F-4D97-AF65-F5344CB8AC3E}">
        <p14:creationId xmlns:p14="http://schemas.microsoft.com/office/powerpoint/2010/main" val="2512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Provoking is extending sales cycles too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FF85B-F798-3312-52A4-75B807DFCCE4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Productivity Improvement From Mastering Each Sales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1ACC7-EF31-A98B-DED1-13D05FFAFD8A}"/>
              </a:ext>
            </a:extLst>
          </p:cNvPr>
          <p:cNvSpPr txBox="1"/>
          <p:nvPr/>
        </p:nvSpPr>
        <p:spPr>
          <a:xfrm>
            <a:off x="671764" y="601202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3E095-3C12-EBE9-5C24-7DE47FC9A3FA}"/>
              </a:ext>
            </a:extLst>
          </p:cNvPr>
          <p:cNvSpPr txBox="1"/>
          <p:nvPr/>
        </p:nvSpPr>
        <p:spPr>
          <a:xfrm>
            <a:off x="4310450" y="314754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D787D-7F6A-67CE-AC13-9259020546DD}"/>
              </a:ext>
            </a:extLst>
          </p:cNvPr>
          <p:cNvSpPr txBox="1"/>
          <p:nvPr/>
        </p:nvSpPr>
        <p:spPr>
          <a:xfrm>
            <a:off x="2323539" y="314754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20%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44689-CC62-178C-D844-5972A45576AE}"/>
              </a:ext>
            </a:extLst>
          </p:cNvPr>
          <p:cNvSpPr/>
          <p:nvPr/>
        </p:nvSpPr>
        <p:spPr>
          <a:xfrm>
            <a:off x="2050380" y="1383501"/>
            <a:ext cx="1920240" cy="1124163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4BD45-49AB-E6E9-2D2F-0B1EAC47F296}"/>
              </a:ext>
            </a:extLst>
          </p:cNvPr>
          <p:cNvSpPr/>
          <p:nvPr/>
        </p:nvSpPr>
        <p:spPr>
          <a:xfrm>
            <a:off x="4040039" y="1379549"/>
            <a:ext cx="1920240" cy="1124162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Provoking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62E153-FA07-442C-54B8-7B04D4D6C56F}"/>
              </a:ext>
            </a:extLst>
          </p:cNvPr>
          <p:cNvSpPr txBox="1"/>
          <p:nvPr/>
        </p:nvSpPr>
        <p:spPr>
          <a:xfrm>
            <a:off x="754980" y="3150008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Sales Cycle Time When Prioritized</a:t>
            </a:r>
          </a:p>
        </p:txBody>
      </p:sp>
    </p:spTree>
    <p:extLst>
      <p:ext uri="{BB962C8B-B14F-4D97-AF65-F5344CB8AC3E}">
        <p14:creationId xmlns:p14="http://schemas.microsoft.com/office/powerpoint/2010/main" val="14570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53205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Focusing on Translating and Anticipating accelerates deals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387C6-5B8C-B377-217A-B135DF001F9C}"/>
              </a:ext>
            </a:extLst>
          </p:cNvPr>
          <p:cNvSpPr txBox="1"/>
          <p:nvPr/>
        </p:nvSpPr>
        <p:spPr>
          <a:xfrm>
            <a:off x="4310450" y="314754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5F47-1584-A19C-E4CB-1DAF6A5708B0}"/>
              </a:ext>
            </a:extLst>
          </p:cNvPr>
          <p:cNvSpPr txBox="1"/>
          <p:nvPr/>
        </p:nvSpPr>
        <p:spPr>
          <a:xfrm>
            <a:off x="2323539" y="314754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20%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EA741-3550-7E22-1032-B461D51301F2}"/>
              </a:ext>
            </a:extLst>
          </p:cNvPr>
          <p:cNvSpPr/>
          <p:nvPr/>
        </p:nvSpPr>
        <p:spPr>
          <a:xfrm>
            <a:off x="2050380" y="1383501"/>
            <a:ext cx="1920240" cy="1124163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9F184-FD46-CD76-BC7F-AD866B77B551}"/>
              </a:ext>
            </a:extLst>
          </p:cNvPr>
          <p:cNvSpPr/>
          <p:nvPr/>
        </p:nvSpPr>
        <p:spPr>
          <a:xfrm>
            <a:off x="4040039" y="1379549"/>
            <a:ext cx="1920240" cy="1124162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Provoking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C6E73-2D54-FA9A-347F-F2D58FBF66CC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Productivity Improvement From Mastering Each Sales Approach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AB46B-313D-D75C-FA54-E109A215F6DA}"/>
              </a:ext>
            </a:extLst>
          </p:cNvPr>
          <p:cNvSpPr/>
          <p:nvPr/>
        </p:nvSpPr>
        <p:spPr>
          <a:xfrm>
            <a:off x="6029698" y="1379548"/>
            <a:ext cx="1920240" cy="1124164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Translating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2906A-2CC1-644D-B39C-07914F56328A}"/>
              </a:ext>
            </a:extLst>
          </p:cNvPr>
          <p:cNvSpPr/>
          <p:nvPr/>
        </p:nvSpPr>
        <p:spPr>
          <a:xfrm>
            <a:off x="8019357" y="1379549"/>
            <a:ext cx="1920240" cy="1124162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Anticipating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57ADA-A28A-CC4D-C5E5-2EC4B94906E8}"/>
              </a:ext>
            </a:extLst>
          </p:cNvPr>
          <p:cNvSpPr txBox="1"/>
          <p:nvPr/>
        </p:nvSpPr>
        <p:spPr>
          <a:xfrm>
            <a:off x="6297361" y="314754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92D050"/>
                </a:solidFill>
                <a:latin typeface="Avenir Next LT Pro" panose="020B0504020202020204" pitchFamily="34" charset="77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B1AB6-6221-F1C8-5E2B-26DED30BD218}"/>
              </a:ext>
            </a:extLst>
          </p:cNvPr>
          <p:cNvSpPr txBox="1"/>
          <p:nvPr/>
        </p:nvSpPr>
        <p:spPr>
          <a:xfrm>
            <a:off x="8300835" y="3153961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12%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2B3CE-E596-6330-227F-01D150A18734}"/>
              </a:ext>
            </a:extLst>
          </p:cNvPr>
          <p:cNvSpPr txBox="1"/>
          <p:nvPr/>
        </p:nvSpPr>
        <p:spPr>
          <a:xfrm>
            <a:off x="754980" y="3150008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Sales Cycle Time When Prioritized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D8A07-1A42-0357-0100-ACC9672110FE}"/>
              </a:ext>
            </a:extLst>
          </p:cNvPr>
          <p:cNvSpPr txBox="1"/>
          <p:nvPr/>
        </p:nvSpPr>
        <p:spPr>
          <a:xfrm>
            <a:off x="671764" y="601202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AC72-D532-ED81-2DC5-CC8471F0CC89}"/>
              </a:ext>
            </a:extLst>
          </p:cNvPr>
          <p:cNvSpPr txBox="1"/>
          <p:nvPr/>
        </p:nvSpPr>
        <p:spPr>
          <a:xfrm>
            <a:off x="754980" y="245737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Prevalence Among Sellers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24CAB-B9EA-32CA-2A8B-C5D3930787F5}"/>
              </a:ext>
            </a:extLst>
          </p:cNvPr>
          <p:cNvSpPr txBox="1"/>
          <p:nvPr/>
        </p:nvSpPr>
        <p:spPr>
          <a:xfrm>
            <a:off x="4385658" y="2496806"/>
            <a:ext cx="137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19% of sellers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328A80-3C31-5359-0DE9-0586C6CDABE3}"/>
              </a:ext>
            </a:extLst>
          </p:cNvPr>
          <p:cNvSpPr txBox="1"/>
          <p:nvPr/>
        </p:nvSpPr>
        <p:spPr>
          <a:xfrm>
            <a:off x="2285897" y="2496806"/>
            <a:ext cx="137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latin typeface="Avenir Next LT Pro" panose="020B0504020202020204" pitchFamily="34" charset="77"/>
              </a:rPr>
              <a:t>34% of sellers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77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0C4CFF-E3BF-9557-9374-1CFC7D028AAF}"/>
              </a:ext>
            </a:extLst>
          </p:cNvPr>
          <p:cNvSpPr txBox="1"/>
          <p:nvPr/>
        </p:nvSpPr>
        <p:spPr>
          <a:xfrm>
            <a:off x="6311176" y="2499274"/>
            <a:ext cx="137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latin typeface="Avenir Next LT Pro" panose="020B0504020202020204" pitchFamily="34" charset="77"/>
              </a:rPr>
              <a:t>25% of sellers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77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5041D3-DB29-2329-1CD6-24D1896717B5}"/>
              </a:ext>
            </a:extLst>
          </p:cNvPr>
          <p:cNvSpPr txBox="1"/>
          <p:nvPr/>
        </p:nvSpPr>
        <p:spPr>
          <a:xfrm>
            <a:off x="8300835" y="2503711"/>
            <a:ext cx="137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22% of sellers</a:t>
            </a:r>
          </a:p>
        </p:txBody>
      </p:sp>
    </p:spTree>
    <p:extLst>
      <p:ext uri="{BB962C8B-B14F-4D97-AF65-F5344CB8AC3E}">
        <p14:creationId xmlns:p14="http://schemas.microsoft.com/office/powerpoint/2010/main" val="10394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675544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Focusing on Translating and Anticipating accelerates deals … and leads to larger sales price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B916B-5D38-57E8-1A6C-C8F678FAE139}"/>
              </a:ext>
            </a:extLst>
          </p:cNvPr>
          <p:cNvSpPr txBox="1"/>
          <p:nvPr/>
        </p:nvSpPr>
        <p:spPr>
          <a:xfrm>
            <a:off x="752232" y="2637962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Sales Cycle Time When Prioritized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387C6-5B8C-B377-217A-B135DF001F9C}"/>
              </a:ext>
            </a:extLst>
          </p:cNvPr>
          <p:cNvSpPr txBox="1"/>
          <p:nvPr/>
        </p:nvSpPr>
        <p:spPr>
          <a:xfrm>
            <a:off x="4285532" y="2658296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5F47-1584-A19C-E4CB-1DAF6A5708B0}"/>
              </a:ext>
            </a:extLst>
          </p:cNvPr>
          <p:cNvSpPr txBox="1"/>
          <p:nvPr/>
        </p:nvSpPr>
        <p:spPr>
          <a:xfrm>
            <a:off x="2295873" y="2660503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20%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EA741-3550-7E22-1032-B461D51301F2}"/>
              </a:ext>
            </a:extLst>
          </p:cNvPr>
          <p:cNvSpPr/>
          <p:nvPr/>
        </p:nvSpPr>
        <p:spPr>
          <a:xfrm>
            <a:off x="2025462" y="1374128"/>
            <a:ext cx="1920240" cy="1124163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9F184-FD46-CD76-BC7F-AD866B77B551}"/>
              </a:ext>
            </a:extLst>
          </p:cNvPr>
          <p:cNvSpPr/>
          <p:nvPr/>
        </p:nvSpPr>
        <p:spPr>
          <a:xfrm>
            <a:off x="4015121" y="1379549"/>
            <a:ext cx="1920240" cy="1124162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71E31"/>
                </a:solidFill>
                <a:latin typeface="Avenir Next LT Pro" panose="020B0504020202020204" pitchFamily="34" charset="77"/>
              </a:rPr>
              <a:t>Provoking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C6E73-2D54-FA9A-347F-F2D58FBF66CC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Productivity Improvement From Mastering Each Sales Approach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AB46B-313D-D75C-FA54-E109A215F6DA}"/>
              </a:ext>
            </a:extLst>
          </p:cNvPr>
          <p:cNvSpPr/>
          <p:nvPr/>
        </p:nvSpPr>
        <p:spPr>
          <a:xfrm>
            <a:off x="6029698" y="1379548"/>
            <a:ext cx="1920240" cy="1124164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Translating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2906A-2CC1-644D-B39C-07914F56328A}"/>
              </a:ext>
            </a:extLst>
          </p:cNvPr>
          <p:cNvSpPr/>
          <p:nvPr/>
        </p:nvSpPr>
        <p:spPr>
          <a:xfrm>
            <a:off x="8019357" y="1379549"/>
            <a:ext cx="1920240" cy="1124162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Anticipating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57ADA-A28A-CC4D-C5E5-2EC4B94906E8}"/>
              </a:ext>
            </a:extLst>
          </p:cNvPr>
          <p:cNvSpPr txBox="1"/>
          <p:nvPr/>
        </p:nvSpPr>
        <p:spPr>
          <a:xfrm>
            <a:off x="6300109" y="2661565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92D050"/>
                </a:solidFill>
                <a:latin typeface="Avenir Next LT Pro" panose="020B0504020202020204" pitchFamily="34" charset="77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B1AB6-6221-F1C8-5E2B-26DED30BD218}"/>
              </a:ext>
            </a:extLst>
          </p:cNvPr>
          <p:cNvSpPr txBox="1"/>
          <p:nvPr/>
        </p:nvSpPr>
        <p:spPr>
          <a:xfrm>
            <a:off x="8289768" y="2658296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12%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FA1B9-5BFD-C28B-5808-514BCF85E090}"/>
              </a:ext>
            </a:extLst>
          </p:cNvPr>
          <p:cNvSpPr txBox="1"/>
          <p:nvPr/>
        </p:nvSpPr>
        <p:spPr>
          <a:xfrm>
            <a:off x="752232" y="3972541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Deal Size When Prioritized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B5FCC5-892B-F02D-FA59-B50962359057}"/>
              </a:ext>
            </a:extLst>
          </p:cNvPr>
          <p:cNvSpPr txBox="1"/>
          <p:nvPr/>
        </p:nvSpPr>
        <p:spPr>
          <a:xfrm>
            <a:off x="4190857" y="4000754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9%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larger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004796-9900-C0E4-B3D9-C135C097EB12}"/>
              </a:ext>
            </a:extLst>
          </p:cNvPr>
          <p:cNvSpPr txBox="1"/>
          <p:nvPr/>
        </p:nvSpPr>
        <p:spPr>
          <a:xfrm>
            <a:off x="2201198" y="4031443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92D050"/>
                </a:solidFill>
                <a:latin typeface="Avenir Next LT Pro" panose="020B0504020202020204" pitchFamily="34" charset="77"/>
              </a:rPr>
              <a:t>7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larger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7F4469-B2C0-6B77-1CC5-1FE5C17CA085}"/>
              </a:ext>
            </a:extLst>
          </p:cNvPr>
          <p:cNvSpPr txBox="1"/>
          <p:nvPr/>
        </p:nvSpPr>
        <p:spPr>
          <a:xfrm>
            <a:off x="6209991" y="4000754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Avenir Next LT Pro" panose="020B0504020202020204" pitchFamily="34" charset="77"/>
              </a:rPr>
              <a:t>16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larger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DEDF43-1547-FC99-D4EA-6B2EEF870590}"/>
              </a:ext>
            </a:extLst>
          </p:cNvPr>
          <p:cNvSpPr txBox="1"/>
          <p:nvPr/>
        </p:nvSpPr>
        <p:spPr>
          <a:xfrm>
            <a:off x="8195093" y="4001110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Avenir Next LT Pro" panose="020B0504020202020204" pitchFamily="34" charset="77"/>
              </a:rPr>
              <a:t>11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larger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755A8B-D69D-81B0-9D7A-F4272DA03EE0}"/>
              </a:ext>
            </a:extLst>
          </p:cNvPr>
          <p:cNvSpPr txBox="1"/>
          <p:nvPr/>
        </p:nvSpPr>
        <p:spPr>
          <a:xfrm>
            <a:off x="2504004" y="5190869"/>
            <a:ext cx="331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venir Next LT Pro" panose="020B0504020202020204" pitchFamily="34" charset="77"/>
              </a:rPr>
              <a:t>Deal size improvements undercut by  extended sales cycles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F11F51-1E2F-C2D5-9EDF-46E752281DEE}"/>
              </a:ext>
            </a:extLst>
          </p:cNvPr>
          <p:cNvSpPr txBox="1"/>
          <p:nvPr/>
        </p:nvSpPr>
        <p:spPr>
          <a:xfrm>
            <a:off x="2390050" y="5172254"/>
            <a:ext cx="49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52CF5B9C-7404-AE0A-7A32-477648396CB3}"/>
              </a:ext>
            </a:extLst>
          </p:cNvPr>
          <p:cNvSpPr/>
          <p:nvPr/>
        </p:nvSpPr>
        <p:spPr>
          <a:xfrm rot="5400000">
            <a:off x="3942586" y="3137455"/>
            <a:ext cx="237499" cy="37678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BE464C-A60D-66E6-B7C1-55B021EE5534}"/>
              </a:ext>
            </a:extLst>
          </p:cNvPr>
          <p:cNvSpPr txBox="1"/>
          <p:nvPr/>
        </p:nvSpPr>
        <p:spPr>
          <a:xfrm>
            <a:off x="6406019" y="5243618"/>
            <a:ext cx="361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venir Next LT Pro" panose="020B0504020202020204" pitchFamily="34" charset="77"/>
              </a:rPr>
              <a:t>Deal size improvements amplified by </a:t>
            </a:r>
          </a:p>
          <a:p>
            <a:pPr algn="ctr"/>
            <a:r>
              <a:rPr lang="en-US" sz="1200" i="1" dirty="0">
                <a:latin typeface="Avenir Next LT Pro" panose="020B0504020202020204" pitchFamily="34" charset="77"/>
              </a:rPr>
              <a:t>shorter sales cycles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0E40C341-CE7C-7FD7-5454-BE5D1CE2BA0D}"/>
              </a:ext>
            </a:extLst>
          </p:cNvPr>
          <p:cNvSpPr/>
          <p:nvPr/>
        </p:nvSpPr>
        <p:spPr>
          <a:xfrm rot="5400000">
            <a:off x="7941420" y="3258390"/>
            <a:ext cx="295603" cy="3610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pic>
        <p:nvPicPr>
          <p:cNvPr id="39" name="Graphic 38" descr="Checkmark with solid fill">
            <a:extLst>
              <a:ext uri="{FF2B5EF4-FFF2-40B4-BE49-F238E27FC236}">
                <a16:creationId xmlns:a16="http://schemas.microsoft.com/office/drawing/2014/main" id="{8B8AD755-8FD3-8B65-EE7C-9FFEACF7B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4117" y="5148411"/>
            <a:ext cx="560228" cy="5602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4758E3-1124-CC23-C235-DD2BB5552C6C}"/>
              </a:ext>
            </a:extLst>
          </p:cNvPr>
          <p:cNvSpPr txBox="1"/>
          <p:nvPr/>
        </p:nvSpPr>
        <p:spPr>
          <a:xfrm>
            <a:off x="671764" y="601202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</p:spTree>
    <p:extLst>
      <p:ext uri="{BB962C8B-B14F-4D97-AF65-F5344CB8AC3E}">
        <p14:creationId xmlns:p14="http://schemas.microsoft.com/office/powerpoint/2010/main" val="42816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 animBg="1"/>
      <p:bldP spid="12" grpId="0" animBg="1"/>
      <p:bldP spid="15" grpId="0"/>
      <p:bldP spid="16" grpId="0"/>
      <p:bldP spid="23" grpId="0"/>
      <p:bldP spid="25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4A39F88-970F-749A-95FF-B1149EC6EF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4A39F88-970F-749A-95FF-B1149EC6E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22E3BF-96AA-DD6E-7809-A49C18B2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Productive sellers pull out what buyers need, rather than pushing what they think they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CBEDEE-F8B9-5896-D0BC-1F2575EEFD11}"/>
              </a:ext>
            </a:extLst>
          </p:cNvPr>
          <p:cNvSpPr txBox="1"/>
          <p:nvPr/>
        </p:nvSpPr>
        <p:spPr>
          <a:xfrm>
            <a:off x="495467" y="1473170"/>
            <a:ext cx="393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Comparison of “Push” vs “Pull” Sales Approaches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87D53B-A27D-3377-BDAF-5D5323A57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970" y="2058780"/>
            <a:ext cx="841255" cy="84125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BCB0AF-0602-C596-3629-2CE4F51047D7}"/>
              </a:ext>
            </a:extLst>
          </p:cNvPr>
          <p:cNvSpPr/>
          <p:nvPr/>
        </p:nvSpPr>
        <p:spPr>
          <a:xfrm>
            <a:off x="1700130" y="2587226"/>
            <a:ext cx="1424083" cy="547714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B041CB-AA1D-B713-3156-19D061AF9054}"/>
              </a:ext>
            </a:extLst>
          </p:cNvPr>
          <p:cNvSpPr/>
          <p:nvPr/>
        </p:nvSpPr>
        <p:spPr>
          <a:xfrm>
            <a:off x="1700130" y="3190328"/>
            <a:ext cx="1424083" cy="547714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071E31"/>
                </a:solidFill>
                <a:latin typeface="Avenir Next LT Pro" panose="020B0504020202020204" pitchFamily="34" charset="77"/>
              </a:rPr>
              <a:t>Provoking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954A3C-47AF-A661-A7AD-DAFCF00ABE84}"/>
              </a:ext>
            </a:extLst>
          </p:cNvPr>
          <p:cNvSpPr/>
          <p:nvPr/>
        </p:nvSpPr>
        <p:spPr>
          <a:xfrm>
            <a:off x="9843811" y="2591051"/>
            <a:ext cx="1412658" cy="547714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Translating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46DE29-3A39-B222-492B-CC8581C99FD9}"/>
              </a:ext>
            </a:extLst>
          </p:cNvPr>
          <p:cNvSpPr/>
          <p:nvPr/>
        </p:nvSpPr>
        <p:spPr>
          <a:xfrm>
            <a:off x="9843001" y="3194151"/>
            <a:ext cx="1413468" cy="547714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Anticipating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759E98C-30E9-361C-0B86-B529AEB2F9D2}"/>
              </a:ext>
            </a:extLst>
          </p:cNvPr>
          <p:cNvSpPr/>
          <p:nvPr/>
        </p:nvSpPr>
        <p:spPr>
          <a:xfrm>
            <a:off x="3177448" y="2228399"/>
            <a:ext cx="2502232" cy="37899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Sellers “Push”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628E30-BC1B-6C0F-B185-01915F8685D3}"/>
              </a:ext>
            </a:extLst>
          </p:cNvPr>
          <p:cNvSpPr txBox="1"/>
          <p:nvPr/>
        </p:nvSpPr>
        <p:spPr>
          <a:xfrm>
            <a:off x="3356671" y="2975074"/>
            <a:ext cx="197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venir Next LT Pro" panose="020B0504020202020204" pitchFamily="34" charset="77"/>
              </a:rPr>
              <a:t>Seller/ Supplier-Centric Process and Ideas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FA9F80E-96F3-D95C-3E2C-97206ABD1FC5}"/>
              </a:ext>
            </a:extLst>
          </p:cNvPr>
          <p:cNvSpPr/>
          <p:nvPr/>
        </p:nvSpPr>
        <p:spPr>
          <a:xfrm>
            <a:off x="7317319" y="2208231"/>
            <a:ext cx="2631756" cy="37899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Sellers “Pull”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A757C3-5B4D-2AF7-48DE-D4CFA1D00A7F}"/>
              </a:ext>
            </a:extLst>
          </p:cNvPr>
          <p:cNvSpPr txBox="1"/>
          <p:nvPr/>
        </p:nvSpPr>
        <p:spPr>
          <a:xfrm>
            <a:off x="7918384" y="2591933"/>
            <a:ext cx="1432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  <a:latin typeface="Avenir Next LT Pro" panose="020B0504020202020204" pitchFamily="34" charset="77"/>
              </a:rPr>
              <a:t>Buyer-Centric Thinking</a:t>
            </a:r>
          </a:p>
          <a:p>
            <a:pPr algn="ctr"/>
            <a:endParaRPr lang="en-US" sz="1200" dirty="0">
              <a:solidFill>
                <a:schemeClr val="accent3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200" dirty="0">
                <a:solidFill>
                  <a:schemeClr val="accent3"/>
                </a:solidFill>
                <a:latin typeface="Avenir Next LT Pro" panose="020B0504020202020204" pitchFamily="34" charset="77"/>
              </a:rPr>
              <a:t>“Commercial Empathy”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0B940E-A9B6-F6EC-A88C-06DD4B0FA939}"/>
              </a:ext>
            </a:extLst>
          </p:cNvPr>
          <p:cNvSpPr txBox="1"/>
          <p:nvPr/>
        </p:nvSpPr>
        <p:spPr>
          <a:xfrm>
            <a:off x="7712354" y="4027478"/>
            <a:ext cx="184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  <a:latin typeface="Avenir Next LT Pro" panose="020B0504020202020204" pitchFamily="34" charset="77"/>
              </a:rPr>
              <a:t>Buyer “Ownership” of Purchase Decision &amp; Purchase Ease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99CFE0-A515-E43E-85A1-1BE615B59809}"/>
              </a:ext>
            </a:extLst>
          </p:cNvPr>
          <p:cNvSpPr txBox="1"/>
          <p:nvPr/>
        </p:nvSpPr>
        <p:spPr>
          <a:xfrm>
            <a:off x="3469788" y="4027478"/>
            <a:ext cx="184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venir Next LT Pro" panose="020B0504020202020204" pitchFamily="34" charset="77"/>
              </a:rPr>
              <a:t>Friction in Driving Consensus and Alignment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B12F4F-F5BB-CACF-ECE7-BBA898C88066}"/>
              </a:ext>
            </a:extLst>
          </p:cNvPr>
          <p:cNvSpPr txBox="1"/>
          <p:nvPr/>
        </p:nvSpPr>
        <p:spPr>
          <a:xfrm>
            <a:off x="6216127" y="3075987"/>
            <a:ext cx="22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8BEA9-DE89-CF72-F9B0-217EB877BA34}"/>
              </a:ext>
            </a:extLst>
          </p:cNvPr>
          <p:cNvSpPr txBox="1"/>
          <p:nvPr/>
        </p:nvSpPr>
        <p:spPr>
          <a:xfrm>
            <a:off x="5624268" y="2783346"/>
            <a:ext cx="1412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venir Next LT Pro" panose="020B0504020202020204" pitchFamily="34" charset="0"/>
              </a:rPr>
              <a:t>Buying Decision Team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96710-CB97-C3F2-4131-C1B264B2CED5}"/>
              </a:ext>
            </a:extLst>
          </p:cNvPr>
          <p:cNvCxnSpPr/>
          <p:nvPr/>
        </p:nvCxnSpPr>
        <p:spPr>
          <a:xfrm>
            <a:off x="3392265" y="3728758"/>
            <a:ext cx="1919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7BEA77-B997-B39D-D248-7F21ACA2D778}"/>
              </a:ext>
            </a:extLst>
          </p:cNvPr>
          <p:cNvCxnSpPr/>
          <p:nvPr/>
        </p:nvCxnSpPr>
        <p:spPr>
          <a:xfrm>
            <a:off x="7527381" y="3728758"/>
            <a:ext cx="1919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1E55B51-8655-9A68-4ADE-40BE43A0C44B}"/>
              </a:ext>
            </a:extLst>
          </p:cNvPr>
          <p:cNvSpPr txBox="1"/>
          <p:nvPr/>
        </p:nvSpPr>
        <p:spPr>
          <a:xfrm>
            <a:off x="321774" y="278334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Seller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3D22A-B65A-300F-4B71-9F6476FD8CAE}"/>
              </a:ext>
            </a:extLst>
          </p:cNvPr>
          <p:cNvSpPr txBox="1"/>
          <p:nvPr/>
        </p:nvSpPr>
        <p:spPr>
          <a:xfrm>
            <a:off x="321774" y="411981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Impact on  Buying Decision Team</a:t>
            </a:r>
          </a:p>
        </p:txBody>
      </p:sp>
    </p:spTree>
    <p:extLst>
      <p:ext uri="{BB962C8B-B14F-4D97-AF65-F5344CB8AC3E}">
        <p14:creationId xmlns:p14="http://schemas.microsoft.com/office/powerpoint/2010/main" val="27447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413285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7772400" imgH="10058400" progId="TCLayout.ActiveDocument.1">
                  <p:embed/>
                </p:oleObj>
              </mc:Choice>
              <mc:Fallback>
                <p:oleObj name="think-cell Slide" r:id="rId8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Sales managers are over-indexing on the wrong approaches, costing sales productivity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0C8A-395D-C207-9842-979C2D39D321}"/>
              </a:ext>
            </a:extLst>
          </p:cNvPr>
          <p:cNvSpPr txBox="1"/>
          <p:nvPr/>
        </p:nvSpPr>
        <p:spPr>
          <a:xfrm>
            <a:off x="609600" y="5173663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163906-9C6B-E88E-A37C-1A86EE8091FE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Sales Manager Emphasis Across Seller Approaches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B1E06CE-1421-CAD8-FB2F-CA7856E2AE0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1250393"/>
              </p:ext>
            </p:extLst>
          </p:nvPr>
        </p:nvGraphicFramePr>
        <p:xfrm>
          <a:off x="1487488" y="1785938"/>
          <a:ext cx="3025775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Google Shape;11;p4">
            <a:extLst>
              <a:ext uri="{FF2B5EF4-FFF2-40B4-BE49-F238E27FC236}">
                <a16:creationId xmlns:a16="http://schemas.microsoft.com/office/drawing/2014/main" id="{9589EEA5-895E-572B-3640-B45007C51F90}"/>
              </a:ext>
            </a:extLst>
          </p:cNvPr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11275" y="1814513"/>
            <a:ext cx="982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A21C016-26EF-430F-84E1-F22D52FF0EC3}" type="datetime'A''n''''t''i''''ci''''''''''''''p''''at''''in''g''''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Anticipating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8" name="Google Shape;11;p4">
            <a:extLst>
              <a:ext uri="{FF2B5EF4-FFF2-40B4-BE49-F238E27FC236}">
                <a16:creationId xmlns:a16="http://schemas.microsoft.com/office/drawing/2014/main" id="{C55FAF40-0925-192D-F838-132D49D45D57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54050" y="3436938"/>
            <a:ext cx="8794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5EF8E8A-01C8-4572-801B-7CBCF2AC35D1}" type="datetime'''''T''''''''''''r''''an''s''''''''''''l''''a''t''i''n''''''g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Translating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9" name="Google Shape;11;p4">
            <a:extLst>
              <a:ext uri="{FF2B5EF4-FFF2-40B4-BE49-F238E27FC236}">
                <a16:creationId xmlns:a16="http://schemas.microsoft.com/office/drawing/2014/main" id="{B17572C8-6DB5-2A33-EDC1-3C45DE9DB751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709988" y="4567238"/>
            <a:ext cx="857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664DF22-2571-4CC9-9A84-59C46CC37092}" type="datetime'''N''''''''a''''r''''''''''''''r''ow''''i''n''''''''''''g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Narrowing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20" name="Google Shape;11;p4">
            <a:extLst>
              <a:ext uri="{FF2B5EF4-FFF2-40B4-BE49-F238E27FC236}">
                <a16:creationId xmlns:a16="http://schemas.microsoft.com/office/drawing/2014/main" id="{4E835C5A-8814-FD72-286E-719AFD858732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879850" y="1924050"/>
            <a:ext cx="809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73A8CBE-263E-4207-9413-8E1C03A99B0D}" type="datetime'''Pr''''o''''vo''''''k''''''''i''''''''''''''n''g''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Provoking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73BB5-6665-2D69-F6B9-18541DEF60F7}"/>
              </a:ext>
            </a:extLst>
          </p:cNvPr>
          <p:cNvSpPr txBox="1"/>
          <p:nvPr/>
        </p:nvSpPr>
        <p:spPr>
          <a:xfrm>
            <a:off x="5245508" y="3132435"/>
            <a:ext cx="402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62% of Sales Managers practice the least productive commercial approaches.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BBE6242-5C14-10DF-D6F3-3E9B420C1C49}"/>
              </a:ext>
            </a:extLst>
          </p:cNvPr>
          <p:cNvSpPr/>
          <p:nvPr/>
        </p:nvSpPr>
        <p:spPr>
          <a:xfrm>
            <a:off x="5039880" y="1942145"/>
            <a:ext cx="62753" cy="27940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244573-85E3-FAC2-A443-19CD6CA54A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91880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7772400" imgH="10058400" progId="TCLayout.ActiveDocument.1">
                  <p:embed/>
                </p:oleObj>
              </mc:Choice>
              <mc:Fallback>
                <p:oleObj name="think-cell Slide" r:id="rId12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244573-85E3-FAC2-A443-19CD6CA54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450996-5AA9-04C6-A547-40DA695E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Seller productivity is a significant challenge in the current business 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3AFF2-2AB0-7DD1-BE5D-E9A6E984B1F6}"/>
              </a:ext>
            </a:extLst>
          </p:cNvPr>
          <p:cNvSpPr txBox="1"/>
          <p:nvPr/>
        </p:nvSpPr>
        <p:spPr>
          <a:xfrm>
            <a:off x="609600" y="1143814"/>
            <a:ext cx="362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Recent Trends in Deal Size</a:t>
            </a:r>
            <a:endParaRPr lang="en-US" sz="1200" i="1" dirty="0">
              <a:latin typeface="Avenir Next LT Pro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D96B4-D931-EE0F-0A90-C733C5D63F72}"/>
              </a:ext>
            </a:extLst>
          </p:cNvPr>
          <p:cNvSpPr txBox="1"/>
          <p:nvPr/>
        </p:nvSpPr>
        <p:spPr>
          <a:xfrm>
            <a:off x="727075" y="5820445"/>
            <a:ext cx="3741738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Avenir Next LT Pro" panose="020B0504020202020204" pitchFamily="34" charset="77"/>
              </a:rPr>
              <a:t>N = 91 CEOs and go-to-market leaders</a:t>
            </a:r>
          </a:p>
          <a:p>
            <a:r>
              <a:rPr lang="en-US" sz="800" dirty="0">
                <a:latin typeface="Avenir Next LT Pro" panose="020B0504020202020204" pitchFamily="34" charset="77"/>
              </a:rPr>
              <a:t>Source: SBI Q1 2023 CEO Survey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F833D2-EE43-276C-F1A7-4C27200544D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2272959"/>
              </p:ext>
            </p:extLst>
          </p:nvPr>
        </p:nvGraphicFramePr>
        <p:xfrm>
          <a:off x="966788" y="1406525"/>
          <a:ext cx="267335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31E5396-90BB-6CF4-44E0-249D39642A8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27075" y="1825625"/>
            <a:ext cx="658813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AB0E9FC-1852-49F5-9E95-84E8245E86DD}" type="datetime'''''I''n''c''''r''''''e''a''s''''''''i''''''''''n''''''''g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Increasing</a:t>
            </a:fld>
            <a:endParaRPr lang="en-US" sz="1100" kern="1200" dirty="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E6C01A-1A18-F312-E281-35AA0EDAA8A9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224212" y="2990850"/>
            <a:ext cx="1023938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B4879F3-A355-4B77-94DC-639AB8214232}" type="datetime'Fl''''''''''''''at ''o''r s''''h''rin''''''k''''i''n''''''g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Flat or shrinking</a:t>
            </a:fld>
            <a:endParaRPr lang="en-US" sz="1100" kern="120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3541F-ED90-9B82-A651-410F76D75718}"/>
              </a:ext>
            </a:extLst>
          </p:cNvPr>
          <p:cNvSpPr txBox="1"/>
          <p:nvPr/>
        </p:nvSpPr>
        <p:spPr>
          <a:xfrm>
            <a:off x="3862388" y="1144588"/>
            <a:ext cx="3625850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Recent Trends in Deal Velocity</a:t>
            </a:r>
            <a:endParaRPr lang="en-US" sz="1200" i="1" dirty="0">
              <a:latin typeface="Avenir Next LT Pro" panose="020B0504020202020204" pitchFamily="34" charset="77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17751E6-98F0-08CC-BD77-4AA19BD09C11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8164623"/>
              </p:ext>
            </p:extLst>
          </p:nvPr>
        </p:nvGraphicFramePr>
        <p:xfrm>
          <a:off x="4486275" y="1390650"/>
          <a:ext cx="2673350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CB948C17-D020-F8E6-2230-A68FE2CDCCE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148138" y="1722438"/>
            <a:ext cx="806450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121A287-EAB8-4CB5-ABDE-9321D5ED1A1E}" type="datetime'''A''cce''''''''l''e''''r''''a''''t''''''''i''''n''''g''''''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Accelerating</a:t>
            </a:fld>
            <a:endParaRPr lang="en-US" sz="1100" kern="1200" dirty="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461375-56C5-AB6F-8E09-9514690FC0BC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688138" y="3078163"/>
            <a:ext cx="930275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AC55353-3FEE-45F5-8EA2-1BEBBF601BD0}" type="datetime'''Fl''at ''''''or'''''''' ''''''''''sl''o''''''''w''in''''g''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Flat or slowing</a:t>
            </a:fld>
            <a:endParaRPr lang="en-US" sz="1100" kern="1200" dirty="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9928D8-0A31-87CB-D96D-BDA94410E570}"/>
              </a:ext>
            </a:extLst>
          </p:cNvPr>
          <p:cNvSpPr txBox="1"/>
          <p:nvPr/>
        </p:nvSpPr>
        <p:spPr>
          <a:xfrm>
            <a:off x="7548563" y="1144588"/>
            <a:ext cx="3625850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CEO Characterization of Seller Productivity</a:t>
            </a:r>
            <a:endParaRPr lang="en-US" sz="1200" i="1" dirty="0">
              <a:latin typeface="Avenir Next LT Pro" panose="020B0504020202020204" pitchFamily="34" charset="77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00B92D9-E43C-E749-41F5-7DF0D64B95A3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07789716"/>
              </p:ext>
            </p:extLst>
          </p:nvPr>
        </p:nvGraphicFramePr>
        <p:xfrm>
          <a:off x="7907338" y="1406525"/>
          <a:ext cx="267335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E729D383-4D06-0AB4-3ABA-F253288C617F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612063" y="1614488"/>
            <a:ext cx="738188" cy="33655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7135914-CA1C-4731-8038-3993994315F4}" type="datetime'B''e''''''t''''ter t''ha''n'' ''''&#10;''las''t ''qu''''art''er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Better than 
last quarter</a:t>
            </a:fld>
            <a:endParaRPr lang="en-US" sz="1100" kern="1200" dirty="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D34F419-0227-710A-033E-9DB9FDBDEF9A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0136188" y="3033713"/>
            <a:ext cx="1325563" cy="33655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E56B3A5-25A7-4912-AB89-A33E4B762044}" type="datetime'''No'' ''cha''nge o''r worse &#10;''''th''''an l''ast q''uarte''r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No change or worse 
than last quarter</a:t>
            </a:fld>
            <a:endParaRPr lang="en-US" sz="1100" kern="120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2B9A2-B846-C4CE-7694-4EFF6D3254B4}"/>
              </a:ext>
            </a:extLst>
          </p:cNvPr>
          <p:cNvSpPr txBox="1"/>
          <p:nvPr/>
        </p:nvSpPr>
        <p:spPr>
          <a:xfrm>
            <a:off x="2863516" y="4323746"/>
            <a:ext cx="6106026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“The issue isn’t pipeline. It’s pipeline movement. Pockets of our business are productive, but net-net, we’re struggling with mid-stage conversion.”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i="1" dirty="0">
                <a:latin typeface="Avenir Next LT Pro" panose="020B0504020202020204" pitchFamily="34" charset="0"/>
              </a:rPr>
              <a:t>			Chief Revenue Officer</a:t>
            </a:r>
          </a:p>
          <a:p>
            <a:r>
              <a:rPr lang="en-US" i="1" dirty="0">
                <a:latin typeface="Avenir Next LT Pro" panose="020B0504020202020204" pitchFamily="34" charset="0"/>
              </a:rPr>
              <a:t>			Mid-Size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417754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Drive the right approaches with assessments and enablement</a:t>
            </a:r>
            <a:endParaRPr lang="en-US" b="0" dirty="0">
              <a:latin typeface="Avenir Next LT Pro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65ABE-28A4-6F86-4526-0D82B51762D5}"/>
              </a:ext>
            </a:extLst>
          </p:cNvPr>
          <p:cNvSpPr txBox="1"/>
          <p:nvPr/>
        </p:nvSpPr>
        <p:spPr>
          <a:xfrm>
            <a:off x="606240" y="1014727"/>
            <a:ext cx="658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What Go-To-Market Leadership Needs to Do to Instill the Right Seller Approaches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AD111-FEDB-06AF-8DF7-3F47A4BB332F}"/>
              </a:ext>
            </a:extLst>
          </p:cNvPr>
          <p:cNvSpPr txBox="1"/>
          <p:nvPr/>
        </p:nvSpPr>
        <p:spPr>
          <a:xfrm>
            <a:off x="2252123" y="1513505"/>
            <a:ext cx="277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Next LT Pro" panose="020B0504020202020204" pitchFamily="34" charset="77"/>
              </a:rPr>
              <a:t>Diagnose seller activities for targeted support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5B16F56-70C7-6C1B-7778-A382714B985D}"/>
              </a:ext>
            </a:extLst>
          </p:cNvPr>
          <p:cNvSpPr/>
          <p:nvPr/>
        </p:nvSpPr>
        <p:spPr>
          <a:xfrm>
            <a:off x="720573" y="2492305"/>
            <a:ext cx="2517288" cy="2157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Assess seller application of the four sales approaches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venir Next LT Pro" panose="020B0504020202020204" pitchFamily="34" charset="77"/>
              </a:rPr>
              <a:t>Seller approach prioritization</a:t>
            </a: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venir Next LT Pro" panose="020B0504020202020204" pitchFamily="34" charset="77"/>
              </a:rPr>
              <a:t>Sales manager approach prioritization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A22562-0232-214F-70C8-9873DA0A6E47}"/>
              </a:ext>
            </a:extLst>
          </p:cNvPr>
          <p:cNvSpPr/>
          <p:nvPr/>
        </p:nvSpPr>
        <p:spPr>
          <a:xfrm>
            <a:off x="3339282" y="2492306"/>
            <a:ext cx="2517288" cy="1428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Assess how sellers use their “white space” time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venir Next LT Pro" panose="020B0504020202020204" pitchFamily="34" charset="77"/>
              </a:rPr>
              <a:t>Surveying, direct observation, time audits</a:t>
            </a: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venir Next LT Pro" panose="020B0504020202020204" pitchFamily="34" charset="77"/>
              </a:rPr>
              <a:t>Time spent planning, analyzing collaborating, vs prompting, activating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7F013C-D7DA-69E8-EB87-B4F0A6B0561F}"/>
              </a:ext>
            </a:extLst>
          </p:cNvPr>
          <p:cNvSpPr/>
          <p:nvPr/>
        </p:nvSpPr>
        <p:spPr>
          <a:xfrm>
            <a:off x="6286243" y="2492306"/>
            <a:ext cx="2517288" cy="1428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Build Translating and Anticipating into sales playbooks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venir Next LT Pro" panose="020B0504020202020204" pitchFamily="34" charset="77"/>
              </a:rPr>
              <a:t>Buyer journey documentation and planning</a:t>
            </a: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venir Next LT Pro" panose="020B0504020202020204" pitchFamily="34" charset="77"/>
              </a:rPr>
              <a:t>Opportunity/ account planning that re-enforce the most productive approaches</a:t>
            </a:r>
          </a:p>
          <a:p>
            <a:pPr marL="115888" indent="-115888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D1914-E276-ECCC-8445-B37CDEBE8504}"/>
              </a:ext>
            </a:extLst>
          </p:cNvPr>
          <p:cNvSpPr txBox="1"/>
          <p:nvPr/>
        </p:nvSpPr>
        <p:spPr>
          <a:xfrm>
            <a:off x="7414239" y="1519203"/>
            <a:ext cx="277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Next LT Pro" panose="020B0504020202020204" pitchFamily="34" charset="77"/>
              </a:rPr>
              <a:t>Enable and train on the most productive approaches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F19E61B-6CB0-AF9A-62DD-56A8117BFB66}"/>
              </a:ext>
            </a:extLst>
          </p:cNvPr>
          <p:cNvSpPr/>
          <p:nvPr/>
        </p:nvSpPr>
        <p:spPr>
          <a:xfrm>
            <a:off x="8900351" y="2492306"/>
            <a:ext cx="2517288" cy="1428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Train Sellers on Translating and Anticipating approaches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venir Next LT Pro" panose="020B0504020202020204" pitchFamily="34" charset="77"/>
              </a:rPr>
              <a:t>Skills and behaviors most associated with most productive approaches</a:t>
            </a:r>
          </a:p>
          <a:p>
            <a:pPr marL="115888" indent="-115888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venir Next LT Pro" panose="020B0504020202020204" pitchFamily="34" charset="77"/>
              </a:rPr>
              <a:t>Sales manager training on coaching beyond pipeline management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D580024-2B6F-619F-CA90-4BC1D0C4DE62}"/>
              </a:ext>
            </a:extLst>
          </p:cNvPr>
          <p:cNvCxnSpPr>
            <a:cxnSpLocks/>
          </p:cNvCxnSpPr>
          <p:nvPr/>
        </p:nvCxnSpPr>
        <p:spPr>
          <a:xfrm>
            <a:off x="6096000" y="1552269"/>
            <a:ext cx="0" cy="447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646046-89EA-B111-1F51-8904CA79609D}"/>
              </a:ext>
            </a:extLst>
          </p:cNvPr>
          <p:cNvCxnSpPr/>
          <p:nvPr/>
        </p:nvCxnSpPr>
        <p:spPr>
          <a:xfrm>
            <a:off x="606240" y="5249731"/>
            <a:ext cx="11302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0F4950-DA8F-A1E1-0D7F-BAB54E68BF82}"/>
              </a:ext>
            </a:extLst>
          </p:cNvPr>
          <p:cNvSpPr txBox="1"/>
          <p:nvPr/>
        </p:nvSpPr>
        <p:spPr>
          <a:xfrm>
            <a:off x="440108" y="5407758"/>
            <a:ext cx="89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SBI Support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4675F8B-9E07-CDA6-789C-19E963C30071}"/>
              </a:ext>
            </a:extLst>
          </p:cNvPr>
          <p:cNvSpPr/>
          <p:nvPr/>
        </p:nvSpPr>
        <p:spPr>
          <a:xfrm>
            <a:off x="1333947" y="5406834"/>
            <a:ext cx="2517288" cy="461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Sales Talent Assessment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69E8F8C-641D-B9C6-9145-EA72497C6A4E}"/>
              </a:ext>
            </a:extLst>
          </p:cNvPr>
          <p:cNvSpPr/>
          <p:nvPr/>
        </p:nvSpPr>
        <p:spPr>
          <a:xfrm>
            <a:off x="3496649" y="5406834"/>
            <a:ext cx="2517288" cy="461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Seller Time Study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2423B59-D4E2-4B53-28C0-FBD635A0420E}"/>
              </a:ext>
            </a:extLst>
          </p:cNvPr>
          <p:cNvSpPr/>
          <p:nvPr/>
        </p:nvSpPr>
        <p:spPr>
          <a:xfrm>
            <a:off x="6286243" y="5406834"/>
            <a:ext cx="2517288" cy="461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Sales Process and Playbook Design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91DD594-6EE1-6791-3EFF-23AAF4872278}"/>
              </a:ext>
            </a:extLst>
          </p:cNvPr>
          <p:cNvSpPr/>
          <p:nvPr/>
        </p:nvSpPr>
        <p:spPr>
          <a:xfrm>
            <a:off x="8900351" y="5406834"/>
            <a:ext cx="2517288" cy="461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Skills-Based Sales Training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946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96D4D54-69D4-188F-FF8B-5C914FD795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41629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96D4D54-69D4-188F-FF8B-5C914FD79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D0DF4B-3EC5-02E6-93FF-27EA50C5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Evolving buying and selling dynamics drive extended sales cycles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2F614-CA29-313C-1591-AB7CCAFD506D}"/>
              </a:ext>
            </a:extLst>
          </p:cNvPr>
          <p:cNvSpPr txBox="1"/>
          <p:nvPr/>
        </p:nvSpPr>
        <p:spPr>
          <a:xfrm>
            <a:off x="609600" y="1219022"/>
            <a:ext cx="4109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Buying Dynamics Making Selling Harder Today</a:t>
            </a:r>
            <a:endParaRPr lang="en-US" sz="1200" dirty="0">
              <a:latin typeface="Avenir Next LT Pro" panose="020B05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1A973-7C78-BC8B-43EA-D5E96C4035B7}"/>
              </a:ext>
            </a:extLst>
          </p:cNvPr>
          <p:cNvSpPr txBox="1"/>
          <p:nvPr/>
        </p:nvSpPr>
        <p:spPr>
          <a:xfrm>
            <a:off x="609600" y="2053259"/>
            <a:ext cx="3545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 panose="020B0504020202020204" pitchFamily="34" charset="77"/>
              </a:rPr>
              <a:t>Return to consensus buying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 panose="020B0504020202020204" pitchFamily="34" charset="77"/>
              </a:rPr>
              <a:t>More (and more diverse) stakeholders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 panose="020B0504020202020204" pitchFamily="34" charset="77"/>
              </a:rPr>
              <a:t>Heightened risk aversion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 panose="020B0504020202020204" pitchFamily="34" charset="77"/>
              </a:rPr>
              <a:t>Minimal tolerance for change</a:t>
            </a:r>
          </a:p>
          <a:p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7D2A92-F5B0-EE84-761A-20BFA9D59592}"/>
              </a:ext>
            </a:extLst>
          </p:cNvPr>
          <p:cNvSpPr txBox="1"/>
          <p:nvPr/>
        </p:nvSpPr>
        <p:spPr>
          <a:xfrm>
            <a:off x="6417921" y="2049859"/>
            <a:ext cx="42153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 panose="020B0504020202020204" pitchFamily="34" charset="77"/>
              </a:rPr>
              <a:t>Increasing solution sophistication and complexity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 panose="020B0504020202020204" pitchFamily="34" charset="77"/>
              </a:rPr>
              <a:t>Evolving revenue models and packaging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 panose="020B0504020202020204" pitchFamily="34" charset="77"/>
              </a:rPr>
              <a:t>Reduced time spent receiving coaching/ training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 panose="020B0504020202020204" pitchFamily="34" charset="77"/>
              </a:rPr>
              <a:t>More complex go-to-market teams</a:t>
            </a:r>
          </a:p>
          <a:p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73D949-2D6F-6CE2-25D1-BD2227D3A974}"/>
              </a:ext>
            </a:extLst>
          </p:cNvPr>
          <p:cNvSpPr txBox="1"/>
          <p:nvPr/>
        </p:nvSpPr>
        <p:spPr>
          <a:xfrm>
            <a:off x="6417921" y="1219021"/>
            <a:ext cx="362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Selling Dynamics Inhibiting Seller Readiness</a:t>
            </a:r>
            <a:endParaRPr lang="en-US" sz="1200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683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678363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A small portion are seeing success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7FAFED9-D43D-7507-7F07-05637664FC1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6998705"/>
              </p:ext>
            </p:extLst>
          </p:nvPr>
        </p:nvGraphicFramePr>
        <p:xfrm>
          <a:off x="1490663" y="1785938"/>
          <a:ext cx="30226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Google Shape;11;p4">
            <a:extLst>
              <a:ext uri="{FF2B5EF4-FFF2-40B4-BE49-F238E27FC236}">
                <a16:creationId xmlns:a16="http://schemas.microsoft.com/office/drawing/2014/main" id="{B80C2F8A-AA1E-855E-D387-388F1CC20128}"/>
              </a:ext>
            </a:extLst>
          </p:cNvPr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998913" y="2020888"/>
            <a:ext cx="2416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857960D-5F31-48CF-A717-98412AF8B703}" type="datetime'''Relat''ively'' Sho''r''''ter'''' ''C''yc''l''e Ti''m''es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Relatively Shorter Cycle Times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6" name="Google Shape;11;p4">
            <a:extLst>
              <a:ext uri="{FF2B5EF4-FFF2-40B4-BE49-F238E27FC236}">
                <a16:creationId xmlns:a16="http://schemas.microsoft.com/office/drawing/2014/main" id="{B59E9882-7077-5AE2-5F00-80DB933C4C5F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529013" y="4652963"/>
            <a:ext cx="2252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8A085A4-C069-4D1C-B9BF-7CECC14C5CF3}" type="datetime'Sim''ila''r ''C''ycle'' T''''imes ''''to ''''P''''''e''''ers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Similar Cycle Times to Peers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7" name="Google Shape;11;p4">
            <a:extLst>
              <a:ext uri="{FF2B5EF4-FFF2-40B4-BE49-F238E27FC236}">
                <a16:creationId xmlns:a16="http://schemas.microsoft.com/office/drawing/2014/main" id="{E6A2F089-0758-737A-FF53-BE93EEEBD144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77800" y="2397124"/>
            <a:ext cx="14303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8C8CB1C-9D12-474E-B7C9-C807B7397D6B}" type="datetime'Re''l''ati''''''vely ''''Lon''ge''r &#10;C''yc''l''e ''Ti''mes''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Relatively Longer 
Cycle Times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23BBEA-AFBF-E744-08B0-8954DCB3D495}"/>
              </a:ext>
            </a:extLst>
          </p:cNvPr>
          <p:cNvSpPr txBox="1"/>
          <p:nvPr/>
        </p:nvSpPr>
        <p:spPr>
          <a:xfrm>
            <a:off x="609600" y="1143814"/>
            <a:ext cx="4935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Seller Time to Close A Sale Compared With Peers</a:t>
            </a:r>
            <a:endParaRPr lang="en-US" sz="1200" i="1" dirty="0">
              <a:latin typeface="Avenir Next LT Pro" panose="020B0504020202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5D0DDA-698D-DB3A-5DFF-6B9A9DB3C410}"/>
              </a:ext>
            </a:extLst>
          </p:cNvPr>
          <p:cNvSpPr txBox="1"/>
          <p:nvPr/>
        </p:nvSpPr>
        <p:spPr>
          <a:xfrm>
            <a:off x="6788613" y="2497019"/>
            <a:ext cx="4170523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“There is a pocket of our team that’s got things figured out. I can’t quite put my finger on it, but it seems like they’re the ones going slower to go faster.”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i="1" dirty="0">
                <a:latin typeface="Avenir Next LT Pro" panose="020B0504020202020204" pitchFamily="34" charset="0"/>
              </a:rPr>
              <a:t>	CEO</a:t>
            </a:r>
          </a:p>
          <a:p>
            <a:r>
              <a:rPr lang="en-US" i="1" dirty="0">
                <a:latin typeface="Avenir Next LT Pro" panose="020B0504020202020204" pitchFamily="34" charset="0"/>
              </a:rPr>
              <a:t>	Information Services Company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1DAB8-4B66-E508-A75A-AF4DB74450A1}"/>
              </a:ext>
            </a:extLst>
          </p:cNvPr>
          <p:cNvSpPr txBox="1"/>
          <p:nvPr/>
        </p:nvSpPr>
        <p:spPr>
          <a:xfrm>
            <a:off x="671764" y="601202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</p:spTree>
    <p:extLst>
      <p:ext uri="{BB962C8B-B14F-4D97-AF65-F5344CB8AC3E}">
        <p14:creationId xmlns:p14="http://schemas.microsoft.com/office/powerpoint/2010/main" val="348279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4BA2E-69C7-3A93-2ACA-CA83C61302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36538" indent="-7938"/>
            <a:r>
              <a:rPr lang="en-US" b="0" dirty="0">
                <a:latin typeface="Avenir Next LT Pro" panose="020B0504020202020204" pitchFamily="34" charset="77"/>
              </a:rPr>
              <a:t>SBI Research Question:</a:t>
            </a:r>
          </a:p>
          <a:p>
            <a:pPr marL="236538" indent="-7938"/>
            <a:r>
              <a:rPr lang="en-US" dirty="0">
                <a:latin typeface="Avenir Next LT Pro" panose="020B0504020202020204" pitchFamily="34" charset="77"/>
              </a:rPr>
              <a:t>What are the best sellers doing differently to close deals faster?</a:t>
            </a:r>
          </a:p>
        </p:txBody>
      </p:sp>
    </p:spTree>
    <p:extLst>
      <p:ext uri="{BB962C8B-B14F-4D97-AF65-F5344CB8AC3E}">
        <p14:creationId xmlns:p14="http://schemas.microsoft.com/office/powerpoint/2010/main" val="81516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53D2FF5-7E9D-A2F8-C177-F171181F7D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22877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53D2FF5-7E9D-A2F8-C177-F171181F7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C1D3B9-96EF-3F17-FAC1-1D671D7C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SBI conducted an advanced analysis to understand winning behaviors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E77264-CC4B-75DB-E105-863EC0AC1C91}"/>
              </a:ext>
            </a:extLst>
          </p:cNvPr>
          <p:cNvSpPr/>
          <p:nvPr/>
        </p:nvSpPr>
        <p:spPr>
          <a:xfrm>
            <a:off x="1132774" y="1432313"/>
            <a:ext cx="2663382" cy="10349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Built </a:t>
            </a: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inventory of 90+ seller skills and behaviors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 observed through decades of client talent assessments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BC0F22-2D86-58DA-22BA-7D7C84165C79}"/>
              </a:ext>
            </a:extLst>
          </p:cNvPr>
          <p:cNvSpPr/>
          <p:nvPr/>
        </p:nvSpPr>
        <p:spPr>
          <a:xfrm>
            <a:off x="635552" y="1378154"/>
            <a:ext cx="607848" cy="427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77"/>
              </a:rPr>
              <a:t>1.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6DD3008-DCBE-D0F4-8269-177AF137A738}"/>
              </a:ext>
            </a:extLst>
          </p:cNvPr>
          <p:cNvSpPr/>
          <p:nvPr/>
        </p:nvSpPr>
        <p:spPr>
          <a:xfrm>
            <a:off x="4475878" y="1431581"/>
            <a:ext cx="2663382" cy="10349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Surveyed 300+ SEs, SDRs, and Sales Managers 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across industries and company sizes on those skills and behaviors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E9CF53-2075-C4EF-A4FE-FB42673AB1CD}"/>
              </a:ext>
            </a:extLst>
          </p:cNvPr>
          <p:cNvSpPr/>
          <p:nvPr/>
        </p:nvSpPr>
        <p:spPr>
          <a:xfrm>
            <a:off x="3985342" y="1378154"/>
            <a:ext cx="607848" cy="427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77"/>
              </a:rPr>
              <a:t>2.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223CE6A5-3941-61CC-1A83-C338CF0F87F2}"/>
              </a:ext>
            </a:extLst>
          </p:cNvPr>
          <p:cNvSpPr/>
          <p:nvPr/>
        </p:nvSpPr>
        <p:spPr>
          <a:xfrm>
            <a:off x="7844413" y="1420351"/>
            <a:ext cx="2663382" cy="10349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Conducted </a:t>
            </a: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factor analysis to develop seller profiles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, and tested them against outcomes with regression analysis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48144D-767B-1E4F-05DF-C916D36A8EFF}"/>
              </a:ext>
            </a:extLst>
          </p:cNvPr>
          <p:cNvSpPr/>
          <p:nvPr/>
        </p:nvSpPr>
        <p:spPr>
          <a:xfrm>
            <a:off x="7335132" y="1366925"/>
            <a:ext cx="607848" cy="427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77"/>
              </a:rPr>
              <a:t>3.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4278-7973-D022-281D-D45816E46B69}"/>
              </a:ext>
            </a:extLst>
          </p:cNvPr>
          <p:cNvSpPr txBox="1"/>
          <p:nvPr/>
        </p:nvSpPr>
        <p:spPr>
          <a:xfrm>
            <a:off x="595804" y="1026725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SBI’s Research Methodology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57A5D-A72D-96A3-DC47-207AFB3477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39" y="2978262"/>
            <a:ext cx="2083359" cy="11718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01EB5-989C-2C42-A16F-5D4525D942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6" y="3189863"/>
            <a:ext cx="2083360" cy="11718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4BB19-6927-6EFC-40A5-1C169BBEBE2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400" y="3402100"/>
            <a:ext cx="2083360" cy="11718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7A0745-0288-A06A-DCD4-97FCAC0371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72" y="3624954"/>
            <a:ext cx="2083360" cy="11718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30B04B-D8F9-478B-0E69-6279795C400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794" y="3804748"/>
            <a:ext cx="2083360" cy="11718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0E3881-22C7-3FAF-0497-F16C6B1505C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256" y="3003469"/>
            <a:ext cx="3074625" cy="13044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371E9E-592D-C5DE-11E3-BAA17614373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25" y="2990265"/>
            <a:ext cx="3082303" cy="1583725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59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53D2FF5-7E9D-A2F8-C177-F171181F7D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6949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53D2FF5-7E9D-A2F8-C177-F171181F7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C1D3B9-96EF-3F17-FAC1-1D671D7C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Tested behaviors cut across twelve sales competencies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4278-7973-D022-281D-D45816E46B69}"/>
              </a:ext>
            </a:extLst>
          </p:cNvPr>
          <p:cNvSpPr txBox="1"/>
          <p:nvPr/>
        </p:nvSpPr>
        <p:spPr>
          <a:xfrm>
            <a:off x="595804" y="1026725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Selection of Evaluated Seller Behaviors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DDC86C-70B7-648A-3C5F-590BB911E747}"/>
              </a:ext>
            </a:extLst>
          </p:cNvPr>
          <p:cNvSpPr txBox="1"/>
          <p:nvPr/>
        </p:nvSpPr>
        <p:spPr>
          <a:xfrm>
            <a:off x="3373658" y="2684611"/>
            <a:ext cx="27442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Business Case Development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Outline business case data needs before asking customer for data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Use public resources to build draft business cases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Focus on facts in business case, rather than stories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Know what the buyer needs before they do and steer them that way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AAA35-0401-E092-13C6-7D37FFBF70FD}"/>
              </a:ext>
            </a:extLst>
          </p:cNvPr>
          <p:cNvSpPr txBox="1"/>
          <p:nvPr/>
        </p:nvSpPr>
        <p:spPr>
          <a:xfrm>
            <a:off x="8939361" y="2684611"/>
            <a:ext cx="274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Cost Justification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Use visual tools and frameworks with the buyer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Tailor value explanation to each role in BDT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Minimize time on cost justification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1526AD-93CF-EE5E-55BB-B24DC616B1A9}"/>
              </a:ext>
            </a:extLst>
          </p:cNvPr>
          <p:cNvSpPr txBox="1"/>
          <p:nvPr/>
        </p:nvSpPr>
        <p:spPr>
          <a:xfrm>
            <a:off x="3373658" y="4081460"/>
            <a:ext cx="274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Exec Sponsorship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Review BDT dynamics with manager or trusted peer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Send insights to buyer's exec sponsor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Don't see buyer's exec sponsor as critical to involve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5EDF83-46F7-36A6-AF33-0665A98C35E7}"/>
              </a:ext>
            </a:extLst>
          </p:cNvPr>
          <p:cNvSpPr txBox="1"/>
          <p:nvPr/>
        </p:nvSpPr>
        <p:spPr>
          <a:xfrm>
            <a:off x="8939361" y="1829571"/>
            <a:ext cx="2744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Generating Referrals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Identify customer referrals that will be most impactful to buyer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Use referrals sparingly and strategically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Maintain a referral pipeline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4AA9B9-0C45-DCA1-B407-5F0D354E8D4F}"/>
              </a:ext>
            </a:extLst>
          </p:cNvPr>
          <p:cNvSpPr txBox="1"/>
          <p:nvPr/>
        </p:nvSpPr>
        <p:spPr>
          <a:xfrm>
            <a:off x="627242" y="4177225"/>
            <a:ext cx="274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Managing Sales Support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Regular cadence of sharing and brainstorming with customer success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Share difficult buyer situations with technical team quickly and jointly address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Invite peers to calls when stuck to 'change the channel'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Openly share challenges with manager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931425-D6CE-E30A-159C-2F6C8C1995B1}"/>
              </a:ext>
            </a:extLst>
          </p:cNvPr>
          <p:cNvSpPr txBox="1"/>
          <p:nvPr/>
        </p:nvSpPr>
        <p:spPr>
          <a:xfrm>
            <a:off x="6102203" y="3907063"/>
            <a:ext cx="2744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Negotiating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Help buyers secure additional funding from other areas of their organization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Once negotiating, focus on making it easy and low-risk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0772A7-604A-59CB-D408-AB655F2A1B6A}"/>
              </a:ext>
            </a:extLst>
          </p:cNvPr>
          <p:cNvSpPr txBox="1"/>
          <p:nvPr/>
        </p:nvSpPr>
        <p:spPr>
          <a:xfrm>
            <a:off x="6086487" y="1807553"/>
            <a:ext cx="27442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Objection Handling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Share difficult objections with manager to figure out next steps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Confident using client data when handling objections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Work to make it as easy as possible for the buyer to close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7E7381-AEE8-72E3-23A3-21886CC9FAA3}"/>
              </a:ext>
            </a:extLst>
          </p:cNvPr>
          <p:cNvSpPr txBox="1"/>
          <p:nvPr/>
        </p:nvSpPr>
        <p:spPr>
          <a:xfrm>
            <a:off x="627243" y="3019631"/>
            <a:ext cx="27442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Product Knowledge Acquisition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Teach buyers how their peers use solutions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Only provide the information buyers request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Share surprising viewpoints with buyers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Plugged into product updates and refine talk track quickly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Fully understand company's product strategy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D61418-3175-7910-79BE-78E76107BFFC}"/>
              </a:ext>
            </a:extLst>
          </p:cNvPr>
          <p:cNvSpPr txBox="1"/>
          <p:nvPr/>
        </p:nvSpPr>
        <p:spPr>
          <a:xfrm>
            <a:off x="609600" y="1802115"/>
            <a:ext cx="274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Sales Approach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Learns about the structure of and changes in buyer's company, industry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Learns the dynamics of the BDT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Prioritizes buyers ready to act quickly, even if it's a smaller deal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Regularly documents account and opportunity planning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D2F8E0-7EED-68C3-A732-73A3740A00F7}"/>
              </a:ext>
            </a:extLst>
          </p:cNvPr>
          <p:cNvSpPr txBox="1"/>
          <p:nvPr/>
        </p:nvSpPr>
        <p:spPr>
          <a:xfrm>
            <a:off x="6069085" y="2914483"/>
            <a:ext cx="274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Social Prospecting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Share new information to re-engage non-responsive buyers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Re-post marketing information on social media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Tailor outreach when private messaging on a social platform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EDAF01-2CD8-571A-0882-A813D9226C20}"/>
              </a:ext>
            </a:extLst>
          </p:cNvPr>
          <p:cNvSpPr txBox="1"/>
          <p:nvPr/>
        </p:nvSpPr>
        <p:spPr>
          <a:xfrm>
            <a:off x="8939360" y="3429000"/>
            <a:ext cx="274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Tenacity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Set the pace of interactions with buyers rather than letting them do so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Establish a plan to win over buyers who are difficult during initial touchpoints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Never hesitate to share POV with buyers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FE15BD-308E-0888-BF40-7D2E7868B871}"/>
              </a:ext>
            </a:extLst>
          </p:cNvPr>
          <p:cNvSpPr txBox="1"/>
          <p:nvPr/>
        </p:nvSpPr>
        <p:spPr>
          <a:xfrm>
            <a:off x="3373659" y="1829571"/>
            <a:ext cx="2744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venir Next LT Pro" panose="020B0504020202020204" pitchFamily="34" charset="77"/>
              </a:rPr>
              <a:t>Utilizing Marketing Programs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Regular cadence of sharing marketing content with buyers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900" dirty="0">
                <a:latin typeface="Avenir Next LT Pro" panose="020B0504020202020204" pitchFamily="34" charset="77"/>
              </a:rPr>
              <a:t>Regular cadence with Marketing to understand what will resonate with buyers</a:t>
            </a:r>
          </a:p>
        </p:txBody>
      </p:sp>
    </p:spTree>
    <p:extLst>
      <p:ext uri="{BB962C8B-B14F-4D97-AF65-F5344CB8AC3E}">
        <p14:creationId xmlns:p14="http://schemas.microsoft.com/office/powerpoint/2010/main" val="201813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Four distinct approaches appear among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873662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82BC7D-DE0A-1BB1-DE8B-FB3E5DDC5920}"/>
              </a:ext>
            </a:extLst>
          </p:cNvPr>
          <p:cNvSpPr txBox="1"/>
          <p:nvPr/>
        </p:nvSpPr>
        <p:spPr>
          <a:xfrm>
            <a:off x="6800646" y="4678384"/>
            <a:ext cx="256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Acceptance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5717A0-5AF6-08F9-A346-CCEF76F31D99}"/>
              </a:ext>
            </a:extLst>
          </p:cNvPr>
          <p:cNvSpPr txBox="1"/>
          <p:nvPr/>
        </p:nvSpPr>
        <p:spPr>
          <a:xfrm>
            <a:off x="9387923" y="4663898"/>
            <a:ext cx="256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Momentum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EC8B-0A88-A320-E4AD-A12F70887D87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58FA3-97D4-320D-0D27-2FA9E7DFF398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348C8-092A-294C-2D72-543472E43C22}"/>
              </a:ext>
            </a:extLst>
          </p:cNvPr>
          <p:cNvSpPr txBox="1"/>
          <p:nvPr/>
        </p:nvSpPr>
        <p:spPr>
          <a:xfrm>
            <a:off x="428295" y="4585593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6498F-A8C4-69CF-658C-20AAFC078E9A}"/>
              </a:ext>
            </a:extLst>
          </p:cNvPr>
          <p:cNvSpPr txBox="1"/>
          <p:nvPr/>
        </p:nvSpPr>
        <p:spPr>
          <a:xfrm>
            <a:off x="4195413" y="4654448"/>
            <a:ext cx="256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Reconsideration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1FE535-BFBC-86B6-FBAC-41A533F1D681}"/>
              </a:ext>
            </a:extLst>
          </p:cNvPr>
          <p:cNvSpPr txBox="1"/>
          <p:nvPr/>
        </p:nvSpPr>
        <p:spPr>
          <a:xfrm>
            <a:off x="1647898" y="4663898"/>
            <a:ext cx="253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Urgency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9BD7C6-BD61-62C1-299C-03162CCF36B2}"/>
              </a:ext>
            </a:extLst>
          </p:cNvPr>
          <p:cNvSpPr/>
          <p:nvPr/>
        </p:nvSpPr>
        <p:spPr>
          <a:xfrm>
            <a:off x="6801440" y="1583981"/>
            <a:ext cx="2560320" cy="3064759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Translating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F7318C-0E05-938A-B061-7AE35233F688}"/>
              </a:ext>
            </a:extLst>
          </p:cNvPr>
          <p:cNvSpPr/>
          <p:nvPr/>
        </p:nvSpPr>
        <p:spPr>
          <a:xfrm>
            <a:off x="9397888" y="1583981"/>
            <a:ext cx="2560320" cy="3064759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Avenir Next LT Pro" panose="020B0504020202020204" pitchFamily="34" charset="0"/>
              </a:rPr>
              <a:t>Anticipating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468840-64DA-4B9F-9D3D-CECFC833D48A}"/>
              </a:ext>
            </a:extLst>
          </p:cNvPr>
          <p:cNvSpPr/>
          <p:nvPr/>
        </p:nvSpPr>
        <p:spPr>
          <a:xfrm>
            <a:off x="4208064" y="1574531"/>
            <a:ext cx="2560167" cy="3074209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D01365-729D-8570-BCC4-AEDEF21AB9D4}"/>
              </a:ext>
            </a:extLst>
          </p:cNvPr>
          <p:cNvSpPr/>
          <p:nvPr/>
        </p:nvSpPr>
        <p:spPr>
          <a:xfrm>
            <a:off x="1635245" y="1583981"/>
            <a:ext cx="2560167" cy="3064759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1400" kern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DD2A82-7DBA-FF0B-628A-9B9B007BFB39}"/>
              </a:ext>
            </a:extLst>
          </p:cNvPr>
          <p:cNvSpPr txBox="1"/>
          <p:nvPr/>
        </p:nvSpPr>
        <p:spPr>
          <a:xfrm>
            <a:off x="2139461" y="2187130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Prescribes buying steps and criteria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18C5DD-A9BD-090B-37D5-2DAEBB8F3E37}"/>
              </a:ext>
            </a:extLst>
          </p:cNvPr>
          <p:cNvSpPr txBox="1"/>
          <p:nvPr/>
        </p:nvSpPr>
        <p:spPr>
          <a:xfrm>
            <a:off x="2056580" y="2841384"/>
            <a:ext cx="173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Prevents the introduction of additional “noise”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30C837-9470-2FD9-741A-8BC50F1039FB}"/>
              </a:ext>
            </a:extLst>
          </p:cNvPr>
          <p:cNvSpPr txBox="1"/>
          <p:nvPr/>
        </p:nvSpPr>
        <p:spPr>
          <a:xfrm>
            <a:off x="2147125" y="3728202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Establishes a smooth close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392C9C-9993-4B2C-BB59-5450A7720DA4}"/>
              </a:ext>
            </a:extLst>
          </p:cNvPr>
          <p:cNvSpPr txBox="1"/>
          <p:nvPr/>
        </p:nvSpPr>
        <p:spPr>
          <a:xfrm>
            <a:off x="4583112" y="2197730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Applies an insight-led posture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57A24A-37FF-281B-3ABD-D9E2E09E5F47}"/>
              </a:ext>
            </a:extLst>
          </p:cNvPr>
          <p:cNvSpPr txBox="1"/>
          <p:nvPr/>
        </p:nvSpPr>
        <p:spPr>
          <a:xfrm>
            <a:off x="4583112" y="2880802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Tailors insights to buyer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7E30DA-E090-515E-18A3-8AC595FCC7E7}"/>
              </a:ext>
            </a:extLst>
          </p:cNvPr>
          <p:cNvSpPr txBox="1"/>
          <p:nvPr/>
        </p:nvSpPr>
        <p:spPr>
          <a:xfrm>
            <a:off x="4592206" y="3666066"/>
            <a:ext cx="179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Tightly aligns with Marketing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04D7EB-152E-3B6A-FA96-E696F68D01DC}"/>
              </a:ext>
            </a:extLst>
          </p:cNvPr>
          <p:cNvSpPr txBox="1"/>
          <p:nvPr/>
        </p:nvSpPr>
        <p:spPr>
          <a:xfrm>
            <a:off x="7360003" y="2187129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Denominates in buyer data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E18102-43A6-AEF8-EAAC-B441722740E8}"/>
              </a:ext>
            </a:extLst>
          </p:cNvPr>
          <p:cNvSpPr txBox="1"/>
          <p:nvPr/>
        </p:nvSpPr>
        <p:spPr>
          <a:xfrm>
            <a:off x="7251250" y="3656862"/>
            <a:ext cx="165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Simplifies complex messages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C64EA4-511C-1969-94DC-E3C467661A97}"/>
              </a:ext>
            </a:extLst>
          </p:cNvPr>
          <p:cNvSpPr txBox="1"/>
          <p:nvPr/>
        </p:nvSpPr>
        <p:spPr>
          <a:xfrm>
            <a:off x="7173786" y="2881849"/>
            <a:ext cx="180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Positions with meaningful context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C6BF47-2797-D20D-BE97-E9159B450AD3}"/>
              </a:ext>
            </a:extLst>
          </p:cNvPr>
          <p:cNvSpPr txBox="1"/>
          <p:nvPr/>
        </p:nvSpPr>
        <p:spPr>
          <a:xfrm>
            <a:off x="9949441" y="2182572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De-risks decisions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52718F-4B00-9832-FBC2-F539C015D891}"/>
              </a:ext>
            </a:extLst>
          </p:cNvPr>
          <p:cNvSpPr txBox="1"/>
          <p:nvPr/>
        </p:nvSpPr>
        <p:spPr>
          <a:xfrm>
            <a:off x="9715941" y="2841384"/>
            <a:ext cx="190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Proactively manages the buying decision team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52D7B9-C50D-9C9A-597F-3AEDB6382D0D}"/>
              </a:ext>
            </a:extLst>
          </p:cNvPr>
          <p:cNvSpPr txBox="1"/>
          <p:nvPr/>
        </p:nvSpPr>
        <p:spPr>
          <a:xfrm>
            <a:off x="9496652" y="3728202"/>
            <a:ext cx="234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Collaborates internally to anticipate mis-steps</a:t>
            </a:r>
          </a:p>
        </p:txBody>
      </p:sp>
    </p:spTree>
    <p:extLst>
      <p:ext uri="{BB962C8B-B14F-4D97-AF65-F5344CB8AC3E}">
        <p14:creationId xmlns:p14="http://schemas.microsoft.com/office/powerpoint/2010/main" val="5424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233528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Four distinct approaches appear among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747478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EC8B-0A88-A320-E4AD-A12F70887D87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348C8-092A-294C-2D72-543472E43C22}"/>
              </a:ext>
            </a:extLst>
          </p:cNvPr>
          <p:cNvSpPr txBox="1"/>
          <p:nvPr/>
        </p:nvSpPr>
        <p:spPr>
          <a:xfrm>
            <a:off x="428296" y="4955838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38AA06-5878-17E2-8CD3-035840A3961D}"/>
              </a:ext>
            </a:extLst>
          </p:cNvPr>
          <p:cNvSpPr/>
          <p:nvPr/>
        </p:nvSpPr>
        <p:spPr>
          <a:xfrm>
            <a:off x="1527587" y="1583982"/>
            <a:ext cx="5669280" cy="3271688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120650" marR="0" lvl="0" indent="-12065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1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120650" lvl="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Sets the pace of interactions with buyers rather than letting them do so</a:t>
            </a:r>
          </a:p>
          <a:p>
            <a:pPr marL="12065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Knows what the buyer needs before they do and steer them that way</a:t>
            </a:r>
          </a:p>
          <a:p>
            <a:pPr marL="120650" lvl="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Only provides information buyers request</a:t>
            </a:r>
          </a:p>
          <a:p>
            <a:pPr marL="120650" lvl="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Doesn't see exec sponsor as critical to involve</a:t>
            </a:r>
          </a:p>
          <a:p>
            <a:pPr marL="12065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Focuses on facts in business case, rather than stories</a:t>
            </a:r>
          </a:p>
          <a:p>
            <a:pPr marL="120650" lvl="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Uses data to create an emotional response</a:t>
            </a:r>
          </a:p>
          <a:p>
            <a:pPr marL="12065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Rarely brings manager into negotiations </a:t>
            </a:r>
          </a:p>
          <a:p>
            <a:pPr marL="12065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Once negotiating, focuses on making it easy and low-risk</a:t>
            </a:r>
          </a:p>
          <a:p>
            <a:pPr marL="120650" lvl="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Helps buyers secure additional funding from other areas of their organization</a:t>
            </a:r>
          </a:p>
          <a:p>
            <a:pPr marL="120650" lvl="0" indent="-120650"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Minimizes time on cost justification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84235-1E44-4515-423B-10CEED56DFF3}"/>
              </a:ext>
            </a:extLst>
          </p:cNvPr>
          <p:cNvSpPr txBox="1"/>
          <p:nvPr/>
        </p:nvSpPr>
        <p:spPr>
          <a:xfrm>
            <a:off x="3167027" y="4948847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Urgency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5F0D9-712F-7389-2B73-C0511B30540E}"/>
              </a:ext>
            </a:extLst>
          </p:cNvPr>
          <p:cNvSpPr txBox="1"/>
          <p:nvPr/>
        </p:nvSpPr>
        <p:spPr>
          <a:xfrm>
            <a:off x="7551346" y="2026323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Prescribes buying criteria and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3FF8E-9EB2-803C-2BFB-F56059991DB2}"/>
              </a:ext>
            </a:extLst>
          </p:cNvPr>
          <p:cNvSpPr txBox="1"/>
          <p:nvPr/>
        </p:nvSpPr>
        <p:spPr>
          <a:xfrm>
            <a:off x="7556581" y="2870292"/>
            <a:ext cx="155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Prevents the introduction of additional “noise”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7A6470F-3902-C2C2-C174-6B0332587307}"/>
              </a:ext>
            </a:extLst>
          </p:cNvPr>
          <p:cNvSpPr/>
          <p:nvPr/>
        </p:nvSpPr>
        <p:spPr>
          <a:xfrm>
            <a:off x="7330277" y="1947186"/>
            <a:ext cx="226303" cy="561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9C762D7-504C-4F3F-7BC9-CF2B8F080094}"/>
              </a:ext>
            </a:extLst>
          </p:cNvPr>
          <p:cNvSpPr/>
          <p:nvPr/>
        </p:nvSpPr>
        <p:spPr>
          <a:xfrm>
            <a:off x="7330278" y="2668556"/>
            <a:ext cx="221068" cy="1063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0710A-9603-071E-80E9-7D11B23CB0EC}"/>
              </a:ext>
            </a:extLst>
          </p:cNvPr>
          <p:cNvSpPr txBox="1"/>
          <p:nvPr/>
        </p:nvSpPr>
        <p:spPr>
          <a:xfrm>
            <a:off x="7551346" y="4092958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Establishes a smooth close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09C445C-399A-B67A-2646-21FB164015CA}"/>
              </a:ext>
            </a:extLst>
          </p:cNvPr>
          <p:cNvSpPr/>
          <p:nvPr/>
        </p:nvSpPr>
        <p:spPr>
          <a:xfrm>
            <a:off x="7322744" y="3828931"/>
            <a:ext cx="221068" cy="947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3FF138-F305-5FE1-97F8-1BC90693B312}"/>
              </a:ext>
            </a:extLst>
          </p:cNvPr>
          <p:cNvCxnSpPr/>
          <p:nvPr/>
        </p:nvCxnSpPr>
        <p:spPr>
          <a:xfrm>
            <a:off x="1807285" y="2509157"/>
            <a:ext cx="5292762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36368D-707D-492E-0D62-6BA9907F811C}"/>
              </a:ext>
            </a:extLst>
          </p:cNvPr>
          <p:cNvCxnSpPr/>
          <p:nvPr/>
        </p:nvCxnSpPr>
        <p:spPr>
          <a:xfrm>
            <a:off x="1807285" y="3801076"/>
            <a:ext cx="5292762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7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6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3qOtq0KOZ2q2mFH5iI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_JyKE2dDbQylynRNFS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8FZepOCSJLBCDyDVni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lj5rXf9f2KlGRDFe9o8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fOoga1cVOZqpN4Ly6ht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CYmjg6rHoyS4xutHVJ_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Npc4lcm.sPOnhKq9VVL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.9nVKQfnQqbpKd4LrD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Qqwdq5Zqtf7b4l9Ym4j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P9fITcTyKAst0raPeVi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ESudCjtZ_VPm_12VJ35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4TUOIwImgUNGOlMV31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31pVeeDBDLpHWz9EKd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ko8e..GHTnd_dF6wqx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Wa63HfNmEGAg810DbJ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WW.b_eL4_IjVHaFZCz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xTS03suQJeXBDuVc9i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75UkZJLLecfslJSwjm3w"/>
</p:tagLst>
</file>

<file path=ppt/theme/theme1.xml><?xml version="1.0" encoding="utf-8"?>
<a:theme xmlns:a="http://schemas.openxmlformats.org/drawingml/2006/main" name="Office Theme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380507-3431-0148-998B-FC89BD579545}" vid="{8B042C98-1726-A74C-96E6-DECB7B016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6600</TotalTime>
  <Words>1885</Words>
  <Application>Microsoft Office PowerPoint</Application>
  <PresentationFormat>Widescreen</PresentationFormat>
  <Paragraphs>371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</vt:lpstr>
      <vt:lpstr>Avenir Next LT Pro</vt:lpstr>
      <vt:lpstr>Calibri</vt:lpstr>
      <vt:lpstr>Courier New</vt:lpstr>
      <vt:lpstr>Office Theme</vt:lpstr>
      <vt:lpstr>think-cell Slide</vt:lpstr>
      <vt:lpstr>Delivering Sales Velocity: A Quantitative Study of Seller Approaches</vt:lpstr>
      <vt:lpstr>Seller productivity is a significant challenge in the current business environment</vt:lpstr>
      <vt:lpstr>Evolving buying and selling dynamics drive extended sales cycles</vt:lpstr>
      <vt:lpstr>A small portion are seeing success</vt:lpstr>
      <vt:lpstr>PowerPoint Presentation</vt:lpstr>
      <vt:lpstr>SBI conducted an advanced analysis to understand winning behaviors</vt:lpstr>
      <vt:lpstr>Tested behaviors cut across twelve sales competencies</vt:lpstr>
      <vt:lpstr>Four distinct approaches appear among sellers</vt:lpstr>
      <vt:lpstr>Four distinct approaches appear among sellers</vt:lpstr>
      <vt:lpstr>Four distinct approaches appear among sellers</vt:lpstr>
      <vt:lpstr>Four distinct approaches appear among sellers</vt:lpstr>
      <vt:lpstr>Four distinct approaches appear among sellers</vt:lpstr>
      <vt:lpstr>Narrowing is most prevalent among today’s sellers</vt:lpstr>
      <vt:lpstr>Narrowing is extending sales cycles</vt:lpstr>
      <vt:lpstr>Provoking is extending sales cycles too</vt:lpstr>
      <vt:lpstr>Focusing on Translating and Anticipating accelerates deals</vt:lpstr>
      <vt:lpstr>Focusing on Translating and Anticipating accelerates deals … and leads to larger sales price</vt:lpstr>
      <vt:lpstr>Productive sellers pull out what buyers need, rather than pushing what they think they need</vt:lpstr>
      <vt:lpstr>Sales managers are over-indexing on the wrong approaches, costing sales productivity</vt:lpstr>
      <vt:lpstr>Drive the right approaches with assessments and enablement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Kurey</dc:creator>
  <cp:lastModifiedBy>Bryan Kurey</cp:lastModifiedBy>
  <cp:revision>8</cp:revision>
  <dcterms:created xsi:type="dcterms:W3CDTF">2023-05-01T19:55:20Z</dcterms:created>
  <dcterms:modified xsi:type="dcterms:W3CDTF">2023-08-24T03:36:01Z</dcterms:modified>
</cp:coreProperties>
</file>