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21"/>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embeddedFontLst>
    <p:embeddedFont>
      <p:font typeface="Avenir Next LT Pro" panose="020B0504020202020204" pitchFamily="34" charset="77"/>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jy8hKZ+WR3aYCOI7rdHAahLgp+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76B1817-0BF9-42D7-B85B-95868AF1B3EB}">
  <a:tblStyle styleId="{C76B1817-0BF9-42D7-B85B-95868AF1B3E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8F1E6"/>
          </a:solidFill>
        </a:fill>
      </a:tcStyle>
    </a:wholeTbl>
    <a:band1H>
      <a:tcTxStyle/>
      <a:tcStyle>
        <a:tcBdr/>
        <a:fill>
          <a:solidFill>
            <a:srgbClr val="F1E1CA"/>
          </a:solidFill>
        </a:fill>
      </a:tcStyle>
    </a:band1H>
    <a:band2H>
      <a:tcTxStyle/>
      <a:tcStyle>
        <a:tcBdr/>
      </a:tcStyle>
    </a:band2H>
    <a:band1V>
      <a:tcTxStyle/>
      <a:tcStyle>
        <a:tcBdr/>
        <a:fill>
          <a:solidFill>
            <a:srgbClr val="F1E1C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F7F06C91-682C-4FC0-8D3D-84AE66AF42CC}"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8F1E6"/>
          </a:solidFill>
        </a:fill>
      </a:tcStyle>
    </a:wholeTbl>
    <a:band1H>
      <a:tcTxStyle b="off" i="off"/>
      <a:tcStyle>
        <a:tcBdr/>
        <a:fill>
          <a:solidFill>
            <a:srgbClr val="F1E1CA"/>
          </a:solidFill>
        </a:fill>
      </a:tcStyle>
    </a:band1H>
    <a:band2H>
      <a:tcTxStyle b="off" i="off"/>
      <a:tcStyle>
        <a:tcBdr/>
      </a:tcStyle>
    </a:band2H>
    <a:band1V>
      <a:tcTxStyle b="off" i="off"/>
      <a:tcStyle>
        <a:tcBdr/>
        <a:fill>
          <a:solidFill>
            <a:srgbClr val="F1E1C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92A46587-7DBE-4889-A4E1-644C240AC936}"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26"/>
    <p:restoredTop sz="94719"/>
  </p:normalViewPr>
  <p:slideViewPr>
    <p:cSldViewPr snapToGrid="0">
      <p:cViewPr>
        <p:scale>
          <a:sx n="131" d="100"/>
          <a:sy n="131" d="100"/>
        </p:scale>
        <p:origin x="168" y="-216"/>
      </p:cViewPr>
      <p:guideLst>
        <p:guide pos="3840"/>
        <p:guide orient="horz" pos="216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3"/>
        <p:cNvGrpSpPr/>
        <p:nvPr/>
      </p:nvGrpSpPr>
      <p:grpSpPr>
        <a:xfrm>
          <a:off x="0" y="0"/>
          <a:ext cx="0" cy="0"/>
          <a:chOff x="0" y="0"/>
          <a:chExt cx="0" cy="0"/>
        </a:xfrm>
      </p:grpSpPr>
      <p:sp>
        <p:nvSpPr>
          <p:cNvPr id="1484" name="Google Shape;148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5" name="Google Shape;148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486" name="Google Shape;1486;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7"/>
        <p:cNvGrpSpPr/>
        <p:nvPr/>
      </p:nvGrpSpPr>
      <p:grpSpPr>
        <a:xfrm>
          <a:off x="0" y="0"/>
          <a:ext cx="0" cy="0"/>
          <a:chOff x="0" y="0"/>
          <a:chExt cx="0" cy="0"/>
        </a:xfrm>
      </p:grpSpPr>
      <p:sp>
        <p:nvSpPr>
          <p:cNvPr id="1588" name="Google Shape;1588;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9" name="Google Shape;158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0"/>
        <p:cNvGrpSpPr/>
        <p:nvPr/>
      </p:nvGrpSpPr>
      <p:grpSpPr>
        <a:xfrm>
          <a:off x="0" y="0"/>
          <a:ext cx="0" cy="0"/>
          <a:chOff x="0" y="0"/>
          <a:chExt cx="0" cy="0"/>
        </a:xfrm>
      </p:grpSpPr>
      <p:sp>
        <p:nvSpPr>
          <p:cNvPr id="1601" name="Google Shape;1601;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2" name="Google Shape;160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2"/>
        <p:cNvGrpSpPr/>
        <p:nvPr/>
      </p:nvGrpSpPr>
      <p:grpSpPr>
        <a:xfrm>
          <a:off x="0" y="0"/>
          <a:ext cx="0" cy="0"/>
          <a:chOff x="0" y="0"/>
          <a:chExt cx="0" cy="0"/>
        </a:xfrm>
      </p:grpSpPr>
      <p:sp>
        <p:nvSpPr>
          <p:cNvPr id="1613" name="Google Shape;1613;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4" name="Google Shape;1614;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p:cNvGrpSpPr/>
        <p:nvPr/>
      </p:nvGrpSpPr>
      <p:grpSpPr>
        <a:xfrm>
          <a:off x="0" y="0"/>
          <a:ext cx="0" cy="0"/>
          <a:chOff x="0" y="0"/>
          <a:chExt cx="0" cy="0"/>
        </a:xfrm>
      </p:grpSpPr>
      <p:sp>
        <p:nvSpPr>
          <p:cNvPr id="1626" name="Google Shape;1626;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7" name="Google Shape;1627;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8"/>
        <p:cNvGrpSpPr/>
        <p:nvPr/>
      </p:nvGrpSpPr>
      <p:grpSpPr>
        <a:xfrm>
          <a:off x="0" y="0"/>
          <a:ext cx="0" cy="0"/>
          <a:chOff x="0" y="0"/>
          <a:chExt cx="0" cy="0"/>
        </a:xfrm>
      </p:grpSpPr>
      <p:sp>
        <p:nvSpPr>
          <p:cNvPr id="1639" name="Google Shape;1639;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0" name="Google Shape;1640;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1"/>
        <p:cNvGrpSpPr/>
        <p:nvPr/>
      </p:nvGrpSpPr>
      <p:grpSpPr>
        <a:xfrm>
          <a:off x="0" y="0"/>
          <a:ext cx="0" cy="0"/>
          <a:chOff x="0" y="0"/>
          <a:chExt cx="0" cy="0"/>
        </a:xfrm>
      </p:grpSpPr>
      <p:sp>
        <p:nvSpPr>
          <p:cNvPr id="1652" name="Google Shape;1652;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3" name="Google Shape;1653;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4"/>
        <p:cNvGrpSpPr/>
        <p:nvPr/>
      </p:nvGrpSpPr>
      <p:grpSpPr>
        <a:xfrm>
          <a:off x="0" y="0"/>
          <a:ext cx="0" cy="0"/>
          <a:chOff x="0" y="0"/>
          <a:chExt cx="0" cy="0"/>
        </a:xfrm>
      </p:grpSpPr>
      <p:sp>
        <p:nvSpPr>
          <p:cNvPr id="1665" name="Google Shape;1665;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6" name="Google Shape;1666;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0"/>
        <p:cNvGrpSpPr/>
        <p:nvPr/>
      </p:nvGrpSpPr>
      <p:grpSpPr>
        <a:xfrm>
          <a:off x="0" y="0"/>
          <a:ext cx="0" cy="0"/>
          <a:chOff x="0" y="0"/>
          <a:chExt cx="0" cy="0"/>
        </a:xfrm>
      </p:grpSpPr>
      <p:sp>
        <p:nvSpPr>
          <p:cNvPr id="1711" name="Google Shape;1711;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2" name="Google Shape;1712;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2"/>
        <p:cNvGrpSpPr/>
        <p:nvPr/>
      </p:nvGrpSpPr>
      <p:grpSpPr>
        <a:xfrm>
          <a:off x="0" y="0"/>
          <a:ext cx="0" cy="0"/>
          <a:chOff x="0" y="0"/>
          <a:chExt cx="0" cy="0"/>
        </a:xfrm>
      </p:grpSpPr>
      <p:sp>
        <p:nvSpPr>
          <p:cNvPr id="1723" name="Google Shape;1723;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4" name="Google Shape;1724;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4"/>
        <p:cNvGrpSpPr/>
        <p:nvPr/>
      </p:nvGrpSpPr>
      <p:grpSpPr>
        <a:xfrm>
          <a:off x="0" y="0"/>
          <a:ext cx="0" cy="0"/>
          <a:chOff x="0" y="0"/>
          <a:chExt cx="0" cy="0"/>
        </a:xfrm>
      </p:grpSpPr>
      <p:sp>
        <p:nvSpPr>
          <p:cNvPr id="1735" name="Google Shape;1735;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6" name="Google Shape;1736;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6"/>
        <p:cNvGrpSpPr/>
        <p:nvPr/>
      </p:nvGrpSpPr>
      <p:grpSpPr>
        <a:xfrm>
          <a:off x="0" y="0"/>
          <a:ext cx="0" cy="0"/>
          <a:chOff x="0" y="0"/>
          <a:chExt cx="0" cy="0"/>
        </a:xfrm>
      </p:grpSpPr>
      <p:sp>
        <p:nvSpPr>
          <p:cNvPr id="1497" name="Google Shape;149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8" name="Google Shape;1498;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499" name="Google Shape;1499;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2"/>
        <p:cNvGrpSpPr/>
        <p:nvPr/>
      </p:nvGrpSpPr>
      <p:grpSpPr>
        <a:xfrm>
          <a:off x="0" y="0"/>
          <a:ext cx="0" cy="0"/>
          <a:chOff x="0" y="0"/>
          <a:chExt cx="0" cy="0"/>
        </a:xfrm>
      </p:grpSpPr>
      <p:sp>
        <p:nvSpPr>
          <p:cNvPr id="1503" name="Google Shape;1503;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4" name="Google Shape;150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8"/>
        <p:cNvGrpSpPr/>
        <p:nvPr/>
      </p:nvGrpSpPr>
      <p:grpSpPr>
        <a:xfrm>
          <a:off x="0" y="0"/>
          <a:ext cx="0" cy="0"/>
          <a:chOff x="0" y="0"/>
          <a:chExt cx="0" cy="0"/>
        </a:xfrm>
      </p:grpSpPr>
      <p:sp>
        <p:nvSpPr>
          <p:cNvPr id="1509" name="Google Shape;1509;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0" name="Google Shape;151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7"/>
        <p:cNvGrpSpPr/>
        <p:nvPr/>
      </p:nvGrpSpPr>
      <p:grpSpPr>
        <a:xfrm>
          <a:off x="0" y="0"/>
          <a:ext cx="0" cy="0"/>
          <a:chOff x="0" y="0"/>
          <a:chExt cx="0" cy="0"/>
        </a:xfrm>
      </p:grpSpPr>
      <p:sp>
        <p:nvSpPr>
          <p:cNvPr id="1538" name="Google Shape;1538;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9" name="Google Shape;153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3"/>
        <p:cNvGrpSpPr/>
        <p:nvPr/>
      </p:nvGrpSpPr>
      <p:grpSpPr>
        <a:xfrm>
          <a:off x="0" y="0"/>
          <a:ext cx="0" cy="0"/>
          <a:chOff x="0" y="0"/>
          <a:chExt cx="0" cy="0"/>
        </a:xfrm>
      </p:grpSpPr>
      <p:sp>
        <p:nvSpPr>
          <p:cNvPr id="1544" name="Google Shape;1544;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5" name="Google Shape;154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9"/>
        <p:cNvGrpSpPr/>
        <p:nvPr/>
      </p:nvGrpSpPr>
      <p:grpSpPr>
        <a:xfrm>
          <a:off x="0" y="0"/>
          <a:ext cx="0" cy="0"/>
          <a:chOff x="0" y="0"/>
          <a:chExt cx="0" cy="0"/>
        </a:xfrm>
      </p:grpSpPr>
      <p:sp>
        <p:nvSpPr>
          <p:cNvPr id="1550" name="Google Shape;155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1" name="Google Shape;1551;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552" name="Google Shape;1552;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5"/>
        <p:cNvGrpSpPr/>
        <p:nvPr/>
      </p:nvGrpSpPr>
      <p:grpSpPr>
        <a:xfrm>
          <a:off x="0" y="0"/>
          <a:ext cx="0" cy="0"/>
          <a:chOff x="0" y="0"/>
          <a:chExt cx="0" cy="0"/>
        </a:xfrm>
      </p:grpSpPr>
      <p:sp>
        <p:nvSpPr>
          <p:cNvPr id="1556" name="Google Shape;1556;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7" name="Google Shape;155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8"/>
        <p:cNvGrpSpPr/>
        <p:nvPr/>
      </p:nvGrpSpPr>
      <p:grpSpPr>
        <a:xfrm>
          <a:off x="0" y="0"/>
          <a:ext cx="0" cy="0"/>
          <a:chOff x="0" y="0"/>
          <a:chExt cx="0" cy="0"/>
        </a:xfrm>
      </p:grpSpPr>
      <p:sp>
        <p:nvSpPr>
          <p:cNvPr id="1569" name="Google Shape;1569;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0" name="Google Shape;1570;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4.jpeg"/><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5.jpe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6.jpe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7.jpeg"/><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6.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9.jpeg"/><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2.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4.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5.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6.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ne panel no bkg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dirty="0"/>
              <a:t>Source:</a:t>
            </a:r>
          </a:p>
          <a:p>
            <a:r>
              <a:rPr lang="en-US" dirty="0"/>
              <a:t>Notes:</a:t>
            </a:r>
          </a:p>
        </p:txBody>
      </p:sp>
      <p:sp>
        <p:nvSpPr>
          <p:cNvPr id="6" name="Content Placeholder 2">
            <a:extLst>
              <a:ext uri="{FF2B5EF4-FFF2-40B4-BE49-F238E27FC236}">
                <a16:creationId xmlns:a16="http://schemas.microsoft.com/office/drawing/2014/main" id="{44069DB7-BD92-42FC-963A-F010D7F460C6}"/>
              </a:ext>
            </a:extLst>
          </p:cNvPr>
          <p:cNvSpPr>
            <a:spLocks noGrp="1"/>
          </p:cNvSpPr>
          <p:nvPr>
            <p:ph idx="1"/>
          </p:nvPr>
        </p:nvSpPr>
        <p:spPr>
          <a:xfrm>
            <a:off x="609600" y="1608083"/>
            <a:ext cx="10962290" cy="45641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3836627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6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519924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Background pattern&#10;&#10;Description automatically generated">
            <a:extLst>
              <a:ext uri="{FF2B5EF4-FFF2-40B4-BE49-F238E27FC236}">
                <a16:creationId xmlns:a16="http://schemas.microsoft.com/office/drawing/2014/main" id="{D97D4CC6-32AD-BCA7-E5DC-806815585B1F}"/>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10673"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273534802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7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3468604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background pattern&#10;&#10;Description automatically generated">
            <a:extLst>
              <a:ext uri="{FF2B5EF4-FFF2-40B4-BE49-F238E27FC236}">
                <a16:creationId xmlns:a16="http://schemas.microsoft.com/office/drawing/2014/main" id="{3011536B-E5C4-A106-C81D-293D994FF16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256609990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653402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dark, lit&#10;&#10;Description automatically generated">
            <a:extLst>
              <a:ext uri="{FF2B5EF4-FFF2-40B4-BE49-F238E27FC236}">
                <a16:creationId xmlns:a16="http://schemas.microsoft.com/office/drawing/2014/main" id="{94B80643-DB53-93CF-0CC8-F5B0CC74C6E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259571970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4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85248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10;&#10;Description automatically generated">
            <a:extLst>
              <a:ext uri="{FF2B5EF4-FFF2-40B4-BE49-F238E27FC236}">
                <a16:creationId xmlns:a16="http://schemas.microsoft.com/office/drawing/2014/main" id="{A41F8DC0-76D0-8840-4794-40095E1485F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277749222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5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52251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A320BF0-2CB7-7307-F4DF-D200AD3CD99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7615719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88084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4591F0AA-87FF-62FE-5D42-09693E23D32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2024</a:t>
            </a:r>
          </a:p>
        </p:txBody>
      </p:sp>
    </p:spTree>
    <p:extLst>
      <p:ext uri="{BB962C8B-B14F-4D97-AF65-F5344CB8AC3E}">
        <p14:creationId xmlns:p14="http://schemas.microsoft.com/office/powerpoint/2010/main" val="391571241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4066508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road, dark&#10;&#10;Description automatically generated">
            <a:extLst>
              <a:ext uri="{FF2B5EF4-FFF2-40B4-BE49-F238E27FC236}">
                <a16:creationId xmlns:a16="http://schemas.microsoft.com/office/drawing/2014/main" id="{8D58678D-5B64-3781-4493-30D95C9EDAB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123195839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4170922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467268DF-0D1B-2D93-A94B-382F22D1D196}"/>
              </a:ext>
            </a:extLst>
          </p:cNvPr>
          <p:cNvSpPr>
            <a:spLocks noGrp="1"/>
          </p:cNvSpPr>
          <p:nvPr>
            <p:ph type="body" sz="quarter" idx="10" hasCustomPrompt="1"/>
          </p:nvPr>
        </p:nvSpPr>
        <p:spPr>
          <a:xfrm>
            <a:off x="1802541" y="2186099"/>
            <a:ext cx="1354138" cy="2730500"/>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5400" b="1" kern="1200" dirty="0">
                <a:solidFill>
                  <a:srgbClr val="000B0B"/>
                </a:solidFill>
                <a:latin typeface="Avenir Next LT Pro" panose="020B0504020202020204" pitchFamily="34" charset="77"/>
                <a:ea typeface="Verdana" panose="020B0604030504040204" pitchFamily="34" charset="0"/>
                <a:cs typeface="Verdana" panose="020B0604030504040204" pitchFamily="34" charset="0"/>
              </a:defRPr>
            </a:lvl1pPr>
          </a:lstStyle>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01</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02</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03</a:t>
            </a:r>
            <a:endParaRPr lang="en-US" sz="16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1A9591AD-199E-A70A-9360-68820C39D0CE}"/>
              </a:ext>
            </a:extLst>
          </p:cNvPr>
          <p:cNvSpPr>
            <a:spLocks noGrp="1"/>
          </p:cNvSpPr>
          <p:nvPr>
            <p:ph type="body" sz="quarter" idx="11" hasCustomPrompt="1"/>
          </p:nvPr>
        </p:nvSpPr>
        <p:spPr>
          <a:xfrm>
            <a:off x="3209681" y="2331426"/>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a:p>
            <a:pPr lvl="0"/>
            <a:endParaRPr lang="en-US" dirty="0"/>
          </a:p>
        </p:txBody>
      </p:sp>
      <p:sp>
        <p:nvSpPr>
          <p:cNvPr id="6" name="Text Placeholder 3">
            <a:extLst>
              <a:ext uri="{FF2B5EF4-FFF2-40B4-BE49-F238E27FC236}">
                <a16:creationId xmlns:a16="http://schemas.microsoft.com/office/drawing/2014/main" id="{7CF9CE85-3705-01D7-81C8-A9AD3674117E}"/>
              </a:ext>
            </a:extLst>
          </p:cNvPr>
          <p:cNvSpPr>
            <a:spLocks noGrp="1"/>
          </p:cNvSpPr>
          <p:nvPr>
            <p:ph type="body" sz="quarter" idx="12" hasCustomPrompt="1"/>
          </p:nvPr>
        </p:nvSpPr>
        <p:spPr>
          <a:xfrm>
            <a:off x="3209681" y="3209931"/>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9" name="Text Placeholder 3">
            <a:extLst>
              <a:ext uri="{FF2B5EF4-FFF2-40B4-BE49-F238E27FC236}">
                <a16:creationId xmlns:a16="http://schemas.microsoft.com/office/drawing/2014/main" id="{582B5B75-0F34-37CE-E770-B421C085D249}"/>
              </a:ext>
            </a:extLst>
          </p:cNvPr>
          <p:cNvSpPr>
            <a:spLocks noGrp="1"/>
          </p:cNvSpPr>
          <p:nvPr>
            <p:ph type="body" sz="quarter" idx="13" hasCustomPrompt="1"/>
          </p:nvPr>
        </p:nvSpPr>
        <p:spPr>
          <a:xfrm>
            <a:off x="3209681" y="4094298"/>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13" name="Text Placeholder 12">
            <a:extLst>
              <a:ext uri="{FF2B5EF4-FFF2-40B4-BE49-F238E27FC236}">
                <a16:creationId xmlns:a16="http://schemas.microsoft.com/office/drawing/2014/main" id="{696ED341-6B69-D776-D498-64B4BD4F4059}"/>
              </a:ext>
            </a:extLst>
          </p:cNvPr>
          <p:cNvSpPr>
            <a:spLocks noGrp="1"/>
          </p:cNvSpPr>
          <p:nvPr>
            <p:ph type="body" sz="quarter" idx="14" hasCustomPrompt="1"/>
          </p:nvPr>
        </p:nvSpPr>
        <p:spPr>
          <a:xfrm>
            <a:off x="1811587" y="1493698"/>
            <a:ext cx="10971942" cy="552450"/>
          </a:xfrm>
        </p:spPr>
        <p:txBody>
          <a:bodyPr>
            <a:noAutofit/>
          </a:bodyPr>
          <a:lstStyle>
            <a:lvl1pPr>
              <a:defRPr sz="2200" b="1"/>
            </a:lvl1pPr>
            <a:lvl5pPr marL="682625" indent="0">
              <a:buNone/>
              <a:defRPr/>
            </a:lvl5pPr>
          </a:lstStyle>
          <a:p>
            <a:pPr lvl="0"/>
            <a:r>
              <a:rPr lang="en-US" dirty="0"/>
              <a:t>For Our Discussion Today</a:t>
            </a:r>
          </a:p>
        </p:txBody>
      </p:sp>
    </p:spTree>
    <p:extLst>
      <p:ext uri="{BB962C8B-B14F-4D97-AF65-F5344CB8AC3E}">
        <p14:creationId xmlns:p14="http://schemas.microsoft.com/office/powerpoint/2010/main" val="3524522927"/>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Divider dark blue bkgd">
    <p:bg>
      <p:bgPr>
        <a:solidFill>
          <a:srgbClr val="071E3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1638199222"/>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Divider blue bkgd">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86333495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dirty="0"/>
              <a:t>Source:</a:t>
            </a:r>
          </a:p>
          <a:p>
            <a:r>
              <a:rPr lang="en-US" dirty="0"/>
              <a:t>Notes:</a:t>
            </a:r>
          </a:p>
        </p:txBody>
      </p:sp>
    </p:spTree>
    <p:extLst>
      <p:ext uri="{BB962C8B-B14F-4D97-AF65-F5344CB8AC3E}">
        <p14:creationId xmlns:p14="http://schemas.microsoft.com/office/powerpoint/2010/main" val="29799129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Divider light blue bkgd">
    <p:bg>
      <p:bgPr>
        <a:solidFill>
          <a:schemeClr val="accent3"/>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385888620"/>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ig Stmnt righ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2724929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2" name="TextBox 1">
            <a:extLst>
              <a:ext uri="{FF2B5EF4-FFF2-40B4-BE49-F238E27FC236}">
                <a16:creationId xmlns:a16="http://schemas.microsoft.com/office/drawing/2014/main" id="{1BA45A60-5D16-E41D-32DF-B6C18EDF4E3C}"/>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2022</a:t>
            </a:r>
          </a:p>
        </p:txBody>
      </p:sp>
    </p:spTree>
    <p:extLst>
      <p:ext uri="{BB962C8B-B14F-4D97-AF65-F5344CB8AC3E}">
        <p14:creationId xmlns:p14="http://schemas.microsoft.com/office/powerpoint/2010/main" val="2064868893"/>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ig Stmnt righ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343396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2" name="TextBox 1">
            <a:extLst>
              <a:ext uri="{FF2B5EF4-FFF2-40B4-BE49-F238E27FC236}">
                <a16:creationId xmlns:a16="http://schemas.microsoft.com/office/drawing/2014/main" id="{3252A3CD-9F27-5AE1-225C-3361E5B5BB61}"/>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2022</a:t>
            </a:r>
          </a:p>
        </p:txBody>
      </p:sp>
    </p:spTree>
    <p:extLst>
      <p:ext uri="{BB962C8B-B14F-4D97-AF65-F5344CB8AC3E}">
        <p14:creationId xmlns:p14="http://schemas.microsoft.com/office/powerpoint/2010/main" val="1428803750"/>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ig Stmnt lef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500299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10" name="Picture 9" descr="A black and white logo&#10;&#10;Description automatically generated with low confidence">
            <a:extLst>
              <a:ext uri="{FF2B5EF4-FFF2-40B4-BE49-F238E27FC236}">
                <a16:creationId xmlns:a16="http://schemas.microsoft.com/office/drawing/2014/main" id="{D46FC3E1-FCFE-4BFC-896E-BE93A86F06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400942"/>
            <a:ext cx="616252" cy="262514"/>
          </a:xfrm>
          <a:prstGeom prst="rect">
            <a:avLst/>
          </a:prstGeom>
        </p:spPr>
      </p:pic>
      <p:sp>
        <p:nvSpPr>
          <p:cNvPr id="2" name="TextBox 1">
            <a:extLst>
              <a:ext uri="{FF2B5EF4-FFF2-40B4-BE49-F238E27FC236}">
                <a16:creationId xmlns:a16="http://schemas.microsoft.com/office/drawing/2014/main" id="{B7BF1FFD-372D-1C59-527C-57A4B18E07F8}"/>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2022</a:t>
            </a:r>
          </a:p>
        </p:txBody>
      </p:sp>
    </p:spTree>
    <p:extLst>
      <p:ext uri="{BB962C8B-B14F-4D97-AF65-F5344CB8AC3E}">
        <p14:creationId xmlns:p14="http://schemas.microsoft.com/office/powerpoint/2010/main" val="506635170"/>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ig Stmnt lef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78022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9" name="Picture 8" descr="A black and white logo&#10;&#10;Description automatically generated with low confidence">
            <a:extLst>
              <a:ext uri="{FF2B5EF4-FFF2-40B4-BE49-F238E27FC236}">
                <a16:creationId xmlns:a16="http://schemas.microsoft.com/office/drawing/2014/main" id="{8E76424F-251D-91B3-502B-FFA88D29D54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396759"/>
            <a:ext cx="616252" cy="262514"/>
          </a:xfrm>
          <a:prstGeom prst="rect">
            <a:avLst/>
          </a:prstGeom>
        </p:spPr>
      </p:pic>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sp>
        <p:nvSpPr>
          <p:cNvPr id="2" name="TextBox 1">
            <a:extLst>
              <a:ext uri="{FF2B5EF4-FFF2-40B4-BE49-F238E27FC236}">
                <a16:creationId xmlns:a16="http://schemas.microsoft.com/office/drawing/2014/main" id="{B3C5A66D-ACCA-FCA5-BB7A-6090A9490304}"/>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2022</a:t>
            </a:r>
          </a:p>
        </p:txBody>
      </p:sp>
    </p:spTree>
    <p:extLst>
      <p:ext uri="{BB962C8B-B14F-4D97-AF65-F5344CB8AC3E}">
        <p14:creationId xmlns:p14="http://schemas.microsoft.com/office/powerpoint/2010/main" val="261340956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ase Stud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233018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8839200" y="3"/>
            <a:ext cx="3352800"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9343697" y="1608083"/>
            <a:ext cx="2238704"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730469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Case Study</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396759"/>
            <a:ext cx="620111" cy="262514"/>
          </a:xfrm>
          <a:prstGeom prst="rect">
            <a:avLst/>
          </a:prstGeom>
        </p:spPr>
      </p:pic>
      <p:sp>
        <p:nvSpPr>
          <p:cNvPr id="7" name="TextBox 6">
            <a:extLst>
              <a:ext uri="{FF2B5EF4-FFF2-40B4-BE49-F238E27FC236}">
                <a16:creationId xmlns:a16="http://schemas.microsoft.com/office/drawing/2014/main" id="{23EBAC9E-9340-B35E-11EE-6AB60D024A56}"/>
              </a:ext>
            </a:extLst>
          </p:cNvPr>
          <p:cNvSpPr txBox="1"/>
          <p:nvPr/>
        </p:nvSpPr>
        <p:spPr>
          <a:xfrm>
            <a:off x="11267590" y="6447969"/>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3" name="TextBox 2">
            <a:extLst>
              <a:ext uri="{FF2B5EF4-FFF2-40B4-BE49-F238E27FC236}">
                <a16:creationId xmlns:a16="http://schemas.microsoft.com/office/drawing/2014/main" id="{4E66CF8F-5A50-7E72-6C38-E2CAFD8EE8C3}"/>
              </a:ext>
            </a:extLst>
          </p:cNvPr>
          <p:cNvSpPr txBox="1"/>
          <p:nvPr/>
        </p:nvSpPr>
        <p:spPr>
          <a:xfrm>
            <a:off x="620110" y="6709205"/>
            <a:ext cx="4715158" cy="92333"/>
          </a:xfrm>
          <a:prstGeom prst="rect">
            <a:avLst/>
          </a:prstGeom>
          <a:noFill/>
        </p:spPr>
        <p:txBody>
          <a:bodyPr wrap="square" lIns="0" tIns="0" rIns="0" bIns="0" rtlCol="0">
            <a:spAutoFit/>
          </a:bodyPr>
          <a:lstStyle/>
          <a:p>
            <a:pPr algn="l"/>
            <a:r>
              <a:rPr lang="en-US" sz="600" dirty="0">
                <a:solidFill>
                  <a:srgbClr val="A0A0A0"/>
                </a:solidFill>
              </a:rPr>
              <a:t>Includes content supplied by Sales Benchmark Index; Copyright © Sales Benchmark Index, 2022</a:t>
            </a:r>
          </a:p>
        </p:txBody>
      </p:sp>
    </p:spTree>
    <p:extLst>
      <p:ext uri="{BB962C8B-B14F-4D97-AF65-F5344CB8AC3E}">
        <p14:creationId xmlns:p14="http://schemas.microsoft.com/office/powerpoint/2010/main" val="800895733"/>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Cover Page">
  <p:cSld name="1_Cover Page">
    <p:spTree>
      <p:nvGrpSpPr>
        <p:cNvPr id="1" name="Shape 18"/>
        <p:cNvGrpSpPr/>
        <p:nvPr/>
      </p:nvGrpSpPr>
      <p:grpSpPr>
        <a:xfrm>
          <a:off x="0" y="0"/>
          <a:ext cx="0" cy="0"/>
          <a:chOff x="0" y="0"/>
          <a:chExt cx="0" cy="0"/>
        </a:xfrm>
      </p:grpSpPr>
      <p:sp>
        <p:nvSpPr>
          <p:cNvPr id="21" name="Google Shape;21;p50"/>
          <p:cNvSpPr txBox="1">
            <a:spLocks noGrp="1"/>
          </p:cNvSpPr>
          <p:nvPr>
            <p:ph type="title"/>
          </p:nvPr>
        </p:nvSpPr>
        <p:spPr>
          <a:xfrm>
            <a:off x="984421" y="2182619"/>
            <a:ext cx="10647104" cy="1872900"/>
          </a:xfrm>
          <a:prstGeom prst="rect">
            <a:avLst/>
          </a:prstGeom>
          <a:noFill/>
          <a:ln>
            <a:noFill/>
          </a:ln>
        </p:spPr>
        <p:txBody>
          <a:bodyPr spcFirstLastPara="1" wrap="square" lIns="91425" tIns="45700" rIns="91425" bIns="45700" anchor="ctr" anchorCtr="0">
            <a:noAutofit/>
          </a:bodyPr>
          <a:lstStyle>
            <a:lvl1pPr marR="0" lvl="0" algn="l" rtl="0">
              <a:lnSpc>
                <a:spcPct val="8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50"/>
          <p:cNvSpPr txBox="1">
            <a:spLocks noGrp="1"/>
          </p:cNvSpPr>
          <p:nvPr>
            <p:ph type="body" idx="1"/>
          </p:nvPr>
        </p:nvSpPr>
        <p:spPr>
          <a:xfrm>
            <a:off x="1012848" y="4231138"/>
            <a:ext cx="10647104" cy="3190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1pPr>
            <a:lvl2pPr marL="914400" marR="0" lvl="1" indent="-228600" algn="ctr"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604787983"/>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Divider">
  <p:cSld name="Section Divider">
    <p:spTree>
      <p:nvGrpSpPr>
        <p:cNvPr id="1" name="Shape 29"/>
        <p:cNvGrpSpPr/>
        <p:nvPr/>
      </p:nvGrpSpPr>
      <p:grpSpPr>
        <a:xfrm>
          <a:off x="0" y="0"/>
          <a:ext cx="0" cy="0"/>
          <a:chOff x="0" y="0"/>
          <a:chExt cx="0" cy="0"/>
        </a:xfrm>
      </p:grpSpPr>
      <p:sp>
        <p:nvSpPr>
          <p:cNvPr id="35" name="Google Shape;35;p52"/>
          <p:cNvSpPr txBox="1">
            <a:spLocks noGrp="1"/>
          </p:cNvSpPr>
          <p:nvPr>
            <p:ph type="body" idx="1"/>
          </p:nvPr>
        </p:nvSpPr>
        <p:spPr>
          <a:xfrm>
            <a:off x="4924425" y="2547036"/>
            <a:ext cx="2343150" cy="3139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1pPr>
            <a:lvl2pPr marL="914400" marR="0" lvl="1" indent="-330200" algn="l" rtl="0">
              <a:lnSpc>
                <a:spcPct val="90000"/>
              </a:lnSpc>
              <a:spcBef>
                <a:spcPts val="500"/>
              </a:spcBef>
              <a:spcAft>
                <a:spcPts val="0"/>
              </a:spcAft>
              <a:buClr>
                <a:schemeClr val="dk1"/>
              </a:buClr>
              <a:buSzPts val="1600"/>
              <a:buFont typeface="Arial"/>
              <a:buChar char="•"/>
              <a:defRPr sz="1600" b="1" i="0" u="none" strike="noStrike" cap="none">
                <a:solidFill>
                  <a:schemeClr val="dk1"/>
                </a:solidFill>
                <a:latin typeface="Arial"/>
                <a:ea typeface="Arial"/>
                <a:cs typeface="Arial"/>
                <a:sym typeface="Arial"/>
              </a:defRPr>
            </a:lvl2pPr>
            <a:lvl3pPr marL="1371600" marR="0" lvl="2" indent="-330200" algn="l" rtl="0">
              <a:lnSpc>
                <a:spcPct val="90000"/>
              </a:lnSpc>
              <a:spcBef>
                <a:spcPts val="500"/>
              </a:spcBef>
              <a:spcAft>
                <a:spcPts val="0"/>
              </a:spcAft>
              <a:buClr>
                <a:schemeClr val="dk1"/>
              </a:buClr>
              <a:buSzPts val="1600"/>
              <a:buFont typeface="Arial"/>
              <a:buChar char="•"/>
              <a:defRPr sz="1600" b="1" i="0" u="none" strike="noStrike" cap="none">
                <a:solidFill>
                  <a:schemeClr val="dk1"/>
                </a:solidFill>
                <a:latin typeface="Arial"/>
                <a:ea typeface="Arial"/>
                <a:cs typeface="Arial"/>
                <a:sym typeface="Arial"/>
              </a:defRPr>
            </a:lvl3pPr>
            <a:lvl4pPr marL="1828800" marR="0" lvl="3" indent="-330200" algn="l" rtl="0">
              <a:lnSpc>
                <a:spcPct val="90000"/>
              </a:lnSpc>
              <a:spcBef>
                <a:spcPts val="500"/>
              </a:spcBef>
              <a:spcAft>
                <a:spcPts val="0"/>
              </a:spcAft>
              <a:buClr>
                <a:schemeClr val="dk1"/>
              </a:buClr>
              <a:buSzPts val="1600"/>
              <a:buFont typeface="Arial"/>
              <a:buChar char="•"/>
              <a:defRPr sz="1600" b="1" i="0" u="none" strike="noStrike" cap="none">
                <a:solidFill>
                  <a:schemeClr val="dk1"/>
                </a:solidFill>
                <a:latin typeface="Arial"/>
                <a:ea typeface="Arial"/>
                <a:cs typeface="Arial"/>
                <a:sym typeface="Arial"/>
              </a:defRPr>
            </a:lvl4pPr>
            <a:lvl5pPr marL="2286000" marR="0" lvl="4" indent="-330200" algn="l" rtl="0">
              <a:lnSpc>
                <a:spcPct val="90000"/>
              </a:lnSpc>
              <a:spcBef>
                <a:spcPts val="500"/>
              </a:spcBef>
              <a:spcAft>
                <a:spcPts val="0"/>
              </a:spcAft>
              <a:buClr>
                <a:schemeClr val="dk1"/>
              </a:buClr>
              <a:buSzPts val="1600"/>
              <a:buFont typeface="Arial"/>
              <a:buChar char="•"/>
              <a:defRPr sz="1600" b="1"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776833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upertitle + Header">
  <p:cSld name="Supertitle + Header">
    <p:spTree>
      <p:nvGrpSpPr>
        <p:cNvPr id="1" name="Shape 375"/>
        <p:cNvGrpSpPr/>
        <p:nvPr/>
      </p:nvGrpSpPr>
      <p:grpSpPr>
        <a:xfrm>
          <a:off x="0" y="0"/>
          <a:ext cx="0" cy="0"/>
          <a:chOff x="0" y="0"/>
          <a:chExt cx="0" cy="0"/>
        </a:xfrm>
      </p:grpSpPr>
      <p:sp>
        <p:nvSpPr>
          <p:cNvPr id="383" name="Google Shape;383;p93"/>
          <p:cNvSpPr txBox="1">
            <a:spLocks noGrp="1"/>
          </p:cNvSpPr>
          <p:nvPr>
            <p:ph type="title"/>
          </p:nvPr>
        </p:nvSpPr>
        <p:spPr>
          <a:xfrm>
            <a:off x="1149069" y="0"/>
            <a:ext cx="11042931" cy="1099457"/>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2"/>
              </a:buClr>
              <a:buSzPts val="2400"/>
              <a:buFont typeface="Arial"/>
              <a:buNone/>
              <a:defRPr sz="2400" b="1"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16469834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amp; Callout">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599" y="1681163"/>
            <a:ext cx="7315199"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7315199"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014818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panel no bkg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48D1AD9-A85C-CC9C-2379-A294B91BF48E}"/>
              </a:ext>
            </a:extLst>
          </p:cNvPr>
          <p:cNvGraphicFramePr>
            <a:graphicFrameLocks noChangeAspect="1"/>
          </p:cNvGraphicFramePr>
          <p:nvPr>
            <p:custDataLst>
              <p:tags r:id="rId1"/>
            </p:custDataLst>
            <p:extLst>
              <p:ext uri="{D42A27DB-BD31-4B8C-83A1-F6EECF244321}">
                <p14:modId xmlns:p14="http://schemas.microsoft.com/office/powerpoint/2010/main" val="3242157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9" name="Object 8" hidden="1">
                        <a:extLst>
                          <a:ext uri="{FF2B5EF4-FFF2-40B4-BE49-F238E27FC236}">
                            <a16:creationId xmlns:a16="http://schemas.microsoft.com/office/drawing/2014/main" id="{F48D1AD9-A85C-CC9C-2379-A294B91BF4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8541"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518212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3CF7D59-AB3D-3F5F-F8BE-608E38ACA203}"/>
              </a:ext>
            </a:extLst>
          </p:cNvPr>
          <p:cNvSpPr>
            <a:spLocks noGrp="1"/>
          </p:cNvSpPr>
          <p:nvPr>
            <p:ph type="body" sz="quarter" idx="3"/>
          </p:nvPr>
        </p:nvSpPr>
        <p:spPr>
          <a:xfrm>
            <a:off x="6400270"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34B5B5-E169-82B3-4823-63269CF0A0C9}"/>
              </a:ext>
            </a:extLst>
          </p:cNvPr>
          <p:cNvSpPr>
            <a:spLocks noGrp="1"/>
          </p:cNvSpPr>
          <p:nvPr>
            <p:ph sz="quarter" idx="4"/>
          </p:nvPr>
        </p:nvSpPr>
        <p:spPr>
          <a:xfrm>
            <a:off x="640027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Tree>
    <p:extLst>
      <p:ext uri="{BB962C8B-B14F-4D97-AF65-F5344CB8AC3E}">
        <p14:creationId xmlns:p14="http://schemas.microsoft.com/office/powerpoint/2010/main" val="74141730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panel no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600"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600"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B3D2EAEA-4A1A-4BD0-AAA4-E823F3352FAE}"/>
              </a:ext>
            </a:extLst>
          </p:cNvPr>
          <p:cNvSpPr>
            <a:spLocks noGrp="1"/>
          </p:cNvSpPr>
          <p:nvPr>
            <p:ph type="body" idx="15"/>
          </p:nvPr>
        </p:nvSpPr>
        <p:spPr>
          <a:xfrm>
            <a:off x="4455562"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F1A95F98-B444-45B3-B26F-E3A566F5AD24}"/>
              </a:ext>
            </a:extLst>
          </p:cNvPr>
          <p:cNvSpPr>
            <a:spLocks noGrp="1"/>
          </p:cNvSpPr>
          <p:nvPr>
            <p:ph sz="half" idx="16"/>
          </p:nvPr>
        </p:nvSpPr>
        <p:spPr>
          <a:xfrm>
            <a:off x="4455562"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6239503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our panel small text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21930459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20110"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20110" y="2510632"/>
            <a:ext cx="2564585"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4" name="Text Placeholder 2">
            <a:extLst>
              <a:ext uri="{FF2B5EF4-FFF2-40B4-BE49-F238E27FC236}">
                <a16:creationId xmlns:a16="http://schemas.microsoft.com/office/drawing/2014/main" id="{C178CED2-08EF-4CF6-A179-4392DD351445}"/>
              </a:ext>
            </a:extLst>
          </p:cNvPr>
          <p:cNvSpPr>
            <a:spLocks noGrp="1"/>
          </p:cNvSpPr>
          <p:nvPr>
            <p:ph type="body" idx="15"/>
          </p:nvPr>
        </p:nvSpPr>
        <p:spPr>
          <a:xfrm>
            <a:off x="3386316"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3">
            <a:extLst>
              <a:ext uri="{FF2B5EF4-FFF2-40B4-BE49-F238E27FC236}">
                <a16:creationId xmlns:a16="http://schemas.microsoft.com/office/drawing/2014/main" id="{CB1AC188-4440-4EA7-A8C4-FD8FE5FF5D07}"/>
              </a:ext>
            </a:extLst>
          </p:cNvPr>
          <p:cNvSpPr>
            <a:spLocks noGrp="1"/>
          </p:cNvSpPr>
          <p:nvPr>
            <p:ph sz="half" idx="16"/>
          </p:nvPr>
        </p:nvSpPr>
        <p:spPr>
          <a:xfrm>
            <a:off x="338631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
            <a:extLst>
              <a:ext uri="{FF2B5EF4-FFF2-40B4-BE49-F238E27FC236}">
                <a16:creationId xmlns:a16="http://schemas.microsoft.com/office/drawing/2014/main" id="{EA1EBFA0-4A27-4371-8AF1-C2D421D12632}"/>
              </a:ext>
            </a:extLst>
          </p:cNvPr>
          <p:cNvSpPr>
            <a:spLocks noGrp="1"/>
          </p:cNvSpPr>
          <p:nvPr>
            <p:ph type="body" idx="17"/>
          </p:nvPr>
        </p:nvSpPr>
        <p:spPr>
          <a:xfrm>
            <a:off x="9007306"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Content Placeholder 3">
            <a:extLst>
              <a:ext uri="{FF2B5EF4-FFF2-40B4-BE49-F238E27FC236}">
                <a16:creationId xmlns:a16="http://schemas.microsoft.com/office/drawing/2014/main" id="{78971224-A4C3-4B38-8487-E75903A9B75C}"/>
              </a:ext>
            </a:extLst>
          </p:cNvPr>
          <p:cNvSpPr>
            <a:spLocks noGrp="1"/>
          </p:cNvSpPr>
          <p:nvPr>
            <p:ph sz="half" idx="18"/>
          </p:nvPr>
        </p:nvSpPr>
        <p:spPr>
          <a:xfrm>
            <a:off x="900730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2">
            <a:extLst>
              <a:ext uri="{FF2B5EF4-FFF2-40B4-BE49-F238E27FC236}">
                <a16:creationId xmlns:a16="http://schemas.microsoft.com/office/drawing/2014/main" id="{4F7C2B96-4B20-46A3-A648-DB8B6AEDC023}"/>
              </a:ext>
            </a:extLst>
          </p:cNvPr>
          <p:cNvSpPr>
            <a:spLocks noGrp="1"/>
          </p:cNvSpPr>
          <p:nvPr>
            <p:ph type="body" idx="19"/>
          </p:nvPr>
        </p:nvSpPr>
        <p:spPr>
          <a:xfrm>
            <a:off x="6235423"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Content Placeholder 3">
            <a:extLst>
              <a:ext uri="{FF2B5EF4-FFF2-40B4-BE49-F238E27FC236}">
                <a16:creationId xmlns:a16="http://schemas.microsoft.com/office/drawing/2014/main" id="{0E5215DC-8B13-45E7-AC26-B09A437B5B6E}"/>
              </a:ext>
            </a:extLst>
          </p:cNvPr>
          <p:cNvSpPr>
            <a:spLocks noGrp="1"/>
          </p:cNvSpPr>
          <p:nvPr>
            <p:ph sz="half" idx="20"/>
          </p:nvPr>
        </p:nvSpPr>
        <p:spPr>
          <a:xfrm>
            <a:off x="6241099"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6453930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no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4125029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79" name="Group 78">
            <a:extLst>
              <a:ext uri="{FF2B5EF4-FFF2-40B4-BE49-F238E27FC236}">
                <a16:creationId xmlns:a16="http://schemas.microsoft.com/office/drawing/2014/main" id="{B328026A-8319-44BC-B6B3-8D0A2B5E39A0}"/>
              </a:ext>
            </a:extLst>
          </p:cNvPr>
          <p:cNvGrpSpPr>
            <a:grpSpLocks noChangeAspect="1"/>
          </p:cNvGrpSpPr>
          <p:nvPr/>
        </p:nvGrpSpPr>
        <p:grpSpPr bwMode="gray">
          <a:xfrm>
            <a:off x="702214" y="780933"/>
            <a:ext cx="3494345" cy="745107"/>
            <a:chOff x="611188" y="-279400"/>
            <a:chExt cx="3767138" cy="803275"/>
          </a:xfrm>
        </p:grpSpPr>
        <p:sp>
          <p:nvSpPr>
            <p:cNvPr id="14" name="Freeform 5">
              <a:extLst>
                <a:ext uri="{FF2B5EF4-FFF2-40B4-BE49-F238E27FC236}">
                  <a16:creationId xmlns:a16="http://schemas.microsoft.com/office/drawing/2014/main" id="{AB780836-0EA1-4764-9C48-1217D0B297D1}"/>
                </a:ext>
              </a:extLst>
            </p:cNvPr>
            <p:cNvSpPr>
              <a:spLocks noEditPoints="1"/>
            </p:cNvSpPr>
            <p:nvPr/>
          </p:nvSpPr>
          <p:spPr bwMode="gray">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06E5C381-914B-47AA-AE2B-28A2392478C7}"/>
                </a:ext>
              </a:extLst>
            </p:cNvPr>
            <p:cNvSpPr>
              <a:spLocks/>
            </p:cNvSpPr>
            <p:nvPr/>
          </p:nvSpPr>
          <p:spPr bwMode="gray">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B0DBDE80-DF7D-4696-AE00-4FF472F4B043}"/>
                </a:ext>
              </a:extLst>
            </p:cNvPr>
            <p:cNvSpPr>
              <a:spLocks/>
            </p:cNvSpPr>
            <p:nvPr/>
          </p:nvSpPr>
          <p:spPr bwMode="gray">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EDAEE8C0-239A-4F5F-A01A-65BD5D44AA19}"/>
                </a:ext>
              </a:extLst>
            </p:cNvPr>
            <p:cNvSpPr>
              <a:spLocks noEditPoints="1"/>
            </p:cNvSpPr>
            <p:nvPr/>
          </p:nvSpPr>
          <p:spPr bwMode="gray">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A4E68502-6F50-4E7B-AF1B-50A9EB649BDA}"/>
                </a:ext>
              </a:extLst>
            </p:cNvPr>
            <p:cNvSpPr>
              <a:spLocks/>
            </p:cNvSpPr>
            <p:nvPr/>
          </p:nvSpPr>
          <p:spPr bwMode="gray">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0B294D58-DE2D-4091-BE0A-48E0C4BB11EB}"/>
                </a:ext>
              </a:extLst>
            </p:cNvPr>
            <p:cNvSpPr>
              <a:spLocks/>
            </p:cNvSpPr>
            <p:nvPr/>
          </p:nvSpPr>
          <p:spPr bwMode="gray">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0326E64D-04ED-4ABB-93E4-447EB91A43C8}"/>
                </a:ext>
              </a:extLst>
            </p:cNvPr>
            <p:cNvSpPr>
              <a:spLocks/>
            </p:cNvSpPr>
            <p:nvPr/>
          </p:nvSpPr>
          <p:spPr bwMode="gray">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B424A6A0-9FD6-41E0-A6B5-44DACE49A6D3}"/>
                </a:ext>
              </a:extLst>
            </p:cNvPr>
            <p:cNvSpPr>
              <a:spLocks noEditPoints="1"/>
            </p:cNvSpPr>
            <p:nvPr/>
          </p:nvSpPr>
          <p:spPr bwMode="gray">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0B3F0C38-DC97-4CD1-984E-7572735440BF}"/>
                </a:ext>
              </a:extLst>
            </p:cNvPr>
            <p:cNvSpPr>
              <a:spLocks noEditPoints="1"/>
            </p:cNvSpPr>
            <p:nvPr/>
          </p:nvSpPr>
          <p:spPr bwMode="gray">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6350261F-44E5-4C95-AA87-2DB3FC7643F6}"/>
                </a:ext>
              </a:extLst>
            </p:cNvPr>
            <p:cNvSpPr>
              <a:spLocks/>
            </p:cNvSpPr>
            <p:nvPr/>
          </p:nvSpPr>
          <p:spPr bwMode="gray">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5AB7FC7D-55F6-4FAD-8462-71A4B9753438}"/>
                </a:ext>
              </a:extLst>
            </p:cNvPr>
            <p:cNvSpPr>
              <a:spLocks/>
            </p:cNvSpPr>
            <p:nvPr/>
          </p:nvSpPr>
          <p:spPr bwMode="gray">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7">
              <a:extLst>
                <a:ext uri="{FF2B5EF4-FFF2-40B4-BE49-F238E27FC236}">
                  <a16:creationId xmlns:a16="http://schemas.microsoft.com/office/drawing/2014/main" id="{4BDA452B-8283-4B2A-A8D4-25BB7CF8BAAD}"/>
                </a:ext>
              </a:extLst>
            </p:cNvPr>
            <p:cNvSpPr>
              <a:spLocks noChangeArrowheads="1"/>
            </p:cNvSpPr>
            <p:nvPr/>
          </p:nvSpPr>
          <p:spPr bwMode="gray">
            <a:xfrm>
              <a:off x="1804988" y="438150"/>
              <a:ext cx="11113" cy="619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57C01BEE-E1C7-4682-8761-33473C67DB68}"/>
                </a:ext>
              </a:extLst>
            </p:cNvPr>
            <p:cNvSpPr>
              <a:spLocks/>
            </p:cNvSpPr>
            <p:nvPr/>
          </p:nvSpPr>
          <p:spPr bwMode="gray">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6ADD09EB-6CBD-4B56-B289-F1F1B730C703}"/>
                </a:ext>
              </a:extLst>
            </p:cNvPr>
            <p:cNvSpPr>
              <a:spLocks/>
            </p:cNvSpPr>
            <p:nvPr/>
          </p:nvSpPr>
          <p:spPr bwMode="gray">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A7F46E3E-21DB-440A-836C-161975F96448}"/>
                </a:ext>
              </a:extLst>
            </p:cNvPr>
            <p:cNvSpPr>
              <a:spLocks/>
            </p:cNvSpPr>
            <p:nvPr/>
          </p:nvSpPr>
          <p:spPr bwMode="gray">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05C7460C-2718-41A8-B766-0DB3ABA769E4}"/>
                </a:ext>
              </a:extLst>
            </p:cNvPr>
            <p:cNvSpPr>
              <a:spLocks noEditPoints="1"/>
            </p:cNvSpPr>
            <p:nvPr/>
          </p:nvSpPr>
          <p:spPr bwMode="gray">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2383DB17-5CC3-49DC-A0C6-BE7B8C2DC75A}"/>
                </a:ext>
              </a:extLst>
            </p:cNvPr>
            <p:cNvSpPr>
              <a:spLocks/>
            </p:cNvSpPr>
            <p:nvPr/>
          </p:nvSpPr>
          <p:spPr bwMode="gray">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23">
              <a:extLst>
                <a:ext uri="{FF2B5EF4-FFF2-40B4-BE49-F238E27FC236}">
                  <a16:creationId xmlns:a16="http://schemas.microsoft.com/office/drawing/2014/main" id="{8F9BA604-1770-430B-A304-132F8EA69264}"/>
                </a:ext>
              </a:extLst>
            </p:cNvPr>
            <p:cNvSpPr>
              <a:spLocks noChangeArrowheads="1"/>
            </p:cNvSpPr>
            <p:nvPr/>
          </p:nvSpPr>
          <p:spPr bwMode="gray">
            <a:xfrm>
              <a:off x="1968501" y="-96838"/>
              <a:ext cx="88900" cy="422275"/>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9CA311BE-EAED-478B-98A4-BF498FEC0E8B}"/>
                </a:ext>
              </a:extLst>
            </p:cNvPr>
            <p:cNvSpPr>
              <a:spLocks noEditPoints="1"/>
            </p:cNvSpPr>
            <p:nvPr/>
          </p:nvSpPr>
          <p:spPr bwMode="gray">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3B0E85FD-D0E6-43B5-9382-FF5952C2CFF2}"/>
                </a:ext>
              </a:extLst>
            </p:cNvPr>
            <p:cNvSpPr>
              <a:spLocks/>
            </p:cNvSpPr>
            <p:nvPr/>
          </p:nvSpPr>
          <p:spPr bwMode="gray">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6">
              <a:extLst>
                <a:ext uri="{FF2B5EF4-FFF2-40B4-BE49-F238E27FC236}">
                  <a16:creationId xmlns:a16="http://schemas.microsoft.com/office/drawing/2014/main" id="{5FB98D20-7032-4D26-B1F1-7EA34F0B31E0}"/>
                </a:ext>
              </a:extLst>
            </p:cNvPr>
            <p:cNvSpPr>
              <a:spLocks noEditPoints="1"/>
            </p:cNvSpPr>
            <p:nvPr/>
          </p:nvSpPr>
          <p:spPr bwMode="gray">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7">
              <a:extLst>
                <a:ext uri="{FF2B5EF4-FFF2-40B4-BE49-F238E27FC236}">
                  <a16:creationId xmlns:a16="http://schemas.microsoft.com/office/drawing/2014/main" id="{2E699044-1520-4F88-8A17-6CF62388039A}"/>
                </a:ext>
              </a:extLst>
            </p:cNvPr>
            <p:cNvSpPr>
              <a:spLocks/>
            </p:cNvSpPr>
            <p:nvPr/>
          </p:nvSpPr>
          <p:spPr bwMode="gray">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8">
              <a:extLst>
                <a:ext uri="{FF2B5EF4-FFF2-40B4-BE49-F238E27FC236}">
                  <a16:creationId xmlns:a16="http://schemas.microsoft.com/office/drawing/2014/main" id="{70DF0DD4-928C-48C0-BC35-CF6EED8953B0}"/>
                </a:ext>
              </a:extLst>
            </p:cNvPr>
            <p:cNvSpPr>
              <a:spLocks noEditPoints="1"/>
            </p:cNvSpPr>
            <p:nvPr/>
          </p:nvSpPr>
          <p:spPr bwMode="gray">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
              <a:extLst>
                <a:ext uri="{FF2B5EF4-FFF2-40B4-BE49-F238E27FC236}">
                  <a16:creationId xmlns:a16="http://schemas.microsoft.com/office/drawing/2014/main" id="{B1B76DE3-C2A7-4A83-B953-1F33FCA64DA4}"/>
                </a:ext>
              </a:extLst>
            </p:cNvPr>
            <p:cNvSpPr>
              <a:spLocks/>
            </p:cNvSpPr>
            <p:nvPr/>
          </p:nvSpPr>
          <p:spPr bwMode="gray">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
              <a:extLst>
                <a:ext uri="{FF2B5EF4-FFF2-40B4-BE49-F238E27FC236}">
                  <a16:creationId xmlns:a16="http://schemas.microsoft.com/office/drawing/2014/main" id="{F7EEDA81-C08A-4DC4-8FF5-D29833551AD7}"/>
                </a:ext>
              </a:extLst>
            </p:cNvPr>
            <p:cNvSpPr>
              <a:spLocks noEditPoints="1"/>
            </p:cNvSpPr>
            <p:nvPr/>
          </p:nvSpPr>
          <p:spPr bwMode="gray">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1">
              <a:extLst>
                <a:ext uri="{FF2B5EF4-FFF2-40B4-BE49-F238E27FC236}">
                  <a16:creationId xmlns:a16="http://schemas.microsoft.com/office/drawing/2014/main" id="{74011A3E-5D81-44C1-81C8-0E9C3D1613F8}"/>
                </a:ext>
              </a:extLst>
            </p:cNvPr>
            <p:cNvSpPr>
              <a:spLocks/>
            </p:cNvSpPr>
            <p:nvPr/>
          </p:nvSpPr>
          <p:spPr bwMode="gray">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32">
              <a:extLst>
                <a:ext uri="{FF2B5EF4-FFF2-40B4-BE49-F238E27FC236}">
                  <a16:creationId xmlns:a16="http://schemas.microsoft.com/office/drawing/2014/main" id="{B85124B3-6C21-4594-A9A6-59A2C470C132}"/>
                </a:ext>
              </a:extLst>
            </p:cNvPr>
            <p:cNvSpPr>
              <a:spLocks noChangeArrowheads="1"/>
            </p:cNvSpPr>
            <p:nvPr/>
          </p:nvSpPr>
          <p:spPr bwMode="gray">
            <a:xfrm>
              <a:off x="3219451" y="-31750"/>
              <a:ext cx="17463" cy="1127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
              <a:extLst>
                <a:ext uri="{FF2B5EF4-FFF2-40B4-BE49-F238E27FC236}">
                  <a16:creationId xmlns:a16="http://schemas.microsoft.com/office/drawing/2014/main" id="{0C47C8D2-EDBD-422C-BAD0-54C40A72FBDD}"/>
                </a:ext>
              </a:extLst>
            </p:cNvPr>
            <p:cNvSpPr>
              <a:spLocks/>
            </p:cNvSpPr>
            <p:nvPr/>
          </p:nvSpPr>
          <p:spPr bwMode="gray">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4">
              <a:extLst>
                <a:ext uri="{FF2B5EF4-FFF2-40B4-BE49-F238E27FC236}">
                  <a16:creationId xmlns:a16="http://schemas.microsoft.com/office/drawing/2014/main" id="{A40CB4FE-CD15-4C2F-9494-477D01BCD623}"/>
                </a:ext>
              </a:extLst>
            </p:cNvPr>
            <p:cNvSpPr>
              <a:spLocks/>
            </p:cNvSpPr>
            <p:nvPr/>
          </p:nvSpPr>
          <p:spPr bwMode="gray">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5">
              <a:extLst>
                <a:ext uri="{FF2B5EF4-FFF2-40B4-BE49-F238E27FC236}">
                  <a16:creationId xmlns:a16="http://schemas.microsoft.com/office/drawing/2014/main" id="{8578F2B6-A484-465A-8C41-7F0832C6D5DA}"/>
                </a:ext>
              </a:extLst>
            </p:cNvPr>
            <p:cNvSpPr>
              <a:spLocks noEditPoints="1"/>
            </p:cNvSpPr>
            <p:nvPr/>
          </p:nvSpPr>
          <p:spPr bwMode="gray">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6">
              <a:extLst>
                <a:ext uri="{FF2B5EF4-FFF2-40B4-BE49-F238E27FC236}">
                  <a16:creationId xmlns:a16="http://schemas.microsoft.com/office/drawing/2014/main" id="{BA0B863B-99FA-4614-A890-EF612AA0C023}"/>
                </a:ext>
              </a:extLst>
            </p:cNvPr>
            <p:cNvSpPr>
              <a:spLocks noEditPoints="1"/>
            </p:cNvSpPr>
            <p:nvPr/>
          </p:nvSpPr>
          <p:spPr bwMode="gray">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7">
              <a:extLst>
                <a:ext uri="{FF2B5EF4-FFF2-40B4-BE49-F238E27FC236}">
                  <a16:creationId xmlns:a16="http://schemas.microsoft.com/office/drawing/2014/main" id="{8BF3FDF6-9666-4930-96E4-BC4E609DB24D}"/>
                </a:ext>
              </a:extLst>
            </p:cNvPr>
            <p:cNvSpPr>
              <a:spLocks/>
            </p:cNvSpPr>
            <p:nvPr/>
          </p:nvSpPr>
          <p:spPr bwMode="gray">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8">
              <a:extLst>
                <a:ext uri="{FF2B5EF4-FFF2-40B4-BE49-F238E27FC236}">
                  <a16:creationId xmlns:a16="http://schemas.microsoft.com/office/drawing/2014/main" id="{097DB741-0174-4445-ACF0-2E111BD10440}"/>
                </a:ext>
              </a:extLst>
            </p:cNvPr>
            <p:cNvSpPr>
              <a:spLocks/>
            </p:cNvSpPr>
            <p:nvPr/>
          </p:nvSpPr>
          <p:spPr bwMode="gray">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9">
              <a:extLst>
                <a:ext uri="{FF2B5EF4-FFF2-40B4-BE49-F238E27FC236}">
                  <a16:creationId xmlns:a16="http://schemas.microsoft.com/office/drawing/2014/main" id="{5339DFA6-7C0F-49F2-B455-8F6C2763AFB1}"/>
                </a:ext>
              </a:extLst>
            </p:cNvPr>
            <p:cNvSpPr>
              <a:spLocks/>
            </p:cNvSpPr>
            <p:nvPr/>
          </p:nvSpPr>
          <p:spPr bwMode="gray">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0">
              <a:extLst>
                <a:ext uri="{FF2B5EF4-FFF2-40B4-BE49-F238E27FC236}">
                  <a16:creationId xmlns:a16="http://schemas.microsoft.com/office/drawing/2014/main" id="{0EB02563-F1E0-4B91-8A08-45117DF2EC99}"/>
                </a:ext>
              </a:extLst>
            </p:cNvPr>
            <p:cNvSpPr>
              <a:spLocks noEditPoints="1"/>
            </p:cNvSpPr>
            <p:nvPr/>
          </p:nvSpPr>
          <p:spPr bwMode="gray">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906C1324-2438-4CB8-B14E-FFDF0537B305}"/>
                </a:ext>
              </a:extLst>
            </p:cNvPr>
            <p:cNvSpPr>
              <a:spLocks noEditPoints="1"/>
            </p:cNvSpPr>
            <p:nvPr/>
          </p:nvSpPr>
          <p:spPr bwMode="gray">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42">
              <a:extLst>
                <a:ext uri="{FF2B5EF4-FFF2-40B4-BE49-F238E27FC236}">
                  <a16:creationId xmlns:a16="http://schemas.microsoft.com/office/drawing/2014/main" id="{BEAF57B2-015F-40B8-AF84-515E59FF7B13}"/>
                </a:ext>
              </a:extLst>
            </p:cNvPr>
            <p:cNvSpPr>
              <a:spLocks noChangeArrowheads="1"/>
            </p:cNvSpPr>
            <p:nvPr/>
          </p:nvSpPr>
          <p:spPr bwMode="gray">
            <a:xfrm>
              <a:off x="2697163" y="153988"/>
              <a:ext cx="15875" cy="115888"/>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3">
              <a:extLst>
                <a:ext uri="{FF2B5EF4-FFF2-40B4-BE49-F238E27FC236}">
                  <a16:creationId xmlns:a16="http://schemas.microsoft.com/office/drawing/2014/main" id="{CF6638C6-5E94-43FF-B8CB-2E4C6C897571}"/>
                </a:ext>
              </a:extLst>
            </p:cNvPr>
            <p:cNvSpPr>
              <a:spLocks noEditPoints="1"/>
            </p:cNvSpPr>
            <p:nvPr/>
          </p:nvSpPr>
          <p:spPr bwMode="gray">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4">
              <a:extLst>
                <a:ext uri="{FF2B5EF4-FFF2-40B4-BE49-F238E27FC236}">
                  <a16:creationId xmlns:a16="http://schemas.microsoft.com/office/drawing/2014/main" id="{E43F4615-1DA6-4F95-A77B-12A91752972F}"/>
                </a:ext>
              </a:extLst>
            </p:cNvPr>
            <p:cNvSpPr>
              <a:spLocks/>
            </p:cNvSpPr>
            <p:nvPr/>
          </p:nvSpPr>
          <p:spPr bwMode="gray">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5">
              <a:extLst>
                <a:ext uri="{FF2B5EF4-FFF2-40B4-BE49-F238E27FC236}">
                  <a16:creationId xmlns:a16="http://schemas.microsoft.com/office/drawing/2014/main" id="{A31BF1F7-BE07-47E9-94AB-5CCD46FF8A3F}"/>
                </a:ext>
              </a:extLst>
            </p:cNvPr>
            <p:cNvSpPr>
              <a:spLocks noEditPoints="1"/>
            </p:cNvSpPr>
            <p:nvPr/>
          </p:nvSpPr>
          <p:spPr bwMode="gray">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6">
              <a:extLst>
                <a:ext uri="{FF2B5EF4-FFF2-40B4-BE49-F238E27FC236}">
                  <a16:creationId xmlns:a16="http://schemas.microsoft.com/office/drawing/2014/main" id="{3A22ADA2-4714-4C31-B6E5-7A6DE6B2A6E3}"/>
                </a:ext>
              </a:extLst>
            </p:cNvPr>
            <p:cNvSpPr>
              <a:spLocks/>
            </p:cNvSpPr>
            <p:nvPr/>
          </p:nvSpPr>
          <p:spPr bwMode="gray">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7">
              <a:extLst>
                <a:ext uri="{FF2B5EF4-FFF2-40B4-BE49-F238E27FC236}">
                  <a16:creationId xmlns:a16="http://schemas.microsoft.com/office/drawing/2014/main" id="{C31B1364-FEB4-4067-808C-3AB6A9DBEC06}"/>
                </a:ext>
              </a:extLst>
            </p:cNvPr>
            <p:cNvSpPr>
              <a:spLocks noEditPoints="1"/>
            </p:cNvSpPr>
            <p:nvPr/>
          </p:nvSpPr>
          <p:spPr bwMode="gray">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8">
              <a:extLst>
                <a:ext uri="{FF2B5EF4-FFF2-40B4-BE49-F238E27FC236}">
                  <a16:creationId xmlns:a16="http://schemas.microsoft.com/office/drawing/2014/main" id="{0058F51C-6920-4633-BD74-B7B7F9115418}"/>
                </a:ext>
              </a:extLst>
            </p:cNvPr>
            <p:cNvSpPr>
              <a:spLocks noEditPoints="1"/>
            </p:cNvSpPr>
            <p:nvPr/>
          </p:nvSpPr>
          <p:spPr bwMode="gray">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9">
              <a:extLst>
                <a:ext uri="{FF2B5EF4-FFF2-40B4-BE49-F238E27FC236}">
                  <a16:creationId xmlns:a16="http://schemas.microsoft.com/office/drawing/2014/main" id="{0E426658-42CE-4CFA-9C79-3A40251C8AD6}"/>
                </a:ext>
              </a:extLst>
            </p:cNvPr>
            <p:cNvSpPr>
              <a:spLocks/>
            </p:cNvSpPr>
            <p:nvPr/>
          </p:nvSpPr>
          <p:spPr bwMode="gray">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0">
              <a:extLst>
                <a:ext uri="{FF2B5EF4-FFF2-40B4-BE49-F238E27FC236}">
                  <a16:creationId xmlns:a16="http://schemas.microsoft.com/office/drawing/2014/main" id="{8B1D0F47-BA80-466B-890A-7AFAA099276F}"/>
                </a:ext>
              </a:extLst>
            </p:cNvPr>
            <p:cNvSpPr>
              <a:spLocks/>
            </p:cNvSpPr>
            <p:nvPr/>
          </p:nvSpPr>
          <p:spPr bwMode="gray">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1">
              <a:extLst>
                <a:ext uri="{FF2B5EF4-FFF2-40B4-BE49-F238E27FC236}">
                  <a16:creationId xmlns:a16="http://schemas.microsoft.com/office/drawing/2014/main" id="{9CC49CFE-C30A-45D7-9150-7EE856DA7C2E}"/>
                </a:ext>
              </a:extLst>
            </p:cNvPr>
            <p:cNvSpPr>
              <a:spLocks noEditPoints="1"/>
            </p:cNvSpPr>
            <p:nvPr/>
          </p:nvSpPr>
          <p:spPr bwMode="gray">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2">
              <a:extLst>
                <a:ext uri="{FF2B5EF4-FFF2-40B4-BE49-F238E27FC236}">
                  <a16:creationId xmlns:a16="http://schemas.microsoft.com/office/drawing/2014/main" id="{A40FE52E-7390-4224-981F-5B9B6DC75BAE}"/>
                </a:ext>
              </a:extLst>
            </p:cNvPr>
            <p:cNvSpPr>
              <a:spLocks/>
            </p:cNvSpPr>
            <p:nvPr/>
          </p:nvSpPr>
          <p:spPr bwMode="gray">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3">
              <a:extLst>
                <a:ext uri="{FF2B5EF4-FFF2-40B4-BE49-F238E27FC236}">
                  <a16:creationId xmlns:a16="http://schemas.microsoft.com/office/drawing/2014/main" id="{225F0FE3-9380-41E3-A971-A1DC24E451B0}"/>
                </a:ext>
              </a:extLst>
            </p:cNvPr>
            <p:cNvSpPr>
              <a:spLocks/>
            </p:cNvSpPr>
            <p:nvPr/>
          </p:nvSpPr>
          <p:spPr bwMode="gray">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4">
              <a:extLst>
                <a:ext uri="{FF2B5EF4-FFF2-40B4-BE49-F238E27FC236}">
                  <a16:creationId xmlns:a16="http://schemas.microsoft.com/office/drawing/2014/main" id="{6AA00411-4F40-4847-97A9-4AB47DD95393}"/>
                </a:ext>
              </a:extLst>
            </p:cNvPr>
            <p:cNvSpPr>
              <a:spLocks/>
            </p:cNvSpPr>
            <p:nvPr/>
          </p:nvSpPr>
          <p:spPr bwMode="gray">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5">
              <a:extLst>
                <a:ext uri="{FF2B5EF4-FFF2-40B4-BE49-F238E27FC236}">
                  <a16:creationId xmlns:a16="http://schemas.microsoft.com/office/drawing/2014/main" id="{5C5F2C34-52CC-46A3-8253-9C9F98D87E30}"/>
                </a:ext>
              </a:extLst>
            </p:cNvPr>
            <p:cNvSpPr>
              <a:spLocks noEditPoints="1"/>
            </p:cNvSpPr>
            <p:nvPr/>
          </p:nvSpPr>
          <p:spPr bwMode="gray">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6">
              <a:extLst>
                <a:ext uri="{FF2B5EF4-FFF2-40B4-BE49-F238E27FC236}">
                  <a16:creationId xmlns:a16="http://schemas.microsoft.com/office/drawing/2014/main" id="{F3FA3044-1824-4008-9D96-843FADC68A83}"/>
                </a:ext>
              </a:extLst>
            </p:cNvPr>
            <p:cNvSpPr>
              <a:spLocks noEditPoints="1"/>
            </p:cNvSpPr>
            <p:nvPr/>
          </p:nvSpPr>
          <p:spPr bwMode="gray">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7">
              <a:extLst>
                <a:ext uri="{FF2B5EF4-FFF2-40B4-BE49-F238E27FC236}">
                  <a16:creationId xmlns:a16="http://schemas.microsoft.com/office/drawing/2014/main" id="{741F03E7-CEFB-463E-B41D-FAFD19AFB475}"/>
                </a:ext>
              </a:extLst>
            </p:cNvPr>
            <p:cNvSpPr>
              <a:spLocks/>
            </p:cNvSpPr>
            <p:nvPr/>
          </p:nvSpPr>
          <p:spPr bwMode="gray">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8">
              <a:extLst>
                <a:ext uri="{FF2B5EF4-FFF2-40B4-BE49-F238E27FC236}">
                  <a16:creationId xmlns:a16="http://schemas.microsoft.com/office/drawing/2014/main" id="{72E0C9EC-4353-4470-9B5B-8020BB524814}"/>
                </a:ext>
              </a:extLst>
            </p:cNvPr>
            <p:cNvSpPr>
              <a:spLocks noEditPoints="1"/>
            </p:cNvSpPr>
            <p:nvPr/>
          </p:nvSpPr>
          <p:spPr bwMode="gray">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9">
              <a:extLst>
                <a:ext uri="{FF2B5EF4-FFF2-40B4-BE49-F238E27FC236}">
                  <a16:creationId xmlns:a16="http://schemas.microsoft.com/office/drawing/2014/main" id="{98B83E80-EEA6-4BB3-ABCB-5F9325CBE139}"/>
                </a:ext>
              </a:extLst>
            </p:cNvPr>
            <p:cNvSpPr>
              <a:spLocks noEditPoints="1"/>
            </p:cNvSpPr>
            <p:nvPr/>
          </p:nvSpPr>
          <p:spPr bwMode="gray">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0">
              <a:extLst>
                <a:ext uri="{FF2B5EF4-FFF2-40B4-BE49-F238E27FC236}">
                  <a16:creationId xmlns:a16="http://schemas.microsoft.com/office/drawing/2014/main" id="{FE827C06-4B96-4A16-AD13-91F144096E7D}"/>
                </a:ext>
              </a:extLst>
            </p:cNvPr>
            <p:cNvSpPr>
              <a:spLocks/>
            </p:cNvSpPr>
            <p:nvPr/>
          </p:nvSpPr>
          <p:spPr bwMode="gray">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1">
              <a:extLst>
                <a:ext uri="{FF2B5EF4-FFF2-40B4-BE49-F238E27FC236}">
                  <a16:creationId xmlns:a16="http://schemas.microsoft.com/office/drawing/2014/main" id="{9F5B7148-53F2-4CC5-9B1B-56B74DF15CFB}"/>
                </a:ext>
              </a:extLst>
            </p:cNvPr>
            <p:cNvSpPr>
              <a:spLocks/>
            </p:cNvSpPr>
            <p:nvPr/>
          </p:nvSpPr>
          <p:spPr bwMode="gray">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2">
              <a:extLst>
                <a:ext uri="{FF2B5EF4-FFF2-40B4-BE49-F238E27FC236}">
                  <a16:creationId xmlns:a16="http://schemas.microsoft.com/office/drawing/2014/main" id="{751FCF45-B390-4115-A636-DB10FDE1DE04}"/>
                </a:ext>
              </a:extLst>
            </p:cNvPr>
            <p:cNvSpPr>
              <a:spLocks noEditPoints="1"/>
            </p:cNvSpPr>
            <p:nvPr/>
          </p:nvSpPr>
          <p:spPr bwMode="gray">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63">
              <a:extLst>
                <a:ext uri="{FF2B5EF4-FFF2-40B4-BE49-F238E27FC236}">
                  <a16:creationId xmlns:a16="http://schemas.microsoft.com/office/drawing/2014/main" id="{9059B125-F3A2-430A-99C1-BCE86CFF5F3B}"/>
                </a:ext>
              </a:extLst>
            </p:cNvPr>
            <p:cNvSpPr>
              <a:spLocks noChangeArrowheads="1"/>
            </p:cNvSpPr>
            <p:nvPr/>
          </p:nvSpPr>
          <p:spPr bwMode="gray">
            <a:xfrm>
              <a:off x="2271713" y="-269875"/>
              <a:ext cx="12700" cy="7731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Oval 64">
              <a:extLst>
                <a:ext uri="{FF2B5EF4-FFF2-40B4-BE49-F238E27FC236}">
                  <a16:creationId xmlns:a16="http://schemas.microsoft.com/office/drawing/2014/main" id="{0F2051E8-EAF8-4E49-9A02-D04863AFED3E}"/>
                </a:ext>
              </a:extLst>
            </p:cNvPr>
            <p:cNvSpPr>
              <a:spLocks noChangeArrowheads="1"/>
            </p:cNvSpPr>
            <p:nvPr/>
          </p:nvSpPr>
          <p:spPr bwMode="gray">
            <a:xfrm>
              <a:off x="911226" y="-279400"/>
              <a:ext cx="119063" cy="120650"/>
            </a:xfrm>
            <a:prstGeom prst="ellipse">
              <a:avLst/>
            </a:pr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Oval 65">
              <a:extLst>
                <a:ext uri="{FF2B5EF4-FFF2-40B4-BE49-F238E27FC236}">
                  <a16:creationId xmlns:a16="http://schemas.microsoft.com/office/drawing/2014/main" id="{F222E149-4D3D-46E7-8E15-1380BD4165D9}"/>
                </a:ext>
              </a:extLst>
            </p:cNvPr>
            <p:cNvSpPr>
              <a:spLocks noChangeArrowheads="1"/>
            </p:cNvSpPr>
            <p:nvPr/>
          </p:nvSpPr>
          <p:spPr bwMode="gray">
            <a:xfrm>
              <a:off x="752476" y="-269875"/>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Oval 66">
              <a:extLst>
                <a:ext uri="{FF2B5EF4-FFF2-40B4-BE49-F238E27FC236}">
                  <a16:creationId xmlns:a16="http://schemas.microsoft.com/office/drawing/2014/main" id="{8F12F9D8-1C12-49B1-AEFE-9723C9E81AB9}"/>
                </a:ext>
              </a:extLst>
            </p:cNvPr>
            <p:cNvSpPr>
              <a:spLocks noChangeArrowheads="1"/>
            </p:cNvSpPr>
            <p:nvPr/>
          </p:nvSpPr>
          <p:spPr bwMode="gray">
            <a:xfrm>
              <a:off x="919163" y="-103188"/>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Oval 67">
              <a:extLst>
                <a:ext uri="{FF2B5EF4-FFF2-40B4-BE49-F238E27FC236}">
                  <a16:creationId xmlns:a16="http://schemas.microsoft.com/office/drawing/2014/main" id="{BAA348BF-2B1E-456C-9685-C53DCA4B3830}"/>
                </a:ext>
              </a:extLst>
            </p:cNvPr>
            <p:cNvSpPr>
              <a:spLocks noChangeArrowheads="1"/>
            </p:cNvSpPr>
            <p:nvPr/>
          </p:nvSpPr>
          <p:spPr bwMode="gray">
            <a:xfrm>
              <a:off x="927101" y="53975"/>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Oval 68">
              <a:extLst>
                <a:ext uri="{FF2B5EF4-FFF2-40B4-BE49-F238E27FC236}">
                  <a16:creationId xmlns:a16="http://schemas.microsoft.com/office/drawing/2014/main" id="{41A1F4EA-78D7-4C65-8430-31B1D585F003}"/>
                </a:ext>
              </a:extLst>
            </p:cNvPr>
            <p:cNvSpPr>
              <a:spLocks noChangeArrowheads="1"/>
            </p:cNvSpPr>
            <p:nvPr/>
          </p:nvSpPr>
          <p:spPr bwMode="gray">
            <a:xfrm>
              <a:off x="760413" y="-95250"/>
              <a:ext cx="87313"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Oval 69">
              <a:extLst>
                <a:ext uri="{FF2B5EF4-FFF2-40B4-BE49-F238E27FC236}">
                  <a16:creationId xmlns:a16="http://schemas.microsoft.com/office/drawing/2014/main" id="{421EBBA9-8C4F-4295-8553-30463683964B}"/>
                </a:ext>
              </a:extLst>
            </p:cNvPr>
            <p:cNvSpPr>
              <a:spLocks noChangeArrowheads="1"/>
            </p:cNvSpPr>
            <p:nvPr/>
          </p:nvSpPr>
          <p:spPr bwMode="gray">
            <a:xfrm>
              <a:off x="611188" y="-261938"/>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0" name="Title 1">
            <a:extLst>
              <a:ext uri="{FF2B5EF4-FFF2-40B4-BE49-F238E27FC236}">
                <a16:creationId xmlns:a16="http://schemas.microsoft.com/office/drawing/2014/main" id="{99B2FAE0-6F28-0B07-ABC2-210010161C2C}"/>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tx1"/>
                </a:solidFill>
              </a:defRPr>
            </a:lvl1pPr>
          </a:lstStyle>
          <a:p>
            <a:r>
              <a:rPr lang="en-US"/>
              <a:t>Click to edit Master title style</a:t>
            </a:r>
            <a:endParaRPr lang="en-US" dirty="0"/>
          </a:p>
        </p:txBody>
      </p:sp>
      <p:sp>
        <p:nvSpPr>
          <p:cNvPr id="151" name="Text Placeholder 81">
            <a:extLst>
              <a:ext uri="{FF2B5EF4-FFF2-40B4-BE49-F238E27FC236}">
                <a16:creationId xmlns:a16="http://schemas.microsoft.com/office/drawing/2014/main" id="{AABBBD46-2D94-9A1E-1B0B-4EA66A5B81E5}"/>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tx1"/>
                </a:solidFill>
              </a:defRPr>
            </a:lvl1pPr>
          </a:lstStyle>
          <a:p>
            <a:pPr lvl="0"/>
            <a:r>
              <a:rPr lang="en-US"/>
              <a:t>Click to edit Master text styles</a:t>
            </a:r>
          </a:p>
        </p:txBody>
      </p:sp>
      <p:sp>
        <p:nvSpPr>
          <p:cNvPr id="152" name="Subtitle 2">
            <a:extLst>
              <a:ext uri="{FF2B5EF4-FFF2-40B4-BE49-F238E27FC236}">
                <a16:creationId xmlns:a16="http://schemas.microsoft.com/office/drawing/2014/main" id="{AE1C7A48-0D13-1059-2A8B-9267721FA7D4}"/>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tx1"/>
                </a:solidFill>
              </a:defRPr>
            </a:lvl1pPr>
          </a:lstStyle>
          <a:p>
            <a:pPr lvl="0"/>
            <a:r>
              <a:rPr lang="en-US"/>
              <a:t>Click to edit Master subtitle style</a:t>
            </a:r>
            <a:endParaRPr lang="en-US" dirty="0"/>
          </a:p>
        </p:txBody>
      </p:sp>
      <p:sp>
        <p:nvSpPr>
          <p:cNvPr id="80" name="TextBox 79">
            <a:extLst>
              <a:ext uri="{FF2B5EF4-FFF2-40B4-BE49-F238E27FC236}">
                <a16:creationId xmlns:a16="http://schemas.microsoft.com/office/drawing/2014/main" id="{35FA29A0-C03A-3277-5EF6-1E67883CD46A}"/>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tx1"/>
                </a:solidFill>
              </a:rPr>
              <a:t>Includes content supplied by Sales Benchmark Index; Copyright © Sales Benchmark Index, 2022</a:t>
            </a:r>
          </a:p>
        </p:txBody>
      </p:sp>
    </p:spTree>
    <p:extLst>
      <p:ext uri="{BB962C8B-B14F-4D97-AF65-F5344CB8AC3E}">
        <p14:creationId xmlns:p14="http://schemas.microsoft.com/office/powerpoint/2010/main" val="171818514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311914968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dark blue bckgd">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2CDAAB41-4F5B-0002-62E7-0314002034DE}"/>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145680828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ags" Target="../tags/tag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38E2F1A-B34E-D69C-A57E-330971B04075}"/>
              </a:ext>
            </a:extLst>
          </p:cNvPr>
          <p:cNvGraphicFramePr>
            <a:graphicFrameLocks noChangeAspect="1"/>
          </p:cNvGraphicFramePr>
          <p:nvPr>
            <p:custDataLst>
              <p:tags r:id="rId30"/>
            </p:custDataLst>
            <p:extLst>
              <p:ext uri="{D42A27DB-BD31-4B8C-83A1-F6EECF244321}">
                <p14:modId xmlns:p14="http://schemas.microsoft.com/office/powerpoint/2010/main" val="2183109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1" imgW="410" imgH="409" progId="TCLayout.ActiveDocument.1">
                  <p:embed/>
                </p:oleObj>
              </mc:Choice>
              <mc:Fallback>
                <p:oleObj name="think-cell Slide" r:id="rId31" imgW="410" imgH="409" progId="TCLayout.ActiveDocument.1">
                  <p:embed/>
                  <p:pic>
                    <p:nvPicPr>
                      <p:cNvPr id="9" name="Object 8" hidden="1">
                        <a:extLst>
                          <a:ext uri="{FF2B5EF4-FFF2-40B4-BE49-F238E27FC236}">
                            <a16:creationId xmlns:a16="http://schemas.microsoft.com/office/drawing/2014/main" id="{B38E2F1A-B34E-D69C-A57E-330971B04075}"/>
                          </a:ext>
                        </a:extLst>
                      </p:cNvPr>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A89C0743-AA73-0840-B62D-0DD1135607D8}"/>
              </a:ext>
            </a:extLst>
          </p:cNvPr>
          <p:cNvSpPr>
            <a:spLocks noGrp="1"/>
          </p:cNvSpPr>
          <p:nvPr>
            <p:ph type="title"/>
          </p:nvPr>
        </p:nvSpPr>
        <p:spPr>
          <a:xfrm>
            <a:off x="609600" y="37589"/>
            <a:ext cx="10962290" cy="767853"/>
          </a:xfrm>
          <a:prstGeom prst="rect">
            <a:avLst/>
          </a:prstGeom>
        </p:spPr>
        <p:txBody>
          <a:bodyPr vert="horz" lIns="91440" tIns="0" rIns="9144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B93CF6-2309-4345-AA1D-B104C260F806}"/>
              </a:ext>
            </a:extLst>
          </p:cNvPr>
          <p:cNvSpPr>
            <a:spLocks noGrp="1"/>
          </p:cNvSpPr>
          <p:nvPr>
            <p:ph type="body" idx="1"/>
          </p:nvPr>
        </p:nvSpPr>
        <p:spPr>
          <a:xfrm>
            <a:off x="609600" y="1608083"/>
            <a:ext cx="10962290" cy="45641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528CDE71-B946-DC7D-EEDB-2B57293F9294}"/>
              </a:ext>
            </a:extLst>
          </p:cNvPr>
          <p:cNvCxnSpPr>
            <a:cxnSpLocks/>
          </p:cNvCxnSpPr>
          <p:nvPr/>
        </p:nvCxnSpPr>
        <p:spPr>
          <a:xfrm>
            <a:off x="576393" y="-1905"/>
            <a:ext cx="0" cy="846841"/>
          </a:xfrm>
          <a:prstGeom prst="line">
            <a:avLst/>
          </a:prstGeom>
          <a:ln w="6350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AB39C8-5319-0E6E-2410-4700706DC186}"/>
              </a:ext>
            </a:extLst>
          </p:cNvPr>
          <p:cNvSpPr txBox="1"/>
          <p:nvPr/>
        </p:nvSpPr>
        <p:spPr>
          <a:xfrm>
            <a:off x="11267590" y="6447560"/>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33" name="Picture 32" descr="Logo&#10;&#10;Description automatically generated">
            <a:extLst>
              <a:ext uri="{FF2B5EF4-FFF2-40B4-BE49-F238E27FC236}">
                <a16:creationId xmlns:a16="http://schemas.microsoft.com/office/drawing/2014/main" id="{413FB830-EF07-2827-2E9A-C62AEEB66DF9}"/>
              </a:ext>
            </a:extLst>
          </p:cNvPr>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4" name="Footer Placeholder 3">
            <a:extLst>
              <a:ext uri="{FF2B5EF4-FFF2-40B4-BE49-F238E27FC236}">
                <a16:creationId xmlns:a16="http://schemas.microsoft.com/office/drawing/2014/main" id="{00E893C4-3B90-E1F1-32DC-B0057DB39E54}"/>
              </a:ext>
            </a:extLst>
          </p:cNvPr>
          <p:cNvSpPr>
            <a:spLocks noGrp="1"/>
          </p:cNvSpPr>
          <p:nvPr>
            <p:ph type="ftr" sz="quarter" idx="3"/>
          </p:nvPr>
        </p:nvSpPr>
        <p:spPr>
          <a:xfrm>
            <a:off x="1526308" y="6349636"/>
            <a:ext cx="6398491" cy="365125"/>
          </a:xfrm>
          <a:prstGeom prst="rect">
            <a:avLst/>
          </a:prstGeom>
        </p:spPr>
        <p:txBody>
          <a:bodyPr vert="horz" lIns="91440" tIns="45720" rIns="91440" bIns="45720" rtlCol="0" anchor="ctr"/>
          <a:lstStyle>
            <a:lvl1pPr algn="l">
              <a:defRPr sz="800" i="1">
                <a:solidFill>
                  <a:schemeClr val="tx1"/>
                </a:solidFill>
                <a:latin typeface="+mj-lt"/>
              </a:defRPr>
            </a:lvl1pPr>
          </a:lstStyle>
          <a:p>
            <a:r>
              <a:rPr lang="en-US" dirty="0"/>
              <a:t>Source:</a:t>
            </a:r>
          </a:p>
          <a:p>
            <a:r>
              <a:rPr lang="en-US" dirty="0"/>
              <a:t>Notes:</a:t>
            </a:r>
          </a:p>
        </p:txBody>
      </p:sp>
      <p:sp>
        <p:nvSpPr>
          <p:cNvPr id="5" name="TextBox 4">
            <a:extLst>
              <a:ext uri="{FF2B5EF4-FFF2-40B4-BE49-F238E27FC236}">
                <a16:creationId xmlns:a16="http://schemas.microsoft.com/office/drawing/2014/main" id="{D2F644A6-12F2-3B17-6083-EE09484EBFF5}"/>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390464014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4" r:id="rId27"/>
    <p:sldLayoutId id="2147483715" r:id="rId28"/>
  </p:sldLayoutIdLst>
  <p:hf sldNum="0"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96">
          <p15:clr>
            <a:srgbClr val="F26B43"/>
          </p15:clr>
        </p15:guide>
        <p15:guide id="4" pos="384">
          <p15:clr>
            <a:srgbClr val="F26B43"/>
          </p15:clr>
        </p15:guide>
        <p15:guide id="5"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7"/>
        <p:cNvGrpSpPr/>
        <p:nvPr/>
      </p:nvGrpSpPr>
      <p:grpSpPr>
        <a:xfrm>
          <a:off x="0" y="0"/>
          <a:ext cx="0" cy="0"/>
          <a:chOff x="0" y="0"/>
          <a:chExt cx="0" cy="0"/>
        </a:xfrm>
      </p:grpSpPr>
      <p:sp>
        <p:nvSpPr>
          <p:cNvPr id="1488" name="Google Shape;1488;p29"/>
          <p:cNvSpPr txBox="1">
            <a:spLocks noGrp="1"/>
          </p:cNvSpPr>
          <p:nvPr>
            <p:ph type="ctrTitle"/>
          </p:nvPr>
        </p:nvSpPr>
        <p:spPr/>
        <p:txBody>
          <a:bodyPr spcFirstLastPara="1" lIns="91425" tIns="45700" rIns="91425" bIns="45700" anchor="ctr" anchorCtr="0">
            <a:normAutofit fontScale="90000"/>
          </a:bodyPr>
          <a:lstStyle/>
          <a:p>
            <a:pPr marL="0" lvl="0" indent="0" rtl="0">
              <a:spcBef>
                <a:spcPts val="0"/>
              </a:spcBef>
              <a:spcAft>
                <a:spcPts val="0"/>
              </a:spcAft>
              <a:buClr>
                <a:schemeClr val="dk1"/>
              </a:buClr>
              <a:buSzPts val="4400"/>
              <a:buFont typeface="Arial"/>
              <a:buNone/>
            </a:pPr>
            <a:r>
              <a:rPr lang="en-US" sz="3100" b="1" i="0" u="none" strike="noStrike" cap="none" dirty="0"/>
              <a:t>Account Segmentation Process Guide </a:t>
            </a:r>
            <a:br>
              <a:rPr lang="en-US" sz="2000" b="1" i="0" u="none" strike="noStrike" cap="none" dirty="0"/>
            </a:br>
            <a:endParaRPr lang="en-US" sz="2000" dirty="0"/>
          </a:p>
        </p:txBody>
      </p:sp>
      <p:sp>
        <p:nvSpPr>
          <p:cNvPr id="1495" name="Subtitle 3">
            <a:extLst>
              <a:ext uri="{FF2B5EF4-FFF2-40B4-BE49-F238E27FC236}">
                <a16:creationId xmlns:a16="http://schemas.microsoft.com/office/drawing/2014/main" id="{704159FA-5262-8FF5-28B9-09D7B7BA75F6}"/>
              </a:ext>
            </a:extLst>
          </p:cNvPr>
          <p:cNvSpPr>
            <a:spLocks noGrp="1"/>
          </p:cNvSpPr>
          <p:nvPr>
            <p:ph type="subTitle" idx="1"/>
          </p:nvPr>
        </p:nvSpPr>
        <p:spPr/>
        <p:txBody>
          <a:bodyPr/>
          <a:lstStyle/>
          <a:p>
            <a:r>
              <a:rPr lang="en-US" sz="2400" b="0" i="0" u="none" strike="noStrike" cap="none" dirty="0"/>
              <a:t>A step-by-step guide to completing an account segmentation exercise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0"/>
        <p:cNvGrpSpPr/>
        <p:nvPr/>
      </p:nvGrpSpPr>
      <p:grpSpPr>
        <a:xfrm>
          <a:off x="0" y="0"/>
          <a:ext cx="0" cy="0"/>
          <a:chOff x="0" y="0"/>
          <a:chExt cx="0" cy="0"/>
        </a:xfrm>
      </p:grpSpPr>
      <p:sp>
        <p:nvSpPr>
          <p:cNvPr id="2" name="Rectangle 1">
            <a:extLst>
              <a:ext uri="{FF2B5EF4-FFF2-40B4-BE49-F238E27FC236}">
                <a16:creationId xmlns:a16="http://schemas.microsoft.com/office/drawing/2014/main" id="{436A9F27-6952-E0C5-D473-8C90CEE01A68}"/>
              </a:ext>
            </a:extLst>
          </p:cNvPr>
          <p:cNvSpPr/>
          <p:nvPr/>
        </p:nvSpPr>
        <p:spPr>
          <a:xfrm>
            <a:off x="614362" y="957287"/>
            <a:ext cx="11577638" cy="37362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1" name="Google Shape;1591;p39"/>
          <p:cNvSpPr txBox="1"/>
          <p:nvPr/>
        </p:nvSpPr>
        <p:spPr>
          <a:xfrm>
            <a:off x="926579" y="978476"/>
            <a:ext cx="11272372" cy="31908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D9A800"/>
              </a:buClr>
              <a:buSzPts val="1200"/>
              <a:buFont typeface="Arial"/>
              <a:buNone/>
            </a:pPr>
            <a:r>
              <a:rPr lang="en-US" sz="1600" b="1" i="0" u="none" strike="noStrike" cap="none" dirty="0">
                <a:latin typeface="Avenir Next LT Pro" panose="020B0504020202020204" pitchFamily="34" charset="77"/>
                <a:ea typeface="Arial"/>
                <a:cs typeface="Arial"/>
                <a:sym typeface="Arial"/>
              </a:rPr>
              <a:t>Project team has collected all data and aligned on inputs with executive team</a:t>
            </a:r>
            <a:endParaRPr sz="1600" dirty="0">
              <a:latin typeface="Avenir Next LT Pro" panose="020B0504020202020204" pitchFamily="34" charset="77"/>
            </a:endParaRPr>
          </a:p>
        </p:txBody>
      </p:sp>
      <p:sp>
        <p:nvSpPr>
          <p:cNvPr id="1592" name="Google Shape;1592;p39"/>
          <p:cNvSpPr/>
          <p:nvPr/>
        </p:nvSpPr>
        <p:spPr>
          <a:xfrm>
            <a:off x="4981650" y="1449614"/>
            <a:ext cx="7096049" cy="4875462"/>
          </a:xfrm>
          <a:prstGeom prst="roundRect">
            <a:avLst>
              <a:gd name="adj" fmla="val 1081"/>
            </a:avLst>
          </a:prstGeom>
          <a:solidFill>
            <a:srgbClr val="FFFFFF"/>
          </a:solidFill>
          <a:ln w="9525" cap="flat" cmpd="sng">
            <a:solidFill>
              <a:srgbClr val="E0E3E6"/>
            </a:solidFill>
            <a:prstDash val="solid"/>
            <a:round/>
            <a:headEnd type="none" w="sm" len="sm"/>
            <a:tailEnd type="none" w="sm" len="sm"/>
          </a:ln>
          <a:effectLst>
            <a:outerShdw blurRad="76200" dist="50800" dir="5400000" algn="tl" rotWithShape="0">
              <a:srgbClr val="4E4A48">
                <a:alpha val="3137"/>
              </a:srgbClr>
            </a:outerShdw>
          </a:effectLst>
        </p:spPr>
        <p:txBody>
          <a:bodyPr spcFirstLastPara="1" wrap="square" lIns="274300" tIns="91425" rIns="182875" bIns="0" anchor="t" anchorCtr="0">
            <a:noAutofit/>
          </a:bodyPr>
          <a:lstStyle/>
          <a:p>
            <a:pPr marL="0" marR="0" lvl="0" indent="0" algn="l" rtl="0">
              <a:lnSpc>
                <a:spcPct val="125000"/>
              </a:lnSpc>
              <a:spcBef>
                <a:spcPts val="0"/>
              </a:spcBef>
              <a:spcAft>
                <a:spcPts val="0"/>
              </a:spcAft>
              <a:buClr>
                <a:srgbClr val="000000"/>
              </a:buClr>
              <a:buSzPts val="1600"/>
              <a:buFont typeface="Arial"/>
              <a:buNone/>
            </a:pPr>
            <a:endParaRPr sz="1600" b="0" i="0" u="none" strike="noStrike" cap="none">
              <a:solidFill>
                <a:srgbClr val="4E4A48"/>
              </a:solidFill>
              <a:latin typeface="Arial"/>
              <a:ea typeface="Arial"/>
              <a:cs typeface="Arial"/>
              <a:sym typeface="Arial"/>
            </a:endParaRPr>
          </a:p>
        </p:txBody>
      </p:sp>
      <p:sp>
        <p:nvSpPr>
          <p:cNvPr id="1593" name="Google Shape;1593;p39"/>
          <p:cNvSpPr/>
          <p:nvPr/>
        </p:nvSpPr>
        <p:spPr>
          <a:xfrm>
            <a:off x="139367" y="1449614"/>
            <a:ext cx="4744677" cy="3011527"/>
          </a:xfrm>
          <a:prstGeom prst="roundRect">
            <a:avLst>
              <a:gd name="adj" fmla="val 2226"/>
            </a:avLst>
          </a:prstGeom>
          <a:solidFill>
            <a:srgbClr val="FFFFFF"/>
          </a:solidFill>
          <a:ln w="9525" cap="flat" cmpd="sng">
            <a:solidFill>
              <a:srgbClr val="E0E3E6"/>
            </a:solidFill>
            <a:prstDash val="solid"/>
            <a:round/>
            <a:headEnd type="none" w="sm" len="sm"/>
            <a:tailEnd type="none" w="sm" len="sm"/>
          </a:ln>
          <a:effectLst>
            <a:outerShdw blurRad="76200" dist="50800" dir="5400000" algn="tl" rotWithShape="0">
              <a:srgbClr val="4E4A48">
                <a:alpha val="3137"/>
              </a:srgbClr>
            </a:outerShdw>
          </a:effectLst>
        </p:spPr>
        <p:txBody>
          <a:bodyPr spcFirstLastPara="1" wrap="square" lIns="274300" tIns="91425" rIns="182875" bIns="0" anchor="t" anchorCtr="0">
            <a:noAutofit/>
          </a:bodyPr>
          <a:lstStyle/>
          <a:p>
            <a:pPr marL="0" marR="0" lvl="0" indent="0" algn="l" rtl="0">
              <a:lnSpc>
                <a:spcPct val="125000"/>
              </a:lnSpc>
              <a:spcBef>
                <a:spcPts val="0"/>
              </a:spcBef>
              <a:spcAft>
                <a:spcPts val="0"/>
              </a:spcAft>
              <a:buClr>
                <a:srgbClr val="D9A800"/>
              </a:buClr>
              <a:buSzPts val="1600"/>
              <a:buFont typeface="Arial"/>
              <a:buNone/>
            </a:pPr>
            <a:r>
              <a:rPr lang="en-US" sz="1600" b="1" i="0" u="none" strike="noStrike" cap="none" dirty="0">
                <a:solidFill>
                  <a:schemeClr val="accent2"/>
                </a:solidFill>
                <a:latin typeface="Avenir Next LT Pro" panose="020B0504020202020204" pitchFamily="34" charset="77"/>
                <a:ea typeface="Arial"/>
                <a:cs typeface="Arial"/>
                <a:sym typeface="Arial"/>
              </a:rPr>
              <a:t>Key Activities</a:t>
            </a:r>
            <a:br>
              <a:rPr lang="en-US" sz="1600" b="0" i="0" u="none" strike="noStrike" cap="none" dirty="0">
                <a:solidFill>
                  <a:srgbClr val="4E4A48"/>
                </a:solidFill>
                <a:latin typeface="Avenir Next LT Pro" panose="020B0504020202020204" pitchFamily="34" charset="77"/>
                <a:ea typeface="Arial"/>
                <a:cs typeface="Arial"/>
                <a:sym typeface="Arial"/>
              </a:rPr>
            </a:br>
            <a:r>
              <a:rPr lang="en-US" sz="1600" b="1" i="0" u="none" strike="noStrike" cap="none" dirty="0">
                <a:solidFill>
                  <a:srgbClr val="4E4A48"/>
                </a:solidFill>
                <a:latin typeface="Avenir Next LT Pro" panose="020B0504020202020204" pitchFamily="34" charset="77"/>
                <a:ea typeface="Arial"/>
                <a:cs typeface="Arial"/>
                <a:sym typeface="Arial"/>
              </a:rPr>
              <a:t>Main steps in receive all data</a:t>
            </a:r>
          </a:p>
          <a:p>
            <a:pPr marL="0" marR="0" lvl="0" indent="0" algn="l" rtl="0">
              <a:lnSpc>
                <a:spcPct val="125000"/>
              </a:lnSpc>
              <a:spcBef>
                <a:spcPts val="0"/>
              </a:spcBef>
              <a:spcAft>
                <a:spcPts val="0"/>
              </a:spcAft>
              <a:buClr>
                <a:srgbClr val="D9A800"/>
              </a:buClr>
              <a:buSzPts val="1600"/>
              <a:buFont typeface="Arial"/>
              <a:buNone/>
            </a:pPr>
            <a:endParaRPr sz="1600" b="0" i="0" u="none" strike="noStrike" cap="none" dirty="0">
              <a:solidFill>
                <a:srgbClr val="000000"/>
              </a:solidFill>
              <a:latin typeface="Avenir Next LT Pro" panose="020B0504020202020204" pitchFamily="34" charset="77"/>
              <a:ea typeface="Arial"/>
              <a:cs typeface="Arial"/>
              <a:sym typeface="Arial"/>
            </a:endParaRPr>
          </a:p>
          <a:p>
            <a:pPr marL="228600" marR="0" lvl="0" indent="-228600" algn="l" rtl="0">
              <a:lnSpc>
                <a:spcPct val="125000"/>
              </a:lnSpc>
              <a:spcBef>
                <a:spcPts val="0"/>
              </a:spcBef>
              <a:spcAft>
                <a:spcPts val="0"/>
              </a:spcAft>
              <a:buClr>
                <a:schemeClr val="dk1"/>
              </a:buClr>
              <a:buSzPts val="1600"/>
              <a:buFont typeface="+mj-lt"/>
              <a:buAutoNum type="arabicPeriod"/>
            </a:pPr>
            <a:r>
              <a:rPr lang="en-US" sz="1200" b="0" i="0" u="none" strike="noStrike" cap="none" dirty="0">
                <a:solidFill>
                  <a:schemeClr val="dk1"/>
                </a:solidFill>
                <a:latin typeface="Avenir Next LT Pro" panose="020B0504020202020204" pitchFamily="34" charset="77"/>
                <a:ea typeface="Arial"/>
                <a:cs typeface="Arial"/>
                <a:sym typeface="Arial"/>
              </a:rPr>
              <a:t>Data analysts view inputs on receipt and assess for validity / usability</a:t>
            </a:r>
            <a:endParaRPr sz="1200" b="0" i="0" u="none" strike="noStrike" cap="none" dirty="0">
              <a:solidFill>
                <a:schemeClr val="dk1"/>
              </a:solidFill>
              <a:latin typeface="Avenir Next LT Pro" panose="020B0504020202020204" pitchFamily="34" charset="77"/>
              <a:ea typeface="Arial"/>
              <a:cs typeface="Arial"/>
              <a:sym typeface="Arial"/>
            </a:endParaRPr>
          </a:p>
          <a:p>
            <a:pPr marL="228600" marR="0" lvl="0" indent="-228600" algn="l" rtl="0">
              <a:lnSpc>
                <a:spcPct val="125000"/>
              </a:lnSpc>
              <a:spcBef>
                <a:spcPts val="0"/>
              </a:spcBef>
              <a:spcAft>
                <a:spcPts val="0"/>
              </a:spcAft>
              <a:buClr>
                <a:schemeClr val="dk1"/>
              </a:buClr>
              <a:buSzPts val="1600"/>
              <a:buFont typeface="+mj-lt"/>
              <a:buAutoNum type="arabicPeriod"/>
            </a:pPr>
            <a:r>
              <a:rPr lang="en-US" sz="1200" b="0" i="0" u="none" strike="noStrike" cap="none" dirty="0">
                <a:solidFill>
                  <a:schemeClr val="dk1"/>
                </a:solidFill>
                <a:latin typeface="Avenir Next LT Pro" panose="020B0504020202020204" pitchFamily="34" charset="77"/>
                <a:ea typeface="Arial"/>
                <a:cs typeface="Arial"/>
                <a:sym typeface="Arial"/>
              </a:rPr>
              <a:t>Project manager updates tracking grid</a:t>
            </a:r>
            <a:endParaRPr sz="1200" b="0" i="0" u="none" strike="noStrike" cap="none" dirty="0">
              <a:solidFill>
                <a:schemeClr val="dk1"/>
              </a:solidFill>
              <a:latin typeface="Avenir Next LT Pro" panose="020B0504020202020204" pitchFamily="34" charset="77"/>
              <a:ea typeface="Arial"/>
              <a:cs typeface="Arial"/>
              <a:sym typeface="Arial"/>
            </a:endParaRPr>
          </a:p>
          <a:p>
            <a:pPr marL="228600" marR="0" lvl="0" indent="-228600" algn="l" rtl="0">
              <a:lnSpc>
                <a:spcPct val="125000"/>
              </a:lnSpc>
              <a:spcBef>
                <a:spcPts val="0"/>
              </a:spcBef>
              <a:spcAft>
                <a:spcPts val="0"/>
              </a:spcAft>
              <a:buClr>
                <a:schemeClr val="dk1"/>
              </a:buClr>
              <a:buSzPts val="1600"/>
              <a:buFont typeface="+mj-lt"/>
              <a:buAutoNum type="arabicPeriod"/>
            </a:pPr>
            <a:r>
              <a:rPr lang="en-US" sz="1200" b="0" i="0" u="none" strike="noStrike" cap="none" dirty="0">
                <a:solidFill>
                  <a:schemeClr val="dk1"/>
                </a:solidFill>
                <a:latin typeface="Avenir Next LT Pro" panose="020B0504020202020204" pitchFamily="34" charset="77"/>
                <a:ea typeface="Arial"/>
                <a:cs typeface="Arial"/>
                <a:sym typeface="Arial"/>
              </a:rPr>
              <a:t>Project manager contacts data providers with questions and concerns</a:t>
            </a:r>
            <a:endParaRPr sz="1200" b="0" i="0" u="none" strike="noStrike" cap="none" dirty="0">
              <a:solidFill>
                <a:schemeClr val="dk1"/>
              </a:solidFill>
              <a:latin typeface="Avenir Next LT Pro" panose="020B0504020202020204" pitchFamily="34" charset="77"/>
              <a:ea typeface="Arial"/>
              <a:cs typeface="Arial"/>
              <a:sym typeface="Arial"/>
            </a:endParaRPr>
          </a:p>
          <a:p>
            <a:pPr marL="228600" marR="0" lvl="0" indent="-228600" algn="l" rtl="0">
              <a:lnSpc>
                <a:spcPct val="125000"/>
              </a:lnSpc>
              <a:spcBef>
                <a:spcPts val="0"/>
              </a:spcBef>
              <a:spcAft>
                <a:spcPts val="0"/>
              </a:spcAft>
              <a:buClr>
                <a:schemeClr val="dk1"/>
              </a:buClr>
              <a:buSzPts val="1600"/>
              <a:buFont typeface="+mj-lt"/>
              <a:buAutoNum type="arabicPeriod"/>
            </a:pPr>
            <a:r>
              <a:rPr lang="en-US" sz="1200" b="0" i="0" u="none" strike="noStrike" cap="none" dirty="0">
                <a:solidFill>
                  <a:schemeClr val="dk1"/>
                </a:solidFill>
                <a:latin typeface="Avenir Next LT Pro" panose="020B0504020202020204" pitchFamily="34" charset="77"/>
                <a:ea typeface="Arial"/>
                <a:cs typeface="Arial"/>
                <a:sym typeface="Arial"/>
              </a:rPr>
              <a:t>Data analysts clean / manipulate data as needed</a:t>
            </a:r>
            <a:endParaRPr sz="1200" b="0" i="0" u="none" strike="noStrike" cap="none" dirty="0">
              <a:solidFill>
                <a:schemeClr val="dk1"/>
              </a:solidFill>
              <a:latin typeface="Avenir Next LT Pro" panose="020B0504020202020204" pitchFamily="34" charset="77"/>
              <a:ea typeface="Arial"/>
              <a:cs typeface="Arial"/>
              <a:sym typeface="Arial"/>
            </a:endParaRPr>
          </a:p>
        </p:txBody>
      </p:sp>
      <p:sp>
        <p:nvSpPr>
          <p:cNvPr id="1594" name="Google Shape;1594;p39"/>
          <p:cNvSpPr txBox="1"/>
          <p:nvPr/>
        </p:nvSpPr>
        <p:spPr>
          <a:xfrm>
            <a:off x="4991373" y="4972302"/>
            <a:ext cx="708957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dirty="0">
                <a:solidFill>
                  <a:srgbClr val="4E4A48"/>
                </a:solidFill>
                <a:latin typeface="Avenir Next LT Pro" panose="020B0504020202020204" pitchFamily="34" charset="77"/>
                <a:ea typeface="Arial"/>
                <a:cs typeface="Arial"/>
                <a:sym typeface="Arial"/>
              </a:rPr>
              <a:t>Exit Criteria</a:t>
            </a:r>
            <a:r>
              <a:rPr lang="en-US" sz="1600" b="0" i="0" u="none" strike="noStrike" cap="none" dirty="0">
                <a:solidFill>
                  <a:srgbClr val="4E4A48"/>
                </a:solidFill>
                <a:latin typeface="Avenir Next LT Pro" panose="020B0504020202020204" pitchFamily="34" charset="77"/>
                <a:ea typeface="Arial"/>
                <a:cs typeface="Arial"/>
                <a:sym typeface="Arial"/>
              </a:rPr>
              <a:t>: </a:t>
            </a:r>
            <a:r>
              <a:rPr lang="en-US" sz="1200" b="0" i="0" u="none" strike="noStrike" cap="none" dirty="0">
                <a:solidFill>
                  <a:srgbClr val="4E4A48"/>
                </a:solidFill>
                <a:latin typeface="Avenir Next LT Pro" panose="020B0504020202020204" pitchFamily="34" charset="77"/>
                <a:ea typeface="Arial"/>
                <a:cs typeface="Arial"/>
                <a:sym typeface="Arial"/>
              </a:rPr>
              <a:t>Top-priority datasets collected, including customer data, prospect data (if available) and 3 year spend information (as granular as possible)</a:t>
            </a:r>
            <a:endParaRPr sz="1200" b="1" i="0" u="none" strike="noStrike" cap="none" dirty="0">
              <a:solidFill>
                <a:srgbClr val="4E4A48"/>
              </a:solidFill>
              <a:latin typeface="Avenir Next LT Pro" panose="020B0504020202020204" pitchFamily="34" charset="77"/>
              <a:ea typeface="Arial"/>
              <a:cs typeface="Arial"/>
              <a:sym typeface="Arial"/>
            </a:endParaRPr>
          </a:p>
        </p:txBody>
      </p:sp>
      <p:sp>
        <p:nvSpPr>
          <p:cNvPr id="1595" name="Google Shape;1595;p39"/>
          <p:cNvSpPr txBox="1"/>
          <p:nvPr/>
        </p:nvSpPr>
        <p:spPr>
          <a:xfrm>
            <a:off x="4978414" y="5693936"/>
            <a:ext cx="6612378"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E4A48"/>
              </a:buClr>
              <a:buSzPts val="1400"/>
              <a:buFont typeface="Arial"/>
              <a:buNone/>
            </a:pPr>
            <a:r>
              <a:rPr lang="en-US" sz="1100" b="0" i="0" u="none" strike="noStrike" cap="none" dirty="0">
                <a:solidFill>
                  <a:srgbClr val="4E4A48"/>
                </a:solidFill>
                <a:latin typeface="Avenir Next LT Pro" panose="020B0504020202020204" pitchFamily="34" charset="77"/>
                <a:ea typeface="Arial"/>
                <a:cs typeface="Arial"/>
                <a:sym typeface="Arial"/>
              </a:rPr>
              <a:t>*This step is likely to continue for the first few weeks. It’s important to prioritize the most critical data requests to begin work.</a:t>
            </a:r>
            <a:endParaRPr sz="1100" b="0" i="0" u="none" strike="noStrike" cap="none" dirty="0">
              <a:solidFill>
                <a:srgbClr val="000000"/>
              </a:solidFill>
              <a:latin typeface="Avenir Next LT Pro" panose="020B0504020202020204" pitchFamily="34" charset="77"/>
              <a:ea typeface="Arial"/>
              <a:cs typeface="Arial"/>
              <a:sym typeface="Arial"/>
            </a:endParaRPr>
          </a:p>
        </p:txBody>
      </p:sp>
      <p:sp>
        <p:nvSpPr>
          <p:cNvPr id="1596" name="Google Shape;1596;p39"/>
          <p:cNvSpPr txBox="1"/>
          <p:nvPr/>
        </p:nvSpPr>
        <p:spPr>
          <a:xfrm>
            <a:off x="5176833" y="1565291"/>
            <a:ext cx="4340206"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US" sz="1200" b="0" i="0" u="none" strike="noStrike" cap="none" dirty="0">
                <a:solidFill>
                  <a:schemeClr val="dk1"/>
                </a:solidFill>
                <a:latin typeface="Avenir Next LT Pro" panose="020B0504020202020204" pitchFamily="34" charset="77"/>
                <a:ea typeface="Arial"/>
                <a:cs typeface="Arial"/>
                <a:sym typeface="Arial"/>
              </a:rPr>
              <a:t>Data Tracking Sheet </a:t>
            </a:r>
            <a:r>
              <a:rPr lang="en-US" sz="1200" b="0" i="1" u="none" strike="noStrike" cap="none" dirty="0">
                <a:solidFill>
                  <a:schemeClr val="dk1"/>
                </a:solidFill>
                <a:latin typeface="Avenir Next LT Pro" panose="020B0504020202020204" pitchFamily="34" charset="77"/>
                <a:ea typeface="Arial"/>
                <a:cs typeface="Arial"/>
                <a:sym typeface="Arial"/>
              </a:rPr>
              <a:t>– Illustrative</a:t>
            </a:r>
            <a:endParaRPr sz="1200" b="0" i="0" u="none" strike="noStrike" cap="none" dirty="0">
              <a:solidFill>
                <a:schemeClr val="dk1"/>
              </a:solidFill>
              <a:latin typeface="Avenir Next LT Pro" panose="020B0504020202020204" pitchFamily="34" charset="77"/>
              <a:ea typeface="Arial"/>
              <a:cs typeface="Arial"/>
              <a:sym typeface="Arial"/>
            </a:endParaRPr>
          </a:p>
        </p:txBody>
      </p:sp>
      <p:sp>
        <p:nvSpPr>
          <p:cNvPr id="1597" name="Google Shape;1597;p39"/>
          <p:cNvSpPr/>
          <p:nvPr/>
        </p:nvSpPr>
        <p:spPr>
          <a:xfrm>
            <a:off x="139367" y="4574545"/>
            <a:ext cx="4754400" cy="1750531"/>
          </a:xfrm>
          <a:prstGeom prst="roundRect">
            <a:avLst>
              <a:gd name="adj" fmla="val 2226"/>
            </a:avLst>
          </a:prstGeom>
          <a:solidFill>
            <a:srgbClr val="FFFFFF"/>
          </a:solidFill>
          <a:ln w="9525" cap="flat" cmpd="sng">
            <a:solidFill>
              <a:srgbClr val="E0E3E6"/>
            </a:solidFill>
            <a:prstDash val="solid"/>
            <a:round/>
            <a:headEnd type="none" w="sm" len="sm"/>
            <a:tailEnd type="none" w="sm" len="sm"/>
          </a:ln>
          <a:effectLst>
            <a:outerShdw blurRad="76200" dist="50800" dir="5400000" algn="tl" rotWithShape="0">
              <a:srgbClr val="4E4A48">
                <a:alpha val="3137"/>
              </a:srgbClr>
            </a:outerShdw>
          </a:effectLst>
        </p:spPr>
        <p:txBody>
          <a:bodyPr spcFirstLastPara="1" wrap="square" lIns="274300" tIns="91425" rIns="182875" bIns="0" anchor="t" anchorCtr="0">
            <a:noAutofit/>
          </a:bodyPr>
          <a:lstStyle/>
          <a:p>
            <a:pPr marL="0" marR="0" lvl="0" indent="0" algn="l" rtl="0">
              <a:lnSpc>
                <a:spcPct val="125000"/>
              </a:lnSpc>
              <a:spcBef>
                <a:spcPts val="0"/>
              </a:spcBef>
              <a:spcAft>
                <a:spcPts val="0"/>
              </a:spcAft>
              <a:buClr>
                <a:srgbClr val="4E4A48"/>
              </a:buClr>
              <a:buSzPts val="1800"/>
              <a:buFont typeface="Arial"/>
              <a:buNone/>
            </a:pPr>
            <a:r>
              <a:rPr lang="en-US" sz="1600" b="1" i="0" u="none" strike="noStrike" cap="none" dirty="0">
                <a:solidFill>
                  <a:srgbClr val="4E4A48"/>
                </a:solidFill>
                <a:latin typeface="Avenir Next LT Pro" panose="020B0504020202020204" pitchFamily="34" charset="77"/>
                <a:ea typeface="Arial"/>
                <a:cs typeface="Arial"/>
                <a:sym typeface="Arial"/>
              </a:rPr>
              <a:t>Roles &amp; Responsibilities</a:t>
            </a:r>
            <a:br>
              <a:rPr lang="en-US" sz="1600" b="0" i="0" u="none" strike="noStrike" cap="none" dirty="0">
                <a:solidFill>
                  <a:srgbClr val="FF0000"/>
                </a:solidFill>
                <a:latin typeface="Avenir Next LT Pro" panose="020B0504020202020204" pitchFamily="34" charset="77"/>
                <a:ea typeface="Arial"/>
                <a:cs typeface="Arial"/>
                <a:sym typeface="Arial"/>
              </a:rPr>
            </a:br>
            <a:r>
              <a:rPr lang="en-US" sz="1200" b="0" i="0" u="none" strike="noStrike" cap="none" dirty="0">
                <a:solidFill>
                  <a:srgbClr val="202124"/>
                </a:solidFill>
                <a:highlight>
                  <a:srgbClr val="FFFFFF"/>
                </a:highlight>
                <a:latin typeface="Avenir Next LT Pro" panose="020B0504020202020204" pitchFamily="34" charset="77"/>
                <a:ea typeface="Arial"/>
                <a:cs typeface="Arial"/>
                <a:sym typeface="Arial"/>
              </a:rPr>
              <a:t>Action: Project manager to propose roles and responsibilities for each stage of the project w/ assigned participants</a:t>
            </a:r>
            <a:endParaRPr sz="1200" b="0" i="0" u="none" strike="noStrike" cap="none" dirty="0">
              <a:solidFill>
                <a:srgbClr val="FF0000"/>
              </a:solidFill>
              <a:latin typeface="Avenir Next LT Pro" panose="020B0504020202020204" pitchFamily="34" charset="77"/>
              <a:ea typeface="Arial"/>
              <a:cs typeface="Arial"/>
              <a:sym typeface="Arial"/>
            </a:endParaRPr>
          </a:p>
          <a:p>
            <a:pPr marL="0" marR="0" lvl="0" indent="0" algn="l" rtl="0">
              <a:lnSpc>
                <a:spcPct val="125000"/>
              </a:lnSpc>
              <a:spcBef>
                <a:spcPts val="0"/>
              </a:spcBef>
              <a:spcAft>
                <a:spcPts val="0"/>
              </a:spcAft>
              <a:buClr>
                <a:srgbClr val="000000"/>
              </a:buClr>
              <a:buSzPts val="1600"/>
              <a:buFont typeface="Arial"/>
              <a:buNone/>
            </a:pPr>
            <a:endParaRPr sz="1800" b="0" i="0" u="none" strike="noStrike" cap="none" dirty="0">
              <a:solidFill>
                <a:srgbClr val="FF0000"/>
              </a:solidFill>
              <a:latin typeface="Arial"/>
              <a:ea typeface="Arial"/>
              <a:cs typeface="Arial"/>
              <a:sym typeface="Arial"/>
            </a:endParaRPr>
          </a:p>
        </p:txBody>
      </p:sp>
      <p:sp>
        <p:nvSpPr>
          <p:cNvPr id="1598" name="Google Shape;1598;p39"/>
          <p:cNvSpPr txBox="1"/>
          <p:nvPr/>
        </p:nvSpPr>
        <p:spPr>
          <a:xfrm>
            <a:off x="621811" y="532924"/>
            <a:ext cx="11272372" cy="66620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FFFF"/>
              </a:buClr>
              <a:buSzPts val="2400"/>
              <a:buFont typeface="Arial"/>
              <a:buNone/>
            </a:pPr>
            <a:r>
              <a:rPr lang="en-US" sz="2400" b="1" i="0" u="none" strike="noStrike" cap="none" dirty="0">
                <a:solidFill>
                  <a:schemeClr val="dk1"/>
                </a:solidFill>
                <a:latin typeface="Avenir Next LT Pro" panose="020B0504020202020204" pitchFamily="34" charset="77"/>
                <a:ea typeface="Arial"/>
                <a:cs typeface="Arial"/>
                <a:sym typeface="Arial"/>
              </a:rPr>
              <a:t>Data Receipt and Validation</a:t>
            </a:r>
            <a:endParaRPr dirty="0">
              <a:latin typeface="Avenir Next LT Pro" panose="020B0504020202020204" pitchFamily="34" charset="77"/>
            </a:endParaRPr>
          </a:p>
        </p:txBody>
      </p:sp>
      <p:graphicFrame>
        <p:nvGraphicFramePr>
          <p:cNvPr id="1599" name="Google Shape;1599;p39"/>
          <p:cNvGraphicFramePr/>
          <p:nvPr>
            <p:extLst>
              <p:ext uri="{D42A27DB-BD31-4B8C-83A1-F6EECF244321}">
                <p14:modId xmlns:p14="http://schemas.microsoft.com/office/powerpoint/2010/main" val="737478817"/>
              </p:ext>
            </p:extLst>
          </p:nvPr>
        </p:nvGraphicFramePr>
        <p:xfrm>
          <a:off x="5176833" y="1954253"/>
          <a:ext cx="6523900" cy="2775000"/>
        </p:xfrm>
        <a:graphic>
          <a:graphicData uri="http://schemas.openxmlformats.org/drawingml/2006/table">
            <a:tbl>
              <a:tblPr firstRow="1" bandRow="1">
                <a:noFill/>
                <a:tableStyleId>{F7F06C91-682C-4FC0-8D3D-84AE66AF42CC}</a:tableStyleId>
              </a:tblPr>
              <a:tblGrid>
                <a:gridCol w="1630975">
                  <a:extLst>
                    <a:ext uri="{9D8B030D-6E8A-4147-A177-3AD203B41FA5}">
                      <a16:colId xmlns:a16="http://schemas.microsoft.com/office/drawing/2014/main" val="20000"/>
                    </a:ext>
                  </a:extLst>
                </a:gridCol>
                <a:gridCol w="1630975">
                  <a:extLst>
                    <a:ext uri="{9D8B030D-6E8A-4147-A177-3AD203B41FA5}">
                      <a16:colId xmlns:a16="http://schemas.microsoft.com/office/drawing/2014/main" val="20001"/>
                    </a:ext>
                  </a:extLst>
                </a:gridCol>
                <a:gridCol w="1630975">
                  <a:extLst>
                    <a:ext uri="{9D8B030D-6E8A-4147-A177-3AD203B41FA5}">
                      <a16:colId xmlns:a16="http://schemas.microsoft.com/office/drawing/2014/main" val="20002"/>
                    </a:ext>
                  </a:extLst>
                </a:gridCol>
                <a:gridCol w="1630975">
                  <a:extLst>
                    <a:ext uri="{9D8B030D-6E8A-4147-A177-3AD203B41FA5}">
                      <a16:colId xmlns:a16="http://schemas.microsoft.com/office/drawing/2014/main" val="20003"/>
                    </a:ext>
                  </a:extLst>
                </a:gridCol>
              </a:tblGrid>
              <a:tr h="328300">
                <a:tc>
                  <a:txBody>
                    <a:bodyPr/>
                    <a:lstStyle/>
                    <a:p>
                      <a:pPr marL="0" marR="0" lvl="0" indent="0" algn="l" rtl="0">
                        <a:spcBef>
                          <a:spcPts val="0"/>
                        </a:spcBef>
                        <a:spcAft>
                          <a:spcPts val="0"/>
                        </a:spcAft>
                        <a:buNone/>
                      </a:pPr>
                      <a:r>
                        <a:rPr lang="en-US" sz="1600" dirty="0">
                          <a:latin typeface="Avenir Next LT Pro" panose="020B0504020202020204" pitchFamily="34" charset="77"/>
                          <a:ea typeface="Arial"/>
                          <a:cs typeface="Arial"/>
                          <a:sym typeface="Arial"/>
                        </a:rPr>
                        <a:t>Data File</a:t>
                      </a:r>
                      <a:endParaRPr dirty="0">
                        <a:latin typeface="Avenir Next LT Pro" panose="020B0504020202020204" pitchFamily="34" charset="77"/>
                      </a:endParaRPr>
                    </a:p>
                  </a:txBody>
                  <a:tcPr marL="91450" marR="91450" marT="45725" marB="45725"/>
                </a:tc>
                <a:tc>
                  <a:txBody>
                    <a:bodyPr/>
                    <a:lstStyle/>
                    <a:p>
                      <a:pPr marL="0" marR="0" lvl="0" indent="0" algn="l" rtl="0">
                        <a:spcBef>
                          <a:spcPts val="0"/>
                        </a:spcBef>
                        <a:spcAft>
                          <a:spcPts val="0"/>
                        </a:spcAft>
                        <a:buNone/>
                      </a:pPr>
                      <a:r>
                        <a:rPr lang="en-US" sz="1600" dirty="0">
                          <a:latin typeface="Avenir Next LT Pro" panose="020B0504020202020204" pitchFamily="34" charset="77"/>
                          <a:ea typeface="Arial"/>
                          <a:cs typeface="Arial"/>
                          <a:sym typeface="Arial"/>
                        </a:rPr>
                        <a:t>Received?</a:t>
                      </a:r>
                      <a:endParaRPr dirty="0">
                        <a:latin typeface="Avenir Next LT Pro" panose="020B0504020202020204" pitchFamily="34" charset="77"/>
                      </a:endParaRPr>
                    </a:p>
                  </a:txBody>
                  <a:tcPr marL="91450" marR="91450" marT="45725" marB="45725"/>
                </a:tc>
                <a:tc>
                  <a:txBody>
                    <a:bodyPr/>
                    <a:lstStyle/>
                    <a:p>
                      <a:pPr marL="0" marR="0" lvl="0" indent="0" algn="l" rtl="0">
                        <a:spcBef>
                          <a:spcPts val="0"/>
                        </a:spcBef>
                        <a:spcAft>
                          <a:spcPts val="0"/>
                        </a:spcAft>
                        <a:buNone/>
                      </a:pPr>
                      <a:r>
                        <a:rPr lang="en-US" sz="1600" dirty="0">
                          <a:latin typeface="Avenir Next LT Pro" panose="020B0504020202020204" pitchFamily="34" charset="77"/>
                          <a:ea typeface="Arial"/>
                          <a:cs typeface="Arial"/>
                          <a:sym typeface="Arial"/>
                        </a:rPr>
                        <a:t>Validated?</a:t>
                      </a:r>
                      <a:endParaRPr dirty="0">
                        <a:latin typeface="Avenir Next LT Pro" panose="020B0504020202020204" pitchFamily="34" charset="77"/>
                      </a:endParaRPr>
                    </a:p>
                  </a:txBody>
                  <a:tcPr marL="91450" marR="91450" marT="45725" marB="45725"/>
                </a:tc>
                <a:tc>
                  <a:txBody>
                    <a:bodyPr/>
                    <a:lstStyle/>
                    <a:p>
                      <a:pPr marL="0" marR="0" lvl="0" indent="0" algn="l" rtl="0">
                        <a:spcBef>
                          <a:spcPts val="0"/>
                        </a:spcBef>
                        <a:spcAft>
                          <a:spcPts val="0"/>
                        </a:spcAft>
                        <a:buNone/>
                      </a:pPr>
                      <a:r>
                        <a:rPr lang="en-US" sz="1600" dirty="0">
                          <a:latin typeface="Avenir Next LT Pro" panose="020B0504020202020204" pitchFamily="34" charset="77"/>
                          <a:ea typeface="Arial"/>
                          <a:cs typeface="Arial"/>
                          <a:sym typeface="Arial"/>
                        </a:rPr>
                        <a:t>Questions?</a:t>
                      </a:r>
                      <a:endParaRPr dirty="0">
                        <a:latin typeface="Avenir Next LT Pro" panose="020B0504020202020204" pitchFamily="34" charset="77"/>
                      </a:endParaRPr>
                    </a:p>
                  </a:txBody>
                  <a:tcPr marL="91450" marR="91450" marT="45725" marB="45725"/>
                </a:tc>
                <a:extLst>
                  <a:ext uri="{0D108BD9-81ED-4DB2-BD59-A6C34878D82A}">
                    <a16:rowId xmlns:a16="http://schemas.microsoft.com/office/drawing/2014/main" val="10000"/>
                  </a:ext>
                </a:extLst>
              </a:tr>
              <a:tr h="328300">
                <a:tc>
                  <a:txBody>
                    <a:bodyPr/>
                    <a:lstStyle/>
                    <a:p>
                      <a:pPr marL="0" marR="0" lvl="0" indent="0" algn="l" rtl="0">
                        <a:spcBef>
                          <a:spcPts val="0"/>
                        </a:spcBef>
                        <a:spcAft>
                          <a:spcPts val="0"/>
                        </a:spcAft>
                        <a:buNone/>
                      </a:pPr>
                      <a:r>
                        <a:rPr lang="en-US" sz="1100" i="1" dirty="0">
                          <a:latin typeface="Avenir Next LT Pro" panose="020B0504020202020204" pitchFamily="34" charset="77"/>
                          <a:ea typeface="Arial"/>
                          <a:cs typeface="Arial"/>
                          <a:sym typeface="Arial"/>
                        </a:rPr>
                        <a:t>Name of Data File Requested</a:t>
                      </a:r>
                      <a:endParaRPr dirty="0">
                        <a:latin typeface="Avenir Next LT Pro" panose="020B0504020202020204" pitchFamily="34" charset="77"/>
                      </a:endParaRPr>
                    </a:p>
                  </a:txBody>
                  <a:tcPr marL="91450" marR="91450" marT="45725" marB="45725">
                    <a:solidFill>
                      <a:schemeClr val="accent4"/>
                    </a:solidFill>
                  </a:tcPr>
                </a:tc>
                <a:tc>
                  <a:txBody>
                    <a:bodyPr/>
                    <a:lstStyle/>
                    <a:p>
                      <a:pPr marL="0" marR="0" lvl="0" indent="0" algn="l" rtl="0">
                        <a:spcBef>
                          <a:spcPts val="0"/>
                        </a:spcBef>
                        <a:spcAft>
                          <a:spcPts val="0"/>
                        </a:spcAft>
                        <a:buNone/>
                      </a:pPr>
                      <a:r>
                        <a:rPr lang="en-US" sz="1100" i="1" dirty="0">
                          <a:latin typeface="Avenir Next LT Pro" panose="020B0504020202020204" pitchFamily="34" charset="77"/>
                          <a:ea typeface="Arial"/>
                          <a:cs typeface="Arial"/>
                          <a:sym typeface="Arial"/>
                        </a:rPr>
                        <a:t>Has the file been received? If so, from whom?</a:t>
                      </a:r>
                      <a:endParaRPr dirty="0">
                        <a:latin typeface="Avenir Next LT Pro" panose="020B0504020202020204" pitchFamily="34" charset="77"/>
                      </a:endParaRPr>
                    </a:p>
                  </a:txBody>
                  <a:tcPr marL="91450" marR="91450" marT="45725" marB="45725">
                    <a:solidFill>
                      <a:schemeClr val="accent4"/>
                    </a:solidFill>
                  </a:tcPr>
                </a:tc>
                <a:tc>
                  <a:txBody>
                    <a:bodyPr/>
                    <a:lstStyle/>
                    <a:p>
                      <a:pPr marL="0" marR="0" lvl="0" indent="0" algn="l" rtl="0">
                        <a:spcBef>
                          <a:spcPts val="0"/>
                        </a:spcBef>
                        <a:spcAft>
                          <a:spcPts val="0"/>
                        </a:spcAft>
                        <a:buNone/>
                      </a:pPr>
                      <a:r>
                        <a:rPr lang="en-US" sz="1100" i="1" dirty="0">
                          <a:latin typeface="Avenir Next LT Pro" panose="020B0504020202020204" pitchFamily="34" charset="77"/>
                          <a:ea typeface="Arial"/>
                          <a:cs typeface="Arial"/>
                          <a:sym typeface="Arial"/>
                        </a:rPr>
                        <a:t>Has the file been reviewed and validated for accuracy?</a:t>
                      </a:r>
                      <a:endParaRPr dirty="0">
                        <a:latin typeface="Avenir Next LT Pro" panose="020B0504020202020204" pitchFamily="34" charset="77"/>
                      </a:endParaRPr>
                    </a:p>
                  </a:txBody>
                  <a:tcPr marL="91450" marR="91450" marT="45725" marB="45725">
                    <a:solidFill>
                      <a:schemeClr val="accent4"/>
                    </a:solidFill>
                  </a:tcPr>
                </a:tc>
                <a:tc>
                  <a:txBody>
                    <a:bodyPr/>
                    <a:lstStyle/>
                    <a:p>
                      <a:pPr marL="0" marR="0" lvl="0" indent="0" algn="l" rtl="0">
                        <a:spcBef>
                          <a:spcPts val="0"/>
                        </a:spcBef>
                        <a:spcAft>
                          <a:spcPts val="0"/>
                        </a:spcAft>
                        <a:buNone/>
                      </a:pPr>
                      <a:r>
                        <a:rPr lang="en-US" sz="1100" i="1" dirty="0">
                          <a:latin typeface="Avenir Next LT Pro" panose="020B0504020202020204" pitchFamily="34" charset="77"/>
                          <a:ea typeface="Arial"/>
                          <a:cs typeface="Arial"/>
                          <a:sym typeface="Arial"/>
                        </a:rPr>
                        <a:t>What questions exist around the file that the team needs answered?</a:t>
                      </a:r>
                      <a:endParaRPr dirty="0">
                        <a:latin typeface="Avenir Next LT Pro" panose="020B0504020202020204" pitchFamily="34" charset="77"/>
                      </a:endParaRPr>
                    </a:p>
                  </a:txBody>
                  <a:tcPr marL="91450" marR="91450" marT="45725" marB="45725">
                    <a:solidFill>
                      <a:schemeClr val="accent4"/>
                    </a:solidFill>
                  </a:tcPr>
                </a:tc>
                <a:extLst>
                  <a:ext uri="{0D108BD9-81ED-4DB2-BD59-A6C34878D82A}">
                    <a16:rowId xmlns:a16="http://schemas.microsoft.com/office/drawing/2014/main" val="10001"/>
                  </a:ext>
                </a:extLst>
              </a:tr>
              <a:tr h="328300">
                <a:tc>
                  <a:txBody>
                    <a:bodyPr/>
                    <a:lstStyle/>
                    <a:p>
                      <a:pPr marL="0" marR="0" lvl="0" indent="0" algn="l" rtl="0">
                        <a:spcBef>
                          <a:spcPts val="0"/>
                        </a:spcBef>
                        <a:spcAft>
                          <a:spcPts val="0"/>
                        </a:spcAft>
                        <a:buNone/>
                      </a:pPr>
                      <a:r>
                        <a:rPr lang="en-US" sz="1100" i="1" dirty="0">
                          <a:latin typeface="Avenir Next LT Pro" panose="020B0504020202020204" pitchFamily="34" charset="77"/>
                          <a:ea typeface="Arial"/>
                          <a:cs typeface="Arial"/>
                          <a:sym typeface="Arial"/>
                        </a:rPr>
                        <a:t>File No. 1</a:t>
                      </a:r>
                      <a:endParaRPr dirty="0">
                        <a:latin typeface="Avenir Next LT Pro" panose="020B0504020202020204" pitchFamily="34" charset="77"/>
                      </a:endParaRPr>
                    </a:p>
                  </a:txBody>
                  <a:tcPr marL="91450" marR="91450" marT="45725" marB="45725">
                    <a:solidFill>
                      <a:schemeClr val="accent4"/>
                    </a:solidFill>
                  </a:tcPr>
                </a:tc>
                <a:tc>
                  <a:txBody>
                    <a:bodyPr/>
                    <a:lstStyle/>
                    <a:p>
                      <a:pPr marL="0" marR="0" lvl="0" indent="0" algn="l" rtl="0">
                        <a:spcBef>
                          <a:spcPts val="0"/>
                        </a:spcBef>
                        <a:spcAft>
                          <a:spcPts val="0"/>
                        </a:spcAft>
                        <a:buNone/>
                      </a:pPr>
                      <a:r>
                        <a:rPr lang="en-US" sz="1100" i="1" dirty="0">
                          <a:latin typeface="Avenir Next LT Pro" panose="020B0504020202020204" pitchFamily="34" charset="77"/>
                          <a:ea typeface="Arial"/>
                          <a:cs typeface="Arial"/>
                          <a:sym typeface="Arial"/>
                        </a:rPr>
                        <a:t>Yes</a:t>
                      </a:r>
                      <a:endParaRPr dirty="0">
                        <a:latin typeface="Avenir Next LT Pro" panose="020B0504020202020204" pitchFamily="34" charset="77"/>
                      </a:endParaRPr>
                    </a:p>
                  </a:txBody>
                  <a:tcPr marL="91450" marR="91450" marT="45725" marB="45725">
                    <a:solidFill>
                      <a:schemeClr val="accent4"/>
                    </a:solidFill>
                  </a:tcPr>
                </a:tc>
                <a:tc>
                  <a:txBody>
                    <a:bodyPr/>
                    <a:lstStyle/>
                    <a:p>
                      <a:pPr marL="0" marR="0" lvl="0" indent="0" algn="l" rtl="0">
                        <a:spcBef>
                          <a:spcPts val="0"/>
                        </a:spcBef>
                        <a:spcAft>
                          <a:spcPts val="0"/>
                        </a:spcAft>
                        <a:buNone/>
                      </a:pPr>
                      <a:r>
                        <a:rPr lang="en-US" sz="1100" i="1" dirty="0">
                          <a:latin typeface="Avenir Next LT Pro" panose="020B0504020202020204" pitchFamily="34" charset="77"/>
                          <a:ea typeface="Arial"/>
                          <a:cs typeface="Arial"/>
                          <a:sym typeface="Arial"/>
                        </a:rPr>
                        <a:t>Yes</a:t>
                      </a:r>
                      <a:endParaRPr dirty="0">
                        <a:latin typeface="Avenir Next LT Pro" panose="020B0504020202020204" pitchFamily="34" charset="77"/>
                      </a:endParaRPr>
                    </a:p>
                  </a:txBody>
                  <a:tcPr marL="91450" marR="91450" marT="45725" marB="45725">
                    <a:solidFill>
                      <a:schemeClr val="accent4"/>
                    </a:solidFill>
                  </a:tcPr>
                </a:tc>
                <a:tc>
                  <a:txBody>
                    <a:bodyPr/>
                    <a:lstStyle/>
                    <a:p>
                      <a:pPr marL="0" marR="0" lvl="0" indent="0" algn="l" rtl="0">
                        <a:spcBef>
                          <a:spcPts val="0"/>
                        </a:spcBef>
                        <a:spcAft>
                          <a:spcPts val="0"/>
                        </a:spcAft>
                        <a:buNone/>
                      </a:pPr>
                      <a:r>
                        <a:rPr lang="en-US" sz="1100" i="1" dirty="0">
                          <a:latin typeface="Avenir Next LT Pro" panose="020B0504020202020204" pitchFamily="34" charset="77"/>
                          <a:ea typeface="Arial"/>
                          <a:cs typeface="Arial"/>
                          <a:sym typeface="Arial"/>
                        </a:rPr>
                        <a:t>N/A</a:t>
                      </a:r>
                      <a:endParaRPr dirty="0">
                        <a:latin typeface="Avenir Next LT Pro" panose="020B0504020202020204" pitchFamily="34" charset="77"/>
                      </a:endParaRPr>
                    </a:p>
                  </a:txBody>
                  <a:tcPr marL="91450" marR="91450" marT="45725" marB="45725">
                    <a:solidFill>
                      <a:schemeClr val="accent4"/>
                    </a:solidFill>
                  </a:tcPr>
                </a:tc>
                <a:extLst>
                  <a:ext uri="{0D108BD9-81ED-4DB2-BD59-A6C34878D82A}">
                    <a16:rowId xmlns:a16="http://schemas.microsoft.com/office/drawing/2014/main" val="10002"/>
                  </a:ext>
                </a:extLst>
              </a:tr>
              <a:tr h="328300">
                <a:tc>
                  <a:txBody>
                    <a:bodyPr/>
                    <a:lstStyle/>
                    <a:p>
                      <a:pPr marL="0" marR="0" lvl="0" indent="0" algn="l" rtl="0">
                        <a:spcBef>
                          <a:spcPts val="0"/>
                        </a:spcBef>
                        <a:spcAft>
                          <a:spcPts val="0"/>
                        </a:spcAft>
                        <a:buNone/>
                      </a:pPr>
                      <a:r>
                        <a:rPr lang="en-US" sz="1100" i="1" dirty="0">
                          <a:latin typeface="Avenir Next LT Pro" panose="020B0504020202020204" pitchFamily="34" charset="77"/>
                          <a:ea typeface="Arial"/>
                          <a:cs typeface="Arial"/>
                          <a:sym typeface="Arial"/>
                        </a:rPr>
                        <a:t>File No. 2</a:t>
                      </a:r>
                      <a:endParaRPr dirty="0">
                        <a:latin typeface="Avenir Next LT Pro" panose="020B0504020202020204" pitchFamily="34" charset="77"/>
                      </a:endParaRPr>
                    </a:p>
                  </a:txBody>
                  <a:tcPr marL="91450" marR="91450" marT="45725" marB="45725">
                    <a:solidFill>
                      <a:schemeClr val="accent4"/>
                    </a:solidFill>
                  </a:tcPr>
                </a:tc>
                <a:tc>
                  <a:txBody>
                    <a:bodyPr/>
                    <a:lstStyle/>
                    <a:p>
                      <a:pPr marL="0" marR="0" lvl="0" indent="0" algn="l" rtl="0">
                        <a:spcBef>
                          <a:spcPts val="0"/>
                        </a:spcBef>
                        <a:spcAft>
                          <a:spcPts val="0"/>
                        </a:spcAft>
                        <a:buNone/>
                      </a:pPr>
                      <a:r>
                        <a:rPr lang="en-US" sz="1100" i="1" dirty="0">
                          <a:latin typeface="Avenir Next LT Pro" panose="020B0504020202020204" pitchFamily="34" charset="77"/>
                          <a:ea typeface="Arial"/>
                          <a:cs typeface="Arial"/>
                          <a:sym typeface="Arial"/>
                        </a:rPr>
                        <a:t>No</a:t>
                      </a:r>
                      <a:endParaRPr dirty="0">
                        <a:latin typeface="Avenir Next LT Pro" panose="020B0504020202020204" pitchFamily="34" charset="77"/>
                      </a:endParaRPr>
                    </a:p>
                  </a:txBody>
                  <a:tcPr marL="91450" marR="91450" marT="45725" marB="45725">
                    <a:solidFill>
                      <a:schemeClr val="accent4"/>
                    </a:solidFill>
                  </a:tcPr>
                </a:tc>
                <a:tc>
                  <a:txBody>
                    <a:bodyPr/>
                    <a:lstStyle/>
                    <a:p>
                      <a:pPr marL="0" marR="0" lvl="0" indent="0" algn="l" rtl="0">
                        <a:spcBef>
                          <a:spcPts val="0"/>
                        </a:spcBef>
                        <a:spcAft>
                          <a:spcPts val="0"/>
                        </a:spcAft>
                        <a:buNone/>
                      </a:pPr>
                      <a:r>
                        <a:rPr lang="en-US" sz="1100" i="1" dirty="0">
                          <a:latin typeface="Avenir Next LT Pro" panose="020B0504020202020204" pitchFamily="34" charset="77"/>
                          <a:ea typeface="Arial"/>
                          <a:cs typeface="Arial"/>
                          <a:sym typeface="Arial"/>
                        </a:rPr>
                        <a:t>No</a:t>
                      </a:r>
                      <a:endParaRPr dirty="0">
                        <a:latin typeface="Avenir Next LT Pro" panose="020B0504020202020204" pitchFamily="34" charset="77"/>
                      </a:endParaRPr>
                    </a:p>
                  </a:txBody>
                  <a:tcPr marL="91450" marR="91450" marT="45725" marB="45725">
                    <a:solidFill>
                      <a:schemeClr val="accent4"/>
                    </a:solidFill>
                  </a:tcPr>
                </a:tc>
                <a:tc>
                  <a:txBody>
                    <a:bodyPr/>
                    <a:lstStyle/>
                    <a:p>
                      <a:pPr marL="0" marR="0" lvl="0" indent="0" algn="l" rtl="0">
                        <a:spcBef>
                          <a:spcPts val="0"/>
                        </a:spcBef>
                        <a:spcAft>
                          <a:spcPts val="0"/>
                        </a:spcAft>
                        <a:buNone/>
                      </a:pPr>
                      <a:r>
                        <a:rPr lang="en-US" sz="1100" i="1" dirty="0">
                          <a:latin typeface="Avenir Next LT Pro" panose="020B0504020202020204" pitchFamily="34" charset="77"/>
                          <a:ea typeface="Arial"/>
                          <a:cs typeface="Arial"/>
                          <a:sym typeface="Arial"/>
                        </a:rPr>
                        <a:t>Have we asked the right stakeholder for this?</a:t>
                      </a:r>
                      <a:endParaRPr dirty="0">
                        <a:latin typeface="Avenir Next LT Pro" panose="020B0504020202020204" pitchFamily="34" charset="77"/>
                      </a:endParaRPr>
                    </a:p>
                  </a:txBody>
                  <a:tcPr marL="91450" marR="91450" marT="45725" marB="45725">
                    <a:solidFill>
                      <a:schemeClr val="accent4"/>
                    </a:solidFill>
                  </a:tcPr>
                </a:tc>
                <a:extLst>
                  <a:ext uri="{0D108BD9-81ED-4DB2-BD59-A6C34878D82A}">
                    <a16:rowId xmlns:a16="http://schemas.microsoft.com/office/drawing/2014/main" val="10003"/>
                  </a:ext>
                </a:extLst>
              </a:tr>
              <a:tr h="328300">
                <a:tc>
                  <a:txBody>
                    <a:bodyPr/>
                    <a:lstStyle/>
                    <a:p>
                      <a:pPr marL="0" marR="0" lvl="0" indent="0" algn="l" rtl="0">
                        <a:spcBef>
                          <a:spcPts val="0"/>
                        </a:spcBef>
                        <a:spcAft>
                          <a:spcPts val="0"/>
                        </a:spcAft>
                        <a:buNone/>
                      </a:pPr>
                      <a:r>
                        <a:rPr lang="en-US" sz="1100" i="1" dirty="0">
                          <a:latin typeface="Avenir Next LT Pro" panose="020B0504020202020204" pitchFamily="34" charset="77"/>
                          <a:ea typeface="Arial"/>
                          <a:cs typeface="Arial"/>
                          <a:sym typeface="Arial"/>
                        </a:rPr>
                        <a:t>File No. 3</a:t>
                      </a:r>
                      <a:endParaRPr dirty="0">
                        <a:latin typeface="Avenir Next LT Pro" panose="020B0504020202020204" pitchFamily="34" charset="77"/>
                      </a:endParaRPr>
                    </a:p>
                  </a:txBody>
                  <a:tcPr marL="91450" marR="91450" marT="45725" marB="45725">
                    <a:solidFill>
                      <a:schemeClr val="accent4"/>
                    </a:solidFill>
                  </a:tcPr>
                </a:tc>
                <a:tc>
                  <a:txBody>
                    <a:bodyPr/>
                    <a:lstStyle/>
                    <a:p>
                      <a:pPr marL="0" marR="0" lvl="0" indent="0" algn="l" rtl="0">
                        <a:spcBef>
                          <a:spcPts val="0"/>
                        </a:spcBef>
                        <a:spcAft>
                          <a:spcPts val="0"/>
                        </a:spcAft>
                        <a:buNone/>
                      </a:pPr>
                      <a:r>
                        <a:rPr lang="en-US" sz="1100" i="1" dirty="0">
                          <a:latin typeface="Avenir Next LT Pro" panose="020B0504020202020204" pitchFamily="34" charset="77"/>
                          <a:ea typeface="Arial"/>
                          <a:cs typeface="Arial"/>
                          <a:sym typeface="Arial"/>
                        </a:rPr>
                        <a:t>Yes</a:t>
                      </a:r>
                      <a:endParaRPr dirty="0">
                        <a:latin typeface="Avenir Next LT Pro" panose="020B0504020202020204" pitchFamily="34" charset="77"/>
                      </a:endParaRPr>
                    </a:p>
                  </a:txBody>
                  <a:tcPr marL="91450" marR="91450" marT="45725" marB="45725">
                    <a:solidFill>
                      <a:schemeClr val="accent4"/>
                    </a:solidFill>
                  </a:tcPr>
                </a:tc>
                <a:tc>
                  <a:txBody>
                    <a:bodyPr/>
                    <a:lstStyle/>
                    <a:p>
                      <a:pPr marL="0" marR="0" lvl="0" indent="0" algn="l" rtl="0">
                        <a:spcBef>
                          <a:spcPts val="0"/>
                        </a:spcBef>
                        <a:spcAft>
                          <a:spcPts val="0"/>
                        </a:spcAft>
                        <a:buNone/>
                      </a:pPr>
                      <a:r>
                        <a:rPr lang="en-US" sz="1100" i="1" dirty="0">
                          <a:latin typeface="Avenir Next LT Pro" panose="020B0504020202020204" pitchFamily="34" charset="77"/>
                          <a:ea typeface="Arial"/>
                          <a:cs typeface="Arial"/>
                          <a:sym typeface="Arial"/>
                        </a:rPr>
                        <a:t>No</a:t>
                      </a:r>
                      <a:endParaRPr dirty="0">
                        <a:latin typeface="Avenir Next LT Pro" panose="020B0504020202020204" pitchFamily="34" charset="77"/>
                      </a:endParaRPr>
                    </a:p>
                  </a:txBody>
                  <a:tcPr marL="91450" marR="91450" marT="45725" marB="45725">
                    <a:solidFill>
                      <a:schemeClr val="accent4"/>
                    </a:solidFill>
                  </a:tcPr>
                </a:tc>
                <a:tc>
                  <a:txBody>
                    <a:bodyPr/>
                    <a:lstStyle/>
                    <a:p>
                      <a:pPr marL="0" marR="0" lvl="0" indent="0" algn="l" rtl="0">
                        <a:spcBef>
                          <a:spcPts val="0"/>
                        </a:spcBef>
                        <a:spcAft>
                          <a:spcPts val="0"/>
                        </a:spcAft>
                        <a:buNone/>
                      </a:pPr>
                      <a:r>
                        <a:rPr lang="en-US" sz="1100" i="1" dirty="0">
                          <a:latin typeface="Avenir Next LT Pro" panose="020B0504020202020204" pitchFamily="34" charset="77"/>
                          <a:ea typeface="Arial"/>
                          <a:cs typeface="Arial"/>
                          <a:sym typeface="Arial"/>
                        </a:rPr>
                        <a:t>Is this the latest and greatest file?</a:t>
                      </a:r>
                      <a:endParaRPr dirty="0">
                        <a:latin typeface="Avenir Next LT Pro" panose="020B0504020202020204" pitchFamily="34" charset="77"/>
                      </a:endParaRPr>
                    </a:p>
                  </a:txBody>
                  <a:tcPr marL="91450" marR="91450" marT="45725" marB="45725">
                    <a:solidFill>
                      <a:schemeClr val="accent4"/>
                    </a:solidFill>
                  </a:tcPr>
                </a:tc>
                <a:extLst>
                  <a:ext uri="{0D108BD9-81ED-4DB2-BD59-A6C34878D82A}">
                    <a16:rowId xmlns:a16="http://schemas.microsoft.com/office/drawing/2014/main" val="10004"/>
                  </a:ext>
                </a:extLst>
              </a:tr>
              <a:tr h="328300">
                <a:tc>
                  <a:txBody>
                    <a:bodyPr/>
                    <a:lstStyle/>
                    <a:p>
                      <a:pPr marL="0" marR="0" lvl="0" indent="0" algn="l" rtl="0">
                        <a:spcBef>
                          <a:spcPts val="0"/>
                        </a:spcBef>
                        <a:spcAft>
                          <a:spcPts val="0"/>
                        </a:spcAft>
                        <a:buNone/>
                      </a:pPr>
                      <a:r>
                        <a:rPr lang="en-US" sz="1100" b="0" i="1" u="none" strike="noStrike" cap="none">
                          <a:solidFill>
                            <a:srgbClr val="4C4846"/>
                          </a:solidFill>
                          <a:latin typeface="Arial"/>
                          <a:ea typeface="Arial"/>
                          <a:cs typeface="Arial"/>
                          <a:sym typeface="Arial"/>
                        </a:rPr>
                        <a:t>…</a:t>
                      </a:r>
                      <a:endParaRPr sz="1100" i="1">
                        <a:latin typeface="Arial"/>
                        <a:ea typeface="Arial"/>
                        <a:cs typeface="Arial"/>
                        <a:sym typeface="Arial"/>
                      </a:endParaRPr>
                    </a:p>
                  </a:txBody>
                  <a:tcPr marL="91450" marR="91450" marT="45725" marB="45725">
                    <a:solidFill>
                      <a:schemeClr val="accent4"/>
                    </a:solidFill>
                  </a:tcPr>
                </a:tc>
                <a:tc>
                  <a:txBody>
                    <a:bodyPr/>
                    <a:lstStyle/>
                    <a:p>
                      <a:pPr marL="0" marR="0" lvl="0" indent="0" algn="l" rtl="0">
                        <a:spcBef>
                          <a:spcPts val="0"/>
                        </a:spcBef>
                        <a:spcAft>
                          <a:spcPts val="0"/>
                        </a:spcAft>
                        <a:buNone/>
                      </a:pPr>
                      <a:r>
                        <a:rPr lang="en-US" sz="1100" b="0" i="1" u="none" strike="noStrike" cap="none">
                          <a:solidFill>
                            <a:srgbClr val="4C4846"/>
                          </a:solidFill>
                          <a:latin typeface="Arial"/>
                          <a:ea typeface="Arial"/>
                          <a:cs typeface="Arial"/>
                          <a:sym typeface="Arial"/>
                        </a:rPr>
                        <a:t>…</a:t>
                      </a:r>
                      <a:endParaRPr sz="1100" i="1">
                        <a:latin typeface="Arial"/>
                        <a:ea typeface="Arial"/>
                        <a:cs typeface="Arial"/>
                        <a:sym typeface="Arial"/>
                      </a:endParaRPr>
                    </a:p>
                  </a:txBody>
                  <a:tcPr marL="91450" marR="91450" marT="45725" marB="45725">
                    <a:solidFill>
                      <a:schemeClr val="accent4"/>
                    </a:solidFill>
                  </a:tcPr>
                </a:tc>
                <a:tc>
                  <a:txBody>
                    <a:bodyPr/>
                    <a:lstStyle/>
                    <a:p>
                      <a:pPr marL="0" marR="0" lvl="0" indent="0" algn="l" rtl="0">
                        <a:spcBef>
                          <a:spcPts val="0"/>
                        </a:spcBef>
                        <a:spcAft>
                          <a:spcPts val="0"/>
                        </a:spcAft>
                        <a:buNone/>
                      </a:pPr>
                      <a:r>
                        <a:rPr lang="en-US" sz="1100" b="0" i="1" u="none" strike="noStrike" cap="none">
                          <a:solidFill>
                            <a:srgbClr val="4C4846"/>
                          </a:solidFill>
                          <a:latin typeface="Arial"/>
                          <a:ea typeface="Arial"/>
                          <a:cs typeface="Arial"/>
                          <a:sym typeface="Arial"/>
                        </a:rPr>
                        <a:t>…</a:t>
                      </a:r>
                      <a:endParaRPr sz="1100" i="1">
                        <a:latin typeface="Arial"/>
                        <a:ea typeface="Arial"/>
                        <a:cs typeface="Arial"/>
                        <a:sym typeface="Arial"/>
                      </a:endParaRPr>
                    </a:p>
                  </a:txBody>
                  <a:tcPr marL="91450" marR="91450" marT="45725" marB="45725">
                    <a:solidFill>
                      <a:schemeClr val="accent4"/>
                    </a:solidFill>
                  </a:tcPr>
                </a:tc>
                <a:tc>
                  <a:txBody>
                    <a:bodyPr/>
                    <a:lstStyle/>
                    <a:p>
                      <a:pPr marL="0" marR="0" lvl="0" indent="0" algn="l" rtl="0">
                        <a:spcBef>
                          <a:spcPts val="0"/>
                        </a:spcBef>
                        <a:spcAft>
                          <a:spcPts val="0"/>
                        </a:spcAft>
                        <a:buNone/>
                      </a:pPr>
                      <a:r>
                        <a:rPr lang="en-US" sz="1100" b="0" i="1" u="none" strike="noStrike" cap="none" dirty="0">
                          <a:solidFill>
                            <a:srgbClr val="4C4846"/>
                          </a:solidFill>
                          <a:latin typeface="Arial"/>
                          <a:ea typeface="Arial"/>
                          <a:cs typeface="Arial"/>
                          <a:sym typeface="Arial"/>
                        </a:rPr>
                        <a:t>…</a:t>
                      </a:r>
                      <a:endParaRPr sz="1100" i="1" dirty="0">
                        <a:latin typeface="Arial"/>
                        <a:ea typeface="Arial"/>
                        <a:cs typeface="Arial"/>
                        <a:sym typeface="Arial"/>
                      </a:endParaRPr>
                    </a:p>
                  </a:txBody>
                  <a:tcPr marL="91450" marR="91450" marT="45725" marB="45725">
                    <a:solidFill>
                      <a:schemeClr val="accent4"/>
                    </a:solidFill>
                  </a:tcPr>
                </a:tc>
                <a:extLst>
                  <a:ext uri="{0D108BD9-81ED-4DB2-BD59-A6C34878D82A}">
                    <a16:rowId xmlns:a16="http://schemas.microsoft.com/office/drawing/2014/main" val="10005"/>
                  </a:ext>
                </a:extLst>
              </a:tr>
            </a:tbl>
          </a:graphicData>
        </a:graphic>
      </p:graphicFrame>
      <p:sp>
        <p:nvSpPr>
          <p:cNvPr id="3" name="Triangle 2">
            <a:extLst>
              <a:ext uri="{FF2B5EF4-FFF2-40B4-BE49-F238E27FC236}">
                <a16:creationId xmlns:a16="http://schemas.microsoft.com/office/drawing/2014/main" id="{F987DC0E-8D19-39AE-06F3-8C25041B9DF8}"/>
              </a:ext>
            </a:extLst>
          </p:cNvPr>
          <p:cNvSpPr/>
          <p:nvPr/>
        </p:nvSpPr>
        <p:spPr>
          <a:xfrm rot="5400000">
            <a:off x="573233" y="995468"/>
            <a:ext cx="373621" cy="291363"/>
          </a:xfrm>
          <a:prstGeom prst="triangl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3"/>
        <p:cNvGrpSpPr/>
        <p:nvPr/>
      </p:nvGrpSpPr>
      <p:grpSpPr>
        <a:xfrm>
          <a:off x="0" y="0"/>
          <a:ext cx="0" cy="0"/>
          <a:chOff x="0" y="0"/>
          <a:chExt cx="0" cy="0"/>
        </a:xfrm>
      </p:grpSpPr>
      <p:sp>
        <p:nvSpPr>
          <p:cNvPr id="2" name="Rectangle 1">
            <a:extLst>
              <a:ext uri="{FF2B5EF4-FFF2-40B4-BE49-F238E27FC236}">
                <a16:creationId xmlns:a16="http://schemas.microsoft.com/office/drawing/2014/main" id="{FD297E6E-C7A3-87AE-A00A-81C9ECCB7784}"/>
              </a:ext>
            </a:extLst>
          </p:cNvPr>
          <p:cNvSpPr/>
          <p:nvPr/>
        </p:nvSpPr>
        <p:spPr>
          <a:xfrm>
            <a:off x="614361" y="957286"/>
            <a:ext cx="11577639" cy="37362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4" name="Google Shape;1604;p40"/>
          <p:cNvSpPr txBox="1"/>
          <p:nvPr/>
        </p:nvSpPr>
        <p:spPr>
          <a:xfrm>
            <a:off x="614362" y="477889"/>
            <a:ext cx="11272372" cy="66620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FFFF"/>
              </a:buClr>
              <a:buSzPts val="2400"/>
              <a:buFont typeface="Arial"/>
              <a:buNone/>
            </a:pPr>
            <a:r>
              <a:rPr lang="en-US" sz="2400" b="1" i="0" u="none" strike="noStrike" cap="none" dirty="0">
                <a:solidFill>
                  <a:schemeClr val="dk1"/>
                </a:solidFill>
                <a:latin typeface="Avenir Next LT Pro" panose="020B0504020202020204" pitchFamily="34" charset="77"/>
                <a:ea typeface="Arial"/>
                <a:cs typeface="Arial"/>
                <a:sym typeface="Arial"/>
              </a:rPr>
              <a:t>Initial Data Analysis to Validate Data and Define Source Data</a:t>
            </a:r>
            <a:endParaRPr lang="en-US" dirty="0">
              <a:latin typeface="Avenir Next LT Pro" panose="020B0504020202020204" pitchFamily="34" charset="77"/>
            </a:endParaRPr>
          </a:p>
        </p:txBody>
      </p:sp>
      <p:sp>
        <p:nvSpPr>
          <p:cNvPr id="1605" name="Google Shape;1605;p40"/>
          <p:cNvSpPr txBox="1"/>
          <p:nvPr/>
        </p:nvSpPr>
        <p:spPr>
          <a:xfrm>
            <a:off x="905725" y="969234"/>
            <a:ext cx="10030927" cy="31908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D9A800"/>
              </a:buClr>
              <a:buSzPts val="1200"/>
              <a:buFont typeface="Arial"/>
              <a:buNone/>
            </a:pPr>
            <a:r>
              <a:rPr lang="en-US" sz="1600" b="1" i="0" u="none" strike="noStrike" cap="none" dirty="0">
                <a:latin typeface="Avenir Next LT Pro" panose="020B0504020202020204" pitchFamily="34" charset="77"/>
                <a:ea typeface="Arial"/>
                <a:cs typeface="Arial"/>
                <a:sym typeface="Arial"/>
              </a:rPr>
              <a:t>Evaluate data quality and agree to “source of truth” data set(s)</a:t>
            </a:r>
            <a:endParaRPr sz="1600" dirty="0">
              <a:latin typeface="Avenir Next LT Pro" panose="020B0504020202020204" pitchFamily="34" charset="77"/>
            </a:endParaRPr>
          </a:p>
        </p:txBody>
      </p:sp>
      <p:sp>
        <p:nvSpPr>
          <p:cNvPr id="1606" name="Google Shape;1606;p40"/>
          <p:cNvSpPr/>
          <p:nvPr/>
        </p:nvSpPr>
        <p:spPr>
          <a:xfrm>
            <a:off x="4991358" y="1495174"/>
            <a:ext cx="7096049" cy="4802940"/>
          </a:xfrm>
          <a:prstGeom prst="roundRect">
            <a:avLst>
              <a:gd name="adj" fmla="val 1081"/>
            </a:avLst>
          </a:prstGeom>
          <a:solidFill>
            <a:srgbClr val="FFFFFF"/>
          </a:solidFill>
          <a:ln w="9525" cap="flat" cmpd="sng">
            <a:solidFill>
              <a:srgbClr val="E0E3E6"/>
            </a:solidFill>
            <a:prstDash val="solid"/>
            <a:round/>
            <a:headEnd type="none" w="sm" len="sm"/>
            <a:tailEnd type="none" w="sm" len="sm"/>
          </a:ln>
          <a:effectLst>
            <a:outerShdw blurRad="76200" dist="50800" dir="5400000" algn="tl" rotWithShape="0">
              <a:srgbClr val="4E4A48">
                <a:alpha val="3137"/>
              </a:srgbClr>
            </a:outerShdw>
          </a:effectLst>
        </p:spPr>
        <p:txBody>
          <a:bodyPr spcFirstLastPara="1" wrap="square" lIns="274300" tIns="91425" rIns="182875" bIns="0" anchor="t" anchorCtr="0">
            <a:noAutofit/>
          </a:bodyPr>
          <a:lstStyle/>
          <a:p>
            <a:pPr marL="0" marR="0" lvl="0" indent="0" algn="l" rtl="0">
              <a:lnSpc>
                <a:spcPct val="125000"/>
              </a:lnSpc>
              <a:spcBef>
                <a:spcPts val="0"/>
              </a:spcBef>
              <a:spcAft>
                <a:spcPts val="0"/>
              </a:spcAft>
              <a:buClr>
                <a:srgbClr val="000000"/>
              </a:buClr>
              <a:buSzPts val="1600"/>
              <a:buFont typeface="Arial"/>
              <a:buNone/>
            </a:pPr>
            <a:endParaRPr sz="1600" b="0" i="0" u="none" strike="noStrike" cap="none">
              <a:solidFill>
                <a:srgbClr val="4E4A48"/>
              </a:solidFill>
              <a:latin typeface="Arial"/>
              <a:ea typeface="Arial"/>
              <a:cs typeface="Arial"/>
              <a:sym typeface="Arial"/>
            </a:endParaRPr>
          </a:p>
        </p:txBody>
      </p:sp>
      <p:sp>
        <p:nvSpPr>
          <p:cNvPr id="1607" name="Google Shape;1607;p40"/>
          <p:cNvSpPr/>
          <p:nvPr/>
        </p:nvSpPr>
        <p:spPr>
          <a:xfrm>
            <a:off x="120773" y="1495174"/>
            <a:ext cx="4744678" cy="3277336"/>
          </a:xfrm>
          <a:prstGeom prst="roundRect">
            <a:avLst>
              <a:gd name="adj" fmla="val 2226"/>
            </a:avLst>
          </a:prstGeom>
          <a:solidFill>
            <a:srgbClr val="FFFFFF"/>
          </a:solidFill>
          <a:ln w="9525" cap="flat" cmpd="sng">
            <a:solidFill>
              <a:srgbClr val="E0E3E6"/>
            </a:solidFill>
            <a:prstDash val="solid"/>
            <a:round/>
            <a:headEnd type="none" w="sm" len="sm"/>
            <a:tailEnd type="none" w="sm" len="sm"/>
          </a:ln>
          <a:effectLst>
            <a:outerShdw blurRad="76200" dist="50800" dir="5400000" algn="tl" rotWithShape="0">
              <a:srgbClr val="4E4A48">
                <a:alpha val="3137"/>
              </a:srgbClr>
            </a:outerShdw>
          </a:effectLst>
        </p:spPr>
        <p:txBody>
          <a:bodyPr spcFirstLastPara="1" wrap="square" lIns="274300" tIns="91425" rIns="182875" bIns="0" anchor="t" anchorCtr="0">
            <a:noAutofit/>
          </a:bodyPr>
          <a:lstStyle/>
          <a:p>
            <a:pPr marL="0" marR="0" lvl="0" indent="0" algn="l" rtl="0">
              <a:lnSpc>
                <a:spcPct val="125000"/>
              </a:lnSpc>
              <a:spcBef>
                <a:spcPts val="0"/>
              </a:spcBef>
              <a:spcAft>
                <a:spcPts val="0"/>
              </a:spcAft>
              <a:buClr>
                <a:srgbClr val="D9A800"/>
              </a:buClr>
              <a:buSzPts val="1600"/>
              <a:buFont typeface="Arial"/>
              <a:buNone/>
            </a:pPr>
            <a:r>
              <a:rPr lang="en-US" sz="1600" b="1" i="0" u="none" strike="noStrike" cap="none" dirty="0">
                <a:solidFill>
                  <a:schemeClr val="accent2"/>
                </a:solidFill>
                <a:latin typeface="Avenir Next LT Pro" panose="020B0504020202020204" pitchFamily="34" charset="77"/>
                <a:ea typeface="Arial"/>
                <a:cs typeface="Arial"/>
                <a:sym typeface="Arial"/>
              </a:rPr>
              <a:t>Key Activities</a:t>
            </a:r>
            <a:br>
              <a:rPr lang="en-US" sz="1600" b="0" i="0" u="none" strike="noStrike" cap="none" dirty="0">
                <a:solidFill>
                  <a:srgbClr val="4E4A48"/>
                </a:solidFill>
                <a:latin typeface="Avenir Next LT Pro" panose="020B0504020202020204" pitchFamily="34" charset="77"/>
                <a:ea typeface="Arial"/>
                <a:cs typeface="Arial"/>
                <a:sym typeface="Arial"/>
              </a:rPr>
            </a:br>
            <a:r>
              <a:rPr lang="en-US" sz="1600" b="1" i="0" u="none" strike="noStrike" cap="none" dirty="0">
                <a:solidFill>
                  <a:srgbClr val="4E4A48"/>
                </a:solidFill>
                <a:latin typeface="Avenir Next LT Pro" panose="020B0504020202020204" pitchFamily="34" charset="77"/>
                <a:ea typeface="Arial"/>
                <a:cs typeface="Arial"/>
                <a:sym typeface="Arial"/>
              </a:rPr>
              <a:t>Main steps to validate data and define source data</a:t>
            </a:r>
            <a:endParaRPr sz="1600" b="0" i="0" u="none" strike="noStrike" cap="none" dirty="0">
              <a:solidFill>
                <a:srgbClr val="000000"/>
              </a:solidFill>
              <a:latin typeface="Avenir Next LT Pro" panose="020B0504020202020204" pitchFamily="34" charset="77"/>
              <a:ea typeface="Arial"/>
              <a:cs typeface="Arial"/>
              <a:sym typeface="Arial"/>
            </a:endParaRPr>
          </a:p>
          <a:p>
            <a:pPr marL="228600" marR="0" lvl="0" indent="-228600" algn="l" rtl="0">
              <a:lnSpc>
                <a:spcPct val="125000"/>
              </a:lnSpc>
              <a:spcBef>
                <a:spcPts val="0"/>
              </a:spcBef>
              <a:spcAft>
                <a:spcPts val="0"/>
              </a:spcAft>
              <a:buClr>
                <a:srgbClr val="4E4A48"/>
              </a:buClr>
              <a:buSzPts val="1300"/>
              <a:buFont typeface="Arial"/>
              <a:buAutoNum type="arabicPeriod"/>
            </a:pPr>
            <a:r>
              <a:rPr lang="en-US" sz="1200" b="0" i="0" u="none" strike="noStrike" cap="none" dirty="0">
                <a:solidFill>
                  <a:srgbClr val="4E4A48"/>
                </a:solidFill>
                <a:latin typeface="Avenir Next LT Pro" panose="020B0504020202020204" pitchFamily="34" charset="77"/>
                <a:ea typeface="Arial"/>
                <a:cs typeface="Arial"/>
                <a:sym typeface="Arial"/>
              </a:rPr>
              <a:t>Use ratio analysis to identify big outliers (ex. Bookings/HC)</a:t>
            </a:r>
            <a:endParaRPr sz="1600" b="0" i="0" u="none" strike="noStrike" cap="none" dirty="0">
              <a:solidFill>
                <a:srgbClr val="000000"/>
              </a:solidFill>
              <a:latin typeface="Avenir Next LT Pro" panose="020B0504020202020204" pitchFamily="34" charset="77"/>
              <a:ea typeface="Arial"/>
              <a:cs typeface="Arial"/>
              <a:sym typeface="Arial"/>
            </a:endParaRPr>
          </a:p>
          <a:p>
            <a:pPr marL="228600" marR="0" lvl="0" indent="-228600" algn="l" rtl="0">
              <a:lnSpc>
                <a:spcPct val="125000"/>
              </a:lnSpc>
              <a:spcBef>
                <a:spcPts val="0"/>
              </a:spcBef>
              <a:spcAft>
                <a:spcPts val="0"/>
              </a:spcAft>
              <a:buClr>
                <a:srgbClr val="4E4A48"/>
              </a:buClr>
              <a:buSzPts val="1300"/>
              <a:buFont typeface="Arial"/>
              <a:buAutoNum type="arabicPeriod"/>
            </a:pPr>
            <a:r>
              <a:rPr lang="en-US" sz="1200" b="0" i="0" u="none" strike="noStrike" cap="none" dirty="0">
                <a:solidFill>
                  <a:srgbClr val="4E4A48"/>
                </a:solidFill>
                <a:latin typeface="Avenir Next LT Pro" panose="020B0504020202020204" pitchFamily="34" charset="77"/>
                <a:ea typeface="Arial"/>
                <a:cs typeface="Arial"/>
                <a:sym typeface="Arial"/>
              </a:rPr>
              <a:t>Confirm understanding of data by conducting descriptive analysis on customer set (i.e., # of customers, ASP, # of products per </a:t>
            </a:r>
            <a:r>
              <a:rPr lang="en-US" sz="1200" b="0" i="0" u="none" strike="noStrike" cap="none" dirty="0" err="1">
                <a:solidFill>
                  <a:srgbClr val="4E4A48"/>
                </a:solidFill>
                <a:latin typeface="Avenir Next LT Pro" panose="020B0504020202020204" pitchFamily="34" charset="77"/>
                <a:ea typeface="Arial"/>
                <a:cs typeface="Arial"/>
                <a:sym typeface="Arial"/>
              </a:rPr>
              <a:t>cust</a:t>
            </a:r>
            <a:r>
              <a:rPr lang="en-US" sz="1200" b="0" i="0" u="none" strike="noStrike" cap="none" dirty="0">
                <a:solidFill>
                  <a:srgbClr val="4E4A48"/>
                </a:solidFill>
                <a:latin typeface="Avenir Next LT Pro" panose="020B0504020202020204" pitchFamily="34" charset="77"/>
                <a:ea typeface="Arial"/>
                <a:cs typeface="Arial"/>
                <a:sym typeface="Arial"/>
              </a:rPr>
              <a:t>., etc.)</a:t>
            </a:r>
            <a:endParaRPr sz="1600" b="0" i="0" u="none" strike="noStrike" cap="none" dirty="0">
              <a:solidFill>
                <a:srgbClr val="000000"/>
              </a:solidFill>
              <a:latin typeface="Avenir Next LT Pro" panose="020B0504020202020204" pitchFamily="34" charset="77"/>
              <a:ea typeface="Arial"/>
              <a:cs typeface="Arial"/>
              <a:sym typeface="Arial"/>
            </a:endParaRPr>
          </a:p>
          <a:p>
            <a:pPr marL="228600" marR="0" lvl="0" indent="-228600" algn="l" rtl="0">
              <a:lnSpc>
                <a:spcPct val="125000"/>
              </a:lnSpc>
              <a:spcBef>
                <a:spcPts val="0"/>
              </a:spcBef>
              <a:spcAft>
                <a:spcPts val="0"/>
              </a:spcAft>
              <a:buClr>
                <a:srgbClr val="4E4A48"/>
              </a:buClr>
              <a:buSzPts val="1300"/>
              <a:buFont typeface="Arial"/>
              <a:buAutoNum type="arabicPeriod"/>
            </a:pPr>
            <a:r>
              <a:rPr lang="en-US" sz="1200" b="0" i="0" u="none" strike="noStrike" cap="none" dirty="0">
                <a:solidFill>
                  <a:srgbClr val="4E4A48"/>
                </a:solidFill>
                <a:latin typeface="Avenir Next LT Pro" panose="020B0504020202020204" pitchFamily="34" charset="77"/>
                <a:ea typeface="Arial"/>
                <a:cs typeface="Arial"/>
                <a:sym typeface="Arial"/>
              </a:rPr>
              <a:t>Formally agree to the key data set(s) to be used as the ‘source of truth’ (i.e., customer data, financial data, prospect data, etc.)</a:t>
            </a:r>
            <a:endParaRPr sz="1600" b="0" i="0" u="none" strike="noStrike" cap="none" dirty="0">
              <a:solidFill>
                <a:srgbClr val="000000"/>
              </a:solidFill>
              <a:latin typeface="Avenir Next LT Pro" panose="020B0504020202020204" pitchFamily="34" charset="77"/>
              <a:ea typeface="Arial"/>
              <a:cs typeface="Arial"/>
              <a:sym typeface="Arial"/>
            </a:endParaRPr>
          </a:p>
          <a:p>
            <a:pPr marL="228600" marR="0" lvl="0" indent="-228600" algn="l" rtl="0">
              <a:lnSpc>
                <a:spcPct val="125000"/>
              </a:lnSpc>
              <a:spcBef>
                <a:spcPts val="0"/>
              </a:spcBef>
              <a:spcAft>
                <a:spcPts val="0"/>
              </a:spcAft>
              <a:buClr>
                <a:srgbClr val="4E4A48"/>
              </a:buClr>
              <a:buSzPts val="1300"/>
              <a:buFont typeface="Arial"/>
              <a:buAutoNum type="arabicPeriod"/>
            </a:pPr>
            <a:r>
              <a:rPr lang="en-US" sz="1200" b="0" i="0" u="none" strike="noStrike" cap="none" dirty="0">
                <a:solidFill>
                  <a:srgbClr val="4E4A48"/>
                </a:solidFill>
                <a:latin typeface="Avenir Next LT Pro" panose="020B0504020202020204" pitchFamily="34" charset="77"/>
                <a:ea typeface="Arial"/>
                <a:cs typeface="Arial"/>
                <a:sym typeface="Arial"/>
              </a:rPr>
              <a:t>Begin building model using source data as starting point</a:t>
            </a:r>
            <a:endParaRPr sz="1600" b="0" i="0" u="none" strike="noStrike" cap="none" dirty="0">
              <a:solidFill>
                <a:srgbClr val="000000"/>
              </a:solidFill>
              <a:latin typeface="Avenir Next LT Pro" panose="020B0504020202020204" pitchFamily="34" charset="77"/>
              <a:ea typeface="Arial"/>
              <a:cs typeface="Arial"/>
              <a:sym typeface="Arial"/>
            </a:endParaRPr>
          </a:p>
        </p:txBody>
      </p:sp>
      <p:sp>
        <p:nvSpPr>
          <p:cNvPr id="1608" name="Google Shape;1608;p40"/>
          <p:cNvSpPr txBox="1"/>
          <p:nvPr/>
        </p:nvSpPr>
        <p:spPr>
          <a:xfrm>
            <a:off x="5001080" y="5590441"/>
            <a:ext cx="708960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dirty="0">
                <a:solidFill>
                  <a:srgbClr val="4E4A48"/>
                </a:solidFill>
                <a:latin typeface="Avenir Next LT Pro" panose="020B0504020202020204" pitchFamily="34" charset="77"/>
                <a:ea typeface="Arial"/>
                <a:cs typeface="Arial"/>
                <a:sym typeface="Arial"/>
              </a:rPr>
              <a:t>Exit Criteria</a:t>
            </a:r>
            <a:r>
              <a:rPr lang="en-US" sz="1600" b="0" i="0" u="none" strike="noStrike" cap="none" dirty="0">
                <a:solidFill>
                  <a:srgbClr val="4E4A48"/>
                </a:solidFill>
                <a:latin typeface="Avenir Next LT Pro" panose="020B0504020202020204" pitchFamily="34" charset="77"/>
                <a:ea typeface="Arial"/>
                <a:cs typeface="Arial"/>
                <a:sym typeface="Arial"/>
              </a:rPr>
              <a:t>: </a:t>
            </a:r>
            <a:r>
              <a:rPr lang="en-US" sz="1200" b="0" i="0" u="none" strike="noStrike" cap="none" dirty="0">
                <a:solidFill>
                  <a:srgbClr val="4E4A48"/>
                </a:solidFill>
                <a:latin typeface="Avenir Next LT Pro" panose="020B0504020202020204" pitchFamily="34" charset="77"/>
                <a:ea typeface="Arial"/>
                <a:cs typeface="Arial"/>
                <a:sym typeface="Arial"/>
              </a:rPr>
              <a:t>Team has agreed to ‘source of truth’ data sets as foundation for future work</a:t>
            </a:r>
            <a:endParaRPr sz="1200" b="1" i="0" u="none" strike="noStrike" cap="none" dirty="0">
              <a:solidFill>
                <a:srgbClr val="4E4A48"/>
              </a:solidFill>
              <a:latin typeface="Avenir Next LT Pro" panose="020B0504020202020204" pitchFamily="34" charset="77"/>
              <a:ea typeface="Arial"/>
              <a:cs typeface="Arial"/>
              <a:sym typeface="Arial"/>
            </a:endParaRPr>
          </a:p>
        </p:txBody>
      </p:sp>
      <p:sp>
        <p:nvSpPr>
          <p:cNvPr id="1609" name="Google Shape;1609;p40"/>
          <p:cNvSpPr/>
          <p:nvPr/>
        </p:nvSpPr>
        <p:spPr>
          <a:xfrm>
            <a:off x="120773" y="4859172"/>
            <a:ext cx="4754400" cy="1443334"/>
          </a:xfrm>
          <a:prstGeom prst="roundRect">
            <a:avLst>
              <a:gd name="adj" fmla="val 2226"/>
            </a:avLst>
          </a:prstGeom>
          <a:solidFill>
            <a:srgbClr val="FFFFFF"/>
          </a:solidFill>
          <a:ln w="9525" cap="flat" cmpd="sng">
            <a:solidFill>
              <a:srgbClr val="E0E3E6"/>
            </a:solidFill>
            <a:prstDash val="solid"/>
            <a:round/>
            <a:headEnd type="none" w="sm" len="sm"/>
            <a:tailEnd type="none" w="sm" len="sm"/>
          </a:ln>
          <a:effectLst>
            <a:outerShdw blurRad="76200" dist="50800" dir="5400000" algn="tl" rotWithShape="0">
              <a:srgbClr val="4E4A48">
                <a:alpha val="3137"/>
              </a:srgbClr>
            </a:outerShdw>
          </a:effectLst>
        </p:spPr>
        <p:txBody>
          <a:bodyPr spcFirstLastPara="1" wrap="square" lIns="274300" tIns="91425" rIns="182875" bIns="0" anchor="t" anchorCtr="0">
            <a:noAutofit/>
          </a:bodyPr>
          <a:lstStyle/>
          <a:p>
            <a:pPr marL="0" marR="0" lvl="0" indent="0" algn="l" rtl="0">
              <a:lnSpc>
                <a:spcPct val="125000"/>
              </a:lnSpc>
              <a:spcBef>
                <a:spcPts val="0"/>
              </a:spcBef>
              <a:spcAft>
                <a:spcPts val="0"/>
              </a:spcAft>
              <a:buClr>
                <a:srgbClr val="4E4A48"/>
              </a:buClr>
              <a:buSzPts val="1800"/>
              <a:buFont typeface="Arial"/>
              <a:buNone/>
            </a:pPr>
            <a:r>
              <a:rPr lang="en-US" sz="1600" b="1" i="0" u="none" strike="noStrike" cap="none" dirty="0">
                <a:solidFill>
                  <a:srgbClr val="4E4A48"/>
                </a:solidFill>
                <a:latin typeface="Avenir Next LT Pro" panose="020B0504020202020204" pitchFamily="34" charset="77"/>
                <a:ea typeface="Arial"/>
                <a:cs typeface="Arial"/>
                <a:sym typeface="Arial"/>
              </a:rPr>
              <a:t>Roles &amp; Responsibilities</a:t>
            </a:r>
            <a:br>
              <a:rPr lang="en-US" sz="1600" b="0" i="0" u="none" strike="noStrike" cap="none" dirty="0">
                <a:solidFill>
                  <a:srgbClr val="FF0000"/>
                </a:solidFill>
                <a:latin typeface="Avenir Next LT Pro" panose="020B0504020202020204" pitchFamily="34" charset="77"/>
                <a:ea typeface="Arial"/>
                <a:cs typeface="Arial"/>
                <a:sym typeface="Arial"/>
              </a:rPr>
            </a:br>
            <a:r>
              <a:rPr lang="en-US" sz="1200" b="0" i="0" u="none" strike="noStrike" cap="none" dirty="0">
                <a:solidFill>
                  <a:srgbClr val="202124"/>
                </a:solidFill>
                <a:highlight>
                  <a:srgbClr val="FFFFFF"/>
                </a:highlight>
                <a:latin typeface="Avenir Next LT Pro" panose="020B0504020202020204" pitchFamily="34" charset="77"/>
                <a:ea typeface="Arial"/>
                <a:cs typeface="Arial"/>
                <a:sym typeface="Arial"/>
              </a:rPr>
              <a:t>Action: Project manager to propose roles and responsibilities for each stage of the project w/ assigned participants</a:t>
            </a:r>
            <a:endParaRPr sz="1200" b="0" i="0" u="none" strike="noStrike" cap="none" dirty="0">
              <a:solidFill>
                <a:srgbClr val="FF0000"/>
              </a:solidFill>
              <a:latin typeface="Avenir Next LT Pro" panose="020B0504020202020204" pitchFamily="34" charset="77"/>
              <a:ea typeface="Arial"/>
              <a:cs typeface="Arial"/>
              <a:sym typeface="Arial"/>
            </a:endParaRPr>
          </a:p>
          <a:p>
            <a:pPr marL="0" marR="0" lvl="0" indent="0" algn="l" rtl="0">
              <a:lnSpc>
                <a:spcPct val="125000"/>
              </a:lnSpc>
              <a:spcBef>
                <a:spcPts val="0"/>
              </a:spcBef>
              <a:spcAft>
                <a:spcPts val="0"/>
              </a:spcAft>
              <a:buClr>
                <a:srgbClr val="000000"/>
              </a:buClr>
              <a:buSzPts val="1600"/>
              <a:buFont typeface="Arial"/>
              <a:buNone/>
            </a:pPr>
            <a:endParaRPr sz="1800" b="0" i="0" u="none" strike="noStrike" cap="none" dirty="0">
              <a:solidFill>
                <a:srgbClr val="FF0000"/>
              </a:solidFill>
              <a:latin typeface="Arial"/>
              <a:ea typeface="Arial"/>
              <a:cs typeface="Arial"/>
              <a:sym typeface="Arial"/>
            </a:endParaRPr>
          </a:p>
        </p:txBody>
      </p:sp>
      <p:pic>
        <p:nvPicPr>
          <p:cNvPr id="1610" name="Google Shape;1610;p40"/>
          <p:cNvPicPr preferRelativeResize="0"/>
          <p:nvPr/>
        </p:nvPicPr>
        <p:blipFill rotWithShape="1">
          <a:blip r:embed="rId3">
            <a:alphaModFix/>
          </a:blip>
          <a:srcRect/>
          <a:stretch/>
        </p:blipFill>
        <p:spPr>
          <a:xfrm>
            <a:off x="5156217" y="2121960"/>
            <a:ext cx="6759882" cy="3010952"/>
          </a:xfrm>
          <a:prstGeom prst="rect">
            <a:avLst/>
          </a:prstGeom>
          <a:noFill/>
          <a:ln>
            <a:noFill/>
          </a:ln>
        </p:spPr>
      </p:pic>
      <p:sp>
        <p:nvSpPr>
          <p:cNvPr id="1611" name="Google Shape;1611;p40"/>
          <p:cNvSpPr txBox="1"/>
          <p:nvPr/>
        </p:nvSpPr>
        <p:spPr>
          <a:xfrm>
            <a:off x="5001080" y="1671824"/>
            <a:ext cx="4340206"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US" sz="1200" b="0" i="0" u="none" strike="noStrike" cap="none" dirty="0">
                <a:solidFill>
                  <a:schemeClr val="dk1"/>
                </a:solidFill>
                <a:latin typeface="Avenir Next LT Pro" panose="020B0504020202020204" pitchFamily="34" charset="77"/>
                <a:ea typeface="Arial"/>
                <a:cs typeface="Arial"/>
                <a:sym typeface="Arial"/>
              </a:rPr>
              <a:t>Data Validation Analyses </a:t>
            </a:r>
            <a:r>
              <a:rPr lang="en-US" sz="1200" b="0" i="1" u="none" strike="noStrike" cap="none" dirty="0">
                <a:solidFill>
                  <a:schemeClr val="dk1"/>
                </a:solidFill>
                <a:latin typeface="Avenir Next LT Pro" panose="020B0504020202020204" pitchFamily="34" charset="77"/>
                <a:ea typeface="Arial"/>
                <a:cs typeface="Arial"/>
                <a:sym typeface="Arial"/>
              </a:rPr>
              <a:t>– Illustrative</a:t>
            </a:r>
            <a:endParaRPr sz="1200" b="0" i="0" u="none" strike="noStrike" cap="none" dirty="0">
              <a:solidFill>
                <a:schemeClr val="dk1"/>
              </a:solidFill>
              <a:latin typeface="Avenir Next LT Pro" panose="020B0504020202020204" pitchFamily="34" charset="77"/>
              <a:ea typeface="Arial"/>
              <a:cs typeface="Arial"/>
              <a:sym typeface="Arial"/>
            </a:endParaRPr>
          </a:p>
        </p:txBody>
      </p:sp>
      <p:sp>
        <p:nvSpPr>
          <p:cNvPr id="3" name="Triangle 2">
            <a:extLst>
              <a:ext uri="{FF2B5EF4-FFF2-40B4-BE49-F238E27FC236}">
                <a16:creationId xmlns:a16="http://schemas.microsoft.com/office/drawing/2014/main" id="{94C1E8AD-4F65-9D29-1CBC-31C1C38493D7}"/>
              </a:ext>
            </a:extLst>
          </p:cNvPr>
          <p:cNvSpPr/>
          <p:nvPr/>
        </p:nvSpPr>
        <p:spPr>
          <a:xfrm rot="5400000">
            <a:off x="573233" y="995468"/>
            <a:ext cx="373621" cy="291363"/>
          </a:xfrm>
          <a:prstGeom prst="triangl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5"/>
        <p:cNvGrpSpPr/>
        <p:nvPr/>
      </p:nvGrpSpPr>
      <p:grpSpPr>
        <a:xfrm>
          <a:off x="0" y="0"/>
          <a:ext cx="0" cy="0"/>
          <a:chOff x="0" y="0"/>
          <a:chExt cx="0" cy="0"/>
        </a:xfrm>
      </p:grpSpPr>
      <p:sp>
        <p:nvSpPr>
          <p:cNvPr id="3" name="Rectangle 2">
            <a:extLst>
              <a:ext uri="{FF2B5EF4-FFF2-40B4-BE49-F238E27FC236}">
                <a16:creationId xmlns:a16="http://schemas.microsoft.com/office/drawing/2014/main" id="{C00F1555-CEE5-0981-FDD0-4A31223B8DD2}"/>
              </a:ext>
            </a:extLst>
          </p:cNvPr>
          <p:cNvSpPr/>
          <p:nvPr/>
        </p:nvSpPr>
        <p:spPr>
          <a:xfrm>
            <a:off x="614362" y="957287"/>
            <a:ext cx="11577638" cy="37362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6" name="Google Shape;1616;p41"/>
          <p:cNvSpPr txBox="1"/>
          <p:nvPr/>
        </p:nvSpPr>
        <p:spPr>
          <a:xfrm>
            <a:off x="614362" y="491085"/>
            <a:ext cx="8667146" cy="66620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FFFF"/>
              </a:buClr>
              <a:buSzPts val="2400"/>
              <a:buFont typeface="Arial"/>
              <a:buNone/>
            </a:pPr>
            <a:r>
              <a:rPr lang="en-US" sz="2400" b="1" i="0" u="none" strike="noStrike" cap="none" dirty="0">
                <a:solidFill>
                  <a:schemeClr val="dk1"/>
                </a:solidFill>
                <a:latin typeface="Avenir Next LT Pro" panose="020B0504020202020204" pitchFamily="34" charset="77"/>
                <a:ea typeface="Arial"/>
                <a:cs typeface="Arial"/>
                <a:sym typeface="Arial"/>
              </a:rPr>
              <a:t>Create Model and Enrich Data Set</a:t>
            </a:r>
            <a:endParaRPr lang="en-US" dirty="0">
              <a:latin typeface="Avenir Next LT Pro" panose="020B0504020202020204" pitchFamily="34" charset="77"/>
            </a:endParaRPr>
          </a:p>
        </p:txBody>
      </p:sp>
      <p:sp>
        <p:nvSpPr>
          <p:cNvPr id="1617" name="Google Shape;1617;p41"/>
          <p:cNvSpPr txBox="1"/>
          <p:nvPr/>
        </p:nvSpPr>
        <p:spPr>
          <a:xfrm>
            <a:off x="905725" y="986545"/>
            <a:ext cx="7841167" cy="31908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D9A800"/>
              </a:buClr>
              <a:buSzPts val="1200"/>
              <a:buFont typeface="Arial"/>
              <a:buNone/>
            </a:pPr>
            <a:r>
              <a:rPr lang="en-US" sz="1600" b="1" i="0" u="none" strike="noStrike" cap="none" dirty="0">
                <a:latin typeface="Avenir Next LT Pro" panose="020B0504020202020204" pitchFamily="34" charset="77"/>
                <a:ea typeface="Arial"/>
                <a:cs typeface="Arial"/>
                <a:sym typeface="Arial"/>
              </a:rPr>
              <a:t>Begin building the model and enrich data with firmographic information </a:t>
            </a:r>
            <a:endParaRPr sz="1600" dirty="0">
              <a:latin typeface="Avenir Next LT Pro" panose="020B0504020202020204" pitchFamily="34" charset="77"/>
            </a:endParaRPr>
          </a:p>
        </p:txBody>
      </p:sp>
      <p:sp>
        <p:nvSpPr>
          <p:cNvPr id="1618" name="Google Shape;1618;p41"/>
          <p:cNvSpPr/>
          <p:nvPr/>
        </p:nvSpPr>
        <p:spPr>
          <a:xfrm>
            <a:off x="4991358" y="1449614"/>
            <a:ext cx="7096049" cy="4857022"/>
          </a:xfrm>
          <a:prstGeom prst="roundRect">
            <a:avLst>
              <a:gd name="adj" fmla="val 1081"/>
            </a:avLst>
          </a:prstGeom>
          <a:solidFill>
            <a:srgbClr val="FFFFFF"/>
          </a:solidFill>
          <a:ln w="9525" cap="flat" cmpd="sng">
            <a:solidFill>
              <a:srgbClr val="E0E3E6"/>
            </a:solidFill>
            <a:prstDash val="solid"/>
            <a:round/>
            <a:headEnd type="none" w="sm" len="sm"/>
            <a:tailEnd type="none" w="sm" len="sm"/>
          </a:ln>
          <a:effectLst>
            <a:outerShdw blurRad="76200" dist="50800" dir="5400000" algn="tl" rotWithShape="0">
              <a:srgbClr val="4E4A48">
                <a:alpha val="3137"/>
              </a:srgbClr>
            </a:outerShdw>
          </a:effectLst>
        </p:spPr>
        <p:txBody>
          <a:bodyPr spcFirstLastPara="1" wrap="square" lIns="274300" tIns="91425" rIns="182875" bIns="0" anchor="t" anchorCtr="0">
            <a:noAutofit/>
          </a:bodyPr>
          <a:lstStyle/>
          <a:p>
            <a:pPr marL="0" marR="0" lvl="0" indent="0" algn="l" rtl="0">
              <a:lnSpc>
                <a:spcPct val="125000"/>
              </a:lnSpc>
              <a:spcBef>
                <a:spcPts val="0"/>
              </a:spcBef>
              <a:spcAft>
                <a:spcPts val="0"/>
              </a:spcAft>
              <a:buClr>
                <a:srgbClr val="000000"/>
              </a:buClr>
              <a:buSzPts val="1600"/>
              <a:buFont typeface="Arial"/>
              <a:buNone/>
            </a:pPr>
            <a:endParaRPr sz="1600" b="0" i="0" u="none" strike="noStrike" cap="none">
              <a:solidFill>
                <a:srgbClr val="4E4A48"/>
              </a:solidFill>
              <a:latin typeface="Arial"/>
              <a:ea typeface="Arial"/>
              <a:cs typeface="Arial"/>
              <a:sym typeface="Arial"/>
            </a:endParaRPr>
          </a:p>
        </p:txBody>
      </p:sp>
      <p:sp>
        <p:nvSpPr>
          <p:cNvPr id="1619" name="Google Shape;1619;p41"/>
          <p:cNvSpPr/>
          <p:nvPr/>
        </p:nvSpPr>
        <p:spPr>
          <a:xfrm>
            <a:off x="120773" y="1427551"/>
            <a:ext cx="4771373" cy="2877203"/>
          </a:xfrm>
          <a:prstGeom prst="roundRect">
            <a:avLst>
              <a:gd name="adj" fmla="val 2226"/>
            </a:avLst>
          </a:prstGeom>
          <a:solidFill>
            <a:srgbClr val="FFFFFF"/>
          </a:solidFill>
          <a:ln w="9525" cap="flat" cmpd="sng">
            <a:solidFill>
              <a:srgbClr val="E0E3E6"/>
            </a:solidFill>
            <a:prstDash val="solid"/>
            <a:round/>
            <a:headEnd type="none" w="sm" len="sm"/>
            <a:tailEnd type="none" w="sm" len="sm"/>
          </a:ln>
          <a:effectLst>
            <a:outerShdw blurRad="76200" dist="50800" dir="5400000" algn="tl" rotWithShape="0">
              <a:srgbClr val="4E4A48">
                <a:alpha val="3137"/>
              </a:srgbClr>
            </a:outerShdw>
          </a:effectLst>
        </p:spPr>
        <p:txBody>
          <a:bodyPr spcFirstLastPara="1" wrap="square" lIns="274300" tIns="91425" rIns="182875" bIns="0" anchor="t" anchorCtr="0">
            <a:noAutofit/>
          </a:bodyPr>
          <a:lstStyle/>
          <a:p>
            <a:pPr marL="0" marR="0" lvl="0" indent="0" algn="l" rtl="0">
              <a:lnSpc>
                <a:spcPct val="125000"/>
              </a:lnSpc>
              <a:spcBef>
                <a:spcPts val="0"/>
              </a:spcBef>
              <a:spcAft>
                <a:spcPts val="0"/>
              </a:spcAft>
              <a:buClr>
                <a:srgbClr val="D9A800"/>
              </a:buClr>
              <a:buSzPts val="1600"/>
              <a:buFont typeface="Arial"/>
              <a:buNone/>
            </a:pPr>
            <a:r>
              <a:rPr lang="en-US" sz="1600" b="1" i="0" u="none" strike="noStrike" cap="none" dirty="0">
                <a:solidFill>
                  <a:schemeClr val="accent2"/>
                </a:solidFill>
                <a:latin typeface="Avenir Next LT Pro" panose="020B0504020202020204" pitchFamily="34" charset="77"/>
                <a:ea typeface="Arial"/>
                <a:cs typeface="Arial"/>
                <a:sym typeface="Arial"/>
              </a:rPr>
              <a:t>Key Activities</a:t>
            </a:r>
            <a:br>
              <a:rPr lang="en-US" sz="1600" b="0" i="0" u="none" strike="noStrike" cap="none" dirty="0">
                <a:solidFill>
                  <a:srgbClr val="4E4A48"/>
                </a:solidFill>
                <a:latin typeface="Avenir Next LT Pro" panose="020B0504020202020204" pitchFamily="34" charset="77"/>
                <a:ea typeface="Arial"/>
                <a:cs typeface="Arial"/>
                <a:sym typeface="Arial"/>
              </a:rPr>
            </a:br>
            <a:r>
              <a:rPr lang="en-US" sz="1600" b="1" i="0" u="none" strike="noStrike" cap="none" dirty="0">
                <a:solidFill>
                  <a:srgbClr val="4E4A48"/>
                </a:solidFill>
                <a:latin typeface="Avenir Next LT Pro" panose="020B0504020202020204" pitchFamily="34" charset="77"/>
                <a:ea typeface="Arial"/>
                <a:cs typeface="Arial"/>
                <a:sym typeface="Arial"/>
              </a:rPr>
              <a:t>Main steps to create model and enrich data</a:t>
            </a:r>
          </a:p>
          <a:p>
            <a:pPr marL="0" marR="0" lvl="0" indent="0" algn="l" rtl="0">
              <a:lnSpc>
                <a:spcPct val="125000"/>
              </a:lnSpc>
              <a:spcBef>
                <a:spcPts val="0"/>
              </a:spcBef>
              <a:spcAft>
                <a:spcPts val="0"/>
              </a:spcAft>
              <a:buClr>
                <a:srgbClr val="D9A800"/>
              </a:buClr>
              <a:buSzPts val="1600"/>
              <a:buFont typeface="Arial"/>
              <a:buNone/>
            </a:pPr>
            <a:endParaRPr sz="1600" b="0" i="0" u="none" strike="noStrike" cap="none" dirty="0">
              <a:solidFill>
                <a:srgbClr val="000000"/>
              </a:solidFill>
              <a:latin typeface="Arial"/>
              <a:ea typeface="Arial"/>
              <a:cs typeface="Arial"/>
              <a:sym typeface="Arial"/>
            </a:endParaRPr>
          </a:p>
          <a:p>
            <a:pPr marL="342900" marR="0" lvl="0" indent="-342900" algn="l" rtl="0">
              <a:lnSpc>
                <a:spcPct val="125000"/>
              </a:lnSpc>
              <a:spcBef>
                <a:spcPts val="0"/>
              </a:spcBef>
              <a:spcAft>
                <a:spcPts val="0"/>
              </a:spcAft>
              <a:buClr>
                <a:srgbClr val="4E4A48"/>
              </a:buClr>
              <a:buSzPts val="1400"/>
              <a:buFont typeface="Arial"/>
              <a:buAutoNum type="arabicPeriod"/>
            </a:pPr>
            <a:r>
              <a:rPr lang="en-US" sz="1200" b="0" i="0" u="none" strike="noStrike" cap="none" dirty="0">
                <a:solidFill>
                  <a:srgbClr val="4E4A48"/>
                </a:solidFill>
                <a:latin typeface="Avenir Next LT Pro" panose="020B0504020202020204" pitchFamily="34" charset="77"/>
                <a:ea typeface="Arial"/>
                <a:cs typeface="Arial"/>
                <a:sym typeface="Arial"/>
              </a:rPr>
              <a:t>Set up main data tabs (i.e., raw customer data, customer spend info) to be where all analyses are executed from</a:t>
            </a:r>
            <a:endParaRPr sz="1200" b="0" i="0" u="none" strike="noStrike" cap="none" dirty="0">
              <a:solidFill>
                <a:srgbClr val="000000"/>
              </a:solidFill>
              <a:latin typeface="Avenir Next LT Pro" panose="020B0504020202020204" pitchFamily="34" charset="77"/>
              <a:ea typeface="Arial"/>
              <a:cs typeface="Arial"/>
              <a:sym typeface="Arial"/>
            </a:endParaRPr>
          </a:p>
          <a:p>
            <a:pPr marL="342900" marR="0" lvl="0" indent="-342900" algn="l" rtl="0">
              <a:lnSpc>
                <a:spcPct val="125000"/>
              </a:lnSpc>
              <a:spcBef>
                <a:spcPts val="0"/>
              </a:spcBef>
              <a:spcAft>
                <a:spcPts val="0"/>
              </a:spcAft>
              <a:buClr>
                <a:srgbClr val="4E4A48"/>
              </a:buClr>
              <a:buSzPts val="1400"/>
              <a:buFont typeface="Arial"/>
              <a:buAutoNum type="arabicPeriod"/>
            </a:pPr>
            <a:r>
              <a:rPr lang="en-US" sz="1200" b="0" i="0" u="none" strike="noStrike" cap="none" dirty="0">
                <a:solidFill>
                  <a:srgbClr val="4E4A48"/>
                </a:solidFill>
                <a:latin typeface="Avenir Next LT Pro" panose="020B0504020202020204" pitchFamily="34" charset="77"/>
                <a:ea typeface="Arial"/>
                <a:cs typeface="Arial"/>
                <a:sym typeface="Arial"/>
              </a:rPr>
              <a:t>Append firmographic information to customer data (and prospect data if available) using third data source (i.e., Hoovers); Agree to what info will be appended</a:t>
            </a:r>
            <a:endParaRPr sz="1200" b="0" i="0" u="none" strike="noStrike" cap="none" dirty="0">
              <a:solidFill>
                <a:srgbClr val="000000"/>
              </a:solidFill>
              <a:latin typeface="Avenir Next LT Pro" panose="020B0504020202020204" pitchFamily="34" charset="77"/>
              <a:ea typeface="Arial"/>
              <a:cs typeface="Arial"/>
              <a:sym typeface="Arial"/>
            </a:endParaRPr>
          </a:p>
          <a:p>
            <a:pPr marL="342900" marR="0" lvl="0" indent="-342900" algn="l" rtl="0">
              <a:lnSpc>
                <a:spcPct val="125000"/>
              </a:lnSpc>
              <a:spcBef>
                <a:spcPts val="0"/>
              </a:spcBef>
              <a:spcAft>
                <a:spcPts val="0"/>
              </a:spcAft>
              <a:buClr>
                <a:srgbClr val="4E4A48"/>
              </a:buClr>
              <a:buSzPts val="1400"/>
              <a:buFont typeface="Arial"/>
              <a:buAutoNum type="arabicPeriod"/>
            </a:pPr>
            <a:r>
              <a:rPr lang="en-US" sz="1200" b="0" i="0" u="none" strike="noStrike" cap="none" dirty="0">
                <a:solidFill>
                  <a:srgbClr val="4E4A48"/>
                </a:solidFill>
                <a:latin typeface="Avenir Next LT Pro" panose="020B0504020202020204" pitchFamily="34" charset="77"/>
                <a:ea typeface="Arial"/>
                <a:cs typeface="Arial"/>
                <a:sym typeface="Arial"/>
              </a:rPr>
              <a:t>Main components of model: raw data, customer master, prospect list, assumptions, firmographic data, etc.</a:t>
            </a:r>
            <a:endParaRPr sz="1200" b="0" i="0" u="none" strike="noStrike" cap="none" dirty="0">
              <a:solidFill>
                <a:srgbClr val="000000"/>
              </a:solidFill>
              <a:latin typeface="Avenir Next LT Pro" panose="020B0504020202020204" pitchFamily="34" charset="77"/>
              <a:ea typeface="Arial"/>
              <a:cs typeface="Arial"/>
              <a:sym typeface="Arial"/>
            </a:endParaRPr>
          </a:p>
        </p:txBody>
      </p:sp>
      <p:sp>
        <p:nvSpPr>
          <p:cNvPr id="1620" name="Google Shape;1620;p41"/>
          <p:cNvSpPr txBox="1"/>
          <p:nvPr/>
        </p:nvSpPr>
        <p:spPr>
          <a:xfrm>
            <a:off x="4997807" y="5226394"/>
            <a:ext cx="70896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dirty="0">
                <a:solidFill>
                  <a:srgbClr val="4E4A48"/>
                </a:solidFill>
                <a:latin typeface="Avenir Next LT Pro" panose="020B0504020202020204" pitchFamily="34" charset="77"/>
                <a:ea typeface="Arial"/>
                <a:cs typeface="Arial"/>
                <a:sym typeface="Arial"/>
              </a:rPr>
              <a:t>Exit Criteria</a:t>
            </a:r>
            <a:r>
              <a:rPr lang="en-US" sz="1600" b="0" i="0" u="none" strike="noStrike" cap="none" dirty="0">
                <a:solidFill>
                  <a:srgbClr val="4E4A48"/>
                </a:solidFill>
                <a:latin typeface="Avenir Next LT Pro" panose="020B0504020202020204" pitchFamily="34" charset="77"/>
                <a:ea typeface="Arial"/>
                <a:cs typeface="Arial"/>
                <a:sym typeface="Arial"/>
              </a:rPr>
              <a:t>: </a:t>
            </a:r>
            <a:r>
              <a:rPr lang="en-US" sz="1200" b="0" i="0" u="none" strike="noStrike" cap="none" dirty="0">
                <a:solidFill>
                  <a:srgbClr val="4E4A48"/>
                </a:solidFill>
                <a:latin typeface="Avenir Next LT Pro" panose="020B0504020202020204" pitchFamily="34" charset="77"/>
                <a:ea typeface="Arial"/>
                <a:cs typeface="Arial"/>
                <a:sym typeface="Arial"/>
              </a:rPr>
              <a:t>Base model has been built and all necessary data has been enriched with firmographic information</a:t>
            </a:r>
            <a:endParaRPr sz="1200" b="1" i="0" u="none" strike="noStrike" cap="none" dirty="0">
              <a:solidFill>
                <a:srgbClr val="4E4A48"/>
              </a:solidFill>
              <a:latin typeface="Avenir Next LT Pro" panose="020B0504020202020204" pitchFamily="34" charset="77"/>
              <a:ea typeface="Arial"/>
              <a:cs typeface="Arial"/>
              <a:sym typeface="Arial"/>
            </a:endParaRPr>
          </a:p>
        </p:txBody>
      </p:sp>
      <p:sp>
        <p:nvSpPr>
          <p:cNvPr id="1621" name="Google Shape;1621;p41"/>
          <p:cNvSpPr/>
          <p:nvPr/>
        </p:nvSpPr>
        <p:spPr>
          <a:xfrm>
            <a:off x="120773" y="4407293"/>
            <a:ext cx="4754400" cy="1902650"/>
          </a:xfrm>
          <a:prstGeom prst="roundRect">
            <a:avLst>
              <a:gd name="adj" fmla="val 2226"/>
            </a:avLst>
          </a:prstGeom>
          <a:solidFill>
            <a:srgbClr val="FFFFFF"/>
          </a:solidFill>
          <a:ln w="9525" cap="flat" cmpd="sng">
            <a:solidFill>
              <a:srgbClr val="E0E3E6"/>
            </a:solidFill>
            <a:prstDash val="solid"/>
            <a:round/>
            <a:headEnd type="none" w="sm" len="sm"/>
            <a:tailEnd type="none" w="sm" len="sm"/>
          </a:ln>
          <a:effectLst>
            <a:outerShdw blurRad="76200" dist="50800" dir="5400000" algn="tl" rotWithShape="0">
              <a:srgbClr val="4E4A48">
                <a:alpha val="3137"/>
              </a:srgbClr>
            </a:outerShdw>
          </a:effectLst>
        </p:spPr>
        <p:txBody>
          <a:bodyPr spcFirstLastPara="1" wrap="square" lIns="274300" tIns="91425" rIns="182875" bIns="0" anchor="t" anchorCtr="0">
            <a:noAutofit/>
          </a:bodyPr>
          <a:lstStyle/>
          <a:p>
            <a:pPr marL="0" marR="0" lvl="0" indent="0" algn="l" rtl="0">
              <a:lnSpc>
                <a:spcPct val="125000"/>
              </a:lnSpc>
              <a:spcBef>
                <a:spcPts val="0"/>
              </a:spcBef>
              <a:spcAft>
                <a:spcPts val="0"/>
              </a:spcAft>
              <a:buClr>
                <a:srgbClr val="4E4A48"/>
              </a:buClr>
              <a:buSzPts val="1800"/>
              <a:buFont typeface="Arial"/>
              <a:buNone/>
            </a:pPr>
            <a:r>
              <a:rPr lang="en-US" sz="1600" b="1" i="0" u="none" strike="noStrike" cap="none" dirty="0">
                <a:solidFill>
                  <a:srgbClr val="4E4A48"/>
                </a:solidFill>
                <a:latin typeface="Avenir Next LT Pro" panose="020B0504020202020204" pitchFamily="34" charset="77"/>
                <a:ea typeface="Arial"/>
                <a:cs typeface="Arial"/>
                <a:sym typeface="Arial"/>
              </a:rPr>
              <a:t>Roles &amp; Responsibilities</a:t>
            </a:r>
            <a:br>
              <a:rPr lang="en-US" sz="1600" b="0" i="0" u="none" strike="noStrike" cap="none" dirty="0">
                <a:solidFill>
                  <a:srgbClr val="FF0000"/>
                </a:solidFill>
                <a:latin typeface="Avenir Next LT Pro" panose="020B0504020202020204" pitchFamily="34" charset="77"/>
                <a:ea typeface="Arial"/>
                <a:cs typeface="Arial"/>
                <a:sym typeface="Arial"/>
              </a:rPr>
            </a:br>
            <a:r>
              <a:rPr lang="en-US" sz="1200" b="0" i="0" u="none" strike="noStrike" cap="none" dirty="0">
                <a:solidFill>
                  <a:srgbClr val="202124"/>
                </a:solidFill>
                <a:highlight>
                  <a:srgbClr val="FFFFFF"/>
                </a:highlight>
                <a:latin typeface="Avenir Next LT Pro" panose="020B0504020202020204" pitchFamily="34" charset="77"/>
                <a:ea typeface="Arial"/>
                <a:cs typeface="Arial"/>
                <a:sym typeface="Arial"/>
              </a:rPr>
              <a:t>Action: Project manager to propose roles and responsibilities for each stage of the project w/ assigned participants</a:t>
            </a:r>
            <a:endParaRPr sz="1200" b="0" i="0" u="none" strike="noStrike" cap="none" dirty="0">
              <a:solidFill>
                <a:srgbClr val="FF0000"/>
              </a:solidFill>
              <a:latin typeface="Avenir Next LT Pro" panose="020B0504020202020204" pitchFamily="34" charset="77"/>
              <a:ea typeface="Arial"/>
              <a:cs typeface="Arial"/>
              <a:sym typeface="Arial"/>
            </a:endParaRPr>
          </a:p>
          <a:p>
            <a:pPr marL="0" marR="0" lvl="0" indent="0" algn="l" rtl="0">
              <a:lnSpc>
                <a:spcPct val="125000"/>
              </a:lnSpc>
              <a:spcBef>
                <a:spcPts val="0"/>
              </a:spcBef>
              <a:spcAft>
                <a:spcPts val="0"/>
              </a:spcAft>
              <a:buClr>
                <a:srgbClr val="000000"/>
              </a:buClr>
              <a:buSzPts val="1600"/>
              <a:buFont typeface="Arial"/>
              <a:buNone/>
            </a:pPr>
            <a:endParaRPr sz="1800" b="0" i="0" u="none" strike="noStrike" cap="none" dirty="0">
              <a:solidFill>
                <a:srgbClr val="FF0000"/>
              </a:solidFill>
              <a:latin typeface="Arial"/>
              <a:ea typeface="Arial"/>
              <a:cs typeface="Arial"/>
              <a:sym typeface="Arial"/>
            </a:endParaRPr>
          </a:p>
        </p:txBody>
      </p:sp>
      <p:sp>
        <p:nvSpPr>
          <p:cNvPr id="1622" name="Google Shape;1622;p41"/>
          <p:cNvSpPr/>
          <p:nvPr/>
        </p:nvSpPr>
        <p:spPr>
          <a:xfrm>
            <a:off x="7492753" y="2618913"/>
            <a:ext cx="1713391" cy="719091"/>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1623" name="Google Shape;1623;p41"/>
          <p:cNvPicPr preferRelativeResize="0"/>
          <p:nvPr/>
        </p:nvPicPr>
        <p:blipFill rotWithShape="1">
          <a:blip r:embed="rId3">
            <a:alphaModFix/>
          </a:blip>
          <a:srcRect/>
          <a:stretch/>
        </p:blipFill>
        <p:spPr>
          <a:xfrm>
            <a:off x="5176833" y="2187091"/>
            <a:ext cx="6591712" cy="2483817"/>
          </a:xfrm>
          <a:prstGeom prst="rect">
            <a:avLst/>
          </a:prstGeom>
          <a:noFill/>
          <a:ln>
            <a:noFill/>
          </a:ln>
        </p:spPr>
      </p:pic>
      <p:sp>
        <p:nvSpPr>
          <p:cNvPr id="1624" name="Google Shape;1624;p41"/>
          <p:cNvSpPr txBox="1"/>
          <p:nvPr/>
        </p:nvSpPr>
        <p:spPr>
          <a:xfrm>
            <a:off x="4991358" y="1679873"/>
            <a:ext cx="4340206"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US" sz="1200" b="0" i="0" u="none" strike="noStrike" cap="none" dirty="0">
                <a:solidFill>
                  <a:schemeClr val="dk1"/>
                </a:solidFill>
                <a:latin typeface="Avenir Next LT Pro" panose="020B0504020202020204" pitchFamily="34" charset="77"/>
                <a:ea typeface="Arial"/>
                <a:cs typeface="Arial"/>
                <a:sym typeface="Arial"/>
              </a:rPr>
              <a:t>Model Creation &amp; Enrichment </a:t>
            </a:r>
            <a:r>
              <a:rPr lang="en-US" sz="1200" b="0" i="1" u="none" strike="noStrike" cap="none" dirty="0">
                <a:solidFill>
                  <a:schemeClr val="dk1"/>
                </a:solidFill>
                <a:latin typeface="Avenir Next LT Pro" panose="020B0504020202020204" pitchFamily="34" charset="77"/>
                <a:ea typeface="Arial"/>
                <a:cs typeface="Arial"/>
                <a:sym typeface="Arial"/>
              </a:rPr>
              <a:t>– Illustrative</a:t>
            </a:r>
            <a:endParaRPr sz="1200" b="0" i="0" u="none" strike="noStrike" cap="none" dirty="0">
              <a:solidFill>
                <a:schemeClr val="dk1"/>
              </a:solidFill>
              <a:latin typeface="Avenir Next LT Pro" panose="020B0504020202020204" pitchFamily="34" charset="77"/>
              <a:ea typeface="Arial"/>
              <a:cs typeface="Arial"/>
              <a:sym typeface="Arial"/>
            </a:endParaRPr>
          </a:p>
        </p:txBody>
      </p:sp>
      <p:sp>
        <p:nvSpPr>
          <p:cNvPr id="2" name="Triangle 1">
            <a:extLst>
              <a:ext uri="{FF2B5EF4-FFF2-40B4-BE49-F238E27FC236}">
                <a16:creationId xmlns:a16="http://schemas.microsoft.com/office/drawing/2014/main" id="{08CC277D-3126-181E-8622-FE83E248989A}"/>
              </a:ext>
            </a:extLst>
          </p:cNvPr>
          <p:cNvSpPr/>
          <p:nvPr/>
        </p:nvSpPr>
        <p:spPr>
          <a:xfrm rot="5400000">
            <a:off x="573233" y="995468"/>
            <a:ext cx="373621" cy="291363"/>
          </a:xfrm>
          <a:prstGeom prst="triangl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8"/>
        <p:cNvGrpSpPr/>
        <p:nvPr/>
      </p:nvGrpSpPr>
      <p:grpSpPr>
        <a:xfrm>
          <a:off x="0" y="0"/>
          <a:ext cx="0" cy="0"/>
          <a:chOff x="0" y="0"/>
          <a:chExt cx="0" cy="0"/>
        </a:xfrm>
      </p:grpSpPr>
      <p:sp>
        <p:nvSpPr>
          <p:cNvPr id="3" name="Rectangle 2">
            <a:extLst>
              <a:ext uri="{FF2B5EF4-FFF2-40B4-BE49-F238E27FC236}">
                <a16:creationId xmlns:a16="http://schemas.microsoft.com/office/drawing/2014/main" id="{8DCB40DC-D40C-7A60-A413-CC91273CF775}"/>
              </a:ext>
            </a:extLst>
          </p:cNvPr>
          <p:cNvSpPr/>
          <p:nvPr/>
        </p:nvSpPr>
        <p:spPr>
          <a:xfrm>
            <a:off x="614362" y="957287"/>
            <a:ext cx="11577638" cy="37362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9" name="Google Shape;1629;p42"/>
          <p:cNvSpPr txBox="1"/>
          <p:nvPr/>
        </p:nvSpPr>
        <p:spPr>
          <a:xfrm>
            <a:off x="614362" y="491316"/>
            <a:ext cx="8001321" cy="66620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FFFF"/>
              </a:buClr>
              <a:buSzPts val="2400"/>
              <a:buFont typeface="Arial"/>
              <a:buNone/>
            </a:pPr>
            <a:r>
              <a:rPr lang="en-US" sz="2400" b="1" i="0" u="none" strike="noStrike" cap="none" dirty="0">
                <a:solidFill>
                  <a:schemeClr val="dk1"/>
                </a:solidFill>
                <a:latin typeface="Avenir Next LT Pro" panose="020B0504020202020204" pitchFamily="34" charset="77"/>
                <a:ea typeface="Arial"/>
                <a:cs typeface="Arial"/>
                <a:sym typeface="Arial"/>
              </a:rPr>
              <a:t>Add Prospects</a:t>
            </a:r>
            <a:endParaRPr lang="en-US" dirty="0">
              <a:latin typeface="Avenir Next LT Pro" panose="020B0504020202020204" pitchFamily="34" charset="77"/>
            </a:endParaRPr>
          </a:p>
        </p:txBody>
      </p:sp>
      <p:sp>
        <p:nvSpPr>
          <p:cNvPr id="1630" name="Google Shape;1630;p42"/>
          <p:cNvSpPr txBox="1"/>
          <p:nvPr/>
        </p:nvSpPr>
        <p:spPr>
          <a:xfrm>
            <a:off x="905725" y="981605"/>
            <a:ext cx="8303160" cy="31908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D9A800"/>
              </a:buClr>
              <a:buSzPts val="1200"/>
              <a:buFont typeface="Arial"/>
              <a:buNone/>
            </a:pPr>
            <a:r>
              <a:rPr lang="en-US" sz="1600" b="1" i="0" u="none" strike="noStrike" cap="none" dirty="0">
                <a:latin typeface="Avenir Next LT Pro" panose="020B0504020202020204" pitchFamily="34" charset="77"/>
                <a:ea typeface="Arial"/>
                <a:cs typeface="Arial"/>
                <a:sym typeface="Arial"/>
              </a:rPr>
              <a:t>Incorporate prospects into the model</a:t>
            </a:r>
            <a:endParaRPr sz="1600" dirty="0">
              <a:latin typeface="Avenir Next LT Pro" panose="020B0504020202020204" pitchFamily="34" charset="77"/>
            </a:endParaRPr>
          </a:p>
        </p:txBody>
      </p:sp>
      <p:sp>
        <p:nvSpPr>
          <p:cNvPr id="1631" name="Google Shape;1631;p42"/>
          <p:cNvSpPr/>
          <p:nvPr/>
        </p:nvSpPr>
        <p:spPr>
          <a:xfrm>
            <a:off x="4981650" y="1416279"/>
            <a:ext cx="7096049" cy="4896913"/>
          </a:xfrm>
          <a:prstGeom prst="roundRect">
            <a:avLst>
              <a:gd name="adj" fmla="val 1081"/>
            </a:avLst>
          </a:prstGeom>
          <a:solidFill>
            <a:srgbClr val="FFFFFF"/>
          </a:solidFill>
          <a:ln w="9525" cap="flat" cmpd="sng">
            <a:solidFill>
              <a:srgbClr val="E0E3E6"/>
            </a:solidFill>
            <a:prstDash val="solid"/>
            <a:round/>
            <a:headEnd type="none" w="sm" len="sm"/>
            <a:tailEnd type="none" w="sm" len="sm"/>
          </a:ln>
          <a:effectLst>
            <a:outerShdw blurRad="76200" dist="50800" dir="5400000" algn="tl" rotWithShape="0">
              <a:srgbClr val="4E4A48">
                <a:alpha val="3137"/>
              </a:srgbClr>
            </a:outerShdw>
          </a:effectLst>
        </p:spPr>
        <p:txBody>
          <a:bodyPr spcFirstLastPara="1" wrap="square" lIns="274300" tIns="91425" rIns="182875" bIns="0" anchor="t" anchorCtr="0">
            <a:noAutofit/>
          </a:bodyPr>
          <a:lstStyle/>
          <a:p>
            <a:pPr marL="0" marR="0" lvl="0" indent="0" algn="l" rtl="0">
              <a:lnSpc>
                <a:spcPct val="125000"/>
              </a:lnSpc>
              <a:spcBef>
                <a:spcPts val="0"/>
              </a:spcBef>
              <a:spcAft>
                <a:spcPts val="0"/>
              </a:spcAft>
              <a:buClr>
                <a:srgbClr val="000000"/>
              </a:buClr>
              <a:buSzPts val="1600"/>
              <a:buFont typeface="Arial"/>
              <a:buNone/>
            </a:pPr>
            <a:endParaRPr sz="1600" b="0" i="0" u="none" strike="noStrike" cap="none">
              <a:solidFill>
                <a:srgbClr val="4E4A48"/>
              </a:solidFill>
              <a:latin typeface="Arial"/>
              <a:ea typeface="Arial"/>
              <a:cs typeface="Arial"/>
              <a:sym typeface="Arial"/>
            </a:endParaRPr>
          </a:p>
        </p:txBody>
      </p:sp>
      <p:sp>
        <p:nvSpPr>
          <p:cNvPr id="1632" name="Google Shape;1632;p42"/>
          <p:cNvSpPr/>
          <p:nvPr/>
        </p:nvSpPr>
        <p:spPr>
          <a:xfrm>
            <a:off x="120764" y="1427551"/>
            <a:ext cx="4744678" cy="2951039"/>
          </a:xfrm>
          <a:prstGeom prst="roundRect">
            <a:avLst>
              <a:gd name="adj" fmla="val 2226"/>
            </a:avLst>
          </a:prstGeom>
          <a:solidFill>
            <a:srgbClr val="FFFFFF"/>
          </a:solidFill>
          <a:ln w="9525" cap="flat" cmpd="sng">
            <a:solidFill>
              <a:srgbClr val="E0E3E6"/>
            </a:solidFill>
            <a:prstDash val="solid"/>
            <a:round/>
            <a:headEnd type="none" w="sm" len="sm"/>
            <a:tailEnd type="none" w="sm" len="sm"/>
          </a:ln>
          <a:effectLst>
            <a:outerShdw blurRad="76200" dist="50800" dir="5400000" algn="tl" rotWithShape="0">
              <a:srgbClr val="4E4A48">
                <a:alpha val="3137"/>
              </a:srgbClr>
            </a:outerShdw>
          </a:effectLst>
        </p:spPr>
        <p:txBody>
          <a:bodyPr spcFirstLastPara="1" wrap="square" lIns="274300" tIns="91425" rIns="182875" bIns="0" anchor="t" anchorCtr="0">
            <a:noAutofit/>
          </a:bodyPr>
          <a:lstStyle/>
          <a:p>
            <a:pPr marL="0" marR="0" lvl="0" indent="0" algn="l" rtl="0">
              <a:lnSpc>
                <a:spcPct val="125000"/>
              </a:lnSpc>
              <a:spcBef>
                <a:spcPts val="0"/>
              </a:spcBef>
              <a:spcAft>
                <a:spcPts val="0"/>
              </a:spcAft>
              <a:buClr>
                <a:srgbClr val="D9A800"/>
              </a:buClr>
              <a:buSzPts val="1600"/>
              <a:buFont typeface="Arial"/>
              <a:buNone/>
            </a:pPr>
            <a:r>
              <a:rPr lang="en-US" sz="1600" b="1" i="0" u="none" strike="noStrike" cap="none" dirty="0">
                <a:solidFill>
                  <a:schemeClr val="accent2"/>
                </a:solidFill>
                <a:latin typeface="Avenir Next LT Pro" panose="020B0504020202020204" pitchFamily="34" charset="77"/>
                <a:ea typeface="Arial"/>
                <a:cs typeface="Arial"/>
                <a:sym typeface="Arial"/>
              </a:rPr>
              <a:t>Key Activities</a:t>
            </a:r>
            <a:br>
              <a:rPr lang="en-US" sz="1600" b="0" i="0" u="none" strike="noStrike" cap="none" dirty="0">
                <a:solidFill>
                  <a:srgbClr val="4E4A48"/>
                </a:solidFill>
                <a:latin typeface="Avenir Next LT Pro" panose="020B0504020202020204" pitchFamily="34" charset="77"/>
                <a:ea typeface="Arial"/>
                <a:cs typeface="Arial"/>
                <a:sym typeface="Arial"/>
              </a:rPr>
            </a:br>
            <a:r>
              <a:rPr lang="en-US" sz="1600" b="1" i="0" u="none" strike="noStrike" cap="none" dirty="0">
                <a:solidFill>
                  <a:srgbClr val="4E4A48"/>
                </a:solidFill>
                <a:latin typeface="Avenir Next LT Pro" panose="020B0504020202020204" pitchFamily="34" charset="77"/>
                <a:ea typeface="Arial"/>
                <a:cs typeface="Arial"/>
                <a:sym typeface="Arial"/>
              </a:rPr>
              <a:t>Add prospects to model</a:t>
            </a:r>
            <a:endParaRPr sz="1800" b="0" i="0" u="none" strike="noStrike" cap="none" dirty="0">
              <a:solidFill>
                <a:srgbClr val="000000"/>
              </a:solidFill>
              <a:latin typeface="Avenir Next LT Pro" panose="020B0504020202020204" pitchFamily="34" charset="77"/>
              <a:ea typeface="Arial"/>
              <a:cs typeface="Arial"/>
              <a:sym typeface="Arial"/>
            </a:endParaRPr>
          </a:p>
          <a:p>
            <a:pPr marL="0" marR="0" lvl="0" indent="0" algn="l" rtl="0">
              <a:lnSpc>
                <a:spcPct val="125000"/>
              </a:lnSpc>
              <a:spcBef>
                <a:spcPts val="0"/>
              </a:spcBef>
              <a:spcAft>
                <a:spcPts val="0"/>
              </a:spcAft>
              <a:buClr>
                <a:srgbClr val="4E4A48"/>
              </a:buClr>
              <a:buSzPts val="1400"/>
              <a:buFont typeface="Arial"/>
              <a:buNone/>
            </a:pPr>
            <a:r>
              <a:rPr lang="en-US" sz="1000" b="0" i="1" u="none" strike="noStrike" cap="none" dirty="0">
                <a:solidFill>
                  <a:srgbClr val="4E4A48"/>
                </a:solidFill>
                <a:latin typeface="Avenir Next LT Pro" panose="020B0504020202020204" pitchFamily="34" charset="77"/>
                <a:ea typeface="Arial"/>
                <a:cs typeface="Arial"/>
                <a:sym typeface="Arial"/>
              </a:rPr>
              <a:t>Note – skip step if prospect information is included in other data sets</a:t>
            </a:r>
            <a:endParaRPr sz="1000" b="0" i="1" u="none" strike="noStrike" cap="none" dirty="0">
              <a:solidFill>
                <a:srgbClr val="4E4A48"/>
              </a:solidFill>
              <a:latin typeface="Avenir Next LT Pro" panose="020B0504020202020204" pitchFamily="34" charset="77"/>
              <a:ea typeface="Arial"/>
              <a:cs typeface="Arial"/>
              <a:sym typeface="Arial"/>
            </a:endParaRPr>
          </a:p>
          <a:p>
            <a:pPr marL="342900" marR="0" lvl="0" indent="-342900" algn="l" rtl="0">
              <a:lnSpc>
                <a:spcPct val="125000"/>
              </a:lnSpc>
              <a:spcBef>
                <a:spcPts val="0"/>
              </a:spcBef>
              <a:spcAft>
                <a:spcPts val="0"/>
              </a:spcAft>
              <a:buClr>
                <a:srgbClr val="4E4A48"/>
              </a:buClr>
              <a:buSzPts val="1400"/>
              <a:buFont typeface="Arial"/>
              <a:buAutoNum type="arabicPeriod"/>
            </a:pPr>
            <a:r>
              <a:rPr lang="en-US" sz="1200" b="0" i="0" u="none" strike="noStrike" cap="none" dirty="0">
                <a:solidFill>
                  <a:srgbClr val="4E4A48"/>
                </a:solidFill>
                <a:latin typeface="Avenir Next LT Pro" panose="020B0504020202020204" pitchFamily="34" charset="77"/>
                <a:ea typeface="Arial"/>
                <a:cs typeface="Arial"/>
                <a:sym typeface="Arial"/>
              </a:rPr>
              <a:t>Agree to criteria that is used to build prospect data set (i.e., industries, geos, company sizes, etc.) with key stakeholders</a:t>
            </a:r>
            <a:endParaRPr sz="1200" b="0" i="0" u="none" strike="noStrike" cap="none" dirty="0">
              <a:solidFill>
                <a:srgbClr val="000000"/>
              </a:solidFill>
              <a:latin typeface="Avenir Next LT Pro" panose="020B0504020202020204" pitchFamily="34" charset="77"/>
              <a:ea typeface="Arial"/>
              <a:cs typeface="Arial"/>
              <a:sym typeface="Arial"/>
            </a:endParaRPr>
          </a:p>
          <a:p>
            <a:pPr marL="342900" marR="0" lvl="0" indent="-342900" algn="l" rtl="0">
              <a:lnSpc>
                <a:spcPct val="125000"/>
              </a:lnSpc>
              <a:spcBef>
                <a:spcPts val="0"/>
              </a:spcBef>
              <a:spcAft>
                <a:spcPts val="0"/>
              </a:spcAft>
              <a:buClr>
                <a:srgbClr val="4E4A48"/>
              </a:buClr>
              <a:buSzPts val="1400"/>
              <a:buFont typeface="Arial"/>
              <a:buAutoNum type="arabicPeriod"/>
            </a:pPr>
            <a:r>
              <a:rPr lang="en-US" sz="1200" b="0" i="0" u="none" strike="noStrike" cap="none" dirty="0">
                <a:solidFill>
                  <a:srgbClr val="4E4A48"/>
                </a:solidFill>
                <a:latin typeface="Avenir Next LT Pro" panose="020B0504020202020204" pitchFamily="34" charset="77"/>
                <a:ea typeface="Arial"/>
                <a:cs typeface="Arial"/>
                <a:sym typeface="Arial"/>
              </a:rPr>
              <a:t>Pull prospect data from third party data</a:t>
            </a:r>
            <a:endParaRPr sz="1200" b="0" i="0" u="none" strike="noStrike" cap="none" dirty="0">
              <a:solidFill>
                <a:srgbClr val="000000"/>
              </a:solidFill>
              <a:latin typeface="Avenir Next LT Pro" panose="020B0504020202020204" pitchFamily="34" charset="77"/>
              <a:ea typeface="Arial"/>
              <a:cs typeface="Arial"/>
              <a:sym typeface="Arial"/>
            </a:endParaRPr>
          </a:p>
          <a:p>
            <a:pPr marL="342900" marR="0" lvl="0" indent="-342900" algn="l" rtl="0">
              <a:lnSpc>
                <a:spcPct val="125000"/>
              </a:lnSpc>
              <a:spcBef>
                <a:spcPts val="0"/>
              </a:spcBef>
              <a:spcAft>
                <a:spcPts val="0"/>
              </a:spcAft>
              <a:buClr>
                <a:srgbClr val="4E4A48"/>
              </a:buClr>
              <a:buSzPts val="1400"/>
              <a:buFont typeface="Arial"/>
              <a:buAutoNum type="arabicPeriod"/>
            </a:pPr>
            <a:r>
              <a:rPr lang="en-US" sz="1200" b="0" i="0" u="none" strike="noStrike" cap="none" dirty="0">
                <a:solidFill>
                  <a:srgbClr val="4E4A48"/>
                </a:solidFill>
                <a:latin typeface="Avenir Next LT Pro" panose="020B0504020202020204" pitchFamily="34" charset="77"/>
                <a:ea typeface="Arial"/>
                <a:cs typeface="Arial"/>
                <a:sym typeface="Arial"/>
              </a:rPr>
              <a:t>Incorporate into model and validate with team</a:t>
            </a:r>
            <a:endParaRPr sz="1200" b="0" i="0" u="none" strike="noStrike" cap="none" dirty="0">
              <a:solidFill>
                <a:srgbClr val="000000"/>
              </a:solidFill>
              <a:latin typeface="Avenir Next LT Pro" panose="020B0504020202020204" pitchFamily="34" charset="77"/>
              <a:ea typeface="Arial"/>
              <a:cs typeface="Arial"/>
              <a:sym typeface="Arial"/>
            </a:endParaRPr>
          </a:p>
          <a:p>
            <a:pPr marL="342900" marR="0" lvl="0" indent="-342900" algn="l" rtl="0">
              <a:lnSpc>
                <a:spcPct val="125000"/>
              </a:lnSpc>
              <a:spcBef>
                <a:spcPts val="0"/>
              </a:spcBef>
              <a:spcAft>
                <a:spcPts val="0"/>
              </a:spcAft>
              <a:buClr>
                <a:srgbClr val="4E4A48"/>
              </a:buClr>
              <a:buSzPts val="1400"/>
              <a:buFont typeface="Arial"/>
              <a:buAutoNum type="arabicPeriod"/>
            </a:pPr>
            <a:r>
              <a:rPr lang="en-US" sz="1200" b="0" i="0" u="none" strike="noStrike" cap="none" dirty="0">
                <a:solidFill>
                  <a:srgbClr val="4E4A48"/>
                </a:solidFill>
                <a:latin typeface="Avenir Next LT Pro" panose="020B0504020202020204" pitchFamily="34" charset="77"/>
                <a:ea typeface="Arial"/>
                <a:cs typeface="Arial"/>
                <a:sym typeface="Arial"/>
              </a:rPr>
              <a:t>Ensure no duplicate records with customers or prospects</a:t>
            </a:r>
            <a:endParaRPr sz="1200" b="0" i="0" u="none" strike="noStrike" cap="none" dirty="0">
              <a:solidFill>
                <a:srgbClr val="000000"/>
              </a:solidFill>
              <a:latin typeface="Avenir Next LT Pro" panose="020B0504020202020204" pitchFamily="34" charset="77"/>
              <a:ea typeface="Arial"/>
              <a:cs typeface="Arial"/>
              <a:sym typeface="Arial"/>
            </a:endParaRPr>
          </a:p>
        </p:txBody>
      </p:sp>
      <p:sp>
        <p:nvSpPr>
          <p:cNvPr id="1633" name="Google Shape;1633;p42"/>
          <p:cNvSpPr txBox="1"/>
          <p:nvPr/>
        </p:nvSpPr>
        <p:spPr>
          <a:xfrm>
            <a:off x="4988099" y="5110944"/>
            <a:ext cx="70896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dirty="0">
                <a:solidFill>
                  <a:srgbClr val="4E4A48"/>
                </a:solidFill>
                <a:latin typeface="Avenir Next LT Pro" panose="020B0504020202020204" pitchFamily="34" charset="77"/>
                <a:ea typeface="Arial"/>
                <a:cs typeface="Arial"/>
                <a:sym typeface="Arial"/>
              </a:rPr>
              <a:t>Exit Criteria</a:t>
            </a:r>
            <a:r>
              <a:rPr lang="en-US" sz="1600" b="0" i="0" u="none" strike="noStrike" cap="none" dirty="0">
                <a:solidFill>
                  <a:srgbClr val="4E4A48"/>
                </a:solidFill>
                <a:latin typeface="Avenir Next LT Pro" panose="020B0504020202020204" pitchFamily="34" charset="77"/>
                <a:ea typeface="Arial"/>
                <a:cs typeface="Arial"/>
                <a:sym typeface="Arial"/>
              </a:rPr>
              <a:t>: </a:t>
            </a:r>
            <a:r>
              <a:rPr lang="en-US" sz="1200" b="0" i="0" u="none" strike="noStrike" cap="none" dirty="0">
                <a:solidFill>
                  <a:srgbClr val="4E4A48"/>
                </a:solidFill>
                <a:latin typeface="Avenir Next LT Pro" panose="020B0504020202020204" pitchFamily="34" charset="77"/>
                <a:ea typeface="Arial"/>
                <a:cs typeface="Arial"/>
                <a:sym typeface="Arial"/>
              </a:rPr>
              <a:t>All prospects have been incorporated into the model and validated with the team</a:t>
            </a:r>
            <a:endParaRPr sz="1200" b="1" i="0" u="none" strike="noStrike" cap="none" dirty="0">
              <a:solidFill>
                <a:srgbClr val="4E4A48"/>
              </a:solidFill>
              <a:latin typeface="Avenir Next LT Pro" panose="020B0504020202020204" pitchFamily="34" charset="77"/>
              <a:ea typeface="Arial"/>
              <a:cs typeface="Arial"/>
              <a:sym typeface="Arial"/>
            </a:endParaRPr>
          </a:p>
        </p:txBody>
      </p:sp>
      <p:sp>
        <p:nvSpPr>
          <p:cNvPr id="1634" name="Google Shape;1634;p42"/>
          <p:cNvSpPr txBox="1"/>
          <p:nvPr/>
        </p:nvSpPr>
        <p:spPr>
          <a:xfrm>
            <a:off x="4978414" y="5666902"/>
            <a:ext cx="6863066" cy="6001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E4A48"/>
              </a:buClr>
              <a:buSzPts val="1400"/>
              <a:buFont typeface="Arial"/>
              <a:buNone/>
            </a:pPr>
            <a:r>
              <a:rPr lang="en-US" sz="1100" b="0" i="0" u="none" strike="noStrike" cap="none" dirty="0">
                <a:solidFill>
                  <a:srgbClr val="4E4A48"/>
                </a:solidFill>
                <a:latin typeface="Avenir Next LT Pro" panose="020B0504020202020204" pitchFamily="34" charset="77"/>
                <a:ea typeface="Arial"/>
                <a:cs typeface="Arial"/>
                <a:sym typeface="Arial"/>
              </a:rPr>
              <a:t>*Work with people in the field to understand “can’t miss” prospects that should be added into the model. Also use this as an opportunity to begin getting input on potential amounts and how to determine potential in prospect accounts.</a:t>
            </a:r>
            <a:endParaRPr sz="1100" b="0" i="0" u="none" strike="noStrike" cap="none" dirty="0">
              <a:solidFill>
                <a:srgbClr val="000000"/>
              </a:solidFill>
              <a:latin typeface="Avenir Next LT Pro" panose="020B0504020202020204" pitchFamily="34" charset="77"/>
              <a:ea typeface="Arial"/>
              <a:cs typeface="Arial"/>
              <a:sym typeface="Arial"/>
            </a:endParaRPr>
          </a:p>
        </p:txBody>
      </p:sp>
      <p:sp>
        <p:nvSpPr>
          <p:cNvPr id="1635" name="Google Shape;1635;p42"/>
          <p:cNvSpPr/>
          <p:nvPr/>
        </p:nvSpPr>
        <p:spPr>
          <a:xfrm>
            <a:off x="111042" y="4481129"/>
            <a:ext cx="4754400" cy="1821968"/>
          </a:xfrm>
          <a:prstGeom prst="roundRect">
            <a:avLst>
              <a:gd name="adj" fmla="val 2226"/>
            </a:avLst>
          </a:prstGeom>
          <a:solidFill>
            <a:srgbClr val="FFFFFF"/>
          </a:solidFill>
          <a:ln w="9525" cap="flat" cmpd="sng">
            <a:solidFill>
              <a:srgbClr val="E0E3E6"/>
            </a:solidFill>
            <a:prstDash val="solid"/>
            <a:round/>
            <a:headEnd type="none" w="sm" len="sm"/>
            <a:tailEnd type="none" w="sm" len="sm"/>
          </a:ln>
          <a:effectLst>
            <a:outerShdw blurRad="76200" dist="50800" dir="5400000" algn="tl" rotWithShape="0">
              <a:srgbClr val="4E4A48">
                <a:alpha val="3137"/>
              </a:srgbClr>
            </a:outerShdw>
          </a:effectLst>
        </p:spPr>
        <p:txBody>
          <a:bodyPr spcFirstLastPara="1" wrap="square" lIns="274300" tIns="91425" rIns="182875" bIns="0" anchor="t" anchorCtr="0">
            <a:noAutofit/>
          </a:bodyPr>
          <a:lstStyle/>
          <a:p>
            <a:pPr marL="0" marR="0" lvl="0" indent="0" algn="l" rtl="0">
              <a:lnSpc>
                <a:spcPct val="125000"/>
              </a:lnSpc>
              <a:spcBef>
                <a:spcPts val="0"/>
              </a:spcBef>
              <a:spcAft>
                <a:spcPts val="0"/>
              </a:spcAft>
              <a:buClr>
                <a:srgbClr val="4E4A48"/>
              </a:buClr>
              <a:buSzPts val="1800"/>
              <a:buFont typeface="Arial"/>
              <a:buNone/>
            </a:pPr>
            <a:r>
              <a:rPr lang="en-US" sz="1600" b="1" i="0" u="none" strike="noStrike" cap="none" dirty="0">
                <a:solidFill>
                  <a:srgbClr val="4E4A48"/>
                </a:solidFill>
                <a:latin typeface="Avenir Next LT Pro" panose="020B0504020202020204" pitchFamily="34" charset="77"/>
                <a:ea typeface="Arial"/>
                <a:cs typeface="Arial"/>
                <a:sym typeface="Arial"/>
              </a:rPr>
              <a:t>Roles &amp; Responsibilities</a:t>
            </a:r>
            <a:br>
              <a:rPr lang="en-US" sz="1600" b="0" i="0" u="none" strike="noStrike" cap="none" dirty="0">
                <a:solidFill>
                  <a:srgbClr val="FF0000"/>
                </a:solidFill>
                <a:latin typeface="Arial"/>
                <a:ea typeface="Arial"/>
                <a:cs typeface="Arial"/>
                <a:sym typeface="Arial"/>
              </a:rPr>
            </a:br>
            <a:r>
              <a:rPr lang="en-US" sz="1200" b="0" i="0" u="none" strike="noStrike" cap="none" dirty="0">
                <a:solidFill>
                  <a:srgbClr val="202124"/>
                </a:solidFill>
                <a:highlight>
                  <a:srgbClr val="FFFFFF"/>
                </a:highlight>
                <a:latin typeface="Avenir Next LT Pro" panose="020B0504020202020204" pitchFamily="34" charset="77"/>
                <a:ea typeface="Arial"/>
                <a:cs typeface="Arial"/>
                <a:sym typeface="Arial"/>
              </a:rPr>
              <a:t>Action: Project manager to propose roles and responsibilities for each stage of the project w/ assigned participants</a:t>
            </a:r>
            <a:endParaRPr sz="1200" b="0" i="0" u="none" strike="noStrike" cap="none" dirty="0">
              <a:solidFill>
                <a:srgbClr val="FF0000"/>
              </a:solidFill>
              <a:latin typeface="Avenir Next LT Pro" panose="020B0504020202020204" pitchFamily="34" charset="77"/>
              <a:ea typeface="Arial"/>
              <a:cs typeface="Arial"/>
              <a:sym typeface="Arial"/>
            </a:endParaRPr>
          </a:p>
          <a:p>
            <a:pPr marL="0" marR="0" lvl="0" indent="0" algn="l" rtl="0">
              <a:lnSpc>
                <a:spcPct val="125000"/>
              </a:lnSpc>
              <a:spcBef>
                <a:spcPts val="0"/>
              </a:spcBef>
              <a:spcAft>
                <a:spcPts val="0"/>
              </a:spcAft>
              <a:buClr>
                <a:srgbClr val="000000"/>
              </a:buClr>
              <a:buSzPts val="1600"/>
              <a:buFont typeface="Arial"/>
              <a:buNone/>
            </a:pPr>
            <a:endParaRPr sz="1800" b="0" i="0" u="none" strike="noStrike" cap="none" dirty="0">
              <a:solidFill>
                <a:srgbClr val="FF0000"/>
              </a:solidFill>
              <a:latin typeface="Arial"/>
              <a:ea typeface="Arial"/>
              <a:cs typeface="Arial"/>
              <a:sym typeface="Arial"/>
            </a:endParaRPr>
          </a:p>
        </p:txBody>
      </p:sp>
      <p:pic>
        <p:nvPicPr>
          <p:cNvPr id="1636" name="Google Shape;1636;p42"/>
          <p:cNvPicPr preferRelativeResize="0"/>
          <p:nvPr/>
        </p:nvPicPr>
        <p:blipFill rotWithShape="1">
          <a:blip r:embed="rId3">
            <a:alphaModFix/>
          </a:blip>
          <a:srcRect/>
          <a:stretch/>
        </p:blipFill>
        <p:spPr>
          <a:xfrm>
            <a:off x="5150227" y="1883917"/>
            <a:ext cx="6691253" cy="3125635"/>
          </a:xfrm>
          <a:prstGeom prst="rect">
            <a:avLst/>
          </a:prstGeom>
          <a:noFill/>
          <a:ln>
            <a:noFill/>
          </a:ln>
        </p:spPr>
      </p:pic>
      <p:sp>
        <p:nvSpPr>
          <p:cNvPr id="1637" name="Google Shape;1637;p42"/>
          <p:cNvSpPr txBox="1"/>
          <p:nvPr/>
        </p:nvSpPr>
        <p:spPr>
          <a:xfrm>
            <a:off x="4988099" y="1519920"/>
            <a:ext cx="4340206"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US" sz="1200" b="0" i="0" u="none" strike="noStrike" cap="none" dirty="0">
                <a:solidFill>
                  <a:schemeClr val="dk1"/>
                </a:solidFill>
                <a:latin typeface="Avenir Next LT Pro" panose="020B0504020202020204" pitchFamily="34" charset="77"/>
                <a:ea typeface="Arial"/>
                <a:cs typeface="Arial"/>
                <a:sym typeface="Arial"/>
              </a:rPr>
              <a:t>List of Prospects to Add to Model </a:t>
            </a:r>
            <a:r>
              <a:rPr lang="en-US" sz="1200" b="0" i="1" u="none" strike="noStrike" cap="none" dirty="0">
                <a:solidFill>
                  <a:schemeClr val="dk1"/>
                </a:solidFill>
                <a:latin typeface="Avenir Next LT Pro" panose="020B0504020202020204" pitchFamily="34" charset="77"/>
                <a:ea typeface="Arial"/>
                <a:cs typeface="Arial"/>
                <a:sym typeface="Arial"/>
              </a:rPr>
              <a:t>– Illustrative</a:t>
            </a:r>
            <a:endParaRPr sz="1200" b="0" i="0" u="none" strike="noStrike" cap="none" dirty="0">
              <a:solidFill>
                <a:schemeClr val="dk1"/>
              </a:solidFill>
              <a:latin typeface="Avenir Next LT Pro" panose="020B0504020202020204" pitchFamily="34" charset="77"/>
              <a:ea typeface="Arial"/>
              <a:cs typeface="Arial"/>
              <a:sym typeface="Arial"/>
            </a:endParaRPr>
          </a:p>
        </p:txBody>
      </p:sp>
      <p:sp>
        <p:nvSpPr>
          <p:cNvPr id="2" name="Triangle 1">
            <a:extLst>
              <a:ext uri="{FF2B5EF4-FFF2-40B4-BE49-F238E27FC236}">
                <a16:creationId xmlns:a16="http://schemas.microsoft.com/office/drawing/2014/main" id="{83181D64-BEC4-803C-9745-167384E14D4D}"/>
              </a:ext>
            </a:extLst>
          </p:cNvPr>
          <p:cNvSpPr/>
          <p:nvPr/>
        </p:nvSpPr>
        <p:spPr>
          <a:xfrm rot="5400000">
            <a:off x="573233" y="995468"/>
            <a:ext cx="373621" cy="291363"/>
          </a:xfrm>
          <a:prstGeom prst="triangl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1"/>
        <p:cNvGrpSpPr/>
        <p:nvPr/>
      </p:nvGrpSpPr>
      <p:grpSpPr>
        <a:xfrm>
          <a:off x="0" y="0"/>
          <a:ext cx="0" cy="0"/>
          <a:chOff x="0" y="0"/>
          <a:chExt cx="0" cy="0"/>
        </a:xfrm>
      </p:grpSpPr>
      <p:sp>
        <p:nvSpPr>
          <p:cNvPr id="3" name="Rectangle 2">
            <a:extLst>
              <a:ext uri="{FF2B5EF4-FFF2-40B4-BE49-F238E27FC236}">
                <a16:creationId xmlns:a16="http://schemas.microsoft.com/office/drawing/2014/main" id="{6F2E10B3-616A-285F-CE60-34CE06CDD558}"/>
              </a:ext>
            </a:extLst>
          </p:cNvPr>
          <p:cNvSpPr/>
          <p:nvPr/>
        </p:nvSpPr>
        <p:spPr>
          <a:xfrm>
            <a:off x="614362" y="957287"/>
            <a:ext cx="11577638" cy="37362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2" name="Google Shape;1642;p43"/>
          <p:cNvSpPr txBox="1"/>
          <p:nvPr/>
        </p:nvSpPr>
        <p:spPr>
          <a:xfrm>
            <a:off x="614362" y="492290"/>
            <a:ext cx="7814534" cy="66620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FFFF"/>
              </a:buClr>
              <a:buSzPts val="2400"/>
              <a:buFont typeface="Arial"/>
              <a:buNone/>
            </a:pPr>
            <a:r>
              <a:rPr lang="en-US" sz="2400" b="1" i="0" u="none" strike="noStrike" cap="none" dirty="0">
                <a:solidFill>
                  <a:schemeClr val="dk1"/>
                </a:solidFill>
                <a:latin typeface="Avenir Next LT Pro" panose="020B0504020202020204" pitchFamily="34" charset="77"/>
                <a:ea typeface="Arial"/>
                <a:cs typeface="Arial"/>
                <a:sym typeface="Arial"/>
              </a:rPr>
              <a:t>Calculate Potential Spend</a:t>
            </a:r>
            <a:endParaRPr dirty="0">
              <a:latin typeface="Avenir Next LT Pro" panose="020B0504020202020204" pitchFamily="34" charset="77"/>
            </a:endParaRPr>
          </a:p>
        </p:txBody>
      </p:sp>
      <p:sp>
        <p:nvSpPr>
          <p:cNvPr id="1643" name="Google Shape;1643;p43"/>
          <p:cNvSpPr txBox="1"/>
          <p:nvPr/>
        </p:nvSpPr>
        <p:spPr>
          <a:xfrm>
            <a:off x="912676" y="997391"/>
            <a:ext cx="11272372" cy="31908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D9A800"/>
              </a:buClr>
              <a:buSzPts val="1200"/>
              <a:buFont typeface="Arial"/>
              <a:buNone/>
            </a:pPr>
            <a:r>
              <a:rPr lang="en-US" sz="1600" b="1" i="0" u="none" strike="noStrike" cap="none" dirty="0">
                <a:latin typeface="Avenir Next LT Pro" panose="020B0504020202020204" pitchFamily="34" charset="77"/>
                <a:ea typeface="Arial"/>
                <a:cs typeface="Arial"/>
                <a:sym typeface="Arial"/>
              </a:rPr>
              <a:t>Determine how much customers and prospects can spend in a given year</a:t>
            </a:r>
            <a:endParaRPr sz="1600" dirty="0">
              <a:latin typeface="Avenir Next LT Pro" panose="020B0504020202020204" pitchFamily="34" charset="77"/>
            </a:endParaRPr>
          </a:p>
        </p:txBody>
      </p:sp>
      <p:sp>
        <p:nvSpPr>
          <p:cNvPr id="1644" name="Google Shape;1644;p43"/>
          <p:cNvSpPr/>
          <p:nvPr/>
        </p:nvSpPr>
        <p:spPr>
          <a:xfrm>
            <a:off x="4991358" y="1448831"/>
            <a:ext cx="7096049" cy="4809886"/>
          </a:xfrm>
          <a:prstGeom prst="roundRect">
            <a:avLst>
              <a:gd name="adj" fmla="val 1081"/>
            </a:avLst>
          </a:prstGeom>
          <a:solidFill>
            <a:srgbClr val="FFFFFF"/>
          </a:solidFill>
          <a:ln w="9525" cap="flat" cmpd="sng">
            <a:solidFill>
              <a:srgbClr val="E0E3E6"/>
            </a:solidFill>
            <a:prstDash val="solid"/>
            <a:round/>
            <a:headEnd type="none" w="sm" len="sm"/>
            <a:tailEnd type="none" w="sm" len="sm"/>
          </a:ln>
          <a:effectLst>
            <a:outerShdw blurRad="76200" dist="50800" dir="5400000" algn="tl" rotWithShape="0">
              <a:srgbClr val="4E4A48">
                <a:alpha val="3137"/>
              </a:srgbClr>
            </a:outerShdw>
          </a:effectLst>
        </p:spPr>
        <p:txBody>
          <a:bodyPr spcFirstLastPara="1" wrap="square" lIns="274300" tIns="91425" rIns="182875" bIns="0" anchor="t" anchorCtr="0">
            <a:noAutofit/>
          </a:bodyPr>
          <a:lstStyle/>
          <a:p>
            <a:pPr marL="0" marR="0" lvl="0" indent="0" algn="l" rtl="0">
              <a:lnSpc>
                <a:spcPct val="125000"/>
              </a:lnSpc>
              <a:spcBef>
                <a:spcPts val="0"/>
              </a:spcBef>
              <a:spcAft>
                <a:spcPts val="0"/>
              </a:spcAft>
              <a:buClr>
                <a:srgbClr val="000000"/>
              </a:buClr>
              <a:buSzPts val="1600"/>
              <a:buFont typeface="Arial"/>
              <a:buNone/>
            </a:pPr>
            <a:endParaRPr sz="1600" b="0" i="0" u="none" strike="noStrike" cap="none">
              <a:solidFill>
                <a:srgbClr val="4E4A48"/>
              </a:solidFill>
              <a:latin typeface="Arial"/>
              <a:ea typeface="Arial"/>
              <a:cs typeface="Arial"/>
              <a:sym typeface="Arial"/>
            </a:endParaRPr>
          </a:p>
        </p:txBody>
      </p:sp>
      <p:sp>
        <p:nvSpPr>
          <p:cNvPr id="1645" name="Google Shape;1645;p43"/>
          <p:cNvSpPr/>
          <p:nvPr/>
        </p:nvSpPr>
        <p:spPr>
          <a:xfrm>
            <a:off x="129847" y="1448831"/>
            <a:ext cx="4744678" cy="2893031"/>
          </a:xfrm>
          <a:prstGeom prst="roundRect">
            <a:avLst>
              <a:gd name="adj" fmla="val 2226"/>
            </a:avLst>
          </a:prstGeom>
          <a:solidFill>
            <a:srgbClr val="FFFFFF"/>
          </a:solidFill>
          <a:ln w="9525" cap="flat" cmpd="sng">
            <a:solidFill>
              <a:srgbClr val="E0E3E6"/>
            </a:solidFill>
            <a:prstDash val="solid"/>
            <a:round/>
            <a:headEnd type="none" w="sm" len="sm"/>
            <a:tailEnd type="none" w="sm" len="sm"/>
          </a:ln>
          <a:effectLst>
            <a:outerShdw blurRad="76200" dist="50800" dir="5400000" algn="tl" rotWithShape="0">
              <a:srgbClr val="4E4A48">
                <a:alpha val="3137"/>
              </a:srgbClr>
            </a:outerShdw>
          </a:effectLst>
        </p:spPr>
        <p:txBody>
          <a:bodyPr spcFirstLastPara="1" wrap="square" lIns="274300" tIns="91425" rIns="182875" bIns="0" anchor="t" anchorCtr="0">
            <a:noAutofit/>
          </a:bodyPr>
          <a:lstStyle/>
          <a:p>
            <a:pPr marL="0" marR="0" lvl="0" indent="0" algn="l" rtl="0">
              <a:lnSpc>
                <a:spcPct val="125000"/>
              </a:lnSpc>
              <a:spcBef>
                <a:spcPts val="0"/>
              </a:spcBef>
              <a:spcAft>
                <a:spcPts val="0"/>
              </a:spcAft>
              <a:buClr>
                <a:srgbClr val="D9A800"/>
              </a:buClr>
              <a:buSzPts val="1600"/>
              <a:buFont typeface="Arial"/>
              <a:buNone/>
            </a:pPr>
            <a:r>
              <a:rPr lang="en-US" sz="1600" b="1" i="0" u="none" strike="noStrike" cap="none" dirty="0">
                <a:solidFill>
                  <a:schemeClr val="accent2"/>
                </a:solidFill>
                <a:latin typeface="Avenir Next LT Pro" panose="020B0504020202020204" pitchFamily="34" charset="77"/>
                <a:ea typeface="Arial"/>
                <a:cs typeface="Arial"/>
                <a:sym typeface="Arial"/>
              </a:rPr>
              <a:t>Key Activities</a:t>
            </a:r>
            <a:br>
              <a:rPr lang="en-US" sz="1600" b="0" i="0" u="none" strike="noStrike" cap="none" dirty="0">
                <a:solidFill>
                  <a:srgbClr val="4E4A48"/>
                </a:solidFill>
                <a:latin typeface="Avenir Next LT Pro" panose="020B0504020202020204" pitchFamily="34" charset="77"/>
                <a:ea typeface="Arial"/>
                <a:cs typeface="Arial"/>
                <a:sym typeface="Arial"/>
              </a:rPr>
            </a:br>
            <a:r>
              <a:rPr lang="en-US" sz="1600" b="1" i="0" u="none" strike="noStrike" cap="none" dirty="0">
                <a:solidFill>
                  <a:srgbClr val="4E4A48"/>
                </a:solidFill>
                <a:latin typeface="Avenir Next LT Pro" panose="020B0504020202020204" pitchFamily="34" charset="77"/>
                <a:ea typeface="Arial"/>
                <a:cs typeface="Arial"/>
                <a:sym typeface="Arial"/>
              </a:rPr>
              <a:t>Calculate potential spend</a:t>
            </a:r>
            <a:endParaRPr sz="1600" b="0" i="0" u="none" strike="noStrike" cap="none" dirty="0">
              <a:solidFill>
                <a:srgbClr val="000000"/>
              </a:solidFill>
              <a:latin typeface="Avenir Next LT Pro" panose="020B0504020202020204" pitchFamily="34" charset="77"/>
              <a:ea typeface="Arial"/>
              <a:cs typeface="Arial"/>
              <a:sym typeface="Arial"/>
            </a:endParaRPr>
          </a:p>
          <a:p>
            <a:pPr marL="342900" marR="0" lvl="0" indent="-342900" algn="l" rtl="0">
              <a:lnSpc>
                <a:spcPct val="125000"/>
              </a:lnSpc>
              <a:spcBef>
                <a:spcPts val="0"/>
              </a:spcBef>
              <a:spcAft>
                <a:spcPts val="0"/>
              </a:spcAft>
              <a:buClr>
                <a:srgbClr val="4E4A48"/>
              </a:buClr>
              <a:buSzPts val="1400"/>
              <a:buFont typeface="Arial"/>
              <a:buAutoNum type="arabicPeriod"/>
            </a:pPr>
            <a:r>
              <a:rPr lang="en-US" sz="1200" b="0" i="0" u="none" strike="noStrike" cap="none" dirty="0">
                <a:solidFill>
                  <a:srgbClr val="4E4A48"/>
                </a:solidFill>
                <a:latin typeface="Avenir Next LT Pro" panose="020B0504020202020204" pitchFamily="34" charset="77"/>
                <a:ea typeface="Arial"/>
                <a:cs typeface="Arial"/>
                <a:sym typeface="Arial"/>
              </a:rPr>
              <a:t>Agree to methodology for calculating potential spend and determine any differences for customers vs prospects</a:t>
            </a:r>
            <a:endParaRPr sz="1200" b="0" i="0" u="none" strike="noStrike" cap="none" dirty="0">
              <a:solidFill>
                <a:srgbClr val="000000"/>
              </a:solidFill>
              <a:latin typeface="Avenir Next LT Pro" panose="020B0504020202020204" pitchFamily="34" charset="77"/>
              <a:ea typeface="Arial"/>
              <a:cs typeface="Arial"/>
              <a:sym typeface="Arial"/>
            </a:endParaRPr>
          </a:p>
          <a:p>
            <a:pPr marL="342900" marR="0" lvl="0" indent="-342900" algn="l" rtl="0">
              <a:lnSpc>
                <a:spcPct val="125000"/>
              </a:lnSpc>
              <a:spcBef>
                <a:spcPts val="0"/>
              </a:spcBef>
              <a:spcAft>
                <a:spcPts val="0"/>
              </a:spcAft>
              <a:buClr>
                <a:srgbClr val="4E4A48"/>
              </a:buClr>
              <a:buSzPts val="1400"/>
              <a:buFont typeface="Arial"/>
              <a:buAutoNum type="arabicPeriod"/>
            </a:pPr>
            <a:r>
              <a:rPr lang="en-US" sz="1200" b="0" i="0" u="none" strike="noStrike" cap="none" dirty="0">
                <a:solidFill>
                  <a:srgbClr val="4E4A48"/>
                </a:solidFill>
                <a:latin typeface="Avenir Next LT Pro" panose="020B0504020202020204" pitchFamily="34" charset="77"/>
                <a:ea typeface="Arial"/>
                <a:cs typeface="Arial"/>
                <a:sym typeface="Arial"/>
              </a:rPr>
              <a:t>Define ways to validate potential spend after calculating (i.e., sales leader validation)</a:t>
            </a:r>
            <a:endParaRPr sz="1200" b="0" i="0" u="none" strike="noStrike" cap="none" dirty="0">
              <a:solidFill>
                <a:srgbClr val="000000"/>
              </a:solidFill>
              <a:latin typeface="Avenir Next LT Pro" panose="020B0504020202020204" pitchFamily="34" charset="77"/>
              <a:ea typeface="Arial"/>
              <a:cs typeface="Arial"/>
              <a:sym typeface="Arial"/>
            </a:endParaRPr>
          </a:p>
          <a:p>
            <a:pPr marL="342900" marR="0" lvl="0" indent="-342900" algn="l" rtl="0">
              <a:lnSpc>
                <a:spcPct val="125000"/>
              </a:lnSpc>
              <a:spcBef>
                <a:spcPts val="0"/>
              </a:spcBef>
              <a:spcAft>
                <a:spcPts val="0"/>
              </a:spcAft>
              <a:buClr>
                <a:srgbClr val="4E4A48"/>
              </a:buClr>
              <a:buSzPts val="1400"/>
              <a:buFont typeface="Arial"/>
              <a:buAutoNum type="arabicPeriod"/>
            </a:pPr>
            <a:r>
              <a:rPr lang="en-US" sz="1200" b="0" i="0" u="none" strike="noStrike" cap="none" dirty="0">
                <a:solidFill>
                  <a:srgbClr val="4E4A48"/>
                </a:solidFill>
                <a:latin typeface="Avenir Next LT Pro" panose="020B0504020202020204" pitchFamily="34" charset="77"/>
                <a:ea typeface="Arial"/>
                <a:cs typeface="Arial"/>
                <a:sym typeface="Arial"/>
              </a:rPr>
              <a:t>Once calculated and agreed upon, “overlay” potential spend onto all accounts</a:t>
            </a:r>
            <a:endParaRPr sz="1200" b="0" i="0" u="none" strike="noStrike" cap="none" dirty="0">
              <a:solidFill>
                <a:srgbClr val="000000"/>
              </a:solidFill>
              <a:latin typeface="Avenir Next LT Pro" panose="020B0504020202020204" pitchFamily="34" charset="77"/>
              <a:ea typeface="Arial"/>
              <a:cs typeface="Arial"/>
              <a:sym typeface="Arial"/>
            </a:endParaRPr>
          </a:p>
          <a:p>
            <a:pPr marL="342900" marR="0" lvl="0" indent="-342900" algn="l" rtl="0">
              <a:lnSpc>
                <a:spcPct val="125000"/>
              </a:lnSpc>
              <a:spcBef>
                <a:spcPts val="0"/>
              </a:spcBef>
              <a:spcAft>
                <a:spcPts val="0"/>
              </a:spcAft>
              <a:buClr>
                <a:srgbClr val="4E4A48"/>
              </a:buClr>
              <a:buSzPts val="1400"/>
              <a:buFont typeface="Arial"/>
              <a:buAutoNum type="arabicPeriod"/>
            </a:pPr>
            <a:r>
              <a:rPr lang="en-US" sz="1200" b="0" i="0" u="none" strike="noStrike" cap="none" dirty="0">
                <a:solidFill>
                  <a:srgbClr val="4E4A48"/>
                </a:solidFill>
                <a:latin typeface="Avenir Next LT Pro" panose="020B0504020202020204" pitchFamily="34" charset="77"/>
                <a:ea typeface="Arial"/>
                <a:cs typeface="Arial"/>
                <a:sym typeface="Arial"/>
              </a:rPr>
              <a:t>Ensure methodology is dynamic</a:t>
            </a:r>
            <a:endParaRPr sz="1200" b="0" i="0" u="none" strike="noStrike" cap="none" dirty="0">
              <a:solidFill>
                <a:srgbClr val="000000"/>
              </a:solidFill>
              <a:latin typeface="Avenir Next LT Pro" panose="020B0504020202020204" pitchFamily="34" charset="77"/>
              <a:ea typeface="Arial"/>
              <a:cs typeface="Arial"/>
              <a:sym typeface="Arial"/>
            </a:endParaRPr>
          </a:p>
        </p:txBody>
      </p:sp>
      <p:sp>
        <p:nvSpPr>
          <p:cNvPr id="1646" name="Google Shape;1646;p43"/>
          <p:cNvSpPr txBox="1"/>
          <p:nvPr/>
        </p:nvSpPr>
        <p:spPr>
          <a:xfrm>
            <a:off x="4997807" y="4983263"/>
            <a:ext cx="70896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dirty="0">
                <a:solidFill>
                  <a:srgbClr val="4E4A48"/>
                </a:solidFill>
                <a:latin typeface="Avenir Next LT Pro" panose="020B0504020202020204" pitchFamily="34" charset="77"/>
                <a:ea typeface="Arial"/>
                <a:cs typeface="Arial"/>
                <a:sym typeface="Arial"/>
              </a:rPr>
              <a:t>Exit Criteria</a:t>
            </a:r>
            <a:r>
              <a:rPr lang="en-US" sz="1600" b="0" i="0" u="none" strike="noStrike" cap="none" dirty="0">
                <a:solidFill>
                  <a:srgbClr val="4E4A48"/>
                </a:solidFill>
                <a:latin typeface="Avenir Next LT Pro" panose="020B0504020202020204" pitchFamily="34" charset="77"/>
                <a:ea typeface="Arial"/>
                <a:cs typeface="Arial"/>
                <a:sym typeface="Arial"/>
              </a:rPr>
              <a:t>: </a:t>
            </a:r>
            <a:r>
              <a:rPr lang="en-US" sz="1200" b="0" i="0" u="none" strike="noStrike" cap="none" dirty="0">
                <a:solidFill>
                  <a:srgbClr val="4E4A48"/>
                </a:solidFill>
                <a:latin typeface="Avenir Next LT Pro" panose="020B0504020202020204" pitchFamily="34" charset="77"/>
                <a:ea typeface="Arial"/>
                <a:cs typeface="Arial"/>
                <a:sym typeface="Arial"/>
              </a:rPr>
              <a:t>Output of potential spend is agreed on and all accounts have a potential spend figure associated</a:t>
            </a:r>
            <a:endParaRPr sz="1200" b="1" i="0" u="none" strike="noStrike" cap="none" dirty="0">
              <a:solidFill>
                <a:srgbClr val="4E4A48"/>
              </a:solidFill>
              <a:latin typeface="Avenir Next LT Pro" panose="020B0504020202020204" pitchFamily="34" charset="77"/>
              <a:ea typeface="Arial"/>
              <a:cs typeface="Arial"/>
              <a:sym typeface="Arial"/>
            </a:endParaRPr>
          </a:p>
        </p:txBody>
      </p:sp>
      <p:sp>
        <p:nvSpPr>
          <p:cNvPr id="1647" name="Google Shape;1647;p43"/>
          <p:cNvSpPr txBox="1"/>
          <p:nvPr/>
        </p:nvSpPr>
        <p:spPr>
          <a:xfrm>
            <a:off x="4984192" y="5612427"/>
            <a:ext cx="6863100" cy="6001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E4A48"/>
              </a:buClr>
              <a:buSzPts val="1400"/>
              <a:buFont typeface="Arial"/>
              <a:buNone/>
            </a:pPr>
            <a:r>
              <a:rPr lang="en-US" sz="1100" b="0" i="0" u="none" strike="noStrike" cap="none" dirty="0">
                <a:solidFill>
                  <a:srgbClr val="4E4A48"/>
                </a:solidFill>
                <a:latin typeface="Avenir Next LT Pro" panose="020B0504020202020204" pitchFamily="34" charset="77"/>
                <a:ea typeface="Arial"/>
                <a:cs typeface="Arial"/>
                <a:sym typeface="Arial"/>
              </a:rPr>
              <a:t>*It is critical to determine the time length that potential spend will represent. This is often done over one year, but there are times when it can represent a longer lifecycle (i.e., if the average product lifecycle is 3 years). Agree on how much time the potential spend figure represents.</a:t>
            </a:r>
            <a:endParaRPr sz="1100" b="0" i="0" u="none" strike="noStrike" cap="none" dirty="0">
              <a:solidFill>
                <a:srgbClr val="000000"/>
              </a:solidFill>
              <a:latin typeface="Avenir Next LT Pro" panose="020B0504020202020204" pitchFamily="34" charset="77"/>
              <a:ea typeface="Arial"/>
              <a:cs typeface="Arial"/>
              <a:sym typeface="Arial"/>
            </a:endParaRPr>
          </a:p>
        </p:txBody>
      </p:sp>
      <p:pic>
        <p:nvPicPr>
          <p:cNvPr id="1648" name="Google Shape;1648;p43"/>
          <p:cNvPicPr preferRelativeResize="0"/>
          <p:nvPr/>
        </p:nvPicPr>
        <p:blipFill rotWithShape="1">
          <a:blip r:embed="rId3">
            <a:alphaModFix/>
          </a:blip>
          <a:srcRect/>
          <a:stretch/>
        </p:blipFill>
        <p:spPr>
          <a:xfrm>
            <a:off x="5176833" y="2012607"/>
            <a:ext cx="6245317" cy="2863134"/>
          </a:xfrm>
          <a:prstGeom prst="rect">
            <a:avLst/>
          </a:prstGeom>
          <a:noFill/>
          <a:ln>
            <a:noFill/>
          </a:ln>
        </p:spPr>
      </p:pic>
      <p:sp>
        <p:nvSpPr>
          <p:cNvPr id="1649" name="Google Shape;1649;p43"/>
          <p:cNvSpPr/>
          <p:nvPr/>
        </p:nvSpPr>
        <p:spPr>
          <a:xfrm>
            <a:off x="132365" y="4465681"/>
            <a:ext cx="4754400" cy="1793036"/>
          </a:xfrm>
          <a:prstGeom prst="roundRect">
            <a:avLst>
              <a:gd name="adj" fmla="val 2226"/>
            </a:avLst>
          </a:prstGeom>
          <a:solidFill>
            <a:srgbClr val="FFFFFF"/>
          </a:solidFill>
          <a:ln w="9525" cap="flat" cmpd="sng">
            <a:solidFill>
              <a:srgbClr val="E0E3E6"/>
            </a:solidFill>
            <a:prstDash val="solid"/>
            <a:round/>
            <a:headEnd type="none" w="sm" len="sm"/>
            <a:tailEnd type="none" w="sm" len="sm"/>
          </a:ln>
          <a:effectLst>
            <a:outerShdw blurRad="76200" dist="50800" dir="5400000" algn="tl" rotWithShape="0">
              <a:srgbClr val="4E4A48">
                <a:alpha val="3137"/>
              </a:srgbClr>
            </a:outerShdw>
          </a:effectLst>
        </p:spPr>
        <p:txBody>
          <a:bodyPr spcFirstLastPara="1" wrap="square" lIns="274300" tIns="91425" rIns="182875" bIns="0" anchor="t" anchorCtr="0">
            <a:noAutofit/>
          </a:bodyPr>
          <a:lstStyle/>
          <a:p>
            <a:pPr marL="0" marR="0" lvl="0" indent="0" algn="l" rtl="0">
              <a:lnSpc>
                <a:spcPct val="125000"/>
              </a:lnSpc>
              <a:spcBef>
                <a:spcPts val="0"/>
              </a:spcBef>
              <a:spcAft>
                <a:spcPts val="0"/>
              </a:spcAft>
              <a:buClr>
                <a:srgbClr val="4E4A48"/>
              </a:buClr>
              <a:buSzPts val="1800"/>
              <a:buFont typeface="Arial"/>
              <a:buNone/>
            </a:pPr>
            <a:r>
              <a:rPr lang="en-US" sz="1600" b="1" i="0" u="none" strike="noStrike" cap="none" dirty="0">
                <a:solidFill>
                  <a:srgbClr val="4E4A48"/>
                </a:solidFill>
                <a:latin typeface="Avenir Next LT Pro" panose="020B0504020202020204" pitchFamily="34" charset="77"/>
                <a:ea typeface="Arial"/>
                <a:cs typeface="Arial"/>
                <a:sym typeface="Arial"/>
              </a:rPr>
              <a:t>Roles &amp; Responsibilities</a:t>
            </a:r>
            <a:br>
              <a:rPr lang="en-US" sz="1600" b="0" i="0" u="none" strike="noStrike" cap="none" dirty="0">
                <a:solidFill>
                  <a:srgbClr val="FF0000"/>
                </a:solidFill>
                <a:latin typeface="Avenir Next LT Pro" panose="020B0504020202020204" pitchFamily="34" charset="77"/>
                <a:ea typeface="Arial"/>
                <a:cs typeface="Arial"/>
                <a:sym typeface="Arial"/>
              </a:rPr>
            </a:br>
            <a:r>
              <a:rPr lang="en-US" sz="1200" b="0" i="0" u="none" strike="noStrike" cap="none" dirty="0">
                <a:solidFill>
                  <a:srgbClr val="202124"/>
                </a:solidFill>
                <a:highlight>
                  <a:srgbClr val="FFFFFF"/>
                </a:highlight>
                <a:latin typeface="Avenir Next LT Pro" panose="020B0504020202020204" pitchFamily="34" charset="77"/>
                <a:ea typeface="Arial"/>
                <a:cs typeface="Arial"/>
                <a:sym typeface="Arial"/>
              </a:rPr>
              <a:t>Action: Project manager to propose roles and responsibilities for each stage of the project w/ assigned participants</a:t>
            </a:r>
            <a:endParaRPr sz="1200" b="0" i="0" u="none" strike="noStrike" cap="none" dirty="0">
              <a:solidFill>
                <a:srgbClr val="FF0000"/>
              </a:solidFill>
              <a:latin typeface="Avenir Next LT Pro" panose="020B0504020202020204" pitchFamily="34" charset="77"/>
              <a:ea typeface="Arial"/>
              <a:cs typeface="Arial"/>
              <a:sym typeface="Arial"/>
            </a:endParaRPr>
          </a:p>
          <a:p>
            <a:pPr marL="0" marR="0" lvl="0" indent="0" algn="l" rtl="0">
              <a:lnSpc>
                <a:spcPct val="125000"/>
              </a:lnSpc>
              <a:spcBef>
                <a:spcPts val="0"/>
              </a:spcBef>
              <a:spcAft>
                <a:spcPts val="0"/>
              </a:spcAft>
              <a:buClr>
                <a:srgbClr val="000000"/>
              </a:buClr>
              <a:buSzPts val="1600"/>
              <a:buFont typeface="Arial"/>
              <a:buNone/>
            </a:pPr>
            <a:endParaRPr sz="1800" b="0" i="0" u="none" strike="noStrike" cap="none" dirty="0">
              <a:solidFill>
                <a:srgbClr val="FF0000"/>
              </a:solidFill>
              <a:latin typeface="Arial"/>
              <a:ea typeface="Arial"/>
              <a:cs typeface="Arial"/>
              <a:sym typeface="Arial"/>
            </a:endParaRPr>
          </a:p>
        </p:txBody>
      </p:sp>
      <p:sp>
        <p:nvSpPr>
          <p:cNvPr id="1650" name="Google Shape;1650;p43"/>
          <p:cNvSpPr txBox="1"/>
          <p:nvPr/>
        </p:nvSpPr>
        <p:spPr>
          <a:xfrm>
            <a:off x="4997807" y="1592240"/>
            <a:ext cx="4340206"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US" sz="1200" b="0" i="0" u="none" strike="noStrike" cap="none" dirty="0">
                <a:solidFill>
                  <a:schemeClr val="dk1"/>
                </a:solidFill>
                <a:latin typeface="Avenir Next LT Pro" panose="020B0504020202020204" pitchFamily="34" charset="77"/>
                <a:ea typeface="Arial"/>
                <a:cs typeface="Arial"/>
                <a:sym typeface="Arial"/>
              </a:rPr>
              <a:t>Potential Spend Calculation </a:t>
            </a:r>
            <a:r>
              <a:rPr lang="en-US" sz="1200" b="0" i="1" u="none" strike="noStrike" cap="none" dirty="0">
                <a:solidFill>
                  <a:schemeClr val="dk1"/>
                </a:solidFill>
                <a:latin typeface="Avenir Next LT Pro" panose="020B0504020202020204" pitchFamily="34" charset="77"/>
                <a:ea typeface="Arial"/>
                <a:cs typeface="Arial"/>
                <a:sym typeface="Arial"/>
              </a:rPr>
              <a:t>– Illustrative</a:t>
            </a:r>
            <a:endParaRPr sz="1200" b="0" i="0" u="none" strike="noStrike" cap="none" dirty="0">
              <a:solidFill>
                <a:schemeClr val="dk1"/>
              </a:solidFill>
              <a:latin typeface="Avenir Next LT Pro" panose="020B0504020202020204" pitchFamily="34" charset="77"/>
              <a:ea typeface="Arial"/>
              <a:cs typeface="Arial"/>
              <a:sym typeface="Arial"/>
            </a:endParaRPr>
          </a:p>
        </p:txBody>
      </p:sp>
      <p:sp>
        <p:nvSpPr>
          <p:cNvPr id="2" name="Triangle 1">
            <a:extLst>
              <a:ext uri="{FF2B5EF4-FFF2-40B4-BE49-F238E27FC236}">
                <a16:creationId xmlns:a16="http://schemas.microsoft.com/office/drawing/2014/main" id="{75E8E503-1E74-18BA-9163-CF682794AA19}"/>
              </a:ext>
            </a:extLst>
          </p:cNvPr>
          <p:cNvSpPr/>
          <p:nvPr/>
        </p:nvSpPr>
        <p:spPr>
          <a:xfrm rot="5400000">
            <a:off x="573233" y="995468"/>
            <a:ext cx="373621" cy="291363"/>
          </a:xfrm>
          <a:prstGeom prst="triangl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4"/>
        <p:cNvGrpSpPr/>
        <p:nvPr/>
      </p:nvGrpSpPr>
      <p:grpSpPr>
        <a:xfrm>
          <a:off x="0" y="0"/>
          <a:ext cx="0" cy="0"/>
          <a:chOff x="0" y="0"/>
          <a:chExt cx="0" cy="0"/>
        </a:xfrm>
      </p:grpSpPr>
      <p:sp>
        <p:nvSpPr>
          <p:cNvPr id="3" name="Rectangle 2">
            <a:extLst>
              <a:ext uri="{FF2B5EF4-FFF2-40B4-BE49-F238E27FC236}">
                <a16:creationId xmlns:a16="http://schemas.microsoft.com/office/drawing/2014/main" id="{CAD2AD3F-2B0E-B409-E742-F2E71E7EC211}"/>
              </a:ext>
            </a:extLst>
          </p:cNvPr>
          <p:cNvSpPr/>
          <p:nvPr/>
        </p:nvSpPr>
        <p:spPr>
          <a:xfrm>
            <a:off x="614362" y="957287"/>
            <a:ext cx="11577638" cy="37362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5" name="Google Shape;1655;p44"/>
          <p:cNvSpPr/>
          <p:nvPr/>
        </p:nvSpPr>
        <p:spPr>
          <a:xfrm>
            <a:off x="4988099" y="1428250"/>
            <a:ext cx="7096049" cy="4935191"/>
          </a:xfrm>
          <a:prstGeom prst="roundRect">
            <a:avLst>
              <a:gd name="adj" fmla="val 1081"/>
            </a:avLst>
          </a:prstGeom>
          <a:solidFill>
            <a:srgbClr val="FFFFFF"/>
          </a:solidFill>
          <a:ln w="9525" cap="flat" cmpd="sng">
            <a:solidFill>
              <a:srgbClr val="E0E3E6"/>
            </a:solidFill>
            <a:prstDash val="solid"/>
            <a:round/>
            <a:headEnd type="none" w="sm" len="sm"/>
            <a:tailEnd type="none" w="sm" len="sm"/>
          </a:ln>
          <a:effectLst>
            <a:outerShdw blurRad="76200" dist="50800" dir="5400000" algn="tl" rotWithShape="0">
              <a:srgbClr val="4E4A48">
                <a:alpha val="3137"/>
              </a:srgbClr>
            </a:outerShdw>
          </a:effectLst>
        </p:spPr>
        <p:txBody>
          <a:bodyPr spcFirstLastPara="1" wrap="square" lIns="274300" tIns="91425" rIns="182875" bIns="0" anchor="t" anchorCtr="0">
            <a:noAutofit/>
          </a:bodyPr>
          <a:lstStyle/>
          <a:p>
            <a:pPr marL="0" marR="0" lvl="0" indent="0" algn="l" rtl="0">
              <a:lnSpc>
                <a:spcPct val="125000"/>
              </a:lnSpc>
              <a:spcBef>
                <a:spcPts val="0"/>
              </a:spcBef>
              <a:spcAft>
                <a:spcPts val="0"/>
              </a:spcAft>
              <a:buClr>
                <a:srgbClr val="000000"/>
              </a:buClr>
              <a:buSzPts val="1600"/>
              <a:buFont typeface="Arial"/>
              <a:buNone/>
            </a:pPr>
            <a:endParaRPr sz="1600" b="0" i="0" u="none" strike="noStrike" cap="none">
              <a:solidFill>
                <a:srgbClr val="4E4A48"/>
              </a:solidFill>
              <a:latin typeface="Arial"/>
              <a:ea typeface="Arial"/>
              <a:cs typeface="Arial"/>
              <a:sym typeface="Arial"/>
            </a:endParaRPr>
          </a:p>
        </p:txBody>
      </p:sp>
      <p:sp>
        <p:nvSpPr>
          <p:cNvPr id="1656" name="Google Shape;1656;p44"/>
          <p:cNvSpPr/>
          <p:nvPr/>
        </p:nvSpPr>
        <p:spPr>
          <a:xfrm>
            <a:off x="114301" y="1428250"/>
            <a:ext cx="4754400" cy="3488540"/>
          </a:xfrm>
          <a:prstGeom prst="roundRect">
            <a:avLst>
              <a:gd name="adj" fmla="val 2226"/>
            </a:avLst>
          </a:prstGeom>
          <a:solidFill>
            <a:srgbClr val="FFFFFF"/>
          </a:solidFill>
          <a:ln w="9525" cap="flat" cmpd="sng">
            <a:solidFill>
              <a:srgbClr val="E0E3E6"/>
            </a:solidFill>
            <a:prstDash val="solid"/>
            <a:round/>
            <a:headEnd type="none" w="sm" len="sm"/>
            <a:tailEnd type="none" w="sm" len="sm"/>
          </a:ln>
          <a:effectLst>
            <a:outerShdw blurRad="76200" dist="50800" dir="5400000" algn="tl" rotWithShape="0">
              <a:srgbClr val="4E4A48">
                <a:alpha val="3137"/>
              </a:srgbClr>
            </a:outerShdw>
          </a:effectLst>
        </p:spPr>
        <p:txBody>
          <a:bodyPr spcFirstLastPara="1" wrap="square" lIns="274300" tIns="91425" rIns="182875" bIns="0" anchor="t" anchorCtr="0">
            <a:noAutofit/>
          </a:bodyPr>
          <a:lstStyle/>
          <a:p>
            <a:pPr marL="0" marR="0" lvl="0" indent="0" algn="l" rtl="0">
              <a:lnSpc>
                <a:spcPct val="125000"/>
              </a:lnSpc>
              <a:spcBef>
                <a:spcPts val="0"/>
              </a:spcBef>
              <a:spcAft>
                <a:spcPts val="0"/>
              </a:spcAft>
              <a:buClr>
                <a:srgbClr val="D9A800"/>
              </a:buClr>
              <a:buSzPts val="1600"/>
              <a:buFont typeface="Arial"/>
              <a:buNone/>
            </a:pPr>
            <a:r>
              <a:rPr lang="en-US" sz="1600" b="1" i="0" u="none" strike="noStrike" cap="none" dirty="0">
                <a:solidFill>
                  <a:schemeClr val="accent2"/>
                </a:solidFill>
                <a:latin typeface="Avenir Next LT Pro" panose="020B0504020202020204" pitchFamily="34" charset="77"/>
                <a:ea typeface="Arial"/>
                <a:cs typeface="Arial"/>
                <a:sym typeface="Arial"/>
              </a:rPr>
              <a:t>Key Activities</a:t>
            </a:r>
            <a:br>
              <a:rPr lang="en-US" sz="1600" b="0" i="0" u="none" strike="noStrike" cap="none" dirty="0">
                <a:solidFill>
                  <a:srgbClr val="4E4A48"/>
                </a:solidFill>
                <a:latin typeface="Avenir Next LT Pro" panose="020B0504020202020204" pitchFamily="34" charset="77"/>
                <a:ea typeface="Arial"/>
                <a:cs typeface="Arial"/>
                <a:sym typeface="Arial"/>
              </a:rPr>
            </a:br>
            <a:r>
              <a:rPr lang="en-US" sz="1600" b="1" i="0" u="none" strike="noStrike" cap="none" dirty="0">
                <a:solidFill>
                  <a:srgbClr val="4E4A48"/>
                </a:solidFill>
                <a:latin typeface="Avenir Next LT Pro" panose="020B0504020202020204" pitchFamily="34" charset="77"/>
                <a:ea typeface="Arial"/>
                <a:cs typeface="Arial"/>
                <a:sym typeface="Arial"/>
              </a:rPr>
              <a:t>Define propensity-to-buy (</a:t>
            </a:r>
            <a:r>
              <a:rPr lang="en-US" sz="1600" b="1" i="0" u="none" strike="noStrike" cap="none" dirty="0" err="1">
                <a:solidFill>
                  <a:srgbClr val="4E4A48"/>
                </a:solidFill>
                <a:latin typeface="Avenir Next LT Pro" panose="020B0504020202020204" pitchFamily="34" charset="77"/>
                <a:ea typeface="Arial"/>
                <a:cs typeface="Arial"/>
                <a:sym typeface="Arial"/>
              </a:rPr>
              <a:t>PtB</a:t>
            </a:r>
            <a:r>
              <a:rPr lang="en-US" sz="1600" b="1" i="0" u="none" strike="noStrike" cap="none" dirty="0">
                <a:solidFill>
                  <a:srgbClr val="4E4A48"/>
                </a:solidFill>
                <a:latin typeface="Avenir Next LT Pro" panose="020B0504020202020204" pitchFamily="34" charset="77"/>
                <a:ea typeface="Arial"/>
                <a:cs typeface="Arial"/>
                <a:sym typeface="Arial"/>
              </a:rPr>
              <a:t>) factors</a:t>
            </a:r>
            <a:endParaRPr sz="1600" b="0" i="0" u="none" strike="noStrike" cap="none" dirty="0">
              <a:solidFill>
                <a:srgbClr val="000000"/>
              </a:solidFill>
              <a:latin typeface="Avenir Next LT Pro" panose="020B0504020202020204" pitchFamily="34" charset="77"/>
              <a:ea typeface="Arial"/>
              <a:cs typeface="Arial"/>
              <a:sym typeface="Arial"/>
            </a:endParaRPr>
          </a:p>
          <a:p>
            <a:pPr marL="228600" marR="0" lvl="0" indent="-228600" algn="l" rtl="0">
              <a:lnSpc>
                <a:spcPct val="125000"/>
              </a:lnSpc>
              <a:spcBef>
                <a:spcPts val="0"/>
              </a:spcBef>
              <a:spcAft>
                <a:spcPts val="0"/>
              </a:spcAft>
              <a:buClr>
                <a:srgbClr val="4E4A48"/>
              </a:buClr>
              <a:buSzPts val="1100"/>
              <a:buFont typeface="Arial"/>
              <a:buAutoNum type="arabicPeriod"/>
            </a:pPr>
            <a:r>
              <a:rPr lang="en-US" sz="1200" b="0" i="0" u="none" strike="noStrike" cap="none" dirty="0">
                <a:solidFill>
                  <a:srgbClr val="4E4A48"/>
                </a:solidFill>
                <a:latin typeface="Avenir Next LT Pro" panose="020B0504020202020204" pitchFamily="34" charset="77"/>
                <a:ea typeface="Arial"/>
                <a:cs typeface="Arial"/>
                <a:sym typeface="Arial"/>
              </a:rPr>
              <a:t>Understand how </a:t>
            </a:r>
            <a:r>
              <a:rPr lang="en-US" sz="1200" b="0" i="0" u="none" strike="noStrike" cap="none" dirty="0" err="1">
                <a:solidFill>
                  <a:srgbClr val="4E4A48"/>
                </a:solidFill>
                <a:latin typeface="Avenir Next LT Pro" panose="020B0504020202020204" pitchFamily="34" charset="77"/>
                <a:ea typeface="Arial"/>
                <a:cs typeface="Arial"/>
                <a:sym typeface="Arial"/>
              </a:rPr>
              <a:t>PtB</a:t>
            </a:r>
            <a:r>
              <a:rPr lang="en-US" sz="1200" b="0" i="0" u="none" strike="noStrike" cap="none" dirty="0">
                <a:solidFill>
                  <a:srgbClr val="4E4A48"/>
                </a:solidFill>
                <a:latin typeface="Avenir Next LT Pro" panose="020B0504020202020204" pitchFamily="34" charset="77"/>
                <a:ea typeface="Arial"/>
                <a:cs typeface="Arial"/>
                <a:sym typeface="Arial"/>
              </a:rPr>
              <a:t> factors are inputs to the Account Score </a:t>
            </a:r>
            <a:endParaRPr sz="1200" b="0" i="0" u="none" strike="noStrike" cap="none" dirty="0">
              <a:solidFill>
                <a:srgbClr val="000000"/>
              </a:solidFill>
              <a:latin typeface="Avenir Next LT Pro" panose="020B0504020202020204" pitchFamily="34" charset="77"/>
              <a:ea typeface="Arial"/>
              <a:cs typeface="Arial"/>
              <a:sym typeface="Arial"/>
            </a:endParaRPr>
          </a:p>
          <a:p>
            <a:pPr marL="228600" marR="0" lvl="0" indent="-228600" algn="l" rtl="0">
              <a:lnSpc>
                <a:spcPct val="125000"/>
              </a:lnSpc>
              <a:spcBef>
                <a:spcPts val="0"/>
              </a:spcBef>
              <a:spcAft>
                <a:spcPts val="0"/>
              </a:spcAft>
              <a:buClr>
                <a:srgbClr val="4E4A48"/>
              </a:buClr>
              <a:buSzPts val="1100"/>
              <a:buFont typeface="Arial"/>
              <a:buAutoNum type="arabicPeriod"/>
            </a:pPr>
            <a:r>
              <a:rPr lang="en-US" sz="1200" b="0" i="0" u="none" strike="noStrike" cap="none" dirty="0">
                <a:solidFill>
                  <a:srgbClr val="4E4A48"/>
                </a:solidFill>
                <a:latin typeface="Avenir Next LT Pro" panose="020B0504020202020204" pitchFamily="34" charset="77"/>
                <a:ea typeface="Arial"/>
                <a:cs typeface="Arial"/>
                <a:sym typeface="Arial"/>
              </a:rPr>
              <a:t>Conduct Expert Panel with the sales org to get their input on what factors are most important and potential weighting</a:t>
            </a:r>
            <a:endParaRPr sz="1200" b="0" i="0" u="none" strike="noStrike" cap="none" dirty="0">
              <a:solidFill>
                <a:srgbClr val="4E4A48"/>
              </a:solidFill>
              <a:latin typeface="Avenir Next LT Pro" panose="020B0504020202020204" pitchFamily="34" charset="77"/>
              <a:ea typeface="Arial"/>
              <a:cs typeface="Arial"/>
              <a:sym typeface="Arial"/>
            </a:endParaRPr>
          </a:p>
          <a:p>
            <a:pPr marL="228600" marR="0" lvl="0" indent="-228600" algn="l" rtl="0">
              <a:lnSpc>
                <a:spcPct val="125000"/>
              </a:lnSpc>
              <a:spcBef>
                <a:spcPts val="0"/>
              </a:spcBef>
              <a:spcAft>
                <a:spcPts val="0"/>
              </a:spcAft>
              <a:buClr>
                <a:srgbClr val="4E4A48"/>
              </a:buClr>
              <a:buSzPts val="1100"/>
              <a:buFont typeface="Arial"/>
              <a:buAutoNum type="arabicPeriod"/>
            </a:pPr>
            <a:r>
              <a:rPr lang="en-US" sz="1200" b="0" i="0" u="none" strike="noStrike" cap="none" dirty="0">
                <a:solidFill>
                  <a:srgbClr val="4E4A48"/>
                </a:solidFill>
                <a:latin typeface="Avenir Next LT Pro" panose="020B0504020202020204" pitchFamily="34" charset="77"/>
                <a:ea typeface="Arial"/>
                <a:cs typeface="Arial"/>
                <a:sym typeface="Arial"/>
              </a:rPr>
              <a:t>Analyze various data factors for what is most predictive with an “ideal” account. Use standard descriptive analysis approaches.</a:t>
            </a:r>
            <a:endParaRPr sz="1200" b="0" i="0" u="none" strike="noStrike" cap="none" dirty="0">
              <a:solidFill>
                <a:srgbClr val="000000"/>
              </a:solidFill>
              <a:latin typeface="Avenir Next LT Pro" panose="020B0504020202020204" pitchFamily="34" charset="77"/>
              <a:ea typeface="Arial"/>
              <a:cs typeface="Arial"/>
              <a:sym typeface="Arial"/>
            </a:endParaRPr>
          </a:p>
          <a:p>
            <a:pPr marL="228600" marR="0" lvl="0" indent="-228600" algn="l" rtl="0">
              <a:lnSpc>
                <a:spcPct val="125000"/>
              </a:lnSpc>
              <a:spcBef>
                <a:spcPts val="0"/>
              </a:spcBef>
              <a:spcAft>
                <a:spcPts val="0"/>
              </a:spcAft>
              <a:buClr>
                <a:srgbClr val="4E4A48"/>
              </a:buClr>
              <a:buSzPts val="1100"/>
              <a:buFont typeface="Arial"/>
              <a:buAutoNum type="arabicPeriod"/>
            </a:pPr>
            <a:r>
              <a:rPr lang="en-US" sz="1200" b="0" i="0" u="none" strike="noStrike" cap="none" dirty="0">
                <a:solidFill>
                  <a:srgbClr val="4E4A48"/>
                </a:solidFill>
                <a:latin typeface="Avenir Next LT Pro" panose="020B0504020202020204" pitchFamily="34" charset="77"/>
                <a:ea typeface="Arial"/>
                <a:cs typeface="Arial"/>
                <a:sym typeface="Arial"/>
              </a:rPr>
              <a:t>Determine if different </a:t>
            </a:r>
            <a:r>
              <a:rPr lang="en-US" sz="1200" b="0" i="0" u="none" strike="noStrike" cap="none" dirty="0" err="1">
                <a:solidFill>
                  <a:srgbClr val="4E4A48"/>
                </a:solidFill>
                <a:latin typeface="Avenir Next LT Pro" panose="020B0504020202020204" pitchFamily="34" charset="77"/>
                <a:ea typeface="Arial"/>
                <a:cs typeface="Arial"/>
                <a:sym typeface="Arial"/>
              </a:rPr>
              <a:t>PtB</a:t>
            </a:r>
            <a:r>
              <a:rPr lang="en-US" sz="1200" b="0" i="0" u="none" strike="noStrike" cap="none" dirty="0">
                <a:solidFill>
                  <a:srgbClr val="4E4A48"/>
                </a:solidFill>
                <a:latin typeface="Avenir Next LT Pro" panose="020B0504020202020204" pitchFamily="34" charset="77"/>
                <a:ea typeface="Arial"/>
                <a:cs typeface="Arial"/>
                <a:sym typeface="Arial"/>
              </a:rPr>
              <a:t> factors are needed for customers vs. prospects. Document if so.</a:t>
            </a:r>
            <a:endParaRPr sz="1200" b="0" i="0" u="none" strike="noStrike" cap="none" dirty="0">
              <a:solidFill>
                <a:srgbClr val="000000"/>
              </a:solidFill>
              <a:latin typeface="Avenir Next LT Pro" panose="020B0504020202020204" pitchFamily="34" charset="77"/>
              <a:ea typeface="Arial"/>
              <a:cs typeface="Arial"/>
              <a:sym typeface="Arial"/>
            </a:endParaRPr>
          </a:p>
          <a:p>
            <a:pPr marL="228600" marR="0" lvl="0" indent="-228600" algn="l" rtl="0">
              <a:lnSpc>
                <a:spcPct val="125000"/>
              </a:lnSpc>
              <a:spcBef>
                <a:spcPts val="0"/>
              </a:spcBef>
              <a:spcAft>
                <a:spcPts val="0"/>
              </a:spcAft>
              <a:buClr>
                <a:srgbClr val="4E4A48"/>
              </a:buClr>
              <a:buSzPts val="1100"/>
              <a:buFont typeface="Arial"/>
              <a:buAutoNum type="arabicPeriod"/>
            </a:pPr>
            <a:r>
              <a:rPr lang="en-US" sz="1200" b="0" i="0" u="none" strike="noStrike" cap="none" dirty="0">
                <a:solidFill>
                  <a:srgbClr val="4E4A48"/>
                </a:solidFill>
                <a:latin typeface="Avenir Next LT Pro" panose="020B0504020202020204" pitchFamily="34" charset="77"/>
                <a:ea typeface="Arial"/>
                <a:cs typeface="Arial"/>
                <a:sym typeface="Arial"/>
              </a:rPr>
              <a:t>Select </a:t>
            </a:r>
            <a:r>
              <a:rPr lang="en-US" sz="1200" b="0" i="0" u="none" strike="noStrike" cap="none" dirty="0" err="1">
                <a:solidFill>
                  <a:srgbClr val="4E4A48"/>
                </a:solidFill>
                <a:latin typeface="Avenir Next LT Pro" panose="020B0504020202020204" pitchFamily="34" charset="77"/>
                <a:ea typeface="Arial"/>
                <a:cs typeface="Arial"/>
                <a:sym typeface="Arial"/>
              </a:rPr>
              <a:t>PtB</a:t>
            </a:r>
            <a:r>
              <a:rPr lang="en-US" sz="1200" b="0" i="0" u="none" strike="noStrike" cap="none" dirty="0">
                <a:solidFill>
                  <a:srgbClr val="4E4A48"/>
                </a:solidFill>
                <a:latin typeface="Avenir Next LT Pro" panose="020B0504020202020204" pitchFamily="34" charset="77"/>
                <a:ea typeface="Arial"/>
                <a:cs typeface="Arial"/>
                <a:sym typeface="Arial"/>
              </a:rPr>
              <a:t> factors that are firmographic, NOT nurture factors if possible </a:t>
            </a:r>
            <a:endParaRPr sz="1200" b="0" i="0" u="none" strike="noStrike" cap="none" dirty="0">
              <a:solidFill>
                <a:srgbClr val="4E4A48"/>
              </a:solidFill>
              <a:latin typeface="Avenir Next LT Pro" panose="020B0504020202020204" pitchFamily="34" charset="77"/>
              <a:ea typeface="Arial"/>
              <a:cs typeface="Arial"/>
              <a:sym typeface="Arial"/>
            </a:endParaRPr>
          </a:p>
        </p:txBody>
      </p:sp>
      <p:sp>
        <p:nvSpPr>
          <p:cNvPr id="1657" name="Google Shape;1657;p44"/>
          <p:cNvSpPr txBox="1"/>
          <p:nvPr/>
        </p:nvSpPr>
        <p:spPr>
          <a:xfrm>
            <a:off x="614362" y="490234"/>
            <a:ext cx="9693854" cy="66620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FFFF"/>
              </a:buClr>
              <a:buSzPts val="2400"/>
              <a:buFont typeface="Arial"/>
              <a:buNone/>
            </a:pPr>
            <a:r>
              <a:rPr lang="en-US" sz="2400" b="1" i="0" u="none" strike="noStrike" cap="none" dirty="0">
                <a:solidFill>
                  <a:schemeClr val="dk1"/>
                </a:solidFill>
                <a:latin typeface="Avenir Next LT Pro" panose="020B0504020202020204" pitchFamily="34" charset="77"/>
                <a:ea typeface="Arial"/>
                <a:cs typeface="Arial"/>
                <a:sym typeface="Arial"/>
              </a:rPr>
              <a:t>Define </a:t>
            </a:r>
            <a:r>
              <a:rPr lang="en-US" sz="2400" b="1" dirty="0">
                <a:solidFill>
                  <a:schemeClr val="dk1"/>
                </a:solidFill>
                <a:latin typeface="Avenir Next LT Pro" panose="020B0504020202020204" pitchFamily="34" charset="77"/>
                <a:ea typeface="Arial"/>
                <a:cs typeface="Arial"/>
                <a:sym typeface="Arial"/>
              </a:rPr>
              <a:t>P</a:t>
            </a:r>
            <a:r>
              <a:rPr lang="en-US" sz="2400" b="1" i="0" u="none" strike="noStrike" cap="none" dirty="0">
                <a:solidFill>
                  <a:schemeClr val="dk1"/>
                </a:solidFill>
                <a:latin typeface="Avenir Next LT Pro" panose="020B0504020202020204" pitchFamily="34" charset="77"/>
                <a:ea typeface="Arial"/>
                <a:cs typeface="Arial"/>
                <a:sym typeface="Arial"/>
              </a:rPr>
              <a:t>ropensity-to-Buy (</a:t>
            </a:r>
            <a:r>
              <a:rPr lang="en-US" sz="2400" b="1" i="0" u="none" strike="noStrike" cap="none" dirty="0" err="1">
                <a:solidFill>
                  <a:schemeClr val="dk1"/>
                </a:solidFill>
                <a:latin typeface="Avenir Next LT Pro" panose="020B0504020202020204" pitchFamily="34" charset="77"/>
                <a:ea typeface="Arial"/>
                <a:cs typeface="Arial"/>
                <a:sym typeface="Arial"/>
              </a:rPr>
              <a:t>PtB</a:t>
            </a:r>
            <a:r>
              <a:rPr lang="en-US" sz="2400" b="1" i="0" u="none" strike="noStrike" cap="none" dirty="0">
                <a:solidFill>
                  <a:schemeClr val="dk1"/>
                </a:solidFill>
                <a:latin typeface="Avenir Next LT Pro" panose="020B0504020202020204" pitchFamily="34" charset="77"/>
                <a:ea typeface="Arial"/>
                <a:cs typeface="Arial"/>
                <a:sym typeface="Arial"/>
              </a:rPr>
              <a:t>) Factors</a:t>
            </a:r>
            <a:endParaRPr dirty="0">
              <a:latin typeface="Avenir Next LT Pro" panose="020B0504020202020204" pitchFamily="34" charset="77"/>
            </a:endParaRPr>
          </a:p>
        </p:txBody>
      </p:sp>
      <p:sp>
        <p:nvSpPr>
          <p:cNvPr id="1658" name="Google Shape;1658;p44"/>
          <p:cNvSpPr txBox="1"/>
          <p:nvPr/>
        </p:nvSpPr>
        <p:spPr>
          <a:xfrm>
            <a:off x="919628" y="984324"/>
            <a:ext cx="11272372" cy="31908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D9A800"/>
              </a:buClr>
              <a:buSzPts val="1200"/>
              <a:buFont typeface="Arial"/>
              <a:buNone/>
            </a:pPr>
            <a:r>
              <a:rPr lang="en-US" sz="1600" b="1" i="0" u="none" strike="noStrike" cap="none" dirty="0">
                <a:latin typeface="Avenir Next LT Pro" panose="020B0504020202020204" pitchFamily="34" charset="77"/>
                <a:ea typeface="Arial"/>
                <a:cs typeface="Arial"/>
                <a:sym typeface="Arial"/>
              </a:rPr>
              <a:t>Determine the firmographic inputs that are used in the Account Score</a:t>
            </a:r>
            <a:endParaRPr sz="1600" dirty="0">
              <a:latin typeface="Avenir Next LT Pro" panose="020B0504020202020204" pitchFamily="34" charset="77"/>
            </a:endParaRPr>
          </a:p>
        </p:txBody>
      </p:sp>
      <p:sp>
        <p:nvSpPr>
          <p:cNvPr id="1659" name="Google Shape;1659;p44"/>
          <p:cNvSpPr txBox="1"/>
          <p:nvPr/>
        </p:nvSpPr>
        <p:spPr>
          <a:xfrm>
            <a:off x="4988099" y="4937308"/>
            <a:ext cx="70896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dirty="0">
                <a:solidFill>
                  <a:srgbClr val="4E4A48"/>
                </a:solidFill>
                <a:latin typeface="Avenir Next LT Pro" panose="020B0504020202020204" pitchFamily="34" charset="77"/>
                <a:ea typeface="Arial"/>
                <a:cs typeface="Arial"/>
                <a:sym typeface="Arial"/>
              </a:rPr>
              <a:t>Exit Criteria</a:t>
            </a:r>
            <a:r>
              <a:rPr lang="en-US" sz="1600" b="0" i="0" u="none" strike="noStrike" cap="none" dirty="0">
                <a:solidFill>
                  <a:srgbClr val="4E4A48"/>
                </a:solidFill>
                <a:latin typeface="Avenir Next LT Pro" panose="020B0504020202020204" pitchFamily="34" charset="77"/>
                <a:ea typeface="Arial"/>
                <a:cs typeface="Arial"/>
                <a:sym typeface="Arial"/>
              </a:rPr>
              <a:t>: </a:t>
            </a:r>
            <a:r>
              <a:rPr lang="en-US" sz="1200" b="0" i="0" u="none" strike="noStrike" cap="none" dirty="0">
                <a:solidFill>
                  <a:srgbClr val="4E4A48"/>
                </a:solidFill>
                <a:latin typeface="Avenir Next LT Pro" panose="020B0504020202020204" pitchFamily="34" charset="77"/>
                <a:ea typeface="Arial"/>
                <a:cs typeface="Arial"/>
                <a:sym typeface="Arial"/>
              </a:rPr>
              <a:t>Set of factors to be used in the Account Score and the weighting of each factor are agreed upon</a:t>
            </a:r>
            <a:endParaRPr sz="1200" b="1" i="0" u="none" strike="noStrike" cap="none" dirty="0">
              <a:solidFill>
                <a:srgbClr val="4E4A48"/>
              </a:solidFill>
              <a:latin typeface="Avenir Next LT Pro" panose="020B0504020202020204" pitchFamily="34" charset="77"/>
              <a:ea typeface="Arial"/>
              <a:cs typeface="Arial"/>
              <a:sym typeface="Arial"/>
            </a:endParaRPr>
          </a:p>
        </p:txBody>
      </p:sp>
      <p:sp>
        <p:nvSpPr>
          <p:cNvPr id="1660" name="Google Shape;1660;p44"/>
          <p:cNvSpPr txBox="1"/>
          <p:nvPr/>
        </p:nvSpPr>
        <p:spPr>
          <a:xfrm>
            <a:off x="4988099" y="5611902"/>
            <a:ext cx="6863100" cy="6001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E4A48"/>
              </a:buClr>
              <a:buSzPts val="1400"/>
              <a:buFont typeface="Arial"/>
              <a:buNone/>
            </a:pPr>
            <a:r>
              <a:rPr lang="en-US" sz="1100" b="0" i="0" u="none" strike="noStrike" cap="none" dirty="0">
                <a:solidFill>
                  <a:srgbClr val="4E4A48"/>
                </a:solidFill>
                <a:latin typeface="Avenir Next LT Pro" panose="020B0504020202020204" pitchFamily="34" charset="77"/>
                <a:ea typeface="Arial"/>
                <a:cs typeface="Arial"/>
                <a:sym typeface="Arial"/>
              </a:rPr>
              <a:t>*It is common to try and have many </a:t>
            </a:r>
            <a:r>
              <a:rPr lang="en-US" sz="1100" b="0" i="0" u="none" strike="noStrike" cap="none" dirty="0" err="1">
                <a:solidFill>
                  <a:srgbClr val="4E4A48"/>
                </a:solidFill>
                <a:latin typeface="Avenir Next LT Pro" panose="020B0504020202020204" pitchFamily="34" charset="77"/>
                <a:ea typeface="Arial"/>
                <a:cs typeface="Arial"/>
                <a:sym typeface="Arial"/>
              </a:rPr>
              <a:t>PtB</a:t>
            </a:r>
            <a:r>
              <a:rPr lang="en-US" sz="1100" b="0" i="0" u="none" strike="noStrike" cap="none" dirty="0">
                <a:solidFill>
                  <a:srgbClr val="4E4A48"/>
                </a:solidFill>
                <a:latin typeface="Avenir Next LT Pro" panose="020B0504020202020204" pitchFamily="34" charset="77"/>
                <a:ea typeface="Arial"/>
                <a:cs typeface="Arial"/>
                <a:sym typeface="Arial"/>
              </a:rPr>
              <a:t> factors. A best practice, particularly for a less mature sales org, is to have fewer factors. A good number is between 3-5. If more advanced, 4-6 factors is more appropriate. Focus the on how fewer factors makes the work more digestible and how this will evolve over time. </a:t>
            </a:r>
            <a:endParaRPr sz="1100" b="0" i="0" u="none" strike="noStrike" cap="none" dirty="0">
              <a:solidFill>
                <a:srgbClr val="000000"/>
              </a:solidFill>
              <a:latin typeface="Avenir Next LT Pro" panose="020B0504020202020204" pitchFamily="34" charset="77"/>
              <a:ea typeface="Arial"/>
              <a:cs typeface="Arial"/>
              <a:sym typeface="Arial"/>
            </a:endParaRPr>
          </a:p>
        </p:txBody>
      </p:sp>
      <p:pic>
        <p:nvPicPr>
          <p:cNvPr id="1661" name="Google Shape;1661;p44"/>
          <p:cNvPicPr preferRelativeResize="0"/>
          <p:nvPr/>
        </p:nvPicPr>
        <p:blipFill rotWithShape="1">
          <a:blip r:embed="rId3">
            <a:alphaModFix/>
          </a:blip>
          <a:srcRect/>
          <a:stretch/>
        </p:blipFill>
        <p:spPr>
          <a:xfrm>
            <a:off x="5045475" y="1875682"/>
            <a:ext cx="6974848" cy="3041108"/>
          </a:xfrm>
          <a:prstGeom prst="rect">
            <a:avLst/>
          </a:prstGeom>
          <a:noFill/>
          <a:ln>
            <a:noFill/>
          </a:ln>
        </p:spPr>
      </p:pic>
      <p:sp>
        <p:nvSpPr>
          <p:cNvPr id="1662" name="Google Shape;1662;p44"/>
          <p:cNvSpPr/>
          <p:nvPr/>
        </p:nvSpPr>
        <p:spPr>
          <a:xfrm>
            <a:off x="114301" y="5014132"/>
            <a:ext cx="4754400" cy="1349309"/>
          </a:xfrm>
          <a:prstGeom prst="roundRect">
            <a:avLst>
              <a:gd name="adj" fmla="val 2226"/>
            </a:avLst>
          </a:prstGeom>
          <a:solidFill>
            <a:srgbClr val="FFFFFF"/>
          </a:solidFill>
          <a:ln w="9525" cap="flat" cmpd="sng">
            <a:solidFill>
              <a:srgbClr val="E0E3E6"/>
            </a:solidFill>
            <a:prstDash val="solid"/>
            <a:round/>
            <a:headEnd type="none" w="sm" len="sm"/>
            <a:tailEnd type="none" w="sm" len="sm"/>
          </a:ln>
          <a:effectLst>
            <a:outerShdw blurRad="76200" dist="50800" dir="5400000" algn="tl" rotWithShape="0">
              <a:srgbClr val="4E4A48">
                <a:alpha val="3137"/>
              </a:srgbClr>
            </a:outerShdw>
          </a:effectLst>
        </p:spPr>
        <p:txBody>
          <a:bodyPr spcFirstLastPara="1" wrap="square" lIns="274300" tIns="91425" rIns="182875" bIns="0" anchor="t" anchorCtr="0">
            <a:noAutofit/>
          </a:bodyPr>
          <a:lstStyle/>
          <a:p>
            <a:pPr marL="0" marR="0" lvl="0" indent="0" algn="l" rtl="0">
              <a:lnSpc>
                <a:spcPct val="125000"/>
              </a:lnSpc>
              <a:spcBef>
                <a:spcPts val="0"/>
              </a:spcBef>
              <a:spcAft>
                <a:spcPts val="0"/>
              </a:spcAft>
              <a:buClr>
                <a:srgbClr val="4E4A48"/>
              </a:buClr>
              <a:buSzPts val="1800"/>
              <a:buFont typeface="Arial"/>
              <a:buNone/>
            </a:pPr>
            <a:r>
              <a:rPr lang="en-US" sz="1600" b="1" i="0" u="none" strike="noStrike" cap="none" dirty="0">
                <a:solidFill>
                  <a:srgbClr val="4E4A48"/>
                </a:solidFill>
                <a:latin typeface="Avenir Next LT Pro" panose="020B0504020202020204" pitchFamily="34" charset="77"/>
                <a:ea typeface="Arial"/>
                <a:cs typeface="Arial"/>
                <a:sym typeface="Arial"/>
              </a:rPr>
              <a:t>Roles &amp; Responsibilities</a:t>
            </a:r>
            <a:br>
              <a:rPr lang="en-US" sz="1200" b="0" i="0" u="none" strike="noStrike" cap="none" dirty="0">
                <a:solidFill>
                  <a:srgbClr val="FF0000"/>
                </a:solidFill>
                <a:latin typeface="Avenir Next LT Pro" panose="020B0504020202020204" pitchFamily="34" charset="77"/>
                <a:ea typeface="Arial"/>
                <a:cs typeface="Arial"/>
                <a:sym typeface="Arial"/>
              </a:rPr>
            </a:br>
            <a:r>
              <a:rPr lang="en-US" sz="1200" b="0" i="0" u="none" strike="noStrike" cap="none" dirty="0">
                <a:solidFill>
                  <a:srgbClr val="202124"/>
                </a:solidFill>
                <a:highlight>
                  <a:srgbClr val="FFFFFF"/>
                </a:highlight>
                <a:latin typeface="Avenir Next LT Pro" panose="020B0504020202020204" pitchFamily="34" charset="77"/>
                <a:ea typeface="Arial"/>
                <a:cs typeface="Arial"/>
                <a:sym typeface="Arial"/>
              </a:rPr>
              <a:t>Action: Project manager to propose roles and responsibilities for each stage of the project w/ assigned participants</a:t>
            </a:r>
            <a:endParaRPr sz="1200" b="0" i="0" u="none" strike="noStrike" cap="none" dirty="0">
              <a:solidFill>
                <a:srgbClr val="FF0000"/>
              </a:solidFill>
              <a:latin typeface="Avenir Next LT Pro" panose="020B0504020202020204" pitchFamily="34" charset="77"/>
              <a:ea typeface="Arial"/>
              <a:cs typeface="Arial"/>
              <a:sym typeface="Arial"/>
            </a:endParaRPr>
          </a:p>
          <a:p>
            <a:pPr marL="0" marR="0" lvl="0" indent="0" algn="l" rtl="0">
              <a:lnSpc>
                <a:spcPct val="125000"/>
              </a:lnSpc>
              <a:spcBef>
                <a:spcPts val="0"/>
              </a:spcBef>
              <a:spcAft>
                <a:spcPts val="0"/>
              </a:spcAft>
              <a:buClr>
                <a:srgbClr val="000000"/>
              </a:buClr>
              <a:buSzPts val="1600"/>
              <a:buFont typeface="Arial"/>
              <a:buNone/>
            </a:pPr>
            <a:endParaRPr sz="1800" b="0" i="0" u="none" strike="noStrike" cap="none" dirty="0">
              <a:solidFill>
                <a:srgbClr val="FF0000"/>
              </a:solidFill>
              <a:latin typeface="Arial"/>
              <a:ea typeface="Arial"/>
              <a:cs typeface="Arial"/>
              <a:sym typeface="Arial"/>
            </a:endParaRPr>
          </a:p>
        </p:txBody>
      </p:sp>
      <p:sp>
        <p:nvSpPr>
          <p:cNvPr id="1663" name="Google Shape;1663;p44"/>
          <p:cNvSpPr txBox="1"/>
          <p:nvPr/>
        </p:nvSpPr>
        <p:spPr>
          <a:xfrm>
            <a:off x="4988099" y="1513487"/>
            <a:ext cx="4340206"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US" sz="1200" b="0" i="0" u="none" strike="noStrike" cap="none" dirty="0">
                <a:solidFill>
                  <a:schemeClr val="dk1"/>
                </a:solidFill>
                <a:latin typeface="Avenir Next LT Pro" panose="020B0504020202020204" pitchFamily="34" charset="77"/>
                <a:ea typeface="Arial"/>
                <a:cs typeface="Arial"/>
                <a:sym typeface="Arial"/>
              </a:rPr>
              <a:t>Identifying Top Propensity Factors </a:t>
            </a:r>
            <a:r>
              <a:rPr lang="en-US" sz="1200" b="0" i="1" u="none" strike="noStrike" cap="none" dirty="0">
                <a:solidFill>
                  <a:schemeClr val="dk1"/>
                </a:solidFill>
                <a:latin typeface="Avenir Next LT Pro" panose="020B0504020202020204" pitchFamily="34" charset="77"/>
                <a:ea typeface="Arial"/>
                <a:cs typeface="Arial"/>
                <a:sym typeface="Arial"/>
              </a:rPr>
              <a:t>– Illustrative</a:t>
            </a:r>
            <a:endParaRPr sz="1200" b="0" i="0" u="none" strike="noStrike" cap="none" dirty="0">
              <a:solidFill>
                <a:schemeClr val="dk1"/>
              </a:solidFill>
              <a:latin typeface="Avenir Next LT Pro" panose="020B0504020202020204" pitchFamily="34" charset="77"/>
              <a:ea typeface="Arial"/>
              <a:cs typeface="Arial"/>
              <a:sym typeface="Arial"/>
            </a:endParaRPr>
          </a:p>
        </p:txBody>
      </p:sp>
      <p:sp>
        <p:nvSpPr>
          <p:cNvPr id="2" name="Triangle 1">
            <a:extLst>
              <a:ext uri="{FF2B5EF4-FFF2-40B4-BE49-F238E27FC236}">
                <a16:creationId xmlns:a16="http://schemas.microsoft.com/office/drawing/2014/main" id="{7F099006-C082-58C2-7A7F-C3E180B94953}"/>
              </a:ext>
            </a:extLst>
          </p:cNvPr>
          <p:cNvSpPr/>
          <p:nvPr/>
        </p:nvSpPr>
        <p:spPr>
          <a:xfrm rot="5400000">
            <a:off x="573233" y="995468"/>
            <a:ext cx="373621" cy="291363"/>
          </a:xfrm>
          <a:prstGeom prst="triangl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7"/>
        <p:cNvGrpSpPr/>
        <p:nvPr/>
      </p:nvGrpSpPr>
      <p:grpSpPr>
        <a:xfrm>
          <a:off x="0" y="0"/>
          <a:ext cx="0" cy="0"/>
          <a:chOff x="0" y="0"/>
          <a:chExt cx="0" cy="0"/>
        </a:xfrm>
      </p:grpSpPr>
      <p:sp>
        <p:nvSpPr>
          <p:cNvPr id="2" name="Rectangle 1">
            <a:extLst>
              <a:ext uri="{FF2B5EF4-FFF2-40B4-BE49-F238E27FC236}">
                <a16:creationId xmlns:a16="http://schemas.microsoft.com/office/drawing/2014/main" id="{480CEF6D-03E0-FB09-A887-5B79E1DAD51A}"/>
              </a:ext>
            </a:extLst>
          </p:cNvPr>
          <p:cNvSpPr/>
          <p:nvPr/>
        </p:nvSpPr>
        <p:spPr>
          <a:xfrm>
            <a:off x="614362" y="957287"/>
            <a:ext cx="11577638" cy="37362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8" name="Google Shape;1668;p45"/>
          <p:cNvSpPr/>
          <p:nvPr/>
        </p:nvSpPr>
        <p:spPr>
          <a:xfrm>
            <a:off x="4981920" y="1438432"/>
            <a:ext cx="7096049" cy="4904516"/>
          </a:xfrm>
          <a:prstGeom prst="roundRect">
            <a:avLst>
              <a:gd name="adj" fmla="val 1081"/>
            </a:avLst>
          </a:prstGeom>
          <a:solidFill>
            <a:srgbClr val="FFFFFF"/>
          </a:solidFill>
          <a:ln w="9525" cap="flat" cmpd="sng">
            <a:solidFill>
              <a:srgbClr val="E0E3E6"/>
            </a:solidFill>
            <a:prstDash val="solid"/>
            <a:round/>
            <a:headEnd type="none" w="sm" len="sm"/>
            <a:tailEnd type="none" w="sm" len="sm"/>
          </a:ln>
          <a:effectLst>
            <a:outerShdw blurRad="76200" dist="50800" dir="5400000" algn="tl" rotWithShape="0">
              <a:srgbClr val="4E4A48">
                <a:alpha val="3137"/>
              </a:srgbClr>
            </a:outerShdw>
          </a:effectLst>
        </p:spPr>
        <p:txBody>
          <a:bodyPr spcFirstLastPara="1" wrap="square" lIns="274300" tIns="91425" rIns="182875" bIns="0" anchor="t" anchorCtr="0">
            <a:noAutofit/>
          </a:bodyPr>
          <a:lstStyle/>
          <a:p>
            <a:pPr marL="0" marR="0" lvl="0" indent="0" algn="l" rtl="0">
              <a:lnSpc>
                <a:spcPct val="125000"/>
              </a:lnSpc>
              <a:spcBef>
                <a:spcPts val="0"/>
              </a:spcBef>
              <a:spcAft>
                <a:spcPts val="0"/>
              </a:spcAft>
              <a:buClr>
                <a:srgbClr val="000000"/>
              </a:buClr>
              <a:buSzPts val="1600"/>
              <a:buFont typeface="Arial"/>
              <a:buNone/>
            </a:pPr>
            <a:endParaRPr sz="1600" b="0" i="0" u="none" strike="noStrike" cap="none">
              <a:solidFill>
                <a:srgbClr val="4E4A48"/>
              </a:solidFill>
              <a:latin typeface="Arial"/>
              <a:ea typeface="Arial"/>
              <a:cs typeface="Arial"/>
              <a:sym typeface="Arial"/>
            </a:endParaRPr>
          </a:p>
        </p:txBody>
      </p:sp>
      <p:sp>
        <p:nvSpPr>
          <p:cNvPr id="1669" name="Google Shape;1669;p45"/>
          <p:cNvSpPr/>
          <p:nvPr/>
        </p:nvSpPr>
        <p:spPr>
          <a:xfrm>
            <a:off x="119904" y="1438432"/>
            <a:ext cx="4744675" cy="3137010"/>
          </a:xfrm>
          <a:prstGeom prst="roundRect">
            <a:avLst>
              <a:gd name="adj" fmla="val 2226"/>
            </a:avLst>
          </a:prstGeom>
          <a:solidFill>
            <a:srgbClr val="FFFFFF"/>
          </a:solidFill>
          <a:ln w="9525" cap="flat" cmpd="sng">
            <a:solidFill>
              <a:srgbClr val="E0E3E6"/>
            </a:solidFill>
            <a:prstDash val="solid"/>
            <a:round/>
            <a:headEnd type="none" w="sm" len="sm"/>
            <a:tailEnd type="none" w="sm" len="sm"/>
          </a:ln>
          <a:effectLst>
            <a:outerShdw blurRad="76200" dist="50800" dir="5400000" algn="tl" rotWithShape="0">
              <a:srgbClr val="4E4A48">
                <a:alpha val="3137"/>
              </a:srgbClr>
            </a:outerShdw>
          </a:effectLst>
        </p:spPr>
        <p:txBody>
          <a:bodyPr spcFirstLastPara="1" wrap="square" lIns="274300" tIns="91425" rIns="182875" bIns="0" anchor="t" anchorCtr="0">
            <a:noAutofit/>
          </a:bodyPr>
          <a:lstStyle/>
          <a:p>
            <a:pPr marL="0" marR="0" lvl="0" indent="0" algn="l" rtl="0">
              <a:lnSpc>
                <a:spcPct val="125000"/>
              </a:lnSpc>
              <a:spcBef>
                <a:spcPts val="0"/>
              </a:spcBef>
              <a:spcAft>
                <a:spcPts val="0"/>
              </a:spcAft>
              <a:buClr>
                <a:srgbClr val="D9A800"/>
              </a:buClr>
              <a:buSzPts val="1600"/>
              <a:buFont typeface="Arial"/>
              <a:buNone/>
            </a:pPr>
            <a:r>
              <a:rPr lang="en-US" sz="1600" b="1" i="0" u="none" strike="noStrike" cap="none" dirty="0">
                <a:solidFill>
                  <a:schemeClr val="accent2"/>
                </a:solidFill>
                <a:latin typeface="Avenir Next LT Pro" panose="020B0504020202020204" pitchFamily="34" charset="77"/>
                <a:ea typeface="Arial"/>
                <a:cs typeface="Arial"/>
                <a:sym typeface="Arial"/>
              </a:rPr>
              <a:t>Key Activities</a:t>
            </a:r>
            <a:br>
              <a:rPr lang="en-US" sz="1600" b="0" i="0" u="none" strike="noStrike" cap="none" dirty="0">
                <a:solidFill>
                  <a:srgbClr val="4E4A48"/>
                </a:solidFill>
                <a:latin typeface="Avenir Next LT Pro" panose="020B0504020202020204" pitchFamily="34" charset="77"/>
                <a:ea typeface="Arial"/>
                <a:cs typeface="Arial"/>
                <a:sym typeface="Arial"/>
              </a:rPr>
            </a:br>
            <a:r>
              <a:rPr lang="en-US" sz="1600" b="1" i="0" u="none" strike="noStrike" cap="none" dirty="0">
                <a:solidFill>
                  <a:srgbClr val="4E4A48"/>
                </a:solidFill>
                <a:latin typeface="Avenir Next LT Pro" panose="020B0504020202020204" pitchFamily="34" charset="77"/>
                <a:ea typeface="Arial"/>
                <a:cs typeface="Arial"/>
                <a:sym typeface="Arial"/>
              </a:rPr>
              <a:t>Create the Account Score</a:t>
            </a:r>
            <a:endParaRPr sz="1600" b="0" i="0" u="none" strike="noStrike" cap="none" dirty="0">
              <a:solidFill>
                <a:srgbClr val="000000"/>
              </a:solidFill>
              <a:latin typeface="Avenir Next LT Pro" panose="020B0504020202020204" pitchFamily="34" charset="77"/>
              <a:ea typeface="Arial"/>
              <a:cs typeface="Arial"/>
              <a:sym typeface="Arial"/>
            </a:endParaRPr>
          </a:p>
          <a:p>
            <a:pPr marL="342900" marR="0" lvl="0" indent="-342900" algn="l" rtl="0">
              <a:lnSpc>
                <a:spcPct val="125000"/>
              </a:lnSpc>
              <a:spcBef>
                <a:spcPts val="0"/>
              </a:spcBef>
              <a:spcAft>
                <a:spcPts val="0"/>
              </a:spcAft>
              <a:buClr>
                <a:srgbClr val="4E4A48"/>
              </a:buClr>
              <a:buSzPts val="1250"/>
              <a:buFont typeface="Arial"/>
              <a:buAutoNum type="arabicPeriod"/>
            </a:pPr>
            <a:r>
              <a:rPr lang="en-US" sz="1200" b="0" i="0" u="none" strike="noStrike" cap="none" dirty="0">
                <a:solidFill>
                  <a:srgbClr val="4E4A48"/>
                </a:solidFill>
                <a:latin typeface="Avenir Next LT Pro" panose="020B0504020202020204" pitchFamily="34" charset="77"/>
                <a:ea typeface="Arial"/>
                <a:cs typeface="Arial"/>
                <a:sym typeface="Arial"/>
              </a:rPr>
              <a:t>Take the </a:t>
            </a:r>
            <a:r>
              <a:rPr lang="en-US" sz="1200" b="0" i="0" u="none" strike="noStrike" cap="none" dirty="0" err="1">
                <a:solidFill>
                  <a:srgbClr val="4E4A48"/>
                </a:solidFill>
                <a:latin typeface="Avenir Next LT Pro" panose="020B0504020202020204" pitchFamily="34" charset="77"/>
                <a:ea typeface="Arial"/>
                <a:cs typeface="Arial"/>
                <a:sym typeface="Arial"/>
              </a:rPr>
              <a:t>PtB</a:t>
            </a:r>
            <a:r>
              <a:rPr lang="en-US" sz="1200" b="0" i="0" u="none" strike="noStrike" cap="none" dirty="0">
                <a:solidFill>
                  <a:srgbClr val="4E4A48"/>
                </a:solidFill>
                <a:latin typeface="Avenir Next LT Pro" panose="020B0504020202020204" pitchFamily="34" charset="77"/>
                <a:ea typeface="Arial"/>
                <a:cs typeface="Arial"/>
                <a:sym typeface="Arial"/>
              </a:rPr>
              <a:t> factors from the prior step and incorporate that as a “formula” in the model</a:t>
            </a:r>
            <a:endParaRPr sz="1600" b="0" i="0" u="none" strike="noStrike" cap="none" dirty="0">
              <a:solidFill>
                <a:srgbClr val="000000"/>
              </a:solidFill>
              <a:latin typeface="Avenir Next LT Pro" panose="020B0504020202020204" pitchFamily="34" charset="77"/>
              <a:ea typeface="Arial"/>
              <a:cs typeface="Arial"/>
              <a:sym typeface="Arial"/>
            </a:endParaRPr>
          </a:p>
          <a:p>
            <a:pPr marL="342900" marR="0" lvl="0" indent="-342900" algn="l" rtl="0">
              <a:lnSpc>
                <a:spcPct val="125000"/>
              </a:lnSpc>
              <a:spcBef>
                <a:spcPts val="0"/>
              </a:spcBef>
              <a:spcAft>
                <a:spcPts val="0"/>
              </a:spcAft>
              <a:buClr>
                <a:srgbClr val="4E4A48"/>
              </a:buClr>
              <a:buSzPts val="1250"/>
              <a:buFont typeface="Arial"/>
              <a:buAutoNum type="arabicPeriod"/>
            </a:pPr>
            <a:r>
              <a:rPr lang="en-US" sz="1200" b="0" i="0" u="none" strike="noStrike" cap="none" dirty="0">
                <a:solidFill>
                  <a:srgbClr val="4E4A48"/>
                </a:solidFill>
                <a:latin typeface="Avenir Next LT Pro" panose="020B0504020202020204" pitchFamily="34" charset="77"/>
                <a:ea typeface="Arial"/>
                <a:cs typeface="Arial"/>
                <a:sym typeface="Arial"/>
              </a:rPr>
              <a:t>Overlay a “score” onto each account based on the </a:t>
            </a:r>
            <a:r>
              <a:rPr lang="en-US" sz="1200" b="0" i="0" u="none" strike="noStrike" cap="none" dirty="0" err="1">
                <a:solidFill>
                  <a:srgbClr val="4E4A48"/>
                </a:solidFill>
                <a:latin typeface="Avenir Next LT Pro" panose="020B0504020202020204" pitchFamily="34" charset="77"/>
                <a:ea typeface="Arial"/>
                <a:cs typeface="Arial"/>
                <a:sym typeface="Arial"/>
              </a:rPr>
              <a:t>PtB</a:t>
            </a:r>
            <a:r>
              <a:rPr lang="en-US" sz="1200" b="0" i="0" u="none" strike="noStrike" cap="none" dirty="0">
                <a:solidFill>
                  <a:srgbClr val="4E4A48"/>
                </a:solidFill>
                <a:latin typeface="Avenir Next LT Pro" panose="020B0504020202020204" pitchFamily="34" charset="77"/>
                <a:ea typeface="Arial"/>
                <a:cs typeface="Arial"/>
                <a:sym typeface="Arial"/>
              </a:rPr>
              <a:t> factors</a:t>
            </a:r>
            <a:endParaRPr sz="1600" b="0" i="0" u="none" strike="noStrike" cap="none" dirty="0">
              <a:solidFill>
                <a:srgbClr val="000000"/>
              </a:solidFill>
              <a:latin typeface="Avenir Next LT Pro" panose="020B0504020202020204" pitchFamily="34" charset="77"/>
              <a:ea typeface="Arial"/>
              <a:cs typeface="Arial"/>
              <a:sym typeface="Arial"/>
            </a:endParaRPr>
          </a:p>
          <a:p>
            <a:pPr marL="342900" marR="0" lvl="0" indent="-342900" algn="l" rtl="0">
              <a:lnSpc>
                <a:spcPct val="125000"/>
              </a:lnSpc>
              <a:spcBef>
                <a:spcPts val="0"/>
              </a:spcBef>
              <a:spcAft>
                <a:spcPts val="0"/>
              </a:spcAft>
              <a:buClr>
                <a:srgbClr val="4E4A48"/>
              </a:buClr>
              <a:buSzPts val="1250"/>
              <a:buFont typeface="Arial"/>
              <a:buAutoNum type="arabicPeriod"/>
            </a:pPr>
            <a:r>
              <a:rPr lang="en-US" sz="1200" b="0" i="0" u="none" strike="noStrike" cap="none" dirty="0">
                <a:solidFill>
                  <a:srgbClr val="4E4A48"/>
                </a:solidFill>
                <a:latin typeface="Avenir Next LT Pro" panose="020B0504020202020204" pitchFamily="34" charset="77"/>
                <a:ea typeface="Arial"/>
                <a:cs typeface="Arial"/>
                <a:sym typeface="Arial"/>
              </a:rPr>
              <a:t>Build the model so it is dynamic and can be augmented if the factors and/or weights change over time</a:t>
            </a:r>
            <a:endParaRPr sz="1600" b="0" i="0" u="none" strike="noStrike" cap="none" dirty="0">
              <a:solidFill>
                <a:srgbClr val="000000"/>
              </a:solidFill>
              <a:latin typeface="Avenir Next LT Pro" panose="020B0504020202020204" pitchFamily="34" charset="77"/>
              <a:ea typeface="Arial"/>
              <a:cs typeface="Arial"/>
              <a:sym typeface="Arial"/>
            </a:endParaRPr>
          </a:p>
          <a:p>
            <a:pPr marL="342900" marR="0" lvl="0" indent="-342900" algn="l" rtl="0">
              <a:lnSpc>
                <a:spcPct val="125000"/>
              </a:lnSpc>
              <a:spcBef>
                <a:spcPts val="0"/>
              </a:spcBef>
              <a:spcAft>
                <a:spcPts val="0"/>
              </a:spcAft>
              <a:buClr>
                <a:srgbClr val="4E4A48"/>
              </a:buClr>
              <a:buSzPts val="1250"/>
              <a:buFont typeface="Arial"/>
              <a:buAutoNum type="arabicPeriod"/>
            </a:pPr>
            <a:r>
              <a:rPr lang="en-US" sz="1200" b="0" i="0" u="none" strike="noStrike" cap="none" dirty="0">
                <a:solidFill>
                  <a:srgbClr val="4E4A48"/>
                </a:solidFill>
                <a:latin typeface="Avenir Next LT Pro" panose="020B0504020202020204" pitchFamily="34" charset="77"/>
                <a:ea typeface="Arial"/>
                <a:cs typeface="Arial"/>
                <a:sym typeface="Arial"/>
              </a:rPr>
              <a:t>Validate the output of the Account Score to ensure it’s accurate. For example, review the top customers and see what their score is (should be near 100).</a:t>
            </a:r>
            <a:endParaRPr sz="1600" b="0" i="0" u="none" strike="noStrike" cap="none" dirty="0">
              <a:solidFill>
                <a:srgbClr val="000000"/>
              </a:solidFill>
              <a:latin typeface="Avenir Next LT Pro" panose="020B0504020202020204" pitchFamily="34" charset="77"/>
              <a:ea typeface="Arial"/>
              <a:cs typeface="Arial"/>
              <a:sym typeface="Arial"/>
            </a:endParaRPr>
          </a:p>
        </p:txBody>
      </p:sp>
      <p:sp>
        <p:nvSpPr>
          <p:cNvPr id="1670" name="Google Shape;1670;p45"/>
          <p:cNvSpPr txBox="1"/>
          <p:nvPr/>
        </p:nvSpPr>
        <p:spPr>
          <a:xfrm>
            <a:off x="614362" y="511023"/>
            <a:ext cx="9526579" cy="66620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FFFF"/>
              </a:buClr>
              <a:buSzPts val="2400"/>
              <a:buFont typeface="Arial"/>
              <a:buNone/>
            </a:pPr>
            <a:r>
              <a:rPr lang="en-US" sz="2400" b="1" i="0" u="none" strike="noStrike" cap="none" dirty="0">
                <a:solidFill>
                  <a:schemeClr val="dk1"/>
                </a:solidFill>
                <a:latin typeface="Avenir Next LT Pro" panose="020B0504020202020204" pitchFamily="34" charset="77"/>
                <a:ea typeface="Arial"/>
                <a:cs typeface="Arial"/>
                <a:sym typeface="Arial"/>
              </a:rPr>
              <a:t>Create the Account Score</a:t>
            </a:r>
            <a:endParaRPr lang="en-US" dirty="0">
              <a:latin typeface="Avenir Next LT Pro" panose="020B0504020202020204" pitchFamily="34" charset="77"/>
            </a:endParaRPr>
          </a:p>
        </p:txBody>
      </p:sp>
      <p:sp>
        <p:nvSpPr>
          <p:cNvPr id="1671" name="Google Shape;1671;p45"/>
          <p:cNvSpPr txBox="1"/>
          <p:nvPr/>
        </p:nvSpPr>
        <p:spPr>
          <a:xfrm>
            <a:off x="987415" y="986274"/>
            <a:ext cx="10590223" cy="38803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D9A800"/>
              </a:buClr>
              <a:buSzPts val="1200"/>
              <a:buFont typeface="Arial"/>
              <a:buNone/>
            </a:pPr>
            <a:r>
              <a:rPr lang="en-US" sz="1600" b="1" i="0" u="none" strike="noStrike" cap="none" dirty="0">
                <a:latin typeface="Avenir Next LT Pro" panose="020B0504020202020204" pitchFamily="34" charset="77"/>
                <a:ea typeface="Arial"/>
                <a:cs typeface="Arial"/>
                <a:sym typeface="Arial"/>
              </a:rPr>
              <a:t>Take the </a:t>
            </a:r>
            <a:r>
              <a:rPr lang="en-US" sz="1600" b="1" i="0" u="none" strike="noStrike" cap="none" dirty="0" err="1">
                <a:latin typeface="Avenir Next LT Pro" panose="020B0504020202020204" pitchFamily="34" charset="77"/>
                <a:ea typeface="Arial"/>
                <a:cs typeface="Arial"/>
                <a:sym typeface="Arial"/>
              </a:rPr>
              <a:t>PtB</a:t>
            </a:r>
            <a:r>
              <a:rPr lang="en-US" sz="1600" b="1" i="0" u="none" strike="noStrike" cap="none" dirty="0">
                <a:latin typeface="Avenir Next LT Pro" panose="020B0504020202020204" pitchFamily="34" charset="77"/>
                <a:ea typeface="Arial"/>
                <a:cs typeface="Arial"/>
                <a:sym typeface="Arial"/>
              </a:rPr>
              <a:t> factors and translate those into an account score all customers and prospects in the data set</a:t>
            </a:r>
            <a:endParaRPr sz="1600" dirty="0">
              <a:latin typeface="Avenir Next LT Pro" panose="020B0504020202020204" pitchFamily="34" charset="77"/>
            </a:endParaRPr>
          </a:p>
        </p:txBody>
      </p:sp>
      <p:sp>
        <p:nvSpPr>
          <p:cNvPr id="1672" name="Google Shape;1672;p45"/>
          <p:cNvSpPr txBox="1"/>
          <p:nvPr/>
        </p:nvSpPr>
        <p:spPr>
          <a:xfrm>
            <a:off x="4988369" y="4799941"/>
            <a:ext cx="70896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dirty="0">
                <a:solidFill>
                  <a:srgbClr val="4E4A48"/>
                </a:solidFill>
                <a:latin typeface="Avenir Next LT Pro" panose="020B0504020202020204" pitchFamily="34" charset="77"/>
                <a:ea typeface="Arial"/>
                <a:cs typeface="Arial"/>
                <a:sym typeface="Arial"/>
              </a:rPr>
              <a:t>Exit Criteria</a:t>
            </a:r>
            <a:r>
              <a:rPr lang="en-US" sz="1600" b="0" i="0" u="none" strike="noStrike" cap="none" dirty="0">
                <a:solidFill>
                  <a:srgbClr val="4E4A48"/>
                </a:solidFill>
                <a:latin typeface="Avenir Next LT Pro" panose="020B0504020202020204" pitchFamily="34" charset="77"/>
                <a:ea typeface="Arial"/>
                <a:cs typeface="Arial"/>
                <a:sym typeface="Arial"/>
              </a:rPr>
              <a:t>: </a:t>
            </a:r>
            <a:r>
              <a:rPr lang="en-US" sz="1200" b="0" i="0" u="none" strike="noStrike" cap="none" dirty="0">
                <a:solidFill>
                  <a:srgbClr val="4E4A48"/>
                </a:solidFill>
                <a:latin typeface="Avenir Next LT Pro" panose="020B0504020202020204" pitchFamily="34" charset="77"/>
                <a:ea typeface="Arial"/>
                <a:cs typeface="Arial"/>
                <a:sym typeface="Arial"/>
              </a:rPr>
              <a:t>All accounts have an ‘Account Score’ assigned to them and these are validated by the team</a:t>
            </a:r>
            <a:endParaRPr sz="1200" b="1" i="0" u="none" strike="noStrike" cap="none" dirty="0">
              <a:solidFill>
                <a:srgbClr val="4E4A48"/>
              </a:solidFill>
              <a:latin typeface="Avenir Next LT Pro" panose="020B0504020202020204" pitchFamily="34" charset="77"/>
              <a:ea typeface="Arial"/>
              <a:cs typeface="Arial"/>
              <a:sym typeface="Arial"/>
            </a:endParaRPr>
          </a:p>
        </p:txBody>
      </p:sp>
      <p:sp>
        <p:nvSpPr>
          <p:cNvPr id="1673" name="Google Shape;1673;p45"/>
          <p:cNvSpPr txBox="1"/>
          <p:nvPr/>
        </p:nvSpPr>
        <p:spPr>
          <a:xfrm>
            <a:off x="4978413" y="5516188"/>
            <a:ext cx="6863100" cy="6001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E4A48"/>
              </a:buClr>
              <a:buSzPts val="1400"/>
              <a:buFont typeface="Arial"/>
              <a:buNone/>
            </a:pPr>
            <a:r>
              <a:rPr lang="en-US" sz="1100" b="0" i="0" u="none" strike="noStrike" cap="none" dirty="0">
                <a:solidFill>
                  <a:srgbClr val="4E4A48"/>
                </a:solidFill>
                <a:latin typeface="Avenir Next LT Pro" panose="020B0504020202020204" pitchFamily="34" charset="77"/>
                <a:ea typeface="Arial"/>
                <a:cs typeface="Arial"/>
                <a:sym typeface="Arial"/>
              </a:rPr>
              <a:t>*It’s very important to validate the output of the account scoring exercise. Review the account scores for the top customers after the modeling is done and validate they have “higher” scores (i.e., closer to 100) than less attractive customers. </a:t>
            </a:r>
            <a:endParaRPr sz="1100" b="0" i="0" u="none" strike="noStrike" cap="none" dirty="0">
              <a:solidFill>
                <a:srgbClr val="000000"/>
              </a:solidFill>
              <a:latin typeface="Avenir Next LT Pro" panose="020B0504020202020204" pitchFamily="34" charset="77"/>
              <a:ea typeface="Arial"/>
              <a:cs typeface="Arial"/>
              <a:sym typeface="Arial"/>
            </a:endParaRPr>
          </a:p>
        </p:txBody>
      </p:sp>
      <p:sp>
        <p:nvSpPr>
          <p:cNvPr id="1674" name="Google Shape;1674;p45"/>
          <p:cNvSpPr/>
          <p:nvPr/>
        </p:nvSpPr>
        <p:spPr>
          <a:xfrm>
            <a:off x="115041" y="4657782"/>
            <a:ext cx="4754400" cy="1678711"/>
          </a:xfrm>
          <a:prstGeom prst="roundRect">
            <a:avLst>
              <a:gd name="adj" fmla="val 2226"/>
            </a:avLst>
          </a:prstGeom>
          <a:solidFill>
            <a:srgbClr val="FFFFFF"/>
          </a:solidFill>
          <a:ln w="9525" cap="flat" cmpd="sng">
            <a:solidFill>
              <a:srgbClr val="E0E3E6"/>
            </a:solidFill>
            <a:prstDash val="solid"/>
            <a:round/>
            <a:headEnd type="none" w="sm" len="sm"/>
            <a:tailEnd type="none" w="sm" len="sm"/>
          </a:ln>
          <a:effectLst>
            <a:outerShdw blurRad="76200" dist="50800" dir="5400000" algn="tl" rotWithShape="0">
              <a:srgbClr val="4E4A48">
                <a:alpha val="3137"/>
              </a:srgbClr>
            </a:outerShdw>
          </a:effectLst>
        </p:spPr>
        <p:txBody>
          <a:bodyPr spcFirstLastPara="1" wrap="square" lIns="274300" tIns="91425" rIns="182875" bIns="0" anchor="t" anchorCtr="0">
            <a:noAutofit/>
          </a:bodyPr>
          <a:lstStyle/>
          <a:p>
            <a:pPr marL="0" marR="0" lvl="0" indent="0" algn="l" rtl="0">
              <a:lnSpc>
                <a:spcPct val="125000"/>
              </a:lnSpc>
              <a:spcBef>
                <a:spcPts val="0"/>
              </a:spcBef>
              <a:spcAft>
                <a:spcPts val="0"/>
              </a:spcAft>
              <a:buClr>
                <a:srgbClr val="4E4A48"/>
              </a:buClr>
              <a:buSzPts val="1800"/>
              <a:buFont typeface="Arial"/>
              <a:buNone/>
            </a:pPr>
            <a:r>
              <a:rPr lang="en-US" sz="1600" b="1" i="0" u="none" strike="noStrike" cap="none" dirty="0">
                <a:solidFill>
                  <a:srgbClr val="4E4A48"/>
                </a:solidFill>
                <a:latin typeface="Avenir Next LT Pro" panose="020B0504020202020204" pitchFamily="34" charset="77"/>
                <a:ea typeface="Arial"/>
                <a:cs typeface="Arial"/>
                <a:sym typeface="Arial"/>
              </a:rPr>
              <a:t>Roles &amp; Responsibilities</a:t>
            </a:r>
            <a:br>
              <a:rPr lang="en-US" sz="1600" b="0" i="0" u="none" strike="noStrike" cap="none" dirty="0">
                <a:solidFill>
                  <a:srgbClr val="FF0000"/>
                </a:solidFill>
                <a:latin typeface="Avenir Next LT Pro" panose="020B0504020202020204" pitchFamily="34" charset="77"/>
                <a:ea typeface="Arial"/>
                <a:cs typeface="Arial"/>
                <a:sym typeface="Arial"/>
              </a:rPr>
            </a:br>
            <a:r>
              <a:rPr lang="en-US" sz="1200" b="0" i="0" u="none" strike="noStrike" cap="none" dirty="0">
                <a:solidFill>
                  <a:srgbClr val="202124"/>
                </a:solidFill>
                <a:highlight>
                  <a:srgbClr val="FFFFFF"/>
                </a:highlight>
                <a:latin typeface="Avenir Next LT Pro" panose="020B0504020202020204" pitchFamily="34" charset="77"/>
                <a:ea typeface="Arial"/>
                <a:cs typeface="Arial"/>
                <a:sym typeface="Arial"/>
              </a:rPr>
              <a:t>Action: Project manager to propose roles and responsibilities for each stage of the project w/ assigned participants</a:t>
            </a:r>
            <a:endParaRPr sz="1200" b="0" i="0" u="none" strike="noStrike" cap="none" dirty="0">
              <a:solidFill>
                <a:srgbClr val="FF0000"/>
              </a:solidFill>
              <a:latin typeface="Avenir Next LT Pro" panose="020B0504020202020204" pitchFamily="34" charset="77"/>
              <a:ea typeface="Arial"/>
              <a:cs typeface="Arial"/>
              <a:sym typeface="Arial"/>
            </a:endParaRPr>
          </a:p>
          <a:p>
            <a:pPr marL="0" marR="0" lvl="0" indent="0" algn="l" rtl="0">
              <a:lnSpc>
                <a:spcPct val="125000"/>
              </a:lnSpc>
              <a:spcBef>
                <a:spcPts val="0"/>
              </a:spcBef>
              <a:spcAft>
                <a:spcPts val="0"/>
              </a:spcAft>
              <a:buClr>
                <a:srgbClr val="000000"/>
              </a:buClr>
              <a:buSzPts val="1600"/>
              <a:buFont typeface="Arial"/>
              <a:buNone/>
            </a:pPr>
            <a:endParaRPr sz="1800" b="0" i="0" u="none" strike="noStrike" cap="none" dirty="0">
              <a:solidFill>
                <a:srgbClr val="FF0000"/>
              </a:solidFill>
              <a:latin typeface="Arial"/>
              <a:ea typeface="Arial"/>
              <a:cs typeface="Arial"/>
              <a:sym typeface="Arial"/>
            </a:endParaRPr>
          </a:p>
        </p:txBody>
      </p:sp>
      <p:grpSp>
        <p:nvGrpSpPr>
          <p:cNvPr id="1675" name="Google Shape;1675;p45"/>
          <p:cNvGrpSpPr/>
          <p:nvPr/>
        </p:nvGrpSpPr>
        <p:grpSpPr>
          <a:xfrm>
            <a:off x="5364156" y="2015529"/>
            <a:ext cx="6091615" cy="2567114"/>
            <a:chOff x="988635" y="877415"/>
            <a:chExt cx="6091615" cy="2567114"/>
          </a:xfrm>
        </p:grpSpPr>
        <p:cxnSp>
          <p:nvCxnSpPr>
            <p:cNvPr id="1676" name="Google Shape;1676;p45"/>
            <p:cNvCxnSpPr/>
            <p:nvPr/>
          </p:nvCxnSpPr>
          <p:spPr>
            <a:xfrm>
              <a:off x="988635" y="1763712"/>
              <a:ext cx="6091615" cy="0"/>
            </a:xfrm>
            <a:prstGeom prst="straightConnector1">
              <a:avLst/>
            </a:prstGeom>
            <a:noFill/>
            <a:ln w="44450" cap="flat" cmpd="sng">
              <a:solidFill>
                <a:srgbClr val="000000"/>
              </a:solidFill>
              <a:prstDash val="dot"/>
              <a:miter lim="800000"/>
              <a:headEnd type="none" w="sm" len="sm"/>
              <a:tailEnd type="none" w="sm" len="sm"/>
            </a:ln>
          </p:spPr>
        </p:cxnSp>
        <p:sp>
          <p:nvSpPr>
            <p:cNvPr id="1677" name="Google Shape;1677;p45"/>
            <p:cNvSpPr/>
            <p:nvPr/>
          </p:nvSpPr>
          <p:spPr>
            <a:xfrm>
              <a:off x="2402968" y="898765"/>
              <a:ext cx="731520" cy="73152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70AD47"/>
                </a:solidFill>
                <a:latin typeface="Arial"/>
                <a:ea typeface="Arial"/>
                <a:cs typeface="Arial"/>
                <a:sym typeface="Arial"/>
              </a:endParaRPr>
            </a:p>
          </p:txBody>
        </p:sp>
        <p:sp>
          <p:nvSpPr>
            <p:cNvPr id="1678" name="Google Shape;1678;p45"/>
            <p:cNvSpPr/>
            <p:nvPr/>
          </p:nvSpPr>
          <p:spPr>
            <a:xfrm>
              <a:off x="1120774" y="877415"/>
              <a:ext cx="731520" cy="73152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70AD47"/>
                </a:solidFill>
                <a:latin typeface="Arial"/>
                <a:ea typeface="Arial"/>
                <a:cs typeface="Arial"/>
                <a:sym typeface="Arial"/>
              </a:endParaRPr>
            </a:p>
          </p:txBody>
        </p:sp>
        <p:sp>
          <p:nvSpPr>
            <p:cNvPr id="1679" name="Google Shape;1679;p45"/>
            <p:cNvSpPr/>
            <p:nvPr/>
          </p:nvSpPr>
          <p:spPr>
            <a:xfrm>
              <a:off x="3685163" y="898765"/>
              <a:ext cx="731520" cy="73152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70AD47"/>
                </a:solidFill>
                <a:latin typeface="Arial"/>
                <a:ea typeface="Arial"/>
                <a:cs typeface="Arial"/>
                <a:sym typeface="Arial"/>
              </a:endParaRPr>
            </a:p>
          </p:txBody>
        </p:sp>
        <p:sp>
          <p:nvSpPr>
            <p:cNvPr id="1680" name="Google Shape;1680;p45"/>
            <p:cNvSpPr/>
            <p:nvPr/>
          </p:nvSpPr>
          <p:spPr>
            <a:xfrm>
              <a:off x="4461385" y="1040286"/>
              <a:ext cx="457200" cy="457200"/>
            </a:xfrm>
            <a:prstGeom prst="mathPlus">
              <a:avLst>
                <a:gd name="adj1" fmla="val 23520"/>
              </a:avLst>
            </a:prstGeom>
            <a:solidFill>
              <a:srgbClr val="E7E6E6"/>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681" name="Google Shape;1681;p45"/>
            <p:cNvSpPr/>
            <p:nvPr/>
          </p:nvSpPr>
          <p:spPr>
            <a:xfrm>
              <a:off x="4963288" y="877415"/>
              <a:ext cx="731520" cy="73152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70AD47"/>
                </a:solidFill>
                <a:latin typeface="Arial"/>
                <a:ea typeface="Arial"/>
                <a:cs typeface="Arial"/>
                <a:sym typeface="Arial"/>
              </a:endParaRPr>
            </a:p>
          </p:txBody>
        </p:sp>
        <p:sp>
          <p:nvSpPr>
            <p:cNvPr id="1682" name="Google Shape;1682;p45"/>
            <p:cNvSpPr/>
            <p:nvPr/>
          </p:nvSpPr>
          <p:spPr>
            <a:xfrm>
              <a:off x="6241413" y="877415"/>
              <a:ext cx="731520" cy="73152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70AD47"/>
                </a:solidFill>
                <a:latin typeface="Arial"/>
                <a:ea typeface="Arial"/>
                <a:cs typeface="Arial"/>
                <a:sym typeface="Arial"/>
              </a:endParaRPr>
            </a:p>
          </p:txBody>
        </p:sp>
        <p:sp>
          <p:nvSpPr>
            <p:cNvPr id="1683" name="Google Shape;1683;p45"/>
            <p:cNvSpPr/>
            <p:nvPr/>
          </p:nvSpPr>
          <p:spPr>
            <a:xfrm>
              <a:off x="3179190" y="1040286"/>
              <a:ext cx="457200" cy="457200"/>
            </a:xfrm>
            <a:prstGeom prst="mathPlus">
              <a:avLst>
                <a:gd name="adj1" fmla="val 23520"/>
              </a:avLst>
            </a:prstGeom>
            <a:solidFill>
              <a:srgbClr val="E7E6E6"/>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684" name="Google Shape;1684;p45"/>
            <p:cNvSpPr/>
            <p:nvPr/>
          </p:nvSpPr>
          <p:spPr>
            <a:xfrm>
              <a:off x="1896995" y="1035925"/>
              <a:ext cx="457200" cy="457200"/>
            </a:xfrm>
            <a:prstGeom prst="mathPlus">
              <a:avLst>
                <a:gd name="adj1" fmla="val 23520"/>
              </a:avLst>
            </a:prstGeom>
            <a:solidFill>
              <a:srgbClr val="E7E6E6"/>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685" name="Google Shape;1685;p45"/>
            <p:cNvSpPr/>
            <p:nvPr/>
          </p:nvSpPr>
          <p:spPr>
            <a:xfrm>
              <a:off x="5739510" y="1081526"/>
              <a:ext cx="457200" cy="365997"/>
            </a:xfrm>
            <a:prstGeom prst="mathEqual">
              <a:avLst>
                <a:gd name="adj1" fmla="val 23520"/>
                <a:gd name="adj2" fmla="val 11760"/>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86" name="Google Shape;1686;p45"/>
            <p:cNvSpPr/>
            <p:nvPr/>
          </p:nvSpPr>
          <p:spPr>
            <a:xfrm>
              <a:off x="1120774" y="1925124"/>
              <a:ext cx="731520" cy="731520"/>
            </a:xfrm>
            <a:prstGeom prst="ellipse">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70AD47"/>
                </a:solidFill>
                <a:latin typeface="Arial"/>
                <a:ea typeface="Arial"/>
                <a:cs typeface="Arial"/>
                <a:sym typeface="Arial"/>
              </a:endParaRPr>
            </a:p>
          </p:txBody>
        </p:sp>
        <p:sp>
          <p:nvSpPr>
            <p:cNvPr id="1687" name="Google Shape;1687;p45"/>
            <p:cNvSpPr/>
            <p:nvPr/>
          </p:nvSpPr>
          <p:spPr>
            <a:xfrm>
              <a:off x="2402968" y="1925124"/>
              <a:ext cx="731520" cy="731520"/>
            </a:xfrm>
            <a:prstGeom prst="ellipse">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70AD47"/>
                </a:solidFill>
                <a:latin typeface="Arial"/>
                <a:ea typeface="Arial"/>
                <a:cs typeface="Arial"/>
                <a:sym typeface="Arial"/>
              </a:endParaRPr>
            </a:p>
          </p:txBody>
        </p:sp>
        <p:sp>
          <p:nvSpPr>
            <p:cNvPr id="1688" name="Google Shape;1688;p45"/>
            <p:cNvSpPr/>
            <p:nvPr/>
          </p:nvSpPr>
          <p:spPr>
            <a:xfrm>
              <a:off x="3681094" y="1925597"/>
              <a:ext cx="731520" cy="731520"/>
            </a:xfrm>
            <a:prstGeom prst="ellipse">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70AD47"/>
                </a:solidFill>
                <a:latin typeface="Arial"/>
                <a:ea typeface="Arial"/>
                <a:cs typeface="Arial"/>
                <a:sym typeface="Arial"/>
              </a:endParaRPr>
            </a:p>
          </p:txBody>
        </p:sp>
        <p:sp>
          <p:nvSpPr>
            <p:cNvPr id="1689" name="Google Shape;1689;p45"/>
            <p:cNvSpPr/>
            <p:nvPr/>
          </p:nvSpPr>
          <p:spPr>
            <a:xfrm>
              <a:off x="4963288" y="1925597"/>
              <a:ext cx="731520" cy="731520"/>
            </a:xfrm>
            <a:prstGeom prst="ellipse">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70AD47"/>
                </a:solidFill>
                <a:latin typeface="Arial"/>
                <a:ea typeface="Arial"/>
                <a:cs typeface="Arial"/>
                <a:sym typeface="Arial"/>
              </a:endParaRPr>
            </a:p>
          </p:txBody>
        </p:sp>
        <p:sp>
          <p:nvSpPr>
            <p:cNvPr id="1690" name="Google Shape;1690;p45"/>
            <p:cNvSpPr/>
            <p:nvPr/>
          </p:nvSpPr>
          <p:spPr>
            <a:xfrm>
              <a:off x="6241413" y="1925124"/>
              <a:ext cx="731520" cy="731520"/>
            </a:xfrm>
            <a:prstGeom prst="ellipse">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70AD47"/>
                </a:solidFill>
                <a:latin typeface="Arial"/>
                <a:ea typeface="Arial"/>
                <a:cs typeface="Arial"/>
                <a:sym typeface="Arial"/>
              </a:endParaRPr>
            </a:p>
          </p:txBody>
        </p:sp>
        <p:sp>
          <p:nvSpPr>
            <p:cNvPr id="1691" name="Google Shape;1691;p45"/>
            <p:cNvSpPr/>
            <p:nvPr/>
          </p:nvSpPr>
          <p:spPr>
            <a:xfrm>
              <a:off x="4461385" y="2057995"/>
              <a:ext cx="457200" cy="457200"/>
            </a:xfrm>
            <a:prstGeom prst="mathPlus">
              <a:avLst>
                <a:gd name="adj1" fmla="val 23520"/>
              </a:avLst>
            </a:prstGeom>
            <a:solidFill>
              <a:srgbClr val="E7E6E6"/>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692" name="Google Shape;1692;p45"/>
            <p:cNvSpPr/>
            <p:nvPr/>
          </p:nvSpPr>
          <p:spPr>
            <a:xfrm>
              <a:off x="3179190" y="2057995"/>
              <a:ext cx="457200" cy="457200"/>
            </a:xfrm>
            <a:prstGeom prst="mathPlus">
              <a:avLst>
                <a:gd name="adj1" fmla="val 23520"/>
              </a:avLst>
            </a:prstGeom>
            <a:solidFill>
              <a:srgbClr val="E7E6E6"/>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693" name="Google Shape;1693;p45"/>
            <p:cNvSpPr/>
            <p:nvPr/>
          </p:nvSpPr>
          <p:spPr>
            <a:xfrm>
              <a:off x="1896995" y="2053634"/>
              <a:ext cx="457200" cy="457200"/>
            </a:xfrm>
            <a:prstGeom prst="mathPlus">
              <a:avLst>
                <a:gd name="adj1" fmla="val 23520"/>
              </a:avLst>
            </a:prstGeom>
            <a:solidFill>
              <a:srgbClr val="E7E6E6"/>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694" name="Google Shape;1694;p45"/>
            <p:cNvSpPr/>
            <p:nvPr/>
          </p:nvSpPr>
          <p:spPr>
            <a:xfrm>
              <a:off x="5739510" y="2099235"/>
              <a:ext cx="457200" cy="365997"/>
            </a:xfrm>
            <a:prstGeom prst="mathEqual">
              <a:avLst>
                <a:gd name="adj1" fmla="val 23520"/>
                <a:gd name="adj2" fmla="val 11760"/>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95" name="Google Shape;1695;p45"/>
            <p:cNvSpPr txBox="1"/>
            <p:nvPr/>
          </p:nvSpPr>
          <p:spPr>
            <a:xfrm>
              <a:off x="988635" y="1035925"/>
              <a:ext cx="85958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000000"/>
                  </a:solidFill>
                  <a:latin typeface="Avenir Next LT Pro" panose="020B0504020202020204" pitchFamily="34" charset="77"/>
                  <a:ea typeface="Arial"/>
                  <a:cs typeface="Arial"/>
                  <a:sym typeface="Arial"/>
                </a:rPr>
                <a:t>Company Rev.</a:t>
              </a:r>
              <a:endParaRPr dirty="0">
                <a:latin typeface="Avenir Next LT Pro" panose="020B0504020202020204" pitchFamily="34" charset="77"/>
              </a:endParaRPr>
            </a:p>
          </p:txBody>
        </p:sp>
        <p:sp>
          <p:nvSpPr>
            <p:cNvPr id="1696" name="Google Shape;1696;p45"/>
            <p:cNvSpPr txBox="1"/>
            <p:nvPr/>
          </p:nvSpPr>
          <p:spPr>
            <a:xfrm>
              <a:off x="2366669" y="1037933"/>
              <a:ext cx="786140"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000000"/>
                  </a:solidFill>
                  <a:latin typeface="Avenir Next LT Pro" panose="020B0504020202020204" pitchFamily="34" charset="77"/>
                  <a:ea typeface="Arial"/>
                  <a:cs typeface="Arial"/>
                  <a:sym typeface="Arial"/>
                </a:rPr>
                <a:t>Employee Size</a:t>
              </a:r>
              <a:endParaRPr dirty="0">
                <a:latin typeface="Avenir Next LT Pro" panose="020B0504020202020204" pitchFamily="34" charset="77"/>
              </a:endParaRPr>
            </a:p>
          </p:txBody>
        </p:sp>
        <p:sp>
          <p:nvSpPr>
            <p:cNvPr id="1697" name="Google Shape;1697;p45"/>
            <p:cNvSpPr txBox="1"/>
            <p:nvPr/>
          </p:nvSpPr>
          <p:spPr>
            <a:xfrm>
              <a:off x="3684284" y="1062070"/>
              <a:ext cx="774111"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000000"/>
                  </a:solidFill>
                  <a:latin typeface="Avenir Next LT Pro" panose="020B0504020202020204" pitchFamily="34" charset="77"/>
                  <a:ea typeface="Arial"/>
                  <a:cs typeface="Arial"/>
                  <a:sym typeface="Arial"/>
                </a:rPr>
                <a:t>Company Growth %</a:t>
              </a:r>
              <a:endParaRPr dirty="0">
                <a:latin typeface="Avenir Next LT Pro" panose="020B0504020202020204" pitchFamily="34" charset="77"/>
              </a:endParaRPr>
            </a:p>
          </p:txBody>
        </p:sp>
        <p:sp>
          <p:nvSpPr>
            <p:cNvPr id="1698" name="Google Shape;1698;p45"/>
            <p:cNvSpPr txBox="1"/>
            <p:nvPr/>
          </p:nvSpPr>
          <p:spPr>
            <a:xfrm>
              <a:off x="4967359" y="1120064"/>
              <a:ext cx="727448"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000000"/>
                  </a:solidFill>
                  <a:latin typeface="Avenir Next LT Pro" panose="020B0504020202020204" pitchFamily="34" charset="77"/>
                  <a:ea typeface="Arial"/>
                  <a:cs typeface="Arial"/>
                  <a:sym typeface="Arial"/>
                </a:rPr>
                <a:t>HQ</a:t>
              </a:r>
              <a:endParaRPr dirty="0">
                <a:latin typeface="Avenir Next LT Pro" panose="020B0504020202020204" pitchFamily="34" charset="77"/>
              </a:endParaRPr>
            </a:p>
          </p:txBody>
        </p:sp>
        <p:sp>
          <p:nvSpPr>
            <p:cNvPr id="1699" name="Google Shape;1699;p45"/>
            <p:cNvSpPr txBox="1"/>
            <p:nvPr/>
          </p:nvSpPr>
          <p:spPr>
            <a:xfrm>
              <a:off x="6245485" y="1120064"/>
              <a:ext cx="727448"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200" b="1" i="0" u="none" strike="noStrike" cap="none" dirty="0">
                  <a:solidFill>
                    <a:srgbClr val="000000"/>
                  </a:solidFill>
                  <a:latin typeface="Avenir Next LT Pro" panose="020B0504020202020204" pitchFamily="34" charset="77"/>
                  <a:ea typeface="Arial"/>
                  <a:cs typeface="Arial"/>
                  <a:sym typeface="Arial"/>
                </a:rPr>
                <a:t>Total</a:t>
              </a:r>
              <a:endParaRPr sz="1200" b="1" dirty="0">
                <a:latin typeface="Avenir Next LT Pro" panose="020B0504020202020204" pitchFamily="34" charset="77"/>
              </a:endParaRPr>
            </a:p>
          </p:txBody>
        </p:sp>
        <p:sp>
          <p:nvSpPr>
            <p:cNvPr id="1700" name="Google Shape;1700;p45"/>
            <p:cNvSpPr txBox="1"/>
            <p:nvPr/>
          </p:nvSpPr>
          <p:spPr>
            <a:xfrm>
              <a:off x="1128914" y="2143733"/>
              <a:ext cx="727448"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dirty="0">
                  <a:solidFill>
                    <a:srgbClr val="FFFFFF"/>
                  </a:solidFill>
                  <a:latin typeface="Avenir Next LT Pro" panose="020B0504020202020204" pitchFamily="34" charset="77"/>
                  <a:ea typeface="Arial"/>
                  <a:cs typeface="Arial"/>
                  <a:sym typeface="Arial"/>
                </a:rPr>
                <a:t>40 pts.</a:t>
              </a:r>
              <a:endParaRPr dirty="0">
                <a:latin typeface="Avenir Next LT Pro" panose="020B0504020202020204" pitchFamily="34" charset="77"/>
              </a:endParaRPr>
            </a:p>
          </p:txBody>
        </p:sp>
        <p:sp>
          <p:nvSpPr>
            <p:cNvPr id="1701" name="Google Shape;1701;p45"/>
            <p:cNvSpPr txBox="1"/>
            <p:nvPr/>
          </p:nvSpPr>
          <p:spPr>
            <a:xfrm>
              <a:off x="2451742" y="2152148"/>
              <a:ext cx="727448"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dirty="0">
                  <a:solidFill>
                    <a:srgbClr val="FFFFFF"/>
                  </a:solidFill>
                  <a:latin typeface="Avenir Next LT Pro" panose="020B0504020202020204" pitchFamily="34" charset="77"/>
                  <a:ea typeface="Arial"/>
                  <a:cs typeface="Arial"/>
                  <a:sym typeface="Arial"/>
                </a:rPr>
                <a:t>35 pts.</a:t>
              </a:r>
              <a:endParaRPr dirty="0">
                <a:latin typeface="Avenir Next LT Pro" panose="020B0504020202020204" pitchFamily="34" charset="77"/>
              </a:endParaRPr>
            </a:p>
          </p:txBody>
        </p:sp>
        <p:sp>
          <p:nvSpPr>
            <p:cNvPr id="1702" name="Google Shape;1702;p45"/>
            <p:cNvSpPr txBox="1"/>
            <p:nvPr/>
          </p:nvSpPr>
          <p:spPr>
            <a:xfrm>
              <a:off x="3677344" y="2146666"/>
              <a:ext cx="727448"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dirty="0">
                  <a:solidFill>
                    <a:srgbClr val="FFFFFF"/>
                  </a:solidFill>
                  <a:latin typeface="Avenir Next LT Pro" panose="020B0504020202020204" pitchFamily="34" charset="77"/>
                  <a:ea typeface="Arial"/>
                  <a:cs typeface="Arial"/>
                  <a:sym typeface="Arial"/>
                </a:rPr>
                <a:t>15 pts.</a:t>
              </a:r>
              <a:endParaRPr dirty="0">
                <a:latin typeface="Avenir Next LT Pro" panose="020B0504020202020204" pitchFamily="34" charset="77"/>
              </a:endParaRPr>
            </a:p>
          </p:txBody>
        </p:sp>
        <p:sp>
          <p:nvSpPr>
            <p:cNvPr id="1703" name="Google Shape;1703;p45"/>
            <p:cNvSpPr txBox="1"/>
            <p:nvPr/>
          </p:nvSpPr>
          <p:spPr>
            <a:xfrm>
              <a:off x="5000172" y="2155081"/>
              <a:ext cx="727448"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dirty="0">
                  <a:solidFill>
                    <a:srgbClr val="FFFFFF"/>
                  </a:solidFill>
                  <a:latin typeface="Avenir Next LT Pro" panose="020B0504020202020204" pitchFamily="34" charset="77"/>
                  <a:ea typeface="Arial"/>
                  <a:cs typeface="Arial"/>
                  <a:sym typeface="Arial"/>
                </a:rPr>
                <a:t>10 pts.</a:t>
              </a:r>
              <a:endParaRPr dirty="0">
                <a:latin typeface="Avenir Next LT Pro" panose="020B0504020202020204" pitchFamily="34" charset="77"/>
              </a:endParaRPr>
            </a:p>
          </p:txBody>
        </p:sp>
        <p:sp>
          <p:nvSpPr>
            <p:cNvPr id="1704" name="Google Shape;1704;p45"/>
            <p:cNvSpPr txBox="1"/>
            <p:nvPr/>
          </p:nvSpPr>
          <p:spPr>
            <a:xfrm>
              <a:off x="6245485" y="2065286"/>
              <a:ext cx="72744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dirty="0">
                  <a:solidFill>
                    <a:srgbClr val="FFFFFF"/>
                  </a:solidFill>
                  <a:latin typeface="Avenir Next LT Pro" panose="020B0504020202020204" pitchFamily="34" charset="77"/>
                  <a:ea typeface="Arial"/>
                  <a:cs typeface="Arial"/>
                  <a:sym typeface="Arial"/>
                </a:rPr>
                <a:t>100 pts.</a:t>
              </a:r>
              <a:endParaRPr dirty="0">
                <a:latin typeface="Avenir Next LT Pro" panose="020B0504020202020204" pitchFamily="34" charset="77"/>
              </a:endParaRPr>
            </a:p>
          </p:txBody>
        </p:sp>
        <p:sp>
          <p:nvSpPr>
            <p:cNvPr id="1705" name="Google Shape;1705;p45"/>
            <p:cNvSpPr txBox="1"/>
            <p:nvPr/>
          </p:nvSpPr>
          <p:spPr>
            <a:xfrm>
              <a:off x="1120774" y="2729442"/>
              <a:ext cx="776221"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000000"/>
                  </a:solidFill>
                  <a:latin typeface="Avenir Next LT Pro" panose="020B0504020202020204" pitchFamily="34" charset="77"/>
                  <a:ea typeface="Arial"/>
                  <a:cs typeface="Arial"/>
                  <a:sym typeface="Arial"/>
                </a:rPr>
                <a:t>Total Company revenue</a:t>
              </a:r>
              <a:endParaRPr dirty="0">
                <a:latin typeface="Avenir Next LT Pro" panose="020B0504020202020204" pitchFamily="34" charset="77"/>
              </a:endParaRPr>
            </a:p>
          </p:txBody>
        </p:sp>
        <p:sp>
          <p:nvSpPr>
            <p:cNvPr id="1706" name="Google Shape;1706;p45"/>
            <p:cNvSpPr txBox="1"/>
            <p:nvPr/>
          </p:nvSpPr>
          <p:spPr>
            <a:xfrm>
              <a:off x="2351021" y="2736643"/>
              <a:ext cx="1071121"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000000"/>
                  </a:solidFill>
                  <a:latin typeface="Avenir Next LT Pro" panose="020B0504020202020204" pitchFamily="34" charset="77"/>
                  <a:ea typeface="Arial"/>
                  <a:cs typeface="Arial"/>
                  <a:sym typeface="Arial"/>
                </a:rPr>
                <a:t>Total employee headcount in Company</a:t>
              </a:r>
              <a:endParaRPr dirty="0">
                <a:latin typeface="Avenir Next LT Pro" panose="020B0504020202020204" pitchFamily="34" charset="77"/>
              </a:endParaRPr>
            </a:p>
          </p:txBody>
        </p:sp>
        <p:sp>
          <p:nvSpPr>
            <p:cNvPr id="1707" name="Google Shape;1707;p45"/>
            <p:cNvSpPr txBox="1"/>
            <p:nvPr/>
          </p:nvSpPr>
          <p:spPr>
            <a:xfrm>
              <a:off x="3618864" y="2729442"/>
              <a:ext cx="1071121"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000000"/>
                  </a:solidFill>
                  <a:latin typeface="Avenir Next LT Pro" panose="020B0504020202020204" pitchFamily="34" charset="77"/>
                  <a:ea typeface="Arial"/>
                  <a:cs typeface="Arial"/>
                  <a:sym typeface="Arial"/>
                </a:rPr>
                <a:t>Company revenue growth over 3 years</a:t>
              </a:r>
              <a:endParaRPr dirty="0">
                <a:latin typeface="Avenir Next LT Pro" panose="020B0504020202020204" pitchFamily="34" charset="77"/>
              </a:endParaRPr>
            </a:p>
          </p:txBody>
        </p:sp>
        <p:sp>
          <p:nvSpPr>
            <p:cNvPr id="1708" name="Google Shape;1708;p45"/>
            <p:cNvSpPr txBox="1"/>
            <p:nvPr/>
          </p:nvSpPr>
          <p:spPr>
            <a:xfrm>
              <a:off x="4918585" y="2738230"/>
              <a:ext cx="93929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000000"/>
                  </a:solidFill>
                  <a:latin typeface="Avenir Next LT Pro" panose="020B0504020202020204" pitchFamily="34" charset="77"/>
                  <a:ea typeface="Arial"/>
                  <a:cs typeface="Arial"/>
                  <a:sym typeface="Arial"/>
                </a:rPr>
                <a:t>HQ location of the company</a:t>
              </a:r>
              <a:endParaRPr dirty="0">
                <a:latin typeface="Avenir Next LT Pro" panose="020B0504020202020204" pitchFamily="34" charset="77"/>
              </a:endParaRPr>
            </a:p>
          </p:txBody>
        </p:sp>
      </p:grpSp>
      <p:sp>
        <p:nvSpPr>
          <p:cNvPr id="1709" name="Google Shape;1709;p45"/>
          <p:cNvSpPr txBox="1"/>
          <p:nvPr/>
        </p:nvSpPr>
        <p:spPr>
          <a:xfrm>
            <a:off x="5091999" y="1597343"/>
            <a:ext cx="4340206"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US" sz="1200" b="0" i="0" u="none" strike="noStrike" cap="none" dirty="0">
                <a:solidFill>
                  <a:schemeClr val="dk1"/>
                </a:solidFill>
                <a:latin typeface="Avenir Next LT Pro" panose="020B0504020202020204" pitchFamily="34" charset="77"/>
                <a:ea typeface="Arial"/>
                <a:cs typeface="Arial"/>
                <a:sym typeface="Arial"/>
              </a:rPr>
              <a:t>Account Scoring Model </a:t>
            </a:r>
            <a:r>
              <a:rPr lang="en-US" sz="1200" b="0" i="1" u="none" strike="noStrike" cap="none" dirty="0">
                <a:solidFill>
                  <a:schemeClr val="dk1"/>
                </a:solidFill>
                <a:latin typeface="Avenir Next LT Pro" panose="020B0504020202020204" pitchFamily="34" charset="77"/>
                <a:ea typeface="Arial"/>
                <a:cs typeface="Arial"/>
                <a:sym typeface="Arial"/>
              </a:rPr>
              <a:t>– Illustrative</a:t>
            </a:r>
            <a:endParaRPr sz="1200" b="0" i="0" u="none" strike="noStrike" cap="none" dirty="0">
              <a:solidFill>
                <a:schemeClr val="dk1"/>
              </a:solidFill>
              <a:latin typeface="Avenir Next LT Pro" panose="020B0504020202020204" pitchFamily="34" charset="77"/>
              <a:ea typeface="Arial"/>
              <a:cs typeface="Arial"/>
              <a:sym typeface="Arial"/>
            </a:endParaRPr>
          </a:p>
        </p:txBody>
      </p:sp>
      <p:sp>
        <p:nvSpPr>
          <p:cNvPr id="3" name="Triangle 2">
            <a:extLst>
              <a:ext uri="{FF2B5EF4-FFF2-40B4-BE49-F238E27FC236}">
                <a16:creationId xmlns:a16="http://schemas.microsoft.com/office/drawing/2014/main" id="{2FCF0D8B-1AB9-DB48-326F-4C892684EC7D}"/>
              </a:ext>
            </a:extLst>
          </p:cNvPr>
          <p:cNvSpPr/>
          <p:nvPr/>
        </p:nvSpPr>
        <p:spPr>
          <a:xfrm rot="5400000">
            <a:off x="573233" y="995468"/>
            <a:ext cx="373621" cy="291363"/>
          </a:xfrm>
          <a:prstGeom prst="triangl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3"/>
        <p:cNvGrpSpPr/>
        <p:nvPr/>
      </p:nvGrpSpPr>
      <p:grpSpPr>
        <a:xfrm>
          <a:off x="0" y="0"/>
          <a:ext cx="0" cy="0"/>
          <a:chOff x="0" y="0"/>
          <a:chExt cx="0" cy="0"/>
        </a:xfrm>
      </p:grpSpPr>
      <p:sp>
        <p:nvSpPr>
          <p:cNvPr id="3" name="Rectangle 2">
            <a:extLst>
              <a:ext uri="{FF2B5EF4-FFF2-40B4-BE49-F238E27FC236}">
                <a16:creationId xmlns:a16="http://schemas.microsoft.com/office/drawing/2014/main" id="{CEFFF982-97E4-F089-0AFF-81AF4E0251C9}"/>
              </a:ext>
            </a:extLst>
          </p:cNvPr>
          <p:cNvSpPr/>
          <p:nvPr/>
        </p:nvSpPr>
        <p:spPr>
          <a:xfrm>
            <a:off x="614362" y="957287"/>
            <a:ext cx="11577638" cy="37362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4" name="Google Shape;1714;p46"/>
          <p:cNvSpPr/>
          <p:nvPr/>
        </p:nvSpPr>
        <p:spPr>
          <a:xfrm>
            <a:off x="4975179" y="1444945"/>
            <a:ext cx="7096049" cy="4829057"/>
          </a:xfrm>
          <a:prstGeom prst="roundRect">
            <a:avLst>
              <a:gd name="adj" fmla="val 1081"/>
            </a:avLst>
          </a:prstGeom>
          <a:solidFill>
            <a:srgbClr val="FFFFFF"/>
          </a:solidFill>
          <a:ln w="9525" cap="flat" cmpd="sng">
            <a:solidFill>
              <a:srgbClr val="E0E3E6"/>
            </a:solidFill>
            <a:prstDash val="solid"/>
            <a:round/>
            <a:headEnd type="none" w="sm" len="sm"/>
            <a:tailEnd type="none" w="sm" len="sm"/>
          </a:ln>
          <a:effectLst>
            <a:outerShdw blurRad="76200" dist="50800" dir="5400000" algn="tl" rotWithShape="0">
              <a:srgbClr val="4E4A48">
                <a:alpha val="3137"/>
              </a:srgbClr>
            </a:outerShdw>
          </a:effectLst>
        </p:spPr>
        <p:txBody>
          <a:bodyPr spcFirstLastPara="1" wrap="square" lIns="274300" tIns="91425" rIns="182875" bIns="0" anchor="t" anchorCtr="0">
            <a:noAutofit/>
          </a:bodyPr>
          <a:lstStyle/>
          <a:p>
            <a:pPr marL="0" marR="0" lvl="0" indent="0" algn="l" rtl="0">
              <a:lnSpc>
                <a:spcPct val="125000"/>
              </a:lnSpc>
              <a:spcBef>
                <a:spcPts val="0"/>
              </a:spcBef>
              <a:spcAft>
                <a:spcPts val="0"/>
              </a:spcAft>
              <a:buClr>
                <a:srgbClr val="000000"/>
              </a:buClr>
              <a:buSzPts val="1600"/>
              <a:buFont typeface="Arial"/>
              <a:buNone/>
            </a:pPr>
            <a:endParaRPr sz="1600" b="0" i="0" u="none" strike="noStrike" cap="none">
              <a:solidFill>
                <a:srgbClr val="4E4A48"/>
              </a:solidFill>
              <a:latin typeface="Arial"/>
              <a:ea typeface="Arial"/>
              <a:cs typeface="Arial"/>
              <a:sym typeface="Arial"/>
            </a:endParaRPr>
          </a:p>
        </p:txBody>
      </p:sp>
      <p:sp>
        <p:nvSpPr>
          <p:cNvPr id="1715" name="Google Shape;1715;p46"/>
          <p:cNvSpPr/>
          <p:nvPr/>
        </p:nvSpPr>
        <p:spPr>
          <a:xfrm>
            <a:off x="120772" y="1444945"/>
            <a:ext cx="4744678" cy="2931097"/>
          </a:xfrm>
          <a:prstGeom prst="roundRect">
            <a:avLst>
              <a:gd name="adj" fmla="val 2226"/>
            </a:avLst>
          </a:prstGeom>
          <a:solidFill>
            <a:srgbClr val="FFFFFF"/>
          </a:solidFill>
          <a:ln w="9525" cap="flat" cmpd="sng">
            <a:solidFill>
              <a:srgbClr val="E0E3E6"/>
            </a:solidFill>
            <a:prstDash val="solid"/>
            <a:round/>
            <a:headEnd type="none" w="sm" len="sm"/>
            <a:tailEnd type="none" w="sm" len="sm"/>
          </a:ln>
          <a:effectLst>
            <a:outerShdw blurRad="76200" dist="50800" dir="5400000" algn="tl" rotWithShape="0">
              <a:srgbClr val="4E4A48">
                <a:alpha val="3137"/>
              </a:srgbClr>
            </a:outerShdw>
          </a:effectLst>
        </p:spPr>
        <p:txBody>
          <a:bodyPr spcFirstLastPara="1" wrap="square" lIns="274300" tIns="91425" rIns="182875" bIns="0" anchor="t" anchorCtr="0">
            <a:noAutofit/>
          </a:bodyPr>
          <a:lstStyle/>
          <a:p>
            <a:pPr marL="0" marR="0" lvl="0" indent="0" algn="l" rtl="0">
              <a:lnSpc>
                <a:spcPct val="125000"/>
              </a:lnSpc>
              <a:spcBef>
                <a:spcPts val="0"/>
              </a:spcBef>
              <a:spcAft>
                <a:spcPts val="0"/>
              </a:spcAft>
              <a:buClr>
                <a:srgbClr val="D9A800"/>
              </a:buClr>
              <a:buSzPts val="1600"/>
              <a:buFont typeface="Arial"/>
              <a:buNone/>
            </a:pPr>
            <a:r>
              <a:rPr lang="en-US" sz="1600" b="1" i="0" u="none" strike="noStrike" cap="none" dirty="0">
                <a:solidFill>
                  <a:schemeClr val="accent2"/>
                </a:solidFill>
                <a:latin typeface="Avenir Next LT Pro" panose="020B0504020202020204" pitchFamily="34" charset="77"/>
                <a:ea typeface="Arial"/>
                <a:cs typeface="Arial"/>
                <a:sym typeface="Arial"/>
              </a:rPr>
              <a:t>Key Activities</a:t>
            </a:r>
            <a:br>
              <a:rPr lang="en-US" sz="1600" b="0" i="0" u="none" strike="noStrike" cap="none" dirty="0">
                <a:solidFill>
                  <a:srgbClr val="4E4A48"/>
                </a:solidFill>
                <a:latin typeface="Avenir Next LT Pro" panose="020B0504020202020204" pitchFamily="34" charset="77"/>
                <a:ea typeface="Arial"/>
                <a:cs typeface="Arial"/>
                <a:sym typeface="Arial"/>
              </a:rPr>
            </a:br>
            <a:r>
              <a:rPr lang="en-US" sz="1600" b="1" i="0" u="none" strike="noStrike" cap="none" dirty="0">
                <a:solidFill>
                  <a:srgbClr val="4E4A48"/>
                </a:solidFill>
                <a:latin typeface="Avenir Next LT Pro" panose="020B0504020202020204" pitchFamily="34" charset="77"/>
                <a:ea typeface="Arial"/>
                <a:cs typeface="Arial"/>
                <a:sym typeface="Arial"/>
              </a:rPr>
              <a:t>Validate stack rankings &amp; output</a:t>
            </a:r>
            <a:endParaRPr sz="1600" b="0" i="0" u="none" strike="noStrike" cap="none" dirty="0">
              <a:solidFill>
                <a:srgbClr val="000000"/>
              </a:solidFill>
              <a:latin typeface="Avenir Next LT Pro" panose="020B0504020202020204" pitchFamily="34" charset="77"/>
              <a:ea typeface="Arial"/>
              <a:cs typeface="Arial"/>
              <a:sym typeface="Arial"/>
            </a:endParaRPr>
          </a:p>
          <a:p>
            <a:pPr marL="342900" marR="0" lvl="0" indent="-342900" algn="l" rtl="0">
              <a:lnSpc>
                <a:spcPct val="125000"/>
              </a:lnSpc>
              <a:spcBef>
                <a:spcPts val="0"/>
              </a:spcBef>
              <a:spcAft>
                <a:spcPts val="0"/>
              </a:spcAft>
              <a:buClr>
                <a:srgbClr val="4E4A48"/>
              </a:buClr>
              <a:buSzPts val="1250"/>
              <a:buFont typeface="Arial"/>
              <a:buAutoNum type="arabicPeriod"/>
            </a:pPr>
            <a:r>
              <a:rPr lang="en-US" sz="1200" b="0" i="0" u="none" strike="noStrike" cap="none" dirty="0">
                <a:solidFill>
                  <a:srgbClr val="4E4A48"/>
                </a:solidFill>
                <a:latin typeface="Avenir Next LT Pro" panose="020B0504020202020204" pitchFamily="34" charset="77"/>
                <a:ea typeface="Arial"/>
                <a:cs typeface="Arial"/>
                <a:sym typeface="Arial"/>
              </a:rPr>
              <a:t>Stack rank the accounts based on Account Score and/or Potential Spend and review for final validation</a:t>
            </a:r>
            <a:endParaRPr sz="1200" b="0" i="0" u="none" strike="noStrike" cap="none" dirty="0">
              <a:solidFill>
                <a:srgbClr val="000000"/>
              </a:solidFill>
              <a:latin typeface="Avenir Next LT Pro" panose="020B0504020202020204" pitchFamily="34" charset="77"/>
              <a:ea typeface="Arial"/>
              <a:cs typeface="Arial"/>
              <a:sym typeface="Arial"/>
            </a:endParaRPr>
          </a:p>
          <a:p>
            <a:pPr marL="342900" marR="0" lvl="0" indent="-342900" algn="l" rtl="0">
              <a:lnSpc>
                <a:spcPct val="125000"/>
              </a:lnSpc>
              <a:spcBef>
                <a:spcPts val="0"/>
              </a:spcBef>
              <a:spcAft>
                <a:spcPts val="0"/>
              </a:spcAft>
              <a:buClr>
                <a:srgbClr val="4E4A48"/>
              </a:buClr>
              <a:buSzPts val="1250"/>
              <a:buFont typeface="Arial"/>
              <a:buAutoNum type="arabicPeriod"/>
            </a:pPr>
            <a:r>
              <a:rPr lang="en-US" sz="1200" b="0" i="0" u="none" strike="noStrike" cap="none" dirty="0">
                <a:solidFill>
                  <a:srgbClr val="4E4A48"/>
                </a:solidFill>
                <a:latin typeface="Avenir Next LT Pro" panose="020B0504020202020204" pitchFamily="34" charset="77"/>
                <a:ea typeface="Arial"/>
                <a:cs typeface="Arial"/>
                <a:sym typeface="Arial"/>
              </a:rPr>
              <a:t>Make any final tweaks to potential spend and/or account score factors or weights at this time</a:t>
            </a:r>
            <a:endParaRPr sz="1200" b="0" i="0" u="none" strike="noStrike" cap="none" dirty="0">
              <a:solidFill>
                <a:srgbClr val="000000"/>
              </a:solidFill>
              <a:latin typeface="Avenir Next LT Pro" panose="020B0504020202020204" pitchFamily="34" charset="77"/>
              <a:ea typeface="Arial"/>
              <a:cs typeface="Arial"/>
              <a:sym typeface="Arial"/>
            </a:endParaRPr>
          </a:p>
          <a:p>
            <a:pPr marL="342900" marR="0" lvl="0" indent="-342900" algn="l" rtl="0">
              <a:lnSpc>
                <a:spcPct val="125000"/>
              </a:lnSpc>
              <a:spcBef>
                <a:spcPts val="0"/>
              </a:spcBef>
              <a:spcAft>
                <a:spcPts val="0"/>
              </a:spcAft>
              <a:buClr>
                <a:srgbClr val="4E4A48"/>
              </a:buClr>
              <a:buSzPts val="1250"/>
              <a:buFont typeface="Arial"/>
              <a:buAutoNum type="arabicPeriod"/>
            </a:pPr>
            <a:r>
              <a:rPr lang="en-US" sz="1200" b="0" i="0" u="none" strike="noStrike" cap="none" dirty="0">
                <a:solidFill>
                  <a:srgbClr val="4E4A48"/>
                </a:solidFill>
                <a:latin typeface="Avenir Next LT Pro" panose="020B0504020202020204" pitchFamily="34" charset="77"/>
                <a:ea typeface="Arial"/>
                <a:cs typeface="Arial"/>
                <a:sym typeface="Arial"/>
              </a:rPr>
              <a:t>Create ROAD model (or similar 2x2 framework) that incorporates Account Score and Potential Spend</a:t>
            </a:r>
            <a:endParaRPr sz="1200" b="0" i="0" u="none" strike="noStrike" cap="none" dirty="0">
              <a:solidFill>
                <a:srgbClr val="4E4A48"/>
              </a:solidFill>
              <a:latin typeface="Avenir Next LT Pro" panose="020B0504020202020204" pitchFamily="34" charset="77"/>
              <a:ea typeface="Arial"/>
              <a:cs typeface="Arial"/>
              <a:sym typeface="Arial"/>
            </a:endParaRPr>
          </a:p>
          <a:p>
            <a:pPr marL="342900" marR="0" lvl="0" indent="-342900" algn="l" rtl="0">
              <a:lnSpc>
                <a:spcPct val="125000"/>
              </a:lnSpc>
              <a:spcBef>
                <a:spcPts val="0"/>
              </a:spcBef>
              <a:spcAft>
                <a:spcPts val="0"/>
              </a:spcAft>
              <a:buClr>
                <a:srgbClr val="4E4A48"/>
              </a:buClr>
              <a:buSzPts val="1250"/>
              <a:buFont typeface="Arial"/>
              <a:buAutoNum type="arabicPeriod"/>
            </a:pPr>
            <a:r>
              <a:rPr lang="en-US" sz="1200" b="0" i="0" u="none" strike="noStrike" cap="none" dirty="0">
                <a:solidFill>
                  <a:srgbClr val="4E4A48"/>
                </a:solidFill>
                <a:latin typeface="Avenir Next LT Pro" panose="020B0504020202020204" pitchFamily="34" charset="77"/>
                <a:ea typeface="Arial"/>
                <a:cs typeface="Arial"/>
                <a:sym typeface="Arial"/>
              </a:rPr>
              <a:t>Formally complete step and ensure all buy-in is there as this output will now be used in future efforts</a:t>
            </a:r>
            <a:endParaRPr sz="1200" b="0" i="0" u="none" strike="noStrike" cap="none" dirty="0">
              <a:solidFill>
                <a:srgbClr val="000000"/>
              </a:solidFill>
              <a:latin typeface="Avenir Next LT Pro" panose="020B0504020202020204" pitchFamily="34" charset="77"/>
              <a:ea typeface="Arial"/>
              <a:cs typeface="Arial"/>
              <a:sym typeface="Arial"/>
            </a:endParaRPr>
          </a:p>
        </p:txBody>
      </p:sp>
      <p:sp>
        <p:nvSpPr>
          <p:cNvPr id="1716" name="Google Shape;1716;p46"/>
          <p:cNvSpPr txBox="1"/>
          <p:nvPr/>
        </p:nvSpPr>
        <p:spPr>
          <a:xfrm>
            <a:off x="614362" y="525453"/>
            <a:ext cx="9190928" cy="66620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FFFF"/>
              </a:buClr>
              <a:buSzPts val="2400"/>
              <a:buFont typeface="Arial"/>
              <a:buNone/>
            </a:pPr>
            <a:r>
              <a:rPr lang="en-US" sz="2400" b="1" i="0" u="none" strike="noStrike" cap="none" dirty="0">
                <a:solidFill>
                  <a:schemeClr val="dk1"/>
                </a:solidFill>
                <a:latin typeface="Avenir Next LT Pro" panose="020B0504020202020204" pitchFamily="34" charset="77"/>
                <a:ea typeface="Arial"/>
                <a:cs typeface="Arial"/>
                <a:sym typeface="Arial"/>
              </a:rPr>
              <a:t>Validate Stack Rankings &amp; Output</a:t>
            </a:r>
            <a:endParaRPr lang="en-US" dirty="0">
              <a:latin typeface="Avenir Next LT Pro" panose="020B0504020202020204" pitchFamily="34" charset="77"/>
            </a:endParaRPr>
          </a:p>
        </p:txBody>
      </p:sp>
      <p:sp>
        <p:nvSpPr>
          <p:cNvPr id="1717" name="Google Shape;1717;p46"/>
          <p:cNvSpPr txBox="1"/>
          <p:nvPr/>
        </p:nvSpPr>
        <p:spPr>
          <a:xfrm>
            <a:off x="905725" y="981605"/>
            <a:ext cx="10157245" cy="31908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D9A800"/>
              </a:buClr>
              <a:buSzPts val="1200"/>
              <a:buFont typeface="Arial"/>
              <a:buNone/>
            </a:pPr>
            <a:r>
              <a:rPr lang="en-US" sz="1600" b="1" i="0" u="none" strike="noStrike" cap="none" dirty="0">
                <a:latin typeface="Avenir Next LT Pro" panose="020B0504020202020204" pitchFamily="34" charset="77"/>
                <a:ea typeface="Arial"/>
                <a:cs typeface="Arial"/>
                <a:sym typeface="Arial"/>
              </a:rPr>
              <a:t>Validate the final stack ranking of accounts and all data outputs</a:t>
            </a:r>
            <a:endParaRPr sz="1600" dirty="0">
              <a:latin typeface="Avenir Next LT Pro" panose="020B0504020202020204" pitchFamily="34" charset="77"/>
            </a:endParaRPr>
          </a:p>
        </p:txBody>
      </p:sp>
      <p:sp>
        <p:nvSpPr>
          <p:cNvPr id="1718" name="Google Shape;1718;p46"/>
          <p:cNvSpPr txBox="1"/>
          <p:nvPr/>
        </p:nvSpPr>
        <p:spPr>
          <a:xfrm>
            <a:off x="5102400" y="5357319"/>
            <a:ext cx="70896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dirty="0">
                <a:solidFill>
                  <a:srgbClr val="4E4A48"/>
                </a:solidFill>
                <a:latin typeface="Avenir Next LT Pro" panose="020B0504020202020204" pitchFamily="34" charset="77"/>
                <a:ea typeface="Arial"/>
                <a:cs typeface="Arial"/>
                <a:sym typeface="Arial"/>
              </a:rPr>
              <a:t>Exit Criteria</a:t>
            </a:r>
            <a:r>
              <a:rPr lang="en-US" sz="1600" b="0" i="0" u="none" strike="noStrike" cap="none" dirty="0">
                <a:solidFill>
                  <a:srgbClr val="4E4A48"/>
                </a:solidFill>
                <a:latin typeface="Avenir Next LT Pro" panose="020B0504020202020204" pitchFamily="34" charset="77"/>
                <a:ea typeface="Arial"/>
                <a:cs typeface="Arial"/>
                <a:sym typeface="Arial"/>
              </a:rPr>
              <a:t>: </a:t>
            </a:r>
            <a:r>
              <a:rPr lang="en-US" sz="1200" b="0" i="0" u="none" strike="noStrike" cap="none" dirty="0">
                <a:solidFill>
                  <a:srgbClr val="4E4A48"/>
                </a:solidFill>
                <a:latin typeface="Avenir Next LT Pro" panose="020B0504020202020204" pitchFamily="34" charset="77"/>
                <a:ea typeface="Arial"/>
                <a:cs typeface="Arial"/>
                <a:sym typeface="Arial"/>
              </a:rPr>
              <a:t>Final output (Account Score and Account Potential) for all accounts has been validated</a:t>
            </a:r>
            <a:endParaRPr sz="1200" b="1" i="0" u="none" strike="noStrike" cap="none" dirty="0">
              <a:solidFill>
                <a:srgbClr val="4E4A48"/>
              </a:solidFill>
              <a:latin typeface="Avenir Next LT Pro" panose="020B0504020202020204" pitchFamily="34" charset="77"/>
              <a:ea typeface="Arial"/>
              <a:cs typeface="Arial"/>
              <a:sym typeface="Arial"/>
            </a:endParaRPr>
          </a:p>
        </p:txBody>
      </p:sp>
      <p:sp>
        <p:nvSpPr>
          <p:cNvPr id="1719" name="Google Shape;1719;p46"/>
          <p:cNvSpPr/>
          <p:nvPr/>
        </p:nvSpPr>
        <p:spPr>
          <a:xfrm>
            <a:off x="120772" y="4495975"/>
            <a:ext cx="4754400" cy="1783801"/>
          </a:xfrm>
          <a:prstGeom prst="roundRect">
            <a:avLst>
              <a:gd name="adj" fmla="val 2226"/>
            </a:avLst>
          </a:prstGeom>
          <a:solidFill>
            <a:srgbClr val="FFFFFF"/>
          </a:solidFill>
          <a:ln w="9525" cap="flat" cmpd="sng">
            <a:solidFill>
              <a:srgbClr val="E0E3E6"/>
            </a:solidFill>
            <a:prstDash val="solid"/>
            <a:round/>
            <a:headEnd type="none" w="sm" len="sm"/>
            <a:tailEnd type="none" w="sm" len="sm"/>
          </a:ln>
          <a:effectLst>
            <a:outerShdw blurRad="76200" dist="50800" dir="5400000" algn="tl" rotWithShape="0">
              <a:srgbClr val="4E4A48">
                <a:alpha val="3137"/>
              </a:srgbClr>
            </a:outerShdw>
          </a:effectLst>
        </p:spPr>
        <p:txBody>
          <a:bodyPr spcFirstLastPara="1" wrap="square" lIns="274300" tIns="91425" rIns="182875" bIns="0" anchor="t" anchorCtr="0">
            <a:noAutofit/>
          </a:bodyPr>
          <a:lstStyle/>
          <a:p>
            <a:pPr marL="0" marR="0" lvl="0" indent="0" algn="l" rtl="0">
              <a:lnSpc>
                <a:spcPct val="125000"/>
              </a:lnSpc>
              <a:spcBef>
                <a:spcPts val="0"/>
              </a:spcBef>
              <a:spcAft>
                <a:spcPts val="0"/>
              </a:spcAft>
              <a:buClr>
                <a:srgbClr val="4E4A48"/>
              </a:buClr>
              <a:buSzPts val="1800"/>
              <a:buFont typeface="Arial"/>
              <a:buNone/>
            </a:pPr>
            <a:r>
              <a:rPr lang="en-US" sz="1600" b="1" i="0" u="none" strike="noStrike" cap="none" dirty="0">
                <a:solidFill>
                  <a:srgbClr val="4E4A48"/>
                </a:solidFill>
                <a:latin typeface="Avenir Next LT Pro" panose="020B0504020202020204" pitchFamily="34" charset="77"/>
                <a:ea typeface="Arial"/>
                <a:cs typeface="Arial"/>
                <a:sym typeface="Arial"/>
              </a:rPr>
              <a:t>Roles &amp; Responsibilities</a:t>
            </a:r>
            <a:br>
              <a:rPr lang="en-US" sz="1200" b="0" i="0" u="none" strike="noStrike" cap="none" dirty="0">
                <a:solidFill>
                  <a:srgbClr val="FF0000"/>
                </a:solidFill>
                <a:latin typeface="Avenir Next LT Pro" panose="020B0504020202020204" pitchFamily="34" charset="77"/>
                <a:ea typeface="Arial"/>
                <a:cs typeface="Arial"/>
                <a:sym typeface="Arial"/>
              </a:rPr>
            </a:br>
            <a:r>
              <a:rPr lang="en-US" sz="1200" b="0" i="0" u="none" strike="noStrike" cap="none" dirty="0">
                <a:solidFill>
                  <a:srgbClr val="202124"/>
                </a:solidFill>
                <a:highlight>
                  <a:srgbClr val="FFFFFF"/>
                </a:highlight>
                <a:latin typeface="Avenir Next LT Pro" panose="020B0504020202020204" pitchFamily="34" charset="77"/>
                <a:ea typeface="Arial"/>
                <a:cs typeface="Arial"/>
                <a:sym typeface="Arial"/>
              </a:rPr>
              <a:t>Action: Project manager to propose roles and responsibilities for each stage of the project w/ assigned participants</a:t>
            </a:r>
            <a:endParaRPr sz="1200" b="0" i="0" u="none" strike="noStrike" cap="none" dirty="0">
              <a:solidFill>
                <a:srgbClr val="FF0000"/>
              </a:solidFill>
              <a:latin typeface="Avenir Next LT Pro" panose="020B0504020202020204" pitchFamily="34" charset="77"/>
              <a:ea typeface="Arial"/>
              <a:cs typeface="Arial"/>
              <a:sym typeface="Arial"/>
            </a:endParaRPr>
          </a:p>
          <a:p>
            <a:pPr marL="0" marR="0" lvl="0" indent="0" algn="l" rtl="0">
              <a:lnSpc>
                <a:spcPct val="125000"/>
              </a:lnSpc>
              <a:spcBef>
                <a:spcPts val="0"/>
              </a:spcBef>
              <a:spcAft>
                <a:spcPts val="0"/>
              </a:spcAft>
              <a:buClr>
                <a:srgbClr val="000000"/>
              </a:buClr>
              <a:buSzPts val="1600"/>
              <a:buFont typeface="Arial"/>
              <a:buNone/>
            </a:pPr>
            <a:endParaRPr sz="1800" b="0" i="0" u="none" strike="noStrike" cap="none" dirty="0">
              <a:solidFill>
                <a:srgbClr val="FF0000"/>
              </a:solidFill>
              <a:latin typeface="Arial"/>
              <a:ea typeface="Arial"/>
              <a:cs typeface="Arial"/>
              <a:sym typeface="Arial"/>
            </a:endParaRPr>
          </a:p>
        </p:txBody>
      </p:sp>
      <p:pic>
        <p:nvPicPr>
          <p:cNvPr id="1720" name="Google Shape;1720;p46"/>
          <p:cNvPicPr preferRelativeResize="0"/>
          <p:nvPr/>
        </p:nvPicPr>
        <p:blipFill rotWithShape="1">
          <a:blip r:embed="rId3">
            <a:alphaModFix/>
          </a:blip>
          <a:srcRect/>
          <a:stretch/>
        </p:blipFill>
        <p:spPr>
          <a:xfrm>
            <a:off x="5213330" y="2035185"/>
            <a:ext cx="6160847" cy="3208097"/>
          </a:xfrm>
          <a:prstGeom prst="rect">
            <a:avLst/>
          </a:prstGeom>
          <a:noFill/>
          <a:ln>
            <a:noFill/>
          </a:ln>
        </p:spPr>
      </p:pic>
      <p:sp>
        <p:nvSpPr>
          <p:cNvPr id="1721" name="Google Shape;1721;p46"/>
          <p:cNvSpPr txBox="1"/>
          <p:nvPr/>
        </p:nvSpPr>
        <p:spPr>
          <a:xfrm>
            <a:off x="5102400" y="1601586"/>
            <a:ext cx="4340206"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US" sz="1200" b="0" i="0" u="none" strike="noStrike" cap="none" dirty="0">
                <a:solidFill>
                  <a:schemeClr val="dk1"/>
                </a:solidFill>
                <a:latin typeface="Avenir Next LT Pro" panose="020B0504020202020204" pitchFamily="34" charset="77"/>
                <a:ea typeface="Arial"/>
                <a:cs typeface="Arial"/>
                <a:sym typeface="Arial"/>
              </a:rPr>
              <a:t>ROAD Model Framework </a:t>
            </a:r>
            <a:r>
              <a:rPr lang="en-US" sz="1200" b="0" i="1" u="none" strike="noStrike" cap="none" dirty="0">
                <a:solidFill>
                  <a:schemeClr val="dk1"/>
                </a:solidFill>
                <a:latin typeface="Avenir Next LT Pro" panose="020B0504020202020204" pitchFamily="34" charset="77"/>
                <a:ea typeface="Arial"/>
                <a:cs typeface="Arial"/>
                <a:sym typeface="Arial"/>
              </a:rPr>
              <a:t>– Illustrative</a:t>
            </a:r>
            <a:endParaRPr sz="1200" b="0" i="0" u="none" strike="noStrike" cap="none" dirty="0">
              <a:solidFill>
                <a:schemeClr val="dk1"/>
              </a:solidFill>
              <a:latin typeface="Avenir Next LT Pro" panose="020B0504020202020204" pitchFamily="34" charset="77"/>
              <a:ea typeface="Arial"/>
              <a:cs typeface="Arial"/>
              <a:sym typeface="Arial"/>
            </a:endParaRPr>
          </a:p>
        </p:txBody>
      </p:sp>
      <p:sp>
        <p:nvSpPr>
          <p:cNvPr id="2" name="Triangle 1">
            <a:extLst>
              <a:ext uri="{FF2B5EF4-FFF2-40B4-BE49-F238E27FC236}">
                <a16:creationId xmlns:a16="http://schemas.microsoft.com/office/drawing/2014/main" id="{0000B2D0-14BD-DA83-E156-9594332E6035}"/>
              </a:ext>
            </a:extLst>
          </p:cNvPr>
          <p:cNvSpPr/>
          <p:nvPr/>
        </p:nvSpPr>
        <p:spPr>
          <a:xfrm rot="5400000">
            <a:off x="573233" y="995468"/>
            <a:ext cx="373621" cy="291363"/>
          </a:xfrm>
          <a:prstGeom prst="triangl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5"/>
        <p:cNvGrpSpPr/>
        <p:nvPr/>
      </p:nvGrpSpPr>
      <p:grpSpPr>
        <a:xfrm>
          <a:off x="0" y="0"/>
          <a:ext cx="0" cy="0"/>
          <a:chOff x="0" y="0"/>
          <a:chExt cx="0" cy="0"/>
        </a:xfrm>
      </p:grpSpPr>
      <p:sp>
        <p:nvSpPr>
          <p:cNvPr id="3" name="Rectangle 2">
            <a:extLst>
              <a:ext uri="{FF2B5EF4-FFF2-40B4-BE49-F238E27FC236}">
                <a16:creationId xmlns:a16="http://schemas.microsoft.com/office/drawing/2014/main" id="{D09EA0AE-AC3C-E3A0-F43E-0F146B84E713}"/>
              </a:ext>
            </a:extLst>
          </p:cNvPr>
          <p:cNvSpPr/>
          <p:nvPr/>
        </p:nvSpPr>
        <p:spPr>
          <a:xfrm>
            <a:off x="614362" y="957287"/>
            <a:ext cx="11577638" cy="37362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6" name="Google Shape;1726;p47"/>
          <p:cNvSpPr/>
          <p:nvPr/>
        </p:nvSpPr>
        <p:spPr>
          <a:xfrm>
            <a:off x="4988099" y="1427944"/>
            <a:ext cx="7096049" cy="4881120"/>
          </a:xfrm>
          <a:prstGeom prst="roundRect">
            <a:avLst>
              <a:gd name="adj" fmla="val 1081"/>
            </a:avLst>
          </a:prstGeom>
          <a:solidFill>
            <a:srgbClr val="FFFFFF"/>
          </a:solidFill>
          <a:ln w="9525" cap="flat" cmpd="sng">
            <a:solidFill>
              <a:srgbClr val="E0E3E6"/>
            </a:solidFill>
            <a:prstDash val="solid"/>
            <a:round/>
            <a:headEnd type="none" w="sm" len="sm"/>
            <a:tailEnd type="none" w="sm" len="sm"/>
          </a:ln>
          <a:effectLst>
            <a:outerShdw blurRad="76200" dist="50800" dir="5400000" algn="tl" rotWithShape="0">
              <a:srgbClr val="4E4A48">
                <a:alpha val="3137"/>
              </a:srgbClr>
            </a:outerShdw>
          </a:effectLst>
        </p:spPr>
        <p:txBody>
          <a:bodyPr spcFirstLastPara="1" wrap="square" lIns="274300" tIns="91425" rIns="182875" bIns="0" anchor="t" anchorCtr="0">
            <a:noAutofit/>
          </a:bodyPr>
          <a:lstStyle/>
          <a:p>
            <a:pPr marL="0" marR="0" lvl="0" indent="0" algn="l" rtl="0">
              <a:lnSpc>
                <a:spcPct val="125000"/>
              </a:lnSpc>
              <a:spcBef>
                <a:spcPts val="0"/>
              </a:spcBef>
              <a:spcAft>
                <a:spcPts val="0"/>
              </a:spcAft>
              <a:buClr>
                <a:srgbClr val="000000"/>
              </a:buClr>
              <a:buSzPts val="1600"/>
              <a:buFont typeface="Arial"/>
              <a:buNone/>
            </a:pPr>
            <a:endParaRPr sz="1600" b="0" i="0" u="none" strike="noStrike" cap="none">
              <a:solidFill>
                <a:srgbClr val="4E4A48"/>
              </a:solidFill>
              <a:latin typeface="Arial"/>
              <a:ea typeface="Arial"/>
              <a:cs typeface="Arial"/>
              <a:sym typeface="Arial"/>
            </a:endParaRPr>
          </a:p>
        </p:txBody>
      </p:sp>
      <p:sp>
        <p:nvSpPr>
          <p:cNvPr id="1727" name="Google Shape;1727;p47"/>
          <p:cNvSpPr/>
          <p:nvPr/>
        </p:nvSpPr>
        <p:spPr>
          <a:xfrm>
            <a:off x="122671" y="1427944"/>
            <a:ext cx="4744678" cy="3067166"/>
          </a:xfrm>
          <a:prstGeom prst="roundRect">
            <a:avLst>
              <a:gd name="adj" fmla="val 2226"/>
            </a:avLst>
          </a:prstGeom>
          <a:solidFill>
            <a:srgbClr val="FFFFFF"/>
          </a:solidFill>
          <a:ln w="9525" cap="flat" cmpd="sng">
            <a:solidFill>
              <a:srgbClr val="E0E3E6"/>
            </a:solidFill>
            <a:prstDash val="solid"/>
            <a:round/>
            <a:headEnd type="none" w="sm" len="sm"/>
            <a:tailEnd type="none" w="sm" len="sm"/>
          </a:ln>
          <a:effectLst>
            <a:outerShdw blurRad="76200" dist="50800" dir="5400000" algn="tl" rotWithShape="0">
              <a:srgbClr val="4E4A48">
                <a:alpha val="3137"/>
              </a:srgbClr>
            </a:outerShdw>
          </a:effectLst>
        </p:spPr>
        <p:txBody>
          <a:bodyPr spcFirstLastPara="1" wrap="square" lIns="274300" tIns="91425" rIns="182875" bIns="0" anchor="t" anchorCtr="0">
            <a:noAutofit/>
          </a:bodyPr>
          <a:lstStyle/>
          <a:p>
            <a:pPr marL="0" marR="0" lvl="0" indent="0" algn="l" rtl="0">
              <a:lnSpc>
                <a:spcPct val="125000"/>
              </a:lnSpc>
              <a:spcBef>
                <a:spcPts val="0"/>
              </a:spcBef>
              <a:spcAft>
                <a:spcPts val="0"/>
              </a:spcAft>
              <a:buClr>
                <a:srgbClr val="D9A800"/>
              </a:buClr>
              <a:buSzPts val="1600"/>
              <a:buFont typeface="Arial"/>
              <a:buNone/>
            </a:pPr>
            <a:r>
              <a:rPr lang="en-US" sz="1600" b="1" i="0" u="none" strike="noStrike" cap="none" dirty="0">
                <a:solidFill>
                  <a:schemeClr val="accent2"/>
                </a:solidFill>
                <a:latin typeface="Avenir Next LT Pro" panose="020B0504020202020204" pitchFamily="34" charset="77"/>
                <a:ea typeface="Arial"/>
                <a:cs typeface="Arial"/>
                <a:sym typeface="Arial"/>
              </a:rPr>
              <a:t>Key Activities</a:t>
            </a:r>
            <a:br>
              <a:rPr lang="en-US" sz="1600" b="0" i="0" u="none" strike="noStrike" cap="none" dirty="0">
                <a:solidFill>
                  <a:srgbClr val="4E4A48"/>
                </a:solidFill>
                <a:latin typeface="Avenir Next LT Pro" panose="020B0504020202020204" pitchFamily="34" charset="77"/>
                <a:ea typeface="Arial"/>
                <a:cs typeface="Arial"/>
                <a:sym typeface="Arial"/>
              </a:rPr>
            </a:br>
            <a:r>
              <a:rPr lang="en-US" sz="1600" b="1" i="0" u="none" strike="noStrike" cap="none" dirty="0">
                <a:solidFill>
                  <a:srgbClr val="4E4A48"/>
                </a:solidFill>
                <a:latin typeface="Avenir Next LT Pro" panose="020B0504020202020204" pitchFamily="34" charset="77"/>
                <a:ea typeface="Arial"/>
                <a:cs typeface="Arial"/>
                <a:sym typeface="Arial"/>
              </a:rPr>
              <a:t>Produce insights and/or link to next workstream </a:t>
            </a:r>
            <a:endParaRPr sz="1600" b="0" i="0" u="none" strike="noStrike" cap="none" dirty="0">
              <a:solidFill>
                <a:srgbClr val="000000"/>
              </a:solidFill>
              <a:latin typeface="Avenir Next LT Pro" panose="020B0504020202020204" pitchFamily="34" charset="77"/>
              <a:ea typeface="Arial"/>
              <a:cs typeface="Arial"/>
              <a:sym typeface="Arial"/>
            </a:endParaRPr>
          </a:p>
          <a:p>
            <a:pPr marL="342900" marR="0" lvl="0" indent="-342900" algn="l" rtl="0">
              <a:lnSpc>
                <a:spcPct val="125000"/>
              </a:lnSpc>
              <a:spcBef>
                <a:spcPts val="0"/>
              </a:spcBef>
              <a:spcAft>
                <a:spcPts val="0"/>
              </a:spcAft>
              <a:buClr>
                <a:srgbClr val="4E4A48"/>
              </a:buClr>
              <a:buSzPts val="1250"/>
              <a:buFont typeface="Arial"/>
              <a:buAutoNum type="arabicPeriod"/>
            </a:pPr>
            <a:r>
              <a:rPr lang="en-US" sz="1200" b="0" i="0" u="none" strike="noStrike" cap="none" dirty="0">
                <a:solidFill>
                  <a:srgbClr val="4E4A48"/>
                </a:solidFill>
                <a:latin typeface="Avenir Next LT Pro" panose="020B0504020202020204" pitchFamily="34" charset="77"/>
                <a:ea typeface="Arial"/>
                <a:cs typeface="Arial"/>
                <a:sym typeface="Arial"/>
              </a:rPr>
              <a:t>Conduct a readout with functional leaders to share key insights from account segmentation, including key recommendations and implications</a:t>
            </a:r>
            <a:endParaRPr sz="1200" b="0" i="0" u="none" strike="noStrike" cap="none" dirty="0">
              <a:solidFill>
                <a:srgbClr val="000000"/>
              </a:solidFill>
              <a:latin typeface="Avenir Next LT Pro" panose="020B0504020202020204" pitchFamily="34" charset="77"/>
              <a:ea typeface="Arial"/>
              <a:cs typeface="Arial"/>
              <a:sym typeface="Arial"/>
            </a:endParaRPr>
          </a:p>
          <a:p>
            <a:pPr marL="342900" marR="0" lvl="0" indent="-342900" algn="l" rtl="0">
              <a:lnSpc>
                <a:spcPct val="125000"/>
              </a:lnSpc>
              <a:spcBef>
                <a:spcPts val="0"/>
              </a:spcBef>
              <a:spcAft>
                <a:spcPts val="0"/>
              </a:spcAft>
              <a:buClr>
                <a:srgbClr val="4E4A48"/>
              </a:buClr>
              <a:buSzPts val="1250"/>
              <a:buFont typeface="Arial"/>
              <a:buAutoNum type="arabicPeriod"/>
            </a:pPr>
            <a:r>
              <a:rPr lang="en-US" sz="1200" b="0" i="0" u="none" strike="noStrike" cap="none" dirty="0">
                <a:solidFill>
                  <a:srgbClr val="4E4A48"/>
                </a:solidFill>
                <a:latin typeface="Avenir Next LT Pro" panose="020B0504020202020204" pitchFamily="34" charset="77"/>
                <a:ea typeface="Arial"/>
                <a:cs typeface="Arial"/>
                <a:sym typeface="Arial"/>
              </a:rPr>
              <a:t>(If account seg is feeding into another workstream) determine what changes / updates need to be made to the model so the work can be an input into the next workstream(s)</a:t>
            </a:r>
            <a:endParaRPr sz="1200" b="0" i="0" u="none" strike="noStrike" cap="none" dirty="0">
              <a:solidFill>
                <a:srgbClr val="000000"/>
              </a:solidFill>
              <a:latin typeface="Avenir Next LT Pro" panose="020B0504020202020204" pitchFamily="34" charset="77"/>
              <a:ea typeface="Arial"/>
              <a:cs typeface="Arial"/>
              <a:sym typeface="Arial"/>
            </a:endParaRPr>
          </a:p>
        </p:txBody>
      </p:sp>
      <p:sp>
        <p:nvSpPr>
          <p:cNvPr id="1728" name="Google Shape;1728;p47"/>
          <p:cNvSpPr txBox="1"/>
          <p:nvPr/>
        </p:nvSpPr>
        <p:spPr>
          <a:xfrm>
            <a:off x="623306" y="511743"/>
            <a:ext cx="11272372" cy="66620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FFFF"/>
              </a:buClr>
              <a:buSzPts val="2400"/>
              <a:buFont typeface="Arial"/>
              <a:buNone/>
            </a:pPr>
            <a:r>
              <a:rPr lang="en-US" sz="2400" b="1" i="0" u="none" strike="noStrike" cap="none" dirty="0">
                <a:solidFill>
                  <a:schemeClr val="dk1"/>
                </a:solidFill>
                <a:latin typeface="Avenir Next LT Pro" panose="020B0504020202020204" pitchFamily="34" charset="77"/>
                <a:ea typeface="Arial"/>
                <a:cs typeface="Arial"/>
                <a:sym typeface="Arial"/>
              </a:rPr>
              <a:t>Produce insights and/or link to the next exercise</a:t>
            </a:r>
            <a:endParaRPr dirty="0">
              <a:latin typeface="Avenir Next LT Pro" panose="020B0504020202020204" pitchFamily="34" charset="77"/>
            </a:endParaRPr>
          </a:p>
        </p:txBody>
      </p:sp>
      <p:sp>
        <p:nvSpPr>
          <p:cNvPr id="1729" name="Google Shape;1729;p47"/>
          <p:cNvSpPr txBox="1"/>
          <p:nvPr/>
        </p:nvSpPr>
        <p:spPr>
          <a:xfrm>
            <a:off x="905725" y="990147"/>
            <a:ext cx="10866351" cy="4436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D9A800"/>
              </a:buClr>
              <a:buSzPts val="1200"/>
              <a:buFont typeface="Arial"/>
              <a:buNone/>
            </a:pPr>
            <a:r>
              <a:rPr lang="en-US" sz="1600" b="1" i="0" u="none" strike="noStrike" cap="none" dirty="0">
                <a:latin typeface="Avenir Next LT Pro" panose="020B0504020202020204" pitchFamily="34" charset="77"/>
                <a:ea typeface="Arial"/>
                <a:cs typeface="Arial"/>
                <a:sym typeface="Arial"/>
              </a:rPr>
              <a:t>Generate meaningful insights from the work and/or link to the next part of the engagement (i.e., Sales Ops)</a:t>
            </a:r>
            <a:endParaRPr sz="1600" dirty="0">
              <a:latin typeface="Avenir Next LT Pro" panose="020B0504020202020204" pitchFamily="34" charset="77"/>
            </a:endParaRPr>
          </a:p>
        </p:txBody>
      </p:sp>
      <p:sp>
        <p:nvSpPr>
          <p:cNvPr id="1730" name="Google Shape;1730;p47"/>
          <p:cNvSpPr txBox="1"/>
          <p:nvPr/>
        </p:nvSpPr>
        <p:spPr>
          <a:xfrm>
            <a:off x="4988099" y="5453553"/>
            <a:ext cx="70896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dirty="0">
                <a:solidFill>
                  <a:srgbClr val="4E4A48"/>
                </a:solidFill>
                <a:latin typeface="Avenir Next LT Pro" panose="020B0504020202020204" pitchFamily="34" charset="77"/>
                <a:ea typeface="Arial"/>
                <a:cs typeface="Arial"/>
                <a:sym typeface="Arial"/>
              </a:rPr>
              <a:t>Exit Criteria</a:t>
            </a:r>
            <a:r>
              <a:rPr lang="en-US" sz="1600" b="0" i="0" u="none" strike="noStrike" cap="none" dirty="0">
                <a:solidFill>
                  <a:srgbClr val="4E4A48"/>
                </a:solidFill>
                <a:latin typeface="Avenir Next LT Pro" panose="020B0504020202020204" pitchFamily="34" charset="77"/>
                <a:ea typeface="Arial"/>
                <a:cs typeface="Arial"/>
                <a:sym typeface="Arial"/>
              </a:rPr>
              <a:t>: </a:t>
            </a:r>
            <a:r>
              <a:rPr lang="en-US" sz="1200" b="0" i="0" u="none" strike="noStrike" cap="none" dirty="0">
                <a:solidFill>
                  <a:srgbClr val="4E4A48"/>
                </a:solidFill>
                <a:latin typeface="Avenir Next LT Pro" panose="020B0504020202020204" pitchFamily="34" charset="77"/>
                <a:ea typeface="Arial"/>
                <a:cs typeface="Arial"/>
                <a:sym typeface="Arial"/>
              </a:rPr>
              <a:t>Team has socialized key insights; sales org begins using insight to inform related priorities such as territory and org design</a:t>
            </a:r>
            <a:endParaRPr sz="1200" b="1" i="0" u="none" strike="noStrike" cap="none" dirty="0">
              <a:solidFill>
                <a:srgbClr val="4E4A48"/>
              </a:solidFill>
              <a:latin typeface="Avenir Next LT Pro" panose="020B0504020202020204" pitchFamily="34" charset="77"/>
              <a:ea typeface="Arial"/>
              <a:cs typeface="Arial"/>
              <a:sym typeface="Arial"/>
            </a:endParaRPr>
          </a:p>
        </p:txBody>
      </p:sp>
      <p:sp>
        <p:nvSpPr>
          <p:cNvPr id="1731" name="Google Shape;1731;p47"/>
          <p:cNvSpPr/>
          <p:nvPr/>
        </p:nvSpPr>
        <p:spPr>
          <a:xfrm>
            <a:off x="141077" y="4598043"/>
            <a:ext cx="4754400" cy="1711021"/>
          </a:xfrm>
          <a:prstGeom prst="roundRect">
            <a:avLst>
              <a:gd name="adj" fmla="val 2226"/>
            </a:avLst>
          </a:prstGeom>
          <a:solidFill>
            <a:srgbClr val="FFFFFF"/>
          </a:solidFill>
          <a:ln w="9525" cap="flat" cmpd="sng">
            <a:solidFill>
              <a:srgbClr val="E0E3E6"/>
            </a:solidFill>
            <a:prstDash val="solid"/>
            <a:round/>
            <a:headEnd type="none" w="sm" len="sm"/>
            <a:tailEnd type="none" w="sm" len="sm"/>
          </a:ln>
          <a:effectLst>
            <a:outerShdw blurRad="76200" dist="50800" dir="5400000" algn="tl" rotWithShape="0">
              <a:srgbClr val="4E4A48">
                <a:alpha val="3137"/>
              </a:srgbClr>
            </a:outerShdw>
          </a:effectLst>
        </p:spPr>
        <p:txBody>
          <a:bodyPr spcFirstLastPara="1" wrap="square" lIns="274300" tIns="91425" rIns="182875" bIns="0" anchor="t" anchorCtr="0">
            <a:noAutofit/>
          </a:bodyPr>
          <a:lstStyle/>
          <a:p>
            <a:pPr marL="0" marR="0" lvl="0" indent="0" algn="l" rtl="0">
              <a:lnSpc>
                <a:spcPct val="125000"/>
              </a:lnSpc>
              <a:spcBef>
                <a:spcPts val="0"/>
              </a:spcBef>
              <a:spcAft>
                <a:spcPts val="0"/>
              </a:spcAft>
              <a:buClr>
                <a:srgbClr val="4E4A48"/>
              </a:buClr>
              <a:buSzPts val="1800"/>
              <a:buFont typeface="Arial"/>
              <a:buNone/>
            </a:pPr>
            <a:r>
              <a:rPr lang="en-US" sz="1600" b="1" i="0" u="none" strike="noStrike" cap="none" dirty="0">
                <a:solidFill>
                  <a:srgbClr val="4E4A48"/>
                </a:solidFill>
                <a:latin typeface="Avenir Next LT Pro" panose="020B0504020202020204" pitchFamily="34" charset="77"/>
                <a:ea typeface="Arial"/>
                <a:cs typeface="Arial"/>
                <a:sym typeface="Arial"/>
              </a:rPr>
              <a:t>Roles &amp; Responsibilities</a:t>
            </a:r>
            <a:br>
              <a:rPr lang="en-US" sz="1200" b="0" i="0" u="none" strike="noStrike" cap="none" dirty="0">
                <a:solidFill>
                  <a:srgbClr val="FF0000"/>
                </a:solidFill>
                <a:latin typeface="Avenir Next LT Pro" panose="020B0504020202020204" pitchFamily="34" charset="77"/>
                <a:ea typeface="Arial"/>
                <a:cs typeface="Arial"/>
                <a:sym typeface="Arial"/>
              </a:rPr>
            </a:br>
            <a:r>
              <a:rPr lang="en-US" sz="1200" b="0" i="0" u="none" strike="noStrike" cap="none" dirty="0">
                <a:solidFill>
                  <a:srgbClr val="202124"/>
                </a:solidFill>
                <a:highlight>
                  <a:srgbClr val="FFFFFF"/>
                </a:highlight>
                <a:latin typeface="Avenir Next LT Pro" panose="020B0504020202020204" pitchFamily="34" charset="77"/>
                <a:ea typeface="Arial"/>
                <a:cs typeface="Arial"/>
                <a:sym typeface="Arial"/>
              </a:rPr>
              <a:t>Action: Project manager to propose roles and responsibilities for each stage of the project w/ assigned participants</a:t>
            </a:r>
            <a:endParaRPr sz="1200" b="0" i="0" u="none" strike="noStrike" cap="none" dirty="0">
              <a:solidFill>
                <a:srgbClr val="FF0000"/>
              </a:solidFill>
              <a:latin typeface="Avenir Next LT Pro" panose="020B0504020202020204" pitchFamily="34" charset="77"/>
              <a:ea typeface="Arial"/>
              <a:cs typeface="Arial"/>
              <a:sym typeface="Arial"/>
            </a:endParaRPr>
          </a:p>
          <a:p>
            <a:pPr marL="0" marR="0" lvl="0" indent="0" algn="l" rtl="0">
              <a:lnSpc>
                <a:spcPct val="125000"/>
              </a:lnSpc>
              <a:spcBef>
                <a:spcPts val="0"/>
              </a:spcBef>
              <a:spcAft>
                <a:spcPts val="0"/>
              </a:spcAft>
              <a:buClr>
                <a:srgbClr val="000000"/>
              </a:buClr>
              <a:buSzPts val="1600"/>
              <a:buFont typeface="Arial"/>
              <a:buNone/>
            </a:pPr>
            <a:endParaRPr sz="1800" b="0" i="0" u="none" strike="noStrike" cap="none" dirty="0">
              <a:solidFill>
                <a:srgbClr val="FF0000"/>
              </a:solidFill>
              <a:latin typeface="Arial"/>
              <a:ea typeface="Arial"/>
              <a:cs typeface="Arial"/>
              <a:sym typeface="Arial"/>
            </a:endParaRPr>
          </a:p>
        </p:txBody>
      </p:sp>
      <p:pic>
        <p:nvPicPr>
          <p:cNvPr id="1732" name="Google Shape;1732;p47"/>
          <p:cNvPicPr preferRelativeResize="0"/>
          <p:nvPr/>
        </p:nvPicPr>
        <p:blipFill rotWithShape="1">
          <a:blip r:embed="rId3">
            <a:alphaModFix/>
          </a:blip>
          <a:srcRect/>
          <a:stretch/>
        </p:blipFill>
        <p:spPr>
          <a:xfrm>
            <a:off x="5170119" y="1999670"/>
            <a:ext cx="6725559" cy="3095893"/>
          </a:xfrm>
          <a:prstGeom prst="rect">
            <a:avLst/>
          </a:prstGeom>
          <a:noFill/>
          <a:ln>
            <a:noFill/>
          </a:ln>
        </p:spPr>
      </p:pic>
      <p:sp>
        <p:nvSpPr>
          <p:cNvPr id="1733" name="Google Shape;1733;p47"/>
          <p:cNvSpPr txBox="1"/>
          <p:nvPr/>
        </p:nvSpPr>
        <p:spPr>
          <a:xfrm>
            <a:off x="5170119" y="1590375"/>
            <a:ext cx="6017909"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US" sz="1200" b="0" i="0" u="none" strike="noStrike" cap="none" dirty="0">
                <a:solidFill>
                  <a:schemeClr val="dk1"/>
                </a:solidFill>
                <a:latin typeface="Avenir Next LT Pro" panose="020B0504020202020204" pitchFamily="34" charset="77"/>
                <a:ea typeface="Arial"/>
                <a:cs typeface="Arial"/>
                <a:sym typeface="Arial"/>
              </a:rPr>
              <a:t>Where Account Segmentation Feeds Other Areas </a:t>
            </a:r>
            <a:r>
              <a:rPr lang="en-US" sz="1200" b="0" i="1" u="none" strike="noStrike" cap="none" dirty="0">
                <a:solidFill>
                  <a:schemeClr val="dk1"/>
                </a:solidFill>
                <a:latin typeface="Avenir Next LT Pro" panose="020B0504020202020204" pitchFamily="34" charset="77"/>
                <a:ea typeface="Arial"/>
                <a:cs typeface="Arial"/>
                <a:sym typeface="Arial"/>
              </a:rPr>
              <a:t>– Illustrative</a:t>
            </a:r>
            <a:endParaRPr sz="1200" b="0" i="0" u="none" strike="noStrike" cap="none" dirty="0">
              <a:solidFill>
                <a:schemeClr val="dk1"/>
              </a:solidFill>
              <a:latin typeface="Avenir Next LT Pro" panose="020B0504020202020204" pitchFamily="34" charset="77"/>
              <a:ea typeface="Arial"/>
              <a:cs typeface="Arial"/>
              <a:sym typeface="Arial"/>
            </a:endParaRPr>
          </a:p>
        </p:txBody>
      </p:sp>
      <p:sp>
        <p:nvSpPr>
          <p:cNvPr id="2" name="Triangle 1">
            <a:extLst>
              <a:ext uri="{FF2B5EF4-FFF2-40B4-BE49-F238E27FC236}">
                <a16:creationId xmlns:a16="http://schemas.microsoft.com/office/drawing/2014/main" id="{6B1048EB-3EA2-4BE0-20C1-20A0F8AFB73C}"/>
              </a:ext>
            </a:extLst>
          </p:cNvPr>
          <p:cNvSpPr/>
          <p:nvPr/>
        </p:nvSpPr>
        <p:spPr>
          <a:xfrm rot="5400000">
            <a:off x="573233" y="995468"/>
            <a:ext cx="373621" cy="291363"/>
          </a:xfrm>
          <a:prstGeom prst="triangl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37"/>
        <p:cNvGrpSpPr/>
        <p:nvPr/>
      </p:nvGrpSpPr>
      <p:grpSpPr>
        <a:xfrm>
          <a:off x="0" y="0"/>
          <a:ext cx="0" cy="0"/>
          <a:chOff x="0" y="0"/>
          <a:chExt cx="0" cy="0"/>
        </a:xfrm>
      </p:grpSpPr>
      <p:sp>
        <p:nvSpPr>
          <p:cNvPr id="3" name="Rectangle 2">
            <a:extLst>
              <a:ext uri="{FF2B5EF4-FFF2-40B4-BE49-F238E27FC236}">
                <a16:creationId xmlns:a16="http://schemas.microsoft.com/office/drawing/2014/main" id="{C69718DA-D246-7EAB-E44F-76C229C47212}"/>
              </a:ext>
            </a:extLst>
          </p:cNvPr>
          <p:cNvSpPr/>
          <p:nvPr/>
        </p:nvSpPr>
        <p:spPr>
          <a:xfrm>
            <a:off x="614362" y="957287"/>
            <a:ext cx="11577638" cy="37362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8" name="Google Shape;1738;p48"/>
          <p:cNvSpPr/>
          <p:nvPr/>
        </p:nvSpPr>
        <p:spPr>
          <a:xfrm>
            <a:off x="4984909" y="1389652"/>
            <a:ext cx="7096049" cy="4959789"/>
          </a:xfrm>
          <a:prstGeom prst="roundRect">
            <a:avLst>
              <a:gd name="adj" fmla="val 1081"/>
            </a:avLst>
          </a:prstGeom>
          <a:solidFill>
            <a:srgbClr val="FFFFFF"/>
          </a:solidFill>
          <a:ln w="9525" cap="flat" cmpd="sng">
            <a:solidFill>
              <a:srgbClr val="E0E3E6"/>
            </a:solidFill>
            <a:prstDash val="solid"/>
            <a:round/>
            <a:headEnd type="none" w="sm" len="sm"/>
            <a:tailEnd type="none" w="sm" len="sm"/>
          </a:ln>
          <a:effectLst>
            <a:outerShdw blurRad="76200" dist="50800" dir="5400000" algn="tl" rotWithShape="0">
              <a:srgbClr val="4E4A48">
                <a:alpha val="3137"/>
              </a:srgbClr>
            </a:outerShdw>
          </a:effectLst>
        </p:spPr>
        <p:txBody>
          <a:bodyPr spcFirstLastPara="1" wrap="square" lIns="274300" tIns="91425" rIns="182875" bIns="0" anchor="t" anchorCtr="0">
            <a:noAutofit/>
          </a:bodyPr>
          <a:lstStyle/>
          <a:p>
            <a:pPr marL="0" marR="0" lvl="0" indent="0" algn="l" rtl="0">
              <a:lnSpc>
                <a:spcPct val="125000"/>
              </a:lnSpc>
              <a:spcBef>
                <a:spcPts val="0"/>
              </a:spcBef>
              <a:spcAft>
                <a:spcPts val="0"/>
              </a:spcAft>
              <a:buClr>
                <a:srgbClr val="000000"/>
              </a:buClr>
              <a:buSzPts val="1600"/>
              <a:buFont typeface="Arial"/>
              <a:buNone/>
            </a:pPr>
            <a:endParaRPr sz="1600" b="0" i="0" u="none" strike="noStrike" cap="none">
              <a:solidFill>
                <a:srgbClr val="4E4A48"/>
              </a:solidFill>
              <a:latin typeface="Arial"/>
              <a:ea typeface="Arial"/>
              <a:cs typeface="Arial"/>
              <a:sym typeface="Arial"/>
            </a:endParaRPr>
          </a:p>
        </p:txBody>
      </p:sp>
      <p:sp>
        <p:nvSpPr>
          <p:cNvPr id="1739" name="Google Shape;1739;p48"/>
          <p:cNvSpPr/>
          <p:nvPr/>
        </p:nvSpPr>
        <p:spPr>
          <a:xfrm>
            <a:off x="122351" y="1438973"/>
            <a:ext cx="4744678" cy="3076044"/>
          </a:xfrm>
          <a:prstGeom prst="roundRect">
            <a:avLst>
              <a:gd name="adj" fmla="val 2226"/>
            </a:avLst>
          </a:prstGeom>
          <a:solidFill>
            <a:srgbClr val="FFFFFF"/>
          </a:solidFill>
          <a:ln w="9525" cap="flat" cmpd="sng">
            <a:solidFill>
              <a:srgbClr val="E0E3E6"/>
            </a:solidFill>
            <a:prstDash val="solid"/>
            <a:round/>
            <a:headEnd type="none" w="sm" len="sm"/>
            <a:tailEnd type="none" w="sm" len="sm"/>
          </a:ln>
          <a:effectLst>
            <a:outerShdw blurRad="76200" dist="50800" dir="5400000" algn="tl" rotWithShape="0">
              <a:srgbClr val="4E4A48">
                <a:alpha val="3137"/>
              </a:srgbClr>
            </a:outerShdw>
          </a:effectLst>
        </p:spPr>
        <p:txBody>
          <a:bodyPr spcFirstLastPara="1" wrap="square" lIns="274300" tIns="91425" rIns="182875" bIns="0" anchor="t" anchorCtr="0">
            <a:noAutofit/>
          </a:bodyPr>
          <a:lstStyle/>
          <a:p>
            <a:pPr marL="0" marR="0" lvl="0" indent="0" algn="l" rtl="0">
              <a:lnSpc>
                <a:spcPct val="125000"/>
              </a:lnSpc>
              <a:spcBef>
                <a:spcPts val="0"/>
              </a:spcBef>
              <a:spcAft>
                <a:spcPts val="0"/>
              </a:spcAft>
              <a:buClr>
                <a:srgbClr val="D9A800"/>
              </a:buClr>
              <a:buSzPts val="1600"/>
              <a:buFont typeface="Arial"/>
              <a:buNone/>
            </a:pPr>
            <a:r>
              <a:rPr lang="en-US" sz="1600" b="1" i="0" u="none" strike="noStrike" cap="none" dirty="0">
                <a:solidFill>
                  <a:schemeClr val="accent2"/>
                </a:solidFill>
                <a:latin typeface="Avenir Next LT Pro" panose="020B0504020202020204" pitchFamily="34" charset="77"/>
                <a:ea typeface="Arial"/>
                <a:cs typeface="Arial"/>
                <a:sym typeface="Arial"/>
              </a:rPr>
              <a:t>Key Activities</a:t>
            </a:r>
            <a:br>
              <a:rPr lang="en-US" sz="1600" b="0" i="0" u="none" strike="noStrike" cap="none" dirty="0">
                <a:solidFill>
                  <a:srgbClr val="4E4A48"/>
                </a:solidFill>
                <a:latin typeface="Avenir Next LT Pro" panose="020B0504020202020204" pitchFamily="34" charset="77"/>
                <a:ea typeface="Arial"/>
                <a:cs typeface="Arial"/>
                <a:sym typeface="Arial"/>
              </a:rPr>
            </a:br>
            <a:r>
              <a:rPr lang="en-US" sz="1600" b="1" i="0" u="none" strike="noStrike" cap="none" dirty="0">
                <a:solidFill>
                  <a:srgbClr val="4E4A48"/>
                </a:solidFill>
                <a:latin typeface="Avenir Next LT Pro" panose="020B0504020202020204" pitchFamily="34" charset="77"/>
                <a:ea typeface="Arial"/>
                <a:cs typeface="Arial"/>
                <a:sym typeface="Arial"/>
              </a:rPr>
              <a:t>Enable the organization to use the output</a:t>
            </a:r>
            <a:endParaRPr sz="1600" b="0" i="0" u="none" strike="noStrike" cap="none" dirty="0">
              <a:solidFill>
                <a:srgbClr val="000000"/>
              </a:solidFill>
              <a:latin typeface="Avenir Next LT Pro" panose="020B0504020202020204" pitchFamily="34" charset="77"/>
              <a:ea typeface="Arial"/>
              <a:cs typeface="Arial"/>
              <a:sym typeface="Arial"/>
            </a:endParaRPr>
          </a:p>
          <a:p>
            <a:pPr marL="342900" marR="0" lvl="0" indent="-342900" algn="l" rtl="0">
              <a:lnSpc>
                <a:spcPct val="125000"/>
              </a:lnSpc>
              <a:spcBef>
                <a:spcPts val="0"/>
              </a:spcBef>
              <a:spcAft>
                <a:spcPts val="0"/>
              </a:spcAft>
              <a:buClr>
                <a:srgbClr val="4E4A48"/>
              </a:buClr>
              <a:buSzPts val="1250"/>
              <a:buFont typeface="Arial"/>
              <a:buAutoNum type="arabicPeriod"/>
            </a:pPr>
            <a:r>
              <a:rPr lang="en-US" sz="1200" b="0" i="0" u="none" strike="noStrike" cap="none" dirty="0">
                <a:solidFill>
                  <a:srgbClr val="4E4A48"/>
                </a:solidFill>
                <a:latin typeface="Avenir Next LT Pro" panose="020B0504020202020204" pitchFamily="34" charset="77"/>
                <a:ea typeface="Arial"/>
                <a:cs typeface="Arial"/>
                <a:sym typeface="Arial"/>
              </a:rPr>
              <a:t>Conduct a series of interactions with functional leaders reviewing the output of the work and how they can leverage</a:t>
            </a:r>
            <a:endParaRPr sz="1200" dirty="0">
              <a:latin typeface="Avenir Next LT Pro" panose="020B0504020202020204" pitchFamily="34" charset="77"/>
            </a:endParaRPr>
          </a:p>
          <a:p>
            <a:pPr marL="342900" marR="0" lvl="0" indent="-342900" algn="l" rtl="0">
              <a:lnSpc>
                <a:spcPct val="125000"/>
              </a:lnSpc>
              <a:spcBef>
                <a:spcPts val="0"/>
              </a:spcBef>
              <a:spcAft>
                <a:spcPts val="0"/>
              </a:spcAft>
              <a:buClr>
                <a:srgbClr val="4E4A48"/>
              </a:buClr>
              <a:buSzPts val="1250"/>
              <a:buFont typeface="Arial"/>
              <a:buAutoNum type="arabicPeriod"/>
            </a:pPr>
            <a:r>
              <a:rPr lang="en-US" sz="1200" b="0" i="0" u="none" strike="noStrike" cap="none" dirty="0">
                <a:solidFill>
                  <a:srgbClr val="4E4A48"/>
                </a:solidFill>
                <a:latin typeface="Avenir Next LT Pro" panose="020B0504020202020204" pitchFamily="34" charset="77"/>
                <a:ea typeface="Arial"/>
                <a:cs typeface="Arial"/>
                <a:sym typeface="Arial"/>
              </a:rPr>
              <a:t>Identify areas for quick wins and longer term opportunities from the analysis</a:t>
            </a:r>
            <a:endParaRPr sz="1200" dirty="0">
              <a:latin typeface="Avenir Next LT Pro" panose="020B0504020202020204" pitchFamily="34" charset="77"/>
            </a:endParaRPr>
          </a:p>
          <a:p>
            <a:pPr marL="342900" marR="0" lvl="0" indent="-342900" algn="l" rtl="0">
              <a:lnSpc>
                <a:spcPct val="125000"/>
              </a:lnSpc>
              <a:spcBef>
                <a:spcPts val="0"/>
              </a:spcBef>
              <a:spcAft>
                <a:spcPts val="0"/>
              </a:spcAft>
              <a:buClr>
                <a:srgbClr val="4E4A48"/>
              </a:buClr>
              <a:buSzPts val="1250"/>
              <a:buFont typeface="Arial"/>
              <a:buAutoNum type="arabicPeriod"/>
            </a:pPr>
            <a:r>
              <a:rPr lang="en-US" sz="1200" b="0" i="0" u="none" strike="noStrike" cap="none" dirty="0">
                <a:solidFill>
                  <a:srgbClr val="4E4A48"/>
                </a:solidFill>
                <a:latin typeface="Avenir Next LT Pro" panose="020B0504020202020204" pitchFamily="34" charset="77"/>
                <a:ea typeface="Arial"/>
                <a:cs typeface="Arial"/>
                <a:sym typeface="Arial"/>
              </a:rPr>
              <a:t>Provide broader communication, emphasizing the WIIFM (What’s in it for me) concept, on how each role will benefit from the output</a:t>
            </a:r>
            <a:endParaRPr sz="1200" b="0" i="0" u="none" strike="noStrike" cap="none" dirty="0">
              <a:solidFill>
                <a:srgbClr val="000000"/>
              </a:solidFill>
              <a:latin typeface="Avenir Next LT Pro" panose="020B0504020202020204" pitchFamily="34" charset="77"/>
              <a:ea typeface="Arial"/>
              <a:cs typeface="Arial"/>
              <a:sym typeface="Arial"/>
            </a:endParaRPr>
          </a:p>
          <a:p>
            <a:pPr marL="342900" marR="0" lvl="0" indent="-342900" algn="l" rtl="0">
              <a:lnSpc>
                <a:spcPct val="125000"/>
              </a:lnSpc>
              <a:spcBef>
                <a:spcPts val="0"/>
              </a:spcBef>
              <a:spcAft>
                <a:spcPts val="0"/>
              </a:spcAft>
              <a:buClr>
                <a:srgbClr val="000000"/>
              </a:buClr>
              <a:buSzPts val="1250"/>
              <a:buFont typeface="Arial"/>
              <a:buAutoNum type="arabicPeriod"/>
            </a:pPr>
            <a:r>
              <a:rPr lang="en-US" sz="1200" b="0" i="0" u="none" strike="noStrike" cap="none" dirty="0">
                <a:solidFill>
                  <a:srgbClr val="000000"/>
                </a:solidFill>
                <a:latin typeface="Avenir Next LT Pro" panose="020B0504020202020204" pitchFamily="34" charset="77"/>
                <a:ea typeface="Arial"/>
                <a:cs typeface="Arial"/>
                <a:sym typeface="Arial"/>
              </a:rPr>
              <a:t>Create a plan to review progress and how the work has been leveraged every 90 days</a:t>
            </a:r>
            <a:endParaRPr sz="1200" dirty="0">
              <a:latin typeface="Avenir Next LT Pro" panose="020B0504020202020204" pitchFamily="34" charset="77"/>
            </a:endParaRPr>
          </a:p>
        </p:txBody>
      </p:sp>
      <p:sp>
        <p:nvSpPr>
          <p:cNvPr id="1740" name="Google Shape;1740;p48"/>
          <p:cNvSpPr txBox="1"/>
          <p:nvPr/>
        </p:nvSpPr>
        <p:spPr>
          <a:xfrm>
            <a:off x="614362" y="516118"/>
            <a:ext cx="9711610" cy="66620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FFFF"/>
              </a:buClr>
              <a:buSzPts val="2400"/>
              <a:buFont typeface="Arial"/>
              <a:buNone/>
            </a:pPr>
            <a:r>
              <a:rPr lang="en-US" sz="2400" b="1" i="0" u="none" strike="noStrike" cap="none" dirty="0">
                <a:solidFill>
                  <a:schemeClr val="dk1"/>
                </a:solidFill>
                <a:latin typeface="Avenir Next LT Pro" panose="020B0504020202020204" pitchFamily="34" charset="77"/>
                <a:ea typeface="Arial"/>
                <a:cs typeface="Arial"/>
                <a:sym typeface="Arial"/>
              </a:rPr>
              <a:t>Organizational Enablement </a:t>
            </a:r>
            <a:endParaRPr dirty="0">
              <a:latin typeface="Avenir Next LT Pro" panose="020B0504020202020204" pitchFamily="34" charset="77"/>
            </a:endParaRPr>
          </a:p>
        </p:txBody>
      </p:sp>
      <p:sp>
        <p:nvSpPr>
          <p:cNvPr id="1741" name="Google Shape;1741;p48"/>
          <p:cNvSpPr txBox="1"/>
          <p:nvPr/>
        </p:nvSpPr>
        <p:spPr>
          <a:xfrm>
            <a:off x="926579" y="994454"/>
            <a:ext cx="11272372" cy="31908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D9A800"/>
              </a:buClr>
              <a:buSzPts val="1200"/>
              <a:buFont typeface="Arial"/>
              <a:buNone/>
            </a:pPr>
            <a:r>
              <a:rPr lang="en-US" sz="1600" b="1" i="0" u="none" strike="noStrike" cap="none" dirty="0">
                <a:latin typeface="Avenir Next LT Pro" panose="020B0504020202020204" pitchFamily="34" charset="77"/>
                <a:ea typeface="Arial"/>
                <a:cs typeface="Arial"/>
                <a:sym typeface="Arial"/>
              </a:rPr>
              <a:t>Educate and socialize the team on the output of the account segmentation project</a:t>
            </a:r>
            <a:endParaRPr sz="1600" b="1" i="0" u="none" strike="noStrike" cap="none" dirty="0">
              <a:latin typeface="Avenir Next LT Pro" panose="020B0504020202020204" pitchFamily="34" charset="77"/>
              <a:ea typeface="Arial"/>
              <a:cs typeface="Arial"/>
              <a:sym typeface="Arial"/>
            </a:endParaRPr>
          </a:p>
        </p:txBody>
      </p:sp>
      <p:sp>
        <p:nvSpPr>
          <p:cNvPr id="1742" name="Google Shape;1742;p48"/>
          <p:cNvSpPr txBox="1"/>
          <p:nvPr/>
        </p:nvSpPr>
        <p:spPr>
          <a:xfrm>
            <a:off x="4994631" y="5488287"/>
            <a:ext cx="70896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dirty="0">
                <a:solidFill>
                  <a:srgbClr val="4E4A48"/>
                </a:solidFill>
                <a:latin typeface="Avenir Next LT Pro" panose="020B0504020202020204" pitchFamily="34" charset="77"/>
                <a:ea typeface="Arial"/>
                <a:cs typeface="Arial"/>
                <a:sym typeface="Arial"/>
              </a:rPr>
              <a:t>Exit Criteria</a:t>
            </a:r>
            <a:r>
              <a:rPr lang="en-US" sz="1600" b="0" i="0" u="none" strike="noStrike" cap="none" dirty="0">
                <a:solidFill>
                  <a:srgbClr val="4E4A48"/>
                </a:solidFill>
                <a:latin typeface="Avenir Next LT Pro" panose="020B0504020202020204" pitchFamily="34" charset="77"/>
                <a:ea typeface="Arial"/>
                <a:cs typeface="Arial"/>
                <a:sym typeface="Arial"/>
              </a:rPr>
              <a:t>: </a:t>
            </a:r>
            <a:r>
              <a:rPr lang="en-US" sz="1200" b="0" i="0" u="none" strike="noStrike" cap="none" dirty="0">
                <a:solidFill>
                  <a:srgbClr val="4E4A48"/>
                </a:solidFill>
                <a:latin typeface="Avenir Next LT Pro" panose="020B0504020202020204" pitchFamily="34" charset="77"/>
                <a:ea typeface="Arial"/>
                <a:cs typeface="Arial"/>
                <a:sym typeface="Arial"/>
              </a:rPr>
              <a:t>All key stakeholders have been briefed on the output and have clarity on how this will benefit them and their teams</a:t>
            </a:r>
            <a:endParaRPr sz="1200" b="1" i="0" u="none" strike="noStrike" cap="none" dirty="0">
              <a:solidFill>
                <a:srgbClr val="4E4A48"/>
              </a:solidFill>
              <a:latin typeface="Avenir Next LT Pro" panose="020B0504020202020204" pitchFamily="34" charset="77"/>
              <a:ea typeface="Arial"/>
              <a:cs typeface="Arial"/>
              <a:sym typeface="Arial"/>
            </a:endParaRPr>
          </a:p>
        </p:txBody>
      </p:sp>
      <p:sp>
        <p:nvSpPr>
          <p:cNvPr id="1743" name="Google Shape;1743;p48"/>
          <p:cNvSpPr/>
          <p:nvPr/>
        </p:nvSpPr>
        <p:spPr>
          <a:xfrm>
            <a:off x="122351" y="4627134"/>
            <a:ext cx="4754400" cy="1722307"/>
          </a:xfrm>
          <a:prstGeom prst="roundRect">
            <a:avLst>
              <a:gd name="adj" fmla="val 2226"/>
            </a:avLst>
          </a:prstGeom>
          <a:solidFill>
            <a:srgbClr val="FFFFFF"/>
          </a:solidFill>
          <a:ln w="9525" cap="flat" cmpd="sng">
            <a:solidFill>
              <a:srgbClr val="E0E3E6"/>
            </a:solidFill>
            <a:prstDash val="solid"/>
            <a:round/>
            <a:headEnd type="none" w="sm" len="sm"/>
            <a:tailEnd type="none" w="sm" len="sm"/>
          </a:ln>
          <a:effectLst>
            <a:outerShdw blurRad="76200" dist="50800" dir="5400000" algn="tl" rotWithShape="0">
              <a:srgbClr val="4E4A48">
                <a:alpha val="3137"/>
              </a:srgbClr>
            </a:outerShdw>
          </a:effectLst>
        </p:spPr>
        <p:txBody>
          <a:bodyPr spcFirstLastPara="1" wrap="square" lIns="274300" tIns="91425" rIns="182875" bIns="0" anchor="t" anchorCtr="0">
            <a:noAutofit/>
          </a:bodyPr>
          <a:lstStyle/>
          <a:p>
            <a:pPr marL="0" marR="0" lvl="0" indent="0" algn="l" rtl="0">
              <a:lnSpc>
                <a:spcPct val="125000"/>
              </a:lnSpc>
              <a:spcBef>
                <a:spcPts val="0"/>
              </a:spcBef>
              <a:spcAft>
                <a:spcPts val="0"/>
              </a:spcAft>
              <a:buClr>
                <a:srgbClr val="4E4A48"/>
              </a:buClr>
              <a:buSzPts val="1800"/>
              <a:buFont typeface="Arial"/>
              <a:buNone/>
            </a:pPr>
            <a:r>
              <a:rPr lang="en-US" sz="1600" b="1" i="0" u="none" strike="noStrike" cap="none" dirty="0">
                <a:solidFill>
                  <a:srgbClr val="4E4A48"/>
                </a:solidFill>
                <a:latin typeface="Avenir Next LT Pro" panose="020B0504020202020204" pitchFamily="34" charset="77"/>
                <a:ea typeface="Arial"/>
                <a:cs typeface="Arial"/>
                <a:sym typeface="Arial"/>
              </a:rPr>
              <a:t>Roles &amp; Responsibilities</a:t>
            </a:r>
            <a:br>
              <a:rPr lang="en-US" sz="1200" b="0" i="0" u="none" strike="noStrike" cap="none" dirty="0">
                <a:solidFill>
                  <a:srgbClr val="FF0000"/>
                </a:solidFill>
                <a:latin typeface="Avenir Next LT Pro" panose="020B0504020202020204" pitchFamily="34" charset="77"/>
                <a:ea typeface="Arial"/>
                <a:cs typeface="Arial"/>
                <a:sym typeface="Arial"/>
              </a:rPr>
            </a:br>
            <a:r>
              <a:rPr lang="en-US" sz="1200" b="0" i="0" u="none" strike="noStrike" cap="none" dirty="0">
                <a:solidFill>
                  <a:srgbClr val="202124"/>
                </a:solidFill>
                <a:highlight>
                  <a:srgbClr val="FFFFFF"/>
                </a:highlight>
                <a:latin typeface="Avenir Next LT Pro" panose="020B0504020202020204" pitchFamily="34" charset="77"/>
                <a:ea typeface="Arial"/>
                <a:cs typeface="Arial"/>
                <a:sym typeface="Arial"/>
              </a:rPr>
              <a:t>Action: Project manager to propose roles and responsibilities for each stage of the project w/ assigned participants</a:t>
            </a:r>
            <a:endParaRPr sz="1200" b="0" i="0" u="none" strike="noStrike" cap="none" dirty="0">
              <a:solidFill>
                <a:srgbClr val="FF0000"/>
              </a:solidFill>
              <a:latin typeface="Avenir Next LT Pro" panose="020B0504020202020204" pitchFamily="34" charset="77"/>
              <a:ea typeface="Arial"/>
              <a:cs typeface="Arial"/>
              <a:sym typeface="Arial"/>
            </a:endParaRPr>
          </a:p>
          <a:p>
            <a:pPr marL="0" marR="0" lvl="0" indent="0" algn="l" rtl="0">
              <a:lnSpc>
                <a:spcPct val="125000"/>
              </a:lnSpc>
              <a:spcBef>
                <a:spcPts val="0"/>
              </a:spcBef>
              <a:spcAft>
                <a:spcPts val="0"/>
              </a:spcAft>
              <a:buClr>
                <a:srgbClr val="000000"/>
              </a:buClr>
              <a:buSzPts val="1600"/>
              <a:buFont typeface="Arial"/>
              <a:buNone/>
            </a:pPr>
            <a:endParaRPr sz="1800" b="0" i="0" u="none" strike="noStrike" cap="none" dirty="0">
              <a:solidFill>
                <a:srgbClr val="FF0000"/>
              </a:solidFill>
              <a:latin typeface="Arial"/>
              <a:ea typeface="Arial"/>
              <a:cs typeface="Arial"/>
              <a:sym typeface="Arial"/>
            </a:endParaRPr>
          </a:p>
        </p:txBody>
      </p:sp>
      <p:pic>
        <p:nvPicPr>
          <p:cNvPr id="1744" name="Google Shape;1744;p48"/>
          <p:cNvPicPr preferRelativeResize="0"/>
          <p:nvPr/>
        </p:nvPicPr>
        <p:blipFill rotWithShape="1">
          <a:blip r:embed="rId3">
            <a:alphaModFix/>
          </a:blip>
          <a:srcRect/>
          <a:stretch/>
        </p:blipFill>
        <p:spPr>
          <a:xfrm>
            <a:off x="5176832" y="2056395"/>
            <a:ext cx="6372225" cy="3133725"/>
          </a:xfrm>
          <a:prstGeom prst="rect">
            <a:avLst/>
          </a:prstGeom>
          <a:noFill/>
          <a:ln>
            <a:noFill/>
          </a:ln>
        </p:spPr>
      </p:pic>
      <p:sp>
        <p:nvSpPr>
          <p:cNvPr id="1745" name="Google Shape;1745;p48"/>
          <p:cNvSpPr txBox="1"/>
          <p:nvPr/>
        </p:nvSpPr>
        <p:spPr>
          <a:xfrm>
            <a:off x="5176832" y="1548666"/>
            <a:ext cx="6017909"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US" sz="1200" b="0" i="0" u="none" strike="noStrike" cap="none" dirty="0">
                <a:solidFill>
                  <a:schemeClr val="dk1"/>
                </a:solidFill>
                <a:latin typeface="Avenir Next LT Pro" panose="020B0504020202020204" pitchFamily="34" charset="77"/>
                <a:ea typeface="Arial"/>
                <a:cs typeface="Arial"/>
                <a:sym typeface="Arial"/>
              </a:rPr>
              <a:t>Communication Plan Template </a:t>
            </a:r>
            <a:r>
              <a:rPr lang="en-US" sz="1200" b="0" i="1" u="none" strike="noStrike" cap="none" dirty="0">
                <a:solidFill>
                  <a:schemeClr val="dk1"/>
                </a:solidFill>
                <a:latin typeface="Avenir Next LT Pro" panose="020B0504020202020204" pitchFamily="34" charset="77"/>
                <a:ea typeface="Arial"/>
                <a:cs typeface="Arial"/>
                <a:sym typeface="Arial"/>
              </a:rPr>
              <a:t>– Illustrative</a:t>
            </a:r>
            <a:endParaRPr sz="1200" b="0" i="0" u="none" strike="noStrike" cap="none" dirty="0">
              <a:solidFill>
                <a:schemeClr val="dk1"/>
              </a:solidFill>
              <a:latin typeface="Avenir Next LT Pro" panose="020B0504020202020204" pitchFamily="34" charset="77"/>
              <a:ea typeface="Arial"/>
              <a:cs typeface="Arial"/>
              <a:sym typeface="Arial"/>
            </a:endParaRPr>
          </a:p>
        </p:txBody>
      </p:sp>
      <p:sp>
        <p:nvSpPr>
          <p:cNvPr id="2" name="Triangle 1">
            <a:extLst>
              <a:ext uri="{FF2B5EF4-FFF2-40B4-BE49-F238E27FC236}">
                <a16:creationId xmlns:a16="http://schemas.microsoft.com/office/drawing/2014/main" id="{DCBB706A-6975-6E1A-315F-F818BA36713B}"/>
              </a:ext>
            </a:extLst>
          </p:cNvPr>
          <p:cNvSpPr/>
          <p:nvPr/>
        </p:nvSpPr>
        <p:spPr>
          <a:xfrm rot="5400000">
            <a:off x="573233" y="995468"/>
            <a:ext cx="373621" cy="291363"/>
          </a:xfrm>
          <a:prstGeom prst="triangl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0"/>
        <p:cNvGrpSpPr/>
        <p:nvPr/>
      </p:nvGrpSpPr>
      <p:grpSpPr>
        <a:xfrm>
          <a:off x="0" y="0"/>
          <a:ext cx="0" cy="0"/>
          <a:chOff x="0" y="0"/>
          <a:chExt cx="0" cy="0"/>
        </a:xfrm>
      </p:grpSpPr>
      <p:sp>
        <p:nvSpPr>
          <p:cNvPr id="1501" name="Google Shape;1501;p31"/>
          <p:cNvSpPr txBox="1">
            <a:spLocks noGrp="1"/>
          </p:cNvSpPr>
          <p:nvPr>
            <p:ph type="body" sz="quarter" idx="10"/>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1000"/>
              </a:spcBef>
              <a:spcAft>
                <a:spcPts val="0"/>
              </a:spcAft>
              <a:buClr>
                <a:schemeClr val="dk1"/>
              </a:buClr>
              <a:buSzPts val="1600"/>
              <a:buNone/>
            </a:pPr>
            <a:r>
              <a:rPr lang="en-US" dirty="0">
                <a:latin typeface="Avenir Next LT Pro" panose="020B0504020202020204" pitchFamily="34" charset="77"/>
                <a:ea typeface="Arial"/>
                <a:cs typeface="Arial"/>
                <a:sym typeface="Arial"/>
              </a:rPr>
              <a:t>Introduction &amp; Overview</a:t>
            </a:r>
            <a:endParaRPr dirty="0">
              <a:latin typeface="Avenir Next LT Pro" panose="020B0504020202020204" pitchFamily="34" charset="77"/>
            </a:endParaRPr>
          </a:p>
        </p:txBody>
      </p:sp>
      <p:sp>
        <p:nvSpPr>
          <p:cNvPr id="2" name="Text Placeholder 1">
            <a:extLst>
              <a:ext uri="{FF2B5EF4-FFF2-40B4-BE49-F238E27FC236}">
                <a16:creationId xmlns:a16="http://schemas.microsoft.com/office/drawing/2014/main" id="{81358E35-A7DB-FDF3-73EF-E4AB98FCD92D}"/>
              </a:ext>
            </a:extLst>
          </p:cNvPr>
          <p:cNvSpPr>
            <a:spLocks noGrp="1"/>
          </p:cNvSpPr>
          <p:nvPr>
            <p:ph type="body" sz="quarter" idx="11"/>
          </p:nvPr>
        </p:nvSpPr>
        <p:spPr/>
        <p:txBody>
          <a:bodyPr>
            <a:normAutofit fontScale="92500"/>
          </a:bodyPr>
          <a:lstStyle/>
          <a:p>
            <a:r>
              <a:rPr lang="en-US" dirty="0"/>
              <a:t>01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5"/>
        <p:cNvGrpSpPr/>
        <p:nvPr/>
      </p:nvGrpSpPr>
      <p:grpSpPr>
        <a:xfrm>
          <a:off x="0" y="0"/>
          <a:ext cx="0" cy="0"/>
          <a:chOff x="0" y="0"/>
          <a:chExt cx="0" cy="0"/>
        </a:xfrm>
      </p:grpSpPr>
      <p:sp>
        <p:nvSpPr>
          <p:cNvPr id="1506" name="Google Shape;1506;p32"/>
          <p:cNvSpPr txBox="1">
            <a:spLocks noGrp="1"/>
          </p:cNvSpPr>
          <p:nvPr>
            <p:ph type="title"/>
          </p:nvPr>
        </p:nvSpPr>
        <p:spPr>
          <a:xfrm>
            <a:off x="739995" y="35261"/>
            <a:ext cx="11042931" cy="109945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Arial"/>
              <a:buNone/>
            </a:pPr>
            <a:r>
              <a:rPr lang="en-US" dirty="0">
                <a:solidFill>
                  <a:schemeClr val="dk1"/>
                </a:solidFill>
                <a:latin typeface="Avenir Next LT Pro" panose="020B0504020202020204" pitchFamily="34" charset="77"/>
                <a:sym typeface="Arial"/>
              </a:rPr>
              <a:t>Account Segmentation Terms </a:t>
            </a:r>
            <a:r>
              <a:rPr lang="en-US" sz="2400" b="1" i="0" u="none" strike="noStrike" cap="none" dirty="0">
                <a:solidFill>
                  <a:schemeClr val="dk1"/>
                </a:solidFill>
                <a:latin typeface="Avenir Next LT Pro" panose="020B0504020202020204" pitchFamily="34" charset="77"/>
                <a:sym typeface="Arial"/>
              </a:rPr>
              <a:t>&amp; Definitions</a:t>
            </a:r>
            <a:endParaRPr dirty="0">
              <a:solidFill>
                <a:schemeClr val="dk1"/>
              </a:solidFill>
              <a:latin typeface="Avenir Next LT Pro" panose="020B0504020202020204" pitchFamily="34" charset="77"/>
              <a:sym typeface="Arial"/>
            </a:endParaRPr>
          </a:p>
        </p:txBody>
      </p:sp>
      <p:graphicFrame>
        <p:nvGraphicFramePr>
          <p:cNvPr id="1507" name="Google Shape;1507;p32"/>
          <p:cNvGraphicFramePr/>
          <p:nvPr>
            <p:extLst>
              <p:ext uri="{D42A27DB-BD31-4B8C-83A1-F6EECF244321}">
                <p14:modId xmlns:p14="http://schemas.microsoft.com/office/powerpoint/2010/main" val="124284207"/>
              </p:ext>
            </p:extLst>
          </p:nvPr>
        </p:nvGraphicFramePr>
        <p:xfrm>
          <a:off x="875436" y="1358855"/>
          <a:ext cx="10585625" cy="4914155"/>
        </p:xfrm>
        <a:graphic>
          <a:graphicData uri="http://schemas.openxmlformats.org/drawingml/2006/table">
            <a:tbl>
              <a:tblPr firstRow="1" bandRow="1">
                <a:tableStyleId>{5940675A-B579-460E-94D1-54222C63F5DA}</a:tableStyleId>
              </a:tblPr>
              <a:tblGrid>
                <a:gridCol w="2330675">
                  <a:extLst>
                    <a:ext uri="{9D8B030D-6E8A-4147-A177-3AD203B41FA5}">
                      <a16:colId xmlns:a16="http://schemas.microsoft.com/office/drawing/2014/main" val="20000"/>
                    </a:ext>
                  </a:extLst>
                </a:gridCol>
                <a:gridCol w="8254950">
                  <a:extLst>
                    <a:ext uri="{9D8B030D-6E8A-4147-A177-3AD203B41FA5}">
                      <a16:colId xmlns:a16="http://schemas.microsoft.com/office/drawing/2014/main" val="20001"/>
                    </a:ext>
                  </a:extLst>
                </a:gridCol>
              </a:tblGrid>
              <a:tr h="433525">
                <a:tc>
                  <a:txBody>
                    <a:bodyPr/>
                    <a:lstStyle/>
                    <a:p>
                      <a:pPr marL="0" marR="0" lvl="0" indent="0" algn="l" rtl="0">
                        <a:spcBef>
                          <a:spcPts val="0"/>
                        </a:spcBef>
                        <a:spcAft>
                          <a:spcPts val="0"/>
                        </a:spcAft>
                        <a:buNone/>
                      </a:pPr>
                      <a:r>
                        <a:rPr lang="en-US" sz="1600" b="1" dirty="0">
                          <a:sym typeface="Arial"/>
                        </a:rPr>
                        <a:t>Term</a:t>
                      </a:r>
                      <a:endParaRPr b="1" dirty="0"/>
                    </a:p>
                  </a:txBody>
                  <a:tcPr marL="91450" marR="91450" marT="45725" marB="45725" anchor="ctr">
                    <a:solidFill>
                      <a:schemeClr val="accent3"/>
                    </a:solidFill>
                  </a:tcPr>
                </a:tc>
                <a:tc>
                  <a:txBody>
                    <a:bodyPr/>
                    <a:lstStyle/>
                    <a:p>
                      <a:pPr marL="0" marR="0" lvl="0" indent="0" algn="l" rtl="0">
                        <a:spcBef>
                          <a:spcPts val="0"/>
                        </a:spcBef>
                        <a:spcAft>
                          <a:spcPts val="0"/>
                        </a:spcAft>
                        <a:buNone/>
                      </a:pPr>
                      <a:r>
                        <a:rPr lang="en-US" sz="1600" b="1" dirty="0">
                          <a:sym typeface="Arial"/>
                        </a:rPr>
                        <a:t>Definition</a:t>
                      </a:r>
                      <a:endParaRPr b="1" dirty="0"/>
                    </a:p>
                  </a:txBody>
                  <a:tcPr marL="91450" marR="91450" marT="45725" marB="45725" anchor="ctr">
                    <a:solidFill>
                      <a:schemeClr val="accent3"/>
                    </a:solidFill>
                  </a:tcPr>
                </a:tc>
                <a:extLst>
                  <a:ext uri="{0D108BD9-81ED-4DB2-BD59-A6C34878D82A}">
                    <a16:rowId xmlns:a16="http://schemas.microsoft.com/office/drawing/2014/main" val="10000"/>
                  </a:ext>
                </a:extLst>
              </a:tr>
              <a:tr h="433525">
                <a:tc>
                  <a:txBody>
                    <a:bodyPr/>
                    <a:lstStyle/>
                    <a:p>
                      <a:pPr marL="0" marR="0" lvl="0" indent="0" algn="l" rtl="0">
                        <a:spcBef>
                          <a:spcPts val="0"/>
                        </a:spcBef>
                        <a:spcAft>
                          <a:spcPts val="0"/>
                        </a:spcAft>
                        <a:buNone/>
                      </a:pPr>
                      <a:r>
                        <a:rPr lang="en-US" sz="1200" dirty="0">
                          <a:sym typeface="Arial"/>
                        </a:rPr>
                        <a:t>Ideal Company Profile (ICP)</a:t>
                      </a:r>
                      <a:endParaRPr dirty="0"/>
                    </a:p>
                  </a:txBody>
                  <a:tcPr marL="91450" marR="91450" marT="45725" marB="45725" anchor="ctr">
                    <a:solidFill>
                      <a:schemeClr val="accent4"/>
                    </a:solidFill>
                  </a:tcPr>
                </a:tc>
                <a:tc>
                  <a:txBody>
                    <a:bodyPr/>
                    <a:lstStyle/>
                    <a:p>
                      <a:pPr marL="0" marR="0" lvl="0" indent="0" algn="l" rtl="0">
                        <a:spcBef>
                          <a:spcPts val="0"/>
                        </a:spcBef>
                        <a:spcAft>
                          <a:spcPts val="0"/>
                        </a:spcAft>
                        <a:buNone/>
                      </a:pPr>
                      <a:r>
                        <a:rPr lang="en-US" sz="1200" dirty="0">
                          <a:sym typeface="Arial"/>
                        </a:rPr>
                        <a:t>Often referred to as an ICP, this is a representation of what an “ideal” customer or prospect looks like, made up of various propensity-to-buy factors, to support sales planning and resource allocation efforts.</a:t>
                      </a:r>
                      <a:endParaRPr dirty="0"/>
                    </a:p>
                  </a:txBody>
                  <a:tcPr marL="91450" marR="91450" marT="45725" marB="45725" anchor="ctr"/>
                </a:tc>
                <a:extLst>
                  <a:ext uri="{0D108BD9-81ED-4DB2-BD59-A6C34878D82A}">
                    <a16:rowId xmlns:a16="http://schemas.microsoft.com/office/drawing/2014/main" val="10001"/>
                  </a:ext>
                </a:extLst>
              </a:tr>
              <a:tr h="433525">
                <a:tc>
                  <a:txBody>
                    <a:bodyPr/>
                    <a:lstStyle/>
                    <a:p>
                      <a:pPr marL="0" marR="0" lvl="0" indent="0" algn="l" rtl="0">
                        <a:spcBef>
                          <a:spcPts val="0"/>
                        </a:spcBef>
                        <a:spcAft>
                          <a:spcPts val="0"/>
                        </a:spcAft>
                        <a:buNone/>
                      </a:pPr>
                      <a:r>
                        <a:rPr lang="en-US" sz="1200" dirty="0">
                          <a:sym typeface="Arial"/>
                        </a:rPr>
                        <a:t>Propensity-to-Buy Factors</a:t>
                      </a:r>
                      <a:endParaRPr dirty="0"/>
                    </a:p>
                  </a:txBody>
                  <a:tcPr marL="91450" marR="91450" marT="45725" marB="45725" anchor="ctr">
                    <a:solidFill>
                      <a:schemeClr val="accent4"/>
                    </a:solidFill>
                  </a:tcPr>
                </a:tc>
                <a:tc>
                  <a:txBody>
                    <a:bodyPr/>
                    <a:lstStyle/>
                    <a:p>
                      <a:pPr marL="0" marR="0" lvl="0" indent="0" algn="l" rtl="0">
                        <a:spcBef>
                          <a:spcPts val="0"/>
                        </a:spcBef>
                        <a:spcAft>
                          <a:spcPts val="0"/>
                        </a:spcAft>
                        <a:buNone/>
                      </a:pPr>
                      <a:r>
                        <a:rPr lang="en-US" sz="1200">
                          <a:sym typeface="Arial"/>
                        </a:rPr>
                        <a:t>A factor – either firmographic or nurture – that is an indicator of an ideal customer or prospect. These factors are weighted based on their relevance and importance in the ideal company profile.</a:t>
                      </a:r>
                      <a:endParaRPr/>
                    </a:p>
                  </a:txBody>
                  <a:tcPr marL="91450" marR="91450" marT="45725" marB="45725" anchor="ctr"/>
                </a:tc>
                <a:extLst>
                  <a:ext uri="{0D108BD9-81ED-4DB2-BD59-A6C34878D82A}">
                    <a16:rowId xmlns:a16="http://schemas.microsoft.com/office/drawing/2014/main" val="10002"/>
                  </a:ext>
                </a:extLst>
              </a:tr>
              <a:tr h="768875">
                <a:tc>
                  <a:txBody>
                    <a:bodyPr/>
                    <a:lstStyle/>
                    <a:p>
                      <a:pPr marL="0" marR="0" lvl="0" indent="0" algn="l" rtl="0">
                        <a:spcBef>
                          <a:spcPts val="0"/>
                        </a:spcBef>
                        <a:spcAft>
                          <a:spcPts val="0"/>
                        </a:spcAft>
                        <a:buNone/>
                      </a:pPr>
                      <a:r>
                        <a:rPr lang="en-US" sz="1200" dirty="0">
                          <a:sym typeface="Arial"/>
                        </a:rPr>
                        <a:t>Firmographic Factors</a:t>
                      </a:r>
                      <a:endParaRPr dirty="0"/>
                    </a:p>
                  </a:txBody>
                  <a:tcPr marL="91450" marR="91450" marT="45725" marB="45725" anchor="ctr">
                    <a:solidFill>
                      <a:schemeClr val="accent4"/>
                    </a:solidFill>
                  </a:tcPr>
                </a:tc>
                <a:tc>
                  <a:txBody>
                    <a:bodyPr/>
                    <a:lstStyle/>
                    <a:p>
                      <a:pPr marL="0" marR="0" lvl="0" indent="0" algn="l" rtl="0">
                        <a:spcBef>
                          <a:spcPts val="0"/>
                        </a:spcBef>
                        <a:spcAft>
                          <a:spcPts val="0"/>
                        </a:spcAft>
                        <a:buNone/>
                      </a:pPr>
                      <a:r>
                        <a:rPr lang="en-US" sz="1200" dirty="0">
                          <a:sym typeface="Arial"/>
                        </a:rPr>
                        <a:t>Factors that are data-based and/or objective in nature. This means that the information for the factor can be identified without ever having an interaction with the company and can be incorporated into the Ideal Company Profile effort. Examples of firmographic factors are: a company’s industry, their revenue size, the number of employees they have, their geographic location, etc.</a:t>
                      </a:r>
                      <a:endParaRPr dirty="0"/>
                    </a:p>
                  </a:txBody>
                  <a:tcPr marL="91450" marR="91450" marT="45725" marB="45725" anchor="ctr"/>
                </a:tc>
                <a:extLst>
                  <a:ext uri="{0D108BD9-81ED-4DB2-BD59-A6C34878D82A}">
                    <a16:rowId xmlns:a16="http://schemas.microsoft.com/office/drawing/2014/main" val="10003"/>
                  </a:ext>
                </a:extLst>
              </a:tr>
              <a:tr h="433525">
                <a:tc>
                  <a:txBody>
                    <a:bodyPr/>
                    <a:lstStyle/>
                    <a:p>
                      <a:pPr marL="0" marR="0" lvl="0" indent="0" algn="l" rtl="0">
                        <a:spcBef>
                          <a:spcPts val="0"/>
                        </a:spcBef>
                        <a:spcAft>
                          <a:spcPts val="0"/>
                        </a:spcAft>
                        <a:buNone/>
                      </a:pPr>
                      <a:r>
                        <a:rPr lang="en-US" sz="1200">
                          <a:sym typeface="Arial"/>
                        </a:rPr>
                        <a:t>Nurture Factors</a:t>
                      </a:r>
                      <a:endParaRPr/>
                    </a:p>
                  </a:txBody>
                  <a:tcPr marL="91450" marR="91450" marT="45725" marB="45725" anchor="ctr">
                    <a:solidFill>
                      <a:schemeClr val="accent4"/>
                    </a:solidFill>
                  </a:tcPr>
                </a:tc>
                <a:tc>
                  <a:txBody>
                    <a:bodyPr/>
                    <a:lstStyle/>
                    <a:p>
                      <a:pPr marL="0" marR="0" lvl="0" indent="0" algn="l" rtl="0">
                        <a:spcBef>
                          <a:spcPts val="0"/>
                        </a:spcBef>
                        <a:spcAft>
                          <a:spcPts val="0"/>
                        </a:spcAft>
                        <a:buNone/>
                      </a:pPr>
                      <a:r>
                        <a:rPr lang="en-US" sz="1200" dirty="0">
                          <a:sym typeface="Arial"/>
                        </a:rPr>
                        <a:t>Factors that are qualitative in nature. This means that the information for the factor must be obtained by having an interaction – or series of interactions – with the customer and prospect. Once those interactions are conducted, information can be “inputted” into the ICP and scored accordingly. Examples of nurture factors are: the strength of the relationship, the number of stakeholders involved in the decision-making process, their experience using similar solutions before, etc.</a:t>
                      </a:r>
                      <a:endParaRPr dirty="0"/>
                    </a:p>
                  </a:txBody>
                  <a:tcPr marL="91450" marR="91450" marT="45725" marB="45725" anchor="ctr"/>
                </a:tc>
                <a:extLst>
                  <a:ext uri="{0D108BD9-81ED-4DB2-BD59-A6C34878D82A}">
                    <a16:rowId xmlns:a16="http://schemas.microsoft.com/office/drawing/2014/main" val="10004"/>
                  </a:ext>
                </a:extLst>
              </a:tr>
              <a:tr h="433525">
                <a:tc>
                  <a:txBody>
                    <a:bodyPr/>
                    <a:lstStyle/>
                    <a:p>
                      <a:pPr marL="0" marR="0" lvl="0" indent="0" algn="l" rtl="0">
                        <a:spcBef>
                          <a:spcPts val="0"/>
                        </a:spcBef>
                        <a:spcAft>
                          <a:spcPts val="0"/>
                        </a:spcAft>
                        <a:buNone/>
                      </a:pPr>
                      <a:r>
                        <a:rPr lang="en-US" sz="1200">
                          <a:sym typeface="Arial"/>
                        </a:rPr>
                        <a:t>Account Score</a:t>
                      </a:r>
                      <a:endParaRPr/>
                    </a:p>
                  </a:txBody>
                  <a:tcPr marL="91450" marR="91450" marT="45725" marB="45725" anchor="ctr">
                    <a:solidFill>
                      <a:schemeClr val="accent4"/>
                    </a:solidFill>
                  </a:tcPr>
                </a:tc>
                <a:tc>
                  <a:txBody>
                    <a:bodyPr/>
                    <a:lstStyle/>
                    <a:p>
                      <a:pPr marL="0" marR="0" lvl="0" indent="0" algn="l" rtl="0">
                        <a:spcBef>
                          <a:spcPts val="0"/>
                        </a:spcBef>
                        <a:spcAft>
                          <a:spcPts val="0"/>
                        </a:spcAft>
                        <a:buNone/>
                      </a:pPr>
                      <a:r>
                        <a:rPr lang="en-US" sz="1200">
                          <a:sym typeface="Arial"/>
                        </a:rPr>
                        <a:t>An Account Score is the numeric representation of the ICP. Usually scored out of 100 points, it is the aggregate score that company receives based on their relation to the propensity-to-buy factors. See slides 16 and 17 for more detail.</a:t>
                      </a:r>
                      <a:endParaRPr/>
                    </a:p>
                  </a:txBody>
                  <a:tcPr marL="91450" marR="91450" marT="45725" marB="45725" anchor="ctr"/>
                </a:tc>
                <a:extLst>
                  <a:ext uri="{0D108BD9-81ED-4DB2-BD59-A6C34878D82A}">
                    <a16:rowId xmlns:a16="http://schemas.microsoft.com/office/drawing/2014/main" val="10005"/>
                  </a:ext>
                </a:extLst>
              </a:tr>
              <a:tr h="433525">
                <a:tc>
                  <a:txBody>
                    <a:bodyPr/>
                    <a:lstStyle/>
                    <a:p>
                      <a:pPr marL="0" marR="0" lvl="0" indent="0" algn="l" rtl="0">
                        <a:spcBef>
                          <a:spcPts val="0"/>
                        </a:spcBef>
                        <a:spcAft>
                          <a:spcPts val="0"/>
                        </a:spcAft>
                        <a:buNone/>
                      </a:pPr>
                      <a:r>
                        <a:rPr lang="en-US" sz="1200">
                          <a:sym typeface="Arial"/>
                        </a:rPr>
                        <a:t>Potential Spend</a:t>
                      </a:r>
                      <a:endParaRPr/>
                    </a:p>
                  </a:txBody>
                  <a:tcPr marL="91450" marR="91450" marT="45725" marB="45725" anchor="ctr">
                    <a:solidFill>
                      <a:schemeClr val="accent4"/>
                    </a:solidFill>
                  </a:tcPr>
                </a:tc>
                <a:tc>
                  <a:txBody>
                    <a:bodyPr/>
                    <a:lstStyle/>
                    <a:p>
                      <a:pPr marL="0" marR="0" lvl="0" indent="0" algn="l" rtl="0">
                        <a:spcBef>
                          <a:spcPts val="0"/>
                        </a:spcBef>
                        <a:spcAft>
                          <a:spcPts val="0"/>
                        </a:spcAft>
                        <a:buNone/>
                      </a:pPr>
                      <a:r>
                        <a:rPr lang="en-US" sz="1200">
                          <a:sym typeface="Arial"/>
                        </a:rPr>
                        <a:t>Potential Spend is the quantified amount of money that a customer or prospect can spend on your company’s solutions over a given period of time (usually 1 year). Calculated using different techniques, potential spend is an indication of what the total wallet share you can capture from an account is.</a:t>
                      </a:r>
                      <a:endParaRPr/>
                    </a:p>
                  </a:txBody>
                  <a:tcPr marL="91450" marR="91450" marT="45725" marB="45725" anchor="ctr"/>
                </a:tc>
                <a:extLst>
                  <a:ext uri="{0D108BD9-81ED-4DB2-BD59-A6C34878D82A}">
                    <a16:rowId xmlns:a16="http://schemas.microsoft.com/office/drawing/2014/main" val="10006"/>
                  </a:ext>
                </a:extLst>
              </a:tr>
              <a:tr h="433525">
                <a:tc>
                  <a:txBody>
                    <a:bodyPr/>
                    <a:lstStyle/>
                    <a:p>
                      <a:pPr marL="0" marR="0" lvl="0" indent="0" algn="l" rtl="0">
                        <a:spcBef>
                          <a:spcPts val="0"/>
                        </a:spcBef>
                        <a:spcAft>
                          <a:spcPts val="0"/>
                        </a:spcAft>
                        <a:buNone/>
                      </a:pPr>
                      <a:r>
                        <a:rPr lang="en-US" sz="1200" dirty="0">
                          <a:sym typeface="Arial"/>
                        </a:rPr>
                        <a:t>ROAD Model</a:t>
                      </a:r>
                      <a:endParaRPr dirty="0"/>
                    </a:p>
                  </a:txBody>
                  <a:tcPr marL="91450" marR="91450" marT="45725" marB="45725" anchor="ctr">
                    <a:solidFill>
                      <a:schemeClr val="accent4"/>
                    </a:solidFill>
                  </a:tcPr>
                </a:tc>
                <a:tc>
                  <a:txBody>
                    <a:bodyPr/>
                    <a:lstStyle/>
                    <a:p>
                      <a:pPr marL="0" marR="0" lvl="0" indent="0" algn="l" rtl="0">
                        <a:spcBef>
                          <a:spcPts val="0"/>
                        </a:spcBef>
                        <a:spcAft>
                          <a:spcPts val="0"/>
                        </a:spcAft>
                        <a:buNone/>
                      </a:pPr>
                      <a:r>
                        <a:rPr lang="en-US" sz="1200" dirty="0">
                          <a:sym typeface="Arial"/>
                        </a:rPr>
                        <a:t>ROAD Model is framework that is used to determine what the optimal account assignment and motion is for a given account. It is a 2x2 model – where one axis a company’s account score and the other is their potential spend – and it is segmented into 4 quadrants, each where a different motion is recommended based on those two figures. </a:t>
                      </a:r>
                      <a:endParaRPr dirty="0"/>
                    </a:p>
                  </a:txBody>
                  <a:tcPr marL="91450" marR="91450" marT="45725" marB="45725" anchor="ctr"/>
                </a:tc>
                <a:extLst>
                  <a:ext uri="{0D108BD9-81ED-4DB2-BD59-A6C34878D82A}">
                    <a16:rowId xmlns:a16="http://schemas.microsoft.com/office/drawing/2014/main" val="10007"/>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1"/>
        <p:cNvGrpSpPr/>
        <p:nvPr/>
      </p:nvGrpSpPr>
      <p:grpSpPr>
        <a:xfrm>
          <a:off x="0" y="0"/>
          <a:ext cx="0" cy="0"/>
          <a:chOff x="0" y="0"/>
          <a:chExt cx="0" cy="0"/>
        </a:xfrm>
      </p:grpSpPr>
      <p:sp>
        <p:nvSpPr>
          <p:cNvPr id="1512" name="Google Shape;1512;p33"/>
          <p:cNvSpPr txBox="1">
            <a:spLocks noGrp="1"/>
          </p:cNvSpPr>
          <p:nvPr>
            <p:ph type="title"/>
          </p:nvPr>
        </p:nvSpPr>
        <p:spPr>
          <a:xfrm>
            <a:off x="660460" y="14631"/>
            <a:ext cx="11042931" cy="109945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Arial"/>
              <a:buNone/>
            </a:pPr>
            <a:r>
              <a:rPr lang="en-US" sz="2400" b="1" i="0" u="none" strike="noStrike" cap="none" dirty="0">
                <a:solidFill>
                  <a:schemeClr val="dk1"/>
                </a:solidFill>
                <a:latin typeface="Avenir Next LT Pro" panose="020B0504020202020204" pitchFamily="34" charset="77"/>
                <a:sym typeface="Arial"/>
              </a:rPr>
              <a:t>Typical Consulting Timeline for Completing an Account Segmentation Project**</a:t>
            </a:r>
            <a:endParaRPr sz="1200" dirty="0">
              <a:solidFill>
                <a:schemeClr val="dk1"/>
              </a:solidFill>
              <a:latin typeface="Avenir Next LT Pro" panose="020B0504020202020204" pitchFamily="34" charset="77"/>
              <a:sym typeface="Arial"/>
            </a:endParaRPr>
          </a:p>
        </p:txBody>
      </p:sp>
      <p:sp>
        <p:nvSpPr>
          <p:cNvPr id="1513" name="Google Shape;1513;p33"/>
          <p:cNvSpPr txBox="1"/>
          <p:nvPr/>
        </p:nvSpPr>
        <p:spPr>
          <a:xfrm>
            <a:off x="488609" y="5967695"/>
            <a:ext cx="11186100"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dirty="0">
                <a:solidFill>
                  <a:schemeClr val="dk1"/>
                </a:solidFill>
              </a:rPr>
              <a:t>**</a:t>
            </a:r>
            <a:r>
              <a:rPr lang="en-US" sz="1000" i="1" dirty="0">
                <a:solidFill>
                  <a:schemeClr val="dk1"/>
                </a:solidFill>
              </a:rPr>
              <a:t>For many companies, simply compiling and cleaning data can consume weeks or even months.  </a:t>
            </a:r>
            <a:r>
              <a:rPr lang="en-US" sz="1000" dirty="0">
                <a:solidFill>
                  <a:schemeClr val="dk1"/>
                </a:solidFill>
              </a:rPr>
              <a:t>Adjust timeline based on this reality and  </a:t>
            </a:r>
            <a:r>
              <a:rPr lang="en-US" sz="1000" b="0" i="1" u="none" strike="noStrike" cap="none" dirty="0">
                <a:solidFill>
                  <a:schemeClr val="dk1"/>
                </a:solidFill>
                <a:latin typeface="Arial"/>
                <a:ea typeface="Arial"/>
                <a:cs typeface="Arial"/>
                <a:sym typeface="Arial"/>
              </a:rPr>
              <a:t>for </a:t>
            </a:r>
            <a:r>
              <a:rPr lang="en-US" sz="1000" i="1" dirty="0">
                <a:solidFill>
                  <a:schemeClr val="dk1"/>
                </a:solidFill>
              </a:rPr>
              <a:t>your</a:t>
            </a:r>
            <a:r>
              <a:rPr lang="en-US" sz="1000" b="0" i="1" u="none" strike="noStrike" cap="none" dirty="0">
                <a:solidFill>
                  <a:schemeClr val="dk1"/>
                </a:solidFill>
                <a:latin typeface="Arial"/>
                <a:ea typeface="Arial"/>
                <a:cs typeface="Arial"/>
                <a:sym typeface="Arial"/>
              </a:rPr>
              <a:t> company’s maturity, complexity and customer base</a:t>
            </a:r>
            <a:r>
              <a:rPr lang="en-US" sz="1000" i="1" dirty="0">
                <a:solidFill>
                  <a:schemeClr val="dk1"/>
                </a:solidFill>
              </a:rPr>
              <a:t>; </a:t>
            </a:r>
            <a:r>
              <a:rPr lang="en-US" sz="1000" b="0" i="1" u="none" strike="noStrike" cap="none" dirty="0">
                <a:solidFill>
                  <a:schemeClr val="dk1"/>
                </a:solidFill>
                <a:latin typeface="Arial"/>
                <a:ea typeface="Arial"/>
                <a:cs typeface="Arial"/>
                <a:sym typeface="Arial"/>
              </a:rPr>
              <a:t>and for the exp</a:t>
            </a:r>
            <a:r>
              <a:rPr lang="en-US" sz="1000" i="1" dirty="0">
                <a:solidFill>
                  <a:schemeClr val="dk1"/>
                </a:solidFill>
              </a:rPr>
              <a:t>erience and bandwidth of your people executing the project.  </a:t>
            </a:r>
            <a:endParaRPr sz="1000" b="0" i="0" u="none" strike="noStrike" cap="none" dirty="0">
              <a:solidFill>
                <a:schemeClr val="dk1"/>
              </a:solidFill>
              <a:latin typeface="Arial"/>
              <a:ea typeface="Arial"/>
              <a:cs typeface="Arial"/>
              <a:sym typeface="Arial"/>
            </a:endParaRPr>
          </a:p>
        </p:txBody>
      </p:sp>
      <p:graphicFrame>
        <p:nvGraphicFramePr>
          <p:cNvPr id="1514" name="Google Shape;1514;p33"/>
          <p:cNvGraphicFramePr/>
          <p:nvPr>
            <p:extLst>
              <p:ext uri="{D42A27DB-BD31-4B8C-83A1-F6EECF244321}">
                <p14:modId xmlns:p14="http://schemas.microsoft.com/office/powerpoint/2010/main" val="273774390"/>
              </p:ext>
            </p:extLst>
          </p:nvPr>
        </p:nvGraphicFramePr>
        <p:xfrm>
          <a:off x="3078541" y="1131009"/>
          <a:ext cx="8624850" cy="4787385"/>
        </p:xfrm>
        <a:graphic>
          <a:graphicData uri="http://schemas.openxmlformats.org/drawingml/2006/table">
            <a:tbl>
              <a:tblPr firstRow="1" bandRow="1">
                <a:noFill/>
                <a:tableStyleId>{F7F06C91-682C-4FC0-8D3D-84AE66AF42CC}</a:tableStyleId>
              </a:tblPr>
              <a:tblGrid>
                <a:gridCol w="333375">
                  <a:extLst>
                    <a:ext uri="{9D8B030D-6E8A-4147-A177-3AD203B41FA5}">
                      <a16:colId xmlns:a16="http://schemas.microsoft.com/office/drawing/2014/main" val="20000"/>
                    </a:ext>
                  </a:extLst>
                </a:gridCol>
                <a:gridCol w="3070225">
                  <a:extLst>
                    <a:ext uri="{9D8B030D-6E8A-4147-A177-3AD203B41FA5}">
                      <a16:colId xmlns:a16="http://schemas.microsoft.com/office/drawing/2014/main" val="20001"/>
                    </a:ext>
                  </a:extLst>
                </a:gridCol>
                <a:gridCol w="522125">
                  <a:extLst>
                    <a:ext uri="{9D8B030D-6E8A-4147-A177-3AD203B41FA5}">
                      <a16:colId xmlns:a16="http://schemas.microsoft.com/office/drawing/2014/main" val="20002"/>
                    </a:ext>
                  </a:extLst>
                </a:gridCol>
                <a:gridCol w="522125">
                  <a:extLst>
                    <a:ext uri="{9D8B030D-6E8A-4147-A177-3AD203B41FA5}">
                      <a16:colId xmlns:a16="http://schemas.microsoft.com/office/drawing/2014/main" val="20003"/>
                    </a:ext>
                  </a:extLst>
                </a:gridCol>
                <a:gridCol w="522125">
                  <a:extLst>
                    <a:ext uri="{9D8B030D-6E8A-4147-A177-3AD203B41FA5}">
                      <a16:colId xmlns:a16="http://schemas.microsoft.com/office/drawing/2014/main" val="20004"/>
                    </a:ext>
                  </a:extLst>
                </a:gridCol>
                <a:gridCol w="522125">
                  <a:extLst>
                    <a:ext uri="{9D8B030D-6E8A-4147-A177-3AD203B41FA5}">
                      <a16:colId xmlns:a16="http://schemas.microsoft.com/office/drawing/2014/main" val="20005"/>
                    </a:ext>
                  </a:extLst>
                </a:gridCol>
                <a:gridCol w="522125">
                  <a:extLst>
                    <a:ext uri="{9D8B030D-6E8A-4147-A177-3AD203B41FA5}">
                      <a16:colId xmlns:a16="http://schemas.microsoft.com/office/drawing/2014/main" val="20006"/>
                    </a:ext>
                  </a:extLst>
                </a:gridCol>
                <a:gridCol w="522125">
                  <a:extLst>
                    <a:ext uri="{9D8B030D-6E8A-4147-A177-3AD203B41FA5}">
                      <a16:colId xmlns:a16="http://schemas.microsoft.com/office/drawing/2014/main" val="20007"/>
                    </a:ext>
                  </a:extLst>
                </a:gridCol>
                <a:gridCol w="522125">
                  <a:extLst>
                    <a:ext uri="{9D8B030D-6E8A-4147-A177-3AD203B41FA5}">
                      <a16:colId xmlns:a16="http://schemas.microsoft.com/office/drawing/2014/main" val="20008"/>
                    </a:ext>
                  </a:extLst>
                </a:gridCol>
                <a:gridCol w="522125">
                  <a:extLst>
                    <a:ext uri="{9D8B030D-6E8A-4147-A177-3AD203B41FA5}">
                      <a16:colId xmlns:a16="http://schemas.microsoft.com/office/drawing/2014/main" val="20009"/>
                    </a:ext>
                  </a:extLst>
                </a:gridCol>
                <a:gridCol w="522125">
                  <a:extLst>
                    <a:ext uri="{9D8B030D-6E8A-4147-A177-3AD203B41FA5}">
                      <a16:colId xmlns:a16="http://schemas.microsoft.com/office/drawing/2014/main" val="20010"/>
                    </a:ext>
                  </a:extLst>
                </a:gridCol>
                <a:gridCol w="522125">
                  <a:extLst>
                    <a:ext uri="{9D8B030D-6E8A-4147-A177-3AD203B41FA5}">
                      <a16:colId xmlns:a16="http://schemas.microsoft.com/office/drawing/2014/main" val="20011"/>
                    </a:ext>
                  </a:extLst>
                </a:gridCol>
              </a:tblGrid>
              <a:tr h="330375">
                <a:tc>
                  <a:txBody>
                    <a:bodyPr/>
                    <a:lstStyle/>
                    <a:p>
                      <a:pPr marL="0" marR="0" lvl="0" indent="0" algn="l" rtl="0">
                        <a:spcBef>
                          <a:spcPts val="0"/>
                        </a:spcBef>
                        <a:spcAft>
                          <a:spcPts val="0"/>
                        </a:spcAft>
                        <a:buNone/>
                      </a:pPr>
                      <a:endParaRPr sz="1200" b="1">
                        <a:solidFill>
                          <a:schemeClr val="lt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200" b="0">
                        <a:solidFill>
                          <a:schemeClr val="dk2"/>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900" dirty="0">
                          <a:solidFill>
                            <a:schemeClr val="lt1"/>
                          </a:solidFill>
                          <a:latin typeface="Avenir Next LT Pro" panose="020B0504020202020204" pitchFamily="34" charset="77"/>
                        </a:rPr>
                        <a:t>Week 1</a:t>
                      </a:r>
                      <a:endParaRPr sz="900" dirty="0">
                        <a:latin typeface="Avenir Next LT Pro" panose="020B0504020202020204" pitchFamily="34" charset="77"/>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3"/>
                    </a:solidFill>
                  </a:tcPr>
                </a:tc>
                <a:tc>
                  <a:txBody>
                    <a:bodyPr/>
                    <a:lstStyle/>
                    <a:p>
                      <a:pPr marL="0" marR="0" lvl="0" indent="0" algn="ctr" rtl="0">
                        <a:spcBef>
                          <a:spcPts val="0"/>
                        </a:spcBef>
                        <a:spcAft>
                          <a:spcPts val="0"/>
                        </a:spcAft>
                        <a:buNone/>
                      </a:pPr>
                      <a:r>
                        <a:rPr lang="en-US" sz="1050" dirty="0">
                          <a:solidFill>
                            <a:schemeClr val="lt1"/>
                          </a:solidFill>
                        </a:rPr>
                        <a:t>Week 2</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3"/>
                    </a:solidFill>
                  </a:tcPr>
                </a:tc>
                <a:tc>
                  <a:txBody>
                    <a:bodyPr/>
                    <a:lstStyle/>
                    <a:p>
                      <a:pPr marL="0" marR="0" lvl="0" indent="0" algn="ctr" rtl="0">
                        <a:spcBef>
                          <a:spcPts val="0"/>
                        </a:spcBef>
                        <a:spcAft>
                          <a:spcPts val="0"/>
                        </a:spcAft>
                        <a:buNone/>
                      </a:pPr>
                      <a:r>
                        <a:rPr lang="en-US" sz="1050">
                          <a:solidFill>
                            <a:schemeClr val="lt1"/>
                          </a:solidFill>
                        </a:rPr>
                        <a:t>Week 3</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3"/>
                    </a:solidFill>
                  </a:tcPr>
                </a:tc>
                <a:tc>
                  <a:txBody>
                    <a:bodyPr/>
                    <a:lstStyle/>
                    <a:p>
                      <a:pPr marL="0" marR="0" lvl="0" indent="0" algn="ctr" rtl="0">
                        <a:spcBef>
                          <a:spcPts val="0"/>
                        </a:spcBef>
                        <a:spcAft>
                          <a:spcPts val="0"/>
                        </a:spcAft>
                        <a:buNone/>
                      </a:pPr>
                      <a:r>
                        <a:rPr lang="en-US" sz="1050">
                          <a:solidFill>
                            <a:schemeClr val="lt1"/>
                          </a:solidFill>
                        </a:rPr>
                        <a:t>Week 4</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3"/>
                    </a:solidFill>
                  </a:tcPr>
                </a:tc>
                <a:tc>
                  <a:txBody>
                    <a:bodyPr/>
                    <a:lstStyle/>
                    <a:p>
                      <a:pPr marL="0" marR="0" lvl="0" indent="0" algn="ctr" rtl="0">
                        <a:spcBef>
                          <a:spcPts val="0"/>
                        </a:spcBef>
                        <a:spcAft>
                          <a:spcPts val="0"/>
                        </a:spcAft>
                        <a:buNone/>
                      </a:pPr>
                      <a:r>
                        <a:rPr lang="en-US" sz="1050">
                          <a:solidFill>
                            <a:schemeClr val="lt1"/>
                          </a:solidFill>
                        </a:rPr>
                        <a:t>Week 5</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3"/>
                    </a:solidFill>
                  </a:tcPr>
                </a:tc>
                <a:tc>
                  <a:txBody>
                    <a:bodyPr/>
                    <a:lstStyle/>
                    <a:p>
                      <a:pPr marL="0" marR="0" lvl="0" indent="0" algn="ctr" rtl="0">
                        <a:lnSpc>
                          <a:spcPct val="100000"/>
                        </a:lnSpc>
                        <a:spcBef>
                          <a:spcPts val="0"/>
                        </a:spcBef>
                        <a:spcAft>
                          <a:spcPts val="0"/>
                        </a:spcAft>
                        <a:buClr>
                          <a:schemeClr val="lt1"/>
                        </a:buClr>
                        <a:buSzPts val="1050"/>
                        <a:buFont typeface="Arial"/>
                        <a:buNone/>
                      </a:pPr>
                      <a:r>
                        <a:rPr lang="en-US" sz="1050">
                          <a:solidFill>
                            <a:schemeClr val="lt1"/>
                          </a:solidFill>
                        </a:rPr>
                        <a:t>Week 6</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3"/>
                    </a:solidFill>
                  </a:tcPr>
                </a:tc>
                <a:tc>
                  <a:txBody>
                    <a:bodyPr/>
                    <a:lstStyle/>
                    <a:p>
                      <a:pPr marL="0" marR="0" lvl="0" indent="0" algn="ctr" rtl="0">
                        <a:lnSpc>
                          <a:spcPct val="100000"/>
                        </a:lnSpc>
                        <a:spcBef>
                          <a:spcPts val="0"/>
                        </a:spcBef>
                        <a:spcAft>
                          <a:spcPts val="0"/>
                        </a:spcAft>
                        <a:buClr>
                          <a:schemeClr val="lt1"/>
                        </a:buClr>
                        <a:buSzPts val="1050"/>
                        <a:buFont typeface="Arial"/>
                        <a:buNone/>
                      </a:pPr>
                      <a:r>
                        <a:rPr lang="en-US" sz="1050">
                          <a:solidFill>
                            <a:schemeClr val="lt1"/>
                          </a:solidFill>
                        </a:rPr>
                        <a:t>Week 7</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3"/>
                    </a:solidFill>
                  </a:tcPr>
                </a:tc>
                <a:tc>
                  <a:txBody>
                    <a:bodyPr/>
                    <a:lstStyle/>
                    <a:p>
                      <a:pPr marL="0" marR="0" lvl="0" indent="0" algn="ctr" rtl="0">
                        <a:lnSpc>
                          <a:spcPct val="100000"/>
                        </a:lnSpc>
                        <a:spcBef>
                          <a:spcPts val="0"/>
                        </a:spcBef>
                        <a:spcAft>
                          <a:spcPts val="0"/>
                        </a:spcAft>
                        <a:buClr>
                          <a:schemeClr val="lt1"/>
                        </a:buClr>
                        <a:buSzPts val="1050"/>
                        <a:buFont typeface="Arial"/>
                        <a:buNone/>
                      </a:pPr>
                      <a:r>
                        <a:rPr lang="en-US" sz="1050">
                          <a:solidFill>
                            <a:schemeClr val="lt1"/>
                          </a:solidFill>
                        </a:rPr>
                        <a:t>Week 8</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3"/>
                    </a:solidFill>
                  </a:tcPr>
                </a:tc>
                <a:tc>
                  <a:txBody>
                    <a:bodyPr/>
                    <a:lstStyle/>
                    <a:p>
                      <a:pPr marL="0" marR="0" lvl="0" indent="0" algn="ctr" rtl="0">
                        <a:lnSpc>
                          <a:spcPct val="100000"/>
                        </a:lnSpc>
                        <a:spcBef>
                          <a:spcPts val="0"/>
                        </a:spcBef>
                        <a:spcAft>
                          <a:spcPts val="0"/>
                        </a:spcAft>
                        <a:buClr>
                          <a:schemeClr val="lt1"/>
                        </a:buClr>
                        <a:buSzPts val="1050"/>
                        <a:buFont typeface="Arial"/>
                        <a:buNone/>
                      </a:pPr>
                      <a:r>
                        <a:rPr lang="en-US" sz="1050">
                          <a:solidFill>
                            <a:schemeClr val="lt1"/>
                          </a:solidFill>
                        </a:rPr>
                        <a:t>Week 9</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3"/>
                    </a:solidFill>
                  </a:tcPr>
                </a:tc>
                <a:tc>
                  <a:txBody>
                    <a:bodyPr/>
                    <a:lstStyle/>
                    <a:p>
                      <a:pPr marL="0" marR="0" lvl="0" indent="0" algn="ctr" rtl="0">
                        <a:lnSpc>
                          <a:spcPct val="100000"/>
                        </a:lnSpc>
                        <a:spcBef>
                          <a:spcPts val="0"/>
                        </a:spcBef>
                        <a:spcAft>
                          <a:spcPts val="0"/>
                        </a:spcAft>
                        <a:buClr>
                          <a:schemeClr val="lt1"/>
                        </a:buClr>
                        <a:buSzPts val="1050"/>
                        <a:buFont typeface="Arial"/>
                        <a:buNone/>
                      </a:pPr>
                      <a:r>
                        <a:rPr lang="en-US" sz="1050" dirty="0">
                          <a:solidFill>
                            <a:schemeClr val="lt1"/>
                          </a:solidFill>
                        </a:rPr>
                        <a:t>Week10</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3"/>
                    </a:solidFill>
                  </a:tcPr>
                </a:tc>
                <a:extLst>
                  <a:ext uri="{0D108BD9-81ED-4DB2-BD59-A6C34878D82A}">
                    <a16:rowId xmlns:a16="http://schemas.microsoft.com/office/drawing/2014/main" val="10000"/>
                  </a:ext>
                </a:extLst>
              </a:tr>
              <a:tr h="317950">
                <a:tc>
                  <a:txBody>
                    <a:bodyPr/>
                    <a:lstStyle/>
                    <a:p>
                      <a:pPr marL="0" marR="0" lvl="0" indent="0" algn="ctr" rtl="0">
                        <a:spcBef>
                          <a:spcPts val="0"/>
                        </a:spcBef>
                        <a:spcAft>
                          <a:spcPts val="0"/>
                        </a:spcAft>
                        <a:buNone/>
                      </a:pPr>
                      <a:r>
                        <a:rPr lang="en-US" sz="1200" b="1" dirty="0">
                          <a:solidFill>
                            <a:schemeClr val="lt1"/>
                          </a:solidFill>
                        </a:rPr>
                        <a:t>1</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chemeClr val="accent2"/>
                    </a:solidFill>
                  </a:tcPr>
                </a:tc>
                <a:tc>
                  <a:txBody>
                    <a:bodyPr/>
                    <a:lstStyle/>
                    <a:p>
                      <a:pPr marL="0" marR="0" lvl="0" indent="0" algn="l" rtl="0">
                        <a:spcBef>
                          <a:spcPts val="0"/>
                        </a:spcBef>
                        <a:spcAft>
                          <a:spcPts val="0"/>
                        </a:spcAft>
                        <a:buNone/>
                      </a:pPr>
                      <a:r>
                        <a:rPr lang="en-US" sz="1200" b="1" dirty="0">
                          <a:solidFill>
                            <a:srgbClr val="355A78"/>
                          </a:solidFill>
                          <a:latin typeface="Avenir Next LT Pro" panose="020B0504020202020204" pitchFamily="34" charset="77"/>
                        </a:rPr>
                        <a:t>Define Timeline &amp; Milestones</a:t>
                      </a:r>
                      <a:endParaRPr dirty="0">
                        <a:latin typeface="Avenir Next LT Pro" panose="020B0504020202020204" pitchFamily="34" charset="77"/>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D0DFEA"/>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17950">
                <a:tc>
                  <a:txBody>
                    <a:bodyPr/>
                    <a:lstStyle/>
                    <a:p>
                      <a:pPr marL="0" marR="0" lvl="0" indent="0" algn="ctr" rtl="0">
                        <a:spcBef>
                          <a:spcPts val="0"/>
                        </a:spcBef>
                        <a:spcAft>
                          <a:spcPts val="0"/>
                        </a:spcAft>
                        <a:buNone/>
                      </a:pPr>
                      <a:r>
                        <a:rPr lang="en-US" sz="1200" b="1" dirty="0">
                          <a:solidFill>
                            <a:schemeClr val="lt1"/>
                          </a:solidFill>
                        </a:rPr>
                        <a:t>2</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accent2"/>
                    </a:solidFill>
                  </a:tcPr>
                </a:tc>
                <a:tc>
                  <a:txBody>
                    <a:bodyPr/>
                    <a:lstStyle/>
                    <a:p>
                      <a:pPr marL="0" marR="0" lvl="0" indent="0" algn="l" rtl="0">
                        <a:spcBef>
                          <a:spcPts val="0"/>
                        </a:spcBef>
                        <a:spcAft>
                          <a:spcPts val="0"/>
                        </a:spcAft>
                        <a:buNone/>
                      </a:pPr>
                      <a:r>
                        <a:rPr lang="en-US" sz="1200" b="1" dirty="0">
                          <a:solidFill>
                            <a:srgbClr val="355A78"/>
                          </a:solidFill>
                          <a:latin typeface="Avenir Next LT Pro" panose="020B0504020202020204" pitchFamily="34" charset="77"/>
                        </a:rPr>
                        <a:t>Request Data</a:t>
                      </a:r>
                      <a:endParaRPr dirty="0">
                        <a:latin typeface="Avenir Next LT Pro" panose="020B0504020202020204" pitchFamily="34" charset="77"/>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0DFEA"/>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17950">
                <a:tc>
                  <a:txBody>
                    <a:bodyPr/>
                    <a:lstStyle/>
                    <a:p>
                      <a:pPr marL="0" marR="0" lvl="0" indent="0" algn="ctr" rtl="0">
                        <a:spcBef>
                          <a:spcPts val="0"/>
                        </a:spcBef>
                        <a:spcAft>
                          <a:spcPts val="0"/>
                        </a:spcAft>
                        <a:buNone/>
                      </a:pPr>
                      <a:r>
                        <a:rPr lang="en-US" sz="1200" b="1" dirty="0">
                          <a:solidFill>
                            <a:schemeClr val="lt1"/>
                          </a:solidFill>
                        </a:rPr>
                        <a:t>3</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accent3"/>
                    </a:solidFill>
                  </a:tcPr>
                </a:tc>
                <a:tc>
                  <a:txBody>
                    <a:bodyPr/>
                    <a:lstStyle/>
                    <a:p>
                      <a:pPr marL="0" marR="0" lvl="0" indent="0" algn="l" rtl="0">
                        <a:spcBef>
                          <a:spcPts val="0"/>
                        </a:spcBef>
                        <a:spcAft>
                          <a:spcPts val="0"/>
                        </a:spcAft>
                        <a:buNone/>
                      </a:pPr>
                      <a:r>
                        <a:rPr lang="en-US" sz="1200" b="1" i="0" u="none" strike="noStrike" dirty="0">
                          <a:solidFill>
                            <a:srgbClr val="2D3B44"/>
                          </a:solidFill>
                          <a:latin typeface="Avenir Next LT Pro" panose="020B0504020202020204" pitchFamily="34" charset="77"/>
                          <a:ea typeface="Arial"/>
                          <a:cs typeface="Arial"/>
                          <a:sym typeface="Arial"/>
                        </a:rPr>
                        <a:t>Receive all Data</a:t>
                      </a:r>
                      <a:endParaRPr dirty="0">
                        <a:latin typeface="Avenir Next LT Pro" panose="020B0504020202020204" pitchFamily="34" charset="77"/>
                      </a:endParaRPr>
                    </a:p>
                  </a:txBody>
                  <a:tcPr marL="76200" marR="6350" marT="635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B0C1CC"/>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chemeClr val="lt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chemeClr val="lt1"/>
                      </a:solidFill>
                      <a:prstDash val="solid"/>
                      <a:round/>
                      <a:headEnd type="none" w="sm" len="sm"/>
                      <a:tailEnd type="none" w="sm" len="sm"/>
                    </a:lnB>
                    <a:solidFill>
                      <a:srgbClr val="B0C1CC"/>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54375">
                <a:tc>
                  <a:txBody>
                    <a:bodyPr/>
                    <a:lstStyle/>
                    <a:p>
                      <a:pPr marL="0" marR="0" lvl="0" indent="0" algn="ctr" rtl="0">
                        <a:spcBef>
                          <a:spcPts val="0"/>
                        </a:spcBef>
                        <a:spcAft>
                          <a:spcPts val="0"/>
                        </a:spcAft>
                        <a:buNone/>
                      </a:pPr>
                      <a:r>
                        <a:rPr lang="en-US" sz="1200" b="1">
                          <a:solidFill>
                            <a:schemeClr val="lt1"/>
                          </a:solidFill>
                        </a:rPr>
                        <a:t>4</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accent3"/>
                    </a:solidFill>
                  </a:tcPr>
                </a:tc>
                <a:tc>
                  <a:txBody>
                    <a:bodyPr/>
                    <a:lstStyle/>
                    <a:p>
                      <a:pPr marL="0" marR="0" lvl="0" indent="0" algn="l" rtl="0">
                        <a:spcBef>
                          <a:spcPts val="0"/>
                        </a:spcBef>
                        <a:spcAft>
                          <a:spcPts val="0"/>
                        </a:spcAft>
                        <a:buNone/>
                      </a:pPr>
                      <a:r>
                        <a:rPr lang="en-US" sz="1200" b="1">
                          <a:solidFill>
                            <a:srgbClr val="2D3B44"/>
                          </a:solidFill>
                          <a:latin typeface="Avenir Next LT Pro" panose="020B0504020202020204" pitchFamily="34" charset="77"/>
                          <a:ea typeface="Arial"/>
                          <a:cs typeface="Arial"/>
                          <a:sym typeface="Arial"/>
                        </a:rPr>
                        <a:t>Complete Initial Analysis to Validate </a:t>
                      </a:r>
                      <a:br>
                        <a:rPr lang="en-US" sz="1200" b="1">
                          <a:solidFill>
                            <a:srgbClr val="2D3B44"/>
                          </a:solidFill>
                          <a:latin typeface="Avenir Next LT Pro" panose="020B0504020202020204" pitchFamily="34" charset="77"/>
                          <a:ea typeface="Arial"/>
                          <a:cs typeface="Arial"/>
                          <a:sym typeface="Arial"/>
                        </a:rPr>
                      </a:br>
                      <a:r>
                        <a:rPr lang="en-US" sz="1200" b="1">
                          <a:solidFill>
                            <a:srgbClr val="2D3B44"/>
                          </a:solidFill>
                          <a:latin typeface="Avenir Next LT Pro" panose="020B0504020202020204" pitchFamily="34" charset="77"/>
                          <a:ea typeface="Arial"/>
                          <a:cs typeface="Arial"/>
                          <a:sym typeface="Arial"/>
                        </a:rPr>
                        <a:t>&amp; Define Source Data</a:t>
                      </a:r>
                      <a:endParaRPr sz="1200" b="1" i="0" u="none" strike="noStrike">
                        <a:solidFill>
                          <a:srgbClr val="2D3B44"/>
                        </a:solidFill>
                        <a:latin typeface="Avenir Next LT Pro" panose="020B0504020202020204" pitchFamily="34" charset="77"/>
                        <a:ea typeface="Arial"/>
                        <a:cs typeface="Arial"/>
                        <a:sym typeface="Arial"/>
                      </a:endParaRPr>
                    </a:p>
                  </a:txBody>
                  <a:tcPr marL="76200" marR="6350" marT="635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B0C1CC"/>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17950">
                <a:tc>
                  <a:txBody>
                    <a:bodyPr/>
                    <a:lstStyle/>
                    <a:p>
                      <a:pPr marL="0" marR="0" lvl="0" indent="0" algn="ctr" rtl="0">
                        <a:spcBef>
                          <a:spcPts val="0"/>
                        </a:spcBef>
                        <a:spcAft>
                          <a:spcPts val="0"/>
                        </a:spcAft>
                        <a:buNone/>
                      </a:pPr>
                      <a:r>
                        <a:rPr lang="en-US" sz="1200" b="1">
                          <a:solidFill>
                            <a:schemeClr val="lt1"/>
                          </a:solidFill>
                        </a:rPr>
                        <a:t>5</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accent3"/>
                    </a:solidFill>
                  </a:tcPr>
                </a:tc>
                <a:tc>
                  <a:txBody>
                    <a:bodyPr/>
                    <a:lstStyle/>
                    <a:p>
                      <a:pPr marL="0" marR="0" lvl="0" indent="0" algn="l" rtl="0">
                        <a:spcBef>
                          <a:spcPts val="0"/>
                        </a:spcBef>
                        <a:spcAft>
                          <a:spcPts val="0"/>
                        </a:spcAft>
                        <a:buNone/>
                      </a:pPr>
                      <a:r>
                        <a:rPr lang="en-US" sz="1200" b="1">
                          <a:solidFill>
                            <a:srgbClr val="2D3B44"/>
                          </a:solidFill>
                          <a:latin typeface="Avenir Next LT Pro" panose="020B0504020202020204" pitchFamily="34" charset="77"/>
                          <a:ea typeface="Arial"/>
                          <a:cs typeface="Arial"/>
                          <a:sym typeface="Arial"/>
                        </a:rPr>
                        <a:t>Create Model &amp; Enrich Data Set</a:t>
                      </a:r>
                      <a:endParaRPr sz="1200" b="1" i="0" u="none" strike="noStrike">
                        <a:solidFill>
                          <a:srgbClr val="2D3B44"/>
                        </a:solidFill>
                        <a:latin typeface="Avenir Next LT Pro" panose="020B0504020202020204" pitchFamily="34" charset="77"/>
                        <a:ea typeface="Arial"/>
                        <a:cs typeface="Arial"/>
                        <a:sym typeface="Arial"/>
                      </a:endParaRPr>
                    </a:p>
                  </a:txBody>
                  <a:tcPr marL="76200" marR="6350" marT="635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B0C1CC"/>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chemeClr val="lt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chemeClr val="lt1"/>
                      </a:solidFill>
                      <a:prstDash val="solid"/>
                      <a:round/>
                      <a:headEnd type="none" w="sm" len="sm"/>
                      <a:tailEnd type="none" w="sm" len="sm"/>
                    </a:lnB>
                    <a:solidFill>
                      <a:srgbClr val="B0C1CC"/>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17950">
                <a:tc>
                  <a:txBody>
                    <a:bodyPr/>
                    <a:lstStyle/>
                    <a:p>
                      <a:pPr marL="0" marR="0" lvl="0" indent="0" algn="ctr" rtl="0">
                        <a:spcBef>
                          <a:spcPts val="0"/>
                        </a:spcBef>
                        <a:spcAft>
                          <a:spcPts val="0"/>
                        </a:spcAft>
                        <a:buNone/>
                      </a:pPr>
                      <a:r>
                        <a:rPr lang="en-US" sz="1200" b="1">
                          <a:solidFill>
                            <a:schemeClr val="lt1"/>
                          </a:solidFill>
                        </a:rPr>
                        <a:t>6</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accent3"/>
                    </a:solidFill>
                  </a:tcPr>
                </a:tc>
                <a:tc>
                  <a:txBody>
                    <a:bodyPr/>
                    <a:lstStyle/>
                    <a:p>
                      <a:pPr marL="0" marR="0" lvl="0" indent="0" algn="l" rtl="0">
                        <a:spcBef>
                          <a:spcPts val="0"/>
                        </a:spcBef>
                        <a:spcAft>
                          <a:spcPts val="0"/>
                        </a:spcAft>
                        <a:buNone/>
                      </a:pPr>
                      <a:r>
                        <a:rPr lang="en-US" sz="1200" b="1" i="0" u="none" strike="noStrike">
                          <a:solidFill>
                            <a:srgbClr val="2D3B44"/>
                          </a:solidFill>
                          <a:latin typeface="Avenir Next LT Pro" panose="020B0504020202020204" pitchFamily="34" charset="77"/>
                          <a:ea typeface="Arial"/>
                          <a:cs typeface="Arial"/>
                          <a:sym typeface="Arial"/>
                        </a:rPr>
                        <a:t>Add Prospects </a:t>
                      </a:r>
                      <a:endParaRPr>
                        <a:latin typeface="Avenir Next LT Pro" panose="020B0504020202020204" pitchFamily="34" charset="77"/>
                      </a:endParaRPr>
                    </a:p>
                  </a:txBody>
                  <a:tcPr marL="76200" marR="6350" marT="635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rgbClr val="BFBFBF"/>
                      </a:solidFill>
                      <a:prstDash val="solid"/>
                      <a:round/>
                      <a:headEnd type="none" w="sm" len="sm"/>
                      <a:tailEnd type="none" w="sm" len="sm"/>
                    </a:lnB>
                    <a:solidFill>
                      <a:srgbClr val="B0C1CC"/>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chemeClr val="lt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rgbClr val="BFBFBF"/>
                      </a:solidFill>
                      <a:prstDash val="solid"/>
                      <a:round/>
                      <a:headEnd type="none" w="sm" len="sm"/>
                      <a:tailEnd type="none" w="sm" len="sm"/>
                    </a:lnB>
                    <a:solidFill>
                      <a:srgbClr val="B0C1CC"/>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67075">
                <a:tc>
                  <a:txBody>
                    <a:bodyPr/>
                    <a:lstStyle/>
                    <a:p>
                      <a:pPr marL="0" marR="0" lvl="0" indent="0" algn="ctr" rtl="0">
                        <a:spcBef>
                          <a:spcPts val="0"/>
                        </a:spcBef>
                        <a:spcAft>
                          <a:spcPts val="0"/>
                        </a:spcAft>
                        <a:buNone/>
                      </a:pPr>
                      <a:r>
                        <a:rPr lang="en-US" sz="1200" b="1">
                          <a:solidFill>
                            <a:schemeClr val="lt1"/>
                          </a:solidFill>
                        </a:rPr>
                        <a:t>7</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accent3"/>
                    </a:solidFill>
                  </a:tcPr>
                </a:tc>
                <a:tc>
                  <a:txBody>
                    <a:bodyPr/>
                    <a:lstStyle/>
                    <a:p>
                      <a:pPr marL="0" marR="0" lvl="0" indent="0" algn="l" rtl="0">
                        <a:spcBef>
                          <a:spcPts val="0"/>
                        </a:spcBef>
                        <a:spcAft>
                          <a:spcPts val="0"/>
                        </a:spcAft>
                        <a:buNone/>
                      </a:pPr>
                      <a:r>
                        <a:rPr lang="en-US" sz="1200" b="1" i="0" u="none" strike="noStrike">
                          <a:solidFill>
                            <a:srgbClr val="2D3B44"/>
                          </a:solidFill>
                          <a:latin typeface="Avenir Next LT Pro" panose="020B0504020202020204" pitchFamily="34" charset="77"/>
                          <a:ea typeface="Arial"/>
                          <a:cs typeface="Arial"/>
                          <a:sym typeface="Arial"/>
                        </a:rPr>
                        <a:t>Calculate Potential Spend</a:t>
                      </a:r>
                      <a:endParaRPr>
                        <a:latin typeface="Avenir Next LT Pro" panose="020B0504020202020204" pitchFamily="34" charset="77"/>
                      </a:endParaRPr>
                    </a:p>
                  </a:txBody>
                  <a:tcPr marL="76200" marR="6350" marT="635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chemeClr val="lt1"/>
                      </a:solidFill>
                      <a:prstDash val="solid"/>
                      <a:round/>
                      <a:headEnd type="none" w="sm" len="sm"/>
                      <a:tailEnd type="none" w="sm" len="sm"/>
                    </a:lnB>
                    <a:solidFill>
                      <a:srgbClr val="B0C1CC"/>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chemeClr val="lt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chemeClr val="lt1"/>
                      </a:solidFill>
                      <a:prstDash val="solid"/>
                      <a:round/>
                      <a:headEnd type="none" w="sm" len="sm"/>
                      <a:tailEnd type="none" w="sm" len="sm"/>
                    </a:lnB>
                    <a:solidFill>
                      <a:srgbClr val="B0C1CC"/>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17950">
                <a:tc>
                  <a:txBody>
                    <a:bodyPr/>
                    <a:lstStyle/>
                    <a:p>
                      <a:pPr marL="0" marR="0" lvl="0" indent="0" algn="ctr" rtl="0">
                        <a:spcBef>
                          <a:spcPts val="0"/>
                        </a:spcBef>
                        <a:spcAft>
                          <a:spcPts val="0"/>
                        </a:spcAft>
                        <a:buNone/>
                      </a:pPr>
                      <a:r>
                        <a:rPr lang="en-US" sz="1200" b="1">
                          <a:solidFill>
                            <a:schemeClr val="lt1"/>
                          </a:solidFill>
                        </a:rPr>
                        <a:t>8</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accent3"/>
                    </a:solidFill>
                  </a:tcPr>
                </a:tc>
                <a:tc>
                  <a:txBody>
                    <a:bodyPr/>
                    <a:lstStyle/>
                    <a:p>
                      <a:pPr marL="0" marR="0" lvl="0" indent="0" algn="l" rtl="0">
                        <a:spcBef>
                          <a:spcPts val="0"/>
                        </a:spcBef>
                        <a:spcAft>
                          <a:spcPts val="0"/>
                        </a:spcAft>
                        <a:buNone/>
                      </a:pPr>
                      <a:r>
                        <a:rPr lang="en-US" sz="1200" b="1">
                          <a:solidFill>
                            <a:srgbClr val="2D3B44"/>
                          </a:solidFill>
                          <a:latin typeface="Avenir Next LT Pro" panose="020B0504020202020204" pitchFamily="34" charset="77"/>
                          <a:ea typeface="Arial"/>
                          <a:cs typeface="Arial"/>
                          <a:sym typeface="Arial"/>
                        </a:rPr>
                        <a:t>Define Propensity-to-Buy Factors</a:t>
                      </a:r>
                      <a:endParaRPr sz="1200" b="1" i="0" u="none" strike="noStrike">
                        <a:solidFill>
                          <a:srgbClr val="2D3B44"/>
                        </a:solidFill>
                        <a:latin typeface="Avenir Next LT Pro" panose="020B0504020202020204" pitchFamily="34" charset="77"/>
                        <a:ea typeface="Arial"/>
                        <a:cs typeface="Arial"/>
                        <a:sym typeface="Arial"/>
                      </a:endParaRPr>
                    </a:p>
                  </a:txBody>
                  <a:tcPr marL="76200" marR="6350" marT="635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B0C1CC"/>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B0C1CC"/>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chemeClr val="lt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B0C1CC"/>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chemeClr val="lt1"/>
                      </a:solidFill>
                      <a:prstDash val="solid"/>
                      <a:round/>
                      <a:headEnd type="none" w="sm" len="sm"/>
                      <a:tailEnd type="none" w="sm" len="sm"/>
                    </a:lnB>
                    <a:solidFill>
                      <a:srgbClr val="B0C1CC"/>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chemeClr val="lt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chemeClr val="lt1"/>
                      </a:solidFill>
                      <a:prstDash val="solid"/>
                      <a:round/>
                      <a:headEnd type="none" w="sm" len="sm"/>
                      <a:tailEnd type="none" w="sm" len="sm"/>
                    </a:lnB>
                    <a:solidFill>
                      <a:srgbClr val="B0C1CC"/>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8"/>
                  </a:ext>
                </a:extLst>
              </a:tr>
              <a:tr h="317950">
                <a:tc>
                  <a:txBody>
                    <a:bodyPr/>
                    <a:lstStyle/>
                    <a:p>
                      <a:pPr marL="0" marR="0" lvl="0" indent="0" algn="ctr" rtl="0">
                        <a:spcBef>
                          <a:spcPts val="0"/>
                        </a:spcBef>
                        <a:spcAft>
                          <a:spcPts val="0"/>
                        </a:spcAft>
                        <a:buNone/>
                      </a:pPr>
                      <a:r>
                        <a:rPr lang="en-US" sz="1200" b="1">
                          <a:solidFill>
                            <a:schemeClr val="lt1"/>
                          </a:solidFill>
                        </a:rPr>
                        <a:t>9</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accent3"/>
                    </a:solidFill>
                  </a:tcPr>
                </a:tc>
                <a:tc>
                  <a:txBody>
                    <a:bodyPr/>
                    <a:lstStyle/>
                    <a:p>
                      <a:pPr marL="0" marR="0" lvl="0" indent="0" algn="l" rtl="0">
                        <a:spcBef>
                          <a:spcPts val="0"/>
                        </a:spcBef>
                        <a:spcAft>
                          <a:spcPts val="0"/>
                        </a:spcAft>
                        <a:buNone/>
                      </a:pPr>
                      <a:r>
                        <a:rPr lang="en-US" sz="1200" b="1" i="0" u="none" strike="noStrike">
                          <a:solidFill>
                            <a:srgbClr val="2D3B44"/>
                          </a:solidFill>
                          <a:latin typeface="Avenir Next LT Pro" panose="020B0504020202020204" pitchFamily="34" charset="77"/>
                          <a:ea typeface="Arial"/>
                          <a:cs typeface="Arial"/>
                          <a:sym typeface="Arial"/>
                        </a:rPr>
                        <a:t>Create Account Score</a:t>
                      </a:r>
                      <a:endParaRPr>
                        <a:latin typeface="Avenir Next LT Pro" panose="020B0504020202020204" pitchFamily="34" charset="77"/>
                      </a:endParaRPr>
                    </a:p>
                  </a:txBody>
                  <a:tcPr marL="76200" marR="6350" marT="635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rgbClr val="BFBFBF"/>
                      </a:solidFill>
                      <a:prstDash val="solid"/>
                      <a:round/>
                      <a:headEnd type="none" w="sm" len="sm"/>
                      <a:tailEnd type="none" w="sm" len="sm"/>
                    </a:lnB>
                    <a:solidFill>
                      <a:srgbClr val="B0C1CC"/>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chemeClr val="lt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rgbClr val="BFBFBF"/>
                      </a:solidFill>
                      <a:prstDash val="solid"/>
                      <a:round/>
                      <a:headEnd type="none" w="sm" len="sm"/>
                      <a:tailEnd type="none" w="sm" len="sm"/>
                    </a:lnB>
                    <a:solidFill>
                      <a:srgbClr val="B0C1CC"/>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B0C1CC"/>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chemeClr val="lt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B0C1CC"/>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9"/>
                  </a:ext>
                </a:extLst>
              </a:tr>
              <a:tr h="317950">
                <a:tc>
                  <a:txBody>
                    <a:bodyPr/>
                    <a:lstStyle/>
                    <a:p>
                      <a:pPr marL="0" marR="0" lvl="0" indent="0" algn="ctr" rtl="0">
                        <a:lnSpc>
                          <a:spcPct val="100000"/>
                        </a:lnSpc>
                        <a:spcBef>
                          <a:spcPts val="0"/>
                        </a:spcBef>
                        <a:spcAft>
                          <a:spcPts val="0"/>
                        </a:spcAft>
                        <a:buClr>
                          <a:schemeClr val="lt1"/>
                        </a:buClr>
                        <a:buSzPts val="1200"/>
                        <a:buFont typeface="Arial"/>
                        <a:buNone/>
                      </a:pPr>
                      <a:r>
                        <a:rPr lang="en-US" sz="1200" b="1">
                          <a:solidFill>
                            <a:schemeClr val="lt1"/>
                          </a:solidFill>
                        </a:rPr>
                        <a:t>10</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accent3"/>
                    </a:solidFill>
                  </a:tcPr>
                </a:tc>
                <a:tc>
                  <a:txBody>
                    <a:bodyPr/>
                    <a:lstStyle/>
                    <a:p>
                      <a:pPr marL="0" marR="0" lvl="0" indent="0" algn="l" rtl="0">
                        <a:spcBef>
                          <a:spcPts val="0"/>
                        </a:spcBef>
                        <a:spcAft>
                          <a:spcPts val="0"/>
                        </a:spcAft>
                        <a:buNone/>
                      </a:pPr>
                      <a:r>
                        <a:rPr lang="en-US" sz="1200" b="1">
                          <a:solidFill>
                            <a:srgbClr val="2D3B44"/>
                          </a:solidFill>
                          <a:latin typeface="Avenir Next LT Pro" panose="020B0504020202020204" pitchFamily="34" charset="77"/>
                        </a:rPr>
                        <a:t>Create ROAD Model</a:t>
                      </a:r>
                      <a:endParaRPr>
                        <a:latin typeface="Avenir Next LT Pro" panose="020B0504020202020204" pitchFamily="34" charset="77"/>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rgbClr val="BFBFBF"/>
                      </a:solidFill>
                      <a:prstDash val="solid"/>
                      <a:round/>
                      <a:headEnd type="none" w="sm" len="sm"/>
                      <a:tailEnd type="none" w="sm" len="sm"/>
                    </a:lnB>
                    <a:solidFill>
                      <a:srgbClr val="B0C1CC"/>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B0C1CC"/>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chemeClr val="lt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chemeClr val="lt1"/>
                      </a:solidFill>
                      <a:prstDash val="solid"/>
                      <a:round/>
                      <a:headEnd type="none" w="sm" len="sm"/>
                      <a:tailEnd type="none" w="sm" len="sm"/>
                    </a:lnB>
                    <a:solidFill>
                      <a:srgbClr val="B0C1CC"/>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10"/>
                  </a:ext>
                </a:extLst>
              </a:tr>
              <a:tr h="317950">
                <a:tc>
                  <a:txBody>
                    <a:bodyPr/>
                    <a:lstStyle/>
                    <a:p>
                      <a:pPr marL="0" marR="0" lvl="0" indent="0" algn="ctr" rtl="0">
                        <a:spcBef>
                          <a:spcPts val="0"/>
                        </a:spcBef>
                        <a:spcAft>
                          <a:spcPts val="0"/>
                        </a:spcAft>
                        <a:buNone/>
                      </a:pPr>
                      <a:r>
                        <a:rPr lang="en-US" sz="1200" b="1" dirty="0">
                          <a:solidFill>
                            <a:schemeClr val="lt1"/>
                          </a:solidFill>
                        </a:rPr>
                        <a:t>11</a:t>
                      </a:r>
                      <a:endParaRPr dirty="0"/>
                    </a:p>
                  </a:txBody>
                  <a:tcPr marL="0" marR="0" marT="0" marB="0" anchor="ctr">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accent3"/>
                    </a:solidFill>
                  </a:tcPr>
                </a:tc>
                <a:tc>
                  <a:txBody>
                    <a:bodyPr/>
                    <a:lstStyle/>
                    <a:p>
                      <a:pPr marL="0" marR="0" lvl="0" indent="0" algn="l" rtl="0">
                        <a:spcBef>
                          <a:spcPts val="0"/>
                        </a:spcBef>
                        <a:spcAft>
                          <a:spcPts val="0"/>
                        </a:spcAft>
                        <a:buNone/>
                      </a:pPr>
                      <a:r>
                        <a:rPr lang="en-US" sz="1200" b="1">
                          <a:solidFill>
                            <a:srgbClr val="2D3B44"/>
                          </a:solidFill>
                          <a:latin typeface="Avenir Next LT Pro" panose="020B0504020202020204" pitchFamily="34" charset="77"/>
                        </a:rPr>
                        <a:t>Validate Stack Rankings &amp; Output</a:t>
                      </a:r>
                      <a:endParaRPr>
                        <a:latin typeface="Avenir Next LT Pro" panose="020B0504020202020204" pitchFamily="34" charset="77"/>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rgbClr val="BFBFBF"/>
                      </a:solidFill>
                      <a:prstDash val="solid"/>
                      <a:round/>
                      <a:headEnd type="none" w="sm" len="sm"/>
                      <a:tailEnd type="none" w="sm" len="sm"/>
                    </a:lnB>
                    <a:solidFill>
                      <a:srgbClr val="B0C1CC"/>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chemeClr val="lt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rgbClr val="BFBFBF"/>
                      </a:solidFill>
                      <a:prstDash val="solid"/>
                      <a:round/>
                      <a:headEnd type="none" w="sm" len="sm"/>
                      <a:tailEnd type="none" w="sm" len="sm"/>
                    </a:lnB>
                    <a:solidFill>
                      <a:srgbClr val="B0C1CC"/>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11"/>
                  </a:ext>
                </a:extLst>
              </a:tr>
              <a:tr h="317950">
                <a:tc>
                  <a:txBody>
                    <a:bodyPr/>
                    <a:lstStyle/>
                    <a:p>
                      <a:pPr marL="0" marR="0" lvl="0" indent="0" algn="ctr" rtl="0">
                        <a:spcBef>
                          <a:spcPts val="0"/>
                        </a:spcBef>
                        <a:spcAft>
                          <a:spcPts val="0"/>
                        </a:spcAft>
                        <a:buNone/>
                      </a:pPr>
                      <a:r>
                        <a:rPr lang="en-US" sz="1200" b="1">
                          <a:solidFill>
                            <a:schemeClr val="lt1"/>
                          </a:solidFill>
                        </a:rPr>
                        <a:t>12</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accent1"/>
                    </a:solidFill>
                  </a:tcPr>
                </a:tc>
                <a:tc>
                  <a:txBody>
                    <a:bodyPr/>
                    <a:lstStyle/>
                    <a:p>
                      <a:pPr marL="0" marR="0" lvl="0" indent="0" algn="l" rtl="0">
                        <a:spcBef>
                          <a:spcPts val="0"/>
                        </a:spcBef>
                        <a:spcAft>
                          <a:spcPts val="0"/>
                        </a:spcAft>
                        <a:buNone/>
                      </a:pPr>
                      <a:r>
                        <a:rPr lang="en-US" sz="1200" b="1">
                          <a:solidFill>
                            <a:schemeClr val="accent1"/>
                          </a:solidFill>
                          <a:latin typeface="Avenir Next LT Pro" panose="020B0504020202020204" pitchFamily="34" charset="77"/>
                        </a:rPr>
                        <a:t>Produce Insights and/or Link to Next Workstream</a:t>
                      </a:r>
                      <a:endParaRPr>
                        <a:latin typeface="Avenir Next LT Pro" panose="020B0504020202020204" pitchFamily="34" charset="77"/>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FF1C4"/>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FF1C4"/>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FF1C4"/>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FF1C4"/>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12"/>
                  </a:ext>
                </a:extLst>
              </a:tr>
              <a:tr h="317950">
                <a:tc>
                  <a:txBody>
                    <a:bodyPr/>
                    <a:lstStyle/>
                    <a:p>
                      <a:pPr marL="0" marR="0" lvl="0" indent="0" algn="ctr" rtl="0">
                        <a:spcBef>
                          <a:spcPts val="0"/>
                        </a:spcBef>
                        <a:spcAft>
                          <a:spcPts val="0"/>
                        </a:spcAft>
                        <a:buNone/>
                      </a:pPr>
                      <a:r>
                        <a:rPr lang="en-US" sz="1200" b="1">
                          <a:solidFill>
                            <a:schemeClr val="lt1"/>
                          </a:solidFill>
                        </a:rPr>
                        <a:t>13</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tc>
                  <a:txBody>
                    <a:bodyPr/>
                    <a:lstStyle/>
                    <a:p>
                      <a:pPr marL="0" marR="0" lvl="0" indent="0" algn="l" rtl="0">
                        <a:spcBef>
                          <a:spcPts val="0"/>
                        </a:spcBef>
                        <a:spcAft>
                          <a:spcPts val="0"/>
                        </a:spcAft>
                        <a:buNone/>
                      </a:pPr>
                      <a:r>
                        <a:rPr lang="en-US" sz="1200" b="1" dirty="0">
                          <a:solidFill>
                            <a:schemeClr val="accent1"/>
                          </a:solidFill>
                          <a:latin typeface="Avenir Next LT Pro" panose="020B0504020202020204" pitchFamily="34" charset="77"/>
                        </a:rPr>
                        <a:t>Final ownership of model</a:t>
                      </a:r>
                      <a:endParaRPr dirty="0">
                        <a:latin typeface="Avenir Next LT Pro" panose="020B0504020202020204" pitchFamily="34" charset="77"/>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dirty="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1C4"/>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1C4"/>
                    </a:solidFill>
                  </a:tcPr>
                </a:tc>
                <a:tc>
                  <a:txBody>
                    <a:bodyPr/>
                    <a:lstStyle/>
                    <a:p>
                      <a:pPr marL="0" marR="0" lvl="0" indent="0" algn="l" rtl="0">
                        <a:spcBef>
                          <a:spcPts val="0"/>
                        </a:spcBef>
                        <a:spcAft>
                          <a:spcPts val="0"/>
                        </a:spcAft>
                        <a:buNone/>
                      </a:pPr>
                      <a:endParaRPr sz="1200" dirty="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1C4"/>
                    </a:solidFill>
                  </a:tcPr>
                </a:tc>
                <a:extLst>
                  <a:ext uri="{0D108BD9-81ED-4DB2-BD59-A6C34878D82A}">
                    <a16:rowId xmlns:a16="http://schemas.microsoft.com/office/drawing/2014/main" val="10013"/>
                  </a:ext>
                </a:extLst>
              </a:tr>
            </a:tbl>
          </a:graphicData>
        </a:graphic>
      </p:graphicFrame>
      <p:sp>
        <p:nvSpPr>
          <p:cNvPr id="1515" name="Google Shape;1515;p33"/>
          <p:cNvSpPr/>
          <p:nvPr/>
        </p:nvSpPr>
        <p:spPr>
          <a:xfrm>
            <a:off x="488609" y="1540206"/>
            <a:ext cx="2448280" cy="567891"/>
          </a:xfrm>
          <a:prstGeom prst="rect">
            <a:avLst/>
          </a:prstGeom>
          <a:solidFill>
            <a:schemeClr val="accent2"/>
          </a:solidFill>
          <a:ln>
            <a:noFill/>
          </a:ln>
          <a:effectLst>
            <a:outerShdw blurRad="76200" dist="50800" dir="5400000" algn="tl" rotWithShape="0">
              <a:schemeClr val="dk2">
                <a:alpha val="3921"/>
              </a:scheme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None/>
            </a:pPr>
            <a:endParaRPr sz="1200" b="0" i="0" u="none" strike="noStrike" cap="none">
              <a:solidFill>
                <a:schemeClr val="dk2"/>
              </a:solidFill>
              <a:latin typeface="Arial"/>
              <a:ea typeface="Arial"/>
              <a:cs typeface="Arial"/>
              <a:sym typeface="Arial"/>
            </a:endParaRPr>
          </a:p>
        </p:txBody>
      </p:sp>
      <p:sp>
        <p:nvSpPr>
          <p:cNvPr id="1516" name="Google Shape;1516;p33"/>
          <p:cNvSpPr/>
          <p:nvPr/>
        </p:nvSpPr>
        <p:spPr>
          <a:xfrm>
            <a:off x="488609" y="5134332"/>
            <a:ext cx="2448280" cy="766934"/>
          </a:xfrm>
          <a:prstGeom prst="rect">
            <a:avLst/>
          </a:prstGeom>
          <a:solidFill>
            <a:schemeClr val="accent1"/>
          </a:solidFill>
          <a:ln>
            <a:noFill/>
          </a:ln>
          <a:effectLst>
            <a:outerShdw blurRad="76200" dist="50800" dir="5400000" algn="tl" rotWithShape="0">
              <a:schemeClr val="dk2">
                <a:alpha val="3921"/>
              </a:scheme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None/>
            </a:pPr>
            <a:endParaRPr sz="1200" b="0" i="0" u="none" strike="noStrike" cap="none">
              <a:solidFill>
                <a:schemeClr val="dk2"/>
              </a:solidFill>
              <a:latin typeface="Arial"/>
              <a:ea typeface="Arial"/>
              <a:cs typeface="Arial"/>
              <a:sym typeface="Arial"/>
            </a:endParaRPr>
          </a:p>
        </p:txBody>
      </p:sp>
      <p:sp>
        <p:nvSpPr>
          <p:cNvPr id="1517" name="Google Shape;1517;p33"/>
          <p:cNvSpPr/>
          <p:nvPr/>
        </p:nvSpPr>
        <p:spPr>
          <a:xfrm>
            <a:off x="488609" y="2176096"/>
            <a:ext cx="2448280" cy="2908935"/>
          </a:xfrm>
          <a:prstGeom prst="rect">
            <a:avLst/>
          </a:prstGeom>
          <a:solidFill>
            <a:schemeClr val="accent3"/>
          </a:solidFill>
          <a:ln>
            <a:noFill/>
          </a:ln>
          <a:effectLst>
            <a:outerShdw blurRad="76200" dist="50800" dir="5400000" algn="tl" rotWithShape="0">
              <a:schemeClr val="dk2">
                <a:alpha val="3921"/>
              </a:scheme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None/>
            </a:pPr>
            <a:endParaRPr sz="1200" b="0" i="0" u="none" strike="noStrike" cap="none">
              <a:solidFill>
                <a:schemeClr val="dk2"/>
              </a:solidFill>
              <a:latin typeface="Arial"/>
              <a:ea typeface="Arial"/>
              <a:cs typeface="Arial"/>
              <a:sym typeface="Arial"/>
            </a:endParaRPr>
          </a:p>
        </p:txBody>
      </p:sp>
      <p:sp>
        <p:nvSpPr>
          <p:cNvPr id="1524" name="Google Shape;1524;p33"/>
          <p:cNvSpPr/>
          <p:nvPr/>
        </p:nvSpPr>
        <p:spPr>
          <a:xfrm>
            <a:off x="1098254" y="1719244"/>
            <a:ext cx="1228990" cy="215444"/>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None/>
            </a:pPr>
            <a:r>
              <a:rPr lang="en-US" sz="1400" b="1" i="0" u="none" strike="noStrike" cap="none" dirty="0">
                <a:solidFill>
                  <a:schemeClr val="lt1"/>
                </a:solidFill>
                <a:latin typeface="Avenir Next LT Pro" panose="020B0504020202020204" pitchFamily="34" charset="77"/>
                <a:ea typeface="Arial"/>
                <a:cs typeface="Arial"/>
                <a:sym typeface="Arial"/>
              </a:rPr>
              <a:t>PRE-KICKOFF</a:t>
            </a:r>
            <a:endParaRPr dirty="0">
              <a:latin typeface="Avenir Next LT Pro" panose="020B0504020202020204" pitchFamily="34" charset="77"/>
            </a:endParaRPr>
          </a:p>
        </p:txBody>
      </p:sp>
      <p:sp>
        <p:nvSpPr>
          <p:cNvPr id="1525" name="Google Shape;1525;p33"/>
          <p:cNvSpPr/>
          <p:nvPr/>
        </p:nvSpPr>
        <p:spPr>
          <a:xfrm>
            <a:off x="1161412" y="3335877"/>
            <a:ext cx="1102674" cy="215444"/>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None/>
            </a:pPr>
            <a:r>
              <a:rPr lang="en-US" sz="1400" b="1" i="0" u="none" strike="noStrike" cap="none" dirty="0">
                <a:solidFill>
                  <a:schemeClr val="lt1"/>
                </a:solidFill>
                <a:latin typeface="Avenir Next LT Pro" panose="020B0504020202020204" pitchFamily="34" charset="77"/>
                <a:ea typeface="Arial"/>
                <a:cs typeface="Arial"/>
                <a:sym typeface="Arial"/>
              </a:rPr>
              <a:t>EXECUTION</a:t>
            </a:r>
            <a:endParaRPr dirty="0">
              <a:latin typeface="Avenir Next LT Pro" panose="020B0504020202020204" pitchFamily="34" charset="77"/>
            </a:endParaRPr>
          </a:p>
        </p:txBody>
      </p:sp>
      <p:sp>
        <p:nvSpPr>
          <p:cNvPr id="1526" name="Google Shape;1526;p33"/>
          <p:cNvSpPr/>
          <p:nvPr/>
        </p:nvSpPr>
        <p:spPr>
          <a:xfrm>
            <a:off x="1292762" y="5410076"/>
            <a:ext cx="839974" cy="215444"/>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None/>
            </a:pPr>
            <a:r>
              <a:rPr lang="en-US" sz="1400" b="1" i="0" u="none" strike="noStrike" cap="none" dirty="0">
                <a:solidFill>
                  <a:schemeClr val="lt1"/>
                </a:solidFill>
                <a:latin typeface="Avenir Next LT Pro" panose="020B0504020202020204" pitchFamily="34" charset="77"/>
                <a:ea typeface="Arial"/>
                <a:cs typeface="Arial"/>
                <a:sym typeface="Arial"/>
              </a:rPr>
              <a:t>FINALIZE</a:t>
            </a:r>
            <a:endParaRPr dirty="0">
              <a:latin typeface="Avenir Next LT Pro" panose="020B0504020202020204" pitchFamily="34" charset="77"/>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0"/>
        <p:cNvGrpSpPr/>
        <p:nvPr/>
      </p:nvGrpSpPr>
      <p:grpSpPr>
        <a:xfrm>
          <a:off x="0" y="0"/>
          <a:ext cx="0" cy="0"/>
          <a:chOff x="0" y="0"/>
          <a:chExt cx="0" cy="0"/>
        </a:xfrm>
      </p:grpSpPr>
      <p:sp>
        <p:nvSpPr>
          <p:cNvPr id="1541" name="Google Shape;1541;p34"/>
          <p:cNvSpPr txBox="1">
            <a:spLocks noGrp="1"/>
          </p:cNvSpPr>
          <p:nvPr>
            <p:ph type="title"/>
          </p:nvPr>
        </p:nvSpPr>
        <p:spPr>
          <a:xfrm>
            <a:off x="598794" y="305226"/>
            <a:ext cx="11042931" cy="109945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Arial"/>
              <a:buNone/>
            </a:pPr>
            <a:r>
              <a:rPr lang="en-US" sz="2400" b="1" i="0" u="none" strike="noStrike" cap="none" dirty="0">
                <a:solidFill>
                  <a:schemeClr val="dk1"/>
                </a:solidFill>
                <a:latin typeface="Avenir Next LT Pro" panose="020B0504020202020204" pitchFamily="34" charset="77"/>
                <a:sym typeface="Arial"/>
              </a:rPr>
              <a:t>Pitfalls &amp; Best Practices to Consider When Conducting an Account Segmentation Exercise</a:t>
            </a:r>
            <a:endParaRPr dirty="0">
              <a:solidFill>
                <a:schemeClr val="dk1"/>
              </a:solidFill>
              <a:latin typeface="Avenir Next LT Pro" panose="020B0504020202020204" pitchFamily="34" charset="77"/>
              <a:sym typeface="Arial"/>
            </a:endParaRPr>
          </a:p>
        </p:txBody>
      </p:sp>
      <p:graphicFrame>
        <p:nvGraphicFramePr>
          <p:cNvPr id="1542" name="Google Shape;1542;p34"/>
          <p:cNvGraphicFramePr/>
          <p:nvPr>
            <p:extLst>
              <p:ext uri="{D42A27DB-BD31-4B8C-83A1-F6EECF244321}">
                <p14:modId xmlns:p14="http://schemas.microsoft.com/office/powerpoint/2010/main" val="3760521404"/>
              </p:ext>
            </p:extLst>
          </p:nvPr>
        </p:nvGraphicFramePr>
        <p:xfrm>
          <a:off x="550275" y="1357849"/>
          <a:ext cx="11091450" cy="4818680"/>
        </p:xfrm>
        <a:graphic>
          <a:graphicData uri="http://schemas.openxmlformats.org/drawingml/2006/table">
            <a:tbl>
              <a:tblPr>
                <a:noFill/>
                <a:tableStyleId>{92A46587-7DBE-4889-A4E1-644C240AC936}</a:tableStyleId>
              </a:tblPr>
              <a:tblGrid>
                <a:gridCol w="20574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gridCol w="4614450">
                  <a:extLst>
                    <a:ext uri="{9D8B030D-6E8A-4147-A177-3AD203B41FA5}">
                      <a16:colId xmlns:a16="http://schemas.microsoft.com/office/drawing/2014/main" val="20002"/>
                    </a:ext>
                  </a:extLst>
                </a:gridCol>
              </a:tblGrid>
              <a:tr h="175775">
                <a:tc>
                  <a:txBody>
                    <a:bodyPr/>
                    <a:lstStyle/>
                    <a:p>
                      <a:pPr marL="0" marR="0" lvl="0" indent="0" algn="l" rtl="0">
                        <a:spcBef>
                          <a:spcPts val="0"/>
                        </a:spcBef>
                        <a:spcAft>
                          <a:spcPts val="0"/>
                        </a:spcAft>
                        <a:buClr>
                          <a:schemeClr val="dk1"/>
                        </a:buClr>
                        <a:buSzPts val="1200"/>
                        <a:buFont typeface="Arial"/>
                        <a:buNone/>
                      </a:pPr>
                      <a:r>
                        <a:rPr lang="en-US" sz="1100" b="1" dirty="0">
                          <a:solidFill>
                            <a:schemeClr val="bg1"/>
                          </a:solidFill>
                          <a:latin typeface="Avenir Next LT Pro" panose="020B0504020202020204" pitchFamily="34" charset="77"/>
                          <a:ea typeface="Arial"/>
                          <a:cs typeface="Arial"/>
                          <a:sym typeface="Arial"/>
                        </a:rPr>
                        <a:t>STAGE/PHASE OF EXERCISE</a:t>
                      </a:r>
                      <a:endParaRPr sz="1100" b="1" dirty="0">
                        <a:solidFill>
                          <a:schemeClr val="bg1"/>
                        </a:solidFill>
                        <a:latin typeface="Avenir Next LT Pro" panose="020B0504020202020204" pitchFamily="34" charset="77"/>
                        <a:ea typeface="Arial"/>
                        <a:cs typeface="Arial"/>
                        <a:sym typeface="Arial"/>
                      </a:endParaRPr>
                    </a:p>
                  </a:txBody>
                  <a:tcPr marL="92150" marR="92150" marT="46075" marB="460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a:txBody>
                    <a:bodyPr/>
                    <a:lstStyle/>
                    <a:p>
                      <a:pPr marL="0" marR="0" lvl="0" indent="0" algn="l" rtl="0">
                        <a:spcBef>
                          <a:spcPts val="0"/>
                        </a:spcBef>
                        <a:spcAft>
                          <a:spcPts val="0"/>
                        </a:spcAft>
                        <a:buClr>
                          <a:schemeClr val="dk1"/>
                        </a:buClr>
                        <a:buSzPts val="1100"/>
                        <a:buFont typeface="Arial"/>
                        <a:buNone/>
                      </a:pPr>
                      <a:r>
                        <a:rPr lang="en-US" sz="1100" b="1" dirty="0">
                          <a:solidFill>
                            <a:schemeClr val="bg1"/>
                          </a:solidFill>
                          <a:latin typeface="Avenir Next LT Pro" panose="020B0504020202020204" pitchFamily="34" charset="77"/>
                          <a:ea typeface="Arial"/>
                          <a:cs typeface="Arial"/>
                          <a:sym typeface="Arial"/>
                        </a:rPr>
                        <a:t>PITFALLS</a:t>
                      </a:r>
                      <a:endParaRPr sz="1100" b="1" dirty="0">
                        <a:solidFill>
                          <a:schemeClr val="bg1"/>
                        </a:solidFill>
                        <a:latin typeface="Avenir Next LT Pro" panose="020B0504020202020204" pitchFamily="34" charset="77"/>
                        <a:ea typeface="Arial"/>
                        <a:cs typeface="Arial"/>
                        <a:sym typeface="Arial"/>
                      </a:endParaRPr>
                    </a:p>
                  </a:txBody>
                  <a:tcPr marL="92150" marR="92150" marT="46075" marB="460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a:txBody>
                    <a:bodyPr/>
                    <a:lstStyle/>
                    <a:p>
                      <a:pPr marL="0" marR="0" lvl="0" indent="0" algn="l" rtl="0">
                        <a:spcBef>
                          <a:spcPts val="0"/>
                        </a:spcBef>
                        <a:spcAft>
                          <a:spcPts val="0"/>
                        </a:spcAft>
                        <a:buClr>
                          <a:schemeClr val="dk1"/>
                        </a:buClr>
                        <a:buSzPts val="1100"/>
                        <a:buFont typeface="Arial"/>
                        <a:buNone/>
                      </a:pPr>
                      <a:r>
                        <a:rPr lang="en-US" sz="1100" b="1" dirty="0">
                          <a:solidFill>
                            <a:schemeClr val="bg1"/>
                          </a:solidFill>
                          <a:latin typeface="Avenir Next LT Pro" panose="020B0504020202020204" pitchFamily="34" charset="77"/>
                          <a:ea typeface="Arial"/>
                          <a:cs typeface="Arial"/>
                          <a:sym typeface="Arial"/>
                        </a:rPr>
                        <a:t>BEST PRACTICES</a:t>
                      </a:r>
                      <a:endParaRPr sz="1100" b="1" dirty="0">
                        <a:solidFill>
                          <a:schemeClr val="bg1"/>
                        </a:solidFill>
                        <a:latin typeface="Avenir Next LT Pro" panose="020B0504020202020204" pitchFamily="34" charset="77"/>
                        <a:ea typeface="Arial"/>
                        <a:cs typeface="Arial"/>
                        <a:sym typeface="Arial"/>
                      </a:endParaRPr>
                    </a:p>
                  </a:txBody>
                  <a:tcPr marL="92150" marR="92150" marT="46075" marB="460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774800">
                <a:tc>
                  <a:txBody>
                    <a:bodyPr/>
                    <a:lstStyle/>
                    <a:p>
                      <a:pPr marL="0" marR="0" lvl="0" indent="0" algn="l" rtl="0">
                        <a:spcBef>
                          <a:spcPts val="0"/>
                        </a:spcBef>
                        <a:spcAft>
                          <a:spcPts val="0"/>
                        </a:spcAft>
                        <a:buClr>
                          <a:schemeClr val="dk1"/>
                        </a:buClr>
                        <a:buSzPts val="1000"/>
                        <a:buFont typeface="Arial"/>
                        <a:buNone/>
                      </a:pPr>
                      <a:r>
                        <a:rPr lang="en-US" sz="1000" dirty="0">
                          <a:solidFill>
                            <a:schemeClr val="dk1"/>
                          </a:solidFill>
                          <a:latin typeface="Avenir Next LT Pro" panose="020B0504020202020204" pitchFamily="34" charset="77"/>
                          <a:ea typeface="Arial"/>
                          <a:cs typeface="Arial"/>
                          <a:sym typeface="Arial"/>
                        </a:rPr>
                        <a:t>Prior to Start</a:t>
                      </a:r>
                      <a:endParaRPr sz="1000" dirty="0">
                        <a:solidFill>
                          <a:schemeClr val="dk1"/>
                        </a:solidFill>
                        <a:latin typeface="Avenir Next LT Pro" panose="020B0504020202020204" pitchFamily="34" charset="77"/>
                        <a:ea typeface="Arial"/>
                        <a:cs typeface="Arial"/>
                        <a:sym typeface="Arial"/>
                      </a:endParaRPr>
                    </a:p>
                  </a:txBody>
                  <a:tcPr marL="92150" marR="92150" marT="46075" marB="460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BD9D9"/>
                    </a:solidFill>
                  </a:tcPr>
                </a:tc>
                <a:tc>
                  <a:txBody>
                    <a:bodyPr/>
                    <a:lstStyle/>
                    <a:p>
                      <a:pPr marL="171450" marR="0" lvl="0" indent="-171450" algn="l" rtl="0">
                        <a:spcBef>
                          <a:spcPts val="0"/>
                        </a:spcBef>
                        <a:spcAft>
                          <a:spcPts val="0"/>
                        </a:spcAft>
                        <a:buClr>
                          <a:schemeClr val="dk1"/>
                        </a:buClr>
                        <a:buSzPts val="1050"/>
                        <a:buFont typeface="Arial"/>
                        <a:buChar char="•"/>
                      </a:pPr>
                      <a:r>
                        <a:rPr lang="en-US" sz="1000" dirty="0">
                          <a:solidFill>
                            <a:schemeClr val="dk1"/>
                          </a:solidFill>
                          <a:latin typeface="Avenir Next LT Pro" panose="020B0504020202020204" pitchFamily="34" charset="77"/>
                          <a:ea typeface="Arial"/>
                          <a:cs typeface="Arial"/>
                          <a:sym typeface="Arial"/>
                        </a:rPr>
                        <a:t>Waiting too long for the data</a:t>
                      </a:r>
                      <a:endParaRPr sz="1600" dirty="0">
                        <a:solidFill>
                          <a:schemeClr val="dk1"/>
                        </a:solidFill>
                        <a:latin typeface="Avenir Next LT Pro" panose="020B0504020202020204" pitchFamily="34" charset="77"/>
                        <a:ea typeface="Arial"/>
                        <a:cs typeface="Arial"/>
                        <a:sym typeface="Arial"/>
                      </a:endParaRPr>
                    </a:p>
                    <a:p>
                      <a:pPr marL="171450" marR="0" lvl="0" indent="-171450" algn="l" rtl="0">
                        <a:spcBef>
                          <a:spcPts val="0"/>
                        </a:spcBef>
                        <a:spcAft>
                          <a:spcPts val="0"/>
                        </a:spcAft>
                        <a:buClr>
                          <a:schemeClr val="dk1"/>
                        </a:buClr>
                        <a:buSzPts val="1050"/>
                        <a:buFont typeface="Arial"/>
                        <a:buChar char="•"/>
                      </a:pPr>
                      <a:r>
                        <a:rPr lang="en-US" sz="1000" dirty="0">
                          <a:solidFill>
                            <a:schemeClr val="dk1"/>
                          </a:solidFill>
                          <a:latin typeface="Avenir Next LT Pro" panose="020B0504020202020204" pitchFamily="34" charset="77"/>
                          <a:ea typeface="Arial"/>
                          <a:cs typeface="Arial"/>
                          <a:sym typeface="Arial"/>
                        </a:rPr>
                        <a:t>Assuming the data is available – either internally in a different system or through a third-party vendor</a:t>
                      </a:r>
                      <a:endParaRPr sz="1000" dirty="0">
                        <a:solidFill>
                          <a:schemeClr val="dk1"/>
                        </a:solidFill>
                        <a:latin typeface="Avenir Next LT Pro" panose="020B0504020202020204" pitchFamily="34" charset="77"/>
                        <a:ea typeface="Arial"/>
                        <a:cs typeface="Arial"/>
                        <a:sym typeface="Arial"/>
                      </a:endParaRPr>
                    </a:p>
                    <a:p>
                      <a:pPr marL="171450" marR="0" lvl="0" indent="-171450" algn="l" rtl="0">
                        <a:spcBef>
                          <a:spcPts val="0"/>
                        </a:spcBef>
                        <a:spcAft>
                          <a:spcPts val="0"/>
                        </a:spcAft>
                        <a:buClr>
                          <a:schemeClr val="dk1"/>
                        </a:buClr>
                        <a:buSzPts val="1050"/>
                        <a:buFont typeface="Arial"/>
                        <a:buChar char="•"/>
                      </a:pPr>
                      <a:r>
                        <a:rPr lang="en-US" sz="1000" dirty="0">
                          <a:solidFill>
                            <a:schemeClr val="dk1"/>
                          </a:solidFill>
                          <a:latin typeface="Avenir Next LT Pro" panose="020B0504020202020204" pitchFamily="34" charset="77"/>
                          <a:ea typeface="Arial"/>
                          <a:cs typeface="Arial"/>
                          <a:sym typeface="Arial"/>
                        </a:rPr>
                        <a:t>Moving ahead before confirming data accuracy / usability</a:t>
                      </a:r>
                      <a:endParaRPr sz="1000" dirty="0">
                        <a:solidFill>
                          <a:schemeClr val="dk1"/>
                        </a:solidFill>
                        <a:latin typeface="Avenir Next LT Pro" panose="020B0504020202020204" pitchFamily="34" charset="77"/>
                        <a:ea typeface="Arial"/>
                        <a:cs typeface="Arial"/>
                        <a:sym typeface="Arial"/>
                      </a:endParaRPr>
                    </a:p>
                    <a:p>
                      <a:pPr marL="171450" marR="0" lvl="0" indent="-171450" algn="l" rtl="0">
                        <a:spcBef>
                          <a:spcPts val="0"/>
                        </a:spcBef>
                        <a:spcAft>
                          <a:spcPts val="0"/>
                        </a:spcAft>
                        <a:buClr>
                          <a:schemeClr val="dk1"/>
                        </a:buClr>
                        <a:buSzPts val="1050"/>
                        <a:buFont typeface="Arial"/>
                        <a:buChar char="•"/>
                      </a:pPr>
                      <a:r>
                        <a:rPr lang="en-US" sz="1000" dirty="0">
                          <a:solidFill>
                            <a:schemeClr val="dk1"/>
                          </a:solidFill>
                          <a:latin typeface="Avenir Next LT Pro" panose="020B0504020202020204" pitchFamily="34" charset="77"/>
                          <a:ea typeface="Arial"/>
                          <a:cs typeface="Arial"/>
                          <a:sym typeface="Arial"/>
                        </a:rPr>
                        <a:t>Initiating work before defining and baselining project success metrics which are tied to larger corporate goals</a:t>
                      </a:r>
                      <a:endParaRPr sz="1600" dirty="0">
                        <a:solidFill>
                          <a:schemeClr val="dk1"/>
                        </a:solidFill>
                        <a:latin typeface="Avenir Next LT Pro" panose="020B0504020202020204" pitchFamily="34" charset="77"/>
                        <a:ea typeface="Arial"/>
                        <a:cs typeface="Arial"/>
                        <a:sym typeface="Arial"/>
                      </a:endParaRPr>
                    </a:p>
                    <a:p>
                      <a:pPr marL="171450" marR="0" lvl="0" indent="-171450" algn="l" rtl="0">
                        <a:spcBef>
                          <a:spcPts val="0"/>
                        </a:spcBef>
                        <a:spcAft>
                          <a:spcPts val="0"/>
                        </a:spcAft>
                        <a:buClr>
                          <a:schemeClr val="dk1"/>
                        </a:buClr>
                        <a:buSzPts val="1050"/>
                        <a:buFont typeface="Arial"/>
                        <a:buChar char="•"/>
                      </a:pPr>
                      <a:r>
                        <a:rPr lang="en-US" sz="1000" dirty="0">
                          <a:solidFill>
                            <a:schemeClr val="dk1"/>
                          </a:solidFill>
                          <a:latin typeface="Avenir Next LT Pro" panose="020B0504020202020204" pitchFamily="34" charset="77"/>
                          <a:ea typeface="Arial"/>
                          <a:cs typeface="Arial"/>
                          <a:sym typeface="Arial"/>
                        </a:rPr>
                        <a:t>Using select vendors for data enrichment that have a long lead time</a:t>
                      </a:r>
                      <a:endParaRPr sz="1000" dirty="0">
                        <a:solidFill>
                          <a:schemeClr val="dk1"/>
                        </a:solidFill>
                        <a:latin typeface="Avenir Next LT Pro" panose="020B0504020202020204" pitchFamily="34" charset="77"/>
                        <a:ea typeface="Arial"/>
                        <a:cs typeface="Arial"/>
                        <a:sym typeface="Arial"/>
                      </a:endParaRPr>
                    </a:p>
                  </a:txBody>
                  <a:tcPr marL="92150" marR="92150" marT="46075" marB="460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BD9D9"/>
                    </a:solidFill>
                  </a:tcPr>
                </a:tc>
                <a:tc>
                  <a:txBody>
                    <a:bodyPr/>
                    <a:lstStyle/>
                    <a:p>
                      <a:pPr marL="171450" marR="0" lvl="0" indent="-171450" algn="l" rtl="0">
                        <a:spcBef>
                          <a:spcPts val="0"/>
                        </a:spcBef>
                        <a:spcAft>
                          <a:spcPts val="0"/>
                        </a:spcAft>
                        <a:buClr>
                          <a:schemeClr val="dk1"/>
                        </a:buClr>
                        <a:buSzPts val="1050"/>
                        <a:buFont typeface="Arial"/>
                        <a:buChar char="•"/>
                      </a:pPr>
                      <a:r>
                        <a:rPr lang="en-US" sz="1000" dirty="0">
                          <a:solidFill>
                            <a:schemeClr val="dk1"/>
                          </a:solidFill>
                          <a:latin typeface="Avenir Next LT Pro" panose="020B0504020202020204" pitchFamily="34" charset="77"/>
                          <a:ea typeface="Arial"/>
                          <a:cs typeface="Arial"/>
                          <a:sym typeface="Arial"/>
                        </a:rPr>
                        <a:t>Collect all data before beginning of project</a:t>
                      </a:r>
                      <a:endParaRPr sz="1600" dirty="0">
                        <a:solidFill>
                          <a:schemeClr val="dk1"/>
                        </a:solidFill>
                        <a:latin typeface="Avenir Next LT Pro" panose="020B0504020202020204" pitchFamily="34" charset="77"/>
                        <a:ea typeface="Arial"/>
                        <a:cs typeface="Arial"/>
                        <a:sym typeface="Arial"/>
                      </a:endParaRPr>
                    </a:p>
                    <a:p>
                      <a:pPr marL="171450" marR="0" lvl="0" indent="-171450" algn="l" rtl="0">
                        <a:spcBef>
                          <a:spcPts val="0"/>
                        </a:spcBef>
                        <a:spcAft>
                          <a:spcPts val="0"/>
                        </a:spcAft>
                        <a:buClr>
                          <a:schemeClr val="dk1"/>
                        </a:buClr>
                        <a:buSzPts val="1050"/>
                        <a:buFont typeface="Arial"/>
                        <a:buChar char="•"/>
                      </a:pPr>
                      <a:r>
                        <a:rPr lang="en-US" sz="1000" dirty="0">
                          <a:solidFill>
                            <a:schemeClr val="dk1"/>
                          </a:solidFill>
                          <a:latin typeface="Avenir Next LT Pro" panose="020B0504020202020204" pitchFamily="34" charset="77"/>
                          <a:ea typeface="Arial"/>
                          <a:cs typeface="Arial"/>
                          <a:sym typeface="Arial"/>
                        </a:rPr>
                        <a:t>Confirm validity of data prior to kick off</a:t>
                      </a:r>
                      <a:endParaRPr sz="1600" dirty="0">
                        <a:solidFill>
                          <a:schemeClr val="dk1"/>
                        </a:solidFill>
                        <a:latin typeface="Avenir Next LT Pro" panose="020B0504020202020204" pitchFamily="34" charset="77"/>
                        <a:ea typeface="Arial"/>
                        <a:cs typeface="Arial"/>
                        <a:sym typeface="Arial"/>
                      </a:endParaRPr>
                    </a:p>
                    <a:p>
                      <a:pPr marL="171450" marR="0" lvl="0" indent="-171450" algn="l" rtl="0">
                        <a:spcBef>
                          <a:spcPts val="0"/>
                        </a:spcBef>
                        <a:spcAft>
                          <a:spcPts val="0"/>
                        </a:spcAft>
                        <a:buClr>
                          <a:schemeClr val="dk1"/>
                        </a:buClr>
                        <a:buSzPts val="1050"/>
                        <a:buFont typeface="Arial"/>
                        <a:buChar char="•"/>
                      </a:pPr>
                      <a:r>
                        <a:rPr lang="en-US" sz="1000" dirty="0">
                          <a:solidFill>
                            <a:schemeClr val="dk1"/>
                          </a:solidFill>
                          <a:latin typeface="Avenir Next LT Pro" panose="020B0504020202020204" pitchFamily="34" charset="77"/>
                          <a:ea typeface="Arial"/>
                          <a:cs typeface="Arial"/>
                          <a:sym typeface="Arial"/>
                        </a:rPr>
                        <a:t>Align success metrics to future pilot</a:t>
                      </a:r>
                      <a:endParaRPr sz="1600" dirty="0">
                        <a:solidFill>
                          <a:schemeClr val="dk1"/>
                        </a:solidFill>
                        <a:latin typeface="Avenir Next LT Pro" panose="020B0504020202020204" pitchFamily="34" charset="77"/>
                        <a:ea typeface="Arial"/>
                        <a:cs typeface="Arial"/>
                        <a:sym typeface="Arial"/>
                      </a:endParaRPr>
                    </a:p>
                    <a:p>
                      <a:pPr marL="171450" marR="0" lvl="0" indent="-171450" algn="l" rtl="0">
                        <a:spcBef>
                          <a:spcPts val="0"/>
                        </a:spcBef>
                        <a:spcAft>
                          <a:spcPts val="0"/>
                        </a:spcAft>
                        <a:buClr>
                          <a:schemeClr val="dk1"/>
                        </a:buClr>
                        <a:buSzPts val="1050"/>
                        <a:buFont typeface="Arial"/>
                        <a:buChar char="•"/>
                      </a:pPr>
                      <a:r>
                        <a:rPr lang="en-US" sz="1000" dirty="0">
                          <a:solidFill>
                            <a:schemeClr val="dk1"/>
                          </a:solidFill>
                          <a:latin typeface="Avenir Next LT Pro" panose="020B0504020202020204" pitchFamily="34" charset="77"/>
                          <a:ea typeface="Arial"/>
                          <a:cs typeface="Arial"/>
                          <a:sym typeface="Arial"/>
                        </a:rPr>
                        <a:t>Confirm data enrichment plan at the onset of project</a:t>
                      </a:r>
                      <a:endParaRPr sz="1000" dirty="0">
                        <a:solidFill>
                          <a:schemeClr val="dk1"/>
                        </a:solidFill>
                        <a:latin typeface="Avenir Next LT Pro" panose="020B0504020202020204" pitchFamily="34" charset="77"/>
                        <a:ea typeface="Arial"/>
                        <a:cs typeface="Arial"/>
                        <a:sym typeface="Arial"/>
                      </a:endParaRPr>
                    </a:p>
                  </a:txBody>
                  <a:tcPr marL="92150" marR="92150" marT="46075" marB="460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BD9D9"/>
                    </a:solidFill>
                  </a:tcPr>
                </a:tc>
                <a:extLst>
                  <a:ext uri="{0D108BD9-81ED-4DB2-BD59-A6C34878D82A}">
                    <a16:rowId xmlns:a16="http://schemas.microsoft.com/office/drawing/2014/main" val="10001"/>
                  </a:ext>
                </a:extLst>
              </a:tr>
              <a:tr h="467975">
                <a:tc>
                  <a:txBody>
                    <a:bodyPr/>
                    <a:lstStyle/>
                    <a:p>
                      <a:pPr marL="0" marR="0" lvl="0" indent="0" algn="l" rtl="0">
                        <a:spcBef>
                          <a:spcPts val="0"/>
                        </a:spcBef>
                        <a:spcAft>
                          <a:spcPts val="0"/>
                        </a:spcAft>
                        <a:buClr>
                          <a:schemeClr val="dk1"/>
                        </a:buClr>
                        <a:buSzPts val="1000"/>
                        <a:buFont typeface="Arial"/>
                        <a:buNone/>
                      </a:pPr>
                      <a:r>
                        <a:rPr lang="en-US" sz="1000" dirty="0">
                          <a:solidFill>
                            <a:schemeClr val="dk1"/>
                          </a:solidFill>
                          <a:latin typeface="Avenir Next LT Pro" panose="020B0504020202020204" pitchFamily="34" charset="77"/>
                          <a:ea typeface="Arial"/>
                          <a:cs typeface="Arial"/>
                          <a:sym typeface="Arial"/>
                        </a:rPr>
                        <a:t>During Exercise</a:t>
                      </a:r>
                      <a:endParaRPr sz="1000" dirty="0">
                        <a:solidFill>
                          <a:schemeClr val="dk1"/>
                        </a:solidFill>
                        <a:latin typeface="Avenir Next LT Pro" panose="020B0504020202020204" pitchFamily="34" charset="77"/>
                        <a:ea typeface="Arial"/>
                        <a:cs typeface="Arial"/>
                        <a:sym typeface="Arial"/>
                      </a:endParaRPr>
                    </a:p>
                  </a:txBody>
                  <a:tcPr marL="92150" marR="92150" marT="46075" marB="460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171450" marR="0" lvl="0" indent="-171450" algn="l" rtl="0">
                        <a:spcBef>
                          <a:spcPts val="0"/>
                        </a:spcBef>
                        <a:spcAft>
                          <a:spcPts val="0"/>
                        </a:spcAft>
                        <a:buClr>
                          <a:schemeClr val="dk1"/>
                        </a:buClr>
                        <a:buSzPts val="1050"/>
                        <a:buFont typeface="Arial"/>
                        <a:buChar char="•"/>
                      </a:pPr>
                      <a:r>
                        <a:rPr lang="en-US" sz="1000" dirty="0">
                          <a:solidFill>
                            <a:schemeClr val="dk1"/>
                          </a:solidFill>
                          <a:latin typeface="Avenir Next LT Pro" panose="020B0504020202020204" pitchFamily="34" charset="77"/>
                          <a:ea typeface="Arial"/>
                          <a:cs typeface="Arial"/>
                          <a:sym typeface="Arial"/>
                        </a:rPr>
                        <a:t>Overcomplicating solution design</a:t>
                      </a:r>
                      <a:endParaRPr sz="1000" dirty="0">
                        <a:solidFill>
                          <a:schemeClr val="dk1"/>
                        </a:solidFill>
                        <a:latin typeface="Avenir Next LT Pro" panose="020B0504020202020204" pitchFamily="34" charset="77"/>
                        <a:ea typeface="Arial"/>
                        <a:cs typeface="Arial"/>
                        <a:sym typeface="Arial"/>
                      </a:endParaRPr>
                    </a:p>
                    <a:p>
                      <a:pPr marL="171450" marR="0" lvl="0" indent="-171450" algn="l" rtl="0">
                        <a:spcBef>
                          <a:spcPts val="0"/>
                        </a:spcBef>
                        <a:spcAft>
                          <a:spcPts val="0"/>
                        </a:spcAft>
                        <a:buClr>
                          <a:schemeClr val="dk1"/>
                        </a:buClr>
                        <a:buSzPts val="1050"/>
                        <a:buFont typeface="Arial"/>
                        <a:buChar char="•"/>
                      </a:pPr>
                      <a:r>
                        <a:rPr lang="en-US" sz="1000" dirty="0">
                          <a:solidFill>
                            <a:schemeClr val="dk1"/>
                          </a:solidFill>
                          <a:latin typeface="Avenir Next LT Pro" panose="020B0504020202020204" pitchFamily="34" charset="77"/>
                          <a:ea typeface="Arial"/>
                          <a:cs typeface="Arial"/>
                          <a:sym typeface="Arial"/>
                        </a:rPr>
                        <a:t>Overinvesting in data cleansing</a:t>
                      </a:r>
                      <a:endParaRPr sz="1000" dirty="0">
                        <a:solidFill>
                          <a:schemeClr val="dk1"/>
                        </a:solidFill>
                        <a:latin typeface="Avenir Next LT Pro" panose="020B0504020202020204" pitchFamily="34" charset="77"/>
                        <a:ea typeface="Arial"/>
                        <a:cs typeface="Arial"/>
                        <a:sym typeface="Arial"/>
                      </a:endParaRPr>
                    </a:p>
                    <a:p>
                      <a:pPr marL="171450" marR="0" lvl="0" indent="-171450" algn="l" rtl="0">
                        <a:spcBef>
                          <a:spcPts val="0"/>
                        </a:spcBef>
                        <a:spcAft>
                          <a:spcPts val="0"/>
                        </a:spcAft>
                        <a:buClr>
                          <a:schemeClr val="dk1"/>
                        </a:buClr>
                        <a:buSzPts val="1050"/>
                        <a:buFont typeface="Arial"/>
                        <a:buChar char="•"/>
                      </a:pPr>
                      <a:r>
                        <a:rPr lang="en-US" sz="1000" dirty="0">
                          <a:solidFill>
                            <a:schemeClr val="dk1"/>
                          </a:solidFill>
                          <a:latin typeface="Avenir Next LT Pro" panose="020B0504020202020204" pitchFamily="34" charset="77"/>
                          <a:ea typeface="Arial"/>
                          <a:cs typeface="Arial"/>
                          <a:sym typeface="Arial"/>
                        </a:rPr>
                        <a:t>Not involving everyone necessary in the design of the solutions and aligning on process and output throughout</a:t>
                      </a:r>
                      <a:endParaRPr dirty="0">
                        <a:latin typeface="Avenir Next LT Pro" panose="020B0504020202020204" pitchFamily="34" charset="77"/>
                      </a:endParaRPr>
                    </a:p>
                    <a:p>
                      <a:pPr marL="171450" marR="0" lvl="0" indent="-171450" algn="l" rtl="0">
                        <a:spcBef>
                          <a:spcPts val="0"/>
                        </a:spcBef>
                        <a:spcAft>
                          <a:spcPts val="0"/>
                        </a:spcAft>
                        <a:buClr>
                          <a:schemeClr val="dk1"/>
                        </a:buClr>
                        <a:buSzPts val="1050"/>
                        <a:buFont typeface="Arial"/>
                        <a:buChar char="•"/>
                      </a:pPr>
                      <a:r>
                        <a:rPr lang="en-US" sz="1000" dirty="0">
                          <a:solidFill>
                            <a:schemeClr val="dk1"/>
                          </a:solidFill>
                          <a:latin typeface="Avenir Next LT Pro" panose="020B0504020202020204" pitchFamily="34" charset="77"/>
                          <a:ea typeface="Arial"/>
                          <a:cs typeface="Arial"/>
                          <a:sym typeface="Arial"/>
                        </a:rPr>
                        <a:t>Allowing murky ownership of roles and contribution between Product, Marketing and Sales</a:t>
                      </a:r>
                      <a:endParaRPr sz="1000" dirty="0">
                        <a:solidFill>
                          <a:schemeClr val="dk1"/>
                        </a:solidFill>
                        <a:latin typeface="Avenir Next LT Pro" panose="020B0504020202020204" pitchFamily="34" charset="77"/>
                        <a:ea typeface="Arial"/>
                        <a:cs typeface="Arial"/>
                        <a:sym typeface="Arial"/>
                      </a:endParaRPr>
                    </a:p>
                    <a:p>
                      <a:pPr marL="171450" marR="0" lvl="0" indent="-171450" algn="l" rtl="0">
                        <a:spcBef>
                          <a:spcPts val="0"/>
                        </a:spcBef>
                        <a:spcAft>
                          <a:spcPts val="0"/>
                        </a:spcAft>
                        <a:buClr>
                          <a:schemeClr val="dk1"/>
                        </a:buClr>
                        <a:buSzPts val="1050"/>
                        <a:buFont typeface="Arial"/>
                        <a:buChar char="•"/>
                      </a:pPr>
                      <a:r>
                        <a:rPr lang="en-US" sz="1000" dirty="0">
                          <a:solidFill>
                            <a:schemeClr val="dk1"/>
                          </a:solidFill>
                          <a:latin typeface="Avenir Next LT Pro" panose="020B0504020202020204" pitchFamily="34" charset="77"/>
                          <a:ea typeface="Arial"/>
                          <a:cs typeface="Arial"/>
                          <a:sym typeface="Arial"/>
                        </a:rPr>
                        <a:t>Allowing confusion to perpetuate where a team is unclear or “does not believe” the data</a:t>
                      </a:r>
                      <a:endParaRPr sz="1000" dirty="0">
                        <a:solidFill>
                          <a:schemeClr val="dk1"/>
                        </a:solidFill>
                        <a:latin typeface="Avenir Next LT Pro" panose="020B0504020202020204" pitchFamily="34" charset="77"/>
                        <a:ea typeface="Arial"/>
                        <a:cs typeface="Arial"/>
                        <a:sym typeface="Arial"/>
                      </a:endParaRPr>
                    </a:p>
                  </a:txBody>
                  <a:tcPr marL="92150" marR="92150" marT="46075" marB="460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171450" marR="0" lvl="0" indent="-171450" algn="l" rtl="0">
                        <a:spcBef>
                          <a:spcPts val="0"/>
                        </a:spcBef>
                        <a:spcAft>
                          <a:spcPts val="0"/>
                        </a:spcAft>
                        <a:buClr>
                          <a:schemeClr val="dk1"/>
                        </a:buClr>
                        <a:buSzPts val="1050"/>
                        <a:buFont typeface="Arial"/>
                        <a:buChar char="•"/>
                      </a:pPr>
                      <a:r>
                        <a:rPr lang="en-US" sz="1000">
                          <a:solidFill>
                            <a:schemeClr val="dk1"/>
                          </a:solidFill>
                          <a:latin typeface="Avenir Next LT Pro" panose="020B0504020202020204" pitchFamily="34" charset="77"/>
                          <a:ea typeface="Arial"/>
                          <a:cs typeface="Arial"/>
                          <a:sym typeface="Arial"/>
                        </a:rPr>
                        <a:t>Design complexity of solution based upon your organization’s capabilities </a:t>
                      </a:r>
                      <a:endParaRPr sz="1000">
                        <a:solidFill>
                          <a:schemeClr val="dk1"/>
                        </a:solidFill>
                        <a:latin typeface="Avenir Next LT Pro" panose="020B0504020202020204" pitchFamily="34" charset="77"/>
                        <a:ea typeface="Arial"/>
                        <a:cs typeface="Arial"/>
                        <a:sym typeface="Arial"/>
                      </a:endParaRPr>
                    </a:p>
                    <a:p>
                      <a:pPr marL="171450" marR="0" lvl="0" indent="-171450" algn="l" rtl="0">
                        <a:spcBef>
                          <a:spcPts val="0"/>
                        </a:spcBef>
                        <a:spcAft>
                          <a:spcPts val="0"/>
                        </a:spcAft>
                        <a:buClr>
                          <a:schemeClr val="dk1"/>
                        </a:buClr>
                        <a:buSzPts val="1050"/>
                        <a:buFont typeface="Arial"/>
                        <a:buChar char="•"/>
                      </a:pPr>
                      <a:r>
                        <a:rPr lang="en-US" sz="1000">
                          <a:solidFill>
                            <a:schemeClr val="dk1"/>
                          </a:solidFill>
                          <a:latin typeface="Avenir Next LT Pro" panose="020B0504020202020204" pitchFamily="34" charset="77"/>
                          <a:ea typeface="Arial"/>
                          <a:cs typeface="Arial"/>
                          <a:sym typeface="Arial"/>
                        </a:rPr>
                        <a:t>Ensure at least 80% of </a:t>
                      </a:r>
                      <a:r>
                        <a:rPr lang="en-US" sz="1000" u="none">
                          <a:solidFill>
                            <a:schemeClr val="dk1"/>
                          </a:solidFill>
                          <a:latin typeface="Avenir Next LT Pro" panose="020B0504020202020204" pitchFamily="34" charset="77"/>
                          <a:ea typeface="Arial"/>
                          <a:cs typeface="Arial"/>
                          <a:sym typeface="Arial"/>
                        </a:rPr>
                        <a:t>bookings data is cleansed before moving on</a:t>
                      </a:r>
                      <a:endParaRPr sz="1000">
                        <a:solidFill>
                          <a:schemeClr val="dk1"/>
                        </a:solidFill>
                        <a:latin typeface="Avenir Next LT Pro" panose="020B0504020202020204" pitchFamily="34" charset="77"/>
                        <a:ea typeface="Arial"/>
                        <a:cs typeface="Arial"/>
                        <a:sym typeface="Arial"/>
                      </a:endParaRPr>
                    </a:p>
                    <a:p>
                      <a:pPr marL="171450" marR="0" lvl="0" indent="-171450" algn="l" rtl="0">
                        <a:spcBef>
                          <a:spcPts val="0"/>
                        </a:spcBef>
                        <a:spcAft>
                          <a:spcPts val="0"/>
                        </a:spcAft>
                        <a:buClr>
                          <a:schemeClr val="dk1"/>
                        </a:buClr>
                        <a:buSzPts val="1050"/>
                        <a:buFont typeface="Arial"/>
                        <a:buChar char="•"/>
                      </a:pPr>
                      <a:r>
                        <a:rPr lang="en-US" sz="1000" u="none">
                          <a:solidFill>
                            <a:schemeClr val="dk1"/>
                          </a:solidFill>
                          <a:latin typeface="Avenir Next LT Pro" panose="020B0504020202020204" pitchFamily="34" charset="77"/>
                          <a:ea typeface="Arial"/>
                          <a:cs typeface="Arial"/>
                          <a:sym typeface="Arial"/>
                        </a:rPr>
                        <a:t>Create workbook and show updates frequently</a:t>
                      </a:r>
                      <a:endParaRPr>
                        <a:latin typeface="Avenir Next LT Pro" panose="020B0504020202020204" pitchFamily="34" charset="77"/>
                      </a:endParaRPr>
                    </a:p>
                    <a:p>
                      <a:pPr marL="171450" marR="0" lvl="0" indent="-171450" algn="l" rtl="0">
                        <a:spcBef>
                          <a:spcPts val="0"/>
                        </a:spcBef>
                        <a:spcAft>
                          <a:spcPts val="0"/>
                        </a:spcAft>
                        <a:buClr>
                          <a:schemeClr val="dk1"/>
                        </a:buClr>
                        <a:buSzPts val="1050"/>
                        <a:buFont typeface="Arial"/>
                        <a:buChar char="•"/>
                      </a:pPr>
                      <a:r>
                        <a:rPr lang="en-US" sz="1000">
                          <a:solidFill>
                            <a:schemeClr val="dk1"/>
                          </a:solidFill>
                          <a:latin typeface="Avenir Next LT Pro" panose="020B0504020202020204" pitchFamily="34" charset="77"/>
                          <a:ea typeface="Arial"/>
                          <a:cs typeface="Arial"/>
                          <a:sym typeface="Arial"/>
                        </a:rPr>
                        <a:t>Appoint a single owner for both pilot and future state</a:t>
                      </a:r>
                      <a:endParaRPr sz="1000">
                        <a:solidFill>
                          <a:schemeClr val="dk1"/>
                        </a:solidFill>
                        <a:latin typeface="Avenir Next LT Pro" panose="020B0504020202020204" pitchFamily="34" charset="77"/>
                        <a:ea typeface="Arial"/>
                        <a:cs typeface="Arial"/>
                        <a:sym typeface="Arial"/>
                      </a:endParaRPr>
                    </a:p>
                    <a:p>
                      <a:pPr marL="171450" marR="0" lvl="0" indent="-171450" algn="l" rtl="0">
                        <a:spcBef>
                          <a:spcPts val="0"/>
                        </a:spcBef>
                        <a:spcAft>
                          <a:spcPts val="0"/>
                        </a:spcAft>
                        <a:buClr>
                          <a:schemeClr val="dk1"/>
                        </a:buClr>
                        <a:buSzPts val="1050"/>
                        <a:buFont typeface="Arial"/>
                        <a:buChar char="•"/>
                      </a:pPr>
                      <a:r>
                        <a:rPr lang="en-US" sz="1000">
                          <a:solidFill>
                            <a:schemeClr val="dk1"/>
                          </a:solidFill>
                          <a:latin typeface="Avenir Next LT Pro" panose="020B0504020202020204" pitchFamily="34" charset="77"/>
                          <a:ea typeface="Arial"/>
                          <a:cs typeface="Arial"/>
                          <a:sym typeface="Arial"/>
                        </a:rPr>
                        <a:t>Include notes in the workbook for sources, assumptions, and anything else that might cause hesitancy around data</a:t>
                      </a:r>
                      <a:endParaRPr sz="1000">
                        <a:solidFill>
                          <a:schemeClr val="dk1"/>
                        </a:solidFill>
                        <a:latin typeface="Avenir Next LT Pro" panose="020B0504020202020204" pitchFamily="34" charset="77"/>
                        <a:ea typeface="Arial"/>
                        <a:cs typeface="Arial"/>
                        <a:sym typeface="Arial"/>
                      </a:endParaRPr>
                    </a:p>
                    <a:p>
                      <a:pPr marL="171450" marR="0" lvl="0" indent="-171450" algn="l" rtl="0">
                        <a:spcBef>
                          <a:spcPts val="0"/>
                        </a:spcBef>
                        <a:spcAft>
                          <a:spcPts val="0"/>
                        </a:spcAft>
                        <a:buClr>
                          <a:schemeClr val="dk1"/>
                        </a:buClr>
                        <a:buSzPts val="1050"/>
                        <a:buFont typeface="Arial"/>
                        <a:buChar char="•"/>
                      </a:pPr>
                      <a:r>
                        <a:rPr lang="en-US" sz="1000">
                          <a:solidFill>
                            <a:schemeClr val="dk1"/>
                          </a:solidFill>
                          <a:latin typeface="Avenir Next LT Pro" panose="020B0504020202020204" pitchFamily="34" charset="77"/>
                          <a:ea typeface="Arial"/>
                          <a:cs typeface="Arial"/>
                          <a:sym typeface="Arial"/>
                        </a:rPr>
                        <a:t>Remove any “working tabs” in the workbook prior to passing along to the executive team</a:t>
                      </a:r>
                      <a:endParaRPr sz="1000">
                        <a:solidFill>
                          <a:schemeClr val="dk1"/>
                        </a:solidFill>
                        <a:latin typeface="Avenir Next LT Pro" panose="020B0504020202020204" pitchFamily="34" charset="77"/>
                        <a:ea typeface="Arial"/>
                        <a:cs typeface="Arial"/>
                        <a:sym typeface="Arial"/>
                      </a:endParaRPr>
                    </a:p>
                  </a:txBody>
                  <a:tcPr marL="92150" marR="92150" marT="46075" marB="460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r h="365700">
                <a:tc>
                  <a:txBody>
                    <a:bodyPr/>
                    <a:lstStyle/>
                    <a:p>
                      <a:pPr marL="0" marR="0" lvl="0" indent="0" algn="l" rtl="0">
                        <a:spcBef>
                          <a:spcPts val="0"/>
                        </a:spcBef>
                        <a:spcAft>
                          <a:spcPts val="0"/>
                        </a:spcAft>
                        <a:buClr>
                          <a:schemeClr val="dk1"/>
                        </a:buClr>
                        <a:buSzPts val="1000"/>
                        <a:buFont typeface="Arial"/>
                        <a:buNone/>
                      </a:pPr>
                      <a:r>
                        <a:rPr lang="en-US" sz="1000" dirty="0">
                          <a:solidFill>
                            <a:schemeClr val="dk1"/>
                          </a:solidFill>
                          <a:latin typeface="Avenir Next LT Pro" panose="020B0504020202020204" pitchFamily="34" charset="77"/>
                          <a:ea typeface="Arial"/>
                          <a:cs typeface="Arial"/>
                          <a:sym typeface="Arial"/>
                        </a:rPr>
                        <a:t>Enablement &amp; Operationalizing</a:t>
                      </a:r>
                      <a:endParaRPr sz="1000" dirty="0">
                        <a:solidFill>
                          <a:schemeClr val="dk1"/>
                        </a:solidFill>
                        <a:latin typeface="Avenir Next LT Pro" panose="020B0504020202020204" pitchFamily="34" charset="77"/>
                        <a:ea typeface="Arial"/>
                        <a:cs typeface="Arial"/>
                        <a:sym typeface="Arial"/>
                      </a:endParaRPr>
                    </a:p>
                  </a:txBody>
                  <a:tcPr marL="92150" marR="92150" marT="46075" marB="460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171450" marR="0" lvl="0" indent="-171450" algn="l" rtl="0">
                        <a:spcBef>
                          <a:spcPts val="0"/>
                        </a:spcBef>
                        <a:spcAft>
                          <a:spcPts val="0"/>
                        </a:spcAft>
                        <a:buClr>
                          <a:schemeClr val="dk1"/>
                        </a:buClr>
                        <a:buSzPts val="1050"/>
                        <a:buFont typeface="Arial"/>
                        <a:buChar char="•"/>
                      </a:pPr>
                      <a:r>
                        <a:rPr lang="en-US" sz="1000" dirty="0">
                          <a:solidFill>
                            <a:schemeClr val="dk1"/>
                          </a:solidFill>
                          <a:latin typeface="Avenir Next LT Pro" panose="020B0504020202020204" pitchFamily="34" charset="77"/>
                          <a:ea typeface="Arial"/>
                          <a:cs typeface="Arial"/>
                          <a:sym typeface="Arial"/>
                        </a:rPr>
                        <a:t>Lacking a dedicated internal resource with appropriate capabilities to take ownership of materials going forward</a:t>
                      </a:r>
                      <a:endParaRPr sz="1000" dirty="0">
                        <a:solidFill>
                          <a:schemeClr val="dk1"/>
                        </a:solidFill>
                        <a:latin typeface="Avenir Next LT Pro" panose="020B0504020202020204" pitchFamily="34" charset="77"/>
                        <a:ea typeface="Arial"/>
                        <a:cs typeface="Arial"/>
                        <a:sym typeface="Arial"/>
                      </a:endParaRPr>
                    </a:p>
                    <a:p>
                      <a:pPr marL="171450" marR="0" lvl="0" indent="-171450" algn="l" rtl="0">
                        <a:spcBef>
                          <a:spcPts val="0"/>
                        </a:spcBef>
                        <a:spcAft>
                          <a:spcPts val="0"/>
                        </a:spcAft>
                        <a:buClr>
                          <a:schemeClr val="dk1"/>
                        </a:buClr>
                        <a:buSzPts val="1050"/>
                        <a:buFont typeface="Arial"/>
                        <a:buChar char="•"/>
                      </a:pPr>
                      <a:r>
                        <a:rPr lang="en-US" sz="1000" dirty="0">
                          <a:solidFill>
                            <a:schemeClr val="dk1"/>
                          </a:solidFill>
                          <a:latin typeface="Avenir Next LT Pro" panose="020B0504020202020204" pitchFamily="34" charset="77"/>
                          <a:ea typeface="Arial"/>
                          <a:cs typeface="Arial"/>
                          <a:sym typeface="Arial"/>
                        </a:rPr>
                        <a:t>Maintaining unclear/non-existent metrics for tracking ongoing solution value </a:t>
                      </a:r>
                      <a:endParaRPr dirty="0">
                        <a:latin typeface="Avenir Next LT Pro" panose="020B0504020202020204" pitchFamily="34" charset="77"/>
                      </a:endParaRPr>
                    </a:p>
                    <a:p>
                      <a:pPr marL="171450" marR="0" lvl="0" indent="-171450" algn="l" rtl="0">
                        <a:spcBef>
                          <a:spcPts val="0"/>
                        </a:spcBef>
                        <a:spcAft>
                          <a:spcPts val="0"/>
                        </a:spcAft>
                        <a:buClr>
                          <a:schemeClr val="dk1"/>
                        </a:buClr>
                        <a:buSzPts val="1050"/>
                        <a:buFont typeface="Arial"/>
                        <a:buChar char="•"/>
                      </a:pPr>
                      <a:r>
                        <a:rPr lang="en-US" sz="1000" dirty="0">
                          <a:solidFill>
                            <a:schemeClr val="dk1"/>
                          </a:solidFill>
                          <a:latin typeface="Avenir Next LT Pro" panose="020B0504020202020204" pitchFamily="34" charset="77"/>
                          <a:ea typeface="Arial"/>
                          <a:cs typeface="Arial"/>
                          <a:sym typeface="Arial"/>
                        </a:rPr>
                        <a:t>Skipping a defined data refresh/update process</a:t>
                      </a:r>
                      <a:endParaRPr dirty="0">
                        <a:latin typeface="Avenir Next LT Pro" panose="020B0504020202020204" pitchFamily="34" charset="77"/>
                      </a:endParaRPr>
                    </a:p>
                    <a:p>
                      <a:pPr marL="171450" marR="0" lvl="0" indent="-171450" algn="l" rtl="0">
                        <a:spcBef>
                          <a:spcPts val="0"/>
                        </a:spcBef>
                        <a:spcAft>
                          <a:spcPts val="0"/>
                        </a:spcAft>
                        <a:buClr>
                          <a:schemeClr val="dk1"/>
                        </a:buClr>
                        <a:buSzPts val="1050"/>
                        <a:buFont typeface="Arial"/>
                        <a:buChar char="•"/>
                      </a:pPr>
                      <a:r>
                        <a:rPr lang="en-US" sz="1000" dirty="0">
                          <a:solidFill>
                            <a:schemeClr val="dk1"/>
                          </a:solidFill>
                          <a:latin typeface="Avenir Next LT Pro" panose="020B0504020202020204" pitchFamily="34" charset="77"/>
                          <a:ea typeface="Arial"/>
                          <a:cs typeface="Arial"/>
                          <a:sym typeface="Arial"/>
                        </a:rPr>
                        <a:t>Allowing unclear and inconsistent communications on the output and its use</a:t>
                      </a:r>
                      <a:endParaRPr sz="1000" dirty="0">
                        <a:solidFill>
                          <a:schemeClr val="dk1"/>
                        </a:solidFill>
                        <a:latin typeface="Avenir Next LT Pro" panose="020B0504020202020204" pitchFamily="34" charset="77"/>
                        <a:ea typeface="Arial"/>
                        <a:cs typeface="Arial"/>
                        <a:sym typeface="Arial"/>
                      </a:endParaRPr>
                    </a:p>
                  </a:txBody>
                  <a:tcPr marL="92150" marR="92150" marT="46075" marB="460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171450" marR="0" lvl="0" indent="-171450" algn="l" rtl="0">
                        <a:spcBef>
                          <a:spcPts val="0"/>
                        </a:spcBef>
                        <a:spcAft>
                          <a:spcPts val="0"/>
                        </a:spcAft>
                        <a:buClr>
                          <a:schemeClr val="dk1"/>
                        </a:buClr>
                        <a:buSzPts val="1050"/>
                        <a:buFont typeface="Arial"/>
                        <a:buChar char="•"/>
                      </a:pPr>
                      <a:r>
                        <a:rPr lang="en-US" sz="1000" dirty="0">
                          <a:solidFill>
                            <a:schemeClr val="dk1"/>
                          </a:solidFill>
                          <a:latin typeface="Avenir Next LT Pro" panose="020B0504020202020204" pitchFamily="34" charset="77"/>
                          <a:ea typeface="Arial"/>
                          <a:cs typeface="Arial"/>
                          <a:sym typeface="Arial"/>
                        </a:rPr>
                        <a:t>Share model with GTM team, extracting key insights with immediate implications for commercial strategy and ensuring stakeholders understand how to use the information</a:t>
                      </a:r>
                      <a:endParaRPr dirty="0">
                        <a:latin typeface="Avenir Next LT Pro" panose="020B0504020202020204" pitchFamily="34" charset="77"/>
                      </a:endParaRPr>
                    </a:p>
                    <a:p>
                      <a:pPr marL="171450" marR="0" lvl="0" indent="-171450" algn="l" rtl="0">
                        <a:spcBef>
                          <a:spcPts val="0"/>
                        </a:spcBef>
                        <a:spcAft>
                          <a:spcPts val="0"/>
                        </a:spcAft>
                        <a:buClr>
                          <a:schemeClr val="dk1"/>
                        </a:buClr>
                        <a:buSzPts val="1050"/>
                        <a:buFont typeface="Arial"/>
                        <a:buChar char="•"/>
                      </a:pPr>
                      <a:r>
                        <a:rPr lang="en-US" sz="1000" dirty="0">
                          <a:solidFill>
                            <a:schemeClr val="dk1"/>
                          </a:solidFill>
                          <a:latin typeface="Avenir Next LT Pro" panose="020B0504020202020204" pitchFamily="34" charset="77"/>
                          <a:ea typeface="Arial"/>
                          <a:cs typeface="Arial"/>
                          <a:sym typeface="Arial"/>
                        </a:rPr>
                        <a:t>If possible, assign model ownership to Data Science or Analytics, with </a:t>
                      </a:r>
                      <a:r>
                        <a:rPr lang="en-US" sz="1000" dirty="0" err="1">
                          <a:solidFill>
                            <a:schemeClr val="dk1"/>
                          </a:solidFill>
                          <a:latin typeface="Avenir Next LT Pro" panose="020B0504020202020204" pitchFamily="34" charset="77"/>
                          <a:ea typeface="Arial"/>
                          <a:cs typeface="Arial"/>
                          <a:sym typeface="Arial"/>
                        </a:rPr>
                        <a:t>RevOps</a:t>
                      </a:r>
                      <a:r>
                        <a:rPr lang="en-US" sz="1000" dirty="0">
                          <a:solidFill>
                            <a:schemeClr val="dk1"/>
                          </a:solidFill>
                          <a:latin typeface="Avenir Next LT Pro" panose="020B0504020202020204" pitchFamily="34" charset="77"/>
                          <a:ea typeface="Arial"/>
                          <a:cs typeface="Arial"/>
                          <a:sym typeface="Arial"/>
                        </a:rPr>
                        <a:t> or Sales Ops providing direction and process</a:t>
                      </a:r>
                      <a:endParaRPr dirty="0">
                        <a:latin typeface="Avenir Next LT Pro" panose="020B0504020202020204" pitchFamily="34" charset="77"/>
                      </a:endParaRPr>
                    </a:p>
                    <a:p>
                      <a:pPr marL="171450" marR="0" lvl="0" indent="-171450" algn="l" rtl="0">
                        <a:spcBef>
                          <a:spcPts val="0"/>
                        </a:spcBef>
                        <a:spcAft>
                          <a:spcPts val="0"/>
                        </a:spcAft>
                        <a:buClr>
                          <a:schemeClr val="dk1"/>
                        </a:buClr>
                        <a:buSzPts val="1050"/>
                        <a:buFont typeface="Arial"/>
                        <a:buChar char="•"/>
                      </a:pPr>
                      <a:r>
                        <a:rPr lang="en-US" sz="1000" dirty="0">
                          <a:solidFill>
                            <a:schemeClr val="dk1"/>
                          </a:solidFill>
                          <a:latin typeface="Avenir Next LT Pro" panose="020B0504020202020204" pitchFamily="34" charset="77"/>
                          <a:ea typeface="Arial"/>
                          <a:cs typeface="Arial"/>
                          <a:sym typeface="Arial"/>
                        </a:rPr>
                        <a:t>Establish a cadence with functional leaders to review workbook and how it can be leveraged to support GTM objectives</a:t>
                      </a:r>
                      <a:endParaRPr dirty="0">
                        <a:latin typeface="Avenir Next LT Pro" panose="020B0504020202020204" pitchFamily="34" charset="77"/>
                      </a:endParaRPr>
                    </a:p>
                    <a:p>
                      <a:pPr marL="171450" marR="0" lvl="0" indent="-171450" algn="l" rtl="0">
                        <a:spcBef>
                          <a:spcPts val="0"/>
                        </a:spcBef>
                        <a:spcAft>
                          <a:spcPts val="0"/>
                        </a:spcAft>
                        <a:buClr>
                          <a:schemeClr val="dk1"/>
                        </a:buClr>
                        <a:buSzPts val="1050"/>
                        <a:buFont typeface="Arial"/>
                        <a:buChar char="•"/>
                      </a:pPr>
                      <a:r>
                        <a:rPr lang="en-US" sz="1000" dirty="0">
                          <a:solidFill>
                            <a:schemeClr val="dk1"/>
                          </a:solidFill>
                          <a:latin typeface="Avenir Next LT Pro" panose="020B0504020202020204" pitchFamily="34" charset="77"/>
                          <a:ea typeface="Arial"/>
                          <a:cs typeface="Arial"/>
                          <a:sym typeface="Arial"/>
                        </a:rPr>
                        <a:t>Select leading and lagging metric(s) to track value of work; tie metrics to appropriate function and objectives</a:t>
                      </a:r>
                      <a:endParaRPr sz="1000" dirty="0">
                        <a:solidFill>
                          <a:schemeClr val="dk1"/>
                        </a:solidFill>
                        <a:latin typeface="Avenir Next LT Pro" panose="020B0504020202020204" pitchFamily="34" charset="77"/>
                        <a:ea typeface="Arial"/>
                        <a:cs typeface="Arial"/>
                        <a:sym typeface="Arial"/>
                      </a:endParaRPr>
                    </a:p>
                    <a:p>
                      <a:pPr marL="171450" marR="0" lvl="0" indent="-171450" algn="l" rtl="0">
                        <a:spcBef>
                          <a:spcPts val="0"/>
                        </a:spcBef>
                        <a:spcAft>
                          <a:spcPts val="0"/>
                        </a:spcAft>
                        <a:buClr>
                          <a:schemeClr val="dk1"/>
                        </a:buClr>
                        <a:buSzPts val="1050"/>
                        <a:buFont typeface="Arial"/>
                        <a:buChar char="•"/>
                      </a:pPr>
                      <a:r>
                        <a:rPr lang="en-US" sz="1000" dirty="0">
                          <a:solidFill>
                            <a:schemeClr val="dk1"/>
                          </a:solidFill>
                          <a:latin typeface="Avenir Next LT Pro" panose="020B0504020202020204" pitchFamily="34" charset="77"/>
                          <a:ea typeface="Arial"/>
                          <a:cs typeface="Arial"/>
                          <a:sym typeface="Arial"/>
                        </a:rPr>
                        <a:t>Have a clear, simple and frequent (every 3-6 months) data refresh process</a:t>
                      </a:r>
                      <a:endParaRPr dirty="0">
                        <a:latin typeface="Avenir Next LT Pro" panose="020B0504020202020204" pitchFamily="34" charset="77"/>
                      </a:endParaRPr>
                    </a:p>
                  </a:txBody>
                  <a:tcPr marL="92150" marR="92150" marT="46075" marB="460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6"/>
        <p:cNvGrpSpPr/>
        <p:nvPr/>
      </p:nvGrpSpPr>
      <p:grpSpPr>
        <a:xfrm>
          <a:off x="0" y="0"/>
          <a:ext cx="0" cy="0"/>
          <a:chOff x="0" y="0"/>
          <a:chExt cx="0" cy="0"/>
        </a:xfrm>
      </p:grpSpPr>
      <p:sp>
        <p:nvSpPr>
          <p:cNvPr id="1547" name="Google Shape;1547;p35"/>
          <p:cNvSpPr txBox="1">
            <a:spLocks noGrp="1"/>
          </p:cNvSpPr>
          <p:nvPr>
            <p:ph type="title"/>
          </p:nvPr>
        </p:nvSpPr>
        <p:spPr>
          <a:xfrm>
            <a:off x="655774" y="0"/>
            <a:ext cx="9326581" cy="109945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Arial"/>
              <a:buNone/>
            </a:pPr>
            <a:r>
              <a:rPr lang="en-US" sz="2400" b="1" i="0" u="none" strike="noStrike" cap="none" dirty="0">
                <a:solidFill>
                  <a:schemeClr val="dk1"/>
                </a:solidFill>
                <a:latin typeface="Avenir Next LT Pro" panose="020B0504020202020204" pitchFamily="34" charset="77"/>
                <a:sym typeface="Arial"/>
              </a:rPr>
              <a:t>Ideal Set of Resources &amp; Team to Complete Account Segmentation Initiative</a:t>
            </a:r>
            <a:endParaRPr dirty="0">
              <a:solidFill>
                <a:schemeClr val="dk1"/>
              </a:solidFill>
              <a:latin typeface="Avenir Next LT Pro" panose="020B0504020202020204" pitchFamily="34" charset="77"/>
              <a:sym typeface="Arial"/>
            </a:endParaRPr>
          </a:p>
        </p:txBody>
      </p:sp>
      <p:graphicFrame>
        <p:nvGraphicFramePr>
          <p:cNvPr id="1548" name="Google Shape;1548;p35"/>
          <p:cNvGraphicFramePr/>
          <p:nvPr>
            <p:extLst>
              <p:ext uri="{D42A27DB-BD31-4B8C-83A1-F6EECF244321}">
                <p14:modId xmlns:p14="http://schemas.microsoft.com/office/powerpoint/2010/main" val="964278169"/>
              </p:ext>
            </p:extLst>
          </p:nvPr>
        </p:nvGraphicFramePr>
        <p:xfrm>
          <a:off x="407000" y="1498015"/>
          <a:ext cx="11585875" cy="3989565"/>
        </p:xfrm>
        <a:graphic>
          <a:graphicData uri="http://schemas.openxmlformats.org/drawingml/2006/table">
            <a:tbl>
              <a:tblPr>
                <a:noFill/>
                <a:tableStyleId>{92A46587-7DBE-4889-A4E1-644C240AC936}</a:tableStyleId>
              </a:tblPr>
              <a:tblGrid>
                <a:gridCol w="2317175">
                  <a:extLst>
                    <a:ext uri="{9D8B030D-6E8A-4147-A177-3AD203B41FA5}">
                      <a16:colId xmlns:a16="http://schemas.microsoft.com/office/drawing/2014/main" val="20000"/>
                    </a:ext>
                  </a:extLst>
                </a:gridCol>
                <a:gridCol w="2317175">
                  <a:extLst>
                    <a:ext uri="{9D8B030D-6E8A-4147-A177-3AD203B41FA5}">
                      <a16:colId xmlns:a16="http://schemas.microsoft.com/office/drawing/2014/main" val="20001"/>
                    </a:ext>
                  </a:extLst>
                </a:gridCol>
                <a:gridCol w="2317175">
                  <a:extLst>
                    <a:ext uri="{9D8B030D-6E8A-4147-A177-3AD203B41FA5}">
                      <a16:colId xmlns:a16="http://schemas.microsoft.com/office/drawing/2014/main" val="20002"/>
                    </a:ext>
                  </a:extLst>
                </a:gridCol>
                <a:gridCol w="2317175">
                  <a:extLst>
                    <a:ext uri="{9D8B030D-6E8A-4147-A177-3AD203B41FA5}">
                      <a16:colId xmlns:a16="http://schemas.microsoft.com/office/drawing/2014/main" val="20003"/>
                    </a:ext>
                  </a:extLst>
                </a:gridCol>
                <a:gridCol w="2317175">
                  <a:extLst>
                    <a:ext uri="{9D8B030D-6E8A-4147-A177-3AD203B41FA5}">
                      <a16:colId xmlns:a16="http://schemas.microsoft.com/office/drawing/2014/main" val="20004"/>
                    </a:ext>
                  </a:extLst>
                </a:gridCol>
              </a:tblGrid>
              <a:tr h="1005200">
                <a:tc>
                  <a:txBody>
                    <a:bodyPr/>
                    <a:lstStyle/>
                    <a:p>
                      <a:pPr marL="0" marR="0" lvl="0" indent="0" algn="l" rtl="0">
                        <a:lnSpc>
                          <a:spcPct val="100000"/>
                        </a:lnSpc>
                        <a:spcBef>
                          <a:spcPts val="0"/>
                        </a:spcBef>
                        <a:spcAft>
                          <a:spcPts val="0"/>
                        </a:spcAft>
                        <a:buClr>
                          <a:srgbClr val="000000"/>
                        </a:buClr>
                        <a:buSzPts val="1400"/>
                        <a:buFont typeface="Arial"/>
                        <a:buNone/>
                      </a:pPr>
                      <a:r>
                        <a:rPr lang="en-US" sz="1600" b="1" u="none" strike="noStrike" cap="none" dirty="0">
                          <a:solidFill>
                            <a:schemeClr val="tx1"/>
                          </a:solidFill>
                          <a:latin typeface="Avenir Next LT Pro" panose="020B0504020202020204" pitchFamily="34" charset="77"/>
                          <a:ea typeface="Arial"/>
                          <a:cs typeface="Arial"/>
                          <a:sym typeface="Arial"/>
                        </a:rPr>
                        <a:t>Role on Account Segmentation Effort</a:t>
                      </a:r>
                      <a:endParaRPr sz="1600" b="1" u="none" strike="noStrike" cap="none" dirty="0">
                        <a:solidFill>
                          <a:schemeClr val="tx1"/>
                        </a:solidFill>
                        <a:latin typeface="Avenir Next LT Pro" panose="020B0504020202020204" pitchFamily="34" charset="77"/>
                        <a:ea typeface="Arial"/>
                        <a:cs typeface="Arial"/>
                        <a:sym typeface="Aria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3"/>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600" b="1" u="none" strike="noStrike" cap="none" dirty="0">
                          <a:latin typeface="Avenir Next LT Pro" panose="020B0504020202020204" pitchFamily="34" charset="77"/>
                          <a:ea typeface="Arial"/>
                          <a:cs typeface="Arial"/>
                          <a:sym typeface="Arial"/>
                        </a:rPr>
                        <a:t>Executive Sponsor</a:t>
                      </a:r>
                      <a:endParaRPr sz="1600" b="1" u="none" strike="noStrike" cap="none" dirty="0">
                        <a:latin typeface="Avenir Next LT Pro" panose="020B0504020202020204" pitchFamily="34" charset="77"/>
                        <a:ea typeface="Arial"/>
                        <a:cs typeface="Arial"/>
                        <a:sym typeface="Aria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600" b="1" u="none" strike="noStrike" cap="none">
                          <a:latin typeface="Avenir Next LT Pro" panose="020B0504020202020204" pitchFamily="34" charset="77"/>
                          <a:ea typeface="Arial"/>
                          <a:cs typeface="Arial"/>
                          <a:sym typeface="Arial"/>
                        </a:rPr>
                        <a:t>Day-to-Day Leader</a:t>
                      </a:r>
                      <a:endParaRPr sz="1600" b="1" u="none" strike="noStrike" cap="none">
                        <a:latin typeface="Avenir Next LT Pro" panose="020B0504020202020204" pitchFamily="34" charset="77"/>
                        <a:ea typeface="Arial"/>
                        <a:cs typeface="Arial"/>
                        <a:sym typeface="Aria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600" b="1" u="none" strike="noStrike" cap="none">
                          <a:latin typeface="Avenir Next LT Pro" panose="020B0504020202020204" pitchFamily="34" charset="77"/>
                          <a:ea typeface="Arial"/>
                          <a:cs typeface="Arial"/>
                          <a:sym typeface="Arial"/>
                        </a:rPr>
                        <a:t>Data Analysts</a:t>
                      </a:r>
                      <a:endParaRPr sz="1600" b="1" u="none" strike="noStrike" cap="none">
                        <a:latin typeface="Avenir Next LT Pro" panose="020B0504020202020204" pitchFamily="34" charset="77"/>
                        <a:ea typeface="Arial"/>
                        <a:cs typeface="Arial"/>
                        <a:sym typeface="Aria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600" b="1" u="none" strike="noStrike" cap="none" dirty="0">
                          <a:latin typeface="Avenir Next LT Pro" panose="020B0504020202020204" pitchFamily="34" charset="77"/>
                          <a:ea typeface="Arial"/>
                          <a:cs typeface="Arial"/>
                          <a:sym typeface="Arial"/>
                        </a:rPr>
                        <a:t>Supporting Members</a:t>
                      </a:r>
                      <a:endParaRPr sz="1600" b="1" u="none" strike="noStrike" cap="none" dirty="0">
                        <a:latin typeface="Avenir Next LT Pro" panose="020B0504020202020204" pitchFamily="34" charset="77"/>
                        <a:ea typeface="Arial"/>
                        <a:cs typeface="Arial"/>
                        <a:sym typeface="Aria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4"/>
                    </a:solidFill>
                  </a:tcPr>
                </a:tc>
                <a:extLst>
                  <a:ext uri="{0D108BD9-81ED-4DB2-BD59-A6C34878D82A}">
                    <a16:rowId xmlns:a16="http://schemas.microsoft.com/office/drawing/2014/main" val="10000"/>
                  </a:ext>
                </a:extLst>
              </a:tr>
              <a:tr h="1005200">
                <a:tc>
                  <a:txBody>
                    <a:bodyPr/>
                    <a:lstStyle/>
                    <a:p>
                      <a:pPr marL="0" marR="0" lvl="0" indent="0" algn="l" rtl="0">
                        <a:lnSpc>
                          <a:spcPct val="100000"/>
                        </a:lnSpc>
                        <a:spcBef>
                          <a:spcPts val="0"/>
                        </a:spcBef>
                        <a:spcAft>
                          <a:spcPts val="0"/>
                        </a:spcAft>
                        <a:buClr>
                          <a:srgbClr val="000000"/>
                        </a:buClr>
                        <a:buSzPts val="1400"/>
                        <a:buFont typeface="Arial"/>
                        <a:buNone/>
                      </a:pPr>
                      <a:r>
                        <a:rPr lang="en-US" sz="1600" b="1" u="none" strike="noStrike" cap="none" dirty="0">
                          <a:solidFill>
                            <a:schemeClr val="tx1"/>
                          </a:solidFill>
                          <a:latin typeface="Avenir Next LT Pro" panose="020B0504020202020204" pitchFamily="34" charset="77"/>
                          <a:ea typeface="Arial"/>
                          <a:cs typeface="Arial"/>
                          <a:sym typeface="Arial"/>
                        </a:rPr>
                        <a:t>Primary Responsibilities</a:t>
                      </a:r>
                      <a:endParaRPr sz="1600" b="1" u="none" strike="noStrike" cap="none" dirty="0">
                        <a:solidFill>
                          <a:schemeClr val="tx1"/>
                        </a:solidFill>
                        <a:latin typeface="Avenir Next LT Pro" panose="020B0504020202020204" pitchFamily="34" charset="77"/>
                        <a:ea typeface="Arial"/>
                        <a:cs typeface="Arial"/>
                        <a:sym typeface="Aria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3"/>
                    </a:solidFill>
                  </a:tcPr>
                </a:tc>
                <a:tc>
                  <a:txBody>
                    <a:bodyPr/>
                    <a:lstStyle/>
                    <a:p>
                      <a:pPr marL="274320" marR="0" lvl="0" indent="-226059" algn="l" rtl="0">
                        <a:lnSpc>
                          <a:spcPct val="100000"/>
                        </a:lnSpc>
                        <a:spcBef>
                          <a:spcPts val="0"/>
                        </a:spcBef>
                        <a:spcAft>
                          <a:spcPts val="0"/>
                        </a:spcAft>
                        <a:buClr>
                          <a:srgbClr val="000000"/>
                        </a:buClr>
                        <a:buSzPts val="1400"/>
                        <a:buFont typeface="Arial"/>
                        <a:buChar char="●"/>
                      </a:pPr>
                      <a:r>
                        <a:rPr lang="en-US" sz="1050" u="none" strike="noStrike" cap="none">
                          <a:latin typeface="Avenir Next LT Pro" panose="020B0504020202020204" pitchFamily="34" charset="77"/>
                          <a:ea typeface="Arial"/>
                          <a:cs typeface="Arial"/>
                          <a:sym typeface="Arial"/>
                        </a:rPr>
                        <a:t>Set objectives and success metrics</a:t>
                      </a:r>
                      <a:endParaRPr>
                        <a:latin typeface="Avenir Next LT Pro" panose="020B0504020202020204" pitchFamily="34" charset="77"/>
                      </a:endParaRPr>
                    </a:p>
                    <a:p>
                      <a:pPr marL="274320" marR="0" lvl="0" indent="-226059" algn="l" rtl="0">
                        <a:lnSpc>
                          <a:spcPct val="100000"/>
                        </a:lnSpc>
                        <a:spcBef>
                          <a:spcPts val="0"/>
                        </a:spcBef>
                        <a:spcAft>
                          <a:spcPts val="0"/>
                        </a:spcAft>
                        <a:buClr>
                          <a:srgbClr val="000000"/>
                        </a:buClr>
                        <a:buSzPts val="1400"/>
                        <a:buFont typeface="Arial"/>
                        <a:buChar char="●"/>
                      </a:pPr>
                      <a:r>
                        <a:rPr lang="en-US" sz="1050" u="none" strike="noStrike" cap="none">
                          <a:latin typeface="Avenir Next LT Pro" panose="020B0504020202020204" pitchFamily="34" charset="77"/>
                          <a:ea typeface="Arial"/>
                          <a:cs typeface="Arial"/>
                          <a:sym typeface="Arial"/>
                        </a:rPr>
                        <a:t>Manage business conversations with functional leaders</a:t>
                      </a:r>
                      <a:endParaRPr>
                        <a:latin typeface="Avenir Next LT Pro" panose="020B0504020202020204" pitchFamily="34" charset="77"/>
                      </a:endParaRPr>
                    </a:p>
                    <a:p>
                      <a:pPr marL="274320" marR="0" lvl="0" indent="-226059" algn="l" rtl="0">
                        <a:lnSpc>
                          <a:spcPct val="100000"/>
                        </a:lnSpc>
                        <a:spcBef>
                          <a:spcPts val="0"/>
                        </a:spcBef>
                        <a:spcAft>
                          <a:spcPts val="0"/>
                        </a:spcAft>
                        <a:buClr>
                          <a:srgbClr val="000000"/>
                        </a:buClr>
                        <a:buSzPts val="1400"/>
                        <a:buFont typeface="Arial"/>
                        <a:buChar char="●"/>
                      </a:pPr>
                      <a:r>
                        <a:rPr lang="en-US" sz="1050" u="none" strike="noStrike" cap="none">
                          <a:latin typeface="Avenir Next LT Pro" panose="020B0504020202020204" pitchFamily="34" charset="77"/>
                          <a:ea typeface="Arial"/>
                          <a:cs typeface="Arial"/>
                          <a:sym typeface="Arial"/>
                        </a:rPr>
                        <a:t>Drive organizational change management</a:t>
                      </a:r>
                      <a:endParaRPr sz="1050" u="none" strike="noStrike" cap="none">
                        <a:latin typeface="Avenir Next LT Pro" panose="020B0504020202020204" pitchFamily="34" charset="77"/>
                        <a:ea typeface="Arial"/>
                        <a:cs typeface="Arial"/>
                        <a:sym typeface="Aria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274320" marR="0" lvl="0" indent="-226059" algn="l" rtl="0">
                        <a:lnSpc>
                          <a:spcPct val="100000"/>
                        </a:lnSpc>
                        <a:spcBef>
                          <a:spcPts val="0"/>
                        </a:spcBef>
                        <a:spcAft>
                          <a:spcPts val="0"/>
                        </a:spcAft>
                        <a:buClr>
                          <a:srgbClr val="000000"/>
                        </a:buClr>
                        <a:buSzPts val="1400"/>
                        <a:buFont typeface="Arial"/>
                        <a:buChar char="●"/>
                      </a:pPr>
                      <a:r>
                        <a:rPr lang="en-US" sz="1050" u="none" strike="noStrike" cap="none">
                          <a:latin typeface="Avenir Next LT Pro" panose="020B0504020202020204" pitchFamily="34" charset="77"/>
                          <a:ea typeface="Arial"/>
                          <a:cs typeface="Arial"/>
                          <a:sym typeface="Arial"/>
                        </a:rPr>
                        <a:t>Oversee the completion of the exercise</a:t>
                      </a:r>
                      <a:endParaRPr>
                        <a:latin typeface="Avenir Next LT Pro" panose="020B0504020202020204" pitchFamily="34" charset="77"/>
                      </a:endParaRPr>
                    </a:p>
                    <a:p>
                      <a:pPr marL="274320" marR="0" lvl="0" indent="-226059" algn="l" rtl="0">
                        <a:lnSpc>
                          <a:spcPct val="100000"/>
                        </a:lnSpc>
                        <a:spcBef>
                          <a:spcPts val="0"/>
                        </a:spcBef>
                        <a:spcAft>
                          <a:spcPts val="0"/>
                        </a:spcAft>
                        <a:buClr>
                          <a:srgbClr val="000000"/>
                        </a:buClr>
                        <a:buSzPts val="1400"/>
                        <a:buFont typeface="Arial"/>
                        <a:buChar char="●"/>
                      </a:pPr>
                      <a:r>
                        <a:rPr lang="en-US" sz="1050" u="none" strike="noStrike" cap="none">
                          <a:latin typeface="Avenir Next LT Pro" panose="020B0504020202020204" pitchFamily="34" charset="77"/>
                          <a:ea typeface="Arial"/>
                          <a:cs typeface="Arial"/>
                          <a:sym typeface="Arial"/>
                        </a:rPr>
                        <a:t>Ensure business context is included into work product</a:t>
                      </a:r>
                      <a:endParaRPr>
                        <a:latin typeface="Avenir Next LT Pro" panose="020B0504020202020204" pitchFamily="34" charset="77"/>
                      </a:endParaRPr>
                    </a:p>
                    <a:p>
                      <a:pPr marL="274320" marR="0" lvl="0" indent="-226059" algn="l" rtl="0">
                        <a:lnSpc>
                          <a:spcPct val="100000"/>
                        </a:lnSpc>
                        <a:spcBef>
                          <a:spcPts val="0"/>
                        </a:spcBef>
                        <a:spcAft>
                          <a:spcPts val="0"/>
                        </a:spcAft>
                        <a:buClr>
                          <a:srgbClr val="000000"/>
                        </a:buClr>
                        <a:buSzPts val="1400"/>
                        <a:buFont typeface="Arial"/>
                        <a:buChar char="●"/>
                      </a:pPr>
                      <a:r>
                        <a:rPr lang="en-US" sz="1050" u="none" strike="noStrike" cap="none">
                          <a:latin typeface="Avenir Next LT Pro" panose="020B0504020202020204" pitchFamily="34" charset="77"/>
                          <a:ea typeface="Arial"/>
                          <a:cs typeface="Arial"/>
                          <a:sym typeface="Arial"/>
                        </a:rPr>
                        <a:t>Deliver quick wins to functional leaders to demonstrate value</a:t>
                      </a:r>
                      <a:endParaRPr sz="1050" u="none" strike="noStrike" cap="none">
                        <a:latin typeface="Avenir Next LT Pro" panose="020B0504020202020204" pitchFamily="34" charset="77"/>
                        <a:ea typeface="Arial"/>
                        <a:cs typeface="Arial"/>
                        <a:sym typeface="Aria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274320" marR="0" lvl="0" indent="-226059" algn="l" rtl="0">
                        <a:lnSpc>
                          <a:spcPct val="100000"/>
                        </a:lnSpc>
                        <a:spcBef>
                          <a:spcPts val="0"/>
                        </a:spcBef>
                        <a:spcAft>
                          <a:spcPts val="0"/>
                        </a:spcAft>
                        <a:buClr>
                          <a:srgbClr val="000000"/>
                        </a:buClr>
                        <a:buSzPts val="1400"/>
                        <a:buFont typeface="Arial"/>
                        <a:buChar char="●"/>
                      </a:pPr>
                      <a:r>
                        <a:rPr lang="en-US" sz="1050" u="none" strike="noStrike" cap="none">
                          <a:latin typeface="Avenir Next LT Pro" panose="020B0504020202020204" pitchFamily="34" charset="77"/>
                          <a:ea typeface="Arial"/>
                          <a:cs typeface="Arial"/>
                          <a:sym typeface="Arial"/>
                        </a:rPr>
                        <a:t>Build the segmentation model and conduct key analyses</a:t>
                      </a:r>
                      <a:endParaRPr>
                        <a:latin typeface="Avenir Next LT Pro" panose="020B0504020202020204" pitchFamily="34" charset="77"/>
                      </a:endParaRPr>
                    </a:p>
                    <a:p>
                      <a:pPr marL="274320" marR="0" lvl="0" indent="-226059" algn="l" rtl="0">
                        <a:lnSpc>
                          <a:spcPct val="100000"/>
                        </a:lnSpc>
                        <a:spcBef>
                          <a:spcPts val="0"/>
                        </a:spcBef>
                        <a:spcAft>
                          <a:spcPts val="0"/>
                        </a:spcAft>
                        <a:buClr>
                          <a:srgbClr val="000000"/>
                        </a:buClr>
                        <a:buSzPts val="1400"/>
                        <a:buFont typeface="Arial"/>
                        <a:buChar char="●"/>
                      </a:pPr>
                      <a:r>
                        <a:rPr lang="en-US" sz="1050" u="none" strike="noStrike" cap="none">
                          <a:latin typeface="Avenir Next LT Pro" panose="020B0504020202020204" pitchFamily="34" charset="77"/>
                          <a:ea typeface="Arial"/>
                          <a:cs typeface="Arial"/>
                          <a:sym typeface="Arial"/>
                        </a:rPr>
                        <a:t>Aggregate and manage data inputs and third-party vendors</a:t>
                      </a:r>
                      <a:endParaRPr>
                        <a:latin typeface="Avenir Next LT Pro" panose="020B0504020202020204" pitchFamily="34" charset="77"/>
                      </a:endParaRPr>
                    </a:p>
                    <a:p>
                      <a:pPr marL="274320" marR="0" lvl="0" indent="-226059" algn="l" rtl="0">
                        <a:lnSpc>
                          <a:spcPct val="100000"/>
                        </a:lnSpc>
                        <a:spcBef>
                          <a:spcPts val="0"/>
                        </a:spcBef>
                        <a:spcAft>
                          <a:spcPts val="0"/>
                        </a:spcAft>
                        <a:buClr>
                          <a:srgbClr val="000000"/>
                        </a:buClr>
                        <a:buSzPts val="1400"/>
                        <a:buFont typeface="Arial"/>
                        <a:buChar char="●"/>
                      </a:pPr>
                      <a:r>
                        <a:rPr lang="en-US" sz="1050" u="none" strike="noStrike" cap="none">
                          <a:latin typeface="Avenir Next LT Pro" panose="020B0504020202020204" pitchFamily="34" charset="77"/>
                          <a:ea typeface="Arial"/>
                          <a:cs typeface="Arial"/>
                          <a:sym typeface="Arial"/>
                        </a:rPr>
                        <a:t>Surface findings and insights from the data</a:t>
                      </a:r>
                      <a:endParaRPr sz="1050" u="none" strike="noStrike" cap="none">
                        <a:latin typeface="Avenir Next LT Pro" panose="020B0504020202020204" pitchFamily="34" charset="77"/>
                        <a:ea typeface="Arial"/>
                        <a:cs typeface="Arial"/>
                        <a:sym typeface="Aria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274320" marR="0" lvl="0" indent="-226059" algn="l" rtl="0">
                        <a:lnSpc>
                          <a:spcPct val="100000"/>
                        </a:lnSpc>
                        <a:spcBef>
                          <a:spcPts val="0"/>
                        </a:spcBef>
                        <a:spcAft>
                          <a:spcPts val="0"/>
                        </a:spcAft>
                        <a:buClr>
                          <a:srgbClr val="000000"/>
                        </a:buClr>
                        <a:buSzPts val="1400"/>
                        <a:buFont typeface="Arial"/>
                        <a:buChar char="●"/>
                      </a:pPr>
                      <a:r>
                        <a:rPr lang="en-US" sz="1050" u="none" strike="noStrike" cap="none">
                          <a:latin typeface="Avenir Next LT Pro" panose="020B0504020202020204" pitchFamily="34" charset="77"/>
                          <a:ea typeface="Arial"/>
                          <a:cs typeface="Arial"/>
                          <a:sym typeface="Arial"/>
                        </a:rPr>
                        <a:t>SFDC/CRM manager to support technical components</a:t>
                      </a:r>
                      <a:endParaRPr>
                        <a:latin typeface="Avenir Next LT Pro" panose="020B0504020202020204" pitchFamily="34" charset="77"/>
                      </a:endParaRPr>
                    </a:p>
                    <a:p>
                      <a:pPr marL="274320" marR="0" lvl="0" indent="-226059" algn="l" rtl="0">
                        <a:lnSpc>
                          <a:spcPct val="100000"/>
                        </a:lnSpc>
                        <a:spcBef>
                          <a:spcPts val="0"/>
                        </a:spcBef>
                        <a:spcAft>
                          <a:spcPts val="0"/>
                        </a:spcAft>
                        <a:buClr>
                          <a:srgbClr val="000000"/>
                        </a:buClr>
                        <a:buSzPts val="1400"/>
                        <a:buFont typeface="Arial"/>
                        <a:buChar char="●"/>
                      </a:pPr>
                      <a:r>
                        <a:rPr lang="en-US" sz="1050" u="none" strike="noStrike" cap="none">
                          <a:latin typeface="Avenir Next LT Pro" panose="020B0504020202020204" pitchFamily="34" charset="77"/>
                          <a:ea typeface="Arial"/>
                          <a:cs typeface="Arial"/>
                          <a:sym typeface="Arial"/>
                        </a:rPr>
                        <a:t>IT to provide data pulls</a:t>
                      </a:r>
                      <a:endParaRPr>
                        <a:latin typeface="Avenir Next LT Pro" panose="020B0504020202020204" pitchFamily="34" charset="77"/>
                      </a:endParaRPr>
                    </a:p>
                    <a:p>
                      <a:pPr marL="274320" marR="0" lvl="0" indent="-226059" algn="l" rtl="0">
                        <a:lnSpc>
                          <a:spcPct val="100000"/>
                        </a:lnSpc>
                        <a:spcBef>
                          <a:spcPts val="0"/>
                        </a:spcBef>
                        <a:spcAft>
                          <a:spcPts val="0"/>
                        </a:spcAft>
                        <a:buClr>
                          <a:srgbClr val="000000"/>
                        </a:buClr>
                        <a:buSzPts val="1400"/>
                        <a:buFont typeface="Arial"/>
                        <a:buChar char="●"/>
                      </a:pPr>
                      <a:r>
                        <a:rPr lang="en-US" sz="1050" u="none" strike="noStrike" cap="none">
                          <a:latin typeface="Avenir Next LT Pro" panose="020B0504020202020204" pitchFamily="34" charset="77"/>
                          <a:ea typeface="Arial"/>
                          <a:cs typeface="Arial"/>
                          <a:sym typeface="Arial"/>
                        </a:rPr>
                        <a:t>Finance to validate data</a:t>
                      </a:r>
                      <a:endParaRPr>
                        <a:latin typeface="Avenir Next LT Pro" panose="020B0504020202020204" pitchFamily="34" charset="77"/>
                      </a:endParaRPr>
                    </a:p>
                    <a:p>
                      <a:pPr marL="274320" marR="0" lvl="0" indent="-226059" algn="l" rtl="0">
                        <a:lnSpc>
                          <a:spcPct val="100000"/>
                        </a:lnSpc>
                        <a:spcBef>
                          <a:spcPts val="0"/>
                        </a:spcBef>
                        <a:spcAft>
                          <a:spcPts val="0"/>
                        </a:spcAft>
                        <a:buClr>
                          <a:srgbClr val="000000"/>
                        </a:buClr>
                        <a:buSzPts val="1400"/>
                        <a:buFont typeface="Arial"/>
                        <a:buChar char="●"/>
                      </a:pPr>
                      <a:r>
                        <a:rPr lang="en-US" sz="1050" u="none" strike="noStrike" cap="none">
                          <a:latin typeface="Avenir Next LT Pro" panose="020B0504020202020204" pitchFamily="34" charset="77"/>
                          <a:ea typeface="Arial"/>
                          <a:cs typeface="Arial"/>
                          <a:sym typeface="Arial"/>
                        </a:rPr>
                        <a:t>Functional leaders for input and feedback</a:t>
                      </a:r>
                      <a:endParaRPr sz="1050" u="none" strike="noStrike" cap="none">
                        <a:latin typeface="Avenir Next LT Pro" panose="020B0504020202020204" pitchFamily="34" charset="77"/>
                        <a:ea typeface="Arial"/>
                        <a:cs typeface="Arial"/>
                        <a:sym typeface="Aria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676175">
                <a:tc>
                  <a:txBody>
                    <a:bodyPr/>
                    <a:lstStyle/>
                    <a:p>
                      <a:pPr marL="0" marR="0" lvl="0" indent="0" algn="l" rtl="0">
                        <a:lnSpc>
                          <a:spcPct val="100000"/>
                        </a:lnSpc>
                        <a:spcBef>
                          <a:spcPts val="0"/>
                        </a:spcBef>
                        <a:spcAft>
                          <a:spcPts val="0"/>
                        </a:spcAft>
                        <a:buClr>
                          <a:srgbClr val="000000"/>
                        </a:buClr>
                        <a:buSzPts val="1400"/>
                        <a:buFont typeface="Arial"/>
                        <a:buNone/>
                      </a:pPr>
                      <a:r>
                        <a:rPr lang="en-US" sz="1600" b="1" u="none" strike="noStrike" cap="none" dirty="0">
                          <a:solidFill>
                            <a:schemeClr val="tx1"/>
                          </a:solidFill>
                          <a:latin typeface="Avenir Next LT Pro" panose="020B0504020202020204" pitchFamily="34" charset="77"/>
                          <a:ea typeface="Arial"/>
                          <a:cs typeface="Arial"/>
                          <a:sym typeface="Arial"/>
                        </a:rPr>
                        <a:t>Level of Involvement in Effort</a:t>
                      </a:r>
                      <a:endParaRPr sz="1600" b="1" u="none" strike="noStrike" cap="none" dirty="0">
                        <a:solidFill>
                          <a:schemeClr val="tx1"/>
                        </a:solidFill>
                        <a:latin typeface="Avenir Next LT Pro" panose="020B0504020202020204" pitchFamily="34" charset="77"/>
                        <a:ea typeface="Arial"/>
                        <a:cs typeface="Arial"/>
                        <a:sym typeface="Aria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3"/>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050" u="none" strike="noStrike" cap="none">
                          <a:latin typeface="Avenir Next LT Pro" panose="020B0504020202020204" pitchFamily="34" charset="77"/>
                          <a:ea typeface="Arial"/>
                          <a:cs typeface="Arial"/>
                          <a:sym typeface="Arial"/>
                        </a:rPr>
                        <a:t>Weekly Updates &amp; Key Decisions</a:t>
                      </a:r>
                      <a:endParaRPr sz="1050" u="none" strike="noStrike" cap="none">
                        <a:latin typeface="Avenir Next LT Pro" panose="020B0504020202020204" pitchFamily="34" charset="77"/>
                        <a:ea typeface="Arial"/>
                        <a:cs typeface="Arial"/>
                        <a:sym typeface="Aria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050" u="none" strike="noStrike" cap="none">
                          <a:latin typeface="Avenir Next LT Pro" panose="020B0504020202020204" pitchFamily="34" charset="77"/>
                          <a:ea typeface="Arial"/>
                          <a:cs typeface="Arial"/>
                          <a:sym typeface="Arial"/>
                        </a:rPr>
                        <a:t>Daily Guidance Giving</a:t>
                      </a:r>
                      <a:endParaRPr sz="1050" u="none" strike="noStrike" cap="none">
                        <a:latin typeface="Avenir Next LT Pro" panose="020B0504020202020204" pitchFamily="34" charset="77"/>
                        <a:ea typeface="Arial"/>
                        <a:cs typeface="Arial"/>
                        <a:sym typeface="Aria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050" u="none" strike="noStrike" cap="none">
                          <a:latin typeface="Avenir Next LT Pro" panose="020B0504020202020204" pitchFamily="34" charset="77"/>
                          <a:ea typeface="Arial"/>
                          <a:cs typeface="Arial"/>
                          <a:sym typeface="Arial"/>
                        </a:rPr>
                        <a:t>Heavy Involvement day-to-day</a:t>
                      </a:r>
                      <a:endParaRPr sz="1050" u="none" strike="noStrike" cap="none">
                        <a:latin typeface="Avenir Next LT Pro" panose="020B0504020202020204" pitchFamily="34" charset="77"/>
                        <a:ea typeface="Arial"/>
                        <a:cs typeface="Arial"/>
                        <a:sym typeface="Aria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050" u="none" strike="noStrike" cap="none">
                          <a:latin typeface="Avenir Next LT Pro" panose="020B0504020202020204" pitchFamily="34" charset="77"/>
                          <a:ea typeface="Arial"/>
                          <a:cs typeface="Arial"/>
                          <a:sym typeface="Arial"/>
                        </a:rPr>
                        <a:t>As needed</a:t>
                      </a:r>
                      <a:endParaRPr sz="1050" u="none" strike="noStrike" cap="none">
                        <a:latin typeface="Avenir Next LT Pro" panose="020B0504020202020204" pitchFamily="34" charset="77"/>
                        <a:ea typeface="Arial"/>
                        <a:cs typeface="Arial"/>
                        <a:sym typeface="Aria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1005200">
                <a:tc>
                  <a:txBody>
                    <a:bodyPr/>
                    <a:lstStyle/>
                    <a:p>
                      <a:pPr marL="0" marR="0" lvl="0" indent="0" algn="l" rtl="0">
                        <a:lnSpc>
                          <a:spcPct val="100000"/>
                        </a:lnSpc>
                        <a:spcBef>
                          <a:spcPts val="0"/>
                        </a:spcBef>
                        <a:spcAft>
                          <a:spcPts val="0"/>
                        </a:spcAft>
                        <a:buClr>
                          <a:srgbClr val="000000"/>
                        </a:buClr>
                        <a:buSzPts val="1400"/>
                        <a:buFont typeface="Arial"/>
                        <a:buNone/>
                      </a:pPr>
                      <a:r>
                        <a:rPr lang="en-US" sz="1600" b="1" u="none" strike="noStrike" cap="none" dirty="0">
                          <a:solidFill>
                            <a:schemeClr val="tx1"/>
                          </a:solidFill>
                          <a:latin typeface="Avenir Next LT Pro" panose="020B0504020202020204" pitchFamily="34" charset="77"/>
                          <a:ea typeface="Arial"/>
                          <a:cs typeface="Arial"/>
                          <a:sym typeface="Arial"/>
                        </a:rPr>
                        <a:t>Common Role in a Commercial Team</a:t>
                      </a:r>
                      <a:endParaRPr sz="1600" b="1" u="none" strike="noStrike" cap="none" dirty="0">
                        <a:solidFill>
                          <a:schemeClr val="tx1"/>
                        </a:solidFill>
                        <a:latin typeface="Avenir Next LT Pro" panose="020B0504020202020204" pitchFamily="34" charset="77"/>
                        <a:ea typeface="Arial"/>
                        <a:cs typeface="Arial"/>
                        <a:sym typeface="Aria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3"/>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050" u="none" strike="noStrike" cap="none" dirty="0">
                          <a:latin typeface="Avenir Next LT Pro" panose="020B0504020202020204" pitchFamily="34" charset="77"/>
                          <a:ea typeface="Arial"/>
                          <a:cs typeface="Arial"/>
                          <a:sym typeface="Arial"/>
                        </a:rPr>
                        <a:t>Head of Sales; CFO</a:t>
                      </a:r>
                      <a:endParaRPr sz="1050" u="none" strike="noStrike" cap="none" dirty="0">
                        <a:latin typeface="Avenir Next LT Pro" panose="020B0504020202020204" pitchFamily="34" charset="77"/>
                        <a:ea typeface="Arial"/>
                        <a:cs typeface="Arial"/>
                        <a:sym typeface="Aria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050" u="none" strike="noStrike" cap="none" dirty="0">
                          <a:latin typeface="Avenir Next LT Pro" panose="020B0504020202020204" pitchFamily="34" charset="77"/>
                          <a:ea typeface="Arial"/>
                          <a:cs typeface="Arial"/>
                          <a:sym typeface="Arial"/>
                        </a:rPr>
                        <a:t>Head of Sales Operations</a:t>
                      </a:r>
                      <a:endParaRPr sz="1050" u="none" strike="noStrike" cap="none" dirty="0">
                        <a:latin typeface="Avenir Next LT Pro" panose="020B0504020202020204" pitchFamily="34" charset="77"/>
                        <a:ea typeface="Arial"/>
                        <a:cs typeface="Arial"/>
                        <a:sym typeface="Aria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050" u="none" strike="noStrike" cap="none">
                          <a:latin typeface="Avenir Next LT Pro" panose="020B0504020202020204" pitchFamily="34" charset="77"/>
                          <a:ea typeface="Arial"/>
                          <a:cs typeface="Arial"/>
                          <a:sym typeface="Arial"/>
                        </a:rPr>
                        <a:t>Sales Operations Managers</a:t>
                      </a:r>
                      <a:endParaRPr>
                        <a:latin typeface="Avenir Next LT Pro" panose="020B0504020202020204" pitchFamily="34" charset="77"/>
                      </a:endParaRPr>
                    </a:p>
                    <a:p>
                      <a:pPr marL="0" marR="0" lvl="0" indent="0" algn="l" rtl="0">
                        <a:lnSpc>
                          <a:spcPct val="100000"/>
                        </a:lnSpc>
                        <a:spcBef>
                          <a:spcPts val="0"/>
                        </a:spcBef>
                        <a:spcAft>
                          <a:spcPts val="0"/>
                        </a:spcAft>
                        <a:buClr>
                          <a:srgbClr val="000000"/>
                        </a:buClr>
                        <a:buSzPts val="1400"/>
                        <a:buFont typeface="Arial"/>
                        <a:buNone/>
                      </a:pPr>
                      <a:r>
                        <a:rPr lang="en-US" sz="1050" u="none" strike="noStrike" cap="none">
                          <a:latin typeface="Avenir Next LT Pro" panose="020B0504020202020204" pitchFamily="34" charset="77"/>
                          <a:ea typeface="Arial"/>
                          <a:cs typeface="Arial"/>
                          <a:sym typeface="Arial"/>
                        </a:rPr>
                        <a:t>Analytics Managers</a:t>
                      </a:r>
                      <a:endParaRPr>
                        <a:latin typeface="Avenir Next LT Pro" panose="020B0504020202020204" pitchFamily="34" charset="77"/>
                      </a:endParaRPr>
                    </a:p>
                    <a:p>
                      <a:pPr marL="0" marR="0" lvl="0" indent="0" algn="l" rtl="0">
                        <a:lnSpc>
                          <a:spcPct val="100000"/>
                        </a:lnSpc>
                        <a:spcBef>
                          <a:spcPts val="0"/>
                        </a:spcBef>
                        <a:spcAft>
                          <a:spcPts val="0"/>
                        </a:spcAft>
                        <a:buClr>
                          <a:srgbClr val="000000"/>
                        </a:buClr>
                        <a:buSzPts val="1400"/>
                        <a:buFont typeface="Arial"/>
                        <a:buNone/>
                      </a:pPr>
                      <a:r>
                        <a:rPr lang="en-US" sz="1050" u="none" strike="noStrike" cap="none">
                          <a:latin typeface="Avenir Next LT Pro" panose="020B0504020202020204" pitchFamily="34" charset="77"/>
                          <a:ea typeface="Arial"/>
                          <a:cs typeface="Arial"/>
                          <a:sym typeface="Arial"/>
                        </a:rPr>
                        <a:t>Data Scientists</a:t>
                      </a:r>
                      <a:endParaRPr sz="1050" u="none" strike="noStrike" cap="none">
                        <a:latin typeface="Avenir Next LT Pro" panose="020B0504020202020204" pitchFamily="34" charset="77"/>
                        <a:ea typeface="Arial"/>
                        <a:cs typeface="Arial"/>
                        <a:sym typeface="Aria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050" u="none" strike="noStrike" cap="none" dirty="0">
                          <a:latin typeface="Avenir Next LT Pro" panose="020B0504020202020204" pitchFamily="34" charset="77"/>
                          <a:ea typeface="Arial"/>
                          <a:cs typeface="Arial"/>
                          <a:sym typeface="Arial"/>
                        </a:rPr>
                        <a:t>SFDC Managers; Marketing Operations Managers; Finance Analysts</a:t>
                      </a:r>
                      <a:endParaRPr sz="1050" u="none" strike="noStrike" cap="none" dirty="0">
                        <a:latin typeface="Avenir Next LT Pro" panose="020B0504020202020204" pitchFamily="34" charset="77"/>
                        <a:ea typeface="Arial"/>
                        <a:cs typeface="Arial"/>
                        <a:sym typeface="Aria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 name="Triangle 1">
            <a:extLst>
              <a:ext uri="{FF2B5EF4-FFF2-40B4-BE49-F238E27FC236}">
                <a16:creationId xmlns:a16="http://schemas.microsoft.com/office/drawing/2014/main" id="{2447CBDB-80E2-DCDA-A7DF-3C40B66364DD}"/>
              </a:ext>
            </a:extLst>
          </p:cNvPr>
          <p:cNvSpPr/>
          <p:nvPr/>
        </p:nvSpPr>
        <p:spPr>
          <a:xfrm rot="10800000">
            <a:off x="4625788" y="1498015"/>
            <a:ext cx="430306" cy="260886"/>
          </a:xfrm>
          <a:prstGeom prst="triangl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riangle 2">
            <a:extLst>
              <a:ext uri="{FF2B5EF4-FFF2-40B4-BE49-F238E27FC236}">
                <a16:creationId xmlns:a16="http://schemas.microsoft.com/office/drawing/2014/main" id="{83F2D84B-A4B7-5EB8-9C08-5938DD0FBF09}"/>
              </a:ext>
            </a:extLst>
          </p:cNvPr>
          <p:cNvSpPr/>
          <p:nvPr/>
        </p:nvSpPr>
        <p:spPr>
          <a:xfrm rot="10800000">
            <a:off x="6920755" y="1498015"/>
            <a:ext cx="430306" cy="260886"/>
          </a:xfrm>
          <a:prstGeom prst="triangl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id="{05629ED7-103B-495A-B964-2B375C95CA89}"/>
              </a:ext>
            </a:extLst>
          </p:cNvPr>
          <p:cNvSpPr/>
          <p:nvPr/>
        </p:nvSpPr>
        <p:spPr>
          <a:xfrm rot="10800000">
            <a:off x="9215722" y="1498015"/>
            <a:ext cx="430306" cy="260886"/>
          </a:xfrm>
          <a:prstGeom prst="triangl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2FF0EE61-F21A-0E38-2339-E755D517407A}"/>
              </a:ext>
            </a:extLst>
          </p:cNvPr>
          <p:cNvSpPr/>
          <p:nvPr/>
        </p:nvSpPr>
        <p:spPr>
          <a:xfrm rot="10800000">
            <a:off x="11562569" y="1508798"/>
            <a:ext cx="430306" cy="260886"/>
          </a:xfrm>
          <a:prstGeom prst="triangl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3"/>
        <p:cNvGrpSpPr/>
        <p:nvPr/>
      </p:nvGrpSpPr>
      <p:grpSpPr>
        <a:xfrm>
          <a:off x="0" y="0"/>
          <a:ext cx="0" cy="0"/>
          <a:chOff x="0" y="0"/>
          <a:chExt cx="0" cy="0"/>
        </a:xfrm>
      </p:grpSpPr>
      <p:sp>
        <p:nvSpPr>
          <p:cNvPr id="1554" name="Google Shape;1554;p36"/>
          <p:cNvSpPr txBox="1">
            <a:spLocks noGrp="1"/>
          </p:cNvSpPr>
          <p:nvPr>
            <p:ph type="body" sz="quarter" idx="10"/>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1000"/>
              </a:spcBef>
              <a:spcAft>
                <a:spcPts val="0"/>
              </a:spcAft>
              <a:buClr>
                <a:schemeClr val="dk1"/>
              </a:buClr>
              <a:buSzPts val="1600"/>
              <a:buNone/>
            </a:pPr>
            <a:r>
              <a:rPr lang="en-US" dirty="0">
                <a:latin typeface="Arial"/>
                <a:ea typeface="Arial"/>
                <a:cs typeface="Arial"/>
                <a:sym typeface="Arial"/>
              </a:rPr>
              <a:t>Step-by-Step Process</a:t>
            </a:r>
            <a:endParaRPr dirty="0"/>
          </a:p>
        </p:txBody>
      </p:sp>
      <p:sp>
        <p:nvSpPr>
          <p:cNvPr id="2" name="Text Placeholder 1">
            <a:extLst>
              <a:ext uri="{FF2B5EF4-FFF2-40B4-BE49-F238E27FC236}">
                <a16:creationId xmlns:a16="http://schemas.microsoft.com/office/drawing/2014/main" id="{6CE9012C-879F-5FD3-6F74-B5D93F59DDCF}"/>
              </a:ext>
            </a:extLst>
          </p:cNvPr>
          <p:cNvSpPr>
            <a:spLocks noGrp="1"/>
          </p:cNvSpPr>
          <p:nvPr>
            <p:ph type="body" sz="quarter" idx="11"/>
          </p:nvPr>
        </p:nvSpPr>
        <p:spPr/>
        <p:txBody>
          <a:bodyPr>
            <a:normAutofit fontScale="92500"/>
          </a:bodyPr>
          <a:lstStyle/>
          <a:p>
            <a:r>
              <a:rPr lang="en-US" dirty="0"/>
              <a:t>02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8"/>
        <p:cNvGrpSpPr/>
        <p:nvPr/>
      </p:nvGrpSpPr>
      <p:grpSpPr>
        <a:xfrm>
          <a:off x="0" y="0"/>
          <a:ext cx="0" cy="0"/>
          <a:chOff x="0" y="0"/>
          <a:chExt cx="0" cy="0"/>
        </a:xfrm>
      </p:grpSpPr>
      <p:sp>
        <p:nvSpPr>
          <p:cNvPr id="2" name="Rectangle 1">
            <a:extLst>
              <a:ext uri="{FF2B5EF4-FFF2-40B4-BE49-F238E27FC236}">
                <a16:creationId xmlns:a16="http://schemas.microsoft.com/office/drawing/2014/main" id="{D44052D6-0BCC-21C5-0123-F5314597A1A3}"/>
              </a:ext>
            </a:extLst>
          </p:cNvPr>
          <p:cNvSpPr/>
          <p:nvPr/>
        </p:nvSpPr>
        <p:spPr>
          <a:xfrm>
            <a:off x="614362" y="957287"/>
            <a:ext cx="11577638" cy="37362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9" name="Google Shape;1559;p37"/>
          <p:cNvSpPr txBox="1"/>
          <p:nvPr/>
        </p:nvSpPr>
        <p:spPr>
          <a:xfrm>
            <a:off x="614362" y="507132"/>
            <a:ext cx="9448380" cy="66620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FFFF"/>
              </a:buClr>
              <a:buSzPts val="2400"/>
              <a:buFont typeface="Arial"/>
              <a:buNone/>
            </a:pPr>
            <a:r>
              <a:rPr lang="en-US" sz="2400" b="1" i="0" u="none" strike="noStrike" cap="none" dirty="0">
                <a:solidFill>
                  <a:schemeClr val="dk1"/>
                </a:solidFill>
                <a:latin typeface="Avenir Next LT Pro" panose="020B0504020202020204" pitchFamily="34" charset="77"/>
                <a:ea typeface="Arial"/>
                <a:cs typeface="Arial"/>
                <a:sym typeface="Arial"/>
              </a:rPr>
              <a:t>Define Timeline &amp; Milestones</a:t>
            </a:r>
            <a:endParaRPr dirty="0">
              <a:latin typeface="Avenir Next LT Pro" panose="020B0504020202020204" pitchFamily="34" charset="77"/>
            </a:endParaRPr>
          </a:p>
        </p:txBody>
      </p:sp>
      <p:sp>
        <p:nvSpPr>
          <p:cNvPr id="1560" name="Google Shape;1560;p37"/>
          <p:cNvSpPr txBox="1"/>
          <p:nvPr/>
        </p:nvSpPr>
        <p:spPr>
          <a:xfrm>
            <a:off x="905725" y="981003"/>
            <a:ext cx="11362550" cy="31908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D9A800"/>
              </a:buClr>
              <a:buSzPts val="1200"/>
              <a:buFont typeface="Arial"/>
              <a:buNone/>
            </a:pPr>
            <a:r>
              <a:rPr lang="en-US" sz="1600" b="1" i="0" u="none" strike="noStrike" cap="none" dirty="0">
                <a:latin typeface="Avenir Next LT Pro" panose="020B0504020202020204" pitchFamily="34" charset="77"/>
                <a:ea typeface="Arial"/>
                <a:cs typeface="Arial"/>
                <a:sym typeface="Arial"/>
              </a:rPr>
              <a:t>Agree to what is going to be produced and by when with key stakeholders</a:t>
            </a:r>
            <a:endParaRPr sz="1600" b="1" i="0" u="none" strike="noStrike" cap="none" dirty="0">
              <a:latin typeface="Avenir Next LT Pro" panose="020B0504020202020204" pitchFamily="34" charset="77"/>
              <a:ea typeface="Arial"/>
              <a:cs typeface="Arial"/>
              <a:sym typeface="Arial"/>
            </a:endParaRPr>
          </a:p>
        </p:txBody>
      </p:sp>
      <p:sp>
        <p:nvSpPr>
          <p:cNvPr id="1561" name="Google Shape;1561;p37"/>
          <p:cNvSpPr/>
          <p:nvPr/>
        </p:nvSpPr>
        <p:spPr>
          <a:xfrm>
            <a:off x="4981650" y="1449614"/>
            <a:ext cx="7096049" cy="4901254"/>
          </a:xfrm>
          <a:prstGeom prst="roundRect">
            <a:avLst>
              <a:gd name="adj" fmla="val 1081"/>
            </a:avLst>
          </a:prstGeom>
          <a:solidFill>
            <a:srgbClr val="FFFFFF"/>
          </a:solidFill>
          <a:ln w="9525" cap="flat" cmpd="sng">
            <a:solidFill>
              <a:srgbClr val="E0E3E6"/>
            </a:solidFill>
            <a:prstDash val="solid"/>
            <a:round/>
            <a:headEnd type="none" w="sm" len="sm"/>
            <a:tailEnd type="none" w="sm" len="sm"/>
          </a:ln>
          <a:effectLst>
            <a:outerShdw blurRad="76200" dist="50800" dir="5400000" algn="tl" rotWithShape="0">
              <a:srgbClr val="4E4A48">
                <a:alpha val="3137"/>
              </a:srgbClr>
            </a:outerShdw>
          </a:effectLst>
        </p:spPr>
        <p:txBody>
          <a:bodyPr spcFirstLastPara="1" wrap="square" lIns="274300" tIns="91425" rIns="182875" bIns="0" anchor="t" anchorCtr="0">
            <a:noAutofit/>
          </a:bodyPr>
          <a:lstStyle/>
          <a:p>
            <a:pPr marL="0" marR="0" lvl="0" indent="0" algn="l" rtl="0">
              <a:lnSpc>
                <a:spcPct val="125000"/>
              </a:lnSpc>
              <a:spcBef>
                <a:spcPts val="0"/>
              </a:spcBef>
              <a:spcAft>
                <a:spcPts val="0"/>
              </a:spcAft>
              <a:buClr>
                <a:srgbClr val="000000"/>
              </a:buClr>
              <a:buSzPts val="1600"/>
              <a:buFont typeface="Arial"/>
              <a:buNone/>
            </a:pPr>
            <a:endParaRPr sz="1600" b="0" i="0" u="none" strike="noStrike" cap="none">
              <a:solidFill>
                <a:srgbClr val="FF0000"/>
              </a:solidFill>
              <a:latin typeface="Arial"/>
              <a:ea typeface="Arial"/>
              <a:cs typeface="Arial"/>
              <a:sym typeface="Arial"/>
            </a:endParaRPr>
          </a:p>
        </p:txBody>
      </p:sp>
      <p:sp>
        <p:nvSpPr>
          <p:cNvPr id="1562" name="Google Shape;1562;p37"/>
          <p:cNvSpPr/>
          <p:nvPr/>
        </p:nvSpPr>
        <p:spPr>
          <a:xfrm>
            <a:off x="129659" y="1449614"/>
            <a:ext cx="4754400" cy="3011484"/>
          </a:xfrm>
          <a:prstGeom prst="roundRect">
            <a:avLst>
              <a:gd name="adj" fmla="val 2226"/>
            </a:avLst>
          </a:prstGeom>
          <a:solidFill>
            <a:srgbClr val="FFFFFF"/>
          </a:solidFill>
          <a:ln w="9525" cap="flat" cmpd="sng">
            <a:solidFill>
              <a:srgbClr val="E0E3E6"/>
            </a:solidFill>
            <a:prstDash val="solid"/>
            <a:round/>
            <a:headEnd type="none" w="sm" len="sm"/>
            <a:tailEnd type="none" w="sm" len="sm"/>
          </a:ln>
          <a:effectLst>
            <a:outerShdw blurRad="76200" dist="50800" dir="5400000" algn="tl" rotWithShape="0">
              <a:srgbClr val="4E4A48">
                <a:alpha val="3137"/>
              </a:srgbClr>
            </a:outerShdw>
          </a:effectLst>
        </p:spPr>
        <p:txBody>
          <a:bodyPr spcFirstLastPara="1" wrap="square" lIns="274300" tIns="91425" rIns="182875" bIns="0" anchor="t" anchorCtr="0">
            <a:noAutofit/>
          </a:bodyPr>
          <a:lstStyle/>
          <a:p>
            <a:pPr marL="0" marR="0" lvl="0" indent="0" algn="l" rtl="0">
              <a:lnSpc>
                <a:spcPct val="125000"/>
              </a:lnSpc>
              <a:spcBef>
                <a:spcPts val="0"/>
              </a:spcBef>
              <a:spcAft>
                <a:spcPts val="0"/>
              </a:spcAft>
              <a:buClr>
                <a:srgbClr val="D9A800"/>
              </a:buClr>
              <a:buSzPts val="1600"/>
              <a:buFont typeface="Arial"/>
              <a:buNone/>
            </a:pPr>
            <a:r>
              <a:rPr lang="en-US" sz="1600" b="1" i="0" u="none" strike="noStrike" cap="none" dirty="0">
                <a:solidFill>
                  <a:schemeClr val="accent2"/>
                </a:solidFill>
                <a:latin typeface="Avenir Next LT Pro" panose="020B0504020202020204" pitchFamily="34" charset="77"/>
                <a:ea typeface="Arial"/>
                <a:cs typeface="Arial"/>
                <a:sym typeface="Arial"/>
              </a:rPr>
              <a:t>Key Activities</a:t>
            </a:r>
            <a:br>
              <a:rPr lang="en-US" sz="1600" b="0" i="0" u="none" strike="noStrike" cap="none" dirty="0">
                <a:solidFill>
                  <a:srgbClr val="4E4A48"/>
                </a:solidFill>
                <a:latin typeface="Avenir Next LT Pro" panose="020B0504020202020204" pitchFamily="34" charset="77"/>
                <a:ea typeface="Arial"/>
                <a:cs typeface="Arial"/>
                <a:sym typeface="Arial"/>
              </a:rPr>
            </a:br>
            <a:r>
              <a:rPr lang="en-US" sz="1600" b="1" i="0" u="none" strike="noStrike" cap="none" dirty="0">
                <a:solidFill>
                  <a:srgbClr val="4E4A48"/>
                </a:solidFill>
                <a:latin typeface="Avenir Next LT Pro" panose="020B0504020202020204" pitchFamily="34" charset="77"/>
                <a:ea typeface="Arial"/>
                <a:cs typeface="Arial"/>
                <a:sym typeface="Arial"/>
              </a:rPr>
              <a:t>Main steps in defining timeline and milestones </a:t>
            </a:r>
          </a:p>
          <a:p>
            <a:pPr marL="0" marR="0" lvl="0" indent="0" algn="l" rtl="0">
              <a:lnSpc>
                <a:spcPct val="125000"/>
              </a:lnSpc>
              <a:spcBef>
                <a:spcPts val="0"/>
              </a:spcBef>
              <a:spcAft>
                <a:spcPts val="0"/>
              </a:spcAft>
              <a:buClr>
                <a:srgbClr val="D9A800"/>
              </a:buClr>
              <a:buSzPts val="1600"/>
              <a:buFont typeface="Arial"/>
              <a:buNone/>
            </a:pPr>
            <a:endParaRPr sz="1600" b="0" i="0" u="none" strike="noStrike" cap="none" dirty="0">
              <a:solidFill>
                <a:srgbClr val="000000"/>
              </a:solidFill>
              <a:latin typeface="Avenir Next LT Pro" panose="020B0504020202020204" pitchFamily="34" charset="77"/>
              <a:ea typeface="Arial"/>
              <a:cs typeface="Arial"/>
              <a:sym typeface="Arial"/>
            </a:endParaRPr>
          </a:p>
          <a:p>
            <a:pPr marL="342900" marR="0" lvl="0" indent="-342900" algn="l" rtl="0">
              <a:lnSpc>
                <a:spcPct val="125000"/>
              </a:lnSpc>
              <a:spcBef>
                <a:spcPts val="0"/>
              </a:spcBef>
              <a:spcAft>
                <a:spcPts val="0"/>
              </a:spcAft>
              <a:buClr>
                <a:schemeClr val="dk1"/>
              </a:buClr>
              <a:buSzPts val="1600"/>
              <a:buFont typeface="Arial"/>
              <a:buAutoNum type="arabicPeriod"/>
            </a:pPr>
            <a:r>
              <a:rPr lang="en-US" sz="1200" b="0" i="0" u="none" strike="noStrike" cap="none" dirty="0">
                <a:solidFill>
                  <a:schemeClr val="dk1"/>
                </a:solidFill>
                <a:latin typeface="Avenir Next LT Pro" panose="020B0504020202020204" pitchFamily="34" charset="77"/>
                <a:ea typeface="Arial"/>
                <a:cs typeface="Arial"/>
                <a:sym typeface="Arial"/>
              </a:rPr>
              <a:t>Agree to objectives and success criteria</a:t>
            </a:r>
            <a:endParaRPr sz="1200" dirty="0">
              <a:latin typeface="Avenir Next LT Pro" panose="020B0504020202020204" pitchFamily="34" charset="77"/>
            </a:endParaRPr>
          </a:p>
          <a:p>
            <a:pPr marL="342900" marR="0" lvl="0" indent="-342900" algn="l" rtl="0">
              <a:lnSpc>
                <a:spcPct val="125000"/>
              </a:lnSpc>
              <a:spcBef>
                <a:spcPts val="0"/>
              </a:spcBef>
              <a:spcAft>
                <a:spcPts val="0"/>
              </a:spcAft>
              <a:buClr>
                <a:schemeClr val="dk1"/>
              </a:buClr>
              <a:buSzPts val="1600"/>
              <a:buFont typeface="Arial"/>
              <a:buAutoNum type="arabicPeriod"/>
            </a:pPr>
            <a:r>
              <a:rPr lang="en-US" sz="1200" b="0" i="0" u="none" strike="noStrike" cap="none" dirty="0">
                <a:solidFill>
                  <a:schemeClr val="dk1"/>
                </a:solidFill>
                <a:latin typeface="Avenir Next LT Pro" panose="020B0504020202020204" pitchFamily="34" charset="77"/>
                <a:ea typeface="Arial"/>
                <a:cs typeface="Arial"/>
                <a:sym typeface="Arial"/>
              </a:rPr>
              <a:t>Set key dates and milestones</a:t>
            </a:r>
            <a:endParaRPr sz="1200" b="0" i="0" u="none" strike="noStrike" cap="none" dirty="0">
              <a:solidFill>
                <a:schemeClr val="dk1"/>
              </a:solidFill>
              <a:latin typeface="Avenir Next LT Pro" panose="020B0504020202020204" pitchFamily="34" charset="77"/>
              <a:ea typeface="Arial"/>
              <a:cs typeface="Arial"/>
              <a:sym typeface="Arial"/>
            </a:endParaRPr>
          </a:p>
          <a:p>
            <a:pPr marL="342900" marR="0" lvl="0" indent="-342900" algn="l" rtl="0">
              <a:lnSpc>
                <a:spcPct val="125000"/>
              </a:lnSpc>
              <a:spcBef>
                <a:spcPts val="0"/>
              </a:spcBef>
              <a:spcAft>
                <a:spcPts val="0"/>
              </a:spcAft>
              <a:buClr>
                <a:schemeClr val="dk1"/>
              </a:buClr>
              <a:buSzPts val="1600"/>
              <a:buFont typeface="Arial"/>
              <a:buAutoNum type="arabicPeriod"/>
            </a:pPr>
            <a:r>
              <a:rPr lang="en-US" sz="1200" b="0" i="0" u="none" strike="noStrike" cap="none" dirty="0">
                <a:solidFill>
                  <a:schemeClr val="dk1"/>
                </a:solidFill>
                <a:latin typeface="Avenir Next LT Pro" panose="020B0504020202020204" pitchFamily="34" charset="77"/>
                <a:ea typeface="Arial"/>
                <a:cs typeface="Arial"/>
                <a:sym typeface="Arial"/>
              </a:rPr>
              <a:t>Discuss dependencies and implications with functional and business leaders</a:t>
            </a:r>
            <a:endParaRPr sz="1200" dirty="0">
              <a:latin typeface="Avenir Next LT Pro" panose="020B0504020202020204" pitchFamily="34" charset="77"/>
            </a:endParaRPr>
          </a:p>
          <a:p>
            <a:pPr marL="342900" marR="0" lvl="0" indent="-342900" algn="l" rtl="0">
              <a:lnSpc>
                <a:spcPct val="125000"/>
              </a:lnSpc>
              <a:spcBef>
                <a:spcPts val="0"/>
              </a:spcBef>
              <a:spcAft>
                <a:spcPts val="0"/>
              </a:spcAft>
              <a:buClr>
                <a:srgbClr val="4E4A48"/>
              </a:buClr>
              <a:buSzPts val="1600"/>
              <a:buFont typeface="Arial"/>
              <a:buAutoNum type="arabicPeriod"/>
            </a:pPr>
            <a:r>
              <a:rPr lang="en-US" sz="1200" b="0" i="0" u="none" strike="noStrike" cap="none" dirty="0">
                <a:solidFill>
                  <a:srgbClr val="4E4A48"/>
                </a:solidFill>
                <a:latin typeface="Avenir Next LT Pro" panose="020B0504020202020204" pitchFamily="34" charset="77"/>
                <a:ea typeface="Arial"/>
                <a:cs typeface="Arial"/>
                <a:sym typeface="Arial"/>
              </a:rPr>
              <a:t>Conduct kickoff meeting with internal sponsors to drive awareness and engagement</a:t>
            </a:r>
            <a:endParaRPr sz="1200" b="0" i="0" u="none" strike="noStrike" cap="none" dirty="0">
              <a:solidFill>
                <a:srgbClr val="000000"/>
              </a:solidFill>
              <a:latin typeface="Avenir Next LT Pro" panose="020B0504020202020204" pitchFamily="34" charset="77"/>
              <a:ea typeface="Arial"/>
              <a:cs typeface="Arial"/>
              <a:sym typeface="Arial"/>
            </a:endParaRPr>
          </a:p>
        </p:txBody>
      </p:sp>
      <p:sp>
        <p:nvSpPr>
          <p:cNvPr id="1563" name="Google Shape;1563;p37"/>
          <p:cNvSpPr/>
          <p:nvPr/>
        </p:nvSpPr>
        <p:spPr>
          <a:xfrm>
            <a:off x="129659" y="4564995"/>
            <a:ext cx="4754400" cy="1785873"/>
          </a:xfrm>
          <a:prstGeom prst="roundRect">
            <a:avLst>
              <a:gd name="adj" fmla="val 2226"/>
            </a:avLst>
          </a:prstGeom>
          <a:solidFill>
            <a:srgbClr val="FFFFFF"/>
          </a:solidFill>
          <a:ln w="9525" cap="flat" cmpd="sng">
            <a:solidFill>
              <a:srgbClr val="E0E3E6"/>
            </a:solidFill>
            <a:prstDash val="solid"/>
            <a:round/>
            <a:headEnd type="none" w="sm" len="sm"/>
            <a:tailEnd type="none" w="sm" len="sm"/>
          </a:ln>
          <a:effectLst>
            <a:outerShdw blurRad="76200" dist="50800" dir="5400000" algn="tl" rotWithShape="0">
              <a:srgbClr val="4E4A48">
                <a:alpha val="3137"/>
              </a:srgbClr>
            </a:outerShdw>
          </a:effectLst>
        </p:spPr>
        <p:txBody>
          <a:bodyPr spcFirstLastPara="1" wrap="square" lIns="274300" tIns="91425" rIns="182875" bIns="0" anchor="t" anchorCtr="0">
            <a:noAutofit/>
          </a:bodyPr>
          <a:lstStyle/>
          <a:p>
            <a:pPr marL="0" marR="0" lvl="0" indent="0" algn="l" rtl="0">
              <a:lnSpc>
                <a:spcPct val="125000"/>
              </a:lnSpc>
              <a:spcBef>
                <a:spcPts val="0"/>
              </a:spcBef>
              <a:spcAft>
                <a:spcPts val="0"/>
              </a:spcAft>
              <a:buClr>
                <a:srgbClr val="4E4A48"/>
              </a:buClr>
              <a:buSzPts val="1800"/>
              <a:buFont typeface="Arial"/>
              <a:buNone/>
            </a:pPr>
            <a:r>
              <a:rPr lang="en-US" sz="1600" b="1" i="0" u="none" strike="noStrike" cap="none" dirty="0">
                <a:solidFill>
                  <a:srgbClr val="4E4A48"/>
                </a:solidFill>
                <a:latin typeface="Avenir Next LT Pro" panose="020B0504020202020204" pitchFamily="34" charset="77"/>
                <a:ea typeface="Arial"/>
                <a:cs typeface="Arial"/>
                <a:sym typeface="Arial"/>
              </a:rPr>
              <a:t>Roles &amp; Responsibilities</a:t>
            </a:r>
            <a:br>
              <a:rPr lang="en-US" b="0" i="0" u="none" strike="noStrike" cap="none" dirty="0">
                <a:solidFill>
                  <a:srgbClr val="FF0000"/>
                </a:solidFill>
                <a:latin typeface="Avenir Next LT Pro" panose="020B0504020202020204" pitchFamily="34" charset="77"/>
                <a:ea typeface="Arial"/>
                <a:cs typeface="Arial"/>
                <a:sym typeface="Arial"/>
              </a:rPr>
            </a:br>
            <a:r>
              <a:rPr lang="en-US" sz="1200" b="0" i="0" u="none" strike="noStrike" cap="none" dirty="0">
                <a:solidFill>
                  <a:srgbClr val="202124"/>
                </a:solidFill>
                <a:highlight>
                  <a:srgbClr val="FFFFFF"/>
                </a:highlight>
                <a:latin typeface="Avenir Next LT Pro" panose="020B0504020202020204" pitchFamily="34" charset="77"/>
                <a:ea typeface="Arial"/>
                <a:cs typeface="Arial"/>
                <a:sym typeface="Arial"/>
              </a:rPr>
              <a:t>Action: Project manager to propose roles and responsibilities for each stage of the project w/ assigned participants</a:t>
            </a:r>
          </a:p>
          <a:p>
            <a:pPr marL="0" marR="0" lvl="0" indent="0" algn="l" rtl="0">
              <a:lnSpc>
                <a:spcPct val="125000"/>
              </a:lnSpc>
              <a:spcBef>
                <a:spcPts val="0"/>
              </a:spcBef>
              <a:spcAft>
                <a:spcPts val="0"/>
              </a:spcAft>
              <a:buClr>
                <a:srgbClr val="000000"/>
              </a:buClr>
              <a:buSzPts val="1600"/>
              <a:buFont typeface="Arial"/>
              <a:buNone/>
            </a:pPr>
            <a:endParaRPr lang="en-US" sz="1800" b="0" i="0" u="none" strike="noStrike" cap="none" dirty="0">
              <a:solidFill>
                <a:srgbClr val="FF0000"/>
              </a:solidFill>
              <a:latin typeface="Arial"/>
              <a:ea typeface="Arial"/>
              <a:cs typeface="Arial"/>
              <a:sym typeface="Arial"/>
            </a:endParaRPr>
          </a:p>
        </p:txBody>
      </p:sp>
      <p:sp>
        <p:nvSpPr>
          <p:cNvPr id="1564" name="Google Shape;1564;p37"/>
          <p:cNvSpPr txBox="1"/>
          <p:nvPr/>
        </p:nvSpPr>
        <p:spPr>
          <a:xfrm>
            <a:off x="4988099" y="4943267"/>
            <a:ext cx="70896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dirty="0">
                <a:solidFill>
                  <a:srgbClr val="4E4A48"/>
                </a:solidFill>
                <a:latin typeface="Avenir Next LT Pro" panose="020B0504020202020204" pitchFamily="34" charset="77"/>
                <a:ea typeface="Arial"/>
                <a:cs typeface="Arial"/>
                <a:sym typeface="Arial"/>
              </a:rPr>
              <a:t>Exit Criteria</a:t>
            </a:r>
            <a:r>
              <a:rPr lang="en-US" sz="1600" b="0" i="0" u="none" strike="noStrike" cap="none" dirty="0">
                <a:solidFill>
                  <a:srgbClr val="4E4A48"/>
                </a:solidFill>
                <a:latin typeface="Avenir Next LT Pro" panose="020B0504020202020204" pitchFamily="34" charset="77"/>
                <a:ea typeface="Arial"/>
                <a:cs typeface="Arial"/>
                <a:sym typeface="Arial"/>
              </a:rPr>
              <a:t>: </a:t>
            </a:r>
            <a:r>
              <a:rPr lang="en-US" sz="1200" b="0" i="0" u="none" strike="noStrike" cap="none" dirty="0">
                <a:solidFill>
                  <a:srgbClr val="4E4A48"/>
                </a:solidFill>
                <a:latin typeface="Avenir Next LT Pro" panose="020B0504020202020204" pitchFamily="34" charset="77"/>
                <a:ea typeface="Arial"/>
                <a:cs typeface="Arial"/>
                <a:sym typeface="Arial"/>
              </a:rPr>
              <a:t>All stakeholders have agreed to outputs and timelines, with alignment around the end-state and project goals.</a:t>
            </a:r>
            <a:endParaRPr sz="1200" b="1" i="0" u="none" strike="noStrike" cap="none" dirty="0">
              <a:solidFill>
                <a:srgbClr val="4E4A48"/>
              </a:solidFill>
              <a:latin typeface="Avenir Next LT Pro" panose="020B0504020202020204" pitchFamily="34" charset="77"/>
              <a:ea typeface="Arial"/>
              <a:cs typeface="Arial"/>
              <a:sym typeface="Arial"/>
            </a:endParaRPr>
          </a:p>
        </p:txBody>
      </p:sp>
      <p:sp>
        <p:nvSpPr>
          <p:cNvPr id="1565" name="Google Shape;1565;p37"/>
          <p:cNvSpPr txBox="1"/>
          <p:nvPr/>
        </p:nvSpPr>
        <p:spPr>
          <a:xfrm>
            <a:off x="5000785" y="5600522"/>
            <a:ext cx="674354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E4A48"/>
              </a:buClr>
              <a:buSzPts val="1400"/>
              <a:buFont typeface="Arial"/>
              <a:buNone/>
            </a:pPr>
            <a:r>
              <a:rPr lang="en-US" sz="1200" b="0" i="0" u="none" strike="noStrike" cap="none" dirty="0">
                <a:solidFill>
                  <a:srgbClr val="4E4A48"/>
                </a:solidFill>
                <a:latin typeface="Avenir Next LT Pro" panose="020B0504020202020204" pitchFamily="34" charset="77"/>
                <a:ea typeface="Arial"/>
                <a:cs typeface="Arial"/>
                <a:sym typeface="Arial"/>
              </a:rPr>
              <a:t>*Define timelines and milestones at very beginning of project. Be sure to discuss the dependencies on receiving and having clean data. Identify point people who will provide data.</a:t>
            </a:r>
            <a:endParaRPr sz="1200" b="0" i="0" u="none" strike="noStrike" cap="none" dirty="0">
              <a:solidFill>
                <a:srgbClr val="000000"/>
              </a:solidFill>
              <a:latin typeface="Avenir Next LT Pro" panose="020B0504020202020204" pitchFamily="34" charset="77"/>
              <a:ea typeface="Arial"/>
              <a:cs typeface="Arial"/>
              <a:sym typeface="Arial"/>
            </a:endParaRPr>
          </a:p>
        </p:txBody>
      </p:sp>
      <p:sp>
        <p:nvSpPr>
          <p:cNvPr id="1566" name="Google Shape;1566;p37"/>
          <p:cNvSpPr txBox="1"/>
          <p:nvPr/>
        </p:nvSpPr>
        <p:spPr>
          <a:xfrm>
            <a:off x="5000785" y="1524376"/>
            <a:ext cx="4340206"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E4A48"/>
              </a:buClr>
              <a:buSzPts val="1400"/>
              <a:buFont typeface="Arial"/>
              <a:buNone/>
            </a:pPr>
            <a:r>
              <a:rPr lang="en-US" sz="1200" b="0" i="0" u="none" strike="noStrike" cap="none" dirty="0">
                <a:solidFill>
                  <a:srgbClr val="4E4A48"/>
                </a:solidFill>
                <a:latin typeface="Avenir Next LT Pro" panose="020B0504020202020204" pitchFamily="34" charset="77"/>
                <a:ea typeface="Arial"/>
                <a:cs typeface="Arial"/>
                <a:sym typeface="Arial"/>
              </a:rPr>
              <a:t>Account Segmentation Timeline </a:t>
            </a:r>
            <a:r>
              <a:rPr lang="en-US" sz="1200" b="0" i="1" u="none" strike="noStrike" cap="none" dirty="0">
                <a:solidFill>
                  <a:srgbClr val="4E4A48"/>
                </a:solidFill>
                <a:latin typeface="Avenir Next LT Pro" panose="020B0504020202020204" pitchFamily="34" charset="77"/>
                <a:ea typeface="Arial"/>
                <a:cs typeface="Arial"/>
                <a:sym typeface="Arial"/>
              </a:rPr>
              <a:t>– Illustrative</a:t>
            </a:r>
            <a:endParaRPr sz="1200" b="0" i="0" u="none" strike="noStrike" cap="none" dirty="0">
              <a:solidFill>
                <a:srgbClr val="4E4A48"/>
              </a:solidFill>
              <a:latin typeface="Avenir Next LT Pro" panose="020B0504020202020204" pitchFamily="34" charset="77"/>
              <a:ea typeface="Arial"/>
              <a:cs typeface="Arial"/>
              <a:sym typeface="Arial"/>
            </a:endParaRPr>
          </a:p>
        </p:txBody>
      </p:sp>
      <p:pic>
        <p:nvPicPr>
          <p:cNvPr id="1567" name="Google Shape;1567;p37"/>
          <p:cNvPicPr preferRelativeResize="0"/>
          <p:nvPr/>
        </p:nvPicPr>
        <p:blipFill rotWithShape="1">
          <a:blip r:embed="rId3">
            <a:alphaModFix/>
          </a:blip>
          <a:srcRect/>
          <a:stretch/>
        </p:blipFill>
        <p:spPr>
          <a:xfrm>
            <a:off x="5258935" y="1876097"/>
            <a:ext cx="6354150" cy="2861082"/>
          </a:xfrm>
          <a:prstGeom prst="rect">
            <a:avLst/>
          </a:prstGeom>
          <a:noFill/>
          <a:ln>
            <a:noFill/>
          </a:ln>
        </p:spPr>
      </p:pic>
      <p:sp>
        <p:nvSpPr>
          <p:cNvPr id="4" name="Triangle 3">
            <a:extLst>
              <a:ext uri="{FF2B5EF4-FFF2-40B4-BE49-F238E27FC236}">
                <a16:creationId xmlns:a16="http://schemas.microsoft.com/office/drawing/2014/main" id="{BE0A5284-C931-730C-9735-16B244B539E7}"/>
              </a:ext>
            </a:extLst>
          </p:cNvPr>
          <p:cNvSpPr/>
          <p:nvPr/>
        </p:nvSpPr>
        <p:spPr>
          <a:xfrm rot="5400000">
            <a:off x="573233" y="995468"/>
            <a:ext cx="373621" cy="291363"/>
          </a:xfrm>
          <a:prstGeom prst="triangl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1"/>
        <p:cNvGrpSpPr/>
        <p:nvPr/>
      </p:nvGrpSpPr>
      <p:grpSpPr>
        <a:xfrm>
          <a:off x="0" y="0"/>
          <a:ext cx="0" cy="0"/>
          <a:chOff x="0" y="0"/>
          <a:chExt cx="0" cy="0"/>
        </a:xfrm>
      </p:grpSpPr>
      <p:sp>
        <p:nvSpPr>
          <p:cNvPr id="2" name="Rectangle 1">
            <a:extLst>
              <a:ext uri="{FF2B5EF4-FFF2-40B4-BE49-F238E27FC236}">
                <a16:creationId xmlns:a16="http://schemas.microsoft.com/office/drawing/2014/main" id="{1E362918-B686-704B-CD9F-A5C89F6EE8B6}"/>
              </a:ext>
            </a:extLst>
          </p:cNvPr>
          <p:cNvSpPr/>
          <p:nvPr/>
        </p:nvSpPr>
        <p:spPr>
          <a:xfrm>
            <a:off x="614362" y="957287"/>
            <a:ext cx="11577638" cy="37362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3" name="Google Shape;1573;p38"/>
          <p:cNvSpPr txBox="1"/>
          <p:nvPr/>
        </p:nvSpPr>
        <p:spPr>
          <a:xfrm>
            <a:off x="946237" y="984553"/>
            <a:ext cx="11272372" cy="31908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D9A800"/>
              </a:buClr>
              <a:buSzPts val="1200"/>
              <a:buFont typeface="Arial"/>
              <a:buNone/>
            </a:pPr>
            <a:r>
              <a:rPr lang="en-US" sz="1600" b="1" i="0" u="none" strike="noStrike" cap="none" dirty="0">
                <a:latin typeface="Avenir Next LT Pro" panose="020B0504020202020204" pitchFamily="34" charset="77"/>
                <a:ea typeface="Arial"/>
                <a:cs typeface="Arial"/>
                <a:sym typeface="Arial"/>
              </a:rPr>
              <a:t>Create and submit a data and documentation request</a:t>
            </a:r>
            <a:endParaRPr sz="1600" dirty="0">
              <a:latin typeface="Avenir Next LT Pro" panose="020B0504020202020204" pitchFamily="34" charset="77"/>
            </a:endParaRPr>
          </a:p>
        </p:txBody>
      </p:sp>
      <p:sp>
        <p:nvSpPr>
          <p:cNvPr id="1572" name="Google Shape;1572;p38"/>
          <p:cNvSpPr txBox="1"/>
          <p:nvPr/>
        </p:nvSpPr>
        <p:spPr>
          <a:xfrm>
            <a:off x="614362" y="490682"/>
            <a:ext cx="9617056" cy="66620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FFFF"/>
              </a:buClr>
              <a:buSzPts val="2400"/>
              <a:buFont typeface="Arial"/>
              <a:buNone/>
            </a:pPr>
            <a:r>
              <a:rPr lang="en-US" sz="2400" b="1" i="0" u="none" strike="noStrike" cap="none" dirty="0">
                <a:solidFill>
                  <a:schemeClr val="dk1"/>
                </a:solidFill>
                <a:latin typeface="Avenir Next LT Pro" panose="020B0504020202020204" pitchFamily="34" charset="77"/>
                <a:ea typeface="Arial"/>
                <a:cs typeface="Arial"/>
                <a:sym typeface="Arial"/>
              </a:rPr>
              <a:t>Data Request</a:t>
            </a:r>
            <a:endParaRPr dirty="0">
              <a:latin typeface="Avenir Next LT Pro" panose="020B0504020202020204" pitchFamily="34" charset="77"/>
            </a:endParaRPr>
          </a:p>
        </p:txBody>
      </p:sp>
      <p:sp>
        <p:nvSpPr>
          <p:cNvPr id="1574" name="Google Shape;1574;p38"/>
          <p:cNvSpPr/>
          <p:nvPr/>
        </p:nvSpPr>
        <p:spPr>
          <a:xfrm>
            <a:off x="4981650" y="1416924"/>
            <a:ext cx="7096049" cy="4873775"/>
          </a:xfrm>
          <a:prstGeom prst="roundRect">
            <a:avLst>
              <a:gd name="adj" fmla="val 1081"/>
            </a:avLst>
          </a:prstGeom>
          <a:solidFill>
            <a:srgbClr val="FFFFFF"/>
          </a:solidFill>
          <a:ln w="9525" cap="flat" cmpd="sng">
            <a:solidFill>
              <a:srgbClr val="E0E3E6"/>
            </a:solidFill>
            <a:prstDash val="solid"/>
            <a:round/>
            <a:headEnd type="none" w="sm" len="sm"/>
            <a:tailEnd type="none" w="sm" len="sm"/>
          </a:ln>
          <a:effectLst>
            <a:outerShdw blurRad="76200" dist="50800" dir="5400000" algn="tl" rotWithShape="0">
              <a:srgbClr val="4E4A48">
                <a:alpha val="3137"/>
              </a:srgbClr>
            </a:outerShdw>
          </a:effectLst>
        </p:spPr>
        <p:txBody>
          <a:bodyPr spcFirstLastPara="1" wrap="square" lIns="274300" tIns="91425" rIns="182875" bIns="0" anchor="t" anchorCtr="0">
            <a:noAutofit/>
          </a:bodyPr>
          <a:lstStyle/>
          <a:p>
            <a:pPr marL="0" marR="0" lvl="0" indent="0" algn="l" rtl="0">
              <a:lnSpc>
                <a:spcPct val="125000"/>
              </a:lnSpc>
              <a:spcBef>
                <a:spcPts val="0"/>
              </a:spcBef>
              <a:spcAft>
                <a:spcPts val="0"/>
              </a:spcAft>
              <a:buClr>
                <a:srgbClr val="000000"/>
              </a:buClr>
              <a:buSzPts val="1600"/>
              <a:buFont typeface="Arial"/>
              <a:buNone/>
            </a:pPr>
            <a:endParaRPr sz="1600" b="0" i="0" u="none" strike="noStrike" cap="none">
              <a:solidFill>
                <a:srgbClr val="4E4A48"/>
              </a:solidFill>
              <a:latin typeface="Arial"/>
              <a:ea typeface="Arial"/>
              <a:cs typeface="Arial"/>
              <a:sym typeface="Arial"/>
            </a:endParaRPr>
          </a:p>
        </p:txBody>
      </p:sp>
      <p:sp>
        <p:nvSpPr>
          <p:cNvPr id="1575" name="Google Shape;1575;p38"/>
          <p:cNvSpPr/>
          <p:nvPr/>
        </p:nvSpPr>
        <p:spPr>
          <a:xfrm>
            <a:off x="114301" y="1438120"/>
            <a:ext cx="4754408" cy="3055370"/>
          </a:xfrm>
          <a:prstGeom prst="roundRect">
            <a:avLst>
              <a:gd name="adj" fmla="val 2226"/>
            </a:avLst>
          </a:prstGeom>
          <a:solidFill>
            <a:srgbClr val="FFFFFF"/>
          </a:solidFill>
          <a:ln w="9525" cap="flat" cmpd="sng">
            <a:solidFill>
              <a:srgbClr val="E0E3E6"/>
            </a:solidFill>
            <a:prstDash val="solid"/>
            <a:round/>
            <a:headEnd type="none" w="sm" len="sm"/>
            <a:tailEnd type="none" w="sm" len="sm"/>
          </a:ln>
          <a:effectLst>
            <a:outerShdw blurRad="76200" dist="50800" dir="5400000" algn="tl" rotWithShape="0">
              <a:srgbClr val="4E4A48">
                <a:alpha val="3137"/>
              </a:srgbClr>
            </a:outerShdw>
          </a:effectLst>
        </p:spPr>
        <p:txBody>
          <a:bodyPr spcFirstLastPara="1" wrap="square" lIns="274300" tIns="91425" rIns="182875" bIns="0" anchor="t" anchorCtr="0">
            <a:noAutofit/>
          </a:bodyPr>
          <a:lstStyle/>
          <a:p>
            <a:pPr marL="0" marR="0" lvl="0" indent="0" algn="l" rtl="0">
              <a:lnSpc>
                <a:spcPct val="125000"/>
              </a:lnSpc>
              <a:spcBef>
                <a:spcPts val="0"/>
              </a:spcBef>
              <a:spcAft>
                <a:spcPts val="0"/>
              </a:spcAft>
              <a:buClr>
                <a:srgbClr val="D9A800"/>
              </a:buClr>
              <a:buSzPts val="1600"/>
              <a:buFont typeface="Arial"/>
              <a:buNone/>
            </a:pPr>
            <a:r>
              <a:rPr lang="en-US" sz="1600" b="1" i="0" u="none" strike="noStrike" cap="none" dirty="0">
                <a:solidFill>
                  <a:schemeClr val="accent2"/>
                </a:solidFill>
                <a:latin typeface="Avenir Next LT Pro" panose="020B0504020202020204" pitchFamily="34" charset="77"/>
                <a:ea typeface="Arial"/>
                <a:cs typeface="Arial"/>
                <a:sym typeface="Arial"/>
              </a:rPr>
              <a:t>Key Activities</a:t>
            </a:r>
            <a:br>
              <a:rPr lang="en-US" sz="1600" b="0" i="0" u="none" strike="noStrike" cap="none" dirty="0">
                <a:solidFill>
                  <a:srgbClr val="4E4A48"/>
                </a:solidFill>
                <a:latin typeface="Avenir Next LT Pro" panose="020B0504020202020204" pitchFamily="34" charset="77"/>
                <a:ea typeface="Arial"/>
                <a:cs typeface="Arial"/>
                <a:sym typeface="Arial"/>
              </a:rPr>
            </a:br>
            <a:r>
              <a:rPr lang="en-US" sz="1600" b="1" i="0" u="none" strike="noStrike" cap="none" dirty="0">
                <a:solidFill>
                  <a:srgbClr val="4E4A48"/>
                </a:solidFill>
                <a:latin typeface="Avenir Next LT Pro" panose="020B0504020202020204" pitchFamily="34" charset="77"/>
                <a:ea typeface="Arial"/>
                <a:cs typeface="Arial"/>
                <a:sym typeface="Arial"/>
              </a:rPr>
              <a:t>Main steps in data request</a:t>
            </a:r>
            <a:endParaRPr sz="1600" b="0" i="0" u="none" strike="noStrike" cap="none" dirty="0">
              <a:solidFill>
                <a:srgbClr val="000000"/>
              </a:solidFill>
              <a:latin typeface="Avenir Next LT Pro" panose="020B0504020202020204" pitchFamily="34" charset="77"/>
              <a:ea typeface="Arial"/>
              <a:cs typeface="Arial"/>
              <a:sym typeface="Arial"/>
            </a:endParaRPr>
          </a:p>
          <a:p>
            <a:pPr marL="342900" marR="0" lvl="0" indent="-342900" algn="l" rtl="0">
              <a:lnSpc>
                <a:spcPct val="125000"/>
              </a:lnSpc>
              <a:spcBef>
                <a:spcPts val="0"/>
              </a:spcBef>
              <a:spcAft>
                <a:spcPts val="0"/>
              </a:spcAft>
              <a:buClr>
                <a:srgbClr val="4E4A48"/>
              </a:buClr>
              <a:buSzPts val="1300"/>
              <a:buFont typeface="Arial"/>
              <a:buAutoNum type="arabicPeriod"/>
            </a:pPr>
            <a:r>
              <a:rPr lang="en-US" sz="1200" b="0" i="0" u="none" strike="noStrike" cap="none" dirty="0">
                <a:solidFill>
                  <a:srgbClr val="4E4A48"/>
                </a:solidFill>
                <a:latin typeface="Avenir Next LT Pro" panose="020B0504020202020204" pitchFamily="34" charset="77"/>
                <a:ea typeface="Arial"/>
                <a:cs typeface="Arial"/>
                <a:sym typeface="Arial"/>
              </a:rPr>
              <a:t>Understand data currently available to use in exercise</a:t>
            </a:r>
            <a:endParaRPr sz="1200" dirty="0">
              <a:latin typeface="Avenir Next LT Pro" panose="020B0504020202020204" pitchFamily="34" charset="77"/>
            </a:endParaRPr>
          </a:p>
          <a:p>
            <a:pPr marL="342900" marR="0" lvl="0" indent="-342900" algn="l" rtl="0">
              <a:lnSpc>
                <a:spcPct val="125000"/>
              </a:lnSpc>
              <a:spcBef>
                <a:spcPts val="0"/>
              </a:spcBef>
              <a:spcAft>
                <a:spcPts val="0"/>
              </a:spcAft>
              <a:buClr>
                <a:srgbClr val="4E4A48"/>
              </a:buClr>
              <a:buSzPts val="1300"/>
              <a:buFont typeface="Arial"/>
              <a:buAutoNum type="arabicPeriod"/>
            </a:pPr>
            <a:r>
              <a:rPr lang="en-US" sz="1200" b="0" i="0" u="none" strike="noStrike" cap="none" dirty="0">
                <a:solidFill>
                  <a:srgbClr val="4E4A48"/>
                </a:solidFill>
                <a:latin typeface="Avenir Next LT Pro" panose="020B0504020202020204" pitchFamily="34" charset="77"/>
                <a:ea typeface="Arial"/>
                <a:cs typeface="Arial"/>
                <a:sym typeface="Arial"/>
              </a:rPr>
              <a:t>Develop formal data request that can be shared internally</a:t>
            </a:r>
            <a:endParaRPr sz="1200" b="0" i="0" u="none" strike="noStrike" cap="none" dirty="0">
              <a:solidFill>
                <a:srgbClr val="000000"/>
              </a:solidFill>
              <a:latin typeface="Avenir Next LT Pro" panose="020B0504020202020204" pitchFamily="34" charset="77"/>
              <a:ea typeface="Arial"/>
              <a:cs typeface="Arial"/>
              <a:sym typeface="Arial"/>
            </a:endParaRPr>
          </a:p>
          <a:p>
            <a:pPr marL="342900" marR="0" lvl="0" indent="-342900" algn="l" rtl="0">
              <a:lnSpc>
                <a:spcPct val="125000"/>
              </a:lnSpc>
              <a:spcBef>
                <a:spcPts val="0"/>
              </a:spcBef>
              <a:spcAft>
                <a:spcPts val="0"/>
              </a:spcAft>
              <a:buClr>
                <a:srgbClr val="4E4A48"/>
              </a:buClr>
              <a:buSzPts val="1300"/>
              <a:buFont typeface="Arial"/>
              <a:buAutoNum type="arabicPeriod"/>
            </a:pPr>
            <a:r>
              <a:rPr lang="en-US" sz="1200" b="0" i="0" u="none" strike="noStrike" cap="none" dirty="0">
                <a:solidFill>
                  <a:srgbClr val="4E4A48"/>
                </a:solidFill>
                <a:latin typeface="Avenir Next LT Pro" panose="020B0504020202020204" pitchFamily="34" charset="77"/>
                <a:ea typeface="Arial"/>
                <a:cs typeface="Arial"/>
                <a:sym typeface="Arial"/>
              </a:rPr>
              <a:t>Request data and documentation from relevant team members / cross-functional partners</a:t>
            </a:r>
            <a:endParaRPr sz="1200" b="0" i="0" u="none" strike="noStrike" cap="none" dirty="0">
              <a:solidFill>
                <a:srgbClr val="000000"/>
              </a:solidFill>
              <a:latin typeface="Avenir Next LT Pro" panose="020B0504020202020204" pitchFamily="34" charset="77"/>
              <a:ea typeface="Arial"/>
              <a:cs typeface="Arial"/>
              <a:sym typeface="Arial"/>
            </a:endParaRPr>
          </a:p>
          <a:p>
            <a:pPr marL="342900" marR="0" lvl="0" indent="-342900" algn="l" rtl="0">
              <a:lnSpc>
                <a:spcPct val="125000"/>
              </a:lnSpc>
              <a:spcBef>
                <a:spcPts val="0"/>
              </a:spcBef>
              <a:spcAft>
                <a:spcPts val="0"/>
              </a:spcAft>
              <a:buClr>
                <a:srgbClr val="4E4A48"/>
              </a:buClr>
              <a:buSzPts val="1300"/>
              <a:buFont typeface="Arial"/>
              <a:buAutoNum type="arabicPeriod"/>
            </a:pPr>
            <a:r>
              <a:rPr lang="en-US" sz="1200" b="0" i="0" u="none" strike="noStrike" cap="none" dirty="0">
                <a:solidFill>
                  <a:srgbClr val="4E4A48"/>
                </a:solidFill>
                <a:latin typeface="Avenir Next LT Pro" panose="020B0504020202020204" pitchFamily="34" charset="77"/>
                <a:ea typeface="Arial"/>
                <a:cs typeface="Arial"/>
                <a:sym typeface="Arial"/>
              </a:rPr>
              <a:t>Manage and complete tracking sheet to monitor files as they are provided</a:t>
            </a:r>
            <a:endParaRPr sz="1200" b="0" i="0" u="none" strike="noStrike" cap="none" dirty="0">
              <a:solidFill>
                <a:srgbClr val="000000"/>
              </a:solidFill>
              <a:latin typeface="Avenir Next LT Pro" panose="020B0504020202020204" pitchFamily="34" charset="77"/>
              <a:ea typeface="Arial"/>
              <a:cs typeface="Arial"/>
              <a:sym typeface="Arial"/>
            </a:endParaRPr>
          </a:p>
          <a:p>
            <a:pPr marL="342900" marR="0" lvl="0" indent="-342900" algn="l" rtl="0">
              <a:lnSpc>
                <a:spcPct val="125000"/>
              </a:lnSpc>
              <a:spcBef>
                <a:spcPts val="0"/>
              </a:spcBef>
              <a:spcAft>
                <a:spcPts val="0"/>
              </a:spcAft>
              <a:buClr>
                <a:srgbClr val="4E4A48"/>
              </a:buClr>
              <a:buSzPts val="1300"/>
              <a:buFont typeface="Arial"/>
              <a:buAutoNum type="arabicPeriod"/>
            </a:pPr>
            <a:r>
              <a:rPr lang="en-US" sz="1200" b="0" i="0" u="none" strike="noStrike" cap="none" dirty="0">
                <a:solidFill>
                  <a:srgbClr val="4E4A48"/>
                </a:solidFill>
                <a:latin typeface="Avenir Next LT Pro" panose="020B0504020202020204" pitchFamily="34" charset="77"/>
                <a:ea typeface="Arial"/>
                <a:cs typeface="Arial"/>
                <a:sym typeface="Arial"/>
              </a:rPr>
              <a:t>Determine what third-party data sources are needed to support analysis; source as needed</a:t>
            </a:r>
            <a:endParaRPr sz="1200" b="0" i="0" u="none" strike="noStrike" cap="none" dirty="0">
              <a:solidFill>
                <a:srgbClr val="000000"/>
              </a:solidFill>
              <a:latin typeface="Avenir Next LT Pro" panose="020B0504020202020204" pitchFamily="34" charset="77"/>
              <a:ea typeface="Arial"/>
              <a:cs typeface="Arial"/>
              <a:sym typeface="Arial"/>
            </a:endParaRPr>
          </a:p>
        </p:txBody>
      </p:sp>
      <p:sp>
        <p:nvSpPr>
          <p:cNvPr id="1576" name="Google Shape;1576;p38"/>
          <p:cNvSpPr txBox="1"/>
          <p:nvPr/>
        </p:nvSpPr>
        <p:spPr>
          <a:xfrm>
            <a:off x="4988091" y="5090698"/>
            <a:ext cx="70896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dirty="0">
                <a:solidFill>
                  <a:srgbClr val="4E4A48"/>
                </a:solidFill>
                <a:latin typeface="Avenir Next LT Pro" panose="020B0504020202020204" pitchFamily="34" charset="77"/>
                <a:ea typeface="Arial"/>
                <a:cs typeface="Arial"/>
                <a:sym typeface="Arial"/>
              </a:rPr>
              <a:t>Exit Criteria</a:t>
            </a:r>
            <a:r>
              <a:rPr lang="en-US" sz="1600" b="0" i="0" u="none" strike="noStrike" cap="none" dirty="0">
                <a:solidFill>
                  <a:srgbClr val="4E4A48"/>
                </a:solidFill>
                <a:latin typeface="Avenir Next LT Pro" panose="020B0504020202020204" pitchFamily="34" charset="77"/>
                <a:ea typeface="Arial"/>
                <a:cs typeface="Arial"/>
                <a:sym typeface="Arial"/>
              </a:rPr>
              <a:t>: </a:t>
            </a:r>
            <a:r>
              <a:rPr lang="en-US" sz="1200" b="0" i="0" u="none" strike="noStrike" cap="none" dirty="0">
                <a:solidFill>
                  <a:srgbClr val="4E4A48"/>
                </a:solidFill>
                <a:latin typeface="Avenir Next LT Pro" panose="020B0504020202020204" pitchFamily="34" charset="77"/>
                <a:ea typeface="Arial"/>
                <a:cs typeface="Arial"/>
                <a:sym typeface="Arial"/>
              </a:rPr>
              <a:t>Executive sponsors align on key data requirements / available inputs to inform analysis; project manager receives access to all required data assets</a:t>
            </a:r>
            <a:endParaRPr sz="1200" b="1" i="0" u="none" strike="noStrike" cap="none" dirty="0">
              <a:solidFill>
                <a:srgbClr val="4E4A48"/>
              </a:solidFill>
              <a:latin typeface="Avenir Next LT Pro" panose="020B0504020202020204" pitchFamily="34" charset="77"/>
              <a:ea typeface="Arial"/>
              <a:cs typeface="Arial"/>
              <a:sym typeface="Arial"/>
            </a:endParaRPr>
          </a:p>
        </p:txBody>
      </p:sp>
      <p:sp>
        <p:nvSpPr>
          <p:cNvPr id="1577" name="Google Shape;1577;p38"/>
          <p:cNvSpPr txBox="1"/>
          <p:nvPr/>
        </p:nvSpPr>
        <p:spPr>
          <a:xfrm>
            <a:off x="5054163" y="5941434"/>
            <a:ext cx="6612378"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E4A48"/>
              </a:buClr>
              <a:buSzPts val="1400"/>
              <a:buFont typeface="Arial"/>
              <a:buNone/>
            </a:pPr>
            <a:r>
              <a:rPr lang="en-US" sz="1100" b="0" i="0" u="none" strike="noStrike" cap="none" dirty="0">
                <a:solidFill>
                  <a:srgbClr val="4E4A48"/>
                </a:solidFill>
                <a:latin typeface="Avenir Next LT Pro" panose="020B0504020202020204" pitchFamily="34" charset="77"/>
                <a:ea typeface="Arial"/>
                <a:cs typeface="Arial"/>
                <a:sym typeface="Arial"/>
              </a:rPr>
              <a:t>*Best practice is to prioritize data request items</a:t>
            </a:r>
            <a:endParaRPr sz="1100" b="0" i="0" u="none" strike="noStrike" cap="none" dirty="0">
              <a:solidFill>
                <a:srgbClr val="000000"/>
              </a:solidFill>
              <a:latin typeface="Avenir Next LT Pro" panose="020B0504020202020204" pitchFamily="34" charset="77"/>
              <a:ea typeface="Arial"/>
              <a:cs typeface="Arial"/>
              <a:sym typeface="Arial"/>
            </a:endParaRPr>
          </a:p>
        </p:txBody>
      </p:sp>
      <p:sp>
        <p:nvSpPr>
          <p:cNvPr id="1578" name="Google Shape;1578;p38"/>
          <p:cNvSpPr txBox="1"/>
          <p:nvPr/>
        </p:nvSpPr>
        <p:spPr>
          <a:xfrm>
            <a:off x="5074841" y="1492716"/>
            <a:ext cx="4340206"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US" sz="1200" b="0" i="0" u="none" strike="noStrike" cap="none" dirty="0">
                <a:solidFill>
                  <a:schemeClr val="dk1"/>
                </a:solidFill>
                <a:latin typeface="Avenir Next LT Pro" panose="020B0504020202020204" pitchFamily="34" charset="77"/>
                <a:ea typeface="Arial"/>
                <a:cs typeface="Arial"/>
                <a:sym typeface="Arial"/>
              </a:rPr>
              <a:t>Data Request Sheet </a:t>
            </a:r>
            <a:r>
              <a:rPr lang="en-US" sz="1200" b="0" i="1" u="none" strike="noStrike" cap="none" dirty="0">
                <a:solidFill>
                  <a:schemeClr val="dk1"/>
                </a:solidFill>
                <a:latin typeface="Avenir Next LT Pro" panose="020B0504020202020204" pitchFamily="34" charset="77"/>
                <a:ea typeface="Arial"/>
                <a:cs typeface="Arial"/>
                <a:sym typeface="Arial"/>
              </a:rPr>
              <a:t>– Illustrative</a:t>
            </a:r>
            <a:endParaRPr sz="1200" b="0" i="0" u="none" strike="noStrike" cap="none" dirty="0">
              <a:solidFill>
                <a:schemeClr val="dk1"/>
              </a:solidFill>
              <a:latin typeface="Avenir Next LT Pro" panose="020B0504020202020204" pitchFamily="34" charset="77"/>
              <a:ea typeface="Arial"/>
              <a:cs typeface="Arial"/>
              <a:sym typeface="Arial"/>
            </a:endParaRPr>
          </a:p>
        </p:txBody>
      </p:sp>
      <p:sp>
        <p:nvSpPr>
          <p:cNvPr id="1579" name="Google Shape;1579;p38"/>
          <p:cNvSpPr/>
          <p:nvPr/>
        </p:nvSpPr>
        <p:spPr>
          <a:xfrm>
            <a:off x="114309" y="4551758"/>
            <a:ext cx="4754400" cy="1736243"/>
          </a:xfrm>
          <a:prstGeom prst="roundRect">
            <a:avLst>
              <a:gd name="adj" fmla="val 2226"/>
            </a:avLst>
          </a:prstGeom>
          <a:solidFill>
            <a:srgbClr val="FFFFFF"/>
          </a:solidFill>
          <a:ln w="9525" cap="flat" cmpd="sng">
            <a:solidFill>
              <a:srgbClr val="E0E3E6"/>
            </a:solidFill>
            <a:prstDash val="solid"/>
            <a:round/>
            <a:headEnd type="none" w="sm" len="sm"/>
            <a:tailEnd type="none" w="sm" len="sm"/>
          </a:ln>
          <a:effectLst>
            <a:outerShdw blurRad="76200" dist="50800" dir="5400000" algn="tl" rotWithShape="0">
              <a:srgbClr val="4E4A48">
                <a:alpha val="3137"/>
              </a:srgbClr>
            </a:outerShdw>
          </a:effectLst>
        </p:spPr>
        <p:txBody>
          <a:bodyPr spcFirstLastPara="1" wrap="square" lIns="274300" tIns="91425" rIns="182875" bIns="0" anchor="t" anchorCtr="0">
            <a:noAutofit/>
          </a:bodyPr>
          <a:lstStyle/>
          <a:p>
            <a:pPr marL="0" marR="0" lvl="0" indent="0" algn="l" rtl="0">
              <a:lnSpc>
                <a:spcPct val="125000"/>
              </a:lnSpc>
              <a:spcBef>
                <a:spcPts val="0"/>
              </a:spcBef>
              <a:spcAft>
                <a:spcPts val="0"/>
              </a:spcAft>
              <a:buClr>
                <a:srgbClr val="4E4A48"/>
              </a:buClr>
              <a:buSzPts val="1800"/>
              <a:buFont typeface="Arial"/>
              <a:buNone/>
            </a:pPr>
            <a:r>
              <a:rPr lang="en-US" sz="1600" b="1" i="0" u="none" strike="noStrike" cap="none" dirty="0">
                <a:solidFill>
                  <a:srgbClr val="4E4A48"/>
                </a:solidFill>
                <a:latin typeface="Avenir Next LT Pro" panose="020B0504020202020204" pitchFamily="34" charset="77"/>
                <a:ea typeface="Arial"/>
                <a:cs typeface="Arial"/>
                <a:sym typeface="Arial"/>
              </a:rPr>
              <a:t>Roles &amp; Responsibilities</a:t>
            </a:r>
            <a:br>
              <a:rPr lang="en-US" sz="1600" b="0" i="0" u="none" strike="noStrike" cap="none" dirty="0">
                <a:solidFill>
                  <a:srgbClr val="FF0000"/>
                </a:solidFill>
                <a:latin typeface="Avenir Next LT Pro" panose="020B0504020202020204" pitchFamily="34" charset="77"/>
                <a:ea typeface="Arial"/>
                <a:cs typeface="Arial"/>
                <a:sym typeface="Arial"/>
              </a:rPr>
            </a:br>
            <a:r>
              <a:rPr lang="en-US" sz="1200" b="0" i="0" u="none" strike="noStrike" cap="none" dirty="0">
                <a:solidFill>
                  <a:srgbClr val="202124"/>
                </a:solidFill>
                <a:highlight>
                  <a:srgbClr val="FFFFFF"/>
                </a:highlight>
                <a:latin typeface="Avenir Next LT Pro" panose="020B0504020202020204" pitchFamily="34" charset="77"/>
                <a:ea typeface="Arial"/>
                <a:cs typeface="Arial"/>
                <a:sym typeface="Arial"/>
              </a:rPr>
              <a:t>Action: Project manager to propose roles and responsibilities for each stage of the project w/ assigned participants</a:t>
            </a:r>
            <a:endParaRPr sz="1200" b="0" i="0" u="none" strike="noStrike" cap="none" dirty="0">
              <a:solidFill>
                <a:srgbClr val="FF0000"/>
              </a:solidFill>
              <a:latin typeface="Avenir Next LT Pro" panose="020B0504020202020204" pitchFamily="34" charset="77"/>
              <a:ea typeface="Arial"/>
              <a:cs typeface="Arial"/>
              <a:sym typeface="Arial"/>
            </a:endParaRPr>
          </a:p>
          <a:p>
            <a:pPr marL="0" marR="0" lvl="0" indent="0" algn="l" rtl="0">
              <a:lnSpc>
                <a:spcPct val="125000"/>
              </a:lnSpc>
              <a:spcBef>
                <a:spcPts val="0"/>
              </a:spcBef>
              <a:spcAft>
                <a:spcPts val="0"/>
              </a:spcAft>
              <a:buClr>
                <a:srgbClr val="000000"/>
              </a:buClr>
              <a:buSzPts val="1600"/>
              <a:buFont typeface="Arial"/>
              <a:buNone/>
            </a:pPr>
            <a:endParaRPr sz="1800" b="0" i="0" u="none" strike="noStrike" cap="none" dirty="0">
              <a:solidFill>
                <a:srgbClr val="FF0000"/>
              </a:solidFill>
              <a:latin typeface="Arial"/>
              <a:ea typeface="Arial"/>
              <a:cs typeface="Arial"/>
              <a:sym typeface="Arial"/>
            </a:endParaRPr>
          </a:p>
        </p:txBody>
      </p:sp>
      <p:sp>
        <p:nvSpPr>
          <p:cNvPr id="1580" name="Google Shape;1580;p38"/>
          <p:cNvSpPr/>
          <p:nvPr/>
        </p:nvSpPr>
        <p:spPr>
          <a:xfrm>
            <a:off x="5370990" y="2060118"/>
            <a:ext cx="1162975" cy="1376039"/>
          </a:xfrm>
          <a:prstGeom prst="flowChartDocument">
            <a:avLst/>
          </a:prstGeom>
          <a:solidFill>
            <a:schemeClr val="accent4"/>
          </a:solidFill>
          <a:ln w="9525" cap="flat" cmpd="sng">
            <a:solidFill>
              <a:schemeClr val="accent2"/>
            </a:solidFill>
            <a:prstDash val="solid"/>
            <a:round/>
            <a:headEnd type="none" w="sm" len="sm"/>
            <a:tailEnd type="none" w="sm" len="sm"/>
          </a:ln>
          <a:effectLst>
            <a:outerShdw blurRad="76200" dist="50800" dir="5400000" algn="tl" rotWithShape="0">
              <a:schemeClr val="dk2">
                <a:alpha val="3921"/>
              </a:scheme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None/>
            </a:pPr>
            <a:r>
              <a:rPr lang="en-US" sz="1100" b="1" i="0" u="none" strike="noStrike" cap="none" dirty="0">
                <a:solidFill>
                  <a:schemeClr val="dk2"/>
                </a:solidFill>
                <a:latin typeface="Avenir Next LT Pro" panose="020B0504020202020204" pitchFamily="34" charset="77"/>
                <a:ea typeface="Arial"/>
                <a:cs typeface="Arial"/>
                <a:sym typeface="Arial"/>
              </a:rPr>
              <a:t>3 Year Customer File with Spend Info</a:t>
            </a:r>
            <a:endParaRPr sz="1100" dirty="0">
              <a:latin typeface="Avenir Next LT Pro" panose="020B0504020202020204" pitchFamily="34" charset="77"/>
            </a:endParaRPr>
          </a:p>
        </p:txBody>
      </p:sp>
      <p:sp>
        <p:nvSpPr>
          <p:cNvPr id="1581" name="Google Shape;1581;p38"/>
          <p:cNvSpPr/>
          <p:nvPr/>
        </p:nvSpPr>
        <p:spPr>
          <a:xfrm>
            <a:off x="6943818" y="2060118"/>
            <a:ext cx="1162975" cy="1376039"/>
          </a:xfrm>
          <a:prstGeom prst="flowChartDocument">
            <a:avLst/>
          </a:prstGeom>
          <a:solidFill>
            <a:schemeClr val="accent4"/>
          </a:solidFill>
          <a:ln w="9525" cap="flat" cmpd="sng">
            <a:solidFill>
              <a:schemeClr val="accent2"/>
            </a:solidFill>
            <a:prstDash val="solid"/>
            <a:round/>
            <a:headEnd type="none" w="sm" len="sm"/>
            <a:tailEnd type="none" w="sm" len="sm"/>
          </a:ln>
          <a:effectLst>
            <a:outerShdw blurRad="76200" dist="50800" dir="5400000" algn="tl" rotWithShape="0">
              <a:schemeClr val="dk2">
                <a:alpha val="3921"/>
              </a:scheme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None/>
            </a:pPr>
            <a:r>
              <a:rPr lang="en-US" sz="1100" b="1" i="0" u="none" strike="noStrike" cap="none" dirty="0">
                <a:solidFill>
                  <a:schemeClr val="dk2"/>
                </a:solidFill>
                <a:latin typeface="Avenir Next LT Pro" panose="020B0504020202020204" pitchFamily="34" charset="77"/>
                <a:ea typeface="Arial"/>
                <a:cs typeface="Arial"/>
                <a:sym typeface="Arial"/>
              </a:rPr>
              <a:t>Prospect Target List</a:t>
            </a:r>
            <a:endParaRPr dirty="0">
              <a:latin typeface="Avenir Next LT Pro" panose="020B0504020202020204" pitchFamily="34" charset="77"/>
            </a:endParaRPr>
          </a:p>
        </p:txBody>
      </p:sp>
      <p:sp>
        <p:nvSpPr>
          <p:cNvPr id="1582" name="Google Shape;1582;p38"/>
          <p:cNvSpPr/>
          <p:nvPr/>
        </p:nvSpPr>
        <p:spPr>
          <a:xfrm>
            <a:off x="8516646" y="2060118"/>
            <a:ext cx="1162975" cy="1376039"/>
          </a:xfrm>
          <a:prstGeom prst="flowChartDocument">
            <a:avLst/>
          </a:prstGeom>
          <a:solidFill>
            <a:schemeClr val="accent4"/>
          </a:solidFill>
          <a:ln w="9525" cap="flat" cmpd="sng">
            <a:solidFill>
              <a:schemeClr val="accent2"/>
            </a:solidFill>
            <a:prstDash val="solid"/>
            <a:round/>
            <a:headEnd type="none" w="sm" len="sm"/>
            <a:tailEnd type="none" w="sm" len="sm"/>
          </a:ln>
          <a:effectLst>
            <a:outerShdw blurRad="76200" dist="50800" dir="5400000" algn="tl" rotWithShape="0">
              <a:schemeClr val="dk2">
                <a:alpha val="3921"/>
              </a:scheme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None/>
            </a:pPr>
            <a:r>
              <a:rPr lang="en-US" sz="1100" b="1" i="0" u="none" strike="noStrike" cap="none" dirty="0">
                <a:solidFill>
                  <a:schemeClr val="dk2"/>
                </a:solidFill>
                <a:latin typeface="Avenir Next LT Pro" panose="020B0504020202020204" pitchFamily="34" charset="77"/>
                <a:ea typeface="Arial"/>
                <a:cs typeface="Arial"/>
                <a:sym typeface="Arial"/>
              </a:rPr>
              <a:t>Sales Territories with Rep Mapping</a:t>
            </a:r>
            <a:endParaRPr dirty="0">
              <a:latin typeface="Avenir Next LT Pro" panose="020B0504020202020204" pitchFamily="34" charset="77"/>
            </a:endParaRPr>
          </a:p>
        </p:txBody>
      </p:sp>
      <p:sp>
        <p:nvSpPr>
          <p:cNvPr id="1583" name="Google Shape;1583;p38"/>
          <p:cNvSpPr/>
          <p:nvPr/>
        </p:nvSpPr>
        <p:spPr>
          <a:xfrm>
            <a:off x="10089474" y="2060118"/>
            <a:ext cx="1162975" cy="1376039"/>
          </a:xfrm>
          <a:prstGeom prst="flowChartDocument">
            <a:avLst/>
          </a:prstGeom>
          <a:solidFill>
            <a:schemeClr val="accent4"/>
          </a:solidFill>
          <a:ln w="9525" cap="flat" cmpd="sng">
            <a:solidFill>
              <a:schemeClr val="accent2"/>
            </a:solidFill>
            <a:prstDash val="solid"/>
            <a:round/>
            <a:headEnd type="none" w="sm" len="sm"/>
            <a:tailEnd type="none" w="sm" len="sm"/>
          </a:ln>
          <a:effectLst>
            <a:outerShdw blurRad="76200" dist="50800" dir="5400000" algn="tl" rotWithShape="0">
              <a:schemeClr val="dk2">
                <a:alpha val="3921"/>
              </a:scheme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None/>
            </a:pPr>
            <a:r>
              <a:rPr lang="en-US" sz="1100" b="1" i="0" u="none" strike="noStrike" cap="none">
                <a:solidFill>
                  <a:schemeClr val="dk2"/>
                </a:solidFill>
                <a:latin typeface="Avenir Next LT Pro" panose="020B0504020202020204" pitchFamily="34" charset="77"/>
                <a:ea typeface="Arial"/>
                <a:cs typeface="Arial"/>
                <a:sym typeface="Arial"/>
              </a:rPr>
              <a:t>3 Year Historical Financial Data</a:t>
            </a:r>
            <a:endParaRPr>
              <a:latin typeface="Avenir Next LT Pro" panose="020B0504020202020204" pitchFamily="34" charset="77"/>
            </a:endParaRPr>
          </a:p>
        </p:txBody>
      </p:sp>
      <p:sp>
        <p:nvSpPr>
          <p:cNvPr id="1584" name="Google Shape;1584;p38"/>
          <p:cNvSpPr/>
          <p:nvPr/>
        </p:nvSpPr>
        <p:spPr>
          <a:xfrm>
            <a:off x="6081969" y="3511630"/>
            <a:ext cx="1162975" cy="1376039"/>
          </a:xfrm>
          <a:prstGeom prst="flowChartDocument">
            <a:avLst/>
          </a:prstGeom>
          <a:solidFill>
            <a:schemeClr val="accent4"/>
          </a:solidFill>
          <a:ln w="9525" cap="flat" cmpd="sng">
            <a:solidFill>
              <a:schemeClr val="accent2"/>
            </a:solidFill>
            <a:prstDash val="solid"/>
            <a:round/>
            <a:headEnd type="none" w="sm" len="sm"/>
            <a:tailEnd type="none" w="sm" len="sm"/>
          </a:ln>
          <a:effectLst>
            <a:outerShdw blurRad="76200" dist="50800" dir="5400000" algn="tl" rotWithShape="0">
              <a:schemeClr val="dk2">
                <a:alpha val="3921"/>
              </a:scheme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None/>
            </a:pPr>
            <a:r>
              <a:rPr lang="en-US" sz="1100" b="1" i="0" u="none" strike="noStrike" cap="none" dirty="0">
                <a:solidFill>
                  <a:schemeClr val="dk2"/>
                </a:solidFill>
                <a:latin typeface="Arial"/>
                <a:ea typeface="Arial"/>
                <a:cs typeface="Arial"/>
                <a:sym typeface="Arial"/>
              </a:rPr>
              <a:t>TAM/SAM and </a:t>
            </a:r>
            <a:r>
              <a:rPr lang="en-US" sz="1100" b="1" i="0" u="none" strike="noStrike" cap="none" dirty="0">
                <a:solidFill>
                  <a:schemeClr val="dk2"/>
                </a:solidFill>
                <a:latin typeface="Avenir Next LT Pro" panose="020B0504020202020204" pitchFamily="34" charset="77"/>
                <a:ea typeface="Arial"/>
                <a:cs typeface="Arial"/>
                <a:sym typeface="Arial"/>
              </a:rPr>
              <a:t>Additional</a:t>
            </a:r>
            <a:r>
              <a:rPr lang="en-US" sz="1100" b="1" i="0" u="none" strike="noStrike" cap="none" dirty="0">
                <a:solidFill>
                  <a:schemeClr val="dk2"/>
                </a:solidFill>
                <a:latin typeface="Arial"/>
                <a:ea typeface="Arial"/>
                <a:cs typeface="Arial"/>
                <a:sym typeface="Arial"/>
              </a:rPr>
              <a:t> Market Data</a:t>
            </a:r>
            <a:endParaRPr dirty="0"/>
          </a:p>
        </p:txBody>
      </p:sp>
      <p:sp>
        <p:nvSpPr>
          <p:cNvPr id="1585" name="Google Shape;1585;p38"/>
          <p:cNvSpPr/>
          <p:nvPr/>
        </p:nvSpPr>
        <p:spPr>
          <a:xfrm>
            <a:off x="7778864" y="3504646"/>
            <a:ext cx="1162975" cy="1376039"/>
          </a:xfrm>
          <a:prstGeom prst="flowChartDocument">
            <a:avLst/>
          </a:prstGeom>
          <a:solidFill>
            <a:schemeClr val="accent4"/>
          </a:solidFill>
          <a:ln w="9525" cap="flat" cmpd="sng">
            <a:solidFill>
              <a:schemeClr val="accent2"/>
            </a:solidFill>
            <a:prstDash val="solid"/>
            <a:round/>
            <a:headEnd type="none" w="sm" len="sm"/>
            <a:tailEnd type="none" w="sm" len="sm"/>
          </a:ln>
          <a:effectLst>
            <a:outerShdw blurRad="76200" dist="50800" dir="5400000" algn="tl" rotWithShape="0">
              <a:schemeClr val="dk2">
                <a:alpha val="3921"/>
              </a:scheme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None/>
            </a:pPr>
            <a:r>
              <a:rPr lang="en-US" sz="1100" b="1" i="0" u="none" strike="noStrike" cap="none">
                <a:solidFill>
                  <a:schemeClr val="dk2"/>
                </a:solidFill>
                <a:latin typeface="Avenir Next LT Pro" panose="020B0504020202020204" pitchFamily="34" charset="77"/>
                <a:ea typeface="Arial"/>
                <a:cs typeface="Arial"/>
                <a:sym typeface="Arial"/>
              </a:rPr>
              <a:t>Sales Pipeline Data</a:t>
            </a:r>
            <a:endParaRPr>
              <a:latin typeface="Avenir Next LT Pro" panose="020B0504020202020204" pitchFamily="34" charset="77"/>
            </a:endParaRPr>
          </a:p>
        </p:txBody>
      </p:sp>
      <p:sp>
        <p:nvSpPr>
          <p:cNvPr id="1586" name="Google Shape;1586;p38"/>
          <p:cNvSpPr/>
          <p:nvPr/>
        </p:nvSpPr>
        <p:spPr>
          <a:xfrm>
            <a:off x="9475759" y="3491160"/>
            <a:ext cx="1162975" cy="1376039"/>
          </a:xfrm>
          <a:prstGeom prst="flowChartDocument">
            <a:avLst/>
          </a:prstGeom>
          <a:solidFill>
            <a:schemeClr val="accent4"/>
          </a:solidFill>
          <a:ln w="9525" cap="flat" cmpd="sng">
            <a:solidFill>
              <a:schemeClr val="accent2"/>
            </a:solidFill>
            <a:prstDash val="solid"/>
            <a:round/>
            <a:headEnd type="none" w="sm" len="sm"/>
            <a:tailEnd type="none" w="sm" len="sm"/>
          </a:ln>
          <a:effectLst>
            <a:outerShdw blurRad="76200" dist="50800" dir="5400000" algn="tl" rotWithShape="0">
              <a:schemeClr val="dk2">
                <a:alpha val="3921"/>
              </a:scheme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None/>
            </a:pPr>
            <a:r>
              <a:rPr lang="en-US" sz="1100" b="1" i="0" u="none" strike="noStrike" cap="none">
                <a:solidFill>
                  <a:schemeClr val="dk2"/>
                </a:solidFill>
                <a:latin typeface="Avenir Next LT Pro" panose="020B0504020202020204" pitchFamily="34" charset="77"/>
                <a:ea typeface="Arial"/>
                <a:cs typeface="Arial"/>
                <a:sym typeface="Arial"/>
              </a:rPr>
              <a:t>Supporting Functional Data – e.g., Marketing Funnel Metrics</a:t>
            </a:r>
            <a:endParaRPr>
              <a:latin typeface="Avenir Next LT Pro" panose="020B0504020202020204" pitchFamily="34" charset="77"/>
            </a:endParaRPr>
          </a:p>
        </p:txBody>
      </p:sp>
      <p:sp>
        <p:nvSpPr>
          <p:cNvPr id="3" name="Triangle 2">
            <a:extLst>
              <a:ext uri="{FF2B5EF4-FFF2-40B4-BE49-F238E27FC236}">
                <a16:creationId xmlns:a16="http://schemas.microsoft.com/office/drawing/2014/main" id="{9A1AC189-393E-6119-838F-D523DB1891A2}"/>
              </a:ext>
            </a:extLst>
          </p:cNvPr>
          <p:cNvSpPr/>
          <p:nvPr/>
        </p:nvSpPr>
        <p:spPr>
          <a:xfrm rot="5400000">
            <a:off x="573233" y="995468"/>
            <a:ext cx="373621" cy="291363"/>
          </a:xfrm>
          <a:prstGeom prst="triangl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BI PPT">
  <a:themeElements>
    <a:clrScheme name="SBI New Colors">
      <a:dk1>
        <a:srgbClr val="071E31"/>
      </a:dk1>
      <a:lt1>
        <a:srgbClr val="FFFFFF"/>
      </a:lt1>
      <a:dk2>
        <a:srgbClr val="071E31"/>
      </a:dk2>
      <a:lt2>
        <a:srgbClr val="E7E6E6"/>
      </a:lt2>
      <a:accent1>
        <a:srgbClr val="071E31"/>
      </a:accent1>
      <a:accent2>
        <a:srgbClr val="03327C"/>
      </a:accent2>
      <a:accent3>
        <a:srgbClr val="2391CF"/>
      </a:accent3>
      <a:accent4>
        <a:srgbClr val="7AC3F8"/>
      </a:accent4>
      <a:accent5>
        <a:srgbClr val="880E4F"/>
      </a:accent5>
      <a:accent6>
        <a:srgbClr val="F8B737"/>
      </a:accent6>
      <a:hlink>
        <a:srgbClr val="0563C1"/>
      </a:hlink>
      <a:folHlink>
        <a:srgbClr val="880E4F"/>
      </a:folHlink>
    </a:clrScheme>
    <a:fontScheme name="SBI Fon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400" dirty="0"/>
        </a:defPPr>
      </a:lstStyle>
    </a:txDef>
  </a:objectDefaults>
  <a:extraClrSchemeLst/>
  <a:extLst>
    <a:ext uri="{05A4C25C-085E-4340-85A3-A5531E510DB2}">
      <thm15:themeFamily xmlns:thm15="http://schemas.microsoft.com/office/thememl/2012/main" name="SBI PPT" id="{8519F7B8-F9D6-413C-90EE-17578C13959F}" vid="{8D5C7C41-2EB4-4D67-A566-A6192B30E978}"/>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SBI PPT</Template>
  <TotalTime>975</TotalTime>
  <Words>3280</Words>
  <Application>Microsoft Macintosh PowerPoint</Application>
  <PresentationFormat>Widescreen</PresentationFormat>
  <Paragraphs>310</Paragraphs>
  <Slides>19</Slides>
  <Notes>19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4" baseType="lpstr">
      <vt:lpstr>Arial</vt:lpstr>
      <vt:lpstr>Avenir Next LT Pro</vt:lpstr>
      <vt:lpstr>Courier New</vt:lpstr>
      <vt:lpstr>SBI PPT</vt:lpstr>
      <vt:lpstr>think-cell Slide</vt:lpstr>
      <vt:lpstr>Account Segmentation Process Guide  </vt:lpstr>
      <vt:lpstr>PowerPoint Presentation</vt:lpstr>
      <vt:lpstr>Account Segmentation Terms &amp; Definitions</vt:lpstr>
      <vt:lpstr>Typical Consulting Timeline for Completing an Account Segmentation Project**</vt:lpstr>
      <vt:lpstr>Pitfalls &amp; Best Practices to Consider When Conducting an Account Segmentation Exercise</vt:lpstr>
      <vt:lpstr>Ideal Set of Resources &amp; Team to Complete Account Segmentation Initiative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 Segmentation Process Guide  </dc:title>
  <dc:creator>Jason Telmos</dc:creator>
  <cp:lastModifiedBy>Ivana Drazic</cp:lastModifiedBy>
  <cp:revision>3</cp:revision>
  <dcterms:created xsi:type="dcterms:W3CDTF">2017-07-27T18:18:33Z</dcterms:created>
  <dcterms:modified xsi:type="dcterms:W3CDTF">2024-04-08T12:14:35Z</dcterms:modified>
</cp:coreProperties>
</file>