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notesSlides/notesSlide3.xml" ContentType="application/vnd.openxmlformats-officedocument.presentationml.notesSlide+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87.xml" ContentType="application/vnd.openxmlformats-officedocument.presentationml.tags+xml"/>
  <Override PartName="/ppt/notesSlides/notesSlide9.xml" ContentType="application/vnd.openxmlformats-officedocument.presentationml.notesSlide+xml"/>
  <Override PartName="/ppt/tags/tag88.xml" ContentType="application/vnd.openxmlformats-officedocument.presentationml.tags+xml"/>
  <Override PartName="/ppt/notesSlides/notesSlide10.xml" ContentType="application/vnd.openxmlformats-officedocument.presentationml.notesSlide+xml"/>
  <Override PartName="/ppt/tags/tag89.xml" ContentType="application/vnd.openxmlformats-officedocument.presentationml.tags+xml"/>
  <Override PartName="/ppt/notesSlides/notesSlide11.xml" ContentType="application/vnd.openxmlformats-officedocument.presentationml.notesSlide+xml"/>
  <Override PartName="/ppt/tags/tag90.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2" r:id="rId5"/>
  </p:sldMasterIdLst>
  <p:notesMasterIdLst>
    <p:notesMasterId r:id="rId19"/>
  </p:notesMasterIdLst>
  <p:handoutMasterIdLst>
    <p:handoutMasterId r:id="rId20"/>
  </p:handoutMasterIdLst>
  <p:sldIdLst>
    <p:sldId id="2113418078" r:id="rId6"/>
    <p:sldId id="2147471733" r:id="rId7"/>
    <p:sldId id="2147471735" r:id="rId8"/>
    <p:sldId id="2147471736" r:id="rId9"/>
    <p:sldId id="2147471734" r:id="rId10"/>
    <p:sldId id="2147471711" r:id="rId11"/>
    <p:sldId id="2147471730" r:id="rId12"/>
    <p:sldId id="2147471727" r:id="rId13"/>
    <p:sldId id="2147471236" r:id="rId14"/>
    <p:sldId id="2147471233" r:id="rId15"/>
    <p:sldId id="2147471229" r:id="rId16"/>
    <p:sldId id="2147471706" r:id="rId17"/>
    <p:sldId id="2113417998"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EAA00-A693-582F-3740-33FB7656C6F8}" name="Katrina Engelman" initials="KE" userId="S::katrina.engelman@sbigrowth.com::18322eb5-4760-459e-b68e-84ccb38f6e1c" providerId="AD"/>
  <p188:author id="{3C64D554-171F-E181-13F3-E2D434856BDF}" name="Mike Riello" initials="MR" userId="S::mike.riello@sbigrowth.com::d7401f4f-2086-4a7c-9e19-26ff3c78a851" providerId="AD"/>
  <p188:author id="{59B28C6D-DA17-539B-EFFC-13C86283F022}" name="Jonathan Holston" initials="JH" userId="S::Jonathan.Holston@sbigrowth.com::c630c047-1e15-4290-a578-a3de8280d8b6" providerId="AD"/>
  <p188:author id="{3744E5BE-5AB0-EE41-0EB2-698F31816154}" name="Nick Toman" initials="NT" userId="S::nick.toman@sbigrowth.com::5fc96732-ee7e-49c2-92b3-e7fb7f3ccd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3FE"/>
    <a:srgbClr val="2391CF"/>
    <a:srgbClr val="75BFE8"/>
    <a:srgbClr val="E5F3EA"/>
    <a:srgbClr val="BFE1CC"/>
    <a:srgbClr val="D9D9D9"/>
    <a:srgbClr val="FFFFFF"/>
    <a:srgbClr val="767171"/>
    <a:srgbClr val="F2F2F2"/>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F602A-7B6C-4D71-9071-25CE83E384B1}" v="1" dt="2024-04-25T18:57:55.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3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759576202118984E-3"/>
          <c:y val="8.6206896551724144E-2"/>
          <c:w val="0.98304808475957617"/>
          <c:h val="0.82758620689655171"/>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6A50-4FD6-82CF-E9925BF2A459}"/>
              </c:ext>
            </c:extLst>
          </c:dPt>
          <c:dPt>
            <c:idx val="4"/>
            <c:invertIfNegative val="0"/>
            <c:bubble3D val="0"/>
            <c:spPr>
              <a:solidFill>
                <a:schemeClr val="accent1"/>
              </a:solidFill>
              <a:ln>
                <a:noFill/>
              </a:ln>
            </c:spPr>
            <c:extLst>
              <c:ext xmlns:c16="http://schemas.microsoft.com/office/drawing/2014/chart" uri="{C3380CC4-5D6E-409C-BE32-E72D297353CC}">
                <c16:uniqueId val="{00000001-6A50-4FD6-82CF-E9925BF2A459}"/>
              </c:ext>
            </c:extLst>
          </c:dPt>
          <c:val>
            <c:numRef>
              <c:f>Sheet1!$A$1:$E$1</c:f>
              <c:numCache>
                <c:formatCode>General</c:formatCode>
                <c:ptCount val="5"/>
                <c:pt idx="0">
                  <c:v>16.864299495755446</c:v>
                </c:pt>
                <c:pt idx="1">
                  <c:v>16.864299495755446</c:v>
                </c:pt>
                <c:pt idx="2">
                  <c:v>36.565210748470363</c:v>
                </c:pt>
                <c:pt idx="3">
                  <c:v>63.855478792856886</c:v>
                </c:pt>
                <c:pt idx="4">
                  <c:v>95.778922327038558</c:v>
                </c:pt>
              </c:numCache>
            </c:numRef>
          </c:val>
          <c:extLst>
            <c:ext xmlns:c16="http://schemas.microsoft.com/office/drawing/2014/chart" uri="{C3380CC4-5D6E-409C-BE32-E72D297353CC}">
              <c16:uniqueId val="{00000002-6A50-4FD6-82CF-E9925BF2A459}"/>
            </c:ext>
          </c:extLst>
        </c:ser>
        <c:ser>
          <c:idx val="1"/>
          <c:order val="1"/>
          <c:spPr>
            <a:solidFill>
              <a:schemeClr val="accent4"/>
            </a:solidFill>
            <a:ln>
              <a:noFill/>
            </a:ln>
          </c:spPr>
          <c:invertIfNegative val="0"/>
          <c:val>
            <c:numRef>
              <c:f>Sheet1!$A$2:$E$2</c:f>
              <c:numCache>
                <c:formatCode>General</c:formatCode>
                <c:ptCount val="5"/>
                <c:pt idx="1">
                  <c:v>2.1190418280820893</c:v>
                </c:pt>
                <c:pt idx="2">
                  <c:v>3.5317363801368344</c:v>
                </c:pt>
                <c:pt idx="3">
                  <c:v>4.238083656164207</c:v>
                </c:pt>
              </c:numCache>
            </c:numRef>
          </c:val>
          <c:extLst>
            <c:ext xmlns:c16="http://schemas.microsoft.com/office/drawing/2014/chart" uri="{C3380CC4-5D6E-409C-BE32-E72D297353CC}">
              <c16:uniqueId val="{00000003-6A50-4FD6-82CF-E9925BF2A459}"/>
            </c:ext>
          </c:extLst>
        </c:ser>
        <c:ser>
          <c:idx val="2"/>
          <c:order val="2"/>
          <c:spPr>
            <a:solidFill>
              <a:schemeClr val="accent3"/>
            </a:solidFill>
            <a:ln>
              <a:noFill/>
            </a:ln>
          </c:spPr>
          <c:invertIfNegative val="0"/>
          <c:dLbls>
            <c:dLbl>
              <c:idx val="1"/>
              <c:layout>
                <c:manualLayout>
                  <c:x val="0"/>
                  <c:y val="-1.1123470522803114E-3"/>
                </c:manualLayout>
              </c:layout>
              <c:numFmt formatCode="&quot;$&quot;#,##0.0;&quot;$&quot;#,##0.0" sourceLinked="0"/>
              <c:spPr>
                <a:noFill/>
                <a:ln>
                  <a:noFill/>
                </a:ln>
              </c:spPr>
              <c:txPr>
                <a:bodyPr wrap="none"/>
                <a:lstStyle/>
                <a:p>
                  <a:pPr>
                    <a:defRPr sz="1100" kern="1200">
                      <a:solidFill>
                        <a:schemeClr val="bg1"/>
                      </a:solidFill>
                      <a:latin typeface="Slate Pro"/>
                      <a:ea typeface="Slate Pro"/>
                      <a:cs typeface="Slate Pro"/>
                      <a:sym typeface="Slate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50-4FD6-82CF-E9925BF2A459}"/>
                </c:ext>
              </c:extLst>
            </c:dLbl>
            <c:dLbl>
              <c:idx val="2"/>
              <c:layout>
                <c:manualLayout>
                  <c:x val="0"/>
                  <c:y val="-1.1123470522803114E-3"/>
                </c:manualLayout>
              </c:layout>
              <c:numFmt formatCode="&quot;$&quot;#,##0.0;&quot;$&quot;#,##0.0" sourceLinked="0"/>
              <c:spPr>
                <a:noFill/>
                <a:ln>
                  <a:noFill/>
                </a:ln>
              </c:spPr>
              <c:txPr>
                <a:bodyPr wrap="none"/>
                <a:lstStyle/>
                <a:p>
                  <a:pPr>
                    <a:defRPr sz="1100" kern="1200">
                      <a:solidFill>
                        <a:schemeClr val="bg1"/>
                      </a:solidFill>
                      <a:latin typeface="Slate Pro"/>
                      <a:ea typeface="Slate Pro"/>
                      <a:cs typeface="Slate Pro"/>
                      <a:sym typeface="Slate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50-4FD6-82CF-E9925BF2A459}"/>
                </c:ext>
              </c:extLst>
            </c:dLbl>
            <c:dLbl>
              <c:idx val="3"/>
              <c:layout>
                <c:manualLayout>
                  <c:x val="0"/>
                  <c:y val="-1.1123470522803114E-3"/>
                </c:manualLayout>
              </c:layout>
              <c:numFmt formatCode="&quot;$&quot;#,##0.0;&quot;$&quot;#,##0.0" sourceLinked="0"/>
              <c:spPr>
                <a:noFill/>
                <a:ln>
                  <a:noFill/>
                </a:ln>
              </c:spPr>
              <c:txPr>
                <a:bodyPr wrap="none"/>
                <a:lstStyle/>
                <a:p>
                  <a:pPr>
                    <a:defRPr sz="1100" kern="1200">
                      <a:solidFill>
                        <a:schemeClr val="bg1"/>
                      </a:solidFill>
                      <a:latin typeface="Slate Pro"/>
                      <a:ea typeface="Slate Pro"/>
                      <a:cs typeface="Slate Pro"/>
                      <a:sym typeface="Slate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50-4FD6-82CF-E9925BF2A45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1">
                  <c:v>8.7560940458926382</c:v>
                </c:pt>
                <c:pt idx="2">
                  <c:v>10.945117557365791</c:v>
                </c:pt>
                <c:pt idx="3">
                  <c:v>13.134141068838943</c:v>
                </c:pt>
              </c:numCache>
            </c:numRef>
          </c:val>
          <c:extLst>
            <c:ext xmlns:c16="http://schemas.microsoft.com/office/drawing/2014/chart" uri="{C3380CC4-5D6E-409C-BE32-E72D297353CC}">
              <c16:uniqueId val="{00000007-6A50-4FD6-82CF-E9925BF2A459}"/>
            </c:ext>
          </c:extLst>
        </c:ser>
        <c:ser>
          <c:idx val="3"/>
          <c:order val="3"/>
          <c:spPr>
            <a:solidFill>
              <a:schemeClr val="accent2"/>
            </a:solidFill>
            <a:ln>
              <a:noFill/>
            </a:ln>
          </c:spPr>
          <c:invertIfNegative val="0"/>
          <c:dLbls>
            <c:dLbl>
              <c:idx val="1"/>
              <c:layout>
                <c:manualLayout>
                  <c:x val="0"/>
                  <c:y val="-1.1123470522803114E-3"/>
                </c:manualLayout>
              </c:layout>
              <c:numFmt formatCode="&quot;$&quot;#,##0.0;&quot;$&quot;#,##0.0" sourceLinked="0"/>
              <c:spPr>
                <a:noFill/>
                <a:ln>
                  <a:noFill/>
                </a:ln>
              </c:spPr>
              <c:txPr>
                <a:bodyPr wrap="none"/>
                <a:lstStyle/>
                <a:p>
                  <a:pPr>
                    <a:defRPr sz="1100" kern="1200">
                      <a:solidFill>
                        <a:schemeClr val="bg1"/>
                      </a:solidFill>
                      <a:latin typeface="Slate Pro"/>
                      <a:ea typeface="Slate Pro"/>
                      <a:cs typeface="Slate Pro"/>
                      <a:sym typeface="Slate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50-4FD6-82CF-E9925BF2A459}"/>
                </c:ext>
              </c:extLst>
            </c:dLbl>
            <c:dLbl>
              <c:idx val="2"/>
              <c:layout>
                <c:manualLayout>
                  <c:x val="0"/>
                  <c:y val="-1.1123470522803114E-3"/>
                </c:manualLayout>
              </c:layout>
              <c:numFmt formatCode="&quot;$&quot;#,##0.0;&quot;$&quot;#,##0.0" sourceLinked="0"/>
              <c:spPr>
                <a:noFill/>
                <a:ln>
                  <a:noFill/>
                </a:ln>
              </c:spPr>
              <c:txPr>
                <a:bodyPr wrap="none"/>
                <a:lstStyle/>
                <a:p>
                  <a:pPr>
                    <a:defRPr sz="1100" kern="1200">
                      <a:solidFill>
                        <a:schemeClr val="bg1"/>
                      </a:solidFill>
                      <a:latin typeface="Slate Pro"/>
                      <a:ea typeface="Slate Pro"/>
                      <a:cs typeface="Slate Pro"/>
                      <a:sym typeface="Slate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50-4FD6-82CF-E9925BF2A459}"/>
                </c:ext>
              </c:extLst>
            </c:dLbl>
            <c:dLbl>
              <c:idx val="3"/>
              <c:layout>
                <c:manualLayout>
                  <c:x val="0"/>
                  <c:y val="-1.1123470522803114E-3"/>
                </c:manualLayout>
              </c:layout>
              <c:numFmt formatCode="&quot;$&quot;#,##0.0;&quot;$&quot;#,##0.0" sourceLinked="0"/>
              <c:spPr>
                <a:noFill/>
                <a:ln>
                  <a:noFill/>
                </a:ln>
              </c:spPr>
              <c:txPr>
                <a:bodyPr wrap="none"/>
                <a:lstStyle/>
                <a:p>
                  <a:pPr>
                    <a:defRPr sz="1100" kern="1200">
                      <a:solidFill>
                        <a:schemeClr val="bg1"/>
                      </a:solidFill>
                      <a:latin typeface="Slate Pro"/>
                      <a:ea typeface="Slate Pro"/>
                      <a:cs typeface="Slate Pro"/>
                      <a:sym typeface="Slate Pro"/>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50-4FD6-82CF-E9925BF2A45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1">
                  <c:v>8.8257753787401896</c:v>
                </c:pt>
                <c:pt idx="2">
                  <c:v>12.813414106883897</c:v>
                </c:pt>
                <c:pt idx="3">
                  <c:v>14.551218809178522</c:v>
                </c:pt>
              </c:numCache>
            </c:numRef>
          </c:val>
          <c:extLst>
            <c:ext xmlns:c16="http://schemas.microsoft.com/office/drawing/2014/chart" uri="{C3380CC4-5D6E-409C-BE32-E72D297353CC}">
              <c16:uniqueId val="{0000000B-6A50-4FD6-82CF-E9925BF2A459}"/>
            </c:ext>
          </c:extLst>
        </c:ser>
        <c:dLbls>
          <c:showLegendKey val="0"/>
          <c:showVal val="0"/>
          <c:showCatName val="0"/>
          <c:showSerName val="0"/>
          <c:showPercent val="0"/>
          <c:showBubbleSize val="0"/>
        </c:dLbls>
        <c:gapWidth val="80"/>
        <c:overlap val="100"/>
        <c:axId val="15039471"/>
        <c:axId val="1"/>
      </c:barChart>
      <c:catAx>
        <c:axId val="1503947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5.778922327038558"/>
          <c:min val="0"/>
        </c:scaling>
        <c:delete val="1"/>
        <c:axPos val="l"/>
        <c:numFmt formatCode="General" sourceLinked="1"/>
        <c:majorTickMark val="out"/>
        <c:minorTickMark val="none"/>
        <c:tickLblPos val="nextTo"/>
        <c:crossAx val="15039471"/>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AEED3-E722-44CB-B79D-C630B283CCE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386DD21-19F8-4BEE-82A6-5556388D37C3}">
      <dgm:prSet phldrT="[Text]" phldr="0" custT="1"/>
      <dgm:spPr>
        <a:xfrm rot="16200000">
          <a:off x="-380811" y="382150"/>
          <a:ext cx="4246880" cy="3482578"/>
        </a:xfrm>
        <a:solidFill>
          <a:schemeClr val="accent4"/>
        </a:solidFill>
        <a:ln w="12700" cap="flat" cmpd="sng" algn="ctr">
          <a:solidFill>
            <a:srgbClr val="FFFFFF">
              <a:hueOff val="0"/>
              <a:satOff val="0"/>
              <a:lumOff val="0"/>
              <a:alphaOff val="0"/>
            </a:srgbClr>
          </a:solidFill>
          <a:prstDash val="solid"/>
          <a:miter lim="800000"/>
        </a:ln>
        <a:effectLst/>
      </dgm:spPr>
      <dgm:t>
        <a:bodyPr/>
        <a:lstStyle/>
        <a:p>
          <a:pPr marL="0" lvl="0" algn="l" defTabSz="622300">
            <a:lnSpc>
              <a:spcPct val="90000"/>
            </a:lnSpc>
            <a:spcBef>
              <a:spcPct val="0"/>
            </a:spcBef>
            <a:spcAft>
              <a:spcPts val="600"/>
            </a:spcAft>
            <a:buChar char="•"/>
          </a:pPr>
          <a:r>
            <a:rPr lang="en-US" sz="1400" b="1" kern="1200" dirty="0">
              <a:solidFill>
                <a:schemeClr val="tx1"/>
              </a:solidFill>
              <a:latin typeface="Slate Pro" panose="02000506040000020004" pitchFamily="2" charset="0"/>
              <a:ea typeface="+mn-ea"/>
              <a:cs typeface="+mn-cs"/>
              <a:sym typeface="Slate Pro" panose="02000506040000020004" pitchFamily="2" charset="0"/>
            </a:rPr>
            <a:t>Horizon 1: Lay the Foundation</a:t>
          </a:r>
          <a:endParaRPr lang="en-US" sz="1200" b="1" kern="1200" dirty="0">
            <a:solidFill>
              <a:schemeClr val="tx1"/>
            </a:solidFill>
            <a:latin typeface="Slate Pro" panose="02000506040000020004" pitchFamily="2" charset="0"/>
            <a:ea typeface="+mn-ea"/>
            <a:cs typeface="+mn-cs"/>
            <a:sym typeface="Slate Pro" panose="02000506040000020004" pitchFamily="2" charset="0"/>
          </a:endParaRPr>
        </a:p>
      </dgm:t>
    </dgm:pt>
    <dgm:pt modelId="{8584082A-7226-40BC-8C9C-65C221F04FB9}" type="parTrans" cxnId="{5ECD2FC7-099B-4984-9E74-458E2B5D7773}">
      <dgm:prSet/>
      <dgm:spPr/>
      <dgm:t>
        <a:bodyPr/>
        <a:lstStyle/>
        <a:p>
          <a:endParaRPr lang="en-US" sz="1600">
            <a:latin typeface="+mj-lt"/>
          </a:endParaRPr>
        </a:p>
      </dgm:t>
    </dgm:pt>
    <dgm:pt modelId="{CA56EF5D-911B-4495-9F48-C782C93611E3}" type="sibTrans" cxnId="{5ECD2FC7-099B-4984-9E74-458E2B5D7773}">
      <dgm:prSet/>
      <dgm:spPr/>
      <dgm:t>
        <a:bodyPr/>
        <a:lstStyle/>
        <a:p>
          <a:endParaRPr lang="en-US" sz="1600">
            <a:latin typeface="+mj-lt"/>
          </a:endParaRPr>
        </a:p>
      </dgm:t>
    </dgm:pt>
    <dgm:pt modelId="{0C8BF062-594F-4B18-B21B-785E2FDD7BA0}">
      <dgm:prSet phldrT="[Text]" phldr="0" custT="1"/>
      <dgm:spPr>
        <a:xfrm rot="16200000">
          <a:off x="3362960" y="382150"/>
          <a:ext cx="4246880" cy="3482578"/>
        </a:xfrm>
        <a:solidFill>
          <a:schemeClr val="accent3"/>
        </a:solidFill>
        <a:ln w="12700" cap="flat" cmpd="sng" algn="ctr">
          <a:solidFill>
            <a:srgbClr val="FFFFFF">
              <a:hueOff val="0"/>
              <a:satOff val="0"/>
              <a:lumOff val="0"/>
              <a:alphaOff val="0"/>
            </a:srgbClr>
          </a:solidFill>
          <a:prstDash val="solid"/>
          <a:miter lim="800000"/>
        </a:ln>
        <a:effectLst/>
      </dgm:spPr>
      <dgm:t>
        <a:bodyPr/>
        <a:lstStyle/>
        <a:p>
          <a:pPr marL="0" lvl="0" algn="l" defTabSz="533400" rtl="0">
            <a:lnSpc>
              <a:spcPct val="90000"/>
            </a:lnSpc>
            <a:spcBef>
              <a:spcPct val="0"/>
            </a:spcBef>
            <a:spcAft>
              <a:spcPts val="600"/>
            </a:spcAft>
            <a:buNone/>
          </a:pPr>
          <a:r>
            <a:rPr lang="en-US" sz="1400" b="1" kern="1200" dirty="0">
              <a:solidFill>
                <a:schemeClr val="tx1"/>
              </a:solidFill>
              <a:latin typeface="Slate Pro" panose="02000506040000020004" pitchFamily="2" charset="0"/>
              <a:ea typeface="+mn-ea"/>
              <a:cs typeface="+mn-cs"/>
              <a:sym typeface="Slate Pro" panose="02000506040000020004" pitchFamily="2" charset="0"/>
            </a:rPr>
            <a:t>Horizon 2: Implement and Iterate</a:t>
          </a:r>
        </a:p>
      </dgm:t>
    </dgm:pt>
    <dgm:pt modelId="{4DA28364-6CDF-4330-8DFE-82FA724D2F12}" type="parTrans" cxnId="{B63E3198-CD7F-4BC0-A424-03FC85BA443A}">
      <dgm:prSet/>
      <dgm:spPr/>
      <dgm:t>
        <a:bodyPr/>
        <a:lstStyle/>
        <a:p>
          <a:endParaRPr lang="en-US" sz="1600">
            <a:latin typeface="+mj-lt"/>
          </a:endParaRPr>
        </a:p>
      </dgm:t>
    </dgm:pt>
    <dgm:pt modelId="{4E8C1E2D-DEBB-4E30-97E5-7EC9E58DE0EC}" type="sibTrans" cxnId="{B63E3198-CD7F-4BC0-A424-03FC85BA443A}">
      <dgm:prSet/>
      <dgm:spPr/>
      <dgm:t>
        <a:bodyPr/>
        <a:lstStyle/>
        <a:p>
          <a:endParaRPr lang="en-US" sz="1600">
            <a:latin typeface="+mj-lt"/>
          </a:endParaRPr>
        </a:p>
      </dgm:t>
    </dgm:pt>
    <dgm:pt modelId="{452B0443-F51E-4EC2-8C9B-ABFD80E479F4}">
      <dgm:prSet phldrT="[Text]" phldr="0" custT="1"/>
      <dgm:spPr>
        <a:xfrm rot="16200000">
          <a:off x="3362960" y="382150"/>
          <a:ext cx="4246880" cy="3482578"/>
        </a:xfrm>
        <a:solidFill>
          <a:schemeClr val="accent3"/>
        </a:solidFill>
        <a:ln w="12700" cap="flat" cmpd="sng" algn="ctr">
          <a:solidFill>
            <a:srgbClr val="FFFFFF">
              <a:hueOff val="0"/>
              <a:satOff val="0"/>
              <a:lumOff val="0"/>
              <a:alphaOff val="0"/>
            </a:srgbClr>
          </a:solidFill>
          <a:prstDash val="solid"/>
          <a:miter lim="800000"/>
        </a:ln>
        <a:effectLst/>
      </dgm:spPr>
      <dgm:t>
        <a:bodyPr lIns="144000" tIns="144000" rIns="144000" bIns="144000"/>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Territory and quota are aligned to growth objectives and potential.</a:t>
          </a:r>
        </a:p>
      </dgm:t>
    </dgm:pt>
    <dgm:pt modelId="{2466DE56-30A3-4268-9CD6-D000EBF97D9C}" type="parTrans" cxnId="{9733F480-6C16-4F52-9F44-A35164521FF7}">
      <dgm:prSet/>
      <dgm:spPr/>
      <dgm:t>
        <a:bodyPr/>
        <a:lstStyle/>
        <a:p>
          <a:endParaRPr lang="en-US" sz="1600">
            <a:latin typeface="+mj-lt"/>
          </a:endParaRPr>
        </a:p>
      </dgm:t>
    </dgm:pt>
    <dgm:pt modelId="{B7F3CC33-9C14-4937-9CFD-065D3E05D135}" type="sibTrans" cxnId="{9733F480-6C16-4F52-9F44-A35164521FF7}">
      <dgm:prSet/>
      <dgm:spPr/>
      <dgm:t>
        <a:bodyPr/>
        <a:lstStyle/>
        <a:p>
          <a:endParaRPr lang="en-US" sz="1600">
            <a:latin typeface="+mj-lt"/>
          </a:endParaRPr>
        </a:p>
      </dgm:t>
    </dgm:pt>
    <dgm:pt modelId="{2FCF44CE-30B6-4D95-98C1-B961F63AB659}">
      <dgm:prSet phldrT="[Text]" phldr="0" custT="1"/>
      <dgm:spPr>
        <a:xfrm rot="16200000">
          <a:off x="3362960" y="382150"/>
          <a:ext cx="4246880" cy="3482578"/>
        </a:xfrm>
        <a:solidFill>
          <a:schemeClr val="accent3"/>
        </a:solidFill>
        <a:ln w="12700" cap="flat" cmpd="sng" algn="ctr">
          <a:solidFill>
            <a:srgbClr val="FFFFFF">
              <a:hueOff val="0"/>
              <a:satOff val="0"/>
              <a:lumOff val="0"/>
              <a:alphaOff val="0"/>
            </a:srgbClr>
          </a:solidFill>
          <a:prstDash val="solid"/>
          <a:miter lim="800000"/>
        </a:ln>
        <a:effectLst/>
      </dgm:spPr>
      <dgm:t>
        <a:bodyPr lIns="144000" tIns="144000" rIns="144000" bIns="144000"/>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Demand generation and new logo engine are mobilized.</a:t>
          </a:r>
        </a:p>
      </dgm:t>
    </dgm:pt>
    <dgm:pt modelId="{81ABEE08-945C-4ED1-BC13-49EC38952974}" type="parTrans" cxnId="{978B5D45-6342-40DF-8DA5-C9B680F4ECAA}">
      <dgm:prSet/>
      <dgm:spPr/>
      <dgm:t>
        <a:bodyPr/>
        <a:lstStyle/>
        <a:p>
          <a:endParaRPr lang="en-US" sz="1600">
            <a:latin typeface="+mj-lt"/>
          </a:endParaRPr>
        </a:p>
      </dgm:t>
    </dgm:pt>
    <dgm:pt modelId="{093ED6BA-3AF8-48E0-BEE3-8B029B3EB482}" type="sibTrans" cxnId="{978B5D45-6342-40DF-8DA5-C9B680F4ECAA}">
      <dgm:prSet/>
      <dgm:spPr/>
      <dgm:t>
        <a:bodyPr/>
        <a:lstStyle/>
        <a:p>
          <a:endParaRPr lang="en-US" sz="1600">
            <a:latin typeface="+mj-lt"/>
          </a:endParaRPr>
        </a:p>
      </dgm:t>
    </dgm:pt>
    <dgm:pt modelId="{9DA69533-4872-4E80-AF81-3A695A295CF3}">
      <dgm:prSet phldr="0" custT="1"/>
      <dgm:spPr>
        <a:xfrm rot="16200000">
          <a:off x="3362960" y="382150"/>
          <a:ext cx="4246880" cy="3482578"/>
        </a:xfrm>
        <a:solidFill>
          <a:schemeClr val="accent3"/>
        </a:solidFill>
        <a:ln w="12700" cap="flat" cmpd="sng" algn="ctr">
          <a:solidFill>
            <a:srgbClr val="FFFFFF">
              <a:hueOff val="0"/>
              <a:satOff val="0"/>
              <a:lumOff val="0"/>
              <a:alphaOff val="0"/>
            </a:srgbClr>
          </a:solidFill>
          <a:prstDash val="solid"/>
          <a:miter lim="800000"/>
        </a:ln>
        <a:effectLst/>
      </dgm:spPr>
      <dgm:t>
        <a:bodyPr lIns="144000" tIns="144000" rIns="144000" bIns="144000"/>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Sales, marketing, customer success, and product are interlocked and aligned to specific areas of the buyer journey.</a:t>
          </a:r>
        </a:p>
      </dgm:t>
    </dgm:pt>
    <dgm:pt modelId="{3943A3AB-24DA-47DC-A7C1-418F15F59418}" type="parTrans" cxnId="{DCEB494E-39F5-4E6C-8BEA-A1FB72A27DD0}">
      <dgm:prSet/>
      <dgm:spPr/>
      <dgm:t>
        <a:bodyPr/>
        <a:lstStyle/>
        <a:p>
          <a:endParaRPr lang="en-GB" sz="1600">
            <a:latin typeface="+mj-lt"/>
          </a:endParaRPr>
        </a:p>
      </dgm:t>
    </dgm:pt>
    <dgm:pt modelId="{CE1CC150-57DE-410B-A3B0-7A13B4720045}" type="sibTrans" cxnId="{DCEB494E-39F5-4E6C-8BEA-A1FB72A27DD0}">
      <dgm:prSet/>
      <dgm:spPr/>
      <dgm:t>
        <a:bodyPr/>
        <a:lstStyle/>
        <a:p>
          <a:endParaRPr lang="en-GB" sz="1600">
            <a:latin typeface="+mj-lt"/>
          </a:endParaRPr>
        </a:p>
      </dgm:t>
    </dgm:pt>
    <dgm:pt modelId="{F5DF5075-3FDD-44F5-9769-73CAD797F2D2}">
      <dgm:prSet phldr="0" custT="1"/>
      <dgm:spPr>
        <a:xfrm rot="16200000">
          <a:off x="7106731" y="382150"/>
          <a:ext cx="4246880" cy="3482578"/>
        </a:xfrm>
        <a:solidFill>
          <a:srgbClr val="018935"/>
        </a:solidFill>
        <a:ln w="12700" cap="flat" cmpd="sng" algn="ctr">
          <a:solidFill>
            <a:srgbClr val="FFFFFF">
              <a:hueOff val="0"/>
              <a:satOff val="0"/>
              <a:lumOff val="0"/>
              <a:alphaOff val="0"/>
            </a:srgbClr>
          </a:solidFill>
          <a:prstDash val="solid"/>
          <a:miter lim="800000"/>
        </a:ln>
        <a:effectLst/>
      </dgm:spPr>
      <dgm:t>
        <a:bodyPr/>
        <a:lstStyle/>
        <a:p>
          <a:pPr marL="0" lvl="0" algn="l" defTabSz="622300" rtl="0">
            <a:lnSpc>
              <a:spcPct val="90000"/>
            </a:lnSpc>
            <a:spcBef>
              <a:spcPct val="0"/>
            </a:spcBef>
            <a:spcAft>
              <a:spcPts val="600"/>
            </a:spcAft>
            <a:buNone/>
          </a:pPr>
          <a:r>
            <a:rPr lang="en-US" sz="1400" b="1" kern="1200" dirty="0">
              <a:solidFill>
                <a:schemeClr val="tx1"/>
              </a:solidFill>
              <a:latin typeface="Slate Pro" panose="02000506040000020004" pitchFamily="2" charset="0"/>
              <a:ea typeface="+mn-ea"/>
              <a:cs typeface="+mn-cs"/>
              <a:sym typeface="Slate Pro" panose="02000506040000020004" pitchFamily="2" charset="0"/>
            </a:rPr>
            <a:t>Horizon 3: Realize the Vision</a:t>
          </a:r>
        </a:p>
      </dgm:t>
    </dgm:pt>
    <dgm:pt modelId="{56DFE8C4-E732-4021-9B99-2007D9897E87}" type="parTrans" cxnId="{9B74C484-6DB5-4EBB-930A-2B6537899010}">
      <dgm:prSet/>
      <dgm:spPr/>
      <dgm:t>
        <a:bodyPr/>
        <a:lstStyle/>
        <a:p>
          <a:endParaRPr lang="en-GB" sz="1600">
            <a:latin typeface="+mj-lt"/>
          </a:endParaRPr>
        </a:p>
      </dgm:t>
    </dgm:pt>
    <dgm:pt modelId="{58E9EA62-2FC1-4653-A776-8EAB3D4DBDE1}" type="sibTrans" cxnId="{9B74C484-6DB5-4EBB-930A-2B6537899010}">
      <dgm:prSet/>
      <dgm:spPr/>
      <dgm:t>
        <a:bodyPr/>
        <a:lstStyle/>
        <a:p>
          <a:endParaRPr lang="en-GB" sz="1600">
            <a:latin typeface="+mj-lt"/>
          </a:endParaRPr>
        </a:p>
      </dgm:t>
    </dgm:pt>
    <dgm:pt modelId="{21123D50-8A0D-4D6D-9E0C-2F077E48B8F8}">
      <dgm:prSet phldr="0" custT="1"/>
      <dgm:spPr>
        <a:xfrm rot="16200000">
          <a:off x="3362960" y="382150"/>
          <a:ext cx="4246880" cy="3482578"/>
        </a:xfrm>
        <a:solidFill>
          <a:schemeClr val="accent3"/>
        </a:solidFill>
        <a:ln w="12700" cap="flat" cmpd="sng" algn="ctr">
          <a:solidFill>
            <a:srgbClr val="FFFFFF">
              <a:hueOff val="0"/>
              <a:satOff val="0"/>
              <a:lumOff val="0"/>
              <a:alphaOff val="0"/>
            </a:srgbClr>
          </a:solidFill>
          <a:prstDash val="solid"/>
          <a:miter lim="800000"/>
        </a:ln>
        <a:effectLst/>
      </dgm:spPr>
      <dgm:t>
        <a:bodyPr lIns="144000" tIns="144000" rIns="144000" bIns="144000"/>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Seller enablement and coaching are aligned to new motions/coverage.</a:t>
          </a:r>
        </a:p>
      </dgm:t>
    </dgm:pt>
    <dgm:pt modelId="{31E87FD2-6767-4AC1-8ED7-9755C38C27C7}" type="parTrans" cxnId="{9F038652-2C4C-49DC-8DB7-8B6BD9298223}">
      <dgm:prSet/>
      <dgm:spPr/>
      <dgm:t>
        <a:bodyPr/>
        <a:lstStyle/>
        <a:p>
          <a:endParaRPr lang="en-US" sz="1600"/>
        </a:p>
      </dgm:t>
    </dgm:pt>
    <dgm:pt modelId="{CF2DDA4A-9BC5-4F65-8CDC-6CEF052D8A60}" type="sibTrans" cxnId="{9F038652-2C4C-49DC-8DB7-8B6BD9298223}">
      <dgm:prSet/>
      <dgm:spPr/>
      <dgm:t>
        <a:bodyPr/>
        <a:lstStyle/>
        <a:p>
          <a:endParaRPr lang="en-US" sz="1600"/>
        </a:p>
      </dgm:t>
    </dgm:pt>
    <dgm:pt modelId="{B93DD81C-C3C1-4D46-8D9C-1A4B569EA1F7}">
      <dgm:prSet phldr="0" custT="1"/>
      <dgm:spPr/>
      <dgm:t>
        <a:bodyPr/>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 Account potential is quantified and prioritized.</a:t>
          </a:r>
        </a:p>
      </dgm:t>
    </dgm:pt>
    <dgm:pt modelId="{7EFF0191-1B6D-477A-A6B2-C5318CF77B83}" type="parTrans" cxnId="{8D8EFD88-AEBB-4729-9DF2-FE468228E4C3}">
      <dgm:prSet/>
      <dgm:spPr/>
      <dgm:t>
        <a:bodyPr/>
        <a:lstStyle/>
        <a:p>
          <a:endParaRPr lang="en-US"/>
        </a:p>
      </dgm:t>
    </dgm:pt>
    <dgm:pt modelId="{11E6970A-CB73-420F-ACCA-E1ED6180FFD2}" type="sibTrans" cxnId="{8D8EFD88-AEBB-4729-9DF2-FE468228E4C3}">
      <dgm:prSet/>
      <dgm:spPr/>
      <dgm:t>
        <a:bodyPr/>
        <a:lstStyle/>
        <a:p>
          <a:endParaRPr lang="en-US"/>
        </a:p>
      </dgm:t>
    </dgm:pt>
    <dgm:pt modelId="{6D2AD444-9992-4D2A-A2B3-640C1B963679}">
      <dgm:prSet phldr="0" custT="1"/>
      <dgm:spPr/>
      <dgm:t>
        <a:bodyPr/>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 Sales coverage is aligned to the largest market opportunity.</a:t>
          </a:r>
        </a:p>
      </dgm:t>
    </dgm:pt>
    <dgm:pt modelId="{AB43830B-4F11-4BEB-9ECC-E450BD84B157}" type="parTrans" cxnId="{9044D880-D095-4FE8-810F-F0C1C34525CA}">
      <dgm:prSet/>
      <dgm:spPr/>
      <dgm:t>
        <a:bodyPr/>
        <a:lstStyle/>
        <a:p>
          <a:endParaRPr lang="en-US"/>
        </a:p>
      </dgm:t>
    </dgm:pt>
    <dgm:pt modelId="{C45E5C46-A71E-4151-B3B8-4F2A4C63D211}" type="sibTrans" cxnId="{9044D880-D095-4FE8-810F-F0C1C34525CA}">
      <dgm:prSet/>
      <dgm:spPr/>
      <dgm:t>
        <a:bodyPr/>
        <a:lstStyle/>
        <a:p>
          <a:endParaRPr lang="en-US"/>
        </a:p>
      </dgm:t>
    </dgm:pt>
    <dgm:pt modelId="{55DD363E-65C8-475F-A478-A82166DC1FA6}">
      <dgm:prSet phldr="0" custT="1"/>
      <dgm:spPr/>
      <dgm:t>
        <a:bodyPr/>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 Sales compensation is aligned to potential and growth objectives.</a:t>
          </a:r>
        </a:p>
      </dgm:t>
    </dgm:pt>
    <dgm:pt modelId="{62319A13-0750-47AC-B9D4-61941F16DC42}" type="parTrans" cxnId="{ADF84830-F43D-49F9-A1A0-EC397853DA57}">
      <dgm:prSet/>
      <dgm:spPr/>
      <dgm:t>
        <a:bodyPr/>
        <a:lstStyle/>
        <a:p>
          <a:endParaRPr lang="en-US"/>
        </a:p>
      </dgm:t>
    </dgm:pt>
    <dgm:pt modelId="{7433F815-A4BA-47BB-B286-2FD3F0F48222}" type="sibTrans" cxnId="{ADF84830-F43D-49F9-A1A0-EC397853DA57}">
      <dgm:prSet/>
      <dgm:spPr/>
      <dgm:t>
        <a:bodyPr/>
        <a:lstStyle/>
        <a:p>
          <a:endParaRPr lang="en-US"/>
        </a:p>
      </dgm:t>
    </dgm:pt>
    <dgm:pt modelId="{F2009A53-CF9E-47FD-A27B-535058D5872F}">
      <dgm:prSet phldr="0" custT="1"/>
      <dgm:spPr/>
      <dgm:t>
        <a:bodyPr/>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 A plan for the customer success org is formulated.</a:t>
          </a:r>
        </a:p>
      </dgm:t>
    </dgm:pt>
    <dgm:pt modelId="{43BF3F21-CB55-4CF8-BF8D-76F91E9FD93C}" type="parTrans" cxnId="{E76124DF-4554-4292-9E66-92DF0D0B402E}">
      <dgm:prSet/>
      <dgm:spPr/>
      <dgm:t>
        <a:bodyPr/>
        <a:lstStyle/>
        <a:p>
          <a:endParaRPr lang="en-US"/>
        </a:p>
      </dgm:t>
    </dgm:pt>
    <dgm:pt modelId="{CCC0BFA3-0B8F-441B-8CA7-CAF69AA5340D}" type="sibTrans" cxnId="{E76124DF-4554-4292-9E66-92DF0D0B402E}">
      <dgm:prSet/>
      <dgm:spPr/>
      <dgm:t>
        <a:bodyPr/>
        <a:lstStyle/>
        <a:p>
          <a:endParaRPr lang="en-US"/>
        </a:p>
      </dgm:t>
    </dgm:pt>
    <dgm:pt modelId="{DDF47C19-40FF-44BF-8066-3BCD543599D4}">
      <dgm:prSet phldr="0" custT="1"/>
      <dgm:spPr/>
      <dgm:t>
        <a:bodyPr/>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Maintain account engineer productivity at $1M per rep.</a:t>
          </a:r>
        </a:p>
      </dgm:t>
    </dgm:pt>
    <dgm:pt modelId="{E2B77B65-220B-4422-9040-F1267C75AF97}" type="parTrans" cxnId="{9D0A28B6-17D2-421C-8176-53A24BFF5E3B}">
      <dgm:prSet/>
      <dgm:spPr/>
      <dgm:t>
        <a:bodyPr/>
        <a:lstStyle/>
        <a:p>
          <a:endParaRPr lang="en-US"/>
        </a:p>
      </dgm:t>
    </dgm:pt>
    <dgm:pt modelId="{59DC7A0C-0365-4DC5-BBF7-5740DBFD5DF4}" type="sibTrans" cxnId="{9D0A28B6-17D2-421C-8176-53A24BFF5E3B}">
      <dgm:prSet/>
      <dgm:spPr/>
      <dgm:t>
        <a:bodyPr/>
        <a:lstStyle/>
        <a:p>
          <a:endParaRPr lang="en-US"/>
        </a:p>
      </dgm:t>
    </dgm:pt>
    <dgm:pt modelId="{542AE36D-0FBE-4A16-976B-8B3CFCBF1578}">
      <dgm:prSet phldr="0" custT="1"/>
      <dgm:spPr/>
      <dgm:t>
        <a:bodyPr/>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Achieve net revenue retention rate of 120%+.</a:t>
          </a:r>
        </a:p>
      </dgm:t>
    </dgm:pt>
    <dgm:pt modelId="{9D7FBC40-7506-4722-8F67-90A2507717EA}" type="parTrans" cxnId="{249097EB-8C25-4208-B42B-2889A2E24D30}">
      <dgm:prSet/>
      <dgm:spPr/>
      <dgm:t>
        <a:bodyPr/>
        <a:lstStyle/>
        <a:p>
          <a:endParaRPr lang="en-US"/>
        </a:p>
      </dgm:t>
    </dgm:pt>
    <dgm:pt modelId="{B2427E3A-B603-4230-BC98-689382DC4D8A}" type="sibTrans" cxnId="{249097EB-8C25-4208-B42B-2889A2E24D30}">
      <dgm:prSet/>
      <dgm:spPr/>
      <dgm:t>
        <a:bodyPr/>
        <a:lstStyle/>
        <a:p>
          <a:endParaRPr lang="en-US"/>
        </a:p>
      </dgm:t>
    </dgm:pt>
    <dgm:pt modelId="{11581573-4640-4FC2-8CEA-63DB7CED3870}">
      <dgm:prSet phldr="0" custT="1"/>
      <dgm:spPr/>
      <dgm:t>
        <a:bodyPr/>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In the future state, accountability, empowerment, and a growth mindset drives the GTM organization.</a:t>
          </a:r>
        </a:p>
      </dgm:t>
    </dgm:pt>
    <dgm:pt modelId="{6643CEAB-7F02-4700-ACAE-E57C2C6BBF4A}" type="parTrans" cxnId="{EFC9EE65-6CF1-4B52-A0EB-AE56148DE52D}">
      <dgm:prSet/>
      <dgm:spPr/>
      <dgm:t>
        <a:bodyPr/>
        <a:lstStyle/>
        <a:p>
          <a:endParaRPr lang="en-US"/>
        </a:p>
      </dgm:t>
    </dgm:pt>
    <dgm:pt modelId="{31FBFE48-8DE1-44D5-87FE-24DA0941C944}" type="sibTrans" cxnId="{EFC9EE65-6CF1-4B52-A0EB-AE56148DE52D}">
      <dgm:prSet/>
      <dgm:spPr/>
      <dgm:t>
        <a:bodyPr/>
        <a:lstStyle/>
        <a:p>
          <a:endParaRPr lang="en-US"/>
        </a:p>
      </dgm:t>
    </dgm:pt>
    <dgm:pt modelId="{71C90F3F-856C-4909-B9E3-C5FC7DF4F9CA}">
      <dgm:prSet phldr="0" custT="1"/>
      <dgm:spPr/>
      <dgm:t>
        <a:bodyPr/>
        <a:lstStyle/>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Achieve 16% YoY bookings growth by 20XX.</a:t>
          </a:r>
        </a:p>
      </dgm:t>
    </dgm:pt>
    <dgm:pt modelId="{56699007-8C7D-4DEF-A462-B45CC041F75C}" type="sibTrans" cxnId="{42236053-C8AD-4B8A-A12D-B49C0042B3C7}">
      <dgm:prSet/>
      <dgm:spPr/>
      <dgm:t>
        <a:bodyPr/>
        <a:lstStyle/>
        <a:p>
          <a:endParaRPr lang="en-US"/>
        </a:p>
      </dgm:t>
    </dgm:pt>
    <dgm:pt modelId="{7AEA267B-E004-49F3-A0BC-534E942C7A59}" type="parTrans" cxnId="{42236053-C8AD-4B8A-A12D-B49C0042B3C7}">
      <dgm:prSet/>
      <dgm:spPr/>
      <dgm:t>
        <a:bodyPr/>
        <a:lstStyle/>
        <a:p>
          <a:endParaRPr lang="en-US"/>
        </a:p>
      </dgm:t>
    </dgm:pt>
    <dgm:pt modelId="{534905CC-1ACB-A44C-B154-B316297D3788}" type="pres">
      <dgm:prSet presAssocID="{FC4AEED3-E722-44CB-B79D-C630B283CCEC}" presName="Name0" presStyleCnt="0">
        <dgm:presLayoutVars>
          <dgm:dir/>
          <dgm:resizeHandles val="exact"/>
        </dgm:presLayoutVars>
      </dgm:prSet>
      <dgm:spPr/>
    </dgm:pt>
    <dgm:pt modelId="{3DF9FD68-192C-284E-A6FD-DF976A139499}" type="pres">
      <dgm:prSet presAssocID="{F5DF5075-3FDD-44F5-9769-73CAD797F2D2}" presName="node" presStyleLbl="node1" presStyleIdx="0" presStyleCnt="3">
        <dgm:presLayoutVars>
          <dgm:bulletEnabled val="1"/>
        </dgm:presLayoutVars>
      </dgm:prSet>
      <dgm:spPr>
        <a:prstGeom prst="flowChartManualOperation">
          <a:avLst/>
        </a:prstGeom>
      </dgm:spPr>
    </dgm:pt>
    <dgm:pt modelId="{1623DCDE-8561-48E5-88FE-CEA835595F52}" type="pres">
      <dgm:prSet presAssocID="{58E9EA62-2FC1-4653-A776-8EAB3D4DBDE1}" presName="sibTrans" presStyleCnt="0"/>
      <dgm:spPr/>
    </dgm:pt>
    <dgm:pt modelId="{2EE231FB-C5CE-2F41-9847-640B96638A99}" type="pres">
      <dgm:prSet presAssocID="{0C8BF062-594F-4B18-B21B-785E2FDD7BA0}" presName="node" presStyleLbl="node1" presStyleIdx="1" presStyleCnt="3">
        <dgm:presLayoutVars>
          <dgm:bulletEnabled val="1"/>
        </dgm:presLayoutVars>
      </dgm:prSet>
      <dgm:spPr>
        <a:prstGeom prst="flowChartManualOperation">
          <a:avLst/>
        </a:prstGeom>
      </dgm:spPr>
    </dgm:pt>
    <dgm:pt modelId="{88028757-83E7-C041-99E6-63E2E9B6A000}" type="pres">
      <dgm:prSet presAssocID="{4E8C1E2D-DEBB-4E30-97E5-7EC9E58DE0EC}" presName="sibTrans" presStyleCnt="0"/>
      <dgm:spPr/>
    </dgm:pt>
    <dgm:pt modelId="{BCB678CE-51D2-244E-BF8A-9F64156821A3}" type="pres">
      <dgm:prSet presAssocID="{1386DD21-19F8-4BEE-82A6-5556388D37C3}" presName="node" presStyleLbl="node1" presStyleIdx="2" presStyleCnt="3">
        <dgm:presLayoutVars>
          <dgm:bulletEnabled val="1"/>
        </dgm:presLayoutVars>
      </dgm:prSet>
      <dgm:spPr>
        <a:prstGeom prst="flowChartManualOperation">
          <a:avLst/>
        </a:prstGeom>
      </dgm:spPr>
    </dgm:pt>
  </dgm:ptLst>
  <dgm:cxnLst>
    <dgm:cxn modelId="{EC3EBE0F-D249-4BD4-A9EB-9F2F23C71AB8}" type="presOf" srcId="{11581573-4640-4FC2-8CEA-63DB7CED3870}" destId="{3DF9FD68-192C-284E-A6FD-DF976A139499}" srcOrd="0" destOrd="4" presId="urn:microsoft.com/office/officeart/2005/8/layout/hList6"/>
    <dgm:cxn modelId="{BAC19317-210B-463C-AB66-6F36ECC18ECB}" type="presOf" srcId="{0C8BF062-594F-4B18-B21B-785E2FDD7BA0}" destId="{2EE231FB-C5CE-2F41-9847-640B96638A99}" srcOrd="0" destOrd="0" presId="urn:microsoft.com/office/officeart/2005/8/layout/hList6"/>
    <dgm:cxn modelId="{DB97191C-8798-4C02-9D4F-F6248AABF1D1}" type="presOf" srcId="{1386DD21-19F8-4BEE-82A6-5556388D37C3}" destId="{BCB678CE-51D2-244E-BF8A-9F64156821A3}" srcOrd="0" destOrd="0" presId="urn:microsoft.com/office/officeart/2005/8/layout/hList6"/>
    <dgm:cxn modelId="{5833761D-8443-4F3C-AC95-4F98E8A907C4}" type="presOf" srcId="{B93DD81C-C3C1-4D46-8D9C-1A4B569EA1F7}" destId="{BCB678CE-51D2-244E-BF8A-9F64156821A3}" srcOrd="0" destOrd="1" presId="urn:microsoft.com/office/officeart/2005/8/layout/hList6"/>
    <dgm:cxn modelId="{84EDD022-1258-41A2-9A5C-8941930F4795}" type="presOf" srcId="{21123D50-8A0D-4D6D-9E0C-2F077E48B8F8}" destId="{2EE231FB-C5CE-2F41-9847-640B96638A99}" srcOrd="0" destOrd="3" presId="urn:microsoft.com/office/officeart/2005/8/layout/hList6"/>
    <dgm:cxn modelId="{256EBE24-042B-2649-B48F-955596D5C5D1}" type="presOf" srcId="{FC4AEED3-E722-44CB-B79D-C630B283CCEC}" destId="{534905CC-1ACB-A44C-B154-B316297D3788}" srcOrd="0" destOrd="0" presId="urn:microsoft.com/office/officeart/2005/8/layout/hList6"/>
    <dgm:cxn modelId="{ADF84830-F43D-49F9-A1A0-EC397853DA57}" srcId="{1386DD21-19F8-4BEE-82A6-5556388D37C3}" destId="{55DD363E-65C8-475F-A478-A82166DC1FA6}" srcOrd="2" destOrd="0" parTransId="{62319A13-0750-47AC-B9D4-61941F16DC42}" sibTransId="{7433F815-A4BA-47BB-B286-2FD3F0F48222}"/>
    <dgm:cxn modelId="{1A79463A-2D75-4AD0-A1F9-2019375FC5A0}" type="presOf" srcId="{DDF47C19-40FF-44BF-8066-3BCD543599D4}" destId="{3DF9FD68-192C-284E-A6FD-DF976A139499}" srcOrd="0" destOrd="2" presId="urn:microsoft.com/office/officeart/2005/8/layout/hList6"/>
    <dgm:cxn modelId="{978B5D45-6342-40DF-8DA5-C9B680F4ECAA}" srcId="{0C8BF062-594F-4B18-B21B-785E2FDD7BA0}" destId="{2FCF44CE-30B6-4D95-98C1-B961F63AB659}" srcOrd="1" destOrd="0" parTransId="{81ABEE08-945C-4ED1-BC13-49EC38952974}" sibTransId="{093ED6BA-3AF8-48E0-BEE3-8B029B3EB482}"/>
    <dgm:cxn modelId="{EFC9EE65-6CF1-4B52-A0EB-AE56148DE52D}" srcId="{F5DF5075-3FDD-44F5-9769-73CAD797F2D2}" destId="{11581573-4640-4FC2-8CEA-63DB7CED3870}" srcOrd="3" destOrd="0" parTransId="{6643CEAB-7F02-4700-ACAE-E57C2C6BBF4A}" sibTransId="{31FBFE48-8DE1-44D5-87FE-24DA0941C944}"/>
    <dgm:cxn modelId="{B201BE4B-953A-4C48-996B-CE5E9C5CD15D}" type="presOf" srcId="{452B0443-F51E-4EC2-8C9B-ABFD80E479F4}" destId="{2EE231FB-C5CE-2F41-9847-640B96638A99}" srcOrd="0" destOrd="1" presId="urn:microsoft.com/office/officeart/2005/8/layout/hList6"/>
    <dgm:cxn modelId="{00A0F16C-4EE0-4814-AA8C-BBAF54EA6F43}" type="presOf" srcId="{542AE36D-0FBE-4A16-976B-8B3CFCBF1578}" destId="{3DF9FD68-192C-284E-A6FD-DF976A139499}" srcOrd="0" destOrd="3" presId="urn:microsoft.com/office/officeart/2005/8/layout/hList6"/>
    <dgm:cxn modelId="{DCEB494E-39F5-4E6C-8BEA-A1FB72A27DD0}" srcId="{0C8BF062-594F-4B18-B21B-785E2FDD7BA0}" destId="{9DA69533-4872-4E80-AF81-3A695A295CF3}" srcOrd="3" destOrd="0" parTransId="{3943A3AB-24DA-47DC-A7C1-418F15F59418}" sibTransId="{CE1CC150-57DE-410B-A3B0-7A13B4720045}"/>
    <dgm:cxn modelId="{5F286670-B77A-4A50-8568-AC755733078D}" type="presOf" srcId="{F2009A53-CF9E-47FD-A27B-535058D5872F}" destId="{BCB678CE-51D2-244E-BF8A-9F64156821A3}" srcOrd="0" destOrd="4" presId="urn:microsoft.com/office/officeart/2005/8/layout/hList6"/>
    <dgm:cxn modelId="{9F038652-2C4C-49DC-8DB7-8B6BD9298223}" srcId="{0C8BF062-594F-4B18-B21B-785E2FDD7BA0}" destId="{21123D50-8A0D-4D6D-9E0C-2F077E48B8F8}" srcOrd="2" destOrd="0" parTransId="{31E87FD2-6767-4AC1-8ED7-9755C38C27C7}" sibTransId="{CF2DDA4A-9BC5-4F65-8CDC-6CEF052D8A60}"/>
    <dgm:cxn modelId="{50C42B53-0B24-447E-BDA9-6CAC88EFEC67}" type="presOf" srcId="{55DD363E-65C8-475F-A478-A82166DC1FA6}" destId="{BCB678CE-51D2-244E-BF8A-9F64156821A3}" srcOrd="0" destOrd="3" presId="urn:microsoft.com/office/officeart/2005/8/layout/hList6"/>
    <dgm:cxn modelId="{42236053-C8AD-4B8A-A12D-B49C0042B3C7}" srcId="{F5DF5075-3FDD-44F5-9769-73CAD797F2D2}" destId="{71C90F3F-856C-4909-B9E3-C5FC7DF4F9CA}" srcOrd="0" destOrd="0" parTransId="{7AEA267B-E004-49F3-A0BC-534E942C7A59}" sibTransId="{56699007-8C7D-4DEF-A462-B45CC041F75C}"/>
    <dgm:cxn modelId="{A6C6F453-2EB3-496C-B2C3-76B0C1ED6113}" type="presOf" srcId="{2FCF44CE-30B6-4D95-98C1-B961F63AB659}" destId="{2EE231FB-C5CE-2F41-9847-640B96638A99}" srcOrd="0" destOrd="2" presId="urn:microsoft.com/office/officeart/2005/8/layout/hList6"/>
    <dgm:cxn modelId="{9044D880-D095-4FE8-810F-F0C1C34525CA}" srcId="{1386DD21-19F8-4BEE-82A6-5556388D37C3}" destId="{6D2AD444-9992-4D2A-A2B3-640C1B963679}" srcOrd="1" destOrd="0" parTransId="{AB43830B-4F11-4BEB-9ECC-E450BD84B157}" sibTransId="{C45E5C46-A71E-4151-B3B8-4F2A4C63D211}"/>
    <dgm:cxn modelId="{9733F480-6C16-4F52-9F44-A35164521FF7}" srcId="{0C8BF062-594F-4B18-B21B-785E2FDD7BA0}" destId="{452B0443-F51E-4EC2-8C9B-ABFD80E479F4}" srcOrd="0" destOrd="0" parTransId="{2466DE56-30A3-4268-9CD6-D000EBF97D9C}" sibTransId="{B7F3CC33-9C14-4937-9CFD-065D3E05D135}"/>
    <dgm:cxn modelId="{9B74C484-6DB5-4EBB-930A-2B6537899010}" srcId="{FC4AEED3-E722-44CB-B79D-C630B283CCEC}" destId="{F5DF5075-3FDD-44F5-9769-73CAD797F2D2}" srcOrd="0" destOrd="0" parTransId="{56DFE8C4-E732-4021-9B99-2007D9897E87}" sibTransId="{58E9EA62-2FC1-4653-A776-8EAB3D4DBDE1}"/>
    <dgm:cxn modelId="{8D8EFD88-AEBB-4729-9DF2-FE468228E4C3}" srcId="{1386DD21-19F8-4BEE-82A6-5556388D37C3}" destId="{B93DD81C-C3C1-4D46-8D9C-1A4B569EA1F7}" srcOrd="0" destOrd="0" parTransId="{7EFF0191-1B6D-477A-A6B2-C5318CF77B83}" sibTransId="{11E6970A-CB73-420F-ACCA-E1ED6180FFD2}"/>
    <dgm:cxn modelId="{14E2DC8B-EA52-4122-9881-7C5C3628410C}" type="presOf" srcId="{6D2AD444-9992-4D2A-A2B3-640C1B963679}" destId="{BCB678CE-51D2-244E-BF8A-9F64156821A3}" srcOrd="0" destOrd="2" presId="urn:microsoft.com/office/officeart/2005/8/layout/hList6"/>
    <dgm:cxn modelId="{B63E3198-CD7F-4BC0-A424-03FC85BA443A}" srcId="{FC4AEED3-E722-44CB-B79D-C630B283CCEC}" destId="{0C8BF062-594F-4B18-B21B-785E2FDD7BA0}" srcOrd="1" destOrd="0" parTransId="{4DA28364-6CDF-4330-8DFE-82FA724D2F12}" sibTransId="{4E8C1E2D-DEBB-4E30-97E5-7EC9E58DE0EC}"/>
    <dgm:cxn modelId="{3BB13BA6-9C5D-474B-8CE5-11CFD1C9F7DA}" type="presOf" srcId="{9DA69533-4872-4E80-AF81-3A695A295CF3}" destId="{2EE231FB-C5CE-2F41-9847-640B96638A99}" srcOrd="0" destOrd="4" presId="urn:microsoft.com/office/officeart/2005/8/layout/hList6"/>
    <dgm:cxn modelId="{9D0A28B6-17D2-421C-8176-53A24BFF5E3B}" srcId="{F5DF5075-3FDD-44F5-9769-73CAD797F2D2}" destId="{DDF47C19-40FF-44BF-8066-3BCD543599D4}" srcOrd="1" destOrd="0" parTransId="{E2B77B65-220B-4422-9040-F1267C75AF97}" sibTransId="{59DC7A0C-0365-4DC5-BBF7-5740DBFD5DF4}"/>
    <dgm:cxn modelId="{39E559BE-DB2C-4C4E-914D-EE117BA24FCB}" type="presOf" srcId="{F5DF5075-3FDD-44F5-9769-73CAD797F2D2}" destId="{3DF9FD68-192C-284E-A6FD-DF976A139499}" srcOrd="0" destOrd="0" presId="urn:microsoft.com/office/officeart/2005/8/layout/hList6"/>
    <dgm:cxn modelId="{5ECD2FC7-099B-4984-9E74-458E2B5D7773}" srcId="{FC4AEED3-E722-44CB-B79D-C630B283CCEC}" destId="{1386DD21-19F8-4BEE-82A6-5556388D37C3}" srcOrd="2" destOrd="0" parTransId="{8584082A-7226-40BC-8C9C-65C221F04FB9}" sibTransId="{CA56EF5D-911B-4495-9F48-C782C93611E3}"/>
    <dgm:cxn modelId="{E76124DF-4554-4292-9E66-92DF0D0B402E}" srcId="{1386DD21-19F8-4BEE-82A6-5556388D37C3}" destId="{F2009A53-CF9E-47FD-A27B-535058D5872F}" srcOrd="3" destOrd="0" parTransId="{43BF3F21-CB55-4CF8-BF8D-76F91E9FD93C}" sibTransId="{CCC0BFA3-0B8F-441B-8CA7-CAF69AA5340D}"/>
    <dgm:cxn modelId="{249097EB-8C25-4208-B42B-2889A2E24D30}" srcId="{F5DF5075-3FDD-44F5-9769-73CAD797F2D2}" destId="{542AE36D-0FBE-4A16-976B-8B3CFCBF1578}" srcOrd="2" destOrd="0" parTransId="{9D7FBC40-7506-4722-8F67-90A2507717EA}" sibTransId="{B2427E3A-B603-4230-BC98-689382DC4D8A}"/>
    <dgm:cxn modelId="{7F0C23F2-309A-4B7E-9668-62717398C665}" type="presOf" srcId="{71C90F3F-856C-4909-B9E3-C5FC7DF4F9CA}" destId="{3DF9FD68-192C-284E-A6FD-DF976A139499}" srcOrd="0" destOrd="1" presId="urn:microsoft.com/office/officeart/2005/8/layout/hList6"/>
    <dgm:cxn modelId="{140D1380-F294-41D0-A0CE-27A12C924364}" type="presParOf" srcId="{534905CC-1ACB-A44C-B154-B316297D3788}" destId="{3DF9FD68-192C-284E-A6FD-DF976A139499}" srcOrd="0" destOrd="0" presId="urn:microsoft.com/office/officeart/2005/8/layout/hList6"/>
    <dgm:cxn modelId="{837E5B68-B1DC-4F0C-9A2A-C47474F8BC0F}" type="presParOf" srcId="{534905CC-1ACB-A44C-B154-B316297D3788}" destId="{1623DCDE-8561-48E5-88FE-CEA835595F52}" srcOrd="1" destOrd="0" presId="urn:microsoft.com/office/officeart/2005/8/layout/hList6"/>
    <dgm:cxn modelId="{2E3A44F9-6360-4583-9E3B-447FA66A9F32}" type="presParOf" srcId="{534905CC-1ACB-A44C-B154-B316297D3788}" destId="{2EE231FB-C5CE-2F41-9847-640B96638A99}" srcOrd="2" destOrd="0" presId="urn:microsoft.com/office/officeart/2005/8/layout/hList6"/>
    <dgm:cxn modelId="{4BED6442-3632-4F44-8FD2-03B18279D56A}" type="presParOf" srcId="{534905CC-1ACB-A44C-B154-B316297D3788}" destId="{88028757-83E7-C041-99E6-63E2E9B6A000}" srcOrd="3" destOrd="0" presId="urn:microsoft.com/office/officeart/2005/8/layout/hList6"/>
    <dgm:cxn modelId="{D2573339-63D1-42E5-B05D-649DCC5C93BB}" type="presParOf" srcId="{534905CC-1ACB-A44C-B154-B316297D3788}" destId="{BCB678CE-51D2-244E-BF8A-9F64156821A3}" srcOrd="4"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9FD68-192C-284E-A6FD-DF976A139499}">
      <dsp:nvSpPr>
        <dsp:cNvPr id="0" name=""/>
        <dsp:cNvSpPr/>
      </dsp:nvSpPr>
      <dsp:spPr>
        <a:xfrm rot="16200000">
          <a:off x="346487" y="-345147"/>
          <a:ext cx="2792283" cy="3482578"/>
        </a:xfrm>
        <a:prstGeom prst="flowChartManualOperation">
          <a:avLst/>
        </a:prstGeom>
        <a:solidFill>
          <a:srgbClr val="01893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rtl="0">
            <a:lnSpc>
              <a:spcPct val="90000"/>
            </a:lnSpc>
            <a:spcBef>
              <a:spcPct val="0"/>
            </a:spcBef>
            <a:spcAft>
              <a:spcPts val="600"/>
            </a:spcAft>
            <a:buNone/>
          </a:pPr>
          <a:r>
            <a:rPr lang="en-US" sz="1400" b="1" kern="1200" dirty="0">
              <a:solidFill>
                <a:schemeClr val="tx1"/>
              </a:solidFill>
              <a:latin typeface="Slate Pro" panose="02000506040000020004" pitchFamily="2" charset="0"/>
              <a:ea typeface="+mn-ea"/>
              <a:cs typeface="+mn-cs"/>
              <a:sym typeface="Slate Pro" panose="02000506040000020004" pitchFamily="2" charset="0"/>
            </a:rPr>
            <a:t>Horizon 3: Realize the Vision</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Achieve 16% YoY bookings growth by 20XX.</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Maintain account engineer productivity at $1M per rep.</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Achieve net revenue retention rate of 120%+.</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In the future state, accountability, empowerment, and a growth mindset drives the GTM organization.</a:t>
          </a:r>
        </a:p>
      </dsp:txBody>
      <dsp:txXfrm rot="5400000">
        <a:off x="1340" y="558457"/>
        <a:ext cx="3482578" cy="1675369"/>
      </dsp:txXfrm>
    </dsp:sp>
    <dsp:sp modelId="{2EE231FB-C5CE-2F41-9847-640B96638A99}">
      <dsp:nvSpPr>
        <dsp:cNvPr id="0" name=""/>
        <dsp:cNvSpPr/>
      </dsp:nvSpPr>
      <dsp:spPr>
        <a:xfrm rot="16200000">
          <a:off x="4090258" y="-345147"/>
          <a:ext cx="2792283" cy="3482578"/>
        </a:xfrm>
        <a:prstGeom prst="flowChartManualOperation">
          <a:avLst/>
        </a:prstGeom>
        <a:solidFill>
          <a:schemeClr val="accent3"/>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533400" rtl="0">
            <a:lnSpc>
              <a:spcPct val="90000"/>
            </a:lnSpc>
            <a:spcBef>
              <a:spcPct val="0"/>
            </a:spcBef>
            <a:spcAft>
              <a:spcPts val="600"/>
            </a:spcAft>
            <a:buNone/>
          </a:pPr>
          <a:r>
            <a:rPr lang="en-US" sz="1400" b="1" kern="1200" dirty="0">
              <a:solidFill>
                <a:schemeClr val="tx1"/>
              </a:solidFill>
              <a:latin typeface="Slate Pro" panose="02000506040000020004" pitchFamily="2" charset="0"/>
              <a:ea typeface="+mn-ea"/>
              <a:cs typeface="+mn-cs"/>
              <a:sym typeface="Slate Pro" panose="02000506040000020004" pitchFamily="2" charset="0"/>
            </a:rPr>
            <a:t>Horizon 2: Implement and Iterate</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Territory and quota are aligned to growth objectives and potential.</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Demand generation and new logo engine are mobilized.</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Seller enablement and coaching are aligned to new motions/coverage.</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Sales, marketing, customer success, and product are interlocked and aligned to specific areas of the buyer journey.</a:t>
          </a:r>
        </a:p>
      </dsp:txBody>
      <dsp:txXfrm rot="5400000">
        <a:off x="3745111" y="558457"/>
        <a:ext cx="3482578" cy="1675369"/>
      </dsp:txXfrm>
    </dsp:sp>
    <dsp:sp modelId="{BCB678CE-51D2-244E-BF8A-9F64156821A3}">
      <dsp:nvSpPr>
        <dsp:cNvPr id="0" name=""/>
        <dsp:cNvSpPr/>
      </dsp:nvSpPr>
      <dsp:spPr>
        <a:xfrm rot="16200000">
          <a:off x="7834029" y="-345147"/>
          <a:ext cx="2792283" cy="3482578"/>
        </a:xfrm>
        <a:prstGeom prst="flowChartManualOperation">
          <a:avLst/>
        </a:prstGeom>
        <a:solidFill>
          <a:schemeClr val="accent4"/>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ts val="600"/>
            </a:spcAft>
            <a:buNone/>
          </a:pPr>
          <a:r>
            <a:rPr lang="en-US" sz="1400" b="1" kern="1200" dirty="0">
              <a:solidFill>
                <a:schemeClr val="tx1"/>
              </a:solidFill>
              <a:latin typeface="Slate Pro" panose="02000506040000020004" pitchFamily="2" charset="0"/>
              <a:ea typeface="+mn-ea"/>
              <a:cs typeface="+mn-cs"/>
              <a:sym typeface="Slate Pro" panose="02000506040000020004" pitchFamily="2" charset="0"/>
            </a:rPr>
            <a:t>Horizon 1: Lay the Foundation</a:t>
          </a:r>
          <a:endParaRPr lang="en-US" sz="1200" b="1" kern="1200" dirty="0">
            <a:solidFill>
              <a:schemeClr val="tx1"/>
            </a:solidFill>
            <a:latin typeface="Slate Pro" panose="02000506040000020004" pitchFamily="2" charset="0"/>
            <a:ea typeface="+mn-ea"/>
            <a:cs typeface="+mn-cs"/>
            <a:sym typeface="Slate Pro" panose="02000506040000020004" pitchFamily="2" charset="0"/>
          </a:endParaRP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 Account potential is quantified and prioritized.</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 Sales coverage is aligned to the largest market opportunity.</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 Sales compensation is aligned to potential and growth objectives.</a:t>
          </a:r>
        </a:p>
        <a:p>
          <a:pPr marL="91440" lvl="1" indent="-91440" algn="l" defTabSz="488950" rtl="0">
            <a:lnSpc>
              <a:spcPct val="100000"/>
            </a:lnSpc>
            <a:spcBef>
              <a:spcPct val="0"/>
            </a:spcBef>
            <a:spcAft>
              <a:spcPts val="600"/>
            </a:spcAft>
            <a:buFont typeface="Arial" panose="020B0604020202020204" pitchFamily="34" charset="0"/>
            <a:buChar char="•"/>
          </a:pPr>
          <a:r>
            <a:rPr lang="en-US" sz="1100" kern="1200" dirty="0">
              <a:solidFill>
                <a:srgbClr val="FFFFFF"/>
              </a:solidFill>
              <a:latin typeface="Slate Pro" panose="02000506040000020004" pitchFamily="2" charset="0"/>
              <a:ea typeface="+mn-ea"/>
              <a:cs typeface="+mn-cs"/>
              <a:sym typeface="Slate Pro" panose="02000506040000020004" pitchFamily="2" charset="0"/>
            </a:rPr>
            <a:t> A plan for the customer success org is formulated.</a:t>
          </a:r>
        </a:p>
      </dsp:txBody>
      <dsp:txXfrm rot="5400000">
        <a:off x="7488882" y="558457"/>
        <a:ext cx="3482578" cy="167536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DCD452-7FEB-E1C6-F2C9-2FF7868CAB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2760F6-C2F7-BE19-B2B9-58200B33AC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E9EB4-8FCB-4D97-9B19-39518D611874}" type="datetimeFigureOut">
              <a:rPr lang="en-US" smtClean="0"/>
              <a:t>4/25/2024</a:t>
            </a:fld>
            <a:endParaRPr lang="en-US" dirty="0"/>
          </a:p>
        </p:txBody>
      </p:sp>
      <p:sp>
        <p:nvSpPr>
          <p:cNvPr id="4" name="Footer Placeholder 3">
            <a:extLst>
              <a:ext uri="{FF2B5EF4-FFF2-40B4-BE49-F238E27FC236}">
                <a16:creationId xmlns:a16="http://schemas.microsoft.com/office/drawing/2014/main" id="{0FE16A76-0516-12FD-8F0F-0542847C86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3FCE6CF-D80B-620F-BED4-AAFC483085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9D142-FF6F-431F-A864-08C608552702}" type="slidenum">
              <a:rPr lang="en-US" smtClean="0"/>
              <a:t>‹#›</a:t>
            </a:fld>
            <a:endParaRPr lang="en-US" dirty="0"/>
          </a:p>
        </p:txBody>
      </p:sp>
    </p:spTree>
    <p:extLst>
      <p:ext uri="{BB962C8B-B14F-4D97-AF65-F5344CB8AC3E}">
        <p14:creationId xmlns:p14="http://schemas.microsoft.com/office/powerpoint/2010/main" val="195362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late Pro" panose="02000506040000020004" pitchFamily="2" charset="0"/>
                <a:sym typeface="Slate Pro" panose="0200050604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late Pro" panose="02000506040000020004" pitchFamily="2" charset="0"/>
                <a:sym typeface="Slate Pro" panose="02000506040000020004" pitchFamily="2" charset="0"/>
              </a:defRPr>
            </a:lvl1pPr>
          </a:lstStyle>
          <a:p>
            <a:fld id="{1827E5C0-7590-7649-B707-D69FAFE4FE8A}" type="datetimeFigureOut">
              <a:rPr lang="en-US" smtClean="0"/>
              <a:pPr/>
              <a:t>4/25/2024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late Pro" panose="02000506040000020004" pitchFamily="2" charset="0"/>
                <a:sym typeface="Slate Pro" panose="0200050604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late Pro" panose="02000506040000020004" pitchFamily="2" charset="0"/>
                <a:sym typeface="Slate Pro" panose="02000506040000020004" pitchFamily="2" charset="0"/>
              </a:defRPr>
            </a:lvl1pPr>
          </a:lstStyle>
          <a:p>
            <a:fld id="{52CEF270-F0BC-D447-925C-717F2439738A}" type="slidenum">
              <a:rPr lang="en-US" smtClean="0"/>
              <a:pPr/>
              <a:t>‹#›</a:t>
            </a:fld>
            <a:endParaRPr lang="en-US" dirty="0"/>
          </a:p>
        </p:txBody>
      </p:sp>
    </p:spTree>
    <p:extLst>
      <p:ext uri="{BB962C8B-B14F-4D97-AF65-F5344CB8AC3E}">
        <p14:creationId xmlns:p14="http://schemas.microsoft.com/office/powerpoint/2010/main" val="259016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1pPr>
    <a:lvl2pPr marL="4572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2pPr>
    <a:lvl3pPr marL="9144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3pPr>
    <a:lvl4pPr marL="13716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4pPr>
    <a:lvl5pPr marL="18288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1</a:t>
            </a:fld>
            <a:endParaRPr lang="en-US" dirty="0"/>
          </a:p>
        </p:txBody>
      </p:sp>
    </p:spTree>
    <p:extLst>
      <p:ext uri="{BB962C8B-B14F-4D97-AF65-F5344CB8AC3E}">
        <p14:creationId xmlns:p14="http://schemas.microsoft.com/office/powerpoint/2010/main" val="235647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7" name="Google Shape;77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498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7" name="Google Shape;77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22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12</a:t>
            </a:fld>
            <a:endParaRPr lang="en-US" dirty="0"/>
          </a:p>
        </p:txBody>
      </p:sp>
    </p:spTree>
    <p:extLst>
      <p:ext uri="{BB962C8B-B14F-4D97-AF65-F5344CB8AC3E}">
        <p14:creationId xmlns:p14="http://schemas.microsoft.com/office/powerpoint/2010/main" val="199783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9" name="Google Shape;8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98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3</a:t>
            </a:fld>
            <a:endParaRPr lang="en-US" dirty="0"/>
          </a:p>
        </p:txBody>
      </p:sp>
    </p:spTree>
    <p:extLst>
      <p:ext uri="{BB962C8B-B14F-4D97-AF65-F5344CB8AC3E}">
        <p14:creationId xmlns:p14="http://schemas.microsoft.com/office/powerpoint/2010/main" val="261523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4</a:t>
            </a:fld>
            <a:endParaRPr lang="en-US" dirty="0"/>
          </a:p>
        </p:txBody>
      </p:sp>
    </p:spTree>
    <p:extLst>
      <p:ext uri="{BB962C8B-B14F-4D97-AF65-F5344CB8AC3E}">
        <p14:creationId xmlns:p14="http://schemas.microsoft.com/office/powerpoint/2010/main" val="412479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5</a:t>
            </a:fld>
            <a:endParaRPr lang="en-US" dirty="0"/>
          </a:p>
        </p:txBody>
      </p:sp>
    </p:spTree>
    <p:extLst>
      <p:ext uri="{BB962C8B-B14F-4D97-AF65-F5344CB8AC3E}">
        <p14:creationId xmlns:p14="http://schemas.microsoft.com/office/powerpoint/2010/main" val="378343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6</a:t>
            </a:fld>
            <a:endParaRPr lang="en-US" dirty="0"/>
          </a:p>
        </p:txBody>
      </p:sp>
    </p:spTree>
    <p:extLst>
      <p:ext uri="{BB962C8B-B14F-4D97-AF65-F5344CB8AC3E}">
        <p14:creationId xmlns:p14="http://schemas.microsoft.com/office/powerpoint/2010/main" val="5276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9" name="Google Shape;8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31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7" name="Google Shape;77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97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7" name="Google Shape;77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608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12.jpeg"/><Relationship Id="rId4" Type="http://schemas.openxmlformats.org/officeDocument/2006/relationships/image" Target="../media/image1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9.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4.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9.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4064703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latin typeface="Slate Pro" panose="02000506040000020004" pitchFamily="2" charset="0"/>
                <a:sym typeface="Slate Pro" panose="02000506040000020004" pitchFamily="2" charset="0"/>
              </a:defRPr>
            </a:lvl1pPr>
            <a:lvl2pPr>
              <a:defRPr>
                <a:solidFill>
                  <a:schemeClr val="tx1"/>
                </a:solidFill>
                <a:latin typeface="Slate Pro" panose="02000506040000020004" pitchFamily="2" charset="0"/>
                <a:sym typeface="Slate Pro" panose="02000506040000020004" pitchFamily="2" charset="0"/>
              </a:defRPr>
            </a:lvl2pPr>
            <a:lvl3pPr>
              <a:defRPr>
                <a:solidFill>
                  <a:schemeClr val="tx1"/>
                </a:solidFill>
                <a:latin typeface="Slate Pro" panose="02000506040000020004" pitchFamily="2" charset="0"/>
                <a:sym typeface="Slate Pro" panose="02000506040000020004" pitchFamily="2" charset="0"/>
              </a:defRPr>
            </a:lvl3pPr>
            <a:lvl4pPr>
              <a:defRPr>
                <a:solidFill>
                  <a:schemeClr val="tx1"/>
                </a:solidFill>
                <a:latin typeface="Slate Pro" panose="02000506040000020004" pitchFamily="2" charset="0"/>
                <a:sym typeface="Slate Pro" panose="02000506040000020004" pitchFamily="2" charset="0"/>
              </a:defRPr>
            </a:lvl4pPr>
            <a:lvl5pPr>
              <a:defRPr>
                <a:solidFill>
                  <a:schemeClr val="tx1"/>
                </a:solidFill>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113223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userDrawn="1"/>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749002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2728977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750015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3000462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4043937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userDrawn="1"/>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268795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3537928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Slate Pro" panose="02000506040000020004" pitchFamily="2" charset="0"/>
                <a:ea typeface="Verdana" panose="020B0604030504040204" pitchFamily="34" charset="0"/>
                <a:cs typeface="Slate Pro" panose="02000506040000020004" pitchFamily="2" charset="0"/>
                <a:sym typeface="Slate Pro" panose="02000506040000020004" pitchFamily="2" charset="0"/>
              </a:defRPr>
            </a:lvl1pPr>
          </a:lstStyle>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a:p>
            <a:pPr lvl="0"/>
            <a:endParaRPr lang="en-US"/>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atin typeface="Slate Pro" panose="02000506040000020004" pitchFamily="2" charset="0"/>
                <a:sym typeface="Slate Pro" panose="02000506040000020004" pitchFamily="2" charset="0"/>
              </a:defRPr>
            </a:lvl1pPr>
            <a:lvl5pPr marL="682625" indent="0">
              <a:buNone/>
              <a:defRPr/>
            </a:lvl5pPr>
          </a:lstStyle>
          <a:p>
            <a:pPr lvl="0"/>
            <a:r>
              <a:rPr lang="en-US"/>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userDrawn="1">
            <p:custDataLst>
              <p:tags r:id="rId1"/>
            </p:custDataLst>
            <p:extLst>
              <p:ext uri="{D42A27DB-BD31-4B8C-83A1-F6EECF244321}">
                <p14:modId xmlns:p14="http://schemas.microsoft.com/office/powerpoint/2010/main" val="2809981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userDrawn="1">
            <p:custDataLst>
              <p:tags r:id="rId1"/>
            </p:custDataLst>
            <p:extLst>
              <p:ext uri="{D42A27DB-BD31-4B8C-83A1-F6EECF244321}">
                <p14:modId xmlns:p14="http://schemas.microsoft.com/office/powerpoint/2010/main" val="3075871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3578946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userDrawn="1">
            <p:custDataLst>
              <p:tags r:id="rId1"/>
            </p:custDataLst>
            <p:extLst>
              <p:ext uri="{D42A27DB-BD31-4B8C-83A1-F6EECF244321}">
                <p14:modId xmlns:p14="http://schemas.microsoft.com/office/powerpoint/2010/main" val="87060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1954201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userDrawn="1"/>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userDrawn="1"/>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1BA45A60-5D16-E41D-32DF-B6C18EDF4E3C}"/>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2754286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userDrawn="1"/>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userDrawn="1"/>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3252A3CD-9F27-5AE1-225C-3361E5B5BB61}"/>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984581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userDrawn="1"/>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userDrawn="1"/>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4116665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userDrawn="1"/>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userDrawn="1"/>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B3C5A66D-ACCA-FCA5-BB7A-6090A9490304}"/>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166406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userDrawn="1"/>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userDrawn="1"/>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3" name="TextBox 2">
            <a:extLst>
              <a:ext uri="{FF2B5EF4-FFF2-40B4-BE49-F238E27FC236}">
                <a16:creationId xmlns:a16="http://schemas.microsoft.com/office/drawing/2014/main" id="{4E66CF8F-5A50-7E72-6C38-E2CAFD8EE8C3}"/>
              </a:ext>
            </a:extLst>
          </p:cNvPr>
          <p:cNvSpPr txBox="1"/>
          <p:nvPr userDrawn="1"/>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52A23CD-6106-1F37-B26F-F503BBF25F3C}"/>
              </a:ext>
            </a:extLst>
          </p:cNvPr>
          <p:cNvGraphicFramePr>
            <a:graphicFrameLocks noChangeAspect="1"/>
          </p:cNvGraphicFramePr>
          <p:nvPr userDrawn="1">
            <p:custDataLst>
              <p:tags r:id="rId1"/>
            </p:custDataLst>
            <p:extLst>
              <p:ext uri="{D42A27DB-BD31-4B8C-83A1-F6EECF244321}">
                <p14:modId xmlns:p14="http://schemas.microsoft.com/office/powerpoint/2010/main" val="465711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 name="think-cell data - do not delete" hidden="1">
                        <a:extLst>
                          <a:ext uri="{FF2B5EF4-FFF2-40B4-BE49-F238E27FC236}">
                            <a16:creationId xmlns:a16="http://schemas.microsoft.com/office/drawing/2014/main" id="{452A23CD-6106-1F37-B26F-F503BBF25F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E5E5167-4121-4DFE-BB31-93B2708E5540}"/>
              </a:ext>
            </a:extLst>
          </p:cNvPr>
          <p:cNvPicPr>
            <a:picLocks noChangeAspect="1"/>
          </p:cNvPicPr>
          <p:nvPr userDrawn="1"/>
        </p:nvPicPr>
        <p:blipFill>
          <a:blip r:embed="rId5"/>
          <a:stretch>
            <a:fillRect/>
          </a:stretch>
        </p:blipFill>
        <p:spPr>
          <a:xfrm>
            <a:off x="-1" y="5092700"/>
            <a:ext cx="12192000" cy="1765300"/>
          </a:xfrm>
          <a:prstGeom prst="rect">
            <a:avLst/>
          </a:prstGeom>
        </p:spPr>
      </p:pic>
      <p:sp>
        <p:nvSpPr>
          <p:cNvPr id="2" name="Title 1">
            <a:extLst>
              <a:ext uri="{FF2B5EF4-FFF2-40B4-BE49-F238E27FC236}">
                <a16:creationId xmlns:a16="http://schemas.microsoft.com/office/drawing/2014/main" id="{9C52B964-390E-4D76-9C5E-E60D482CA18D}"/>
              </a:ext>
            </a:extLst>
          </p:cNvPr>
          <p:cNvSpPr>
            <a:spLocks noGrp="1"/>
          </p:cNvSpPr>
          <p:nvPr>
            <p:ph type="title"/>
          </p:nvPr>
        </p:nvSpPr>
        <p:spPr>
          <a:xfrm>
            <a:off x="614362" y="90487"/>
            <a:ext cx="10963275" cy="771526"/>
          </a:xfrm>
          <a:prstGeom prst="rect">
            <a:avLst/>
          </a:prstGeom>
        </p:spPr>
        <p:txBody>
          <a:bodyPr vert="horz" anchor="ctr"/>
          <a:lstStyle>
            <a:lvl1pPr algn="l">
              <a:defRPr sz="2400" b="1">
                <a:solidFill>
                  <a:schemeClr val="tx1"/>
                </a:solidFill>
                <a:latin typeface="Slate Pro" panose="02000506040000020004" pitchFamily="2" charset="0"/>
                <a:sym typeface="Slate Pro" panose="02000506040000020004" pitchFamily="2" charset="0"/>
              </a:defRPr>
            </a:lvl1pPr>
          </a:lstStyle>
          <a:p>
            <a:r>
              <a:rPr lang="en-US"/>
              <a:t>Click to edit Master title style</a:t>
            </a:r>
          </a:p>
        </p:txBody>
      </p:sp>
      <p:cxnSp>
        <p:nvCxnSpPr>
          <p:cNvPr id="3" name="Straight Connector 2">
            <a:extLst>
              <a:ext uri="{FF2B5EF4-FFF2-40B4-BE49-F238E27FC236}">
                <a16:creationId xmlns:a16="http://schemas.microsoft.com/office/drawing/2014/main" id="{14FF6FD1-E4B5-4D9A-A47A-A1455205D6C6}"/>
              </a:ext>
            </a:extLst>
          </p:cNvPr>
          <p:cNvCxnSpPr>
            <a:cxnSpLocks/>
          </p:cNvCxnSpPr>
          <p:nvPr userDrawn="1"/>
        </p:nvCxnSpPr>
        <p:spPr>
          <a:xfrm>
            <a:off x="0" y="875340"/>
            <a:ext cx="12192000" cy="0"/>
          </a:xfrm>
          <a:prstGeom prst="line">
            <a:avLst/>
          </a:prstGeom>
          <a:ln w="19050">
            <a:solidFill>
              <a:srgbClr val="0C437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EC76747F-7A5E-41AB-9AD4-A696353B6A52}"/>
              </a:ext>
            </a:extLst>
          </p:cNvPr>
          <p:cNvSpPr txBox="1">
            <a:spLocks/>
          </p:cNvSpPr>
          <p:nvPr userDrawn="1"/>
        </p:nvSpPr>
        <p:spPr>
          <a:xfrm>
            <a:off x="9325389" y="6421437"/>
            <a:ext cx="2743200" cy="365125"/>
          </a:xfrm>
          <a:prstGeom prst="rect">
            <a:avLst/>
          </a:prstGeom>
        </p:spPr>
        <p:txBody>
          <a:bodyPr vert="horz" lIns="82296" tIns="41148" rIns="82296" bIns="4114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097280" rtl="0" eaLnBrk="1" fontAlgn="auto" latinLnBrk="0" hangingPunct="1">
              <a:lnSpc>
                <a:spcPct val="100000"/>
              </a:lnSpc>
              <a:spcBef>
                <a:spcPts val="0"/>
              </a:spcBef>
              <a:spcAft>
                <a:spcPts val="0"/>
              </a:spcAft>
              <a:buClrTx/>
              <a:buSzTx/>
              <a:buFontTx/>
              <a:buNone/>
              <a:tabLst/>
              <a:defRPr/>
            </a:pPr>
            <a:fld id="{C41F0E71-5B55-0748-8AD9-7F0F742E1E0D}" type="slidenum">
              <a:rPr kumimoji="0" lang="en-US" sz="1080" b="1" i="0" u="none" strike="noStrike" kern="1200" cap="none" spc="0" normalizeH="0" baseline="0" noProof="0" smtClean="0">
                <a:ln>
                  <a:noFill/>
                </a:ln>
                <a:solidFill>
                  <a:prstClr val="black">
                    <a:tint val="75000"/>
                  </a:prstClr>
                </a:solidFill>
                <a:effectLst/>
                <a:uLnTx/>
                <a:uFillTx/>
                <a:latin typeface="Slate Pro" panose="02000506040000020004" pitchFamily="2" charset="0"/>
                <a:ea typeface="+mn-ea"/>
                <a:cs typeface="+mn-cs"/>
                <a:sym typeface="Slate Pro" panose="02000506040000020004" pitchFamily="2" charset="0"/>
              </a:rPr>
              <a:pPr marL="0" marR="0" lvl="0" indent="0" algn="r" defTabSz="1097280" rtl="0" eaLnBrk="1" fontAlgn="auto" latinLnBrk="0" hangingPunct="1">
                <a:lnSpc>
                  <a:spcPct val="100000"/>
                </a:lnSpc>
                <a:spcBef>
                  <a:spcPts val="0"/>
                </a:spcBef>
                <a:spcAft>
                  <a:spcPts val="0"/>
                </a:spcAft>
                <a:buClrTx/>
                <a:buSzTx/>
                <a:buFontTx/>
                <a:buNone/>
                <a:tabLst/>
                <a:defRPr/>
              </a:pPr>
              <a:t>‹#›</a:t>
            </a:fld>
            <a:endParaRPr kumimoji="0" lang="en-US" sz="1080" b="1" i="0" u="none" strike="noStrike" kern="1200" cap="none" spc="0" normalizeH="0" baseline="0" noProof="0" dirty="0">
              <a:ln>
                <a:noFill/>
              </a:ln>
              <a:solidFill>
                <a:prstClr val="black">
                  <a:tint val="75000"/>
                </a:prstClr>
              </a:solidFill>
              <a:effectLst/>
              <a:uLnTx/>
              <a:uFillTx/>
              <a:latin typeface="Slate Pro" panose="02000506040000020004" pitchFamily="2" charset="0"/>
              <a:ea typeface="+mn-ea"/>
              <a:cs typeface="+mn-cs"/>
              <a:sym typeface="Slate Pro" panose="02000506040000020004" pitchFamily="2" charset="0"/>
            </a:endParaRPr>
          </a:p>
        </p:txBody>
      </p:sp>
    </p:spTree>
    <p:extLst>
      <p:ext uri="{BB962C8B-B14F-4D97-AF65-F5344CB8AC3E}">
        <p14:creationId xmlns:p14="http://schemas.microsoft.com/office/powerpoint/2010/main" val="1155866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3516558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latin typeface="Slate Pro" panose="02000506040000020004" pitchFamily="2" charset="0"/>
                <a:sym typeface="Slate Pro" panose="02000506040000020004" pitchFamily="2" charset="0"/>
              </a:defRPr>
            </a:lvl1pPr>
            <a:lvl2pPr>
              <a:defRPr>
                <a:solidFill>
                  <a:schemeClr val="tx1"/>
                </a:solidFill>
                <a:latin typeface="Slate Pro" panose="02000506040000020004" pitchFamily="2" charset="0"/>
                <a:sym typeface="Slate Pro" panose="02000506040000020004" pitchFamily="2" charset="0"/>
              </a:defRPr>
            </a:lvl2pPr>
            <a:lvl3pPr>
              <a:defRPr>
                <a:solidFill>
                  <a:schemeClr val="tx1"/>
                </a:solidFill>
                <a:latin typeface="Slate Pro" panose="02000506040000020004" pitchFamily="2" charset="0"/>
                <a:sym typeface="Slate Pro" panose="02000506040000020004" pitchFamily="2" charset="0"/>
              </a:defRPr>
            </a:lvl3pPr>
            <a:lvl4pPr>
              <a:defRPr>
                <a:solidFill>
                  <a:schemeClr val="tx1"/>
                </a:solidFill>
                <a:latin typeface="Slate Pro" panose="02000506040000020004" pitchFamily="2" charset="0"/>
                <a:sym typeface="Slate Pro" panose="02000506040000020004" pitchFamily="2" charset="0"/>
              </a:defRPr>
            </a:lvl4pPr>
            <a:lvl5pPr>
              <a:defRPr>
                <a:solidFill>
                  <a:schemeClr val="tx1"/>
                </a:solidFill>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64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4076955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userDrawn="1">
            <p:custDataLst>
              <p:tags r:id="rId1"/>
            </p:custDataLst>
            <p:extLst>
              <p:ext uri="{D42A27DB-BD31-4B8C-83A1-F6EECF244321}">
                <p14:modId xmlns:p14="http://schemas.microsoft.com/office/powerpoint/2010/main" val="1614928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15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userDrawn="1">
            <p:custDataLst>
              <p:tags r:id="rId1"/>
            </p:custDataLst>
            <p:extLst>
              <p:ext uri="{D42A27DB-BD31-4B8C-83A1-F6EECF244321}">
                <p14:modId xmlns:p14="http://schemas.microsoft.com/office/powerpoint/2010/main" val="1519921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15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userDrawn="1">
            <p:custDataLst>
              <p:tags r:id="rId1"/>
            </p:custDataLst>
            <p:extLst>
              <p:ext uri="{D42A27DB-BD31-4B8C-83A1-F6EECF244321}">
                <p14:modId xmlns:p14="http://schemas.microsoft.com/office/powerpoint/2010/main" val="1055946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Tree>
    <p:extLst>
      <p:ext uri="{BB962C8B-B14F-4D97-AF65-F5344CB8AC3E}">
        <p14:creationId xmlns:p14="http://schemas.microsoft.com/office/powerpoint/2010/main" val="1495883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userDrawn="1">
            <p:custDataLst>
              <p:tags r:id="rId1"/>
            </p:custDataLst>
            <p:extLst>
              <p:ext uri="{D42A27DB-BD31-4B8C-83A1-F6EECF244321}">
                <p14:modId xmlns:p14="http://schemas.microsoft.com/office/powerpoint/2010/main" val="16798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847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userDrawn="1">
            <p:custDataLst>
              <p:tags r:id="rId1"/>
            </p:custDataLst>
            <p:extLst>
              <p:ext uri="{D42A27DB-BD31-4B8C-83A1-F6EECF244321}">
                <p14:modId xmlns:p14="http://schemas.microsoft.com/office/powerpoint/2010/main" val="1370365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657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4021763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latin typeface="Slate Pro" panose="02000506040000020004" pitchFamily="2" charset="0"/>
                <a:sym typeface="Slate Pro" panose="02000506040000020004" pitchFamily="2" charset="0"/>
              </a:defRPr>
            </a:lvl1pPr>
          </a:lstStyle>
          <a:p>
            <a:pPr lvl="0"/>
            <a:r>
              <a:rPr lang="en-US"/>
              <a:t>Click to edit Master subtitle style</a:t>
            </a:r>
          </a:p>
        </p:txBody>
      </p:sp>
      <p:sp>
        <p:nvSpPr>
          <p:cNvPr id="80" name="TextBox 79">
            <a:extLst>
              <a:ext uri="{FF2B5EF4-FFF2-40B4-BE49-F238E27FC236}">
                <a16:creationId xmlns:a16="http://schemas.microsoft.com/office/drawing/2014/main" id="{35FA29A0-C03A-3277-5EF6-1E67883CD46A}"/>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121092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2096569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2CDAAB41-4F5B-0002-62E7-0314002034DE}"/>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3409715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userDrawn="1"/>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1460109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1699655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2503129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userDrawn="1">
            <p:custDataLst>
              <p:tags r:id="rId1"/>
            </p:custDataLst>
            <p:extLst>
              <p:ext uri="{D42A27DB-BD31-4B8C-83A1-F6EECF244321}">
                <p14:modId xmlns:p14="http://schemas.microsoft.com/office/powerpoint/2010/main" val="2455068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Tree>
    <p:extLst>
      <p:ext uri="{BB962C8B-B14F-4D97-AF65-F5344CB8AC3E}">
        <p14:creationId xmlns:p14="http://schemas.microsoft.com/office/powerpoint/2010/main" val="1495883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2351042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3315606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userDrawn="1"/>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3015265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2326606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Slate Pro" panose="02000506040000020004" pitchFamily="2" charset="0"/>
                <a:ea typeface="Verdana" panose="020B0604030504040204" pitchFamily="34" charset="0"/>
                <a:cs typeface="Slate Pro" panose="02000506040000020004" pitchFamily="2" charset="0"/>
                <a:sym typeface="Slate Pro" panose="02000506040000020004" pitchFamily="2" charset="0"/>
              </a:defRPr>
            </a:lvl1pPr>
          </a:lstStyle>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a:p>
            <a:pPr lvl="0"/>
            <a:endParaRPr lang="en-US"/>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atin typeface="Slate Pro" panose="02000506040000020004" pitchFamily="2" charset="0"/>
                <a:sym typeface="Slate Pro" panose="02000506040000020004" pitchFamily="2" charset="0"/>
              </a:defRPr>
            </a:lvl1pPr>
            <a:lvl5pPr marL="682625" indent="0">
              <a:buNone/>
              <a:defRPr/>
            </a:lvl5pPr>
          </a:lstStyle>
          <a:p>
            <a:pPr lvl="0"/>
            <a:r>
              <a:rPr lang="en-US"/>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userDrawn="1">
            <p:custDataLst>
              <p:tags r:id="rId1"/>
            </p:custDataLst>
            <p:extLst>
              <p:ext uri="{D42A27DB-BD31-4B8C-83A1-F6EECF244321}">
                <p14:modId xmlns:p14="http://schemas.microsoft.com/office/powerpoint/2010/main" val="993967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a:t>##</a:t>
            </a:r>
          </a:p>
        </p:txBody>
      </p:sp>
    </p:spTree>
    <p:extLst>
      <p:ext uri="{BB962C8B-B14F-4D97-AF65-F5344CB8AC3E}">
        <p14:creationId xmlns:p14="http://schemas.microsoft.com/office/powerpoint/2010/main" val="3428198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userDrawn="1">
            <p:custDataLst>
              <p:tags r:id="rId1"/>
            </p:custDataLst>
            <p:extLst>
              <p:ext uri="{D42A27DB-BD31-4B8C-83A1-F6EECF244321}">
                <p14:modId xmlns:p14="http://schemas.microsoft.com/office/powerpoint/2010/main" val="2021302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a:t>##</a:t>
            </a:r>
          </a:p>
        </p:txBody>
      </p:sp>
    </p:spTree>
    <p:extLst>
      <p:ext uri="{BB962C8B-B14F-4D97-AF65-F5344CB8AC3E}">
        <p14:creationId xmlns:p14="http://schemas.microsoft.com/office/powerpoint/2010/main" val="1636207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userDrawn="1">
            <p:custDataLst>
              <p:tags r:id="rId1"/>
            </p:custDataLst>
            <p:extLst>
              <p:ext uri="{D42A27DB-BD31-4B8C-83A1-F6EECF244321}">
                <p14:modId xmlns:p14="http://schemas.microsoft.com/office/powerpoint/2010/main" val="3729958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a:t>##</a:t>
            </a:r>
          </a:p>
        </p:txBody>
      </p:sp>
    </p:spTree>
    <p:extLst>
      <p:ext uri="{BB962C8B-B14F-4D97-AF65-F5344CB8AC3E}">
        <p14:creationId xmlns:p14="http://schemas.microsoft.com/office/powerpoint/2010/main" val="3035625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12131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userDrawn="1"/>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userDrawn="1"/>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1BA45A60-5D16-E41D-32DF-B6C18EDF4E3C}"/>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200587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1994345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userDrawn="1"/>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userDrawn="1"/>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3252A3CD-9F27-5AE1-225C-3361E5B5BB61}"/>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426904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userDrawn="1"/>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userDrawn="1"/>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0081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userDrawn="1">
            <p:custDataLst>
              <p:tags r:id="rId1"/>
            </p:custDataLst>
            <p:extLst>
              <p:ext uri="{D42A27DB-BD31-4B8C-83A1-F6EECF244321}">
                <p14:modId xmlns:p14="http://schemas.microsoft.com/office/powerpoint/2010/main" val="1688462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84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496282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userDrawn="1"/>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userDrawn="1"/>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B3C5A66D-ACCA-FCA5-BB7A-6090A9490304}"/>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2602641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userDrawn="1"/>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userDrawn="1"/>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3" name="TextBox 2">
            <a:extLst>
              <a:ext uri="{FF2B5EF4-FFF2-40B4-BE49-F238E27FC236}">
                <a16:creationId xmlns:a16="http://schemas.microsoft.com/office/drawing/2014/main" id="{4E66CF8F-5A50-7E72-6C38-E2CAFD8EE8C3}"/>
              </a:ext>
            </a:extLst>
          </p:cNvPr>
          <p:cNvSpPr txBox="1"/>
          <p:nvPr userDrawn="1"/>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userDrawn="1">
            <p:custDataLst>
              <p:tags r:id="rId1"/>
            </p:custDataLst>
            <p:extLst>
              <p:ext uri="{D42A27DB-BD31-4B8C-83A1-F6EECF244321}">
                <p14:modId xmlns:p14="http://schemas.microsoft.com/office/powerpoint/2010/main" val="1650725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1173836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latin typeface="Slate Pro" panose="02000506040000020004" pitchFamily="2" charset="0"/>
                <a:sym typeface="Slate Pro" panose="02000506040000020004" pitchFamily="2" charset="0"/>
              </a:defRPr>
            </a:lvl1pPr>
          </a:lstStyle>
          <a:p>
            <a:pPr lvl="0"/>
            <a:r>
              <a:rPr lang="en-US"/>
              <a:t>Click to edit Master subtitle style</a:t>
            </a:r>
          </a:p>
        </p:txBody>
      </p:sp>
      <p:sp>
        <p:nvSpPr>
          <p:cNvPr id="80" name="TextBox 79">
            <a:extLst>
              <a:ext uri="{FF2B5EF4-FFF2-40B4-BE49-F238E27FC236}">
                <a16:creationId xmlns:a16="http://schemas.microsoft.com/office/drawing/2014/main" id="{35FA29A0-C03A-3277-5EF6-1E67883CD46A}"/>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668983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1915772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2CDAAB41-4F5B-0002-62E7-0314002034DE}"/>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oleObject" Target="../embeddings/oleObject28.bin"/><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ags" Target="../tags/tag2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userDrawn="1">
            <p:custDataLst>
              <p:tags r:id="rId28"/>
            </p:custDataLst>
            <p:extLst>
              <p:ext uri="{D42A27DB-BD31-4B8C-83A1-F6EECF244321}">
                <p14:modId xmlns:p14="http://schemas.microsoft.com/office/powerpoint/2010/main" val="198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0" imgH="409" progId="TCLayout.ActiveDocument.1">
                  <p:embed/>
                </p:oleObj>
              </mc:Choice>
              <mc:Fallback>
                <p:oleObj name="think-cell Slide" r:id="rId29"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userDrawn="1"/>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userDrawn="1"/>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 id="2147483761" r:id="rId26"/>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Slate Pro" panose="02000506040000020004" pitchFamily="2" charset="0"/>
          <a:ea typeface="+mj-ea"/>
          <a:cs typeface="+mj-cs"/>
          <a:sym typeface="Slate Pro" panose="02000506040000020004"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Slate Pro" panose="02000506040000020004" pitchFamily="2" charset="0"/>
          <a:ea typeface="+mn-ea"/>
          <a:cs typeface="+mn-cs"/>
          <a:sym typeface="Slate Pro" panose="02000506040000020004" pitchFamily="2" charset="0"/>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late Pro" panose="02000506040000020004" pitchFamily="2" charset="0"/>
          <a:ea typeface="+mn-ea"/>
          <a:cs typeface="+mn-cs"/>
          <a:sym typeface="Slate Pro" panose="02000506040000020004" pitchFamily="2" charset="0"/>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Slate Pro" panose="02000506040000020004" pitchFamily="2" charset="0"/>
          <a:ea typeface="+mn-ea"/>
          <a:cs typeface="+mn-cs"/>
          <a:sym typeface="Slate Pro" panose="02000506040000020004" pitchFamily="2" charset="0"/>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Slate Pro" panose="02000506040000020004" pitchFamily="2" charset="0"/>
          <a:ea typeface="+mn-ea"/>
          <a:cs typeface="+mn-cs"/>
          <a:sym typeface="Slate Pro" panose="02000506040000020004" pitchFamily="2" charset="0"/>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Slate Pro" panose="02000506040000020004" pitchFamily="2" charset="0"/>
          <a:ea typeface="+mn-ea"/>
          <a:cs typeface="+mn-cs"/>
          <a:sym typeface="Slate Pro" panose="0200050604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96" userDrawn="1">
          <p15:clr>
            <a:srgbClr val="F26B43"/>
          </p15:clr>
        </p15:guide>
        <p15:guide id="4" pos="384" userDrawn="1">
          <p15:clr>
            <a:srgbClr val="F26B43"/>
          </p15:clr>
        </p15:guide>
        <p15:guide id="5"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userDrawn="1">
            <p:custDataLst>
              <p:tags r:id="rId27"/>
            </p:custDataLst>
            <p:extLst>
              <p:ext uri="{D42A27DB-BD31-4B8C-83A1-F6EECF244321}">
                <p14:modId xmlns:p14="http://schemas.microsoft.com/office/powerpoint/2010/main" val="324699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userDrawn="1"/>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userDrawn="1"/>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2022</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29" r:id="rId19"/>
    <p:sldLayoutId id="2147483756" r:id="rId20"/>
    <p:sldLayoutId id="2147483752" r:id="rId21"/>
    <p:sldLayoutId id="2147483753" r:id="rId22"/>
    <p:sldLayoutId id="2147483731" r:id="rId23"/>
    <p:sldLayoutId id="2147483754" r:id="rId24"/>
    <p:sldLayoutId id="2147483757"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Slate Pro" panose="02000506040000020004" pitchFamily="2" charset="0"/>
          <a:ea typeface="+mj-ea"/>
          <a:cs typeface="+mj-cs"/>
          <a:sym typeface="Slate Pro" panose="02000506040000020004"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Slate Pro" panose="02000506040000020004" pitchFamily="2" charset="0"/>
          <a:ea typeface="+mn-ea"/>
          <a:cs typeface="+mn-cs"/>
          <a:sym typeface="Slate Pro" panose="02000506040000020004" pitchFamily="2" charset="0"/>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late Pro" panose="02000506040000020004" pitchFamily="2" charset="0"/>
          <a:ea typeface="+mn-ea"/>
          <a:cs typeface="+mn-cs"/>
          <a:sym typeface="Slate Pro" panose="02000506040000020004" pitchFamily="2" charset="0"/>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Slate Pro" panose="02000506040000020004" pitchFamily="2" charset="0"/>
          <a:ea typeface="+mn-ea"/>
          <a:cs typeface="+mn-cs"/>
          <a:sym typeface="Slate Pro" panose="02000506040000020004" pitchFamily="2" charset="0"/>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Slate Pro" panose="02000506040000020004" pitchFamily="2" charset="0"/>
          <a:ea typeface="+mn-ea"/>
          <a:cs typeface="+mn-cs"/>
          <a:sym typeface="Slate Pro" panose="02000506040000020004" pitchFamily="2" charset="0"/>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Slate Pro" panose="02000506040000020004" pitchFamily="2" charset="0"/>
          <a:ea typeface="+mn-ea"/>
          <a:cs typeface="+mn-cs"/>
          <a:sym typeface="Slate Pro" panose="0200050604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96" userDrawn="1">
          <p15:clr>
            <a:srgbClr val="F26B43"/>
          </p15:clr>
        </p15:guide>
        <p15:guide id="4" pos="3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55.xml"/><Relationship Id="rId5" Type="http://schemas.openxmlformats.org/officeDocument/2006/relationships/image" Target="../media/image13.emf"/><Relationship Id="rId4" Type="http://schemas.openxmlformats.org/officeDocument/2006/relationships/oleObject" Target="../embeddings/oleObject54.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image" Target="../media/image13.emf"/><Relationship Id="rId4" Type="http://schemas.openxmlformats.org/officeDocument/2006/relationships/oleObject" Target="../embeddings/oleObject6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image" Target="../media/image13.emf"/><Relationship Id="rId4" Type="http://schemas.openxmlformats.org/officeDocument/2006/relationships/oleObject" Target="../embeddings/oleObject64.bin"/></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2.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diagramData" Target="../diagrams/data1.xml"/><Relationship Id="rId5" Type="http://schemas.openxmlformats.org/officeDocument/2006/relationships/image" Target="../media/image16.emf"/><Relationship Id="rId10" Type="http://schemas.microsoft.com/office/2007/relationships/diagramDrawing" Target="../diagrams/drawing1.xml"/><Relationship Id="rId4" Type="http://schemas.openxmlformats.org/officeDocument/2006/relationships/oleObject" Target="../embeddings/oleObject65.bin"/><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19.png"/><Relationship Id="rId5" Type="http://schemas.openxmlformats.org/officeDocument/2006/relationships/image" Target="../media/image16.emf"/><Relationship Id="rId4" Type="http://schemas.openxmlformats.org/officeDocument/2006/relationships/oleObject" Target="../embeddings/oleObject5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59.xml"/><Relationship Id="rId5" Type="http://schemas.openxmlformats.org/officeDocument/2006/relationships/image" Target="../media/image11.emf"/><Relationship Id="rId4" Type="http://schemas.openxmlformats.org/officeDocument/2006/relationships/oleObject" Target="../embeddings/oleObject5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16.emf"/><Relationship Id="rId4" Type="http://schemas.openxmlformats.org/officeDocument/2006/relationships/oleObject" Target="../embeddings/oleObject5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21.png"/><Relationship Id="rId5" Type="http://schemas.openxmlformats.org/officeDocument/2006/relationships/image" Target="../media/image14.emf"/><Relationship Id="rId4" Type="http://schemas.openxmlformats.org/officeDocument/2006/relationships/oleObject" Target="../embeddings/oleObject60.bin"/></Relationships>
</file>

<file path=ppt/slides/_rels/slide8.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slideLayout" Target="../slideLayouts/slideLayout2.xml"/><Relationship Id="rId3" Type="http://schemas.openxmlformats.org/officeDocument/2006/relationships/tags" Target="../tags/tag64.xml"/><Relationship Id="rId21" Type="http://schemas.openxmlformats.org/officeDocument/2006/relationships/tags" Target="../tags/tag82.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29" Type="http://schemas.openxmlformats.org/officeDocument/2006/relationships/image" Target="../media/image13.emf"/><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28" Type="http://schemas.openxmlformats.org/officeDocument/2006/relationships/oleObject" Target="../embeddings/oleObject61.bin"/><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 Id="rId27" Type="http://schemas.openxmlformats.org/officeDocument/2006/relationships/notesSlide" Target="../notesSlides/notesSlide8.xml"/><Relationship Id="rId30"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image" Target="../media/image13.emf"/><Relationship Id="rId4" Type="http://schemas.openxmlformats.org/officeDocument/2006/relationships/oleObject" Target="../embeddings/oleObject6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9FD6F4F-64CA-E322-22A9-38FBEEBCD462}"/>
              </a:ext>
            </a:extLst>
          </p:cNvPr>
          <p:cNvGraphicFramePr>
            <a:graphicFrameLocks noChangeAspect="1"/>
          </p:cNvGraphicFramePr>
          <p:nvPr>
            <p:custDataLst>
              <p:tags r:id="rId1"/>
            </p:custDataLst>
            <p:extLst>
              <p:ext uri="{D42A27DB-BD31-4B8C-83A1-F6EECF244321}">
                <p14:modId xmlns:p14="http://schemas.microsoft.com/office/powerpoint/2010/main" val="3664804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6" name="Object 5" hidden="1">
                        <a:extLst>
                          <a:ext uri="{FF2B5EF4-FFF2-40B4-BE49-F238E27FC236}">
                            <a16:creationId xmlns:a16="http://schemas.microsoft.com/office/drawing/2014/main" id="{B9FD6F4F-64CA-E322-22A9-38FBEEBCD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E4FF6F-2A37-34B3-E35D-40C91F8272EA}"/>
              </a:ext>
            </a:extLst>
          </p:cNvPr>
          <p:cNvSpPr>
            <a:spLocks noGrp="1"/>
          </p:cNvSpPr>
          <p:nvPr>
            <p:ph type="ctrTitle"/>
          </p:nvPr>
        </p:nvSpPr>
        <p:spPr>
          <a:xfrm>
            <a:off x="1516829" y="2523757"/>
            <a:ext cx="9495159" cy="664797"/>
          </a:xfrm>
        </p:spPr>
        <p:txBody>
          <a:bodyPr vert="horz"/>
          <a:lstStyle/>
          <a:p>
            <a:r>
              <a:rPr lang="en-US" dirty="0"/>
              <a:t>Building Multi-Horizon GTM Plans</a:t>
            </a:r>
          </a:p>
        </p:txBody>
      </p:sp>
      <p:sp>
        <p:nvSpPr>
          <p:cNvPr id="4" name="Subtitle 3">
            <a:extLst>
              <a:ext uri="{FF2B5EF4-FFF2-40B4-BE49-F238E27FC236}">
                <a16:creationId xmlns:a16="http://schemas.microsoft.com/office/drawing/2014/main" id="{1E86908A-5D2F-8217-889B-98AC627AF04E}"/>
              </a:ext>
            </a:extLst>
          </p:cNvPr>
          <p:cNvSpPr>
            <a:spLocks noGrp="1"/>
          </p:cNvSpPr>
          <p:nvPr>
            <p:ph type="subTitle" idx="1"/>
          </p:nvPr>
        </p:nvSpPr>
        <p:spPr/>
        <p:txBody>
          <a:bodyPr/>
          <a:lstStyle/>
          <a:p>
            <a:r>
              <a:rPr lang="en-US" dirty="0"/>
              <a:t>Grounded in Growth Theses from SBI’s Value Creation Compass</a:t>
            </a:r>
          </a:p>
        </p:txBody>
      </p:sp>
      <p:sp>
        <p:nvSpPr>
          <p:cNvPr id="13" name="Text Placeholder 12">
            <a:extLst>
              <a:ext uri="{FF2B5EF4-FFF2-40B4-BE49-F238E27FC236}">
                <a16:creationId xmlns:a16="http://schemas.microsoft.com/office/drawing/2014/main" id="{EC891376-B156-9A94-8183-03D2E89B70E4}"/>
              </a:ext>
            </a:extLst>
          </p:cNvPr>
          <p:cNvSpPr>
            <a:spLocks noGrp="1"/>
          </p:cNvSpPr>
          <p:nvPr>
            <p:ph type="body" sz="quarter" idx="13"/>
          </p:nvPr>
        </p:nvSpPr>
        <p:spPr/>
        <p:txBody>
          <a:bodyPr>
            <a:normAutofit fontScale="77500" lnSpcReduction="20000"/>
          </a:bodyPr>
          <a:lstStyle/>
          <a:p>
            <a:endParaRPr lang="en-US" dirty="0"/>
          </a:p>
        </p:txBody>
      </p:sp>
    </p:spTree>
    <p:extLst>
      <p:ext uri="{BB962C8B-B14F-4D97-AF65-F5344CB8AC3E}">
        <p14:creationId xmlns:p14="http://schemas.microsoft.com/office/powerpoint/2010/main" val="339211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F389C9F-3025-0F88-153A-61E11819E9FC}"/>
              </a:ext>
            </a:extLst>
          </p:cNvPr>
          <p:cNvGraphicFramePr>
            <a:graphicFrameLocks noChangeAspect="1"/>
          </p:cNvGraphicFramePr>
          <p:nvPr>
            <p:custDataLst>
              <p:tags r:id="rId1"/>
            </p:custDataLst>
            <p:extLst>
              <p:ext uri="{D42A27DB-BD31-4B8C-83A1-F6EECF244321}">
                <p14:modId xmlns:p14="http://schemas.microsoft.com/office/powerpoint/2010/main" val="3534604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2" name="Object 11" hidden="1">
                        <a:extLst>
                          <a:ext uri="{FF2B5EF4-FFF2-40B4-BE49-F238E27FC236}">
                            <a16:creationId xmlns:a16="http://schemas.microsoft.com/office/drawing/2014/main" id="{FF389C9F-3025-0F88-153A-61E11819E9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79" name="Google Shape;779;p63"/>
          <p:cNvSpPr txBox="1">
            <a:spLocks noGrp="1"/>
          </p:cNvSpPr>
          <p:nvPr>
            <p:ph type="title"/>
          </p:nvPr>
        </p:nvSpPr>
        <p:spPr>
          <a:xfrm>
            <a:off x="609600" y="37589"/>
            <a:ext cx="10533529" cy="767853"/>
          </a:xfrm>
          <a:prstGeom prst="rect">
            <a:avLst/>
          </a:prstGeom>
        </p:spPr>
        <p:txBody>
          <a:bodyPr vert="horz" lIns="91440" tIns="0" rIns="91440" bIns="0" rtlCol="0" anchor="b">
            <a:normAutofit/>
          </a:bodyPr>
          <a:lstStyle/>
          <a:p>
            <a:r>
              <a:rPr lang="en-US" dirty="0"/>
              <a:t>These commercial initiatives resulted in 17 discrete workstreams to be prioritized over various projected timelines</a:t>
            </a:r>
          </a:p>
        </p:txBody>
      </p:sp>
      <p:graphicFrame>
        <p:nvGraphicFramePr>
          <p:cNvPr id="5" name="Table 3">
            <a:extLst>
              <a:ext uri="{FF2B5EF4-FFF2-40B4-BE49-F238E27FC236}">
                <a16:creationId xmlns:a16="http://schemas.microsoft.com/office/drawing/2014/main" id="{E897693B-8963-8117-D905-5D720B658D7A}"/>
              </a:ext>
            </a:extLst>
          </p:cNvPr>
          <p:cNvGraphicFramePr>
            <a:graphicFrameLocks noGrp="1"/>
          </p:cNvGraphicFramePr>
          <p:nvPr>
            <p:extLst>
              <p:ext uri="{D42A27DB-BD31-4B8C-83A1-F6EECF244321}">
                <p14:modId xmlns:p14="http://schemas.microsoft.com/office/powerpoint/2010/main" val="1500881702"/>
              </p:ext>
            </p:extLst>
          </p:nvPr>
        </p:nvGraphicFramePr>
        <p:xfrm>
          <a:off x="687769" y="1018595"/>
          <a:ext cx="10979452" cy="5436124"/>
        </p:xfrm>
        <a:graphic>
          <a:graphicData uri="http://schemas.openxmlformats.org/drawingml/2006/table">
            <a:tbl>
              <a:tblPr firstRow="1" bandRow="1">
                <a:tableStyleId>{5C22544A-7EE6-4342-B048-85BDC9FD1C3A}</a:tableStyleId>
              </a:tblPr>
              <a:tblGrid>
                <a:gridCol w="3520440">
                  <a:extLst>
                    <a:ext uri="{9D8B030D-6E8A-4147-A177-3AD203B41FA5}">
                      <a16:colId xmlns:a16="http://schemas.microsoft.com/office/drawing/2014/main" val="3636283130"/>
                    </a:ext>
                  </a:extLst>
                </a:gridCol>
                <a:gridCol w="210252">
                  <a:extLst>
                    <a:ext uri="{9D8B030D-6E8A-4147-A177-3AD203B41FA5}">
                      <a16:colId xmlns:a16="http://schemas.microsoft.com/office/drawing/2014/main" val="2655023992"/>
                    </a:ext>
                  </a:extLst>
                </a:gridCol>
                <a:gridCol w="3407528">
                  <a:extLst>
                    <a:ext uri="{9D8B030D-6E8A-4147-A177-3AD203B41FA5}">
                      <a16:colId xmlns:a16="http://schemas.microsoft.com/office/drawing/2014/main" val="2694867602"/>
                    </a:ext>
                  </a:extLst>
                </a:gridCol>
                <a:gridCol w="208280">
                  <a:extLst>
                    <a:ext uri="{9D8B030D-6E8A-4147-A177-3AD203B41FA5}">
                      <a16:colId xmlns:a16="http://schemas.microsoft.com/office/drawing/2014/main" val="476836005"/>
                    </a:ext>
                  </a:extLst>
                </a:gridCol>
                <a:gridCol w="3632952">
                  <a:extLst>
                    <a:ext uri="{9D8B030D-6E8A-4147-A177-3AD203B41FA5}">
                      <a16:colId xmlns:a16="http://schemas.microsoft.com/office/drawing/2014/main" val="3599933266"/>
                    </a:ext>
                  </a:extLst>
                </a:gridCol>
              </a:tblGrid>
              <a:tr h="4287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Slate Pro" panose="02000506040000020004" pitchFamily="2" charset="0"/>
                          <a:sym typeface="Slate Pro" panose="02000506040000020004" pitchFamily="2" charset="0"/>
                        </a:rPr>
                        <a:t>Talent Effectiveness and Enablement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Slate Pro" panose="02000506040000020004" pitchFamily="2" charset="0"/>
                        <a:sym typeface="Slate Pro" panose="02000506040000020004" pitchFamily="2"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Slate Pro" panose="02000506040000020004" pitchFamily="2" charset="0"/>
                          <a:sym typeface="Slate Pro" panose="02000506040000020004" pitchFamily="2" charset="0"/>
                        </a:rPr>
                        <a:t>Demand Generation Optimization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Slate Pro" panose="02000506040000020004" pitchFamily="2" charset="0"/>
                        <a:sym typeface="Slate Pro" panose="02000506040000020004" pitchFamily="2"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Slate Pro" panose="02000506040000020004" pitchFamily="2" charset="0"/>
                          <a:sym typeface="Slate Pro" panose="02000506040000020004" pitchFamily="2" charset="0"/>
                        </a:rPr>
                        <a:t>Customer Success &amp; Renewals Excellence</a:t>
                      </a:r>
                    </a:p>
                  </a:txBody>
                  <a:tcPr anchor="ctr"/>
                </a:tc>
                <a:extLst>
                  <a:ext uri="{0D108BD9-81ED-4DB2-BD59-A6C34878D82A}">
                    <a16:rowId xmlns:a16="http://schemas.microsoft.com/office/drawing/2014/main" val="1239738978"/>
                  </a:ext>
                </a:extLst>
              </a:tr>
              <a:tr h="627199">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1" dirty="0">
                          <a:latin typeface="Slate Pro" panose="02000506040000020004" pitchFamily="2" charset="0"/>
                          <a:sym typeface="Slate Pro" panose="02000506040000020004" pitchFamily="2" charset="0"/>
                        </a:rPr>
                        <a:t>Organizational Structure: </a:t>
                      </a:r>
                      <a:r>
                        <a:rPr lang="en-US" sz="1000" b="0" kern="1200" dirty="0">
                          <a:solidFill>
                            <a:schemeClr val="dk1"/>
                          </a:solidFill>
                          <a:latin typeface="Slate Pro" panose="02000506040000020004" pitchFamily="2" charset="0"/>
                          <a:ea typeface="+mn-ea"/>
                          <a:cs typeface="+mn-cs"/>
                          <a:sym typeface="Slate Pro" panose="02000506040000020004" pitchFamily="2" charset="0"/>
                        </a:rPr>
                        <a:t>Align sales, marketing, and customer success based on coverage and segmentation to improve efficiency/effectiveness.</a:t>
                      </a:r>
                      <a:endParaRPr lang="en-US" sz="1000" dirty="0">
                        <a:latin typeface="Slate Pro" panose="02000506040000020004" pitchFamily="2" charset="0"/>
                        <a:sym typeface="Slate Pro" panose="02000506040000020004" pitchFamily="2" charset="0"/>
                      </a:endParaRP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indent="-228600">
                        <a:buFont typeface="+mj-lt"/>
                        <a:buAutoNum type="alphaLcPeriod"/>
                      </a:pPr>
                      <a:r>
                        <a:rPr lang="en-US" sz="1000" b="1" dirty="0">
                          <a:latin typeface="Slate Pro" panose="02000506040000020004" pitchFamily="2" charset="0"/>
                          <a:sym typeface="Slate Pro" panose="02000506040000020004" pitchFamily="2" charset="0"/>
                        </a:rPr>
                        <a:t>Marketing Demand Generation: </a:t>
                      </a:r>
                      <a:r>
                        <a:rPr lang="en-US" sz="1000" b="0" dirty="0">
                          <a:latin typeface="Slate Pro" panose="02000506040000020004" pitchFamily="2" charset="0"/>
                          <a:sym typeface="Slate Pro" panose="02000506040000020004" pitchFamily="2" charset="0"/>
                        </a:rPr>
                        <a:t>Optimize programs, especially digital marketing spend to generate additional incremental seller pipeline to support new logo acquisition.</a:t>
                      </a:r>
                      <a:endParaRPr lang="en-US" sz="1000" b="1" dirty="0">
                        <a:latin typeface="Slate Pro" panose="02000506040000020004" pitchFamily="2" charset="0"/>
                        <a:sym typeface="Slate Pro" panose="02000506040000020004" pitchFamily="2" charset="0"/>
                      </a:endParaRP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indent="-228600">
                        <a:buFont typeface="+mj-lt"/>
                        <a:buAutoNum type="alphaLcPeriod"/>
                      </a:pPr>
                      <a:r>
                        <a:rPr lang="en-US" sz="1000" b="1" dirty="0">
                          <a:latin typeface="Slate Pro" panose="02000506040000020004" pitchFamily="2" charset="0"/>
                          <a:sym typeface="Slate Pro" panose="02000506040000020004" pitchFamily="2" charset="0"/>
                        </a:rPr>
                        <a:t>Customer Success Evolution: </a:t>
                      </a:r>
                      <a:r>
                        <a:rPr lang="en-US" sz="1000" b="0" dirty="0">
                          <a:latin typeface="Slate Pro" panose="02000506040000020004" pitchFamily="2" charset="0"/>
                          <a:sym typeface="Slate Pro" panose="02000506040000020004" pitchFamily="2" charset="0"/>
                        </a:rPr>
                        <a:t>O</a:t>
                      </a:r>
                      <a:r>
                        <a:rPr lang="en-US" sz="1000" dirty="0">
                          <a:latin typeface="Slate Pro" panose="02000506040000020004" pitchFamily="2" charset="0"/>
                          <a:sym typeface="Slate Pro" panose="02000506040000020004" pitchFamily="2" charset="0"/>
                        </a:rPr>
                        <a:t>ptimize coverage, service tiers, compensation, and incentives in line with SaaS best practices.</a:t>
                      </a:r>
                    </a:p>
                  </a:txBody>
                  <a:tcPr>
                    <a:solidFill>
                      <a:schemeClr val="bg1"/>
                    </a:solidFill>
                  </a:tcPr>
                </a:tc>
                <a:extLst>
                  <a:ext uri="{0D108BD9-81ED-4DB2-BD59-A6C34878D82A}">
                    <a16:rowId xmlns:a16="http://schemas.microsoft.com/office/drawing/2014/main" val="1038899674"/>
                  </a:ext>
                </a:extLst>
              </a:tr>
              <a:tr h="657418">
                <a:tc>
                  <a:txBody>
                    <a:bodyPr/>
                    <a:lstStyle/>
                    <a:p>
                      <a:pPr marL="228600" indent="-228600">
                        <a:buFont typeface="+mj-lt"/>
                        <a:buAutoNum type="alphaLcPeriod" startAt="2"/>
                      </a:pPr>
                      <a:r>
                        <a:rPr lang="en-US" sz="1000" b="1" dirty="0">
                          <a:latin typeface="Slate Pro" panose="02000506040000020004" pitchFamily="2" charset="0"/>
                          <a:sym typeface="Slate Pro" panose="02000506040000020004" pitchFamily="2" charset="0"/>
                        </a:rPr>
                        <a:t>Territory Optimization:</a:t>
                      </a:r>
                      <a:r>
                        <a:rPr lang="en-US" sz="1000" b="0" dirty="0">
                          <a:latin typeface="Slate Pro" panose="02000506040000020004" pitchFamily="2" charset="0"/>
                          <a:sym typeface="Slate Pro" panose="02000506040000020004" pitchFamily="2" charset="0"/>
                        </a:rPr>
                        <a:t> Assign based on current spend and future spend potential with whitespace equal to 10-12x seller quota assignment.</a:t>
                      </a:r>
                      <a:endParaRPr lang="en-US" sz="1000" b="1" dirty="0">
                        <a:latin typeface="Slate Pro" panose="02000506040000020004" pitchFamily="2" charset="0"/>
                        <a:sym typeface="Slate Pro" panose="02000506040000020004" pitchFamily="2" charset="0"/>
                      </a:endParaRP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indent="-228600">
                        <a:buFont typeface="+mj-lt"/>
                        <a:buAutoNum type="alphaLcPeriod" startAt="2"/>
                      </a:pPr>
                      <a:r>
                        <a:rPr lang="en-US" sz="1000" b="1" dirty="0">
                          <a:latin typeface="Slate Pro" panose="02000506040000020004" pitchFamily="2" charset="0"/>
                          <a:sym typeface="Slate Pro" panose="02000506040000020004" pitchFamily="2" charset="0"/>
                        </a:rPr>
                        <a:t>Lead Scoring and Process Optimization:</a:t>
                      </a:r>
                      <a:r>
                        <a:rPr lang="en-US" sz="1000" b="0" dirty="0">
                          <a:latin typeface="Slate Pro" panose="02000506040000020004" pitchFamily="2" charset="0"/>
                          <a:sym typeface="Slate Pro" panose="02000506040000020004" pitchFamily="2" charset="0"/>
                        </a:rPr>
                        <a:t> Drive conversion of marketing-generated leads to opportunities through qualification, routing, and handoff optimization.</a:t>
                      </a: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2"/>
                        <a:tabLst/>
                        <a:defRPr/>
                      </a:pPr>
                      <a:r>
                        <a:rPr lang="en-US" sz="1000" b="1" dirty="0">
                          <a:latin typeface="Slate Pro" panose="02000506040000020004" pitchFamily="2" charset="0"/>
                          <a:sym typeface="Slate Pro" panose="02000506040000020004" pitchFamily="2" charset="0"/>
                        </a:rPr>
                        <a:t>Customer Onboarding: </a:t>
                      </a:r>
                      <a:r>
                        <a:rPr lang="en-US" sz="1000" b="0" dirty="0">
                          <a:latin typeface="Slate Pro" panose="02000506040000020004" pitchFamily="2" charset="0"/>
                          <a:sym typeface="Slate Pro" panose="02000506040000020004" pitchFamily="2" charset="0"/>
                        </a:rPr>
                        <a:t>D</a:t>
                      </a:r>
                      <a:r>
                        <a:rPr lang="en-US" sz="1000" dirty="0">
                          <a:latin typeface="Slate Pro" panose="02000506040000020004" pitchFamily="2" charset="0"/>
                          <a:sym typeface="Slate Pro" panose="02000506040000020004" pitchFamily="2" charset="0"/>
                        </a:rPr>
                        <a:t>efine rules of engagement, RACI, and transition/handoff events for new customers in first year.</a:t>
                      </a:r>
                    </a:p>
                  </a:txBody>
                  <a:tcPr>
                    <a:solidFill>
                      <a:schemeClr val="bg1"/>
                    </a:solidFill>
                  </a:tcPr>
                </a:tc>
                <a:extLst>
                  <a:ext uri="{0D108BD9-81ED-4DB2-BD59-A6C34878D82A}">
                    <a16:rowId xmlns:a16="http://schemas.microsoft.com/office/drawing/2014/main" val="3423026410"/>
                  </a:ext>
                </a:extLst>
              </a:tr>
              <a:tr h="627199">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3"/>
                        <a:tabLst/>
                        <a:defRPr/>
                      </a:pPr>
                      <a:r>
                        <a:rPr lang="en-US" sz="1000" b="1" dirty="0">
                          <a:latin typeface="Slate Pro" panose="02000506040000020004" pitchFamily="2" charset="0"/>
                          <a:sym typeface="Slate Pro" panose="02000506040000020004" pitchFamily="2" charset="0"/>
                        </a:rPr>
                        <a:t>Quota/Compensation Optimization:</a:t>
                      </a:r>
                      <a:r>
                        <a:rPr lang="en-US" sz="1000" b="0" dirty="0">
                          <a:latin typeface="Slate Pro" panose="02000506040000020004" pitchFamily="2" charset="0"/>
                          <a:sym typeface="Slate Pro" panose="02000506040000020004" pitchFamily="2" charset="0"/>
                        </a:rPr>
                        <a:t> Move away from equal allocation towards potential-based, and improve incentives aligned to bookings goals.</a:t>
                      </a:r>
                      <a:endParaRPr lang="en-US" sz="1000" b="1" dirty="0">
                        <a:latin typeface="Slate Pro" panose="02000506040000020004" pitchFamily="2" charset="0"/>
                        <a:sym typeface="Slate Pro" panose="02000506040000020004" pitchFamily="2" charset="0"/>
                      </a:endParaRP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rowSpan="2">
                  <a:txBody>
                    <a:bodyPr/>
                    <a:lstStyle/>
                    <a:p>
                      <a:pPr marL="228600" indent="-228600">
                        <a:buFont typeface="+mj-lt"/>
                        <a:buAutoNum type="alphaLcPeriod" startAt="3"/>
                      </a:pPr>
                      <a:r>
                        <a:rPr lang="en-US" sz="1000" b="1" dirty="0">
                          <a:latin typeface="Slate Pro" panose="02000506040000020004" pitchFamily="2" charset="0"/>
                          <a:sym typeface="Slate Pro" panose="02000506040000020004" pitchFamily="2" charset="0"/>
                        </a:rPr>
                        <a:t>Sales Process Optimization: </a:t>
                      </a:r>
                      <a:r>
                        <a:rPr lang="en-US" sz="1000" b="0" dirty="0">
                          <a:latin typeface="Slate Pro" panose="02000506040000020004" pitchFamily="2" charset="0"/>
                          <a:sym typeface="Slate Pro" panose="02000506040000020004" pitchFamily="2" charset="0"/>
                        </a:rPr>
                        <a:t>Align sales activities to the buyer journey and portfolio selling, including specific upsell and cross-sell plays through a formal sales playbook. Review sales overlays engagement and RACIs to ensure clear handoffs and defined responsibilities.</a:t>
                      </a:r>
                      <a:endParaRPr lang="en-US" sz="1000" b="1" dirty="0">
                        <a:latin typeface="Slate Pro" panose="02000506040000020004" pitchFamily="2" charset="0"/>
                        <a:sym typeface="Slate Pro" panose="02000506040000020004" pitchFamily="2" charset="0"/>
                      </a:endParaRP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3"/>
                        <a:tabLst/>
                        <a:defRPr/>
                      </a:pPr>
                      <a:r>
                        <a:rPr lang="en-US" sz="1000" b="1" dirty="0">
                          <a:latin typeface="Slate Pro" panose="02000506040000020004" pitchFamily="2" charset="0"/>
                          <a:sym typeface="Slate Pro" panose="02000506040000020004" pitchFamily="2" charset="0"/>
                        </a:rPr>
                        <a:t>Renewals Excellence:</a:t>
                      </a:r>
                      <a:r>
                        <a:rPr lang="en-US" sz="1000" b="0" dirty="0">
                          <a:latin typeface="Slate Pro" panose="02000506040000020004" pitchFamily="2" charset="0"/>
                          <a:sym typeface="Slate Pro" panose="02000506040000020004" pitchFamily="2" charset="0"/>
                        </a:rPr>
                        <a:t> Review renewals process and RACIs between customer success, finance, and sales to optimize in light of expansion potential.</a:t>
                      </a:r>
                      <a:endParaRPr lang="en-US" sz="1000" b="1" dirty="0">
                        <a:latin typeface="Slate Pro" panose="02000506040000020004" pitchFamily="2" charset="0"/>
                        <a:sym typeface="Slate Pro" panose="02000506040000020004" pitchFamily="2" charset="0"/>
                      </a:endParaRPr>
                    </a:p>
                  </a:txBody>
                  <a:tcPr>
                    <a:solidFill>
                      <a:schemeClr val="bg1"/>
                    </a:solidFill>
                  </a:tcPr>
                </a:tc>
                <a:extLst>
                  <a:ext uri="{0D108BD9-81ED-4DB2-BD59-A6C34878D82A}">
                    <a16:rowId xmlns:a16="http://schemas.microsoft.com/office/drawing/2014/main" val="3785376679"/>
                  </a:ext>
                </a:extLst>
              </a:tr>
              <a:tr h="65741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4"/>
                        <a:tabLst/>
                        <a:defRPr/>
                      </a:pPr>
                      <a:r>
                        <a:rPr lang="en-US" sz="1000" b="1" dirty="0">
                          <a:latin typeface="Slate Pro" panose="02000506040000020004" pitchFamily="2" charset="0"/>
                          <a:sym typeface="Slate Pro" panose="02000506040000020004" pitchFamily="2" charset="0"/>
                        </a:rPr>
                        <a:t>Competency &amp; Capability Assessments: </a:t>
                      </a:r>
                      <a:r>
                        <a:rPr lang="en-US" sz="1000" b="0" dirty="0">
                          <a:latin typeface="Slate Pro" panose="02000506040000020004" pitchFamily="2" charset="0"/>
                          <a:sym typeface="Slate Pro" panose="02000506040000020004" pitchFamily="2" charset="0"/>
                        </a:rPr>
                        <a:t>Review current seller competency and capability against SaaS and cloud-based selling and develop training and hiring plans to close gaps.</a:t>
                      </a:r>
                      <a:endParaRPr lang="en-US" sz="1000" dirty="0">
                        <a:latin typeface="Slate Pro" panose="02000506040000020004" pitchFamily="2" charset="0"/>
                        <a:sym typeface="Slate Pro" panose="02000506040000020004" pitchFamily="2" charset="0"/>
                      </a:endParaRP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vMerge="1">
                  <a:txBody>
                    <a:bodyPr/>
                    <a:lstStyle/>
                    <a:p>
                      <a:pPr marL="0" indent="0">
                        <a:buFont typeface="+mj-lt"/>
                        <a:buNone/>
                      </a:pPr>
                      <a:endParaRPr lang="en-US" sz="1000" b="1"/>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4"/>
                        <a:tabLst/>
                        <a:defRPr/>
                      </a:pPr>
                      <a:r>
                        <a:rPr lang="en-US" sz="1000" b="1" dirty="0">
                          <a:latin typeface="Slate Pro" panose="02000506040000020004" pitchFamily="2" charset="0"/>
                          <a:sym typeface="Slate Pro" panose="02000506040000020004" pitchFamily="2" charset="0"/>
                        </a:rPr>
                        <a:t>Customer Advocacy:</a:t>
                      </a:r>
                      <a:r>
                        <a:rPr lang="en-US" sz="1000" dirty="0">
                          <a:latin typeface="Slate Pro" panose="02000506040000020004" pitchFamily="2" charset="0"/>
                          <a:sym typeface="Slate Pro" panose="02000506040000020004" pitchFamily="2" charset="0"/>
                        </a:rPr>
                        <a:t> Ensure formal customer advocacy program is in place to capture and leverage loyal customers for new logo acquisition.</a:t>
                      </a:r>
                      <a:endParaRPr lang="en-US" sz="1000" b="1" dirty="0">
                        <a:latin typeface="Slate Pro" panose="02000506040000020004" pitchFamily="2" charset="0"/>
                        <a:sym typeface="Slate Pro" panose="02000506040000020004" pitchFamily="2" charset="0"/>
                      </a:endParaRPr>
                    </a:p>
                    <a:p>
                      <a:pPr marL="0" indent="0">
                        <a:buFont typeface="+mj-lt"/>
                        <a:buNone/>
                      </a:pPr>
                      <a:endParaRPr lang="en-US" sz="1000" b="1" dirty="0">
                        <a:latin typeface="Slate Pro" panose="02000506040000020004" pitchFamily="2" charset="0"/>
                        <a:sym typeface="Slate Pro" panose="02000506040000020004" pitchFamily="2" charset="0"/>
                      </a:endParaRPr>
                    </a:p>
                  </a:txBody>
                  <a:tcPr>
                    <a:solidFill>
                      <a:schemeClr val="bg1"/>
                    </a:solidFill>
                  </a:tcPr>
                </a:tc>
                <a:extLst>
                  <a:ext uri="{0D108BD9-81ED-4DB2-BD59-A6C34878D82A}">
                    <a16:rowId xmlns:a16="http://schemas.microsoft.com/office/drawing/2014/main" val="2937661312"/>
                  </a:ext>
                </a:extLst>
              </a:tr>
              <a:tr h="65741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5"/>
                        <a:tabLst/>
                        <a:defRPr/>
                      </a:pPr>
                      <a:r>
                        <a:rPr lang="en-US" sz="1000" b="1" dirty="0">
                          <a:latin typeface="Slate Pro" panose="02000506040000020004" pitchFamily="2" charset="0"/>
                          <a:sym typeface="Slate Pro" panose="02000506040000020004" pitchFamily="2" charset="0"/>
                        </a:rPr>
                        <a:t>Frontline Manager Optimization: </a:t>
                      </a:r>
                      <a:r>
                        <a:rPr lang="en-US" sz="1000" b="0" dirty="0">
                          <a:latin typeface="Slate Pro" panose="02000506040000020004" pitchFamily="2" charset="0"/>
                          <a:sym typeface="Slate Pro" panose="02000506040000020004" pitchFamily="2" charset="0"/>
                        </a:rPr>
                        <a:t>Assess and optimize middle management to bring spans of control in-line with benchmarks and improve the employee experience.</a:t>
                      </a: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indent="-228600">
                        <a:buFont typeface="+mj-lt"/>
                        <a:buAutoNum type="alphaLcPeriod" startAt="5"/>
                      </a:pPr>
                      <a:endParaRPr lang="en-US" sz="1000" b="1" dirty="0">
                        <a:latin typeface="Slate Pro" panose="02000506040000020004" pitchFamily="2" charset="0"/>
                        <a:sym typeface="Slate Pro" panose="02000506040000020004" pitchFamily="2" charset="0"/>
                      </a:endParaRP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indent="-228600">
                        <a:buFont typeface="+mj-lt"/>
                        <a:buAutoNum type="alphaLcPeriod" startAt="4"/>
                      </a:pPr>
                      <a:endParaRPr lang="en-US" sz="1000" b="1" dirty="0">
                        <a:latin typeface="Slate Pro" panose="02000506040000020004" pitchFamily="2" charset="0"/>
                        <a:sym typeface="Slate Pro" panose="02000506040000020004" pitchFamily="2" charset="0"/>
                      </a:endParaRPr>
                    </a:p>
                  </a:txBody>
                  <a:tcPr>
                    <a:solidFill>
                      <a:schemeClr val="bg1"/>
                    </a:solidFill>
                  </a:tcPr>
                </a:tc>
                <a:extLst>
                  <a:ext uri="{0D108BD9-81ED-4DB2-BD59-A6C34878D82A}">
                    <a16:rowId xmlns:a16="http://schemas.microsoft.com/office/drawing/2014/main" val="4192666932"/>
                  </a:ext>
                </a:extLst>
              </a:tr>
              <a:tr h="65741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6"/>
                        <a:tabLst/>
                        <a:defRPr/>
                      </a:pPr>
                      <a:r>
                        <a:rPr lang="en-US" sz="1000" b="1" dirty="0">
                          <a:latin typeface="Slate Pro" panose="02000506040000020004" pitchFamily="2" charset="0"/>
                          <a:sym typeface="Slate Pro" panose="02000506040000020004" pitchFamily="2" charset="0"/>
                        </a:rPr>
                        <a:t>Seller Onboarding Program:</a:t>
                      </a:r>
                      <a:r>
                        <a:rPr lang="en-US" sz="1000" b="0" dirty="0">
                          <a:latin typeface="Slate Pro" panose="02000506040000020004" pitchFamily="2" charset="0"/>
                          <a:sym typeface="Slate Pro" panose="02000506040000020004" pitchFamily="2" charset="0"/>
                        </a:rPr>
                        <a:t> Improve time-to-productivity to two quarters through a 30/60/90-day onboarding program.</a:t>
                      </a: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6"/>
                        <a:tabLst/>
                        <a:defRPr/>
                      </a:pPr>
                      <a:endParaRPr lang="en-US" sz="1000" b="1" dirty="0">
                        <a:latin typeface="Slate Pro" panose="02000506040000020004" pitchFamily="2" charset="0"/>
                        <a:sym typeface="Slate Pro" panose="02000506040000020004" pitchFamily="2" charset="0"/>
                      </a:endParaRP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0" indent="0">
                        <a:buFont typeface="+mj-lt"/>
                        <a:buNone/>
                      </a:pPr>
                      <a:endParaRPr lang="en-US" sz="1000" b="1" dirty="0">
                        <a:latin typeface="Slate Pro" panose="02000506040000020004" pitchFamily="2" charset="0"/>
                        <a:sym typeface="Slate Pro" panose="02000506040000020004" pitchFamily="2" charset="0"/>
                      </a:endParaRPr>
                    </a:p>
                  </a:txBody>
                  <a:tcPr>
                    <a:solidFill>
                      <a:schemeClr val="bg1"/>
                    </a:solidFill>
                  </a:tcPr>
                </a:tc>
                <a:extLst>
                  <a:ext uri="{0D108BD9-81ED-4DB2-BD59-A6C34878D82A}">
                    <a16:rowId xmlns:a16="http://schemas.microsoft.com/office/drawing/2014/main" val="1875191667"/>
                  </a:ext>
                </a:extLst>
              </a:tr>
              <a:tr h="65741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7"/>
                        <a:tabLst/>
                        <a:defRPr/>
                      </a:pPr>
                      <a:r>
                        <a:rPr lang="en-US" sz="1000" b="1" dirty="0">
                          <a:latin typeface="Slate Pro" panose="02000506040000020004" pitchFamily="2" charset="0"/>
                          <a:sym typeface="Slate Pro" panose="02000506040000020004" pitchFamily="2" charset="0"/>
                        </a:rPr>
                        <a:t>Coaching Playbook and Program: </a:t>
                      </a:r>
                      <a:r>
                        <a:rPr lang="en-US" sz="1000" b="0" dirty="0">
                          <a:latin typeface="Slate Pro" panose="02000506040000020004" pitchFamily="2" charset="0"/>
                          <a:sym typeface="Slate Pro" panose="02000506040000020004" pitchFamily="2" charset="0"/>
                        </a:rPr>
                        <a:t>Formal coaching program with cadences tailored to a development plan is key to driving productivity and retention; invest in coaching. For example, 52% of regional account managers (RAMs) and 59% of inside RAMs disagree that they receive weekly coaching.</a:t>
                      </a: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228600" indent="-228600">
                        <a:buFont typeface="+mj-lt"/>
                        <a:buAutoNum type="alphaLcPeriod" startAt="6"/>
                      </a:pPr>
                      <a:endParaRPr lang="en-US" sz="1000" b="1" dirty="0">
                        <a:latin typeface="Slate Pro" panose="02000506040000020004" pitchFamily="2" charset="0"/>
                        <a:sym typeface="Slate Pro" panose="02000506040000020004" pitchFamily="2" charset="0"/>
                      </a:endParaRPr>
                    </a:p>
                  </a:txBody>
                  <a:tcPr>
                    <a:solidFill>
                      <a:schemeClr val="bg1"/>
                    </a:solidFill>
                  </a:tcPr>
                </a:tc>
                <a:tc>
                  <a:txBody>
                    <a:bodyPr/>
                    <a:lstStyle/>
                    <a:p>
                      <a:endParaRPr lang="en-US" sz="1100" dirty="0">
                        <a:latin typeface="Slate Pro" panose="02000506040000020004" pitchFamily="2" charset="0"/>
                        <a:sym typeface="Slate Pro" panose="02000506040000020004" pitchFamily="2" charset="0"/>
                      </a:endParaRPr>
                    </a:p>
                  </a:txBody>
                  <a:tcPr>
                    <a:solidFill>
                      <a:schemeClr val="bg1"/>
                    </a:solidFill>
                  </a:tcPr>
                </a:tc>
                <a:tc>
                  <a:txBody>
                    <a:bodyPr/>
                    <a:lstStyle/>
                    <a:p>
                      <a:pPr marL="0" indent="0">
                        <a:buFont typeface="+mj-lt"/>
                        <a:buNone/>
                      </a:pPr>
                      <a:endParaRPr lang="en-US" sz="1000" b="1" dirty="0">
                        <a:latin typeface="Slate Pro" panose="02000506040000020004" pitchFamily="2" charset="0"/>
                        <a:sym typeface="Slate Pro" panose="02000506040000020004" pitchFamily="2" charset="0"/>
                      </a:endParaRPr>
                    </a:p>
                  </a:txBody>
                  <a:tcPr>
                    <a:solidFill>
                      <a:schemeClr val="bg1"/>
                    </a:solidFill>
                  </a:tcPr>
                </a:tc>
                <a:extLst>
                  <a:ext uri="{0D108BD9-81ED-4DB2-BD59-A6C34878D82A}">
                    <a16:rowId xmlns:a16="http://schemas.microsoft.com/office/drawing/2014/main" val="2481734817"/>
                  </a:ext>
                </a:extLst>
              </a:tr>
            </a:tbl>
          </a:graphicData>
        </a:graphic>
      </p:graphicFrame>
      <p:sp>
        <p:nvSpPr>
          <p:cNvPr id="6" name="Oval 5">
            <a:extLst>
              <a:ext uri="{FF2B5EF4-FFF2-40B4-BE49-F238E27FC236}">
                <a16:creationId xmlns:a16="http://schemas.microsoft.com/office/drawing/2014/main" id="{6FBABCE8-76AA-1FC1-9ECA-A03229CC4B43}"/>
              </a:ext>
            </a:extLst>
          </p:cNvPr>
          <p:cNvSpPr/>
          <p:nvPr/>
        </p:nvSpPr>
        <p:spPr>
          <a:xfrm>
            <a:off x="609600" y="875038"/>
            <a:ext cx="274320" cy="274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1</a:t>
            </a:r>
          </a:p>
        </p:txBody>
      </p:sp>
      <p:sp>
        <p:nvSpPr>
          <p:cNvPr id="7" name="Oval 6">
            <a:extLst>
              <a:ext uri="{FF2B5EF4-FFF2-40B4-BE49-F238E27FC236}">
                <a16:creationId xmlns:a16="http://schemas.microsoft.com/office/drawing/2014/main" id="{CB89E6D4-0D9A-5615-91A0-2C2A9385EDB5}"/>
              </a:ext>
            </a:extLst>
          </p:cNvPr>
          <p:cNvSpPr/>
          <p:nvPr/>
        </p:nvSpPr>
        <p:spPr>
          <a:xfrm>
            <a:off x="4332773" y="897685"/>
            <a:ext cx="274320" cy="274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2</a:t>
            </a:r>
          </a:p>
        </p:txBody>
      </p:sp>
      <p:sp>
        <p:nvSpPr>
          <p:cNvPr id="8" name="Oval 7">
            <a:extLst>
              <a:ext uri="{FF2B5EF4-FFF2-40B4-BE49-F238E27FC236}">
                <a16:creationId xmlns:a16="http://schemas.microsoft.com/office/drawing/2014/main" id="{03005C9A-3299-34CF-E0C2-25E74DB67D06}"/>
              </a:ext>
            </a:extLst>
          </p:cNvPr>
          <p:cNvSpPr/>
          <p:nvPr/>
        </p:nvSpPr>
        <p:spPr>
          <a:xfrm>
            <a:off x="7931939" y="897685"/>
            <a:ext cx="274320" cy="274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4</a:t>
            </a:r>
          </a:p>
        </p:txBody>
      </p:sp>
      <p:graphicFrame>
        <p:nvGraphicFramePr>
          <p:cNvPr id="16" name="Table 15">
            <a:extLst>
              <a:ext uri="{FF2B5EF4-FFF2-40B4-BE49-F238E27FC236}">
                <a16:creationId xmlns:a16="http://schemas.microsoft.com/office/drawing/2014/main" id="{FD1526F5-0BE3-856A-B070-EE107ECCD347}"/>
              </a:ext>
            </a:extLst>
          </p:cNvPr>
          <p:cNvGraphicFramePr>
            <a:graphicFrameLocks noGrp="1"/>
          </p:cNvGraphicFramePr>
          <p:nvPr>
            <p:extLst>
              <p:ext uri="{D42A27DB-BD31-4B8C-83A1-F6EECF244321}">
                <p14:modId xmlns:p14="http://schemas.microsoft.com/office/powerpoint/2010/main" val="1501386150"/>
              </p:ext>
            </p:extLst>
          </p:nvPr>
        </p:nvGraphicFramePr>
        <p:xfrm>
          <a:off x="8083575" y="4256391"/>
          <a:ext cx="3632952" cy="1534885"/>
        </p:xfrm>
        <a:graphic>
          <a:graphicData uri="http://schemas.openxmlformats.org/drawingml/2006/table">
            <a:tbl>
              <a:tblPr firstRow="1" bandRow="1">
                <a:tableStyleId>{5C22544A-7EE6-4342-B048-85BDC9FD1C3A}</a:tableStyleId>
              </a:tblPr>
              <a:tblGrid>
                <a:gridCol w="3632952">
                  <a:extLst>
                    <a:ext uri="{9D8B030D-6E8A-4147-A177-3AD203B41FA5}">
                      <a16:colId xmlns:a16="http://schemas.microsoft.com/office/drawing/2014/main" val="3307953503"/>
                    </a:ext>
                  </a:extLst>
                </a:gridCol>
              </a:tblGrid>
              <a:tr h="3766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Slate Pro" panose="02000506040000020004" pitchFamily="2" charset="0"/>
                          <a:sym typeface="Slate Pro" panose="02000506040000020004" pitchFamily="2" charset="0"/>
                        </a:rPr>
                        <a:t>Strategy &amp; Packaging for Cross-Sell</a:t>
                      </a:r>
                    </a:p>
                  </a:txBody>
                  <a:tcPr anchor="ctr"/>
                </a:tc>
                <a:extLst>
                  <a:ext uri="{0D108BD9-81ED-4DB2-BD59-A6C34878D82A}">
                    <a16:rowId xmlns:a16="http://schemas.microsoft.com/office/drawing/2014/main" val="2643510769"/>
                  </a:ext>
                </a:extLst>
              </a:tr>
              <a:tr h="400083">
                <a:tc>
                  <a:txBody>
                    <a:bodyPr/>
                    <a:lstStyle/>
                    <a:p>
                      <a:pPr marL="228600" indent="-228600">
                        <a:buFont typeface="+mj-lt"/>
                        <a:buAutoNum type="alphaLcPeriod"/>
                      </a:pPr>
                      <a:r>
                        <a:rPr lang="en-US" sz="1000" b="1" dirty="0">
                          <a:latin typeface="Slate Pro" panose="02000506040000020004" pitchFamily="2" charset="0"/>
                          <a:sym typeface="Slate Pro" panose="02000506040000020004" pitchFamily="2" charset="0"/>
                        </a:rPr>
                        <a:t>Pricing &amp; Packaging Assessment: </a:t>
                      </a:r>
                      <a:r>
                        <a:rPr lang="en-US" sz="1000" b="0" dirty="0">
                          <a:latin typeface="Slate Pro" panose="02000506040000020004" pitchFamily="2" charset="0"/>
                          <a:sym typeface="Slate Pro" panose="02000506040000020004" pitchFamily="2" charset="0"/>
                        </a:rPr>
                        <a:t>R</a:t>
                      </a:r>
                      <a:r>
                        <a:rPr lang="en-US" sz="1000" dirty="0">
                          <a:latin typeface="Slate Pro" panose="02000506040000020004" pitchFamily="2" charset="0"/>
                          <a:sym typeface="Slate Pro" panose="02000506040000020004" pitchFamily="2" charset="0"/>
                        </a:rPr>
                        <a:t>eview current state pricing, packages, and offers relative to cross and upsell strategy; benchmark with market.</a:t>
                      </a:r>
                    </a:p>
                    <a:p>
                      <a:pPr marL="228600" indent="-228600">
                        <a:buFont typeface="+mj-lt"/>
                        <a:buAutoNum type="alphaLcPeriod"/>
                      </a:pPr>
                      <a:endParaRPr lang="en-US" sz="1000" dirty="0">
                        <a:latin typeface="Slate Pro" panose="02000506040000020004" pitchFamily="2" charset="0"/>
                        <a:sym typeface="Slate Pro" panose="02000506040000020004" pitchFamily="2" charset="0"/>
                      </a:endParaRPr>
                    </a:p>
                    <a:p>
                      <a:pPr marL="228600" indent="-228600">
                        <a:buFont typeface="+mj-lt"/>
                        <a:buAutoNum type="alphaLcPeriod"/>
                      </a:pPr>
                      <a:r>
                        <a:rPr lang="en-US" sz="1000" b="1" dirty="0">
                          <a:latin typeface="Slate Pro" panose="02000506040000020004" pitchFamily="2" charset="0"/>
                          <a:sym typeface="Slate Pro" panose="02000506040000020004" pitchFamily="2" charset="0"/>
                        </a:rPr>
                        <a:t>Cross-Sell Bundle/Offer Development &amp; Campaign: </a:t>
                      </a:r>
                      <a:r>
                        <a:rPr lang="en-US" sz="1000" b="0" dirty="0">
                          <a:latin typeface="Slate Pro" panose="02000506040000020004" pitchFamily="2" charset="0"/>
                          <a:sym typeface="Slate Pro" panose="02000506040000020004" pitchFamily="2" charset="0"/>
                        </a:rPr>
                        <a:t>Determine optimal product combinations, develop offers, and design/execute campaigns to increase penetration.</a:t>
                      </a:r>
                      <a:endParaRPr lang="en-US" sz="1000" b="1" dirty="0">
                        <a:latin typeface="Slate Pro" panose="02000506040000020004" pitchFamily="2" charset="0"/>
                        <a:sym typeface="Slate Pro" panose="02000506040000020004" pitchFamily="2" charset="0"/>
                      </a:endParaRPr>
                    </a:p>
                  </a:txBody>
                  <a:tcPr>
                    <a:solidFill>
                      <a:schemeClr val="bg1"/>
                    </a:solidFill>
                  </a:tcPr>
                </a:tc>
                <a:extLst>
                  <a:ext uri="{0D108BD9-81ED-4DB2-BD59-A6C34878D82A}">
                    <a16:rowId xmlns:a16="http://schemas.microsoft.com/office/drawing/2014/main" val="1637748374"/>
                  </a:ext>
                </a:extLst>
              </a:tr>
            </a:tbl>
          </a:graphicData>
        </a:graphic>
      </p:graphicFrame>
      <p:sp>
        <p:nvSpPr>
          <p:cNvPr id="10" name="Oval 9">
            <a:extLst>
              <a:ext uri="{FF2B5EF4-FFF2-40B4-BE49-F238E27FC236}">
                <a16:creationId xmlns:a16="http://schemas.microsoft.com/office/drawing/2014/main" id="{BE6E2B68-5CEB-DE83-9ADE-794313CB8B76}"/>
              </a:ext>
            </a:extLst>
          </p:cNvPr>
          <p:cNvSpPr/>
          <p:nvPr/>
        </p:nvSpPr>
        <p:spPr>
          <a:xfrm>
            <a:off x="7981245" y="4119231"/>
            <a:ext cx="274320" cy="274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5</a:t>
            </a:r>
          </a:p>
        </p:txBody>
      </p:sp>
      <p:sp>
        <p:nvSpPr>
          <p:cNvPr id="22" name="TextBox 21">
            <a:extLst>
              <a:ext uri="{FF2B5EF4-FFF2-40B4-BE49-F238E27FC236}">
                <a16:creationId xmlns:a16="http://schemas.microsoft.com/office/drawing/2014/main" id="{761ECEE7-EA9E-4E8A-E209-7AC2BBDFF3FC}"/>
              </a:ext>
            </a:extLst>
          </p:cNvPr>
          <p:cNvSpPr txBox="1"/>
          <p:nvPr/>
        </p:nvSpPr>
        <p:spPr>
          <a:xfrm>
            <a:off x="637133" y="1621060"/>
            <a:ext cx="348056" cy="307777"/>
          </a:xfrm>
          <a:prstGeom prst="rect">
            <a:avLst/>
          </a:prstGeom>
          <a:noFill/>
        </p:spPr>
        <p:txBody>
          <a:bodyPr wrap="square">
            <a:spAutoFit/>
          </a:bodyPr>
          <a:lstStyle/>
          <a:p>
            <a:pPr algn="ctr"/>
            <a:r>
              <a:rPr lang="en-US" sz="1400" b="1" i="0" dirty="0">
                <a:solidFill>
                  <a:schemeClr val="accent6"/>
                </a:solidFill>
                <a:effectLst/>
                <a:latin typeface="Slate Pro" panose="02000506040000020004" pitchFamily="2" charset="0"/>
                <a:sym typeface="Slate Pro" panose="02000506040000020004" pitchFamily="2" charset="0"/>
              </a:rPr>
              <a:t></a:t>
            </a:r>
            <a:endParaRPr lang="en-US" sz="1400" b="1" dirty="0">
              <a:solidFill>
                <a:schemeClr val="accent6"/>
              </a:solidFill>
              <a:latin typeface="Slate Pro" panose="02000506040000020004" pitchFamily="2" charset="0"/>
              <a:sym typeface="Slate Pro" panose="02000506040000020004" pitchFamily="2" charset="0"/>
            </a:endParaRPr>
          </a:p>
        </p:txBody>
      </p:sp>
      <p:graphicFrame>
        <p:nvGraphicFramePr>
          <p:cNvPr id="14" name="Table 13">
            <a:extLst>
              <a:ext uri="{FF2B5EF4-FFF2-40B4-BE49-F238E27FC236}">
                <a16:creationId xmlns:a16="http://schemas.microsoft.com/office/drawing/2014/main" id="{45AC71BC-55BE-487F-EDE3-43FBC0AC2271}"/>
              </a:ext>
            </a:extLst>
          </p:cNvPr>
          <p:cNvGraphicFramePr>
            <a:graphicFrameLocks noGrp="1"/>
          </p:cNvGraphicFramePr>
          <p:nvPr>
            <p:extLst>
              <p:ext uri="{D42A27DB-BD31-4B8C-83A1-F6EECF244321}">
                <p14:modId xmlns:p14="http://schemas.microsoft.com/office/powerpoint/2010/main" val="3871160134"/>
              </p:ext>
            </p:extLst>
          </p:nvPr>
        </p:nvGraphicFramePr>
        <p:xfrm>
          <a:off x="4484215" y="4269841"/>
          <a:ext cx="3386797" cy="1626325"/>
        </p:xfrm>
        <a:graphic>
          <a:graphicData uri="http://schemas.openxmlformats.org/drawingml/2006/table">
            <a:tbl>
              <a:tblPr firstRow="1" bandRow="1">
                <a:tableStyleId>{5C22544A-7EE6-4342-B048-85BDC9FD1C3A}</a:tableStyleId>
              </a:tblPr>
              <a:tblGrid>
                <a:gridCol w="3386797">
                  <a:extLst>
                    <a:ext uri="{9D8B030D-6E8A-4147-A177-3AD203B41FA5}">
                      <a16:colId xmlns:a16="http://schemas.microsoft.com/office/drawing/2014/main" val="3307953503"/>
                    </a:ext>
                  </a:extLst>
                </a:gridCol>
              </a:tblGrid>
              <a:tr h="3766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Slate Pro" panose="02000506040000020004" pitchFamily="2" charset="0"/>
                          <a:sym typeface="Slate Pro" panose="02000506040000020004" pitchFamily="2" charset="0"/>
                        </a:rPr>
                        <a:t>Channel/Partner Strategy</a:t>
                      </a:r>
                    </a:p>
                  </a:txBody>
                  <a:tcPr anchor="ctr"/>
                </a:tc>
                <a:extLst>
                  <a:ext uri="{0D108BD9-81ED-4DB2-BD59-A6C34878D82A}">
                    <a16:rowId xmlns:a16="http://schemas.microsoft.com/office/drawing/2014/main" val="2643510769"/>
                  </a:ext>
                </a:extLst>
              </a:tr>
              <a:tr h="400083">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1" dirty="0">
                          <a:latin typeface="Slate Pro" panose="02000506040000020004" pitchFamily="2" charset="0"/>
                          <a:sym typeface="Slate Pro" panose="02000506040000020004" pitchFamily="2" charset="0"/>
                        </a:rPr>
                        <a:t>Partner Segmentation and Strategy: </a:t>
                      </a:r>
                      <a:r>
                        <a:rPr lang="en-US" sz="1000" b="0" dirty="0">
                          <a:latin typeface="Slate Pro" panose="02000506040000020004" pitchFamily="2" charset="0"/>
                          <a:sym typeface="Slate Pro" panose="02000506040000020004" pitchFamily="2" charset="0"/>
                        </a:rPr>
                        <a:t>R</a:t>
                      </a:r>
                      <a:r>
                        <a:rPr lang="en-US" sz="1000" dirty="0">
                          <a:latin typeface="Slate Pro" panose="02000506040000020004" pitchFamily="2" charset="0"/>
                          <a:sym typeface="Slate Pro" panose="02000506040000020004" pitchFamily="2" charset="0"/>
                        </a:rPr>
                        <a:t>eview channel strategy including types/number of partners, channel product fit, and competitive channel analysis in light of account segmentation.</a:t>
                      </a:r>
                      <a:endParaRPr lang="en-US" sz="1000" b="1" dirty="0">
                        <a:latin typeface="Slate Pro" panose="02000506040000020004" pitchFamily="2" charset="0"/>
                        <a:sym typeface="Slate Pro" panose="02000506040000020004" pitchFamily="2" charset="0"/>
                      </a:endParaRPr>
                    </a:p>
                  </a:txBody>
                  <a:tcPr>
                    <a:solidFill>
                      <a:schemeClr val="bg1"/>
                    </a:solidFill>
                  </a:tcPr>
                </a:tc>
                <a:extLst>
                  <a:ext uri="{0D108BD9-81ED-4DB2-BD59-A6C34878D82A}">
                    <a16:rowId xmlns:a16="http://schemas.microsoft.com/office/drawing/2014/main" val="1637748374"/>
                  </a:ext>
                </a:extLst>
              </a:tr>
              <a:tr h="400083">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2"/>
                        <a:tabLst/>
                        <a:defRPr/>
                      </a:pPr>
                      <a:r>
                        <a:rPr lang="en-US" sz="1000" b="1" dirty="0">
                          <a:latin typeface="Slate Pro" panose="02000506040000020004" pitchFamily="2" charset="0"/>
                          <a:sym typeface="Slate Pro" panose="02000506040000020004" pitchFamily="2" charset="0"/>
                        </a:rPr>
                        <a:t>Marketplace Partner Design: </a:t>
                      </a:r>
                      <a:r>
                        <a:rPr lang="en-US" sz="1000" b="0" dirty="0">
                          <a:latin typeface="Slate Pro" panose="02000506040000020004" pitchFamily="2" charset="0"/>
                          <a:sym typeface="Slate Pro" panose="02000506040000020004" pitchFamily="2" charset="0"/>
                        </a:rPr>
                        <a:t>Design channel programs for each type of partner, inclusive of tiering, rewards &amp; incentives, model, etc., including hyperscalers. </a:t>
                      </a:r>
                      <a:endParaRPr lang="en-US" sz="1000" b="1" dirty="0">
                        <a:latin typeface="Slate Pro" panose="02000506040000020004" pitchFamily="2" charset="0"/>
                        <a:sym typeface="Slate Pro" panose="02000506040000020004" pitchFamily="2" charset="0"/>
                      </a:endParaRPr>
                    </a:p>
                  </a:txBody>
                  <a:tcPr>
                    <a:solidFill>
                      <a:schemeClr val="bg1"/>
                    </a:solidFill>
                  </a:tcPr>
                </a:tc>
                <a:extLst>
                  <a:ext uri="{0D108BD9-81ED-4DB2-BD59-A6C34878D82A}">
                    <a16:rowId xmlns:a16="http://schemas.microsoft.com/office/drawing/2014/main" val="657920740"/>
                  </a:ext>
                </a:extLst>
              </a:tr>
            </a:tbl>
          </a:graphicData>
        </a:graphic>
      </p:graphicFrame>
      <p:sp>
        <p:nvSpPr>
          <p:cNvPr id="20" name="Oval 19">
            <a:extLst>
              <a:ext uri="{FF2B5EF4-FFF2-40B4-BE49-F238E27FC236}">
                <a16:creationId xmlns:a16="http://schemas.microsoft.com/office/drawing/2014/main" id="{AF2448F4-FCEB-24D0-8A57-34CF93B6E38D}"/>
              </a:ext>
            </a:extLst>
          </p:cNvPr>
          <p:cNvSpPr/>
          <p:nvPr/>
        </p:nvSpPr>
        <p:spPr>
          <a:xfrm>
            <a:off x="4381885" y="4132681"/>
            <a:ext cx="274320" cy="274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3</a:t>
            </a:r>
          </a:p>
        </p:txBody>
      </p:sp>
      <p:sp>
        <p:nvSpPr>
          <p:cNvPr id="9" name="TextBox 8">
            <a:extLst>
              <a:ext uri="{FF2B5EF4-FFF2-40B4-BE49-F238E27FC236}">
                <a16:creationId xmlns:a16="http://schemas.microsoft.com/office/drawing/2014/main" id="{6EC67590-2CA1-DD90-1151-312D33FCB2AC}"/>
              </a:ext>
            </a:extLst>
          </p:cNvPr>
          <p:cNvSpPr txBox="1"/>
          <p:nvPr/>
        </p:nvSpPr>
        <p:spPr>
          <a:xfrm>
            <a:off x="635528" y="2341352"/>
            <a:ext cx="348056" cy="307777"/>
          </a:xfrm>
          <a:prstGeom prst="rect">
            <a:avLst/>
          </a:prstGeom>
          <a:noFill/>
        </p:spPr>
        <p:txBody>
          <a:bodyPr wrap="square">
            <a:spAutoFit/>
          </a:bodyPr>
          <a:lstStyle/>
          <a:p>
            <a:pPr algn="ctr"/>
            <a:r>
              <a:rPr lang="en-US" sz="1400" b="1" i="0" dirty="0">
                <a:solidFill>
                  <a:schemeClr val="accent6"/>
                </a:solidFill>
                <a:effectLst/>
                <a:latin typeface="Slate Pro" panose="02000506040000020004" pitchFamily="2" charset="0"/>
                <a:sym typeface="Slate Pro" panose="02000506040000020004" pitchFamily="2" charset="0"/>
              </a:rPr>
              <a:t></a:t>
            </a:r>
            <a:endParaRPr lang="en-US" sz="1400" b="1" dirty="0">
              <a:solidFill>
                <a:schemeClr val="accent6"/>
              </a:solidFill>
              <a:latin typeface="Slate Pro" panose="02000506040000020004" pitchFamily="2" charset="0"/>
              <a:sym typeface="Slate Pro" panose="02000506040000020004" pitchFamily="2" charset="0"/>
            </a:endParaRPr>
          </a:p>
        </p:txBody>
      </p:sp>
      <p:sp>
        <p:nvSpPr>
          <p:cNvPr id="15" name="TextBox 14">
            <a:extLst>
              <a:ext uri="{FF2B5EF4-FFF2-40B4-BE49-F238E27FC236}">
                <a16:creationId xmlns:a16="http://schemas.microsoft.com/office/drawing/2014/main" id="{C89FC18C-81B1-C02B-6E76-D1CFEA23CDD8}"/>
              </a:ext>
            </a:extLst>
          </p:cNvPr>
          <p:cNvSpPr txBox="1"/>
          <p:nvPr/>
        </p:nvSpPr>
        <p:spPr>
          <a:xfrm>
            <a:off x="643546" y="3023143"/>
            <a:ext cx="348056" cy="307777"/>
          </a:xfrm>
          <a:prstGeom prst="rect">
            <a:avLst/>
          </a:prstGeom>
          <a:noFill/>
        </p:spPr>
        <p:txBody>
          <a:bodyPr wrap="square">
            <a:spAutoFit/>
          </a:bodyPr>
          <a:lstStyle/>
          <a:p>
            <a:pPr algn="ctr"/>
            <a:r>
              <a:rPr lang="en-US" sz="1400" b="1" i="0" dirty="0">
                <a:solidFill>
                  <a:schemeClr val="accent6"/>
                </a:solidFill>
                <a:effectLst/>
                <a:latin typeface="Slate Pro" panose="02000506040000020004" pitchFamily="2" charset="0"/>
                <a:sym typeface="Slate Pro" panose="02000506040000020004" pitchFamily="2" charset="0"/>
              </a:rPr>
              <a:t></a:t>
            </a:r>
            <a:endParaRPr lang="en-US" sz="1400" b="1" dirty="0">
              <a:solidFill>
                <a:schemeClr val="accent6"/>
              </a:solidFill>
              <a:latin typeface="Slate Pro" panose="02000506040000020004" pitchFamily="2" charset="0"/>
              <a:sym typeface="Slate Pro" panose="02000506040000020004" pitchFamily="2" charset="0"/>
            </a:endParaRPr>
          </a:p>
        </p:txBody>
      </p:sp>
      <p:sp>
        <p:nvSpPr>
          <p:cNvPr id="17" name="TextBox 16">
            <a:extLst>
              <a:ext uri="{FF2B5EF4-FFF2-40B4-BE49-F238E27FC236}">
                <a16:creationId xmlns:a16="http://schemas.microsoft.com/office/drawing/2014/main" id="{7C8A1575-A509-F480-08FB-B1552FB3CF64}"/>
              </a:ext>
            </a:extLst>
          </p:cNvPr>
          <p:cNvSpPr txBox="1"/>
          <p:nvPr/>
        </p:nvSpPr>
        <p:spPr>
          <a:xfrm>
            <a:off x="8000954" y="2341537"/>
            <a:ext cx="348056" cy="307777"/>
          </a:xfrm>
          <a:prstGeom prst="rect">
            <a:avLst/>
          </a:prstGeom>
          <a:noFill/>
        </p:spPr>
        <p:txBody>
          <a:bodyPr wrap="square">
            <a:spAutoFit/>
          </a:bodyPr>
          <a:lstStyle/>
          <a:p>
            <a:pPr algn="ctr"/>
            <a:r>
              <a:rPr lang="en-US" sz="1400" b="1" i="0" dirty="0">
                <a:solidFill>
                  <a:schemeClr val="accent6"/>
                </a:solidFill>
                <a:effectLst/>
                <a:latin typeface="Slate Pro" panose="02000506040000020004" pitchFamily="2" charset="0"/>
                <a:sym typeface="Slate Pro" panose="02000506040000020004" pitchFamily="2" charset="0"/>
              </a:rPr>
              <a:t></a:t>
            </a:r>
            <a:endParaRPr lang="en-US" sz="1400" b="1" dirty="0">
              <a:solidFill>
                <a:schemeClr val="accent6"/>
              </a:solidFill>
              <a:latin typeface="Slate Pro" panose="02000506040000020004" pitchFamily="2" charset="0"/>
              <a:sym typeface="Slate Pro" panose="02000506040000020004" pitchFamily="2" charset="0"/>
            </a:endParaRPr>
          </a:p>
        </p:txBody>
      </p:sp>
      <p:sp>
        <p:nvSpPr>
          <p:cNvPr id="19" name="TextBox 18">
            <a:extLst>
              <a:ext uri="{FF2B5EF4-FFF2-40B4-BE49-F238E27FC236}">
                <a16:creationId xmlns:a16="http://schemas.microsoft.com/office/drawing/2014/main" id="{8F609F2D-87E1-4CFC-9C9B-D2DC059B4978}"/>
              </a:ext>
            </a:extLst>
          </p:cNvPr>
          <p:cNvSpPr txBox="1"/>
          <p:nvPr/>
        </p:nvSpPr>
        <p:spPr>
          <a:xfrm>
            <a:off x="4375454" y="1709479"/>
            <a:ext cx="348056" cy="307777"/>
          </a:xfrm>
          <a:prstGeom prst="rect">
            <a:avLst/>
          </a:prstGeom>
          <a:noFill/>
        </p:spPr>
        <p:txBody>
          <a:bodyPr wrap="square">
            <a:spAutoFit/>
          </a:bodyPr>
          <a:lstStyle/>
          <a:p>
            <a:pPr algn="ctr"/>
            <a:r>
              <a:rPr lang="en-US" sz="1400" b="1" i="0" dirty="0">
                <a:solidFill>
                  <a:schemeClr val="accent6"/>
                </a:solidFill>
                <a:effectLst/>
                <a:latin typeface="Slate Pro" panose="02000506040000020004" pitchFamily="2" charset="0"/>
                <a:sym typeface="Slate Pro" panose="02000506040000020004" pitchFamily="2" charset="0"/>
              </a:rPr>
              <a:t></a:t>
            </a:r>
            <a:endParaRPr lang="en-US" sz="1400" b="1" dirty="0">
              <a:solidFill>
                <a:schemeClr val="accent6"/>
              </a:solidFill>
              <a:latin typeface="Slate Pro" panose="02000506040000020004" pitchFamily="2" charset="0"/>
              <a:sym typeface="Slate Pro" panose="02000506040000020004" pitchFamily="2" charset="0"/>
            </a:endParaRPr>
          </a:p>
        </p:txBody>
      </p:sp>
      <p:grpSp>
        <p:nvGrpSpPr>
          <p:cNvPr id="2" name="Group 1">
            <a:extLst>
              <a:ext uri="{FF2B5EF4-FFF2-40B4-BE49-F238E27FC236}">
                <a16:creationId xmlns:a16="http://schemas.microsoft.com/office/drawing/2014/main" id="{E174B718-8D85-131F-53E0-C93CAF4EF289}"/>
              </a:ext>
            </a:extLst>
          </p:cNvPr>
          <p:cNvGrpSpPr/>
          <p:nvPr/>
        </p:nvGrpSpPr>
        <p:grpSpPr>
          <a:xfrm>
            <a:off x="4309854" y="6336741"/>
            <a:ext cx="3572292" cy="444937"/>
            <a:chOff x="8305754" y="5967042"/>
            <a:chExt cx="3274625" cy="444937"/>
          </a:xfrm>
        </p:grpSpPr>
        <p:sp>
          <p:nvSpPr>
            <p:cNvPr id="13" name="TextBox 12">
              <a:extLst>
                <a:ext uri="{FF2B5EF4-FFF2-40B4-BE49-F238E27FC236}">
                  <a16:creationId xmlns:a16="http://schemas.microsoft.com/office/drawing/2014/main" id="{528982EA-E8E5-3DDF-DC6C-F426864B4CFC}"/>
                </a:ext>
              </a:extLst>
            </p:cNvPr>
            <p:cNvSpPr txBox="1"/>
            <p:nvPr/>
          </p:nvSpPr>
          <p:spPr>
            <a:xfrm>
              <a:off x="8505425" y="5981092"/>
              <a:ext cx="307495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71E31"/>
                  </a:solidFill>
                  <a:latin typeface="Slate Pro" panose="02000506040000020004" pitchFamily="2" charset="0"/>
                  <a:sym typeface="Slate Pro" panose="02000506040000020004" pitchFamily="2" charset="0"/>
                </a:rPr>
                <a:t>ACME-led workstreams guided by </a:t>
              </a: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SBI Growth Advisory</a:t>
              </a:r>
            </a:p>
          </p:txBody>
        </p:sp>
        <p:sp>
          <p:nvSpPr>
            <p:cNvPr id="24" name="TextBox 23">
              <a:extLst>
                <a:ext uri="{FF2B5EF4-FFF2-40B4-BE49-F238E27FC236}">
                  <a16:creationId xmlns:a16="http://schemas.microsoft.com/office/drawing/2014/main" id="{2E65AA2F-2DF1-997A-0B63-9591240A7475}"/>
                </a:ext>
              </a:extLst>
            </p:cNvPr>
            <p:cNvSpPr txBox="1"/>
            <p:nvPr/>
          </p:nvSpPr>
          <p:spPr>
            <a:xfrm>
              <a:off x="8305754" y="5967042"/>
              <a:ext cx="348056" cy="307777"/>
            </a:xfrm>
            <a:prstGeom prst="rect">
              <a:avLst/>
            </a:prstGeom>
            <a:noFill/>
          </p:spPr>
          <p:txBody>
            <a:bodyPr wrap="square">
              <a:spAutoFit/>
            </a:bodyPr>
            <a:lstStyle/>
            <a:p>
              <a:pPr algn="ctr"/>
              <a:r>
                <a:rPr lang="en-US" sz="1400" b="1" i="0" dirty="0">
                  <a:solidFill>
                    <a:schemeClr val="accent6"/>
                  </a:solidFill>
                  <a:effectLst/>
                  <a:latin typeface="Slate Pro" panose="02000506040000020004" pitchFamily="2" charset="0"/>
                  <a:sym typeface="Slate Pro" panose="02000506040000020004" pitchFamily="2" charset="0"/>
                </a:rPr>
                <a:t></a:t>
              </a:r>
              <a:endParaRPr lang="en-US" sz="1400" b="1" dirty="0">
                <a:solidFill>
                  <a:schemeClr val="accent6"/>
                </a:solidFill>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243196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7F8A90-942A-AD3A-0939-79360CADDD99}"/>
              </a:ext>
            </a:extLst>
          </p:cNvPr>
          <p:cNvGraphicFramePr>
            <a:graphicFrameLocks noChangeAspect="1"/>
          </p:cNvGraphicFramePr>
          <p:nvPr>
            <p:custDataLst>
              <p:tags r:id="rId1"/>
            </p:custDataLst>
            <p:extLst>
              <p:ext uri="{D42A27DB-BD31-4B8C-83A1-F6EECF244321}">
                <p14:modId xmlns:p14="http://schemas.microsoft.com/office/powerpoint/2010/main" val="1308534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6" name="Object 5" hidden="1">
                        <a:extLst>
                          <a:ext uri="{FF2B5EF4-FFF2-40B4-BE49-F238E27FC236}">
                            <a16:creationId xmlns:a16="http://schemas.microsoft.com/office/drawing/2014/main" id="{357F8A90-942A-AD3A-0939-79360CADDD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Google Shape;291;p106">
            <a:extLst>
              <a:ext uri="{FF2B5EF4-FFF2-40B4-BE49-F238E27FC236}">
                <a16:creationId xmlns:a16="http://schemas.microsoft.com/office/drawing/2014/main" id="{F144B6B0-BA91-CE80-0DCA-68B567BC3621}"/>
              </a:ext>
            </a:extLst>
          </p:cNvPr>
          <p:cNvSpPr/>
          <p:nvPr/>
        </p:nvSpPr>
        <p:spPr>
          <a:xfrm>
            <a:off x="1062326" y="1481443"/>
            <a:ext cx="3686517" cy="3551841"/>
          </a:xfrm>
          <a:prstGeom prst="rect">
            <a:avLst/>
          </a:prstGeom>
          <a:solidFill>
            <a:srgbClr val="F2F2F2"/>
          </a:solidFill>
          <a:ln>
            <a:noFill/>
          </a:ln>
          <a:effectLst>
            <a:outerShdw blurRad="76200" dist="50800" dir="5400000" algn="tl" rotWithShape="0">
              <a:schemeClr val="dk2">
                <a:alpha val="1960"/>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71E31"/>
              </a:buClr>
              <a:buSzPts val="1200"/>
              <a:buFont typeface="Avenir"/>
              <a:buNone/>
              <a:tabLst/>
              <a:defRPr/>
            </a:pPr>
            <a:endParaRPr kumimoji="0" sz="12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779" name="Google Shape;779;p63"/>
          <p:cNvSpPr txBox="1">
            <a:spLocks noGrp="1"/>
          </p:cNvSpPr>
          <p:nvPr>
            <p:ph type="title"/>
          </p:nvPr>
        </p:nvSpPr>
        <p:spPr>
          <a:prstGeom prst="rect">
            <a:avLst/>
          </a:prstGeom>
        </p:spPr>
        <p:txBody>
          <a:bodyPr vert="horz" lIns="91440" tIns="0" rIns="91440" bIns="0" rtlCol="0" anchor="b">
            <a:normAutofit/>
          </a:bodyPr>
          <a:lstStyle/>
          <a:p>
            <a:r>
              <a:rPr lang="en-US" dirty="0"/>
              <a:t>Prioritizing initiatives by value and degree of difficulty informs sequencing and exposes resource constraints </a:t>
            </a:r>
          </a:p>
        </p:txBody>
      </p:sp>
      <p:sp>
        <p:nvSpPr>
          <p:cNvPr id="3" name="Google Shape;288;p106">
            <a:extLst>
              <a:ext uri="{FF2B5EF4-FFF2-40B4-BE49-F238E27FC236}">
                <a16:creationId xmlns:a16="http://schemas.microsoft.com/office/drawing/2014/main" id="{E7EE67C3-EA1A-2C0A-47B8-7EDDBFA184F1}"/>
              </a:ext>
            </a:extLst>
          </p:cNvPr>
          <p:cNvSpPr/>
          <p:nvPr/>
        </p:nvSpPr>
        <p:spPr>
          <a:xfrm>
            <a:off x="4125321" y="3732922"/>
            <a:ext cx="3636167" cy="1315080"/>
          </a:xfrm>
          <a:prstGeom prst="rect">
            <a:avLst/>
          </a:prstGeom>
          <a:solidFill>
            <a:schemeClr val="bg1">
              <a:lumMod val="85000"/>
            </a:schemeClr>
          </a:solidFill>
          <a:ln>
            <a:noFill/>
          </a:ln>
          <a:effectLst>
            <a:outerShdw blurRad="76200" dist="50800" dir="5400000" algn="tl" rotWithShape="0">
              <a:schemeClr val="dk2">
                <a:alpha val="1960"/>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71E31"/>
              </a:buClr>
              <a:buSzPts val="1200"/>
              <a:buFont typeface="Avenir"/>
              <a:buNone/>
              <a:tabLst/>
              <a:defRPr/>
            </a:pPr>
            <a:endParaRPr kumimoji="0" sz="12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4" name="Google Shape;289;p106">
            <a:extLst>
              <a:ext uri="{FF2B5EF4-FFF2-40B4-BE49-F238E27FC236}">
                <a16:creationId xmlns:a16="http://schemas.microsoft.com/office/drawing/2014/main" id="{123DDE43-DED1-29D8-2D4D-407D6DA9DFC1}"/>
              </a:ext>
            </a:extLst>
          </p:cNvPr>
          <p:cNvSpPr/>
          <p:nvPr/>
        </p:nvSpPr>
        <p:spPr>
          <a:xfrm>
            <a:off x="4125322" y="1481627"/>
            <a:ext cx="3636166" cy="2262539"/>
          </a:xfrm>
          <a:prstGeom prst="rect">
            <a:avLst/>
          </a:prstGeom>
          <a:solidFill>
            <a:schemeClr val="bg1">
              <a:lumMod val="65000"/>
            </a:schemeClr>
          </a:solidFill>
          <a:ln>
            <a:noFill/>
          </a:ln>
          <a:effectLst>
            <a:outerShdw blurRad="76200" dist="50800" dir="5400000" algn="tl" rotWithShape="0">
              <a:schemeClr val="dk2">
                <a:alpha val="1960"/>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71E31"/>
              </a:buClr>
              <a:buSzPts val="1200"/>
              <a:buFont typeface="Avenir"/>
              <a:buNone/>
              <a:tabLst/>
              <a:defRPr/>
            </a:pPr>
            <a:endParaRPr kumimoji="0" sz="12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8" name="Google Shape;298;p106">
            <a:extLst>
              <a:ext uri="{FF2B5EF4-FFF2-40B4-BE49-F238E27FC236}">
                <a16:creationId xmlns:a16="http://schemas.microsoft.com/office/drawing/2014/main" id="{1AA5F18B-1C45-A1B5-8204-59AED9B59780}"/>
              </a:ext>
            </a:extLst>
          </p:cNvPr>
          <p:cNvSpPr/>
          <p:nvPr/>
        </p:nvSpPr>
        <p:spPr>
          <a:xfrm>
            <a:off x="2462446" y="2370218"/>
            <a:ext cx="2272132" cy="133886"/>
          </a:xfrm>
          <a:prstGeom prst="rect">
            <a:avLst/>
          </a:prstGeom>
          <a:noFill/>
          <a:ln>
            <a:noFill/>
          </a:ln>
        </p:spPr>
        <p:txBody>
          <a:bodyPr spcFirstLastPara="1" wrap="square" lIns="22225" tIns="0" rIns="22225" bIns="0" anchor="t" anchorCtr="0">
            <a:noAutofit/>
          </a:bodyPr>
          <a:lstStyle/>
          <a:p>
            <a:pPr marL="0" marR="0" lvl="0" indent="0" algn="ctr"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Marketing Demand Generation</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9" name="Google Shape;299;p106">
            <a:extLst>
              <a:ext uri="{FF2B5EF4-FFF2-40B4-BE49-F238E27FC236}">
                <a16:creationId xmlns:a16="http://schemas.microsoft.com/office/drawing/2014/main" id="{A1ED0997-3B65-2214-2306-B62408269C03}"/>
              </a:ext>
            </a:extLst>
          </p:cNvPr>
          <p:cNvSpPr/>
          <p:nvPr/>
        </p:nvSpPr>
        <p:spPr>
          <a:xfrm>
            <a:off x="1865439" y="1890968"/>
            <a:ext cx="1560025" cy="193103"/>
          </a:xfrm>
          <a:prstGeom prst="rect">
            <a:avLst/>
          </a:prstGeom>
          <a:noFill/>
          <a:ln>
            <a:noFill/>
          </a:ln>
        </p:spPr>
        <p:txBody>
          <a:bodyPr spcFirstLastPara="1" wrap="square" lIns="22225" tIns="0" rIns="22225" bIns="0" anchor="t" anchorCtr="0">
            <a:noAutofit/>
          </a:bodyPr>
          <a:lstStyle/>
          <a:p>
            <a:pPr marL="0" marR="0" lvl="0" indent="0" algn="ctr"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Competency &amp; Capability Assessments</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11" name="Google Shape;301;p106">
            <a:extLst>
              <a:ext uri="{FF2B5EF4-FFF2-40B4-BE49-F238E27FC236}">
                <a16:creationId xmlns:a16="http://schemas.microsoft.com/office/drawing/2014/main" id="{D36F50C7-9CA0-34E2-039A-B936AF2807E8}"/>
              </a:ext>
            </a:extLst>
          </p:cNvPr>
          <p:cNvSpPr/>
          <p:nvPr/>
        </p:nvSpPr>
        <p:spPr>
          <a:xfrm>
            <a:off x="5490871" y="4576996"/>
            <a:ext cx="2254943" cy="230790"/>
          </a:xfrm>
          <a:prstGeom prst="rect">
            <a:avLst/>
          </a:prstGeom>
          <a:noFill/>
          <a:ln>
            <a:noFill/>
          </a:ln>
        </p:spPr>
        <p:txBody>
          <a:bodyPr spcFirstLastPara="1" wrap="square" lIns="22225" tIns="0" rIns="22225" bIns="0" anchor="t" anchorCtr="0">
            <a:noAutofit/>
          </a:bodyPr>
          <a:lstStyle/>
          <a:p>
            <a:pPr marL="0" marR="0" lvl="0" indent="0" algn="ctr"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Customer Onboarding</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12" name="Google Shape;302;p106">
            <a:extLst>
              <a:ext uri="{FF2B5EF4-FFF2-40B4-BE49-F238E27FC236}">
                <a16:creationId xmlns:a16="http://schemas.microsoft.com/office/drawing/2014/main" id="{6171DCE3-D1E0-965F-9179-B832529D4B0A}"/>
              </a:ext>
            </a:extLst>
          </p:cNvPr>
          <p:cNvSpPr txBox="1"/>
          <p:nvPr/>
        </p:nvSpPr>
        <p:spPr>
          <a:xfrm>
            <a:off x="8234111" y="2003780"/>
            <a:ext cx="3540496" cy="448580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71E31"/>
              </a:buClr>
              <a:buSzPts val="1200"/>
              <a:buFont typeface="Calibri"/>
              <a:buNone/>
              <a:tabLst/>
              <a:defRPr/>
            </a:pPr>
            <a:r>
              <a:rPr kumimoji="0" lang="en-US" sz="11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Quick Wins</a:t>
            </a:r>
            <a:r>
              <a:rPr lang="en-US" sz="1100" dirty="0">
                <a:solidFill>
                  <a:srgbClr val="071E31"/>
                </a:solidFill>
                <a:latin typeface="Slate Pro" panose="02000506040000020004" pitchFamily="2" charset="0"/>
                <a:ea typeface="Avenir"/>
                <a:cs typeface="Avenir"/>
                <a:sym typeface="Slate Pro" panose="02000506040000020004" pitchFamily="2" charset="0"/>
              </a:rPr>
              <a:t> -</a:t>
            </a: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 No-regret moves that can be implemented with high speed:</a:t>
            </a:r>
            <a:endParaRPr kumimoji="0" sz="16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a:p>
            <a:pPr marL="742950" marR="0" lvl="1" indent="-285750" algn="l" defTabSz="914400" rtl="0" eaLnBrk="1" fontAlgn="auto" latinLnBrk="0" hangingPunct="1">
              <a:lnSpc>
                <a:spcPct val="100000"/>
              </a:lnSpc>
              <a:spcBef>
                <a:spcPts val="0"/>
              </a:spcBef>
              <a:spcAft>
                <a:spcPts val="0"/>
              </a:spcAft>
              <a:buClr>
                <a:srgbClr val="071E31"/>
              </a:buClr>
              <a:buSzPts val="1200"/>
              <a:buFont typeface="Arial"/>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Organizational Structure</a:t>
            </a:r>
          </a:p>
          <a:p>
            <a:pPr marL="742950" marR="0" lvl="1" indent="-285750" algn="l" defTabSz="914400" rtl="0" eaLnBrk="1" fontAlgn="auto" latinLnBrk="0" hangingPunct="1">
              <a:lnSpc>
                <a:spcPct val="100000"/>
              </a:lnSpc>
              <a:spcBef>
                <a:spcPts val="0"/>
              </a:spcBef>
              <a:spcAft>
                <a:spcPts val="0"/>
              </a:spcAft>
              <a:buClr>
                <a:srgbClr val="071E31"/>
              </a:buClr>
              <a:buSzPts val="1200"/>
              <a:buFont typeface="Arial"/>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Territory Optimization</a:t>
            </a:r>
          </a:p>
          <a:p>
            <a:pPr marL="742950" marR="0" lvl="1" indent="-285750" algn="l" defTabSz="914400" rtl="0" eaLnBrk="1" fontAlgn="auto" latinLnBrk="0" hangingPunct="1">
              <a:lnSpc>
                <a:spcPct val="100000"/>
              </a:lnSpc>
              <a:spcBef>
                <a:spcPts val="0"/>
              </a:spcBef>
              <a:spcAft>
                <a:spcPts val="0"/>
              </a:spcAft>
              <a:buClr>
                <a:srgbClr val="071E31"/>
              </a:buClr>
              <a:buSzPts val="1200"/>
              <a:buFont typeface="Arial"/>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Quota/Comp Optimization</a:t>
            </a:r>
          </a:p>
          <a:p>
            <a:pPr marL="742950" lvl="1" indent="-285750">
              <a:buClr>
                <a:srgbClr val="071E31"/>
              </a:buClr>
              <a:buSzPts val="1200"/>
              <a:buFont typeface="Arial"/>
              <a:buChar char="•"/>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Customer Onboarding</a:t>
            </a:r>
          </a:p>
          <a:p>
            <a:pPr marL="742950" lvl="1" indent="-285750">
              <a:buClr>
                <a:srgbClr val="071E31"/>
              </a:buClr>
              <a:buSzPts val="1200"/>
              <a:buFont typeface="Arial"/>
              <a:buChar char="•"/>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Pricing/Packaging Assessment</a:t>
            </a:r>
            <a:endParaRPr kumimoji="0" lang="en-US" sz="1400" b="0" i="0" u="none" strike="noStrike" kern="1200" cap="none" spc="0" normalizeH="0" baseline="0" noProof="0" dirty="0">
              <a:ln>
                <a:noFill/>
              </a:ln>
              <a:solidFill>
                <a:srgbClr val="000000"/>
              </a:solidFill>
              <a:effectLst/>
              <a:uLnTx/>
              <a:uFillTx/>
              <a:latin typeface="Slate Pro" panose="02000506040000020004" pitchFamily="2" charset="0"/>
              <a:ea typeface="Avenir"/>
              <a:cs typeface="Avenir"/>
              <a:sym typeface="Slate Pro" panose="02000506040000020004" pitchFamily="2" charset="0"/>
            </a:endParaRPr>
          </a:p>
          <a:p>
            <a:pPr marR="0" lvl="1" algn="l" defTabSz="914400" rtl="0" eaLnBrk="1" fontAlgn="auto" latinLnBrk="0" hangingPunct="1">
              <a:lnSpc>
                <a:spcPct val="100000"/>
              </a:lnSpc>
              <a:spcBef>
                <a:spcPts val="0"/>
              </a:spcBef>
              <a:spcAft>
                <a:spcPts val="0"/>
              </a:spcAft>
              <a:buClr>
                <a:srgbClr val="071E31"/>
              </a:buClr>
              <a:buSzPts val="1200"/>
              <a:tabLst/>
              <a:defRPr/>
            </a:pPr>
            <a:endParaRPr kumimoji="0" lang="en-US" sz="11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a:p>
            <a:pPr marL="0" marR="0" lvl="0" indent="0" algn="l" defTabSz="914400" rtl="0" eaLnBrk="1" fontAlgn="auto" latinLnBrk="0" hangingPunct="1">
              <a:lnSpc>
                <a:spcPct val="100000"/>
              </a:lnSpc>
              <a:spcBef>
                <a:spcPts val="0"/>
              </a:spcBef>
              <a:spcAft>
                <a:spcPts val="0"/>
              </a:spcAft>
              <a:buClr>
                <a:srgbClr val="071E31"/>
              </a:buClr>
              <a:buSzPts val="1200"/>
              <a:buFont typeface="Calibri"/>
              <a:buNone/>
              <a:tabLst/>
              <a:defRPr/>
            </a:pPr>
            <a:r>
              <a:rPr kumimoji="0" lang="en-US" sz="11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Prioritize &amp; Allocate Resources</a:t>
            </a:r>
            <a:r>
              <a:rPr lang="en-US" sz="1100" dirty="0">
                <a:solidFill>
                  <a:srgbClr val="071E31"/>
                </a:solidFill>
                <a:latin typeface="Slate Pro" panose="02000506040000020004" pitchFamily="2" charset="0"/>
                <a:ea typeface="Avenir"/>
                <a:cs typeface="Avenir"/>
                <a:sym typeface="Slate Pro" panose="02000506040000020004" pitchFamily="2" charset="0"/>
              </a:rPr>
              <a:t> -</a:t>
            </a: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 </a:t>
            </a:r>
            <a:r>
              <a:rPr lang="en-US" sz="1100" dirty="0">
                <a:solidFill>
                  <a:srgbClr val="071E31"/>
                </a:solidFill>
                <a:latin typeface="Slate Pro" panose="02000506040000020004" pitchFamily="2" charset="0"/>
                <a:ea typeface="Avenir"/>
                <a:cs typeface="Avenir"/>
                <a:sym typeface="Slate Pro" panose="02000506040000020004" pitchFamily="2" charset="0"/>
              </a:rPr>
              <a:t>P</a:t>
            </a: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rioritize effort as next phase workstreams:</a:t>
            </a:r>
          </a:p>
          <a:p>
            <a:pPr marL="742950" marR="0" lvl="1" indent="-285750" algn="l" defTabSz="914400" rtl="0" eaLnBrk="1" fontAlgn="auto" latinLnBrk="0" hangingPunct="1">
              <a:lnSpc>
                <a:spcPct val="100000"/>
              </a:lnSpc>
              <a:spcBef>
                <a:spcPts val="0"/>
              </a:spcBef>
              <a:spcAft>
                <a:spcPts val="0"/>
              </a:spcAft>
              <a:buClr>
                <a:srgbClr val="071E31"/>
              </a:buClr>
              <a:buSzPts val="1200"/>
              <a:buFont typeface="Arial"/>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Frontline Manager Optimization</a:t>
            </a:r>
          </a:p>
          <a:p>
            <a:pPr marL="742950" lvl="1" indent="-285750">
              <a:buClr>
                <a:srgbClr val="071E31"/>
              </a:buClr>
              <a:buSzPts val="1200"/>
              <a:buFont typeface="Arial"/>
              <a:buChar char="•"/>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Coaching Playbook and Program</a:t>
            </a:r>
          </a:p>
          <a:p>
            <a:pPr marL="742950" marR="0" lvl="1" indent="-285750" algn="l" defTabSz="914400" rtl="0" eaLnBrk="1" fontAlgn="auto" latinLnBrk="0" hangingPunct="1">
              <a:lnSpc>
                <a:spcPct val="100000"/>
              </a:lnSpc>
              <a:spcBef>
                <a:spcPts val="0"/>
              </a:spcBef>
              <a:spcAft>
                <a:spcPts val="0"/>
              </a:spcAft>
              <a:buClr>
                <a:srgbClr val="071E31"/>
              </a:buClr>
              <a:buSzPts val="1200"/>
              <a:buFont typeface="Arial"/>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Lead Scoring and Process Optimization</a:t>
            </a:r>
          </a:p>
          <a:p>
            <a:pPr marL="742950" lvl="1" indent="-285750">
              <a:buClr>
                <a:srgbClr val="071E31"/>
              </a:buClr>
              <a:buSzPts val="1200"/>
              <a:buFont typeface="Arial"/>
              <a:buChar char="•"/>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Marketing Demand Gen Optimization</a:t>
            </a:r>
          </a:p>
          <a:p>
            <a:pPr marL="742950" lvl="1" indent="-285750">
              <a:buClr>
                <a:srgbClr val="071E31"/>
              </a:buClr>
              <a:buSzPts val="1200"/>
              <a:buFont typeface="Arial"/>
              <a:buChar char="•"/>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Partner Seg &amp; Strategy</a:t>
            </a:r>
          </a:p>
          <a:p>
            <a:pPr marL="742950" marR="0" lvl="1" indent="-285750" algn="l" defTabSz="914400" rtl="0" eaLnBrk="1" fontAlgn="auto" latinLnBrk="0" hangingPunct="1">
              <a:lnSpc>
                <a:spcPct val="100000"/>
              </a:lnSpc>
              <a:spcBef>
                <a:spcPts val="0"/>
              </a:spcBef>
              <a:spcAft>
                <a:spcPts val="0"/>
              </a:spcAft>
              <a:buClr>
                <a:srgbClr val="071E31"/>
              </a:buClr>
              <a:buSzPts val="1200"/>
              <a:buFont typeface="Arial"/>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Sales Process Optimization</a:t>
            </a:r>
          </a:p>
          <a:p>
            <a:pPr marL="747713" marR="0" lvl="0" indent="-285750" algn="l" defTabSz="914400" rtl="0" eaLnBrk="1" fontAlgn="auto" latinLnBrk="0" hangingPunct="1">
              <a:lnSpc>
                <a:spcPct val="100000"/>
              </a:lnSpc>
              <a:spcBef>
                <a:spcPts val="0"/>
              </a:spcBef>
              <a:spcAft>
                <a:spcPts val="0"/>
              </a:spcAft>
              <a:buClr>
                <a:srgbClr val="071E31"/>
              </a:buClr>
              <a:buSzPts val="1200"/>
              <a:buFont typeface="Arial" panose="020B0604020202020204" pitchFamily="34" charset="0"/>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Customer Success Evolution</a:t>
            </a:r>
          </a:p>
          <a:p>
            <a:pPr marL="747713" marR="0" lvl="0" indent="-285750" algn="l" defTabSz="914400" rtl="0" eaLnBrk="1" fontAlgn="auto" latinLnBrk="0" hangingPunct="1">
              <a:lnSpc>
                <a:spcPct val="100000"/>
              </a:lnSpc>
              <a:spcBef>
                <a:spcPts val="0"/>
              </a:spcBef>
              <a:spcAft>
                <a:spcPts val="0"/>
              </a:spcAft>
              <a:buClr>
                <a:srgbClr val="071E31"/>
              </a:buClr>
              <a:buSzPts val="1200"/>
              <a:buFont typeface="Arial" panose="020B0604020202020204" pitchFamily="34" charset="0"/>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Marketplace Partner Design</a:t>
            </a:r>
          </a:p>
          <a:p>
            <a:pPr marL="747713" marR="0" lvl="0" indent="-285750" algn="l" defTabSz="914400" rtl="0" eaLnBrk="1" fontAlgn="auto" latinLnBrk="0" hangingPunct="1">
              <a:lnSpc>
                <a:spcPct val="100000"/>
              </a:lnSpc>
              <a:spcBef>
                <a:spcPts val="0"/>
              </a:spcBef>
              <a:spcAft>
                <a:spcPts val="0"/>
              </a:spcAft>
              <a:buClr>
                <a:srgbClr val="071E31"/>
              </a:buClr>
              <a:buSzPts val="1200"/>
              <a:buFont typeface="Arial" panose="020B0604020202020204" pitchFamily="34" charset="0"/>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Renewals Excellence</a:t>
            </a:r>
          </a:p>
          <a:p>
            <a:pPr marL="742950" marR="0" lvl="1" indent="-209550" algn="l" defTabSz="914400" rtl="0" eaLnBrk="1" fontAlgn="auto" latinLnBrk="0" hangingPunct="1">
              <a:lnSpc>
                <a:spcPct val="100000"/>
              </a:lnSpc>
              <a:spcBef>
                <a:spcPts val="0"/>
              </a:spcBef>
              <a:spcAft>
                <a:spcPts val="0"/>
              </a:spcAft>
              <a:buClr>
                <a:srgbClr val="071E31"/>
              </a:buClr>
              <a:buSzPts val="1200"/>
              <a:buFont typeface="Arial"/>
              <a:buNone/>
              <a:tabLst/>
              <a:defRPr/>
            </a:pPr>
            <a:endParaRPr kumimoji="0" sz="11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a:p>
            <a:pPr marL="0" marR="0" lvl="0" indent="0" algn="l" defTabSz="914400" rtl="0" eaLnBrk="1" fontAlgn="auto" latinLnBrk="0" hangingPunct="1">
              <a:lnSpc>
                <a:spcPct val="100000"/>
              </a:lnSpc>
              <a:spcBef>
                <a:spcPts val="0"/>
              </a:spcBef>
              <a:spcAft>
                <a:spcPts val="0"/>
              </a:spcAft>
              <a:buClr>
                <a:srgbClr val="071E31"/>
              </a:buClr>
              <a:buSzPts val="1200"/>
              <a:buFont typeface="Calibri"/>
              <a:buNone/>
              <a:tabLst/>
              <a:defRPr/>
            </a:pPr>
            <a:r>
              <a:rPr kumimoji="0" lang="en-US" sz="11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Future/Dependent</a:t>
            </a:r>
            <a:r>
              <a:rPr lang="en-US" sz="1100" dirty="0">
                <a:solidFill>
                  <a:srgbClr val="071E31"/>
                </a:solidFill>
                <a:latin typeface="Slate Pro" panose="02000506040000020004" pitchFamily="2" charset="0"/>
                <a:ea typeface="Avenir"/>
                <a:cs typeface="Avenir"/>
                <a:sym typeface="Slate Pro" panose="02000506040000020004" pitchFamily="2" charset="0"/>
              </a:rPr>
              <a:t> –</a:t>
            </a: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 Future-state opportunity areas or dependent on other workstream:</a:t>
            </a:r>
            <a:endParaRPr kumimoji="0" lang="en-US" sz="1400" b="0" i="0" u="none" strike="noStrike" kern="1200" cap="none" spc="0" normalizeH="0" baseline="0" noProof="0" dirty="0">
              <a:ln>
                <a:noFill/>
              </a:ln>
              <a:solidFill>
                <a:srgbClr val="000000"/>
              </a:solidFill>
              <a:effectLst/>
              <a:highlight>
                <a:srgbClr val="FFFF00"/>
              </a:highlight>
              <a:uLnTx/>
              <a:uFillTx/>
              <a:latin typeface="Slate Pro" panose="02000506040000020004" pitchFamily="2" charset="0"/>
              <a:ea typeface="Avenir"/>
              <a:cs typeface="Avenir"/>
              <a:sym typeface="Slate Pro" panose="02000506040000020004" pitchFamily="2" charset="0"/>
            </a:endParaRPr>
          </a:p>
          <a:p>
            <a:pPr marL="742950" lvl="1" indent="-285750">
              <a:buClr>
                <a:srgbClr val="071E31"/>
              </a:buClr>
              <a:buSzPts val="1200"/>
              <a:buFont typeface="Arial"/>
              <a:buChar char="•"/>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Competency &amp; Capability Assessments</a:t>
            </a:r>
          </a:p>
          <a:p>
            <a:pPr marL="742950" marR="0" lvl="1" indent="-285750" algn="l" defTabSz="914400" rtl="0" eaLnBrk="1" fontAlgn="auto" latinLnBrk="0" hangingPunct="1">
              <a:lnSpc>
                <a:spcPct val="100000"/>
              </a:lnSpc>
              <a:spcBef>
                <a:spcPts val="0"/>
              </a:spcBef>
              <a:spcAft>
                <a:spcPts val="0"/>
              </a:spcAft>
              <a:buClr>
                <a:srgbClr val="071E31"/>
              </a:buClr>
              <a:buSzPts val="1200"/>
              <a:buFont typeface="Arial"/>
              <a:buChar char="•"/>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Seller Onboarding Program</a:t>
            </a:r>
          </a:p>
          <a:p>
            <a:pPr marL="742950" lvl="1" indent="-285750">
              <a:buClr>
                <a:srgbClr val="071E31"/>
              </a:buClr>
              <a:buSzPts val="1200"/>
              <a:buFont typeface="Arial"/>
              <a:buChar char="•"/>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Customer Advocacy</a:t>
            </a:r>
          </a:p>
          <a:p>
            <a:pPr marL="0" marR="0" lvl="0" indent="0" algn="l"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13" name="Google Shape;303;p106">
            <a:extLst>
              <a:ext uri="{FF2B5EF4-FFF2-40B4-BE49-F238E27FC236}">
                <a16:creationId xmlns:a16="http://schemas.microsoft.com/office/drawing/2014/main" id="{56EA56D4-594B-4A02-EA03-E85473DC77A0}"/>
              </a:ext>
            </a:extLst>
          </p:cNvPr>
          <p:cNvSpPr txBox="1"/>
          <p:nvPr/>
        </p:nvSpPr>
        <p:spPr>
          <a:xfrm>
            <a:off x="6521692" y="5399322"/>
            <a:ext cx="1330254"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71E31"/>
              </a:buClr>
              <a:buSzPts val="1100"/>
              <a:buFont typeface="Calibri"/>
              <a:buNone/>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 Future/ Dependent</a:t>
            </a:r>
            <a:endParaRPr kumimoji="0" sz="18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14" name="Google Shape;304;p106">
            <a:extLst>
              <a:ext uri="{FF2B5EF4-FFF2-40B4-BE49-F238E27FC236}">
                <a16:creationId xmlns:a16="http://schemas.microsoft.com/office/drawing/2014/main" id="{C4E60350-FA20-6300-805F-DF58C86BAE77}"/>
              </a:ext>
            </a:extLst>
          </p:cNvPr>
          <p:cNvSpPr txBox="1"/>
          <p:nvPr/>
        </p:nvSpPr>
        <p:spPr>
          <a:xfrm>
            <a:off x="3904323" y="5407010"/>
            <a:ext cx="2477097"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71E31"/>
              </a:buClr>
              <a:buSzPts val="1100"/>
              <a:buFont typeface="Calibri"/>
              <a:buNone/>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 Prioritize &amp; Allocate Resources</a:t>
            </a:r>
            <a:endParaRPr kumimoji="0"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15" name="Google Shape;305;p106">
            <a:extLst>
              <a:ext uri="{FF2B5EF4-FFF2-40B4-BE49-F238E27FC236}">
                <a16:creationId xmlns:a16="http://schemas.microsoft.com/office/drawing/2014/main" id="{3E0135F8-1983-2304-0D55-167BBDB14D51}"/>
              </a:ext>
            </a:extLst>
          </p:cNvPr>
          <p:cNvSpPr txBox="1"/>
          <p:nvPr/>
        </p:nvSpPr>
        <p:spPr>
          <a:xfrm>
            <a:off x="1391033" y="5410656"/>
            <a:ext cx="1830323"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71E31"/>
              </a:buClr>
              <a:buSzPts val="1100"/>
              <a:buFont typeface="Calibri"/>
              <a:buNone/>
              <a:tabLst/>
              <a:defRPr/>
            </a:pPr>
            <a:r>
              <a:rPr kumimoji="0" lang="en-US"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 Quick Wins</a:t>
            </a:r>
            <a:endParaRPr kumimoji="0"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16" name="Google Shape;306;p106">
            <a:extLst>
              <a:ext uri="{FF2B5EF4-FFF2-40B4-BE49-F238E27FC236}">
                <a16:creationId xmlns:a16="http://schemas.microsoft.com/office/drawing/2014/main" id="{BA6078AD-BD29-A354-FB16-65C9DF0EB1BE}"/>
              </a:ext>
            </a:extLst>
          </p:cNvPr>
          <p:cNvSpPr/>
          <p:nvPr/>
        </p:nvSpPr>
        <p:spPr>
          <a:xfrm>
            <a:off x="6265354" y="5423134"/>
            <a:ext cx="252235" cy="214313"/>
          </a:xfrm>
          <a:prstGeom prst="rect">
            <a:avLst/>
          </a:prstGeom>
          <a:solidFill>
            <a:srgbClr val="F2F2F2"/>
          </a:solidFill>
          <a:ln w="9525" cap="flat" cmpd="sng">
            <a:solidFill>
              <a:srgbClr val="E0E3E6"/>
            </a:solidFill>
            <a:prstDash val="solid"/>
            <a:round/>
            <a:headEnd type="none" w="sm" len="sm"/>
            <a:tailEnd type="none" w="sm" len="sm"/>
          </a:ln>
          <a:effectLst>
            <a:outerShdw blurRad="76200" dist="50800" dir="5400000" algn="tl" rotWithShape="0">
              <a:schemeClr val="dk2">
                <a:alpha val="1960"/>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71E31"/>
              </a:buClr>
              <a:buSzPts val="1100"/>
              <a:buFont typeface="Avenir"/>
              <a:buNone/>
              <a:tabLst/>
              <a:defRPr/>
            </a:pPr>
            <a:endParaRPr kumimoji="0"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17" name="Google Shape;307;p106">
            <a:extLst>
              <a:ext uri="{FF2B5EF4-FFF2-40B4-BE49-F238E27FC236}">
                <a16:creationId xmlns:a16="http://schemas.microsoft.com/office/drawing/2014/main" id="{DE3DC3A2-2C54-E795-E311-D22CC1F5EB99}"/>
              </a:ext>
            </a:extLst>
          </p:cNvPr>
          <p:cNvSpPr/>
          <p:nvPr/>
        </p:nvSpPr>
        <p:spPr>
          <a:xfrm>
            <a:off x="3666602" y="5429845"/>
            <a:ext cx="252235" cy="215900"/>
          </a:xfrm>
          <a:prstGeom prst="rect">
            <a:avLst/>
          </a:prstGeom>
          <a:solidFill>
            <a:srgbClr val="A6A6A6"/>
          </a:solidFill>
          <a:ln w="9525" cap="flat" cmpd="sng">
            <a:solidFill>
              <a:srgbClr val="E0E3E6"/>
            </a:solidFill>
            <a:prstDash val="solid"/>
            <a:round/>
            <a:headEnd type="none" w="sm" len="sm"/>
            <a:tailEnd type="none" w="sm" len="sm"/>
          </a:ln>
          <a:effectLst>
            <a:outerShdw blurRad="76200" dist="50800" dir="5400000" algn="tl" rotWithShape="0">
              <a:schemeClr val="dk2">
                <a:alpha val="1960"/>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71E31"/>
              </a:buClr>
              <a:buSzPts val="1100"/>
              <a:buFont typeface="Avenir"/>
              <a:buNone/>
              <a:tabLst/>
              <a:defRPr/>
            </a:pPr>
            <a:endParaRPr kumimoji="0"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18" name="Google Shape;308;p106">
            <a:extLst>
              <a:ext uri="{FF2B5EF4-FFF2-40B4-BE49-F238E27FC236}">
                <a16:creationId xmlns:a16="http://schemas.microsoft.com/office/drawing/2014/main" id="{B685A2A3-4CB6-B662-038C-C9E6CBCAFEF9}"/>
              </a:ext>
            </a:extLst>
          </p:cNvPr>
          <p:cNvSpPr/>
          <p:nvPr/>
        </p:nvSpPr>
        <p:spPr>
          <a:xfrm>
            <a:off x="1119241" y="5433675"/>
            <a:ext cx="252235" cy="215900"/>
          </a:xfrm>
          <a:prstGeom prst="rect">
            <a:avLst/>
          </a:prstGeom>
          <a:solidFill>
            <a:schemeClr val="bg1">
              <a:lumMod val="85000"/>
            </a:schemeClr>
          </a:solidFill>
          <a:ln>
            <a:noFill/>
          </a:ln>
          <a:effectLst>
            <a:outerShdw blurRad="76200" dist="50800" dir="5400000" algn="tl" rotWithShape="0">
              <a:schemeClr val="dk2">
                <a:alpha val="1960"/>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71E31"/>
              </a:buClr>
              <a:buSzPts val="1100"/>
              <a:buFont typeface="Avenir"/>
              <a:buNone/>
              <a:tabLst/>
              <a:defRPr/>
            </a:pPr>
            <a:endParaRPr kumimoji="0" sz="11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19" name="Google Shape;309;p106">
            <a:extLst>
              <a:ext uri="{FF2B5EF4-FFF2-40B4-BE49-F238E27FC236}">
                <a16:creationId xmlns:a16="http://schemas.microsoft.com/office/drawing/2014/main" id="{A0C1B00B-4EA2-A5C8-5FDA-89ED9690CFD3}"/>
              </a:ext>
            </a:extLst>
          </p:cNvPr>
          <p:cNvSpPr txBox="1"/>
          <p:nvPr/>
        </p:nvSpPr>
        <p:spPr>
          <a:xfrm>
            <a:off x="2182058" y="1134828"/>
            <a:ext cx="4452564" cy="3079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71E31"/>
              </a:buClr>
              <a:buSzPts val="1400"/>
              <a:buFont typeface="Calibri"/>
              <a:buNone/>
              <a:tabLst/>
              <a:defRPr/>
            </a:pPr>
            <a:r>
              <a:rPr kumimoji="0" lang="en-US" sz="1400" b="1" i="1"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ACME Strategic Prioritization Matrix</a:t>
            </a:r>
            <a:endParaRPr kumimoji="0" sz="180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cxnSp>
        <p:nvCxnSpPr>
          <p:cNvPr id="20" name="Google Shape;310;p106">
            <a:extLst>
              <a:ext uri="{FF2B5EF4-FFF2-40B4-BE49-F238E27FC236}">
                <a16:creationId xmlns:a16="http://schemas.microsoft.com/office/drawing/2014/main" id="{B316D645-3EED-937B-7A64-6129397A2DE9}"/>
              </a:ext>
            </a:extLst>
          </p:cNvPr>
          <p:cNvCxnSpPr/>
          <p:nvPr/>
        </p:nvCxnSpPr>
        <p:spPr>
          <a:xfrm>
            <a:off x="7988115" y="1264794"/>
            <a:ext cx="0" cy="4914900"/>
          </a:xfrm>
          <a:prstGeom prst="straightConnector1">
            <a:avLst/>
          </a:prstGeom>
          <a:noFill/>
          <a:ln w="19050" cap="flat" cmpd="sng">
            <a:solidFill>
              <a:srgbClr val="D8D8D8"/>
            </a:solidFill>
            <a:prstDash val="solid"/>
            <a:miter lim="800000"/>
            <a:headEnd type="none" w="sm" len="sm"/>
            <a:tailEnd type="none" w="sm" len="sm"/>
          </a:ln>
        </p:spPr>
      </p:cxnSp>
      <p:cxnSp>
        <p:nvCxnSpPr>
          <p:cNvPr id="21" name="Google Shape;311;p106">
            <a:extLst>
              <a:ext uri="{FF2B5EF4-FFF2-40B4-BE49-F238E27FC236}">
                <a16:creationId xmlns:a16="http://schemas.microsoft.com/office/drawing/2014/main" id="{8F7CD4A5-3CA8-CF3D-093B-8B5D86F6C85B}"/>
              </a:ext>
            </a:extLst>
          </p:cNvPr>
          <p:cNvCxnSpPr>
            <a:cxnSpLocks/>
          </p:cNvCxnSpPr>
          <p:nvPr/>
        </p:nvCxnSpPr>
        <p:spPr>
          <a:xfrm>
            <a:off x="761490" y="5188677"/>
            <a:ext cx="6999997" cy="0"/>
          </a:xfrm>
          <a:prstGeom prst="straightConnector1">
            <a:avLst/>
          </a:prstGeom>
          <a:noFill/>
          <a:ln w="19050" cap="flat" cmpd="sng">
            <a:solidFill>
              <a:srgbClr val="D8D8D8"/>
            </a:solidFill>
            <a:prstDash val="solid"/>
            <a:miter lim="800000"/>
            <a:headEnd type="diamond" w="med" len="med"/>
            <a:tailEnd type="diamond" w="med" len="med"/>
          </a:ln>
        </p:spPr>
      </p:cxnSp>
      <p:sp>
        <p:nvSpPr>
          <p:cNvPr id="22" name="Google Shape;312;p106">
            <a:extLst>
              <a:ext uri="{FF2B5EF4-FFF2-40B4-BE49-F238E27FC236}">
                <a16:creationId xmlns:a16="http://schemas.microsoft.com/office/drawing/2014/main" id="{9E41C4A7-BC8F-3412-6C63-651ABAA0C24D}"/>
              </a:ext>
            </a:extLst>
          </p:cNvPr>
          <p:cNvSpPr txBox="1"/>
          <p:nvPr/>
        </p:nvSpPr>
        <p:spPr>
          <a:xfrm>
            <a:off x="6888544" y="5087226"/>
            <a:ext cx="696912" cy="246063"/>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A5A5A5"/>
              </a:buClr>
              <a:buSzPts val="1000"/>
              <a:buFont typeface="Calibri"/>
              <a:buNone/>
              <a:tabLst/>
              <a:defRPr/>
            </a:pPr>
            <a:r>
              <a:rPr kumimoji="0" lang="en-US" sz="1000" b="0" i="0" u="none" strike="noStrike" kern="1200" cap="none" spc="0" normalizeH="0" baseline="0" noProof="0" dirty="0">
                <a:ln>
                  <a:noFill/>
                </a:ln>
                <a:solidFill>
                  <a:srgbClr val="A5A5A5"/>
                </a:solidFill>
                <a:effectLst/>
                <a:uLnTx/>
                <a:uFillTx/>
                <a:latin typeface="Slate Pro" panose="02000506040000020004" pitchFamily="2" charset="0"/>
                <a:ea typeface="Avenir"/>
                <a:cs typeface="Avenir"/>
                <a:sym typeface="Slate Pro" panose="02000506040000020004" pitchFamily="2" charset="0"/>
              </a:rPr>
              <a:t>High</a:t>
            </a:r>
            <a:endParaRPr kumimoji="0" sz="900" b="0" i="0" u="none" strike="noStrike" kern="1200" cap="none" spc="0" normalizeH="0" baseline="0" noProof="0" dirty="0">
              <a:ln>
                <a:noFill/>
              </a:ln>
              <a:solidFill>
                <a:srgbClr val="A5A5A5"/>
              </a:solidFill>
              <a:effectLst/>
              <a:uLnTx/>
              <a:uFillTx/>
              <a:latin typeface="Slate Pro" panose="02000506040000020004" pitchFamily="2" charset="0"/>
              <a:ea typeface="Avenir"/>
              <a:cs typeface="Avenir"/>
              <a:sym typeface="Slate Pro" panose="02000506040000020004" pitchFamily="2" charset="0"/>
            </a:endParaRPr>
          </a:p>
        </p:txBody>
      </p:sp>
      <p:sp>
        <p:nvSpPr>
          <p:cNvPr id="23" name="Google Shape;313;p106">
            <a:extLst>
              <a:ext uri="{FF2B5EF4-FFF2-40B4-BE49-F238E27FC236}">
                <a16:creationId xmlns:a16="http://schemas.microsoft.com/office/drawing/2014/main" id="{3787B178-AAC1-7142-FCC2-23D9AA603DFB}"/>
              </a:ext>
            </a:extLst>
          </p:cNvPr>
          <p:cNvSpPr txBox="1"/>
          <p:nvPr/>
        </p:nvSpPr>
        <p:spPr>
          <a:xfrm>
            <a:off x="895393" y="5053740"/>
            <a:ext cx="696912" cy="25400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A5A5A5"/>
              </a:buClr>
              <a:buSzPts val="1000"/>
              <a:buFont typeface="Calibri"/>
              <a:buNone/>
              <a:tabLst/>
              <a:defRPr/>
            </a:pPr>
            <a:r>
              <a:rPr kumimoji="0" lang="en-US" sz="1000" b="0" i="0" u="none" strike="noStrike" kern="1200" cap="none" spc="0" normalizeH="0" baseline="0" noProof="0" dirty="0">
                <a:ln>
                  <a:noFill/>
                </a:ln>
                <a:solidFill>
                  <a:srgbClr val="A5A5A5"/>
                </a:solidFill>
                <a:effectLst/>
                <a:uLnTx/>
                <a:uFillTx/>
                <a:latin typeface="Slate Pro" panose="02000506040000020004" pitchFamily="2" charset="0"/>
                <a:ea typeface="Avenir"/>
                <a:cs typeface="Avenir"/>
                <a:sym typeface="Slate Pro" panose="02000506040000020004" pitchFamily="2" charset="0"/>
              </a:rPr>
              <a:t>Low</a:t>
            </a:r>
            <a:endParaRPr kumimoji="0" sz="900" b="0" i="0" u="none" strike="noStrike" kern="1200" cap="none" spc="0" normalizeH="0" baseline="0" noProof="0" dirty="0">
              <a:ln>
                <a:noFill/>
              </a:ln>
              <a:solidFill>
                <a:srgbClr val="A5A5A5"/>
              </a:solidFill>
              <a:effectLst/>
              <a:uLnTx/>
              <a:uFillTx/>
              <a:latin typeface="Slate Pro" panose="02000506040000020004" pitchFamily="2" charset="0"/>
              <a:ea typeface="Avenir"/>
              <a:cs typeface="Avenir"/>
              <a:sym typeface="Slate Pro" panose="02000506040000020004" pitchFamily="2" charset="0"/>
            </a:endParaRPr>
          </a:p>
        </p:txBody>
      </p:sp>
      <p:sp>
        <p:nvSpPr>
          <p:cNvPr id="24" name="Google Shape;314;p106">
            <a:extLst>
              <a:ext uri="{FF2B5EF4-FFF2-40B4-BE49-F238E27FC236}">
                <a16:creationId xmlns:a16="http://schemas.microsoft.com/office/drawing/2014/main" id="{C6890E47-31F0-0DC3-5A39-A48BCEA4C4F4}"/>
              </a:ext>
            </a:extLst>
          </p:cNvPr>
          <p:cNvSpPr txBox="1"/>
          <p:nvPr/>
        </p:nvSpPr>
        <p:spPr>
          <a:xfrm>
            <a:off x="3294025" y="5091412"/>
            <a:ext cx="1856661" cy="246063"/>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71E31"/>
              </a:buClr>
              <a:buSzPts val="1000"/>
              <a:buFont typeface="Calibri"/>
              <a:buNone/>
              <a:tabLst/>
              <a:defRPr/>
            </a:pPr>
            <a:r>
              <a:rPr kumimoji="0" lang="en-US" sz="10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 Value to </a:t>
            </a:r>
            <a:r>
              <a:rPr lang="en-US" sz="1000" b="1" dirty="0">
                <a:solidFill>
                  <a:srgbClr val="071E31"/>
                </a:solidFill>
                <a:latin typeface="Slate Pro" panose="02000506040000020004" pitchFamily="2" charset="0"/>
                <a:ea typeface="Avenir"/>
                <a:cs typeface="Avenir"/>
                <a:sym typeface="Slate Pro" panose="02000506040000020004" pitchFamily="2" charset="0"/>
              </a:rPr>
              <a:t>ACME</a:t>
            </a:r>
            <a:endParaRPr kumimoji="0" sz="9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cxnSp>
        <p:nvCxnSpPr>
          <p:cNvPr id="25" name="Google Shape;315;p106">
            <a:extLst>
              <a:ext uri="{FF2B5EF4-FFF2-40B4-BE49-F238E27FC236}">
                <a16:creationId xmlns:a16="http://schemas.microsoft.com/office/drawing/2014/main" id="{6CE0B2E8-06B4-C4FD-06B8-E3636038E824}"/>
              </a:ext>
            </a:extLst>
          </p:cNvPr>
          <p:cNvCxnSpPr/>
          <p:nvPr/>
        </p:nvCxnSpPr>
        <p:spPr>
          <a:xfrm rot="10800000" flipH="1">
            <a:off x="641144" y="1644650"/>
            <a:ext cx="6736" cy="3294063"/>
          </a:xfrm>
          <a:prstGeom prst="straightConnector1">
            <a:avLst/>
          </a:prstGeom>
          <a:noFill/>
          <a:ln w="19050" cap="flat" cmpd="sng">
            <a:solidFill>
              <a:srgbClr val="D8D8D8"/>
            </a:solidFill>
            <a:prstDash val="solid"/>
            <a:miter lim="800000"/>
            <a:headEnd type="diamond" w="med" len="med"/>
            <a:tailEnd type="diamond" w="med" len="med"/>
          </a:ln>
        </p:spPr>
      </p:cxnSp>
      <p:sp>
        <p:nvSpPr>
          <p:cNvPr id="26" name="Google Shape;316;p106">
            <a:extLst>
              <a:ext uri="{FF2B5EF4-FFF2-40B4-BE49-F238E27FC236}">
                <a16:creationId xmlns:a16="http://schemas.microsoft.com/office/drawing/2014/main" id="{DC2118F3-705B-0610-FDC5-A49A0443E157}"/>
              </a:ext>
            </a:extLst>
          </p:cNvPr>
          <p:cNvSpPr txBox="1"/>
          <p:nvPr/>
        </p:nvSpPr>
        <p:spPr>
          <a:xfrm rot="-5400000">
            <a:off x="316910" y="1963738"/>
            <a:ext cx="645687" cy="246063"/>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A5A5A5"/>
              </a:buClr>
              <a:buSzPts val="1000"/>
              <a:buFont typeface="Calibri"/>
              <a:buNone/>
              <a:tabLst/>
              <a:defRPr/>
            </a:pPr>
            <a:r>
              <a:rPr kumimoji="0" lang="en-US" sz="1000" b="0" i="0" u="none" strike="noStrike" kern="1200" cap="none" spc="0" normalizeH="0" baseline="0" noProof="0" dirty="0">
                <a:ln>
                  <a:noFill/>
                </a:ln>
                <a:solidFill>
                  <a:srgbClr val="A5A5A5"/>
                </a:solidFill>
                <a:effectLst/>
                <a:uLnTx/>
                <a:uFillTx/>
                <a:latin typeface="Slate Pro" panose="02000506040000020004" pitchFamily="2" charset="0"/>
                <a:ea typeface="Avenir"/>
                <a:cs typeface="Avenir"/>
                <a:sym typeface="Slate Pro" panose="02000506040000020004" pitchFamily="2" charset="0"/>
              </a:rPr>
              <a:t>High</a:t>
            </a:r>
            <a:endParaRPr kumimoji="0" sz="900" b="0" i="0" u="none" strike="noStrike" kern="1200" cap="none" spc="0" normalizeH="0" baseline="0" noProof="0" dirty="0">
              <a:ln>
                <a:noFill/>
              </a:ln>
              <a:solidFill>
                <a:srgbClr val="A5A5A5"/>
              </a:solidFill>
              <a:effectLst/>
              <a:uLnTx/>
              <a:uFillTx/>
              <a:latin typeface="Slate Pro" panose="02000506040000020004" pitchFamily="2" charset="0"/>
              <a:ea typeface="Avenir"/>
              <a:cs typeface="Avenir"/>
              <a:sym typeface="Slate Pro" panose="02000506040000020004" pitchFamily="2" charset="0"/>
            </a:endParaRPr>
          </a:p>
        </p:txBody>
      </p:sp>
      <p:sp>
        <p:nvSpPr>
          <p:cNvPr id="27" name="Google Shape;317;p106">
            <a:extLst>
              <a:ext uri="{FF2B5EF4-FFF2-40B4-BE49-F238E27FC236}">
                <a16:creationId xmlns:a16="http://schemas.microsoft.com/office/drawing/2014/main" id="{D8A70E0C-A07B-17B3-663B-B9A0BEE62B04}"/>
              </a:ext>
            </a:extLst>
          </p:cNvPr>
          <p:cNvSpPr txBox="1"/>
          <p:nvPr/>
        </p:nvSpPr>
        <p:spPr>
          <a:xfrm rot="-5400000">
            <a:off x="313779" y="4416425"/>
            <a:ext cx="622300" cy="24765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A5A5A5"/>
              </a:buClr>
              <a:buSzPts val="1000"/>
              <a:buFont typeface="Calibri"/>
              <a:buNone/>
              <a:tabLst/>
              <a:defRPr/>
            </a:pPr>
            <a:r>
              <a:rPr kumimoji="0" lang="en-US" sz="1000" b="0" i="0" u="none" strike="noStrike" kern="1200" cap="none" spc="0" normalizeH="0" baseline="0" noProof="0" dirty="0">
                <a:ln>
                  <a:noFill/>
                </a:ln>
                <a:solidFill>
                  <a:srgbClr val="A5A5A5"/>
                </a:solidFill>
                <a:effectLst/>
                <a:uLnTx/>
                <a:uFillTx/>
                <a:latin typeface="Slate Pro" panose="02000506040000020004" pitchFamily="2" charset="0"/>
                <a:ea typeface="Avenir"/>
                <a:cs typeface="Avenir"/>
                <a:sym typeface="Slate Pro" panose="02000506040000020004" pitchFamily="2" charset="0"/>
              </a:rPr>
              <a:t>Low</a:t>
            </a:r>
            <a:endParaRPr kumimoji="0" sz="900" b="0" i="0" u="none" strike="noStrike" kern="1200" cap="none" spc="0" normalizeH="0" baseline="0" noProof="0" dirty="0">
              <a:ln>
                <a:noFill/>
              </a:ln>
              <a:solidFill>
                <a:srgbClr val="A5A5A5"/>
              </a:solidFill>
              <a:effectLst/>
              <a:uLnTx/>
              <a:uFillTx/>
              <a:latin typeface="Slate Pro" panose="02000506040000020004" pitchFamily="2" charset="0"/>
              <a:ea typeface="Avenir"/>
              <a:cs typeface="Avenir"/>
              <a:sym typeface="Slate Pro" panose="02000506040000020004" pitchFamily="2" charset="0"/>
            </a:endParaRPr>
          </a:p>
        </p:txBody>
      </p:sp>
      <p:sp>
        <p:nvSpPr>
          <p:cNvPr id="28" name="Google Shape;318;p106">
            <a:extLst>
              <a:ext uri="{FF2B5EF4-FFF2-40B4-BE49-F238E27FC236}">
                <a16:creationId xmlns:a16="http://schemas.microsoft.com/office/drawing/2014/main" id="{319BCFBB-FB5D-5BC1-8EAC-9DB7C58A7281}"/>
              </a:ext>
            </a:extLst>
          </p:cNvPr>
          <p:cNvSpPr txBox="1"/>
          <p:nvPr/>
        </p:nvSpPr>
        <p:spPr>
          <a:xfrm rot="-5400000">
            <a:off x="-20267" y="3214899"/>
            <a:ext cx="1319048" cy="246181"/>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71E31"/>
              </a:buClr>
              <a:buSzPts val="1000"/>
              <a:buFont typeface="Calibri"/>
              <a:buNone/>
              <a:tabLst/>
              <a:defRPr/>
            </a:pPr>
            <a:r>
              <a:rPr kumimoji="0" lang="en-US" sz="10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Level of Effort</a:t>
            </a:r>
            <a:endParaRPr kumimoji="0" sz="9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cxnSp>
        <p:nvCxnSpPr>
          <p:cNvPr id="30" name="Google Shape;319;p106">
            <a:extLst>
              <a:ext uri="{FF2B5EF4-FFF2-40B4-BE49-F238E27FC236}">
                <a16:creationId xmlns:a16="http://schemas.microsoft.com/office/drawing/2014/main" id="{432F4563-FC6B-6A96-875C-47B277B9CACA}"/>
              </a:ext>
            </a:extLst>
          </p:cNvPr>
          <p:cNvCxnSpPr/>
          <p:nvPr/>
        </p:nvCxnSpPr>
        <p:spPr>
          <a:xfrm>
            <a:off x="8277656" y="1903370"/>
            <a:ext cx="3452812" cy="0"/>
          </a:xfrm>
          <a:prstGeom prst="straightConnector1">
            <a:avLst/>
          </a:prstGeom>
          <a:noFill/>
          <a:ln w="25400" cap="flat" cmpd="sng">
            <a:solidFill>
              <a:schemeClr val="accent1"/>
            </a:solidFill>
            <a:prstDash val="solid"/>
            <a:miter lim="800000"/>
            <a:headEnd type="none" w="sm" len="sm"/>
            <a:tailEnd type="none" w="sm" len="sm"/>
          </a:ln>
        </p:spPr>
      </p:cxnSp>
      <p:sp>
        <p:nvSpPr>
          <p:cNvPr id="31" name="Google Shape;320;p106">
            <a:extLst>
              <a:ext uri="{FF2B5EF4-FFF2-40B4-BE49-F238E27FC236}">
                <a16:creationId xmlns:a16="http://schemas.microsoft.com/office/drawing/2014/main" id="{22658AA1-3BE2-D231-AF86-610211AE877F}"/>
              </a:ext>
            </a:extLst>
          </p:cNvPr>
          <p:cNvSpPr txBox="1"/>
          <p:nvPr/>
        </p:nvSpPr>
        <p:spPr>
          <a:xfrm>
            <a:off x="8297498" y="1250631"/>
            <a:ext cx="3637327" cy="523180"/>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71E31"/>
              </a:buClr>
              <a:buSzPts val="1400"/>
              <a:buFont typeface="Calibri"/>
              <a:buNone/>
              <a:tabLst/>
              <a:defRPr/>
            </a:pPr>
            <a:r>
              <a:rPr kumimoji="0" lang="en-US" sz="14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Group workstreams into categories based on their potential impact and difficulty/risk</a:t>
            </a:r>
            <a:endParaRPr kumimoji="0" sz="1400" b="1"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33" name="Google Shape;325;p106">
            <a:extLst>
              <a:ext uri="{FF2B5EF4-FFF2-40B4-BE49-F238E27FC236}">
                <a16:creationId xmlns:a16="http://schemas.microsoft.com/office/drawing/2014/main" id="{C16C33F3-8738-AE99-48F6-1EF388E5F756}"/>
              </a:ext>
            </a:extLst>
          </p:cNvPr>
          <p:cNvSpPr/>
          <p:nvPr/>
        </p:nvSpPr>
        <p:spPr>
          <a:xfrm>
            <a:off x="5620569" y="4552010"/>
            <a:ext cx="182880" cy="182880"/>
          </a:xfrm>
          <a:prstGeom prst="flowChartConnector">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35" name="Google Shape;327;p106">
            <a:extLst>
              <a:ext uri="{FF2B5EF4-FFF2-40B4-BE49-F238E27FC236}">
                <a16:creationId xmlns:a16="http://schemas.microsoft.com/office/drawing/2014/main" id="{9D1CB249-2D41-4044-738D-761D30206C12}"/>
              </a:ext>
            </a:extLst>
          </p:cNvPr>
          <p:cNvSpPr/>
          <p:nvPr/>
        </p:nvSpPr>
        <p:spPr>
          <a:xfrm>
            <a:off x="4685269" y="2363550"/>
            <a:ext cx="182880" cy="182880"/>
          </a:xfrm>
          <a:prstGeom prst="flowChartConnector">
            <a:avLst/>
          </a:prstGeom>
          <a:solidFill>
            <a:srgbClr val="FFC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36" name="Google Shape;328;p106">
            <a:extLst>
              <a:ext uri="{FF2B5EF4-FFF2-40B4-BE49-F238E27FC236}">
                <a16:creationId xmlns:a16="http://schemas.microsoft.com/office/drawing/2014/main" id="{CFDD43D9-5723-4D7D-F10D-65A1266EDDFF}"/>
              </a:ext>
            </a:extLst>
          </p:cNvPr>
          <p:cNvSpPr/>
          <p:nvPr/>
        </p:nvSpPr>
        <p:spPr>
          <a:xfrm>
            <a:off x="3392243" y="1879807"/>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42" name="Google Shape;298;p106">
            <a:extLst>
              <a:ext uri="{FF2B5EF4-FFF2-40B4-BE49-F238E27FC236}">
                <a16:creationId xmlns:a16="http://schemas.microsoft.com/office/drawing/2014/main" id="{6EACA6AB-53C2-E487-6B03-BD601BBFDF42}"/>
              </a:ext>
            </a:extLst>
          </p:cNvPr>
          <p:cNvSpPr/>
          <p:nvPr/>
        </p:nvSpPr>
        <p:spPr>
          <a:xfrm>
            <a:off x="6412210" y="1669305"/>
            <a:ext cx="1353493" cy="189242"/>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Front-Line Manager Optimization</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43" name="Google Shape;327;p106">
            <a:extLst>
              <a:ext uri="{FF2B5EF4-FFF2-40B4-BE49-F238E27FC236}">
                <a16:creationId xmlns:a16="http://schemas.microsoft.com/office/drawing/2014/main" id="{D48F4034-55C8-DB6E-2B65-95693688D6F6}"/>
              </a:ext>
            </a:extLst>
          </p:cNvPr>
          <p:cNvSpPr/>
          <p:nvPr/>
        </p:nvSpPr>
        <p:spPr>
          <a:xfrm>
            <a:off x="6194014" y="1683066"/>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50" name="Google Shape;298;p106">
            <a:extLst>
              <a:ext uri="{FF2B5EF4-FFF2-40B4-BE49-F238E27FC236}">
                <a16:creationId xmlns:a16="http://schemas.microsoft.com/office/drawing/2014/main" id="{675C57F8-8834-6DA7-9828-EEB6209CB8E1}"/>
              </a:ext>
            </a:extLst>
          </p:cNvPr>
          <p:cNvSpPr/>
          <p:nvPr/>
        </p:nvSpPr>
        <p:spPr>
          <a:xfrm>
            <a:off x="6294027" y="2767574"/>
            <a:ext cx="1595331" cy="189242"/>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Lead Scoring and Process Optimization</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51" name="Google Shape;327;p106">
            <a:extLst>
              <a:ext uri="{FF2B5EF4-FFF2-40B4-BE49-F238E27FC236}">
                <a16:creationId xmlns:a16="http://schemas.microsoft.com/office/drawing/2014/main" id="{0AA9E19B-B207-96C1-D798-C7C25609AE6E}"/>
              </a:ext>
            </a:extLst>
          </p:cNvPr>
          <p:cNvSpPr/>
          <p:nvPr/>
        </p:nvSpPr>
        <p:spPr>
          <a:xfrm>
            <a:off x="6070056" y="2731713"/>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56" name="Google Shape;294;p106">
            <a:extLst>
              <a:ext uri="{FF2B5EF4-FFF2-40B4-BE49-F238E27FC236}">
                <a16:creationId xmlns:a16="http://schemas.microsoft.com/office/drawing/2014/main" id="{D78967A7-421D-3125-6665-B8AFDF1CEC83}"/>
              </a:ext>
            </a:extLst>
          </p:cNvPr>
          <p:cNvSpPr/>
          <p:nvPr/>
        </p:nvSpPr>
        <p:spPr>
          <a:xfrm>
            <a:off x="5297808" y="4286127"/>
            <a:ext cx="2144911" cy="182880"/>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Quota/Comp Optimization</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57" name="Google Shape;321;p106">
            <a:extLst>
              <a:ext uri="{FF2B5EF4-FFF2-40B4-BE49-F238E27FC236}">
                <a16:creationId xmlns:a16="http://schemas.microsoft.com/office/drawing/2014/main" id="{F33B528B-0AE0-AF9D-245F-34AB8FBF39B5}"/>
              </a:ext>
            </a:extLst>
          </p:cNvPr>
          <p:cNvSpPr/>
          <p:nvPr/>
        </p:nvSpPr>
        <p:spPr>
          <a:xfrm>
            <a:off x="5061775" y="4252710"/>
            <a:ext cx="182880" cy="182880"/>
          </a:xfrm>
          <a:prstGeom prst="flowChartConnector">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59" name="Google Shape;298;p106">
            <a:extLst>
              <a:ext uri="{FF2B5EF4-FFF2-40B4-BE49-F238E27FC236}">
                <a16:creationId xmlns:a16="http://schemas.microsoft.com/office/drawing/2014/main" id="{03ED8D0C-CAB6-A9AC-D3F3-D5E39EB8B610}"/>
              </a:ext>
            </a:extLst>
          </p:cNvPr>
          <p:cNvSpPr/>
          <p:nvPr/>
        </p:nvSpPr>
        <p:spPr>
          <a:xfrm>
            <a:off x="6217827" y="3823768"/>
            <a:ext cx="1595331" cy="189242"/>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Organizational Structure</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60" name="Google Shape;327;p106">
            <a:extLst>
              <a:ext uri="{FF2B5EF4-FFF2-40B4-BE49-F238E27FC236}">
                <a16:creationId xmlns:a16="http://schemas.microsoft.com/office/drawing/2014/main" id="{C5F81125-45BF-EDB2-200A-0F6A885B16CF}"/>
              </a:ext>
            </a:extLst>
          </p:cNvPr>
          <p:cNvSpPr/>
          <p:nvPr/>
        </p:nvSpPr>
        <p:spPr>
          <a:xfrm>
            <a:off x="5993856" y="3787907"/>
            <a:ext cx="182880" cy="182880"/>
          </a:xfrm>
          <a:prstGeom prst="flowChartConnector">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63" name="Google Shape;298;p106">
            <a:extLst>
              <a:ext uri="{FF2B5EF4-FFF2-40B4-BE49-F238E27FC236}">
                <a16:creationId xmlns:a16="http://schemas.microsoft.com/office/drawing/2014/main" id="{84F80DAD-BBBA-9251-DE6D-B3C8F72DE544}"/>
              </a:ext>
            </a:extLst>
          </p:cNvPr>
          <p:cNvSpPr/>
          <p:nvPr/>
        </p:nvSpPr>
        <p:spPr>
          <a:xfrm>
            <a:off x="6375263" y="4056751"/>
            <a:ext cx="1595331" cy="189242"/>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Territory Optimization</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768" name="Google Shape;327;p106">
            <a:extLst>
              <a:ext uri="{FF2B5EF4-FFF2-40B4-BE49-F238E27FC236}">
                <a16:creationId xmlns:a16="http://schemas.microsoft.com/office/drawing/2014/main" id="{55461B62-2029-3451-3167-C61868434BCC}"/>
              </a:ext>
            </a:extLst>
          </p:cNvPr>
          <p:cNvSpPr/>
          <p:nvPr/>
        </p:nvSpPr>
        <p:spPr>
          <a:xfrm>
            <a:off x="6151292" y="4030415"/>
            <a:ext cx="182880" cy="182880"/>
          </a:xfrm>
          <a:prstGeom prst="flowChartConnector">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769" name="Google Shape;298;p106">
            <a:extLst>
              <a:ext uri="{FF2B5EF4-FFF2-40B4-BE49-F238E27FC236}">
                <a16:creationId xmlns:a16="http://schemas.microsoft.com/office/drawing/2014/main" id="{2B5C1E26-CEA7-37B9-93F2-CAE58CE4B194}"/>
              </a:ext>
            </a:extLst>
          </p:cNvPr>
          <p:cNvSpPr/>
          <p:nvPr/>
        </p:nvSpPr>
        <p:spPr>
          <a:xfrm>
            <a:off x="1590904" y="4120395"/>
            <a:ext cx="2131759" cy="214301"/>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Seller Onboarding Program</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770" name="Google Shape;327;p106">
            <a:extLst>
              <a:ext uri="{FF2B5EF4-FFF2-40B4-BE49-F238E27FC236}">
                <a16:creationId xmlns:a16="http://schemas.microsoft.com/office/drawing/2014/main" id="{8D5C9694-7222-5227-6D55-2D3764C4D728}"/>
              </a:ext>
            </a:extLst>
          </p:cNvPr>
          <p:cNvSpPr/>
          <p:nvPr/>
        </p:nvSpPr>
        <p:spPr>
          <a:xfrm>
            <a:off x="1366933" y="4094060"/>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780" name="Google Shape;298;p106">
            <a:extLst>
              <a:ext uri="{FF2B5EF4-FFF2-40B4-BE49-F238E27FC236}">
                <a16:creationId xmlns:a16="http://schemas.microsoft.com/office/drawing/2014/main" id="{F31EC5E6-B751-D1D2-76E3-0DF89438333A}"/>
              </a:ext>
            </a:extLst>
          </p:cNvPr>
          <p:cNvSpPr/>
          <p:nvPr/>
        </p:nvSpPr>
        <p:spPr>
          <a:xfrm>
            <a:off x="4348390" y="1793684"/>
            <a:ext cx="1353493" cy="189242"/>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Coaching Playbook and Program</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781" name="Google Shape;327;p106">
            <a:extLst>
              <a:ext uri="{FF2B5EF4-FFF2-40B4-BE49-F238E27FC236}">
                <a16:creationId xmlns:a16="http://schemas.microsoft.com/office/drawing/2014/main" id="{875FF22C-88AD-5A34-D3CA-2416B919AA2D}"/>
              </a:ext>
            </a:extLst>
          </p:cNvPr>
          <p:cNvSpPr/>
          <p:nvPr/>
        </p:nvSpPr>
        <p:spPr>
          <a:xfrm>
            <a:off x="4130194" y="1767029"/>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782" name="Google Shape;298;p106">
            <a:extLst>
              <a:ext uri="{FF2B5EF4-FFF2-40B4-BE49-F238E27FC236}">
                <a16:creationId xmlns:a16="http://schemas.microsoft.com/office/drawing/2014/main" id="{4280D05D-93F0-F555-3FD5-1411049FE9B4}"/>
              </a:ext>
            </a:extLst>
          </p:cNvPr>
          <p:cNvSpPr/>
          <p:nvPr/>
        </p:nvSpPr>
        <p:spPr>
          <a:xfrm>
            <a:off x="6053910" y="2489997"/>
            <a:ext cx="1725096" cy="189242"/>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Partner Strategy &amp; Seg</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783" name="Google Shape;327;p106">
            <a:extLst>
              <a:ext uri="{FF2B5EF4-FFF2-40B4-BE49-F238E27FC236}">
                <a16:creationId xmlns:a16="http://schemas.microsoft.com/office/drawing/2014/main" id="{07EE97DB-14D3-2AEF-0EDB-E3330D6F83D0}"/>
              </a:ext>
            </a:extLst>
          </p:cNvPr>
          <p:cNvSpPr/>
          <p:nvPr/>
        </p:nvSpPr>
        <p:spPr>
          <a:xfrm>
            <a:off x="5835714" y="2463342"/>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784" name="Google Shape;299;p106">
            <a:extLst>
              <a:ext uri="{FF2B5EF4-FFF2-40B4-BE49-F238E27FC236}">
                <a16:creationId xmlns:a16="http://schemas.microsoft.com/office/drawing/2014/main" id="{A056CA31-5BC5-CEF2-7E58-232BFEF2503B}"/>
              </a:ext>
            </a:extLst>
          </p:cNvPr>
          <p:cNvSpPr/>
          <p:nvPr/>
        </p:nvSpPr>
        <p:spPr>
          <a:xfrm>
            <a:off x="5221713" y="2175632"/>
            <a:ext cx="1938219" cy="188729"/>
          </a:xfrm>
          <a:prstGeom prst="rect">
            <a:avLst/>
          </a:prstGeom>
          <a:noFill/>
          <a:ln>
            <a:noFill/>
          </a:ln>
        </p:spPr>
        <p:txBody>
          <a:bodyPr spcFirstLastPara="1" wrap="square" lIns="22225" tIns="0" rIns="22225" bIns="0" anchor="t" anchorCtr="0">
            <a:noAutofit/>
          </a:bodyPr>
          <a:lstStyle/>
          <a:p>
            <a:pPr marL="0" marR="0" lvl="0" indent="0" algn="ctr"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Customer Success Evolution</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785" name="Google Shape;328;p106">
            <a:extLst>
              <a:ext uri="{FF2B5EF4-FFF2-40B4-BE49-F238E27FC236}">
                <a16:creationId xmlns:a16="http://schemas.microsoft.com/office/drawing/2014/main" id="{342CA345-514D-89E5-2AF3-9B5A2D7FF495}"/>
              </a:ext>
            </a:extLst>
          </p:cNvPr>
          <p:cNvSpPr/>
          <p:nvPr/>
        </p:nvSpPr>
        <p:spPr>
          <a:xfrm>
            <a:off x="7126711" y="2164471"/>
            <a:ext cx="182880" cy="182880"/>
          </a:xfrm>
          <a:prstGeom prst="flowChartConnector">
            <a:avLst/>
          </a:prstGeom>
          <a:solidFill>
            <a:srgbClr val="2391C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790" name="Google Shape;299;p106">
            <a:extLst>
              <a:ext uri="{FF2B5EF4-FFF2-40B4-BE49-F238E27FC236}">
                <a16:creationId xmlns:a16="http://schemas.microsoft.com/office/drawing/2014/main" id="{87CCA64E-76F8-7129-C89F-11B77EDCF2EA}"/>
              </a:ext>
            </a:extLst>
          </p:cNvPr>
          <p:cNvSpPr/>
          <p:nvPr/>
        </p:nvSpPr>
        <p:spPr>
          <a:xfrm>
            <a:off x="3011294" y="2703234"/>
            <a:ext cx="1897047" cy="193103"/>
          </a:xfrm>
          <a:prstGeom prst="rect">
            <a:avLst/>
          </a:prstGeom>
          <a:noFill/>
          <a:ln>
            <a:noFill/>
          </a:ln>
        </p:spPr>
        <p:txBody>
          <a:bodyPr spcFirstLastPara="1" wrap="square" lIns="22225" tIns="0" rIns="22225" bIns="0" anchor="t" anchorCtr="0">
            <a:noAutofit/>
          </a:bodyPr>
          <a:lstStyle/>
          <a:p>
            <a:pPr marL="0" marR="0" lvl="0" indent="0" algn="ctr"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Marketplace Partner Design</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791" name="Google Shape;328;p106">
            <a:extLst>
              <a:ext uri="{FF2B5EF4-FFF2-40B4-BE49-F238E27FC236}">
                <a16:creationId xmlns:a16="http://schemas.microsoft.com/office/drawing/2014/main" id="{F886380D-8F24-50BF-CE45-4269F3BE309D}"/>
              </a:ext>
            </a:extLst>
          </p:cNvPr>
          <p:cNvSpPr/>
          <p:nvPr/>
        </p:nvSpPr>
        <p:spPr>
          <a:xfrm>
            <a:off x="4895470" y="2693366"/>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792" name="Google Shape;299;p106">
            <a:extLst>
              <a:ext uri="{FF2B5EF4-FFF2-40B4-BE49-F238E27FC236}">
                <a16:creationId xmlns:a16="http://schemas.microsoft.com/office/drawing/2014/main" id="{DCCD8E44-471E-C4EE-880C-7E746377A094}"/>
              </a:ext>
            </a:extLst>
          </p:cNvPr>
          <p:cNvSpPr/>
          <p:nvPr/>
        </p:nvSpPr>
        <p:spPr>
          <a:xfrm>
            <a:off x="3449444" y="3840105"/>
            <a:ext cx="1238357" cy="228124"/>
          </a:xfrm>
          <a:prstGeom prst="rect">
            <a:avLst/>
          </a:prstGeom>
          <a:noFill/>
          <a:ln>
            <a:noFill/>
          </a:ln>
        </p:spPr>
        <p:txBody>
          <a:bodyPr spcFirstLastPara="1" wrap="square" lIns="22225" tIns="0" rIns="22225" bIns="0" anchor="t" anchorCtr="0">
            <a:noAutofit/>
          </a:bodyPr>
          <a:lstStyle/>
          <a:p>
            <a:pPr marL="0" marR="0" lvl="0" indent="0" algn="ctr"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Pricing/Packaging Assessment</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793" name="Google Shape;328;p106">
            <a:extLst>
              <a:ext uri="{FF2B5EF4-FFF2-40B4-BE49-F238E27FC236}">
                <a16:creationId xmlns:a16="http://schemas.microsoft.com/office/drawing/2014/main" id="{5E07E5A7-8FCB-129A-E293-A4A22C35A7BC}"/>
              </a:ext>
            </a:extLst>
          </p:cNvPr>
          <p:cNvSpPr/>
          <p:nvPr/>
        </p:nvSpPr>
        <p:spPr>
          <a:xfrm>
            <a:off x="4674788" y="3828944"/>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795" name="Google Shape;298;p106">
            <a:extLst>
              <a:ext uri="{FF2B5EF4-FFF2-40B4-BE49-F238E27FC236}">
                <a16:creationId xmlns:a16="http://schemas.microsoft.com/office/drawing/2014/main" id="{C25FA154-E260-72C4-C9B3-5272DF0345F5}"/>
              </a:ext>
            </a:extLst>
          </p:cNvPr>
          <p:cNvSpPr/>
          <p:nvPr/>
        </p:nvSpPr>
        <p:spPr>
          <a:xfrm>
            <a:off x="5518454" y="3492841"/>
            <a:ext cx="1595331" cy="189242"/>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Renewals Excellence</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796" name="Google Shape;327;p106">
            <a:extLst>
              <a:ext uri="{FF2B5EF4-FFF2-40B4-BE49-F238E27FC236}">
                <a16:creationId xmlns:a16="http://schemas.microsoft.com/office/drawing/2014/main" id="{DEB85315-106A-FC27-F523-6F2A9A23FE87}"/>
              </a:ext>
            </a:extLst>
          </p:cNvPr>
          <p:cNvSpPr/>
          <p:nvPr/>
        </p:nvSpPr>
        <p:spPr>
          <a:xfrm>
            <a:off x="6851759" y="3468630"/>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797" name="Google Shape;327;p106">
            <a:extLst>
              <a:ext uri="{FF2B5EF4-FFF2-40B4-BE49-F238E27FC236}">
                <a16:creationId xmlns:a16="http://schemas.microsoft.com/office/drawing/2014/main" id="{AF8E2A19-4F0B-6BAE-34B3-E4504491C7F4}"/>
              </a:ext>
            </a:extLst>
          </p:cNvPr>
          <p:cNvSpPr/>
          <p:nvPr/>
        </p:nvSpPr>
        <p:spPr>
          <a:xfrm>
            <a:off x="4447680" y="6025619"/>
            <a:ext cx="182880" cy="182880"/>
          </a:xfrm>
          <a:prstGeom prst="flowChartConnector">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798" name="TextBox 797">
            <a:extLst>
              <a:ext uri="{FF2B5EF4-FFF2-40B4-BE49-F238E27FC236}">
                <a16:creationId xmlns:a16="http://schemas.microsoft.com/office/drawing/2014/main" id="{ECC525E9-1E9D-C4CF-B91B-4A7152546D23}"/>
              </a:ext>
            </a:extLst>
          </p:cNvPr>
          <p:cNvSpPr txBox="1"/>
          <p:nvPr/>
        </p:nvSpPr>
        <p:spPr>
          <a:xfrm>
            <a:off x="4630560" y="5993948"/>
            <a:ext cx="160669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In Progress</a:t>
            </a:r>
          </a:p>
        </p:txBody>
      </p:sp>
      <p:sp>
        <p:nvSpPr>
          <p:cNvPr id="799" name="Google Shape;327;p106">
            <a:extLst>
              <a:ext uri="{FF2B5EF4-FFF2-40B4-BE49-F238E27FC236}">
                <a16:creationId xmlns:a16="http://schemas.microsoft.com/office/drawing/2014/main" id="{58ECC3FD-6626-6F9A-B5BC-CFD0AA3481C3}"/>
              </a:ext>
            </a:extLst>
          </p:cNvPr>
          <p:cNvSpPr/>
          <p:nvPr/>
        </p:nvSpPr>
        <p:spPr>
          <a:xfrm>
            <a:off x="6229330" y="6024615"/>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800" name="TextBox 799">
            <a:extLst>
              <a:ext uri="{FF2B5EF4-FFF2-40B4-BE49-F238E27FC236}">
                <a16:creationId xmlns:a16="http://schemas.microsoft.com/office/drawing/2014/main" id="{37C28547-7801-6702-0A92-DD6DBBE4B147}"/>
              </a:ext>
            </a:extLst>
          </p:cNvPr>
          <p:cNvSpPr txBox="1"/>
          <p:nvPr/>
        </p:nvSpPr>
        <p:spPr>
          <a:xfrm>
            <a:off x="6412210" y="5992944"/>
            <a:ext cx="14565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Future Activity Required</a:t>
            </a:r>
          </a:p>
        </p:txBody>
      </p:sp>
      <p:sp>
        <p:nvSpPr>
          <p:cNvPr id="10" name="Google Shape;298;p106">
            <a:extLst>
              <a:ext uri="{FF2B5EF4-FFF2-40B4-BE49-F238E27FC236}">
                <a16:creationId xmlns:a16="http://schemas.microsoft.com/office/drawing/2014/main" id="{54213B7C-2F03-036D-A9C0-550D43275FA6}"/>
              </a:ext>
            </a:extLst>
          </p:cNvPr>
          <p:cNvSpPr/>
          <p:nvPr/>
        </p:nvSpPr>
        <p:spPr>
          <a:xfrm>
            <a:off x="2293385" y="4617750"/>
            <a:ext cx="2131759" cy="214301"/>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Customer Advocacy</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29" name="Google Shape;327;p106">
            <a:extLst>
              <a:ext uri="{FF2B5EF4-FFF2-40B4-BE49-F238E27FC236}">
                <a16:creationId xmlns:a16="http://schemas.microsoft.com/office/drawing/2014/main" id="{C42F3977-5E5C-C2CC-09A2-F9CD116E8A1F}"/>
              </a:ext>
            </a:extLst>
          </p:cNvPr>
          <p:cNvSpPr/>
          <p:nvPr/>
        </p:nvSpPr>
        <p:spPr>
          <a:xfrm>
            <a:off x="2069414" y="4591415"/>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
        <p:nvSpPr>
          <p:cNvPr id="32" name="Google Shape;298;p106">
            <a:extLst>
              <a:ext uri="{FF2B5EF4-FFF2-40B4-BE49-F238E27FC236}">
                <a16:creationId xmlns:a16="http://schemas.microsoft.com/office/drawing/2014/main" id="{BD7B6C95-605A-31CC-AE00-C87CEE171933}"/>
              </a:ext>
            </a:extLst>
          </p:cNvPr>
          <p:cNvSpPr/>
          <p:nvPr/>
        </p:nvSpPr>
        <p:spPr>
          <a:xfrm>
            <a:off x="4253208" y="3130792"/>
            <a:ext cx="1768967" cy="147019"/>
          </a:xfrm>
          <a:prstGeom prst="rect">
            <a:avLst/>
          </a:prstGeom>
          <a:noFill/>
          <a:ln>
            <a:noFill/>
          </a:ln>
        </p:spPr>
        <p:txBody>
          <a:bodyPr spcFirstLastPara="1" wrap="square" lIns="22225" tIns="0" rIns="22225" bIns="0" anchor="t" anchorCtr="0">
            <a:noAutofit/>
          </a:bodyPr>
          <a:lstStyle/>
          <a:p>
            <a:pPr marL="0" marR="0" lvl="0" indent="0" algn="l" defTabSz="914400" rtl="0" eaLnBrk="1" fontAlgn="auto" latinLnBrk="0" hangingPunct="1">
              <a:lnSpc>
                <a:spcPct val="90000"/>
              </a:lnSpc>
              <a:spcBef>
                <a:spcPts val="0"/>
              </a:spcBef>
              <a:spcAft>
                <a:spcPts val="0"/>
              </a:spcAft>
              <a:buClr>
                <a:srgbClr val="071E31"/>
              </a:buClr>
              <a:buSzPts val="1200"/>
              <a:buFont typeface="Calibri"/>
              <a:buNone/>
              <a:tabLst/>
              <a:defRPr/>
            </a:pPr>
            <a:r>
              <a:rPr kumimoji="0" lang="en-US"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rPr>
              <a:t>Sales Process Optimization</a:t>
            </a:r>
            <a:endParaRPr kumimoji="0" sz="1050" b="0" i="0" u="none" strike="noStrike" kern="1200" cap="none" spc="0" normalizeH="0" baseline="0" noProof="0" dirty="0">
              <a:ln>
                <a:noFill/>
              </a:ln>
              <a:solidFill>
                <a:srgbClr val="071E31"/>
              </a:solidFill>
              <a:effectLst/>
              <a:uLnTx/>
              <a:uFillTx/>
              <a:latin typeface="Slate Pro" panose="02000506040000020004" pitchFamily="2" charset="0"/>
              <a:ea typeface="Avenir"/>
              <a:cs typeface="Avenir"/>
              <a:sym typeface="Slate Pro" panose="02000506040000020004" pitchFamily="2" charset="0"/>
            </a:endParaRPr>
          </a:p>
        </p:txBody>
      </p:sp>
      <p:sp>
        <p:nvSpPr>
          <p:cNvPr id="34" name="Google Shape;327;p106">
            <a:extLst>
              <a:ext uri="{FF2B5EF4-FFF2-40B4-BE49-F238E27FC236}">
                <a16:creationId xmlns:a16="http://schemas.microsoft.com/office/drawing/2014/main" id="{279D5603-68A5-E43B-9017-F7655D71384F}"/>
              </a:ext>
            </a:extLst>
          </p:cNvPr>
          <p:cNvSpPr/>
          <p:nvPr/>
        </p:nvSpPr>
        <p:spPr>
          <a:xfrm>
            <a:off x="4029237" y="3094931"/>
            <a:ext cx="182880" cy="182880"/>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Slate Pro" panose="02000506040000020004" pitchFamily="2" charset="0"/>
              <a:ea typeface="Avenir"/>
              <a:cs typeface="Avenir"/>
              <a:sym typeface="Slate Pro" panose="02000506040000020004" pitchFamily="2" charset="0"/>
            </a:endParaRPr>
          </a:p>
        </p:txBody>
      </p:sp>
    </p:spTree>
    <p:extLst>
      <p:ext uri="{BB962C8B-B14F-4D97-AF65-F5344CB8AC3E}">
        <p14:creationId xmlns:p14="http://schemas.microsoft.com/office/powerpoint/2010/main" val="391528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78240E0-5BA6-09B1-7BDD-166C812ACD99}"/>
              </a:ext>
            </a:extLst>
          </p:cNvPr>
          <p:cNvGraphicFramePr>
            <a:graphicFrameLocks noChangeAspect="1"/>
          </p:cNvGraphicFramePr>
          <p:nvPr>
            <p:custDataLst>
              <p:tags r:id="rId1"/>
            </p:custDataLst>
            <p:extLst>
              <p:ext uri="{D42A27DB-BD31-4B8C-83A1-F6EECF244321}">
                <p14:modId xmlns:p14="http://schemas.microsoft.com/office/powerpoint/2010/main" val="3968072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2" name="Object 11" hidden="1">
                        <a:extLst>
                          <a:ext uri="{FF2B5EF4-FFF2-40B4-BE49-F238E27FC236}">
                            <a16:creationId xmlns:a16="http://schemas.microsoft.com/office/drawing/2014/main" id="{778240E0-5BA6-09B1-7BDD-166C812ACD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ABFB09-D95B-7BF3-247E-E69F8865AE92}"/>
              </a:ext>
            </a:extLst>
          </p:cNvPr>
          <p:cNvSpPr>
            <a:spLocks noGrp="1"/>
          </p:cNvSpPr>
          <p:nvPr>
            <p:ph type="title"/>
          </p:nvPr>
        </p:nvSpPr>
        <p:spPr/>
        <p:txBody>
          <a:bodyPr vert="horz">
            <a:normAutofit/>
          </a:bodyPr>
          <a:lstStyle/>
          <a:p>
            <a:r>
              <a:rPr lang="en-US" dirty="0">
                <a:solidFill>
                  <a:schemeClr val="tx1">
                    <a:lumMod val="50000"/>
                  </a:schemeClr>
                </a:solidFill>
              </a:rPr>
              <a:t>SBI’s </a:t>
            </a:r>
            <a:r>
              <a:rPr lang="en-US" sz="2400" dirty="0">
                <a:solidFill>
                  <a:schemeClr val="tx1">
                    <a:lumMod val="50000"/>
                  </a:schemeClr>
                </a:solidFill>
              </a:rPr>
              <a:t>Revenue Growth Plan outlines a structured approach for ACME to achieve its revenue objectives across multiple planning horizons</a:t>
            </a:r>
            <a:endParaRPr lang="en-US" dirty="0"/>
          </a:p>
        </p:txBody>
      </p:sp>
      <p:graphicFrame>
        <p:nvGraphicFramePr>
          <p:cNvPr id="7" name="Diagram 17">
            <a:extLst>
              <a:ext uri="{FF2B5EF4-FFF2-40B4-BE49-F238E27FC236}">
                <a16:creationId xmlns:a16="http://schemas.microsoft.com/office/drawing/2014/main" id="{5E3E4DED-F42F-B532-0CD7-DCC28BBA31A1}"/>
              </a:ext>
            </a:extLst>
          </p:cNvPr>
          <p:cNvGraphicFramePr/>
          <p:nvPr>
            <p:extLst>
              <p:ext uri="{D42A27DB-BD31-4B8C-83A1-F6EECF244321}">
                <p14:modId xmlns:p14="http://schemas.microsoft.com/office/powerpoint/2010/main" val="1408845024"/>
              </p:ext>
            </p:extLst>
          </p:nvPr>
        </p:nvGraphicFramePr>
        <p:xfrm>
          <a:off x="609600" y="1647190"/>
          <a:ext cx="10972800" cy="27922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Arrow: Pentagon 7">
            <a:extLst>
              <a:ext uri="{FF2B5EF4-FFF2-40B4-BE49-F238E27FC236}">
                <a16:creationId xmlns:a16="http://schemas.microsoft.com/office/drawing/2014/main" id="{BF1F190F-6476-2B32-9C66-9E6E40E89CCE}"/>
              </a:ext>
            </a:extLst>
          </p:cNvPr>
          <p:cNvSpPr/>
          <p:nvPr/>
        </p:nvSpPr>
        <p:spPr>
          <a:xfrm>
            <a:off x="636886" y="1286687"/>
            <a:ext cx="10935003" cy="369334"/>
          </a:xfrm>
          <a:prstGeom prst="homePlate">
            <a:avLst>
              <a:gd name="adj" fmla="val 0"/>
            </a:avLst>
          </a:prstGeom>
          <a:solidFill>
            <a:schemeClr val="bg2">
              <a:lumMod val="90000"/>
            </a:schemeClr>
          </a:solidFill>
          <a:ln w="12700" cap="flat" cmpd="sng" algn="ctr">
            <a:noFill/>
            <a:prstDash val="solid"/>
            <a:miter lim="800000"/>
          </a:ln>
          <a:effectLst/>
        </p:spPr>
        <p:txBody>
          <a:bodyPr rtlCol="0" anchor="ctr"/>
          <a:lstStyle/>
          <a:p>
            <a:pPr algn="ctr"/>
            <a:r>
              <a:rPr lang="en-US" b="1" i="1" dirty="0">
                <a:solidFill>
                  <a:schemeClr val="bg2">
                    <a:lumMod val="10000"/>
                  </a:schemeClr>
                </a:solidFill>
                <a:latin typeface="Slate Pro" panose="02000506040000020004" pitchFamily="2" charset="0"/>
                <a:sym typeface="Slate Pro" panose="02000506040000020004" pitchFamily="2" charset="0"/>
              </a:rPr>
              <a:t>Revenue Growth Plan (RGP)</a:t>
            </a:r>
          </a:p>
        </p:txBody>
      </p:sp>
      <p:sp>
        <p:nvSpPr>
          <p:cNvPr id="3" name="Google Shape;2042;p62">
            <a:extLst>
              <a:ext uri="{FF2B5EF4-FFF2-40B4-BE49-F238E27FC236}">
                <a16:creationId xmlns:a16="http://schemas.microsoft.com/office/drawing/2014/main" id="{379F4B4A-61A3-644F-F9A4-4413A58629E8}"/>
              </a:ext>
            </a:extLst>
          </p:cNvPr>
          <p:cNvSpPr/>
          <p:nvPr/>
        </p:nvSpPr>
        <p:spPr>
          <a:xfrm>
            <a:off x="8126576" y="4580717"/>
            <a:ext cx="3249635" cy="1661993"/>
          </a:xfrm>
          <a:prstGeom prst="rect">
            <a:avLst/>
          </a:prstGeom>
          <a:noFill/>
          <a:ln>
            <a:noFill/>
          </a:ln>
        </p:spPr>
        <p:txBody>
          <a:bodyPr spcFirstLastPara="1" wrap="square" lIns="0" tIns="0" rIns="0" bIns="0" anchor="t" anchorCtr="0">
            <a:spAutoFit/>
          </a:bodyPr>
          <a:lstStyle/>
          <a:p>
            <a:pPr>
              <a:buClr>
                <a:srgbClr val="FFFFFF"/>
              </a:buClr>
              <a:buSzPts val="1200"/>
            </a:pPr>
            <a:r>
              <a:rPr lang="en-US" sz="1200" dirty="0">
                <a:latin typeface="Slate Pro" panose="02000506040000020004" pitchFamily="2" charset="0"/>
                <a:ea typeface="Arial"/>
                <a:cs typeface="Calibri" panose="020F0502020204030204" pitchFamily="34" charset="0"/>
                <a:sym typeface="Slate Pro" panose="02000506040000020004" pitchFamily="2" charset="0"/>
              </a:rPr>
              <a:t>H</a:t>
            </a:r>
            <a:r>
              <a:rPr lang="en-US" sz="1200" b="0" i="0" u="none" strike="noStrike" cap="none" dirty="0">
                <a:latin typeface="Slate Pro" panose="02000506040000020004" pitchFamily="2" charset="0"/>
                <a:ea typeface="Arial"/>
                <a:cs typeface="Calibri" panose="020F0502020204030204" pitchFamily="34" charset="0"/>
                <a:sym typeface="Slate Pro" panose="02000506040000020004" pitchFamily="2" charset="0"/>
              </a:rPr>
              <a:t>orizon 1 commences with laying down the groundwork, knowing that each step is a building block towards realizing the future we’ve envisioned in Horizon 3. This </a:t>
            </a:r>
            <a:r>
              <a:rPr lang="en-US" sz="1200" b="0" i="0" u="none" strike="noStrike" cap="none">
                <a:latin typeface="Slate Pro" panose="02000506040000020004" pitchFamily="2" charset="0"/>
                <a:ea typeface="Arial"/>
                <a:cs typeface="Calibri" panose="020F0502020204030204" pitchFamily="34" charset="0"/>
                <a:sym typeface="Slate Pro" panose="02000506040000020004" pitchFamily="2" charset="0"/>
              </a:rPr>
              <a:t>comprises client-driven </a:t>
            </a:r>
            <a:r>
              <a:rPr lang="en-US" sz="1200" b="0" i="0" u="none" strike="noStrike" cap="none" dirty="0">
                <a:latin typeface="Slate Pro" panose="02000506040000020004" pitchFamily="2" charset="0"/>
                <a:ea typeface="Arial"/>
                <a:cs typeface="Calibri" panose="020F0502020204030204" pitchFamily="34" charset="0"/>
                <a:sym typeface="Slate Pro" panose="02000506040000020004" pitchFamily="2" charset="0"/>
              </a:rPr>
              <a:t>or consulting-delivered workstreams</a:t>
            </a:r>
            <a:r>
              <a:rPr lang="en-US" sz="1200" i="0" u="none" strike="noStrike" cap="none" dirty="0">
                <a:latin typeface="Slate Pro" panose="02000506040000020004" pitchFamily="2" charset="0"/>
                <a:ea typeface="Arial"/>
                <a:cs typeface="Calibri" panose="020F0502020204030204" pitchFamily="34" charset="0"/>
                <a:sym typeface="Slate Pro" panose="02000506040000020004" pitchFamily="2" charset="0"/>
              </a:rPr>
              <a:t>.</a:t>
            </a:r>
            <a:r>
              <a:rPr lang="en-US" sz="1200" b="1" i="0" u="none" strike="noStrike" cap="none" dirty="0">
                <a:latin typeface="Slate Pro" panose="02000506040000020004" pitchFamily="2" charset="0"/>
                <a:ea typeface="Arial"/>
                <a:cs typeface="Calibri" panose="020F0502020204030204" pitchFamily="34" charset="0"/>
                <a:sym typeface="Slate Pro" panose="02000506040000020004" pitchFamily="2" charset="0"/>
              </a:rPr>
              <a:t> </a:t>
            </a:r>
          </a:p>
          <a:p>
            <a:pPr>
              <a:buClr>
                <a:srgbClr val="FFFFFF"/>
              </a:buClr>
              <a:buSzPts val="1200"/>
            </a:pPr>
            <a:endParaRPr lang="en-US" sz="1200" b="1" dirty="0">
              <a:latin typeface="Slate Pro" panose="02000506040000020004" pitchFamily="2" charset="0"/>
              <a:ea typeface="Arial"/>
              <a:cs typeface="Calibri" panose="020F0502020204030204" pitchFamily="34" charset="0"/>
              <a:sym typeface="Slate Pro" panose="02000506040000020004" pitchFamily="2" charset="0"/>
            </a:endParaRPr>
          </a:p>
          <a:p>
            <a:pPr>
              <a:buClr>
                <a:srgbClr val="FFFFFF"/>
              </a:buClr>
              <a:buSzPts val="1200"/>
            </a:pPr>
            <a:r>
              <a:rPr lang="en-US" sz="1200" dirty="0">
                <a:latin typeface="Slate Pro" panose="02000506040000020004" pitchFamily="2" charset="0"/>
                <a:ea typeface="Arial"/>
                <a:cs typeface="Calibri" panose="020F0502020204030204" pitchFamily="34" charset="0"/>
                <a:sym typeface="Slate Pro" panose="02000506040000020004" pitchFamily="2" charset="0"/>
              </a:rPr>
              <a:t>The creation of a centralized program, or growth office, will create cross-functional alignment from ideation to value realization.</a:t>
            </a:r>
            <a:endParaRPr lang="en-US" sz="1200" i="0" u="none" strike="noStrike" cap="none" dirty="0">
              <a:latin typeface="Slate Pro" panose="02000506040000020004" pitchFamily="2" charset="0"/>
              <a:ea typeface="Arial"/>
              <a:cs typeface="Calibri" panose="020F0502020204030204" pitchFamily="34" charset="0"/>
              <a:sym typeface="Slate Pro" panose="02000506040000020004" pitchFamily="2" charset="0"/>
            </a:endParaRPr>
          </a:p>
        </p:txBody>
      </p:sp>
      <p:sp>
        <p:nvSpPr>
          <p:cNvPr id="4" name="Rectangle 3">
            <a:extLst>
              <a:ext uri="{FF2B5EF4-FFF2-40B4-BE49-F238E27FC236}">
                <a16:creationId xmlns:a16="http://schemas.microsoft.com/office/drawing/2014/main" id="{796F1F31-AFAB-C702-D476-F64BA3553661}"/>
              </a:ext>
            </a:extLst>
          </p:cNvPr>
          <p:cNvSpPr/>
          <p:nvPr/>
        </p:nvSpPr>
        <p:spPr>
          <a:xfrm flipV="1">
            <a:off x="609600" y="4461396"/>
            <a:ext cx="1096229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Slate Pro" panose="02000506040000020004" pitchFamily="2" charset="0"/>
              <a:sym typeface="Slate Pro" panose="02000506040000020004" pitchFamily="2" charset="0"/>
            </a:endParaRPr>
          </a:p>
        </p:txBody>
      </p:sp>
      <p:sp>
        <p:nvSpPr>
          <p:cNvPr id="5" name="Google Shape;2042;p62">
            <a:extLst>
              <a:ext uri="{FF2B5EF4-FFF2-40B4-BE49-F238E27FC236}">
                <a16:creationId xmlns:a16="http://schemas.microsoft.com/office/drawing/2014/main" id="{6C897C99-A652-F11D-4576-0AF3A3B0001F}"/>
              </a:ext>
            </a:extLst>
          </p:cNvPr>
          <p:cNvSpPr/>
          <p:nvPr/>
        </p:nvSpPr>
        <p:spPr>
          <a:xfrm>
            <a:off x="4408760" y="4556412"/>
            <a:ext cx="3550024" cy="16619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n-US" sz="1200" dirty="0">
                <a:latin typeface="Slate Pro" panose="02000506040000020004" pitchFamily="2" charset="0"/>
                <a:ea typeface="Arial"/>
                <a:cs typeface="Calibri"/>
                <a:sym typeface="Slate Pro" panose="02000506040000020004" pitchFamily="2" charset="0"/>
              </a:rPr>
              <a:t>In Horizon 2, the workstreams of Horizon 1 evolve from their build-and-deploy phase to a state of value realization, marking a pivotal shift in focus towards making our project outputs live within GTM teams and adjusting if leading indicators lag targets.</a:t>
            </a:r>
            <a:endParaRPr lang="en-US" sz="1200" b="0" i="0" u="none" strike="noStrike" cap="none" dirty="0">
              <a:latin typeface="Slate Pro" panose="02000506040000020004" pitchFamily="2" charset="0"/>
              <a:ea typeface="Arial"/>
              <a:cs typeface="Calibri"/>
              <a:sym typeface="Slate Pro" panose="02000506040000020004" pitchFamily="2" charset="0"/>
            </a:endParaRPr>
          </a:p>
          <a:p>
            <a:pPr marL="0" marR="0" lvl="0" indent="0" algn="l" rtl="0">
              <a:lnSpc>
                <a:spcPct val="100000"/>
              </a:lnSpc>
              <a:spcBef>
                <a:spcPts val="0"/>
              </a:spcBef>
              <a:spcAft>
                <a:spcPts val="0"/>
              </a:spcAft>
              <a:buClr>
                <a:srgbClr val="FFFFFF"/>
              </a:buClr>
              <a:buSzPts val="1200"/>
              <a:buFont typeface="Arial"/>
              <a:buNone/>
            </a:pPr>
            <a:r>
              <a:rPr lang="en-US" sz="1200" b="0" i="0" u="none" strike="noStrike" cap="none" dirty="0">
                <a:latin typeface="Slate Pro" panose="02000506040000020004" pitchFamily="2" charset="0"/>
                <a:ea typeface="Arial"/>
                <a:cs typeface="Calibri"/>
                <a:sym typeface="Slate Pro" panose="02000506040000020004" pitchFamily="2" charset="0"/>
              </a:rPr>
              <a:t> </a:t>
            </a:r>
            <a:endParaRPr lang="en-US" sz="1200" b="1" dirty="0">
              <a:latin typeface="Slate Pro" panose="02000506040000020004" pitchFamily="2" charset="0"/>
              <a:ea typeface="Arial"/>
              <a:cs typeface="Calibri" panose="020F0502020204030204" pitchFamily="34" charset="0"/>
              <a:sym typeface="Slate Pro" panose="02000506040000020004" pitchFamily="2" charset="0"/>
            </a:endParaRPr>
          </a:p>
          <a:p>
            <a:pPr>
              <a:buClr>
                <a:srgbClr val="FFFFFF"/>
              </a:buClr>
              <a:buSzPts val="1200"/>
            </a:pPr>
            <a:r>
              <a:rPr lang="en-US" sz="1200" i="0" u="none" strike="noStrike" cap="none" dirty="0">
                <a:latin typeface="Slate Pro" panose="02000506040000020004" pitchFamily="2" charset="0"/>
                <a:ea typeface="Arial"/>
                <a:cs typeface="Calibri" panose="020F0502020204030204" pitchFamily="34" charset="0"/>
                <a:sym typeface="Slate Pro" panose="02000506040000020004" pitchFamily="2" charset="0"/>
              </a:rPr>
              <a:t>This stage is characterized by a robust cycle of diagnos</a:t>
            </a:r>
            <a:r>
              <a:rPr lang="en-US" sz="1200" dirty="0">
                <a:latin typeface="Slate Pro" panose="02000506040000020004" pitchFamily="2" charset="0"/>
                <a:ea typeface="Arial"/>
                <a:cs typeface="Calibri" panose="020F0502020204030204" pitchFamily="34" charset="0"/>
                <a:sym typeface="Slate Pro" panose="02000506040000020004" pitchFamily="2" charset="0"/>
              </a:rPr>
              <a:t>e, build, and deploy activities.</a:t>
            </a:r>
            <a:endParaRPr lang="en-US" sz="1200" i="0" u="none" strike="noStrike" cap="none" dirty="0">
              <a:latin typeface="Slate Pro" panose="02000506040000020004" pitchFamily="2" charset="0"/>
              <a:ea typeface="Arial"/>
              <a:cs typeface="Calibri" panose="020F0502020204030204" pitchFamily="34" charset="0"/>
              <a:sym typeface="Slate Pro" panose="02000506040000020004" pitchFamily="2" charset="0"/>
            </a:endParaRPr>
          </a:p>
          <a:p>
            <a:pPr marL="0" marR="0" lvl="0" indent="0" algn="l" rtl="0">
              <a:lnSpc>
                <a:spcPct val="100000"/>
              </a:lnSpc>
              <a:spcBef>
                <a:spcPts val="0"/>
              </a:spcBef>
              <a:spcAft>
                <a:spcPts val="0"/>
              </a:spcAft>
              <a:buClr>
                <a:srgbClr val="FFFFFF"/>
              </a:buClr>
              <a:buSzPts val="1200"/>
              <a:buFont typeface="Arial"/>
              <a:buNone/>
            </a:pPr>
            <a:endParaRPr sz="1200" b="1" i="0" u="none" strike="noStrike" cap="none" dirty="0">
              <a:latin typeface="Slate Pro" panose="02000506040000020004" pitchFamily="2" charset="0"/>
              <a:ea typeface="Arial"/>
              <a:cs typeface="Calibri" panose="020F0502020204030204" pitchFamily="34" charset="0"/>
              <a:sym typeface="Slate Pro" panose="02000506040000020004" pitchFamily="2" charset="0"/>
            </a:endParaRPr>
          </a:p>
        </p:txBody>
      </p:sp>
      <p:sp>
        <p:nvSpPr>
          <p:cNvPr id="15" name="TextBox 14">
            <a:extLst>
              <a:ext uri="{FF2B5EF4-FFF2-40B4-BE49-F238E27FC236}">
                <a16:creationId xmlns:a16="http://schemas.microsoft.com/office/drawing/2014/main" id="{CF56D007-C567-0D3A-C6BC-223F509E2118}"/>
              </a:ext>
            </a:extLst>
          </p:cNvPr>
          <p:cNvSpPr txBox="1"/>
          <p:nvPr/>
        </p:nvSpPr>
        <p:spPr>
          <a:xfrm>
            <a:off x="609600" y="4538563"/>
            <a:ext cx="3500717" cy="1384995"/>
          </a:xfrm>
          <a:prstGeom prst="rect">
            <a:avLst/>
          </a:prstGeom>
          <a:noFill/>
        </p:spPr>
        <p:txBody>
          <a:bodyPr wrap="square" lIns="45720" rIns="45720">
            <a:spAutoFit/>
          </a:bodyPr>
          <a:lstStyle/>
          <a:p>
            <a:r>
              <a:rPr lang="en-US" sz="1200" b="0" kern="1200" dirty="0">
                <a:solidFill>
                  <a:schemeClr val="tx1"/>
                </a:solidFill>
                <a:latin typeface="Slate Pro" panose="02000506040000020004" pitchFamily="2" charset="0"/>
                <a:ea typeface="+mn-ea"/>
                <a:cs typeface="+mn-cs"/>
                <a:sym typeface="Slate Pro" panose="02000506040000020004" pitchFamily="2" charset="0"/>
              </a:rPr>
              <a:t>By starting with the end goal first, Horizon 3 sets a clear benchmark for success. </a:t>
            </a:r>
          </a:p>
          <a:p>
            <a:endParaRPr lang="en-US" sz="1200" dirty="0">
              <a:latin typeface="Slate Pro" panose="02000506040000020004" pitchFamily="2" charset="0"/>
              <a:sym typeface="Slate Pro" panose="02000506040000020004" pitchFamily="2" charset="0"/>
            </a:endParaRPr>
          </a:p>
          <a:p>
            <a:r>
              <a:rPr lang="en-US" sz="1200" b="0" kern="1200" dirty="0">
                <a:solidFill>
                  <a:schemeClr val="tx1"/>
                </a:solidFill>
                <a:latin typeface="Slate Pro" panose="02000506040000020004" pitchFamily="2" charset="0"/>
                <a:ea typeface="+mn-ea"/>
                <a:cs typeface="+mn-cs"/>
                <a:sym typeface="Slate Pro" panose="02000506040000020004" pitchFamily="2" charset="0"/>
              </a:rPr>
              <a:t>Client strategists continually build upon the foundation with new initiatives and workstreams by identifying future opportunities to push the envelope on growth targets. </a:t>
            </a:r>
          </a:p>
        </p:txBody>
      </p:sp>
    </p:spTree>
    <p:extLst>
      <p:ext uri="{BB962C8B-B14F-4D97-AF65-F5344CB8AC3E}">
        <p14:creationId xmlns:p14="http://schemas.microsoft.com/office/powerpoint/2010/main" val="132214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38EDB4-4441-988C-AE96-C16F82162489}"/>
              </a:ext>
            </a:extLst>
          </p:cNvPr>
          <p:cNvGraphicFramePr>
            <a:graphicFrameLocks noChangeAspect="1"/>
          </p:cNvGraphicFramePr>
          <p:nvPr>
            <p:custDataLst>
              <p:tags r:id="rId1"/>
            </p:custDataLst>
            <p:extLst>
              <p:ext uri="{D42A27DB-BD31-4B8C-83A1-F6EECF244321}">
                <p14:modId xmlns:p14="http://schemas.microsoft.com/office/powerpoint/2010/main" val="3832514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F38EDB4-4441-988C-AE96-C16F821624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31" name="Google Shape;831;p2"/>
          <p:cNvSpPr txBox="1">
            <a:spLocks noGrp="1"/>
          </p:cNvSpPr>
          <p:nvPr>
            <p:ph type="title"/>
          </p:nvPr>
        </p:nvSpPr>
        <p:spPr>
          <a:xfrm>
            <a:off x="609600" y="37589"/>
            <a:ext cx="10962290" cy="767853"/>
          </a:xfrm>
          <a:prstGeom prst="rect">
            <a:avLst/>
          </a:prstGeom>
          <a:noFill/>
          <a:ln>
            <a:noFill/>
          </a:ln>
        </p:spPr>
        <p:txBody>
          <a:bodyPr spcFirstLastPara="1" wrap="square" lIns="91425" tIns="0" rIns="91425" bIns="0" anchor="b" anchorCtr="0">
            <a:normAutofit/>
          </a:bodyPr>
          <a:lstStyle/>
          <a:p>
            <a:pPr lvl="0">
              <a:spcBef>
                <a:spcPts val="0"/>
              </a:spcBef>
              <a:buClr>
                <a:schemeClr val="dk1"/>
              </a:buClr>
              <a:buSzPts val="2400"/>
            </a:pPr>
            <a:r>
              <a:rPr lang="en-US" dirty="0"/>
              <a:t>SBI’s Value Creation Compass aligns GTM strategy with the CEO’s corporate strategy</a:t>
            </a:r>
            <a:endParaRPr dirty="0"/>
          </a:p>
        </p:txBody>
      </p:sp>
      <p:sp>
        <p:nvSpPr>
          <p:cNvPr id="3" name="TextBox 2">
            <a:extLst>
              <a:ext uri="{FF2B5EF4-FFF2-40B4-BE49-F238E27FC236}">
                <a16:creationId xmlns:a16="http://schemas.microsoft.com/office/drawing/2014/main" id="{5E72BCA5-06E7-17EE-7823-F44FB27392E8}"/>
              </a:ext>
            </a:extLst>
          </p:cNvPr>
          <p:cNvSpPr txBox="1"/>
          <p:nvPr/>
        </p:nvSpPr>
        <p:spPr>
          <a:xfrm>
            <a:off x="609600" y="1423323"/>
            <a:ext cx="5019675" cy="4011355"/>
          </a:xfrm>
          <a:prstGeom prst="rect">
            <a:avLst/>
          </a:prstGeom>
          <a:noFill/>
        </p:spPr>
        <p:txBody>
          <a:bodyPr wrap="square">
            <a:spAutoFit/>
          </a:bodyPr>
          <a:lstStyle/>
          <a:p>
            <a:r>
              <a:rPr lang="en-US" sz="1400" dirty="0">
                <a:latin typeface="Slate Pro" panose="02000506040000020004" pitchFamily="2" charset="0"/>
                <a:sym typeface="Slate Pro" panose="02000506040000020004" pitchFamily="2" charset="0"/>
              </a:rPr>
              <a:t>Organizations utilize our four quadrants to position themselves strategically, with each quadrant representing distinctive growth strategies. These strategies are informed by a </a:t>
            </a:r>
            <a:r>
              <a:rPr lang="en-US" sz="1400" b="1" dirty="0">
                <a:latin typeface="Slate Pro" panose="02000506040000020004" pitchFamily="2" charset="0"/>
                <a:sym typeface="Slate Pro" panose="02000506040000020004" pitchFamily="2" charset="0"/>
              </a:rPr>
              <a:t>growth thesis </a:t>
            </a:r>
            <a:r>
              <a:rPr lang="en-US" sz="1400" dirty="0">
                <a:latin typeface="Slate Pro" panose="02000506040000020004" pitchFamily="2" charset="0"/>
                <a:sym typeface="Slate Pro" panose="02000506040000020004" pitchFamily="2" charset="0"/>
              </a:rPr>
              <a:t>that typically extends beyond a single year but may adjust during the year due to market dynamics.</a:t>
            </a:r>
          </a:p>
          <a:p>
            <a:endParaRPr lang="en-US" sz="1400" dirty="0">
              <a:latin typeface="Slate Pro" panose="02000506040000020004" pitchFamily="2" charset="0"/>
              <a:sym typeface="Slate Pro" panose="02000506040000020004" pitchFamily="2" charset="0"/>
            </a:endParaRPr>
          </a:p>
          <a:p>
            <a:pPr>
              <a:spcAft>
                <a:spcPts val="1200"/>
              </a:spcAft>
            </a:pPr>
            <a:r>
              <a:rPr lang="en-US" sz="1400" dirty="0">
                <a:latin typeface="Slate Pro" panose="02000506040000020004" pitchFamily="2" charset="0"/>
                <a:sym typeface="Slate Pro" panose="02000506040000020004" pitchFamily="2" charset="0"/>
              </a:rPr>
              <a:t>Each </a:t>
            </a:r>
            <a:r>
              <a:rPr lang="en-US" sz="1400" b="1" dirty="0">
                <a:latin typeface="Slate Pro" panose="02000506040000020004" pitchFamily="2" charset="0"/>
                <a:sym typeface="Slate Pro" panose="02000506040000020004" pitchFamily="2" charset="0"/>
              </a:rPr>
              <a:t>quadrant </a:t>
            </a:r>
            <a:r>
              <a:rPr lang="en-US" sz="1400" dirty="0">
                <a:latin typeface="Slate Pro" panose="02000506040000020004" pitchFamily="2" charset="0"/>
                <a:sym typeface="Slate Pro" panose="02000506040000020004" pitchFamily="2" charset="0"/>
              </a:rPr>
              <a:t>focuses clients on specific growth imperatives. A company’s position within the Value Creation Compass (VCC) is determined by two factors:  </a:t>
            </a:r>
          </a:p>
          <a:p>
            <a:pPr marL="342900" lvl="0" indent="-342900" fontAlgn="base">
              <a:spcAft>
                <a:spcPts val="400"/>
              </a:spcAft>
              <a:buFont typeface="+mj-lt"/>
              <a:buAutoNum type="arabicPeriod"/>
            </a:pPr>
            <a:r>
              <a:rPr lang="en-US" sz="1400" kern="1200" dirty="0">
                <a:solidFill>
                  <a:schemeClr val="tx1"/>
                </a:solidFill>
                <a:effectLst/>
                <a:latin typeface="Slate Pro" panose="02000506040000020004" pitchFamily="2" charset="0"/>
                <a:sym typeface="Slate Pro" panose="02000506040000020004" pitchFamily="2" charset="0"/>
              </a:rPr>
              <a:t>The magnitude of investment it intends to allocate for growth in the current cycle compared to the previous one, depicted on the X-axis.</a:t>
            </a:r>
          </a:p>
          <a:p>
            <a:pPr marL="342900" lvl="0" indent="-342900" fontAlgn="base">
              <a:spcAft>
                <a:spcPts val="400"/>
              </a:spcAft>
              <a:buFont typeface="+mj-lt"/>
              <a:buAutoNum type="arabicPeriod"/>
            </a:pPr>
            <a:r>
              <a:rPr lang="en-US" sz="1400" kern="1200" dirty="0">
                <a:solidFill>
                  <a:schemeClr val="tx1"/>
                </a:solidFill>
                <a:effectLst/>
                <a:latin typeface="Slate Pro" panose="02000506040000020004" pitchFamily="2" charset="0"/>
                <a:sym typeface="Slate Pro" panose="02000506040000020004" pitchFamily="2" charset="0"/>
              </a:rPr>
              <a:t>The anticipated ROI in terms of growth, as a result of the expenditure, shown on the Y-axis.</a:t>
            </a:r>
          </a:p>
          <a:p>
            <a:endParaRPr lang="en-US" sz="1400" dirty="0">
              <a:latin typeface="Slate Pro" panose="02000506040000020004" pitchFamily="2" charset="0"/>
              <a:sym typeface="Slate Pro" panose="02000506040000020004" pitchFamily="2" charset="0"/>
            </a:endParaRPr>
          </a:p>
          <a:p>
            <a:endParaRPr lang="en-US" sz="1400" dirty="0">
              <a:latin typeface="Slate Pro" panose="02000506040000020004" pitchFamily="2" charset="0"/>
              <a:sym typeface="Slate Pro" panose="02000506040000020004" pitchFamily="2" charset="0"/>
            </a:endParaRPr>
          </a:p>
          <a:p>
            <a:endParaRPr lang="en-US" sz="1400" dirty="0">
              <a:latin typeface="Slate Pro" panose="02000506040000020004" pitchFamily="2" charset="0"/>
              <a:sym typeface="Slate Pro" panose="02000506040000020004" pitchFamily="2" charset="0"/>
            </a:endParaRPr>
          </a:p>
        </p:txBody>
      </p:sp>
      <p:pic>
        <p:nvPicPr>
          <p:cNvPr id="2" name="Picture 1" descr="Chart, sunburst chart&#10;&#10;Description automatically generated">
            <a:extLst>
              <a:ext uri="{FF2B5EF4-FFF2-40B4-BE49-F238E27FC236}">
                <a16:creationId xmlns:a16="http://schemas.microsoft.com/office/drawing/2014/main" id="{9A0991A1-ACD2-E583-5EA1-7B4D2BB83BF3}"/>
              </a:ext>
            </a:extLst>
          </p:cNvPr>
          <p:cNvPicPr>
            <a:picLocks noChangeAspect="1"/>
          </p:cNvPicPr>
          <p:nvPr/>
        </p:nvPicPr>
        <p:blipFill>
          <a:blip r:embed="rId6"/>
          <a:stretch>
            <a:fillRect/>
          </a:stretch>
        </p:blipFill>
        <p:spPr>
          <a:xfrm>
            <a:off x="6303607" y="1053391"/>
            <a:ext cx="5153287" cy="5209214"/>
          </a:xfrm>
          <a:prstGeom prst="rect">
            <a:avLst/>
          </a:prstGeom>
        </p:spPr>
      </p:pic>
    </p:spTree>
    <p:extLst>
      <p:ext uri="{BB962C8B-B14F-4D97-AF65-F5344CB8AC3E}">
        <p14:creationId xmlns:p14="http://schemas.microsoft.com/office/powerpoint/2010/main" val="394540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54D6AB2-BE59-D04D-3006-1BD1692EC3E8}"/>
              </a:ext>
            </a:extLst>
          </p:cNvPr>
          <p:cNvGraphicFramePr>
            <a:graphicFrameLocks noChangeAspect="1"/>
          </p:cNvGraphicFramePr>
          <p:nvPr>
            <p:custDataLst>
              <p:tags r:id="rId1"/>
            </p:custDataLst>
            <p:extLst>
              <p:ext uri="{D42A27DB-BD31-4B8C-83A1-F6EECF244321}">
                <p14:modId xmlns:p14="http://schemas.microsoft.com/office/powerpoint/2010/main" val="3908546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4" name="Object 13" hidden="1">
                        <a:extLst>
                          <a:ext uri="{FF2B5EF4-FFF2-40B4-BE49-F238E27FC236}">
                            <a16:creationId xmlns:a16="http://schemas.microsoft.com/office/drawing/2014/main" id="{654D6AB2-BE59-D04D-3006-1BD1692EC3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0DC3880C-6DA0-746B-C8D7-71A8E0EEC94F}"/>
              </a:ext>
            </a:extLst>
          </p:cNvPr>
          <p:cNvSpPr/>
          <p:nvPr/>
        </p:nvSpPr>
        <p:spPr>
          <a:xfrm>
            <a:off x="6200775" y="1269023"/>
            <a:ext cx="5638033" cy="4975737"/>
          </a:xfrm>
          <a:prstGeom prst="rect">
            <a:avLst/>
          </a:prstGeom>
          <a:solidFill>
            <a:srgbClr val="EDF4F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21" name="Rectangle 20">
            <a:extLst>
              <a:ext uri="{FF2B5EF4-FFF2-40B4-BE49-F238E27FC236}">
                <a16:creationId xmlns:a16="http://schemas.microsoft.com/office/drawing/2014/main" id="{651D466E-7910-B5F8-F4B6-011F73948767}"/>
              </a:ext>
            </a:extLst>
          </p:cNvPr>
          <p:cNvSpPr/>
          <p:nvPr/>
        </p:nvSpPr>
        <p:spPr>
          <a:xfrm>
            <a:off x="353192" y="1269023"/>
            <a:ext cx="5638033" cy="4975737"/>
          </a:xfrm>
          <a:prstGeom prst="rect">
            <a:avLst/>
          </a:prstGeom>
          <a:solidFill>
            <a:srgbClr val="EDF4F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2" name="Title 1">
            <a:extLst>
              <a:ext uri="{FF2B5EF4-FFF2-40B4-BE49-F238E27FC236}">
                <a16:creationId xmlns:a16="http://schemas.microsoft.com/office/drawing/2014/main" id="{9CEC1F3A-A518-A735-5D36-1EFF788D1EC9}"/>
              </a:ext>
            </a:extLst>
          </p:cNvPr>
          <p:cNvSpPr>
            <a:spLocks noGrp="1"/>
          </p:cNvSpPr>
          <p:nvPr>
            <p:ph type="title"/>
          </p:nvPr>
        </p:nvSpPr>
        <p:spPr>
          <a:xfrm>
            <a:off x="642817" y="84110"/>
            <a:ext cx="10962290" cy="767853"/>
          </a:xfrm>
        </p:spPr>
        <p:txBody>
          <a:bodyPr vert="horz">
            <a:normAutofit/>
          </a:bodyPr>
          <a:lstStyle/>
          <a:p>
            <a:r>
              <a:rPr lang="en-US" dirty="0"/>
              <a:t>Growth theses cascade to growth imperatives and become the multi-horizon growth plan</a:t>
            </a:r>
          </a:p>
        </p:txBody>
      </p:sp>
      <p:grpSp>
        <p:nvGrpSpPr>
          <p:cNvPr id="3" name="Group 2">
            <a:extLst>
              <a:ext uri="{FF2B5EF4-FFF2-40B4-BE49-F238E27FC236}">
                <a16:creationId xmlns:a16="http://schemas.microsoft.com/office/drawing/2014/main" id="{75F52DA9-686D-1595-379A-CF383CAB9408}"/>
              </a:ext>
            </a:extLst>
          </p:cNvPr>
          <p:cNvGrpSpPr/>
          <p:nvPr/>
        </p:nvGrpSpPr>
        <p:grpSpPr>
          <a:xfrm>
            <a:off x="213287" y="1311927"/>
            <a:ext cx="3482937" cy="443645"/>
            <a:chOff x="213287" y="1311927"/>
            <a:chExt cx="3482937" cy="443645"/>
          </a:xfrm>
        </p:grpSpPr>
        <p:sp>
          <p:nvSpPr>
            <p:cNvPr id="4" name="Oval 3">
              <a:extLst>
                <a:ext uri="{FF2B5EF4-FFF2-40B4-BE49-F238E27FC236}">
                  <a16:creationId xmlns:a16="http://schemas.microsoft.com/office/drawing/2014/main" id="{A86FC686-5D83-33DB-050E-0CDB66212F3C}"/>
                </a:ext>
              </a:extLst>
            </p:cNvPr>
            <p:cNvSpPr/>
            <p:nvPr/>
          </p:nvSpPr>
          <p:spPr>
            <a:xfrm>
              <a:off x="519274" y="1409882"/>
              <a:ext cx="274320" cy="2743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1</a:t>
              </a:r>
            </a:p>
          </p:txBody>
        </p:sp>
        <p:sp>
          <p:nvSpPr>
            <p:cNvPr id="5" name="Rectangle 4">
              <a:extLst>
                <a:ext uri="{FF2B5EF4-FFF2-40B4-BE49-F238E27FC236}">
                  <a16:creationId xmlns:a16="http://schemas.microsoft.com/office/drawing/2014/main" id="{6A27F005-3596-6D13-50C6-B79F20DD2BE5}"/>
                </a:ext>
              </a:extLst>
            </p:cNvPr>
            <p:cNvSpPr/>
            <p:nvPr/>
          </p:nvSpPr>
          <p:spPr>
            <a:xfrm>
              <a:off x="213287" y="1311927"/>
              <a:ext cx="3482937" cy="4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Identify Growth Thesis</a:t>
              </a:r>
            </a:p>
          </p:txBody>
        </p:sp>
      </p:grpSp>
      <p:sp>
        <p:nvSpPr>
          <p:cNvPr id="7" name="Rectangle 6">
            <a:extLst>
              <a:ext uri="{FF2B5EF4-FFF2-40B4-BE49-F238E27FC236}">
                <a16:creationId xmlns:a16="http://schemas.microsoft.com/office/drawing/2014/main" id="{58D3C972-6FAA-81E0-EBBB-2A10A2521992}"/>
              </a:ext>
            </a:extLst>
          </p:cNvPr>
          <p:cNvSpPr/>
          <p:nvPr/>
        </p:nvSpPr>
        <p:spPr>
          <a:xfrm>
            <a:off x="656433" y="4570777"/>
            <a:ext cx="4629941" cy="1456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Aft>
                <a:spcPts val="600"/>
              </a:spcAft>
              <a:buClrTx/>
              <a:buSzTx/>
              <a:buFontTx/>
              <a:buNone/>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A company’s growth thesis is informed by two dimensions: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Spend and investment needed to drive growth.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Expected growth rate.</a:t>
            </a:r>
          </a:p>
        </p:txBody>
      </p:sp>
      <p:pic>
        <p:nvPicPr>
          <p:cNvPr id="8" name="Picture 7">
            <a:extLst>
              <a:ext uri="{FF2B5EF4-FFF2-40B4-BE49-F238E27FC236}">
                <a16:creationId xmlns:a16="http://schemas.microsoft.com/office/drawing/2014/main" id="{F6ED41AB-B6AB-59B3-99A6-BB9C83DDD2DD}"/>
              </a:ext>
            </a:extLst>
          </p:cNvPr>
          <p:cNvPicPr>
            <a:picLocks/>
          </p:cNvPicPr>
          <p:nvPr/>
        </p:nvPicPr>
        <p:blipFill>
          <a:blip r:embed="rId6"/>
          <a:stretch>
            <a:fillRect/>
          </a:stretch>
        </p:blipFill>
        <p:spPr>
          <a:xfrm>
            <a:off x="6477531" y="1824460"/>
            <a:ext cx="4626864" cy="2587752"/>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7F23585D-E5BD-F873-4A77-73FE90B5D41D}"/>
              </a:ext>
            </a:extLst>
          </p:cNvPr>
          <p:cNvGrpSpPr/>
          <p:nvPr/>
        </p:nvGrpSpPr>
        <p:grpSpPr>
          <a:xfrm>
            <a:off x="6477532" y="1325219"/>
            <a:ext cx="3967050" cy="443645"/>
            <a:chOff x="6092777" y="1312937"/>
            <a:chExt cx="3967050" cy="443645"/>
          </a:xfrm>
        </p:grpSpPr>
        <p:sp>
          <p:nvSpPr>
            <p:cNvPr id="9" name="Oval 8">
              <a:extLst>
                <a:ext uri="{FF2B5EF4-FFF2-40B4-BE49-F238E27FC236}">
                  <a16:creationId xmlns:a16="http://schemas.microsoft.com/office/drawing/2014/main" id="{F202991D-CB01-21D4-8983-6735043A6A61}"/>
                </a:ext>
              </a:extLst>
            </p:cNvPr>
            <p:cNvSpPr/>
            <p:nvPr/>
          </p:nvSpPr>
          <p:spPr>
            <a:xfrm>
              <a:off x="6092777" y="1402285"/>
              <a:ext cx="274320" cy="2743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2</a:t>
              </a:r>
            </a:p>
          </p:txBody>
        </p:sp>
        <p:sp>
          <p:nvSpPr>
            <p:cNvPr id="11" name="Rectangle 10">
              <a:extLst>
                <a:ext uri="{FF2B5EF4-FFF2-40B4-BE49-F238E27FC236}">
                  <a16:creationId xmlns:a16="http://schemas.microsoft.com/office/drawing/2014/main" id="{FFF3B908-C118-853C-1C16-2337014E898C}"/>
                </a:ext>
              </a:extLst>
            </p:cNvPr>
            <p:cNvSpPr/>
            <p:nvPr/>
          </p:nvSpPr>
          <p:spPr>
            <a:xfrm>
              <a:off x="6367097" y="1312937"/>
              <a:ext cx="3692730" cy="4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Choose Amongst Growth Imperatives</a:t>
              </a:r>
            </a:p>
          </p:txBody>
        </p:sp>
      </p:grpSp>
      <p:sp>
        <p:nvSpPr>
          <p:cNvPr id="13" name="Rectangle 12">
            <a:extLst>
              <a:ext uri="{FF2B5EF4-FFF2-40B4-BE49-F238E27FC236}">
                <a16:creationId xmlns:a16="http://schemas.microsoft.com/office/drawing/2014/main" id="{E4C5F8BE-6C6A-D014-4372-ADCB8EAE2DD7}"/>
              </a:ext>
            </a:extLst>
          </p:cNvPr>
          <p:cNvSpPr/>
          <p:nvPr/>
        </p:nvSpPr>
        <p:spPr>
          <a:xfrm>
            <a:off x="6477530" y="4570777"/>
            <a:ext cx="4626863" cy="173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defRPr/>
            </a:pPr>
            <a:r>
              <a:rPr lang="en-US" sz="1400" dirty="0">
                <a:solidFill>
                  <a:srgbClr val="071E31"/>
                </a:solidFill>
                <a:latin typeface="Slate Pro" panose="02000506040000020004" pitchFamily="2" charset="0"/>
                <a:sym typeface="Slate Pro" panose="02000506040000020004" pitchFamily="2" charset="0"/>
              </a:rPr>
              <a:t>Select actions that support the growth thesis. For example, a Quadrant 1 thesis suggests the following growth imperatives: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Optimize the GTM model.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Increase customer </a:t>
            </a:r>
            <a:r>
              <a:rPr lang="en-US" sz="1400" dirty="0">
                <a:solidFill>
                  <a:srgbClr val="071E31"/>
                </a:solidFill>
                <a:latin typeface="Slate Pro" panose="02000506040000020004" pitchFamily="2" charset="0"/>
                <a:sym typeface="Slate Pro" panose="02000506040000020004" pitchFamily="2" charset="0"/>
              </a:rPr>
              <a:t>r</a:t>
            </a: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etention.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solidFill>
                  <a:srgbClr val="071E31"/>
                </a:solidFill>
                <a:latin typeface="Slate Pro" panose="02000506040000020004" pitchFamily="2" charset="0"/>
                <a:sym typeface="Slate Pro" panose="02000506040000020004" pitchFamily="2" charset="0"/>
              </a:rPr>
              <a:t>Identify &amp; execute on pricing &amp; packaging, i.e., increase prices.</a:t>
            </a:r>
            <a:endPar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endParaRPr>
          </a:p>
        </p:txBody>
      </p:sp>
      <p:pic>
        <p:nvPicPr>
          <p:cNvPr id="29" name="Picture 28">
            <a:extLst>
              <a:ext uri="{FF2B5EF4-FFF2-40B4-BE49-F238E27FC236}">
                <a16:creationId xmlns:a16="http://schemas.microsoft.com/office/drawing/2014/main" id="{EACA4F89-8273-6FB8-7C2C-8BC29CA0FE98}"/>
              </a:ext>
            </a:extLst>
          </p:cNvPr>
          <p:cNvPicPr>
            <a:picLocks/>
          </p:cNvPicPr>
          <p:nvPr/>
        </p:nvPicPr>
        <p:blipFill>
          <a:blip r:embed="rId7"/>
          <a:stretch>
            <a:fillRect/>
          </a:stretch>
        </p:blipFill>
        <p:spPr>
          <a:xfrm>
            <a:off x="656433" y="1826942"/>
            <a:ext cx="4629941" cy="2583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690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54D6AB2-BE59-D04D-3006-1BD1692EC3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4" name="Object 13" hidden="1">
                        <a:extLst>
                          <a:ext uri="{FF2B5EF4-FFF2-40B4-BE49-F238E27FC236}">
                            <a16:creationId xmlns:a16="http://schemas.microsoft.com/office/drawing/2014/main" id="{654D6AB2-BE59-D04D-3006-1BD1692EC3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0DC3880C-6DA0-746B-C8D7-71A8E0EEC94F}"/>
              </a:ext>
            </a:extLst>
          </p:cNvPr>
          <p:cNvSpPr/>
          <p:nvPr/>
        </p:nvSpPr>
        <p:spPr>
          <a:xfrm>
            <a:off x="6200775" y="1269023"/>
            <a:ext cx="5638033" cy="4975737"/>
          </a:xfrm>
          <a:prstGeom prst="rect">
            <a:avLst/>
          </a:prstGeom>
          <a:solidFill>
            <a:srgbClr val="EDF4F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21" name="Rectangle 20">
            <a:extLst>
              <a:ext uri="{FF2B5EF4-FFF2-40B4-BE49-F238E27FC236}">
                <a16:creationId xmlns:a16="http://schemas.microsoft.com/office/drawing/2014/main" id="{651D466E-7910-B5F8-F4B6-011F73948767}"/>
              </a:ext>
            </a:extLst>
          </p:cNvPr>
          <p:cNvSpPr/>
          <p:nvPr/>
        </p:nvSpPr>
        <p:spPr>
          <a:xfrm>
            <a:off x="353192" y="1269023"/>
            <a:ext cx="5638033" cy="4975737"/>
          </a:xfrm>
          <a:prstGeom prst="rect">
            <a:avLst/>
          </a:prstGeom>
          <a:solidFill>
            <a:srgbClr val="EDF4F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2" name="Title 1">
            <a:extLst>
              <a:ext uri="{FF2B5EF4-FFF2-40B4-BE49-F238E27FC236}">
                <a16:creationId xmlns:a16="http://schemas.microsoft.com/office/drawing/2014/main" id="{9CEC1F3A-A518-A735-5D36-1EFF788D1EC9}"/>
              </a:ext>
            </a:extLst>
          </p:cNvPr>
          <p:cNvSpPr>
            <a:spLocks noGrp="1"/>
          </p:cNvSpPr>
          <p:nvPr>
            <p:ph type="title"/>
          </p:nvPr>
        </p:nvSpPr>
        <p:spPr>
          <a:xfrm>
            <a:off x="642817" y="84110"/>
            <a:ext cx="10962290" cy="767853"/>
          </a:xfrm>
        </p:spPr>
        <p:txBody>
          <a:bodyPr vert="horz">
            <a:normAutofit/>
          </a:bodyPr>
          <a:lstStyle/>
          <a:p>
            <a:r>
              <a:rPr lang="en-US" dirty="0"/>
              <a:t>Growth theses cascade to growth imperatives and become the multi-horizon growth plan</a:t>
            </a:r>
          </a:p>
        </p:txBody>
      </p:sp>
      <p:grpSp>
        <p:nvGrpSpPr>
          <p:cNvPr id="3" name="Group 2">
            <a:extLst>
              <a:ext uri="{FF2B5EF4-FFF2-40B4-BE49-F238E27FC236}">
                <a16:creationId xmlns:a16="http://schemas.microsoft.com/office/drawing/2014/main" id="{75F52DA9-686D-1595-379A-CF383CAB9408}"/>
              </a:ext>
            </a:extLst>
          </p:cNvPr>
          <p:cNvGrpSpPr/>
          <p:nvPr/>
        </p:nvGrpSpPr>
        <p:grpSpPr>
          <a:xfrm>
            <a:off x="213287" y="1311927"/>
            <a:ext cx="3482937" cy="443645"/>
            <a:chOff x="213287" y="1311927"/>
            <a:chExt cx="3482937" cy="443645"/>
          </a:xfrm>
        </p:grpSpPr>
        <p:sp>
          <p:nvSpPr>
            <p:cNvPr id="4" name="Oval 3">
              <a:extLst>
                <a:ext uri="{FF2B5EF4-FFF2-40B4-BE49-F238E27FC236}">
                  <a16:creationId xmlns:a16="http://schemas.microsoft.com/office/drawing/2014/main" id="{A86FC686-5D83-33DB-050E-0CDB66212F3C}"/>
                </a:ext>
              </a:extLst>
            </p:cNvPr>
            <p:cNvSpPr/>
            <p:nvPr/>
          </p:nvSpPr>
          <p:spPr>
            <a:xfrm>
              <a:off x="519274" y="1409882"/>
              <a:ext cx="274320" cy="2743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Slate Pro" panose="02000506040000020004" pitchFamily="2" charset="0"/>
                  <a:sym typeface="Slate Pro" panose="02000506040000020004" pitchFamily="2" charset="0"/>
                </a:rPr>
                <a:t>3</a:t>
              </a:r>
              <a:endPar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5" name="Rectangle 4">
              <a:extLst>
                <a:ext uri="{FF2B5EF4-FFF2-40B4-BE49-F238E27FC236}">
                  <a16:creationId xmlns:a16="http://schemas.microsoft.com/office/drawing/2014/main" id="{6A27F005-3596-6D13-50C6-B79F20DD2BE5}"/>
                </a:ext>
              </a:extLst>
            </p:cNvPr>
            <p:cNvSpPr/>
            <p:nvPr/>
          </p:nvSpPr>
          <p:spPr>
            <a:xfrm>
              <a:off x="213287" y="1311927"/>
              <a:ext cx="3482937" cy="4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71E31"/>
                  </a:solidFill>
                  <a:latin typeface="Slate Pro" panose="02000506040000020004" pitchFamily="2" charset="0"/>
                  <a:sym typeface="Slate Pro" panose="02000506040000020004" pitchFamily="2" charset="0"/>
                </a:rPr>
                <a:t>Size </a:t>
              </a:r>
              <a:r>
                <a:rPr kumimoji="0" lang="en-US" sz="1600" b="1"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Growth Imperatives </a:t>
              </a:r>
            </a:p>
          </p:txBody>
        </p:sp>
      </p:grpSp>
      <p:sp>
        <p:nvSpPr>
          <p:cNvPr id="7" name="Rectangle 6">
            <a:extLst>
              <a:ext uri="{FF2B5EF4-FFF2-40B4-BE49-F238E27FC236}">
                <a16:creationId xmlns:a16="http://schemas.microsoft.com/office/drawing/2014/main" id="{58D3C972-6FAA-81E0-EBBB-2A10A2521992}"/>
              </a:ext>
            </a:extLst>
          </p:cNvPr>
          <p:cNvSpPr/>
          <p:nvPr/>
        </p:nvSpPr>
        <p:spPr>
          <a:xfrm>
            <a:off x="656433" y="4570777"/>
            <a:ext cx="4629941" cy="1456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Aft>
                <a:spcPts val="600"/>
              </a:spcAft>
              <a:buClrTx/>
              <a:buSzTx/>
              <a:buFontTx/>
              <a:buNone/>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Assess each imperative to forecast its contribution to growth within the current year, known as Horizon 1, and in subsequent horizons.</a:t>
            </a:r>
          </a:p>
        </p:txBody>
      </p:sp>
      <p:grpSp>
        <p:nvGrpSpPr>
          <p:cNvPr id="6" name="Group 5">
            <a:extLst>
              <a:ext uri="{FF2B5EF4-FFF2-40B4-BE49-F238E27FC236}">
                <a16:creationId xmlns:a16="http://schemas.microsoft.com/office/drawing/2014/main" id="{7F23585D-E5BD-F873-4A77-73FE90B5D41D}"/>
              </a:ext>
            </a:extLst>
          </p:cNvPr>
          <p:cNvGrpSpPr/>
          <p:nvPr/>
        </p:nvGrpSpPr>
        <p:grpSpPr>
          <a:xfrm>
            <a:off x="6477532" y="1325219"/>
            <a:ext cx="3967050" cy="443645"/>
            <a:chOff x="6092777" y="1312937"/>
            <a:chExt cx="3967050" cy="443645"/>
          </a:xfrm>
        </p:grpSpPr>
        <p:sp>
          <p:nvSpPr>
            <p:cNvPr id="9" name="Oval 8">
              <a:extLst>
                <a:ext uri="{FF2B5EF4-FFF2-40B4-BE49-F238E27FC236}">
                  <a16:creationId xmlns:a16="http://schemas.microsoft.com/office/drawing/2014/main" id="{F202991D-CB01-21D4-8983-6735043A6A61}"/>
                </a:ext>
              </a:extLst>
            </p:cNvPr>
            <p:cNvSpPr/>
            <p:nvPr/>
          </p:nvSpPr>
          <p:spPr>
            <a:xfrm>
              <a:off x="6092777" y="1402285"/>
              <a:ext cx="274320" cy="2743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Slate Pro" panose="02000506040000020004" pitchFamily="2" charset="0"/>
                  <a:sym typeface="Slate Pro" panose="02000506040000020004" pitchFamily="2" charset="0"/>
                </a:rPr>
                <a:t>4</a:t>
              </a:r>
              <a:endPar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11" name="Rectangle 10">
              <a:extLst>
                <a:ext uri="{FF2B5EF4-FFF2-40B4-BE49-F238E27FC236}">
                  <a16:creationId xmlns:a16="http://schemas.microsoft.com/office/drawing/2014/main" id="{FFF3B908-C118-853C-1C16-2337014E898C}"/>
                </a:ext>
              </a:extLst>
            </p:cNvPr>
            <p:cNvSpPr/>
            <p:nvPr/>
          </p:nvSpPr>
          <p:spPr>
            <a:xfrm>
              <a:off x="6367097" y="1312937"/>
              <a:ext cx="3692730" cy="4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71E31"/>
                  </a:solidFill>
                  <a:latin typeface="Slate Pro" panose="02000506040000020004" pitchFamily="2" charset="0"/>
                  <a:sym typeface="Slate Pro" panose="02000506040000020004" pitchFamily="2" charset="0"/>
                </a:rPr>
                <a:t>Design Your Multi-Horizon Gr</a:t>
              </a:r>
              <a:r>
                <a:rPr kumimoji="0" lang="en-US" sz="1600" b="1"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owth </a:t>
              </a:r>
              <a:r>
                <a:rPr lang="en-US" sz="1600" b="1" dirty="0">
                  <a:solidFill>
                    <a:srgbClr val="071E31"/>
                  </a:solidFill>
                  <a:latin typeface="Slate Pro" panose="02000506040000020004" pitchFamily="2" charset="0"/>
                  <a:sym typeface="Slate Pro" panose="02000506040000020004" pitchFamily="2" charset="0"/>
                </a:rPr>
                <a:t>Plan</a:t>
              </a:r>
              <a:endParaRPr kumimoji="0" lang="en-US" sz="1600" b="1"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endParaRPr>
            </a:p>
          </p:txBody>
        </p:sp>
      </p:grpSp>
      <p:sp>
        <p:nvSpPr>
          <p:cNvPr id="13" name="Rectangle 12">
            <a:extLst>
              <a:ext uri="{FF2B5EF4-FFF2-40B4-BE49-F238E27FC236}">
                <a16:creationId xmlns:a16="http://schemas.microsoft.com/office/drawing/2014/main" id="{E4C5F8BE-6C6A-D014-4372-ADCB8EAE2DD7}"/>
              </a:ext>
            </a:extLst>
          </p:cNvPr>
          <p:cNvSpPr/>
          <p:nvPr/>
        </p:nvSpPr>
        <p:spPr>
          <a:xfrm>
            <a:off x="6477530" y="4570777"/>
            <a:ext cx="4626863" cy="173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defRPr/>
            </a:pPr>
            <a:r>
              <a:rPr lang="en-US" sz="1400" dirty="0">
                <a:solidFill>
                  <a:srgbClr val="071E31"/>
                </a:solidFill>
                <a:latin typeface="Slate Pro" panose="02000506040000020004" pitchFamily="2" charset="0"/>
                <a:sym typeface="Slate Pro" panose="02000506040000020004" pitchFamily="2" charset="0"/>
              </a:rPr>
              <a:t>Develop and enhance GTM capabilities tailored to each imperative. Methodically prioritize and order the initiatives that will drive you toward your objectives. And then, allocate resources to these initiatives by carefully considering your organization's abilities, available bandwidth, and the risks involved.</a:t>
            </a:r>
          </a:p>
        </p:txBody>
      </p:sp>
      <p:pic>
        <p:nvPicPr>
          <p:cNvPr id="12" name="Picture 11">
            <a:extLst>
              <a:ext uri="{FF2B5EF4-FFF2-40B4-BE49-F238E27FC236}">
                <a16:creationId xmlns:a16="http://schemas.microsoft.com/office/drawing/2014/main" id="{C098E75C-4B87-4DA5-7F88-B33A99D0128E}"/>
              </a:ext>
            </a:extLst>
          </p:cNvPr>
          <p:cNvPicPr>
            <a:picLocks/>
          </p:cNvPicPr>
          <p:nvPr/>
        </p:nvPicPr>
        <p:blipFill>
          <a:blip r:embed="rId6"/>
          <a:stretch>
            <a:fillRect/>
          </a:stretch>
        </p:blipFill>
        <p:spPr>
          <a:xfrm>
            <a:off x="658368" y="1828800"/>
            <a:ext cx="4626864" cy="2587752"/>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263DE59-8BDD-054C-58CC-909DE4A3E8A4}"/>
              </a:ext>
            </a:extLst>
          </p:cNvPr>
          <p:cNvPicPr>
            <a:picLocks/>
          </p:cNvPicPr>
          <p:nvPr/>
        </p:nvPicPr>
        <p:blipFill>
          <a:blip r:embed="rId7"/>
          <a:stretch>
            <a:fillRect/>
          </a:stretch>
        </p:blipFill>
        <p:spPr>
          <a:xfrm>
            <a:off x="6473952" y="1828800"/>
            <a:ext cx="4626864" cy="2587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876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363DB88-FF4C-8B22-A1E9-751CB847892A}"/>
              </a:ext>
            </a:extLst>
          </p:cNvPr>
          <p:cNvGraphicFramePr>
            <a:graphicFrameLocks noChangeAspect="1"/>
          </p:cNvGraphicFramePr>
          <p:nvPr>
            <p:custDataLst>
              <p:tags r:id="rId1"/>
            </p:custDataLst>
            <p:extLst>
              <p:ext uri="{D42A27DB-BD31-4B8C-83A1-F6EECF244321}">
                <p14:modId xmlns:p14="http://schemas.microsoft.com/office/powerpoint/2010/main" val="1849838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2" name="think-cell data - do not delete" hidden="1">
                        <a:extLst>
                          <a:ext uri="{FF2B5EF4-FFF2-40B4-BE49-F238E27FC236}">
                            <a16:creationId xmlns:a16="http://schemas.microsoft.com/office/drawing/2014/main" id="{9363DB88-FF4C-8B22-A1E9-751CB84789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A45C6389-165F-FA05-60F6-3D5E4313847C}"/>
              </a:ext>
            </a:extLst>
          </p:cNvPr>
          <p:cNvSpPr>
            <a:spLocks noGrp="1"/>
          </p:cNvSpPr>
          <p:nvPr>
            <p:ph type="body" sz="quarter" idx="10"/>
          </p:nvPr>
        </p:nvSpPr>
        <p:spPr>
          <a:xfrm>
            <a:off x="1998617" y="2533650"/>
            <a:ext cx="8053252" cy="875211"/>
          </a:xfrm>
        </p:spPr>
        <p:txBody>
          <a:bodyPr/>
          <a:lstStyle/>
          <a:p>
            <a:r>
              <a:rPr lang="en-US" dirty="0"/>
              <a:t>Putting the Idea Into Practice</a:t>
            </a:r>
          </a:p>
        </p:txBody>
      </p:sp>
    </p:spTree>
    <p:extLst>
      <p:ext uri="{BB962C8B-B14F-4D97-AF65-F5344CB8AC3E}">
        <p14:creationId xmlns:p14="http://schemas.microsoft.com/office/powerpoint/2010/main" val="92212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3169DEE5-780D-485D-E79E-98D8FBBEB5B5}"/>
              </a:ext>
            </a:extLst>
          </p:cNvPr>
          <p:cNvGraphicFramePr>
            <a:graphicFrameLocks noChangeAspect="1"/>
          </p:cNvGraphicFramePr>
          <p:nvPr>
            <p:custDataLst>
              <p:tags r:id="rId1"/>
            </p:custDataLst>
            <p:extLst>
              <p:ext uri="{D42A27DB-BD31-4B8C-83A1-F6EECF244321}">
                <p14:modId xmlns:p14="http://schemas.microsoft.com/office/powerpoint/2010/main" val="1534678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35" name="Object 34" hidden="1">
                        <a:extLst>
                          <a:ext uri="{FF2B5EF4-FFF2-40B4-BE49-F238E27FC236}">
                            <a16:creationId xmlns:a16="http://schemas.microsoft.com/office/drawing/2014/main" id="{3169DEE5-780D-485D-E79E-98D8FBBEB5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3E80EA-2528-4ADC-1D05-CD376016FD3B}"/>
              </a:ext>
            </a:extLst>
          </p:cNvPr>
          <p:cNvSpPr>
            <a:spLocks noGrp="1"/>
          </p:cNvSpPr>
          <p:nvPr>
            <p:ph type="title"/>
          </p:nvPr>
        </p:nvSpPr>
        <p:spPr/>
        <p:txBody>
          <a:bodyPr vert="horz"/>
          <a:lstStyle/>
          <a:p>
            <a:r>
              <a:rPr lang="en-US" dirty="0"/>
              <a:t>ACME’s Growth Thesis Discussion</a:t>
            </a:r>
          </a:p>
        </p:txBody>
      </p:sp>
      <p:grpSp>
        <p:nvGrpSpPr>
          <p:cNvPr id="9" name="Group 8">
            <a:extLst>
              <a:ext uri="{FF2B5EF4-FFF2-40B4-BE49-F238E27FC236}">
                <a16:creationId xmlns:a16="http://schemas.microsoft.com/office/drawing/2014/main" id="{3E09B898-321B-721E-091F-4CFC50D529E5}"/>
              </a:ext>
            </a:extLst>
          </p:cNvPr>
          <p:cNvGrpSpPr/>
          <p:nvPr/>
        </p:nvGrpSpPr>
        <p:grpSpPr>
          <a:xfrm>
            <a:off x="5475890" y="1230692"/>
            <a:ext cx="6096000" cy="3889949"/>
            <a:chOff x="323238" y="805442"/>
            <a:chExt cx="6096000" cy="3889949"/>
          </a:xfrm>
        </p:grpSpPr>
        <p:sp>
          <p:nvSpPr>
            <p:cNvPr id="34" name="Rectangle 33">
              <a:extLst>
                <a:ext uri="{FF2B5EF4-FFF2-40B4-BE49-F238E27FC236}">
                  <a16:creationId xmlns:a16="http://schemas.microsoft.com/office/drawing/2014/main" id="{0FEDAB56-3D25-F1DA-1AD3-1BBB39DC06C8}"/>
                </a:ext>
              </a:extLst>
            </p:cNvPr>
            <p:cNvSpPr/>
            <p:nvPr/>
          </p:nvSpPr>
          <p:spPr>
            <a:xfrm>
              <a:off x="323238" y="805442"/>
              <a:ext cx="6096000" cy="3889949"/>
            </a:xfrm>
            <a:prstGeom prst="rect">
              <a:avLst/>
            </a:prstGeom>
            <a:solidFill>
              <a:srgbClr val="EDF4F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3" name="TextBox 2">
              <a:extLst>
                <a:ext uri="{FF2B5EF4-FFF2-40B4-BE49-F238E27FC236}">
                  <a16:creationId xmlns:a16="http://schemas.microsoft.com/office/drawing/2014/main" id="{89B262F5-6982-83CF-93BB-8CDBD34A3956}"/>
                </a:ext>
              </a:extLst>
            </p:cNvPr>
            <p:cNvSpPr txBox="1"/>
            <p:nvPr/>
          </p:nvSpPr>
          <p:spPr>
            <a:xfrm>
              <a:off x="1246242" y="1320848"/>
              <a:ext cx="3392129" cy="276999"/>
            </a:xfrm>
            <a:prstGeom prst="rect">
              <a:avLst/>
            </a:prstGeom>
            <a:noFill/>
          </p:spPr>
          <p:txBody>
            <a:bodyPr wrap="square" rtlCol="0">
              <a:spAutoFit/>
            </a:bodyPr>
            <a:lstStyle/>
            <a:p>
              <a:pPr algn="l"/>
              <a:r>
                <a:rPr lang="en-US" sz="1200" b="1" dirty="0">
                  <a:latin typeface="Slate Pro" panose="02000506040000020004" pitchFamily="2" charset="0"/>
                  <a:sym typeface="Slate Pro" panose="02000506040000020004" pitchFamily="2" charset="0"/>
                </a:rPr>
                <a:t>SBI Value Creation Quadrants </a:t>
              </a:r>
            </a:p>
          </p:txBody>
        </p:sp>
        <p:sp>
          <p:nvSpPr>
            <p:cNvPr id="5" name="TextBox 4">
              <a:extLst>
                <a:ext uri="{FF2B5EF4-FFF2-40B4-BE49-F238E27FC236}">
                  <a16:creationId xmlns:a16="http://schemas.microsoft.com/office/drawing/2014/main" id="{14E980C6-E6C7-C9F9-B37C-F72A4D4CE272}"/>
                </a:ext>
              </a:extLst>
            </p:cNvPr>
            <p:cNvSpPr txBox="1"/>
            <p:nvPr/>
          </p:nvSpPr>
          <p:spPr>
            <a:xfrm>
              <a:off x="1246242" y="1590566"/>
              <a:ext cx="1229032" cy="400110"/>
            </a:xfrm>
            <a:prstGeom prst="rect">
              <a:avLst/>
            </a:prstGeom>
            <a:noFill/>
          </p:spPr>
          <p:txBody>
            <a:bodyPr wrap="square" rtlCol="0">
              <a:spAutoFit/>
            </a:bodyPr>
            <a:lstStyle/>
            <a:p>
              <a:pPr algn="l"/>
              <a:r>
                <a:rPr lang="en-US" sz="1000" b="1" dirty="0">
                  <a:solidFill>
                    <a:schemeClr val="accent3"/>
                  </a:solidFill>
                  <a:latin typeface="Slate Pro" panose="02000506040000020004" pitchFamily="2" charset="0"/>
                  <a:sym typeface="Slate Pro" panose="02000506040000020004" pitchFamily="2" charset="0"/>
                </a:rPr>
                <a:t>Increasing Growth Rate</a:t>
              </a:r>
            </a:p>
          </p:txBody>
        </p:sp>
        <p:sp>
          <p:nvSpPr>
            <p:cNvPr id="6" name="TextBox 5">
              <a:extLst>
                <a:ext uri="{FF2B5EF4-FFF2-40B4-BE49-F238E27FC236}">
                  <a16:creationId xmlns:a16="http://schemas.microsoft.com/office/drawing/2014/main" id="{26B02082-A8C8-CD87-A654-A9B7C16EA982}"/>
                </a:ext>
              </a:extLst>
            </p:cNvPr>
            <p:cNvSpPr txBox="1"/>
            <p:nvPr/>
          </p:nvSpPr>
          <p:spPr>
            <a:xfrm>
              <a:off x="4076897" y="3800320"/>
              <a:ext cx="1229032" cy="400110"/>
            </a:xfrm>
            <a:prstGeom prst="rect">
              <a:avLst/>
            </a:prstGeom>
            <a:noFill/>
          </p:spPr>
          <p:txBody>
            <a:bodyPr wrap="square" rtlCol="0">
              <a:spAutoFit/>
            </a:bodyPr>
            <a:lstStyle/>
            <a:p>
              <a:pPr algn="l"/>
              <a:r>
                <a:rPr lang="en-US" sz="1000" b="1" dirty="0">
                  <a:solidFill>
                    <a:schemeClr val="accent3"/>
                  </a:solidFill>
                  <a:latin typeface="Slate Pro" panose="02000506040000020004" pitchFamily="2" charset="0"/>
                  <a:sym typeface="Slate Pro" panose="02000506040000020004" pitchFamily="2" charset="0"/>
                </a:rPr>
                <a:t>Increasing Investment</a:t>
              </a:r>
            </a:p>
          </p:txBody>
        </p:sp>
        <p:cxnSp>
          <p:nvCxnSpPr>
            <p:cNvPr id="8" name="Straight Arrow Connector 7">
              <a:extLst>
                <a:ext uri="{FF2B5EF4-FFF2-40B4-BE49-F238E27FC236}">
                  <a16:creationId xmlns:a16="http://schemas.microsoft.com/office/drawing/2014/main" id="{9A2B2638-EF55-4F27-91BF-882AD355DDB8}"/>
                </a:ext>
              </a:extLst>
            </p:cNvPr>
            <p:cNvCxnSpPr>
              <a:cxnSpLocks/>
            </p:cNvCxnSpPr>
            <p:nvPr/>
          </p:nvCxnSpPr>
          <p:spPr>
            <a:xfrm flipV="1">
              <a:off x="1344563" y="1990676"/>
              <a:ext cx="0" cy="172757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FB5A732-461D-CC62-F12C-3CCDDFF0DC4D}"/>
                </a:ext>
              </a:extLst>
            </p:cNvPr>
            <p:cNvCxnSpPr>
              <a:cxnSpLocks/>
            </p:cNvCxnSpPr>
            <p:nvPr/>
          </p:nvCxnSpPr>
          <p:spPr>
            <a:xfrm>
              <a:off x="1344563" y="3718251"/>
              <a:ext cx="4053350"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91F04B2-181F-4247-80E5-0D6089238D15}"/>
                </a:ext>
              </a:extLst>
            </p:cNvPr>
            <p:cNvSpPr txBox="1"/>
            <p:nvPr/>
          </p:nvSpPr>
          <p:spPr>
            <a:xfrm>
              <a:off x="2265941" y="3751791"/>
              <a:ext cx="1917291" cy="215444"/>
            </a:xfrm>
            <a:prstGeom prst="rect">
              <a:avLst/>
            </a:prstGeom>
            <a:noFill/>
          </p:spPr>
          <p:txBody>
            <a:bodyPr wrap="square" rtlCol="0">
              <a:spAutoFit/>
            </a:bodyPr>
            <a:lstStyle/>
            <a:p>
              <a:pPr algn="l"/>
              <a:r>
                <a:rPr lang="en-US" sz="800" dirty="0">
                  <a:latin typeface="Slate Pro" panose="02000506040000020004" pitchFamily="2" charset="0"/>
                  <a:sym typeface="Slate Pro" panose="02000506040000020004" pitchFamily="2" charset="0"/>
                </a:rPr>
                <a:t>Change in Operating Expense </a:t>
              </a:r>
            </a:p>
          </p:txBody>
        </p:sp>
        <p:sp>
          <p:nvSpPr>
            <p:cNvPr id="18" name="TextBox 17">
              <a:extLst>
                <a:ext uri="{FF2B5EF4-FFF2-40B4-BE49-F238E27FC236}">
                  <a16:creationId xmlns:a16="http://schemas.microsoft.com/office/drawing/2014/main" id="{E6A93DB7-A8BC-84D3-4BF9-AAE93285EE48}"/>
                </a:ext>
              </a:extLst>
            </p:cNvPr>
            <p:cNvSpPr txBox="1"/>
            <p:nvPr/>
          </p:nvSpPr>
          <p:spPr>
            <a:xfrm rot="16200000">
              <a:off x="509831" y="2682241"/>
              <a:ext cx="1397607" cy="215444"/>
            </a:xfrm>
            <a:prstGeom prst="rect">
              <a:avLst/>
            </a:prstGeom>
            <a:noFill/>
          </p:spPr>
          <p:txBody>
            <a:bodyPr wrap="square" rtlCol="0">
              <a:spAutoFit/>
            </a:bodyPr>
            <a:lstStyle/>
            <a:p>
              <a:pPr algn="l"/>
              <a:r>
                <a:rPr lang="en-US" sz="800" dirty="0">
                  <a:latin typeface="Slate Pro" panose="02000506040000020004" pitchFamily="2" charset="0"/>
                  <a:sym typeface="Slate Pro" panose="02000506040000020004" pitchFamily="2" charset="0"/>
                </a:rPr>
                <a:t>Change in Growth Rate</a:t>
              </a:r>
            </a:p>
          </p:txBody>
        </p:sp>
        <p:cxnSp>
          <p:nvCxnSpPr>
            <p:cNvPr id="20" name="Straight Connector 19">
              <a:extLst>
                <a:ext uri="{FF2B5EF4-FFF2-40B4-BE49-F238E27FC236}">
                  <a16:creationId xmlns:a16="http://schemas.microsoft.com/office/drawing/2014/main" id="{21959ED6-009F-B2E4-A4D9-98576ABD9926}"/>
                </a:ext>
              </a:extLst>
            </p:cNvPr>
            <p:cNvCxnSpPr/>
            <p:nvPr/>
          </p:nvCxnSpPr>
          <p:spPr>
            <a:xfrm>
              <a:off x="3252020" y="2210743"/>
              <a:ext cx="0" cy="139760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6B9AE3E-DE97-67A4-8F65-774B12A9A107}"/>
                </a:ext>
              </a:extLst>
            </p:cNvPr>
            <p:cNvCxnSpPr>
              <a:cxnSpLocks/>
            </p:cNvCxnSpPr>
            <p:nvPr/>
          </p:nvCxnSpPr>
          <p:spPr>
            <a:xfrm flipH="1">
              <a:off x="1447801" y="2889089"/>
              <a:ext cx="369447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6114987B-AF0C-9E69-B9D3-6857810DD7E0}"/>
                </a:ext>
              </a:extLst>
            </p:cNvPr>
            <p:cNvSpPr/>
            <p:nvPr/>
          </p:nvSpPr>
          <p:spPr>
            <a:xfrm>
              <a:off x="2103475" y="2161581"/>
              <a:ext cx="274320" cy="274320"/>
            </a:xfrm>
            <a:prstGeom prst="ellipse">
              <a:avLst/>
            </a:prstGeom>
            <a:solidFill>
              <a:srgbClr val="0C1C2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100" b="1" dirty="0">
                  <a:latin typeface="Slate Pro" panose="02000506040000020004" pitchFamily="2" charset="0"/>
                  <a:sym typeface="Slate Pro" panose="02000506040000020004" pitchFamily="2" charset="0"/>
                </a:rPr>
                <a:t>1</a:t>
              </a:r>
            </a:p>
          </p:txBody>
        </p:sp>
        <p:sp>
          <p:nvSpPr>
            <p:cNvPr id="25" name="Oval 24">
              <a:extLst>
                <a:ext uri="{FF2B5EF4-FFF2-40B4-BE49-F238E27FC236}">
                  <a16:creationId xmlns:a16="http://schemas.microsoft.com/office/drawing/2014/main" id="{5414E850-1488-1E66-D4B2-BACE6F846A3F}"/>
                </a:ext>
              </a:extLst>
            </p:cNvPr>
            <p:cNvSpPr/>
            <p:nvPr/>
          </p:nvSpPr>
          <p:spPr>
            <a:xfrm>
              <a:off x="4090218" y="2161581"/>
              <a:ext cx="274320" cy="274320"/>
            </a:xfrm>
            <a:prstGeom prst="ellipse">
              <a:avLst/>
            </a:prstGeom>
            <a:solidFill>
              <a:srgbClr val="3190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100" b="1" dirty="0">
                  <a:latin typeface="Slate Pro" panose="02000506040000020004" pitchFamily="2" charset="0"/>
                  <a:sym typeface="Slate Pro" panose="02000506040000020004" pitchFamily="2" charset="0"/>
                </a:rPr>
                <a:t>2</a:t>
              </a:r>
            </a:p>
          </p:txBody>
        </p:sp>
        <p:sp>
          <p:nvSpPr>
            <p:cNvPr id="26" name="Oval 25">
              <a:extLst>
                <a:ext uri="{FF2B5EF4-FFF2-40B4-BE49-F238E27FC236}">
                  <a16:creationId xmlns:a16="http://schemas.microsoft.com/office/drawing/2014/main" id="{C14968E3-22E1-81C6-8BEF-7736571BFB5E}"/>
                </a:ext>
              </a:extLst>
            </p:cNvPr>
            <p:cNvSpPr/>
            <p:nvPr/>
          </p:nvSpPr>
          <p:spPr>
            <a:xfrm>
              <a:off x="4046072" y="3029350"/>
              <a:ext cx="274320" cy="274320"/>
            </a:xfrm>
            <a:prstGeom prst="ellipse">
              <a:avLst/>
            </a:prstGeom>
            <a:solidFill>
              <a:srgbClr val="0A427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100" b="1" dirty="0">
                  <a:latin typeface="Slate Pro" panose="02000506040000020004" pitchFamily="2" charset="0"/>
                  <a:sym typeface="Slate Pro" panose="02000506040000020004" pitchFamily="2" charset="0"/>
                </a:rPr>
                <a:t>3</a:t>
              </a:r>
            </a:p>
          </p:txBody>
        </p:sp>
        <p:sp>
          <p:nvSpPr>
            <p:cNvPr id="27" name="Oval 26">
              <a:extLst>
                <a:ext uri="{FF2B5EF4-FFF2-40B4-BE49-F238E27FC236}">
                  <a16:creationId xmlns:a16="http://schemas.microsoft.com/office/drawing/2014/main" id="{06C6CC81-2B37-9F00-A333-6C514FA205D6}"/>
                </a:ext>
              </a:extLst>
            </p:cNvPr>
            <p:cNvSpPr/>
            <p:nvPr/>
          </p:nvSpPr>
          <p:spPr>
            <a:xfrm>
              <a:off x="2104030" y="3036999"/>
              <a:ext cx="274320" cy="274320"/>
            </a:xfrm>
            <a:prstGeom prst="ellipse">
              <a:avLst/>
            </a:prstGeom>
            <a:solidFill>
              <a:srgbClr val="3E444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100" b="1" dirty="0">
                  <a:latin typeface="Slate Pro" panose="02000506040000020004" pitchFamily="2" charset="0"/>
                  <a:sym typeface="Slate Pro" panose="02000506040000020004" pitchFamily="2" charset="0"/>
                </a:rPr>
                <a:t>4</a:t>
              </a:r>
            </a:p>
          </p:txBody>
        </p:sp>
        <p:sp>
          <p:nvSpPr>
            <p:cNvPr id="28" name="TextBox 27">
              <a:extLst>
                <a:ext uri="{FF2B5EF4-FFF2-40B4-BE49-F238E27FC236}">
                  <a16:creationId xmlns:a16="http://schemas.microsoft.com/office/drawing/2014/main" id="{8808E51A-1ED8-1669-86E8-C4866973DEC3}"/>
                </a:ext>
              </a:extLst>
            </p:cNvPr>
            <p:cNvSpPr txBox="1"/>
            <p:nvPr/>
          </p:nvSpPr>
          <p:spPr>
            <a:xfrm>
              <a:off x="1502116" y="2451409"/>
              <a:ext cx="1616980" cy="338554"/>
            </a:xfrm>
            <a:prstGeom prst="rect">
              <a:avLst/>
            </a:prstGeom>
            <a:noFill/>
          </p:spPr>
          <p:txBody>
            <a:bodyPr wrap="square" rtlCol="0">
              <a:spAutoFit/>
            </a:bodyPr>
            <a:lstStyle/>
            <a:p>
              <a:pPr algn="l"/>
              <a:r>
                <a:rPr lang="en-US" sz="800" dirty="0">
                  <a:latin typeface="Slate Pro" panose="02000506040000020004" pitchFamily="2" charset="0"/>
                  <a:sym typeface="Slate Pro" panose="02000506040000020004" pitchFamily="2" charset="0"/>
                </a:rPr>
                <a:t>Accelerating Growth without Increasing Operating Expense</a:t>
              </a:r>
            </a:p>
          </p:txBody>
        </p:sp>
        <p:sp>
          <p:nvSpPr>
            <p:cNvPr id="29" name="TextBox 28">
              <a:extLst>
                <a:ext uri="{FF2B5EF4-FFF2-40B4-BE49-F238E27FC236}">
                  <a16:creationId xmlns:a16="http://schemas.microsoft.com/office/drawing/2014/main" id="{619A8B2E-3A55-5B85-D4CC-B163315AE031}"/>
                </a:ext>
              </a:extLst>
            </p:cNvPr>
            <p:cNvSpPr txBox="1"/>
            <p:nvPr/>
          </p:nvSpPr>
          <p:spPr>
            <a:xfrm>
              <a:off x="3448059" y="2456977"/>
              <a:ext cx="1616980" cy="338554"/>
            </a:xfrm>
            <a:prstGeom prst="rect">
              <a:avLst/>
            </a:prstGeom>
            <a:noFill/>
          </p:spPr>
          <p:txBody>
            <a:bodyPr wrap="square" rtlCol="0">
              <a:spAutoFit/>
            </a:bodyPr>
            <a:lstStyle/>
            <a:p>
              <a:pPr algn="l"/>
              <a:r>
                <a:rPr lang="en-US" sz="800" dirty="0">
                  <a:latin typeface="Slate Pro" panose="02000506040000020004" pitchFamily="2" charset="0"/>
                  <a:sym typeface="Slate Pro" panose="02000506040000020004" pitchFamily="2" charset="0"/>
                </a:rPr>
                <a:t>Accelerating Growth with Increased Operating Expense </a:t>
              </a:r>
            </a:p>
          </p:txBody>
        </p:sp>
        <p:sp>
          <p:nvSpPr>
            <p:cNvPr id="30" name="TextBox 29">
              <a:extLst>
                <a:ext uri="{FF2B5EF4-FFF2-40B4-BE49-F238E27FC236}">
                  <a16:creationId xmlns:a16="http://schemas.microsoft.com/office/drawing/2014/main" id="{FAF4AE65-7DFB-E12F-25B2-706282FA759F}"/>
                </a:ext>
              </a:extLst>
            </p:cNvPr>
            <p:cNvSpPr txBox="1"/>
            <p:nvPr/>
          </p:nvSpPr>
          <p:spPr>
            <a:xfrm>
              <a:off x="1530534" y="3311319"/>
              <a:ext cx="1616980" cy="338554"/>
            </a:xfrm>
            <a:prstGeom prst="rect">
              <a:avLst/>
            </a:prstGeom>
            <a:noFill/>
          </p:spPr>
          <p:txBody>
            <a:bodyPr wrap="square" rtlCol="0">
              <a:spAutoFit/>
            </a:bodyPr>
            <a:lstStyle/>
            <a:p>
              <a:pPr algn="l"/>
              <a:r>
                <a:rPr lang="en-US" sz="800" dirty="0">
                  <a:latin typeface="Slate Pro" panose="02000506040000020004" pitchFamily="2" charset="0"/>
                  <a:sym typeface="Slate Pro" panose="02000506040000020004" pitchFamily="2" charset="0"/>
                </a:rPr>
                <a:t>Maintain Growth Rate without Increasing Operating Expense </a:t>
              </a:r>
            </a:p>
          </p:txBody>
        </p:sp>
        <p:sp>
          <p:nvSpPr>
            <p:cNvPr id="31" name="TextBox 30">
              <a:extLst>
                <a:ext uri="{FF2B5EF4-FFF2-40B4-BE49-F238E27FC236}">
                  <a16:creationId xmlns:a16="http://schemas.microsoft.com/office/drawing/2014/main" id="{7ADA8D58-A77F-16B3-E375-E7F93FFB2D39}"/>
                </a:ext>
              </a:extLst>
            </p:cNvPr>
            <p:cNvSpPr txBox="1"/>
            <p:nvPr/>
          </p:nvSpPr>
          <p:spPr>
            <a:xfrm>
              <a:off x="3394633" y="3311319"/>
              <a:ext cx="1855767" cy="338554"/>
            </a:xfrm>
            <a:prstGeom prst="rect">
              <a:avLst/>
            </a:prstGeom>
            <a:noFill/>
          </p:spPr>
          <p:txBody>
            <a:bodyPr wrap="square" rtlCol="0">
              <a:spAutoFit/>
            </a:bodyPr>
            <a:lstStyle/>
            <a:p>
              <a:pPr algn="l"/>
              <a:r>
                <a:rPr lang="en-US" sz="800" dirty="0">
                  <a:latin typeface="Slate Pro" panose="02000506040000020004" pitchFamily="2" charset="0"/>
                  <a:sym typeface="Slate Pro" panose="02000506040000020004" pitchFamily="2" charset="0"/>
                </a:rPr>
                <a:t>Convert to More Valuable Revenue Stream &amp; Operating Model</a:t>
              </a:r>
            </a:p>
          </p:txBody>
        </p:sp>
      </p:grpSp>
      <p:graphicFrame>
        <p:nvGraphicFramePr>
          <p:cNvPr id="36" name="Google Shape;513;p7">
            <a:extLst>
              <a:ext uri="{FF2B5EF4-FFF2-40B4-BE49-F238E27FC236}">
                <a16:creationId xmlns:a16="http://schemas.microsoft.com/office/drawing/2014/main" id="{6EFB6F11-F772-7FFA-C514-C6AD7FED88EE}"/>
              </a:ext>
            </a:extLst>
          </p:cNvPr>
          <p:cNvGraphicFramePr/>
          <p:nvPr>
            <p:extLst>
              <p:ext uri="{D42A27DB-BD31-4B8C-83A1-F6EECF244321}">
                <p14:modId xmlns:p14="http://schemas.microsoft.com/office/powerpoint/2010/main" val="2792484191"/>
              </p:ext>
            </p:extLst>
          </p:nvPr>
        </p:nvGraphicFramePr>
        <p:xfrm>
          <a:off x="519181" y="1230691"/>
          <a:ext cx="4607282" cy="3889950"/>
        </p:xfrm>
        <a:graphic>
          <a:graphicData uri="http://schemas.openxmlformats.org/drawingml/2006/table">
            <a:tbl>
              <a:tblPr>
                <a:noFill/>
              </a:tblPr>
              <a:tblGrid>
                <a:gridCol w="4607282">
                  <a:extLst>
                    <a:ext uri="{9D8B030D-6E8A-4147-A177-3AD203B41FA5}">
                      <a16:colId xmlns:a16="http://schemas.microsoft.com/office/drawing/2014/main" val="20000"/>
                    </a:ext>
                  </a:extLst>
                </a:gridCol>
              </a:tblGrid>
              <a:tr h="331735">
                <a:tc>
                  <a:txBody>
                    <a:bodyPr/>
                    <a:lstStyle/>
                    <a:p>
                      <a:pPr marL="0" marR="0" lvl="0" indent="0" algn="ctr" rtl="0">
                        <a:spcBef>
                          <a:spcPts val="0"/>
                        </a:spcBef>
                        <a:spcAft>
                          <a:spcPts val="0"/>
                        </a:spcAft>
                        <a:buClr>
                          <a:schemeClr val="lt1"/>
                        </a:buClr>
                        <a:buSzPts val="1400"/>
                        <a:buFont typeface="Arial"/>
                        <a:buNone/>
                      </a:pPr>
                      <a:r>
                        <a:rPr lang="en-US" sz="1400" b="1" u="none" strike="noStrike" cap="none" dirty="0">
                          <a:solidFill>
                            <a:schemeClr val="lt1"/>
                          </a:solidFill>
                          <a:latin typeface="Slate Pro" panose="02000506040000020004" pitchFamily="2" charset="0"/>
                          <a:ea typeface="Calibri"/>
                          <a:cs typeface="Calibri"/>
                          <a:sym typeface="Slate Pro" panose="02000506040000020004" pitchFamily="2" charset="0"/>
                        </a:rPr>
                        <a:t>Example Discussion Points </a:t>
                      </a:r>
                      <a:endParaRPr dirty="0">
                        <a:latin typeface="Slate Pro" panose="02000506040000020004" pitchFamily="2" charset="0"/>
                        <a:sym typeface="Slate Pro" panose="02000506040000020004" pitchFamily="2" charset="0"/>
                      </a:endParaRPr>
                    </a:p>
                  </a:txBody>
                  <a:tcPr marL="108000" marR="108000" marT="45725" marB="457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558215">
                <a:tc>
                  <a:txBody>
                    <a:bodyPr/>
                    <a:lstStyle/>
                    <a:p>
                      <a:pPr marL="342900" marR="0" lvl="0" indent="-342900" algn="l" defTabSz="914400" rtl="0" eaLnBrk="1" fontAlgn="auto" latinLnBrk="0" hangingPunct="1">
                        <a:lnSpc>
                          <a:spcPct val="100000"/>
                        </a:lnSpc>
                        <a:spcBef>
                          <a:spcPts val="0"/>
                        </a:spcBef>
                        <a:spcAft>
                          <a:spcPts val="600"/>
                        </a:spcAft>
                        <a:buClrTx/>
                        <a:buSzPts val="1000"/>
                        <a:buFont typeface="+mj-lt"/>
                        <a:buAutoNum type="arabicPeriod"/>
                        <a:tabLst>
                          <a:tab pos="457200" algn="l"/>
                        </a:tabLst>
                        <a:defRPr/>
                      </a:pPr>
                      <a:r>
                        <a:rPr lang="en-US" sz="1400" b="0" dirty="0">
                          <a:effectLst/>
                          <a:latin typeface="Slate Pro" panose="02000506040000020004" pitchFamily="2" charset="0"/>
                          <a:sym typeface="Slate Pro" panose="02000506040000020004" pitchFamily="2" charset="0"/>
                        </a:rPr>
                        <a:t>ACME is steering towards a SaaS-first, cloud-centric business model that’s indicating of a strategic pivot to Quadrant 3 to enhance revenue quality and operational efficacy. This transition is progressing as expected. </a:t>
                      </a:r>
                    </a:p>
                    <a:p>
                      <a:pPr marL="342900" marR="0" lvl="0" indent="-342900" algn="l" defTabSz="914400" rtl="0" eaLnBrk="1" fontAlgn="auto" latinLnBrk="0" hangingPunct="1">
                        <a:lnSpc>
                          <a:spcPct val="100000"/>
                        </a:lnSpc>
                        <a:spcBef>
                          <a:spcPts val="0"/>
                        </a:spcBef>
                        <a:spcAft>
                          <a:spcPts val="600"/>
                        </a:spcAft>
                        <a:buClrTx/>
                        <a:buSzPts val="1000"/>
                        <a:buFont typeface="+mj-lt"/>
                        <a:buAutoNum type="arabicPeriod"/>
                        <a:tabLst>
                          <a:tab pos="457200" algn="l"/>
                        </a:tabLst>
                        <a:defRPr/>
                      </a:pPr>
                      <a:r>
                        <a:rPr lang="en-US" sz="1400" b="0" dirty="0">
                          <a:effectLst/>
                          <a:latin typeface="Slate Pro" panose="02000506040000020004" pitchFamily="2" charset="0"/>
                          <a:sym typeface="Slate Pro" panose="02000506040000020004" pitchFamily="2" charset="0"/>
                        </a:rPr>
                        <a:t>However, the following factors suggest a potential realignment to a Quadrant 1 growth thesis:</a:t>
                      </a:r>
                    </a:p>
                    <a:p>
                      <a:pPr marL="627063" marR="0" lvl="0" indent="-282575">
                        <a:spcBef>
                          <a:spcPts val="0"/>
                        </a:spcBef>
                        <a:spcAft>
                          <a:spcPts val="600"/>
                        </a:spcAft>
                        <a:buSzPts val="1000"/>
                        <a:buFont typeface="Arial" panose="020B0604020202020204" pitchFamily="34" charset="0"/>
                        <a:buChar char="•"/>
                        <a:tabLst/>
                      </a:pPr>
                      <a:r>
                        <a:rPr lang="en-US" sz="1400" kern="1200" dirty="0">
                          <a:solidFill>
                            <a:schemeClr val="tx1"/>
                          </a:solidFill>
                          <a:effectLst/>
                          <a:latin typeface="Slate Pro" panose="02000506040000020004" pitchFamily="2" charset="0"/>
                          <a:ea typeface="Times New Roman" panose="02020603050405020304" pitchFamily="18" charset="0"/>
                          <a:cs typeface="Times New Roman" panose="02020603050405020304" pitchFamily="18" charset="0"/>
                          <a:sym typeface="Slate Pro" panose="02000506040000020004" pitchFamily="2" charset="0"/>
                        </a:rPr>
                        <a:t>Below-industry-average revenue growth in the Americas. </a:t>
                      </a:r>
                    </a:p>
                    <a:p>
                      <a:pPr marL="627063" marR="0" lvl="0" indent="-282575">
                        <a:spcBef>
                          <a:spcPts val="0"/>
                        </a:spcBef>
                        <a:spcAft>
                          <a:spcPts val="600"/>
                        </a:spcAft>
                        <a:buSzPts val="1000"/>
                        <a:buFont typeface="Arial" panose="020B0604020202020204" pitchFamily="34" charset="0"/>
                        <a:buChar char="•"/>
                        <a:tabLst/>
                      </a:pPr>
                      <a:r>
                        <a:rPr lang="en-US" sz="1400" kern="1200" dirty="0">
                          <a:solidFill>
                            <a:schemeClr val="tx1"/>
                          </a:solidFill>
                          <a:effectLst/>
                          <a:latin typeface="Slate Pro" panose="02000506040000020004" pitchFamily="2" charset="0"/>
                          <a:ea typeface="Times New Roman" panose="02020603050405020304" pitchFamily="18" charset="0"/>
                          <a:cs typeface="Times New Roman" panose="02020603050405020304" pitchFamily="18" charset="0"/>
                          <a:sym typeface="Slate Pro" panose="02000506040000020004" pitchFamily="2" charset="0"/>
                        </a:rPr>
                        <a:t>Sales and marketing expenditure is in line with industry standards at 25% of revenue.</a:t>
                      </a:r>
                    </a:p>
                    <a:p>
                      <a:pPr marL="627063" marR="0" lvl="0" indent="-282575" algn="l" defTabSz="914400" rtl="0" eaLnBrk="1" fontAlgn="auto" latinLnBrk="0" hangingPunct="1">
                        <a:lnSpc>
                          <a:spcPct val="100000"/>
                        </a:lnSpc>
                        <a:spcBef>
                          <a:spcPts val="0"/>
                        </a:spcBef>
                        <a:spcAft>
                          <a:spcPts val="600"/>
                        </a:spcAft>
                        <a:buClrTx/>
                        <a:buSzPts val="1000"/>
                        <a:buFont typeface="Arial" panose="020B0604020202020204" pitchFamily="34" charset="0"/>
                        <a:buChar char="•"/>
                        <a:tabLst/>
                        <a:defRPr/>
                      </a:pPr>
                      <a:r>
                        <a:rPr lang="en-US" sz="1400" b="0" kern="1200" dirty="0">
                          <a:solidFill>
                            <a:schemeClr val="tx1"/>
                          </a:solidFill>
                          <a:effectLst/>
                          <a:latin typeface="Slate Pro" panose="02000506040000020004" pitchFamily="2" charset="0"/>
                          <a:ea typeface="+mn-ea"/>
                          <a:cs typeface="+mn-cs"/>
                          <a:sym typeface="Slate Pro" panose="02000506040000020004" pitchFamily="2" charset="0"/>
                        </a:rPr>
                        <a:t>ACME’s commitment to dividend payouts maintains pressure on sales and marketing budgets.</a:t>
                      </a:r>
                    </a:p>
                  </a:txBody>
                  <a:tcPr marL="182875" marR="182875" marT="91450" marB="91450">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FB68F0C6-B350-2FF3-B017-8C855121CDFA}"/>
              </a:ext>
            </a:extLst>
          </p:cNvPr>
          <p:cNvSpPr txBox="1"/>
          <p:nvPr/>
        </p:nvSpPr>
        <p:spPr>
          <a:xfrm>
            <a:off x="519181" y="5274348"/>
            <a:ext cx="11052709" cy="1056700"/>
          </a:xfrm>
          <a:prstGeom prst="rect">
            <a:avLst/>
          </a:prstGeom>
          <a:noFill/>
        </p:spPr>
        <p:txBody>
          <a:bodyPr wrap="square">
            <a:spAutoFit/>
          </a:bodyPr>
          <a:lstStyle/>
          <a:p>
            <a:pPr marR="0" lvl="0" algn="l" rtl="0">
              <a:lnSpc>
                <a:spcPct val="100000"/>
              </a:lnSpc>
              <a:spcBef>
                <a:spcPts val="0"/>
              </a:spcBef>
              <a:spcAft>
                <a:spcPts val="400"/>
              </a:spcAft>
              <a:buClr>
                <a:schemeClr val="dk1"/>
              </a:buClr>
              <a:buSzPts val="1100"/>
            </a:pPr>
            <a:r>
              <a:rPr lang="en-US" sz="1400" b="1" dirty="0">
                <a:latin typeface="Slate Pro" panose="02000506040000020004" pitchFamily="2" charset="0"/>
                <a:sym typeface="Slate Pro" panose="02000506040000020004" pitchFamily="2" charset="0"/>
              </a:rPr>
              <a:t>Notes:</a:t>
            </a:r>
          </a:p>
          <a:p>
            <a:pPr marL="228600" lvl="0" indent="-228600">
              <a:spcAft>
                <a:spcPts val="400"/>
              </a:spcAft>
              <a:buClr>
                <a:schemeClr val="dk1"/>
              </a:buClr>
              <a:buSzPts val="1100"/>
              <a:buFont typeface="+mj-lt"/>
              <a:buAutoNum type="arabicPeriod"/>
            </a:pPr>
            <a:r>
              <a:rPr lang="en-US" sz="1400" dirty="0">
                <a:latin typeface="Slate Pro" panose="02000506040000020004" pitchFamily="2" charset="0"/>
                <a:sym typeface="Slate Pro" panose="02000506040000020004" pitchFamily="2" charset="0"/>
              </a:rPr>
              <a:t>In companies with multiple operating units, initiatives may span multiple quadrants. Typically, however, a primary quadrant will emerge as the main focus of the corporate strategy. </a:t>
            </a:r>
          </a:p>
          <a:p>
            <a:pPr marL="228600" lvl="0" indent="-228600">
              <a:spcAft>
                <a:spcPts val="400"/>
              </a:spcAft>
              <a:buClr>
                <a:schemeClr val="dk1"/>
              </a:buClr>
              <a:buSzPts val="1100"/>
              <a:buFont typeface="+mj-lt"/>
              <a:buAutoNum type="arabicPeriod"/>
            </a:pPr>
            <a:r>
              <a:rPr lang="en-US" sz="1400" dirty="0">
                <a:latin typeface="Slate Pro" panose="02000506040000020004" pitchFamily="2" charset="0"/>
                <a:sym typeface="Slate Pro" panose="02000506040000020004" pitchFamily="2" charset="0"/>
              </a:rPr>
              <a:t>The greater the diffusion of initiatives across quadrants, the greater the risk of conflicting initiatives.</a:t>
            </a:r>
          </a:p>
        </p:txBody>
      </p:sp>
    </p:spTree>
    <p:extLst>
      <p:ext uri="{BB962C8B-B14F-4D97-AF65-F5344CB8AC3E}">
        <p14:creationId xmlns:p14="http://schemas.microsoft.com/office/powerpoint/2010/main" val="349905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38EDB4-4441-988C-AE96-C16F82162489}"/>
              </a:ext>
            </a:extLst>
          </p:cNvPr>
          <p:cNvGraphicFramePr>
            <a:graphicFrameLocks noChangeAspect="1"/>
          </p:cNvGraphicFramePr>
          <p:nvPr>
            <p:custDataLst>
              <p:tags r:id="rId1"/>
            </p:custDataLst>
            <p:extLst>
              <p:ext uri="{D42A27DB-BD31-4B8C-83A1-F6EECF244321}">
                <p14:modId xmlns:p14="http://schemas.microsoft.com/office/powerpoint/2010/main" val="4051340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F38EDB4-4441-988C-AE96-C16F821624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D0E5D7E-9CA6-EEAB-08DB-AE677441A00C}"/>
              </a:ext>
            </a:extLst>
          </p:cNvPr>
          <p:cNvPicPr>
            <a:picLocks noChangeAspect="1"/>
          </p:cNvPicPr>
          <p:nvPr/>
        </p:nvPicPr>
        <p:blipFill>
          <a:blip r:embed="rId6"/>
          <a:stretch>
            <a:fillRect/>
          </a:stretch>
        </p:blipFill>
        <p:spPr>
          <a:xfrm>
            <a:off x="6849035" y="1146187"/>
            <a:ext cx="5212080" cy="4806623"/>
          </a:xfrm>
          <a:prstGeom prst="rect">
            <a:avLst/>
          </a:prstGeom>
        </p:spPr>
      </p:pic>
      <p:graphicFrame>
        <p:nvGraphicFramePr>
          <p:cNvPr id="31" name="Table 31">
            <a:extLst>
              <a:ext uri="{FF2B5EF4-FFF2-40B4-BE49-F238E27FC236}">
                <a16:creationId xmlns:a16="http://schemas.microsoft.com/office/drawing/2014/main" id="{E133730E-A0B7-B7F2-6043-A725343EA15D}"/>
              </a:ext>
            </a:extLst>
          </p:cNvPr>
          <p:cNvGraphicFramePr>
            <a:graphicFrameLocks noGrp="1"/>
          </p:cNvGraphicFramePr>
          <p:nvPr>
            <p:extLst>
              <p:ext uri="{D42A27DB-BD31-4B8C-83A1-F6EECF244321}">
                <p14:modId xmlns:p14="http://schemas.microsoft.com/office/powerpoint/2010/main" val="617605842"/>
              </p:ext>
            </p:extLst>
          </p:nvPr>
        </p:nvGraphicFramePr>
        <p:xfrm>
          <a:off x="2388167" y="1078659"/>
          <a:ext cx="4279045" cy="518160"/>
        </p:xfrm>
        <a:graphic>
          <a:graphicData uri="http://schemas.openxmlformats.org/drawingml/2006/table">
            <a:tbl>
              <a:tblPr firstRow="1" bandRow="1"/>
              <a:tblGrid>
                <a:gridCol w="4279045">
                  <a:extLst>
                    <a:ext uri="{9D8B030D-6E8A-4147-A177-3AD203B41FA5}">
                      <a16:colId xmlns:a16="http://schemas.microsoft.com/office/drawing/2014/main" val="395488612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latin typeface="Slate Pro" panose="02000506040000020004" pitchFamily="2" charset="0"/>
                          <a:cs typeface="Arial" panose="020B0604020202020204" pitchFamily="34" charset="0"/>
                          <a:sym typeface="Slate Pro" panose="02000506040000020004" pitchFamily="2" charset="0"/>
                        </a:rPr>
                        <a:t>Quadrant 1 Example: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latin typeface="Slate Pro" panose="02000506040000020004" pitchFamily="2" charset="0"/>
                          <a:cs typeface="Arial" panose="020B0604020202020204" pitchFamily="34" charset="0"/>
                          <a:sym typeface="Slate Pro" panose="02000506040000020004" pitchFamily="2" charset="0"/>
                        </a:rPr>
                        <a:t>How to execute against growth imperatives</a:t>
                      </a:r>
                      <a:endParaRPr lang="en-US" sz="1400" b="1" dirty="0">
                        <a:solidFill>
                          <a:schemeClr val="tx1"/>
                        </a:solidFill>
                        <a:effectLst/>
                        <a:latin typeface="Slate Pro" panose="02000506040000020004" pitchFamily="2" charset="0"/>
                        <a:cs typeface="Arial" panose="020B0604020202020204" pitchFamily="34" charset="0"/>
                        <a:sym typeface="Slate Pro" panose="02000506040000020004" pitchFamily="2" charset="0"/>
                      </a:endParaRPr>
                    </a:p>
                  </a:txBody>
                  <a:tcPr anchor="ctr">
                    <a:lnL w="12700" cmpd="sng">
                      <a:noFill/>
                      <a:prstDash val="solid"/>
                    </a:lnL>
                    <a:lnR w="12700" cmpd="sng">
                      <a:noFill/>
                      <a:prstDash val="solid"/>
                    </a:lnR>
                    <a:lnT w="12700" cmpd="sng">
                      <a:noFill/>
                      <a:prstDash val="soli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9098446"/>
                  </a:ext>
                </a:extLst>
              </a:tr>
            </a:tbl>
          </a:graphicData>
        </a:graphic>
      </p:graphicFrame>
      <p:sp>
        <p:nvSpPr>
          <p:cNvPr id="831" name="Google Shape;831;p2"/>
          <p:cNvSpPr txBox="1">
            <a:spLocks noGrp="1"/>
          </p:cNvSpPr>
          <p:nvPr>
            <p:ph type="title"/>
          </p:nvPr>
        </p:nvSpPr>
        <p:spPr>
          <a:xfrm>
            <a:off x="609600" y="37589"/>
            <a:ext cx="10962290" cy="767853"/>
          </a:xfrm>
          <a:prstGeom prst="rect">
            <a:avLst/>
          </a:prstGeom>
          <a:noFill/>
          <a:ln>
            <a:noFill/>
          </a:ln>
        </p:spPr>
        <p:txBody>
          <a:bodyPr spcFirstLastPara="1" wrap="square" lIns="91425" tIns="0" rIns="91425" bIns="0" anchor="b" anchorCtr="0">
            <a:normAutofit/>
          </a:bodyPr>
          <a:lstStyle/>
          <a:p>
            <a:pPr marL="0" lvl="0" indent="0" algn="l" rtl="0">
              <a:lnSpc>
                <a:spcPct val="90000"/>
              </a:lnSpc>
              <a:spcBef>
                <a:spcPts val="0"/>
              </a:spcBef>
              <a:spcAft>
                <a:spcPts val="0"/>
              </a:spcAft>
              <a:buClr>
                <a:schemeClr val="dk1"/>
              </a:buClr>
              <a:buSzPts val="2400"/>
              <a:buFont typeface="Avenir"/>
              <a:buNone/>
            </a:pPr>
            <a:r>
              <a:rPr lang="en-US" dirty="0"/>
              <a:t>Growth imperatives focus and guide the selection of growth initiatives</a:t>
            </a:r>
            <a:endParaRPr dirty="0"/>
          </a:p>
        </p:txBody>
      </p:sp>
      <p:cxnSp>
        <p:nvCxnSpPr>
          <p:cNvPr id="34" name="Straight Arrow Connector 33">
            <a:extLst>
              <a:ext uri="{FF2B5EF4-FFF2-40B4-BE49-F238E27FC236}">
                <a16:creationId xmlns:a16="http://schemas.microsoft.com/office/drawing/2014/main" id="{E6AEBF4F-3CAD-5B97-DA5C-25B08F65D6EE}"/>
              </a:ext>
            </a:extLst>
          </p:cNvPr>
          <p:cNvCxnSpPr>
            <a:cxnSpLocks/>
          </p:cNvCxnSpPr>
          <p:nvPr/>
        </p:nvCxnSpPr>
        <p:spPr>
          <a:xfrm flipH="1">
            <a:off x="6648162" y="1459114"/>
            <a:ext cx="325294" cy="0"/>
          </a:xfrm>
          <a:prstGeom prst="straightConnector1">
            <a:avLst/>
          </a:prstGeom>
          <a:noFill/>
          <a:ln w="53975" cap="flat" cmpd="sng" algn="ctr">
            <a:solidFill>
              <a:schemeClr val="accent6"/>
            </a:solidFill>
            <a:prstDash val="solid"/>
            <a:tailEnd type="arrow" w="lg" len="med"/>
          </a:ln>
          <a:effectLst/>
        </p:spPr>
      </p:cxnSp>
      <p:sp>
        <p:nvSpPr>
          <p:cNvPr id="9" name="Rectangle 8">
            <a:extLst>
              <a:ext uri="{FF2B5EF4-FFF2-40B4-BE49-F238E27FC236}">
                <a16:creationId xmlns:a16="http://schemas.microsoft.com/office/drawing/2014/main" id="{1E5A5E65-6FD6-9426-1892-D398703F6362}"/>
              </a:ext>
            </a:extLst>
          </p:cNvPr>
          <p:cNvSpPr/>
          <p:nvPr/>
        </p:nvSpPr>
        <p:spPr>
          <a:xfrm>
            <a:off x="618524" y="1569800"/>
            <a:ext cx="1381988" cy="1859198"/>
          </a:xfrm>
          <a:prstGeom prst="rect">
            <a:avLst/>
          </a:prstGeom>
          <a:solidFill>
            <a:srgbClr val="219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b="1" dirty="0">
                <a:solidFill>
                  <a:schemeClr val="bg1"/>
                </a:solidFill>
                <a:latin typeface="Slate Pro" panose="02000506040000020004" pitchFamily="2" charset="0"/>
                <a:sym typeface="Slate Pro" panose="02000506040000020004" pitchFamily="2" charset="0"/>
              </a:rPr>
              <a:t>Optimize GTM </a:t>
            </a:r>
            <a:br>
              <a:rPr lang="en-US" altLang="en-US" sz="1200" b="1" dirty="0">
                <a:solidFill>
                  <a:schemeClr val="bg1"/>
                </a:solidFill>
                <a:latin typeface="Slate Pro" panose="02000506040000020004" pitchFamily="2" charset="0"/>
                <a:sym typeface="Slate Pro" panose="02000506040000020004" pitchFamily="2" charset="0"/>
              </a:rPr>
            </a:br>
            <a:r>
              <a:rPr lang="en-US" altLang="en-US" sz="1200" b="1" dirty="0">
                <a:solidFill>
                  <a:schemeClr val="bg1"/>
                </a:solidFill>
                <a:latin typeface="Slate Pro" panose="02000506040000020004" pitchFamily="2" charset="0"/>
                <a:sym typeface="Slate Pro" panose="02000506040000020004" pitchFamily="2" charset="0"/>
              </a:rPr>
              <a:t>Model</a:t>
            </a:r>
            <a:endParaRPr lang="en-US" sz="1200" b="1" dirty="0">
              <a:solidFill>
                <a:schemeClr val="bg1"/>
              </a:solidFill>
              <a:latin typeface="Slate Pro" panose="02000506040000020004" pitchFamily="2" charset="0"/>
              <a:sym typeface="Slate Pro" panose="02000506040000020004" pitchFamily="2" charset="0"/>
            </a:endParaRPr>
          </a:p>
        </p:txBody>
      </p:sp>
      <p:sp>
        <p:nvSpPr>
          <p:cNvPr id="12" name="Rectangle 11">
            <a:extLst>
              <a:ext uri="{FF2B5EF4-FFF2-40B4-BE49-F238E27FC236}">
                <a16:creationId xmlns:a16="http://schemas.microsoft.com/office/drawing/2014/main" id="{2DD4CB7E-D920-066D-B08B-FA8205137101}"/>
              </a:ext>
            </a:extLst>
          </p:cNvPr>
          <p:cNvSpPr/>
          <p:nvPr/>
        </p:nvSpPr>
        <p:spPr>
          <a:xfrm>
            <a:off x="2009436" y="1569802"/>
            <a:ext cx="4696164" cy="1859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91440" bIns="0" rtlCol="0" anchor="ctr"/>
          <a:lstStyle/>
          <a:p>
            <a:pPr marL="171450" indent="-171450">
              <a:spcAft>
                <a:spcPts val="600"/>
              </a:spcAft>
              <a:buFont typeface="Arial" panose="020B0604020202020204" pitchFamily="34" charset="0"/>
              <a:buChar char="•"/>
            </a:pPr>
            <a:r>
              <a:rPr lang="en-US" sz="1100" dirty="0">
                <a:solidFill>
                  <a:schemeClr val="bg2">
                    <a:lumMod val="25000"/>
                  </a:schemeClr>
                </a:solidFill>
                <a:latin typeface="Slate Pro" panose="02000506040000020004" pitchFamily="2" charset="0"/>
                <a:sym typeface="Slate Pro" panose="02000506040000020004" pitchFamily="2" charset="0"/>
              </a:rPr>
              <a:t>Optimize the organization’s coverage model to improve seller productivity by aligning based on calculated in-year revenue potential.</a:t>
            </a:r>
          </a:p>
          <a:p>
            <a:pPr marL="171450" indent="-171450">
              <a:spcAft>
                <a:spcPts val="600"/>
              </a:spcAft>
              <a:buFont typeface="Arial" panose="020B0604020202020204" pitchFamily="34" charset="0"/>
              <a:buChar char="•"/>
            </a:pPr>
            <a:r>
              <a:rPr lang="en-US" sz="1100" dirty="0">
                <a:solidFill>
                  <a:schemeClr val="bg2">
                    <a:lumMod val="25000"/>
                  </a:schemeClr>
                </a:solidFill>
                <a:latin typeface="Slate Pro" panose="02000506040000020004" pitchFamily="2" charset="0"/>
                <a:sym typeface="Slate Pro" panose="02000506040000020004" pitchFamily="2" charset="0"/>
              </a:rPr>
              <a:t>Align territories and design quota/compensation to improve seller productivity and retention.</a:t>
            </a:r>
          </a:p>
          <a:p>
            <a:pPr marL="171450" indent="-171450">
              <a:spcAft>
                <a:spcPts val="600"/>
              </a:spcAft>
              <a:buFont typeface="Arial" panose="020B0604020202020204" pitchFamily="34" charset="0"/>
              <a:buChar char="•"/>
            </a:pPr>
            <a:r>
              <a:rPr lang="en-US" sz="1100" dirty="0">
                <a:solidFill>
                  <a:schemeClr val="bg2">
                    <a:lumMod val="25000"/>
                  </a:schemeClr>
                </a:solidFill>
                <a:latin typeface="Slate Pro" panose="02000506040000020004" pitchFamily="2" charset="0"/>
                <a:sym typeface="Slate Pro" panose="02000506040000020004" pitchFamily="2" charset="0"/>
              </a:rPr>
              <a:t>Optimize end-to-end demand generation processes and metrics to produce more opportunities </a:t>
            </a:r>
            <a:r>
              <a:rPr lang="en-US" sz="1100" u="sng" dirty="0">
                <a:solidFill>
                  <a:schemeClr val="bg2">
                    <a:lumMod val="25000"/>
                  </a:schemeClr>
                </a:solidFill>
                <a:latin typeface="Slate Pro" panose="02000506040000020004" pitchFamily="2" charset="0"/>
                <a:sym typeface="Slate Pro" panose="02000506040000020004" pitchFamily="2" charset="0"/>
              </a:rPr>
              <a:t>and</a:t>
            </a:r>
            <a:r>
              <a:rPr lang="en-US" sz="1100" dirty="0">
                <a:solidFill>
                  <a:schemeClr val="bg2">
                    <a:lumMod val="25000"/>
                  </a:schemeClr>
                </a:solidFill>
                <a:latin typeface="Slate Pro" panose="02000506040000020004" pitchFamily="2" charset="0"/>
                <a:sym typeface="Slate Pro" panose="02000506040000020004" pitchFamily="2" charset="0"/>
              </a:rPr>
              <a:t> lower customer acquisition cost (CAC).</a:t>
            </a:r>
          </a:p>
          <a:p>
            <a:pPr marL="171450" indent="-171450">
              <a:spcAft>
                <a:spcPts val="600"/>
              </a:spcAft>
              <a:buFont typeface="Arial" panose="020B0604020202020204" pitchFamily="34" charset="0"/>
              <a:buChar char="•"/>
            </a:pPr>
            <a:r>
              <a:rPr lang="en-US" sz="1100" dirty="0">
                <a:solidFill>
                  <a:schemeClr val="bg2">
                    <a:lumMod val="25000"/>
                  </a:schemeClr>
                </a:solidFill>
                <a:latin typeface="Slate Pro" panose="02000506040000020004" pitchFamily="2" charset="0"/>
                <a:sym typeface="Slate Pro" panose="02000506040000020004" pitchFamily="2" charset="0"/>
              </a:rPr>
              <a:t>Modernize sales process and value-selling tactics, develop a coaching program, and hone sales enablement strategy to raise win rates.</a:t>
            </a:r>
          </a:p>
        </p:txBody>
      </p:sp>
      <p:grpSp>
        <p:nvGrpSpPr>
          <p:cNvPr id="15" name="Group 14">
            <a:extLst>
              <a:ext uri="{FF2B5EF4-FFF2-40B4-BE49-F238E27FC236}">
                <a16:creationId xmlns:a16="http://schemas.microsoft.com/office/drawing/2014/main" id="{4CB1FCFE-13A5-0410-2D06-A81B329EB564}"/>
              </a:ext>
            </a:extLst>
          </p:cNvPr>
          <p:cNvGrpSpPr/>
          <p:nvPr/>
        </p:nvGrpSpPr>
        <p:grpSpPr>
          <a:xfrm>
            <a:off x="1887656" y="2301955"/>
            <a:ext cx="218852" cy="218852"/>
            <a:chOff x="611183" y="1223689"/>
            <a:chExt cx="175419" cy="175419"/>
          </a:xfrm>
          <a:solidFill>
            <a:srgbClr val="071E31"/>
          </a:solidFill>
        </p:grpSpPr>
        <p:sp>
          <p:nvSpPr>
            <p:cNvPr id="16" name="Rectangle 15">
              <a:extLst>
                <a:ext uri="{FF2B5EF4-FFF2-40B4-BE49-F238E27FC236}">
                  <a16:creationId xmlns:a16="http://schemas.microsoft.com/office/drawing/2014/main" id="{01BD8A22-8167-C353-F8B1-95191AEBFF90}"/>
                </a:ext>
              </a:extLst>
            </p:cNvPr>
            <p:cNvSpPr/>
            <p:nvPr/>
          </p:nvSpPr>
          <p:spPr>
            <a:xfrm>
              <a:off x="611183" y="1223689"/>
              <a:ext cx="175419" cy="1754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17" name="Freeform 234">
              <a:extLst>
                <a:ext uri="{FF2B5EF4-FFF2-40B4-BE49-F238E27FC236}">
                  <a16:creationId xmlns:a16="http://schemas.microsoft.com/office/drawing/2014/main" id="{F9B6AD5B-D44B-B1C7-CCA0-F8C1EF003C00}"/>
                </a:ext>
              </a:extLst>
            </p:cNvPr>
            <p:cNvSpPr>
              <a:spLocks/>
            </p:cNvSpPr>
            <p:nvPr/>
          </p:nvSpPr>
          <p:spPr bwMode="auto">
            <a:xfrm rot="13500000">
              <a:off x="662521" y="1275027"/>
              <a:ext cx="72742" cy="72742"/>
            </a:xfrm>
            <a:custGeom>
              <a:avLst/>
              <a:gdLst>
                <a:gd name="T0" fmla="*/ 437 w 447"/>
                <a:gd name="T1" fmla="*/ 3 h 447"/>
                <a:gd name="T2" fmla="*/ 431 w 447"/>
                <a:gd name="T3" fmla="*/ 0 h 447"/>
                <a:gd name="T4" fmla="*/ 423 w 447"/>
                <a:gd name="T5" fmla="*/ 0 h 447"/>
                <a:gd name="T6" fmla="*/ 416 w 447"/>
                <a:gd name="T7" fmla="*/ 3 h 447"/>
                <a:gd name="T8" fmla="*/ 40 w 447"/>
                <a:gd name="T9" fmla="*/ 379 h 447"/>
                <a:gd name="T10" fmla="*/ 39 w 447"/>
                <a:gd name="T11" fmla="*/ 85 h 447"/>
                <a:gd name="T12" fmla="*/ 35 w 447"/>
                <a:gd name="T13" fmla="*/ 78 h 447"/>
                <a:gd name="T14" fmla="*/ 31 w 447"/>
                <a:gd name="T15" fmla="*/ 72 h 447"/>
                <a:gd name="T16" fmla="*/ 24 w 447"/>
                <a:gd name="T17" fmla="*/ 70 h 447"/>
                <a:gd name="T18" fmla="*/ 16 w 447"/>
                <a:gd name="T19" fmla="*/ 70 h 447"/>
                <a:gd name="T20" fmla="*/ 8 w 447"/>
                <a:gd name="T21" fmla="*/ 72 h 447"/>
                <a:gd name="T22" fmla="*/ 3 w 447"/>
                <a:gd name="T23" fmla="*/ 78 h 447"/>
                <a:gd name="T24" fmla="*/ 0 w 447"/>
                <a:gd name="T25" fmla="*/ 85 h 447"/>
                <a:gd name="T26" fmla="*/ 0 w 447"/>
                <a:gd name="T27" fmla="*/ 427 h 447"/>
                <a:gd name="T28" fmla="*/ 0 w 447"/>
                <a:gd name="T29" fmla="*/ 427 h 447"/>
                <a:gd name="T30" fmla="*/ 0 w 447"/>
                <a:gd name="T31" fmla="*/ 431 h 447"/>
                <a:gd name="T32" fmla="*/ 0 w 447"/>
                <a:gd name="T33" fmla="*/ 432 h 447"/>
                <a:gd name="T34" fmla="*/ 1 w 447"/>
                <a:gd name="T35" fmla="*/ 434 h 447"/>
                <a:gd name="T36" fmla="*/ 2 w 447"/>
                <a:gd name="T37" fmla="*/ 436 h 447"/>
                <a:gd name="T38" fmla="*/ 3 w 447"/>
                <a:gd name="T39" fmla="*/ 437 h 447"/>
                <a:gd name="T40" fmla="*/ 5 w 447"/>
                <a:gd name="T41" fmla="*/ 441 h 447"/>
                <a:gd name="T42" fmla="*/ 8 w 447"/>
                <a:gd name="T43" fmla="*/ 444 h 447"/>
                <a:gd name="T44" fmla="*/ 11 w 447"/>
                <a:gd name="T45" fmla="*/ 445 h 447"/>
                <a:gd name="T46" fmla="*/ 12 w 447"/>
                <a:gd name="T47" fmla="*/ 445 h 447"/>
                <a:gd name="T48" fmla="*/ 14 w 447"/>
                <a:gd name="T49" fmla="*/ 446 h 447"/>
                <a:gd name="T50" fmla="*/ 16 w 447"/>
                <a:gd name="T51" fmla="*/ 446 h 447"/>
                <a:gd name="T52" fmla="*/ 19 w 447"/>
                <a:gd name="T53" fmla="*/ 447 h 447"/>
                <a:gd name="T54" fmla="*/ 341 w 447"/>
                <a:gd name="T55" fmla="*/ 446 h 447"/>
                <a:gd name="T56" fmla="*/ 349 w 447"/>
                <a:gd name="T57" fmla="*/ 444 h 447"/>
                <a:gd name="T58" fmla="*/ 354 w 447"/>
                <a:gd name="T59" fmla="*/ 439 h 447"/>
                <a:gd name="T60" fmla="*/ 356 w 447"/>
                <a:gd name="T61" fmla="*/ 431 h 447"/>
                <a:gd name="T62" fmla="*/ 356 w 447"/>
                <a:gd name="T63" fmla="*/ 423 h 447"/>
                <a:gd name="T64" fmla="*/ 354 w 447"/>
                <a:gd name="T65" fmla="*/ 416 h 447"/>
                <a:gd name="T66" fmla="*/ 349 w 447"/>
                <a:gd name="T67" fmla="*/ 410 h 447"/>
                <a:gd name="T68" fmla="*/ 341 w 447"/>
                <a:gd name="T69" fmla="*/ 407 h 447"/>
                <a:gd name="T70" fmla="*/ 68 w 447"/>
                <a:gd name="T71" fmla="*/ 407 h 447"/>
                <a:gd name="T72" fmla="*/ 443 w 447"/>
                <a:gd name="T73" fmla="*/ 30 h 447"/>
                <a:gd name="T74" fmla="*/ 446 w 447"/>
                <a:gd name="T75" fmla="*/ 24 h 447"/>
                <a:gd name="T76" fmla="*/ 446 w 447"/>
                <a:gd name="T77" fmla="*/ 16 h 447"/>
                <a:gd name="T78" fmla="*/ 443 w 447"/>
                <a:gd name="T79" fmla="*/ 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 h="447">
                  <a:moveTo>
                    <a:pt x="440" y="5"/>
                  </a:moveTo>
                  <a:lnTo>
                    <a:pt x="437" y="3"/>
                  </a:lnTo>
                  <a:lnTo>
                    <a:pt x="434" y="1"/>
                  </a:lnTo>
                  <a:lnTo>
                    <a:pt x="431" y="0"/>
                  </a:lnTo>
                  <a:lnTo>
                    <a:pt x="426" y="0"/>
                  </a:lnTo>
                  <a:lnTo>
                    <a:pt x="423" y="0"/>
                  </a:lnTo>
                  <a:lnTo>
                    <a:pt x="419" y="1"/>
                  </a:lnTo>
                  <a:lnTo>
                    <a:pt x="416" y="3"/>
                  </a:lnTo>
                  <a:lnTo>
                    <a:pt x="412" y="5"/>
                  </a:lnTo>
                  <a:lnTo>
                    <a:pt x="40" y="379"/>
                  </a:lnTo>
                  <a:lnTo>
                    <a:pt x="40" y="90"/>
                  </a:lnTo>
                  <a:lnTo>
                    <a:pt x="39" y="85"/>
                  </a:lnTo>
                  <a:lnTo>
                    <a:pt x="38" y="81"/>
                  </a:lnTo>
                  <a:lnTo>
                    <a:pt x="35" y="78"/>
                  </a:lnTo>
                  <a:lnTo>
                    <a:pt x="33" y="76"/>
                  </a:lnTo>
                  <a:lnTo>
                    <a:pt x="31" y="72"/>
                  </a:lnTo>
                  <a:lnTo>
                    <a:pt x="27" y="71"/>
                  </a:lnTo>
                  <a:lnTo>
                    <a:pt x="24" y="70"/>
                  </a:lnTo>
                  <a:lnTo>
                    <a:pt x="19" y="69"/>
                  </a:lnTo>
                  <a:lnTo>
                    <a:pt x="16" y="70"/>
                  </a:lnTo>
                  <a:lnTo>
                    <a:pt x="12" y="71"/>
                  </a:lnTo>
                  <a:lnTo>
                    <a:pt x="8" y="72"/>
                  </a:lnTo>
                  <a:lnTo>
                    <a:pt x="5" y="76"/>
                  </a:lnTo>
                  <a:lnTo>
                    <a:pt x="3" y="78"/>
                  </a:lnTo>
                  <a:lnTo>
                    <a:pt x="1" y="81"/>
                  </a:lnTo>
                  <a:lnTo>
                    <a:pt x="0" y="85"/>
                  </a:lnTo>
                  <a:lnTo>
                    <a:pt x="0" y="90"/>
                  </a:lnTo>
                  <a:lnTo>
                    <a:pt x="0" y="427"/>
                  </a:lnTo>
                  <a:lnTo>
                    <a:pt x="0" y="427"/>
                  </a:lnTo>
                  <a:lnTo>
                    <a:pt x="0" y="427"/>
                  </a:lnTo>
                  <a:lnTo>
                    <a:pt x="0" y="429"/>
                  </a:lnTo>
                  <a:lnTo>
                    <a:pt x="0" y="431"/>
                  </a:lnTo>
                  <a:lnTo>
                    <a:pt x="0" y="431"/>
                  </a:lnTo>
                  <a:lnTo>
                    <a:pt x="0" y="432"/>
                  </a:lnTo>
                  <a:lnTo>
                    <a:pt x="1" y="433"/>
                  </a:lnTo>
                  <a:lnTo>
                    <a:pt x="1" y="434"/>
                  </a:lnTo>
                  <a:lnTo>
                    <a:pt x="1" y="435"/>
                  </a:lnTo>
                  <a:lnTo>
                    <a:pt x="2" y="436"/>
                  </a:lnTo>
                  <a:lnTo>
                    <a:pt x="2" y="437"/>
                  </a:lnTo>
                  <a:lnTo>
                    <a:pt x="3" y="437"/>
                  </a:lnTo>
                  <a:lnTo>
                    <a:pt x="4" y="440"/>
                  </a:lnTo>
                  <a:lnTo>
                    <a:pt x="5" y="441"/>
                  </a:lnTo>
                  <a:lnTo>
                    <a:pt x="6" y="443"/>
                  </a:lnTo>
                  <a:lnTo>
                    <a:pt x="8" y="444"/>
                  </a:lnTo>
                  <a:lnTo>
                    <a:pt x="10" y="444"/>
                  </a:lnTo>
                  <a:lnTo>
                    <a:pt x="11" y="445"/>
                  </a:lnTo>
                  <a:lnTo>
                    <a:pt x="11" y="445"/>
                  </a:lnTo>
                  <a:lnTo>
                    <a:pt x="12" y="445"/>
                  </a:lnTo>
                  <a:lnTo>
                    <a:pt x="13" y="446"/>
                  </a:lnTo>
                  <a:lnTo>
                    <a:pt x="14" y="446"/>
                  </a:lnTo>
                  <a:lnTo>
                    <a:pt x="15" y="446"/>
                  </a:lnTo>
                  <a:lnTo>
                    <a:pt x="16" y="446"/>
                  </a:lnTo>
                  <a:lnTo>
                    <a:pt x="17" y="447"/>
                  </a:lnTo>
                  <a:lnTo>
                    <a:pt x="19" y="447"/>
                  </a:lnTo>
                  <a:lnTo>
                    <a:pt x="337" y="447"/>
                  </a:lnTo>
                  <a:lnTo>
                    <a:pt x="341" y="446"/>
                  </a:lnTo>
                  <a:lnTo>
                    <a:pt x="345" y="445"/>
                  </a:lnTo>
                  <a:lnTo>
                    <a:pt x="349" y="444"/>
                  </a:lnTo>
                  <a:lnTo>
                    <a:pt x="351" y="441"/>
                  </a:lnTo>
                  <a:lnTo>
                    <a:pt x="354" y="439"/>
                  </a:lnTo>
                  <a:lnTo>
                    <a:pt x="355" y="434"/>
                  </a:lnTo>
                  <a:lnTo>
                    <a:pt x="356" y="431"/>
                  </a:lnTo>
                  <a:lnTo>
                    <a:pt x="357" y="427"/>
                  </a:lnTo>
                  <a:lnTo>
                    <a:pt x="356" y="423"/>
                  </a:lnTo>
                  <a:lnTo>
                    <a:pt x="355" y="419"/>
                  </a:lnTo>
                  <a:lnTo>
                    <a:pt x="354" y="416"/>
                  </a:lnTo>
                  <a:lnTo>
                    <a:pt x="351" y="413"/>
                  </a:lnTo>
                  <a:lnTo>
                    <a:pt x="349" y="410"/>
                  </a:lnTo>
                  <a:lnTo>
                    <a:pt x="345" y="408"/>
                  </a:lnTo>
                  <a:lnTo>
                    <a:pt x="341" y="407"/>
                  </a:lnTo>
                  <a:lnTo>
                    <a:pt x="337" y="407"/>
                  </a:lnTo>
                  <a:lnTo>
                    <a:pt x="68" y="407"/>
                  </a:lnTo>
                  <a:lnTo>
                    <a:pt x="440" y="34"/>
                  </a:lnTo>
                  <a:lnTo>
                    <a:pt x="443" y="30"/>
                  </a:lnTo>
                  <a:lnTo>
                    <a:pt x="445" y="27"/>
                  </a:lnTo>
                  <a:lnTo>
                    <a:pt x="446" y="24"/>
                  </a:lnTo>
                  <a:lnTo>
                    <a:pt x="447" y="20"/>
                  </a:lnTo>
                  <a:lnTo>
                    <a:pt x="446" y="16"/>
                  </a:lnTo>
                  <a:lnTo>
                    <a:pt x="445" y="12"/>
                  </a:lnTo>
                  <a:lnTo>
                    <a:pt x="443" y="9"/>
                  </a:lnTo>
                  <a:lnTo>
                    <a:pt x="44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pic>
        <p:nvPicPr>
          <p:cNvPr id="2" name="Picture 6" descr="Checkmark PNG, Checkmark Transparent Background - FreeIconsPNG">
            <a:extLst>
              <a:ext uri="{FF2B5EF4-FFF2-40B4-BE49-F238E27FC236}">
                <a16:creationId xmlns:a16="http://schemas.microsoft.com/office/drawing/2014/main" id="{E0CFEA9A-B76A-0954-2E14-B976EB934E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752" y="2078413"/>
            <a:ext cx="662468" cy="6293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28667BE-B588-71B7-B049-6ACFC78337A0}"/>
              </a:ext>
            </a:extLst>
          </p:cNvPr>
          <p:cNvSpPr/>
          <p:nvPr/>
        </p:nvSpPr>
        <p:spPr>
          <a:xfrm>
            <a:off x="618524" y="3521553"/>
            <a:ext cx="1381988" cy="1341810"/>
          </a:xfrm>
          <a:prstGeom prst="rect">
            <a:avLst/>
          </a:prstGeom>
          <a:solidFill>
            <a:srgbClr val="219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b="1" dirty="0">
                <a:solidFill>
                  <a:schemeClr val="bg1"/>
                </a:solidFill>
                <a:latin typeface="Slate Pro" panose="02000506040000020004" pitchFamily="2" charset="0"/>
                <a:sym typeface="Slate Pro" panose="02000506040000020004" pitchFamily="2" charset="0"/>
              </a:rPr>
              <a:t>Increase Customer Retention</a:t>
            </a:r>
            <a:endParaRPr lang="en-US" sz="1200" b="1" dirty="0">
              <a:solidFill>
                <a:schemeClr val="bg1"/>
              </a:solidFill>
              <a:latin typeface="Slate Pro" panose="02000506040000020004" pitchFamily="2" charset="0"/>
              <a:sym typeface="Slate Pro" panose="02000506040000020004" pitchFamily="2" charset="0"/>
            </a:endParaRPr>
          </a:p>
        </p:txBody>
      </p:sp>
      <p:sp>
        <p:nvSpPr>
          <p:cNvPr id="13" name="Rectangle 12">
            <a:extLst>
              <a:ext uri="{FF2B5EF4-FFF2-40B4-BE49-F238E27FC236}">
                <a16:creationId xmlns:a16="http://schemas.microsoft.com/office/drawing/2014/main" id="{704BDFA1-0889-6421-0761-43B2128C3ABF}"/>
              </a:ext>
            </a:extLst>
          </p:cNvPr>
          <p:cNvSpPr/>
          <p:nvPr/>
        </p:nvSpPr>
        <p:spPr>
          <a:xfrm>
            <a:off x="1986334" y="3521554"/>
            <a:ext cx="4696163" cy="13418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91440" bIns="0" rtlCol="0" anchor="ctr"/>
          <a:lstStyle/>
          <a:p>
            <a:pPr marL="171450" indent="-171450" fontAlgn="base">
              <a:spcBef>
                <a:spcPct val="0"/>
              </a:spcBef>
              <a:spcAft>
                <a:spcPts val="600"/>
              </a:spcAft>
              <a:buClrTx/>
              <a:buFont typeface="Arial" panose="020B0604020202020204" pitchFamily="34" charset="0"/>
              <a:buChar char="•"/>
            </a:pPr>
            <a:r>
              <a:rPr lang="en-US" altLang="en-US" sz="1100" dirty="0">
                <a:solidFill>
                  <a:schemeClr val="bg2">
                    <a:lumMod val="25000"/>
                  </a:schemeClr>
                </a:solidFill>
                <a:latin typeface="Slate Pro" panose="02000506040000020004" pitchFamily="2" charset="0"/>
                <a:sym typeface="Slate Pro" panose="02000506040000020004" pitchFamily="2" charset="0"/>
              </a:rPr>
              <a:t>Reprioritize coverage for existing accounts to increase Net Retention Rates.</a:t>
            </a:r>
          </a:p>
          <a:p>
            <a:pPr marL="171450" marR="0" lvl="0" indent="-171450" fontAlgn="base">
              <a:lnSpc>
                <a:spcPct val="100000"/>
              </a:lnSpc>
              <a:spcBef>
                <a:spcPct val="0"/>
              </a:spcBef>
              <a:spcAft>
                <a:spcPts val="600"/>
              </a:spcAft>
              <a:buClrTx/>
              <a:buSzTx/>
              <a:buFont typeface="Arial" panose="020B0604020202020204" pitchFamily="34" charset="0"/>
              <a:buChar char="•"/>
              <a:tabLst/>
            </a:pPr>
            <a:r>
              <a:rPr lang="en-US" altLang="en-US" sz="1100" dirty="0">
                <a:solidFill>
                  <a:schemeClr val="bg2">
                    <a:lumMod val="25000"/>
                  </a:schemeClr>
                </a:solidFill>
                <a:latin typeface="Slate Pro" panose="02000506040000020004" pitchFamily="2" charset="0"/>
                <a:sym typeface="Slate Pro" panose="02000506040000020004" pitchFamily="2" charset="0"/>
              </a:rPr>
              <a:t>Skew allocation to customer marketing over prospect marketing</a:t>
            </a:r>
          </a:p>
          <a:p>
            <a:pPr marL="171450" marR="0" lvl="0" indent="-171450" fontAlgn="base">
              <a:lnSpc>
                <a:spcPct val="100000"/>
              </a:lnSpc>
              <a:spcBef>
                <a:spcPct val="0"/>
              </a:spcBef>
              <a:spcAft>
                <a:spcPts val="600"/>
              </a:spcAft>
              <a:buClrTx/>
              <a:buSzTx/>
              <a:buFont typeface="Arial" panose="020B0604020202020204" pitchFamily="34" charset="0"/>
              <a:buChar char="•"/>
              <a:tabLst/>
            </a:pPr>
            <a:r>
              <a:rPr lang="en-US" altLang="en-US" sz="1100" dirty="0">
                <a:solidFill>
                  <a:schemeClr val="bg2">
                    <a:lumMod val="25000"/>
                  </a:schemeClr>
                </a:solidFill>
                <a:latin typeface="Slate Pro" panose="02000506040000020004" pitchFamily="2" charset="0"/>
                <a:sym typeface="Slate Pro" panose="02000506040000020004" pitchFamily="2" charset="0"/>
              </a:rPr>
              <a:t>Optimize customer onboarding to spur adoption, hasten expansion, and maximize retention.</a:t>
            </a:r>
          </a:p>
          <a:p>
            <a:pPr marL="171450" marR="0" lvl="0" indent="-171450" fontAlgn="base">
              <a:lnSpc>
                <a:spcPct val="100000"/>
              </a:lnSpc>
              <a:spcBef>
                <a:spcPct val="0"/>
              </a:spcBef>
              <a:spcAft>
                <a:spcPts val="600"/>
              </a:spcAft>
              <a:buClrTx/>
              <a:buSzTx/>
              <a:buFont typeface="Arial" panose="020B0604020202020204" pitchFamily="34" charset="0"/>
              <a:buChar char="•"/>
              <a:tabLst/>
            </a:pPr>
            <a:r>
              <a:rPr lang="en-US" altLang="en-US" sz="1100" dirty="0">
                <a:solidFill>
                  <a:schemeClr val="bg2">
                    <a:lumMod val="25000"/>
                  </a:schemeClr>
                </a:solidFill>
                <a:latin typeface="Slate Pro" panose="02000506040000020004" pitchFamily="2" charset="0"/>
                <a:sym typeface="Slate Pro" panose="02000506040000020004" pitchFamily="2" charset="0"/>
              </a:rPr>
              <a:t>Commercialize customer success function to monetize upsell and renewals.</a:t>
            </a:r>
          </a:p>
        </p:txBody>
      </p:sp>
      <p:grpSp>
        <p:nvGrpSpPr>
          <p:cNvPr id="24" name="Group 23">
            <a:extLst>
              <a:ext uri="{FF2B5EF4-FFF2-40B4-BE49-F238E27FC236}">
                <a16:creationId xmlns:a16="http://schemas.microsoft.com/office/drawing/2014/main" id="{C8DB139C-CC03-7714-2CAE-C9E00D589CA4}"/>
              </a:ext>
            </a:extLst>
          </p:cNvPr>
          <p:cNvGrpSpPr/>
          <p:nvPr/>
        </p:nvGrpSpPr>
        <p:grpSpPr>
          <a:xfrm>
            <a:off x="1887616" y="4072766"/>
            <a:ext cx="218852" cy="218852"/>
            <a:chOff x="611183" y="1223689"/>
            <a:chExt cx="175419" cy="175419"/>
          </a:xfrm>
          <a:solidFill>
            <a:srgbClr val="071E31"/>
          </a:solidFill>
        </p:grpSpPr>
        <p:sp>
          <p:nvSpPr>
            <p:cNvPr id="25" name="Rectangle 24">
              <a:extLst>
                <a:ext uri="{FF2B5EF4-FFF2-40B4-BE49-F238E27FC236}">
                  <a16:creationId xmlns:a16="http://schemas.microsoft.com/office/drawing/2014/main" id="{D8C43E2B-1FB0-6617-8A4C-1895D8F0E15E}"/>
                </a:ext>
              </a:extLst>
            </p:cNvPr>
            <p:cNvSpPr/>
            <p:nvPr/>
          </p:nvSpPr>
          <p:spPr>
            <a:xfrm>
              <a:off x="611183" y="1223689"/>
              <a:ext cx="175419" cy="1754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26" name="Freeform 234">
              <a:extLst>
                <a:ext uri="{FF2B5EF4-FFF2-40B4-BE49-F238E27FC236}">
                  <a16:creationId xmlns:a16="http://schemas.microsoft.com/office/drawing/2014/main" id="{4DAC3749-6FCB-B31C-E8FA-F70ECB0CA5B2}"/>
                </a:ext>
              </a:extLst>
            </p:cNvPr>
            <p:cNvSpPr>
              <a:spLocks/>
            </p:cNvSpPr>
            <p:nvPr/>
          </p:nvSpPr>
          <p:spPr bwMode="auto">
            <a:xfrm rot="13500000">
              <a:off x="662521" y="1275027"/>
              <a:ext cx="72742" cy="72742"/>
            </a:xfrm>
            <a:custGeom>
              <a:avLst/>
              <a:gdLst>
                <a:gd name="T0" fmla="*/ 437 w 447"/>
                <a:gd name="T1" fmla="*/ 3 h 447"/>
                <a:gd name="T2" fmla="*/ 431 w 447"/>
                <a:gd name="T3" fmla="*/ 0 h 447"/>
                <a:gd name="T4" fmla="*/ 423 w 447"/>
                <a:gd name="T5" fmla="*/ 0 h 447"/>
                <a:gd name="T6" fmla="*/ 416 w 447"/>
                <a:gd name="T7" fmla="*/ 3 h 447"/>
                <a:gd name="T8" fmla="*/ 40 w 447"/>
                <a:gd name="T9" fmla="*/ 379 h 447"/>
                <a:gd name="T10" fmla="*/ 39 w 447"/>
                <a:gd name="T11" fmla="*/ 85 h 447"/>
                <a:gd name="T12" fmla="*/ 35 w 447"/>
                <a:gd name="T13" fmla="*/ 78 h 447"/>
                <a:gd name="T14" fmla="*/ 31 w 447"/>
                <a:gd name="T15" fmla="*/ 72 h 447"/>
                <a:gd name="T16" fmla="*/ 24 w 447"/>
                <a:gd name="T17" fmla="*/ 70 h 447"/>
                <a:gd name="T18" fmla="*/ 16 w 447"/>
                <a:gd name="T19" fmla="*/ 70 h 447"/>
                <a:gd name="T20" fmla="*/ 8 w 447"/>
                <a:gd name="T21" fmla="*/ 72 h 447"/>
                <a:gd name="T22" fmla="*/ 3 w 447"/>
                <a:gd name="T23" fmla="*/ 78 h 447"/>
                <a:gd name="T24" fmla="*/ 0 w 447"/>
                <a:gd name="T25" fmla="*/ 85 h 447"/>
                <a:gd name="T26" fmla="*/ 0 w 447"/>
                <a:gd name="T27" fmla="*/ 427 h 447"/>
                <a:gd name="T28" fmla="*/ 0 w 447"/>
                <a:gd name="T29" fmla="*/ 427 h 447"/>
                <a:gd name="T30" fmla="*/ 0 w 447"/>
                <a:gd name="T31" fmla="*/ 431 h 447"/>
                <a:gd name="T32" fmla="*/ 0 w 447"/>
                <a:gd name="T33" fmla="*/ 432 h 447"/>
                <a:gd name="T34" fmla="*/ 1 w 447"/>
                <a:gd name="T35" fmla="*/ 434 h 447"/>
                <a:gd name="T36" fmla="*/ 2 w 447"/>
                <a:gd name="T37" fmla="*/ 436 h 447"/>
                <a:gd name="T38" fmla="*/ 3 w 447"/>
                <a:gd name="T39" fmla="*/ 437 h 447"/>
                <a:gd name="T40" fmla="*/ 5 w 447"/>
                <a:gd name="T41" fmla="*/ 441 h 447"/>
                <a:gd name="T42" fmla="*/ 8 w 447"/>
                <a:gd name="T43" fmla="*/ 444 h 447"/>
                <a:gd name="T44" fmla="*/ 11 w 447"/>
                <a:gd name="T45" fmla="*/ 445 h 447"/>
                <a:gd name="T46" fmla="*/ 12 w 447"/>
                <a:gd name="T47" fmla="*/ 445 h 447"/>
                <a:gd name="T48" fmla="*/ 14 w 447"/>
                <a:gd name="T49" fmla="*/ 446 h 447"/>
                <a:gd name="T50" fmla="*/ 16 w 447"/>
                <a:gd name="T51" fmla="*/ 446 h 447"/>
                <a:gd name="T52" fmla="*/ 19 w 447"/>
                <a:gd name="T53" fmla="*/ 447 h 447"/>
                <a:gd name="T54" fmla="*/ 341 w 447"/>
                <a:gd name="T55" fmla="*/ 446 h 447"/>
                <a:gd name="T56" fmla="*/ 349 w 447"/>
                <a:gd name="T57" fmla="*/ 444 h 447"/>
                <a:gd name="T58" fmla="*/ 354 w 447"/>
                <a:gd name="T59" fmla="*/ 439 h 447"/>
                <a:gd name="T60" fmla="*/ 356 w 447"/>
                <a:gd name="T61" fmla="*/ 431 h 447"/>
                <a:gd name="T62" fmla="*/ 356 w 447"/>
                <a:gd name="T63" fmla="*/ 423 h 447"/>
                <a:gd name="T64" fmla="*/ 354 w 447"/>
                <a:gd name="T65" fmla="*/ 416 h 447"/>
                <a:gd name="T66" fmla="*/ 349 w 447"/>
                <a:gd name="T67" fmla="*/ 410 h 447"/>
                <a:gd name="T68" fmla="*/ 341 w 447"/>
                <a:gd name="T69" fmla="*/ 407 h 447"/>
                <a:gd name="T70" fmla="*/ 68 w 447"/>
                <a:gd name="T71" fmla="*/ 407 h 447"/>
                <a:gd name="T72" fmla="*/ 443 w 447"/>
                <a:gd name="T73" fmla="*/ 30 h 447"/>
                <a:gd name="T74" fmla="*/ 446 w 447"/>
                <a:gd name="T75" fmla="*/ 24 h 447"/>
                <a:gd name="T76" fmla="*/ 446 w 447"/>
                <a:gd name="T77" fmla="*/ 16 h 447"/>
                <a:gd name="T78" fmla="*/ 443 w 447"/>
                <a:gd name="T79" fmla="*/ 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 h="447">
                  <a:moveTo>
                    <a:pt x="440" y="5"/>
                  </a:moveTo>
                  <a:lnTo>
                    <a:pt x="437" y="3"/>
                  </a:lnTo>
                  <a:lnTo>
                    <a:pt x="434" y="1"/>
                  </a:lnTo>
                  <a:lnTo>
                    <a:pt x="431" y="0"/>
                  </a:lnTo>
                  <a:lnTo>
                    <a:pt x="426" y="0"/>
                  </a:lnTo>
                  <a:lnTo>
                    <a:pt x="423" y="0"/>
                  </a:lnTo>
                  <a:lnTo>
                    <a:pt x="419" y="1"/>
                  </a:lnTo>
                  <a:lnTo>
                    <a:pt x="416" y="3"/>
                  </a:lnTo>
                  <a:lnTo>
                    <a:pt x="412" y="5"/>
                  </a:lnTo>
                  <a:lnTo>
                    <a:pt x="40" y="379"/>
                  </a:lnTo>
                  <a:lnTo>
                    <a:pt x="40" y="90"/>
                  </a:lnTo>
                  <a:lnTo>
                    <a:pt x="39" y="85"/>
                  </a:lnTo>
                  <a:lnTo>
                    <a:pt x="38" y="81"/>
                  </a:lnTo>
                  <a:lnTo>
                    <a:pt x="35" y="78"/>
                  </a:lnTo>
                  <a:lnTo>
                    <a:pt x="33" y="76"/>
                  </a:lnTo>
                  <a:lnTo>
                    <a:pt x="31" y="72"/>
                  </a:lnTo>
                  <a:lnTo>
                    <a:pt x="27" y="71"/>
                  </a:lnTo>
                  <a:lnTo>
                    <a:pt x="24" y="70"/>
                  </a:lnTo>
                  <a:lnTo>
                    <a:pt x="19" y="69"/>
                  </a:lnTo>
                  <a:lnTo>
                    <a:pt x="16" y="70"/>
                  </a:lnTo>
                  <a:lnTo>
                    <a:pt x="12" y="71"/>
                  </a:lnTo>
                  <a:lnTo>
                    <a:pt x="8" y="72"/>
                  </a:lnTo>
                  <a:lnTo>
                    <a:pt x="5" y="76"/>
                  </a:lnTo>
                  <a:lnTo>
                    <a:pt x="3" y="78"/>
                  </a:lnTo>
                  <a:lnTo>
                    <a:pt x="1" y="81"/>
                  </a:lnTo>
                  <a:lnTo>
                    <a:pt x="0" y="85"/>
                  </a:lnTo>
                  <a:lnTo>
                    <a:pt x="0" y="90"/>
                  </a:lnTo>
                  <a:lnTo>
                    <a:pt x="0" y="427"/>
                  </a:lnTo>
                  <a:lnTo>
                    <a:pt x="0" y="427"/>
                  </a:lnTo>
                  <a:lnTo>
                    <a:pt x="0" y="427"/>
                  </a:lnTo>
                  <a:lnTo>
                    <a:pt x="0" y="429"/>
                  </a:lnTo>
                  <a:lnTo>
                    <a:pt x="0" y="431"/>
                  </a:lnTo>
                  <a:lnTo>
                    <a:pt x="0" y="431"/>
                  </a:lnTo>
                  <a:lnTo>
                    <a:pt x="0" y="432"/>
                  </a:lnTo>
                  <a:lnTo>
                    <a:pt x="1" y="433"/>
                  </a:lnTo>
                  <a:lnTo>
                    <a:pt x="1" y="434"/>
                  </a:lnTo>
                  <a:lnTo>
                    <a:pt x="1" y="435"/>
                  </a:lnTo>
                  <a:lnTo>
                    <a:pt x="2" y="436"/>
                  </a:lnTo>
                  <a:lnTo>
                    <a:pt x="2" y="437"/>
                  </a:lnTo>
                  <a:lnTo>
                    <a:pt x="3" y="437"/>
                  </a:lnTo>
                  <a:lnTo>
                    <a:pt x="4" y="440"/>
                  </a:lnTo>
                  <a:lnTo>
                    <a:pt x="5" y="441"/>
                  </a:lnTo>
                  <a:lnTo>
                    <a:pt x="6" y="443"/>
                  </a:lnTo>
                  <a:lnTo>
                    <a:pt x="8" y="444"/>
                  </a:lnTo>
                  <a:lnTo>
                    <a:pt x="10" y="444"/>
                  </a:lnTo>
                  <a:lnTo>
                    <a:pt x="11" y="445"/>
                  </a:lnTo>
                  <a:lnTo>
                    <a:pt x="11" y="445"/>
                  </a:lnTo>
                  <a:lnTo>
                    <a:pt x="12" y="445"/>
                  </a:lnTo>
                  <a:lnTo>
                    <a:pt x="13" y="446"/>
                  </a:lnTo>
                  <a:lnTo>
                    <a:pt x="14" y="446"/>
                  </a:lnTo>
                  <a:lnTo>
                    <a:pt x="15" y="446"/>
                  </a:lnTo>
                  <a:lnTo>
                    <a:pt x="16" y="446"/>
                  </a:lnTo>
                  <a:lnTo>
                    <a:pt x="17" y="447"/>
                  </a:lnTo>
                  <a:lnTo>
                    <a:pt x="19" y="447"/>
                  </a:lnTo>
                  <a:lnTo>
                    <a:pt x="337" y="447"/>
                  </a:lnTo>
                  <a:lnTo>
                    <a:pt x="341" y="446"/>
                  </a:lnTo>
                  <a:lnTo>
                    <a:pt x="345" y="445"/>
                  </a:lnTo>
                  <a:lnTo>
                    <a:pt x="349" y="444"/>
                  </a:lnTo>
                  <a:lnTo>
                    <a:pt x="351" y="441"/>
                  </a:lnTo>
                  <a:lnTo>
                    <a:pt x="354" y="439"/>
                  </a:lnTo>
                  <a:lnTo>
                    <a:pt x="355" y="434"/>
                  </a:lnTo>
                  <a:lnTo>
                    <a:pt x="356" y="431"/>
                  </a:lnTo>
                  <a:lnTo>
                    <a:pt x="357" y="427"/>
                  </a:lnTo>
                  <a:lnTo>
                    <a:pt x="356" y="423"/>
                  </a:lnTo>
                  <a:lnTo>
                    <a:pt x="355" y="419"/>
                  </a:lnTo>
                  <a:lnTo>
                    <a:pt x="354" y="416"/>
                  </a:lnTo>
                  <a:lnTo>
                    <a:pt x="351" y="413"/>
                  </a:lnTo>
                  <a:lnTo>
                    <a:pt x="349" y="410"/>
                  </a:lnTo>
                  <a:lnTo>
                    <a:pt x="345" y="408"/>
                  </a:lnTo>
                  <a:lnTo>
                    <a:pt x="341" y="407"/>
                  </a:lnTo>
                  <a:lnTo>
                    <a:pt x="337" y="407"/>
                  </a:lnTo>
                  <a:lnTo>
                    <a:pt x="68" y="407"/>
                  </a:lnTo>
                  <a:lnTo>
                    <a:pt x="440" y="34"/>
                  </a:lnTo>
                  <a:lnTo>
                    <a:pt x="443" y="30"/>
                  </a:lnTo>
                  <a:lnTo>
                    <a:pt x="445" y="27"/>
                  </a:lnTo>
                  <a:lnTo>
                    <a:pt x="446" y="24"/>
                  </a:lnTo>
                  <a:lnTo>
                    <a:pt x="447" y="20"/>
                  </a:lnTo>
                  <a:lnTo>
                    <a:pt x="446" y="16"/>
                  </a:lnTo>
                  <a:lnTo>
                    <a:pt x="445" y="12"/>
                  </a:lnTo>
                  <a:lnTo>
                    <a:pt x="443" y="9"/>
                  </a:lnTo>
                  <a:lnTo>
                    <a:pt x="44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pic>
        <p:nvPicPr>
          <p:cNvPr id="3" name="Picture 6" descr="Checkmark PNG, Checkmark Transparent Background - FreeIconsPNG">
            <a:extLst>
              <a:ext uri="{FF2B5EF4-FFF2-40B4-BE49-F238E27FC236}">
                <a16:creationId xmlns:a16="http://schemas.microsoft.com/office/drawing/2014/main" id="{7723DB03-8654-BC73-0CF5-9D3E26FACC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752" y="3855160"/>
            <a:ext cx="662468" cy="6293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B07133-6932-6750-096D-D6ED1382E57E}"/>
              </a:ext>
            </a:extLst>
          </p:cNvPr>
          <p:cNvSpPr txBox="1"/>
          <p:nvPr/>
        </p:nvSpPr>
        <p:spPr>
          <a:xfrm>
            <a:off x="419163" y="1295555"/>
            <a:ext cx="1708233" cy="246221"/>
          </a:xfrm>
          <a:prstGeom prst="rect">
            <a:avLst/>
          </a:prstGeom>
          <a:noFill/>
        </p:spPr>
        <p:txBody>
          <a:bodyPr wrap="square" rtlCol="0">
            <a:spAutoFit/>
          </a:bodyPr>
          <a:lstStyle/>
          <a:p>
            <a:pPr algn="ctr"/>
            <a:r>
              <a:rPr lang="en-US" sz="1000" b="1" dirty="0">
                <a:latin typeface="Slate Pro" panose="02000506040000020004" pitchFamily="2" charset="0"/>
                <a:sym typeface="Slate Pro" panose="02000506040000020004" pitchFamily="2" charset="0"/>
              </a:rPr>
              <a:t>ACME Imperative Focus</a:t>
            </a:r>
          </a:p>
        </p:txBody>
      </p:sp>
      <p:sp>
        <p:nvSpPr>
          <p:cNvPr id="11" name="Rectangle 10">
            <a:extLst>
              <a:ext uri="{FF2B5EF4-FFF2-40B4-BE49-F238E27FC236}">
                <a16:creationId xmlns:a16="http://schemas.microsoft.com/office/drawing/2014/main" id="{D3C275EF-9EC8-A799-89A6-AEBE4F033EBB}"/>
              </a:ext>
            </a:extLst>
          </p:cNvPr>
          <p:cNvSpPr/>
          <p:nvPr/>
        </p:nvSpPr>
        <p:spPr>
          <a:xfrm>
            <a:off x="609601" y="4994528"/>
            <a:ext cx="1381988" cy="12965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b="1" dirty="0">
                <a:solidFill>
                  <a:schemeClr val="bg1"/>
                </a:solidFill>
                <a:latin typeface="Slate Pro" panose="02000506040000020004" pitchFamily="2" charset="0"/>
                <a:sym typeface="Slate Pro" panose="02000506040000020004" pitchFamily="2" charset="0"/>
              </a:rPr>
              <a:t>Exercise Pricing &amp; Packaging Leverage Areas</a:t>
            </a:r>
            <a:endParaRPr lang="en-US" sz="1200" b="1" dirty="0">
              <a:solidFill>
                <a:schemeClr val="bg1"/>
              </a:solidFill>
              <a:latin typeface="Slate Pro" panose="02000506040000020004" pitchFamily="2" charset="0"/>
              <a:sym typeface="Slate Pro" panose="02000506040000020004" pitchFamily="2" charset="0"/>
            </a:endParaRPr>
          </a:p>
        </p:txBody>
      </p:sp>
      <p:sp>
        <p:nvSpPr>
          <p:cNvPr id="14" name="Rectangle 13">
            <a:extLst>
              <a:ext uri="{FF2B5EF4-FFF2-40B4-BE49-F238E27FC236}">
                <a16:creationId xmlns:a16="http://schemas.microsoft.com/office/drawing/2014/main" id="{0F848DB3-A8B4-38E8-1B5B-BE323C932FC5}"/>
              </a:ext>
            </a:extLst>
          </p:cNvPr>
          <p:cNvSpPr/>
          <p:nvPr/>
        </p:nvSpPr>
        <p:spPr>
          <a:xfrm>
            <a:off x="1986334" y="4994529"/>
            <a:ext cx="4671641" cy="12965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91440" bIns="0" rtlCol="0" anchor="ctr"/>
          <a:lstStyle/>
          <a:p>
            <a:pPr marL="171450" marR="0" lvl="0" indent="-171450" fontAlgn="base">
              <a:lnSpc>
                <a:spcPct val="100000"/>
              </a:lnSpc>
              <a:spcBef>
                <a:spcPct val="0"/>
              </a:spcBef>
              <a:spcAft>
                <a:spcPts val="600"/>
              </a:spcAft>
              <a:buClrTx/>
              <a:buSzTx/>
              <a:buFont typeface="Arial" panose="020B0604020202020204" pitchFamily="34" charset="0"/>
              <a:buChar char="•"/>
              <a:tabLst/>
            </a:pPr>
            <a:r>
              <a:rPr lang="en-US" altLang="en-US" sz="1100" dirty="0">
                <a:solidFill>
                  <a:schemeClr val="bg2">
                    <a:lumMod val="25000"/>
                  </a:schemeClr>
                </a:solidFill>
                <a:latin typeface="Slate Pro" panose="02000506040000020004" pitchFamily="2" charset="0"/>
                <a:sym typeface="Slate Pro" panose="02000506040000020004" pitchFamily="2" charset="0"/>
              </a:rPr>
              <a:t>Develop pricing/bundling strategies to capture additional value in existing customer base (i.e., margin leakage analysis).</a:t>
            </a:r>
          </a:p>
          <a:p>
            <a:pPr marL="171450" marR="0" lvl="0" indent="-171450" fontAlgn="base">
              <a:lnSpc>
                <a:spcPct val="100000"/>
              </a:lnSpc>
              <a:spcBef>
                <a:spcPct val="0"/>
              </a:spcBef>
              <a:spcAft>
                <a:spcPts val="600"/>
              </a:spcAft>
              <a:buClrTx/>
              <a:buSzTx/>
              <a:buFont typeface="Arial" panose="020B0604020202020204" pitchFamily="34" charset="0"/>
              <a:buChar char="•"/>
              <a:tabLst/>
            </a:pPr>
            <a:r>
              <a:rPr lang="en-US" altLang="en-US" sz="1100" dirty="0">
                <a:solidFill>
                  <a:schemeClr val="bg2">
                    <a:lumMod val="25000"/>
                  </a:schemeClr>
                </a:solidFill>
                <a:latin typeface="Slate Pro" panose="02000506040000020004" pitchFamily="2" charset="0"/>
                <a:sym typeface="Slate Pro" panose="02000506040000020004" pitchFamily="2" charset="0"/>
              </a:rPr>
              <a:t>Optimize pricing/packaging offers (i.e., trials) for new logo acquisition and to spur migration of legacy to SaaS.</a:t>
            </a:r>
          </a:p>
          <a:p>
            <a:pPr marL="171450" marR="0" lvl="0" indent="-171450" fontAlgn="base">
              <a:lnSpc>
                <a:spcPct val="100000"/>
              </a:lnSpc>
              <a:spcBef>
                <a:spcPct val="0"/>
              </a:spcBef>
              <a:spcAft>
                <a:spcPts val="600"/>
              </a:spcAft>
              <a:buClrTx/>
              <a:buSzTx/>
              <a:buFont typeface="Arial" panose="020B0604020202020204" pitchFamily="34" charset="0"/>
              <a:buChar char="•"/>
              <a:tabLst/>
            </a:pPr>
            <a:r>
              <a:rPr lang="en-US" altLang="en-US" sz="1100" dirty="0">
                <a:solidFill>
                  <a:schemeClr val="bg2">
                    <a:lumMod val="25000"/>
                  </a:schemeClr>
                </a:solidFill>
                <a:latin typeface="Slate Pro" panose="02000506040000020004" pitchFamily="2" charset="0"/>
                <a:sym typeface="Slate Pro" panose="02000506040000020004" pitchFamily="2" charset="0"/>
              </a:rPr>
              <a:t>Identify value-based pricing strategies to increase customer lifetime value (CLTV).</a:t>
            </a:r>
          </a:p>
        </p:txBody>
      </p:sp>
      <p:sp>
        <p:nvSpPr>
          <p:cNvPr id="6" name="Rectangle 5">
            <a:extLst>
              <a:ext uri="{FF2B5EF4-FFF2-40B4-BE49-F238E27FC236}">
                <a16:creationId xmlns:a16="http://schemas.microsoft.com/office/drawing/2014/main" id="{09C34E40-AAFA-E711-F0A7-F21A77C1213C}"/>
              </a:ext>
            </a:extLst>
          </p:cNvPr>
          <p:cNvSpPr/>
          <p:nvPr/>
        </p:nvSpPr>
        <p:spPr>
          <a:xfrm>
            <a:off x="1889494" y="5543223"/>
            <a:ext cx="218852" cy="218852"/>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21" name="Freeform 234">
            <a:extLst>
              <a:ext uri="{FF2B5EF4-FFF2-40B4-BE49-F238E27FC236}">
                <a16:creationId xmlns:a16="http://schemas.microsoft.com/office/drawing/2014/main" id="{61084903-6EF7-E5EF-F52E-F35BB73123C3}"/>
              </a:ext>
            </a:extLst>
          </p:cNvPr>
          <p:cNvSpPr>
            <a:spLocks/>
          </p:cNvSpPr>
          <p:nvPr/>
        </p:nvSpPr>
        <p:spPr bwMode="auto">
          <a:xfrm rot="13500000">
            <a:off x="1953543" y="5607272"/>
            <a:ext cx="90753" cy="90753"/>
          </a:xfrm>
          <a:custGeom>
            <a:avLst/>
            <a:gdLst>
              <a:gd name="T0" fmla="*/ 437 w 447"/>
              <a:gd name="T1" fmla="*/ 3 h 447"/>
              <a:gd name="T2" fmla="*/ 431 w 447"/>
              <a:gd name="T3" fmla="*/ 0 h 447"/>
              <a:gd name="T4" fmla="*/ 423 w 447"/>
              <a:gd name="T5" fmla="*/ 0 h 447"/>
              <a:gd name="T6" fmla="*/ 416 w 447"/>
              <a:gd name="T7" fmla="*/ 3 h 447"/>
              <a:gd name="T8" fmla="*/ 40 w 447"/>
              <a:gd name="T9" fmla="*/ 379 h 447"/>
              <a:gd name="T10" fmla="*/ 39 w 447"/>
              <a:gd name="T11" fmla="*/ 85 h 447"/>
              <a:gd name="T12" fmla="*/ 35 w 447"/>
              <a:gd name="T13" fmla="*/ 78 h 447"/>
              <a:gd name="T14" fmla="*/ 31 w 447"/>
              <a:gd name="T15" fmla="*/ 72 h 447"/>
              <a:gd name="T16" fmla="*/ 24 w 447"/>
              <a:gd name="T17" fmla="*/ 70 h 447"/>
              <a:gd name="T18" fmla="*/ 16 w 447"/>
              <a:gd name="T19" fmla="*/ 70 h 447"/>
              <a:gd name="T20" fmla="*/ 8 w 447"/>
              <a:gd name="T21" fmla="*/ 72 h 447"/>
              <a:gd name="T22" fmla="*/ 3 w 447"/>
              <a:gd name="T23" fmla="*/ 78 h 447"/>
              <a:gd name="T24" fmla="*/ 0 w 447"/>
              <a:gd name="T25" fmla="*/ 85 h 447"/>
              <a:gd name="T26" fmla="*/ 0 w 447"/>
              <a:gd name="T27" fmla="*/ 427 h 447"/>
              <a:gd name="T28" fmla="*/ 0 w 447"/>
              <a:gd name="T29" fmla="*/ 427 h 447"/>
              <a:gd name="T30" fmla="*/ 0 w 447"/>
              <a:gd name="T31" fmla="*/ 431 h 447"/>
              <a:gd name="T32" fmla="*/ 0 w 447"/>
              <a:gd name="T33" fmla="*/ 432 h 447"/>
              <a:gd name="T34" fmla="*/ 1 w 447"/>
              <a:gd name="T35" fmla="*/ 434 h 447"/>
              <a:gd name="T36" fmla="*/ 2 w 447"/>
              <a:gd name="T37" fmla="*/ 436 h 447"/>
              <a:gd name="T38" fmla="*/ 3 w 447"/>
              <a:gd name="T39" fmla="*/ 437 h 447"/>
              <a:gd name="T40" fmla="*/ 5 w 447"/>
              <a:gd name="T41" fmla="*/ 441 h 447"/>
              <a:gd name="T42" fmla="*/ 8 w 447"/>
              <a:gd name="T43" fmla="*/ 444 h 447"/>
              <a:gd name="T44" fmla="*/ 11 w 447"/>
              <a:gd name="T45" fmla="*/ 445 h 447"/>
              <a:gd name="T46" fmla="*/ 12 w 447"/>
              <a:gd name="T47" fmla="*/ 445 h 447"/>
              <a:gd name="T48" fmla="*/ 14 w 447"/>
              <a:gd name="T49" fmla="*/ 446 h 447"/>
              <a:gd name="T50" fmla="*/ 16 w 447"/>
              <a:gd name="T51" fmla="*/ 446 h 447"/>
              <a:gd name="T52" fmla="*/ 19 w 447"/>
              <a:gd name="T53" fmla="*/ 447 h 447"/>
              <a:gd name="T54" fmla="*/ 341 w 447"/>
              <a:gd name="T55" fmla="*/ 446 h 447"/>
              <a:gd name="T56" fmla="*/ 349 w 447"/>
              <a:gd name="T57" fmla="*/ 444 h 447"/>
              <a:gd name="T58" fmla="*/ 354 w 447"/>
              <a:gd name="T59" fmla="*/ 439 h 447"/>
              <a:gd name="T60" fmla="*/ 356 w 447"/>
              <a:gd name="T61" fmla="*/ 431 h 447"/>
              <a:gd name="T62" fmla="*/ 356 w 447"/>
              <a:gd name="T63" fmla="*/ 423 h 447"/>
              <a:gd name="T64" fmla="*/ 354 w 447"/>
              <a:gd name="T65" fmla="*/ 416 h 447"/>
              <a:gd name="T66" fmla="*/ 349 w 447"/>
              <a:gd name="T67" fmla="*/ 410 h 447"/>
              <a:gd name="T68" fmla="*/ 341 w 447"/>
              <a:gd name="T69" fmla="*/ 407 h 447"/>
              <a:gd name="T70" fmla="*/ 68 w 447"/>
              <a:gd name="T71" fmla="*/ 407 h 447"/>
              <a:gd name="T72" fmla="*/ 443 w 447"/>
              <a:gd name="T73" fmla="*/ 30 h 447"/>
              <a:gd name="T74" fmla="*/ 446 w 447"/>
              <a:gd name="T75" fmla="*/ 24 h 447"/>
              <a:gd name="T76" fmla="*/ 446 w 447"/>
              <a:gd name="T77" fmla="*/ 16 h 447"/>
              <a:gd name="T78" fmla="*/ 443 w 447"/>
              <a:gd name="T79" fmla="*/ 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 h="447">
                <a:moveTo>
                  <a:pt x="440" y="5"/>
                </a:moveTo>
                <a:lnTo>
                  <a:pt x="437" y="3"/>
                </a:lnTo>
                <a:lnTo>
                  <a:pt x="434" y="1"/>
                </a:lnTo>
                <a:lnTo>
                  <a:pt x="431" y="0"/>
                </a:lnTo>
                <a:lnTo>
                  <a:pt x="426" y="0"/>
                </a:lnTo>
                <a:lnTo>
                  <a:pt x="423" y="0"/>
                </a:lnTo>
                <a:lnTo>
                  <a:pt x="419" y="1"/>
                </a:lnTo>
                <a:lnTo>
                  <a:pt x="416" y="3"/>
                </a:lnTo>
                <a:lnTo>
                  <a:pt x="412" y="5"/>
                </a:lnTo>
                <a:lnTo>
                  <a:pt x="40" y="379"/>
                </a:lnTo>
                <a:lnTo>
                  <a:pt x="40" y="90"/>
                </a:lnTo>
                <a:lnTo>
                  <a:pt x="39" y="85"/>
                </a:lnTo>
                <a:lnTo>
                  <a:pt x="38" y="81"/>
                </a:lnTo>
                <a:lnTo>
                  <a:pt x="35" y="78"/>
                </a:lnTo>
                <a:lnTo>
                  <a:pt x="33" y="76"/>
                </a:lnTo>
                <a:lnTo>
                  <a:pt x="31" y="72"/>
                </a:lnTo>
                <a:lnTo>
                  <a:pt x="27" y="71"/>
                </a:lnTo>
                <a:lnTo>
                  <a:pt x="24" y="70"/>
                </a:lnTo>
                <a:lnTo>
                  <a:pt x="19" y="69"/>
                </a:lnTo>
                <a:lnTo>
                  <a:pt x="16" y="70"/>
                </a:lnTo>
                <a:lnTo>
                  <a:pt x="12" y="71"/>
                </a:lnTo>
                <a:lnTo>
                  <a:pt x="8" y="72"/>
                </a:lnTo>
                <a:lnTo>
                  <a:pt x="5" y="76"/>
                </a:lnTo>
                <a:lnTo>
                  <a:pt x="3" y="78"/>
                </a:lnTo>
                <a:lnTo>
                  <a:pt x="1" y="81"/>
                </a:lnTo>
                <a:lnTo>
                  <a:pt x="0" y="85"/>
                </a:lnTo>
                <a:lnTo>
                  <a:pt x="0" y="90"/>
                </a:lnTo>
                <a:lnTo>
                  <a:pt x="0" y="427"/>
                </a:lnTo>
                <a:lnTo>
                  <a:pt x="0" y="427"/>
                </a:lnTo>
                <a:lnTo>
                  <a:pt x="0" y="427"/>
                </a:lnTo>
                <a:lnTo>
                  <a:pt x="0" y="429"/>
                </a:lnTo>
                <a:lnTo>
                  <a:pt x="0" y="431"/>
                </a:lnTo>
                <a:lnTo>
                  <a:pt x="0" y="431"/>
                </a:lnTo>
                <a:lnTo>
                  <a:pt x="0" y="432"/>
                </a:lnTo>
                <a:lnTo>
                  <a:pt x="1" y="433"/>
                </a:lnTo>
                <a:lnTo>
                  <a:pt x="1" y="434"/>
                </a:lnTo>
                <a:lnTo>
                  <a:pt x="1" y="435"/>
                </a:lnTo>
                <a:lnTo>
                  <a:pt x="2" y="436"/>
                </a:lnTo>
                <a:lnTo>
                  <a:pt x="2" y="437"/>
                </a:lnTo>
                <a:lnTo>
                  <a:pt x="3" y="437"/>
                </a:lnTo>
                <a:lnTo>
                  <a:pt x="4" y="440"/>
                </a:lnTo>
                <a:lnTo>
                  <a:pt x="5" y="441"/>
                </a:lnTo>
                <a:lnTo>
                  <a:pt x="6" y="443"/>
                </a:lnTo>
                <a:lnTo>
                  <a:pt x="8" y="444"/>
                </a:lnTo>
                <a:lnTo>
                  <a:pt x="10" y="444"/>
                </a:lnTo>
                <a:lnTo>
                  <a:pt x="11" y="445"/>
                </a:lnTo>
                <a:lnTo>
                  <a:pt x="11" y="445"/>
                </a:lnTo>
                <a:lnTo>
                  <a:pt x="12" y="445"/>
                </a:lnTo>
                <a:lnTo>
                  <a:pt x="13" y="446"/>
                </a:lnTo>
                <a:lnTo>
                  <a:pt x="14" y="446"/>
                </a:lnTo>
                <a:lnTo>
                  <a:pt x="15" y="446"/>
                </a:lnTo>
                <a:lnTo>
                  <a:pt x="16" y="446"/>
                </a:lnTo>
                <a:lnTo>
                  <a:pt x="17" y="447"/>
                </a:lnTo>
                <a:lnTo>
                  <a:pt x="19" y="447"/>
                </a:lnTo>
                <a:lnTo>
                  <a:pt x="337" y="447"/>
                </a:lnTo>
                <a:lnTo>
                  <a:pt x="341" y="446"/>
                </a:lnTo>
                <a:lnTo>
                  <a:pt x="345" y="445"/>
                </a:lnTo>
                <a:lnTo>
                  <a:pt x="349" y="444"/>
                </a:lnTo>
                <a:lnTo>
                  <a:pt x="351" y="441"/>
                </a:lnTo>
                <a:lnTo>
                  <a:pt x="354" y="439"/>
                </a:lnTo>
                <a:lnTo>
                  <a:pt x="355" y="434"/>
                </a:lnTo>
                <a:lnTo>
                  <a:pt x="356" y="431"/>
                </a:lnTo>
                <a:lnTo>
                  <a:pt x="357" y="427"/>
                </a:lnTo>
                <a:lnTo>
                  <a:pt x="356" y="423"/>
                </a:lnTo>
                <a:lnTo>
                  <a:pt x="355" y="419"/>
                </a:lnTo>
                <a:lnTo>
                  <a:pt x="354" y="416"/>
                </a:lnTo>
                <a:lnTo>
                  <a:pt x="351" y="413"/>
                </a:lnTo>
                <a:lnTo>
                  <a:pt x="349" y="410"/>
                </a:lnTo>
                <a:lnTo>
                  <a:pt x="345" y="408"/>
                </a:lnTo>
                <a:lnTo>
                  <a:pt x="341" y="407"/>
                </a:lnTo>
                <a:lnTo>
                  <a:pt x="337" y="407"/>
                </a:lnTo>
                <a:lnTo>
                  <a:pt x="68" y="407"/>
                </a:lnTo>
                <a:lnTo>
                  <a:pt x="440" y="34"/>
                </a:lnTo>
                <a:lnTo>
                  <a:pt x="443" y="30"/>
                </a:lnTo>
                <a:lnTo>
                  <a:pt x="445" y="27"/>
                </a:lnTo>
                <a:lnTo>
                  <a:pt x="446" y="24"/>
                </a:lnTo>
                <a:lnTo>
                  <a:pt x="447" y="20"/>
                </a:lnTo>
                <a:lnTo>
                  <a:pt x="446" y="16"/>
                </a:lnTo>
                <a:lnTo>
                  <a:pt x="445" y="12"/>
                </a:lnTo>
                <a:lnTo>
                  <a:pt x="443" y="9"/>
                </a:lnTo>
                <a:lnTo>
                  <a:pt x="44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pic>
        <p:nvPicPr>
          <p:cNvPr id="28" name="Picture 6" descr="Checkmark PNG, Checkmark Transparent Background - FreeIconsPNG">
            <a:extLst>
              <a:ext uri="{FF2B5EF4-FFF2-40B4-BE49-F238E27FC236}">
                <a16:creationId xmlns:a16="http://schemas.microsoft.com/office/drawing/2014/main" id="{99C7B2A3-04AD-2EED-F176-CCC9C4CA9B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85" y="5315797"/>
            <a:ext cx="662468" cy="62934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E328B13-4452-1284-53F7-24AF738ACC5C}"/>
              </a:ext>
            </a:extLst>
          </p:cNvPr>
          <p:cNvSpPr/>
          <p:nvPr/>
        </p:nvSpPr>
        <p:spPr>
          <a:xfrm>
            <a:off x="6954406" y="1146186"/>
            <a:ext cx="2562974" cy="24108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Tree>
    <p:extLst>
      <p:ext uri="{BB962C8B-B14F-4D97-AF65-F5344CB8AC3E}">
        <p14:creationId xmlns:p14="http://schemas.microsoft.com/office/powerpoint/2010/main" val="423637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956E2F-2C6B-C3E5-134E-4769861AFFBF}"/>
              </a:ext>
            </a:extLst>
          </p:cNvPr>
          <p:cNvGraphicFramePr>
            <a:graphicFrameLocks noChangeAspect="1"/>
          </p:cNvGraphicFramePr>
          <p:nvPr>
            <p:custDataLst>
              <p:tags r:id="rId1"/>
            </p:custDataLst>
            <p:extLst>
              <p:ext uri="{D42A27DB-BD31-4B8C-83A1-F6EECF244321}">
                <p14:modId xmlns:p14="http://schemas.microsoft.com/office/powerpoint/2010/main" val="972061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04" imgH="405" progId="TCLayout.ActiveDocument.1">
                  <p:embed/>
                </p:oleObj>
              </mc:Choice>
              <mc:Fallback>
                <p:oleObj name="think-cell Slide" r:id="rId28" imgW="404" imgH="405" progId="TCLayout.ActiveDocument.1">
                  <p:embed/>
                  <p:pic>
                    <p:nvPicPr>
                      <p:cNvPr id="2" name="Object 1" hidden="1">
                        <a:extLst>
                          <a:ext uri="{FF2B5EF4-FFF2-40B4-BE49-F238E27FC236}">
                            <a16:creationId xmlns:a16="http://schemas.microsoft.com/office/drawing/2014/main" id="{D0956E2F-2C6B-C3E5-134E-4769861AFFBF}"/>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79" name="Google Shape;779;p63"/>
          <p:cNvSpPr txBox="1">
            <a:spLocks noGrp="1"/>
          </p:cNvSpPr>
          <p:nvPr>
            <p:ph type="title"/>
          </p:nvPr>
        </p:nvSpPr>
        <p:spPr>
          <a:prstGeom prst="rect">
            <a:avLst/>
          </a:prstGeom>
        </p:spPr>
        <p:txBody>
          <a:bodyPr vert="horz" lIns="91440" tIns="0" rIns="91440" bIns="0" rtlCol="0" anchor="b">
            <a:normAutofit/>
          </a:bodyPr>
          <a:lstStyle/>
          <a:p>
            <a:r>
              <a:rPr lang="en-US" dirty="0"/>
              <a:t>ACME’s whitespace analysis in new logo accounts indicates a potential of 16% annual growth by 20XX, achievable with a refined GTM strategy</a:t>
            </a:r>
          </a:p>
        </p:txBody>
      </p:sp>
      <p:graphicFrame>
        <p:nvGraphicFramePr>
          <p:cNvPr id="43" name="Table 250">
            <a:extLst>
              <a:ext uri="{FF2B5EF4-FFF2-40B4-BE49-F238E27FC236}">
                <a16:creationId xmlns:a16="http://schemas.microsoft.com/office/drawing/2014/main" id="{ECFEDB67-DDD6-F767-91DD-5604499041D1}"/>
              </a:ext>
            </a:extLst>
          </p:cNvPr>
          <p:cNvGraphicFramePr>
            <a:graphicFrameLocks noGrp="1"/>
          </p:cNvGraphicFramePr>
          <p:nvPr>
            <p:extLst>
              <p:ext uri="{D42A27DB-BD31-4B8C-83A1-F6EECF244321}">
                <p14:modId xmlns:p14="http://schemas.microsoft.com/office/powerpoint/2010/main" val="3023927012"/>
              </p:ext>
            </p:extLst>
          </p:nvPr>
        </p:nvGraphicFramePr>
        <p:xfrm>
          <a:off x="6988668" y="1626751"/>
          <a:ext cx="4226097" cy="1398588"/>
        </p:xfrm>
        <a:graphic>
          <a:graphicData uri="http://schemas.openxmlformats.org/drawingml/2006/table">
            <a:tbl>
              <a:tblPr firstRow="1" bandRow="1">
                <a:tableStyleId>{5C22544A-7EE6-4342-B048-85BDC9FD1C3A}</a:tableStyleId>
              </a:tblPr>
              <a:tblGrid>
                <a:gridCol w="4226097">
                  <a:extLst>
                    <a:ext uri="{9D8B030D-6E8A-4147-A177-3AD203B41FA5}">
                      <a16:colId xmlns:a16="http://schemas.microsoft.com/office/drawing/2014/main" val="2368640922"/>
                    </a:ext>
                  </a:extLst>
                </a:gridCol>
              </a:tblGrid>
              <a:tr h="626954">
                <a:tc>
                  <a:txBody>
                    <a:bodyPr/>
                    <a:lstStyle/>
                    <a:p>
                      <a:pPr marL="117475" indent="-117475">
                        <a:buFont typeface="Arial" panose="020B0604020202020204" pitchFamily="34" charset="0"/>
                        <a:buChar char="•"/>
                      </a:pPr>
                      <a:r>
                        <a:rPr lang="en-US" sz="1100" b="0" dirty="0">
                          <a:solidFill>
                            <a:schemeClr val="tx1"/>
                          </a:solidFill>
                          <a:latin typeface="Slate Pro" panose="02000506040000020004" pitchFamily="2" charset="0"/>
                          <a:sym typeface="Slate Pro" panose="02000506040000020004" pitchFamily="2" charset="0"/>
                        </a:rPr>
                        <a:t>Incremental existing customer whitespace capture in core products plus incremental new logo potential capture plus incremental growth in indirect channel</a:t>
                      </a:r>
                    </a:p>
                  </a:txBody>
                  <a:tcPr>
                    <a:solidFill>
                      <a:schemeClr val="bg1"/>
                    </a:solidFill>
                  </a:tcPr>
                </a:tc>
                <a:extLst>
                  <a:ext uri="{0D108BD9-81ED-4DB2-BD59-A6C34878D82A}">
                    <a16:rowId xmlns:a16="http://schemas.microsoft.com/office/drawing/2014/main" val="1012299083"/>
                  </a:ext>
                </a:extLst>
              </a:tr>
              <a:tr h="385817">
                <a:tc>
                  <a:txBody>
                    <a:bodyPr/>
                    <a:lstStyle/>
                    <a:p>
                      <a:pPr marL="117475" indent="-117475">
                        <a:buFont typeface="Arial" panose="020B0604020202020204" pitchFamily="34" charset="0"/>
                        <a:buChar char="•"/>
                      </a:pPr>
                      <a:r>
                        <a:rPr lang="en-US" sz="1100" b="0" kern="1200" dirty="0">
                          <a:solidFill>
                            <a:schemeClr val="tx1"/>
                          </a:solidFill>
                          <a:latin typeface="Slate Pro" panose="02000506040000020004" pitchFamily="2" charset="0"/>
                          <a:ea typeface="+mn-ea"/>
                          <a:cs typeface="+mn-cs"/>
                          <a:sym typeface="Slate Pro" panose="02000506040000020004" pitchFamily="2" charset="0"/>
                        </a:rPr>
                        <a:t>Incremental net dollar retention plus cross-sell non-core products</a:t>
                      </a:r>
                    </a:p>
                  </a:txBody>
                  <a:tcPr>
                    <a:solidFill>
                      <a:schemeClr val="bg1"/>
                    </a:solidFill>
                  </a:tcPr>
                </a:tc>
                <a:extLst>
                  <a:ext uri="{0D108BD9-81ED-4DB2-BD59-A6C34878D82A}">
                    <a16:rowId xmlns:a16="http://schemas.microsoft.com/office/drawing/2014/main" val="519253003"/>
                  </a:ext>
                </a:extLst>
              </a:tr>
              <a:tr h="385817">
                <a:tc>
                  <a:txBody>
                    <a:bodyPr/>
                    <a:lstStyle/>
                    <a:p>
                      <a:pPr marL="117475" indent="-117475">
                        <a:buFont typeface="Arial" panose="020B0604020202020204" pitchFamily="34" charset="0"/>
                        <a:buChar char="•"/>
                      </a:pPr>
                      <a:r>
                        <a:rPr lang="en-US" sz="1100" b="0" kern="1200" dirty="0">
                          <a:solidFill>
                            <a:schemeClr val="tx1"/>
                          </a:solidFill>
                          <a:latin typeface="Slate Pro" panose="02000506040000020004" pitchFamily="2" charset="0"/>
                          <a:ea typeface="+mn-ea"/>
                          <a:cs typeface="+mn-cs"/>
                          <a:sym typeface="Slate Pro" panose="02000506040000020004" pitchFamily="2" charset="0"/>
                        </a:rPr>
                        <a:t>Incremental upsell in existing customer portfolio</a:t>
                      </a:r>
                    </a:p>
                  </a:txBody>
                  <a:tcPr anchor="ctr">
                    <a:solidFill>
                      <a:schemeClr val="bg1"/>
                    </a:solidFill>
                  </a:tcPr>
                </a:tc>
                <a:extLst>
                  <a:ext uri="{0D108BD9-81ED-4DB2-BD59-A6C34878D82A}">
                    <a16:rowId xmlns:a16="http://schemas.microsoft.com/office/drawing/2014/main" val="3143827659"/>
                  </a:ext>
                </a:extLst>
              </a:tr>
            </a:tbl>
          </a:graphicData>
        </a:graphic>
      </p:graphicFrame>
      <p:sp>
        <p:nvSpPr>
          <p:cNvPr id="60" name="TextBox 59">
            <a:extLst>
              <a:ext uri="{FF2B5EF4-FFF2-40B4-BE49-F238E27FC236}">
                <a16:creationId xmlns:a16="http://schemas.microsoft.com/office/drawing/2014/main" id="{AC2B5040-D350-1F89-46C5-859FEB5421F2}"/>
              </a:ext>
            </a:extLst>
          </p:cNvPr>
          <p:cNvSpPr txBox="1"/>
          <p:nvPr/>
        </p:nvSpPr>
        <p:spPr>
          <a:xfrm rot="5400000">
            <a:off x="-59534" y="4521202"/>
            <a:ext cx="2336803" cy="307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71E31"/>
                </a:solidFill>
                <a:latin typeface="Slate Pro" panose="02000506040000020004" pitchFamily="2" charset="0"/>
                <a:sym typeface="Slate Pro" panose="02000506040000020004" pitchFamily="2" charset="0"/>
              </a:rPr>
              <a:t>Client Bookings Walk (M)</a:t>
            </a:r>
            <a:endParaRPr kumimoji="0" lang="en-US" sz="10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endParaRPr>
          </a:p>
        </p:txBody>
      </p:sp>
      <p:cxnSp>
        <p:nvCxnSpPr>
          <p:cNvPr id="23" name="Straight Connector 22">
            <a:extLst>
              <a:ext uri="{FF2B5EF4-FFF2-40B4-BE49-F238E27FC236}">
                <a16:creationId xmlns:a16="http://schemas.microsoft.com/office/drawing/2014/main" id="{25ED0071-7C98-AC41-48C1-944946558598}"/>
              </a:ext>
            </a:extLst>
          </p:cNvPr>
          <p:cNvCxnSpPr/>
          <p:nvPr>
            <p:custDataLst>
              <p:tags r:id="rId2"/>
            </p:custDataLst>
          </p:nvPr>
        </p:nvCxnSpPr>
        <p:spPr bwMode="auto">
          <a:xfrm>
            <a:off x="2798763" y="5453063"/>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C33D0F7-B399-369C-8C2B-A859ED97BB48}"/>
              </a:ext>
            </a:extLst>
          </p:cNvPr>
          <p:cNvCxnSpPr/>
          <p:nvPr>
            <p:custDataLst>
              <p:tags r:id="rId3"/>
            </p:custDataLst>
          </p:nvPr>
        </p:nvCxnSpPr>
        <p:spPr bwMode="auto">
          <a:xfrm>
            <a:off x="4713288" y="4967288"/>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FA11824-073C-F1E3-E57C-0C86137DC076}"/>
              </a:ext>
            </a:extLst>
          </p:cNvPr>
          <p:cNvCxnSpPr/>
          <p:nvPr>
            <p:custDataLst>
              <p:tags r:id="rId4"/>
            </p:custDataLst>
          </p:nvPr>
        </p:nvCxnSpPr>
        <p:spPr bwMode="auto">
          <a:xfrm>
            <a:off x="6629400" y="4294188"/>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D2C7CBA-B67D-18B3-3D00-3C09158C8DAC}"/>
              </a:ext>
            </a:extLst>
          </p:cNvPr>
          <p:cNvCxnSpPr/>
          <p:nvPr>
            <p:custDataLst>
              <p:tags r:id="rId5"/>
            </p:custDataLst>
          </p:nvPr>
        </p:nvCxnSpPr>
        <p:spPr bwMode="auto">
          <a:xfrm>
            <a:off x="8543925" y="3506788"/>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795" name="Chart 794">
            <a:extLst>
              <a:ext uri="{FF2B5EF4-FFF2-40B4-BE49-F238E27FC236}">
                <a16:creationId xmlns:a16="http://schemas.microsoft.com/office/drawing/2014/main" id="{6525EF2A-9B51-4C74-46F3-B2BE0B2B5F5B}"/>
              </a:ext>
            </a:extLst>
          </p:cNvPr>
          <p:cNvGraphicFramePr/>
          <p:nvPr>
            <p:custDataLst>
              <p:tags r:id="rId6"/>
            </p:custDataLst>
            <p:extLst>
              <p:ext uri="{D42A27DB-BD31-4B8C-83A1-F6EECF244321}">
                <p14:modId xmlns:p14="http://schemas.microsoft.com/office/powerpoint/2010/main" val="4015152539"/>
              </p:ext>
            </p:extLst>
          </p:nvPr>
        </p:nvGraphicFramePr>
        <p:xfrm>
          <a:off x="1227138" y="3260725"/>
          <a:ext cx="9739312" cy="2854325"/>
        </p:xfrm>
        <a:graphic>
          <a:graphicData uri="http://schemas.openxmlformats.org/drawingml/2006/chart">
            <c:chart xmlns:c="http://schemas.openxmlformats.org/drawingml/2006/chart" xmlns:r="http://schemas.openxmlformats.org/officeDocument/2006/relationships" r:id="rId30"/>
          </a:graphicData>
        </a:graphic>
      </p:graphicFrame>
      <p:sp useBgFill="1">
        <p:nvSpPr>
          <p:cNvPr id="787" name="Freeform: Shape 786">
            <a:extLst>
              <a:ext uri="{FF2B5EF4-FFF2-40B4-BE49-F238E27FC236}">
                <a16:creationId xmlns:a16="http://schemas.microsoft.com/office/drawing/2014/main" id="{B1B8EF2F-CA9F-FB51-F985-F46E5AFD1340}"/>
              </a:ext>
            </a:extLst>
          </p:cNvPr>
          <p:cNvSpPr/>
          <p:nvPr>
            <p:custDataLst>
              <p:tags r:id="rId7"/>
            </p:custDataLst>
          </p:nvPr>
        </p:nvSpPr>
        <p:spPr bwMode="auto">
          <a:xfrm>
            <a:off x="1693863" y="5478464"/>
            <a:ext cx="1146175" cy="365125"/>
          </a:xfrm>
          <a:custGeom>
            <a:avLst/>
            <a:gdLst/>
            <a:ahLst/>
            <a:cxnLst/>
            <a:rect l="0" t="0" r="0" b="0"/>
            <a:pathLst>
              <a:path w="1146176" h="365126">
                <a:moveTo>
                  <a:pt x="0" y="307975"/>
                </a:moveTo>
                <a:lnTo>
                  <a:pt x="1146175" y="0"/>
                </a:lnTo>
                <a:lnTo>
                  <a:pt x="1146175" y="57150"/>
                </a:lnTo>
                <a:lnTo>
                  <a:pt x="0" y="3651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90" name="Freeform: Shape 789">
            <a:extLst>
              <a:ext uri="{FF2B5EF4-FFF2-40B4-BE49-F238E27FC236}">
                <a16:creationId xmlns:a16="http://schemas.microsoft.com/office/drawing/2014/main" id="{AB952127-5CF3-E5D7-B0C3-1A0337D468C4}"/>
              </a:ext>
            </a:extLst>
          </p:cNvPr>
          <p:cNvSpPr/>
          <p:nvPr>
            <p:custDataLst>
              <p:tags r:id="rId8"/>
            </p:custDataLst>
          </p:nvPr>
        </p:nvSpPr>
        <p:spPr bwMode="auto">
          <a:xfrm>
            <a:off x="9353550" y="5478464"/>
            <a:ext cx="1146175" cy="365125"/>
          </a:xfrm>
          <a:custGeom>
            <a:avLst/>
            <a:gdLst/>
            <a:ahLst/>
            <a:cxnLst/>
            <a:rect l="0" t="0" r="0" b="0"/>
            <a:pathLst>
              <a:path w="1146176" h="365126">
                <a:moveTo>
                  <a:pt x="0" y="307975"/>
                </a:moveTo>
                <a:lnTo>
                  <a:pt x="1146175" y="0"/>
                </a:lnTo>
                <a:lnTo>
                  <a:pt x="1146175" y="57150"/>
                </a:lnTo>
                <a:lnTo>
                  <a:pt x="0" y="3651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5" name="Freeform: Shape 784">
            <a:extLst>
              <a:ext uri="{FF2B5EF4-FFF2-40B4-BE49-F238E27FC236}">
                <a16:creationId xmlns:a16="http://schemas.microsoft.com/office/drawing/2014/main" id="{D4CFFBAD-3AC8-14B5-12E8-1009129AB048}"/>
              </a:ext>
            </a:extLst>
          </p:cNvPr>
          <p:cNvSpPr/>
          <p:nvPr>
            <p:custDataLst>
              <p:tags r:id="rId9"/>
            </p:custDataLst>
          </p:nvPr>
        </p:nvSpPr>
        <p:spPr bwMode="auto">
          <a:xfrm>
            <a:off x="1693863" y="5478464"/>
            <a:ext cx="1146175" cy="307975"/>
          </a:xfrm>
          <a:custGeom>
            <a:avLst/>
            <a:gdLst/>
            <a:ahLst/>
            <a:cxnLst/>
            <a:rect l="0" t="0" r="0" b="0"/>
            <a:pathLst>
              <a:path w="1146176" h="307976">
                <a:moveTo>
                  <a:pt x="0" y="307975"/>
                </a:moveTo>
                <a:lnTo>
                  <a:pt x="11461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6" name="Freeform: Shape 785">
            <a:extLst>
              <a:ext uri="{FF2B5EF4-FFF2-40B4-BE49-F238E27FC236}">
                <a16:creationId xmlns:a16="http://schemas.microsoft.com/office/drawing/2014/main" id="{25C20C68-7936-A78C-82E7-AFDCCB72A2AF}"/>
              </a:ext>
            </a:extLst>
          </p:cNvPr>
          <p:cNvSpPr/>
          <p:nvPr>
            <p:custDataLst>
              <p:tags r:id="rId10"/>
            </p:custDataLst>
          </p:nvPr>
        </p:nvSpPr>
        <p:spPr bwMode="auto">
          <a:xfrm>
            <a:off x="1693863" y="5535614"/>
            <a:ext cx="1146175" cy="307975"/>
          </a:xfrm>
          <a:custGeom>
            <a:avLst/>
            <a:gdLst/>
            <a:ahLst/>
            <a:cxnLst/>
            <a:rect l="0" t="0" r="0" b="0"/>
            <a:pathLst>
              <a:path w="1146176" h="307976">
                <a:moveTo>
                  <a:pt x="0" y="307975"/>
                </a:moveTo>
                <a:lnTo>
                  <a:pt x="11461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8" name="Freeform: Shape 787">
            <a:extLst>
              <a:ext uri="{FF2B5EF4-FFF2-40B4-BE49-F238E27FC236}">
                <a16:creationId xmlns:a16="http://schemas.microsoft.com/office/drawing/2014/main" id="{F005883B-FCE9-8C2C-2ABD-D051E5A1FB05}"/>
              </a:ext>
            </a:extLst>
          </p:cNvPr>
          <p:cNvSpPr/>
          <p:nvPr>
            <p:custDataLst>
              <p:tags r:id="rId11"/>
            </p:custDataLst>
          </p:nvPr>
        </p:nvSpPr>
        <p:spPr bwMode="auto">
          <a:xfrm>
            <a:off x="9353550" y="5478464"/>
            <a:ext cx="1146175" cy="307975"/>
          </a:xfrm>
          <a:custGeom>
            <a:avLst/>
            <a:gdLst/>
            <a:ahLst/>
            <a:cxnLst/>
            <a:rect l="0" t="0" r="0" b="0"/>
            <a:pathLst>
              <a:path w="1146176" h="307976">
                <a:moveTo>
                  <a:pt x="0" y="307975"/>
                </a:moveTo>
                <a:lnTo>
                  <a:pt x="11461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9" name="Freeform: Shape 788">
            <a:extLst>
              <a:ext uri="{FF2B5EF4-FFF2-40B4-BE49-F238E27FC236}">
                <a16:creationId xmlns:a16="http://schemas.microsoft.com/office/drawing/2014/main" id="{03597813-D00D-082F-FD40-92D1C6A70FF7}"/>
              </a:ext>
            </a:extLst>
          </p:cNvPr>
          <p:cNvSpPr/>
          <p:nvPr>
            <p:custDataLst>
              <p:tags r:id="rId12"/>
            </p:custDataLst>
          </p:nvPr>
        </p:nvSpPr>
        <p:spPr bwMode="auto">
          <a:xfrm>
            <a:off x="9353550" y="5535614"/>
            <a:ext cx="1146175" cy="307975"/>
          </a:xfrm>
          <a:custGeom>
            <a:avLst/>
            <a:gdLst/>
            <a:ahLst/>
            <a:cxnLst/>
            <a:rect l="0" t="0" r="0" b="0"/>
            <a:pathLst>
              <a:path w="1146176" h="307976">
                <a:moveTo>
                  <a:pt x="0" y="307975"/>
                </a:moveTo>
                <a:lnTo>
                  <a:pt x="11461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97B93CF6-2309-4345-AA1D-B104C260F806}"/>
              </a:ext>
            </a:extLst>
          </p:cNvPr>
          <p:cNvSpPr>
            <a:spLocks noGrp="1"/>
          </p:cNvSpPr>
          <p:nvPr>
            <p:custDataLst>
              <p:tags r:id="rId13"/>
            </p:custDataLst>
          </p:nvPr>
        </p:nvSpPr>
        <p:spPr bwMode="auto">
          <a:xfrm>
            <a:off x="2117725" y="5915025"/>
            <a:ext cx="30003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3866A60-EE13-4CC9-8641-B8693F5D5533}" type="datetime'''''F''Y''''''''2''''''''''''''''''2'''''''''''''">
              <a:rPr lang="en-US" altLang="en-US" sz="1100" smtClean="0">
                <a:latin typeface="Slate Pro" panose="02000506040000020004" pitchFamily="2" charset="0"/>
                <a:sym typeface="Slate Pro" panose="02000506040000020004" pitchFamily="2" charset="0"/>
              </a:rPr>
              <a:pPr algn="ctr">
                <a:spcBef>
                  <a:spcPct val="0"/>
                </a:spcBef>
                <a:spcAft>
                  <a:spcPct val="0"/>
                </a:spcAft>
              </a:pPr>
              <a:t>FY22</a:t>
            </a:fld>
            <a:endParaRPr lang="en-US" sz="1100" dirty="0">
              <a:latin typeface="Slate Pro" panose="02000506040000020004" pitchFamily="2" charset="0"/>
              <a:sym typeface="Slate Pro" panose="02000506040000020004" pitchFamily="2" charset="0"/>
            </a:endParaRPr>
          </a:p>
        </p:txBody>
      </p:sp>
      <p:sp>
        <p:nvSpPr>
          <p:cNvPr id="53" name="Text Placeholder 2">
            <a:extLst>
              <a:ext uri="{FF2B5EF4-FFF2-40B4-BE49-F238E27FC236}">
                <a16:creationId xmlns:a16="http://schemas.microsoft.com/office/drawing/2014/main" id="{97B93CF6-2309-4345-AA1D-B104C260F806}"/>
              </a:ext>
            </a:extLst>
          </p:cNvPr>
          <p:cNvSpPr>
            <a:spLocks noGrp="1"/>
          </p:cNvSpPr>
          <p:nvPr>
            <p:custDataLst>
              <p:tags r:id="rId14"/>
            </p:custDataLst>
          </p:nvPr>
        </p:nvSpPr>
        <p:spPr bwMode="gray">
          <a:xfrm>
            <a:off x="4033838" y="5351463"/>
            <a:ext cx="296863" cy="150813"/>
          </a:xfrm>
          <a:prstGeom prst="rect">
            <a:avLst/>
          </a:prstGeom>
          <a:solidFill>
            <a:schemeClr val="accent4"/>
          </a:solidFill>
          <a:ln>
            <a:noFill/>
          </a:ln>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327017A-4FD5-4662-B964-9C7228106D5F}" type="datetime'''''''''$''''''2''''''''''''''''''.''''''''''''''''''''1'">
              <a:rPr lang="en-US" altLang="en-US" sz="1100" smtClean="0">
                <a:effectLst/>
                <a:latin typeface="Slate Pro" panose="02000506040000020004" pitchFamily="2" charset="0"/>
                <a:sym typeface="Slate Pro" panose="02000506040000020004" pitchFamily="2" charset="0"/>
              </a:rPr>
              <a:pPr algn="ctr">
                <a:spcBef>
                  <a:spcPct val="0"/>
                </a:spcBef>
                <a:spcAft>
                  <a:spcPct val="0"/>
                </a:spcAft>
              </a:pPr>
              <a:t>$2.1</a:t>
            </a:fld>
            <a:endParaRPr lang="en-US" sz="1100" dirty="0">
              <a:latin typeface="Slate Pro" panose="02000506040000020004" pitchFamily="2" charset="0"/>
              <a:sym typeface="Slate Pro" panose="02000506040000020004" pitchFamily="2" charset="0"/>
            </a:endParaRPr>
          </a:p>
        </p:txBody>
      </p:sp>
      <p:sp>
        <p:nvSpPr>
          <p:cNvPr id="12" name="Text Placeholder 2">
            <a:extLst>
              <a:ext uri="{FF2B5EF4-FFF2-40B4-BE49-F238E27FC236}">
                <a16:creationId xmlns:a16="http://schemas.microsoft.com/office/drawing/2014/main" id="{97B93CF6-2309-4345-AA1D-B104C260F806}"/>
              </a:ext>
            </a:extLst>
          </p:cNvPr>
          <p:cNvSpPr>
            <a:spLocks noGrp="1"/>
          </p:cNvSpPr>
          <p:nvPr>
            <p:custDataLst>
              <p:tags r:id="rId15"/>
            </p:custDataLst>
          </p:nvPr>
        </p:nvSpPr>
        <p:spPr bwMode="auto">
          <a:xfrm>
            <a:off x="4032250" y="5915025"/>
            <a:ext cx="30003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3BAB85FB-6F77-4C8F-957A-AB2002B550F4}" type="datetime'''''''''''''F''''Y''''2''''''''''''''''''''''3'">
              <a:rPr lang="en-US" altLang="en-US" sz="1100" smtClean="0">
                <a:latin typeface="Slate Pro" panose="02000506040000020004" pitchFamily="2" charset="0"/>
                <a:sym typeface="Slate Pro" panose="02000506040000020004" pitchFamily="2" charset="0"/>
              </a:rPr>
              <a:pPr algn="ctr">
                <a:spcBef>
                  <a:spcPct val="0"/>
                </a:spcBef>
                <a:spcAft>
                  <a:spcPct val="0"/>
                </a:spcAft>
              </a:pPr>
              <a:t>FY23</a:t>
            </a:fld>
            <a:endParaRPr lang="en-US" sz="1100" dirty="0">
              <a:latin typeface="Slate Pro" panose="02000506040000020004" pitchFamily="2" charset="0"/>
              <a:sym typeface="Slate Pro" panose="02000506040000020004" pitchFamily="2" charset="0"/>
            </a:endParaRPr>
          </a:p>
        </p:txBody>
      </p:sp>
      <p:sp>
        <p:nvSpPr>
          <p:cNvPr id="7" name="Text Placeholder 2">
            <a:extLst>
              <a:ext uri="{FF2B5EF4-FFF2-40B4-BE49-F238E27FC236}">
                <a16:creationId xmlns:a16="http://schemas.microsoft.com/office/drawing/2014/main" id="{4ECF9A57-9EFD-B562-D13B-7799474BFF42}"/>
              </a:ext>
            </a:extLst>
          </p:cNvPr>
          <p:cNvSpPr>
            <a:spLocks noGrp="1"/>
          </p:cNvSpPr>
          <p:nvPr>
            <p:custDataLst>
              <p:tags r:id="rId16"/>
            </p:custDataLst>
          </p:nvPr>
        </p:nvSpPr>
        <p:spPr bwMode="gray">
          <a:xfrm>
            <a:off x="5948363" y="4848225"/>
            <a:ext cx="296863" cy="150813"/>
          </a:xfrm>
          <a:prstGeom prst="rect">
            <a:avLst/>
          </a:prstGeom>
          <a:solidFill>
            <a:schemeClr val="accent4"/>
          </a:solidFill>
          <a:ln>
            <a:noFill/>
          </a:ln>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E075322B-A2F4-4B6A-96FC-89E29A81985E}" type="datetime'''''''''''''$''''3''.''''''''5'''''''''''''''''''''">
              <a:rPr lang="en-US" altLang="en-US" sz="1100" smtClean="0">
                <a:effectLst/>
                <a:latin typeface="Slate Pro" panose="02000506040000020004" pitchFamily="2" charset="0"/>
                <a:sym typeface="Slate Pro" panose="02000506040000020004" pitchFamily="2" charset="0"/>
              </a:rPr>
              <a:pPr algn="ctr">
                <a:spcBef>
                  <a:spcPct val="0"/>
                </a:spcBef>
                <a:spcAft>
                  <a:spcPct val="0"/>
                </a:spcAft>
              </a:pPr>
              <a:t>$3.5</a:t>
            </a:fld>
            <a:endParaRPr lang="en-US" sz="1100" dirty="0">
              <a:latin typeface="Slate Pro" panose="02000506040000020004" pitchFamily="2" charset="0"/>
              <a:sym typeface="Slate Pro" panose="02000506040000020004" pitchFamily="2" charset="0"/>
            </a:endParaRPr>
          </a:p>
        </p:txBody>
      </p:sp>
      <p:sp>
        <p:nvSpPr>
          <p:cNvPr id="14" name="Text Placeholder 2">
            <a:extLst>
              <a:ext uri="{FF2B5EF4-FFF2-40B4-BE49-F238E27FC236}">
                <a16:creationId xmlns:a16="http://schemas.microsoft.com/office/drawing/2014/main" id="{97B93CF6-2309-4345-AA1D-B104C260F806}"/>
              </a:ext>
            </a:extLst>
          </p:cNvPr>
          <p:cNvSpPr>
            <a:spLocks noGrp="1"/>
          </p:cNvSpPr>
          <p:nvPr>
            <p:custDataLst>
              <p:tags r:id="rId17"/>
            </p:custDataLst>
          </p:nvPr>
        </p:nvSpPr>
        <p:spPr bwMode="auto">
          <a:xfrm>
            <a:off x="5946775" y="5915025"/>
            <a:ext cx="30003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9C7A44E4-DB92-4F55-8797-0F3372810EAE}" type="datetime'F''''''''Y2''''''''''''''''''''''''''''''''4'''''''''''''''">
              <a:rPr lang="en-US" altLang="en-US" sz="1100" smtClean="0">
                <a:latin typeface="Slate Pro" panose="02000506040000020004" pitchFamily="2" charset="0"/>
                <a:sym typeface="Slate Pro" panose="02000506040000020004" pitchFamily="2" charset="0"/>
              </a:rPr>
              <a:pPr algn="ctr">
                <a:spcBef>
                  <a:spcPct val="0"/>
                </a:spcBef>
                <a:spcAft>
                  <a:spcPct val="0"/>
                </a:spcAft>
              </a:pPr>
              <a:t>FY24</a:t>
            </a:fld>
            <a:endParaRPr lang="en-US" sz="1100" dirty="0">
              <a:latin typeface="Slate Pro" panose="02000506040000020004" pitchFamily="2" charset="0"/>
              <a:sym typeface="Slate Pro" panose="02000506040000020004" pitchFamily="2" charset="0"/>
            </a:endParaRPr>
          </a:p>
        </p:txBody>
      </p:sp>
      <p:sp>
        <p:nvSpPr>
          <p:cNvPr id="50" name="Text Placeholder 2">
            <a:extLst>
              <a:ext uri="{FF2B5EF4-FFF2-40B4-BE49-F238E27FC236}">
                <a16:creationId xmlns:a16="http://schemas.microsoft.com/office/drawing/2014/main" id="{6E0D59A3-3BA3-8F54-C9CC-DE6C9610C244}"/>
              </a:ext>
            </a:extLst>
          </p:cNvPr>
          <p:cNvSpPr>
            <a:spLocks noGrp="1"/>
          </p:cNvSpPr>
          <p:nvPr>
            <p:custDataLst>
              <p:tags r:id="rId18"/>
            </p:custDataLst>
          </p:nvPr>
        </p:nvSpPr>
        <p:spPr bwMode="gray">
          <a:xfrm>
            <a:off x="7864475" y="4167188"/>
            <a:ext cx="296863" cy="150813"/>
          </a:xfrm>
          <a:prstGeom prst="rect">
            <a:avLst/>
          </a:prstGeom>
          <a:solidFill>
            <a:schemeClr val="accent4"/>
          </a:solidFill>
          <a:ln>
            <a:noFill/>
          </a:ln>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025BD8FC-B688-4371-A0A6-17FD2E4BDE01}" type="datetime'$''''4''''''''''''''''''''''''''''''''''.''''''''''''''''2'''">
              <a:rPr lang="en-US" altLang="en-US" sz="1100" smtClean="0">
                <a:effectLst/>
                <a:latin typeface="Slate Pro" panose="02000506040000020004" pitchFamily="2" charset="0"/>
                <a:sym typeface="Slate Pro" panose="02000506040000020004" pitchFamily="2" charset="0"/>
              </a:rPr>
              <a:pPr algn="ctr">
                <a:spcBef>
                  <a:spcPct val="0"/>
                </a:spcBef>
                <a:spcAft>
                  <a:spcPct val="0"/>
                </a:spcAft>
              </a:pPr>
              <a:t>$4.2</a:t>
            </a:fld>
            <a:endParaRPr lang="en-US" sz="1100" dirty="0">
              <a:latin typeface="Slate Pro" panose="02000506040000020004" pitchFamily="2" charset="0"/>
              <a:sym typeface="Slate Pro" panose="02000506040000020004" pitchFamily="2" charset="0"/>
            </a:endParaRPr>
          </a:p>
        </p:txBody>
      </p:sp>
      <p:sp>
        <p:nvSpPr>
          <p:cNvPr id="15" name="Text Placeholder 2">
            <a:extLst>
              <a:ext uri="{FF2B5EF4-FFF2-40B4-BE49-F238E27FC236}">
                <a16:creationId xmlns:a16="http://schemas.microsoft.com/office/drawing/2014/main" id="{97B93CF6-2309-4345-AA1D-B104C260F806}"/>
              </a:ext>
            </a:extLst>
          </p:cNvPr>
          <p:cNvSpPr>
            <a:spLocks noGrp="1"/>
          </p:cNvSpPr>
          <p:nvPr>
            <p:custDataLst>
              <p:tags r:id="rId19"/>
            </p:custDataLst>
          </p:nvPr>
        </p:nvSpPr>
        <p:spPr bwMode="auto">
          <a:xfrm>
            <a:off x="7862888" y="5915025"/>
            <a:ext cx="30003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8F7B47D-F860-4267-89AB-20916807632C}" type="datetime'''''''''''''''''F''''''Y''''''''''2''''''''''''''5'''''">
              <a:rPr lang="en-US" altLang="en-US" sz="1100" smtClean="0">
                <a:latin typeface="Slate Pro" panose="02000506040000020004" pitchFamily="2" charset="0"/>
                <a:sym typeface="Slate Pro" panose="02000506040000020004" pitchFamily="2" charset="0"/>
              </a:rPr>
              <a:pPr algn="ctr">
                <a:spcBef>
                  <a:spcPct val="0"/>
                </a:spcBef>
                <a:spcAft>
                  <a:spcPct val="0"/>
                </a:spcAft>
              </a:pPr>
              <a:t>FY25</a:t>
            </a:fld>
            <a:endParaRPr lang="en-US" sz="1100" dirty="0">
              <a:latin typeface="Slate Pro" panose="02000506040000020004" pitchFamily="2" charset="0"/>
              <a:sym typeface="Slate Pro" panose="02000506040000020004" pitchFamily="2" charset="0"/>
            </a:endParaRPr>
          </a:p>
        </p:txBody>
      </p:sp>
      <p:sp>
        <p:nvSpPr>
          <p:cNvPr id="17" name="Text Placeholder 2">
            <a:extLst>
              <a:ext uri="{FF2B5EF4-FFF2-40B4-BE49-F238E27FC236}">
                <a16:creationId xmlns:a16="http://schemas.microsoft.com/office/drawing/2014/main" id="{97B93CF6-2309-4345-AA1D-B104C260F806}"/>
              </a:ext>
            </a:extLst>
          </p:cNvPr>
          <p:cNvSpPr>
            <a:spLocks noGrp="1"/>
          </p:cNvSpPr>
          <p:nvPr>
            <p:custDataLst>
              <p:tags r:id="rId20"/>
            </p:custDataLst>
          </p:nvPr>
        </p:nvSpPr>
        <p:spPr bwMode="auto">
          <a:xfrm>
            <a:off x="9610725" y="5915025"/>
            <a:ext cx="63182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D779E190-038D-4ECC-BEF0-FD82ED533D48}" type="datetime'''''''''E''''''''''nd'' P''''e''''''ri''o''''''''''''d'''''''">
              <a:rPr lang="en-US" altLang="en-US" sz="1100" smtClean="0">
                <a:latin typeface="Slate Pro" panose="02000506040000020004" pitchFamily="2" charset="0"/>
                <a:sym typeface="Slate Pro" panose="02000506040000020004" pitchFamily="2" charset="0"/>
              </a:rPr>
              <a:pPr algn="ctr">
                <a:spcBef>
                  <a:spcPct val="0"/>
                </a:spcBef>
                <a:spcAft>
                  <a:spcPct val="0"/>
                </a:spcAft>
              </a:pPr>
              <a:t>End Period</a:t>
            </a:fld>
            <a:endParaRPr lang="en-US" sz="1100" dirty="0">
              <a:latin typeface="Slate Pro" panose="02000506040000020004" pitchFamily="2" charset="0"/>
              <a:sym typeface="Slate Pro" panose="02000506040000020004" pitchFamily="2" charset="0"/>
            </a:endParaRPr>
          </a:p>
        </p:txBody>
      </p:sp>
      <p:sp>
        <p:nvSpPr>
          <p:cNvPr id="51" name="Text Placeholder 2">
            <a:extLst>
              <a:ext uri="{FF2B5EF4-FFF2-40B4-BE49-F238E27FC236}">
                <a16:creationId xmlns:a16="http://schemas.microsoft.com/office/drawing/2014/main" id="{97B93CF6-2309-4345-AA1D-B104C260F806}"/>
              </a:ext>
            </a:extLst>
          </p:cNvPr>
          <p:cNvSpPr>
            <a:spLocks noGrp="1"/>
          </p:cNvSpPr>
          <p:nvPr>
            <p:custDataLst>
              <p:tags r:id="rId21"/>
            </p:custDataLst>
          </p:nvPr>
        </p:nvSpPr>
        <p:spPr bwMode="gray">
          <a:xfrm>
            <a:off x="2046288" y="5276850"/>
            <a:ext cx="4429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F2D1505B-76F3-4632-A7B0-1AB0FA6D0908}" type="datetime'$''''14''''''''''''''''0''''''''''''''''.8'''''''''''''''''''">
              <a:rPr lang="en-US" altLang="en-US" sz="1100" smtClean="0">
                <a:latin typeface="Slate Pro" panose="02000506040000020004" pitchFamily="2" charset="0"/>
                <a:sym typeface="Slate Pro" panose="02000506040000020004" pitchFamily="2" charset="0"/>
              </a:rPr>
              <a:pPr algn="ctr">
                <a:spcBef>
                  <a:spcPct val="0"/>
                </a:spcBef>
                <a:spcAft>
                  <a:spcPct val="0"/>
                </a:spcAft>
              </a:pPr>
              <a:t>$140.8</a:t>
            </a:fld>
            <a:endParaRPr lang="en-US" sz="1100" dirty="0">
              <a:latin typeface="Slate Pro" panose="02000506040000020004" pitchFamily="2" charset="0"/>
              <a:sym typeface="Slate Pro" panose="02000506040000020004" pitchFamily="2" charset="0"/>
            </a:endParaRPr>
          </a:p>
        </p:txBody>
      </p:sp>
      <p:sp>
        <p:nvSpPr>
          <p:cNvPr id="28" name="Text Placeholder 2">
            <a:extLst>
              <a:ext uri="{FF2B5EF4-FFF2-40B4-BE49-F238E27FC236}">
                <a16:creationId xmlns:a16="http://schemas.microsoft.com/office/drawing/2014/main" id="{97B93CF6-2309-4345-AA1D-B104C260F806}"/>
              </a:ext>
            </a:extLst>
          </p:cNvPr>
          <p:cNvSpPr>
            <a:spLocks noGrp="1"/>
          </p:cNvSpPr>
          <p:nvPr>
            <p:custDataLst>
              <p:tags r:id="rId22"/>
            </p:custDataLst>
          </p:nvPr>
        </p:nvSpPr>
        <p:spPr bwMode="gray">
          <a:xfrm>
            <a:off x="3997325" y="4791075"/>
            <a:ext cx="3698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B30915D0-CD0B-4E20-A368-6A389EC63C60}" type="datetime'''''$1''''''''9''''''''''''.''7'''''''''">
              <a:rPr lang="en-US" altLang="en-US" sz="1100" smtClean="0">
                <a:latin typeface="Slate Pro" panose="02000506040000020004" pitchFamily="2" charset="0"/>
                <a:sym typeface="Slate Pro" panose="02000506040000020004" pitchFamily="2" charset="0"/>
              </a:rPr>
              <a:pPr algn="ctr">
                <a:spcBef>
                  <a:spcPct val="0"/>
                </a:spcBef>
                <a:spcAft>
                  <a:spcPct val="0"/>
                </a:spcAft>
              </a:pPr>
              <a:t>$19.7</a:t>
            </a:fld>
            <a:endParaRPr lang="en-US" sz="1100" dirty="0">
              <a:latin typeface="Slate Pro" panose="02000506040000020004" pitchFamily="2" charset="0"/>
              <a:sym typeface="Slate Pro" panose="02000506040000020004" pitchFamily="2" charset="0"/>
            </a:endParaRPr>
          </a:p>
        </p:txBody>
      </p:sp>
      <p:sp>
        <p:nvSpPr>
          <p:cNvPr id="6" name="Text Placeholder 2">
            <a:extLst>
              <a:ext uri="{FF2B5EF4-FFF2-40B4-BE49-F238E27FC236}">
                <a16:creationId xmlns:a16="http://schemas.microsoft.com/office/drawing/2014/main" id="{6CD570A8-E310-8974-EB28-04FE1CCC2063}"/>
              </a:ext>
            </a:extLst>
          </p:cNvPr>
          <p:cNvSpPr>
            <a:spLocks noGrp="1"/>
          </p:cNvSpPr>
          <p:nvPr>
            <p:custDataLst>
              <p:tags r:id="rId23"/>
            </p:custDataLst>
          </p:nvPr>
        </p:nvSpPr>
        <p:spPr bwMode="gray">
          <a:xfrm>
            <a:off x="5911850" y="4117975"/>
            <a:ext cx="3698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6F3BBDDB-B2BF-49E5-8B9E-BE19B923A2C9}" type="datetime'''''''''$2''''''''''''''''''''''''''7''''''''''''''.''''3'">
              <a:rPr lang="en-US" altLang="en-US" sz="1100" smtClean="0">
                <a:latin typeface="Slate Pro" panose="02000506040000020004" pitchFamily="2" charset="0"/>
                <a:sym typeface="Slate Pro" panose="02000506040000020004" pitchFamily="2" charset="0"/>
              </a:rPr>
              <a:pPr algn="ctr">
                <a:spcBef>
                  <a:spcPct val="0"/>
                </a:spcBef>
                <a:spcAft>
                  <a:spcPct val="0"/>
                </a:spcAft>
              </a:pPr>
              <a:t>$27.3</a:t>
            </a:fld>
            <a:endParaRPr lang="en-US" sz="1100" dirty="0">
              <a:latin typeface="Slate Pro" panose="02000506040000020004" pitchFamily="2" charset="0"/>
              <a:sym typeface="Slate Pro" panose="02000506040000020004" pitchFamily="2" charset="0"/>
            </a:endParaRPr>
          </a:p>
        </p:txBody>
      </p:sp>
      <p:sp>
        <p:nvSpPr>
          <p:cNvPr id="49" name="Text Placeholder 2">
            <a:extLst>
              <a:ext uri="{FF2B5EF4-FFF2-40B4-BE49-F238E27FC236}">
                <a16:creationId xmlns:a16="http://schemas.microsoft.com/office/drawing/2014/main" id="{989EC702-0DCA-A0EE-FD68-063B5D372018}"/>
              </a:ext>
            </a:extLst>
          </p:cNvPr>
          <p:cNvSpPr>
            <a:spLocks noGrp="1"/>
          </p:cNvSpPr>
          <p:nvPr>
            <p:custDataLst>
              <p:tags r:id="rId24"/>
            </p:custDataLst>
          </p:nvPr>
        </p:nvSpPr>
        <p:spPr bwMode="gray">
          <a:xfrm>
            <a:off x="7827963" y="3330575"/>
            <a:ext cx="3698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28A45C34-AD4D-400C-BFAA-88F9ABBD3C62}" type="datetime'''''$''''''''3''''''''1''''''''''''''''''''''''.''9'''''">
              <a:rPr lang="en-US" altLang="en-US" sz="1100" smtClean="0">
                <a:latin typeface="Slate Pro" panose="02000506040000020004" pitchFamily="2" charset="0"/>
                <a:sym typeface="Slate Pro" panose="02000506040000020004" pitchFamily="2" charset="0"/>
              </a:rPr>
              <a:pPr algn="ctr">
                <a:spcBef>
                  <a:spcPct val="0"/>
                </a:spcBef>
                <a:spcAft>
                  <a:spcPct val="0"/>
                </a:spcAft>
              </a:pPr>
              <a:t>$31.9</a:t>
            </a:fld>
            <a:endParaRPr lang="en-US" sz="1100" dirty="0">
              <a:latin typeface="Slate Pro" panose="02000506040000020004" pitchFamily="2" charset="0"/>
              <a:sym typeface="Slate Pro" panose="02000506040000020004" pitchFamily="2" charset="0"/>
            </a:endParaRPr>
          </a:p>
        </p:txBody>
      </p:sp>
      <p:sp>
        <p:nvSpPr>
          <p:cNvPr id="54" name="Text Placeholder 2">
            <a:extLst>
              <a:ext uri="{FF2B5EF4-FFF2-40B4-BE49-F238E27FC236}">
                <a16:creationId xmlns:a16="http://schemas.microsoft.com/office/drawing/2014/main" id="{97B93CF6-2309-4345-AA1D-B104C260F806}"/>
              </a:ext>
            </a:extLst>
          </p:cNvPr>
          <p:cNvSpPr>
            <a:spLocks noGrp="1"/>
          </p:cNvSpPr>
          <p:nvPr>
            <p:custDataLst>
              <p:tags r:id="rId25"/>
            </p:custDataLst>
          </p:nvPr>
        </p:nvSpPr>
        <p:spPr bwMode="gray">
          <a:xfrm>
            <a:off x="9705975" y="3330575"/>
            <a:ext cx="4429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ct val="0"/>
              </a:spcAft>
            </a:pPr>
            <a:fld id="{802D9F5D-B78C-4F70-ACA2-B9A8150AD832}" type="datetime'$''''''''''''''''219''''''''''''''''''.7'''''''''''''''''''''">
              <a:rPr lang="en-US" altLang="en-US" sz="1100" smtClean="0">
                <a:latin typeface="Slate Pro" panose="02000506040000020004" pitchFamily="2" charset="0"/>
                <a:sym typeface="Slate Pro" panose="02000506040000020004" pitchFamily="2" charset="0"/>
              </a:rPr>
              <a:pPr algn="ctr">
                <a:spcBef>
                  <a:spcPct val="0"/>
                </a:spcBef>
                <a:spcAft>
                  <a:spcPct val="0"/>
                </a:spcAft>
              </a:pPr>
              <a:t>$219.7</a:t>
            </a:fld>
            <a:endParaRPr lang="en-US" sz="1100" dirty="0">
              <a:latin typeface="Slate Pro" panose="02000506040000020004" pitchFamily="2" charset="0"/>
              <a:sym typeface="Slate Pro" panose="02000506040000020004" pitchFamily="2" charset="0"/>
            </a:endParaRPr>
          </a:p>
        </p:txBody>
      </p:sp>
      <p:sp>
        <p:nvSpPr>
          <p:cNvPr id="5" name="TextBox 4">
            <a:extLst>
              <a:ext uri="{FF2B5EF4-FFF2-40B4-BE49-F238E27FC236}">
                <a16:creationId xmlns:a16="http://schemas.microsoft.com/office/drawing/2014/main" id="{376C4C3F-E0CD-3339-D635-E56FE1F1690F}"/>
              </a:ext>
            </a:extLst>
          </p:cNvPr>
          <p:cNvSpPr txBox="1"/>
          <p:nvPr/>
        </p:nvSpPr>
        <p:spPr>
          <a:xfrm>
            <a:off x="1262856" y="6078764"/>
            <a:ext cx="5603362" cy="215444"/>
          </a:xfrm>
          <a:prstGeom prst="rect">
            <a:avLst/>
          </a:prstGeom>
          <a:noFill/>
        </p:spPr>
        <p:txBody>
          <a:bodyPr wrap="square">
            <a:spAutoFit/>
          </a:bodyPr>
          <a:lstStyle/>
          <a:p>
            <a:r>
              <a:rPr lang="en-US" sz="800" dirty="0">
                <a:latin typeface="Slate Pro" panose="02000506040000020004" pitchFamily="2" charset="0"/>
                <a:sym typeface="Slate Pro" panose="02000506040000020004" pitchFamily="2" charset="0"/>
              </a:rPr>
              <a:t>Source: Client US 2021 and 2022 Bookings Data projected for 2022 + SBI analysis of account segmentation potentials</a:t>
            </a:r>
          </a:p>
        </p:txBody>
      </p:sp>
      <p:grpSp>
        <p:nvGrpSpPr>
          <p:cNvPr id="794" name="Group 793">
            <a:extLst>
              <a:ext uri="{FF2B5EF4-FFF2-40B4-BE49-F238E27FC236}">
                <a16:creationId xmlns:a16="http://schemas.microsoft.com/office/drawing/2014/main" id="{CFA29CB4-36AC-56EF-66A3-BFE242F5C0A1}"/>
              </a:ext>
            </a:extLst>
          </p:cNvPr>
          <p:cNvGrpSpPr/>
          <p:nvPr/>
        </p:nvGrpSpPr>
        <p:grpSpPr>
          <a:xfrm>
            <a:off x="5659930" y="1626751"/>
            <a:ext cx="1330325" cy="1398588"/>
            <a:chOff x="858186" y="1465298"/>
            <a:chExt cx="1330325" cy="1398588"/>
          </a:xfrm>
        </p:grpSpPr>
        <p:sp>
          <p:nvSpPr>
            <p:cNvPr id="40" name="Rectangle 39">
              <a:extLst>
                <a:ext uri="{FF2B5EF4-FFF2-40B4-BE49-F238E27FC236}">
                  <a16:creationId xmlns:a16="http://schemas.microsoft.com/office/drawing/2014/main" id="{1CAD0302-CE68-D3AA-19CE-F6B76D2B864C}"/>
                </a:ext>
              </a:extLst>
            </p:cNvPr>
            <p:cNvSpPr/>
            <p:nvPr/>
          </p:nvSpPr>
          <p:spPr>
            <a:xfrm>
              <a:off x="858186" y="1465298"/>
              <a:ext cx="1330325" cy="430213"/>
            </a:xfrm>
            <a:prstGeom prst="rect">
              <a:avLst/>
            </a:prstGeom>
            <a:solidFill>
              <a:srgbClr val="033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Optimize GTM Model</a:t>
              </a:r>
            </a:p>
          </p:txBody>
        </p:sp>
        <p:sp>
          <p:nvSpPr>
            <p:cNvPr id="41" name="Rectangle 40">
              <a:extLst>
                <a:ext uri="{FF2B5EF4-FFF2-40B4-BE49-F238E27FC236}">
                  <a16:creationId xmlns:a16="http://schemas.microsoft.com/office/drawing/2014/main" id="{049C0CFD-FE7D-3534-CD29-E9C56015CD2D}"/>
                </a:ext>
              </a:extLst>
            </p:cNvPr>
            <p:cNvSpPr/>
            <p:nvPr/>
          </p:nvSpPr>
          <p:spPr>
            <a:xfrm>
              <a:off x="858186" y="1941548"/>
              <a:ext cx="1328738" cy="430213"/>
            </a:xfrm>
            <a:prstGeom prst="rect">
              <a:avLst/>
            </a:prstGeom>
            <a:solidFill>
              <a:srgbClr val="23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Increase Customer Retention</a:t>
              </a:r>
            </a:p>
          </p:txBody>
        </p:sp>
        <p:sp>
          <p:nvSpPr>
            <p:cNvPr id="42" name="Rectangle 41">
              <a:extLst>
                <a:ext uri="{FF2B5EF4-FFF2-40B4-BE49-F238E27FC236}">
                  <a16:creationId xmlns:a16="http://schemas.microsoft.com/office/drawing/2014/main" id="{226F85E9-24D3-8786-3814-1739BAC6827E}"/>
                </a:ext>
              </a:extLst>
            </p:cNvPr>
            <p:cNvSpPr/>
            <p:nvPr/>
          </p:nvSpPr>
          <p:spPr>
            <a:xfrm>
              <a:off x="858186" y="2433673"/>
              <a:ext cx="1328738" cy="430213"/>
            </a:xfrm>
            <a:prstGeom prst="rect">
              <a:avLst/>
            </a:prstGeom>
            <a:solidFill>
              <a:srgbClr val="7AC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Customer Expansion</a:t>
              </a:r>
            </a:p>
          </p:txBody>
        </p:sp>
      </p:grpSp>
      <p:grpSp>
        <p:nvGrpSpPr>
          <p:cNvPr id="796" name="Group 795">
            <a:extLst>
              <a:ext uri="{FF2B5EF4-FFF2-40B4-BE49-F238E27FC236}">
                <a16:creationId xmlns:a16="http://schemas.microsoft.com/office/drawing/2014/main" id="{76726124-30A1-47C3-D7D1-3700B91AE2E4}"/>
              </a:ext>
            </a:extLst>
          </p:cNvPr>
          <p:cNvGrpSpPr/>
          <p:nvPr/>
        </p:nvGrpSpPr>
        <p:grpSpPr>
          <a:xfrm>
            <a:off x="1398133" y="3431208"/>
            <a:ext cx="5281613" cy="1500188"/>
            <a:chOff x="984250" y="3431208"/>
            <a:chExt cx="5281613" cy="1500188"/>
          </a:xfrm>
        </p:grpSpPr>
        <p:cxnSp>
          <p:nvCxnSpPr>
            <p:cNvPr id="769" name="Straight Arrow Connector 768">
              <a:extLst>
                <a:ext uri="{FF2B5EF4-FFF2-40B4-BE49-F238E27FC236}">
                  <a16:creationId xmlns:a16="http://schemas.microsoft.com/office/drawing/2014/main" id="{A95D0E4F-486D-F637-79E8-6B491871E2AE}"/>
                </a:ext>
              </a:extLst>
            </p:cNvPr>
            <p:cNvCxnSpPr>
              <a:cxnSpLocks/>
            </p:cNvCxnSpPr>
            <p:nvPr/>
          </p:nvCxnSpPr>
          <p:spPr>
            <a:xfrm flipV="1">
              <a:off x="984250" y="3431208"/>
              <a:ext cx="5281613" cy="1500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1" name="Rectangle 780">
              <a:extLst>
                <a:ext uri="{FF2B5EF4-FFF2-40B4-BE49-F238E27FC236}">
                  <a16:creationId xmlns:a16="http://schemas.microsoft.com/office/drawing/2014/main" id="{6865445C-A80E-E3B1-7B8D-4E6939CF05F3}"/>
                </a:ext>
              </a:extLst>
            </p:cNvPr>
            <p:cNvSpPr/>
            <p:nvPr/>
          </p:nvSpPr>
          <p:spPr>
            <a:xfrm>
              <a:off x="3001963" y="4077320"/>
              <a:ext cx="1006475" cy="307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50000"/>
                    </a:schemeClr>
                  </a:solidFill>
                  <a:latin typeface="Slate Pro" panose="02000506040000020004" pitchFamily="2" charset="0"/>
                  <a:sym typeface="Slate Pro" panose="02000506040000020004" pitchFamily="2" charset="0"/>
                </a:rPr>
                <a:t>16% CAGR</a:t>
              </a:r>
            </a:p>
          </p:txBody>
        </p:sp>
      </p:grpSp>
      <p:sp>
        <p:nvSpPr>
          <p:cNvPr id="800" name="Rectangle 2">
            <a:extLst>
              <a:ext uri="{FF2B5EF4-FFF2-40B4-BE49-F238E27FC236}">
                <a16:creationId xmlns:a16="http://schemas.microsoft.com/office/drawing/2014/main" id="{1BEE398B-E9A1-DAD1-636E-E183F84C5968}"/>
              </a:ext>
            </a:extLst>
          </p:cNvPr>
          <p:cNvSpPr>
            <a:spLocks noChangeArrowheads="1"/>
          </p:cNvSpPr>
          <p:nvPr/>
        </p:nvSpPr>
        <p:spPr bwMode="auto">
          <a:xfrm>
            <a:off x="977234" y="1202334"/>
            <a:ext cx="4453604" cy="2247424"/>
          </a:xfrm>
          <a:prstGeom prst="roundRect">
            <a:avLst>
              <a:gd name="adj" fmla="val 6167"/>
            </a:avLst>
          </a:prstGeom>
          <a:solidFill>
            <a:srgbClr val="E4F3FE"/>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Slate Pro" panose="02000506040000020004" pitchFamily="2" charset="0"/>
              </a:rPr>
              <a:t>ACME’s growth strategy includes capturing more market share within its existing customer base for core offerings, acquiring new customers, and expanding indirect sales channels.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Slate Pro" panose="0200050604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Slate Pro" panose="02000506040000020004" pitchFamily="2" charset="0"/>
              </a:rPr>
              <a:t>Additionally, there’s a focus on retaining customers and increasing revenue through cross-selling non-core products and upselling within the existing customer portfolio.</a:t>
            </a:r>
          </a:p>
        </p:txBody>
      </p:sp>
    </p:spTree>
    <p:extLst>
      <p:ext uri="{BB962C8B-B14F-4D97-AF65-F5344CB8AC3E}">
        <p14:creationId xmlns:p14="http://schemas.microsoft.com/office/powerpoint/2010/main" val="257299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7ACA41F-CF68-9C02-C70C-FE47F870837A}"/>
              </a:ext>
            </a:extLst>
          </p:cNvPr>
          <p:cNvGraphicFramePr>
            <a:graphicFrameLocks noChangeAspect="1"/>
          </p:cNvGraphicFramePr>
          <p:nvPr>
            <p:custDataLst>
              <p:tags r:id="rId1"/>
            </p:custDataLst>
            <p:extLst>
              <p:ext uri="{D42A27DB-BD31-4B8C-83A1-F6EECF244321}">
                <p14:modId xmlns:p14="http://schemas.microsoft.com/office/powerpoint/2010/main" val="106269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Object 1" hidden="1">
                        <a:extLst>
                          <a:ext uri="{FF2B5EF4-FFF2-40B4-BE49-F238E27FC236}">
                            <a16:creationId xmlns:a16="http://schemas.microsoft.com/office/drawing/2014/main" id="{57ACA41F-CF68-9C02-C70C-FE47F87083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79" name="Google Shape;779;p63"/>
          <p:cNvSpPr txBox="1">
            <a:spLocks noGrp="1"/>
          </p:cNvSpPr>
          <p:nvPr>
            <p:ph type="title"/>
          </p:nvPr>
        </p:nvSpPr>
        <p:spPr>
          <a:prstGeom prst="rect">
            <a:avLst/>
          </a:prstGeom>
        </p:spPr>
        <p:txBody>
          <a:bodyPr vert="horz" lIns="91440" tIns="0" rIns="91440" bIns="0" rtlCol="0" anchor="b">
            <a:normAutofit/>
          </a:bodyPr>
          <a:lstStyle/>
          <a:p>
            <a:r>
              <a:rPr lang="en-US" dirty="0"/>
              <a:t>Through discussion with an SBI Growth Advisor, five revenue commercial initiatives emerge (related to Quadrant 1 growth imperatives)</a:t>
            </a:r>
          </a:p>
        </p:txBody>
      </p:sp>
      <p:sp>
        <p:nvSpPr>
          <p:cNvPr id="3" name="Rectangle 2">
            <a:extLst>
              <a:ext uri="{FF2B5EF4-FFF2-40B4-BE49-F238E27FC236}">
                <a16:creationId xmlns:a16="http://schemas.microsoft.com/office/drawing/2014/main" id="{FA78F7D9-C240-1196-1417-040242CE8F49}"/>
              </a:ext>
            </a:extLst>
          </p:cNvPr>
          <p:cNvSpPr/>
          <p:nvPr/>
        </p:nvSpPr>
        <p:spPr>
          <a:xfrm>
            <a:off x="742349" y="1358164"/>
            <a:ext cx="1784928" cy="1394952"/>
          </a:xfrm>
          <a:prstGeom prst="rect">
            <a:avLst/>
          </a:prstGeom>
          <a:solidFill>
            <a:srgbClr val="219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Optimize GTM Model</a:t>
            </a:r>
            <a:endParaRPr kumimoji="0" lang="en-US" sz="12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4" name="Rectangle 3">
            <a:extLst>
              <a:ext uri="{FF2B5EF4-FFF2-40B4-BE49-F238E27FC236}">
                <a16:creationId xmlns:a16="http://schemas.microsoft.com/office/drawing/2014/main" id="{96126B0E-78B1-0166-AF95-9973180D5A72}"/>
              </a:ext>
            </a:extLst>
          </p:cNvPr>
          <p:cNvSpPr/>
          <p:nvPr/>
        </p:nvSpPr>
        <p:spPr>
          <a:xfrm>
            <a:off x="742349" y="2904835"/>
            <a:ext cx="1784928" cy="1296558"/>
          </a:xfrm>
          <a:prstGeom prst="rect">
            <a:avLst/>
          </a:prstGeom>
          <a:solidFill>
            <a:srgbClr val="219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Increase Customer Retention</a:t>
            </a:r>
            <a:endParaRPr kumimoji="0" lang="en-US" sz="12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5" name="Rectangle 4">
            <a:extLst>
              <a:ext uri="{FF2B5EF4-FFF2-40B4-BE49-F238E27FC236}">
                <a16:creationId xmlns:a16="http://schemas.microsoft.com/office/drawing/2014/main" id="{653E56BC-3F9F-D77F-33CD-9825ECFC4FCA}"/>
              </a:ext>
            </a:extLst>
          </p:cNvPr>
          <p:cNvSpPr/>
          <p:nvPr/>
        </p:nvSpPr>
        <p:spPr>
          <a:xfrm>
            <a:off x="733425" y="4353109"/>
            <a:ext cx="1784927" cy="1139674"/>
          </a:xfrm>
          <a:prstGeom prst="rect">
            <a:avLst/>
          </a:prstGeom>
          <a:solidFill>
            <a:srgbClr val="219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Exercise Pricing &amp; Packaging Leverage Areas</a:t>
            </a:r>
            <a:endParaRPr kumimoji="0" lang="en-US" sz="12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graphicFrame>
        <p:nvGraphicFramePr>
          <p:cNvPr id="6" name="Table 5">
            <a:extLst>
              <a:ext uri="{FF2B5EF4-FFF2-40B4-BE49-F238E27FC236}">
                <a16:creationId xmlns:a16="http://schemas.microsoft.com/office/drawing/2014/main" id="{DD822564-4DE2-479B-91B5-7B8B89D456B5}"/>
              </a:ext>
            </a:extLst>
          </p:cNvPr>
          <p:cNvGraphicFramePr>
            <a:graphicFrameLocks noGrp="1"/>
          </p:cNvGraphicFramePr>
          <p:nvPr>
            <p:extLst>
              <p:ext uri="{D42A27DB-BD31-4B8C-83A1-F6EECF244321}">
                <p14:modId xmlns:p14="http://schemas.microsoft.com/office/powerpoint/2010/main" val="3416430726"/>
              </p:ext>
            </p:extLst>
          </p:nvPr>
        </p:nvGraphicFramePr>
        <p:xfrm>
          <a:off x="3810000" y="1363778"/>
          <a:ext cx="7553325" cy="507818"/>
        </p:xfrm>
        <a:graphic>
          <a:graphicData uri="http://schemas.openxmlformats.org/drawingml/2006/table">
            <a:tbl>
              <a:tblPr firstRow="1" bandRow="1">
                <a:tableStyleId>{5C22544A-7EE6-4342-B048-85BDC9FD1C3A}</a:tableStyleId>
              </a:tblPr>
              <a:tblGrid>
                <a:gridCol w="7553325">
                  <a:extLst>
                    <a:ext uri="{9D8B030D-6E8A-4147-A177-3AD203B41FA5}">
                      <a16:colId xmlns:a16="http://schemas.microsoft.com/office/drawing/2014/main" val="4265026038"/>
                    </a:ext>
                  </a:extLst>
                </a:gridCol>
              </a:tblGrid>
              <a:tr h="507818">
                <a:tc>
                  <a:txBody>
                    <a:bodyPr/>
                    <a:lstStyle/>
                    <a:p>
                      <a:pPr algn="ctr"/>
                      <a:r>
                        <a:rPr lang="en-US" sz="1400" dirty="0">
                          <a:latin typeface="Slate Pro" panose="02000506040000020004" pitchFamily="2" charset="0"/>
                          <a:sym typeface="Slate Pro" panose="02000506040000020004" pitchFamily="2" charset="0"/>
                        </a:rPr>
                        <a:t>Commercial Initiatives</a:t>
                      </a:r>
                    </a:p>
                  </a:txBody>
                  <a:tcPr anchor="ctr">
                    <a:solidFill>
                      <a:schemeClr val="accent1"/>
                    </a:solidFill>
                  </a:tcPr>
                </a:tc>
                <a:extLst>
                  <a:ext uri="{0D108BD9-81ED-4DB2-BD59-A6C34878D82A}">
                    <a16:rowId xmlns:a16="http://schemas.microsoft.com/office/drawing/2014/main" val="1075218782"/>
                  </a:ext>
                </a:extLst>
              </a:tr>
            </a:tbl>
          </a:graphicData>
        </a:graphic>
      </p:graphicFrame>
      <p:sp>
        <p:nvSpPr>
          <p:cNvPr id="7" name="Isosceles Triangle 6">
            <a:extLst>
              <a:ext uri="{FF2B5EF4-FFF2-40B4-BE49-F238E27FC236}">
                <a16:creationId xmlns:a16="http://schemas.microsoft.com/office/drawing/2014/main" id="{11A59F33-DCD7-D2D4-3B8A-0311C1E15E6A}"/>
              </a:ext>
            </a:extLst>
          </p:cNvPr>
          <p:cNvSpPr/>
          <p:nvPr/>
        </p:nvSpPr>
        <p:spPr>
          <a:xfrm rot="5400000">
            <a:off x="1146299" y="3210947"/>
            <a:ext cx="4044678" cy="51127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8" name="Isosceles Triangle 7">
            <a:extLst>
              <a:ext uri="{FF2B5EF4-FFF2-40B4-BE49-F238E27FC236}">
                <a16:creationId xmlns:a16="http://schemas.microsoft.com/office/drawing/2014/main" id="{DBCDFD7B-1BF8-5897-B625-9C82AF0255C1}"/>
              </a:ext>
            </a:extLst>
          </p:cNvPr>
          <p:cNvSpPr/>
          <p:nvPr/>
        </p:nvSpPr>
        <p:spPr>
          <a:xfrm rot="10800000">
            <a:off x="3809999" y="5553084"/>
            <a:ext cx="7553325" cy="37083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sp>
        <p:nvSpPr>
          <p:cNvPr id="9" name="TextBox 8">
            <a:extLst>
              <a:ext uri="{FF2B5EF4-FFF2-40B4-BE49-F238E27FC236}">
                <a16:creationId xmlns:a16="http://schemas.microsoft.com/office/drawing/2014/main" id="{0018263C-AAED-2CFE-0A46-096FEB130BDD}"/>
              </a:ext>
            </a:extLst>
          </p:cNvPr>
          <p:cNvSpPr txBox="1"/>
          <p:nvPr/>
        </p:nvSpPr>
        <p:spPr>
          <a:xfrm>
            <a:off x="3809999" y="5988083"/>
            <a:ext cx="7553327"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Initiatives represent </a:t>
            </a:r>
            <a:r>
              <a:rPr lang="en-US" sz="1400" dirty="0">
                <a:solidFill>
                  <a:srgbClr val="071E31"/>
                </a:solidFill>
                <a:latin typeface="Slate Pro" panose="02000506040000020004" pitchFamily="2" charset="0"/>
                <a:sym typeface="Slate Pro" panose="02000506040000020004" pitchFamily="2" charset="0"/>
              </a:rPr>
              <a:t>major </a:t>
            </a: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sym typeface="Slate Pro" panose="02000506040000020004" pitchFamily="2" charset="0"/>
              </a:rPr>
              <a:t>objectives that will need to be broken down into discrete workstreams; the GTM capabilities map on the next page helps to identify them in greater detail.</a:t>
            </a:r>
          </a:p>
        </p:txBody>
      </p:sp>
      <p:graphicFrame>
        <p:nvGraphicFramePr>
          <p:cNvPr id="10" name="Table 10">
            <a:extLst>
              <a:ext uri="{FF2B5EF4-FFF2-40B4-BE49-F238E27FC236}">
                <a16:creationId xmlns:a16="http://schemas.microsoft.com/office/drawing/2014/main" id="{0108AF66-A8B9-2DFE-DE61-A463535F3348}"/>
              </a:ext>
            </a:extLst>
          </p:cNvPr>
          <p:cNvGraphicFramePr>
            <a:graphicFrameLocks noGrp="1"/>
          </p:cNvGraphicFramePr>
          <p:nvPr>
            <p:extLst>
              <p:ext uri="{D42A27DB-BD31-4B8C-83A1-F6EECF244321}">
                <p14:modId xmlns:p14="http://schemas.microsoft.com/office/powerpoint/2010/main" val="1818556168"/>
              </p:ext>
            </p:extLst>
          </p:nvPr>
        </p:nvGraphicFramePr>
        <p:xfrm>
          <a:off x="3810001" y="1935755"/>
          <a:ext cx="7553324" cy="3553170"/>
        </p:xfrm>
        <a:graphic>
          <a:graphicData uri="http://schemas.openxmlformats.org/drawingml/2006/table">
            <a:tbl>
              <a:tblPr firstRow="1" bandRow="1">
                <a:tableStyleId>{5C22544A-7EE6-4342-B048-85BDC9FD1C3A}</a:tableStyleId>
              </a:tblPr>
              <a:tblGrid>
                <a:gridCol w="7553324">
                  <a:extLst>
                    <a:ext uri="{9D8B030D-6E8A-4147-A177-3AD203B41FA5}">
                      <a16:colId xmlns:a16="http://schemas.microsoft.com/office/drawing/2014/main" val="2807342706"/>
                    </a:ext>
                  </a:extLst>
                </a:gridCol>
              </a:tblGrid>
              <a:tr h="7130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Slate Pro" panose="02000506040000020004" pitchFamily="2" charset="0"/>
                          <a:sym typeface="Slate Pro" panose="02000506040000020004" pitchFamily="2" charset="0"/>
                        </a:rPr>
                        <a:t>Talent Effectiveness and Enablement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981225670"/>
                  </a:ext>
                </a:extLst>
              </a:tr>
              <a:tr h="710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Slate Pro" panose="02000506040000020004" pitchFamily="2" charset="0"/>
                          <a:sym typeface="Slate Pro" panose="02000506040000020004" pitchFamily="2" charset="0"/>
                        </a:rPr>
                        <a:t>Demand Generation Optimization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010007541"/>
                  </a:ext>
                </a:extLst>
              </a:tr>
              <a:tr h="710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Slate Pro" panose="02000506040000020004" pitchFamily="2" charset="0"/>
                          <a:sym typeface="Slate Pro" panose="02000506040000020004" pitchFamily="2" charset="0"/>
                        </a:rPr>
                        <a:t>Channel/Partner Strategy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0070330"/>
                  </a:ext>
                </a:extLst>
              </a:tr>
              <a:tr h="710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Slate Pro" panose="02000506040000020004" pitchFamily="2" charset="0"/>
                          <a:sym typeface="Slate Pro" panose="02000506040000020004" pitchFamily="2" charset="0"/>
                        </a:rPr>
                        <a:t>Customer Success &amp; Renewals Excellence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78687839"/>
                  </a:ext>
                </a:extLst>
              </a:tr>
              <a:tr h="710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Slate Pro" panose="02000506040000020004" pitchFamily="2" charset="0"/>
                          <a:sym typeface="Slate Pro" panose="02000506040000020004" pitchFamily="2" charset="0"/>
                        </a:rPr>
                        <a:t>Strategy &amp; Packaging for Cross-Sell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415104850"/>
                  </a:ext>
                </a:extLst>
              </a:tr>
            </a:tbl>
          </a:graphicData>
        </a:graphic>
      </p:graphicFrame>
      <p:sp>
        <p:nvSpPr>
          <p:cNvPr id="14" name="Oval 13">
            <a:extLst>
              <a:ext uri="{FF2B5EF4-FFF2-40B4-BE49-F238E27FC236}">
                <a16:creationId xmlns:a16="http://schemas.microsoft.com/office/drawing/2014/main" id="{11065777-6BEE-03B0-662D-A9EE53D3AFD3}"/>
              </a:ext>
            </a:extLst>
          </p:cNvPr>
          <p:cNvSpPr/>
          <p:nvPr/>
        </p:nvSpPr>
        <p:spPr>
          <a:xfrm>
            <a:off x="4012949" y="2155794"/>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1</a:t>
            </a:r>
          </a:p>
        </p:txBody>
      </p:sp>
      <p:sp>
        <p:nvSpPr>
          <p:cNvPr id="15" name="Oval 14">
            <a:extLst>
              <a:ext uri="{FF2B5EF4-FFF2-40B4-BE49-F238E27FC236}">
                <a16:creationId xmlns:a16="http://schemas.microsoft.com/office/drawing/2014/main" id="{30856F36-D54E-1857-89A5-770519A79C9D}"/>
              </a:ext>
            </a:extLst>
          </p:cNvPr>
          <p:cNvSpPr/>
          <p:nvPr/>
        </p:nvSpPr>
        <p:spPr>
          <a:xfrm>
            <a:off x="4012949" y="2852543"/>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2</a:t>
            </a:r>
          </a:p>
        </p:txBody>
      </p:sp>
      <p:sp>
        <p:nvSpPr>
          <p:cNvPr id="17" name="Oval 16">
            <a:extLst>
              <a:ext uri="{FF2B5EF4-FFF2-40B4-BE49-F238E27FC236}">
                <a16:creationId xmlns:a16="http://schemas.microsoft.com/office/drawing/2014/main" id="{A6671537-1E44-75CA-328F-5BEA25DBD9FC}"/>
              </a:ext>
            </a:extLst>
          </p:cNvPr>
          <p:cNvSpPr/>
          <p:nvPr/>
        </p:nvSpPr>
        <p:spPr>
          <a:xfrm>
            <a:off x="4012949" y="3575180"/>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3</a:t>
            </a:r>
          </a:p>
        </p:txBody>
      </p:sp>
      <p:sp>
        <p:nvSpPr>
          <p:cNvPr id="18" name="Oval 17">
            <a:extLst>
              <a:ext uri="{FF2B5EF4-FFF2-40B4-BE49-F238E27FC236}">
                <a16:creationId xmlns:a16="http://schemas.microsoft.com/office/drawing/2014/main" id="{D08A77E3-CFA5-6EFA-F20F-EC53C181B9C2}"/>
              </a:ext>
            </a:extLst>
          </p:cNvPr>
          <p:cNvSpPr/>
          <p:nvPr/>
        </p:nvSpPr>
        <p:spPr>
          <a:xfrm>
            <a:off x="4012949" y="4271929"/>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4</a:t>
            </a:r>
          </a:p>
        </p:txBody>
      </p:sp>
      <p:sp>
        <p:nvSpPr>
          <p:cNvPr id="19" name="Oval 18">
            <a:extLst>
              <a:ext uri="{FF2B5EF4-FFF2-40B4-BE49-F238E27FC236}">
                <a16:creationId xmlns:a16="http://schemas.microsoft.com/office/drawing/2014/main" id="{B79B705B-B8C6-7A0E-DD4F-4D4FED0B9CF8}"/>
              </a:ext>
            </a:extLst>
          </p:cNvPr>
          <p:cNvSpPr/>
          <p:nvPr/>
        </p:nvSpPr>
        <p:spPr>
          <a:xfrm>
            <a:off x="4012949" y="4994566"/>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5</a:t>
            </a:r>
          </a:p>
        </p:txBody>
      </p:sp>
    </p:spTree>
    <p:extLst>
      <p:ext uri="{BB962C8B-B14F-4D97-AF65-F5344CB8AC3E}">
        <p14:creationId xmlns:p14="http://schemas.microsoft.com/office/powerpoint/2010/main" val="2414315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PRESENTATIONDONOTDELETE" val="&lt;?xml version=&quot;1.0&quot; encoding=&quot;UTF-16&quot; standalone=&quot;yes&quot;?&gt;&lt;root reqver=&quot;27037&quot;&gt;&lt;version val=&quot;3295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7af7DuuHjDsR0QokkXk58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bzkEFPTKoUH2wh6x5.8k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lczmGV_820UDwByLodPPh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2OLBoeZ9O20z8O_CqyU36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gDLYCeKQpYv5d3eitNg8F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kCpkmMDBbzrLaAO9jqM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ygnI6ptlry7wVDi4WYU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8tTpCHqcZjTuwhqewvE5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4LyRqnupueyOnrYUcJO8L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riyX6nOnWsonaRmMAskg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XBTSyxKsIkqgYKUlGhq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0fITsnIecT9OpvdJgZFf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CnU.h7ogIWSY9J4sb2BU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fohCVydD7hEu47Z0xF8P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0oXmFLD.nEYmYM_ma1Sub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ZcfwSYaQCC9z1z2PmnUKx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J_AD6H0UGtMums1k2sO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piJ8oX9.7YwMB_4LCqxGM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r90mcSWr.t8wClZBn48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J02iqOjCB.8bxI0sfpEhe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utcoVaxJVnGyhnuNY5Mv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h6PENIBzX0H.iyTq.8Xq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NILAETEL.bCz2zsamXjpD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E3kHRaXSpmWxmsZ0bOka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Master PPT Template Update 8.15.22" id="{59C147B4-E17F-9643-ACE6-8334368039BF}" vid="{C59A9172-04D4-8D41-9FD4-D006962AF498}"/>
    </a:ext>
  </a:extLst>
</a:theme>
</file>

<file path=ppt/theme/theme2.xml><?xml version="1.0" encoding="utf-8"?>
<a:theme xmlns:a="http://schemas.openxmlformats.org/drawingml/2006/main" name="Office Theme">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New PPT template_v5" id="{57D9D350-3A43-5D40-AFE9-7F1BDFB9C4C6}" vid="{FF127E3F-DD42-994F-9555-B3584241DF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B4DD5FFB695C45A18BC2689F29252A" ma:contentTypeVersion="8" ma:contentTypeDescription="Create a new document." ma:contentTypeScope="" ma:versionID="5ee45dff0dc6e78ec5514a55b5bfa6d4">
  <xsd:schema xmlns:xsd="http://www.w3.org/2001/XMLSchema" xmlns:xs="http://www.w3.org/2001/XMLSchema" xmlns:p="http://schemas.microsoft.com/office/2006/metadata/properties" xmlns:ns2="8cb45e2b-cabf-4cc0-9f00-e72f0b447b06" xmlns:ns3="162cfcd4-8cf0-4e82-80c5-9e43bd7d75c8" targetNamespace="http://schemas.microsoft.com/office/2006/metadata/properties" ma:root="true" ma:fieldsID="6cc1acd40eaabb614db1cd32cff9c409" ns2:_="" ns3:_="">
    <xsd:import namespace="8cb45e2b-cabf-4cc0-9f00-e72f0b447b06"/>
    <xsd:import namespace="162cfcd4-8cf0-4e82-80c5-9e43bd7d75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b45e2b-cabf-4cc0-9f00-e72f0b447b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2cfcd4-8cf0-4e82-80c5-9e43bd7d75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A832A7-6B33-4632-9D2F-706669A3E192}">
  <ds:schemaRefs>
    <ds:schemaRef ds:uri="http://schemas.microsoft.com/office/2006/metadata/properties"/>
    <ds:schemaRef ds:uri="http://www.w3.org/XML/1998/namespace"/>
    <ds:schemaRef ds:uri="http://purl.org/dc/dcmitype/"/>
    <ds:schemaRef ds:uri="http://schemas.microsoft.com/office/2006/documentManagement/types"/>
    <ds:schemaRef ds:uri="8cb45e2b-cabf-4cc0-9f00-e72f0b447b06"/>
    <ds:schemaRef ds:uri="http://purl.org/dc/elements/1.1/"/>
    <ds:schemaRef ds:uri="162cfcd4-8cf0-4e82-80c5-9e43bd7d75c8"/>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6A16165-AB27-4B12-A59E-CE2F07AB8EA5}">
  <ds:schemaRefs>
    <ds:schemaRef ds:uri="http://schemas.microsoft.com/sharepoint/v3/contenttype/forms"/>
  </ds:schemaRefs>
</ds:datastoreItem>
</file>

<file path=customXml/itemProps3.xml><?xml version="1.0" encoding="utf-8"?>
<ds:datastoreItem xmlns:ds="http://schemas.openxmlformats.org/officeDocument/2006/customXml" ds:itemID="{985FC88F-3727-4567-A75F-EC369135F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b45e2b-cabf-4cc0-9f00-e72f0b447b06"/>
    <ds:schemaRef ds:uri="162cfcd4-8cf0-4e82-80c5-9e43bd7d7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370</TotalTime>
  <Words>2119</Words>
  <Application>Microsoft Office PowerPoint</Application>
  <PresentationFormat>Widescreen</PresentationFormat>
  <Paragraphs>247</Paragraphs>
  <Slides>13</Slides>
  <Notes>12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2" baseType="lpstr">
      <vt:lpstr>Arial</vt:lpstr>
      <vt:lpstr>Avenir</vt:lpstr>
      <vt:lpstr>Avenir Next LT Pro</vt:lpstr>
      <vt:lpstr>Calibri</vt:lpstr>
      <vt:lpstr>Courier New</vt:lpstr>
      <vt:lpstr>Slate Pro</vt:lpstr>
      <vt:lpstr>Office Theme</vt:lpstr>
      <vt:lpstr>Office Theme</vt:lpstr>
      <vt:lpstr>think-cell Slide</vt:lpstr>
      <vt:lpstr>Building Multi-Horizon GTM Plans</vt:lpstr>
      <vt:lpstr>SBI’s Value Creation Compass aligns GTM strategy with the CEO’s corporate strategy</vt:lpstr>
      <vt:lpstr>Growth theses cascade to growth imperatives and become the multi-horizon growth plan</vt:lpstr>
      <vt:lpstr>Growth theses cascade to growth imperatives and become the multi-horizon growth plan</vt:lpstr>
      <vt:lpstr>PowerPoint Presentation</vt:lpstr>
      <vt:lpstr>ACME’s Growth Thesis Discussion</vt:lpstr>
      <vt:lpstr>Growth imperatives focus and guide the selection of growth initiatives</vt:lpstr>
      <vt:lpstr>ACME’s whitespace analysis in new logo accounts indicates a potential of 16% annual growth by 20XX, achievable with a refined GTM strategy</vt:lpstr>
      <vt:lpstr>Through discussion with an SBI Growth Advisor, five revenue commercial initiatives emerge (related to Quadrant 1 growth imperatives)</vt:lpstr>
      <vt:lpstr>These commercial initiatives resulted in 17 discrete workstreams to be prioritized over various projected timelines</vt:lpstr>
      <vt:lpstr>Prioritizing initiatives by value and degree of difficulty informs sequencing and exposes resource constraints </vt:lpstr>
      <vt:lpstr>SBI’s Revenue Growth Plan outlines a structured approach for ACME to achieve its revenue objectives across multiple planning horizons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Kevin Avery</dc:creator>
  <cp:lastModifiedBy>Kevin Avery</cp:lastModifiedBy>
  <cp:revision>13</cp:revision>
  <dcterms:created xsi:type="dcterms:W3CDTF">2022-07-22T12:49:30Z</dcterms:created>
  <dcterms:modified xsi:type="dcterms:W3CDTF">2024-04-25T18:59:22Z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0x01010011B4DD5FFB695C45A18BC2689F29252A</vt:lpwstr>
  </property>
</Properties>
</file>