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2" r:id="rId7"/>
    <p:sldId id="263" r:id="rId8"/>
    <p:sldId id="264" r:id="rId9"/>
    <p:sldId id="21134179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5" autoAdjust="0"/>
    <p:restoredTop sz="94660"/>
  </p:normalViewPr>
  <p:slideViewPr>
    <p:cSldViewPr snapToGrid="0">
      <p:cViewPr>
        <p:scale>
          <a:sx n="81" d="100"/>
          <a:sy n="81" d="100"/>
        </p:scale>
        <p:origin x="544" y="1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p:txBody>
          <a:bodyPr/>
          <a:lstStyle/>
          <a:p>
            <a:r>
              <a:rPr lang="en-US" sz="3600" b="1" i="0" u="none" strike="noStrike" cap="none" dirty="0">
                <a:latin typeface="Avenir Next LT Pro" panose="020B0504020202020204" pitchFamily="34" charset="77"/>
                <a:ea typeface="Arial"/>
                <a:cs typeface="Arial"/>
                <a:sym typeface="Arial"/>
              </a:rPr>
              <a:t>Buyer Segmentation Project Overview</a:t>
            </a:r>
            <a:endParaRPr lang="en-US" dirty="0">
              <a:latin typeface="Avenir Next LT Pro" panose="020B0504020202020204" pitchFamily="34" charset="77"/>
            </a:endParaRPr>
          </a:p>
        </p:txBody>
      </p:sp>
      <p:sp>
        <p:nvSpPr>
          <p:cNvPr id="5" name="Subtitle 4">
            <a:extLst>
              <a:ext uri="{FF2B5EF4-FFF2-40B4-BE49-F238E27FC236}">
                <a16:creationId xmlns:a16="http://schemas.microsoft.com/office/drawing/2014/main" id="{8C869C99-D541-70FF-4C6F-A9B90F065031}"/>
              </a:ext>
            </a:extLst>
          </p:cNvPr>
          <p:cNvSpPr>
            <a:spLocks noGrp="1"/>
          </p:cNvSpPr>
          <p:nvPr>
            <p:ph type="subTitle" idx="1"/>
          </p:nvPr>
        </p:nvSpPr>
        <p:spPr/>
        <p:txBody>
          <a:bodyPr/>
          <a:lstStyle/>
          <a:p>
            <a:r>
              <a:rPr lang="en-US" sz="2400" b="0" i="0" u="none" strike="noStrike" cap="none" dirty="0">
                <a:latin typeface="Avenir Next LT Pro" panose="020B0504020202020204" pitchFamily="34" charset="77"/>
                <a:ea typeface="Arial"/>
                <a:cs typeface="Arial"/>
                <a:sym typeface="Arial"/>
              </a:rPr>
              <a:t>A high-level guide to conducting a buyer segmentation </a:t>
            </a:r>
            <a:r>
              <a:rPr lang="en-US" sz="2400" b="0" dirty="0">
                <a:latin typeface="Avenir Next LT Pro" panose="020B0504020202020204" pitchFamily="34" charset="77"/>
              </a:rPr>
              <a:t>project</a:t>
            </a:r>
            <a:endParaRPr lang="en-US" dirty="0">
              <a:latin typeface="Avenir Next LT Pro" panose="020B0504020202020204" pitchFamily="34" charset="77"/>
            </a:endParaRPr>
          </a:p>
        </p:txBody>
      </p:sp>
    </p:spTree>
    <p:extLst>
      <p:ext uri="{BB962C8B-B14F-4D97-AF65-F5344CB8AC3E}">
        <p14:creationId xmlns:p14="http://schemas.microsoft.com/office/powerpoint/2010/main" val="248692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lstStyle/>
          <a:p>
            <a:r>
              <a:rPr lang="en-US" sz="2400" b="1" i="0" u="none" strike="noStrike" cap="none" dirty="0">
                <a:solidFill>
                  <a:schemeClr val="dk1"/>
                </a:solidFill>
                <a:latin typeface="Avenir Next LT Pro" panose="020B0504020202020204" pitchFamily="34" charset="77"/>
                <a:ea typeface="Arial"/>
                <a:cs typeface="Arial"/>
                <a:sym typeface="Arial"/>
              </a:rPr>
              <a:t>Relevant Terms &amp; Definitions in Buyer Segmentation</a:t>
            </a:r>
            <a:endParaRPr lang="en-US" dirty="0">
              <a:latin typeface="Avenir Next LT Pro" panose="020B0504020202020204" pitchFamily="34" charset="77"/>
            </a:endParaRPr>
          </a:p>
        </p:txBody>
      </p:sp>
      <p:graphicFrame>
        <p:nvGraphicFramePr>
          <p:cNvPr id="3" name="Google Shape;1507;p32">
            <a:extLst>
              <a:ext uri="{FF2B5EF4-FFF2-40B4-BE49-F238E27FC236}">
                <a16:creationId xmlns:a16="http://schemas.microsoft.com/office/drawing/2014/main" id="{80D2289D-3808-B052-0A7C-00A555140723}"/>
              </a:ext>
            </a:extLst>
          </p:cNvPr>
          <p:cNvGraphicFramePr/>
          <p:nvPr>
            <p:extLst>
              <p:ext uri="{D42A27DB-BD31-4B8C-83A1-F6EECF244321}">
                <p14:modId xmlns:p14="http://schemas.microsoft.com/office/powerpoint/2010/main" val="1459073447"/>
              </p:ext>
            </p:extLst>
          </p:nvPr>
        </p:nvGraphicFramePr>
        <p:xfrm>
          <a:off x="609599" y="1056290"/>
          <a:ext cx="10962290" cy="5139557"/>
        </p:xfrm>
        <a:graphic>
          <a:graphicData uri="http://schemas.openxmlformats.org/drawingml/2006/table">
            <a:tbl>
              <a:tblPr firstRow="1" bandRow="1">
                <a:noFill/>
              </a:tblPr>
              <a:tblGrid>
                <a:gridCol w="1738142">
                  <a:extLst>
                    <a:ext uri="{9D8B030D-6E8A-4147-A177-3AD203B41FA5}">
                      <a16:colId xmlns:a16="http://schemas.microsoft.com/office/drawing/2014/main" val="20000"/>
                    </a:ext>
                  </a:extLst>
                </a:gridCol>
                <a:gridCol w="9224148">
                  <a:extLst>
                    <a:ext uri="{9D8B030D-6E8A-4147-A177-3AD203B41FA5}">
                      <a16:colId xmlns:a16="http://schemas.microsoft.com/office/drawing/2014/main" val="20001"/>
                    </a:ext>
                  </a:extLst>
                </a:gridCol>
              </a:tblGrid>
              <a:tr h="362926">
                <a:tc>
                  <a:txBody>
                    <a:bodyPr/>
                    <a:lstStyle/>
                    <a:p>
                      <a:pPr marL="0" marR="0" lvl="0" indent="0" algn="l" rtl="0">
                        <a:spcBef>
                          <a:spcPts val="0"/>
                        </a:spcBef>
                        <a:spcAft>
                          <a:spcPts val="0"/>
                        </a:spcAft>
                        <a:buNone/>
                      </a:pPr>
                      <a:r>
                        <a:rPr lang="en-US" sz="1600" b="1" dirty="0">
                          <a:solidFill>
                            <a:schemeClr val="bg1"/>
                          </a:solidFill>
                          <a:latin typeface="Avenir Next LT Pro" panose="020B0504020202020204" pitchFamily="34" charset="77"/>
                          <a:ea typeface="Arial"/>
                          <a:cs typeface="Arial"/>
                          <a:sym typeface="Arial"/>
                        </a:rPr>
                        <a:t>TERM</a:t>
                      </a:r>
                      <a:endParaRPr lang="en-US" b="1" dirty="0">
                        <a:solidFill>
                          <a:schemeClr val="bg1"/>
                        </a:solidFill>
                        <a:latin typeface="Avenir Next LT Pro" panose="020B0504020202020204" pitchFamily="34" charset="77"/>
                      </a:endParaRPr>
                    </a:p>
                  </a:txBody>
                  <a:tcPr marL="91450" marR="91450" marT="45725" marB="45725" anchor="ctr">
                    <a:solidFill>
                      <a:schemeClr val="accent2"/>
                    </a:solidFill>
                  </a:tcPr>
                </a:tc>
                <a:tc>
                  <a:txBody>
                    <a:bodyPr/>
                    <a:lstStyle/>
                    <a:p>
                      <a:pPr marL="0" marR="0" lvl="0" indent="0" algn="l" rtl="0">
                        <a:spcBef>
                          <a:spcPts val="0"/>
                        </a:spcBef>
                        <a:spcAft>
                          <a:spcPts val="0"/>
                        </a:spcAft>
                        <a:buNone/>
                      </a:pPr>
                      <a:r>
                        <a:rPr lang="en-US" sz="1600" b="1" dirty="0">
                          <a:solidFill>
                            <a:schemeClr val="bg1"/>
                          </a:solidFill>
                          <a:latin typeface="Avenir Next LT Pro" panose="020B0504020202020204" pitchFamily="34" charset="77"/>
                          <a:ea typeface="Arial"/>
                          <a:cs typeface="Arial"/>
                          <a:sym typeface="Arial"/>
                        </a:rPr>
                        <a:t>DEFINITION</a:t>
                      </a:r>
                      <a:endParaRPr lang="en-US" b="1" dirty="0">
                        <a:solidFill>
                          <a:schemeClr val="bg1"/>
                        </a:solidFill>
                        <a:latin typeface="Avenir Next LT Pro" panose="020B0504020202020204" pitchFamily="34" charset="77"/>
                      </a:endParaRPr>
                    </a:p>
                  </a:txBody>
                  <a:tcPr marL="91450" marR="91450" marT="45725" marB="45725" anchor="ctr">
                    <a:solidFill>
                      <a:schemeClr val="accent2"/>
                    </a:solidFill>
                  </a:tcPr>
                </a:tc>
                <a:extLst>
                  <a:ext uri="{0D108BD9-81ED-4DB2-BD59-A6C34878D82A}">
                    <a16:rowId xmlns:a16="http://schemas.microsoft.com/office/drawing/2014/main" val="10000"/>
                  </a:ext>
                </a:extLst>
              </a:tr>
              <a:tr h="722051">
                <a:tc>
                  <a:txBody>
                    <a:bodyPr/>
                    <a:lstStyle/>
                    <a:p>
                      <a:pPr marL="0" marR="0" lvl="0" indent="0" algn="l" rtl="0">
                        <a:spcBef>
                          <a:spcPts val="0"/>
                        </a:spcBef>
                        <a:spcAft>
                          <a:spcPts val="0"/>
                        </a:spcAft>
                        <a:buNone/>
                      </a:pPr>
                      <a:r>
                        <a:rPr lang="en-US" sz="1100" b="1" dirty="0"/>
                        <a:t>BUYER PERSONA</a:t>
                      </a: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100" dirty="0"/>
                        <a:t>A fictional representation of a person in a role within an account.  A persona may map directly to a title or range of titles.  Personas, when collaborating on a problem, share some common mental and emotional characteristics, though each may experience them differently or at different times.</a:t>
                      </a:r>
                      <a:endParaRPr sz="1100" dirty="0"/>
                    </a:p>
                  </a:txBody>
                  <a:tcPr marL="91450" marR="91450" marT="45725" marB="45725" anchor="ctr"/>
                </a:tc>
                <a:extLst>
                  <a:ext uri="{0D108BD9-81ED-4DB2-BD59-A6C34878D82A}">
                    <a16:rowId xmlns:a16="http://schemas.microsoft.com/office/drawing/2014/main" val="10001"/>
                  </a:ext>
                </a:extLst>
              </a:tr>
              <a:tr h="1055301">
                <a:tc>
                  <a:txBody>
                    <a:bodyPr/>
                    <a:lstStyle/>
                    <a:p>
                      <a:pPr marL="0" marR="0" lvl="0" indent="0" algn="l" rtl="0">
                        <a:spcBef>
                          <a:spcPts val="0"/>
                        </a:spcBef>
                        <a:spcAft>
                          <a:spcPts val="0"/>
                        </a:spcAft>
                        <a:buNone/>
                      </a:pPr>
                      <a:r>
                        <a:rPr lang="en-US" sz="1100" b="1" dirty="0"/>
                        <a:t>BUYING TEAM</a:t>
                      </a: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100" dirty="0"/>
                        <a:t>A group of Personas who share mutual interest in solving a particular problem, but who may not otherwise regularly collaborate.  Members of the Buying Team may perceive the problem differently, may have variable sensitivity to its severity or the value of solving the problem, and even have conflicting values, objectives or views.  The sales methodology must bring the Buying Team into harmony to the extent possible or risk a no-decision outcome or devolving to the least common denominator solution option.</a:t>
                      </a:r>
                      <a:endParaRPr sz="1100" dirty="0"/>
                    </a:p>
                  </a:txBody>
                  <a:tcPr marL="91450" marR="91450" marT="45725" marB="45725" anchor="ctr"/>
                </a:tc>
                <a:extLst>
                  <a:ext uri="{0D108BD9-81ED-4DB2-BD59-A6C34878D82A}">
                    <a16:rowId xmlns:a16="http://schemas.microsoft.com/office/drawing/2014/main" val="10002"/>
                  </a:ext>
                </a:extLst>
              </a:tr>
              <a:tr h="1055301">
                <a:tc>
                  <a:txBody>
                    <a:bodyPr/>
                    <a:lstStyle/>
                    <a:p>
                      <a:pPr marL="0" marR="0" lvl="0" indent="0" algn="l" rtl="0">
                        <a:spcBef>
                          <a:spcPts val="0"/>
                        </a:spcBef>
                        <a:spcAft>
                          <a:spcPts val="0"/>
                        </a:spcAft>
                        <a:buNone/>
                      </a:pPr>
                      <a:r>
                        <a:rPr lang="en-US" sz="1100" b="1" dirty="0"/>
                        <a:t>BUYER’S JOURNEY</a:t>
                      </a: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100" dirty="0"/>
                        <a:t>A generally linear but often looping path from the point at which buyers recognize a problem they cannot ignore to dimensioning the problem, defining current state and a desirable future state, determining urgency, gathering information on potential approaches to solving the problem, to identifying capabilities required, to mapping to product and service offerings from vendors purporting to solve the problem, to selecting a vendor, to negotiating terms, to implementing a solution.</a:t>
                      </a:r>
                      <a:endParaRPr sz="1100" dirty="0"/>
                    </a:p>
                  </a:txBody>
                  <a:tcPr marL="91450" marR="91450" marT="45725" marB="45725" anchor="ctr"/>
                </a:tc>
                <a:extLst>
                  <a:ext uri="{0D108BD9-81ED-4DB2-BD59-A6C34878D82A}">
                    <a16:rowId xmlns:a16="http://schemas.microsoft.com/office/drawing/2014/main" val="10003"/>
                  </a:ext>
                </a:extLst>
              </a:tr>
              <a:tr h="1221927">
                <a:tc>
                  <a:txBody>
                    <a:bodyPr/>
                    <a:lstStyle/>
                    <a:p>
                      <a:pPr marL="0" marR="0" lvl="0" indent="0" algn="l" rtl="0">
                        <a:spcBef>
                          <a:spcPts val="0"/>
                        </a:spcBef>
                        <a:spcAft>
                          <a:spcPts val="0"/>
                        </a:spcAft>
                        <a:buNone/>
                      </a:pPr>
                      <a:r>
                        <a:rPr lang="en-US" sz="1100" b="1" dirty="0"/>
                        <a:t>BUYER STAGE</a:t>
                      </a:r>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100" dirty="0"/>
                        <a:t>Discrete and identifiable markers of how buyer’s mental and emotional state changes and how their commitment to solving a problem deepens.  Their behavior—what they’re saying or doing--provides evidence about what stage they’re in.   Each buyer stage requires solving or satisfying criteria before a buying process will progress.   In practice, buyers frequently loop back when they encounter new or conflicting information.  Each persona may be in a different buyer stage at any point in time, and buying tends not to happen until personas align.</a:t>
                      </a:r>
                      <a:endParaRPr sz="1100" dirty="0"/>
                    </a:p>
                  </a:txBody>
                  <a:tcPr marL="91450" marR="91450" marT="45725" marB="45725" anchor="ctr"/>
                </a:tc>
                <a:extLst>
                  <a:ext uri="{0D108BD9-81ED-4DB2-BD59-A6C34878D82A}">
                    <a16:rowId xmlns:a16="http://schemas.microsoft.com/office/drawing/2014/main" val="10004"/>
                  </a:ext>
                </a:extLst>
              </a:tr>
              <a:tr h="722051">
                <a:tc>
                  <a:txBody>
                    <a:bodyPr/>
                    <a:lstStyle/>
                    <a:p>
                      <a:pPr marL="0" marR="0" lvl="0" indent="0" algn="l" rtl="0">
                        <a:spcBef>
                          <a:spcPts val="0"/>
                        </a:spcBef>
                        <a:spcAft>
                          <a:spcPts val="0"/>
                        </a:spcAft>
                        <a:buNone/>
                      </a:pPr>
                      <a:endParaRPr sz="1100" dirty="0"/>
                    </a:p>
                  </a:txBody>
                  <a:tcPr marL="91450" marR="91450" marT="45725" marB="45725" anchor="ctr">
                    <a:solidFill>
                      <a:schemeClr val="accent4"/>
                    </a:solidFill>
                  </a:tcPr>
                </a:tc>
                <a:tc>
                  <a:txBody>
                    <a:bodyPr/>
                    <a:lstStyle/>
                    <a:p>
                      <a:pPr marL="0" marR="0" lvl="0" indent="0" algn="l" rtl="0">
                        <a:spcBef>
                          <a:spcPts val="0"/>
                        </a:spcBef>
                        <a:spcAft>
                          <a:spcPts val="0"/>
                        </a:spcAft>
                        <a:buNone/>
                      </a:pPr>
                      <a:r>
                        <a:rPr lang="en-US" sz="1100" i="1" dirty="0"/>
                        <a:t>Note:  Buyers do not think of themselves as such; nor do they think of vendor offerings as solutions.  Buyers think of themselves as problem solvers and vendors as potential enablers.   True solutions usually comprise changes in people or process orchestrated or accelerated by the impacts of technological or service capabilities.  </a:t>
                      </a:r>
                      <a:endParaRPr sz="1100" i="1" dirty="0"/>
                    </a:p>
                  </a:txBody>
                  <a:tcPr marL="91450" marR="91450" marT="45725" marB="4572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817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599" y="37589"/>
            <a:ext cx="11162953" cy="767853"/>
          </a:xfrm>
        </p:spPr>
        <p:txBody>
          <a:bodyPr/>
          <a:lstStyle/>
          <a:p>
            <a:r>
              <a:rPr lang="en-US" sz="2400" b="1" i="0" u="none" strike="noStrike" cap="none" dirty="0">
                <a:solidFill>
                  <a:schemeClr val="dk1"/>
                </a:solidFill>
                <a:latin typeface="Avenir Next LT Pro" panose="020B0504020202020204" pitchFamily="34" charset="77"/>
                <a:ea typeface="Arial"/>
                <a:cs typeface="Arial"/>
                <a:sym typeface="Arial"/>
              </a:rPr>
              <a:t>Typical Consulting Timeline for Completing a Buyer Segmentation Project</a:t>
            </a:r>
            <a:endParaRPr lang="en-US" dirty="0">
              <a:latin typeface="Avenir Next LT Pro" panose="020B0504020202020204" pitchFamily="34" charset="77"/>
            </a:endParaRPr>
          </a:p>
        </p:txBody>
      </p:sp>
      <p:grpSp>
        <p:nvGrpSpPr>
          <p:cNvPr id="12" name="Google Shape;1512;p33">
            <a:extLst>
              <a:ext uri="{FF2B5EF4-FFF2-40B4-BE49-F238E27FC236}">
                <a16:creationId xmlns:a16="http://schemas.microsoft.com/office/drawing/2014/main" id="{9843D877-820A-959C-27C5-0006646669F7}"/>
              </a:ext>
            </a:extLst>
          </p:cNvPr>
          <p:cNvGrpSpPr/>
          <p:nvPr/>
        </p:nvGrpSpPr>
        <p:grpSpPr>
          <a:xfrm>
            <a:off x="445749" y="4464929"/>
            <a:ext cx="2596700" cy="1565272"/>
            <a:chOff x="445749" y="5271949"/>
            <a:chExt cx="2596700" cy="1388320"/>
          </a:xfrm>
        </p:grpSpPr>
        <p:sp>
          <p:nvSpPr>
            <p:cNvPr id="13" name="Google Shape;1513;p33">
              <a:extLst>
                <a:ext uri="{FF2B5EF4-FFF2-40B4-BE49-F238E27FC236}">
                  <a16:creationId xmlns:a16="http://schemas.microsoft.com/office/drawing/2014/main" id="{524F0368-72C8-3AE6-1835-02EC60B632FB}"/>
                </a:ext>
              </a:extLst>
            </p:cNvPr>
            <p:cNvSpPr/>
            <p:nvPr/>
          </p:nvSpPr>
          <p:spPr>
            <a:xfrm>
              <a:off x="445749" y="5271949"/>
              <a:ext cx="2273491" cy="1388320"/>
            </a:xfrm>
            <a:prstGeom prst="rect">
              <a:avLst/>
            </a:prstGeom>
            <a:solidFill>
              <a:srgbClr val="2D3B44"/>
            </a:solidFill>
            <a:ln>
              <a:noFill/>
            </a:ln>
            <a:effectLst>
              <a:outerShdw blurRad="76200" dist="50800" dir="5400000" algn="tl" rotWithShape="0">
                <a:srgbClr val="4C4845">
                  <a:alpha val="3529"/>
                </a:srgb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C4845"/>
                </a:solidFill>
                <a:latin typeface="Arial"/>
                <a:ea typeface="Arial"/>
                <a:cs typeface="Arial"/>
                <a:sym typeface="Arial"/>
              </a:endParaRPr>
            </a:p>
          </p:txBody>
        </p:sp>
        <p:sp>
          <p:nvSpPr>
            <p:cNvPr id="14" name="Google Shape;1514;p33">
              <a:extLst>
                <a:ext uri="{FF2B5EF4-FFF2-40B4-BE49-F238E27FC236}">
                  <a16:creationId xmlns:a16="http://schemas.microsoft.com/office/drawing/2014/main" id="{9B3012B8-B43A-9F3B-9B16-C646ACE1B896}"/>
                </a:ext>
              </a:extLst>
            </p:cNvPr>
            <p:cNvSpPr/>
            <p:nvPr/>
          </p:nvSpPr>
          <p:spPr>
            <a:xfrm>
              <a:off x="874522" y="5533661"/>
              <a:ext cx="2167927"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Arial"/>
                  <a:ea typeface="Arial"/>
                  <a:cs typeface="Arial"/>
                  <a:sym typeface="Arial"/>
                </a:rPr>
                <a:t>IMPLEMENTATION</a:t>
              </a:r>
              <a:endParaRPr sz="1600" b="0" i="0" u="none" strike="noStrike" cap="none">
                <a:solidFill>
                  <a:srgbClr val="000000"/>
                </a:solidFill>
                <a:latin typeface="Arial"/>
                <a:ea typeface="Arial"/>
                <a:cs typeface="Arial"/>
                <a:sym typeface="Arial"/>
              </a:endParaRPr>
            </a:p>
          </p:txBody>
        </p:sp>
      </p:grpSp>
      <p:sp>
        <p:nvSpPr>
          <p:cNvPr id="15" name="Google Shape;1517;p33">
            <a:extLst>
              <a:ext uri="{FF2B5EF4-FFF2-40B4-BE49-F238E27FC236}">
                <a16:creationId xmlns:a16="http://schemas.microsoft.com/office/drawing/2014/main" id="{0828BF99-CCC2-A579-06B7-8F1D35AAAF26}"/>
              </a:ext>
            </a:extLst>
          </p:cNvPr>
          <p:cNvSpPr/>
          <p:nvPr/>
        </p:nvSpPr>
        <p:spPr>
          <a:xfrm>
            <a:off x="445749" y="1313048"/>
            <a:ext cx="2273491" cy="1098024"/>
          </a:xfrm>
          <a:prstGeom prst="rect">
            <a:avLst/>
          </a:prstGeom>
          <a:solidFill>
            <a:srgbClr val="D9A800"/>
          </a:solidFill>
          <a:ln>
            <a:noFill/>
          </a:ln>
          <a:effectLst>
            <a:outerShdw blurRad="76200" dist="50800" dir="5400000" algn="tl" rotWithShape="0">
              <a:srgbClr val="4C4845">
                <a:alpha val="3529"/>
              </a:srgb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C4845"/>
              </a:solidFill>
              <a:latin typeface="Arial"/>
              <a:ea typeface="Arial"/>
              <a:cs typeface="Arial"/>
              <a:sym typeface="Arial"/>
            </a:endParaRPr>
          </a:p>
        </p:txBody>
      </p:sp>
      <p:sp>
        <p:nvSpPr>
          <p:cNvPr id="16" name="Google Shape;1519;p33">
            <a:extLst>
              <a:ext uri="{FF2B5EF4-FFF2-40B4-BE49-F238E27FC236}">
                <a16:creationId xmlns:a16="http://schemas.microsoft.com/office/drawing/2014/main" id="{26FAF9BC-94D3-1648-EAD4-CC3F939E683D}"/>
              </a:ext>
            </a:extLst>
          </p:cNvPr>
          <p:cNvSpPr/>
          <p:nvPr/>
        </p:nvSpPr>
        <p:spPr>
          <a:xfrm>
            <a:off x="445749" y="2546381"/>
            <a:ext cx="2273491" cy="1965962"/>
          </a:xfrm>
          <a:prstGeom prst="rect">
            <a:avLst/>
          </a:prstGeom>
          <a:solidFill>
            <a:srgbClr val="355A78"/>
          </a:solidFill>
          <a:ln>
            <a:noFill/>
          </a:ln>
          <a:effectLst>
            <a:outerShdw blurRad="76200" dist="50800" dir="5400000" algn="tl" rotWithShape="0">
              <a:srgbClr val="4C4845">
                <a:alpha val="3529"/>
              </a:srgb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C4845"/>
              </a:solidFill>
              <a:latin typeface="Arial"/>
              <a:ea typeface="Arial"/>
              <a:cs typeface="Arial"/>
              <a:sym typeface="Arial"/>
            </a:endParaRPr>
          </a:p>
        </p:txBody>
      </p:sp>
      <p:graphicFrame>
        <p:nvGraphicFramePr>
          <p:cNvPr id="17" name="Google Shape;1516;p33">
            <a:extLst>
              <a:ext uri="{FF2B5EF4-FFF2-40B4-BE49-F238E27FC236}">
                <a16:creationId xmlns:a16="http://schemas.microsoft.com/office/drawing/2014/main" id="{FBEB5027-1FB8-8C5E-D747-863D65E75AE2}"/>
              </a:ext>
            </a:extLst>
          </p:cNvPr>
          <p:cNvGraphicFramePr/>
          <p:nvPr>
            <p:extLst>
              <p:ext uri="{D42A27DB-BD31-4B8C-83A1-F6EECF244321}">
                <p14:modId xmlns:p14="http://schemas.microsoft.com/office/powerpoint/2010/main" val="3900344016"/>
              </p:ext>
            </p:extLst>
          </p:nvPr>
        </p:nvGraphicFramePr>
        <p:xfrm>
          <a:off x="2902978" y="971211"/>
          <a:ext cx="8869575" cy="5058990"/>
        </p:xfrm>
        <a:graphic>
          <a:graphicData uri="http://schemas.openxmlformats.org/drawingml/2006/table">
            <a:tbl>
              <a:tblPr>
                <a:noFill/>
              </a:tblPr>
              <a:tblGrid>
                <a:gridCol w="341650">
                  <a:extLst>
                    <a:ext uri="{9D8B030D-6E8A-4147-A177-3AD203B41FA5}">
                      <a16:colId xmlns:a16="http://schemas.microsoft.com/office/drawing/2014/main" val="20000"/>
                    </a:ext>
                  </a:extLst>
                </a:gridCol>
                <a:gridCol w="5083175">
                  <a:extLst>
                    <a:ext uri="{9D8B030D-6E8A-4147-A177-3AD203B41FA5}">
                      <a16:colId xmlns:a16="http://schemas.microsoft.com/office/drawing/2014/main" val="20001"/>
                    </a:ext>
                  </a:extLst>
                </a:gridCol>
                <a:gridCol w="574125">
                  <a:extLst>
                    <a:ext uri="{9D8B030D-6E8A-4147-A177-3AD203B41FA5}">
                      <a16:colId xmlns:a16="http://schemas.microsoft.com/office/drawing/2014/main" val="20002"/>
                    </a:ext>
                  </a:extLst>
                </a:gridCol>
                <a:gridCol w="574125">
                  <a:extLst>
                    <a:ext uri="{9D8B030D-6E8A-4147-A177-3AD203B41FA5}">
                      <a16:colId xmlns:a16="http://schemas.microsoft.com/office/drawing/2014/main" val="20003"/>
                    </a:ext>
                  </a:extLst>
                </a:gridCol>
                <a:gridCol w="574125">
                  <a:extLst>
                    <a:ext uri="{9D8B030D-6E8A-4147-A177-3AD203B41FA5}">
                      <a16:colId xmlns:a16="http://schemas.microsoft.com/office/drawing/2014/main" val="20004"/>
                    </a:ext>
                  </a:extLst>
                </a:gridCol>
                <a:gridCol w="574125">
                  <a:extLst>
                    <a:ext uri="{9D8B030D-6E8A-4147-A177-3AD203B41FA5}">
                      <a16:colId xmlns:a16="http://schemas.microsoft.com/office/drawing/2014/main" val="20005"/>
                    </a:ext>
                  </a:extLst>
                </a:gridCol>
                <a:gridCol w="574125">
                  <a:extLst>
                    <a:ext uri="{9D8B030D-6E8A-4147-A177-3AD203B41FA5}">
                      <a16:colId xmlns:a16="http://schemas.microsoft.com/office/drawing/2014/main" val="20006"/>
                    </a:ext>
                  </a:extLst>
                </a:gridCol>
                <a:gridCol w="574125">
                  <a:extLst>
                    <a:ext uri="{9D8B030D-6E8A-4147-A177-3AD203B41FA5}">
                      <a16:colId xmlns:a16="http://schemas.microsoft.com/office/drawing/2014/main" val="20007"/>
                    </a:ext>
                  </a:extLst>
                </a:gridCol>
              </a:tblGrid>
              <a:tr h="222475">
                <a:tc>
                  <a:txBody>
                    <a:bodyPr/>
                    <a:lstStyle/>
                    <a:p>
                      <a:pPr marL="0" marR="0" lvl="0" indent="0" algn="l" rtl="0">
                        <a:spcBef>
                          <a:spcPts val="0"/>
                        </a:spcBef>
                        <a:spcAft>
                          <a:spcPts val="0"/>
                        </a:spcAft>
                        <a:buClr>
                          <a:schemeClr val="dk1"/>
                        </a:buClr>
                        <a:buSzPts val="800"/>
                        <a:buFont typeface="Arial"/>
                        <a:buNone/>
                      </a:pPr>
                      <a:endParaRPr sz="80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800"/>
                        <a:buFont typeface="Arial"/>
                        <a:buNone/>
                      </a:pPr>
                      <a:endParaRPr sz="800" dirty="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800"/>
                        <a:buFont typeface="Arial"/>
                        <a:buNone/>
                      </a:pPr>
                      <a:r>
                        <a:rPr lang="en-US" sz="800">
                          <a:solidFill>
                            <a:schemeClr val="lt1"/>
                          </a:solidFill>
                        </a:rPr>
                        <a:t>Week 1</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tc>
                  <a:txBody>
                    <a:bodyPr/>
                    <a:lstStyle/>
                    <a:p>
                      <a:pPr marL="0" marR="0" lvl="0" indent="0" algn="ctr" rtl="0">
                        <a:spcBef>
                          <a:spcPts val="0"/>
                        </a:spcBef>
                        <a:spcAft>
                          <a:spcPts val="0"/>
                        </a:spcAft>
                        <a:buClr>
                          <a:schemeClr val="lt1"/>
                        </a:buClr>
                        <a:buSzPts val="800"/>
                        <a:buFont typeface="Arial"/>
                        <a:buNone/>
                      </a:pPr>
                      <a:r>
                        <a:rPr lang="en-US" sz="800">
                          <a:solidFill>
                            <a:schemeClr val="lt1"/>
                          </a:solidFill>
                        </a:rPr>
                        <a:t>Week 2</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tc>
                  <a:txBody>
                    <a:bodyPr/>
                    <a:lstStyle/>
                    <a:p>
                      <a:pPr marL="0" marR="0" lvl="0" indent="0" algn="ctr" rtl="0">
                        <a:spcBef>
                          <a:spcPts val="0"/>
                        </a:spcBef>
                        <a:spcAft>
                          <a:spcPts val="0"/>
                        </a:spcAft>
                        <a:buClr>
                          <a:schemeClr val="lt1"/>
                        </a:buClr>
                        <a:buSzPts val="800"/>
                        <a:buFont typeface="Arial"/>
                        <a:buNone/>
                      </a:pPr>
                      <a:r>
                        <a:rPr lang="en-US" sz="800">
                          <a:solidFill>
                            <a:schemeClr val="lt1"/>
                          </a:solidFill>
                        </a:rPr>
                        <a:t>Week 3</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tc>
                  <a:txBody>
                    <a:bodyPr/>
                    <a:lstStyle/>
                    <a:p>
                      <a:pPr marL="0" marR="0" lvl="0" indent="0" algn="ctr" rtl="0">
                        <a:spcBef>
                          <a:spcPts val="0"/>
                        </a:spcBef>
                        <a:spcAft>
                          <a:spcPts val="0"/>
                        </a:spcAft>
                        <a:buClr>
                          <a:schemeClr val="lt1"/>
                        </a:buClr>
                        <a:buSzPts val="800"/>
                        <a:buFont typeface="Arial"/>
                        <a:buNone/>
                      </a:pPr>
                      <a:r>
                        <a:rPr lang="en-US" sz="800">
                          <a:solidFill>
                            <a:schemeClr val="lt1"/>
                          </a:solidFill>
                        </a:rPr>
                        <a:t>Week 4</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tc>
                  <a:txBody>
                    <a:bodyPr/>
                    <a:lstStyle/>
                    <a:p>
                      <a:pPr marL="0" marR="0" lvl="0" indent="0" algn="ctr" rtl="0">
                        <a:spcBef>
                          <a:spcPts val="0"/>
                        </a:spcBef>
                        <a:spcAft>
                          <a:spcPts val="0"/>
                        </a:spcAft>
                        <a:buClr>
                          <a:schemeClr val="lt1"/>
                        </a:buClr>
                        <a:buSzPts val="800"/>
                        <a:buFont typeface="Arial"/>
                        <a:buNone/>
                      </a:pPr>
                      <a:r>
                        <a:rPr lang="en-US" sz="800">
                          <a:solidFill>
                            <a:schemeClr val="lt1"/>
                          </a:solidFill>
                        </a:rPr>
                        <a:t>Week 5</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tc>
                  <a:txBody>
                    <a:bodyPr/>
                    <a:lstStyle/>
                    <a:p>
                      <a:pPr marL="0" marR="0" lvl="0" indent="0" algn="ctr" rtl="0">
                        <a:spcBef>
                          <a:spcPts val="0"/>
                        </a:spcBef>
                        <a:spcAft>
                          <a:spcPts val="0"/>
                        </a:spcAft>
                        <a:buClr>
                          <a:schemeClr val="lt1"/>
                        </a:buClr>
                        <a:buSzPts val="800"/>
                        <a:buFont typeface="Arial"/>
                        <a:buNone/>
                      </a:pPr>
                      <a:r>
                        <a:rPr lang="en-US" sz="800">
                          <a:solidFill>
                            <a:schemeClr val="lt1"/>
                          </a:solidFill>
                        </a:rPr>
                        <a:t>Week 6</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extLst>
                  <a:ext uri="{0D108BD9-81ED-4DB2-BD59-A6C34878D82A}">
                    <a16:rowId xmlns:a16="http://schemas.microsoft.com/office/drawing/2014/main" val="10000"/>
                  </a:ext>
                </a:extLst>
              </a:tr>
              <a:tr h="121825">
                <a:tc>
                  <a:txBody>
                    <a:bodyPr/>
                    <a:lstStyle/>
                    <a:p>
                      <a:pPr marL="0" marR="0" lvl="0" indent="0" algn="ctr" rtl="0">
                        <a:spcBef>
                          <a:spcPts val="0"/>
                        </a:spcBef>
                        <a:spcAft>
                          <a:spcPts val="0"/>
                        </a:spcAft>
                        <a:buClr>
                          <a:schemeClr val="dk1"/>
                        </a:buClr>
                        <a:buSzPts val="100"/>
                        <a:buFont typeface="Arial"/>
                        <a:buNone/>
                      </a:pPr>
                      <a:endParaRPr sz="10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00"/>
                        <a:buFont typeface="Arial"/>
                        <a:buNone/>
                      </a:pPr>
                      <a:endParaRPr sz="100">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3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accent1"/>
                        </a:buClr>
                        <a:buSzPts val="900"/>
                        <a:buFont typeface="Arial"/>
                        <a:buNone/>
                      </a:pPr>
                      <a:r>
                        <a:rPr lang="en-US" sz="900" b="1">
                          <a:solidFill>
                            <a:schemeClr val="accent1"/>
                          </a:solidFill>
                        </a:rPr>
                        <a:t>Assemble project team and determine strategic objectives that the buyer segmentation initiative aligns with; are you entering new markets, new products, new verticals?</a:t>
                      </a:r>
                      <a:endParaRPr sz="180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238350">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2</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accent1"/>
                        </a:buClr>
                        <a:buSzPts val="900"/>
                        <a:buFont typeface="Arial"/>
                        <a:buNone/>
                      </a:pPr>
                      <a:r>
                        <a:rPr lang="en-US" sz="900" b="1">
                          <a:solidFill>
                            <a:schemeClr val="accent1"/>
                          </a:solidFill>
                        </a:rPr>
                        <a:t>Identify personas and develop interview question bank</a:t>
                      </a:r>
                      <a:endParaRPr sz="180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238350">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3</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accent1"/>
                        </a:buClr>
                        <a:buSzPts val="900"/>
                        <a:buFont typeface="Arial"/>
                        <a:buNone/>
                      </a:pPr>
                      <a:r>
                        <a:rPr lang="en-US" sz="900" b="1" dirty="0">
                          <a:solidFill>
                            <a:schemeClr val="accent1"/>
                          </a:solidFill>
                        </a:rPr>
                        <a:t>Identify customer &amp; 3</a:t>
                      </a:r>
                      <a:r>
                        <a:rPr lang="en-US" sz="900" b="1" baseline="30000" dirty="0">
                          <a:solidFill>
                            <a:schemeClr val="accent1"/>
                          </a:solidFill>
                        </a:rPr>
                        <a:t>rd</a:t>
                      </a:r>
                      <a:r>
                        <a:rPr lang="en-US" sz="900" b="1" dirty="0">
                          <a:solidFill>
                            <a:schemeClr val="accent1"/>
                          </a:solidFill>
                        </a:rPr>
                        <a:t> party interviews across Buying Team</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dk1"/>
                        </a:buClr>
                        <a:buSzPts val="900"/>
                        <a:buFont typeface="Arial"/>
                        <a:buNone/>
                      </a:pPr>
                      <a:endParaRPr sz="900" dirty="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238350">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4</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accent1"/>
                        </a:buClr>
                        <a:buSzPts val="900"/>
                        <a:buFont typeface="Arial"/>
                        <a:buNone/>
                      </a:pPr>
                      <a:r>
                        <a:rPr lang="en-US" sz="900" b="1" dirty="0">
                          <a:solidFill>
                            <a:schemeClr val="accent1"/>
                          </a:solidFill>
                        </a:rPr>
                        <a:t>Confirm buyers’ journey stages and persona sections to build</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D9A800"/>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238350">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5</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a:solidFill>
                            <a:schemeClr val="accent2"/>
                          </a:solidFill>
                        </a:rPr>
                        <a:t>Conduct customer &amp; 3</a:t>
                      </a:r>
                      <a:r>
                        <a:rPr lang="en-US" sz="900" b="1" baseline="30000">
                          <a:solidFill>
                            <a:schemeClr val="accent2"/>
                          </a:solidFill>
                        </a:rPr>
                        <a:t>rd</a:t>
                      </a:r>
                      <a:r>
                        <a:rPr lang="en-US" sz="900" b="1">
                          <a:solidFill>
                            <a:schemeClr val="accent2"/>
                          </a:solidFill>
                        </a:rPr>
                        <a:t> party interviews</a:t>
                      </a:r>
                      <a:endParaRPr sz="180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6</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dirty="0">
                          <a:solidFill>
                            <a:schemeClr val="accent2"/>
                          </a:solidFill>
                        </a:rPr>
                        <a:t>Interview field members (sales and field marketing reps) &amp; leadership across all geos/industries</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238350">
                <a:tc>
                  <a:txBody>
                    <a:bodyPr/>
                    <a:lstStyle/>
                    <a:p>
                      <a:pPr marL="0" marR="0" lvl="0" indent="0" algn="ctr" rtl="0">
                        <a:spcBef>
                          <a:spcPts val="0"/>
                        </a:spcBef>
                        <a:spcAft>
                          <a:spcPts val="0"/>
                        </a:spcAft>
                        <a:buClr>
                          <a:schemeClr val="lt1"/>
                        </a:buClr>
                        <a:buSzPts val="900"/>
                        <a:buFont typeface="Arial"/>
                        <a:buNone/>
                      </a:pPr>
                      <a:r>
                        <a:rPr lang="en-US" sz="900" b="1" dirty="0">
                          <a:solidFill>
                            <a:schemeClr val="lt1"/>
                          </a:solidFill>
                        </a:rPr>
                        <a:t>7</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dirty="0">
                          <a:solidFill>
                            <a:schemeClr val="accent2"/>
                          </a:solidFill>
                        </a:rPr>
                        <a:t>Document and analyze common themes</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238350">
                <a:tc>
                  <a:txBody>
                    <a:bodyPr/>
                    <a:lstStyle/>
                    <a:p>
                      <a:pPr marL="0" marR="0" lvl="0" indent="0" algn="ctr" rtl="0">
                        <a:spcBef>
                          <a:spcPts val="0"/>
                        </a:spcBef>
                        <a:spcAft>
                          <a:spcPts val="0"/>
                        </a:spcAft>
                        <a:buClr>
                          <a:schemeClr val="lt1"/>
                        </a:buClr>
                        <a:buSzPts val="900"/>
                        <a:buFont typeface="Arial"/>
                        <a:buNone/>
                      </a:pPr>
                      <a:r>
                        <a:rPr lang="en-US" sz="900" b="1" dirty="0">
                          <a:solidFill>
                            <a:schemeClr val="lt1"/>
                          </a:solidFill>
                        </a:rPr>
                        <a:t>8</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dirty="0">
                          <a:solidFill>
                            <a:schemeClr val="accent2"/>
                          </a:solidFill>
                        </a:rPr>
                        <a:t>Validate findings during cross-functional working groups</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238350">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9</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dirty="0">
                          <a:solidFill>
                            <a:schemeClr val="accent2"/>
                          </a:solidFill>
                        </a:rPr>
                        <a:t>Develop initial generic buyers’ journey</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10</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dirty="0">
                          <a:solidFill>
                            <a:schemeClr val="accent2"/>
                          </a:solidFill>
                        </a:rPr>
                        <a:t>Create and design persona format</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11</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accent2"/>
                        </a:buClr>
                        <a:buSzPts val="900"/>
                        <a:buFont typeface="Arial"/>
                        <a:buNone/>
                      </a:pPr>
                      <a:r>
                        <a:rPr lang="en-US" sz="900" b="1" dirty="0">
                          <a:solidFill>
                            <a:schemeClr val="accent2"/>
                          </a:solidFill>
                        </a:rPr>
                        <a:t>Develop persona journey and BT dynamics; document v1 and review with working groups</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55A78"/>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12</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r>
                        <a:rPr lang="en-US" sz="900" b="1" dirty="0">
                          <a:solidFill>
                            <a:schemeClr val="dk1"/>
                          </a:solidFill>
                        </a:rPr>
                        <a:t>Roll out management communication plan, develop training and coaching plans</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3"/>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13</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r>
                        <a:rPr lang="en-US" sz="900" b="1" dirty="0">
                          <a:solidFill>
                            <a:schemeClr val="dk1"/>
                          </a:solidFill>
                        </a:rPr>
                        <a:t>Launch buyer segmentation training and coaching</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extLst>
                  <a:ext uri="{0D108BD9-81ED-4DB2-BD59-A6C34878D82A}">
                    <a16:rowId xmlns:a16="http://schemas.microsoft.com/office/drawing/2014/main" val="10014"/>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14</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r>
                        <a:rPr lang="en-US" sz="900" b="1" dirty="0">
                          <a:solidFill>
                            <a:schemeClr val="dk1"/>
                          </a:solidFill>
                        </a:rPr>
                        <a:t>Use journeys and personas to develop content (Marketing) and design sales tactics (Sales)</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2D3B44"/>
                    </a:solidFill>
                  </a:tcPr>
                </a:tc>
                <a:extLst>
                  <a:ext uri="{0D108BD9-81ED-4DB2-BD59-A6C34878D82A}">
                    <a16:rowId xmlns:a16="http://schemas.microsoft.com/office/drawing/2014/main" val="10015"/>
                  </a:ext>
                </a:extLst>
              </a:tr>
              <a:tr h="354875">
                <a:tc>
                  <a:txBody>
                    <a:bodyPr/>
                    <a:lstStyle/>
                    <a:p>
                      <a:pPr marL="0" marR="0" lvl="0" indent="0" algn="ctr" rtl="0">
                        <a:spcBef>
                          <a:spcPts val="0"/>
                        </a:spcBef>
                        <a:spcAft>
                          <a:spcPts val="0"/>
                        </a:spcAft>
                        <a:buClr>
                          <a:schemeClr val="lt1"/>
                        </a:buClr>
                        <a:buSzPts val="900"/>
                        <a:buFont typeface="Arial"/>
                        <a:buNone/>
                      </a:pPr>
                      <a:r>
                        <a:rPr lang="en-US" sz="900" b="1">
                          <a:solidFill>
                            <a:schemeClr val="lt1"/>
                          </a:solidFill>
                        </a:rPr>
                        <a:t>15</a:t>
                      </a:r>
                      <a:endParaRPr sz="18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tc>
                  <a:txBody>
                    <a:bodyPr/>
                    <a:lstStyle/>
                    <a:p>
                      <a:pPr marL="0" marR="0" lvl="0" indent="0" algn="l" rtl="0">
                        <a:spcBef>
                          <a:spcPts val="0"/>
                        </a:spcBef>
                        <a:spcAft>
                          <a:spcPts val="0"/>
                        </a:spcAft>
                        <a:buClr>
                          <a:schemeClr val="dk1"/>
                        </a:buClr>
                        <a:buSzPts val="900"/>
                        <a:buFont typeface="Arial"/>
                        <a:buNone/>
                      </a:pPr>
                      <a:r>
                        <a:rPr lang="en-US" sz="900" b="1" dirty="0">
                          <a:solidFill>
                            <a:schemeClr val="dk1"/>
                          </a:solidFill>
                        </a:rPr>
                        <a:t>Develop ongoing episodic data gathering-- directly from customers, sales, partners, customer success.  Update journeys, personas and Buying Team patterns periodically according to dynamism of your market.   </a:t>
                      </a:r>
                      <a:endParaRPr sz="1800" dirty="0"/>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900"/>
                        <a:buFont typeface="Arial"/>
                        <a:buNone/>
                      </a:pPr>
                      <a:endParaRPr sz="900" dirty="0">
                        <a:solidFill>
                          <a:schemeClr val="dk1"/>
                        </a:solidFill>
                      </a:endParaRPr>
                    </a:p>
                  </a:txBody>
                  <a:tcPr marL="91450" marR="91450" marT="45725" marB="45725" anchor="ctr">
                    <a:lnL w="9525" cap="flat" cmpd="sng">
                      <a:solidFill>
                        <a:srgbClr val="BFBFB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D3B44"/>
                    </a:solidFill>
                  </a:tcPr>
                </a:tc>
                <a:extLst>
                  <a:ext uri="{0D108BD9-81ED-4DB2-BD59-A6C34878D82A}">
                    <a16:rowId xmlns:a16="http://schemas.microsoft.com/office/drawing/2014/main" val="10016"/>
                  </a:ext>
                </a:extLst>
              </a:tr>
            </a:tbl>
          </a:graphicData>
        </a:graphic>
      </p:graphicFrame>
      <p:sp>
        <p:nvSpPr>
          <p:cNvPr id="18" name="TextBox 17">
            <a:extLst>
              <a:ext uri="{FF2B5EF4-FFF2-40B4-BE49-F238E27FC236}">
                <a16:creationId xmlns:a16="http://schemas.microsoft.com/office/drawing/2014/main" id="{8E726A23-505B-AD2F-40CD-7B7F5E5910D7}"/>
              </a:ext>
            </a:extLst>
          </p:cNvPr>
          <p:cNvSpPr txBox="1"/>
          <p:nvPr/>
        </p:nvSpPr>
        <p:spPr>
          <a:xfrm>
            <a:off x="2702104" y="6088629"/>
            <a:ext cx="9271321" cy="276999"/>
          </a:xfrm>
          <a:prstGeom prst="rect">
            <a:avLst/>
          </a:prstGeom>
          <a:noFill/>
        </p:spPr>
        <p:txBody>
          <a:bodyPr wrap="none" rtlCol="0">
            <a:spAutoFit/>
          </a:bodyPr>
          <a:lstStyle/>
          <a:p>
            <a:pPr algn="l"/>
            <a:r>
              <a:rPr lang="en-US" sz="1200" i="0" u="none" strike="noStrike" cap="none" dirty="0">
                <a:solidFill>
                  <a:schemeClr val="dk1"/>
                </a:solidFill>
                <a:latin typeface="Avenir Next LT Pro" panose="020B0504020202020204" pitchFamily="34" charset="77"/>
                <a:ea typeface="Arial"/>
                <a:cs typeface="Arial"/>
                <a:sym typeface="Arial"/>
              </a:rPr>
              <a:t>*</a:t>
            </a:r>
            <a:r>
              <a:rPr lang="en-US" sz="1200" i="1" dirty="0">
                <a:solidFill>
                  <a:schemeClr val="dk1"/>
                </a:solidFill>
                <a:latin typeface="Avenir Next LT Pro" panose="020B0504020202020204" pitchFamily="34" charset="77"/>
              </a:rPr>
              <a:t>Adjust t</a:t>
            </a:r>
            <a:r>
              <a:rPr lang="en-US" sz="1200" i="1" u="none" strike="noStrike" cap="none" dirty="0">
                <a:solidFill>
                  <a:schemeClr val="dk1"/>
                </a:solidFill>
                <a:latin typeface="Avenir Next LT Pro" panose="020B0504020202020204" pitchFamily="34" charset="77"/>
                <a:ea typeface="Arial"/>
                <a:cs typeface="Arial"/>
                <a:sym typeface="Arial"/>
              </a:rPr>
              <a:t>imeline in view of your company’s maturity, breadth, portfolio complexity, customer base and available personnel resources</a:t>
            </a:r>
            <a:endParaRPr lang="en-US" sz="1200" dirty="0">
              <a:latin typeface="Avenir Next LT Pro" panose="020B0504020202020204" pitchFamily="34" charset="77"/>
            </a:endParaRPr>
          </a:p>
        </p:txBody>
      </p:sp>
      <p:sp>
        <p:nvSpPr>
          <p:cNvPr id="19" name="Google Shape;1518;p33">
            <a:extLst>
              <a:ext uri="{FF2B5EF4-FFF2-40B4-BE49-F238E27FC236}">
                <a16:creationId xmlns:a16="http://schemas.microsoft.com/office/drawing/2014/main" id="{F85BE175-5E66-8608-6F96-EA909706A46F}"/>
              </a:ext>
            </a:extLst>
          </p:cNvPr>
          <p:cNvSpPr/>
          <p:nvPr/>
        </p:nvSpPr>
        <p:spPr>
          <a:xfrm>
            <a:off x="874522" y="1754338"/>
            <a:ext cx="1824494"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PRE-KICKOFF</a:t>
            </a:r>
            <a:endParaRPr sz="1800" b="0" i="0" u="none" strike="noStrike" cap="none" dirty="0">
              <a:solidFill>
                <a:srgbClr val="000000"/>
              </a:solidFill>
              <a:latin typeface="Arial"/>
              <a:ea typeface="Arial"/>
              <a:cs typeface="Arial"/>
              <a:sym typeface="Arial"/>
            </a:endParaRPr>
          </a:p>
        </p:txBody>
      </p:sp>
      <p:sp>
        <p:nvSpPr>
          <p:cNvPr id="20" name="Google Shape;1520;p33">
            <a:extLst>
              <a:ext uri="{FF2B5EF4-FFF2-40B4-BE49-F238E27FC236}">
                <a16:creationId xmlns:a16="http://schemas.microsoft.com/office/drawing/2014/main" id="{498F7394-974C-0F29-E2D6-A4DD161B7CAB}"/>
              </a:ext>
            </a:extLst>
          </p:cNvPr>
          <p:cNvSpPr/>
          <p:nvPr/>
        </p:nvSpPr>
        <p:spPr>
          <a:xfrm>
            <a:off x="874522" y="3271480"/>
            <a:ext cx="2273491" cy="21544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EXECUTION</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1611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99252"/>
            <a:ext cx="10962290" cy="767853"/>
          </a:xfrm>
        </p:spPr>
        <p:txBody>
          <a:bodyPr/>
          <a:lstStyle/>
          <a:p>
            <a:r>
              <a:rPr lang="en-US" sz="2400" b="1" i="0" u="none" strike="noStrike" cap="none" dirty="0">
                <a:solidFill>
                  <a:schemeClr val="dk1"/>
                </a:solidFill>
                <a:latin typeface="Avenir Next LT Pro" panose="020B0504020202020204" pitchFamily="34" charset="77"/>
                <a:ea typeface="Arial"/>
                <a:cs typeface="Arial"/>
                <a:sym typeface="Arial"/>
              </a:rPr>
              <a:t>Pitfalls &amp; Best Practices to Consider When Conducting a Buyer Segmentation Exercise</a:t>
            </a:r>
            <a:endParaRPr lang="en-US" dirty="0">
              <a:latin typeface="Avenir Next LT Pro" panose="020B0504020202020204" pitchFamily="34" charset="77"/>
            </a:endParaRPr>
          </a:p>
        </p:txBody>
      </p:sp>
      <p:graphicFrame>
        <p:nvGraphicFramePr>
          <p:cNvPr id="2" name="Google Shape;1551;p34">
            <a:extLst>
              <a:ext uri="{FF2B5EF4-FFF2-40B4-BE49-F238E27FC236}">
                <a16:creationId xmlns:a16="http://schemas.microsoft.com/office/drawing/2014/main" id="{0D6A0C9A-B1BC-8F73-AC67-C19CA6024C9D}"/>
              </a:ext>
            </a:extLst>
          </p:cNvPr>
          <p:cNvGraphicFramePr/>
          <p:nvPr>
            <p:extLst>
              <p:ext uri="{D42A27DB-BD31-4B8C-83A1-F6EECF244321}">
                <p14:modId xmlns:p14="http://schemas.microsoft.com/office/powerpoint/2010/main" val="3866280396"/>
              </p:ext>
            </p:extLst>
          </p:nvPr>
        </p:nvGraphicFramePr>
        <p:xfrm>
          <a:off x="609599" y="1261241"/>
          <a:ext cx="10962291" cy="4761186"/>
        </p:xfrm>
        <a:graphic>
          <a:graphicData uri="http://schemas.openxmlformats.org/drawingml/2006/table">
            <a:tbl>
              <a:tblPr>
                <a:noFill/>
              </a:tblPr>
              <a:tblGrid>
                <a:gridCol w="1448012">
                  <a:extLst>
                    <a:ext uri="{9D8B030D-6E8A-4147-A177-3AD203B41FA5}">
                      <a16:colId xmlns:a16="http://schemas.microsoft.com/office/drawing/2014/main" val="20000"/>
                    </a:ext>
                  </a:extLst>
                </a:gridCol>
                <a:gridCol w="4654535">
                  <a:extLst>
                    <a:ext uri="{9D8B030D-6E8A-4147-A177-3AD203B41FA5}">
                      <a16:colId xmlns:a16="http://schemas.microsoft.com/office/drawing/2014/main" val="20001"/>
                    </a:ext>
                  </a:extLst>
                </a:gridCol>
                <a:gridCol w="4859744">
                  <a:extLst>
                    <a:ext uri="{9D8B030D-6E8A-4147-A177-3AD203B41FA5}">
                      <a16:colId xmlns:a16="http://schemas.microsoft.com/office/drawing/2014/main" val="20002"/>
                    </a:ext>
                  </a:extLst>
                </a:gridCol>
              </a:tblGrid>
              <a:tr h="316391">
                <a:tc>
                  <a:txBody>
                    <a:bodyPr/>
                    <a:lstStyle/>
                    <a:p>
                      <a:pPr marL="0" marR="0" lvl="0" indent="0" algn="l" rtl="0">
                        <a:spcBef>
                          <a:spcPts val="0"/>
                        </a:spcBef>
                        <a:spcAft>
                          <a:spcPts val="0"/>
                        </a:spcAft>
                        <a:buClr>
                          <a:schemeClr val="dk1"/>
                        </a:buClr>
                        <a:buSzPts val="1200"/>
                        <a:buFont typeface="Arial"/>
                        <a:buNone/>
                      </a:pPr>
                      <a:r>
                        <a:rPr lang="en-US" sz="1200" b="1" dirty="0">
                          <a:solidFill>
                            <a:schemeClr val="bg1"/>
                          </a:solidFill>
                          <a:latin typeface="Avenir Next LT Pro" panose="020B0504020202020204" pitchFamily="34" charset="77"/>
                        </a:rPr>
                        <a:t>STAGE</a:t>
                      </a:r>
                      <a:r>
                        <a:rPr lang="en-US" sz="1200" b="0" dirty="0">
                          <a:latin typeface="Avenir Next LT Pro" panose="020B0504020202020204" pitchFamily="34" charset="77"/>
                        </a:rPr>
                        <a:t>/</a:t>
                      </a:r>
                      <a:r>
                        <a:rPr lang="en-US" sz="1200" b="1" dirty="0">
                          <a:solidFill>
                            <a:schemeClr val="bg1"/>
                          </a:solidFill>
                          <a:latin typeface="Avenir Next LT Pro" panose="020B0504020202020204" pitchFamily="34" charset="77"/>
                        </a:rPr>
                        <a:t>PHASE</a:t>
                      </a:r>
                      <a:endParaRPr sz="1200" b="1" dirty="0">
                        <a:solidFill>
                          <a:schemeClr val="bg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200" b="1" dirty="0">
                          <a:solidFill>
                            <a:schemeClr val="bg1"/>
                          </a:solidFill>
                          <a:latin typeface="Avenir Next LT Pro" panose="020B0504020202020204" pitchFamily="34" charset="77"/>
                        </a:rPr>
                        <a:t>PITFALLS</a:t>
                      </a:r>
                      <a:endParaRPr sz="1200" b="1" dirty="0">
                        <a:solidFill>
                          <a:schemeClr val="bg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200" b="1" dirty="0">
                          <a:solidFill>
                            <a:schemeClr val="bg1"/>
                          </a:solidFill>
                          <a:latin typeface="Avenir Next LT Pro" panose="020B0504020202020204" pitchFamily="34" charset="77"/>
                        </a:rPr>
                        <a:t>BEST</a:t>
                      </a:r>
                      <a:r>
                        <a:rPr lang="en-US" sz="1200" b="1" dirty="0">
                          <a:latin typeface="Avenir Next LT Pro" panose="020B0504020202020204" pitchFamily="34" charset="77"/>
                        </a:rPr>
                        <a:t>  </a:t>
                      </a:r>
                      <a:r>
                        <a:rPr lang="en-US" sz="1200" b="1" dirty="0">
                          <a:solidFill>
                            <a:schemeClr val="bg1"/>
                          </a:solidFill>
                          <a:latin typeface="Avenir Next LT Pro" panose="020B0504020202020204" pitchFamily="34" charset="77"/>
                        </a:rPr>
                        <a:t>PRACTICES</a:t>
                      </a:r>
                      <a:endParaRPr sz="1200" b="1" dirty="0">
                        <a:solidFill>
                          <a:schemeClr val="bg1"/>
                        </a:solidFill>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891320">
                <a:tc>
                  <a:txBody>
                    <a:bodyPr/>
                    <a:lstStyle/>
                    <a:p>
                      <a:pPr marL="0" marR="0" lvl="0" indent="0" algn="l" rtl="0">
                        <a:spcBef>
                          <a:spcPts val="0"/>
                        </a:spcBef>
                        <a:spcAft>
                          <a:spcPts val="0"/>
                        </a:spcAft>
                        <a:buNone/>
                      </a:pPr>
                      <a:r>
                        <a:rPr lang="en-US" sz="1200" b="1" dirty="0">
                          <a:latin typeface="Avenir Next LT Pro" panose="020B0504020202020204" pitchFamily="34" charset="77"/>
                        </a:rPr>
                        <a:t>PRE-KICKOFF</a:t>
                      </a:r>
                      <a:endParaRPr lang="en-US" sz="1200" b="1"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4"/>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Insufficient executive buy-in</a:t>
                      </a: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Waiting too long to schedule persona interviews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Failure to set expectations of executives’ role in roll-out and driving early usage of new tools</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CC"/>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Set expectation of 5-6 persona interviews per persona</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Sales team recruited to infuse ‘by sales for sales’ feel</a:t>
                      </a: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Executive sponsor involved in pilot and training of buyer segmentation</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CC"/>
                    </a:solidFill>
                  </a:tcPr>
                </a:tc>
                <a:extLst>
                  <a:ext uri="{0D108BD9-81ED-4DB2-BD59-A6C34878D82A}">
                    <a16:rowId xmlns:a16="http://schemas.microsoft.com/office/drawing/2014/main" val="10001"/>
                  </a:ext>
                </a:extLst>
              </a:tr>
              <a:tr h="1026432">
                <a:tc>
                  <a:txBody>
                    <a:bodyPr/>
                    <a:lstStyle/>
                    <a:p>
                      <a:pPr marL="0" marR="0" lvl="0" indent="0" algn="l" rtl="0">
                        <a:spcBef>
                          <a:spcPts val="0"/>
                        </a:spcBef>
                        <a:spcAft>
                          <a:spcPts val="0"/>
                        </a:spcAft>
                        <a:buNone/>
                      </a:pPr>
                      <a:r>
                        <a:rPr lang="en-US" sz="1200" b="1" dirty="0">
                          <a:latin typeface="Avenir Next LT Pro" panose="020B0504020202020204" pitchFamily="34" charset="77"/>
                        </a:rPr>
                        <a:t>PROTOTYPE</a:t>
                      </a:r>
                      <a:endParaRPr lang="en-US" sz="1200" b="1"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4"/>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Key personas are not validated by executives and sales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Not enough personas to capture full buying team</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Persona interviews that provide little or no insight</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Small sample sizes treated as conclusive</a:t>
                      </a:r>
                      <a:endParaRPr dirty="0">
                        <a:latin typeface="Avenir Next LT Pro" panose="020B0504020202020204" pitchFamily="34" charset="77"/>
                      </a:endParaRPr>
                    </a:p>
                    <a:p>
                      <a:pPr marL="171450" marR="0" lvl="0" indent="-104775" algn="l" rtl="0">
                        <a:spcBef>
                          <a:spcPts val="0"/>
                        </a:spcBef>
                        <a:spcAft>
                          <a:spcPts val="0"/>
                        </a:spcAft>
                        <a:buClr>
                          <a:schemeClr val="dk1"/>
                        </a:buClr>
                        <a:buSzPts val="1050"/>
                        <a:buFont typeface="Arial"/>
                        <a:buNone/>
                      </a:pP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9E7"/>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Begin with pivotal personas.  Too many personas can overwhelm a sales and marketing org</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Deepen questions as multiple interviews validate initial questions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Require 3 repeats of theme before including in personas</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9E7"/>
                    </a:solidFill>
                  </a:tcPr>
                </a:tc>
                <a:extLst>
                  <a:ext uri="{0D108BD9-81ED-4DB2-BD59-A6C34878D82A}">
                    <a16:rowId xmlns:a16="http://schemas.microsoft.com/office/drawing/2014/main" val="10002"/>
                  </a:ext>
                </a:extLst>
              </a:tr>
              <a:tr h="842348">
                <a:tc>
                  <a:txBody>
                    <a:bodyPr/>
                    <a:lstStyle/>
                    <a:p>
                      <a:pPr marL="0" marR="0" lvl="0" indent="0" algn="l" rtl="0">
                        <a:spcBef>
                          <a:spcPts val="0"/>
                        </a:spcBef>
                        <a:spcAft>
                          <a:spcPts val="0"/>
                        </a:spcAft>
                        <a:buNone/>
                      </a:pPr>
                      <a:r>
                        <a:rPr lang="en-US" sz="1200" b="1" dirty="0">
                          <a:latin typeface="Avenir Next LT Pro" panose="020B0504020202020204" pitchFamily="34" charset="77"/>
                        </a:rPr>
                        <a:t>WORKING PROTOTYPE</a:t>
                      </a:r>
                      <a:endParaRPr lang="en-US" sz="1200" b="1"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4"/>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Lacking prescription on how to implement the deliverables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Coaching is a check the box activity</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Getting the wrong people on the pilot team</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CC"/>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Be explicit in the individuals you request to be on the pilot team</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Core team owns coaching early in the pilot, and shadows transitioning to sales managers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Pilot results are tracked and measured</a:t>
                      </a:r>
                      <a:endParaRPr dirty="0">
                        <a:latin typeface="Avenir Next LT Pro" panose="020B0504020202020204" pitchFamily="34" charset="77"/>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CC"/>
                    </a:solidFill>
                  </a:tcPr>
                </a:tc>
                <a:extLst>
                  <a:ext uri="{0D108BD9-81ED-4DB2-BD59-A6C34878D82A}">
                    <a16:rowId xmlns:a16="http://schemas.microsoft.com/office/drawing/2014/main" val="10003"/>
                  </a:ext>
                </a:extLst>
              </a:tr>
              <a:tr h="658263">
                <a:tc>
                  <a:txBody>
                    <a:bodyPr/>
                    <a:lstStyle/>
                    <a:p>
                      <a:pPr marL="0" marR="0" lvl="0" indent="0" algn="l" rtl="0">
                        <a:spcBef>
                          <a:spcPts val="0"/>
                        </a:spcBef>
                        <a:spcAft>
                          <a:spcPts val="0"/>
                        </a:spcAft>
                        <a:buNone/>
                      </a:pPr>
                      <a:r>
                        <a:rPr lang="en-US" sz="1200" b="1" dirty="0">
                          <a:latin typeface="Avenir Next LT Pro" panose="020B0504020202020204" pitchFamily="34" charset="77"/>
                        </a:rPr>
                        <a:t>TRAINING</a:t>
                      </a:r>
                      <a:endParaRPr sz="1200" b="1"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4"/>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Trainers not comfortable delivering the material</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cs typeface="Arial"/>
                          <a:sym typeface="Arial"/>
                        </a:rPr>
                        <a:t>Too much theory, not enough experiential learning</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Lack of prescriptiveness for how sellers use the tools</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9E7"/>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Conduct Train the trainer, with prework and post training follow up</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Promote quick wins and best practices from pilot</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Include exercises that use each tool</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9E9E7"/>
                    </a:solidFill>
                  </a:tcPr>
                </a:tc>
                <a:extLst>
                  <a:ext uri="{0D108BD9-81ED-4DB2-BD59-A6C34878D82A}">
                    <a16:rowId xmlns:a16="http://schemas.microsoft.com/office/drawing/2014/main" val="10004"/>
                  </a:ext>
                </a:extLst>
              </a:tr>
              <a:tr h="1026432">
                <a:tc>
                  <a:txBody>
                    <a:bodyPr/>
                    <a:lstStyle/>
                    <a:p>
                      <a:pPr marL="0" marR="0" lvl="0" indent="0" algn="l" rtl="0">
                        <a:spcBef>
                          <a:spcPts val="0"/>
                        </a:spcBef>
                        <a:spcAft>
                          <a:spcPts val="0"/>
                        </a:spcAft>
                        <a:buNone/>
                      </a:pPr>
                      <a:r>
                        <a:rPr lang="en-US" sz="1200" b="1" dirty="0">
                          <a:latin typeface="Avenir Next LT Pro" panose="020B0504020202020204" pitchFamily="34" charset="77"/>
                        </a:rPr>
                        <a:t>COACHING</a:t>
                      </a:r>
                      <a:endParaRPr lang="en-US" sz="1200" b="1"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4"/>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No accountability around adopting the tools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Coaches cannot effectively coach to the topics</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CC"/>
                    </a:solidFill>
                  </a:tcPr>
                </a:tc>
                <a:tc>
                  <a:txBody>
                    <a:bodyPr/>
                    <a:lstStyle/>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Provide coaching cadence and assistance after training</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Have execs model the usage of tools continuously</a:t>
                      </a: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Shadow Sales Managers and ensure they can coach their teams</a:t>
                      </a:r>
                      <a:endParaRPr dirty="0">
                        <a:latin typeface="Avenir Next LT Pro" panose="020B0504020202020204" pitchFamily="34" charset="77"/>
                      </a:endParaRPr>
                    </a:p>
                    <a:p>
                      <a:pPr marL="171450" marR="0" lvl="0" indent="-171450" algn="l" rtl="0">
                        <a:spcBef>
                          <a:spcPts val="0"/>
                        </a:spcBef>
                        <a:spcAft>
                          <a:spcPts val="0"/>
                        </a:spcAft>
                        <a:buClr>
                          <a:schemeClr val="dk1"/>
                        </a:buClr>
                        <a:buSzPts val="1050"/>
                        <a:buFont typeface="Arial"/>
                        <a:buChar char="•"/>
                      </a:pPr>
                      <a:r>
                        <a:rPr lang="en-US" sz="1050" dirty="0">
                          <a:latin typeface="Avenir Next LT Pro" panose="020B0504020202020204" pitchFamily="34" charset="77"/>
                          <a:ea typeface="Arial"/>
                          <a:cs typeface="Arial"/>
                          <a:sym typeface="Arial"/>
                        </a:rPr>
                        <a:t>Ensure coaching is measurable, both in coaching activities (1 on 1s, ride along) and in results (improved win rate, pipeline build etc.)</a:t>
                      </a:r>
                      <a:endParaRPr sz="1050" dirty="0">
                        <a:latin typeface="Avenir Next LT Pro" panose="020B0504020202020204" pitchFamily="34" charset="77"/>
                        <a:ea typeface="Arial"/>
                        <a:cs typeface="Arial"/>
                        <a:sym typeface="Arial"/>
                      </a:endParaRPr>
                    </a:p>
                  </a:txBody>
                  <a:tcPr marL="92150" marR="92150" marT="46075" marB="460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0D0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53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a:xfrm>
            <a:off x="609600" y="99252"/>
            <a:ext cx="10962290" cy="767853"/>
          </a:xfrm>
        </p:spPr>
        <p:txBody>
          <a:bodyPr/>
          <a:lstStyle/>
          <a:p>
            <a:r>
              <a:rPr lang="en-US" dirty="0">
                <a:solidFill>
                  <a:schemeClr val="dk1"/>
                </a:solidFill>
                <a:latin typeface="Avenir Next LT Pro" panose="020B0504020202020204" pitchFamily="34" charset="77"/>
              </a:rPr>
              <a:t>Typical </a:t>
            </a:r>
            <a:r>
              <a:rPr lang="en-US" sz="2400" b="1" i="0" u="none" strike="noStrike" cap="none" dirty="0">
                <a:solidFill>
                  <a:schemeClr val="dk1"/>
                </a:solidFill>
                <a:latin typeface="Avenir Next LT Pro" panose="020B0504020202020204" pitchFamily="34" charset="77"/>
                <a:ea typeface="Arial"/>
                <a:cs typeface="Arial"/>
                <a:sym typeface="Arial"/>
              </a:rPr>
              <a:t>Resources &amp; Team to Complete Buyer Segmentation Initiative</a:t>
            </a:r>
            <a:endParaRPr lang="en-US" dirty="0">
              <a:latin typeface="Avenir Next LT Pro" panose="020B0504020202020204" pitchFamily="34" charset="77"/>
            </a:endParaRPr>
          </a:p>
        </p:txBody>
      </p:sp>
      <p:graphicFrame>
        <p:nvGraphicFramePr>
          <p:cNvPr id="3" name="Google Shape;1557;p35">
            <a:extLst>
              <a:ext uri="{FF2B5EF4-FFF2-40B4-BE49-F238E27FC236}">
                <a16:creationId xmlns:a16="http://schemas.microsoft.com/office/drawing/2014/main" id="{14D04608-5374-6846-840F-6EA4A537AE29}"/>
              </a:ext>
            </a:extLst>
          </p:cNvPr>
          <p:cNvGraphicFramePr/>
          <p:nvPr>
            <p:extLst>
              <p:ext uri="{D42A27DB-BD31-4B8C-83A1-F6EECF244321}">
                <p14:modId xmlns:p14="http://schemas.microsoft.com/office/powerpoint/2010/main" val="3102431362"/>
              </p:ext>
            </p:extLst>
          </p:nvPr>
        </p:nvGraphicFramePr>
        <p:xfrm>
          <a:off x="620109" y="1498016"/>
          <a:ext cx="10951780" cy="4263926"/>
        </p:xfrm>
        <a:graphic>
          <a:graphicData uri="http://schemas.openxmlformats.org/drawingml/2006/table">
            <a:tbl>
              <a:tblPr>
                <a:noFill/>
              </a:tblPr>
              <a:tblGrid>
                <a:gridCol w="2190356">
                  <a:extLst>
                    <a:ext uri="{9D8B030D-6E8A-4147-A177-3AD203B41FA5}">
                      <a16:colId xmlns:a16="http://schemas.microsoft.com/office/drawing/2014/main" val="20000"/>
                    </a:ext>
                  </a:extLst>
                </a:gridCol>
                <a:gridCol w="2190356">
                  <a:extLst>
                    <a:ext uri="{9D8B030D-6E8A-4147-A177-3AD203B41FA5}">
                      <a16:colId xmlns:a16="http://schemas.microsoft.com/office/drawing/2014/main" val="20001"/>
                    </a:ext>
                  </a:extLst>
                </a:gridCol>
                <a:gridCol w="2190356">
                  <a:extLst>
                    <a:ext uri="{9D8B030D-6E8A-4147-A177-3AD203B41FA5}">
                      <a16:colId xmlns:a16="http://schemas.microsoft.com/office/drawing/2014/main" val="20002"/>
                    </a:ext>
                  </a:extLst>
                </a:gridCol>
                <a:gridCol w="2190356">
                  <a:extLst>
                    <a:ext uri="{9D8B030D-6E8A-4147-A177-3AD203B41FA5}">
                      <a16:colId xmlns:a16="http://schemas.microsoft.com/office/drawing/2014/main" val="20003"/>
                    </a:ext>
                  </a:extLst>
                </a:gridCol>
                <a:gridCol w="2190356">
                  <a:extLst>
                    <a:ext uri="{9D8B030D-6E8A-4147-A177-3AD203B41FA5}">
                      <a16:colId xmlns:a16="http://schemas.microsoft.com/office/drawing/2014/main" val="20004"/>
                    </a:ext>
                  </a:extLst>
                </a:gridCol>
              </a:tblGrid>
              <a:tr h="95851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Avenir Next LT Pro" panose="020B0504020202020204" pitchFamily="34" charset="77"/>
                          <a:ea typeface="Arial"/>
                          <a:cs typeface="Arial"/>
                          <a:sym typeface="Arial"/>
                        </a:rPr>
                        <a:t>ROLE ON BUYER SEGMENTATION EFFORT</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Avenir Next LT Pro" panose="020B0504020202020204" pitchFamily="34" charset="77"/>
                          <a:ea typeface="Arial"/>
                          <a:cs typeface="Arial"/>
                          <a:sym typeface="Arial"/>
                        </a:rPr>
                        <a:t>EXECUTIVE SPONSOR(S)</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Avenir Next LT Pro" panose="020B0504020202020204" pitchFamily="34" charset="77"/>
                          <a:ea typeface="Arial"/>
                          <a:cs typeface="Arial"/>
                          <a:sym typeface="Arial"/>
                        </a:rPr>
                        <a:t>DAY-TO-DAY LEADER</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Avenir Next LT Pro" panose="020B0504020202020204" pitchFamily="34" charset="77"/>
                          <a:ea typeface="Arial"/>
                          <a:cs typeface="Arial"/>
                          <a:sym typeface="Arial"/>
                        </a:rPr>
                        <a:t>SALES EVANGELISTS</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bg1"/>
                          </a:solidFill>
                          <a:latin typeface="Avenir Next LT Pro" panose="020B0504020202020204" pitchFamily="34" charset="77"/>
                          <a:ea typeface="Arial"/>
                          <a:cs typeface="Arial"/>
                          <a:sym typeface="Arial"/>
                        </a:rPr>
                        <a:t>SUPPORTING MEMBERS</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39505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venir Next LT Pro" panose="020B0504020202020204" pitchFamily="34" charset="77"/>
                          <a:ea typeface="Arial"/>
                          <a:cs typeface="Arial"/>
                          <a:sym typeface="Arial"/>
                        </a:rPr>
                        <a:t>PRIMARY RESPONSIBILITIES</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Set objectives and success metrics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cs typeface="Arial"/>
                          <a:sym typeface="Arial"/>
                        </a:rPr>
                        <a:t>Communicate value and expectations</a:t>
                      </a:r>
                      <a:endParaRPr sz="1100" dirty="0">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Model application of concepts, terms and tools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Drive organizational change management</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a:latin typeface="Avenir Next LT Pro" panose="020B0504020202020204" pitchFamily="34" charset="77"/>
                          <a:ea typeface="Arial"/>
                          <a:cs typeface="Arial"/>
                          <a:sym typeface="Arial"/>
                        </a:rPr>
                        <a:t>Oversee the completion of the exercise</a:t>
                      </a:r>
                      <a:endParaRPr sz="1100">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a:latin typeface="Avenir Next LT Pro" panose="020B0504020202020204" pitchFamily="34" charset="77"/>
                          <a:ea typeface="Arial"/>
                          <a:cs typeface="Arial"/>
                          <a:sym typeface="Arial"/>
                        </a:rPr>
                        <a:t>Ensure business context is included into work product</a:t>
                      </a:r>
                      <a:endParaRPr sz="1100">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a:latin typeface="Avenir Next LT Pro" panose="020B0504020202020204" pitchFamily="34" charset="77"/>
                          <a:ea typeface="Arial"/>
                          <a:cs typeface="Arial"/>
                          <a:sym typeface="Arial"/>
                        </a:rPr>
                        <a:t>Deliver quick wins to functional leaders to demonstrate value</a:t>
                      </a:r>
                      <a:endParaRPr sz="1100" u="none" strike="noStrike" cap="none">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Provide field-level input</a:t>
                      </a:r>
                      <a:endParaRPr sz="1100" dirty="0">
                        <a:latin typeface="Avenir Next LT Pro" panose="020B0504020202020204" pitchFamily="34" charset="77"/>
                      </a:endParaRP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Participate in pilots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Witness to broader organization</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Orchestrate the interviews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Build training materials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Craft the coaching processes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Shadow the coaching process</a:t>
                      </a:r>
                    </a:p>
                    <a:p>
                      <a:pPr marL="274320" marR="0" lvl="0" indent="-226059" algn="l" rtl="0">
                        <a:lnSpc>
                          <a:spcPct val="100000"/>
                        </a:lnSpc>
                        <a:spcBef>
                          <a:spcPts val="0"/>
                        </a:spcBef>
                        <a:spcAft>
                          <a:spcPts val="0"/>
                        </a:spcAft>
                        <a:buClr>
                          <a:srgbClr val="000000"/>
                        </a:buClr>
                        <a:buSzPts val="1400"/>
                        <a:buFont typeface="Arial"/>
                        <a:buChar char="●"/>
                      </a:pPr>
                      <a:r>
                        <a:rPr lang="en-US" sz="1100" u="none" strike="noStrike" cap="none" dirty="0">
                          <a:latin typeface="Avenir Next LT Pro" panose="020B0504020202020204" pitchFamily="34" charset="77"/>
                          <a:ea typeface="Arial"/>
                          <a:cs typeface="Arial"/>
                          <a:sym typeface="Arial"/>
                        </a:rPr>
                        <a:t>Model behaviors</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4476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venir Next LT Pro" panose="020B0504020202020204" pitchFamily="34" charset="77"/>
                          <a:ea typeface="Arial"/>
                          <a:cs typeface="Arial"/>
                          <a:sym typeface="Arial"/>
                        </a:rPr>
                        <a:t>LEVEL OF INVOLVEMENT IN EFFORT</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Periodic Updates &amp; Decisions</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Regular guidance according to project pace</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Limited, few, specific occasions</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Variable by role; specific, targeted, timely</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95851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venir Next LT Pro" panose="020B0504020202020204" pitchFamily="34" charset="77"/>
                          <a:ea typeface="Arial"/>
                          <a:cs typeface="Arial"/>
                          <a:sym typeface="Arial"/>
                        </a:rPr>
                        <a:t>COMMON ROLE IN A COMMERCIAL TEAM</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Head of Sales and top lieutenants</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Marketing and/or Sales Enablement leader</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Influential SDRs, sellers and 2-3 first line managers</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Marketing team</a:t>
                      </a:r>
                    </a:p>
                    <a:p>
                      <a:pPr marL="0" marR="0" lvl="0" indent="0" algn="l" rtl="0">
                        <a:lnSpc>
                          <a:spcPct val="100000"/>
                        </a:lnSpc>
                        <a:spcBef>
                          <a:spcPts val="0"/>
                        </a:spcBef>
                        <a:spcAft>
                          <a:spcPts val="0"/>
                        </a:spcAft>
                        <a:buClr>
                          <a:srgbClr val="000000"/>
                        </a:buClr>
                        <a:buSzPts val="1400"/>
                        <a:buFont typeface="Arial"/>
                        <a:buNone/>
                      </a:pPr>
                      <a:endParaRPr lang="en-US" sz="1100" u="none" strike="noStrike" cap="none" dirty="0">
                        <a:latin typeface="Avenir Next LT Pro" panose="020B0504020202020204" pitchFamily="34" charset="77"/>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u="none" strike="noStrike" cap="none" dirty="0">
                          <a:latin typeface="Avenir Next LT Pro" panose="020B0504020202020204" pitchFamily="34" charset="77"/>
                          <a:ea typeface="Arial"/>
                          <a:cs typeface="Arial"/>
                          <a:sym typeface="Arial"/>
                        </a:rPr>
                        <a:t>Sales managers, directors, VPs</a:t>
                      </a:r>
                      <a:endParaRPr sz="1100" u="none" strike="noStrike" cap="none" dirty="0">
                        <a:latin typeface="Avenir Next LT Pro" panose="020B0504020202020204" pitchFamily="34" charset="77"/>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 name="Triangle 3">
            <a:extLst>
              <a:ext uri="{FF2B5EF4-FFF2-40B4-BE49-F238E27FC236}">
                <a16:creationId xmlns:a16="http://schemas.microsoft.com/office/drawing/2014/main" id="{CAEAA1F5-DC6A-1A00-91A1-5C7FC587EE92}"/>
              </a:ext>
            </a:extLst>
          </p:cNvPr>
          <p:cNvSpPr/>
          <p:nvPr/>
        </p:nvSpPr>
        <p:spPr>
          <a:xfrm rot="10800000">
            <a:off x="4650828" y="1513784"/>
            <a:ext cx="353410" cy="18889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4CD9E885-F5B2-1805-DCB1-01983B9AE0F4}"/>
              </a:ext>
            </a:extLst>
          </p:cNvPr>
          <p:cNvSpPr/>
          <p:nvPr/>
        </p:nvSpPr>
        <p:spPr>
          <a:xfrm rot="10800000">
            <a:off x="6851434" y="1513784"/>
            <a:ext cx="353410" cy="18889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52EC7243-328E-802F-32ED-39DFDA982345}"/>
              </a:ext>
            </a:extLst>
          </p:cNvPr>
          <p:cNvSpPr/>
          <p:nvPr/>
        </p:nvSpPr>
        <p:spPr>
          <a:xfrm rot="10800000">
            <a:off x="9034957" y="1513784"/>
            <a:ext cx="353410" cy="18889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C5AA3A21-2EB1-3053-E4E2-FA3EDC3048CA}"/>
              </a:ext>
            </a:extLst>
          </p:cNvPr>
          <p:cNvSpPr/>
          <p:nvPr/>
        </p:nvSpPr>
        <p:spPr>
          <a:xfrm rot="10800000">
            <a:off x="11218480" y="1513784"/>
            <a:ext cx="353410" cy="18889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04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1745fe-8e84-41ad-935b-7c5d8babdf9e" xsi:nil="true"/>
    <lcf76f155ced4ddcb4097134ff3c332f xmlns="a3b0eac3-55b5-4ee4-ade7-be65d09c5d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4" ma:contentTypeDescription="Create a new document." ma:contentTypeScope="" ma:versionID="3d557a90f4d64ddfe2d3d576b0cd8d36">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4763c1e418e199e061edc34360a609c"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28FD6-8858-425E-832B-5DB847F75EB9}">
  <ds:schemaRefs>
    <ds:schemaRef ds:uri="http://schemas.microsoft.com/office/2006/metadata/properties"/>
    <ds:schemaRef ds:uri="http://schemas.microsoft.com/office/infopath/2007/PartnerControls"/>
    <ds:schemaRef ds:uri="b71745fe-8e84-41ad-935b-7c5d8babdf9e"/>
    <ds:schemaRef ds:uri="a3b0eac3-55b5-4ee4-ade7-be65d09c5d6e"/>
  </ds:schemaRefs>
</ds:datastoreItem>
</file>

<file path=customXml/itemProps2.xml><?xml version="1.0" encoding="utf-8"?>
<ds:datastoreItem xmlns:ds="http://schemas.openxmlformats.org/officeDocument/2006/customXml" ds:itemID="{3CAFFD68-255E-420A-ADE0-A349EE078720}">
  <ds:schemaRefs>
    <ds:schemaRef ds:uri="http://schemas.microsoft.com/sharepoint/v3/contenttype/forms"/>
  </ds:schemaRefs>
</ds:datastoreItem>
</file>

<file path=customXml/itemProps3.xml><?xml version="1.0" encoding="utf-8"?>
<ds:datastoreItem xmlns:ds="http://schemas.openxmlformats.org/officeDocument/2006/customXml" ds:itemID="{9061EB66-57A0-44A5-8746-F081C3694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eac3-55b5-4ee4-ade7-be65d09c5d6e"/>
    <ds:schemaRef ds:uri="b71745fe-8e84-41ad-935b-7c5d8bab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80</TotalTime>
  <Words>1187</Words>
  <Application>Microsoft Macintosh PowerPoint</Application>
  <PresentationFormat>Widescreen</PresentationFormat>
  <Paragraphs>136</Paragraphs>
  <Slides>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Avenir Next LT Pro</vt:lpstr>
      <vt:lpstr>Courier New</vt:lpstr>
      <vt:lpstr>SBI PPT</vt:lpstr>
      <vt:lpstr>think-cell Slide</vt:lpstr>
      <vt:lpstr>Buyer Segmentation Project Overview</vt:lpstr>
      <vt:lpstr>Relevant Terms &amp; Definitions in Buyer Segmentation</vt:lpstr>
      <vt:lpstr>Typical Consulting Timeline for Completing a Buyer Segmentation Project</vt:lpstr>
      <vt:lpstr>Pitfalls &amp; Best Practices to Consider When Conducting a Buyer Segmentation Exercise</vt:lpstr>
      <vt:lpstr>Typical Resources &amp; Team to Complete Buyer Segmentation Initiative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Ivana Drazic</cp:lastModifiedBy>
  <cp:revision>3</cp:revision>
  <dcterms:created xsi:type="dcterms:W3CDTF">2022-12-02T21:37:18Z</dcterms:created>
  <dcterms:modified xsi:type="dcterms:W3CDTF">2024-04-08T20:18:28Z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0x0101002745970336D75C4CAB2ECCCE65268DD7</vt:lpwstr>
  </property>
</Properties>
</file>