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3" r:id="rId3"/>
    <p:sldId id="264" r:id="rId4"/>
    <p:sldId id="265" r:id="rId5"/>
    <p:sldId id="266" r:id="rId6"/>
    <p:sldId id="267" r:id="rId7"/>
    <p:sldId id="268" r:id="rId8"/>
    <p:sldId id="269" r:id="rId9"/>
    <p:sldId id="270" r:id="rId10"/>
    <p:sldId id="2113417999" r:id="rId11"/>
    <p:sldId id="272" r:id="rId12"/>
    <p:sldId id="273" r:id="rId13"/>
    <p:sldId id="274" r:id="rId14"/>
    <p:sldId id="21134179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p:scale>
          <a:sx n="93" d="100"/>
          <a:sy n="93" d="100"/>
        </p:scale>
        <p:origin x="1360" y="61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31340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90922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9588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2023</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pro.sbigrowth.com/"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AAFAF-4367-3A7F-933F-D61FCDCE4AA4}"/>
              </a:ext>
            </a:extLst>
          </p:cNvPr>
          <p:cNvSpPr>
            <a:spLocks noGrp="1"/>
          </p:cNvSpPr>
          <p:nvPr>
            <p:ph type="ctrTitle"/>
          </p:nvPr>
        </p:nvSpPr>
        <p:spPr>
          <a:xfrm>
            <a:off x="1516830" y="2265225"/>
            <a:ext cx="9139234" cy="1181862"/>
          </a:xfrm>
        </p:spPr>
        <p:txBody>
          <a:bodyPr>
            <a:spAutoFit/>
          </a:bodyPr>
          <a:lstStyle/>
          <a:p>
            <a:r>
              <a:rPr lang="en-US" dirty="0"/>
              <a:t>Customer Success Onboarding Playbook</a:t>
            </a:r>
          </a:p>
        </p:txBody>
      </p:sp>
      <p:sp>
        <p:nvSpPr>
          <p:cNvPr id="5" name="Subtitle 4">
            <a:extLst>
              <a:ext uri="{FF2B5EF4-FFF2-40B4-BE49-F238E27FC236}">
                <a16:creationId xmlns:a16="http://schemas.microsoft.com/office/drawing/2014/main" id="{F809B142-4DC7-69AB-D014-3F46EC38C16E}"/>
              </a:ext>
            </a:extLst>
          </p:cNvPr>
          <p:cNvSpPr>
            <a:spLocks noGrp="1"/>
          </p:cNvSpPr>
          <p:nvPr>
            <p:ph type="subTitle" idx="1"/>
          </p:nvPr>
        </p:nvSpPr>
        <p:spPr/>
        <p:txBody>
          <a:bodyPr/>
          <a:lstStyle/>
          <a:p>
            <a:r>
              <a:rPr lang="en-US" dirty="0"/>
              <a:t>Executive Summary</a:t>
            </a:r>
          </a:p>
        </p:txBody>
      </p:sp>
    </p:spTree>
    <p:extLst>
      <p:ext uri="{BB962C8B-B14F-4D97-AF65-F5344CB8AC3E}">
        <p14:creationId xmlns:p14="http://schemas.microsoft.com/office/powerpoint/2010/main" val="1285112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urriculum&#10;&#10;Description automatically generated with medium confidence">
            <a:extLst>
              <a:ext uri="{FF2B5EF4-FFF2-40B4-BE49-F238E27FC236}">
                <a16:creationId xmlns:a16="http://schemas.microsoft.com/office/drawing/2014/main" id="{4BE66B57-5C09-0274-2EFC-1FCA36FCAF1B}"/>
              </a:ext>
            </a:extLst>
          </p:cNvPr>
          <p:cNvPicPr>
            <a:picLocks noChangeAspect="1"/>
          </p:cNvPicPr>
          <p:nvPr/>
        </p:nvPicPr>
        <p:blipFill>
          <a:blip r:embed="rId2"/>
          <a:stretch>
            <a:fillRect/>
          </a:stretch>
        </p:blipFill>
        <p:spPr>
          <a:xfrm>
            <a:off x="5507220" y="2338880"/>
            <a:ext cx="6368550" cy="35838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D7FB73B-6AE5-0243-2E5E-6AE6D3F82029}"/>
              </a:ext>
            </a:extLst>
          </p:cNvPr>
          <p:cNvSpPr>
            <a:spLocks noGrp="1"/>
          </p:cNvSpPr>
          <p:nvPr>
            <p:ph type="title"/>
          </p:nvPr>
        </p:nvSpPr>
        <p:spPr/>
        <p:txBody>
          <a:bodyPr/>
          <a:lstStyle/>
          <a:p>
            <a:r>
              <a:rPr lang="en-US" spc="120" dirty="0"/>
              <a:t>4</a:t>
            </a:r>
            <a:r>
              <a:rPr lang="en-US" spc="-65" dirty="0"/>
              <a:t> </a:t>
            </a:r>
            <a:r>
              <a:rPr lang="en-US" spc="100" dirty="0"/>
              <a:t>Levels</a:t>
            </a:r>
            <a:r>
              <a:rPr lang="en-US" spc="-75" dirty="0"/>
              <a:t> </a:t>
            </a:r>
            <a:r>
              <a:rPr lang="en-US" spc="105" dirty="0"/>
              <a:t>of</a:t>
            </a:r>
            <a:r>
              <a:rPr lang="en-US" spc="-50" dirty="0"/>
              <a:t> </a:t>
            </a:r>
            <a:r>
              <a:rPr lang="en-US" spc="60" dirty="0"/>
              <a:t>certification</a:t>
            </a:r>
            <a:r>
              <a:rPr lang="en-US" spc="-25" dirty="0"/>
              <a:t> </a:t>
            </a:r>
            <a:r>
              <a:rPr lang="en-US" spc="140" dirty="0"/>
              <a:t>have</a:t>
            </a:r>
            <a:r>
              <a:rPr lang="en-US" spc="-75" dirty="0"/>
              <a:t> </a:t>
            </a:r>
            <a:r>
              <a:rPr lang="en-US" spc="105" dirty="0"/>
              <a:t>been</a:t>
            </a:r>
            <a:r>
              <a:rPr lang="en-US" spc="-55" dirty="0"/>
              <a:t> </a:t>
            </a:r>
            <a:r>
              <a:rPr lang="en-US" spc="65" dirty="0"/>
              <a:t>layered</a:t>
            </a:r>
            <a:r>
              <a:rPr lang="en-US" spc="-50" dirty="0"/>
              <a:t> </a:t>
            </a:r>
            <a:r>
              <a:rPr lang="en-US" dirty="0"/>
              <a:t>onto</a:t>
            </a:r>
            <a:r>
              <a:rPr lang="en-US" spc="-45" dirty="0"/>
              <a:t> </a:t>
            </a:r>
            <a:r>
              <a:rPr lang="en-US" spc="50" dirty="0"/>
              <a:t>the</a:t>
            </a:r>
            <a:r>
              <a:rPr lang="en-US" spc="-70" dirty="0"/>
              <a:t> </a:t>
            </a:r>
            <a:r>
              <a:rPr lang="en-US" spc="50" dirty="0"/>
              <a:t>12-</a:t>
            </a:r>
            <a:r>
              <a:rPr lang="en-US" spc="60" dirty="0"/>
              <a:t>week</a:t>
            </a:r>
            <a:r>
              <a:rPr lang="en-US" spc="-60" dirty="0"/>
              <a:t> </a:t>
            </a:r>
            <a:r>
              <a:rPr lang="en-US" spc="75" dirty="0"/>
              <a:t>onboarding </a:t>
            </a:r>
            <a:r>
              <a:rPr lang="en-US" spc="70" dirty="0"/>
              <a:t>curriculum</a:t>
            </a:r>
            <a:r>
              <a:rPr lang="en-US" spc="-95" dirty="0"/>
              <a:t> </a:t>
            </a:r>
            <a:r>
              <a:rPr lang="en-US" dirty="0"/>
              <a:t>to</a:t>
            </a:r>
            <a:r>
              <a:rPr lang="en-US" spc="-75" dirty="0"/>
              <a:t> </a:t>
            </a:r>
            <a:r>
              <a:rPr lang="en-US" spc="50" dirty="0"/>
              <a:t>track</a:t>
            </a:r>
            <a:r>
              <a:rPr lang="en-US" spc="-55" dirty="0"/>
              <a:t> </a:t>
            </a:r>
            <a:r>
              <a:rPr lang="en-US" spc="80" dirty="0"/>
              <a:t>progression</a:t>
            </a:r>
            <a:r>
              <a:rPr lang="en-US" spc="-35" dirty="0"/>
              <a:t> </a:t>
            </a:r>
            <a:r>
              <a:rPr lang="en-US" spc="155" dirty="0"/>
              <a:t>and</a:t>
            </a:r>
            <a:r>
              <a:rPr lang="en-US" spc="-70" dirty="0"/>
              <a:t> </a:t>
            </a:r>
            <a:r>
              <a:rPr lang="en-US" spc="65" dirty="0"/>
              <a:t>aptitude</a:t>
            </a:r>
            <a:endParaRPr lang="en-US" dirty="0"/>
          </a:p>
        </p:txBody>
      </p:sp>
      <p:sp>
        <p:nvSpPr>
          <p:cNvPr id="3" name="Oval 2">
            <a:extLst>
              <a:ext uri="{FF2B5EF4-FFF2-40B4-BE49-F238E27FC236}">
                <a16:creationId xmlns:a16="http://schemas.microsoft.com/office/drawing/2014/main" id="{8E1975C2-C080-31EC-04F9-5D6E5E29EBC6}"/>
              </a:ext>
            </a:extLst>
          </p:cNvPr>
          <p:cNvSpPr/>
          <p:nvPr/>
        </p:nvSpPr>
        <p:spPr>
          <a:xfrm>
            <a:off x="80962" y="223837"/>
            <a:ext cx="388177" cy="3881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3</a:t>
            </a:r>
          </a:p>
        </p:txBody>
      </p:sp>
      <p:sp>
        <p:nvSpPr>
          <p:cNvPr id="20" name="object 19">
            <a:extLst>
              <a:ext uri="{FF2B5EF4-FFF2-40B4-BE49-F238E27FC236}">
                <a16:creationId xmlns:a16="http://schemas.microsoft.com/office/drawing/2014/main" id="{D89266DB-52BD-F915-5876-888351701949}"/>
              </a:ext>
            </a:extLst>
          </p:cNvPr>
          <p:cNvSpPr txBox="1"/>
          <p:nvPr/>
        </p:nvSpPr>
        <p:spPr>
          <a:xfrm>
            <a:off x="609600" y="1268413"/>
            <a:ext cx="10962290" cy="575310"/>
          </a:xfrm>
          <a:prstGeom prst="rect">
            <a:avLst/>
          </a:prstGeom>
        </p:spPr>
        <p:txBody>
          <a:bodyPr vert="horz" wrap="square" lIns="0" tIns="0" rIns="0" bIns="0" rtlCol="0">
            <a:spAutoFit/>
          </a:bodyPr>
          <a:lstStyle/>
          <a:p>
            <a:pPr marL="12700">
              <a:lnSpc>
                <a:spcPct val="100000"/>
              </a:lnSpc>
              <a:spcBef>
                <a:spcPts val="100"/>
              </a:spcBef>
            </a:pPr>
            <a:r>
              <a:rPr sz="1800" b="1" dirty="0">
                <a:solidFill>
                  <a:schemeClr val="accent3"/>
                </a:solidFill>
                <a:cs typeface="Gill Sans MT"/>
              </a:rPr>
              <a:t>Purpose: The onboarding certification program will help guide new hires through  onboarding</a:t>
            </a:r>
          </a:p>
          <a:p>
            <a:pPr marL="12700">
              <a:lnSpc>
                <a:spcPct val="100000"/>
              </a:lnSpc>
              <a:spcBef>
                <a:spcPts val="5"/>
              </a:spcBef>
            </a:pPr>
            <a:r>
              <a:rPr sz="1800" b="1" dirty="0">
                <a:solidFill>
                  <a:schemeClr val="accent3"/>
                </a:solidFill>
                <a:cs typeface="Gill Sans MT"/>
              </a:rPr>
              <a:t>and allow managers to monitor progress.</a:t>
            </a:r>
          </a:p>
        </p:txBody>
      </p:sp>
      <p:cxnSp>
        <p:nvCxnSpPr>
          <p:cNvPr id="22" name="Straight Connector 21">
            <a:extLst>
              <a:ext uri="{FF2B5EF4-FFF2-40B4-BE49-F238E27FC236}">
                <a16:creationId xmlns:a16="http://schemas.microsoft.com/office/drawing/2014/main" id="{83CDB529-C621-28DD-0ACC-2AAFA90F2155}"/>
              </a:ext>
            </a:extLst>
          </p:cNvPr>
          <p:cNvCxnSpPr>
            <a:cxnSpLocks/>
          </p:cNvCxnSpPr>
          <p:nvPr/>
        </p:nvCxnSpPr>
        <p:spPr>
          <a:xfrm flipV="1">
            <a:off x="609600" y="1929384"/>
            <a:ext cx="10972800" cy="1073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69BAFD6-87B3-74C6-0860-30D0EE16C46F}"/>
              </a:ext>
            </a:extLst>
          </p:cNvPr>
          <p:cNvSpPr/>
          <p:nvPr/>
        </p:nvSpPr>
        <p:spPr>
          <a:xfrm>
            <a:off x="0" y="2133600"/>
            <a:ext cx="5270500" cy="4027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55B75D0-F1D2-5847-B55A-2424F82430E7}"/>
              </a:ext>
            </a:extLst>
          </p:cNvPr>
          <p:cNvGrpSpPr/>
          <p:nvPr/>
        </p:nvGrpSpPr>
        <p:grpSpPr>
          <a:xfrm>
            <a:off x="609600" y="2303853"/>
            <a:ext cx="4533900" cy="923330"/>
            <a:chOff x="609600" y="2303853"/>
            <a:chExt cx="4533900" cy="923330"/>
          </a:xfrm>
        </p:grpSpPr>
        <p:grpSp>
          <p:nvGrpSpPr>
            <p:cNvPr id="24" name="Group 23">
              <a:extLst>
                <a:ext uri="{FF2B5EF4-FFF2-40B4-BE49-F238E27FC236}">
                  <a16:creationId xmlns:a16="http://schemas.microsoft.com/office/drawing/2014/main" id="{EDE07772-44DB-0F39-6D28-C7ABE66B1795}"/>
                </a:ext>
              </a:extLst>
            </p:cNvPr>
            <p:cNvGrpSpPr/>
            <p:nvPr/>
          </p:nvGrpSpPr>
          <p:grpSpPr>
            <a:xfrm>
              <a:off x="609600" y="2303853"/>
              <a:ext cx="273979" cy="275187"/>
              <a:chOff x="6924675" y="2884488"/>
              <a:chExt cx="360363" cy="361950"/>
            </a:xfrm>
          </p:grpSpPr>
          <p:sp>
            <p:nvSpPr>
              <p:cNvPr id="25" name="Rectangle 24">
                <a:extLst>
                  <a:ext uri="{FF2B5EF4-FFF2-40B4-BE49-F238E27FC236}">
                    <a16:creationId xmlns:a16="http://schemas.microsoft.com/office/drawing/2014/main" id="{70FA64CD-AD34-ECBE-F804-0CB630FB1DE2}"/>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9">
                <a:extLst>
                  <a:ext uri="{FF2B5EF4-FFF2-40B4-BE49-F238E27FC236}">
                    <a16:creationId xmlns:a16="http://schemas.microsoft.com/office/drawing/2014/main" id="{29E223C2-6DA1-0E58-AD4C-A935F72A50EF}"/>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7" name="TextBox 26">
              <a:extLst>
                <a:ext uri="{FF2B5EF4-FFF2-40B4-BE49-F238E27FC236}">
                  <a16:creationId xmlns:a16="http://schemas.microsoft.com/office/drawing/2014/main" id="{06D4F0E5-627A-F71C-C365-E7F25DA293B4}"/>
                </a:ext>
              </a:extLst>
            </p:cNvPr>
            <p:cNvSpPr txBox="1"/>
            <p:nvPr/>
          </p:nvSpPr>
          <p:spPr>
            <a:xfrm>
              <a:off x="984250" y="2303853"/>
              <a:ext cx="4159250" cy="923330"/>
            </a:xfrm>
            <a:prstGeom prst="rect">
              <a:avLst/>
            </a:prstGeom>
            <a:noFill/>
          </p:spPr>
          <p:txBody>
            <a:bodyPr wrap="square" lIns="0" tIns="0" rIns="0" bIns="0" rtlCol="0">
              <a:spAutoFit/>
            </a:bodyPr>
            <a:lstStyle/>
            <a:p>
              <a:r>
                <a:rPr lang="en-US" sz="1200" b="1" dirty="0">
                  <a:cs typeface="Gill Sans MT"/>
                </a:rPr>
                <a:t>Certifications will occur at the end of each level of curriculum (i.e., Level 101, 201, etc.) – </a:t>
              </a:r>
              <a:r>
                <a:rPr lang="en-US" sz="1200" dirty="0">
                  <a:cs typeface="Gill Sans MT"/>
                </a:rPr>
                <a:t>Tying certifications to the end of each level of onboarding curriculum provides distinct checkpoints for new-hires and allows managers to easily check progress.</a:t>
              </a:r>
            </a:p>
          </p:txBody>
        </p:sp>
      </p:grpSp>
      <p:grpSp>
        <p:nvGrpSpPr>
          <p:cNvPr id="29" name="Group 28">
            <a:extLst>
              <a:ext uri="{FF2B5EF4-FFF2-40B4-BE49-F238E27FC236}">
                <a16:creationId xmlns:a16="http://schemas.microsoft.com/office/drawing/2014/main" id="{9F0F6E0E-E061-ACB5-DFCD-A762BEAF7529}"/>
              </a:ext>
            </a:extLst>
          </p:cNvPr>
          <p:cNvGrpSpPr/>
          <p:nvPr/>
        </p:nvGrpSpPr>
        <p:grpSpPr>
          <a:xfrm>
            <a:off x="609600" y="3663322"/>
            <a:ext cx="4533900" cy="738664"/>
            <a:chOff x="609600" y="2303853"/>
            <a:chExt cx="4533900" cy="738664"/>
          </a:xfrm>
        </p:grpSpPr>
        <p:grpSp>
          <p:nvGrpSpPr>
            <p:cNvPr id="30" name="Group 29">
              <a:extLst>
                <a:ext uri="{FF2B5EF4-FFF2-40B4-BE49-F238E27FC236}">
                  <a16:creationId xmlns:a16="http://schemas.microsoft.com/office/drawing/2014/main" id="{A6449A18-3EC2-5F9C-E572-ECB67A277736}"/>
                </a:ext>
              </a:extLst>
            </p:cNvPr>
            <p:cNvGrpSpPr/>
            <p:nvPr/>
          </p:nvGrpSpPr>
          <p:grpSpPr>
            <a:xfrm>
              <a:off x="609600" y="2303853"/>
              <a:ext cx="273979" cy="275187"/>
              <a:chOff x="6924675" y="2884488"/>
              <a:chExt cx="360363" cy="361950"/>
            </a:xfrm>
          </p:grpSpPr>
          <p:sp>
            <p:nvSpPr>
              <p:cNvPr id="32" name="Rectangle 31">
                <a:extLst>
                  <a:ext uri="{FF2B5EF4-FFF2-40B4-BE49-F238E27FC236}">
                    <a16:creationId xmlns:a16="http://schemas.microsoft.com/office/drawing/2014/main" id="{7BEC541D-AF33-B65C-31A7-60C1FE1D0A36}"/>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9">
                <a:extLst>
                  <a:ext uri="{FF2B5EF4-FFF2-40B4-BE49-F238E27FC236}">
                    <a16:creationId xmlns:a16="http://schemas.microsoft.com/office/drawing/2014/main" id="{4483FCBB-2620-8370-63BC-DA29AFB9210A}"/>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1" name="TextBox 30">
              <a:extLst>
                <a:ext uri="{FF2B5EF4-FFF2-40B4-BE49-F238E27FC236}">
                  <a16:creationId xmlns:a16="http://schemas.microsoft.com/office/drawing/2014/main" id="{C471A279-1B27-00C9-1100-73B15980FBEE}"/>
                </a:ext>
              </a:extLst>
            </p:cNvPr>
            <p:cNvSpPr txBox="1"/>
            <p:nvPr/>
          </p:nvSpPr>
          <p:spPr>
            <a:xfrm>
              <a:off x="984250" y="2303853"/>
              <a:ext cx="4159250" cy="738664"/>
            </a:xfrm>
            <a:prstGeom prst="rect">
              <a:avLst/>
            </a:prstGeom>
            <a:noFill/>
          </p:spPr>
          <p:txBody>
            <a:bodyPr wrap="square" lIns="0" tIns="0" rIns="0" bIns="0" rtlCol="0">
              <a:spAutoFit/>
            </a:bodyPr>
            <a:lstStyle/>
            <a:p>
              <a:pPr marR="160020">
                <a:lnSpc>
                  <a:spcPct val="100000"/>
                </a:lnSpc>
                <a:spcBef>
                  <a:spcPts val="600"/>
                </a:spcBef>
              </a:pPr>
              <a:r>
                <a:rPr lang="en-US" sz="1200" b="1" dirty="0">
                  <a:cs typeface="Gill Sans MT"/>
                </a:rPr>
                <a:t>Certification 4 represents the end of onboarding </a:t>
              </a:r>
              <a:r>
                <a:rPr lang="en-US" sz="1200" dirty="0">
                  <a:cs typeface="Gill Sans MT"/>
                </a:rPr>
                <a:t>– After Certification 4, the new hire has completed onboarding and is ready equipped with the knowledge needed to be effective.</a:t>
              </a:r>
            </a:p>
          </p:txBody>
        </p:sp>
      </p:grpSp>
      <p:grpSp>
        <p:nvGrpSpPr>
          <p:cNvPr id="34" name="Group 33">
            <a:extLst>
              <a:ext uri="{FF2B5EF4-FFF2-40B4-BE49-F238E27FC236}">
                <a16:creationId xmlns:a16="http://schemas.microsoft.com/office/drawing/2014/main" id="{9A89685A-BB88-EF38-F7C1-3CB8275C169B}"/>
              </a:ext>
            </a:extLst>
          </p:cNvPr>
          <p:cNvGrpSpPr/>
          <p:nvPr/>
        </p:nvGrpSpPr>
        <p:grpSpPr>
          <a:xfrm>
            <a:off x="609600" y="4838123"/>
            <a:ext cx="4533900" cy="1107996"/>
            <a:chOff x="609600" y="2303853"/>
            <a:chExt cx="4533900" cy="1107996"/>
          </a:xfrm>
        </p:grpSpPr>
        <p:grpSp>
          <p:nvGrpSpPr>
            <p:cNvPr id="35" name="Group 34">
              <a:extLst>
                <a:ext uri="{FF2B5EF4-FFF2-40B4-BE49-F238E27FC236}">
                  <a16:creationId xmlns:a16="http://schemas.microsoft.com/office/drawing/2014/main" id="{13B2D93D-328A-A0E9-393A-64A8E24503F2}"/>
                </a:ext>
              </a:extLst>
            </p:cNvPr>
            <p:cNvGrpSpPr/>
            <p:nvPr/>
          </p:nvGrpSpPr>
          <p:grpSpPr>
            <a:xfrm>
              <a:off x="609600" y="2303853"/>
              <a:ext cx="273979" cy="275187"/>
              <a:chOff x="6924675" y="2884488"/>
              <a:chExt cx="360363" cy="361950"/>
            </a:xfrm>
          </p:grpSpPr>
          <p:sp>
            <p:nvSpPr>
              <p:cNvPr id="37" name="Rectangle 36">
                <a:extLst>
                  <a:ext uri="{FF2B5EF4-FFF2-40B4-BE49-F238E27FC236}">
                    <a16:creationId xmlns:a16="http://schemas.microsoft.com/office/drawing/2014/main" id="{B614B925-E2A0-6C0B-F1A5-3F69333CCA21}"/>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69">
                <a:extLst>
                  <a:ext uri="{FF2B5EF4-FFF2-40B4-BE49-F238E27FC236}">
                    <a16:creationId xmlns:a16="http://schemas.microsoft.com/office/drawing/2014/main" id="{D29D9287-0D7E-80BE-0153-6D4D62DEA6E2}"/>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6" name="TextBox 35">
              <a:extLst>
                <a:ext uri="{FF2B5EF4-FFF2-40B4-BE49-F238E27FC236}">
                  <a16:creationId xmlns:a16="http://schemas.microsoft.com/office/drawing/2014/main" id="{B2B7BCB3-8E1E-C24E-06F4-C6DF21A67453}"/>
                </a:ext>
              </a:extLst>
            </p:cNvPr>
            <p:cNvSpPr txBox="1"/>
            <p:nvPr/>
          </p:nvSpPr>
          <p:spPr>
            <a:xfrm>
              <a:off x="984250" y="2303853"/>
              <a:ext cx="4159250" cy="1107996"/>
            </a:xfrm>
            <a:prstGeom prst="rect">
              <a:avLst/>
            </a:prstGeom>
            <a:noFill/>
          </p:spPr>
          <p:txBody>
            <a:bodyPr wrap="square" lIns="0" tIns="0" rIns="0" bIns="0" rtlCol="0">
              <a:spAutoFit/>
            </a:bodyPr>
            <a:lstStyle/>
            <a:p>
              <a:pPr marR="109855">
                <a:lnSpc>
                  <a:spcPct val="100000"/>
                </a:lnSpc>
                <a:spcBef>
                  <a:spcPts val="600"/>
                </a:spcBef>
              </a:pPr>
              <a:r>
                <a:rPr lang="en-US" sz="1200" b="1" dirty="0">
                  <a:cs typeface="Gill Sans MT"/>
                </a:rPr>
                <a:t>Completion of certification will be tracked on onboarding curriculum checklists &amp; LMS system </a:t>
              </a:r>
              <a:r>
                <a:rPr lang="en-US" sz="1200" dirty="0">
                  <a:cs typeface="Gill Sans MT"/>
                </a:rPr>
                <a:t>– CSMs track their progress both through LMS system &amp; ticking items from the onboarding curriculum checklist. Completion of each certification will be signed off on by a manager</a:t>
              </a:r>
            </a:p>
          </p:txBody>
        </p:sp>
      </p:grpSp>
      <p:cxnSp>
        <p:nvCxnSpPr>
          <p:cNvPr id="40" name="Straight Connector 39">
            <a:extLst>
              <a:ext uri="{FF2B5EF4-FFF2-40B4-BE49-F238E27FC236}">
                <a16:creationId xmlns:a16="http://schemas.microsoft.com/office/drawing/2014/main" id="{D2CAD3E4-2438-D364-C064-6CBE78C8920F}"/>
              </a:ext>
            </a:extLst>
          </p:cNvPr>
          <p:cNvCxnSpPr>
            <a:cxnSpLocks/>
          </p:cNvCxnSpPr>
          <p:nvPr/>
        </p:nvCxnSpPr>
        <p:spPr>
          <a:xfrm flipV="1">
            <a:off x="984250" y="3442539"/>
            <a:ext cx="4159250" cy="54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9BC1F30-9AAC-5750-454B-49D325D0B941}"/>
              </a:ext>
            </a:extLst>
          </p:cNvPr>
          <p:cNvCxnSpPr>
            <a:cxnSpLocks/>
          </p:cNvCxnSpPr>
          <p:nvPr/>
        </p:nvCxnSpPr>
        <p:spPr>
          <a:xfrm flipV="1">
            <a:off x="984250" y="4617342"/>
            <a:ext cx="4159250" cy="54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Arrow: Right 50">
            <a:extLst>
              <a:ext uri="{FF2B5EF4-FFF2-40B4-BE49-F238E27FC236}">
                <a16:creationId xmlns:a16="http://schemas.microsoft.com/office/drawing/2014/main" id="{55F893C4-9795-F3B5-68EF-19C627AF99A8}"/>
              </a:ext>
            </a:extLst>
          </p:cNvPr>
          <p:cNvSpPr/>
          <p:nvPr/>
        </p:nvSpPr>
        <p:spPr>
          <a:xfrm>
            <a:off x="5792788" y="3064058"/>
            <a:ext cx="1143000" cy="362896"/>
          </a:xfrm>
          <a:prstGeom prst="rightArrow">
            <a:avLst>
              <a:gd name="adj1" fmla="val 67739"/>
              <a:gd name="adj2" fmla="val 5000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Right 51">
            <a:extLst>
              <a:ext uri="{FF2B5EF4-FFF2-40B4-BE49-F238E27FC236}">
                <a16:creationId xmlns:a16="http://schemas.microsoft.com/office/drawing/2014/main" id="{3BD88A6E-8BA0-9D80-3AA6-6AC55240886F}"/>
              </a:ext>
            </a:extLst>
          </p:cNvPr>
          <p:cNvSpPr/>
          <p:nvPr/>
        </p:nvSpPr>
        <p:spPr>
          <a:xfrm>
            <a:off x="7298839" y="3064058"/>
            <a:ext cx="1143000" cy="362896"/>
          </a:xfrm>
          <a:prstGeom prst="rightArrow">
            <a:avLst>
              <a:gd name="adj1" fmla="val 67739"/>
              <a:gd name="adj2" fmla="val 50000"/>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Certification 2</a:t>
            </a:r>
          </a:p>
        </p:txBody>
      </p:sp>
      <p:sp>
        <p:nvSpPr>
          <p:cNvPr id="57" name="Arrow: Right 56">
            <a:extLst>
              <a:ext uri="{FF2B5EF4-FFF2-40B4-BE49-F238E27FC236}">
                <a16:creationId xmlns:a16="http://schemas.microsoft.com/office/drawing/2014/main" id="{7E83F3F2-AA05-CE5A-612D-C6AF69953399}"/>
              </a:ext>
            </a:extLst>
          </p:cNvPr>
          <p:cNvSpPr/>
          <p:nvPr/>
        </p:nvSpPr>
        <p:spPr>
          <a:xfrm>
            <a:off x="7333129" y="4617342"/>
            <a:ext cx="1143000" cy="362896"/>
          </a:xfrm>
          <a:prstGeom prst="rightArrow">
            <a:avLst>
              <a:gd name="adj1" fmla="val 67739"/>
              <a:gd name="adj2" fmla="val 5000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Right 57">
            <a:extLst>
              <a:ext uri="{FF2B5EF4-FFF2-40B4-BE49-F238E27FC236}">
                <a16:creationId xmlns:a16="http://schemas.microsoft.com/office/drawing/2014/main" id="{7798CC51-F777-67D4-3722-BF489D18B701}"/>
              </a:ext>
            </a:extLst>
          </p:cNvPr>
          <p:cNvSpPr/>
          <p:nvPr/>
        </p:nvSpPr>
        <p:spPr>
          <a:xfrm>
            <a:off x="5792788" y="3064058"/>
            <a:ext cx="1143000" cy="362896"/>
          </a:xfrm>
          <a:prstGeom prst="rightArrow">
            <a:avLst>
              <a:gd name="adj1" fmla="val 67739"/>
              <a:gd name="adj2" fmla="val 50000"/>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Certification 1</a:t>
            </a:r>
          </a:p>
        </p:txBody>
      </p:sp>
      <p:sp>
        <p:nvSpPr>
          <p:cNvPr id="59" name="Arrow: Right 58">
            <a:extLst>
              <a:ext uri="{FF2B5EF4-FFF2-40B4-BE49-F238E27FC236}">
                <a16:creationId xmlns:a16="http://schemas.microsoft.com/office/drawing/2014/main" id="{73C80CD5-6B77-8248-C1B2-38258EBBA4A3}"/>
              </a:ext>
            </a:extLst>
          </p:cNvPr>
          <p:cNvSpPr/>
          <p:nvPr/>
        </p:nvSpPr>
        <p:spPr>
          <a:xfrm>
            <a:off x="7333129" y="4617342"/>
            <a:ext cx="1143000" cy="362896"/>
          </a:xfrm>
          <a:prstGeom prst="rightArrow">
            <a:avLst>
              <a:gd name="adj1" fmla="val 67739"/>
              <a:gd name="adj2" fmla="val 50000"/>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Certification 3</a:t>
            </a:r>
          </a:p>
        </p:txBody>
      </p:sp>
    </p:spTree>
    <p:extLst>
      <p:ext uri="{BB962C8B-B14F-4D97-AF65-F5344CB8AC3E}">
        <p14:creationId xmlns:p14="http://schemas.microsoft.com/office/powerpoint/2010/main" val="191160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B73B-6AE5-0243-2E5E-6AE6D3F82029}"/>
              </a:ext>
            </a:extLst>
          </p:cNvPr>
          <p:cNvSpPr>
            <a:spLocks noGrp="1"/>
          </p:cNvSpPr>
          <p:nvPr>
            <p:ph type="title"/>
          </p:nvPr>
        </p:nvSpPr>
        <p:spPr/>
        <p:txBody>
          <a:bodyPr/>
          <a:lstStyle/>
          <a:p>
            <a:r>
              <a:rPr lang="en-US" spc="60" dirty="0"/>
              <a:t>Integrate the</a:t>
            </a:r>
            <a:r>
              <a:rPr lang="en-US" spc="-35" dirty="0"/>
              <a:t> "</a:t>
            </a:r>
            <a:r>
              <a:rPr lang="en-US" dirty="0"/>
              <a:t>Learn-Watch-</a:t>
            </a:r>
            <a:r>
              <a:rPr lang="en-US" spc="-114" dirty="0"/>
              <a:t>Do-</a:t>
            </a:r>
            <a:r>
              <a:rPr lang="en-US" spc="60" dirty="0"/>
              <a:t>Reinforce</a:t>
            </a:r>
            <a:r>
              <a:rPr lang="en-US" spc="35" dirty="0"/>
              <a:t> </a:t>
            </a:r>
            <a:r>
              <a:rPr lang="en-US" spc="65" dirty="0"/>
              <a:t>Framework"</a:t>
            </a:r>
            <a:r>
              <a:rPr lang="en-US" dirty="0"/>
              <a:t> into</a:t>
            </a:r>
            <a:r>
              <a:rPr lang="en-US" spc="-30" dirty="0"/>
              <a:t> </a:t>
            </a:r>
            <a:r>
              <a:rPr lang="en-US" spc="65" dirty="0"/>
              <a:t>curriculum</a:t>
            </a:r>
            <a:r>
              <a:rPr lang="en-US" spc="-20" dirty="0"/>
              <a:t> </a:t>
            </a:r>
            <a:r>
              <a:rPr lang="en-US" dirty="0"/>
              <a:t>to</a:t>
            </a:r>
            <a:r>
              <a:rPr lang="en-US" spc="-25" dirty="0"/>
              <a:t> </a:t>
            </a:r>
            <a:r>
              <a:rPr lang="en-US" spc="75" dirty="0"/>
              <a:t>ensure </a:t>
            </a:r>
            <a:r>
              <a:rPr lang="en-US" spc="160" dirty="0"/>
              <a:t>CSMs</a:t>
            </a:r>
            <a:r>
              <a:rPr lang="en-US" spc="-80" dirty="0"/>
              <a:t> </a:t>
            </a:r>
            <a:r>
              <a:rPr lang="en-US" spc="180" dirty="0"/>
              <a:t>can</a:t>
            </a:r>
            <a:r>
              <a:rPr lang="en-US" spc="-65" dirty="0"/>
              <a:t> </a:t>
            </a:r>
            <a:r>
              <a:rPr lang="en-US" spc="70" dirty="0"/>
              <a:t>develop</a:t>
            </a:r>
            <a:r>
              <a:rPr lang="en-US" spc="-65" dirty="0"/>
              <a:t> </a:t>
            </a:r>
            <a:r>
              <a:rPr lang="en-US" spc="155" dirty="0"/>
              <a:t>and</a:t>
            </a:r>
            <a:r>
              <a:rPr lang="en-US" spc="-70" dirty="0"/>
              <a:t> </a:t>
            </a:r>
            <a:r>
              <a:rPr lang="en-US" spc="114" dirty="0"/>
              <a:t>apply</a:t>
            </a:r>
            <a:r>
              <a:rPr lang="en-US" spc="-70" dirty="0"/>
              <a:t> </a:t>
            </a:r>
            <a:r>
              <a:rPr lang="en-US" spc="50" dirty="0"/>
              <a:t>the</a:t>
            </a:r>
            <a:r>
              <a:rPr lang="en-US" spc="-80" dirty="0"/>
              <a:t> </a:t>
            </a:r>
            <a:r>
              <a:rPr lang="en-US" spc="105" dirty="0"/>
              <a:t>skills</a:t>
            </a:r>
            <a:r>
              <a:rPr lang="en-US" spc="-100" dirty="0"/>
              <a:t> </a:t>
            </a:r>
            <a:r>
              <a:rPr lang="en-US" spc="55" dirty="0"/>
              <a:t>they</a:t>
            </a:r>
            <a:r>
              <a:rPr lang="en-US" spc="-70" dirty="0"/>
              <a:t> </a:t>
            </a:r>
            <a:r>
              <a:rPr lang="en-US" spc="60" dirty="0"/>
              <a:t>are</a:t>
            </a:r>
            <a:r>
              <a:rPr lang="en-US" spc="-70" dirty="0"/>
              <a:t> </a:t>
            </a:r>
            <a:r>
              <a:rPr lang="en-US" spc="105" dirty="0"/>
              <a:t>taught</a:t>
            </a:r>
            <a:endParaRPr lang="en-US" dirty="0"/>
          </a:p>
        </p:txBody>
      </p:sp>
      <p:sp>
        <p:nvSpPr>
          <p:cNvPr id="3" name="Oval 2">
            <a:extLst>
              <a:ext uri="{FF2B5EF4-FFF2-40B4-BE49-F238E27FC236}">
                <a16:creationId xmlns:a16="http://schemas.microsoft.com/office/drawing/2014/main" id="{8E1975C2-C080-31EC-04F9-5D6E5E29EBC6}"/>
              </a:ext>
            </a:extLst>
          </p:cNvPr>
          <p:cNvSpPr/>
          <p:nvPr/>
        </p:nvSpPr>
        <p:spPr>
          <a:xfrm>
            <a:off x="80962" y="223837"/>
            <a:ext cx="388177" cy="3881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4</a:t>
            </a:r>
          </a:p>
        </p:txBody>
      </p:sp>
      <p:sp>
        <p:nvSpPr>
          <p:cNvPr id="46" name="Arrow: Pentagon 45">
            <a:extLst>
              <a:ext uri="{FF2B5EF4-FFF2-40B4-BE49-F238E27FC236}">
                <a16:creationId xmlns:a16="http://schemas.microsoft.com/office/drawing/2014/main" id="{ADFF0641-D993-D5A7-9C13-63ADD436CE41}"/>
              </a:ext>
            </a:extLst>
          </p:cNvPr>
          <p:cNvSpPr/>
          <p:nvPr/>
        </p:nvSpPr>
        <p:spPr>
          <a:xfrm>
            <a:off x="609600" y="1266345"/>
            <a:ext cx="10972800" cy="517868"/>
          </a:xfrm>
          <a:prstGeom prst="homePlate">
            <a:avLst>
              <a:gd name="adj" fmla="val 622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solidFill>
                <a:cs typeface="Arial"/>
              </a:rPr>
              <a:t>Enablement</a:t>
            </a:r>
            <a:r>
              <a:rPr lang="en-US" sz="1600" b="1" spc="-10" dirty="0">
                <a:solidFill>
                  <a:schemeClr val="accent4"/>
                </a:solidFill>
                <a:cs typeface="Arial"/>
              </a:rPr>
              <a:t> </a:t>
            </a:r>
            <a:r>
              <a:rPr lang="en-US" sz="1600" b="1" dirty="0">
                <a:solidFill>
                  <a:schemeClr val="accent4"/>
                </a:solidFill>
                <a:cs typeface="Arial"/>
              </a:rPr>
              <a:t>and</a:t>
            </a:r>
            <a:r>
              <a:rPr lang="en-US" sz="1600" b="1" spc="15" dirty="0">
                <a:solidFill>
                  <a:schemeClr val="accent4"/>
                </a:solidFill>
                <a:cs typeface="Arial"/>
              </a:rPr>
              <a:t> </a:t>
            </a:r>
            <a:r>
              <a:rPr lang="en-US" sz="1600" b="1" dirty="0">
                <a:solidFill>
                  <a:schemeClr val="accent4"/>
                </a:solidFill>
                <a:cs typeface="Arial"/>
              </a:rPr>
              <a:t>Training</a:t>
            </a:r>
            <a:r>
              <a:rPr lang="en-US" sz="1600" b="1" spc="-10" dirty="0">
                <a:solidFill>
                  <a:schemeClr val="accent4"/>
                </a:solidFill>
                <a:cs typeface="Arial"/>
              </a:rPr>
              <a:t> </a:t>
            </a:r>
            <a:r>
              <a:rPr lang="en-US" sz="1600" b="1" dirty="0">
                <a:solidFill>
                  <a:schemeClr val="accent4"/>
                </a:solidFill>
                <a:cs typeface="Arial"/>
              </a:rPr>
              <a:t>Mastery </a:t>
            </a:r>
            <a:r>
              <a:rPr lang="en-US" sz="1600" b="1" spc="-10" dirty="0">
                <a:solidFill>
                  <a:schemeClr val="accent4"/>
                </a:solidFill>
                <a:cs typeface="Arial"/>
              </a:rPr>
              <a:t>Levels</a:t>
            </a:r>
            <a:endParaRPr lang="en-US" sz="1600" dirty="0">
              <a:solidFill>
                <a:schemeClr val="accent4"/>
              </a:solidFill>
              <a:cs typeface="Arial"/>
            </a:endParaRPr>
          </a:p>
        </p:txBody>
      </p:sp>
      <p:sp>
        <p:nvSpPr>
          <p:cNvPr id="47" name="Rectangle 46">
            <a:extLst>
              <a:ext uri="{FF2B5EF4-FFF2-40B4-BE49-F238E27FC236}">
                <a16:creationId xmlns:a16="http://schemas.microsoft.com/office/drawing/2014/main" id="{EE106B6C-C30A-CC07-1B5D-1346801E0C79}"/>
              </a:ext>
            </a:extLst>
          </p:cNvPr>
          <p:cNvSpPr/>
          <p:nvPr/>
        </p:nvSpPr>
        <p:spPr>
          <a:xfrm>
            <a:off x="609600" y="2279650"/>
            <a:ext cx="2647876" cy="389255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A059523-5A3C-95AB-E3F7-B56EF9EF1E6D}"/>
              </a:ext>
            </a:extLst>
          </p:cNvPr>
          <p:cNvSpPr/>
          <p:nvPr/>
        </p:nvSpPr>
        <p:spPr>
          <a:xfrm>
            <a:off x="718148" y="1983104"/>
            <a:ext cx="703325" cy="703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2162821-3C3A-2694-D4F4-AF2600EDA4F4}"/>
              </a:ext>
            </a:extLst>
          </p:cNvPr>
          <p:cNvSpPr txBox="1"/>
          <p:nvPr/>
        </p:nvSpPr>
        <p:spPr>
          <a:xfrm>
            <a:off x="718148" y="2837096"/>
            <a:ext cx="2430780" cy="307777"/>
          </a:xfrm>
          <a:prstGeom prst="rect">
            <a:avLst/>
          </a:prstGeom>
          <a:noFill/>
        </p:spPr>
        <p:txBody>
          <a:bodyPr wrap="square" lIns="0" tIns="0" rIns="0" bIns="0" rtlCol="0">
            <a:spAutoFit/>
          </a:bodyPr>
          <a:lstStyle/>
          <a:p>
            <a:pPr algn="l"/>
            <a:r>
              <a:rPr lang="en-US" sz="2000" b="1" dirty="0"/>
              <a:t>LEARN</a:t>
            </a:r>
          </a:p>
        </p:txBody>
      </p:sp>
      <p:cxnSp>
        <p:nvCxnSpPr>
          <p:cNvPr id="61" name="Straight Connector 60">
            <a:extLst>
              <a:ext uri="{FF2B5EF4-FFF2-40B4-BE49-F238E27FC236}">
                <a16:creationId xmlns:a16="http://schemas.microsoft.com/office/drawing/2014/main" id="{CCA8869D-B383-FE70-796B-AAE4C8F71B34}"/>
              </a:ext>
            </a:extLst>
          </p:cNvPr>
          <p:cNvCxnSpPr>
            <a:cxnSpLocks/>
          </p:cNvCxnSpPr>
          <p:nvPr/>
        </p:nvCxnSpPr>
        <p:spPr>
          <a:xfrm>
            <a:off x="718148" y="3296258"/>
            <a:ext cx="24307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E6FE83F-194F-5F06-3C49-8863D6B7D61E}"/>
              </a:ext>
            </a:extLst>
          </p:cNvPr>
          <p:cNvSpPr txBox="1"/>
          <p:nvPr/>
        </p:nvSpPr>
        <p:spPr>
          <a:xfrm>
            <a:off x="718148" y="3447644"/>
            <a:ext cx="2430780" cy="2248436"/>
          </a:xfrm>
          <a:prstGeom prst="rect">
            <a:avLst/>
          </a:prstGeom>
          <a:noFill/>
        </p:spPr>
        <p:txBody>
          <a:bodyPr wrap="square" lIns="0" tIns="0" rIns="0" bIns="0" rtlCol="0">
            <a:spAutoFit/>
          </a:bodyPr>
          <a:lstStyle/>
          <a:p>
            <a:pPr marL="184150" marR="124460" indent="-171450">
              <a:lnSpc>
                <a:spcPct val="101099"/>
              </a:lnSpc>
              <a:spcBef>
                <a:spcPts val="95"/>
              </a:spcBef>
              <a:buFont typeface="Arial" panose="020B0604020202020204" pitchFamily="34" charset="0"/>
              <a:buChar char="•"/>
              <a:tabLst>
                <a:tab pos="241300" algn="l"/>
              </a:tabLst>
            </a:pPr>
            <a:r>
              <a:rPr lang="en-US" sz="1200" dirty="0">
                <a:cs typeface="Gill Sans MT"/>
              </a:rPr>
              <a:t>CSMs complete the enablement training to learn key concepts that drive desired behaviors</a:t>
            </a:r>
          </a:p>
          <a:p>
            <a:pPr marL="184150" marR="178435" indent="-171450">
              <a:lnSpc>
                <a:spcPct val="101099"/>
              </a:lnSpc>
              <a:spcBef>
                <a:spcPts val="805"/>
              </a:spcBef>
              <a:buFont typeface="Arial" panose="020B0604020202020204" pitchFamily="34" charset="0"/>
              <a:buChar char="•"/>
              <a:tabLst>
                <a:tab pos="241300" algn="l"/>
              </a:tabLst>
            </a:pPr>
            <a:r>
              <a:rPr lang="en-US" sz="1200" dirty="0">
                <a:cs typeface="Gill Sans MT"/>
              </a:rPr>
              <a:t>CSMs read provided enablement content to establish a framework and understanding of concepts</a:t>
            </a:r>
          </a:p>
          <a:p>
            <a:pPr marL="184150" marR="5080" indent="-171450">
              <a:lnSpc>
                <a:spcPct val="101099"/>
              </a:lnSpc>
              <a:spcBef>
                <a:spcPts val="810"/>
              </a:spcBef>
              <a:buFont typeface="Arial" panose="020B0604020202020204" pitchFamily="34" charset="0"/>
              <a:buChar char="•"/>
              <a:tabLst>
                <a:tab pos="241300" algn="l"/>
              </a:tabLst>
            </a:pPr>
            <a:r>
              <a:rPr lang="en-US" sz="1200" dirty="0">
                <a:cs typeface="Gill Sans MT"/>
              </a:rPr>
              <a:t>Training topics are focused per selling team to deliver a unique learning path</a:t>
            </a:r>
          </a:p>
        </p:txBody>
      </p:sp>
      <p:sp>
        <p:nvSpPr>
          <p:cNvPr id="63" name="Rectangle 62">
            <a:extLst>
              <a:ext uri="{FF2B5EF4-FFF2-40B4-BE49-F238E27FC236}">
                <a16:creationId xmlns:a16="http://schemas.microsoft.com/office/drawing/2014/main" id="{86E6D440-9943-2539-A6AF-23F7A3FD2F0D}"/>
              </a:ext>
            </a:extLst>
          </p:cNvPr>
          <p:cNvSpPr/>
          <p:nvPr/>
        </p:nvSpPr>
        <p:spPr>
          <a:xfrm>
            <a:off x="718148" y="6100200"/>
            <a:ext cx="703325"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17C6B95-09FB-3FB0-9962-0684EBBD3DD9}"/>
              </a:ext>
            </a:extLst>
          </p:cNvPr>
          <p:cNvSpPr/>
          <p:nvPr/>
        </p:nvSpPr>
        <p:spPr>
          <a:xfrm>
            <a:off x="3381071" y="2279650"/>
            <a:ext cx="2647876" cy="389255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97CA80F-1BBE-B0D2-06BF-A146917B6D90}"/>
              </a:ext>
            </a:extLst>
          </p:cNvPr>
          <p:cNvSpPr/>
          <p:nvPr/>
        </p:nvSpPr>
        <p:spPr>
          <a:xfrm>
            <a:off x="3489619" y="1983104"/>
            <a:ext cx="703325" cy="703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23926941-D0ED-5541-403A-19C2395DAC87}"/>
              </a:ext>
            </a:extLst>
          </p:cNvPr>
          <p:cNvSpPr txBox="1"/>
          <p:nvPr/>
        </p:nvSpPr>
        <p:spPr>
          <a:xfrm>
            <a:off x="3489619" y="2837096"/>
            <a:ext cx="2430780" cy="307777"/>
          </a:xfrm>
          <a:prstGeom prst="rect">
            <a:avLst/>
          </a:prstGeom>
          <a:noFill/>
        </p:spPr>
        <p:txBody>
          <a:bodyPr wrap="square" lIns="0" tIns="0" rIns="0" bIns="0" rtlCol="0">
            <a:spAutoFit/>
          </a:bodyPr>
          <a:lstStyle/>
          <a:p>
            <a:pPr algn="l"/>
            <a:r>
              <a:rPr lang="en-US" sz="2000" b="1" dirty="0"/>
              <a:t>WATCH</a:t>
            </a:r>
          </a:p>
        </p:txBody>
      </p:sp>
      <p:cxnSp>
        <p:nvCxnSpPr>
          <p:cNvPr id="69" name="Straight Connector 68">
            <a:extLst>
              <a:ext uri="{FF2B5EF4-FFF2-40B4-BE49-F238E27FC236}">
                <a16:creationId xmlns:a16="http://schemas.microsoft.com/office/drawing/2014/main" id="{7CDFCE56-247F-B0E5-8BA5-AD2B0402617E}"/>
              </a:ext>
            </a:extLst>
          </p:cNvPr>
          <p:cNvCxnSpPr>
            <a:cxnSpLocks/>
          </p:cNvCxnSpPr>
          <p:nvPr/>
        </p:nvCxnSpPr>
        <p:spPr>
          <a:xfrm>
            <a:off x="3489619" y="3296258"/>
            <a:ext cx="24307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6E9523FE-8BAC-BC57-DEFE-2B486008A805}"/>
              </a:ext>
            </a:extLst>
          </p:cNvPr>
          <p:cNvSpPr txBox="1"/>
          <p:nvPr/>
        </p:nvSpPr>
        <p:spPr>
          <a:xfrm>
            <a:off x="3489619" y="3447644"/>
            <a:ext cx="2430780" cy="1875385"/>
          </a:xfrm>
          <a:prstGeom prst="rect">
            <a:avLst/>
          </a:prstGeom>
          <a:noFill/>
        </p:spPr>
        <p:txBody>
          <a:bodyPr wrap="square" lIns="0" tIns="0" rIns="0" bIns="0" rtlCol="0">
            <a:spAutoFit/>
          </a:bodyPr>
          <a:lstStyle/>
          <a:p>
            <a:pPr marL="184150" marR="9525" indent="-171450">
              <a:lnSpc>
                <a:spcPct val="101200"/>
              </a:lnSpc>
              <a:spcBef>
                <a:spcPts val="95"/>
              </a:spcBef>
              <a:buFont typeface="Arial" panose="020B0604020202020204" pitchFamily="34" charset="0"/>
              <a:buChar char="•"/>
              <a:tabLst>
                <a:tab pos="241300" algn="l"/>
              </a:tabLst>
            </a:pPr>
            <a:r>
              <a:rPr lang="en-US" sz="1200" dirty="0">
                <a:cs typeface="Gill Sans MT"/>
              </a:rPr>
              <a:t>CSMs reinforce the behavior they have learned through observing the lesson in action</a:t>
            </a:r>
          </a:p>
          <a:p>
            <a:pPr marL="184150" marR="5080" indent="-171450">
              <a:lnSpc>
                <a:spcPct val="101200"/>
              </a:lnSpc>
              <a:spcBef>
                <a:spcPts val="805"/>
              </a:spcBef>
              <a:buFont typeface="Arial" panose="020B0604020202020204" pitchFamily="34" charset="0"/>
              <a:buChar char="•"/>
              <a:tabLst>
                <a:tab pos="241300" algn="l"/>
              </a:tabLst>
            </a:pPr>
            <a:r>
              <a:rPr lang="en-US" sz="1200" dirty="0">
                <a:cs typeface="Gill Sans MT"/>
              </a:rPr>
              <a:t>Watching activities can be pre-recorded, live shadowing or best in class reference material</a:t>
            </a:r>
          </a:p>
          <a:p>
            <a:pPr marL="184150" marR="103505" indent="-171450">
              <a:lnSpc>
                <a:spcPct val="101400"/>
              </a:lnSpc>
              <a:spcBef>
                <a:spcPts val="795"/>
              </a:spcBef>
              <a:buFont typeface="Arial" panose="020B0604020202020204" pitchFamily="34" charset="0"/>
              <a:buChar char="•"/>
              <a:tabLst>
                <a:tab pos="241300" algn="l"/>
              </a:tabLst>
            </a:pPr>
            <a:r>
              <a:rPr lang="en-US" sz="1200" dirty="0">
                <a:cs typeface="Gill Sans MT"/>
              </a:rPr>
              <a:t>Only topics that require a behavior to emulate will move to this step</a:t>
            </a:r>
          </a:p>
        </p:txBody>
      </p:sp>
      <p:sp>
        <p:nvSpPr>
          <p:cNvPr id="71" name="Rectangle 70">
            <a:extLst>
              <a:ext uri="{FF2B5EF4-FFF2-40B4-BE49-F238E27FC236}">
                <a16:creationId xmlns:a16="http://schemas.microsoft.com/office/drawing/2014/main" id="{4B96C0A2-18EC-0F90-EB58-C79225A08648}"/>
              </a:ext>
            </a:extLst>
          </p:cNvPr>
          <p:cNvSpPr/>
          <p:nvPr/>
        </p:nvSpPr>
        <p:spPr>
          <a:xfrm>
            <a:off x="3489619" y="6100200"/>
            <a:ext cx="703325"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53F817-05F1-AD65-62F2-3CF71B5ADAA5}"/>
              </a:ext>
            </a:extLst>
          </p:cNvPr>
          <p:cNvSpPr/>
          <p:nvPr/>
        </p:nvSpPr>
        <p:spPr>
          <a:xfrm>
            <a:off x="6152542" y="2279650"/>
            <a:ext cx="2647876" cy="389255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8101B0A-A088-BEE4-0167-148F73EDEA59}"/>
              </a:ext>
            </a:extLst>
          </p:cNvPr>
          <p:cNvSpPr/>
          <p:nvPr/>
        </p:nvSpPr>
        <p:spPr>
          <a:xfrm>
            <a:off x="6261090" y="1983104"/>
            <a:ext cx="703325" cy="703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7B74D172-B5CC-CFD4-14A9-A12F896B73A4}"/>
              </a:ext>
            </a:extLst>
          </p:cNvPr>
          <p:cNvSpPr txBox="1"/>
          <p:nvPr/>
        </p:nvSpPr>
        <p:spPr>
          <a:xfrm>
            <a:off x="6261090" y="2837096"/>
            <a:ext cx="2430780" cy="307777"/>
          </a:xfrm>
          <a:prstGeom prst="rect">
            <a:avLst/>
          </a:prstGeom>
          <a:noFill/>
        </p:spPr>
        <p:txBody>
          <a:bodyPr wrap="square" lIns="0" tIns="0" rIns="0" bIns="0" rtlCol="0">
            <a:spAutoFit/>
          </a:bodyPr>
          <a:lstStyle/>
          <a:p>
            <a:pPr algn="l"/>
            <a:r>
              <a:rPr lang="en-US" sz="2000" b="1" dirty="0"/>
              <a:t>DO</a:t>
            </a:r>
          </a:p>
        </p:txBody>
      </p:sp>
      <p:cxnSp>
        <p:nvCxnSpPr>
          <p:cNvPr id="76" name="Straight Connector 75">
            <a:extLst>
              <a:ext uri="{FF2B5EF4-FFF2-40B4-BE49-F238E27FC236}">
                <a16:creationId xmlns:a16="http://schemas.microsoft.com/office/drawing/2014/main" id="{A71680DC-1C78-7D7B-ADED-335456899808}"/>
              </a:ext>
            </a:extLst>
          </p:cNvPr>
          <p:cNvCxnSpPr>
            <a:cxnSpLocks/>
          </p:cNvCxnSpPr>
          <p:nvPr/>
        </p:nvCxnSpPr>
        <p:spPr>
          <a:xfrm>
            <a:off x="6261090" y="3296258"/>
            <a:ext cx="24307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AFFC30D4-5B15-C8B3-20FA-180700E42834}"/>
              </a:ext>
            </a:extLst>
          </p:cNvPr>
          <p:cNvSpPr txBox="1"/>
          <p:nvPr/>
        </p:nvSpPr>
        <p:spPr>
          <a:xfrm>
            <a:off x="6261090" y="3447644"/>
            <a:ext cx="2430780" cy="2061911"/>
          </a:xfrm>
          <a:prstGeom prst="rect">
            <a:avLst/>
          </a:prstGeom>
          <a:noFill/>
        </p:spPr>
        <p:txBody>
          <a:bodyPr wrap="square" lIns="0" tIns="0" rIns="0" bIns="0" rtlCol="0">
            <a:spAutoFit/>
          </a:bodyPr>
          <a:lstStyle/>
          <a:p>
            <a:pPr marL="183515" marR="13970" indent="-171450">
              <a:lnSpc>
                <a:spcPct val="101400"/>
              </a:lnSpc>
              <a:spcBef>
                <a:spcPts val="90"/>
              </a:spcBef>
              <a:buFont typeface="Arial" panose="020B0604020202020204" pitchFamily="34" charset="0"/>
              <a:buChar char="•"/>
              <a:tabLst>
                <a:tab pos="241935" algn="l"/>
              </a:tabLst>
            </a:pPr>
            <a:r>
              <a:rPr lang="en-US" sz="1200" dirty="0">
                <a:cs typeface="Gill Sans MT"/>
              </a:rPr>
              <a:t>CSMs will be required to demonstrate a proficiency level in the new process</a:t>
            </a:r>
          </a:p>
          <a:p>
            <a:pPr marL="183515" marR="5080" indent="-171450">
              <a:lnSpc>
                <a:spcPct val="101200"/>
              </a:lnSpc>
              <a:spcBef>
                <a:spcPts val="795"/>
              </a:spcBef>
              <a:buFont typeface="Arial" panose="020B0604020202020204" pitchFamily="34" charset="0"/>
              <a:buChar char="•"/>
              <a:tabLst>
                <a:tab pos="241935" algn="l"/>
              </a:tabLst>
            </a:pPr>
            <a:r>
              <a:rPr lang="en-US" sz="1200" dirty="0">
                <a:cs typeface="Gill Sans MT"/>
              </a:rPr>
              <a:t>This will include online assessments of concepts, presentations, certifications and discussion with managers</a:t>
            </a:r>
          </a:p>
          <a:p>
            <a:pPr marL="183515" marR="172085" indent="-171450">
              <a:lnSpc>
                <a:spcPct val="101099"/>
              </a:lnSpc>
              <a:spcBef>
                <a:spcPts val="800"/>
              </a:spcBef>
              <a:buFont typeface="Arial" panose="020B0604020202020204" pitchFamily="34" charset="0"/>
              <a:buChar char="•"/>
              <a:tabLst>
                <a:tab pos="241935" algn="l"/>
              </a:tabLst>
            </a:pPr>
            <a:r>
              <a:rPr lang="en-US" sz="1200" dirty="0">
                <a:cs typeface="Gill Sans MT"/>
              </a:rPr>
              <a:t>Certifications will be based on mastery of the skill the related to competencies</a:t>
            </a:r>
          </a:p>
        </p:txBody>
      </p:sp>
      <p:sp>
        <p:nvSpPr>
          <p:cNvPr id="78" name="Rectangle 77">
            <a:extLst>
              <a:ext uri="{FF2B5EF4-FFF2-40B4-BE49-F238E27FC236}">
                <a16:creationId xmlns:a16="http://schemas.microsoft.com/office/drawing/2014/main" id="{4BB75B28-2C5C-10BB-3205-4BB3615415C5}"/>
              </a:ext>
            </a:extLst>
          </p:cNvPr>
          <p:cNvSpPr/>
          <p:nvPr/>
        </p:nvSpPr>
        <p:spPr>
          <a:xfrm>
            <a:off x="6261090" y="6100200"/>
            <a:ext cx="703325"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A1BE7AB-DB6F-00F1-1B9E-378C2BCAC344}"/>
              </a:ext>
            </a:extLst>
          </p:cNvPr>
          <p:cNvSpPr/>
          <p:nvPr/>
        </p:nvSpPr>
        <p:spPr>
          <a:xfrm>
            <a:off x="8924014" y="2279650"/>
            <a:ext cx="2647876" cy="389255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E2AD8764-836B-27D2-1895-C05427BCBE43}"/>
              </a:ext>
            </a:extLst>
          </p:cNvPr>
          <p:cNvSpPr/>
          <p:nvPr/>
        </p:nvSpPr>
        <p:spPr>
          <a:xfrm>
            <a:off x="9032562" y="1983104"/>
            <a:ext cx="703325" cy="703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65119C86-4C4F-4C31-B035-34CF06580AE6}"/>
              </a:ext>
            </a:extLst>
          </p:cNvPr>
          <p:cNvSpPr txBox="1"/>
          <p:nvPr/>
        </p:nvSpPr>
        <p:spPr>
          <a:xfrm>
            <a:off x="9032562" y="2837096"/>
            <a:ext cx="2430780" cy="307777"/>
          </a:xfrm>
          <a:prstGeom prst="rect">
            <a:avLst/>
          </a:prstGeom>
          <a:noFill/>
        </p:spPr>
        <p:txBody>
          <a:bodyPr wrap="square" lIns="0" tIns="0" rIns="0" bIns="0" rtlCol="0">
            <a:spAutoFit/>
          </a:bodyPr>
          <a:lstStyle/>
          <a:p>
            <a:pPr algn="l"/>
            <a:r>
              <a:rPr lang="en-US" sz="2000" b="1" dirty="0"/>
              <a:t>REINFORCE</a:t>
            </a:r>
          </a:p>
        </p:txBody>
      </p:sp>
      <p:cxnSp>
        <p:nvCxnSpPr>
          <p:cNvPr id="83" name="Straight Connector 82">
            <a:extLst>
              <a:ext uri="{FF2B5EF4-FFF2-40B4-BE49-F238E27FC236}">
                <a16:creationId xmlns:a16="http://schemas.microsoft.com/office/drawing/2014/main" id="{0E1A0CDE-E098-1F27-F5F8-BF4D67321533}"/>
              </a:ext>
            </a:extLst>
          </p:cNvPr>
          <p:cNvCxnSpPr>
            <a:cxnSpLocks/>
          </p:cNvCxnSpPr>
          <p:nvPr/>
        </p:nvCxnSpPr>
        <p:spPr>
          <a:xfrm>
            <a:off x="9032562" y="3296258"/>
            <a:ext cx="24307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564238A5-7871-06E4-18EB-5CA352695036}"/>
              </a:ext>
            </a:extLst>
          </p:cNvPr>
          <p:cNvSpPr txBox="1"/>
          <p:nvPr/>
        </p:nvSpPr>
        <p:spPr>
          <a:xfrm>
            <a:off x="9032562" y="3447644"/>
            <a:ext cx="2430780" cy="2061911"/>
          </a:xfrm>
          <a:prstGeom prst="rect">
            <a:avLst/>
          </a:prstGeom>
          <a:noFill/>
        </p:spPr>
        <p:txBody>
          <a:bodyPr wrap="square" lIns="0" tIns="0" rIns="0" bIns="0" rtlCol="0">
            <a:spAutoFit/>
          </a:bodyPr>
          <a:lstStyle/>
          <a:p>
            <a:pPr marL="183515" marR="5080" indent="-171450">
              <a:lnSpc>
                <a:spcPct val="101200"/>
              </a:lnSpc>
              <a:spcBef>
                <a:spcPts val="95"/>
              </a:spcBef>
              <a:buFont typeface="Arial" panose="020B0604020202020204" pitchFamily="34" charset="0"/>
              <a:buChar char="•"/>
              <a:tabLst>
                <a:tab pos="241935" algn="l"/>
              </a:tabLst>
            </a:pPr>
            <a:r>
              <a:rPr lang="en-US" sz="1200" dirty="0">
                <a:cs typeface="Gill Sans MT"/>
              </a:rPr>
              <a:t>CSM consistently applies knowledge of trained behaviors in their day-to- day role</a:t>
            </a:r>
          </a:p>
          <a:p>
            <a:pPr marL="183515" marR="194945" indent="-171450">
              <a:lnSpc>
                <a:spcPct val="101200"/>
              </a:lnSpc>
              <a:spcBef>
                <a:spcPts val="805"/>
              </a:spcBef>
              <a:buFont typeface="Arial" panose="020B0604020202020204" pitchFamily="34" charset="0"/>
              <a:buChar char="•"/>
              <a:tabLst>
                <a:tab pos="241935" algn="l"/>
              </a:tabLst>
            </a:pPr>
            <a:r>
              <a:rPr lang="en-US" sz="1200" dirty="0">
                <a:cs typeface="Gill Sans MT"/>
              </a:rPr>
              <a:t>Activities are improved through coaching sessions and performance feedback</a:t>
            </a:r>
          </a:p>
          <a:p>
            <a:pPr marL="183515" marR="15240" indent="-171450">
              <a:lnSpc>
                <a:spcPct val="101099"/>
              </a:lnSpc>
              <a:spcBef>
                <a:spcPts val="800"/>
              </a:spcBef>
              <a:buFont typeface="Arial" panose="020B0604020202020204" pitchFamily="34" charset="0"/>
              <a:buChar char="•"/>
              <a:tabLst>
                <a:tab pos="241935" algn="l"/>
              </a:tabLst>
            </a:pPr>
            <a:r>
              <a:rPr lang="en-US" sz="1200" dirty="0">
                <a:cs typeface="Gill Sans MT"/>
              </a:rPr>
              <a:t>After proficiency level is achieved, CSMs may continue to mastery level in advanced trainings</a:t>
            </a:r>
          </a:p>
        </p:txBody>
      </p:sp>
      <p:sp>
        <p:nvSpPr>
          <p:cNvPr id="85" name="Rectangle 84">
            <a:extLst>
              <a:ext uri="{FF2B5EF4-FFF2-40B4-BE49-F238E27FC236}">
                <a16:creationId xmlns:a16="http://schemas.microsoft.com/office/drawing/2014/main" id="{B49FD79B-2652-D939-F139-0F7BB64AA8F4}"/>
              </a:ext>
            </a:extLst>
          </p:cNvPr>
          <p:cNvSpPr/>
          <p:nvPr/>
        </p:nvSpPr>
        <p:spPr>
          <a:xfrm>
            <a:off x="9032562" y="6100200"/>
            <a:ext cx="703325"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object 17">
            <a:extLst>
              <a:ext uri="{FF2B5EF4-FFF2-40B4-BE49-F238E27FC236}">
                <a16:creationId xmlns:a16="http://schemas.microsoft.com/office/drawing/2014/main" id="{171C4424-5CEA-80D4-82E5-F0E619543C55}"/>
              </a:ext>
            </a:extLst>
          </p:cNvPr>
          <p:cNvPicPr/>
          <p:nvPr/>
        </p:nvPicPr>
        <p:blipFill>
          <a:blip r:embed="rId2" cstate="print"/>
          <a:stretch>
            <a:fillRect/>
          </a:stretch>
        </p:blipFill>
        <p:spPr>
          <a:xfrm>
            <a:off x="9176961" y="2128265"/>
            <a:ext cx="414527" cy="413003"/>
          </a:xfrm>
          <a:prstGeom prst="rect">
            <a:avLst/>
          </a:prstGeom>
        </p:spPr>
      </p:pic>
      <p:pic>
        <p:nvPicPr>
          <p:cNvPr id="93" name="object 18">
            <a:extLst>
              <a:ext uri="{FF2B5EF4-FFF2-40B4-BE49-F238E27FC236}">
                <a16:creationId xmlns:a16="http://schemas.microsoft.com/office/drawing/2014/main" id="{C8D9CE31-9257-40EB-CFCE-FBD07354EF50}"/>
              </a:ext>
            </a:extLst>
          </p:cNvPr>
          <p:cNvPicPr/>
          <p:nvPr/>
        </p:nvPicPr>
        <p:blipFill>
          <a:blip r:embed="rId3" cstate="print"/>
          <a:stretch>
            <a:fillRect/>
          </a:stretch>
        </p:blipFill>
        <p:spPr>
          <a:xfrm>
            <a:off x="6405488" y="2127503"/>
            <a:ext cx="414528" cy="414527"/>
          </a:xfrm>
          <a:prstGeom prst="rect">
            <a:avLst/>
          </a:prstGeom>
        </p:spPr>
      </p:pic>
      <p:pic>
        <p:nvPicPr>
          <p:cNvPr id="94" name="object 19">
            <a:extLst>
              <a:ext uri="{FF2B5EF4-FFF2-40B4-BE49-F238E27FC236}">
                <a16:creationId xmlns:a16="http://schemas.microsoft.com/office/drawing/2014/main" id="{166B3515-2E4E-215F-2713-EF7FE9C5D535}"/>
              </a:ext>
            </a:extLst>
          </p:cNvPr>
          <p:cNvPicPr/>
          <p:nvPr/>
        </p:nvPicPr>
        <p:blipFill>
          <a:blip r:embed="rId4" cstate="print"/>
          <a:stretch>
            <a:fillRect/>
          </a:stretch>
        </p:blipFill>
        <p:spPr>
          <a:xfrm>
            <a:off x="3634780" y="2127503"/>
            <a:ext cx="413003" cy="414527"/>
          </a:xfrm>
          <a:prstGeom prst="rect">
            <a:avLst/>
          </a:prstGeom>
        </p:spPr>
      </p:pic>
      <p:pic>
        <p:nvPicPr>
          <p:cNvPr id="95" name="object 20">
            <a:extLst>
              <a:ext uri="{FF2B5EF4-FFF2-40B4-BE49-F238E27FC236}">
                <a16:creationId xmlns:a16="http://schemas.microsoft.com/office/drawing/2014/main" id="{595DDBEB-F830-8DAA-CEA1-1B2825DCF664}"/>
              </a:ext>
            </a:extLst>
          </p:cNvPr>
          <p:cNvPicPr/>
          <p:nvPr/>
        </p:nvPicPr>
        <p:blipFill>
          <a:blip r:embed="rId5" cstate="print"/>
          <a:stretch>
            <a:fillRect/>
          </a:stretch>
        </p:blipFill>
        <p:spPr>
          <a:xfrm>
            <a:off x="862546" y="2127503"/>
            <a:ext cx="414528" cy="414527"/>
          </a:xfrm>
          <a:prstGeom prst="rect">
            <a:avLst/>
          </a:prstGeom>
        </p:spPr>
      </p:pic>
    </p:spTree>
    <p:extLst>
      <p:ext uri="{BB962C8B-B14F-4D97-AF65-F5344CB8AC3E}">
        <p14:creationId xmlns:p14="http://schemas.microsoft.com/office/powerpoint/2010/main" val="4002057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61650723-4F38-E5C6-FAE3-2C2037394167}"/>
              </a:ext>
            </a:extLst>
          </p:cNvPr>
          <p:cNvSpPr/>
          <p:nvPr/>
        </p:nvSpPr>
        <p:spPr>
          <a:xfrm>
            <a:off x="1377950" y="3951732"/>
            <a:ext cx="10193940" cy="12564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C2C7645-FB4A-AC02-4E91-E86CEE9C5B97}"/>
              </a:ext>
            </a:extLst>
          </p:cNvPr>
          <p:cNvSpPr/>
          <p:nvPr/>
        </p:nvSpPr>
        <p:spPr>
          <a:xfrm>
            <a:off x="1377950" y="5268467"/>
            <a:ext cx="10193940" cy="9072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1682113-E6EE-1728-5638-3A5B44EB399F}"/>
              </a:ext>
            </a:extLst>
          </p:cNvPr>
          <p:cNvSpPr/>
          <p:nvPr/>
        </p:nvSpPr>
        <p:spPr>
          <a:xfrm>
            <a:off x="1377950" y="2333245"/>
            <a:ext cx="10193940" cy="1557528"/>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5993C3-A513-5DD5-B22E-092C4528BA76}"/>
              </a:ext>
            </a:extLst>
          </p:cNvPr>
          <p:cNvSpPr>
            <a:spLocks noGrp="1"/>
          </p:cNvSpPr>
          <p:nvPr>
            <p:ph type="title"/>
          </p:nvPr>
        </p:nvSpPr>
        <p:spPr/>
        <p:txBody>
          <a:bodyPr>
            <a:normAutofit fontScale="90000"/>
          </a:bodyPr>
          <a:lstStyle/>
          <a:p>
            <a:r>
              <a:rPr lang="en-US" spc="130" dirty="0"/>
              <a:t>Enhance</a:t>
            </a:r>
            <a:r>
              <a:rPr lang="en-US" spc="-55" dirty="0"/>
              <a:t> </a:t>
            </a:r>
            <a:r>
              <a:rPr lang="en-US" spc="95" dirty="0"/>
              <a:t>comprehension</a:t>
            </a:r>
            <a:r>
              <a:rPr lang="en-US" spc="-40" dirty="0"/>
              <a:t> </a:t>
            </a:r>
            <a:r>
              <a:rPr lang="en-US" spc="105" dirty="0"/>
              <a:t>of</a:t>
            </a:r>
            <a:r>
              <a:rPr lang="en-US" spc="-40" dirty="0"/>
              <a:t> </a:t>
            </a:r>
            <a:r>
              <a:rPr lang="en-US" spc="85" dirty="0"/>
              <a:t>onboarding</a:t>
            </a:r>
            <a:r>
              <a:rPr lang="en-US" spc="-15" dirty="0"/>
              <a:t> </a:t>
            </a:r>
            <a:r>
              <a:rPr lang="en-US" spc="55" dirty="0"/>
              <a:t>curriculum with </a:t>
            </a:r>
            <a:r>
              <a:rPr lang="en-US" spc="60" dirty="0"/>
              <a:t>Ride</a:t>
            </a:r>
            <a:r>
              <a:rPr lang="en-US" spc="-25" dirty="0"/>
              <a:t> </a:t>
            </a:r>
            <a:r>
              <a:rPr lang="en-US" spc="65" dirty="0"/>
              <a:t>Along</a:t>
            </a:r>
            <a:r>
              <a:rPr lang="en-US" spc="-25" dirty="0"/>
              <a:t> </a:t>
            </a:r>
            <a:r>
              <a:rPr lang="en-US" spc="85" dirty="0"/>
              <a:t>Program,</a:t>
            </a:r>
            <a:r>
              <a:rPr lang="en-US" dirty="0"/>
              <a:t> </a:t>
            </a:r>
            <a:r>
              <a:rPr lang="en-US" spc="70" dirty="0"/>
              <a:t>In</a:t>
            </a:r>
            <a:r>
              <a:rPr lang="en-US" spc="-25" dirty="0"/>
              <a:t> </a:t>
            </a:r>
            <a:r>
              <a:rPr lang="en-US" spc="95" dirty="0"/>
              <a:t>Person</a:t>
            </a:r>
            <a:r>
              <a:rPr lang="en-US" spc="-5" dirty="0"/>
              <a:t> </a:t>
            </a:r>
            <a:r>
              <a:rPr lang="en-US" spc="55" dirty="0"/>
              <a:t>Training,</a:t>
            </a:r>
            <a:r>
              <a:rPr lang="en-US" dirty="0"/>
              <a:t> </a:t>
            </a:r>
            <a:r>
              <a:rPr lang="en-US" spc="155" dirty="0"/>
              <a:t>and</a:t>
            </a:r>
            <a:r>
              <a:rPr lang="en-US" spc="-20" dirty="0"/>
              <a:t> </a:t>
            </a:r>
            <a:r>
              <a:rPr lang="en-US" spc="130" dirty="0"/>
              <a:t>Fast-</a:t>
            </a:r>
            <a:r>
              <a:rPr lang="en-US" spc="175" dirty="0"/>
              <a:t>Ramp</a:t>
            </a:r>
            <a:r>
              <a:rPr lang="en-US" spc="-5" dirty="0"/>
              <a:t> </a:t>
            </a:r>
            <a:r>
              <a:rPr lang="en-US" dirty="0"/>
              <a:t>Onboarding</a:t>
            </a:r>
            <a:r>
              <a:rPr lang="en-US" spc="20" dirty="0"/>
              <a:t> </a:t>
            </a:r>
            <a:r>
              <a:rPr lang="en-US" spc="40" dirty="0"/>
              <a:t>Peer </a:t>
            </a:r>
            <a:r>
              <a:rPr lang="en-US" spc="105" dirty="0"/>
              <a:t>Program</a:t>
            </a:r>
            <a:endParaRPr lang="en-US" dirty="0"/>
          </a:p>
        </p:txBody>
      </p:sp>
      <p:sp>
        <p:nvSpPr>
          <p:cNvPr id="39" name="Rectangle 38">
            <a:extLst>
              <a:ext uri="{FF2B5EF4-FFF2-40B4-BE49-F238E27FC236}">
                <a16:creationId xmlns:a16="http://schemas.microsoft.com/office/drawing/2014/main" id="{70E273F7-1EED-6D9E-2FC7-0034C63EE1C4}"/>
              </a:ext>
            </a:extLst>
          </p:cNvPr>
          <p:cNvSpPr/>
          <p:nvPr/>
        </p:nvSpPr>
        <p:spPr>
          <a:xfrm>
            <a:off x="1640695" y="2105151"/>
            <a:ext cx="2862345" cy="3712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Gill Sans MT"/>
              </a:rPr>
              <a:t>Ride Along Program</a:t>
            </a:r>
            <a:endParaRPr lang="en-US" sz="1400" dirty="0">
              <a:solidFill>
                <a:schemeClr val="bg1"/>
              </a:solidFill>
              <a:cs typeface="Gill Sans MT"/>
            </a:endParaRPr>
          </a:p>
        </p:txBody>
      </p:sp>
      <p:sp>
        <p:nvSpPr>
          <p:cNvPr id="40" name="Rectangle 39">
            <a:extLst>
              <a:ext uri="{FF2B5EF4-FFF2-40B4-BE49-F238E27FC236}">
                <a16:creationId xmlns:a16="http://schemas.microsoft.com/office/drawing/2014/main" id="{5F6F8E79-B6E9-E5CF-6D96-AE8AA20E399C}"/>
              </a:ext>
            </a:extLst>
          </p:cNvPr>
          <p:cNvSpPr/>
          <p:nvPr/>
        </p:nvSpPr>
        <p:spPr>
          <a:xfrm>
            <a:off x="5056995" y="2105151"/>
            <a:ext cx="2862345" cy="3712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Gill Sans MT"/>
              </a:rPr>
              <a:t>In Person Training (Optional)</a:t>
            </a:r>
            <a:endParaRPr lang="en-US" sz="1400" dirty="0">
              <a:solidFill>
                <a:schemeClr val="bg1"/>
              </a:solidFill>
              <a:cs typeface="Gill Sans MT"/>
            </a:endParaRPr>
          </a:p>
        </p:txBody>
      </p:sp>
      <p:sp>
        <p:nvSpPr>
          <p:cNvPr id="41" name="Rectangle 40">
            <a:extLst>
              <a:ext uri="{FF2B5EF4-FFF2-40B4-BE49-F238E27FC236}">
                <a16:creationId xmlns:a16="http://schemas.microsoft.com/office/drawing/2014/main" id="{CDB24063-99F4-9441-13DA-E00399D78D18}"/>
              </a:ext>
            </a:extLst>
          </p:cNvPr>
          <p:cNvSpPr/>
          <p:nvPr/>
        </p:nvSpPr>
        <p:spPr>
          <a:xfrm>
            <a:off x="8473295" y="2105151"/>
            <a:ext cx="2862345" cy="3712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Gill Sans MT"/>
              </a:rPr>
              <a:t>Fast-Ramp Onboarding Peer</a:t>
            </a:r>
            <a:endParaRPr lang="en-US" sz="1400" dirty="0">
              <a:solidFill>
                <a:schemeClr val="bg1"/>
              </a:solidFill>
              <a:cs typeface="Gill Sans MT"/>
            </a:endParaRPr>
          </a:p>
        </p:txBody>
      </p:sp>
      <p:sp>
        <p:nvSpPr>
          <p:cNvPr id="48" name="Rectangle 47">
            <a:extLst>
              <a:ext uri="{FF2B5EF4-FFF2-40B4-BE49-F238E27FC236}">
                <a16:creationId xmlns:a16="http://schemas.microsoft.com/office/drawing/2014/main" id="{8B81100B-2D77-6D41-282D-8944D6FF5C46}"/>
              </a:ext>
            </a:extLst>
          </p:cNvPr>
          <p:cNvSpPr/>
          <p:nvPr/>
        </p:nvSpPr>
        <p:spPr>
          <a:xfrm>
            <a:off x="609600" y="2333245"/>
            <a:ext cx="723900" cy="15575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C566D3E3-E460-38D1-1E7E-898919EC28ED}"/>
              </a:ext>
            </a:extLst>
          </p:cNvPr>
          <p:cNvSpPr/>
          <p:nvPr/>
        </p:nvSpPr>
        <p:spPr>
          <a:xfrm>
            <a:off x="609600" y="3951732"/>
            <a:ext cx="723900" cy="12557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02282F1-F9D2-456A-514B-70FDBD439512}"/>
              </a:ext>
            </a:extLst>
          </p:cNvPr>
          <p:cNvSpPr/>
          <p:nvPr/>
        </p:nvSpPr>
        <p:spPr>
          <a:xfrm>
            <a:off x="609600" y="5268465"/>
            <a:ext cx="723900" cy="908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A10FAEAE-FDF5-E7D5-C19E-E05C2720C0F0}"/>
              </a:ext>
            </a:extLst>
          </p:cNvPr>
          <p:cNvSpPr txBox="1"/>
          <p:nvPr/>
        </p:nvSpPr>
        <p:spPr>
          <a:xfrm rot="16200000">
            <a:off x="558489" y="2896566"/>
            <a:ext cx="826124" cy="430887"/>
          </a:xfrm>
          <a:prstGeom prst="rect">
            <a:avLst/>
          </a:prstGeom>
          <a:noFill/>
        </p:spPr>
        <p:txBody>
          <a:bodyPr wrap="none" lIns="0" tIns="0" rIns="0" bIns="0" rtlCol="0">
            <a:spAutoFit/>
          </a:bodyPr>
          <a:lstStyle/>
          <a:p>
            <a:pPr algn="ctr"/>
            <a:r>
              <a:rPr lang="en-US" sz="1400" b="1" dirty="0">
                <a:solidFill>
                  <a:schemeClr val="bg1"/>
                </a:solidFill>
                <a:cs typeface="Gill Sans MT"/>
              </a:rPr>
              <a:t>Ancillary </a:t>
            </a:r>
          </a:p>
          <a:p>
            <a:pPr algn="ctr"/>
            <a:r>
              <a:rPr lang="en-US" sz="1400" b="1" dirty="0">
                <a:solidFill>
                  <a:schemeClr val="bg1"/>
                </a:solidFill>
                <a:cs typeface="Gill Sans MT"/>
              </a:rPr>
              <a:t>Programs</a:t>
            </a:r>
            <a:endParaRPr lang="en-US" sz="1400" dirty="0">
              <a:solidFill>
                <a:schemeClr val="bg1"/>
              </a:solidFill>
              <a:cs typeface="Gill Sans MT"/>
            </a:endParaRPr>
          </a:p>
        </p:txBody>
      </p:sp>
      <p:sp>
        <p:nvSpPr>
          <p:cNvPr id="53" name="TextBox 52">
            <a:extLst>
              <a:ext uri="{FF2B5EF4-FFF2-40B4-BE49-F238E27FC236}">
                <a16:creationId xmlns:a16="http://schemas.microsoft.com/office/drawing/2014/main" id="{172BE470-D42F-84E8-6A73-FDE625B26114}"/>
              </a:ext>
            </a:extLst>
          </p:cNvPr>
          <p:cNvSpPr txBox="1"/>
          <p:nvPr/>
        </p:nvSpPr>
        <p:spPr>
          <a:xfrm rot="16200000">
            <a:off x="546754" y="4364177"/>
            <a:ext cx="849593" cy="430887"/>
          </a:xfrm>
          <a:prstGeom prst="rect">
            <a:avLst/>
          </a:prstGeom>
          <a:noFill/>
        </p:spPr>
        <p:txBody>
          <a:bodyPr wrap="none" lIns="0" tIns="0" rIns="0" bIns="0" rtlCol="0">
            <a:spAutoFit/>
          </a:bodyPr>
          <a:lstStyle/>
          <a:p>
            <a:pPr algn="ctr"/>
            <a:r>
              <a:rPr lang="en-US" sz="1400" b="1" dirty="0">
                <a:solidFill>
                  <a:schemeClr val="bg1"/>
                </a:solidFill>
                <a:cs typeface="Gill Sans MT"/>
              </a:rPr>
              <a:t>Program </a:t>
            </a:r>
          </a:p>
          <a:p>
            <a:pPr algn="ctr"/>
            <a:r>
              <a:rPr lang="en-US" sz="1400" b="1" dirty="0">
                <a:solidFill>
                  <a:schemeClr val="bg1"/>
                </a:solidFill>
                <a:cs typeface="Gill Sans MT"/>
              </a:rPr>
              <a:t>Overview</a:t>
            </a:r>
            <a:endParaRPr lang="en-US" sz="1400" dirty="0">
              <a:solidFill>
                <a:schemeClr val="bg1"/>
              </a:solidFill>
              <a:cs typeface="Gill Sans MT"/>
            </a:endParaRPr>
          </a:p>
        </p:txBody>
      </p:sp>
      <p:sp>
        <p:nvSpPr>
          <p:cNvPr id="54" name="TextBox 53">
            <a:extLst>
              <a:ext uri="{FF2B5EF4-FFF2-40B4-BE49-F238E27FC236}">
                <a16:creationId xmlns:a16="http://schemas.microsoft.com/office/drawing/2014/main" id="{738F6BA3-3954-09AA-A131-770BE4CEE728}"/>
              </a:ext>
            </a:extLst>
          </p:cNvPr>
          <p:cNvSpPr txBox="1"/>
          <p:nvPr/>
        </p:nvSpPr>
        <p:spPr>
          <a:xfrm rot="16200000">
            <a:off x="670474" y="5615017"/>
            <a:ext cx="602153" cy="215444"/>
          </a:xfrm>
          <a:prstGeom prst="rect">
            <a:avLst/>
          </a:prstGeom>
          <a:noFill/>
        </p:spPr>
        <p:txBody>
          <a:bodyPr wrap="none" lIns="0" tIns="0" rIns="0" bIns="0" rtlCol="0">
            <a:spAutoFit/>
          </a:bodyPr>
          <a:lstStyle/>
          <a:p>
            <a:pPr algn="ctr"/>
            <a:r>
              <a:rPr lang="en-US" sz="1400" b="1" dirty="0">
                <a:solidFill>
                  <a:schemeClr val="bg1"/>
                </a:solidFill>
                <a:cs typeface="Gill Sans MT"/>
              </a:rPr>
              <a:t>Timing</a:t>
            </a:r>
            <a:endParaRPr lang="en-US" sz="1400" dirty="0">
              <a:solidFill>
                <a:schemeClr val="bg1"/>
              </a:solidFill>
              <a:cs typeface="Gill Sans MT"/>
            </a:endParaRPr>
          </a:p>
        </p:txBody>
      </p:sp>
      <p:pic>
        <p:nvPicPr>
          <p:cNvPr id="56" name="object 32">
            <a:extLst>
              <a:ext uri="{FF2B5EF4-FFF2-40B4-BE49-F238E27FC236}">
                <a16:creationId xmlns:a16="http://schemas.microsoft.com/office/drawing/2014/main" id="{6EF3FEF4-7C51-344A-500F-B17FC09162CA}"/>
              </a:ext>
            </a:extLst>
          </p:cNvPr>
          <p:cNvPicPr/>
          <p:nvPr/>
        </p:nvPicPr>
        <p:blipFill>
          <a:blip r:embed="rId2" cstate="print"/>
          <a:stretch>
            <a:fillRect/>
          </a:stretch>
        </p:blipFill>
        <p:spPr>
          <a:xfrm>
            <a:off x="8837420" y="2595644"/>
            <a:ext cx="2134095" cy="1199484"/>
          </a:xfrm>
          <a:prstGeom prst="rect">
            <a:avLst/>
          </a:prstGeom>
          <a:effectLst>
            <a:outerShdw blurRad="127000" sx="102000" sy="102000" algn="ctr" rotWithShape="0">
              <a:prstClr val="black">
                <a:alpha val="10000"/>
              </a:prstClr>
            </a:outerShdw>
          </a:effectLst>
        </p:spPr>
      </p:pic>
      <p:pic>
        <p:nvPicPr>
          <p:cNvPr id="57" name="object 34">
            <a:extLst>
              <a:ext uri="{FF2B5EF4-FFF2-40B4-BE49-F238E27FC236}">
                <a16:creationId xmlns:a16="http://schemas.microsoft.com/office/drawing/2014/main" id="{3BE7805D-C690-8331-6F1D-20A284E4AD14}"/>
              </a:ext>
            </a:extLst>
          </p:cNvPr>
          <p:cNvPicPr/>
          <p:nvPr/>
        </p:nvPicPr>
        <p:blipFill>
          <a:blip r:embed="rId3" cstate="print"/>
          <a:stretch>
            <a:fillRect/>
          </a:stretch>
        </p:blipFill>
        <p:spPr>
          <a:xfrm>
            <a:off x="1980705" y="2595644"/>
            <a:ext cx="2134095" cy="1199485"/>
          </a:xfrm>
          <a:prstGeom prst="rect">
            <a:avLst/>
          </a:prstGeom>
          <a:effectLst>
            <a:outerShdw blurRad="127000" sx="102000" sy="102000" algn="ctr" rotWithShape="0">
              <a:prstClr val="black">
                <a:alpha val="10000"/>
              </a:prstClr>
            </a:outerShdw>
          </a:effectLst>
        </p:spPr>
      </p:pic>
      <p:pic>
        <p:nvPicPr>
          <p:cNvPr id="58" name="object 36">
            <a:extLst>
              <a:ext uri="{FF2B5EF4-FFF2-40B4-BE49-F238E27FC236}">
                <a16:creationId xmlns:a16="http://schemas.microsoft.com/office/drawing/2014/main" id="{78ACC7F4-8A2B-1BFF-795A-869C258739C7}"/>
              </a:ext>
            </a:extLst>
          </p:cNvPr>
          <p:cNvPicPr/>
          <p:nvPr/>
        </p:nvPicPr>
        <p:blipFill>
          <a:blip r:embed="rId4" cstate="print"/>
          <a:stretch>
            <a:fillRect/>
          </a:stretch>
        </p:blipFill>
        <p:spPr>
          <a:xfrm>
            <a:off x="5420434" y="2595644"/>
            <a:ext cx="2135467" cy="1199485"/>
          </a:xfrm>
          <a:prstGeom prst="rect">
            <a:avLst/>
          </a:prstGeom>
          <a:effectLst>
            <a:outerShdw blurRad="127000" sx="102000" sy="102000" algn="ctr" rotWithShape="0">
              <a:prstClr val="black">
                <a:alpha val="10000"/>
              </a:prstClr>
            </a:outerShdw>
          </a:effectLst>
        </p:spPr>
      </p:pic>
      <p:sp>
        <p:nvSpPr>
          <p:cNvPr id="60" name="object 18">
            <a:extLst>
              <a:ext uri="{FF2B5EF4-FFF2-40B4-BE49-F238E27FC236}">
                <a16:creationId xmlns:a16="http://schemas.microsoft.com/office/drawing/2014/main" id="{220BFA1D-8851-0414-AA7F-F5DC44ED43F8}"/>
              </a:ext>
            </a:extLst>
          </p:cNvPr>
          <p:cNvSpPr txBox="1"/>
          <p:nvPr/>
        </p:nvSpPr>
        <p:spPr>
          <a:xfrm>
            <a:off x="1650420" y="4147503"/>
            <a:ext cx="2842895" cy="859210"/>
          </a:xfrm>
          <a:prstGeom prst="rect">
            <a:avLst/>
          </a:prstGeom>
        </p:spPr>
        <p:txBody>
          <a:bodyPr vert="horz" wrap="square" lIns="0" tIns="12700" rIns="0" bIns="0" rtlCol="0">
            <a:spAutoFit/>
          </a:bodyPr>
          <a:lstStyle/>
          <a:p>
            <a:pPr marL="183515" marR="5080" indent="-171450">
              <a:lnSpc>
                <a:spcPct val="100000"/>
              </a:lnSpc>
              <a:spcBef>
                <a:spcPts val="100"/>
              </a:spcBef>
              <a:buFont typeface="Arial" panose="020B0604020202020204" pitchFamily="34" charset="0"/>
              <a:buChar char="•"/>
              <a:tabLst>
                <a:tab pos="185420" algn="l"/>
              </a:tabLst>
            </a:pPr>
            <a:r>
              <a:rPr sz="1100" dirty="0">
                <a:cs typeface="Gill Sans MT"/>
              </a:rPr>
              <a:t>New hires are paired with tenured CSMs to shadow distinct meetings</a:t>
            </a:r>
          </a:p>
          <a:p>
            <a:pPr marL="183515" marR="338455" indent="-171450">
              <a:lnSpc>
                <a:spcPct val="100000"/>
              </a:lnSpc>
              <a:buFont typeface="Arial" panose="020B0604020202020204" pitchFamily="34" charset="0"/>
              <a:buChar char="•"/>
              <a:tabLst>
                <a:tab pos="185420" algn="l"/>
              </a:tabLst>
            </a:pPr>
            <a:r>
              <a:rPr sz="1100" dirty="0">
                <a:cs typeface="Gill Sans MT"/>
              </a:rPr>
              <a:t>Builds upon the “Watch” of the Learn- Watch-Do-Reinforce framework</a:t>
            </a:r>
          </a:p>
        </p:txBody>
      </p:sp>
      <p:sp>
        <p:nvSpPr>
          <p:cNvPr id="61" name="object 19">
            <a:extLst>
              <a:ext uri="{FF2B5EF4-FFF2-40B4-BE49-F238E27FC236}">
                <a16:creationId xmlns:a16="http://schemas.microsoft.com/office/drawing/2014/main" id="{A8B55C69-3665-627B-6A16-3791CED0B61F}"/>
              </a:ext>
            </a:extLst>
          </p:cNvPr>
          <p:cNvSpPr txBox="1"/>
          <p:nvPr/>
        </p:nvSpPr>
        <p:spPr>
          <a:xfrm>
            <a:off x="5043860" y="4147503"/>
            <a:ext cx="2888615" cy="864235"/>
          </a:xfrm>
          <a:prstGeom prst="rect">
            <a:avLst/>
          </a:prstGeom>
        </p:spPr>
        <p:txBody>
          <a:bodyPr vert="horz" wrap="square" lIns="0" tIns="12700" rIns="0" bIns="0" rtlCol="0">
            <a:spAutoFit/>
          </a:bodyPr>
          <a:lstStyle/>
          <a:p>
            <a:pPr marL="183515" marR="5080" indent="-171450">
              <a:lnSpc>
                <a:spcPct val="100000"/>
              </a:lnSpc>
              <a:spcBef>
                <a:spcPts val="100"/>
              </a:spcBef>
              <a:buFont typeface="Arial" panose="020B0604020202020204" pitchFamily="34" charset="0"/>
              <a:buChar char="•"/>
              <a:tabLst>
                <a:tab pos="185420" algn="l"/>
              </a:tabLst>
            </a:pPr>
            <a:r>
              <a:rPr sz="1100" dirty="0">
                <a:cs typeface="Gill Sans MT"/>
              </a:rPr>
              <a:t>The in-person onboarding program leverages live interactions to turn new hires into  Champions</a:t>
            </a:r>
          </a:p>
          <a:p>
            <a:pPr marL="183515" marR="167005" indent="-171450">
              <a:lnSpc>
                <a:spcPct val="100000"/>
              </a:lnSpc>
              <a:buFont typeface="Arial" panose="020B0604020202020204" pitchFamily="34" charset="0"/>
              <a:buChar char="•"/>
              <a:tabLst>
                <a:tab pos="185420" algn="l"/>
              </a:tabLst>
            </a:pPr>
            <a:r>
              <a:rPr sz="1100" dirty="0">
                <a:cs typeface="Gill Sans MT"/>
              </a:rPr>
              <a:t>In-Person Training will utilize parts of the current Jumpstart program</a:t>
            </a:r>
          </a:p>
        </p:txBody>
      </p:sp>
      <p:sp>
        <p:nvSpPr>
          <p:cNvPr id="62" name="object 20">
            <a:extLst>
              <a:ext uri="{FF2B5EF4-FFF2-40B4-BE49-F238E27FC236}">
                <a16:creationId xmlns:a16="http://schemas.microsoft.com/office/drawing/2014/main" id="{7630A7F9-7491-FA85-78C1-421FE069A246}"/>
              </a:ext>
            </a:extLst>
          </p:cNvPr>
          <p:cNvSpPr txBox="1"/>
          <p:nvPr/>
        </p:nvSpPr>
        <p:spPr>
          <a:xfrm>
            <a:off x="8494132" y="4147503"/>
            <a:ext cx="2820670" cy="689932"/>
          </a:xfrm>
          <a:prstGeom prst="rect">
            <a:avLst/>
          </a:prstGeom>
        </p:spPr>
        <p:txBody>
          <a:bodyPr vert="horz" wrap="square" lIns="0" tIns="12700" rIns="0" bIns="0" rtlCol="0">
            <a:spAutoFit/>
          </a:bodyPr>
          <a:lstStyle/>
          <a:p>
            <a:pPr marL="183515" marR="5080" indent="-171450">
              <a:lnSpc>
                <a:spcPct val="100000"/>
              </a:lnSpc>
              <a:spcBef>
                <a:spcPts val="100"/>
              </a:spcBef>
              <a:buFont typeface="Arial" panose="020B0604020202020204" pitchFamily="34" charset="0"/>
              <a:buChar char="•"/>
              <a:tabLst>
                <a:tab pos="185420" algn="l"/>
              </a:tabLst>
            </a:pPr>
            <a:r>
              <a:rPr sz="1100" dirty="0">
                <a:cs typeface="Gill Sans MT"/>
              </a:rPr>
              <a:t>New hires will be paired with a tenured rep at the same level</a:t>
            </a:r>
          </a:p>
          <a:p>
            <a:pPr marL="183515" indent="-171450">
              <a:lnSpc>
                <a:spcPct val="100000"/>
              </a:lnSpc>
              <a:buFont typeface="Arial" panose="020B0604020202020204" pitchFamily="34" charset="0"/>
              <a:buChar char="•"/>
              <a:tabLst>
                <a:tab pos="185420" algn="l"/>
              </a:tabLst>
            </a:pPr>
            <a:r>
              <a:rPr sz="1100" dirty="0">
                <a:cs typeface="Gill Sans MT"/>
              </a:rPr>
              <a:t>Onboarding peer will act as a secondary</a:t>
            </a:r>
          </a:p>
          <a:p>
            <a:pPr marL="356235" indent="-171450">
              <a:lnSpc>
                <a:spcPct val="100000"/>
              </a:lnSpc>
              <a:buFont typeface="Arial" panose="020B0604020202020204" pitchFamily="34" charset="0"/>
              <a:buChar char="•"/>
            </a:pPr>
            <a:r>
              <a:rPr sz="1100" dirty="0">
                <a:cs typeface="Gill Sans MT"/>
              </a:rPr>
              <a:t>resource to the new hire’s manager</a:t>
            </a:r>
          </a:p>
        </p:txBody>
      </p:sp>
      <p:sp>
        <p:nvSpPr>
          <p:cNvPr id="63" name="object 26">
            <a:extLst>
              <a:ext uri="{FF2B5EF4-FFF2-40B4-BE49-F238E27FC236}">
                <a16:creationId xmlns:a16="http://schemas.microsoft.com/office/drawing/2014/main" id="{1AFA08DB-CF61-B1DA-9C56-03F113058788}"/>
              </a:ext>
            </a:extLst>
          </p:cNvPr>
          <p:cNvSpPr txBox="1"/>
          <p:nvPr/>
        </p:nvSpPr>
        <p:spPr>
          <a:xfrm>
            <a:off x="1650420" y="5542084"/>
            <a:ext cx="2926188" cy="361315"/>
          </a:xfrm>
          <a:prstGeom prst="rect">
            <a:avLst/>
          </a:prstGeom>
        </p:spPr>
        <p:txBody>
          <a:bodyPr vert="horz" wrap="square" lIns="0" tIns="12700" rIns="0" bIns="0" rtlCol="0">
            <a:spAutoFit/>
          </a:bodyPr>
          <a:lstStyle/>
          <a:p>
            <a:pPr marL="172085" marR="5080" indent="-172720">
              <a:lnSpc>
                <a:spcPct val="100000"/>
              </a:lnSpc>
              <a:spcBef>
                <a:spcPts val="100"/>
              </a:spcBef>
              <a:buFont typeface="Arial"/>
              <a:buChar char="•"/>
              <a:tabLst>
                <a:tab pos="172720" algn="l"/>
              </a:tabLst>
            </a:pPr>
            <a:r>
              <a:rPr sz="1100" dirty="0">
                <a:cs typeface="Gill Sans MT"/>
              </a:rPr>
              <a:t>4 distinct meetings between new hire and tenured CSM</a:t>
            </a:r>
          </a:p>
        </p:txBody>
      </p:sp>
      <p:sp>
        <p:nvSpPr>
          <p:cNvPr id="64" name="object 27">
            <a:extLst>
              <a:ext uri="{FF2B5EF4-FFF2-40B4-BE49-F238E27FC236}">
                <a16:creationId xmlns:a16="http://schemas.microsoft.com/office/drawing/2014/main" id="{A3C84421-0261-E825-50A7-CAC02DF4AA4A}"/>
              </a:ext>
            </a:extLst>
          </p:cNvPr>
          <p:cNvSpPr txBox="1"/>
          <p:nvPr/>
        </p:nvSpPr>
        <p:spPr>
          <a:xfrm>
            <a:off x="5043859" y="5542084"/>
            <a:ext cx="2888615" cy="182101"/>
          </a:xfrm>
          <a:prstGeom prst="rect">
            <a:avLst/>
          </a:prstGeom>
        </p:spPr>
        <p:txBody>
          <a:bodyPr vert="horz" wrap="square" lIns="0" tIns="12700" rIns="0" bIns="0" rtlCol="0">
            <a:spAutoFit/>
          </a:bodyPr>
          <a:lstStyle/>
          <a:p>
            <a:pPr marL="172085" indent="-172720">
              <a:lnSpc>
                <a:spcPct val="100000"/>
              </a:lnSpc>
              <a:spcBef>
                <a:spcPts val="100"/>
              </a:spcBef>
              <a:buFont typeface="Arial"/>
              <a:buChar char="•"/>
              <a:tabLst>
                <a:tab pos="172720" algn="l"/>
              </a:tabLst>
            </a:pPr>
            <a:r>
              <a:rPr sz="1100" dirty="0">
                <a:cs typeface="Gill Sans MT"/>
              </a:rPr>
              <a:t>To be determined</a:t>
            </a:r>
          </a:p>
        </p:txBody>
      </p:sp>
      <p:sp>
        <p:nvSpPr>
          <p:cNvPr id="65" name="object 28">
            <a:extLst>
              <a:ext uri="{FF2B5EF4-FFF2-40B4-BE49-F238E27FC236}">
                <a16:creationId xmlns:a16="http://schemas.microsoft.com/office/drawing/2014/main" id="{BEDD3D2B-4CAD-635B-9B26-3B2189EFAA22}"/>
              </a:ext>
            </a:extLst>
          </p:cNvPr>
          <p:cNvSpPr txBox="1"/>
          <p:nvPr/>
        </p:nvSpPr>
        <p:spPr>
          <a:xfrm>
            <a:off x="8494132" y="5542084"/>
            <a:ext cx="2937520" cy="182101"/>
          </a:xfrm>
          <a:prstGeom prst="rect">
            <a:avLst/>
          </a:prstGeom>
        </p:spPr>
        <p:txBody>
          <a:bodyPr vert="horz" wrap="square" lIns="0" tIns="12700" rIns="0" bIns="0" rtlCol="0">
            <a:spAutoFit/>
          </a:bodyPr>
          <a:lstStyle/>
          <a:p>
            <a:pPr marL="172085" indent="-172720">
              <a:lnSpc>
                <a:spcPct val="100000"/>
              </a:lnSpc>
              <a:spcBef>
                <a:spcPts val="100"/>
              </a:spcBef>
              <a:buFont typeface="Arial"/>
              <a:buChar char="•"/>
              <a:tabLst>
                <a:tab pos="172720" algn="l"/>
              </a:tabLst>
            </a:pPr>
            <a:r>
              <a:rPr sz="1100" dirty="0">
                <a:cs typeface="Gill Sans MT"/>
              </a:rPr>
              <a:t>First 120 days</a:t>
            </a:r>
          </a:p>
        </p:txBody>
      </p:sp>
      <p:sp>
        <p:nvSpPr>
          <p:cNvPr id="4" name="Arrow: Pentagon 3">
            <a:extLst>
              <a:ext uri="{FF2B5EF4-FFF2-40B4-BE49-F238E27FC236}">
                <a16:creationId xmlns:a16="http://schemas.microsoft.com/office/drawing/2014/main" id="{602569FA-443F-A8C9-6159-D7A5A3A41FB6}"/>
              </a:ext>
            </a:extLst>
          </p:cNvPr>
          <p:cNvSpPr/>
          <p:nvPr/>
        </p:nvSpPr>
        <p:spPr>
          <a:xfrm>
            <a:off x="609600" y="1266345"/>
            <a:ext cx="10972800" cy="517868"/>
          </a:xfrm>
          <a:prstGeom prst="homePlate">
            <a:avLst>
              <a:gd name="adj" fmla="val 622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solidFill>
                <a:cs typeface="Arial"/>
              </a:rPr>
              <a:t>Week 1-12 Onboarding Curriculum</a:t>
            </a:r>
          </a:p>
        </p:txBody>
      </p:sp>
    </p:spTree>
    <p:extLst>
      <p:ext uri="{BB962C8B-B14F-4D97-AF65-F5344CB8AC3E}">
        <p14:creationId xmlns:p14="http://schemas.microsoft.com/office/powerpoint/2010/main" val="1057870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3C5D-5030-6880-ADA5-003C5CFFBBBE}"/>
              </a:ext>
            </a:extLst>
          </p:cNvPr>
          <p:cNvSpPr>
            <a:spLocks noGrp="1"/>
          </p:cNvSpPr>
          <p:nvPr>
            <p:ph type="title"/>
          </p:nvPr>
        </p:nvSpPr>
        <p:spPr>
          <a:xfrm>
            <a:off x="609600" y="82440"/>
            <a:ext cx="10962290" cy="767853"/>
          </a:xfrm>
        </p:spPr>
        <p:txBody>
          <a:bodyPr/>
          <a:lstStyle/>
          <a:p>
            <a:r>
              <a:rPr lang="en-US" spc="60" dirty="0"/>
              <a:t>The</a:t>
            </a:r>
            <a:r>
              <a:rPr lang="en-US" spc="-80" dirty="0"/>
              <a:t> </a:t>
            </a:r>
            <a:r>
              <a:rPr lang="en-US" spc="60" dirty="0"/>
              <a:t>Ride</a:t>
            </a:r>
            <a:r>
              <a:rPr lang="en-US" spc="-70" dirty="0"/>
              <a:t> </a:t>
            </a:r>
            <a:r>
              <a:rPr lang="en-US" spc="65" dirty="0"/>
              <a:t>Along</a:t>
            </a:r>
            <a:r>
              <a:rPr lang="en-US" spc="-65" dirty="0"/>
              <a:t> </a:t>
            </a:r>
            <a:r>
              <a:rPr lang="en-US" spc="110" dirty="0"/>
              <a:t>Program</a:t>
            </a:r>
            <a:r>
              <a:rPr lang="en-US" spc="-55" dirty="0"/>
              <a:t> </a:t>
            </a:r>
            <a:r>
              <a:rPr lang="en-US" spc="150" dirty="0"/>
              <a:t>is</a:t>
            </a:r>
            <a:r>
              <a:rPr lang="en-US" spc="-70" dirty="0"/>
              <a:t> </a:t>
            </a:r>
            <a:r>
              <a:rPr lang="en-US" spc="45" dirty="0"/>
              <a:t>incorporated</a:t>
            </a:r>
            <a:r>
              <a:rPr lang="en-US" spc="-10" dirty="0"/>
              <a:t> </a:t>
            </a:r>
            <a:r>
              <a:rPr lang="en-US" spc="50" dirty="0"/>
              <a:t>throughout</a:t>
            </a:r>
            <a:r>
              <a:rPr lang="en-US" spc="-65" dirty="0"/>
              <a:t> </a:t>
            </a:r>
            <a:r>
              <a:rPr lang="en-US" spc="65" dirty="0"/>
              <a:t>curriculum</a:t>
            </a:r>
            <a:r>
              <a:rPr lang="en-US" spc="-85" dirty="0"/>
              <a:t> </a:t>
            </a:r>
            <a:br>
              <a:rPr lang="en-US" spc="-85" dirty="0"/>
            </a:br>
            <a:r>
              <a:rPr lang="en-US" dirty="0"/>
              <a:t>to</a:t>
            </a:r>
            <a:r>
              <a:rPr lang="en-US" spc="-70" dirty="0"/>
              <a:t> </a:t>
            </a:r>
            <a:r>
              <a:rPr lang="en-US" spc="-10" dirty="0"/>
              <a:t>reinforce </a:t>
            </a:r>
            <a:r>
              <a:rPr lang="en-US" spc="110" dirty="0"/>
              <a:t>learnings</a:t>
            </a:r>
            <a:r>
              <a:rPr lang="en-US" spc="-50" dirty="0"/>
              <a:t> </a:t>
            </a:r>
            <a:r>
              <a:rPr lang="en-US" spc="75" dirty="0"/>
              <a:t>from</a:t>
            </a:r>
            <a:r>
              <a:rPr lang="en-US" spc="-45" dirty="0"/>
              <a:t> </a:t>
            </a:r>
            <a:r>
              <a:rPr lang="en-US" dirty="0"/>
              <a:t>other</a:t>
            </a:r>
            <a:r>
              <a:rPr lang="en-US" spc="-55" dirty="0"/>
              <a:t> </a:t>
            </a:r>
            <a:r>
              <a:rPr lang="en-US" spc="90" dirty="0"/>
              <a:t>education</a:t>
            </a:r>
            <a:r>
              <a:rPr lang="en-US" spc="-40" dirty="0"/>
              <a:t> </a:t>
            </a:r>
            <a:r>
              <a:rPr lang="en-US" spc="105" dirty="0"/>
              <a:t>methods</a:t>
            </a:r>
            <a:endParaRPr lang="en-US" dirty="0"/>
          </a:p>
        </p:txBody>
      </p:sp>
      <p:sp>
        <p:nvSpPr>
          <p:cNvPr id="23" name="Rectangle 22">
            <a:extLst>
              <a:ext uri="{FF2B5EF4-FFF2-40B4-BE49-F238E27FC236}">
                <a16:creationId xmlns:a16="http://schemas.microsoft.com/office/drawing/2014/main" id="{8514B950-2F12-62CA-A4F9-69F431C8A1C9}"/>
              </a:ext>
            </a:extLst>
          </p:cNvPr>
          <p:cNvSpPr/>
          <p:nvPr/>
        </p:nvSpPr>
        <p:spPr>
          <a:xfrm>
            <a:off x="609600" y="1268413"/>
            <a:ext cx="1524000" cy="477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US" sz="2000" b="1" dirty="0"/>
              <a:t>Purpose</a:t>
            </a:r>
          </a:p>
        </p:txBody>
      </p:sp>
      <p:sp>
        <p:nvSpPr>
          <p:cNvPr id="24" name="Rectangle 23">
            <a:extLst>
              <a:ext uri="{FF2B5EF4-FFF2-40B4-BE49-F238E27FC236}">
                <a16:creationId xmlns:a16="http://schemas.microsoft.com/office/drawing/2014/main" id="{58855508-C3F2-023A-E8CC-7AF0BDE236AD}"/>
              </a:ext>
            </a:extLst>
          </p:cNvPr>
          <p:cNvSpPr/>
          <p:nvPr/>
        </p:nvSpPr>
        <p:spPr>
          <a:xfrm>
            <a:off x="609600" y="1872026"/>
            <a:ext cx="1524000" cy="757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US" sz="2000" b="1" dirty="0"/>
              <a:t>Value</a:t>
            </a:r>
          </a:p>
        </p:txBody>
      </p:sp>
      <p:sp>
        <p:nvSpPr>
          <p:cNvPr id="25" name="Rectangle 24">
            <a:extLst>
              <a:ext uri="{FF2B5EF4-FFF2-40B4-BE49-F238E27FC236}">
                <a16:creationId xmlns:a16="http://schemas.microsoft.com/office/drawing/2014/main" id="{804C4910-A606-578C-A97E-5644B6D43058}"/>
              </a:ext>
            </a:extLst>
          </p:cNvPr>
          <p:cNvSpPr/>
          <p:nvPr/>
        </p:nvSpPr>
        <p:spPr>
          <a:xfrm>
            <a:off x="609600" y="2755162"/>
            <a:ext cx="1524000" cy="1814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US" sz="2000" b="1" dirty="0"/>
              <a:t>Benefits</a:t>
            </a:r>
          </a:p>
        </p:txBody>
      </p:sp>
      <p:sp>
        <p:nvSpPr>
          <p:cNvPr id="26" name="Rectangle 25">
            <a:extLst>
              <a:ext uri="{FF2B5EF4-FFF2-40B4-BE49-F238E27FC236}">
                <a16:creationId xmlns:a16="http://schemas.microsoft.com/office/drawing/2014/main" id="{E63F65F7-5C8D-ABEB-9BA7-854FC4275BB4}"/>
              </a:ext>
            </a:extLst>
          </p:cNvPr>
          <p:cNvSpPr/>
          <p:nvPr/>
        </p:nvSpPr>
        <p:spPr>
          <a:xfrm>
            <a:off x="609600" y="4695825"/>
            <a:ext cx="1524000" cy="1476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US" sz="2000" b="1" dirty="0"/>
              <a:t>How</a:t>
            </a:r>
          </a:p>
        </p:txBody>
      </p:sp>
      <p:sp>
        <p:nvSpPr>
          <p:cNvPr id="28" name="object 13">
            <a:extLst>
              <a:ext uri="{FF2B5EF4-FFF2-40B4-BE49-F238E27FC236}">
                <a16:creationId xmlns:a16="http://schemas.microsoft.com/office/drawing/2014/main" id="{D26DD15C-1072-7F3A-01E1-800E0FAA43E3}"/>
              </a:ext>
            </a:extLst>
          </p:cNvPr>
          <p:cNvSpPr txBox="1"/>
          <p:nvPr/>
        </p:nvSpPr>
        <p:spPr>
          <a:xfrm>
            <a:off x="2261414" y="1347087"/>
            <a:ext cx="4337972" cy="320601"/>
          </a:xfrm>
          <a:prstGeom prst="rect">
            <a:avLst/>
          </a:prstGeom>
        </p:spPr>
        <p:txBody>
          <a:bodyPr vert="horz" wrap="square" lIns="0" tIns="12700" rIns="0" bIns="0" rtlCol="0" anchor="ctr">
            <a:spAutoFit/>
          </a:bodyPr>
          <a:lstStyle/>
          <a:p>
            <a:pPr marL="12700" marR="5080">
              <a:lnSpc>
                <a:spcPct val="100000"/>
              </a:lnSpc>
              <a:spcBef>
                <a:spcPts val="100"/>
              </a:spcBef>
            </a:pPr>
            <a:r>
              <a:rPr sz="1000" dirty="0">
                <a:cs typeface="Gill Sans MT"/>
              </a:rPr>
              <a:t>Utilizing a Ride Along Program allows provides new hires a unique lens for understanding the onboarding process at </a:t>
            </a:r>
          </a:p>
        </p:txBody>
      </p:sp>
      <p:sp>
        <p:nvSpPr>
          <p:cNvPr id="29" name="object 13">
            <a:extLst>
              <a:ext uri="{FF2B5EF4-FFF2-40B4-BE49-F238E27FC236}">
                <a16:creationId xmlns:a16="http://schemas.microsoft.com/office/drawing/2014/main" id="{F9CBD997-5A30-119F-298F-46B1B06CAE46}"/>
              </a:ext>
            </a:extLst>
          </p:cNvPr>
          <p:cNvSpPr txBox="1"/>
          <p:nvPr/>
        </p:nvSpPr>
        <p:spPr>
          <a:xfrm>
            <a:off x="2261414" y="1936573"/>
            <a:ext cx="4337972" cy="628377"/>
          </a:xfrm>
          <a:prstGeom prst="rect">
            <a:avLst/>
          </a:prstGeom>
        </p:spPr>
        <p:txBody>
          <a:bodyPr vert="horz" wrap="square" lIns="0" tIns="12700" rIns="0" bIns="0" rtlCol="0" anchor="ctr">
            <a:spAutoFit/>
          </a:bodyPr>
          <a:lstStyle/>
          <a:p>
            <a:pPr marL="12700" marR="5080">
              <a:lnSpc>
                <a:spcPct val="100000"/>
              </a:lnSpc>
              <a:spcBef>
                <a:spcPts val="100"/>
              </a:spcBef>
            </a:pPr>
            <a:r>
              <a:rPr lang="en-US" sz="1000" dirty="0">
                <a:cs typeface="Gill Sans MT"/>
              </a:rPr>
              <a:t>The Ride Along Program reinforces learnings throughout the onboarding process. Shadowing an experienced CSM builds upon the knowledge learned in the classroom and online instruction. It provides the direct evidence of the buyer/seller interaction</a:t>
            </a:r>
          </a:p>
        </p:txBody>
      </p:sp>
      <p:sp>
        <p:nvSpPr>
          <p:cNvPr id="30" name="object 13">
            <a:extLst>
              <a:ext uri="{FF2B5EF4-FFF2-40B4-BE49-F238E27FC236}">
                <a16:creationId xmlns:a16="http://schemas.microsoft.com/office/drawing/2014/main" id="{E729380F-39F2-1340-BCC3-2C8E8C21199F}"/>
              </a:ext>
            </a:extLst>
          </p:cNvPr>
          <p:cNvSpPr txBox="1"/>
          <p:nvPr/>
        </p:nvSpPr>
        <p:spPr>
          <a:xfrm>
            <a:off x="2261414" y="2906043"/>
            <a:ext cx="4337972" cy="1513235"/>
          </a:xfrm>
          <a:prstGeom prst="rect">
            <a:avLst/>
          </a:prstGeom>
        </p:spPr>
        <p:txBody>
          <a:bodyPr vert="horz" wrap="square" lIns="0" tIns="12700" rIns="0" bIns="0" rtlCol="0" anchor="ctr">
            <a:spAutoFit/>
          </a:bodyPr>
          <a:lstStyle/>
          <a:p>
            <a:pPr>
              <a:lnSpc>
                <a:spcPts val="1325"/>
              </a:lnSpc>
            </a:pPr>
            <a:r>
              <a:rPr lang="en-US" sz="1000" dirty="0">
                <a:cs typeface="Arial"/>
              </a:rPr>
              <a:t>The program allows for real world application of classroom learning</a:t>
            </a:r>
          </a:p>
          <a:p>
            <a:pPr>
              <a:lnSpc>
                <a:spcPct val="100000"/>
              </a:lnSpc>
            </a:pPr>
            <a:r>
              <a:rPr lang="en-US" sz="1000" dirty="0">
                <a:cs typeface="Arial"/>
              </a:rPr>
              <a:t>topics. Recommended topics to include:</a:t>
            </a:r>
          </a:p>
          <a:p>
            <a:pPr marL="171450" marR="420624" indent="-171450" algn="l" rtl="0" eaLnBrk="1" fontAlgn="t" latinLnBrk="0" hangingPunct="1">
              <a:spcBef>
                <a:spcPts val="310"/>
              </a:spcBef>
              <a:spcAft>
                <a:spcPts val="0"/>
              </a:spcAft>
              <a:buClrTx/>
              <a:buSzPts val="1200"/>
              <a:buFont typeface="Arial" panose="020B0604020202020204" pitchFamily="34" charset="0"/>
              <a:buChar char="•"/>
              <a:tabLst>
                <a:tab pos="318135" algn="l"/>
                <a:tab pos="318770" algn="l"/>
              </a:tabLst>
            </a:pPr>
            <a:r>
              <a:rPr lang="en-US" sz="1000" b="0" i="0" u="none" strike="noStrike" kern="1200" dirty="0">
                <a:effectLst/>
                <a:cs typeface="Arial" panose="020B0604020202020204" pitchFamily="34" charset="0"/>
              </a:rPr>
              <a:t>Managing the customer relationship’s</a:t>
            </a:r>
          </a:p>
          <a:p>
            <a:pPr marL="171450" marR="420624" indent="-171450" algn="l" rtl="0" eaLnBrk="1" fontAlgn="t" latinLnBrk="0" hangingPunct="1">
              <a:spcBef>
                <a:spcPts val="310"/>
              </a:spcBef>
              <a:spcAft>
                <a:spcPts val="0"/>
              </a:spcAft>
              <a:buClrTx/>
              <a:buSzPts val="1200"/>
              <a:buFont typeface="Arial" panose="020B0604020202020204" pitchFamily="34" charset="0"/>
              <a:buChar char="•"/>
              <a:tabLst>
                <a:tab pos="318135" algn="l"/>
                <a:tab pos="318770" algn="l"/>
              </a:tabLst>
            </a:pPr>
            <a:r>
              <a:rPr lang="en-US" sz="1000" b="0" i="0" u="none" strike="noStrike" kern="1200" dirty="0">
                <a:effectLst/>
                <a:cs typeface="Arial" panose="020B0604020202020204" pitchFamily="34" charset="0"/>
              </a:rPr>
              <a:t>onboarding/implementation process's customer journey</a:t>
            </a:r>
            <a:endParaRPr lang="en-US" sz="1000" b="0" i="0" u="none" strike="noStrike" dirty="0">
              <a:effectLst/>
            </a:endParaRPr>
          </a:p>
          <a:p>
            <a:pPr marL="171450" indent="-171450" algn="l" rtl="0" eaLnBrk="1" fontAlgn="t" latinLnBrk="0" hangingPunct="1">
              <a:spcBef>
                <a:spcPts val="0"/>
              </a:spcBef>
              <a:spcAft>
                <a:spcPts val="0"/>
              </a:spcAft>
              <a:buFont typeface="Arial" panose="020B0604020202020204" pitchFamily="34" charset="0"/>
              <a:buChar char="•"/>
              <a:tabLst>
                <a:tab pos="468630" algn="l"/>
                <a:tab pos="469265" algn="l"/>
              </a:tabLst>
            </a:pPr>
            <a:r>
              <a:rPr lang="en-US" sz="1000" b="0" i="0" u="none" strike="noStrike" kern="1200" dirty="0">
                <a:effectLst/>
                <a:cs typeface="Arial" panose="020B0604020202020204" pitchFamily="34" charset="0"/>
              </a:rPr>
              <a:t>Retention/Value Plays</a:t>
            </a:r>
          </a:p>
          <a:p>
            <a:pPr marL="171450" indent="-171450" algn="l" rtl="0" eaLnBrk="1" fontAlgn="t" latinLnBrk="0" hangingPunct="1">
              <a:spcBef>
                <a:spcPts val="0"/>
              </a:spcBef>
              <a:spcAft>
                <a:spcPts val="0"/>
              </a:spcAft>
              <a:buFont typeface="Arial" panose="020B0604020202020204" pitchFamily="34" charset="0"/>
              <a:buChar char="•"/>
              <a:tabLst>
                <a:tab pos="468630" algn="l"/>
                <a:tab pos="469265" algn="l"/>
              </a:tabLst>
            </a:pPr>
            <a:r>
              <a:rPr lang="en-US" sz="1000" b="0" i="0" u="none" strike="noStrike" kern="1200" dirty="0">
                <a:effectLst/>
                <a:cs typeface="Arial" panose="020B0604020202020204" pitchFamily="34" charset="0"/>
              </a:rPr>
              <a:t>CRM interactions</a:t>
            </a:r>
            <a:endParaRPr lang="en-US" sz="1000" b="0" i="0" u="none" strike="noStrike" dirty="0">
              <a:effectLst/>
            </a:endParaRPr>
          </a:p>
          <a:p>
            <a:pPr marL="171450" indent="-171450" algn="l" rtl="0" eaLnBrk="1" fontAlgn="t" latinLnBrk="0" hangingPunct="1">
              <a:spcBef>
                <a:spcPts val="0"/>
              </a:spcBef>
              <a:spcAft>
                <a:spcPts val="0"/>
              </a:spcAft>
              <a:buFont typeface="Arial" panose="020B0604020202020204" pitchFamily="34" charset="0"/>
              <a:buChar char="•"/>
              <a:tabLst>
                <a:tab pos="468630" algn="l"/>
                <a:tab pos="469265" algn="l"/>
              </a:tabLst>
            </a:pPr>
            <a:r>
              <a:rPr lang="en-US" sz="1000" b="0" i="0" u="none" strike="noStrike" kern="1200" dirty="0">
                <a:effectLst/>
                <a:cs typeface="Arial" panose="020B0604020202020204" pitchFamily="34" charset="0"/>
              </a:rPr>
              <a:t>Persona-specific interactions</a:t>
            </a:r>
            <a:endParaRPr lang="en-US" sz="1000" b="0" i="0" u="none" strike="noStrike" dirty="0">
              <a:effectLst/>
            </a:endParaRPr>
          </a:p>
          <a:p>
            <a:pPr marL="171450" indent="-171450" algn="l" rtl="0" eaLnBrk="1" fontAlgn="t" latinLnBrk="0" hangingPunct="1">
              <a:spcBef>
                <a:spcPts val="0"/>
              </a:spcBef>
              <a:spcAft>
                <a:spcPts val="0"/>
              </a:spcAft>
              <a:buFont typeface="Arial" panose="020B0604020202020204" pitchFamily="34" charset="0"/>
              <a:buChar char="•"/>
              <a:tabLst>
                <a:tab pos="468630" algn="l"/>
                <a:tab pos="469265" algn="l"/>
              </a:tabLst>
            </a:pPr>
            <a:r>
              <a:rPr lang="en-US" sz="1000" b="0" i="0" u="none" strike="noStrike" kern="1200" dirty="0">
                <a:effectLst/>
                <a:cs typeface="Arial" panose="020B0604020202020204" pitchFamily="34" charset="0"/>
              </a:rPr>
              <a:t>Market/domain expertise</a:t>
            </a:r>
            <a:endParaRPr lang="en-US" sz="1000" b="0" i="0" u="none" strike="noStrike" dirty="0">
              <a:effectLst/>
            </a:endParaRPr>
          </a:p>
          <a:p>
            <a:pPr marL="171450" indent="-171450" algn="l" rtl="0" eaLnBrk="1" fontAlgn="t" latinLnBrk="0" hangingPunct="1">
              <a:lnSpc>
                <a:spcPts val="1355"/>
              </a:lnSpc>
              <a:spcBef>
                <a:spcPts val="0"/>
              </a:spcBef>
              <a:spcAft>
                <a:spcPts val="0"/>
              </a:spcAft>
              <a:buFont typeface="Arial" panose="020B0604020202020204" pitchFamily="34" charset="0"/>
              <a:buChar char="•"/>
              <a:tabLst>
                <a:tab pos="468630" algn="l"/>
                <a:tab pos="469265" algn="l"/>
              </a:tabLst>
            </a:pPr>
            <a:r>
              <a:rPr lang="en-US" sz="1000" b="0" i="0" u="none" strike="noStrike" kern="1200" dirty="0">
                <a:effectLst/>
                <a:cs typeface="Arial" panose="020B0604020202020204" pitchFamily="34" charset="0"/>
              </a:rPr>
              <a:t>Storytelling</a:t>
            </a:r>
            <a:endParaRPr lang="en-US" sz="1000" b="0" i="0" u="none" strike="noStrike" dirty="0">
              <a:effectLst/>
            </a:endParaRPr>
          </a:p>
        </p:txBody>
      </p:sp>
      <p:sp>
        <p:nvSpPr>
          <p:cNvPr id="31" name="object 13">
            <a:extLst>
              <a:ext uri="{FF2B5EF4-FFF2-40B4-BE49-F238E27FC236}">
                <a16:creationId xmlns:a16="http://schemas.microsoft.com/office/drawing/2014/main" id="{6E39916D-3F90-E5E5-53B2-3D569205EABE}"/>
              </a:ext>
            </a:extLst>
          </p:cNvPr>
          <p:cNvSpPr txBox="1"/>
          <p:nvPr/>
        </p:nvSpPr>
        <p:spPr>
          <a:xfrm>
            <a:off x="2261414" y="4888991"/>
            <a:ext cx="4337972" cy="1090042"/>
          </a:xfrm>
          <a:prstGeom prst="rect">
            <a:avLst/>
          </a:prstGeom>
        </p:spPr>
        <p:txBody>
          <a:bodyPr vert="horz" wrap="square" lIns="0" tIns="12700" rIns="0" bIns="0" rtlCol="0" anchor="ctr">
            <a:spAutoFit/>
          </a:bodyPr>
          <a:lstStyle/>
          <a:p>
            <a:pPr marL="12700" marR="5080">
              <a:lnSpc>
                <a:spcPct val="100000"/>
              </a:lnSpc>
              <a:spcBef>
                <a:spcPts val="100"/>
              </a:spcBef>
            </a:pPr>
            <a:r>
              <a:rPr lang="en-US" sz="1000" b="1" dirty="0">
                <a:cs typeface="Gill Sans MT"/>
              </a:rPr>
              <a:t>Learn-Watch-Do-Reinforce Framework</a:t>
            </a:r>
            <a:r>
              <a:rPr lang="en-US" sz="1000" dirty="0">
                <a:cs typeface="Gill Sans MT"/>
              </a:rPr>
              <a:t>: The  Ride Along Program will build upon the “Watch” as part of the “Learn, Watch, Do, Reinforce” framework to enhance understanding of critical onboarding curriculum</a:t>
            </a:r>
          </a:p>
          <a:p>
            <a:pPr marL="12700" marR="16510">
              <a:lnSpc>
                <a:spcPct val="100000"/>
              </a:lnSpc>
              <a:spcBef>
                <a:spcPts val="5"/>
              </a:spcBef>
            </a:pPr>
            <a:r>
              <a:rPr lang="en-US" sz="1000" b="1" dirty="0">
                <a:cs typeface="Gill Sans MT"/>
              </a:rPr>
              <a:t>Assigned Onboarding Partner</a:t>
            </a:r>
            <a:r>
              <a:rPr lang="en-US" sz="1000" dirty="0">
                <a:cs typeface="Gill Sans MT"/>
              </a:rPr>
              <a:t>: All new hires will be matched with a Ride Along Program partner who they will shadow for specific activities during the onboarding process (throughout curriculum</a:t>
            </a:r>
            <a:br>
              <a:rPr lang="en-US" sz="1000" dirty="0">
                <a:cs typeface="Gill Sans MT"/>
              </a:rPr>
            </a:br>
            <a:r>
              <a:rPr lang="en-US" sz="1000" dirty="0">
                <a:cs typeface="Gill Sans MT"/>
              </a:rPr>
              <a:t> levels 201-301)</a:t>
            </a:r>
          </a:p>
        </p:txBody>
      </p:sp>
      <p:cxnSp>
        <p:nvCxnSpPr>
          <p:cNvPr id="33" name="Straight Connector 32">
            <a:extLst>
              <a:ext uri="{FF2B5EF4-FFF2-40B4-BE49-F238E27FC236}">
                <a16:creationId xmlns:a16="http://schemas.microsoft.com/office/drawing/2014/main" id="{F4D9579E-2071-6C79-E50B-AD301EF01977}"/>
              </a:ext>
            </a:extLst>
          </p:cNvPr>
          <p:cNvCxnSpPr>
            <a:cxnSpLocks/>
          </p:cNvCxnSpPr>
          <p:nvPr/>
        </p:nvCxnSpPr>
        <p:spPr>
          <a:xfrm flipV="1">
            <a:off x="2224226" y="1809193"/>
            <a:ext cx="4443274"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84FBF95-C2C1-9193-E3F8-19DD9F4DABDC}"/>
              </a:ext>
            </a:extLst>
          </p:cNvPr>
          <p:cNvCxnSpPr>
            <a:cxnSpLocks/>
          </p:cNvCxnSpPr>
          <p:nvPr/>
        </p:nvCxnSpPr>
        <p:spPr>
          <a:xfrm flipV="1">
            <a:off x="2224226" y="2692329"/>
            <a:ext cx="4443274"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AC32524-3562-9C60-D260-85F8B07AF170}"/>
              </a:ext>
            </a:extLst>
          </p:cNvPr>
          <p:cNvCxnSpPr>
            <a:cxnSpLocks/>
          </p:cNvCxnSpPr>
          <p:nvPr/>
        </p:nvCxnSpPr>
        <p:spPr>
          <a:xfrm flipV="1">
            <a:off x="2224226" y="4632991"/>
            <a:ext cx="4443274"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BEA4D7E-B6FC-5CC6-549F-251D28E57AC2}"/>
              </a:ext>
            </a:extLst>
          </p:cNvPr>
          <p:cNvSpPr/>
          <p:nvPr/>
        </p:nvSpPr>
        <p:spPr>
          <a:xfrm>
            <a:off x="6858000" y="1268413"/>
            <a:ext cx="5334000" cy="49037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bject 26">
            <a:extLst>
              <a:ext uri="{FF2B5EF4-FFF2-40B4-BE49-F238E27FC236}">
                <a16:creationId xmlns:a16="http://schemas.microsoft.com/office/drawing/2014/main" id="{E3F8F1CC-6867-CF42-585B-5FC5E636D5F6}"/>
              </a:ext>
            </a:extLst>
          </p:cNvPr>
          <p:cNvSpPr txBox="1"/>
          <p:nvPr/>
        </p:nvSpPr>
        <p:spPr>
          <a:xfrm>
            <a:off x="7143750" y="1347087"/>
            <a:ext cx="4762500" cy="320601"/>
          </a:xfrm>
          <a:prstGeom prst="rect">
            <a:avLst/>
          </a:prstGeom>
        </p:spPr>
        <p:txBody>
          <a:bodyPr vert="horz" wrap="square" lIns="0" tIns="12700" rIns="0" bIns="0" rtlCol="0">
            <a:spAutoFit/>
          </a:bodyPr>
          <a:lstStyle/>
          <a:p>
            <a:pPr marL="12700">
              <a:lnSpc>
                <a:spcPct val="100000"/>
              </a:lnSpc>
              <a:spcBef>
                <a:spcPts val="100"/>
              </a:spcBef>
            </a:pPr>
            <a:r>
              <a:rPr sz="2000" b="1" dirty="0">
                <a:cs typeface="Gill Sans MT"/>
              </a:rPr>
              <a:t>Roles</a:t>
            </a:r>
            <a:r>
              <a:rPr sz="2000" b="1" spc="85" dirty="0">
                <a:cs typeface="Gill Sans MT"/>
              </a:rPr>
              <a:t> </a:t>
            </a:r>
            <a:r>
              <a:rPr sz="2000" b="1" spc="80" dirty="0">
                <a:cs typeface="Gill Sans MT"/>
              </a:rPr>
              <a:t>and</a:t>
            </a:r>
            <a:r>
              <a:rPr sz="2000" b="1" spc="100" dirty="0">
                <a:cs typeface="Gill Sans MT"/>
              </a:rPr>
              <a:t> </a:t>
            </a:r>
            <a:r>
              <a:rPr sz="2000" b="1" spc="40" dirty="0">
                <a:cs typeface="Gill Sans MT"/>
              </a:rPr>
              <a:t>Responsibilities</a:t>
            </a:r>
            <a:endParaRPr sz="2000" b="1" dirty="0">
              <a:cs typeface="Gill Sans MT"/>
            </a:endParaRPr>
          </a:p>
        </p:txBody>
      </p:sp>
      <p:sp>
        <p:nvSpPr>
          <p:cNvPr id="43" name="object 13">
            <a:extLst>
              <a:ext uri="{FF2B5EF4-FFF2-40B4-BE49-F238E27FC236}">
                <a16:creationId xmlns:a16="http://schemas.microsoft.com/office/drawing/2014/main" id="{05B5AE0A-E3A3-AE6B-A16F-D6BD36C13431}"/>
              </a:ext>
            </a:extLst>
          </p:cNvPr>
          <p:cNvSpPr txBox="1"/>
          <p:nvPr/>
        </p:nvSpPr>
        <p:spPr>
          <a:xfrm>
            <a:off x="7570267" y="1936573"/>
            <a:ext cx="4001624" cy="687368"/>
          </a:xfrm>
          <a:prstGeom prst="rect">
            <a:avLst/>
          </a:prstGeom>
        </p:spPr>
        <p:txBody>
          <a:bodyPr vert="horz" wrap="square" lIns="0" tIns="12700" rIns="0" bIns="0" rtlCol="0" anchor="t">
            <a:spAutoFit/>
          </a:bodyPr>
          <a:lstStyle/>
          <a:p>
            <a:pPr marL="12700" marR="5080">
              <a:lnSpc>
                <a:spcPct val="100000"/>
              </a:lnSpc>
              <a:spcBef>
                <a:spcPts val="100"/>
              </a:spcBef>
            </a:pPr>
            <a:r>
              <a:rPr lang="en-US" sz="1400" b="1" dirty="0">
                <a:cs typeface="Gill Sans MT"/>
              </a:rPr>
              <a:t>Audience</a:t>
            </a:r>
          </a:p>
          <a:p>
            <a:pPr marL="172800" indent="-172800">
              <a:lnSpc>
                <a:spcPct val="100000"/>
              </a:lnSpc>
              <a:spcBef>
                <a:spcPts val="400"/>
              </a:spcBef>
              <a:buFont typeface="Arial" panose="020B0604020202020204" pitchFamily="34" charset="0"/>
              <a:buChar char="•"/>
              <a:tabLst>
                <a:tab pos="299085" algn="l"/>
                <a:tab pos="299720" algn="l"/>
              </a:tabLst>
            </a:pPr>
            <a:r>
              <a:rPr lang="en-US" sz="1200" dirty="0">
                <a:cs typeface="Gill Sans MT"/>
              </a:rPr>
              <a:t>All newly-hired CSMs</a:t>
            </a:r>
          </a:p>
          <a:p>
            <a:pPr marL="172800" indent="-172800">
              <a:lnSpc>
                <a:spcPct val="100000"/>
              </a:lnSpc>
              <a:spcBef>
                <a:spcPts val="300"/>
              </a:spcBef>
              <a:buFont typeface="Arial" panose="020B0604020202020204" pitchFamily="34" charset="0"/>
              <a:buChar char="•"/>
              <a:tabLst>
                <a:tab pos="299085" algn="l"/>
                <a:tab pos="299720" algn="l"/>
              </a:tabLst>
            </a:pPr>
            <a:r>
              <a:rPr lang="en-US" sz="1200" dirty="0">
                <a:cs typeface="Gill Sans MT"/>
              </a:rPr>
              <a:t>New CSMs who transition into role</a:t>
            </a:r>
          </a:p>
        </p:txBody>
      </p:sp>
      <p:grpSp>
        <p:nvGrpSpPr>
          <p:cNvPr id="44" name="Group 43">
            <a:extLst>
              <a:ext uri="{FF2B5EF4-FFF2-40B4-BE49-F238E27FC236}">
                <a16:creationId xmlns:a16="http://schemas.microsoft.com/office/drawing/2014/main" id="{B5ABBC5F-3FD2-566D-7D79-BAD94C95D813}"/>
              </a:ext>
            </a:extLst>
          </p:cNvPr>
          <p:cNvGrpSpPr/>
          <p:nvPr/>
        </p:nvGrpSpPr>
        <p:grpSpPr>
          <a:xfrm>
            <a:off x="7143750" y="1936573"/>
            <a:ext cx="265886" cy="267058"/>
            <a:chOff x="6924675" y="2884488"/>
            <a:chExt cx="360363" cy="361950"/>
          </a:xfrm>
        </p:grpSpPr>
        <p:sp>
          <p:nvSpPr>
            <p:cNvPr id="45" name="Rectangle 44">
              <a:extLst>
                <a:ext uri="{FF2B5EF4-FFF2-40B4-BE49-F238E27FC236}">
                  <a16:creationId xmlns:a16="http://schemas.microsoft.com/office/drawing/2014/main" id="{A0580A52-05DE-51CF-8780-1F0389F0431E}"/>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69">
              <a:extLst>
                <a:ext uri="{FF2B5EF4-FFF2-40B4-BE49-F238E27FC236}">
                  <a16:creationId xmlns:a16="http://schemas.microsoft.com/office/drawing/2014/main" id="{C46E08FE-4C65-E6CE-C95A-A7281078B349}"/>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 name="Group 7">
            <a:extLst>
              <a:ext uri="{FF2B5EF4-FFF2-40B4-BE49-F238E27FC236}">
                <a16:creationId xmlns:a16="http://schemas.microsoft.com/office/drawing/2014/main" id="{6D10E290-8D89-A41A-AB5E-6DC90B144289}"/>
              </a:ext>
            </a:extLst>
          </p:cNvPr>
          <p:cNvGrpSpPr/>
          <p:nvPr/>
        </p:nvGrpSpPr>
        <p:grpSpPr>
          <a:xfrm>
            <a:off x="7143750" y="2906043"/>
            <a:ext cx="4428141" cy="1202893"/>
            <a:chOff x="7143750" y="3083205"/>
            <a:chExt cx="4428141" cy="1202893"/>
          </a:xfrm>
        </p:grpSpPr>
        <p:sp>
          <p:nvSpPr>
            <p:cNvPr id="47" name="object 13">
              <a:extLst>
                <a:ext uri="{FF2B5EF4-FFF2-40B4-BE49-F238E27FC236}">
                  <a16:creationId xmlns:a16="http://schemas.microsoft.com/office/drawing/2014/main" id="{89F058DD-06FF-04B3-4E8A-25CF317989BC}"/>
                </a:ext>
              </a:extLst>
            </p:cNvPr>
            <p:cNvSpPr txBox="1"/>
            <p:nvPr/>
          </p:nvSpPr>
          <p:spPr>
            <a:xfrm>
              <a:off x="7570267" y="3083205"/>
              <a:ext cx="4001624" cy="1202893"/>
            </a:xfrm>
            <a:prstGeom prst="rect">
              <a:avLst/>
            </a:prstGeom>
          </p:spPr>
          <p:txBody>
            <a:bodyPr vert="horz" wrap="square" lIns="0" tIns="12700" rIns="0" bIns="0" rtlCol="0" anchor="t">
              <a:spAutoFit/>
            </a:bodyPr>
            <a:lstStyle/>
            <a:p>
              <a:pPr marL="12700" marR="5080">
                <a:lnSpc>
                  <a:spcPct val="100000"/>
                </a:lnSpc>
                <a:spcBef>
                  <a:spcPts val="100"/>
                </a:spcBef>
              </a:pPr>
              <a:r>
                <a:rPr lang="en-US" sz="1400" b="1" dirty="0">
                  <a:cs typeface="Gill Sans MT"/>
                </a:rPr>
                <a:t>Partner</a:t>
              </a:r>
            </a:p>
            <a:p>
              <a:pPr marL="172800" marR="5080" indent="-172800">
                <a:lnSpc>
                  <a:spcPct val="100000"/>
                </a:lnSpc>
                <a:spcBef>
                  <a:spcPts val="100"/>
                </a:spcBef>
                <a:buFont typeface="Arial"/>
                <a:buChar char="•"/>
                <a:tabLst>
                  <a:tab pos="299085" algn="l"/>
                  <a:tab pos="299720" algn="l"/>
                </a:tabLst>
              </a:pPr>
              <a:r>
                <a:rPr lang="en-US" sz="1200" dirty="0">
                  <a:cs typeface="Gill Sans MT"/>
                </a:rPr>
                <a:t>High performers identified by quota attainment, demonstration of expert level competencies, and tenure; list approved by Managers and Enablement</a:t>
              </a:r>
            </a:p>
            <a:p>
              <a:pPr marL="172800" marR="386080" indent="-172800">
                <a:lnSpc>
                  <a:spcPct val="100000"/>
                </a:lnSpc>
                <a:spcBef>
                  <a:spcPts val="305"/>
                </a:spcBef>
                <a:buFont typeface="Arial"/>
                <a:buChar char="•"/>
                <a:tabLst>
                  <a:tab pos="299085" algn="l"/>
                  <a:tab pos="299720" algn="l"/>
                </a:tabLst>
              </a:pPr>
              <a:r>
                <a:rPr lang="en-US" sz="1200" dirty="0">
                  <a:cs typeface="Gill Sans MT"/>
                </a:rPr>
                <a:t>Mentors assigned to new hires by Enablement with input of Managers</a:t>
              </a:r>
            </a:p>
          </p:txBody>
        </p:sp>
        <p:grpSp>
          <p:nvGrpSpPr>
            <p:cNvPr id="48" name="Group 47">
              <a:extLst>
                <a:ext uri="{FF2B5EF4-FFF2-40B4-BE49-F238E27FC236}">
                  <a16:creationId xmlns:a16="http://schemas.microsoft.com/office/drawing/2014/main" id="{D5CE5269-F27A-42E5-BDE4-79E708B269E8}"/>
                </a:ext>
              </a:extLst>
            </p:cNvPr>
            <p:cNvGrpSpPr/>
            <p:nvPr/>
          </p:nvGrpSpPr>
          <p:grpSpPr>
            <a:xfrm>
              <a:off x="7143750" y="3083205"/>
              <a:ext cx="265886" cy="267058"/>
              <a:chOff x="6924675" y="2884488"/>
              <a:chExt cx="360363" cy="361950"/>
            </a:xfrm>
          </p:grpSpPr>
          <p:sp>
            <p:nvSpPr>
              <p:cNvPr id="49" name="Rectangle 48">
                <a:extLst>
                  <a:ext uri="{FF2B5EF4-FFF2-40B4-BE49-F238E27FC236}">
                    <a16:creationId xmlns:a16="http://schemas.microsoft.com/office/drawing/2014/main" id="{807A376B-23CB-4EEA-6A98-4C056A473C7B}"/>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69">
                <a:extLst>
                  <a:ext uri="{FF2B5EF4-FFF2-40B4-BE49-F238E27FC236}">
                    <a16:creationId xmlns:a16="http://schemas.microsoft.com/office/drawing/2014/main" id="{C65AD8C8-C45C-1947-20F1-6B49B12424B6}"/>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9" name="Group 8">
            <a:extLst>
              <a:ext uri="{FF2B5EF4-FFF2-40B4-BE49-F238E27FC236}">
                <a16:creationId xmlns:a16="http://schemas.microsoft.com/office/drawing/2014/main" id="{F5239C1D-CB3D-029C-82EA-886125A2ECE1}"/>
              </a:ext>
            </a:extLst>
          </p:cNvPr>
          <p:cNvGrpSpPr/>
          <p:nvPr/>
        </p:nvGrpSpPr>
        <p:grpSpPr>
          <a:xfrm>
            <a:off x="7143750" y="4812047"/>
            <a:ext cx="4428141" cy="1233671"/>
            <a:chOff x="7143750" y="4745362"/>
            <a:chExt cx="4428141" cy="1233671"/>
          </a:xfrm>
        </p:grpSpPr>
        <p:sp>
          <p:nvSpPr>
            <p:cNvPr id="51" name="object 13">
              <a:extLst>
                <a:ext uri="{FF2B5EF4-FFF2-40B4-BE49-F238E27FC236}">
                  <a16:creationId xmlns:a16="http://schemas.microsoft.com/office/drawing/2014/main" id="{42FFE3C5-3FAD-4EB0-048A-571186FD8542}"/>
                </a:ext>
              </a:extLst>
            </p:cNvPr>
            <p:cNvSpPr txBox="1"/>
            <p:nvPr/>
          </p:nvSpPr>
          <p:spPr>
            <a:xfrm>
              <a:off x="7570267" y="4745362"/>
              <a:ext cx="4001624" cy="1233671"/>
            </a:xfrm>
            <a:prstGeom prst="rect">
              <a:avLst/>
            </a:prstGeom>
          </p:spPr>
          <p:txBody>
            <a:bodyPr vert="horz" wrap="square" lIns="0" tIns="12700" rIns="0" bIns="0" rtlCol="0" anchor="t">
              <a:spAutoFit/>
            </a:bodyPr>
            <a:lstStyle/>
            <a:p>
              <a:pPr marL="12700" marR="5080">
                <a:lnSpc>
                  <a:spcPct val="100000"/>
                </a:lnSpc>
                <a:spcBef>
                  <a:spcPts val="100"/>
                </a:spcBef>
              </a:pPr>
              <a:r>
                <a:rPr lang="en-US" sz="1400" b="1" dirty="0">
                  <a:cs typeface="Gill Sans MT"/>
                </a:rPr>
                <a:t>Partner Role</a:t>
              </a:r>
            </a:p>
            <a:p>
              <a:pPr marL="172800" marR="5080" indent="-172800">
                <a:lnSpc>
                  <a:spcPct val="100000"/>
                </a:lnSpc>
                <a:spcBef>
                  <a:spcPts val="100"/>
                </a:spcBef>
                <a:buFont typeface="Arial" panose="020B0604020202020204" pitchFamily="34" charset="0"/>
                <a:buChar char="•"/>
                <a:tabLst>
                  <a:tab pos="299085" algn="l"/>
                  <a:tab pos="299720" algn="l"/>
                </a:tabLst>
              </a:pPr>
              <a:r>
                <a:rPr lang="en-US" sz="1200" dirty="0">
                  <a:cs typeface="Gill Sans MT"/>
                </a:rPr>
                <a:t>Serve as a role model to reinforce learnings during onboarding through ride along program for designated activities</a:t>
              </a:r>
            </a:p>
            <a:p>
              <a:pPr marL="172800" marR="53975" indent="-172800">
                <a:lnSpc>
                  <a:spcPct val="100000"/>
                </a:lnSpc>
                <a:spcBef>
                  <a:spcPts val="300"/>
                </a:spcBef>
                <a:buFont typeface="Arial" panose="020B0604020202020204" pitchFamily="34" charset="0"/>
                <a:buChar char="•"/>
                <a:tabLst>
                  <a:tab pos="299085" algn="l"/>
                  <a:tab pos="299720" algn="l"/>
                </a:tabLst>
              </a:pPr>
              <a:r>
                <a:rPr lang="en-US" sz="1200" dirty="0">
                  <a:cs typeface="Gill Sans MT"/>
                </a:rPr>
                <a:t>Provide role-specific guidance based on enablement content and learning</a:t>
              </a:r>
            </a:p>
          </p:txBody>
        </p:sp>
        <p:grpSp>
          <p:nvGrpSpPr>
            <p:cNvPr id="52" name="Group 51">
              <a:extLst>
                <a:ext uri="{FF2B5EF4-FFF2-40B4-BE49-F238E27FC236}">
                  <a16:creationId xmlns:a16="http://schemas.microsoft.com/office/drawing/2014/main" id="{EBBCC286-5407-0F79-17EF-990309EE4102}"/>
                </a:ext>
              </a:extLst>
            </p:cNvPr>
            <p:cNvGrpSpPr/>
            <p:nvPr/>
          </p:nvGrpSpPr>
          <p:grpSpPr>
            <a:xfrm>
              <a:off x="7143750" y="4745362"/>
              <a:ext cx="265886" cy="267058"/>
              <a:chOff x="6924675" y="2884488"/>
              <a:chExt cx="360363" cy="361950"/>
            </a:xfrm>
          </p:grpSpPr>
          <p:sp>
            <p:nvSpPr>
              <p:cNvPr id="53" name="Rectangle 52">
                <a:extLst>
                  <a:ext uri="{FF2B5EF4-FFF2-40B4-BE49-F238E27FC236}">
                    <a16:creationId xmlns:a16="http://schemas.microsoft.com/office/drawing/2014/main" id="{76FEC74A-EDCB-7F16-4565-C6A91F598639}"/>
                  </a:ext>
                </a:extLst>
              </p:cNvPr>
              <p:cNvSpPr/>
              <p:nvPr/>
            </p:nvSpPr>
            <p:spPr>
              <a:xfrm>
                <a:off x="6965156" y="2925763"/>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69">
                <a:extLst>
                  <a:ext uri="{FF2B5EF4-FFF2-40B4-BE49-F238E27FC236}">
                    <a16:creationId xmlns:a16="http://schemas.microsoft.com/office/drawing/2014/main" id="{18DD179E-CF0C-5AD2-5B09-7934ADC09BD9}"/>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cxnSp>
        <p:nvCxnSpPr>
          <p:cNvPr id="3" name="Straight Connector 2">
            <a:extLst>
              <a:ext uri="{FF2B5EF4-FFF2-40B4-BE49-F238E27FC236}">
                <a16:creationId xmlns:a16="http://schemas.microsoft.com/office/drawing/2014/main" id="{844F1791-E7C3-8CEE-20FC-0E7F8BE314F5}"/>
              </a:ext>
            </a:extLst>
          </p:cNvPr>
          <p:cNvCxnSpPr>
            <a:cxnSpLocks/>
          </p:cNvCxnSpPr>
          <p:nvPr/>
        </p:nvCxnSpPr>
        <p:spPr>
          <a:xfrm flipV="1">
            <a:off x="7143750" y="2692329"/>
            <a:ext cx="4443274"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B24FC43-865F-78E6-C315-71A1E4BB41D1}"/>
              </a:ext>
            </a:extLst>
          </p:cNvPr>
          <p:cNvCxnSpPr>
            <a:cxnSpLocks/>
          </p:cNvCxnSpPr>
          <p:nvPr/>
        </p:nvCxnSpPr>
        <p:spPr>
          <a:xfrm>
            <a:off x="7139126" y="1809194"/>
            <a:ext cx="444789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50D37B-F491-435D-E048-6B0ACD97CF18}"/>
              </a:ext>
            </a:extLst>
          </p:cNvPr>
          <p:cNvCxnSpPr>
            <a:cxnSpLocks/>
          </p:cNvCxnSpPr>
          <p:nvPr/>
        </p:nvCxnSpPr>
        <p:spPr>
          <a:xfrm flipV="1">
            <a:off x="7143750" y="4632991"/>
            <a:ext cx="4443274"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082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029C4-AA7E-9DBF-B56F-DDF0F04ECF50}"/>
              </a:ext>
            </a:extLst>
          </p:cNvPr>
          <p:cNvSpPr>
            <a:spLocks noGrp="1"/>
          </p:cNvSpPr>
          <p:nvPr>
            <p:ph type="body" sz="quarter" idx="10"/>
          </p:nvPr>
        </p:nvSpPr>
        <p:spPr/>
        <p:txBody>
          <a:bodyPr/>
          <a:lstStyle/>
          <a:p>
            <a:r>
              <a:rPr lang="en-US" b="1" dirty="0"/>
              <a:t>Schedule a session with your advisor</a:t>
            </a:r>
          </a:p>
          <a:p>
            <a:r>
              <a:rPr lang="en-US" dirty="0"/>
              <a:t>SBI Advisors help clients with practical advice, whether strategic or surgically tactical, to drive revenue and growth. </a:t>
            </a:r>
          </a:p>
          <a:p>
            <a:r>
              <a:rPr lang="en-US" dirty="0"/>
              <a:t>Contact your advisor to schedule a work session and tune this guidance to your situation.</a:t>
            </a:r>
          </a:p>
          <a:p>
            <a:endParaRPr lang="en-US" dirty="0"/>
          </a:p>
          <a:p>
            <a:r>
              <a:rPr lang="en-US" b="1" dirty="0"/>
              <a:t>Login to SBI Pro:</a:t>
            </a:r>
          </a:p>
          <a:p>
            <a:r>
              <a:rPr lang="en-US" dirty="0">
                <a:hlinkClick r:id="rId2"/>
              </a:rPr>
              <a:t>https://pro.sbigrowth.com/</a:t>
            </a:r>
            <a:r>
              <a:rPr lang="en-US" dirty="0"/>
              <a:t> </a:t>
            </a:r>
          </a:p>
        </p:txBody>
      </p:sp>
      <p:sp>
        <p:nvSpPr>
          <p:cNvPr id="4" name="Text Placeholder 3">
            <a:extLst>
              <a:ext uri="{FF2B5EF4-FFF2-40B4-BE49-F238E27FC236}">
                <a16:creationId xmlns:a16="http://schemas.microsoft.com/office/drawing/2014/main" id="{4C1879E6-97EC-6252-1E1E-52ED968CC86E}"/>
              </a:ext>
            </a:extLst>
          </p:cNvPr>
          <p:cNvSpPr>
            <a:spLocks noGrp="1"/>
          </p:cNvSpPr>
          <p:nvPr>
            <p:ph type="body" sz="quarter" idx="11"/>
          </p:nvPr>
        </p:nvSpPr>
        <p:spPr/>
        <p:txBody>
          <a:bodyPr vert="horz" lIns="91440" tIns="45720" rIns="91440" bIns="45720" rtlCol="0" anchor="t">
            <a:normAutofit/>
          </a:bodyPr>
          <a:lstStyle/>
          <a:p>
            <a:r>
              <a:rPr lang="en-US" dirty="0"/>
              <a:t>For more resources like this, contact your advisor or visit SBI Pro.</a:t>
            </a:r>
          </a:p>
        </p:txBody>
      </p:sp>
    </p:spTree>
    <p:extLst>
      <p:ext uri="{BB962C8B-B14F-4D97-AF65-F5344CB8AC3E}">
        <p14:creationId xmlns:p14="http://schemas.microsoft.com/office/powerpoint/2010/main" val="121095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2DCE29-A1AB-8156-61B3-170DA6098B04}"/>
              </a:ext>
            </a:extLst>
          </p:cNvPr>
          <p:cNvSpPr/>
          <p:nvPr/>
        </p:nvSpPr>
        <p:spPr>
          <a:xfrm>
            <a:off x="6991350" y="2283564"/>
            <a:ext cx="5200649" cy="193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4713A58-754C-CFBE-4F04-E9A7193F2F10}"/>
              </a:ext>
            </a:extLst>
          </p:cNvPr>
          <p:cNvSpPr>
            <a:spLocks noGrp="1"/>
          </p:cNvSpPr>
          <p:nvPr>
            <p:ph type="body" sz="quarter" idx="10"/>
          </p:nvPr>
        </p:nvSpPr>
        <p:spPr>
          <a:xfrm>
            <a:off x="7454900" y="2705026"/>
            <a:ext cx="4127501" cy="1087477"/>
          </a:xfrm>
        </p:spPr>
        <p:txBody>
          <a:bodyPr wrap="square" lIns="0" tIns="0" rIns="0" bIns="0" anchor="ctr">
            <a:spAutoFit/>
          </a:bodyPr>
          <a:lstStyle/>
          <a:p>
            <a:pPr>
              <a:lnSpc>
                <a:spcPct val="100000"/>
              </a:lnSpc>
            </a:pPr>
            <a:r>
              <a:rPr lang="en-US" sz="1800" dirty="0">
                <a:solidFill>
                  <a:schemeClr val="accent1"/>
                </a:solidFill>
              </a:rPr>
              <a:t>Empower customers to solve problems</a:t>
            </a:r>
          </a:p>
          <a:p>
            <a:pPr>
              <a:lnSpc>
                <a:spcPct val="100000"/>
              </a:lnSpc>
            </a:pPr>
            <a:r>
              <a:rPr lang="en-US" sz="1800" dirty="0">
                <a:solidFill>
                  <a:schemeClr val="accent1"/>
                </a:solidFill>
              </a:rPr>
              <a:t>Enable teams to be more successful</a:t>
            </a:r>
          </a:p>
          <a:p>
            <a:pPr>
              <a:lnSpc>
                <a:spcPct val="100000"/>
              </a:lnSpc>
            </a:pPr>
            <a:r>
              <a:rPr lang="en-US" sz="1800" dirty="0">
                <a:solidFill>
                  <a:schemeClr val="accent1"/>
                </a:solidFill>
              </a:rPr>
              <a:t>Grow faster and more profitably</a:t>
            </a:r>
          </a:p>
        </p:txBody>
      </p:sp>
      <p:sp>
        <p:nvSpPr>
          <p:cNvPr id="6" name="Text Placeholder 5">
            <a:extLst>
              <a:ext uri="{FF2B5EF4-FFF2-40B4-BE49-F238E27FC236}">
                <a16:creationId xmlns:a16="http://schemas.microsoft.com/office/drawing/2014/main" id="{A3BBE769-9DAA-C88E-9BB4-5237995516B0}"/>
              </a:ext>
            </a:extLst>
          </p:cNvPr>
          <p:cNvSpPr>
            <a:spLocks noGrp="1"/>
          </p:cNvSpPr>
          <p:nvPr>
            <p:ph type="body" sz="quarter" idx="11"/>
          </p:nvPr>
        </p:nvSpPr>
        <p:spPr>
          <a:xfrm>
            <a:off x="609599" y="1608083"/>
            <a:ext cx="5729057" cy="3281362"/>
          </a:xfrm>
        </p:spPr>
        <p:txBody>
          <a:bodyPr anchor="ctr">
            <a:normAutofit/>
          </a:bodyPr>
          <a:lstStyle/>
          <a:p>
            <a:r>
              <a:rPr lang="en-US" sz="4400" dirty="0"/>
              <a:t>Help customers be successful and drive sustained growth.</a:t>
            </a:r>
          </a:p>
        </p:txBody>
      </p:sp>
      <p:sp>
        <p:nvSpPr>
          <p:cNvPr id="8" name="Rectangle 7">
            <a:extLst>
              <a:ext uri="{FF2B5EF4-FFF2-40B4-BE49-F238E27FC236}">
                <a16:creationId xmlns:a16="http://schemas.microsoft.com/office/drawing/2014/main" id="{E2F418AA-452F-8FAE-94DD-CA4D3899F267}"/>
              </a:ext>
            </a:extLst>
          </p:cNvPr>
          <p:cNvSpPr/>
          <p:nvPr/>
        </p:nvSpPr>
        <p:spPr>
          <a:xfrm>
            <a:off x="7454900" y="2283564"/>
            <a:ext cx="5048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55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22EC69-0F8A-D7FF-0635-33E6E6FBB4C3}"/>
              </a:ext>
            </a:extLst>
          </p:cNvPr>
          <p:cNvSpPr/>
          <p:nvPr/>
        </p:nvSpPr>
        <p:spPr>
          <a:xfrm>
            <a:off x="0" y="1268413"/>
            <a:ext cx="12192000" cy="1246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Gill Sans MT"/>
            </a:endParaRPr>
          </a:p>
        </p:txBody>
      </p:sp>
      <p:sp>
        <p:nvSpPr>
          <p:cNvPr id="4" name="Title 3">
            <a:extLst>
              <a:ext uri="{FF2B5EF4-FFF2-40B4-BE49-F238E27FC236}">
                <a16:creationId xmlns:a16="http://schemas.microsoft.com/office/drawing/2014/main" id="{31523E35-BCF1-A6DE-585E-1A60F219E52D}"/>
              </a:ext>
            </a:extLst>
          </p:cNvPr>
          <p:cNvSpPr>
            <a:spLocks noGrp="1"/>
          </p:cNvSpPr>
          <p:nvPr>
            <p:ph type="title"/>
          </p:nvPr>
        </p:nvSpPr>
        <p:spPr/>
        <p:txBody>
          <a:bodyPr/>
          <a:lstStyle/>
          <a:p>
            <a:r>
              <a:rPr lang="en-US" spc="-10" dirty="0">
                <a:latin typeface="+mn-lt"/>
              </a:rPr>
              <a:t>Best-in-class customer success framework</a:t>
            </a:r>
            <a:endParaRPr lang="en-US" dirty="0"/>
          </a:p>
        </p:txBody>
      </p:sp>
      <p:sp>
        <p:nvSpPr>
          <p:cNvPr id="9" name="TextBox 8">
            <a:extLst>
              <a:ext uri="{FF2B5EF4-FFF2-40B4-BE49-F238E27FC236}">
                <a16:creationId xmlns:a16="http://schemas.microsoft.com/office/drawing/2014/main" id="{8F85D89B-F7CF-0210-C522-19498E33F91C}"/>
              </a:ext>
            </a:extLst>
          </p:cNvPr>
          <p:cNvSpPr txBox="1"/>
          <p:nvPr/>
        </p:nvSpPr>
        <p:spPr>
          <a:xfrm>
            <a:off x="609600" y="1485826"/>
            <a:ext cx="10962290" cy="215444"/>
          </a:xfrm>
          <a:prstGeom prst="rect">
            <a:avLst/>
          </a:prstGeom>
          <a:noFill/>
        </p:spPr>
        <p:txBody>
          <a:bodyPr wrap="square" lIns="0" tIns="0" rIns="0" bIns="0" rtlCol="0" anchor="ctr">
            <a:spAutoFit/>
          </a:bodyPr>
          <a:lstStyle/>
          <a:p>
            <a:pPr algn="ctr"/>
            <a:r>
              <a:rPr lang="en-US" sz="1400" b="1" dirty="0">
                <a:solidFill>
                  <a:schemeClr val="accent4"/>
                </a:solidFill>
              </a:rPr>
              <a:t>Cultivate</a:t>
            </a:r>
            <a:r>
              <a:rPr lang="en-US" sz="1400" dirty="0">
                <a:solidFill>
                  <a:schemeClr val="bg1"/>
                </a:solidFill>
              </a:rPr>
              <a:t> a best-in-class Customer Success organization that drives value for customers by focusing on the following six core functions</a:t>
            </a:r>
          </a:p>
        </p:txBody>
      </p:sp>
      <p:grpSp>
        <p:nvGrpSpPr>
          <p:cNvPr id="10" name="Group 9">
            <a:extLst>
              <a:ext uri="{FF2B5EF4-FFF2-40B4-BE49-F238E27FC236}">
                <a16:creationId xmlns:a16="http://schemas.microsoft.com/office/drawing/2014/main" id="{4060CF90-8E86-1E5B-493F-5C794002E4A4}"/>
              </a:ext>
            </a:extLst>
          </p:cNvPr>
          <p:cNvGrpSpPr/>
          <p:nvPr/>
        </p:nvGrpSpPr>
        <p:grpSpPr>
          <a:xfrm>
            <a:off x="1072515" y="1894925"/>
            <a:ext cx="4242555" cy="4234303"/>
            <a:chOff x="1264919" y="1475994"/>
            <a:chExt cx="4832097" cy="4822698"/>
          </a:xfrm>
        </p:grpSpPr>
        <p:grpSp>
          <p:nvGrpSpPr>
            <p:cNvPr id="11" name="object 8">
              <a:extLst>
                <a:ext uri="{FF2B5EF4-FFF2-40B4-BE49-F238E27FC236}">
                  <a16:creationId xmlns:a16="http://schemas.microsoft.com/office/drawing/2014/main" id="{E6E77FD4-8A0E-63D4-1F80-8FC4F20167F1}"/>
                </a:ext>
              </a:extLst>
            </p:cNvPr>
            <p:cNvGrpSpPr/>
            <p:nvPr/>
          </p:nvGrpSpPr>
          <p:grpSpPr>
            <a:xfrm>
              <a:off x="2778223" y="3101273"/>
              <a:ext cx="1889817" cy="1621669"/>
              <a:chOff x="2778223" y="3101273"/>
              <a:chExt cx="1889817" cy="1621669"/>
            </a:xfrm>
          </p:grpSpPr>
          <p:pic>
            <p:nvPicPr>
              <p:cNvPr id="58" name="object 9">
                <a:extLst>
                  <a:ext uri="{FF2B5EF4-FFF2-40B4-BE49-F238E27FC236}">
                    <a16:creationId xmlns:a16="http://schemas.microsoft.com/office/drawing/2014/main" id="{CABEC1D2-28E0-E54D-AF29-67CA60E86053}"/>
                  </a:ext>
                </a:extLst>
              </p:cNvPr>
              <p:cNvPicPr/>
              <p:nvPr/>
            </p:nvPicPr>
            <p:blipFill>
              <a:blip r:embed="rId2" cstate="print"/>
              <a:stretch>
                <a:fillRect/>
              </a:stretch>
            </p:blipFill>
            <p:spPr>
              <a:xfrm>
                <a:off x="2778223" y="3101273"/>
                <a:ext cx="1889817" cy="1621669"/>
              </a:xfrm>
              <a:prstGeom prst="rect">
                <a:avLst/>
              </a:prstGeom>
            </p:spPr>
          </p:pic>
          <p:pic>
            <p:nvPicPr>
              <p:cNvPr id="59" name="object 10">
                <a:extLst>
                  <a:ext uri="{FF2B5EF4-FFF2-40B4-BE49-F238E27FC236}">
                    <a16:creationId xmlns:a16="http://schemas.microsoft.com/office/drawing/2014/main" id="{9F854A04-D8C3-161F-FEBC-30C3415D45E9}"/>
                  </a:ext>
                </a:extLst>
              </p:cNvPr>
              <p:cNvPicPr/>
              <p:nvPr/>
            </p:nvPicPr>
            <p:blipFill>
              <a:blip r:embed="rId3" cstate="print"/>
              <a:stretch>
                <a:fillRect/>
              </a:stretch>
            </p:blipFill>
            <p:spPr>
              <a:xfrm>
                <a:off x="3000755" y="3517404"/>
                <a:ext cx="1507236" cy="829043"/>
              </a:xfrm>
              <a:prstGeom prst="rect">
                <a:avLst/>
              </a:prstGeom>
            </p:spPr>
          </p:pic>
          <p:sp>
            <p:nvSpPr>
              <p:cNvPr id="60" name="object 11">
                <a:extLst>
                  <a:ext uri="{FF2B5EF4-FFF2-40B4-BE49-F238E27FC236}">
                    <a16:creationId xmlns:a16="http://schemas.microsoft.com/office/drawing/2014/main" id="{4FE5F9F7-AFC5-F61D-9105-3D9CBAF01CD7}"/>
                  </a:ext>
                </a:extLst>
              </p:cNvPr>
              <p:cNvSpPr/>
              <p:nvPr/>
            </p:nvSpPr>
            <p:spPr>
              <a:xfrm>
                <a:off x="2793491" y="3115056"/>
                <a:ext cx="1809114" cy="1544320"/>
              </a:xfrm>
              <a:custGeom>
                <a:avLst/>
                <a:gdLst/>
                <a:ahLst/>
                <a:cxnLst/>
                <a:rect l="l" t="t" r="r" b="b"/>
                <a:pathLst>
                  <a:path w="1809114" h="1544320">
                    <a:moveTo>
                      <a:pt x="1349374" y="0"/>
                    </a:moveTo>
                    <a:lnTo>
                      <a:pt x="459612" y="0"/>
                    </a:lnTo>
                    <a:lnTo>
                      <a:pt x="0" y="771906"/>
                    </a:lnTo>
                    <a:lnTo>
                      <a:pt x="459612" y="1543812"/>
                    </a:lnTo>
                    <a:lnTo>
                      <a:pt x="1349374" y="1543812"/>
                    </a:lnTo>
                    <a:lnTo>
                      <a:pt x="1808987" y="771906"/>
                    </a:lnTo>
                    <a:lnTo>
                      <a:pt x="1349374" y="0"/>
                    </a:lnTo>
                    <a:close/>
                  </a:path>
                </a:pathLst>
              </a:custGeom>
              <a:solidFill>
                <a:schemeClr val="tx2"/>
              </a:solidFill>
            </p:spPr>
            <p:txBody>
              <a:bodyPr wrap="square" lIns="0" tIns="0" rIns="0" bIns="0" rtlCol="0"/>
              <a:lstStyle/>
              <a:p>
                <a:endParaRPr/>
              </a:p>
            </p:txBody>
          </p:sp>
          <p:sp>
            <p:nvSpPr>
              <p:cNvPr id="61" name="object 12">
                <a:extLst>
                  <a:ext uri="{FF2B5EF4-FFF2-40B4-BE49-F238E27FC236}">
                    <a16:creationId xmlns:a16="http://schemas.microsoft.com/office/drawing/2014/main" id="{6D6946AA-EE15-9B2B-DD88-E2FDADE8A276}"/>
                  </a:ext>
                </a:extLst>
              </p:cNvPr>
              <p:cNvSpPr/>
              <p:nvPr/>
            </p:nvSpPr>
            <p:spPr>
              <a:xfrm>
                <a:off x="2793491" y="3115056"/>
                <a:ext cx="1809114" cy="1544320"/>
              </a:xfrm>
              <a:custGeom>
                <a:avLst/>
                <a:gdLst/>
                <a:ahLst/>
                <a:cxnLst/>
                <a:rect l="l" t="t" r="r" b="b"/>
                <a:pathLst>
                  <a:path w="1809114" h="1544320">
                    <a:moveTo>
                      <a:pt x="0" y="771906"/>
                    </a:moveTo>
                    <a:lnTo>
                      <a:pt x="459612" y="0"/>
                    </a:lnTo>
                    <a:lnTo>
                      <a:pt x="1349374" y="0"/>
                    </a:lnTo>
                    <a:lnTo>
                      <a:pt x="1808987" y="771906"/>
                    </a:lnTo>
                    <a:lnTo>
                      <a:pt x="1349374" y="1543812"/>
                    </a:lnTo>
                    <a:lnTo>
                      <a:pt x="459612" y="1543812"/>
                    </a:lnTo>
                    <a:lnTo>
                      <a:pt x="0" y="771906"/>
                    </a:lnTo>
                    <a:close/>
                  </a:path>
                </a:pathLst>
              </a:custGeom>
              <a:ln w="12700">
                <a:solidFill>
                  <a:schemeClr val="tx1"/>
                </a:solidFill>
              </a:ln>
            </p:spPr>
            <p:txBody>
              <a:bodyPr wrap="square" lIns="0" tIns="0" rIns="0" bIns="0" rtlCol="0"/>
              <a:lstStyle/>
              <a:p>
                <a:endParaRPr/>
              </a:p>
            </p:txBody>
          </p:sp>
        </p:grpSp>
        <p:sp>
          <p:nvSpPr>
            <p:cNvPr id="12" name="object 13">
              <a:extLst>
                <a:ext uri="{FF2B5EF4-FFF2-40B4-BE49-F238E27FC236}">
                  <a16:creationId xmlns:a16="http://schemas.microsoft.com/office/drawing/2014/main" id="{D6BFC361-FE6F-03B5-5C7A-38DDB527CCDF}"/>
                </a:ext>
              </a:extLst>
            </p:cNvPr>
            <p:cNvSpPr txBox="1"/>
            <p:nvPr/>
          </p:nvSpPr>
          <p:spPr>
            <a:xfrm>
              <a:off x="3152265" y="3571981"/>
              <a:ext cx="1091565" cy="630470"/>
            </a:xfrm>
            <a:prstGeom prst="rect">
              <a:avLst/>
            </a:prstGeom>
          </p:spPr>
          <p:txBody>
            <a:bodyPr vert="horz" wrap="square" lIns="0" tIns="43815" rIns="0" bIns="0" rtlCol="0">
              <a:spAutoFit/>
            </a:bodyPr>
            <a:lstStyle/>
            <a:p>
              <a:pPr marL="82550" marR="5080" indent="-70485" algn="ctr">
                <a:lnSpc>
                  <a:spcPts val="1939"/>
                </a:lnSpc>
                <a:spcBef>
                  <a:spcPts val="345"/>
                </a:spcBef>
              </a:pPr>
              <a:r>
                <a:rPr sz="1400" b="1" spc="-10" dirty="0">
                  <a:solidFill>
                    <a:srgbClr val="FFFFFF"/>
                  </a:solidFill>
                  <a:cs typeface="Arial"/>
                </a:rPr>
                <a:t>Customer</a:t>
              </a:r>
              <a:endParaRPr lang="en-US" sz="1400" b="1" spc="-10" dirty="0">
                <a:solidFill>
                  <a:srgbClr val="FFFFFF"/>
                </a:solidFill>
                <a:cs typeface="Arial"/>
              </a:endParaRPr>
            </a:p>
            <a:p>
              <a:pPr marL="82550" marR="5080" indent="-70485" algn="ctr">
                <a:lnSpc>
                  <a:spcPts val="1939"/>
                </a:lnSpc>
                <a:spcBef>
                  <a:spcPts val="345"/>
                </a:spcBef>
              </a:pPr>
              <a:r>
                <a:rPr sz="1400" b="1" spc="-10" dirty="0">
                  <a:solidFill>
                    <a:srgbClr val="FFFFFF"/>
                  </a:solidFill>
                  <a:cs typeface="Arial"/>
                </a:rPr>
                <a:t>Success</a:t>
              </a:r>
              <a:endParaRPr sz="1400" dirty="0">
                <a:cs typeface="Arial"/>
              </a:endParaRPr>
            </a:p>
          </p:txBody>
        </p:sp>
        <p:grpSp>
          <p:nvGrpSpPr>
            <p:cNvPr id="13" name="object 14">
              <a:extLst>
                <a:ext uri="{FF2B5EF4-FFF2-40B4-BE49-F238E27FC236}">
                  <a16:creationId xmlns:a16="http://schemas.microsoft.com/office/drawing/2014/main" id="{5F10A6B9-203B-9F0D-1B1F-635B48AA8ED3}"/>
                </a:ext>
              </a:extLst>
            </p:cNvPr>
            <p:cNvGrpSpPr/>
            <p:nvPr/>
          </p:nvGrpSpPr>
          <p:grpSpPr>
            <a:xfrm>
              <a:off x="2794254" y="1475994"/>
              <a:ext cx="1689101" cy="1402080"/>
              <a:chOff x="2794254" y="1475994"/>
              <a:chExt cx="1689101" cy="1402080"/>
            </a:xfrm>
          </p:grpSpPr>
          <p:pic>
            <p:nvPicPr>
              <p:cNvPr id="55" name="object 18">
                <a:extLst>
                  <a:ext uri="{FF2B5EF4-FFF2-40B4-BE49-F238E27FC236}">
                    <a16:creationId xmlns:a16="http://schemas.microsoft.com/office/drawing/2014/main" id="{4F5304C9-6DC0-0AC1-C822-DF8A0F7EF29B}"/>
                  </a:ext>
                </a:extLst>
              </p:cNvPr>
              <p:cNvPicPr/>
              <p:nvPr/>
            </p:nvPicPr>
            <p:blipFill>
              <a:blip r:embed="rId4" cstate="print"/>
              <a:stretch>
                <a:fillRect/>
              </a:stretch>
            </p:blipFill>
            <p:spPr>
              <a:xfrm>
                <a:off x="3012948" y="1883638"/>
                <a:ext cx="1339596" cy="667537"/>
              </a:xfrm>
              <a:prstGeom prst="rect">
                <a:avLst/>
              </a:prstGeom>
            </p:spPr>
          </p:pic>
          <p:sp>
            <p:nvSpPr>
              <p:cNvPr id="56" name="object 19">
                <a:extLst>
                  <a:ext uri="{FF2B5EF4-FFF2-40B4-BE49-F238E27FC236}">
                    <a16:creationId xmlns:a16="http://schemas.microsoft.com/office/drawing/2014/main" id="{4452E713-5712-1ACB-B542-8ECDCFB15406}"/>
                  </a:ext>
                </a:extLst>
              </p:cNvPr>
              <p:cNvSpPr/>
              <p:nvPr/>
            </p:nvSpPr>
            <p:spPr>
              <a:xfrm>
                <a:off x="2794254" y="1475994"/>
                <a:ext cx="1689101" cy="1402080"/>
              </a:xfrm>
              <a:custGeom>
                <a:avLst/>
                <a:gdLst/>
                <a:ahLst/>
                <a:cxnLst/>
                <a:rect l="l" t="t" r="r" b="b"/>
                <a:pathLst>
                  <a:path w="1689100" h="1402080">
                    <a:moveTo>
                      <a:pt x="1271270" y="0"/>
                    </a:moveTo>
                    <a:lnTo>
                      <a:pt x="417321" y="0"/>
                    </a:lnTo>
                    <a:lnTo>
                      <a:pt x="0" y="701039"/>
                    </a:lnTo>
                    <a:lnTo>
                      <a:pt x="417321" y="1402079"/>
                    </a:lnTo>
                    <a:lnTo>
                      <a:pt x="1271270" y="1402079"/>
                    </a:lnTo>
                    <a:lnTo>
                      <a:pt x="1688592" y="701039"/>
                    </a:lnTo>
                    <a:lnTo>
                      <a:pt x="1271270" y="0"/>
                    </a:lnTo>
                    <a:close/>
                  </a:path>
                </a:pathLst>
              </a:custGeom>
              <a:solidFill>
                <a:schemeClr val="accent3"/>
              </a:solidFill>
            </p:spPr>
            <p:txBody>
              <a:bodyPr wrap="square" lIns="0" tIns="0" rIns="0" bIns="0" rtlCol="0"/>
              <a:lstStyle/>
              <a:p>
                <a:endParaRPr/>
              </a:p>
            </p:txBody>
          </p:sp>
          <p:sp>
            <p:nvSpPr>
              <p:cNvPr id="57" name="object 20">
                <a:extLst>
                  <a:ext uri="{FF2B5EF4-FFF2-40B4-BE49-F238E27FC236}">
                    <a16:creationId xmlns:a16="http://schemas.microsoft.com/office/drawing/2014/main" id="{917CF538-8902-9F1D-2C01-416EF26C29C2}"/>
                  </a:ext>
                </a:extLst>
              </p:cNvPr>
              <p:cNvSpPr/>
              <p:nvPr/>
            </p:nvSpPr>
            <p:spPr>
              <a:xfrm>
                <a:off x="2794254" y="1475994"/>
                <a:ext cx="1689100" cy="1402080"/>
              </a:xfrm>
              <a:custGeom>
                <a:avLst/>
                <a:gdLst/>
                <a:ahLst/>
                <a:cxnLst/>
                <a:rect l="l" t="t" r="r" b="b"/>
                <a:pathLst>
                  <a:path w="1689100" h="1402080">
                    <a:moveTo>
                      <a:pt x="0" y="701039"/>
                    </a:moveTo>
                    <a:lnTo>
                      <a:pt x="417321" y="0"/>
                    </a:lnTo>
                    <a:lnTo>
                      <a:pt x="1271270" y="0"/>
                    </a:lnTo>
                    <a:lnTo>
                      <a:pt x="1688592" y="701039"/>
                    </a:lnTo>
                    <a:lnTo>
                      <a:pt x="1271270" y="1402079"/>
                    </a:lnTo>
                    <a:lnTo>
                      <a:pt x="417321" y="1402079"/>
                    </a:lnTo>
                    <a:lnTo>
                      <a:pt x="0" y="701039"/>
                    </a:lnTo>
                    <a:close/>
                  </a:path>
                </a:pathLst>
              </a:custGeom>
              <a:ln w="38099">
                <a:solidFill>
                  <a:schemeClr val="accent3"/>
                </a:solidFill>
              </a:ln>
            </p:spPr>
            <p:txBody>
              <a:bodyPr wrap="square" lIns="0" tIns="0" rIns="0" bIns="0" rtlCol="0"/>
              <a:lstStyle/>
              <a:p>
                <a:endParaRPr/>
              </a:p>
            </p:txBody>
          </p:sp>
        </p:grpSp>
        <p:sp>
          <p:nvSpPr>
            <p:cNvPr id="14" name="object 21">
              <a:extLst>
                <a:ext uri="{FF2B5EF4-FFF2-40B4-BE49-F238E27FC236}">
                  <a16:creationId xmlns:a16="http://schemas.microsoft.com/office/drawing/2014/main" id="{CD7EEF1F-9DF8-7F24-9F60-C12C7EB78572}"/>
                </a:ext>
              </a:extLst>
            </p:cNvPr>
            <p:cNvSpPr txBox="1"/>
            <p:nvPr/>
          </p:nvSpPr>
          <p:spPr>
            <a:xfrm>
              <a:off x="3133980" y="1945017"/>
              <a:ext cx="1009650" cy="464034"/>
            </a:xfrm>
            <a:prstGeom prst="rect">
              <a:avLst/>
            </a:prstGeom>
          </p:spPr>
          <p:txBody>
            <a:bodyPr vert="horz" wrap="square" lIns="0" tIns="13335" rIns="0" bIns="0" rtlCol="0">
              <a:spAutoFit/>
            </a:bodyPr>
            <a:lstStyle/>
            <a:p>
              <a:pPr marL="12700">
                <a:lnSpc>
                  <a:spcPts val="1595"/>
                </a:lnSpc>
                <a:spcBef>
                  <a:spcPts val="105"/>
                </a:spcBef>
              </a:pPr>
              <a:r>
                <a:rPr sz="1100" b="1" dirty="0">
                  <a:solidFill>
                    <a:srgbClr val="FFFFFF"/>
                  </a:solidFill>
                  <a:cs typeface="Gill Sans MT"/>
                </a:rPr>
                <a:t>1. </a:t>
              </a:r>
              <a:r>
                <a:rPr sz="1100" b="1" spc="-55" dirty="0">
                  <a:solidFill>
                    <a:srgbClr val="FFFFFF"/>
                  </a:solidFill>
                  <a:cs typeface="Gill Sans MT"/>
                </a:rPr>
                <a:t>Customer</a:t>
              </a:r>
              <a:endParaRPr sz="1100" dirty="0">
                <a:cs typeface="Gill Sans MT"/>
              </a:endParaRPr>
            </a:p>
            <a:p>
              <a:pPr marL="36830">
                <a:lnSpc>
                  <a:spcPts val="1595"/>
                </a:lnSpc>
              </a:pPr>
              <a:r>
                <a:rPr sz="1100" b="1" spc="-30" dirty="0">
                  <a:solidFill>
                    <a:srgbClr val="FFFFFF"/>
                  </a:solidFill>
                  <a:cs typeface="Gill Sans MT"/>
                </a:rPr>
                <a:t>Onboarding</a:t>
              </a:r>
              <a:endParaRPr sz="1100" dirty="0">
                <a:cs typeface="Gill Sans MT"/>
              </a:endParaRPr>
            </a:p>
          </p:txBody>
        </p:sp>
        <p:grpSp>
          <p:nvGrpSpPr>
            <p:cNvPr id="15" name="object 22">
              <a:extLst>
                <a:ext uri="{FF2B5EF4-FFF2-40B4-BE49-F238E27FC236}">
                  <a16:creationId xmlns:a16="http://schemas.microsoft.com/office/drawing/2014/main" id="{44CB8386-529B-47FB-DABD-E53F0F792B9D}"/>
                </a:ext>
              </a:extLst>
            </p:cNvPr>
            <p:cNvGrpSpPr/>
            <p:nvPr/>
          </p:nvGrpSpPr>
          <p:grpSpPr>
            <a:xfrm>
              <a:off x="4354829" y="2326385"/>
              <a:ext cx="1690370" cy="1402080"/>
              <a:chOff x="4354829" y="2326385"/>
              <a:chExt cx="1690370" cy="1402080"/>
            </a:xfrm>
          </p:grpSpPr>
          <p:pic>
            <p:nvPicPr>
              <p:cNvPr id="49" name="object 26">
                <a:extLst>
                  <a:ext uri="{FF2B5EF4-FFF2-40B4-BE49-F238E27FC236}">
                    <a16:creationId xmlns:a16="http://schemas.microsoft.com/office/drawing/2014/main" id="{560FC2BA-3A3D-A869-7175-37441F1D3A7D}"/>
                  </a:ext>
                </a:extLst>
              </p:cNvPr>
              <p:cNvPicPr/>
              <p:nvPr/>
            </p:nvPicPr>
            <p:blipFill>
              <a:blip r:embed="rId5" cstate="print"/>
              <a:stretch>
                <a:fillRect/>
              </a:stretch>
            </p:blipFill>
            <p:spPr>
              <a:xfrm>
                <a:off x="4538471" y="2638018"/>
                <a:ext cx="1376172" cy="859561"/>
              </a:xfrm>
              <a:prstGeom prst="rect">
                <a:avLst/>
              </a:prstGeom>
            </p:spPr>
          </p:pic>
          <p:sp>
            <p:nvSpPr>
              <p:cNvPr id="50" name="object 27">
                <a:extLst>
                  <a:ext uri="{FF2B5EF4-FFF2-40B4-BE49-F238E27FC236}">
                    <a16:creationId xmlns:a16="http://schemas.microsoft.com/office/drawing/2014/main" id="{C68FEE46-4123-F234-A560-622CF6055DE0}"/>
                  </a:ext>
                </a:extLst>
              </p:cNvPr>
              <p:cNvSpPr/>
              <p:nvPr/>
            </p:nvSpPr>
            <p:spPr>
              <a:xfrm>
                <a:off x="4354829" y="2326385"/>
                <a:ext cx="1690370" cy="1402080"/>
              </a:xfrm>
              <a:custGeom>
                <a:avLst/>
                <a:gdLst/>
                <a:ahLst/>
                <a:cxnLst/>
                <a:rect l="l" t="t" r="r" b="b"/>
                <a:pathLst>
                  <a:path w="1690370" h="1402079">
                    <a:moveTo>
                      <a:pt x="1272413" y="0"/>
                    </a:moveTo>
                    <a:lnTo>
                      <a:pt x="417703" y="0"/>
                    </a:lnTo>
                    <a:lnTo>
                      <a:pt x="0" y="701039"/>
                    </a:lnTo>
                    <a:lnTo>
                      <a:pt x="417703" y="1402080"/>
                    </a:lnTo>
                    <a:lnTo>
                      <a:pt x="1272413" y="1402080"/>
                    </a:lnTo>
                    <a:lnTo>
                      <a:pt x="1690116" y="701039"/>
                    </a:lnTo>
                    <a:lnTo>
                      <a:pt x="1272413" y="0"/>
                    </a:lnTo>
                    <a:close/>
                  </a:path>
                </a:pathLst>
              </a:custGeom>
              <a:solidFill>
                <a:schemeClr val="accent3"/>
              </a:solidFill>
            </p:spPr>
            <p:txBody>
              <a:bodyPr wrap="square" lIns="0" tIns="0" rIns="0" bIns="0" rtlCol="0"/>
              <a:lstStyle/>
              <a:p>
                <a:endParaRPr sz="1600"/>
              </a:p>
            </p:txBody>
          </p:sp>
          <p:sp>
            <p:nvSpPr>
              <p:cNvPr id="51" name="object 28">
                <a:extLst>
                  <a:ext uri="{FF2B5EF4-FFF2-40B4-BE49-F238E27FC236}">
                    <a16:creationId xmlns:a16="http://schemas.microsoft.com/office/drawing/2014/main" id="{AAF8C87E-BB40-2942-245E-8AADE357693A}"/>
                  </a:ext>
                </a:extLst>
              </p:cNvPr>
              <p:cNvSpPr/>
              <p:nvPr/>
            </p:nvSpPr>
            <p:spPr>
              <a:xfrm>
                <a:off x="4354829" y="2326385"/>
                <a:ext cx="1690370" cy="1402080"/>
              </a:xfrm>
              <a:custGeom>
                <a:avLst/>
                <a:gdLst/>
                <a:ahLst/>
                <a:cxnLst/>
                <a:rect l="l" t="t" r="r" b="b"/>
                <a:pathLst>
                  <a:path w="1690370" h="1402079">
                    <a:moveTo>
                      <a:pt x="0" y="701039"/>
                    </a:moveTo>
                    <a:lnTo>
                      <a:pt x="417703" y="0"/>
                    </a:lnTo>
                    <a:lnTo>
                      <a:pt x="1272413" y="0"/>
                    </a:lnTo>
                    <a:lnTo>
                      <a:pt x="1690116" y="701039"/>
                    </a:lnTo>
                    <a:lnTo>
                      <a:pt x="1272413" y="1402080"/>
                    </a:lnTo>
                    <a:lnTo>
                      <a:pt x="417703" y="1402080"/>
                    </a:lnTo>
                    <a:lnTo>
                      <a:pt x="0" y="701039"/>
                    </a:lnTo>
                    <a:close/>
                  </a:path>
                </a:pathLst>
              </a:custGeom>
              <a:ln w="38099">
                <a:solidFill>
                  <a:schemeClr val="accent3"/>
                </a:solidFill>
              </a:ln>
            </p:spPr>
            <p:txBody>
              <a:bodyPr wrap="square" lIns="0" tIns="0" rIns="0" bIns="0" rtlCol="0"/>
              <a:lstStyle/>
              <a:p>
                <a:endParaRPr sz="1600"/>
              </a:p>
            </p:txBody>
          </p:sp>
        </p:grpSp>
        <p:sp>
          <p:nvSpPr>
            <p:cNvPr id="16" name="object 29">
              <a:extLst>
                <a:ext uri="{FF2B5EF4-FFF2-40B4-BE49-F238E27FC236}">
                  <a16:creationId xmlns:a16="http://schemas.microsoft.com/office/drawing/2014/main" id="{67674515-7A6F-556C-6762-022C4973187E}"/>
                </a:ext>
              </a:extLst>
            </p:cNvPr>
            <p:cNvSpPr txBox="1"/>
            <p:nvPr/>
          </p:nvSpPr>
          <p:spPr>
            <a:xfrm>
              <a:off x="4658996" y="2695397"/>
              <a:ext cx="1082040" cy="686776"/>
            </a:xfrm>
            <a:prstGeom prst="rect">
              <a:avLst/>
            </a:prstGeom>
          </p:spPr>
          <p:txBody>
            <a:bodyPr vert="horz" wrap="square" lIns="0" tIns="13335" rIns="0" bIns="0" rtlCol="0">
              <a:spAutoFit/>
            </a:bodyPr>
            <a:lstStyle/>
            <a:p>
              <a:pPr marL="48895">
                <a:lnSpc>
                  <a:spcPts val="1600"/>
                </a:lnSpc>
                <a:spcBef>
                  <a:spcPts val="105"/>
                </a:spcBef>
              </a:pPr>
              <a:r>
                <a:rPr sz="1100" b="1" dirty="0">
                  <a:solidFill>
                    <a:srgbClr val="FFFFFF"/>
                  </a:solidFill>
                  <a:cs typeface="Gill Sans MT"/>
                </a:rPr>
                <a:t>2. </a:t>
              </a:r>
              <a:r>
                <a:rPr sz="1100" b="1" spc="-20" dirty="0">
                  <a:solidFill>
                    <a:srgbClr val="FFFFFF"/>
                  </a:solidFill>
                  <a:cs typeface="Gill Sans MT"/>
                </a:rPr>
                <a:t>Customer</a:t>
              </a:r>
              <a:endParaRPr sz="1100" dirty="0">
                <a:cs typeface="Gill Sans MT"/>
              </a:endParaRPr>
            </a:p>
            <a:p>
              <a:pPr marL="12700" marR="5080" indent="132080">
                <a:lnSpc>
                  <a:spcPts val="1510"/>
                </a:lnSpc>
                <a:spcBef>
                  <a:spcPts val="110"/>
                </a:spcBef>
              </a:pPr>
              <a:r>
                <a:rPr sz="1100" b="1" dirty="0">
                  <a:solidFill>
                    <a:srgbClr val="FFFFFF"/>
                  </a:solidFill>
                  <a:cs typeface="Gill Sans MT"/>
                </a:rPr>
                <a:t>Life</a:t>
              </a:r>
              <a:r>
                <a:rPr sz="1100" b="1" spc="-95" dirty="0">
                  <a:solidFill>
                    <a:srgbClr val="FFFFFF"/>
                  </a:solidFill>
                  <a:cs typeface="Gill Sans MT"/>
                </a:rPr>
                <a:t> </a:t>
              </a:r>
              <a:r>
                <a:rPr sz="1100" b="1" spc="-20" dirty="0">
                  <a:solidFill>
                    <a:srgbClr val="FFFFFF"/>
                  </a:solidFill>
                  <a:cs typeface="Gill Sans MT"/>
                </a:rPr>
                <a:t>Cycle </a:t>
              </a:r>
              <a:r>
                <a:rPr sz="1100" b="1" spc="-35" dirty="0">
                  <a:solidFill>
                    <a:srgbClr val="FFFFFF"/>
                  </a:solidFill>
                  <a:cs typeface="Gill Sans MT"/>
                </a:rPr>
                <a:t>Management</a:t>
              </a:r>
              <a:endParaRPr sz="1100" dirty="0">
                <a:cs typeface="Gill Sans MT"/>
              </a:endParaRPr>
            </a:p>
          </p:txBody>
        </p:sp>
        <p:grpSp>
          <p:nvGrpSpPr>
            <p:cNvPr id="17" name="object 30">
              <a:extLst>
                <a:ext uri="{FF2B5EF4-FFF2-40B4-BE49-F238E27FC236}">
                  <a16:creationId xmlns:a16="http://schemas.microsoft.com/office/drawing/2014/main" id="{3D29C5CC-C2E0-12DD-2724-DC2C1F1D421D}"/>
                </a:ext>
              </a:extLst>
            </p:cNvPr>
            <p:cNvGrpSpPr/>
            <p:nvPr/>
          </p:nvGrpSpPr>
          <p:grpSpPr>
            <a:xfrm>
              <a:off x="4406646" y="4034790"/>
              <a:ext cx="1690370" cy="1402080"/>
              <a:chOff x="4406646" y="4034790"/>
              <a:chExt cx="1690370" cy="1402080"/>
            </a:xfrm>
          </p:grpSpPr>
          <p:pic>
            <p:nvPicPr>
              <p:cNvPr id="43" name="object 34">
                <a:extLst>
                  <a:ext uri="{FF2B5EF4-FFF2-40B4-BE49-F238E27FC236}">
                    <a16:creationId xmlns:a16="http://schemas.microsoft.com/office/drawing/2014/main" id="{CBDB0492-B1F9-EF79-3E45-9E02BCAF4996}"/>
                  </a:ext>
                </a:extLst>
              </p:cNvPr>
              <p:cNvPicPr/>
              <p:nvPr/>
            </p:nvPicPr>
            <p:blipFill>
              <a:blip r:embed="rId6" cstate="print"/>
              <a:stretch>
                <a:fillRect/>
              </a:stretch>
            </p:blipFill>
            <p:spPr>
              <a:xfrm>
                <a:off x="4654296" y="4344898"/>
                <a:ext cx="1243596" cy="859561"/>
              </a:xfrm>
              <a:prstGeom prst="rect">
                <a:avLst/>
              </a:prstGeom>
            </p:spPr>
          </p:pic>
          <p:sp>
            <p:nvSpPr>
              <p:cNvPr id="44" name="object 35">
                <a:extLst>
                  <a:ext uri="{FF2B5EF4-FFF2-40B4-BE49-F238E27FC236}">
                    <a16:creationId xmlns:a16="http://schemas.microsoft.com/office/drawing/2014/main" id="{4E857BB1-E902-4BD4-A342-9B029EB14C7F}"/>
                  </a:ext>
                </a:extLst>
              </p:cNvPr>
              <p:cNvSpPr/>
              <p:nvPr/>
            </p:nvSpPr>
            <p:spPr>
              <a:xfrm>
                <a:off x="4406646" y="4034790"/>
                <a:ext cx="1690370" cy="1402080"/>
              </a:xfrm>
              <a:custGeom>
                <a:avLst/>
                <a:gdLst/>
                <a:ahLst/>
                <a:cxnLst/>
                <a:rect l="l" t="t" r="r" b="b"/>
                <a:pathLst>
                  <a:path w="1690370" h="1402079">
                    <a:moveTo>
                      <a:pt x="1272413" y="0"/>
                    </a:moveTo>
                    <a:lnTo>
                      <a:pt x="417702" y="0"/>
                    </a:lnTo>
                    <a:lnTo>
                      <a:pt x="0" y="701040"/>
                    </a:lnTo>
                    <a:lnTo>
                      <a:pt x="417702" y="1402080"/>
                    </a:lnTo>
                    <a:lnTo>
                      <a:pt x="1272413" y="1402080"/>
                    </a:lnTo>
                    <a:lnTo>
                      <a:pt x="1690115" y="701040"/>
                    </a:lnTo>
                    <a:lnTo>
                      <a:pt x="1272413" y="0"/>
                    </a:lnTo>
                    <a:close/>
                  </a:path>
                </a:pathLst>
              </a:custGeom>
              <a:solidFill>
                <a:schemeClr val="accent2"/>
              </a:solidFill>
              <a:ln>
                <a:noFill/>
              </a:ln>
            </p:spPr>
            <p:txBody>
              <a:bodyPr wrap="square" lIns="0" tIns="0" rIns="0" bIns="0" rtlCol="0"/>
              <a:lstStyle/>
              <a:p>
                <a:endParaRPr/>
              </a:p>
            </p:txBody>
          </p:sp>
          <p:sp>
            <p:nvSpPr>
              <p:cNvPr id="45" name="object 36">
                <a:extLst>
                  <a:ext uri="{FF2B5EF4-FFF2-40B4-BE49-F238E27FC236}">
                    <a16:creationId xmlns:a16="http://schemas.microsoft.com/office/drawing/2014/main" id="{22997F79-2016-4589-9AF5-5BB0E950FBB6}"/>
                  </a:ext>
                </a:extLst>
              </p:cNvPr>
              <p:cNvSpPr/>
              <p:nvPr/>
            </p:nvSpPr>
            <p:spPr>
              <a:xfrm>
                <a:off x="4406646" y="4034790"/>
                <a:ext cx="1690370" cy="1402080"/>
              </a:xfrm>
              <a:custGeom>
                <a:avLst/>
                <a:gdLst/>
                <a:ahLst/>
                <a:cxnLst/>
                <a:rect l="l" t="t" r="r" b="b"/>
                <a:pathLst>
                  <a:path w="1690370" h="1402079">
                    <a:moveTo>
                      <a:pt x="0" y="701040"/>
                    </a:moveTo>
                    <a:lnTo>
                      <a:pt x="417702" y="0"/>
                    </a:lnTo>
                    <a:lnTo>
                      <a:pt x="1272413" y="0"/>
                    </a:lnTo>
                    <a:lnTo>
                      <a:pt x="1690115" y="701040"/>
                    </a:lnTo>
                    <a:lnTo>
                      <a:pt x="1272413" y="1402080"/>
                    </a:lnTo>
                    <a:lnTo>
                      <a:pt x="417702" y="1402080"/>
                    </a:lnTo>
                    <a:lnTo>
                      <a:pt x="0" y="701040"/>
                    </a:lnTo>
                    <a:close/>
                  </a:path>
                </a:pathLst>
              </a:custGeom>
              <a:ln w="38099">
                <a:solidFill>
                  <a:schemeClr val="accent2"/>
                </a:solidFill>
              </a:ln>
            </p:spPr>
            <p:txBody>
              <a:bodyPr wrap="square" lIns="0" tIns="0" rIns="0" bIns="0" rtlCol="0"/>
              <a:lstStyle/>
              <a:p>
                <a:endParaRPr/>
              </a:p>
            </p:txBody>
          </p:sp>
        </p:grpSp>
        <p:sp>
          <p:nvSpPr>
            <p:cNvPr id="18" name="object 37">
              <a:extLst>
                <a:ext uri="{FF2B5EF4-FFF2-40B4-BE49-F238E27FC236}">
                  <a16:creationId xmlns:a16="http://schemas.microsoft.com/office/drawing/2014/main" id="{37EEAE4E-D581-86C7-CFCF-995E69D48C40}"/>
                </a:ext>
              </a:extLst>
            </p:cNvPr>
            <p:cNvSpPr txBox="1"/>
            <p:nvPr/>
          </p:nvSpPr>
          <p:spPr>
            <a:xfrm>
              <a:off x="4775961" y="4403801"/>
              <a:ext cx="949960" cy="561962"/>
            </a:xfrm>
            <a:prstGeom prst="rect">
              <a:avLst/>
            </a:prstGeom>
          </p:spPr>
          <p:txBody>
            <a:bodyPr vert="horz" wrap="square" lIns="0" tIns="36000" rIns="0" bIns="0" rtlCol="0">
              <a:spAutoFit/>
            </a:bodyPr>
            <a:lstStyle/>
            <a:p>
              <a:pPr marL="12700" marR="5080" indent="137160">
                <a:lnSpc>
                  <a:spcPct val="90100"/>
                </a:lnSpc>
                <a:spcBef>
                  <a:spcPts val="270"/>
                </a:spcBef>
              </a:pPr>
              <a:r>
                <a:rPr sz="1100" b="1" dirty="0">
                  <a:solidFill>
                    <a:srgbClr val="FFFFFF"/>
                  </a:solidFill>
                  <a:cs typeface="Gill Sans MT"/>
                </a:rPr>
                <a:t>3. </a:t>
              </a:r>
              <a:r>
                <a:rPr sz="1100" b="1" spc="-10" dirty="0">
                  <a:solidFill>
                    <a:srgbClr val="FFFFFF"/>
                  </a:solidFill>
                  <a:cs typeface="Gill Sans MT"/>
                </a:rPr>
                <a:t>Value </a:t>
              </a:r>
              <a:r>
                <a:rPr sz="1100" b="1" spc="-65" dirty="0">
                  <a:solidFill>
                    <a:srgbClr val="FFFFFF"/>
                  </a:solidFill>
                  <a:cs typeface="Gill Sans MT"/>
                </a:rPr>
                <a:t>Creation</a:t>
              </a:r>
              <a:r>
                <a:rPr sz="1100" b="1" spc="-35" dirty="0">
                  <a:solidFill>
                    <a:srgbClr val="FFFFFF"/>
                  </a:solidFill>
                  <a:cs typeface="Gill Sans MT"/>
                </a:rPr>
                <a:t> </a:t>
              </a:r>
              <a:r>
                <a:rPr sz="1100" b="1" spc="-50" dirty="0">
                  <a:solidFill>
                    <a:srgbClr val="FFFFFF"/>
                  </a:solidFill>
                  <a:cs typeface="Gill Sans MT"/>
                </a:rPr>
                <a:t>&amp; </a:t>
              </a:r>
              <a:r>
                <a:rPr sz="1100" b="1" spc="-80" dirty="0">
                  <a:solidFill>
                    <a:srgbClr val="FFFFFF"/>
                  </a:solidFill>
                  <a:cs typeface="Gill Sans MT"/>
                </a:rPr>
                <a:t>Community</a:t>
              </a:r>
              <a:endParaRPr sz="1100" dirty="0">
                <a:cs typeface="Gill Sans MT"/>
              </a:endParaRPr>
            </a:p>
          </p:txBody>
        </p:sp>
        <p:grpSp>
          <p:nvGrpSpPr>
            <p:cNvPr id="19" name="object 38">
              <a:extLst>
                <a:ext uri="{FF2B5EF4-FFF2-40B4-BE49-F238E27FC236}">
                  <a16:creationId xmlns:a16="http://schemas.microsoft.com/office/drawing/2014/main" id="{24B68F72-2A58-3F08-27F3-4F89032C40B3}"/>
                </a:ext>
              </a:extLst>
            </p:cNvPr>
            <p:cNvGrpSpPr/>
            <p:nvPr/>
          </p:nvGrpSpPr>
          <p:grpSpPr>
            <a:xfrm>
              <a:off x="2671446" y="4878212"/>
              <a:ext cx="1874900" cy="1420480"/>
              <a:chOff x="2671446" y="4878212"/>
              <a:chExt cx="1874900" cy="1420480"/>
            </a:xfrm>
          </p:grpSpPr>
          <p:pic>
            <p:nvPicPr>
              <p:cNvPr id="34" name="object 39">
                <a:extLst>
                  <a:ext uri="{FF2B5EF4-FFF2-40B4-BE49-F238E27FC236}">
                    <a16:creationId xmlns:a16="http://schemas.microsoft.com/office/drawing/2014/main" id="{60EC9E70-8D9A-C5C8-1B42-E663C64CD67E}"/>
                  </a:ext>
                </a:extLst>
              </p:cNvPr>
              <p:cNvPicPr/>
              <p:nvPr/>
            </p:nvPicPr>
            <p:blipFill>
              <a:blip r:embed="rId7" cstate="print"/>
              <a:stretch>
                <a:fillRect/>
              </a:stretch>
            </p:blipFill>
            <p:spPr>
              <a:xfrm>
                <a:off x="2671446" y="4878212"/>
                <a:ext cx="844559" cy="717971"/>
              </a:xfrm>
              <a:prstGeom prst="rect">
                <a:avLst/>
              </a:prstGeom>
            </p:spPr>
          </p:pic>
          <p:sp>
            <p:nvSpPr>
              <p:cNvPr id="35" name="object 40">
                <a:extLst>
                  <a:ext uri="{FF2B5EF4-FFF2-40B4-BE49-F238E27FC236}">
                    <a16:creationId xmlns:a16="http://schemas.microsoft.com/office/drawing/2014/main" id="{62A9E2CF-282C-7131-D007-195D8A022796}"/>
                  </a:ext>
                </a:extLst>
              </p:cNvPr>
              <p:cNvSpPr/>
              <p:nvPr/>
            </p:nvSpPr>
            <p:spPr>
              <a:xfrm>
                <a:off x="2679192" y="4885944"/>
                <a:ext cx="779145" cy="643255"/>
              </a:xfrm>
              <a:custGeom>
                <a:avLst/>
                <a:gdLst/>
                <a:ahLst/>
                <a:cxnLst/>
                <a:rect l="l" t="t" r="r" b="b"/>
                <a:pathLst>
                  <a:path w="779145" h="643254">
                    <a:moveTo>
                      <a:pt x="592962" y="0"/>
                    </a:moveTo>
                    <a:lnTo>
                      <a:pt x="185800" y="0"/>
                    </a:lnTo>
                    <a:lnTo>
                      <a:pt x="0" y="321563"/>
                    </a:lnTo>
                    <a:lnTo>
                      <a:pt x="185800" y="643127"/>
                    </a:lnTo>
                    <a:lnTo>
                      <a:pt x="592962" y="643127"/>
                    </a:lnTo>
                    <a:lnTo>
                      <a:pt x="778763" y="321563"/>
                    </a:lnTo>
                    <a:lnTo>
                      <a:pt x="592962" y="0"/>
                    </a:lnTo>
                    <a:close/>
                  </a:path>
                </a:pathLst>
              </a:custGeom>
              <a:solidFill>
                <a:srgbClr val="FFFFFF"/>
              </a:solidFill>
            </p:spPr>
            <p:txBody>
              <a:bodyPr wrap="square" lIns="0" tIns="0" rIns="0" bIns="0" rtlCol="0"/>
              <a:lstStyle/>
              <a:p>
                <a:endParaRPr/>
              </a:p>
            </p:txBody>
          </p:sp>
          <p:pic>
            <p:nvPicPr>
              <p:cNvPr id="37" name="object 42">
                <a:extLst>
                  <a:ext uri="{FF2B5EF4-FFF2-40B4-BE49-F238E27FC236}">
                    <a16:creationId xmlns:a16="http://schemas.microsoft.com/office/drawing/2014/main" id="{CB343281-5AF0-89C8-69E4-290EACA3AB15}"/>
                  </a:ext>
                </a:extLst>
              </p:cNvPr>
              <p:cNvPicPr/>
              <p:nvPr/>
            </p:nvPicPr>
            <p:blipFill>
              <a:blip r:embed="rId8" cstate="print"/>
              <a:stretch>
                <a:fillRect/>
              </a:stretch>
            </p:blipFill>
            <p:spPr>
              <a:xfrm>
                <a:off x="3076956" y="5305044"/>
                <a:ext cx="1335023" cy="667537"/>
              </a:xfrm>
              <a:prstGeom prst="rect">
                <a:avLst/>
              </a:prstGeom>
            </p:spPr>
          </p:pic>
          <p:sp>
            <p:nvSpPr>
              <p:cNvPr id="38" name="object 43">
                <a:extLst>
                  <a:ext uri="{FF2B5EF4-FFF2-40B4-BE49-F238E27FC236}">
                    <a16:creationId xmlns:a16="http://schemas.microsoft.com/office/drawing/2014/main" id="{769C4190-4889-8078-7DEC-51E8846C7A4B}"/>
                  </a:ext>
                </a:extLst>
              </p:cNvPr>
              <p:cNvSpPr/>
              <p:nvPr/>
            </p:nvSpPr>
            <p:spPr>
              <a:xfrm>
                <a:off x="2855976" y="4896612"/>
                <a:ext cx="1690370" cy="1402080"/>
              </a:xfrm>
              <a:custGeom>
                <a:avLst/>
                <a:gdLst/>
                <a:ahLst/>
                <a:cxnLst/>
                <a:rect l="l" t="t" r="r" b="b"/>
                <a:pathLst>
                  <a:path w="1690370" h="1402079">
                    <a:moveTo>
                      <a:pt x="1272413" y="0"/>
                    </a:moveTo>
                    <a:lnTo>
                      <a:pt x="417702" y="0"/>
                    </a:lnTo>
                    <a:lnTo>
                      <a:pt x="0" y="701040"/>
                    </a:lnTo>
                    <a:lnTo>
                      <a:pt x="417702" y="1402080"/>
                    </a:lnTo>
                    <a:lnTo>
                      <a:pt x="1272413" y="1402080"/>
                    </a:lnTo>
                    <a:lnTo>
                      <a:pt x="1690115" y="701040"/>
                    </a:lnTo>
                    <a:lnTo>
                      <a:pt x="1272413" y="0"/>
                    </a:lnTo>
                    <a:close/>
                  </a:path>
                </a:pathLst>
              </a:custGeom>
              <a:solidFill>
                <a:schemeClr val="accent2"/>
              </a:solidFill>
            </p:spPr>
            <p:txBody>
              <a:bodyPr wrap="square" lIns="0" tIns="0" rIns="0" bIns="0" rtlCol="0"/>
              <a:lstStyle/>
              <a:p>
                <a:endParaRPr/>
              </a:p>
            </p:txBody>
          </p:sp>
          <p:sp>
            <p:nvSpPr>
              <p:cNvPr id="39" name="object 44">
                <a:extLst>
                  <a:ext uri="{FF2B5EF4-FFF2-40B4-BE49-F238E27FC236}">
                    <a16:creationId xmlns:a16="http://schemas.microsoft.com/office/drawing/2014/main" id="{A3F2ED17-FB1E-B3EE-E5E0-4C90F4BA125A}"/>
                  </a:ext>
                </a:extLst>
              </p:cNvPr>
              <p:cNvSpPr/>
              <p:nvPr/>
            </p:nvSpPr>
            <p:spPr>
              <a:xfrm>
                <a:off x="2855976" y="4896611"/>
                <a:ext cx="1690370" cy="1402080"/>
              </a:xfrm>
              <a:custGeom>
                <a:avLst/>
                <a:gdLst/>
                <a:ahLst/>
                <a:cxnLst/>
                <a:rect l="l" t="t" r="r" b="b"/>
                <a:pathLst>
                  <a:path w="1690370" h="1402079">
                    <a:moveTo>
                      <a:pt x="0" y="701040"/>
                    </a:moveTo>
                    <a:lnTo>
                      <a:pt x="417702" y="0"/>
                    </a:lnTo>
                    <a:lnTo>
                      <a:pt x="1272413" y="0"/>
                    </a:lnTo>
                    <a:lnTo>
                      <a:pt x="1690115" y="701040"/>
                    </a:lnTo>
                    <a:lnTo>
                      <a:pt x="1272413" y="1402080"/>
                    </a:lnTo>
                    <a:lnTo>
                      <a:pt x="417702" y="1402080"/>
                    </a:lnTo>
                    <a:lnTo>
                      <a:pt x="0" y="701040"/>
                    </a:lnTo>
                    <a:close/>
                  </a:path>
                </a:pathLst>
              </a:custGeom>
              <a:ln w="12699">
                <a:solidFill>
                  <a:schemeClr val="accent2"/>
                </a:solidFill>
              </a:ln>
            </p:spPr>
            <p:txBody>
              <a:bodyPr wrap="square" lIns="0" tIns="0" rIns="0" bIns="0" rtlCol="0"/>
              <a:lstStyle/>
              <a:p>
                <a:endParaRPr/>
              </a:p>
            </p:txBody>
          </p:sp>
        </p:grpSp>
        <p:sp>
          <p:nvSpPr>
            <p:cNvPr id="20" name="object 45">
              <a:extLst>
                <a:ext uri="{FF2B5EF4-FFF2-40B4-BE49-F238E27FC236}">
                  <a16:creationId xmlns:a16="http://schemas.microsoft.com/office/drawing/2014/main" id="{2A2FE685-1504-8095-A0D8-A1C02A5E1D5C}"/>
                </a:ext>
              </a:extLst>
            </p:cNvPr>
            <p:cNvSpPr txBox="1"/>
            <p:nvPr/>
          </p:nvSpPr>
          <p:spPr>
            <a:xfrm>
              <a:off x="3198367" y="5363972"/>
              <a:ext cx="1005205" cy="466225"/>
            </a:xfrm>
            <a:prstGeom prst="rect">
              <a:avLst/>
            </a:prstGeom>
          </p:spPr>
          <p:txBody>
            <a:bodyPr vert="horz" wrap="square" lIns="0" tIns="37465" rIns="0" bIns="0" rtlCol="0">
              <a:spAutoFit/>
            </a:bodyPr>
            <a:lstStyle/>
            <a:p>
              <a:pPr marL="177165" marR="5080" indent="-165100">
                <a:lnSpc>
                  <a:spcPts val="1510"/>
                </a:lnSpc>
                <a:spcBef>
                  <a:spcPts val="295"/>
                </a:spcBef>
              </a:pPr>
              <a:r>
                <a:rPr sz="1100" b="1" dirty="0">
                  <a:solidFill>
                    <a:srgbClr val="FFFFFF"/>
                  </a:solidFill>
                  <a:cs typeface="Gill Sans MT"/>
                </a:rPr>
                <a:t>4. </a:t>
              </a:r>
              <a:r>
                <a:rPr sz="1100" b="1" spc="-30" dirty="0">
                  <a:solidFill>
                    <a:srgbClr val="FFFFFF"/>
                  </a:solidFill>
                  <a:cs typeface="Gill Sans MT"/>
                </a:rPr>
                <a:t>Advocacy </a:t>
              </a:r>
              <a:r>
                <a:rPr sz="1100" b="1" spc="-10" dirty="0">
                  <a:solidFill>
                    <a:srgbClr val="FFFFFF"/>
                  </a:solidFill>
                  <a:cs typeface="Gill Sans MT"/>
                </a:rPr>
                <a:t>Process</a:t>
              </a:r>
              <a:endParaRPr sz="1100" dirty="0">
                <a:cs typeface="Gill Sans MT"/>
              </a:endParaRPr>
            </a:p>
          </p:txBody>
        </p:sp>
        <p:grpSp>
          <p:nvGrpSpPr>
            <p:cNvPr id="21" name="object 46">
              <a:extLst>
                <a:ext uri="{FF2B5EF4-FFF2-40B4-BE49-F238E27FC236}">
                  <a16:creationId xmlns:a16="http://schemas.microsoft.com/office/drawing/2014/main" id="{F1FB78E9-D49F-C839-1FEA-DFBA5C2F79DF}"/>
                </a:ext>
              </a:extLst>
            </p:cNvPr>
            <p:cNvGrpSpPr/>
            <p:nvPr/>
          </p:nvGrpSpPr>
          <p:grpSpPr>
            <a:xfrm>
              <a:off x="1264919" y="4002023"/>
              <a:ext cx="1807464" cy="1516380"/>
              <a:chOff x="1264919" y="4002023"/>
              <a:chExt cx="1807464" cy="1516380"/>
            </a:xfrm>
          </p:grpSpPr>
          <p:pic>
            <p:nvPicPr>
              <p:cNvPr id="30" name="object 49">
                <a:extLst>
                  <a:ext uri="{FF2B5EF4-FFF2-40B4-BE49-F238E27FC236}">
                    <a16:creationId xmlns:a16="http://schemas.microsoft.com/office/drawing/2014/main" id="{A8223A0C-BDFA-3008-3D9C-E69CD5EFCF16}"/>
                  </a:ext>
                </a:extLst>
              </p:cNvPr>
              <p:cNvPicPr/>
              <p:nvPr/>
            </p:nvPicPr>
            <p:blipFill>
              <a:blip r:embed="rId9" cstate="print"/>
              <a:stretch>
                <a:fillRect/>
              </a:stretch>
            </p:blipFill>
            <p:spPr>
              <a:xfrm>
                <a:off x="1264919" y="4002023"/>
                <a:ext cx="1807464" cy="1516380"/>
              </a:xfrm>
              <a:prstGeom prst="rect">
                <a:avLst/>
              </a:prstGeom>
            </p:spPr>
          </p:pic>
          <p:pic>
            <p:nvPicPr>
              <p:cNvPr id="31" name="object 50">
                <a:extLst>
                  <a:ext uri="{FF2B5EF4-FFF2-40B4-BE49-F238E27FC236}">
                    <a16:creationId xmlns:a16="http://schemas.microsoft.com/office/drawing/2014/main" id="{0F8244A5-37BA-129E-DDE4-6A38A6177BC2}"/>
                  </a:ext>
                </a:extLst>
              </p:cNvPr>
              <p:cNvPicPr/>
              <p:nvPr/>
            </p:nvPicPr>
            <p:blipFill>
              <a:blip r:embed="rId10" cstate="print"/>
              <a:stretch>
                <a:fillRect/>
              </a:stretch>
            </p:blipFill>
            <p:spPr>
              <a:xfrm>
                <a:off x="1482851" y="4250410"/>
                <a:ext cx="1412748" cy="1051585"/>
              </a:xfrm>
              <a:prstGeom prst="rect">
                <a:avLst/>
              </a:prstGeom>
            </p:spPr>
          </p:pic>
          <p:sp>
            <p:nvSpPr>
              <p:cNvPr id="32" name="object 51">
                <a:extLst>
                  <a:ext uri="{FF2B5EF4-FFF2-40B4-BE49-F238E27FC236}">
                    <a16:creationId xmlns:a16="http://schemas.microsoft.com/office/drawing/2014/main" id="{F81D9641-8909-A019-D878-5BC0A3424CF9}"/>
                  </a:ext>
                </a:extLst>
              </p:cNvPr>
              <p:cNvSpPr/>
              <p:nvPr/>
            </p:nvSpPr>
            <p:spPr>
              <a:xfrm>
                <a:off x="1298447" y="4034027"/>
                <a:ext cx="1690370" cy="1402080"/>
              </a:xfrm>
              <a:custGeom>
                <a:avLst/>
                <a:gdLst/>
                <a:ahLst/>
                <a:cxnLst/>
                <a:rect l="l" t="t" r="r" b="b"/>
                <a:pathLst>
                  <a:path w="1690370" h="1402079">
                    <a:moveTo>
                      <a:pt x="1272413" y="0"/>
                    </a:moveTo>
                    <a:lnTo>
                      <a:pt x="417703" y="0"/>
                    </a:lnTo>
                    <a:lnTo>
                      <a:pt x="0" y="701040"/>
                    </a:lnTo>
                    <a:lnTo>
                      <a:pt x="417703" y="1402080"/>
                    </a:lnTo>
                    <a:lnTo>
                      <a:pt x="1272413" y="1402080"/>
                    </a:lnTo>
                    <a:lnTo>
                      <a:pt x="1690115" y="701040"/>
                    </a:lnTo>
                    <a:lnTo>
                      <a:pt x="1272413" y="0"/>
                    </a:lnTo>
                    <a:close/>
                  </a:path>
                </a:pathLst>
              </a:custGeom>
              <a:solidFill>
                <a:schemeClr val="accent3"/>
              </a:solidFill>
              <a:ln>
                <a:solidFill>
                  <a:schemeClr val="accent3"/>
                </a:solidFill>
              </a:ln>
            </p:spPr>
            <p:txBody>
              <a:bodyPr wrap="square" lIns="0" tIns="0" rIns="0" bIns="0" rtlCol="0"/>
              <a:lstStyle/>
              <a:p>
                <a:endParaRPr/>
              </a:p>
            </p:txBody>
          </p:sp>
          <p:sp>
            <p:nvSpPr>
              <p:cNvPr id="33" name="object 52">
                <a:extLst>
                  <a:ext uri="{FF2B5EF4-FFF2-40B4-BE49-F238E27FC236}">
                    <a16:creationId xmlns:a16="http://schemas.microsoft.com/office/drawing/2014/main" id="{FB64B3C4-F28F-5D82-4464-D368BE27C702}"/>
                  </a:ext>
                </a:extLst>
              </p:cNvPr>
              <p:cNvSpPr/>
              <p:nvPr/>
            </p:nvSpPr>
            <p:spPr>
              <a:xfrm>
                <a:off x="1298447" y="4034027"/>
                <a:ext cx="1690370" cy="1402080"/>
              </a:xfrm>
              <a:custGeom>
                <a:avLst/>
                <a:gdLst/>
                <a:ahLst/>
                <a:cxnLst/>
                <a:rect l="l" t="t" r="r" b="b"/>
                <a:pathLst>
                  <a:path w="1690370" h="1402079">
                    <a:moveTo>
                      <a:pt x="0" y="701040"/>
                    </a:moveTo>
                    <a:lnTo>
                      <a:pt x="417703" y="0"/>
                    </a:lnTo>
                    <a:lnTo>
                      <a:pt x="1272413" y="0"/>
                    </a:lnTo>
                    <a:lnTo>
                      <a:pt x="1690115" y="701040"/>
                    </a:lnTo>
                    <a:lnTo>
                      <a:pt x="1272413" y="1402080"/>
                    </a:lnTo>
                    <a:lnTo>
                      <a:pt x="417703" y="1402080"/>
                    </a:lnTo>
                    <a:lnTo>
                      <a:pt x="0" y="701040"/>
                    </a:lnTo>
                    <a:close/>
                  </a:path>
                </a:pathLst>
              </a:custGeom>
              <a:ln w="12700">
                <a:solidFill>
                  <a:schemeClr val="accent3"/>
                </a:solidFill>
              </a:ln>
            </p:spPr>
            <p:txBody>
              <a:bodyPr wrap="square" lIns="0" tIns="0" rIns="0" bIns="0" rtlCol="0"/>
              <a:lstStyle/>
              <a:p>
                <a:endParaRPr/>
              </a:p>
            </p:txBody>
          </p:sp>
        </p:grpSp>
        <p:sp>
          <p:nvSpPr>
            <p:cNvPr id="22" name="object 53">
              <a:extLst>
                <a:ext uri="{FF2B5EF4-FFF2-40B4-BE49-F238E27FC236}">
                  <a16:creationId xmlns:a16="http://schemas.microsoft.com/office/drawing/2014/main" id="{8DA59339-D477-7DFA-AAE0-67D3BF0C7DA3}"/>
                </a:ext>
              </a:extLst>
            </p:cNvPr>
            <p:cNvSpPr txBox="1"/>
            <p:nvPr/>
          </p:nvSpPr>
          <p:spPr>
            <a:xfrm>
              <a:off x="1602994" y="4309364"/>
              <a:ext cx="1082040" cy="905136"/>
            </a:xfrm>
            <a:prstGeom prst="rect">
              <a:avLst/>
            </a:prstGeom>
          </p:spPr>
          <p:txBody>
            <a:bodyPr vert="horz" wrap="square" lIns="0" tIns="12700" rIns="0" bIns="0" rtlCol="0">
              <a:spAutoFit/>
            </a:bodyPr>
            <a:lstStyle/>
            <a:p>
              <a:pPr algn="ctr">
                <a:lnSpc>
                  <a:spcPts val="1595"/>
                </a:lnSpc>
                <a:spcBef>
                  <a:spcPts val="100"/>
                </a:spcBef>
              </a:pPr>
              <a:r>
                <a:rPr sz="1100" b="1" spc="-25" dirty="0">
                  <a:solidFill>
                    <a:srgbClr val="FFFFFF"/>
                  </a:solidFill>
                  <a:cs typeface="Gill Sans MT"/>
                </a:rPr>
                <a:t>5.</a:t>
              </a:r>
              <a:endParaRPr sz="1100" dirty="0">
                <a:cs typeface="Gill Sans MT"/>
              </a:endParaRPr>
            </a:p>
            <a:p>
              <a:pPr marL="12700" marR="5080" indent="-1270" algn="ctr">
                <a:lnSpc>
                  <a:spcPts val="1510"/>
                </a:lnSpc>
                <a:spcBef>
                  <a:spcPts val="110"/>
                </a:spcBef>
              </a:pPr>
              <a:r>
                <a:rPr sz="1100" b="1" spc="-10" dirty="0">
                  <a:solidFill>
                    <a:srgbClr val="FFFFFF"/>
                  </a:solidFill>
                  <a:cs typeface="Gill Sans MT"/>
                </a:rPr>
                <a:t>Opportunity </a:t>
              </a:r>
              <a:r>
                <a:rPr sz="1100" b="1" spc="-35" dirty="0">
                  <a:solidFill>
                    <a:srgbClr val="FFFFFF"/>
                  </a:solidFill>
                  <a:cs typeface="Gill Sans MT"/>
                </a:rPr>
                <a:t>Management </a:t>
              </a:r>
              <a:r>
                <a:rPr sz="1100" b="1" spc="-10" dirty="0">
                  <a:solidFill>
                    <a:srgbClr val="FFFFFF"/>
                  </a:solidFill>
                  <a:cs typeface="Gill Sans MT"/>
                </a:rPr>
                <a:t>Process</a:t>
              </a:r>
              <a:endParaRPr sz="1100" dirty="0">
                <a:cs typeface="Gill Sans MT"/>
              </a:endParaRPr>
            </a:p>
          </p:txBody>
        </p:sp>
        <p:grpSp>
          <p:nvGrpSpPr>
            <p:cNvPr id="23" name="object 54">
              <a:extLst>
                <a:ext uri="{FF2B5EF4-FFF2-40B4-BE49-F238E27FC236}">
                  <a16:creationId xmlns:a16="http://schemas.microsoft.com/office/drawing/2014/main" id="{196935D0-592A-031F-42AA-3B6C1821BEA2}"/>
                </a:ext>
              </a:extLst>
            </p:cNvPr>
            <p:cNvGrpSpPr/>
            <p:nvPr/>
          </p:nvGrpSpPr>
          <p:grpSpPr>
            <a:xfrm>
              <a:off x="1264919" y="2304288"/>
              <a:ext cx="1807464" cy="1516380"/>
              <a:chOff x="1264919" y="2304288"/>
              <a:chExt cx="1807464" cy="1516380"/>
            </a:xfrm>
          </p:grpSpPr>
          <p:pic>
            <p:nvPicPr>
              <p:cNvPr id="25" name="object 55">
                <a:extLst>
                  <a:ext uri="{FF2B5EF4-FFF2-40B4-BE49-F238E27FC236}">
                    <a16:creationId xmlns:a16="http://schemas.microsoft.com/office/drawing/2014/main" id="{FCDE1250-DE22-66EE-B138-E2D5C2EF27CE}"/>
                  </a:ext>
                </a:extLst>
              </p:cNvPr>
              <p:cNvPicPr/>
              <p:nvPr/>
            </p:nvPicPr>
            <p:blipFill>
              <a:blip r:embed="rId9" cstate="print"/>
              <a:stretch>
                <a:fillRect/>
              </a:stretch>
            </p:blipFill>
            <p:spPr>
              <a:xfrm>
                <a:off x="1264919" y="2304288"/>
                <a:ext cx="1807464" cy="1516380"/>
              </a:xfrm>
              <a:prstGeom prst="rect">
                <a:avLst/>
              </a:prstGeom>
            </p:spPr>
          </p:pic>
          <p:sp>
            <p:nvSpPr>
              <p:cNvPr id="26" name="object 56">
                <a:extLst>
                  <a:ext uri="{FF2B5EF4-FFF2-40B4-BE49-F238E27FC236}">
                    <a16:creationId xmlns:a16="http://schemas.microsoft.com/office/drawing/2014/main" id="{5267F010-D31E-C02C-255C-019DDB31D063}"/>
                  </a:ext>
                </a:extLst>
              </p:cNvPr>
              <p:cNvSpPr/>
              <p:nvPr/>
            </p:nvSpPr>
            <p:spPr>
              <a:xfrm>
                <a:off x="1298447" y="2336292"/>
                <a:ext cx="1690370" cy="1402080"/>
              </a:xfrm>
              <a:custGeom>
                <a:avLst/>
                <a:gdLst/>
                <a:ahLst/>
                <a:cxnLst/>
                <a:rect l="l" t="t" r="r" b="b"/>
                <a:pathLst>
                  <a:path w="1690370" h="1402079">
                    <a:moveTo>
                      <a:pt x="1272413" y="0"/>
                    </a:moveTo>
                    <a:lnTo>
                      <a:pt x="417703" y="0"/>
                    </a:lnTo>
                    <a:lnTo>
                      <a:pt x="0" y="701040"/>
                    </a:lnTo>
                    <a:lnTo>
                      <a:pt x="417703" y="1402080"/>
                    </a:lnTo>
                    <a:lnTo>
                      <a:pt x="1272413" y="1402080"/>
                    </a:lnTo>
                    <a:lnTo>
                      <a:pt x="1690115" y="701040"/>
                    </a:lnTo>
                    <a:lnTo>
                      <a:pt x="1272413" y="0"/>
                    </a:lnTo>
                    <a:close/>
                  </a:path>
                </a:pathLst>
              </a:custGeom>
              <a:solidFill>
                <a:schemeClr val="accent4"/>
              </a:solidFill>
            </p:spPr>
            <p:txBody>
              <a:bodyPr wrap="square" lIns="0" tIns="0" rIns="0" bIns="0" rtlCol="0"/>
              <a:lstStyle/>
              <a:p>
                <a:endParaRPr/>
              </a:p>
            </p:txBody>
          </p:sp>
          <p:sp>
            <p:nvSpPr>
              <p:cNvPr id="27" name="object 57">
                <a:extLst>
                  <a:ext uri="{FF2B5EF4-FFF2-40B4-BE49-F238E27FC236}">
                    <a16:creationId xmlns:a16="http://schemas.microsoft.com/office/drawing/2014/main" id="{99850D04-5EE9-0871-07CF-D3ED8156BEC6}"/>
                  </a:ext>
                </a:extLst>
              </p:cNvPr>
              <p:cNvSpPr/>
              <p:nvPr/>
            </p:nvSpPr>
            <p:spPr>
              <a:xfrm>
                <a:off x="1298447" y="2336292"/>
                <a:ext cx="1690370" cy="1402080"/>
              </a:xfrm>
              <a:custGeom>
                <a:avLst/>
                <a:gdLst/>
                <a:ahLst/>
                <a:cxnLst/>
                <a:rect l="l" t="t" r="r" b="b"/>
                <a:pathLst>
                  <a:path w="1690370" h="1402079">
                    <a:moveTo>
                      <a:pt x="0" y="701040"/>
                    </a:moveTo>
                    <a:lnTo>
                      <a:pt x="417703" y="0"/>
                    </a:lnTo>
                    <a:lnTo>
                      <a:pt x="1272413" y="0"/>
                    </a:lnTo>
                    <a:lnTo>
                      <a:pt x="1690115" y="701040"/>
                    </a:lnTo>
                    <a:lnTo>
                      <a:pt x="1272413" y="1402080"/>
                    </a:lnTo>
                    <a:lnTo>
                      <a:pt x="417703" y="1402080"/>
                    </a:lnTo>
                    <a:lnTo>
                      <a:pt x="0" y="701040"/>
                    </a:lnTo>
                    <a:close/>
                  </a:path>
                </a:pathLst>
              </a:custGeom>
              <a:ln w="12700">
                <a:solidFill>
                  <a:schemeClr val="accent4"/>
                </a:solidFill>
              </a:ln>
            </p:spPr>
            <p:txBody>
              <a:bodyPr wrap="square" lIns="0" tIns="0" rIns="0" bIns="0" rtlCol="0"/>
              <a:lstStyle/>
              <a:p>
                <a:endParaRPr/>
              </a:p>
            </p:txBody>
          </p:sp>
        </p:grpSp>
        <p:sp>
          <p:nvSpPr>
            <p:cNvPr id="24" name="object 58">
              <a:extLst>
                <a:ext uri="{FF2B5EF4-FFF2-40B4-BE49-F238E27FC236}">
                  <a16:creationId xmlns:a16="http://schemas.microsoft.com/office/drawing/2014/main" id="{8A3F3DC4-E870-CF30-5AC6-1485B1DDF472}"/>
                </a:ext>
              </a:extLst>
            </p:cNvPr>
            <p:cNvSpPr txBox="1"/>
            <p:nvPr/>
          </p:nvSpPr>
          <p:spPr>
            <a:xfrm>
              <a:off x="1759966" y="2802763"/>
              <a:ext cx="768985" cy="466225"/>
            </a:xfrm>
            <a:prstGeom prst="rect">
              <a:avLst/>
            </a:prstGeom>
          </p:spPr>
          <p:txBody>
            <a:bodyPr vert="horz" wrap="square" lIns="0" tIns="37465" rIns="0" bIns="0" rtlCol="0">
              <a:spAutoFit/>
            </a:bodyPr>
            <a:lstStyle/>
            <a:p>
              <a:pPr marL="12700" marR="5080" indent="53340">
                <a:lnSpc>
                  <a:spcPts val="1510"/>
                </a:lnSpc>
                <a:spcBef>
                  <a:spcPts val="295"/>
                </a:spcBef>
              </a:pPr>
              <a:r>
                <a:rPr sz="1100" b="1" dirty="0">
                  <a:solidFill>
                    <a:srgbClr val="FFFFFF"/>
                  </a:solidFill>
                  <a:cs typeface="Gill Sans MT"/>
                </a:rPr>
                <a:t>6. </a:t>
              </a:r>
              <a:r>
                <a:rPr sz="1100" b="1" spc="-20" dirty="0">
                  <a:solidFill>
                    <a:srgbClr val="FFFFFF"/>
                  </a:solidFill>
                  <a:cs typeface="Gill Sans MT"/>
                </a:rPr>
                <a:t>Sales </a:t>
              </a:r>
              <a:r>
                <a:rPr sz="1100" b="1" spc="-10" dirty="0">
                  <a:solidFill>
                    <a:srgbClr val="FFFFFF"/>
                  </a:solidFill>
                  <a:cs typeface="Gill Sans MT"/>
                </a:rPr>
                <a:t>Handoffs</a:t>
              </a:r>
              <a:endParaRPr sz="1100" dirty="0">
                <a:cs typeface="Gill Sans MT"/>
              </a:endParaRPr>
            </a:p>
          </p:txBody>
        </p:sp>
      </p:grpSp>
      <p:sp>
        <p:nvSpPr>
          <p:cNvPr id="62" name="Rectangle 61">
            <a:extLst>
              <a:ext uri="{FF2B5EF4-FFF2-40B4-BE49-F238E27FC236}">
                <a16:creationId xmlns:a16="http://schemas.microsoft.com/office/drawing/2014/main" id="{CCB29FB3-366F-7837-F101-D81F9124B697}"/>
              </a:ext>
            </a:extLst>
          </p:cNvPr>
          <p:cNvSpPr/>
          <p:nvPr/>
        </p:nvSpPr>
        <p:spPr>
          <a:xfrm>
            <a:off x="6096000" y="1881917"/>
            <a:ext cx="5486400" cy="42902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8C21266B-0E07-15C2-7E62-F727475C594A}"/>
              </a:ext>
            </a:extLst>
          </p:cNvPr>
          <p:cNvSpPr txBox="1"/>
          <p:nvPr/>
        </p:nvSpPr>
        <p:spPr>
          <a:xfrm>
            <a:off x="6191250" y="2072677"/>
            <a:ext cx="5038725" cy="3908762"/>
          </a:xfrm>
          <a:prstGeom prst="rect">
            <a:avLst/>
          </a:prstGeom>
          <a:noFill/>
        </p:spPr>
        <p:txBody>
          <a:bodyPr wrap="square" lIns="0" tIns="0" rIns="0" bIns="0" rtlCol="0">
            <a:spAutoFit/>
          </a:bodyPr>
          <a:lstStyle/>
          <a:p>
            <a:pPr marL="320040" marR="214629" indent="-228600">
              <a:lnSpc>
                <a:spcPct val="100000"/>
              </a:lnSpc>
              <a:buFont typeface="+mj-lt"/>
              <a:buAutoNum type="arabicPeriod"/>
              <a:tabLst>
                <a:tab pos="435609" algn="l"/>
              </a:tabLst>
            </a:pPr>
            <a:r>
              <a:rPr lang="en-US" sz="1200" b="1" dirty="0">
                <a:solidFill>
                  <a:srgbClr val="0074C3"/>
                </a:solidFill>
                <a:cs typeface="Gill Sans MT"/>
              </a:rPr>
              <a:t>Customer Onboarding: </a:t>
            </a:r>
            <a:br>
              <a:rPr lang="en-US" sz="1100" b="1" dirty="0">
                <a:solidFill>
                  <a:srgbClr val="0074C3"/>
                </a:solidFill>
                <a:cs typeface="Gill Sans MT"/>
              </a:rPr>
            </a:br>
            <a:r>
              <a:rPr lang="en-US" sz="1100" dirty="0">
                <a:cs typeface="Gill Sans MT"/>
              </a:rPr>
              <a:t>During the initial onboarding period, properly introduce new customers and users to products, functionality and best practices</a:t>
            </a:r>
          </a:p>
          <a:p>
            <a:pPr marL="320040" marR="283845" indent="-228600">
              <a:lnSpc>
                <a:spcPct val="100000"/>
              </a:lnSpc>
              <a:spcBef>
                <a:spcPts val="1200"/>
              </a:spcBef>
              <a:buFont typeface="+mj-lt"/>
              <a:buAutoNum type="arabicPeriod"/>
              <a:tabLst>
                <a:tab pos="434975" algn="l"/>
                <a:tab pos="435609" algn="l"/>
              </a:tabLst>
            </a:pPr>
            <a:r>
              <a:rPr lang="en-US" sz="1200" b="1" dirty="0">
                <a:solidFill>
                  <a:srgbClr val="0074C3"/>
                </a:solidFill>
                <a:cs typeface="Gill Sans MT"/>
              </a:rPr>
              <a:t>Customer Life Cycle Management: </a:t>
            </a:r>
            <a:br>
              <a:rPr lang="en-US" sz="1100" b="1" dirty="0">
                <a:solidFill>
                  <a:srgbClr val="0074C3"/>
                </a:solidFill>
                <a:cs typeface="Gill Sans MT"/>
              </a:rPr>
            </a:br>
            <a:r>
              <a:rPr lang="en-US" sz="1100" dirty="0">
                <a:cs typeface="Gill Sans MT"/>
              </a:rPr>
              <a:t>Understand the life cycle of your customers, and the key leverage points that you must orchestrate</a:t>
            </a:r>
          </a:p>
          <a:p>
            <a:pPr marL="320040" marR="414020" indent="-228600">
              <a:lnSpc>
                <a:spcPct val="100000"/>
              </a:lnSpc>
              <a:spcBef>
                <a:spcPts val="1200"/>
              </a:spcBef>
              <a:buFont typeface="+mj-lt"/>
              <a:buAutoNum type="arabicPeriod"/>
              <a:tabLst>
                <a:tab pos="434975" algn="l"/>
                <a:tab pos="435609" algn="l"/>
              </a:tabLst>
            </a:pPr>
            <a:r>
              <a:rPr lang="en-US" sz="1200" b="1" dirty="0">
                <a:solidFill>
                  <a:schemeClr val="accent2"/>
                </a:solidFill>
                <a:cs typeface="Gill Sans MT"/>
              </a:rPr>
              <a:t>Value Creation &amp; Community: </a:t>
            </a:r>
            <a:br>
              <a:rPr lang="en-US" sz="1100" b="1" dirty="0">
                <a:solidFill>
                  <a:srgbClr val="0074C3"/>
                </a:solidFill>
                <a:cs typeface="Gill Sans MT"/>
              </a:rPr>
            </a:br>
            <a:r>
              <a:rPr lang="en-US" sz="1100" dirty="0">
                <a:cs typeface="Gill Sans MT"/>
              </a:rPr>
              <a:t>Throughout the customer life cycle, identify, generate, and communicate the value that the product portfolio creates</a:t>
            </a:r>
          </a:p>
          <a:p>
            <a:pPr marL="320040" marR="382270" indent="-228600">
              <a:lnSpc>
                <a:spcPct val="100000"/>
              </a:lnSpc>
              <a:spcBef>
                <a:spcPts val="1205"/>
              </a:spcBef>
              <a:buFont typeface="+mj-lt"/>
              <a:buAutoNum type="arabicPeriod"/>
              <a:tabLst>
                <a:tab pos="434975" algn="l"/>
                <a:tab pos="435609" algn="l"/>
              </a:tabLst>
            </a:pPr>
            <a:r>
              <a:rPr lang="en-US" sz="1200" b="1" dirty="0">
                <a:solidFill>
                  <a:schemeClr val="accent2"/>
                </a:solidFill>
                <a:cs typeface="Gill Sans MT"/>
              </a:rPr>
              <a:t>Advocacy Process: </a:t>
            </a:r>
            <a:br>
              <a:rPr lang="en-US" sz="1100" b="1" dirty="0">
                <a:solidFill>
                  <a:srgbClr val="0074C3"/>
                </a:solidFill>
                <a:cs typeface="Gill Sans MT"/>
              </a:rPr>
            </a:br>
            <a:r>
              <a:rPr lang="en-US" sz="1100" dirty="0">
                <a:cs typeface="Gill Sans MT"/>
              </a:rPr>
              <a:t>Leverage your successful relationships to generate references and referrals both inside the account and to other accounts</a:t>
            </a:r>
          </a:p>
          <a:p>
            <a:pPr marL="320040" marR="680720" indent="-228600">
              <a:lnSpc>
                <a:spcPct val="100000"/>
              </a:lnSpc>
              <a:spcBef>
                <a:spcPts val="1200"/>
              </a:spcBef>
              <a:buFont typeface="+mj-lt"/>
              <a:buAutoNum type="arabicPeriod"/>
              <a:tabLst>
                <a:tab pos="434975" algn="l"/>
                <a:tab pos="435609" algn="l"/>
              </a:tabLst>
            </a:pPr>
            <a:r>
              <a:rPr lang="en-US" sz="1200" b="1" dirty="0">
                <a:solidFill>
                  <a:schemeClr val="accent3"/>
                </a:solidFill>
                <a:cs typeface="Gill Sans MT"/>
              </a:rPr>
              <a:t>Opportunity Management Process: </a:t>
            </a:r>
            <a:br>
              <a:rPr lang="en-US" sz="1100" b="1" dirty="0">
                <a:solidFill>
                  <a:srgbClr val="0074C3"/>
                </a:solidFill>
                <a:cs typeface="Gill Sans MT"/>
              </a:rPr>
            </a:br>
            <a:r>
              <a:rPr lang="en-US" sz="1100" dirty="0">
                <a:cs typeface="Gill Sans MT"/>
              </a:rPr>
              <a:t>Build an opportunity management process to uncover additional sales opportunities</a:t>
            </a:r>
          </a:p>
          <a:p>
            <a:pPr marL="320040" marR="132715" indent="-228600">
              <a:lnSpc>
                <a:spcPct val="100000"/>
              </a:lnSpc>
              <a:spcBef>
                <a:spcPts val="1200"/>
              </a:spcBef>
              <a:buFont typeface="+mj-lt"/>
              <a:buAutoNum type="arabicPeriod"/>
              <a:tabLst>
                <a:tab pos="434975" algn="l"/>
                <a:tab pos="435609" algn="l"/>
              </a:tabLst>
            </a:pPr>
            <a:r>
              <a:rPr lang="en-US" sz="1200" b="1" dirty="0">
                <a:solidFill>
                  <a:schemeClr val="accent4"/>
                </a:solidFill>
                <a:cs typeface="Gill Sans MT"/>
              </a:rPr>
              <a:t>Sales Handoffs: </a:t>
            </a:r>
            <a:br>
              <a:rPr lang="en-US" sz="1100" b="1" dirty="0">
                <a:solidFill>
                  <a:srgbClr val="0074C3"/>
                </a:solidFill>
                <a:cs typeface="Gill Sans MT"/>
              </a:rPr>
            </a:br>
            <a:r>
              <a:rPr lang="en-US" sz="1100" dirty="0">
                <a:cs typeface="Gill Sans MT"/>
              </a:rPr>
              <a:t>Cross-functional process integration of Customer Success and Sales for retention and expansion of accounts</a:t>
            </a:r>
          </a:p>
        </p:txBody>
      </p:sp>
    </p:spTree>
    <p:extLst>
      <p:ext uri="{BB962C8B-B14F-4D97-AF65-F5344CB8AC3E}">
        <p14:creationId xmlns:p14="http://schemas.microsoft.com/office/powerpoint/2010/main" val="148910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A12618-6BEC-3B19-185F-E180C68F2F5B}"/>
              </a:ext>
            </a:extLst>
          </p:cNvPr>
          <p:cNvSpPr>
            <a:spLocks noGrp="1"/>
          </p:cNvSpPr>
          <p:nvPr>
            <p:ph type="body" sz="quarter" idx="10"/>
          </p:nvPr>
        </p:nvSpPr>
        <p:spPr/>
        <p:txBody>
          <a:bodyPr/>
          <a:lstStyle/>
          <a:p>
            <a:r>
              <a:rPr lang="en-US" dirty="0"/>
              <a:t>Executive Summary</a:t>
            </a:r>
          </a:p>
        </p:txBody>
      </p:sp>
      <p:sp>
        <p:nvSpPr>
          <p:cNvPr id="4" name="Text Placeholder 3">
            <a:extLst>
              <a:ext uri="{FF2B5EF4-FFF2-40B4-BE49-F238E27FC236}">
                <a16:creationId xmlns:a16="http://schemas.microsoft.com/office/drawing/2014/main" id="{ECAC432E-5DB3-94AA-E07B-1EFBFFF53288}"/>
              </a:ext>
            </a:extLst>
          </p:cNvPr>
          <p:cNvSpPr>
            <a:spLocks noGrp="1"/>
          </p:cNvSpPr>
          <p:nvPr>
            <p:ph type="body" sz="quarter" idx="11"/>
          </p:nvPr>
        </p:nvSpPr>
        <p:spPr/>
        <p:txBody>
          <a:bodyPr>
            <a:normAutofit fontScale="92500"/>
          </a:bodyPr>
          <a:lstStyle/>
          <a:p>
            <a:r>
              <a:rPr lang="en-US" dirty="0"/>
              <a:t>01</a:t>
            </a:r>
          </a:p>
        </p:txBody>
      </p:sp>
    </p:spTree>
    <p:extLst>
      <p:ext uri="{BB962C8B-B14F-4D97-AF65-F5344CB8AC3E}">
        <p14:creationId xmlns:p14="http://schemas.microsoft.com/office/powerpoint/2010/main" val="359673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545D86-B684-D7E3-CFD9-996B3E6F6581}"/>
              </a:ext>
            </a:extLst>
          </p:cNvPr>
          <p:cNvSpPr>
            <a:spLocks noGrp="1"/>
          </p:cNvSpPr>
          <p:nvPr>
            <p:ph type="title"/>
          </p:nvPr>
        </p:nvSpPr>
        <p:spPr/>
        <p:txBody>
          <a:bodyPr/>
          <a:lstStyle/>
          <a:p>
            <a:r>
              <a:rPr lang="en-US" dirty="0"/>
              <a:t>Onboarding</a:t>
            </a:r>
            <a:r>
              <a:rPr lang="en-US" spc="60" dirty="0"/>
              <a:t> </a:t>
            </a:r>
            <a:r>
              <a:rPr lang="en-US" dirty="0"/>
              <a:t>&amp;</a:t>
            </a:r>
            <a:r>
              <a:rPr lang="en-US" spc="10" dirty="0"/>
              <a:t> </a:t>
            </a:r>
            <a:r>
              <a:rPr lang="en-US" spc="110" dirty="0"/>
              <a:t>Enablement</a:t>
            </a:r>
            <a:r>
              <a:rPr lang="en-US" spc="20" dirty="0"/>
              <a:t> Approach </a:t>
            </a:r>
            <a:r>
              <a:rPr lang="en-US" spc="70" dirty="0"/>
              <a:t>Executive</a:t>
            </a:r>
            <a:r>
              <a:rPr lang="en-US" spc="5" dirty="0"/>
              <a:t> </a:t>
            </a:r>
            <a:r>
              <a:rPr lang="en-US" spc="150" dirty="0"/>
              <a:t>Summary</a:t>
            </a:r>
            <a:endParaRPr lang="en-US" dirty="0"/>
          </a:p>
        </p:txBody>
      </p:sp>
      <p:sp>
        <p:nvSpPr>
          <p:cNvPr id="6" name="Rectangle 5">
            <a:extLst>
              <a:ext uri="{FF2B5EF4-FFF2-40B4-BE49-F238E27FC236}">
                <a16:creationId xmlns:a16="http://schemas.microsoft.com/office/drawing/2014/main" id="{2B5311E6-7A27-8E80-4635-3D7CC169CE34}"/>
              </a:ext>
            </a:extLst>
          </p:cNvPr>
          <p:cNvSpPr/>
          <p:nvPr/>
        </p:nvSpPr>
        <p:spPr>
          <a:xfrm>
            <a:off x="609600" y="1268413"/>
            <a:ext cx="2066925" cy="646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US" sz="2000" b="1" spc="80" dirty="0">
                <a:solidFill>
                  <a:srgbClr val="FFFFFF"/>
                </a:solidFill>
                <a:cs typeface="Gill Sans MT"/>
              </a:rPr>
              <a:t>Purpose</a:t>
            </a:r>
            <a:endParaRPr lang="en-US" sz="2000" b="1" dirty="0">
              <a:cs typeface="Gill Sans MT"/>
            </a:endParaRPr>
          </a:p>
        </p:txBody>
      </p:sp>
      <p:sp>
        <p:nvSpPr>
          <p:cNvPr id="7" name="Rectangle 6">
            <a:extLst>
              <a:ext uri="{FF2B5EF4-FFF2-40B4-BE49-F238E27FC236}">
                <a16:creationId xmlns:a16="http://schemas.microsoft.com/office/drawing/2014/main" id="{D7392D27-A6D7-E948-B237-308BF4DDE238}"/>
              </a:ext>
            </a:extLst>
          </p:cNvPr>
          <p:cNvSpPr/>
          <p:nvPr/>
        </p:nvSpPr>
        <p:spPr>
          <a:xfrm>
            <a:off x="609600" y="2163762"/>
            <a:ext cx="2066925" cy="4008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 rIns="144000" bIns="46800" rtlCol="0" anchor="ctr"/>
          <a:lstStyle/>
          <a:p>
            <a:pPr>
              <a:lnSpc>
                <a:spcPct val="100000"/>
              </a:lnSpc>
            </a:pPr>
            <a:r>
              <a:rPr lang="en-US" sz="2000" b="1" spc="55" dirty="0">
                <a:solidFill>
                  <a:srgbClr val="FFFFFF"/>
                </a:solidFill>
                <a:cs typeface="Gill Sans MT"/>
              </a:rPr>
              <a:t>Executive</a:t>
            </a:r>
            <a:endParaRPr lang="en-US" sz="2000" b="1" dirty="0">
              <a:cs typeface="Gill Sans MT"/>
            </a:endParaRPr>
          </a:p>
          <a:p>
            <a:pPr>
              <a:lnSpc>
                <a:spcPct val="100000"/>
              </a:lnSpc>
              <a:spcBef>
                <a:spcPts val="5"/>
              </a:spcBef>
            </a:pPr>
            <a:r>
              <a:rPr lang="en-US" sz="2000" b="1" spc="110" dirty="0">
                <a:solidFill>
                  <a:srgbClr val="FFFFFF"/>
                </a:solidFill>
                <a:cs typeface="Gill Sans MT"/>
              </a:rPr>
              <a:t>Summary</a:t>
            </a:r>
            <a:endParaRPr lang="en-US" sz="2000" b="1" dirty="0">
              <a:cs typeface="Gill Sans MT"/>
            </a:endParaRPr>
          </a:p>
        </p:txBody>
      </p:sp>
      <p:sp>
        <p:nvSpPr>
          <p:cNvPr id="8" name="TextBox 7">
            <a:extLst>
              <a:ext uri="{FF2B5EF4-FFF2-40B4-BE49-F238E27FC236}">
                <a16:creationId xmlns:a16="http://schemas.microsoft.com/office/drawing/2014/main" id="{DBC4DC8D-C135-85A6-5EC6-20ADE1FEFBC5}"/>
              </a:ext>
            </a:extLst>
          </p:cNvPr>
          <p:cNvSpPr txBox="1"/>
          <p:nvPr/>
        </p:nvSpPr>
        <p:spPr>
          <a:xfrm>
            <a:off x="2771775" y="1387566"/>
            <a:ext cx="8800115" cy="407804"/>
          </a:xfrm>
          <a:prstGeom prst="rect">
            <a:avLst/>
          </a:prstGeom>
          <a:noFill/>
        </p:spPr>
        <p:txBody>
          <a:bodyPr wrap="square" lIns="0" tIns="0" rIns="0" bIns="0" rtlCol="0" anchor="ctr">
            <a:spAutoFit/>
          </a:bodyPr>
          <a:lstStyle/>
          <a:p>
            <a:pPr marL="172800" indent="-172800">
              <a:lnSpc>
                <a:spcPct val="100000"/>
              </a:lnSpc>
              <a:spcBef>
                <a:spcPts val="300"/>
              </a:spcBef>
              <a:buClr>
                <a:schemeClr val="tx1"/>
              </a:buClr>
              <a:buFont typeface="Arial" panose="020B0604020202020204" pitchFamily="34" charset="0"/>
              <a:buChar char="•"/>
              <a:tabLst>
                <a:tab pos="299085" algn="l"/>
                <a:tab pos="299720" algn="l"/>
              </a:tabLst>
            </a:pPr>
            <a:r>
              <a:rPr lang="en-US" sz="1200" dirty="0">
                <a:cs typeface="Gill Sans MT"/>
              </a:rPr>
              <a:t>Reduce Customer Success Managers (CSM) ramp time </a:t>
            </a:r>
          </a:p>
          <a:p>
            <a:pPr marL="172800" indent="-172800">
              <a:lnSpc>
                <a:spcPct val="100000"/>
              </a:lnSpc>
              <a:spcBef>
                <a:spcPts val="300"/>
              </a:spcBef>
              <a:buClr>
                <a:schemeClr val="tx1"/>
              </a:buClr>
              <a:buFont typeface="Arial" panose="020B0604020202020204" pitchFamily="34" charset="0"/>
              <a:buChar char="•"/>
              <a:tabLst>
                <a:tab pos="299085" algn="l"/>
                <a:tab pos="299720" algn="l"/>
              </a:tabLst>
            </a:pPr>
            <a:r>
              <a:rPr lang="en-US" sz="1200" dirty="0">
                <a:cs typeface="Gill Sans MT"/>
              </a:rPr>
              <a:t>Provide a comprehensive onboarding program for new hires &amp; talent</a:t>
            </a:r>
          </a:p>
        </p:txBody>
      </p:sp>
      <p:sp>
        <p:nvSpPr>
          <p:cNvPr id="10" name="TextBox 9">
            <a:extLst>
              <a:ext uri="{FF2B5EF4-FFF2-40B4-BE49-F238E27FC236}">
                <a16:creationId xmlns:a16="http://schemas.microsoft.com/office/drawing/2014/main" id="{A2396007-4D28-1A54-5D84-F82A9F5FAB48}"/>
              </a:ext>
            </a:extLst>
          </p:cNvPr>
          <p:cNvSpPr txBox="1"/>
          <p:nvPr/>
        </p:nvSpPr>
        <p:spPr>
          <a:xfrm>
            <a:off x="2771775" y="2294390"/>
            <a:ext cx="8800115" cy="3747180"/>
          </a:xfrm>
          <a:prstGeom prst="rect">
            <a:avLst/>
          </a:prstGeom>
          <a:noFill/>
        </p:spPr>
        <p:txBody>
          <a:bodyPr wrap="square" lIns="0" tIns="0" rIns="0" bIns="0" rtlCol="0" anchor="ctr">
            <a:spAutoFit/>
          </a:bodyPr>
          <a:lstStyle/>
          <a:p>
            <a:pPr marL="183515" indent="-171450">
              <a:lnSpc>
                <a:spcPct val="100000"/>
              </a:lnSpc>
              <a:spcBef>
                <a:spcPts val="300"/>
              </a:spcBef>
              <a:buFont typeface="Arial" panose="020B0604020202020204" pitchFamily="34" charset="0"/>
              <a:buChar char="•"/>
              <a:tabLst>
                <a:tab pos="299085" algn="l"/>
                <a:tab pos="299720" algn="l"/>
              </a:tabLst>
            </a:pPr>
            <a:r>
              <a:rPr lang="en-US" sz="1200" dirty="0">
                <a:cs typeface="Gill Sans MT"/>
              </a:rPr>
              <a:t>Onboarding programs are successful when anchored on </a:t>
            </a:r>
            <a:r>
              <a:rPr lang="en-US" sz="1200" b="1" dirty="0">
                <a:cs typeface="Gill Sans MT"/>
              </a:rPr>
              <a:t>competencies and proficiency levels</a:t>
            </a:r>
            <a:endParaRPr lang="en-US" sz="1200" dirty="0">
              <a:cs typeface="Gill Sans MT"/>
            </a:endParaRPr>
          </a:p>
          <a:p>
            <a:pPr marL="183515" marR="431800" indent="-171450">
              <a:lnSpc>
                <a:spcPct val="100000"/>
              </a:lnSpc>
              <a:spcBef>
                <a:spcPts val="300"/>
              </a:spcBef>
              <a:buFont typeface="Arial" panose="020B0604020202020204" pitchFamily="34" charset="0"/>
              <a:buChar char="•"/>
              <a:tabLst>
                <a:tab pos="299085" algn="l"/>
                <a:tab pos="299720" algn="l"/>
              </a:tabLst>
            </a:pPr>
            <a:r>
              <a:rPr lang="en-US" sz="1200" dirty="0">
                <a:cs typeface="Gill Sans MT"/>
              </a:rPr>
              <a:t>Using best-in-class characteristics, expert interviews, and  input, develop a list of </a:t>
            </a:r>
            <a:r>
              <a:rPr lang="en-US" sz="1200" b="1" dirty="0">
                <a:cs typeface="Gill Sans MT"/>
              </a:rPr>
              <a:t>core and role- specific competencies with corresponding target proficiency levels</a:t>
            </a:r>
            <a:endParaRPr lang="en-US" sz="1200" dirty="0">
              <a:cs typeface="Gill Sans MT"/>
            </a:endParaRPr>
          </a:p>
          <a:p>
            <a:pPr marL="183515" indent="-171450">
              <a:lnSpc>
                <a:spcPct val="100000"/>
              </a:lnSpc>
              <a:spcBef>
                <a:spcPts val="300"/>
              </a:spcBef>
              <a:buFont typeface="Arial" panose="020B0604020202020204" pitchFamily="34" charset="0"/>
              <a:buChar char="•"/>
              <a:tabLst>
                <a:tab pos="299085" algn="l"/>
                <a:tab pos="299720" algn="l"/>
              </a:tabLst>
            </a:pPr>
            <a:r>
              <a:rPr lang="en-US" sz="1200" dirty="0">
                <a:cs typeface="Gill Sans MT"/>
              </a:rPr>
              <a:t>Using the competencies, create a list of </a:t>
            </a:r>
            <a:r>
              <a:rPr lang="en-US" sz="1200" b="1" dirty="0">
                <a:cs typeface="Gill Sans MT"/>
              </a:rPr>
              <a:t>target capabilities for the first 30, 60, and 90 days </a:t>
            </a:r>
            <a:r>
              <a:rPr lang="en-US" sz="1200" dirty="0">
                <a:cs typeface="Gill Sans MT"/>
              </a:rPr>
              <a:t>for new CSMs</a:t>
            </a:r>
          </a:p>
          <a:p>
            <a:pPr marL="183515" indent="-171450">
              <a:lnSpc>
                <a:spcPct val="100000"/>
              </a:lnSpc>
              <a:spcBef>
                <a:spcPts val="300"/>
              </a:spcBef>
              <a:buFont typeface="Arial" panose="020B0604020202020204" pitchFamily="34" charset="0"/>
              <a:buChar char="•"/>
              <a:tabLst>
                <a:tab pos="299085" algn="l"/>
                <a:tab pos="299720" algn="l"/>
              </a:tabLst>
            </a:pPr>
            <a:r>
              <a:rPr lang="en-US" sz="1200" dirty="0">
                <a:cs typeface="Gill Sans MT"/>
              </a:rPr>
              <a:t>Use the 30-, 60-, and 90-day capabilities to inform a </a:t>
            </a:r>
            <a:r>
              <a:rPr lang="en-US" sz="1200" b="1" dirty="0">
                <a:cs typeface="Gill Sans MT"/>
              </a:rPr>
              <a:t>weekly onboarding curriculum </a:t>
            </a:r>
            <a:r>
              <a:rPr lang="en-US" sz="1200" dirty="0">
                <a:cs typeface="Gill Sans MT"/>
              </a:rPr>
              <a:t>through the lens of a</a:t>
            </a:r>
          </a:p>
          <a:p>
            <a:pPr marL="171450" indent="-171450">
              <a:lnSpc>
                <a:spcPct val="100000"/>
              </a:lnSpc>
              <a:spcBef>
                <a:spcPts val="300"/>
              </a:spcBef>
              <a:buFont typeface="Arial" panose="020B0604020202020204" pitchFamily="34" charset="0"/>
              <a:buChar char="•"/>
            </a:pPr>
            <a:r>
              <a:rPr lang="en-US" sz="1200" dirty="0">
                <a:cs typeface="Gill Sans MT"/>
              </a:rPr>
              <a:t>“Learn, Watch, Do, Reinforce” framework</a:t>
            </a:r>
          </a:p>
          <a:p>
            <a:pPr marL="183515" indent="-171450">
              <a:lnSpc>
                <a:spcPct val="100000"/>
              </a:lnSpc>
              <a:spcBef>
                <a:spcPts val="300"/>
              </a:spcBef>
              <a:buFont typeface="Arial" panose="020B0604020202020204" pitchFamily="34" charset="0"/>
              <a:buChar char="•"/>
              <a:tabLst>
                <a:tab pos="299085" algn="l"/>
                <a:tab pos="299720" algn="l"/>
              </a:tabLst>
            </a:pPr>
            <a:r>
              <a:rPr lang="en-US" sz="1200" dirty="0">
                <a:cs typeface="Gill Sans MT"/>
              </a:rPr>
              <a:t>Build certifications into the weekly onboarding curriculum to ensure CSMs are progressing through the</a:t>
            </a:r>
          </a:p>
          <a:p>
            <a:pPr marL="171450" indent="-171450">
              <a:lnSpc>
                <a:spcPct val="100000"/>
              </a:lnSpc>
              <a:spcBef>
                <a:spcPts val="300"/>
              </a:spcBef>
              <a:buFont typeface="Arial" panose="020B0604020202020204" pitchFamily="34" charset="0"/>
              <a:buChar char="•"/>
            </a:pPr>
            <a:r>
              <a:rPr lang="en-US" sz="1200" dirty="0">
                <a:cs typeface="Gill Sans MT"/>
              </a:rPr>
              <a:t>onboarding process</a:t>
            </a:r>
          </a:p>
          <a:p>
            <a:pPr marL="183515" marR="165735" indent="-171450">
              <a:lnSpc>
                <a:spcPct val="100000"/>
              </a:lnSpc>
              <a:spcBef>
                <a:spcPts val="300"/>
              </a:spcBef>
              <a:buFont typeface="Arial" panose="020B0604020202020204" pitchFamily="34" charset="0"/>
              <a:buChar char="•"/>
              <a:tabLst>
                <a:tab pos="299085" algn="l"/>
                <a:tab pos="299720" algn="l"/>
              </a:tabLst>
            </a:pPr>
            <a:r>
              <a:rPr lang="en-US" sz="1200" dirty="0">
                <a:cs typeface="Gill Sans MT"/>
              </a:rPr>
              <a:t>Incorporate </a:t>
            </a:r>
            <a:r>
              <a:rPr lang="en-US" sz="1200" b="1" dirty="0">
                <a:cs typeface="Gill Sans MT"/>
              </a:rPr>
              <a:t>3 ancillary programs </a:t>
            </a:r>
            <a:r>
              <a:rPr lang="en-US" sz="1200" dirty="0">
                <a:cs typeface="Gill Sans MT"/>
              </a:rPr>
              <a:t>into the weekly onboarding curriculum to enhance comprehension and the overall experience for new hires</a:t>
            </a:r>
            <a:r>
              <a:rPr lang="en-US" sz="1200" b="1" dirty="0">
                <a:cs typeface="Gill Sans MT"/>
              </a:rPr>
              <a:t>: Ride Along Program, In Person Training, and the Fast Ramp Onboarding Peer</a:t>
            </a:r>
          </a:p>
          <a:p>
            <a:pPr marL="358775" marR="5080" indent="-176213">
              <a:lnSpc>
                <a:spcPct val="100000"/>
              </a:lnSpc>
              <a:spcBef>
                <a:spcPts val="300"/>
              </a:spcBef>
              <a:buFont typeface="Avenir Next LT Pro" panose="020B0504020202020204" pitchFamily="34" charset="0"/>
              <a:buChar char="−"/>
              <a:tabLst>
                <a:tab pos="299085" algn="l"/>
                <a:tab pos="299720" algn="l"/>
              </a:tabLst>
            </a:pPr>
            <a:r>
              <a:rPr lang="en-US" sz="1200" dirty="0">
                <a:cs typeface="Gill Sans MT"/>
              </a:rPr>
              <a:t>The </a:t>
            </a:r>
            <a:r>
              <a:rPr lang="en-US" sz="1200" b="1" dirty="0">
                <a:cs typeface="Gill Sans MT"/>
              </a:rPr>
              <a:t>Ride Along Program </a:t>
            </a:r>
            <a:r>
              <a:rPr lang="en-US" sz="1200" dirty="0">
                <a:cs typeface="Gill Sans MT"/>
              </a:rPr>
              <a:t>allows CSMs to shadow tenured CSMs for distinct internal and external meetings to reinforce learnings</a:t>
            </a:r>
          </a:p>
          <a:p>
            <a:pPr marL="358775" marR="99060" indent="-176213">
              <a:lnSpc>
                <a:spcPct val="100000"/>
              </a:lnSpc>
              <a:spcBef>
                <a:spcPts val="300"/>
              </a:spcBef>
              <a:buFont typeface="Avenir Next LT Pro" panose="020B0504020202020204" pitchFamily="34" charset="0"/>
              <a:buChar char="−"/>
              <a:tabLst>
                <a:tab pos="299085" algn="l"/>
                <a:tab pos="299720" algn="l"/>
              </a:tabLst>
            </a:pPr>
            <a:r>
              <a:rPr lang="en-US" sz="1200" dirty="0">
                <a:cs typeface="Gill Sans MT"/>
              </a:rPr>
              <a:t>The </a:t>
            </a:r>
            <a:r>
              <a:rPr lang="en-US" sz="1200" b="1" dirty="0">
                <a:cs typeface="Gill Sans MT"/>
              </a:rPr>
              <a:t>In Person Training </a:t>
            </a:r>
            <a:r>
              <a:rPr lang="en-US" sz="1200" dirty="0">
                <a:cs typeface="Gill Sans MT"/>
              </a:rPr>
              <a:t>will allow  to reinforce learnings through in-person curriculum and allow new hires to meet their peers</a:t>
            </a:r>
          </a:p>
          <a:p>
            <a:pPr marL="358775" marR="620395" indent="-176213">
              <a:lnSpc>
                <a:spcPct val="100000"/>
              </a:lnSpc>
              <a:spcBef>
                <a:spcPts val="300"/>
              </a:spcBef>
              <a:buFont typeface="Avenir Next LT Pro" panose="020B0504020202020204" pitchFamily="34" charset="0"/>
              <a:buChar char="−"/>
              <a:tabLst>
                <a:tab pos="299085" algn="l"/>
                <a:tab pos="299720" algn="l"/>
              </a:tabLst>
            </a:pPr>
            <a:r>
              <a:rPr lang="en-US" sz="1200" dirty="0">
                <a:cs typeface="Gill Sans MT"/>
              </a:rPr>
              <a:t>The </a:t>
            </a:r>
            <a:r>
              <a:rPr lang="en-US" sz="1200" b="1" dirty="0">
                <a:cs typeface="Gill Sans MT"/>
              </a:rPr>
              <a:t>Fast Ramp Onboarding Peer </a:t>
            </a:r>
            <a:r>
              <a:rPr lang="en-US" sz="1200" dirty="0">
                <a:cs typeface="Gill Sans MT"/>
              </a:rPr>
              <a:t>will provide new hires with a peer-level resource for questions about curriculum or day-to-day operations</a:t>
            </a:r>
          </a:p>
          <a:p>
            <a:pPr marL="183515" marR="620395" indent="-171450">
              <a:spcBef>
                <a:spcPts val="300"/>
              </a:spcBef>
              <a:buFont typeface="Arial" panose="020B0604020202020204" pitchFamily="34" charset="0"/>
              <a:buChar char="•"/>
              <a:tabLst>
                <a:tab pos="299085" algn="l"/>
                <a:tab pos="299720" algn="l"/>
              </a:tabLst>
            </a:pPr>
            <a:r>
              <a:rPr lang="en-US" sz="1200" dirty="0">
                <a:cs typeface="Gill Sans MT"/>
              </a:rPr>
              <a:t>Utilizing the onboarding as a reference, create a </a:t>
            </a:r>
            <a:r>
              <a:rPr lang="en-US" sz="1200" b="1" dirty="0">
                <a:cs typeface="Gill Sans MT"/>
              </a:rPr>
              <a:t>Ramped Training program </a:t>
            </a:r>
            <a:r>
              <a:rPr lang="en-US" sz="1200" dirty="0">
                <a:cs typeface="Gill Sans MT"/>
              </a:rPr>
              <a:t>that identifies areas of development for tenured CSMs</a:t>
            </a:r>
          </a:p>
        </p:txBody>
      </p:sp>
      <p:cxnSp>
        <p:nvCxnSpPr>
          <p:cNvPr id="12" name="Straight Connector 11">
            <a:extLst>
              <a:ext uri="{FF2B5EF4-FFF2-40B4-BE49-F238E27FC236}">
                <a16:creationId xmlns:a16="http://schemas.microsoft.com/office/drawing/2014/main" id="{E2094868-D561-F90C-C18D-7FD97B171477}"/>
              </a:ext>
            </a:extLst>
          </p:cNvPr>
          <p:cNvCxnSpPr>
            <a:cxnSpLocks/>
          </p:cNvCxnSpPr>
          <p:nvPr/>
        </p:nvCxnSpPr>
        <p:spPr>
          <a:xfrm>
            <a:off x="609600" y="2039144"/>
            <a:ext cx="1096229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9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CDA2706B-42A5-162B-627F-A287DDE9BA04}"/>
              </a:ext>
            </a:extLst>
          </p:cNvPr>
          <p:cNvSpPr/>
          <p:nvPr/>
        </p:nvSpPr>
        <p:spPr>
          <a:xfrm rot="10800000">
            <a:off x="693448" y="4856371"/>
            <a:ext cx="528992" cy="1635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Isosceles Triangle 6">
            <a:extLst>
              <a:ext uri="{FF2B5EF4-FFF2-40B4-BE49-F238E27FC236}">
                <a16:creationId xmlns:a16="http://schemas.microsoft.com/office/drawing/2014/main" id="{2372FA5F-A32A-BB6C-D82E-F6279C162DA5}"/>
              </a:ext>
            </a:extLst>
          </p:cNvPr>
          <p:cNvSpPr/>
          <p:nvPr/>
        </p:nvSpPr>
        <p:spPr>
          <a:xfrm rot="10800000">
            <a:off x="693448" y="3598305"/>
            <a:ext cx="528992" cy="1635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Rectangle 37">
            <a:extLst>
              <a:ext uri="{FF2B5EF4-FFF2-40B4-BE49-F238E27FC236}">
                <a16:creationId xmlns:a16="http://schemas.microsoft.com/office/drawing/2014/main" id="{8A07B1F9-C187-BA10-6566-13DE0D7D6AAC}"/>
              </a:ext>
            </a:extLst>
          </p:cNvPr>
          <p:cNvSpPr/>
          <p:nvPr/>
        </p:nvSpPr>
        <p:spPr>
          <a:xfrm>
            <a:off x="609600" y="3784544"/>
            <a:ext cx="2907939" cy="1129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27BC09BC-40FA-5B2E-CEDE-A628C2C2D1EA}"/>
              </a:ext>
            </a:extLst>
          </p:cNvPr>
          <p:cNvSpPr txBox="1"/>
          <p:nvPr/>
        </p:nvSpPr>
        <p:spPr>
          <a:xfrm>
            <a:off x="706458" y="4111211"/>
            <a:ext cx="464871" cy="430887"/>
          </a:xfrm>
          <a:prstGeom prst="rect">
            <a:avLst/>
          </a:prstGeom>
          <a:noFill/>
        </p:spPr>
        <p:txBody>
          <a:bodyPr wrap="none" lIns="0" tIns="0" rIns="0" bIns="0" rtlCol="0" anchor="ctr">
            <a:spAutoFit/>
          </a:bodyPr>
          <a:lstStyle/>
          <a:p>
            <a:pPr algn="ctr"/>
            <a:r>
              <a:rPr lang="en-US" sz="2800" b="1" dirty="0">
                <a:solidFill>
                  <a:schemeClr val="accent4"/>
                </a:solidFill>
              </a:rPr>
              <a:t>03</a:t>
            </a:r>
          </a:p>
        </p:txBody>
      </p:sp>
      <p:sp>
        <p:nvSpPr>
          <p:cNvPr id="64" name="TextBox 63">
            <a:extLst>
              <a:ext uri="{FF2B5EF4-FFF2-40B4-BE49-F238E27FC236}">
                <a16:creationId xmlns:a16="http://schemas.microsoft.com/office/drawing/2014/main" id="{324BEB33-7477-45B0-6E02-1476776F4CB9}"/>
              </a:ext>
            </a:extLst>
          </p:cNvPr>
          <p:cNvSpPr txBox="1"/>
          <p:nvPr/>
        </p:nvSpPr>
        <p:spPr>
          <a:xfrm>
            <a:off x="1271875" y="4080435"/>
            <a:ext cx="2170827" cy="492443"/>
          </a:xfrm>
          <a:prstGeom prst="rect">
            <a:avLst/>
          </a:prstGeom>
          <a:noFill/>
        </p:spPr>
        <p:txBody>
          <a:bodyPr wrap="square" lIns="0" tIns="0" rIns="0" bIns="0" rtlCol="0" anchor="ctr">
            <a:spAutoFit/>
          </a:bodyPr>
          <a:lstStyle/>
          <a:p>
            <a:pPr marL="12700" marR="5080">
              <a:lnSpc>
                <a:spcPct val="100000"/>
              </a:lnSpc>
              <a:spcBef>
                <a:spcPts val="100"/>
              </a:spcBef>
            </a:pPr>
            <a:r>
              <a:rPr lang="en-US" sz="1600" b="1" dirty="0">
                <a:solidFill>
                  <a:schemeClr val="bg1"/>
                </a:solidFill>
                <a:cs typeface="Gill Sans MT"/>
              </a:rPr>
              <a:t>Onboarding Certification Program</a:t>
            </a:r>
            <a:endParaRPr lang="en-US" sz="1600" dirty="0">
              <a:solidFill>
                <a:schemeClr val="bg1"/>
              </a:solidFill>
              <a:cs typeface="Gill Sans MT"/>
            </a:endParaRPr>
          </a:p>
        </p:txBody>
      </p:sp>
      <p:sp>
        <p:nvSpPr>
          <p:cNvPr id="2" name="Title 1">
            <a:extLst>
              <a:ext uri="{FF2B5EF4-FFF2-40B4-BE49-F238E27FC236}">
                <a16:creationId xmlns:a16="http://schemas.microsoft.com/office/drawing/2014/main" id="{30DB5B4A-CF26-24C9-18A1-4AD08DAF6A9C}"/>
              </a:ext>
            </a:extLst>
          </p:cNvPr>
          <p:cNvSpPr>
            <a:spLocks noGrp="1"/>
          </p:cNvSpPr>
          <p:nvPr>
            <p:ph type="title"/>
          </p:nvPr>
        </p:nvSpPr>
        <p:spPr/>
        <p:txBody>
          <a:bodyPr/>
          <a:lstStyle/>
          <a:p>
            <a:r>
              <a:rPr lang="en-US" spc="60" dirty="0"/>
              <a:t>The</a:t>
            </a:r>
            <a:r>
              <a:rPr lang="en-US" spc="-45" dirty="0"/>
              <a:t> </a:t>
            </a:r>
            <a:r>
              <a:rPr lang="en-US" dirty="0"/>
              <a:t>four</a:t>
            </a:r>
            <a:r>
              <a:rPr lang="en-US" spc="-30" dirty="0"/>
              <a:t> </a:t>
            </a:r>
            <a:r>
              <a:rPr lang="en-US" spc="114" dirty="0"/>
              <a:t>components</a:t>
            </a:r>
            <a:r>
              <a:rPr lang="en-US" spc="5" dirty="0"/>
              <a:t> </a:t>
            </a:r>
            <a:r>
              <a:rPr lang="en-US" spc="105" dirty="0"/>
              <a:t>of</a:t>
            </a:r>
            <a:r>
              <a:rPr lang="en-US" spc="-30" dirty="0"/>
              <a:t> </a:t>
            </a:r>
            <a:r>
              <a:rPr lang="en-US" spc="50" dirty="0"/>
              <a:t>the</a:t>
            </a:r>
            <a:r>
              <a:rPr lang="en-US" spc="-45" dirty="0"/>
              <a:t> </a:t>
            </a:r>
            <a:r>
              <a:rPr lang="en-US" spc="-20" dirty="0"/>
              <a:t> </a:t>
            </a:r>
            <a:r>
              <a:rPr lang="en-US" spc="85" dirty="0"/>
              <a:t>onboarding</a:t>
            </a:r>
            <a:r>
              <a:rPr lang="en-US" spc="20" dirty="0"/>
              <a:t> </a:t>
            </a:r>
            <a:r>
              <a:rPr lang="en-US" spc="95" dirty="0"/>
              <a:t>program</a:t>
            </a:r>
            <a:r>
              <a:rPr lang="en-US" dirty="0"/>
              <a:t> work</a:t>
            </a:r>
            <a:r>
              <a:rPr lang="en-US" spc="-35" dirty="0"/>
              <a:t> </a:t>
            </a:r>
            <a:r>
              <a:rPr lang="en-US" dirty="0"/>
              <a:t>together</a:t>
            </a:r>
            <a:r>
              <a:rPr lang="en-US" spc="-20" dirty="0"/>
              <a:t> </a:t>
            </a:r>
            <a:r>
              <a:rPr lang="en-US" spc="-25" dirty="0"/>
              <a:t>to </a:t>
            </a:r>
            <a:r>
              <a:rPr lang="en-US" spc="110" dirty="0"/>
              <a:t>achieve</a:t>
            </a:r>
            <a:r>
              <a:rPr lang="en-US" spc="-75" dirty="0"/>
              <a:t> </a:t>
            </a:r>
            <a:r>
              <a:rPr lang="en-US" spc="70" dirty="0"/>
              <a:t>desired</a:t>
            </a:r>
            <a:r>
              <a:rPr lang="en-US" spc="-60" dirty="0"/>
              <a:t> </a:t>
            </a:r>
            <a:r>
              <a:rPr lang="en-US" spc="85" dirty="0"/>
              <a:t>onboarding</a:t>
            </a:r>
            <a:r>
              <a:rPr lang="en-US" spc="-20" dirty="0"/>
              <a:t> </a:t>
            </a:r>
            <a:r>
              <a:rPr lang="en-US" spc="100" dirty="0"/>
              <a:t>outcomes</a:t>
            </a:r>
            <a:endParaRPr lang="en-US" dirty="0"/>
          </a:p>
        </p:txBody>
      </p:sp>
      <p:sp>
        <p:nvSpPr>
          <p:cNvPr id="36" name="Rectangle 35">
            <a:extLst>
              <a:ext uri="{FF2B5EF4-FFF2-40B4-BE49-F238E27FC236}">
                <a16:creationId xmlns:a16="http://schemas.microsoft.com/office/drawing/2014/main" id="{1649EFC5-DEEA-078F-1C2A-3D9E44B975BD}"/>
              </a:ext>
            </a:extLst>
          </p:cNvPr>
          <p:cNvSpPr/>
          <p:nvPr/>
        </p:nvSpPr>
        <p:spPr>
          <a:xfrm>
            <a:off x="609600" y="1268412"/>
            <a:ext cx="2907939" cy="1129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A6ADF67-7D35-557C-E49B-D3CE8215F56A}"/>
              </a:ext>
            </a:extLst>
          </p:cNvPr>
          <p:cNvSpPr/>
          <p:nvPr/>
        </p:nvSpPr>
        <p:spPr>
          <a:xfrm>
            <a:off x="609600" y="2526478"/>
            <a:ext cx="2907939" cy="1129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3F3DA77-1A79-F980-CC79-85F9CEB0D267}"/>
              </a:ext>
            </a:extLst>
          </p:cNvPr>
          <p:cNvSpPr/>
          <p:nvPr/>
        </p:nvSpPr>
        <p:spPr>
          <a:xfrm>
            <a:off x="609600" y="5042609"/>
            <a:ext cx="2907939" cy="1129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3389A852-19E6-3A43-E9B6-8B7C6073A9B1}"/>
              </a:ext>
            </a:extLst>
          </p:cNvPr>
          <p:cNvSpPr txBox="1"/>
          <p:nvPr/>
        </p:nvSpPr>
        <p:spPr>
          <a:xfrm>
            <a:off x="706458" y="1617763"/>
            <a:ext cx="464871" cy="430887"/>
          </a:xfrm>
          <a:prstGeom prst="rect">
            <a:avLst/>
          </a:prstGeom>
          <a:noFill/>
        </p:spPr>
        <p:txBody>
          <a:bodyPr wrap="none" lIns="0" tIns="0" rIns="0" bIns="0" rtlCol="0" anchor="ctr">
            <a:spAutoFit/>
          </a:bodyPr>
          <a:lstStyle/>
          <a:p>
            <a:pPr algn="ctr"/>
            <a:r>
              <a:rPr lang="en-US" sz="2800" b="1" dirty="0">
                <a:solidFill>
                  <a:schemeClr val="accent4"/>
                </a:solidFill>
              </a:rPr>
              <a:t>01</a:t>
            </a:r>
          </a:p>
        </p:txBody>
      </p:sp>
      <p:sp>
        <p:nvSpPr>
          <p:cNvPr id="56" name="TextBox 55">
            <a:extLst>
              <a:ext uri="{FF2B5EF4-FFF2-40B4-BE49-F238E27FC236}">
                <a16:creationId xmlns:a16="http://schemas.microsoft.com/office/drawing/2014/main" id="{010FCCA5-79E7-1B3A-D02C-A2F5A7823909}"/>
              </a:ext>
            </a:extLst>
          </p:cNvPr>
          <p:cNvSpPr txBox="1"/>
          <p:nvPr/>
        </p:nvSpPr>
        <p:spPr>
          <a:xfrm>
            <a:off x="1271875" y="1586986"/>
            <a:ext cx="2170827" cy="492443"/>
          </a:xfrm>
          <a:prstGeom prst="rect">
            <a:avLst/>
          </a:prstGeom>
          <a:noFill/>
        </p:spPr>
        <p:txBody>
          <a:bodyPr wrap="square" lIns="0" tIns="0" rIns="0" bIns="0" rtlCol="0" anchor="ctr">
            <a:spAutoFit/>
          </a:bodyPr>
          <a:lstStyle/>
          <a:p>
            <a:pPr marL="12700" marR="5080">
              <a:lnSpc>
                <a:spcPct val="100000"/>
              </a:lnSpc>
              <a:spcBef>
                <a:spcPts val="100"/>
              </a:spcBef>
            </a:pPr>
            <a:r>
              <a:rPr lang="en-US" sz="1600" b="1" dirty="0">
                <a:solidFill>
                  <a:schemeClr val="bg1"/>
                </a:solidFill>
                <a:cs typeface="Gill Sans MT"/>
              </a:rPr>
              <a:t>Competencies </a:t>
            </a:r>
            <a:br>
              <a:rPr lang="en-US" sz="1600" b="1" dirty="0">
                <a:solidFill>
                  <a:schemeClr val="bg1"/>
                </a:solidFill>
                <a:cs typeface="Gill Sans MT"/>
              </a:rPr>
            </a:br>
            <a:r>
              <a:rPr lang="en-US" sz="1600" b="1" dirty="0">
                <a:solidFill>
                  <a:schemeClr val="bg1"/>
                </a:solidFill>
                <a:cs typeface="Gill Sans MT"/>
              </a:rPr>
              <a:t>and Proficiencies</a:t>
            </a:r>
            <a:endParaRPr lang="en-US" sz="1600" dirty="0">
              <a:solidFill>
                <a:schemeClr val="bg1"/>
              </a:solidFill>
              <a:cs typeface="Gill Sans MT"/>
            </a:endParaRPr>
          </a:p>
        </p:txBody>
      </p:sp>
      <p:sp>
        <p:nvSpPr>
          <p:cNvPr id="59" name="TextBox 58">
            <a:extLst>
              <a:ext uri="{FF2B5EF4-FFF2-40B4-BE49-F238E27FC236}">
                <a16:creationId xmlns:a16="http://schemas.microsoft.com/office/drawing/2014/main" id="{A3B951EA-9E66-C55B-F3A8-1CE2DDA8A8FA}"/>
              </a:ext>
            </a:extLst>
          </p:cNvPr>
          <p:cNvSpPr txBox="1"/>
          <p:nvPr/>
        </p:nvSpPr>
        <p:spPr>
          <a:xfrm>
            <a:off x="706458" y="2875829"/>
            <a:ext cx="464871" cy="430887"/>
          </a:xfrm>
          <a:prstGeom prst="rect">
            <a:avLst/>
          </a:prstGeom>
          <a:noFill/>
        </p:spPr>
        <p:txBody>
          <a:bodyPr wrap="none" lIns="0" tIns="0" rIns="0" bIns="0" rtlCol="0" anchor="ctr">
            <a:spAutoFit/>
          </a:bodyPr>
          <a:lstStyle/>
          <a:p>
            <a:pPr algn="ctr"/>
            <a:r>
              <a:rPr lang="en-US" sz="2800" b="1" dirty="0">
                <a:solidFill>
                  <a:schemeClr val="accent4"/>
                </a:solidFill>
              </a:rPr>
              <a:t>02</a:t>
            </a:r>
          </a:p>
        </p:txBody>
      </p:sp>
      <p:sp>
        <p:nvSpPr>
          <p:cNvPr id="60" name="TextBox 59">
            <a:extLst>
              <a:ext uri="{FF2B5EF4-FFF2-40B4-BE49-F238E27FC236}">
                <a16:creationId xmlns:a16="http://schemas.microsoft.com/office/drawing/2014/main" id="{28FC6D6A-1DD2-8216-417F-E3FD6FF3AFB5}"/>
              </a:ext>
            </a:extLst>
          </p:cNvPr>
          <p:cNvSpPr txBox="1"/>
          <p:nvPr/>
        </p:nvSpPr>
        <p:spPr>
          <a:xfrm>
            <a:off x="1271875" y="2845052"/>
            <a:ext cx="2170827" cy="492443"/>
          </a:xfrm>
          <a:prstGeom prst="rect">
            <a:avLst/>
          </a:prstGeom>
          <a:noFill/>
        </p:spPr>
        <p:txBody>
          <a:bodyPr wrap="square" lIns="0" tIns="0" rIns="0" bIns="0" rtlCol="0" anchor="ctr">
            <a:spAutoFit/>
          </a:bodyPr>
          <a:lstStyle/>
          <a:p>
            <a:pPr marL="12700">
              <a:lnSpc>
                <a:spcPct val="100000"/>
              </a:lnSpc>
              <a:spcBef>
                <a:spcPts val="100"/>
              </a:spcBef>
            </a:pPr>
            <a:r>
              <a:rPr lang="en-US" sz="1600" b="1" dirty="0">
                <a:solidFill>
                  <a:schemeClr val="bg1"/>
                </a:solidFill>
                <a:cs typeface="Gill Sans MT"/>
              </a:rPr>
              <a:t>30-60-90 Day</a:t>
            </a:r>
          </a:p>
          <a:p>
            <a:pPr marL="12700">
              <a:lnSpc>
                <a:spcPct val="100000"/>
              </a:lnSpc>
            </a:pPr>
            <a:r>
              <a:rPr lang="en-US" sz="1600" b="1" dirty="0">
                <a:solidFill>
                  <a:schemeClr val="bg1"/>
                </a:solidFill>
                <a:cs typeface="Gill Sans MT"/>
              </a:rPr>
              <a:t>Onboarding Plan</a:t>
            </a:r>
          </a:p>
        </p:txBody>
      </p:sp>
      <p:sp>
        <p:nvSpPr>
          <p:cNvPr id="68" name="TextBox 67">
            <a:extLst>
              <a:ext uri="{FF2B5EF4-FFF2-40B4-BE49-F238E27FC236}">
                <a16:creationId xmlns:a16="http://schemas.microsoft.com/office/drawing/2014/main" id="{88A598FB-340A-B1DB-70EE-C52C3AB51DD5}"/>
              </a:ext>
            </a:extLst>
          </p:cNvPr>
          <p:cNvSpPr txBox="1"/>
          <p:nvPr/>
        </p:nvSpPr>
        <p:spPr>
          <a:xfrm>
            <a:off x="706458" y="5439360"/>
            <a:ext cx="464871" cy="430887"/>
          </a:xfrm>
          <a:prstGeom prst="rect">
            <a:avLst/>
          </a:prstGeom>
          <a:noFill/>
        </p:spPr>
        <p:txBody>
          <a:bodyPr wrap="none" lIns="0" tIns="0" rIns="0" bIns="0" rtlCol="0" anchor="ctr">
            <a:spAutoFit/>
          </a:bodyPr>
          <a:lstStyle/>
          <a:p>
            <a:pPr algn="ctr"/>
            <a:r>
              <a:rPr lang="en-US" sz="2800" b="1" dirty="0">
                <a:solidFill>
                  <a:schemeClr val="accent4"/>
                </a:solidFill>
              </a:rPr>
              <a:t>04</a:t>
            </a:r>
          </a:p>
        </p:txBody>
      </p:sp>
      <p:sp>
        <p:nvSpPr>
          <p:cNvPr id="69" name="TextBox 68">
            <a:extLst>
              <a:ext uri="{FF2B5EF4-FFF2-40B4-BE49-F238E27FC236}">
                <a16:creationId xmlns:a16="http://schemas.microsoft.com/office/drawing/2014/main" id="{EBEAB6DC-221D-99F1-56FE-D74EA553F675}"/>
              </a:ext>
            </a:extLst>
          </p:cNvPr>
          <p:cNvSpPr txBox="1"/>
          <p:nvPr/>
        </p:nvSpPr>
        <p:spPr>
          <a:xfrm>
            <a:off x="1271875" y="5408584"/>
            <a:ext cx="2170827" cy="492443"/>
          </a:xfrm>
          <a:prstGeom prst="rect">
            <a:avLst/>
          </a:prstGeom>
          <a:noFill/>
        </p:spPr>
        <p:txBody>
          <a:bodyPr wrap="square" lIns="0" tIns="0" rIns="0" bIns="0" rtlCol="0" anchor="ctr">
            <a:spAutoFit/>
          </a:bodyPr>
          <a:lstStyle/>
          <a:p>
            <a:pPr marL="12700" marR="5080">
              <a:lnSpc>
                <a:spcPct val="100000"/>
              </a:lnSpc>
              <a:spcBef>
                <a:spcPts val="100"/>
              </a:spcBef>
            </a:pPr>
            <a:r>
              <a:rPr lang="en-US" sz="1600" b="1" dirty="0">
                <a:solidFill>
                  <a:schemeClr val="bg1"/>
                </a:solidFill>
                <a:cs typeface="Gill Sans MT"/>
              </a:rPr>
              <a:t>Learn-Watch-Do- Reinforce Framework</a:t>
            </a:r>
            <a:endParaRPr lang="en-US" sz="1600" dirty="0">
              <a:solidFill>
                <a:schemeClr val="bg1"/>
              </a:solidFill>
              <a:cs typeface="Gill Sans MT"/>
            </a:endParaRPr>
          </a:p>
        </p:txBody>
      </p:sp>
      <p:pic>
        <p:nvPicPr>
          <p:cNvPr id="74" name="object 35">
            <a:extLst>
              <a:ext uri="{FF2B5EF4-FFF2-40B4-BE49-F238E27FC236}">
                <a16:creationId xmlns:a16="http://schemas.microsoft.com/office/drawing/2014/main" id="{EC7D5E4B-DEBD-AF56-B6B2-A8D2C721376D}"/>
              </a:ext>
            </a:extLst>
          </p:cNvPr>
          <p:cNvPicPr/>
          <p:nvPr/>
        </p:nvPicPr>
        <p:blipFill>
          <a:blip r:embed="rId2" cstate="print"/>
          <a:stretch>
            <a:fillRect/>
          </a:stretch>
        </p:blipFill>
        <p:spPr>
          <a:xfrm>
            <a:off x="3663770" y="1318095"/>
            <a:ext cx="2286000" cy="1030224"/>
          </a:xfrm>
          <a:prstGeom prst="rect">
            <a:avLst/>
          </a:prstGeom>
          <a:effectLst>
            <a:outerShdw blurRad="63500" sx="102000" sy="102000" algn="ctr" rotWithShape="0">
              <a:prstClr val="black">
                <a:alpha val="20000"/>
              </a:prstClr>
            </a:outerShdw>
          </a:effectLst>
        </p:spPr>
      </p:pic>
      <p:pic>
        <p:nvPicPr>
          <p:cNvPr id="82" name="object 21">
            <a:extLst>
              <a:ext uri="{FF2B5EF4-FFF2-40B4-BE49-F238E27FC236}">
                <a16:creationId xmlns:a16="http://schemas.microsoft.com/office/drawing/2014/main" id="{AE67CC56-B1EC-1B2E-C3C6-29A131EEB9D0}"/>
              </a:ext>
            </a:extLst>
          </p:cNvPr>
          <p:cNvPicPr/>
          <p:nvPr/>
        </p:nvPicPr>
        <p:blipFill>
          <a:blip r:embed="rId3" cstate="print"/>
          <a:stretch>
            <a:fillRect/>
          </a:stretch>
        </p:blipFill>
        <p:spPr>
          <a:xfrm>
            <a:off x="3663770" y="2575399"/>
            <a:ext cx="2286000" cy="1031748"/>
          </a:xfrm>
          <a:prstGeom prst="rect">
            <a:avLst/>
          </a:prstGeom>
          <a:effectLst>
            <a:outerShdw blurRad="63500" sx="102000" sy="102000" algn="ctr" rotWithShape="0">
              <a:prstClr val="black">
                <a:alpha val="20000"/>
              </a:prstClr>
            </a:outerShdw>
          </a:effectLst>
        </p:spPr>
      </p:pic>
      <p:pic>
        <p:nvPicPr>
          <p:cNvPr id="83" name="object 37">
            <a:extLst>
              <a:ext uri="{FF2B5EF4-FFF2-40B4-BE49-F238E27FC236}">
                <a16:creationId xmlns:a16="http://schemas.microsoft.com/office/drawing/2014/main" id="{BBA3A101-4411-51FC-60CB-03898EDFB183}"/>
              </a:ext>
            </a:extLst>
          </p:cNvPr>
          <p:cNvPicPr/>
          <p:nvPr/>
        </p:nvPicPr>
        <p:blipFill>
          <a:blip r:embed="rId4" cstate="print"/>
          <a:stretch>
            <a:fillRect/>
          </a:stretch>
        </p:blipFill>
        <p:spPr>
          <a:xfrm>
            <a:off x="3663770" y="3834227"/>
            <a:ext cx="2286000" cy="1030224"/>
          </a:xfrm>
          <a:prstGeom prst="rect">
            <a:avLst/>
          </a:prstGeom>
          <a:effectLst>
            <a:outerShdw blurRad="63500" sx="102000" sy="102000" algn="ctr" rotWithShape="0">
              <a:prstClr val="black">
                <a:alpha val="20000"/>
              </a:prstClr>
            </a:outerShdw>
          </a:effectLst>
        </p:spPr>
      </p:pic>
      <p:pic>
        <p:nvPicPr>
          <p:cNvPr id="84" name="object 19">
            <a:extLst>
              <a:ext uri="{FF2B5EF4-FFF2-40B4-BE49-F238E27FC236}">
                <a16:creationId xmlns:a16="http://schemas.microsoft.com/office/drawing/2014/main" id="{261DC5F7-B2AD-2818-E5C6-DDB616BBFF28}"/>
              </a:ext>
            </a:extLst>
          </p:cNvPr>
          <p:cNvPicPr/>
          <p:nvPr/>
        </p:nvPicPr>
        <p:blipFill rotWithShape="1">
          <a:blip r:embed="rId5" cstate="print"/>
          <a:srcRect b="16808"/>
          <a:stretch/>
        </p:blipFill>
        <p:spPr>
          <a:xfrm>
            <a:off x="3663770" y="5072374"/>
            <a:ext cx="2286000" cy="1070060"/>
          </a:xfrm>
          <a:prstGeom prst="rect">
            <a:avLst/>
          </a:prstGeom>
          <a:effectLst>
            <a:outerShdw blurRad="63500" sx="102000" sy="102000" algn="ctr" rotWithShape="0">
              <a:prstClr val="black">
                <a:alpha val="20000"/>
              </a:prstClr>
            </a:outerShdw>
          </a:effectLst>
        </p:spPr>
      </p:pic>
      <p:sp>
        <p:nvSpPr>
          <p:cNvPr id="85" name="object 10">
            <a:extLst>
              <a:ext uri="{FF2B5EF4-FFF2-40B4-BE49-F238E27FC236}">
                <a16:creationId xmlns:a16="http://schemas.microsoft.com/office/drawing/2014/main" id="{5F0AE6BB-6AE3-528E-301E-601684D9358A}"/>
              </a:ext>
            </a:extLst>
          </p:cNvPr>
          <p:cNvSpPr txBox="1"/>
          <p:nvPr/>
        </p:nvSpPr>
        <p:spPr>
          <a:xfrm>
            <a:off x="6242233" y="1503950"/>
            <a:ext cx="5340168" cy="658514"/>
          </a:xfrm>
          <a:prstGeom prst="rect">
            <a:avLst/>
          </a:prstGeom>
        </p:spPr>
        <p:txBody>
          <a:bodyPr vert="horz" wrap="square" lIns="0" tIns="12065" rIns="0" bIns="0" rtlCol="0">
            <a:spAutoFit/>
          </a:bodyPr>
          <a:lstStyle/>
          <a:p>
            <a:pPr marL="12700" marR="5080">
              <a:lnSpc>
                <a:spcPct val="100000"/>
              </a:lnSpc>
              <a:spcBef>
                <a:spcPts val="95"/>
              </a:spcBef>
            </a:pPr>
            <a:r>
              <a:rPr sz="1400" dirty="0">
                <a:cs typeface="Gill Sans MT"/>
              </a:rPr>
              <a:t>Core competencies are the foundation of what  is developing in their new CSMs, with proficiencies denoting the baseline requirement</a:t>
            </a:r>
          </a:p>
        </p:txBody>
      </p:sp>
      <p:sp>
        <p:nvSpPr>
          <p:cNvPr id="86" name="object 12">
            <a:extLst>
              <a:ext uri="{FF2B5EF4-FFF2-40B4-BE49-F238E27FC236}">
                <a16:creationId xmlns:a16="http://schemas.microsoft.com/office/drawing/2014/main" id="{FC45F582-0FAF-FEB6-6F3B-7D09FD500258}"/>
              </a:ext>
            </a:extLst>
          </p:cNvPr>
          <p:cNvSpPr txBox="1"/>
          <p:nvPr/>
        </p:nvSpPr>
        <p:spPr>
          <a:xfrm>
            <a:off x="6242232" y="2869738"/>
            <a:ext cx="5340168" cy="443070"/>
          </a:xfrm>
          <a:prstGeom prst="rect">
            <a:avLst/>
          </a:prstGeom>
        </p:spPr>
        <p:txBody>
          <a:bodyPr vert="horz" wrap="square" lIns="0" tIns="12065" rIns="0" bIns="0" rtlCol="0">
            <a:spAutoFit/>
          </a:bodyPr>
          <a:lstStyle/>
          <a:p>
            <a:pPr marL="12700" marR="5080">
              <a:lnSpc>
                <a:spcPct val="100000"/>
              </a:lnSpc>
              <a:spcBef>
                <a:spcPts val="95"/>
              </a:spcBef>
            </a:pPr>
            <a:r>
              <a:rPr sz="1400" dirty="0">
                <a:cs typeface="Gill Sans MT"/>
              </a:rPr>
              <a:t>The outcomes of the 30-60-90 Day Onboarding Plan are anchored to the core competencies</a:t>
            </a:r>
          </a:p>
        </p:txBody>
      </p:sp>
      <p:sp>
        <p:nvSpPr>
          <p:cNvPr id="87" name="object 14">
            <a:extLst>
              <a:ext uri="{FF2B5EF4-FFF2-40B4-BE49-F238E27FC236}">
                <a16:creationId xmlns:a16="http://schemas.microsoft.com/office/drawing/2014/main" id="{CFB38621-2FDC-EBB2-0F73-BD0E0E9A5696}"/>
              </a:ext>
            </a:extLst>
          </p:cNvPr>
          <p:cNvSpPr txBox="1"/>
          <p:nvPr/>
        </p:nvSpPr>
        <p:spPr>
          <a:xfrm>
            <a:off x="6242233" y="4020082"/>
            <a:ext cx="5329657" cy="658514"/>
          </a:xfrm>
          <a:prstGeom prst="rect">
            <a:avLst/>
          </a:prstGeom>
        </p:spPr>
        <p:txBody>
          <a:bodyPr vert="horz" wrap="square" lIns="0" tIns="12065" rIns="0" bIns="0" rtlCol="0">
            <a:spAutoFit/>
          </a:bodyPr>
          <a:lstStyle/>
          <a:p>
            <a:pPr marL="12700" marR="5080">
              <a:lnSpc>
                <a:spcPct val="100000"/>
              </a:lnSpc>
              <a:spcBef>
                <a:spcPts val="95"/>
              </a:spcBef>
            </a:pPr>
            <a:r>
              <a:rPr sz="1400" dirty="0">
                <a:cs typeface="Gill Sans MT"/>
              </a:rPr>
              <a:t>Onboarding activities drive towards the desired outcomes outlined in the 30-60-90 Day Onboarding Plan, forming the foundation of the certification process</a:t>
            </a:r>
          </a:p>
        </p:txBody>
      </p:sp>
      <p:sp>
        <p:nvSpPr>
          <p:cNvPr id="88" name="object 16">
            <a:extLst>
              <a:ext uri="{FF2B5EF4-FFF2-40B4-BE49-F238E27FC236}">
                <a16:creationId xmlns:a16="http://schemas.microsoft.com/office/drawing/2014/main" id="{B6F160B0-D132-438D-0845-F4757B746599}"/>
              </a:ext>
            </a:extLst>
          </p:cNvPr>
          <p:cNvSpPr txBox="1"/>
          <p:nvPr/>
        </p:nvSpPr>
        <p:spPr>
          <a:xfrm>
            <a:off x="6242233" y="5278147"/>
            <a:ext cx="5329657" cy="658514"/>
          </a:xfrm>
          <a:prstGeom prst="rect">
            <a:avLst/>
          </a:prstGeom>
        </p:spPr>
        <p:txBody>
          <a:bodyPr vert="horz" wrap="square" lIns="0" tIns="12065" rIns="0" bIns="0" rtlCol="0">
            <a:spAutoFit/>
          </a:bodyPr>
          <a:lstStyle/>
          <a:p>
            <a:pPr marL="12700" marR="5080">
              <a:lnSpc>
                <a:spcPct val="100000"/>
              </a:lnSpc>
              <a:spcBef>
                <a:spcPts val="95"/>
              </a:spcBef>
            </a:pPr>
            <a:r>
              <a:rPr sz="1400" dirty="0">
                <a:cs typeface="Gill Sans MT"/>
              </a:rPr>
              <a:t>The Learn-Watch-Do-Reinforce Framework is applied to each activity in the weekly onboarding plan to help drive successful outcomes of the onboarding plan</a:t>
            </a:r>
          </a:p>
        </p:txBody>
      </p:sp>
      <p:cxnSp>
        <p:nvCxnSpPr>
          <p:cNvPr id="90" name="Straight Connector 89">
            <a:extLst>
              <a:ext uri="{FF2B5EF4-FFF2-40B4-BE49-F238E27FC236}">
                <a16:creationId xmlns:a16="http://schemas.microsoft.com/office/drawing/2014/main" id="{2034E032-5044-2B51-533C-B067DB034F35}"/>
              </a:ext>
            </a:extLst>
          </p:cNvPr>
          <p:cNvCxnSpPr>
            <a:cxnSpLocks/>
          </p:cNvCxnSpPr>
          <p:nvPr/>
        </p:nvCxnSpPr>
        <p:spPr>
          <a:xfrm>
            <a:off x="6096001" y="1364439"/>
            <a:ext cx="0" cy="9375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CEA8546-4984-FB9C-5610-9D662A23A2DD}"/>
              </a:ext>
            </a:extLst>
          </p:cNvPr>
          <p:cNvCxnSpPr>
            <a:cxnSpLocks/>
          </p:cNvCxnSpPr>
          <p:nvPr/>
        </p:nvCxnSpPr>
        <p:spPr>
          <a:xfrm>
            <a:off x="6096001" y="2622505"/>
            <a:ext cx="0" cy="9375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5693DFB-A58F-C2E9-BD9C-0FFC499044F5}"/>
              </a:ext>
            </a:extLst>
          </p:cNvPr>
          <p:cNvCxnSpPr>
            <a:cxnSpLocks/>
          </p:cNvCxnSpPr>
          <p:nvPr/>
        </p:nvCxnSpPr>
        <p:spPr>
          <a:xfrm>
            <a:off x="6096001" y="3880571"/>
            <a:ext cx="0" cy="9375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00192D5-042E-D881-2219-004DBD1F5184}"/>
              </a:ext>
            </a:extLst>
          </p:cNvPr>
          <p:cNvCxnSpPr>
            <a:cxnSpLocks/>
          </p:cNvCxnSpPr>
          <p:nvPr/>
        </p:nvCxnSpPr>
        <p:spPr>
          <a:xfrm>
            <a:off x="6096001" y="5138636"/>
            <a:ext cx="0" cy="9375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Isosceles Triangle 2">
            <a:extLst>
              <a:ext uri="{FF2B5EF4-FFF2-40B4-BE49-F238E27FC236}">
                <a16:creationId xmlns:a16="http://schemas.microsoft.com/office/drawing/2014/main" id="{B177E6C2-251A-5A40-4FA4-288B11BEF59F}"/>
              </a:ext>
            </a:extLst>
          </p:cNvPr>
          <p:cNvSpPr/>
          <p:nvPr/>
        </p:nvSpPr>
        <p:spPr>
          <a:xfrm rot="10800000">
            <a:off x="693448" y="2340239"/>
            <a:ext cx="528992" cy="1635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51940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6A4E-0DE7-218B-95C3-D290335AB060}"/>
              </a:ext>
            </a:extLst>
          </p:cNvPr>
          <p:cNvSpPr>
            <a:spLocks noGrp="1"/>
          </p:cNvSpPr>
          <p:nvPr>
            <p:ph type="title"/>
          </p:nvPr>
        </p:nvSpPr>
        <p:spPr/>
        <p:txBody>
          <a:bodyPr/>
          <a:lstStyle/>
          <a:p>
            <a:r>
              <a:rPr lang="en-US" spc="-155" dirty="0"/>
              <a:t>C</a:t>
            </a:r>
            <a:r>
              <a:rPr lang="en-US" spc="70" dirty="0"/>
              <a:t>reate</a:t>
            </a:r>
            <a:r>
              <a:rPr lang="en-US" spc="-40" dirty="0"/>
              <a:t> </a:t>
            </a:r>
            <a:r>
              <a:rPr lang="en-US" spc="80" dirty="0"/>
              <a:t>definitions</a:t>
            </a:r>
            <a:r>
              <a:rPr lang="en-US" spc="-50" dirty="0"/>
              <a:t> </a:t>
            </a:r>
            <a:r>
              <a:rPr lang="en-US" spc="155" dirty="0"/>
              <a:t>and</a:t>
            </a:r>
            <a:r>
              <a:rPr lang="en-US" spc="-60" dirty="0"/>
              <a:t> </a:t>
            </a:r>
            <a:r>
              <a:rPr lang="en-US" spc="75" dirty="0"/>
              <a:t>proficiency</a:t>
            </a:r>
            <a:r>
              <a:rPr lang="en-US" spc="-35" dirty="0"/>
              <a:t> </a:t>
            </a:r>
            <a:r>
              <a:rPr lang="en-US" spc="90" dirty="0"/>
              <a:t>levels</a:t>
            </a:r>
            <a:r>
              <a:rPr lang="en-US" spc="-90" dirty="0"/>
              <a:t> </a:t>
            </a:r>
            <a:r>
              <a:rPr lang="en-US" dirty="0"/>
              <a:t>for</a:t>
            </a:r>
            <a:r>
              <a:rPr lang="en-US" spc="-50" dirty="0"/>
              <a:t> </a:t>
            </a:r>
            <a:r>
              <a:rPr lang="en-US" spc="155" dirty="0"/>
              <a:t>each</a:t>
            </a:r>
            <a:r>
              <a:rPr lang="en-US" spc="-65" dirty="0"/>
              <a:t> </a:t>
            </a:r>
            <a:r>
              <a:rPr lang="en-US" spc="75" dirty="0"/>
              <a:t>proficiency</a:t>
            </a:r>
            <a:r>
              <a:rPr lang="en-US" spc="-35" dirty="0"/>
              <a:t> </a:t>
            </a:r>
            <a:r>
              <a:rPr lang="en-US" dirty="0"/>
              <a:t>to</a:t>
            </a:r>
            <a:r>
              <a:rPr lang="en-US" spc="-65" dirty="0"/>
              <a:t> </a:t>
            </a:r>
            <a:r>
              <a:rPr lang="en-US" spc="-10" dirty="0"/>
              <a:t>provide </a:t>
            </a:r>
            <a:r>
              <a:rPr lang="en-US" spc="140" dirty="0"/>
              <a:t>guidance</a:t>
            </a:r>
            <a:r>
              <a:rPr lang="en-US" spc="-75" dirty="0"/>
              <a:t> </a:t>
            </a:r>
            <a:r>
              <a:rPr lang="en-US" spc="60" dirty="0"/>
              <a:t>in</a:t>
            </a:r>
            <a:r>
              <a:rPr lang="en-US" spc="-70" dirty="0"/>
              <a:t> </a:t>
            </a:r>
            <a:r>
              <a:rPr lang="en-US" spc="50" dirty="0"/>
              <a:t>the</a:t>
            </a:r>
            <a:r>
              <a:rPr lang="en-US" spc="-80" dirty="0"/>
              <a:t> </a:t>
            </a:r>
            <a:r>
              <a:rPr lang="en-US" spc="120" dirty="0"/>
              <a:t>ongoing</a:t>
            </a:r>
            <a:r>
              <a:rPr lang="en-US" spc="-40" dirty="0"/>
              <a:t> </a:t>
            </a:r>
            <a:r>
              <a:rPr lang="en-US" spc="85" dirty="0"/>
              <a:t>development</a:t>
            </a:r>
            <a:r>
              <a:rPr lang="en-US" spc="-50" dirty="0"/>
              <a:t> </a:t>
            </a:r>
            <a:r>
              <a:rPr lang="en-US" spc="105" dirty="0"/>
              <a:t>of</a:t>
            </a:r>
            <a:r>
              <a:rPr lang="en-US" spc="-70" dirty="0"/>
              <a:t> </a:t>
            </a:r>
            <a:r>
              <a:rPr lang="en-US" spc="140" dirty="0"/>
              <a:t>CSMs</a:t>
            </a:r>
            <a:endParaRPr lang="en-US" dirty="0"/>
          </a:p>
        </p:txBody>
      </p:sp>
      <p:sp>
        <p:nvSpPr>
          <p:cNvPr id="3" name="Oval 2">
            <a:extLst>
              <a:ext uri="{FF2B5EF4-FFF2-40B4-BE49-F238E27FC236}">
                <a16:creationId xmlns:a16="http://schemas.microsoft.com/office/drawing/2014/main" id="{EB8AFE63-E7EA-E287-EECB-84ED909D0534}"/>
              </a:ext>
            </a:extLst>
          </p:cNvPr>
          <p:cNvSpPr/>
          <p:nvPr/>
        </p:nvSpPr>
        <p:spPr>
          <a:xfrm>
            <a:off x="80962" y="223837"/>
            <a:ext cx="388177" cy="3881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1</a:t>
            </a:r>
          </a:p>
        </p:txBody>
      </p:sp>
      <p:sp>
        <p:nvSpPr>
          <p:cNvPr id="12" name="Rectangle 11">
            <a:extLst>
              <a:ext uri="{FF2B5EF4-FFF2-40B4-BE49-F238E27FC236}">
                <a16:creationId xmlns:a16="http://schemas.microsoft.com/office/drawing/2014/main" id="{AC410A93-F87E-97CD-F5B5-2F075858B487}"/>
              </a:ext>
            </a:extLst>
          </p:cNvPr>
          <p:cNvSpPr/>
          <p:nvPr/>
        </p:nvSpPr>
        <p:spPr>
          <a:xfrm>
            <a:off x="7962328" y="1268413"/>
            <a:ext cx="4229672" cy="2360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E7A56E4-3913-2DD9-AF14-EEE850BE6549}"/>
              </a:ext>
            </a:extLst>
          </p:cNvPr>
          <p:cNvSpPr txBox="1"/>
          <p:nvPr/>
        </p:nvSpPr>
        <p:spPr>
          <a:xfrm>
            <a:off x="8073416" y="1422292"/>
            <a:ext cx="528992" cy="492443"/>
          </a:xfrm>
          <a:prstGeom prst="rect">
            <a:avLst/>
          </a:prstGeom>
          <a:noFill/>
        </p:spPr>
        <p:txBody>
          <a:bodyPr wrap="none" lIns="0" tIns="0" rIns="0" bIns="0" rtlCol="0">
            <a:spAutoFit/>
          </a:bodyPr>
          <a:lstStyle/>
          <a:p>
            <a:pPr algn="ctr"/>
            <a:r>
              <a:rPr lang="en-US" sz="3200" b="1" dirty="0">
                <a:solidFill>
                  <a:schemeClr val="bg2"/>
                </a:solidFill>
              </a:rPr>
              <a:t>01</a:t>
            </a:r>
          </a:p>
        </p:txBody>
      </p:sp>
      <p:cxnSp>
        <p:nvCxnSpPr>
          <p:cNvPr id="16" name="Straight Connector 15">
            <a:extLst>
              <a:ext uri="{FF2B5EF4-FFF2-40B4-BE49-F238E27FC236}">
                <a16:creationId xmlns:a16="http://schemas.microsoft.com/office/drawing/2014/main" id="{A5F1D1D6-AADE-B728-27B3-97102E530199}"/>
              </a:ext>
            </a:extLst>
          </p:cNvPr>
          <p:cNvCxnSpPr>
            <a:cxnSpLocks/>
          </p:cNvCxnSpPr>
          <p:nvPr/>
        </p:nvCxnSpPr>
        <p:spPr>
          <a:xfrm>
            <a:off x="8073416" y="1290688"/>
            <a:ext cx="528992" cy="1"/>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AADC6C3-2A94-D067-F14F-8CA0E93BE3A9}"/>
              </a:ext>
            </a:extLst>
          </p:cNvPr>
          <p:cNvSpPr txBox="1"/>
          <p:nvPr/>
        </p:nvSpPr>
        <p:spPr>
          <a:xfrm>
            <a:off x="8715375" y="1422292"/>
            <a:ext cx="2867025" cy="1077218"/>
          </a:xfrm>
          <a:prstGeom prst="rect">
            <a:avLst/>
          </a:prstGeom>
          <a:noFill/>
        </p:spPr>
        <p:txBody>
          <a:bodyPr wrap="square" lIns="0" tIns="0" rIns="0" bIns="0" rtlCol="0">
            <a:spAutoFit/>
          </a:bodyPr>
          <a:lstStyle/>
          <a:p>
            <a:r>
              <a:rPr lang="en-US" sz="1400" dirty="0">
                <a:solidFill>
                  <a:schemeClr val="bg1"/>
                </a:solidFill>
                <a:cs typeface="Gill Sans MT"/>
              </a:rPr>
              <a:t>Definitions are provided for each of the core and role- specific competencies. They describe what is meant by each of the competencies.</a:t>
            </a:r>
          </a:p>
        </p:txBody>
      </p:sp>
      <p:sp>
        <p:nvSpPr>
          <p:cNvPr id="19" name="Rectangle 18">
            <a:extLst>
              <a:ext uri="{FF2B5EF4-FFF2-40B4-BE49-F238E27FC236}">
                <a16:creationId xmlns:a16="http://schemas.microsoft.com/office/drawing/2014/main" id="{F4877104-F600-1F0E-F9E0-7361DEB66F43}"/>
              </a:ext>
            </a:extLst>
          </p:cNvPr>
          <p:cNvSpPr/>
          <p:nvPr/>
        </p:nvSpPr>
        <p:spPr>
          <a:xfrm>
            <a:off x="7962328" y="3811588"/>
            <a:ext cx="4229672" cy="2360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97B7221-6E26-13E8-6A00-ABBAA4AF38D6}"/>
              </a:ext>
            </a:extLst>
          </p:cNvPr>
          <p:cNvSpPr txBox="1"/>
          <p:nvPr/>
        </p:nvSpPr>
        <p:spPr>
          <a:xfrm>
            <a:off x="8073416" y="3965467"/>
            <a:ext cx="528992" cy="492443"/>
          </a:xfrm>
          <a:prstGeom prst="rect">
            <a:avLst/>
          </a:prstGeom>
          <a:noFill/>
        </p:spPr>
        <p:txBody>
          <a:bodyPr wrap="none" lIns="0" tIns="0" rIns="0" bIns="0" rtlCol="0">
            <a:spAutoFit/>
          </a:bodyPr>
          <a:lstStyle/>
          <a:p>
            <a:pPr algn="ctr"/>
            <a:r>
              <a:rPr lang="en-US" sz="3200" b="1" dirty="0">
                <a:solidFill>
                  <a:schemeClr val="bg2"/>
                </a:solidFill>
              </a:rPr>
              <a:t>02</a:t>
            </a:r>
          </a:p>
        </p:txBody>
      </p:sp>
      <p:cxnSp>
        <p:nvCxnSpPr>
          <p:cNvPr id="21" name="Straight Connector 20">
            <a:extLst>
              <a:ext uri="{FF2B5EF4-FFF2-40B4-BE49-F238E27FC236}">
                <a16:creationId xmlns:a16="http://schemas.microsoft.com/office/drawing/2014/main" id="{D4B59C34-F321-6794-68FB-999916B4E439}"/>
              </a:ext>
            </a:extLst>
          </p:cNvPr>
          <p:cNvCxnSpPr>
            <a:cxnSpLocks/>
          </p:cNvCxnSpPr>
          <p:nvPr/>
        </p:nvCxnSpPr>
        <p:spPr>
          <a:xfrm>
            <a:off x="8073416" y="3831482"/>
            <a:ext cx="528992" cy="1"/>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5ABED1-FE9D-0862-9382-3815FE4CFA72}"/>
              </a:ext>
            </a:extLst>
          </p:cNvPr>
          <p:cNvSpPr txBox="1"/>
          <p:nvPr/>
        </p:nvSpPr>
        <p:spPr>
          <a:xfrm>
            <a:off x="8715375" y="3965467"/>
            <a:ext cx="2867025" cy="1723549"/>
          </a:xfrm>
          <a:prstGeom prst="rect">
            <a:avLst/>
          </a:prstGeom>
          <a:noFill/>
        </p:spPr>
        <p:txBody>
          <a:bodyPr wrap="square" lIns="0" tIns="0" rIns="0" bIns="0" rtlCol="0">
            <a:spAutoFit/>
          </a:bodyPr>
          <a:lstStyle/>
          <a:p>
            <a:pPr marL="12700" marR="5080">
              <a:lnSpc>
                <a:spcPct val="100000"/>
              </a:lnSpc>
              <a:spcBef>
                <a:spcPts val="100"/>
              </a:spcBef>
            </a:pPr>
            <a:r>
              <a:rPr lang="en-US" sz="1400" dirty="0">
                <a:solidFill>
                  <a:schemeClr val="bg1"/>
                </a:solidFill>
                <a:cs typeface="Gill Sans MT"/>
              </a:rPr>
              <a:t>Role proficiencies describe the types of behavior that occur within each level competency They are set up progressively, so that as one moves towards expert, one is building upon their skillset already possessed in the beginner and intermediate levels.</a:t>
            </a:r>
          </a:p>
        </p:txBody>
      </p:sp>
      <p:pic>
        <p:nvPicPr>
          <p:cNvPr id="25" name="Picture 24">
            <a:extLst>
              <a:ext uri="{FF2B5EF4-FFF2-40B4-BE49-F238E27FC236}">
                <a16:creationId xmlns:a16="http://schemas.microsoft.com/office/drawing/2014/main" id="{03583675-E7D0-E3E2-E0AA-F0FDA07CE981}"/>
              </a:ext>
            </a:extLst>
          </p:cNvPr>
          <p:cNvPicPr>
            <a:picLocks noChangeAspect="1"/>
          </p:cNvPicPr>
          <p:nvPr/>
        </p:nvPicPr>
        <p:blipFill>
          <a:blip r:embed="rId2"/>
          <a:stretch>
            <a:fillRect/>
          </a:stretch>
        </p:blipFill>
        <p:spPr>
          <a:xfrm>
            <a:off x="469139" y="1429861"/>
            <a:ext cx="7131815" cy="4398328"/>
          </a:xfrm>
          <a:prstGeom prst="rect">
            <a:avLst/>
          </a:prstGeom>
        </p:spPr>
      </p:pic>
    </p:spTree>
    <p:extLst>
      <p:ext uri="{BB962C8B-B14F-4D97-AF65-F5344CB8AC3E}">
        <p14:creationId xmlns:p14="http://schemas.microsoft.com/office/powerpoint/2010/main" val="265719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6A4E-0DE7-218B-95C3-D290335AB060}"/>
              </a:ext>
            </a:extLst>
          </p:cNvPr>
          <p:cNvSpPr>
            <a:spLocks noGrp="1"/>
          </p:cNvSpPr>
          <p:nvPr>
            <p:ph type="title"/>
          </p:nvPr>
        </p:nvSpPr>
        <p:spPr/>
        <p:txBody>
          <a:bodyPr/>
          <a:lstStyle/>
          <a:p>
            <a:r>
              <a:rPr lang="en-US" spc="65" dirty="0"/>
              <a:t>Anchoring</a:t>
            </a:r>
            <a:r>
              <a:rPr lang="en-US" spc="-45" dirty="0"/>
              <a:t> </a:t>
            </a:r>
            <a:r>
              <a:rPr lang="en-US" spc="60" dirty="0"/>
              <a:t>in</a:t>
            </a:r>
            <a:r>
              <a:rPr lang="en-US" spc="-65" dirty="0"/>
              <a:t> </a:t>
            </a:r>
            <a:r>
              <a:rPr lang="en-US" spc="95" dirty="0"/>
              <a:t>competencies,</a:t>
            </a:r>
            <a:r>
              <a:rPr lang="en-US" spc="-35" dirty="0"/>
              <a:t> </a:t>
            </a:r>
            <a:r>
              <a:rPr lang="en-US" spc="50" dirty="0"/>
              <a:t>the</a:t>
            </a:r>
            <a:r>
              <a:rPr lang="en-US" spc="-75" dirty="0"/>
              <a:t> </a:t>
            </a:r>
            <a:r>
              <a:rPr lang="en-US" spc="60" dirty="0"/>
              <a:t>first</a:t>
            </a:r>
            <a:r>
              <a:rPr lang="en-US" spc="-50" dirty="0"/>
              <a:t> </a:t>
            </a:r>
            <a:r>
              <a:rPr lang="en-US" spc="110" dirty="0"/>
              <a:t>step</a:t>
            </a:r>
            <a:r>
              <a:rPr lang="en-US" spc="-60" dirty="0"/>
              <a:t> </a:t>
            </a:r>
            <a:r>
              <a:rPr lang="en-US" spc="60" dirty="0"/>
              <a:t>in</a:t>
            </a:r>
            <a:r>
              <a:rPr lang="en-US" spc="-65" dirty="0"/>
              <a:t> </a:t>
            </a:r>
            <a:r>
              <a:rPr lang="en-US" spc="90" dirty="0"/>
              <a:t>developing</a:t>
            </a:r>
            <a:r>
              <a:rPr lang="en-US" spc="-40" dirty="0"/>
              <a:t> </a:t>
            </a:r>
            <a:r>
              <a:rPr lang="en-US" spc="85" dirty="0"/>
              <a:t>onboarding</a:t>
            </a:r>
            <a:r>
              <a:rPr lang="en-US" spc="-20" dirty="0"/>
              <a:t> </a:t>
            </a:r>
            <a:r>
              <a:rPr lang="en-US" spc="155" dirty="0"/>
              <a:t>plans</a:t>
            </a:r>
            <a:r>
              <a:rPr lang="en-US" spc="-60" dirty="0"/>
              <a:t> </a:t>
            </a:r>
            <a:r>
              <a:rPr lang="en-US" spc="200" dirty="0"/>
              <a:t>is</a:t>
            </a:r>
            <a:r>
              <a:rPr lang="en-US" spc="-70" dirty="0"/>
              <a:t> </a:t>
            </a:r>
            <a:r>
              <a:rPr lang="en-US" spc="-25" dirty="0"/>
              <a:t>to </a:t>
            </a:r>
            <a:r>
              <a:rPr lang="en-US" spc="95" dirty="0"/>
              <a:t>define</a:t>
            </a:r>
            <a:r>
              <a:rPr lang="en-US" spc="-50" dirty="0"/>
              <a:t> </a:t>
            </a:r>
            <a:r>
              <a:rPr lang="en-US" spc="110" dirty="0"/>
              <a:t>outcomes</a:t>
            </a:r>
            <a:r>
              <a:rPr lang="en-US" spc="-55" dirty="0"/>
              <a:t> </a:t>
            </a:r>
            <a:r>
              <a:rPr lang="en-US" spc="65" dirty="0"/>
              <a:t>through</a:t>
            </a:r>
            <a:r>
              <a:rPr lang="en-US" spc="-65" dirty="0"/>
              <a:t> </a:t>
            </a:r>
            <a:r>
              <a:rPr lang="en-US" spc="140" dirty="0"/>
              <a:t>day</a:t>
            </a:r>
            <a:r>
              <a:rPr lang="en-US" spc="-55" dirty="0"/>
              <a:t> </a:t>
            </a:r>
            <a:r>
              <a:rPr lang="en-US" spc="130" dirty="0"/>
              <a:t>90</a:t>
            </a:r>
            <a:r>
              <a:rPr lang="en-US" spc="-55" dirty="0"/>
              <a:t> </a:t>
            </a:r>
            <a:r>
              <a:rPr lang="en-US" dirty="0"/>
              <a:t>for</a:t>
            </a:r>
            <a:r>
              <a:rPr lang="en-US" spc="-60" dirty="0"/>
              <a:t> </a:t>
            </a:r>
            <a:r>
              <a:rPr lang="en-US" spc="90" dirty="0"/>
              <a:t>new</a:t>
            </a:r>
            <a:r>
              <a:rPr lang="en-US" spc="-55" dirty="0"/>
              <a:t> </a:t>
            </a:r>
            <a:r>
              <a:rPr lang="en-US" spc="45" dirty="0"/>
              <a:t>hires</a:t>
            </a:r>
            <a:endParaRPr lang="en-US" dirty="0"/>
          </a:p>
        </p:txBody>
      </p:sp>
      <p:sp>
        <p:nvSpPr>
          <p:cNvPr id="3" name="Oval 2">
            <a:extLst>
              <a:ext uri="{FF2B5EF4-FFF2-40B4-BE49-F238E27FC236}">
                <a16:creationId xmlns:a16="http://schemas.microsoft.com/office/drawing/2014/main" id="{EB8AFE63-E7EA-E287-EECB-84ED909D0534}"/>
              </a:ext>
            </a:extLst>
          </p:cNvPr>
          <p:cNvSpPr/>
          <p:nvPr/>
        </p:nvSpPr>
        <p:spPr>
          <a:xfrm>
            <a:off x="80962" y="223837"/>
            <a:ext cx="388177" cy="3881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2</a:t>
            </a:r>
          </a:p>
        </p:txBody>
      </p:sp>
      <p:graphicFrame>
        <p:nvGraphicFramePr>
          <p:cNvPr id="8" name="object 8">
            <a:extLst>
              <a:ext uri="{FF2B5EF4-FFF2-40B4-BE49-F238E27FC236}">
                <a16:creationId xmlns:a16="http://schemas.microsoft.com/office/drawing/2014/main" id="{51BC56F9-0E11-09DD-BA6D-379F9DAED946}"/>
              </a:ext>
            </a:extLst>
          </p:cNvPr>
          <p:cNvGraphicFramePr>
            <a:graphicFrameLocks noGrp="1"/>
          </p:cNvGraphicFramePr>
          <p:nvPr/>
        </p:nvGraphicFramePr>
        <p:xfrm>
          <a:off x="612574" y="1183341"/>
          <a:ext cx="10969826" cy="4988860"/>
        </p:xfrm>
        <a:graphic>
          <a:graphicData uri="http://schemas.openxmlformats.org/drawingml/2006/table">
            <a:tbl>
              <a:tblPr firstRow="1" bandRow="1">
                <a:tableStyleId>{2D5ABB26-0587-4C30-8999-92F81FD0307C}</a:tableStyleId>
              </a:tblPr>
              <a:tblGrid>
                <a:gridCol w="302084">
                  <a:extLst>
                    <a:ext uri="{9D8B030D-6E8A-4147-A177-3AD203B41FA5}">
                      <a16:colId xmlns:a16="http://schemas.microsoft.com/office/drawing/2014/main" val="20000"/>
                    </a:ext>
                  </a:extLst>
                </a:gridCol>
                <a:gridCol w="1066542">
                  <a:extLst>
                    <a:ext uri="{9D8B030D-6E8A-4147-A177-3AD203B41FA5}">
                      <a16:colId xmlns:a16="http://schemas.microsoft.com/office/drawing/2014/main" val="20001"/>
                    </a:ext>
                  </a:extLst>
                </a:gridCol>
                <a:gridCol w="3129656">
                  <a:extLst>
                    <a:ext uri="{9D8B030D-6E8A-4147-A177-3AD203B41FA5}">
                      <a16:colId xmlns:a16="http://schemas.microsoft.com/office/drawing/2014/main" val="20002"/>
                    </a:ext>
                  </a:extLst>
                </a:gridCol>
                <a:gridCol w="3235772">
                  <a:extLst>
                    <a:ext uri="{9D8B030D-6E8A-4147-A177-3AD203B41FA5}">
                      <a16:colId xmlns:a16="http://schemas.microsoft.com/office/drawing/2014/main" val="20003"/>
                    </a:ext>
                  </a:extLst>
                </a:gridCol>
                <a:gridCol w="3235772">
                  <a:extLst>
                    <a:ext uri="{9D8B030D-6E8A-4147-A177-3AD203B41FA5}">
                      <a16:colId xmlns:a16="http://schemas.microsoft.com/office/drawing/2014/main" val="20004"/>
                    </a:ext>
                  </a:extLst>
                </a:gridCol>
              </a:tblGrid>
              <a:tr h="77079">
                <a:tc>
                  <a:txBody>
                    <a:bodyPr/>
                    <a:lstStyle/>
                    <a:p>
                      <a:pPr>
                        <a:lnSpc>
                          <a:spcPct val="100000"/>
                        </a:lnSpc>
                      </a:pPr>
                      <a:endParaRPr sz="300" spc="0" dirty="0">
                        <a:latin typeface="Times New Roman"/>
                        <a:cs typeface="Times New Roman"/>
                      </a:endParaRPr>
                    </a:p>
                  </a:txBody>
                  <a:tcPr marL="0" marR="0" marT="0" marB="0">
                    <a:lnB>
                      <a:noFill/>
                    </a:lnB>
                  </a:tcPr>
                </a:tc>
                <a:tc>
                  <a:txBody>
                    <a:bodyPr/>
                    <a:lstStyle/>
                    <a:p>
                      <a:pPr>
                        <a:lnSpc>
                          <a:spcPct val="100000"/>
                        </a:lnSpc>
                      </a:pPr>
                      <a:endParaRPr sz="300" spc="0">
                        <a:latin typeface="Times New Roman"/>
                        <a:cs typeface="Times New Roman"/>
                      </a:endParaRPr>
                    </a:p>
                  </a:txBody>
                  <a:tcPr marL="0" marR="0" marT="0" marB="0">
                    <a:lnB>
                      <a:noFill/>
                    </a:lnB>
                  </a:tcPr>
                </a:tc>
                <a:tc>
                  <a:txBody>
                    <a:bodyPr/>
                    <a:lstStyle/>
                    <a:p>
                      <a:pPr>
                        <a:lnSpc>
                          <a:spcPct val="100000"/>
                        </a:lnSpc>
                      </a:pPr>
                      <a:endParaRPr sz="300" spc="0">
                        <a:latin typeface="Times New Roman"/>
                        <a:cs typeface="Times New Roman"/>
                      </a:endParaRPr>
                    </a:p>
                  </a:txBody>
                  <a:tcPr marL="0" marR="0" marT="0" marB="0">
                    <a:lnB>
                      <a:noFill/>
                    </a:lnB>
                  </a:tcPr>
                </a:tc>
                <a:tc>
                  <a:txBody>
                    <a:bodyPr/>
                    <a:lstStyle/>
                    <a:p>
                      <a:pPr>
                        <a:lnSpc>
                          <a:spcPct val="100000"/>
                        </a:lnSpc>
                      </a:pPr>
                      <a:endParaRPr sz="300" spc="0">
                        <a:latin typeface="Times New Roman"/>
                        <a:cs typeface="Times New Roman"/>
                      </a:endParaRPr>
                    </a:p>
                  </a:txBody>
                  <a:tcPr marL="0" marR="0" marT="0" marB="0">
                    <a:lnB>
                      <a:noFill/>
                    </a:lnB>
                  </a:tcPr>
                </a:tc>
                <a:tc>
                  <a:txBody>
                    <a:bodyPr/>
                    <a:lstStyle/>
                    <a:p>
                      <a:pPr>
                        <a:lnSpc>
                          <a:spcPct val="100000"/>
                        </a:lnSpc>
                      </a:pPr>
                      <a:endParaRPr sz="300" spc="0">
                        <a:latin typeface="Times New Roman"/>
                        <a:cs typeface="Times New Roman"/>
                      </a:endParaRPr>
                    </a:p>
                  </a:txBody>
                  <a:tcPr marL="0" marR="0" marT="0" marB="0">
                    <a:lnB>
                      <a:noFill/>
                    </a:lnB>
                  </a:tcPr>
                </a:tc>
                <a:extLst>
                  <a:ext uri="{0D108BD9-81ED-4DB2-BD59-A6C34878D82A}">
                    <a16:rowId xmlns:a16="http://schemas.microsoft.com/office/drawing/2014/main" val="10000"/>
                  </a:ext>
                </a:extLst>
              </a:tr>
              <a:tr h="397116">
                <a:tc>
                  <a:txBody>
                    <a:bodyPr/>
                    <a:lstStyle/>
                    <a:p>
                      <a:pPr>
                        <a:lnSpc>
                          <a:spcPct val="100000"/>
                        </a:lnSpc>
                      </a:pPr>
                      <a:endParaRPr sz="900" spc="0" dirty="0">
                        <a:latin typeface="+mn-lt"/>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90805">
                        <a:lnSpc>
                          <a:spcPct val="100000"/>
                        </a:lnSpc>
                        <a:spcBef>
                          <a:spcPts val="770"/>
                        </a:spcBef>
                      </a:pPr>
                      <a:r>
                        <a:rPr sz="900" b="1" spc="0" dirty="0">
                          <a:solidFill>
                            <a:schemeClr val="bg1"/>
                          </a:solidFill>
                          <a:latin typeface="+mn-lt"/>
                          <a:cs typeface="Gill Sans MT"/>
                        </a:rPr>
                        <a:t>Theme</a:t>
                      </a:r>
                      <a:endParaRPr sz="900" spc="0" dirty="0">
                        <a:solidFill>
                          <a:schemeClr val="bg1"/>
                        </a:solidFill>
                        <a:latin typeface="+mn-lt"/>
                        <a:cs typeface="Gill Sans MT"/>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91440">
                        <a:lnSpc>
                          <a:spcPct val="100000"/>
                        </a:lnSpc>
                        <a:spcBef>
                          <a:spcPts val="770"/>
                        </a:spcBef>
                      </a:pPr>
                      <a:r>
                        <a:rPr sz="900" b="1" spc="0" dirty="0">
                          <a:solidFill>
                            <a:srgbClr val="FFFFFF"/>
                          </a:solidFill>
                          <a:latin typeface="+mn-lt"/>
                          <a:cs typeface="Gill Sans MT"/>
                        </a:rPr>
                        <a:t>Day 1-30 Outcomes</a:t>
                      </a:r>
                      <a:endParaRPr sz="900" spc="0" dirty="0">
                        <a:latin typeface="+mn-lt"/>
                        <a:cs typeface="Gill Sans MT"/>
                      </a:endParaRPr>
                    </a:p>
                  </a:txBody>
                  <a:tcPr marL="0" marR="0" marT="0"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3317B"/>
                    </a:solidFill>
                  </a:tcPr>
                </a:tc>
                <a:tc>
                  <a:txBody>
                    <a:bodyPr/>
                    <a:lstStyle/>
                    <a:p>
                      <a:pPr marL="91440">
                        <a:lnSpc>
                          <a:spcPct val="100000"/>
                        </a:lnSpc>
                        <a:spcBef>
                          <a:spcPts val="770"/>
                        </a:spcBef>
                      </a:pPr>
                      <a:r>
                        <a:rPr sz="900" b="1" spc="0" dirty="0">
                          <a:solidFill>
                            <a:srgbClr val="FFFFFF"/>
                          </a:solidFill>
                          <a:latin typeface="+mn-lt"/>
                          <a:cs typeface="Gill Sans MT"/>
                        </a:rPr>
                        <a:t>Day 31-60 Outcomes</a:t>
                      </a:r>
                      <a:endParaRPr sz="900" spc="0" dirty="0">
                        <a:latin typeface="+mn-lt"/>
                        <a:cs typeface="Gill Sans M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p>
                      <a:pPr marL="92075">
                        <a:lnSpc>
                          <a:spcPct val="100000"/>
                        </a:lnSpc>
                        <a:spcBef>
                          <a:spcPts val="770"/>
                        </a:spcBef>
                      </a:pPr>
                      <a:r>
                        <a:rPr sz="900" b="1" spc="0" dirty="0">
                          <a:solidFill>
                            <a:srgbClr val="FFFFFF"/>
                          </a:solidFill>
                          <a:latin typeface="+mn-lt"/>
                          <a:cs typeface="Gill Sans MT"/>
                        </a:rPr>
                        <a:t>Day 61-90 Outcomes</a:t>
                      </a:r>
                      <a:endParaRPr sz="900" spc="0" dirty="0">
                        <a:latin typeface="+mn-lt"/>
                        <a:cs typeface="Gill Sans MT"/>
                      </a:endParaRPr>
                    </a:p>
                  </a:txBody>
                  <a:tcPr marL="0" marR="0" marT="0" marB="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1"/>
                  </a:ext>
                </a:extLst>
              </a:tr>
              <a:tr h="1104890">
                <a:tc>
                  <a:txBody>
                    <a:bodyPr/>
                    <a:lstStyle/>
                    <a:p>
                      <a:pPr>
                        <a:lnSpc>
                          <a:spcPct val="100000"/>
                        </a:lnSpc>
                      </a:pPr>
                      <a:endParaRPr sz="900" spc="0" dirty="0">
                        <a:solidFill>
                          <a:schemeClr val="tx1"/>
                        </a:solidFill>
                        <a:latin typeface="+mn-lt"/>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94615" marR="263525">
                        <a:lnSpc>
                          <a:spcPct val="100000"/>
                        </a:lnSpc>
                      </a:pPr>
                      <a:r>
                        <a:rPr sz="1000" b="1" spc="0" dirty="0">
                          <a:solidFill>
                            <a:schemeClr val="tx1"/>
                          </a:solidFill>
                          <a:latin typeface="+mn-lt"/>
                          <a:cs typeface="Gill Sans MT"/>
                        </a:rPr>
                        <a:t>Customer Success Skills</a:t>
                      </a:r>
                      <a:endParaRPr sz="1000" spc="0" dirty="0">
                        <a:solidFill>
                          <a:schemeClr val="tx1"/>
                        </a:solidFill>
                        <a:latin typeface="+mn-lt"/>
                        <a:cs typeface="Gill Sans MT"/>
                      </a:endParaRPr>
                    </a:p>
                  </a:txBody>
                  <a:tcPr marL="0" marR="0" marT="63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62255" indent="-171450">
                        <a:lnSpc>
                          <a:spcPct val="100000"/>
                        </a:lnSpc>
                        <a:spcBef>
                          <a:spcPts val="675"/>
                        </a:spcBef>
                        <a:buSzPct val="133333"/>
                        <a:buFont typeface="Arial" panose="020B0604020202020204" pitchFamily="34" charset="0"/>
                        <a:buChar char="•"/>
                        <a:tabLst>
                          <a:tab pos="264160" algn="l"/>
                        </a:tabLst>
                      </a:pPr>
                      <a:r>
                        <a:rPr sz="900" spc="0" dirty="0">
                          <a:solidFill>
                            <a:schemeClr val="tx1"/>
                          </a:solidFill>
                          <a:latin typeface="+mn-lt"/>
                          <a:cs typeface="Gill Sans MT"/>
                        </a:rPr>
                        <a:t>Can demonstrate product value to customers</a:t>
                      </a:r>
                    </a:p>
                    <a:p>
                      <a:pPr marL="262255" marR="608330" indent="-171450">
                        <a:lnSpc>
                          <a:spcPct val="100000"/>
                        </a:lnSpc>
                        <a:spcBef>
                          <a:spcPts val="105"/>
                        </a:spcBef>
                        <a:buSzPct val="133333"/>
                        <a:buFont typeface="Arial" panose="020B0604020202020204" pitchFamily="34" charset="0"/>
                        <a:buChar char="•"/>
                        <a:tabLst>
                          <a:tab pos="264160" algn="l"/>
                        </a:tabLst>
                      </a:pPr>
                      <a:r>
                        <a:rPr sz="900" spc="0" dirty="0">
                          <a:solidFill>
                            <a:schemeClr val="tx1"/>
                          </a:solidFill>
                          <a:latin typeface="+mn-lt"/>
                          <a:cs typeface="Gill Sans MT"/>
                        </a:rPr>
                        <a:t>Understands and can demonstrate product value to customers</a:t>
                      </a:r>
                    </a:p>
                    <a:p>
                      <a:pPr marL="262255" indent="-171450">
                        <a:lnSpc>
                          <a:spcPct val="100000"/>
                        </a:lnSpc>
                        <a:spcBef>
                          <a:spcPts val="95"/>
                        </a:spcBef>
                        <a:buSzPct val="133333"/>
                        <a:buFont typeface="Arial" panose="020B0604020202020204" pitchFamily="34" charset="0"/>
                        <a:buChar char="•"/>
                        <a:tabLst>
                          <a:tab pos="264160" algn="l"/>
                        </a:tabLst>
                      </a:pPr>
                      <a:r>
                        <a:rPr sz="900" spc="0" dirty="0">
                          <a:solidFill>
                            <a:schemeClr val="tx1"/>
                          </a:solidFill>
                          <a:latin typeface="+mn-lt"/>
                          <a:cs typeface="Gill Sans MT"/>
                        </a:rPr>
                        <a:t>Understands how the product is different from the</a:t>
                      </a:r>
                    </a:p>
                    <a:p>
                      <a:pPr marL="434975" indent="-171450">
                        <a:lnSpc>
                          <a:spcPct val="100000"/>
                        </a:lnSpc>
                        <a:spcBef>
                          <a:spcPts val="5"/>
                        </a:spcBef>
                        <a:buFont typeface="Arial" panose="020B0604020202020204" pitchFamily="34" charset="0"/>
                        <a:buChar char="•"/>
                      </a:pPr>
                      <a:r>
                        <a:rPr sz="900" spc="0" dirty="0">
                          <a:solidFill>
                            <a:schemeClr val="tx1"/>
                          </a:solidFill>
                          <a:latin typeface="+mn-lt"/>
                          <a:cs typeface="Gill Sans MT"/>
                        </a:rPr>
                        <a:t>competition</a:t>
                      </a:r>
                    </a:p>
                  </a:txBody>
                  <a:tcPr marL="0" marR="0" marT="0"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2255" indent="-171450">
                        <a:lnSpc>
                          <a:spcPct val="100000"/>
                        </a:lnSpc>
                        <a:spcBef>
                          <a:spcPts val="67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Can plan a customer success strategy</a:t>
                      </a:r>
                    </a:p>
                    <a:p>
                      <a:pPr marL="262255" indent="-171450">
                        <a:lnSpc>
                          <a:spcPct val="100000"/>
                        </a:lnSpc>
                        <a:spcBef>
                          <a:spcPts val="10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Can define the customer lifecycle journey</a:t>
                      </a:r>
                    </a:p>
                    <a:p>
                      <a:pPr marL="262255" indent="-171450">
                        <a:lnSpc>
                          <a:spcPct val="100000"/>
                        </a:lnSpc>
                        <a:spcBef>
                          <a:spcPts val="9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Understands pain points and can position value tied to them</a:t>
                      </a:r>
                    </a:p>
                    <a:p>
                      <a:pPr marL="262255" indent="-171450">
                        <a:lnSpc>
                          <a:spcPct val="100000"/>
                        </a:lnSpc>
                        <a:spcBef>
                          <a:spcPts val="100"/>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Can identify opportunities for cross-sell/upsell</a:t>
                      </a:r>
                    </a:p>
                    <a:p>
                      <a:pPr marL="262255" indent="-171450">
                        <a:lnSpc>
                          <a:spcPct val="100000"/>
                        </a:lnSpc>
                        <a:spcBef>
                          <a:spcPts val="110"/>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Can help bridge customers to necessary data</a:t>
                      </a:r>
                    </a:p>
                  </a:txBody>
                  <a:tcPr marL="0" marR="0" marT="0"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3525" indent="-171450">
                        <a:lnSpc>
                          <a:spcPct val="100000"/>
                        </a:lnSpc>
                        <a:spcBef>
                          <a:spcPts val="67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Can manage customer relationship without managerial help</a:t>
                      </a:r>
                    </a:p>
                    <a:p>
                      <a:pPr marL="263525" indent="-171450">
                        <a:lnSpc>
                          <a:spcPct val="100000"/>
                        </a:lnSpc>
                        <a:spcBef>
                          <a:spcPts val="10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Tools to scale</a:t>
                      </a:r>
                    </a:p>
                    <a:p>
                      <a:pPr marL="263525" indent="-171450">
                        <a:lnSpc>
                          <a:spcPct val="100000"/>
                        </a:lnSpc>
                        <a:spcBef>
                          <a:spcPts val="9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Can identify appropriate KPIs and track them</a:t>
                      </a:r>
                    </a:p>
                    <a:p>
                      <a:pPr marL="263525" marR="242570" indent="-171450">
                        <a:lnSpc>
                          <a:spcPct val="100000"/>
                        </a:lnSpc>
                        <a:spcBef>
                          <a:spcPts val="100"/>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Understands what triggers churn and how to prevent churn with customers</a:t>
                      </a:r>
                    </a:p>
                  </a:txBody>
                  <a:tcPr marL="0" marR="0" marT="0" marB="0" anchor="ctr">
                    <a:lnL>
                      <a:noFill/>
                    </a:lnL>
                    <a:lnR w="9525">
                      <a:noFill/>
                      <a:prstDash val="solid"/>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75420">
                <a:tc>
                  <a:txBody>
                    <a:bodyPr/>
                    <a:lstStyle/>
                    <a:p>
                      <a:pPr>
                        <a:lnSpc>
                          <a:spcPct val="100000"/>
                        </a:lnSpc>
                      </a:pPr>
                      <a:endParaRPr sz="900" spc="0" dirty="0">
                        <a:solidFill>
                          <a:schemeClr val="tx1"/>
                        </a:solidFill>
                        <a:latin typeface="+mn-lt"/>
                        <a:cs typeface="Times New Roman"/>
                      </a:endParaRPr>
                    </a:p>
                  </a:txBody>
                  <a:tcPr marL="0" marR="0" marT="0" marB="0" anchor="ctr">
                    <a:lnL>
                      <a:noFill/>
                    </a:lnL>
                    <a:lnR>
                      <a:noFill/>
                    </a:lnR>
                    <a:lnT>
                      <a:noFill/>
                    </a:lnT>
                    <a:lnB w="9525">
                      <a:noFill/>
                      <a:prstDash val="solid"/>
                    </a:lnB>
                    <a:lnTlToBr w="12700" cmpd="sng">
                      <a:noFill/>
                      <a:prstDash val="solid"/>
                    </a:lnTlToBr>
                    <a:lnBlToTr w="12700" cmpd="sng">
                      <a:noFill/>
                      <a:prstDash val="solid"/>
                    </a:lnBlToTr>
                  </a:tcPr>
                </a:tc>
                <a:tc>
                  <a:txBody>
                    <a:bodyPr/>
                    <a:lstStyle/>
                    <a:p>
                      <a:pPr marL="94615" marR="177165">
                        <a:lnSpc>
                          <a:spcPct val="100000"/>
                        </a:lnSpc>
                        <a:spcBef>
                          <a:spcPts val="1255"/>
                        </a:spcBef>
                      </a:pPr>
                      <a:r>
                        <a:rPr sz="1000" b="1" spc="0" dirty="0">
                          <a:solidFill>
                            <a:schemeClr val="tx1"/>
                          </a:solidFill>
                          <a:latin typeface="+mn-lt"/>
                          <a:cs typeface="Gill Sans MT"/>
                        </a:rPr>
                        <a:t>Knowledge</a:t>
                      </a:r>
                      <a:endParaRPr sz="1000" spc="0" dirty="0">
                        <a:solidFill>
                          <a:schemeClr val="tx1"/>
                        </a:solidFill>
                        <a:latin typeface="+mn-lt"/>
                        <a:cs typeface="Gill Sans MT"/>
                      </a:endParaRP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62255" indent="-171450">
                        <a:lnSpc>
                          <a:spcPct val="100000"/>
                        </a:lnSpc>
                        <a:spcBef>
                          <a:spcPts val="675"/>
                        </a:spcBef>
                        <a:buSzPct val="133333"/>
                        <a:buFont typeface="Arial" panose="020B0604020202020204" pitchFamily="34" charset="0"/>
                        <a:buChar char="•"/>
                        <a:tabLst>
                          <a:tab pos="264160" algn="l"/>
                        </a:tabLst>
                      </a:pPr>
                      <a:r>
                        <a:rPr sz="900" spc="0" dirty="0">
                          <a:solidFill>
                            <a:schemeClr val="tx1"/>
                          </a:solidFill>
                          <a:latin typeface="+mn-lt"/>
                          <a:cs typeface="Gill Sans MT"/>
                        </a:rPr>
                        <a:t>Understands</a:t>
                      </a:r>
                      <a:r>
                        <a:rPr lang="en-US" sz="900" spc="0" dirty="0">
                          <a:solidFill>
                            <a:schemeClr val="tx1"/>
                          </a:solidFill>
                          <a:latin typeface="+mn-lt"/>
                          <a:cs typeface="Gill Sans MT"/>
                        </a:rPr>
                        <a:t> the</a:t>
                      </a:r>
                      <a:r>
                        <a:rPr sz="900" spc="0" dirty="0">
                          <a:solidFill>
                            <a:schemeClr val="tx1"/>
                          </a:solidFill>
                          <a:latin typeface="+mn-lt"/>
                          <a:cs typeface="Gill Sans MT"/>
                        </a:rPr>
                        <a:t> company and the environment</a:t>
                      </a:r>
                    </a:p>
                    <a:p>
                      <a:pPr marL="262255" indent="-171450">
                        <a:lnSpc>
                          <a:spcPct val="100000"/>
                        </a:lnSpc>
                        <a:spcBef>
                          <a:spcPts val="110"/>
                        </a:spcBef>
                        <a:buSzPct val="133333"/>
                        <a:buFont typeface="Arial" panose="020B0604020202020204" pitchFamily="34" charset="0"/>
                        <a:buChar char="•"/>
                        <a:tabLst>
                          <a:tab pos="264160" algn="l"/>
                        </a:tabLst>
                      </a:pPr>
                      <a:r>
                        <a:rPr sz="900" spc="0" dirty="0">
                          <a:solidFill>
                            <a:schemeClr val="tx1"/>
                          </a:solidFill>
                          <a:latin typeface="+mn-lt"/>
                          <a:cs typeface="Gill Sans MT"/>
                        </a:rPr>
                        <a:t>Can provide overview of all  products</a:t>
                      </a:r>
                    </a:p>
                    <a:p>
                      <a:pPr marL="262255" indent="-171450">
                        <a:lnSpc>
                          <a:spcPct val="100000"/>
                        </a:lnSpc>
                        <a:spcBef>
                          <a:spcPts val="95"/>
                        </a:spcBef>
                        <a:buSzPct val="133333"/>
                        <a:buFont typeface="Arial" panose="020B0604020202020204" pitchFamily="34" charset="0"/>
                        <a:buChar char="•"/>
                        <a:tabLst>
                          <a:tab pos="264160" algn="l"/>
                        </a:tabLst>
                      </a:pPr>
                      <a:r>
                        <a:rPr sz="900" spc="0" dirty="0">
                          <a:solidFill>
                            <a:schemeClr val="tx1"/>
                          </a:solidFill>
                          <a:latin typeface="+mn-lt"/>
                          <a:cs typeface="Gill Sans MT"/>
                        </a:rPr>
                        <a:t>Knows how to use all supporting tools &amp; systems</a:t>
                      </a:r>
                    </a:p>
                    <a:p>
                      <a:pPr marL="262255" marR="294640" indent="-171450">
                        <a:lnSpc>
                          <a:spcPct val="100000"/>
                        </a:lnSpc>
                        <a:spcBef>
                          <a:spcPts val="95"/>
                        </a:spcBef>
                        <a:buSzPct val="133333"/>
                        <a:buFont typeface="Arial" panose="020B0604020202020204" pitchFamily="34" charset="0"/>
                        <a:buChar char="•"/>
                        <a:tabLst>
                          <a:tab pos="264160" algn="l"/>
                        </a:tabLst>
                      </a:pPr>
                      <a:r>
                        <a:rPr sz="900" spc="0" dirty="0">
                          <a:solidFill>
                            <a:schemeClr val="tx1"/>
                          </a:solidFill>
                          <a:latin typeface="+mn-lt"/>
                          <a:cs typeface="Gill Sans MT"/>
                        </a:rPr>
                        <a:t>Has been introduced to company and all key internal contacts within </a:t>
                      </a:r>
                    </a:p>
                  </a:txBody>
                  <a:tcPr marL="0" marR="0" marT="0"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2890" marR="302895" indent="-171450">
                        <a:lnSpc>
                          <a:spcPct val="100000"/>
                        </a:lnSpc>
                        <a:spcBef>
                          <a:spcPts val="67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Understands the  Customer Lifecycle (CLM) &amp; the customer journey</a:t>
                      </a:r>
                    </a:p>
                    <a:p>
                      <a:pPr marL="262255" indent="-171450">
                        <a:lnSpc>
                          <a:spcPct val="100000"/>
                        </a:lnSpc>
                        <a:spcBef>
                          <a:spcPts val="10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Understands all customer value plays</a:t>
                      </a:r>
                    </a:p>
                    <a:p>
                      <a:pPr marL="262255" indent="-171450">
                        <a:lnSpc>
                          <a:spcPct val="100000"/>
                        </a:lnSpc>
                        <a:spcBef>
                          <a:spcPts val="100"/>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Understands how to fully work with internal partners</a:t>
                      </a:r>
                    </a:p>
                    <a:p>
                      <a:pPr marL="262255" indent="-171450">
                        <a:lnSpc>
                          <a:spcPct val="100000"/>
                        </a:lnSpc>
                        <a:spcBef>
                          <a:spcPts val="9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Understands how to leverage customer success job aids</a:t>
                      </a:r>
                    </a:p>
                  </a:txBody>
                  <a:tcPr marL="0" marR="0" marT="0"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3525" marR="164465" indent="-171450">
                        <a:lnSpc>
                          <a:spcPct val="100000"/>
                        </a:lnSpc>
                        <a:spcBef>
                          <a:spcPts val="67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Understands how to leverage customer data and utilize data to bridge &amp; address customer needs</a:t>
                      </a:r>
                    </a:p>
                    <a:p>
                      <a:pPr marL="263525" marR="513715" indent="-171450">
                        <a:lnSpc>
                          <a:spcPct val="100000"/>
                        </a:lnSpc>
                        <a:spcBef>
                          <a:spcPts val="10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Understands partner model and when/how to engage partners</a:t>
                      </a:r>
                    </a:p>
                    <a:p>
                      <a:pPr marL="263525" indent="-171450">
                        <a:lnSpc>
                          <a:spcPct val="100000"/>
                        </a:lnSpc>
                        <a:spcBef>
                          <a:spcPts val="100"/>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Can connect  to value &amp; outcomes customer will</a:t>
                      </a:r>
                      <a:r>
                        <a:rPr lang="en-US" sz="900" spc="0" dirty="0">
                          <a:solidFill>
                            <a:schemeClr val="tx1"/>
                          </a:solidFill>
                          <a:latin typeface="+mn-lt"/>
                          <a:cs typeface="Gill Sans MT"/>
                        </a:rPr>
                        <a:t> </a:t>
                      </a:r>
                      <a:r>
                        <a:rPr sz="900" spc="0" dirty="0">
                          <a:solidFill>
                            <a:schemeClr val="tx1"/>
                          </a:solidFill>
                          <a:latin typeface="+mn-lt"/>
                          <a:cs typeface="Gill Sans MT"/>
                        </a:rPr>
                        <a:t>receive</a:t>
                      </a:r>
                    </a:p>
                  </a:txBody>
                  <a:tcPr marL="0" marR="0" marT="0" marB="0" anchor="ctr">
                    <a:lnL>
                      <a:noFill/>
                    </a:lnL>
                    <a:lnR w="9525">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34827">
                <a:tc rowSpan="3">
                  <a:txBody>
                    <a:bodyPr/>
                    <a:lstStyle/>
                    <a:p>
                      <a:pPr marL="292735">
                        <a:lnSpc>
                          <a:spcPct val="100000"/>
                        </a:lnSpc>
                        <a:spcBef>
                          <a:spcPts val="520"/>
                        </a:spcBef>
                      </a:pPr>
                      <a:r>
                        <a:rPr sz="1100" b="1" spc="0" dirty="0">
                          <a:solidFill>
                            <a:schemeClr val="accent3"/>
                          </a:solidFill>
                          <a:latin typeface="+mn-lt"/>
                          <a:cs typeface="Gill Sans MT"/>
                        </a:rPr>
                        <a:t>Performance Metrics Tracked</a:t>
                      </a:r>
                      <a:endParaRPr sz="1100" spc="0" dirty="0">
                        <a:solidFill>
                          <a:schemeClr val="accent3"/>
                        </a:solidFill>
                        <a:latin typeface="+mn-lt"/>
                        <a:cs typeface="Gill Sans MT"/>
                      </a:endParaRPr>
                    </a:p>
                  </a:txBody>
                  <a:tcPr marL="0" marR="0" marT="66040" marB="0" vert="vert270" anchor="ctr">
                    <a:lnL w="9525">
                      <a:noFill/>
                      <a:prstDash val="solid"/>
                    </a:lnL>
                    <a:lnR>
                      <a:noFill/>
                    </a:lnR>
                    <a:lnT w="9525">
                      <a:noFill/>
                      <a:prstDash val="solid"/>
                    </a:lnT>
                    <a:lnB w="9525">
                      <a:noFill/>
                      <a:prstDash val="solid"/>
                    </a:lnB>
                    <a:lnTlToBr w="12700" cmpd="sng">
                      <a:noFill/>
                      <a:prstDash val="solid"/>
                    </a:lnTlToBr>
                    <a:lnBlToTr w="12700" cmpd="sng">
                      <a:noFill/>
                      <a:prstDash val="solid"/>
                    </a:lnBlToTr>
                  </a:tcPr>
                </a:tc>
                <a:tc>
                  <a:txBody>
                    <a:bodyPr/>
                    <a:lstStyle/>
                    <a:p>
                      <a:pPr marL="94615" marR="263525">
                        <a:lnSpc>
                          <a:spcPct val="100000"/>
                        </a:lnSpc>
                      </a:pPr>
                      <a:r>
                        <a:rPr sz="1000" b="1" spc="0" dirty="0">
                          <a:solidFill>
                            <a:schemeClr val="tx1"/>
                          </a:solidFill>
                          <a:latin typeface="+mn-lt"/>
                          <a:cs typeface="Gill Sans MT"/>
                        </a:rPr>
                        <a:t>Customer Facing</a:t>
                      </a:r>
                      <a:endParaRPr sz="1000" spc="0" dirty="0">
                        <a:solidFill>
                          <a:schemeClr val="tx1"/>
                        </a:solidFill>
                        <a:latin typeface="+mn-lt"/>
                        <a:cs typeface="Gill Sans MT"/>
                      </a:endParaRPr>
                    </a:p>
                  </a:txBody>
                  <a:tcPr marL="0" marR="0" marT="698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62255" indent="-171450">
                        <a:lnSpc>
                          <a:spcPct val="100000"/>
                        </a:lnSpc>
                        <a:spcBef>
                          <a:spcPts val="675"/>
                        </a:spcBef>
                        <a:buSzPct val="133333"/>
                        <a:buFont typeface="Arial" panose="020B0604020202020204" pitchFamily="34" charset="0"/>
                        <a:buChar char="•"/>
                        <a:tabLst>
                          <a:tab pos="264160" algn="l"/>
                        </a:tabLst>
                      </a:pPr>
                      <a:r>
                        <a:rPr sz="900" spc="0" dirty="0">
                          <a:solidFill>
                            <a:schemeClr val="tx1"/>
                          </a:solidFill>
                          <a:latin typeface="+mn-lt"/>
                          <a:cs typeface="Gill Sans MT"/>
                        </a:rPr>
                        <a:t>All accounts transitioned to rep</a:t>
                      </a:r>
                    </a:p>
                    <a:p>
                      <a:pPr marL="262255" indent="-171450">
                        <a:lnSpc>
                          <a:spcPct val="100000"/>
                        </a:lnSpc>
                        <a:spcBef>
                          <a:spcPts val="110"/>
                        </a:spcBef>
                        <a:buSzPct val="133333"/>
                        <a:buFont typeface="Arial" panose="020B0604020202020204" pitchFamily="34" charset="0"/>
                        <a:buChar char="•"/>
                        <a:tabLst>
                          <a:tab pos="264160" algn="l"/>
                        </a:tabLst>
                      </a:pPr>
                      <a:r>
                        <a:rPr sz="900" spc="0" dirty="0">
                          <a:solidFill>
                            <a:schemeClr val="tx1"/>
                          </a:solidFill>
                          <a:latin typeface="+mn-lt"/>
                          <a:cs typeface="Gill Sans MT"/>
                        </a:rPr>
                        <a:t>Attended a customer webinar/ training session</a:t>
                      </a:r>
                    </a:p>
                    <a:p>
                      <a:pPr marL="262255" indent="-171450">
                        <a:lnSpc>
                          <a:spcPct val="100000"/>
                        </a:lnSpc>
                        <a:spcBef>
                          <a:spcPts val="95"/>
                        </a:spcBef>
                        <a:buSzPct val="133333"/>
                        <a:buFont typeface="Arial" panose="020B0604020202020204" pitchFamily="34" charset="0"/>
                        <a:buChar char="•"/>
                        <a:tabLst>
                          <a:tab pos="264160" algn="l"/>
                        </a:tabLst>
                      </a:pPr>
                      <a:r>
                        <a:rPr sz="900" spc="0" dirty="0">
                          <a:solidFill>
                            <a:schemeClr val="tx1"/>
                          </a:solidFill>
                          <a:latin typeface="+mn-lt"/>
                          <a:cs typeface="Gill Sans MT"/>
                        </a:rPr>
                        <a:t>Shadowed a mentor in all stages of the onboarding process</a:t>
                      </a:r>
                    </a:p>
                  </a:txBody>
                  <a:tcPr marL="0" marR="0" marT="0"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2255" indent="-171450">
                        <a:lnSpc>
                          <a:spcPct val="100000"/>
                        </a:lnSpc>
                        <a:spcBef>
                          <a:spcPts val="67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Increased usage of customer’s existing product group</a:t>
                      </a:r>
                    </a:p>
                    <a:p>
                      <a:pPr marL="262255" indent="-171450">
                        <a:lnSpc>
                          <a:spcPct val="100000"/>
                        </a:lnSpc>
                        <a:spcBef>
                          <a:spcPts val="110"/>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 of check-ins conducted</a:t>
                      </a:r>
                    </a:p>
                    <a:p>
                      <a:pPr marL="262255" indent="-171450">
                        <a:lnSpc>
                          <a:spcPct val="100000"/>
                        </a:lnSpc>
                        <a:spcBef>
                          <a:spcPts val="9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Renewals Win rate</a:t>
                      </a:r>
                    </a:p>
                  </a:txBody>
                  <a:tcPr marL="0" marR="0" marT="0"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3525" indent="-171450">
                        <a:lnSpc>
                          <a:spcPct val="100000"/>
                        </a:lnSpc>
                        <a:spcBef>
                          <a:spcPts val="67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 customer onboarded/products implemented</a:t>
                      </a:r>
                    </a:p>
                    <a:p>
                      <a:pPr marL="263525" indent="-171450">
                        <a:lnSpc>
                          <a:spcPct val="100000"/>
                        </a:lnSpc>
                        <a:spcBef>
                          <a:spcPts val="110"/>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 of trainings and webinars conducted</a:t>
                      </a:r>
                    </a:p>
                    <a:p>
                      <a:pPr marL="263525" indent="-171450">
                        <a:lnSpc>
                          <a:spcPct val="100000"/>
                        </a:lnSpc>
                        <a:spcBef>
                          <a:spcPts val="9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NPS</a:t>
                      </a:r>
                    </a:p>
                    <a:p>
                      <a:pPr marL="263525" indent="-171450">
                        <a:lnSpc>
                          <a:spcPct val="100000"/>
                        </a:lnSpc>
                        <a:spcBef>
                          <a:spcPts val="100"/>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Contract retention</a:t>
                      </a:r>
                    </a:p>
                  </a:txBody>
                  <a:tcPr marL="0" marR="0" marT="0" marB="0" anchor="ctr">
                    <a:lnL>
                      <a:noFill/>
                    </a:lnL>
                    <a:lnR w="9525">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20742">
                <a:tc vMerge="1">
                  <a:txBody>
                    <a:bodyPr/>
                    <a:lstStyle/>
                    <a:p>
                      <a:endParaRPr/>
                    </a:p>
                  </a:txBody>
                  <a:tcPr marL="0" marR="0" marT="66040" marB="0" vert="vert270">
                    <a:lnL w="9525">
                      <a:solidFill>
                        <a:srgbClr val="FFFFFF"/>
                      </a:solidFill>
                      <a:prstDash val="solid"/>
                    </a:lnL>
                    <a:lnT w="9525">
                      <a:solidFill>
                        <a:srgbClr val="BEBEBE"/>
                      </a:solidFill>
                      <a:prstDash val="solid"/>
                    </a:lnT>
                    <a:lnB w="9525">
                      <a:solidFill>
                        <a:srgbClr val="BEBEBE"/>
                      </a:solidFill>
                      <a:prstDash val="solid"/>
                    </a:lnB>
                  </a:tcPr>
                </a:tc>
                <a:tc>
                  <a:txBody>
                    <a:bodyPr/>
                    <a:lstStyle/>
                    <a:p>
                      <a:pPr marL="94615" marR="177165">
                        <a:lnSpc>
                          <a:spcPct val="100000"/>
                        </a:lnSpc>
                        <a:spcBef>
                          <a:spcPts val="1175"/>
                        </a:spcBef>
                      </a:pPr>
                      <a:r>
                        <a:rPr sz="1000" b="1" spc="0" dirty="0">
                          <a:solidFill>
                            <a:schemeClr val="tx1"/>
                          </a:solidFill>
                          <a:latin typeface="+mn-lt"/>
                          <a:cs typeface="Gill Sans MT"/>
                        </a:rPr>
                        <a:t>Process Milestones</a:t>
                      </a:r>
                      <a:endParaRPr sz="1000" spc="0" dirty="0">
                        <a:solidFill>
                          <a:schemeClr val="tx1"/>
                        </a:solidFill>
                        <a:latin typeface="+mn-lt"/>
                        <a:cs typeface="Gill Sans MT"/>
                      </a:endParaRP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62255" marR="426720" indent="-171450">
                        <a:lnSpc>
                          <a:spcPct val="100000"/>
                        </a:lnSpc>
                        <a:spcBef>
                          <a:spcPts val="680"/>
                        </a:spcBef>
                        <a:buSzPct val="133333"/>
                        <a:buFont typeface="Arial" panose="020B0604020202020204" pitchFamily="34" charset="0"/>
                        <a:buChar char="•"/>
                        <a:tabLst>
                          <a:tab pos="264160" algn="l"/>
                        </a:tabLst>
                      </a:pPr>
                      <a:r>
                        <a:rPr sz="900" spc="0" dirty="0">
                          <a:solidFill>
                            <a:schemeClr val="tx1"/>
                          </a:solidFill>
                          <a:latin typeface="+mn-lt"/>
                          <a:cs typeface="Gill Sans MT"/>
                        </a:rPr>
                        <a:t>Can begin putting onboarding curriculum learnings into practice</a:t>
                      </a:r>
                    </a:p>
                    <a:p>
                      <a:pPr marL="262255" indent="-171450">
                        <a:lnSpc>
                          <a:spcPct val="100000"/>
                        </a:lnSpc>
                        <a:spcBef>
                          <a:spcPts val="110"/>
                        </a:spcBef>
                        <a:buSzPct val="133333"/>
                        <a:buFont typeface="Arial" panose="020B0604020202020204" pitchFamily="34" charset="0"/>
                        <a:buChar char="•"/>
                        <a:tabLst>
                          <a:tab pos="264160" algn="l"/>
                        </a:tabLst>
                      </a:pPr>
                      <a:r>
                        <a:rPr sz="900" spc="0" dirty="0">
                          <a:solidFill>
                            <a:schemeClr val="tx1"/>
                          </a:solidFill>
                          <a:latin typeface="+mn-lt"/>
                          <a:cs typeface="Gill Sans MT"/>
                        </a:rPr>
                        <a:t>Trained on customer value plays, personas, etc.</a:t>
                      </a:r>
                    </a:p>
                    <a:p>
                      <a:pPr marL="262255" indent="-171450">
                        <a:lnSpc>
                          <a:spcPct val="100000"/>
                        </a:lnSpc>
                        <a:spcBef>
                          <a:spcPts val="95"/>
                        </a:spcBef>
                        <a:buSzPct val="133333"/>
                        <a:buFont typeface="Arial" panose="020B0604020202020204" pitchFamily="34" charset="0"/>
                        <a:buChar char="•"/>
                        <a:tabLst>
                          <a:tab pos="264160" algn="l"/>
                        </a:tabLst>
                      </a:pPr>
                      <a:r>
                        <a:rPr sz="900" spc="0" dirty="0">
                          <a:solidFill>
                            <a:schemeClr val="tx1"/>
                          </a:solidFill>
                          <a:latin typeface="+mn-lt"/>
                          <a:cs typeface="Gill Sans MT"/>
                        </a:rPr>
                        <a:t>Has set up meeting cadence with managers</a:t>
                      </a:r>
                    </a:p>
                    <a:p>
                      <a:pPr marL="262255" indent="-171450">
                        <a:lnSpc>
                          <a:spcPct val="100000"/>
                        </a:lnSpc>
                        <a:spcBef>
                          <a:spcPts val="95"/>
                        </a:spcBef>
                        <a:buClr>
                          <a:srgbClr val="4D4D4D"/>
                        </a:buClr>
                        <a:buSzPct val="133333"/>
                        <a:buFont typeface="Arial" panose="020B0604020202020204" pitchFamily="34" charset="0"/>
                        <a:buChar char="•"/>
                        <a:tabLst>
                          <a:tab pos="264160" algn="l"/>
                        </a:tabLst>
                      </a:pPr>
                      <a:r>
                        <a:rPr sz="900" spc="0" dirty="0">
                          <a:solidFill>
                            <a:schemeClr val="tx1"/>
                          </a:solidFill>
                          <a:latin typeface="+mn-lt"/>
                          <a:cs typeface="Gill Sans MT"/>
                        </a:rPr>
                        <a:t>Has completed in-person training</a:t>
                      </a:r>
                    </a:p>
                  </a:txBody>
                  <a:tcPr marL="0" marR="0" marT="0"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2255" indent="-171450">
                        <a:lnSpc>
                          <a:spcPct val="100000"/>
                        </a:lnSpc>
                        <a:spcBef>
                          <a:spcPts val="680"/>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Can articulate</a:t>
                      </a:r>
                      <a:r>
                        <a:rPr lang="en-US" sz="900" spc="0" dirty="0">
                          <a:solidFill>
                            <a:schemeClr val="tx1"/>
                          </a:solidFill>
                          <a:latin typeface="+mn-lt"/>
                          <a:cs typeface="Gill Sans MT"/>
                        </a:rPr>
                        <a:t> </a:t>
                      </a:r>
                      <a:r>
                        <a:rPr sz="900" spc="0" dirty="0">
                          <a:solidFill>
                            <a:schemeClr val="tx1"/>
                          </a:solidFill>
                          <a:latin typeface="+mn-lt"/>
                          <a:cs typeface="Gill Sans MT"/>
                        </a:rPr>
                        <a:t>customer lifecycle</a:t>
                      </a:r>
                    </a:p>
                    <a:p>
                      <a:pPr marL="262255" indent="-171450">
                        <a:lnSpc>
                          <a:spcPct val="100000"/>
                        </a:lnSpc>
                        <a:spcBef>
                          <a:spcPts val="10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Can articulate customer value plays, personas, </a:t>
                      </a:r>
                      <a:r>
                        <a:rPr sz="900" spc="0" dirty="0" err="1">
                          <a:solidFill>
                            <a:schemeClr val="tx1"/>
                          </a:solidFill>
                          <a:latin typeface="+mn-lt"/>
                          <a:cs typeface="Gill Sans MT"/>
                        </a:rPr>
                        <a:t>andupsell</a:t>
                      </a:r>
                      <a:r>
                        <a:rPr sz="900" spc="0" dirty="0">
                          <a:solidFill>
                            <a:schemeClr val="tx1"/>
                          </a:solidFill>
                          <a:latin typeface="+mn-lt"/>
                          <a:cs typeface="Gill Sans MT"/>
                        </a:rPr>
                        <a:t>/cross-sell strategy</a:t>
                      </a:r>
                    </a:p>
                    <a:p>
                      <a:pPr marL="262255" indent="-171450">
                        <a:lnSpc>
                          <a:spcPct val="100000"/>
                        </a:lnSpc>
                        <a:spcBef>
                          <a:spcPts val="95"/>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Manager identifies customer accounts for CSM coverage</a:t>
                      </a:r>
                    </a:p>
                  </a:txBody>
                  <a:tcPr marL="0" marR="0" marT="0"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3525" marR="408305" indent="-171450">
                        <a:lnSpc>
                          <a:spcPct val="100000"/>
                        </a:lnSpc>
                        <a:spcBef>
                          <a:spcPts val="680"/>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Can map project plan &amp; manage for complete customer lifecycle</a:t>
                      </a:r>
                    </a:p>
                    <a:p>
                      <a:pPr marL="263525" indent="-171450">
                        <a:lnSpc>
                          <a:spcPct val="100000"/>
                        </a:lnSpc>
                        <a:spcBef>
                          <a:spcPts val="110"/>
                        </a:spcBef>
                        <a:buClr>
                          <a:schemeClr val="tx1"/>
                        </a:buClr>
                        <a:buSzPct val="133333"/>
                        <a:buFont typeface="Arial" panose="020B0604020202020204" pitchFamily="34" charset="0"/>
                        <a:buChar char="•"/>
                        <a:tabLst>
                          <a:tab pos="264795" algn="l"/>
                        </a:tabLst>
                      </a:pPr>
                      <a:r>
                        <a:rPr sz="900" spc="0" dirty="0">
                          <a:solidFill>
                            <a:schemeClr val="tx1"/>
                          </a:solidFill>
                          <a:latin typeface="+mn-lt"/>
                          <a:cs typeface="Gill Sans MT"/>
                        </a:rPr>
                        <a:t># of customer engaged</a:t>
                      </a:r>
                    </a:p>
                  </a:txBody>
                  <a:tcPr marL="0" marR="0" marT="0" marB="0" anchor="ctr">
                    <a:lnL>
                      <a:noFill/>
                    </a:lnL>
                    <a:lnR w="9525">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78786">
                <a:tc vMerge="1">
                  <a:txBody>
                    <a:bodyPr/>
                    <a:lstStyle/>
                    <a:p>
                      <a:endParaRPr/>
                    </a:p>
                  </a:txBody>
                  <a:tcPr marL="0" marR="0" marT="66040" marB="0" vert="vert270">
                    <a:lnL w="9525">
                      <a:solidFill>
                        <a:srgbClr val="FFFFFF"/>
                      </a:solidFill>
                      <a:prstDash val="solid"/>
                    </a:lnL>
                    <a:lnT w="9525">
                      <a:solidFill>
                        <a:srgbClr val="BEBEBE"/>
                      </a:solidFill>
                      <a:prstDash val="solid"/>
                    </a:lnT>
                    <a:lnB w="9525">
                      <a:solidFill>
                        <a:srgbClr val="BEBEBE"/>
                      </a:solidFill>
                      <a:prstDash val="solid"/>
                    </a:lnB>
                  </a:tcPr>
                </a:tc>
                <a:tc>
                  <a:txBody>
                    <a:bodyPr/>
                    <a:lstStyle/>
                    <a:p>
                      <a:pPr marL="94615">
                        <a:lnSpc>
                          <a:spcPct val="100000"/>
                        </a:lnSpc>
                        <a:spcBef>
                          <a:spcPts val="825"/>
                        </a:spcBef>
                      </a:pPr>
                      <a:r>
                        <a:rPr sz="1000" b="1" spc="0" dirty="0">
                          <a:solidFill>
                            <a:schemeClr val="tx1"/>
                          </a:solidFill>
                          <a:latin typeface="+mn-lt"/>
                          <a:cs typeface="Gill Sans MT"/>
                        </a:rPr>
                        <a:t>System</a:t>
                      </a:r>
                      <a:endParaRPr sz="1000" spc="0" dirty="0">
                        <a:solidFill>
                          <a:schemeClr val="tx1"/>
                        </a:solidFill>
                        <a:latin typeface="+mn-lt"/>
                        <a:cs typeface="Gill Sans MT"/>
                      </a:endParaRPr>
                    </a:p>
                    <a:p>
                      <a:pPr marL="94615">
                        <a:lnSpc>
                          <a:spcPct val="100000"/>
                        </a:lnSpc>
                        <a:spcBef>
                          <a:spcPts val="5"/>
                        </a:spcBef>
                      </a:pPr>
                      <a:r>
                        <a:rPr sz="1000" b="1" spc="0" dirty="0">
                          <a:solidFill>
                            <a:schemeClr val="tx1"/>
                          </a:solidFill>
                          <a:latin typeface="+mn-lt"/>
                          <a:cs typeface="Gill Sans MT"/>
                        </a:rPr>
                        <a:t>Milestones</a:t>
                      </a:r>
                      <a:endParaRPr sz="1000" spc="0" dirty="0">
                        <a:solidFill>
                          <a:schemeClr val="tx1"/>
                        </a:solidFill>
                        <a:latin typeface="+mn-lt"/>
                        <a:cs typeface="Gill Sans MT"/>
                      </a:endParaRPr>
                    </a:p>
                  </a:txBody>
                  <a:tcPr marL="0" marR="0" marT="104775" marB="0" anchor="ctr">
                    <a:lnL>
                      <a:noFill/>
                    </a:lnL>
                    <a:lnR>
                      <a:noFill/>
                    </a:lnR>
                    <a:lnT w="1270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62255" indent="-171450">
                        <a:lnSpc>
                          <a:spcPct val="100000"/>
                        </a:lnSpc>
                        <a:spcBef>
                          <a:spcPts val="680"/>
                        </a:spcBef>
                        <a:buSzPct val="133333"/>
                        <a:buFont typeface="Arial" panose="020B0604020202020204" pitchFamily="34" charset="0"/>
                        <a:buChar char="•"/>
                        <a:tabLst>
                          <a:tab pos="264160" algn="l"/>
                        </a:tabLst>
                      </a:pPr>
                      <a:r>
                        <a:rPr sz="900" spc="0" dirty="0">
                          <a:solidFill>
                            <a:schemeClr val="tx1"/>
                          </a:solidFill>
                          <a:latin typeface="+mn-lt"/>
                          <a:cs typeface="Gill Sans MT"/>
                        </a:rPr>
                        <a:t>Has created accounts for all necessary tools</a:t>
                      </a:r>
                    </a:p>
                  </a:txBody>
                  <a:tcPr marL="0" marR="0" marT="0" marB="0" anchor="ctr">
                    <a:lnL>
                      <a:noFill/>
                    </a:lnL>
                    <a:lnR>
                      <a:noFill/>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sz="900" spc="0" dirty="0">
                        <a:solidFill>
                          <a:schemeClr val="tx1"/>
                        </a:solidFill>
                        <a:latin typeface="+mn-lt"/>
                        <a:cs typeface="Times New Roman"/>
                      </a:endParaRPr>
                    </a:p>
                  </a:txBody>
                  <a:tcPr marL="0" marR="0" marT="0" marB="0" anchor="ctr">
                    <a:lnL>
                      <a:noFill/>
                    </a:lnL>
                    <a:lnR>
                      <a:noFill/>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nSpc>
                          <a:spcPct val="100000"/>
                        </a:lnSpc>
                        <a:buClr>
                          <a:schemeClr val="tx1"/>
                        </a:buClr>
                        <a:buFont typeface="Arial" panose="020B0604020202020204" pitchFamily="34" charset="0"/>
                        <a:buChar char="•"/>
                      </a:pPr>
                      <a:endParaRPr sz="900" spc="0" dirty="0">
                        <a:solidFill>
                          <a:schemeClr val="tx1"/>
                        </a:solidFill>
                        <a:latin typeface="+mn-lt"/>
                        <a:cs typeface="Times New Roman"/>
                      </a:endParaRPr>
                    </a:p>
                  </a:txBody>
                  <a:tcPr marL="0" marR="0" marT="0" marB="0" anchor="ctr">
                    <a:lnL>
                      <a:noFill/>
                    </a:lnL>
                    <a:lnR w="9525">
                      <a:noFill/>
                      <a:prstDash val="soli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4160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6A4E-0DE7-218B-95C3-D290335AB060}"/>
              </a:ext>
            </a:extLst>
          </p:cNvPr>
          <p:cNvSpPr>
            <a:spLocks noGrp="1"/>
          </p:cNvSpPr>
          <p:nvPr>
            <p:ph type="title"/>
          </p:nvPr>
        </p:nvSpPr>
        <p:spPr/>
        <p:txBody>
          <a:bodyPr/>
          <a:lstStyle/>
          <a:p>
            <a:r>
              <a:rPr lang="en-US" spc="-120" dirty="0"/>
              <a:t>A</a:t>
            </a:r>
            <a:r>
              <a:rPr lang="en-US" spc="-65" dirty="0"/>
              <a:t> </a:t>
            </a:r>
            <a:r>
              <a:rPr lang="en-US" dirty="0"/>
              <a:t>12-</a:t>
            </a:r>
            <a:r>
              <a:rPr lang="en-US" spc="60" dirty="0"/>
              <a:t>week</a:t>
            </a:r>
            <a:r>
              <a:rPr lang="en-US" spc="-50" dirty="0"/>
              <a:t> </a:t>
            </a:r>
            <a:r>
              <a:rPr lang="en-US" spc="85" dirty="0"/>
              <a:t>onboarding</a:t>
            </a:r>
            <a:r>
              <a:rPr lang="en-US" spc="-5" dirty="0"/>
              <a:t> </a:t>
            </a:r>
            <a:r>
              <a:rPr lang="en-US" spc="70" dirty="0"/>
              <a:t>curriculum</a:t>
            </a:r>
            <a:r>
              <a:rPr lang="en-US" spc="-55" dirty="0"/>
              <a:t> </a:t>
            </a:r>
            <a:r>
              <a:rPr lang="en-US" spc="215" dirty="0"/>
              <a:t>has</a:t>
            </a:r>
            <a:r>
              <a:rPr lang="en-US" spc="-65" dirty="0"/>
              <a:t> </a:t>
            </a:r>
            <a:r>
              <a:rPr lang="en-US" spc="90" dirty="0"/>
              <a:t>been</a:t>
            </a:r>
            <a:r>
              <a:rPr lang="en-US" spc="-40" dirty="0"/>
              <a:t> </a:t>
            </a:r>
            <a:r>
              <a:rPr lang="en-US" spc="165" dirty="0"/>
              <a:t>mapped</a:t>
            </a:r>
            <a:r>
              <a:rPr lang="en-US" spc="-35" dirty="0"/>
              <a:t> </a:t>
            </a:r>
            <a:r>
              <a:rPr lang="en-US" dirty="0"/>
              <a:t>to</a:t>
            </a:r>
            <a:r>
              <a:rPr lang="en-US" spc="-45" dirty="0"/>
              <a:t> </a:t>
            </a:r>
            <a:r>
              <a:rPr lang="en-US" spc="50" dirty="0"/>
              <a:t>the</a:t>
            </a:r>
            <a:r>
              <a:rPr lang="en-US" spc="-65" dirty="0"/>
              <a:t> </a:t>
            </a:r>
            <a:r>
              <a:rPr lang="en-US" spc="70" dirty="0"/>
              <a:t>desired</a:t>
            </a:r>
            <a:r>
              <a:rPr lang="en-US" spc="-35" dirty="0"/>
              <a:t> </a:t>
            </a:r>
            <a:r>
              <a:rPr lang="en-US" spc="40" dirty="0"/>
              <a:t>weekly </a:t>
            </a:r>
            <a:r>
              <a:rPr lang="en-US" spc="100" dirty="0"/>
              <a:t>outcomes</a:t>
            </a:r>
            <a:endParaRPr lang="en-US" dirty="0"/>
          </a:p>
        </p:txBody>
      </p:sp>
      <p:sp>
        <p:nvSpPr>
          <p:cNvPr id="3" name="Oval 2">
            <a:extLst>
              <a:ext uri="{FF2B5EF4-FFF2-40B4-BE49-F238E27FC236}">
                <a16:creationId xmlns:a16="http://schemas.microsoft.com/office/drawing/2014/main" id="{EB8AFE63-E7EA-E287-EECB-84ED909D0534}"/>
              </a:ext>
            </a:extLst>
          </p:cNvPr>
          <p:cNvSpPr/>
          <p:nvPr/>
        </p:nvSpPr>
        <p:spPr>
          <a:xfrm>
            <a:off x="80962" y="223837"/>
            <a:ext cx="388177" cy="3881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3</a:t>
            </a:r>
          </a:p>
        </p:txBody>
      </p:sp>
      <p:sp>
        <p:nvSpPr>
          <p:cNvPr id="47" name="Rectangle 46">
            <a:extLst>
              <a:ext uri="{FF2B5EF4-FFF2-40B4-BE49-F238E27FC236}">
                <a16:creationId xmlns:a16="http://schemas.microsoft.com/office/drawing/2014/main" id="{9250461A-2872-6E7B-A2F6-C2416D66CAD2}"/>
              </a:ext>
            </a:extLst>
          </p:cNvPr>
          <p:cNvSpPr/>
          <p:nvPr/>
        </p:nvSpPr>
        <p:spPr>
          <a:xfrm>
            <a:off x="609601" y="2697294"/>
            <a:ext cx="2240591" cy="5987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cs typeface="Gill Sans MT"/>
              </a:rPr>
              <a:t>Pre-Week 0: </a:t>
            </a:r>
            <a:br>
              <a:rPr lang="en-US" sz="1000" b="1" dirty="0">
                <a:solidFill>
                  <a:schemeClr val="tx1"/>
                </a:solidFill>
                <a:cs typeface="Gill Sans MT"/>
              </a:rPr>
            </a:br>
            <a:r>
              <a:rPr lang="en-US" sz="1000" b="1" dirty="0">
                <a:solidFill>
                  <a:schemeClr val="tx1"/>
                </a:solidFill>
                <a:cs typeface="Gill Sans MT"/>
              </a:rPr>
              <a:t>Onboarding Preparation</a:t>
            </a:r>
            <a:endParaRPr lang="en-US" sz="1000" dirty="0">
              <a:solidFill>
                <a:schemeClr val="tx1"/>
              </a:solidFill>
              <a:cs typeface="Gill Sans MT"/>
            </a:endParaRPr>
          </a:p>
        </p:txBody>
      </p:sp>
      <p:sp>
        <p:nvSpPr>
          <p:cNvPr id="48" name="Rectangle 47">
            <a:extLst>
              <a:ext uri="{FF2B5EF4-FFF2-40B4-BE49-F238E27FC236}">
                <a16:creationId xmlns:a16="http://schemas.microsoft.com/office/drawing/2014/main" id="{0C2D7C7C-8C60-AB48-468A-48714A0A9AC8}"/>
              </a:ext>
            </a:extLst>
          </p:cNvPr>
          <p:cNvSpPr/>
          <p:nvPr/>
        </p:nvSpPr>
        <p:spPr>
          <a:xfrm>
            <a:off x="3442113" y="2697294"/>
            <a:ext cx="2240591" cy="598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000" b="1" dirty="0">
                <a:solidFill>
                  <a:srgbClr val="FFFFFF"/>
                </a:solidFill>
                <a:cs typeface="Gill Sans MT"/>
              </a:rPr>
              <a:t>Week 2:</a:t>
            </a:r>
            <a:endParaRPr lang="en-US" sz="1000" dirty="0">
              <a:cs typeface="Gill Sans MT"/>
            </a:endParaRPr>
          </a:p>
          <a:p>
            <a:pPr algn="ctr">
              <a:lnSpc>
                <a:spcPct val="100000"/>
              </a:lnSpc>
            </a:pPr>
            <a:r>
              <a:rPr lang="en-US" sz="1000" b="1" dirty="0">
                <a:solidFill>
                  <a:srgbClr val="FFFFFF"/>
                </a:solidFill>
                <a:cs typeface="Gill Sans MT"/>
              </a:rPr>
              <a:t>Customer Journey &amp; Onboarding Process</a:t>
            </a:r>
            <a:endParaRPr lang="en-US" sz="1000" dirty="0">
              <a:cs typeface="Gill Sans MT"/>
            </a:endParaRPr>
          </a:p>
        </p:txBody>
      </p:sp>
      <p:sp>
        <p:nvSpPr>
          <p:cNvPr id="49" name="Rectangle 48">
            <a:extLst>
              <a:ext uri="{FF2B5EF4-FFF2-40B4-BE49-F238E27FC236}">
                <a16:creationId xmlns:a16="http://schemas.microsoft.com/office/drawing/2014/main" id="{68184729-FE39-6227-DEFD-C61E9E8432C9}"/>
              </a:ext>
            </a:extLst>
          </p:cNvPr>
          <p:cNvSpPr/>
          <p:nvPr/>
        </p:nvSpPr>
        <p:spPr>
          <a:xfrm>
            <a:off x="6274626" y="2697294"/>
            <a:ext cx="2240591" cy="5987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Weeks 4-6:</a:t>
            </a:r>
          </a:p>
          <a:p>
            <a:pPr algn="ctr"/>
            <a:r>
              <a:rPr lang="en-US" sz="1000" b="1" dirty="0">
                <a:solidFill>
                  <a:schemeClr val="bg1"/>
                </a:solidFill>
              </a:rPr>
              <a:t>Managing the Customer Relationship</a:t>
            </a:r>
          </a:p>
        </p:txBody>
      </p:sp>
      <p:sp>
        <p:nvSpPr>
          <p:cNvPr id="50" name="Rectangle 49">
            <a:extLst>
              <a:ext uri="{FF2B5EF4-FFF2-40B4-BE49-F238E27FC236}">
                <a16:creationId xmlns:a16="http://schemas.microsoft.com/office/drawing/2014/main" id="{89D45F5B-341A-6374-199D-79A0C765785D}"/>
              </a:ext>
            </a:extLst>
          </p:cNvPr>
          <p:cNvSpPr/>
          <p:nvPr/>
        </p:nvSpPr>
        <p:spPr>
          <a:xfrm>
            <a:off x="9107139" y="2697294"/>
            <a:ext cx="2240591" cy="5987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EE03B77-7C9C-C52C-5EAB-5E91055EDDA3}"/>
              </a:ext>
            </a:extLst>
          </p:cNvPr>
          <p:cNvSpPr/>
          <p:nvPr/>
        </p:nvSpPr>
        <p:spPr>
          <a:xfrm>
            <a:off x="609599" y="3746736"/>
            <a:ext cx="2240591" cy="598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FFFFFF"/>
                </a:solidFill>
                <a:cs typeface="Gill Sans MT"/>
              </a:rPr>
              <a:t>Week 1: </a:t>
            </a:r>
            <a:br>
              <a:rPr lang="en-US" sz="1000" b="1" dirty="0">
                <a:solidFill>
                  <a:srgbClr val="FFFFFF"/>
                </a:solidFill>
                <a:cs typeface="Gill Sans MT"/>
              </a:rPr>
            </a:br>
            <a:r>
              <a:rPr lang="en-US" sz="1000" b="1" dirty="0">
                <a:solidFill>
                  <a:srgbClr val="FFFFFF"/>
                </a:solidFill>
                <a:cs typeface="Gill Sans MT"/>
              </a:rPr>
              <a:t>Welcome</a:t>
            </a:r>
            <a:endParaRPr lang="en-US" sz="1000" dirty="0">
              <a:cs typeface="Gill Sans MT"/>
            </a:endParaRPr>
          </a:p>
        </p:txBody>
      </p:sp>
      <p:cxnSp>
        <p:nvCxnSpPr>
          <p:cNvPr id="59" name="Straight Connector 58">
            <a:extLst>
              <a:ext uri="{FF2B5EF4-FFF2-40B4-BE49-F238E27FC236}">
                <a16:creationId xmlns:a16="http://schemas.microsoft.com/office/drawing/2014/main" id="{CC505AC1-C894-C342-0605-C66F723C4181}"/>
              </a:ext>
            </a:extLst>
          </p:cNvPr>
          <p:cNvCxnSpPr>
            <a:cxnSpLocks/>
          </p:cNvCxnSpPr>
          <p:nvPr/>
        </p:nvCxnSpPr>
        <p:spPr>
          <a:xfrm>
            <a:off x="609601" y="3513648"/>
            <a:ext cx="10738126" cy="0"/>
          </a:xfrm>
          <a:prstGeom prst="line">
            <a:avLst/>
          </a:prstGeom>
          <a:ln/>
        </p:spPr>
        <p:style>
          <a:lnRef idx="1">
            <a:schemeClr val="dk1"/>
          </a:lnRef>
          <a:fillRef idx="0">
            <a:schemeClr val="dk1"/>
          </a:fillRef>
          <a:effectRef idx="0">
            <a:schemeClr val="dk1"/>
          </a:effectRef>
          <a:fontRef idx="minor">
            <a:schemeClr val="tx1"/>
          </a:fontRef>
        </p:style>
      </p:cxnSp>
      <p:sp>
        <p:nvSpPr>
          <p:cNvPr id="61" name="Rectangle 60">
            <a:extLst>
              <a:ext uri="{FF2B5EF4-FFF2-40B4-BE49-F238E27FC236}">
                <a16:creationId xmlns:a16="http://schemas.microsoft.com/office/drawing/2014/main" id="{ECD6941B-24B3-E085-6F07-E5D055E2BF9F}"/>
              </a:ext>
            </a:extLst>
          </p:cNvPr>
          <p:cNvSpPr/>
          <p:nvPr/>
        </p:nvSpPr>
        <p:spPr>
          <a:xfrm>
            <a:off x="9107139" y="2697294"/>
            <a:ext cx="1193616" cy="5987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E2C57FF9-A321-B323-8E43-99DC69C9AC62}"/>
              </a:ext>
            </a:extLst>
          </p:cNvPr>
          <p:cNvGrpSpPr/>
          <p:nvPr/>
        </p:nvGrpSpPr>
        <p:grpSpPr>
          <a:xfrm>
            <a:off x="1419880" y="3296008"/>
            <a:ext cx="620033" cy="435278"/>
            <a:chOff x="1437587" y="3502666"/>
            <a:chExt cx="633583" cy="435278"/>
          </a:xfrm>
        </p:grpSpPr>
        <p:cxnSp>
          <p:nvCxnSpPr>
            <p:cNvPr id="76" name="Straight Connector 75">
              <a:extLst>
                <a:ext uri="{FF2B5EF4-FFF2-40B4-BE49-F238E27FC236}">
                  <a16:creationId xmlns:a16="http://schemas.microsoft.com/office/drawing/2014/main" id="{9CDF5CAD-BD08-2FD2-09E4-9C8956BA945F}"/>
                </a:ext>
              </a:extLst>
            </p:cNvPr>
            <p:cNvCxnSpPr>
              <a:cxnSpLocks/>
              <a:endCxn id="63" idx="4"/>
            </p:cNvCxnSpPr>
            <p:nvPr/>
          </p:nvCxnSpPr>
          <p:spPr>
            <a:xfrm flipV="1">
              <a:off x="1994178" y="3797297"/>
              <a:ext cx="0" cy="140647"/>
            </a:xfrm>
            <a:prstGeom prst="line">
              <a:avLst/>
            </a:prstGeom>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F75A5155-2E66-7D56-8BF9-8BEA031B0170}"/>
                </a:ext>
              </a:extLst>
            </p:cNvPr>
            <p:cNvCxnSpPr>
              <a:stCxn id="62" idx="0"/>
            </p:cNvCxnSpPr>
            <p:nvPr/>
          </p:nvCxnSpPr>
          <p:spPr>
            <a:xfrm flipV="1">
              <a:off x="1514579" y="3502666"/>
              <a:ext cx="0" cy="140647"/>
            </a:xfrm>
            <a:prstGeom prst="line">
              <a:avLst/>
            </a:prstGeom>
            <a:ln/>
          </p:spPr>
          <p:style>
            <a:lnRef idx="1">
              <a:schemeClr val="dk1"/>
            </a:lnRef>
            <a:fillRef idx="0">
              <a:schemeClr val="dk1"/>
            </a:fillRef>
            <a:effectRef idx="0">
              <a:schemeClr val="dk1"/>
            </a:effectRef>
            <a:fontRef idx="minor">
              <a:schemeClr val="tx1"/>
            </a:fontRef>
          </p:style>
        </p:cxnSp>
        <p:sp>
          <p:nvSpPr>
            <p:cNvPr id="62" name="Oval 61">
              <a:extLst>
                <a:ext uri="{FF2B5EF4-FFF2-40B4-BE49-F238E27FC236}">
                  <a16:creationId xmlns:a16="http://schemas.microsoft.com/office/drawing/2014/main" id="{A6F91409-D14D-DA95-27BD-D886B6892422}"/>
                </a:ext>
              </a:extLst>
            </p:cNvPr>
            <p:cNvSpPr/>
            <p:nvPr/>
          </p:nvSpPr>
          <p:spPr>
            <a:xfrm>
              <a:off x="1437587" y="3643313"/>
              <a:ext cx="153984" cy="1539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FD5B0B8-E862-0140-C2A0-E65441F4B44B}"/>
                </a:ext>
              </a:extLst>
            </p:cNvPr>
            <p:cNvSpPr/>
            <p:nvPr/>
          </p:nvSpPr>
          <p:spPr>
            <a:xfrm>
              <a:off x="1917186" y="3643313"/>
              <a:ext cx="153984" cy="1539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42BBC003-7A85-FD23-5305-E33FF066434A}"/>
              </a:ext>
            </a:extLst>
          </p:cNvPr>
          <p:cNvGrpSpPr/>
          <p:nvPr/>
        </p:nvGrpSpPr>
        <p:grpSpPr>
          <a:xfrm>
            <a:off x="4252393" y="3296008"/>
            <a:ext cx="620033" cy="435278"/>
            <a:chOff x="1437587" y="3502666"/>
            <a:chExt cx="633583" cy="435278"/>
          </a:xfrm>
        </p:grpSpPr>
        <p:cxnSp>
          <p:nvCxnSpPr>
            <p:cNvPr id="80" name="Straight Connector 79">
              <a:extLst>
                <a:ext uri="{FF2B5EF4-FFF2-40B4-BE49-F238E27FC236}">
                  <a16:creationId xmlns:a16="http://schemas.microsoft.com/office/drawing/2014/main" id="{54E5F4FE-D952-9E30-A399-731046091752}"/>
                </a:ext>
              </a:extLst>
            </p:cNvPr>
            <p:cNvCxnSpPr>
              <a:cxnSpLocks/>
              <a:endCxn id="83" idx="4"/>
            </p:cNvCxnSpPr>
            <p:nvPr/>
          </p:nvCxnSpPr>
          <p:spPr>
            <a:xfrm flipV="1">
              <a:off x="1994178" y="3797297"/>
              <a:ext cx="0" cy="140647"/>
            </a:xfrm>
            <a:prstGeom prst="line">
              <a:avLst/>
            </a:prstGeom>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25D0E42D-7E7D-0A89-5BEC-36E4A0AE799E}"/>
                </a:ext>
              </a:extLst>
            </p:cNvPr>
            <p:cNvCxnSpPr>
              <a:stCxn id="82" idx="0"/>
            </p:cNvCxnSpPr>
            <p:nvPr/>
          </p:nvCxnSpPr>
          <p:spPr>
            <a:xfrm flipV="1">
              <a:off x="1514579" y="3502666"/>
              <a:ext cx="0" cy="140647"/>
            </a:xfrm>
            <a:prstGeom prst="line">
              <a:avLst/>
            </a:prstGeom>
            <a:ln/>
          </p:spPr>
          <p:style>
            <a:lnRef idx="1">
              <a:schemeClr val="dk1"/>
            </a:lnRef>
            <a:fillRef idx="0">
              <a:schemeClr val="dk1"/>
            </a:fillRef>
            <a:effectRef idx="0">
              <a:schemeClr val="dk1"/>
            </a:effectRef>
            <a:fontRef idx="minor">
              <a:schemeClr val="tx1"/>
            </a:fontRef>
          </p:style>
        </p:cxnSp>
        <p:sp>
          <p:nvSpPr>
            <p:cNvPr id="82" name="Oval 81">
              <a:extLst>
                <a:ext uri="{FF2B5EF4-FFF2-40B4-BE49-F238E27FC236}">
                  <a16:creationId xmlns:a16="http://schemas.microsoft.com/office/drawing/2014/main" id="{C7F29B93-88B3-0846-966A-F9720B58D17E}"/>
                </a:ext>
              </a:extLst>
            </p:cNvPr>
            <p:cNvSpPr/>
            <p:nvPr/>
          </p:nvSpPr>
          <p:spPr>
            <a:xfrm>
              <a:off x="1437587" y="3643313"/>
              <a:ext cx="153984" cy="1539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9DE40E6-14D5-E4D1-A334-B27749AE973C}"/>
                </a:ext>
              </a:extLst>
            </p:cNvPr>
            <p:cNvSpPr/>
            <p:nvPr/>
          </p:nvSpPr>
          <p:spPr>
            <a:xfrm>
              <a:off x="1917186" y="3643313"/>
              <a:ext cx="153984" cy="1539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99981584-5E03-63D9-C984-E885EE12A3A6}"/>
              </a:ext>
            </a:extLst>
          </p:cNvPr>
          <p:cNvGrpSpPr/>
          <p:nvPr/>
        </p:nvGrpSpPr>
        <p:grpSpPr>
          <a:xfrm>
            <a:off x="7084905" y="3296008"/>
            <a:ext cx="620033" cy="435278"/>
            <a:chOff x="1437587" y="3502666"/>
            <a:chExt cx="633583" cy="435278"/>
          </a:xfrm>
        </p:grpSpPr>
        <p:cxnSp>
          <p:nvCxnSpPr>
            <p:cNvPr id="85" name="Straight Connector 84">
              <a:extLst>
                <a:ext uri="{FF2B5EF4-FFF2-40B4-BE49-F238E27FC236}">
                  <a16:creationId xmlns:a16="http://schemas.microsoft.com/office/drawing/2014/main" id="{2F66B91F-DB61-4F58-B57A-5A4C8FAA948A}"/>
                </a:ext>
              </a:extLst>
            </p:cNvPr>
            <p:cNvCxnSpPr>
              <a:cxnSpLocks/>
              <a:endCxn id="88" idx="4"/>
            </p:cNvCxnSpPr>
            <p:nvPr/>
          </p:nvCxnSpPr>
          <p:spPr>
            <a:xfrm flipV="1">
              <a:off x="1994178" y="3797297"/>
              <a:ext cx="0" cy="140647"/>
            </a:xfrm>
            <a:prstGeom prst="line">
              <a:avLst/>
            </a:prstGeom>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2E7513F8-871B-E6F4-7267-965843AF5C9E}"/>
                </a:ext>
              </a:extLst>
            </p:cNvPr>
            <p:cNvCxnSpPr>
              <a:stCxn id="87" idx="0"/>
            </p:cNvCxnSpPr>
            <p:nvPr/>
          </p:nvCxnSpPr>
          <p:spPr>
            <a:xfrm flipV="1">
              <a:off x="1514579" y="3502666"/>
              <a:ext cx="0" cy="140647"/>
            </a:xfrm>
            <a:prstGeom prst="line">
              <a:avLst/>
            </a:prstGeom>
            <a:ln/>
          </p:spPr>
          <p:style>
            <a:lnRef idx="1">
              <a:schemeClr val="dk1"/>
            </a:lnRef>
            <a:fillRef idx="0">
              <a:schemeClr val="dk1"/>
            </a:fillRef>
            <a:effectRef idx="0">
              <a:schemeClr val="dk1"/>
            </a:effectRef>
            <a:fontRef idx="minor">
              <a:schemeClr val="tx1"/>
            </a:fontRef>
          </p:style>
        </p:cxnSp>
        <p:sp>
          <p:nvSpPr>
            <p:cNvPr id="87" name="Oval 86">
              <a:extLst>
                <a:ext uri="{FF2B5EF4-FFF2-40B4-BE49-F238E27FC236}">
                  <a16:creationId xmlns:a16="http://schemas.microsoft.com/office/drawing/2014/main" id="{F103572D-3FAE-23B1-2C66-62824B851EFA}"/>
                </a:ext>
              </a:extLst>
            </p:cNvPr>
            <p:cNvSpPr/>
            <p:nvPr/>
          </p:nvSpPr>
          <p:spPr>
            <a:xfrm>
              <a:off x="1437587" y="3643313"/>
              <a:ext cx="153984" cy="1539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A7A56EC5-5EF9-9F63-E14C-87E56279D0D5}"/>
                </a:ext>
              </a:extLst>
            </p:cNvPr>
            <p:cNvSpPr/>
            <p:nvPr/>
          </p:nvSpPr>
          <p:spPr>
            <a:xfrm>
              <a:off x="1917186" y="3643313"/>
              <a:ext cx="153984" cy="1539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CA803D8B-E31C-8681-EF30-5B00F2D929CD}"/>
              </a:ext>
            </a:extLst>
          </p:cNvPr>
          <p:cNvGrpSpPr/>
          <p:nvPr/>
        </p:nvGrpSpPr>
        <p:grpSpPr>
          <a:xfrm>
            <a:off x="9917418" y="3296008"/>
            <a:ext cx="620033" cy="435278"/>
            <a:chOff x="1437587" y="3502666"/>
            <a:chExt cx="633583" cy="435278"/>
          </a:xfrm>
        </p:grpSpPr>
        <p:cxnSp>
          <p:nvCxnSpPr>
            <p:cNvPr id="90" name="Straight Connector 89">
              <a:extLst>
                <a:ext uri="{FF2B5EF4-FFF2-40B4-BE49-F238E27FC236}">
                  <a16:creationId xmlns:a16="http://schemas.microsoft.com/office/drawing/2014/main" id="{D9ED69A0-413B-B274-75F4-B8183BBF3258}"/>
                </a:ext>
              </a:extLst>
            </p:cNvPr>
            <p:cNvCxnSpPr>
              <a:cxnSpLocks/>
              <a:endCxn id="93" idx="4"/>
            </p:cNvCxnSpPr>
            <p:nvPr/>
          </p:nvCxnSpPr>
          <p:spPr>
            <a:xfrm flipV="1">
              <a:off x="1994178" y="3797297"/>
              <a:ext cx="0" cy="140647"/>
            </a:xfrm>
            <a:prstGeom prst="line">
              <a:avLst/>
            </a:prstGeom>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8C51E11E-E2AD-6687-763D-EC3235B650CA}"/>
                </a:ext>
              </a:extLst>
            </p:cNvPr>
            <p:cNvCxnSpPr>
              <a:stCxn id="92" idx="0"/>
            </p:cNvCxnSpPr>
            <p:nvPr/>
          </p:nvCxnSpPr>
          <p:spPr>
            <a:xfrm flipH="1" flipV="1">
              <a:off x="1514579" y="3502666"/>
              <a:ext cx="1" cy="140647"/>
            </a:xfrm>
            <a:prstGeom prst="line">
              <a:avLst/>
            </a:prstGeom>
            <a:ln/>
          </p:spPr>
          <p:style>
            <a:lnRef idx="1">
              <a:schemeClr val="dk1"/>
            </a:lnRef>
            <a:fillRef idx="0">
              <a:schemeClr val="dk1"/>
            </a:fillRef>
            <a:effectRef idx="0">
              <a:schemeClr val="dk1"/>
            </a:effectRef>
            <a:fontRef idx="minor">
              <a:schemeClr val="tx1"/>
            </a:fontRef>
          </p:style>
        </p:cxnSp>
        <p:sp>
          <p:nvSpPr>
            <p:cNvPr id="92" name="Oval 91">
              <a:extLst>
                <a:ext uri="{FF2B5EF4-FFF2-40B4-BE49-F238E27FC236}">
                  <a16:creationId xmlns:a16="http://schemas.microsoft.com/office/drawing/2014/main" id="{41393290-F6FC-33F4-4439-BA28504CE992}"/>
                </a:ext>
              </a:extLst>
            </p:cNvPr>
            <p:cNvSpPr/>
            <p:nvPr/>
          </p:nvSpPr>
          <p:spPr>
            <a:xfrm>
              <a:off x="1437587" y="3643313"/>
              <a:ext cx="153984" cy="1554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FF5CEEBB-92AF-E3D3-38DA-6E6929373564}"/>
                </a:ext>
              </a:extLst>
            </p:cNvPr>
            <p:cNvSpPr/>
            <p:nvPr/>
          </p:nvSpPr>
          <p:spPr>
            <a:xfrm>
              <a:off x="1917186" y="3643313"/>
              <a:ext cx="153984" cy="1539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BF8EF23C-1DF1-7D78-1430-51BAE25A1B13}"/>
              </a:ext>
            </a:extLst>
          </p:cNvPr>
          <p:cNvSpPr/>
          <p:nvPr/>
        </p:nvSpPr>
        <p:spPr>
          <a:xfrm>
            <a:off x="3442113" y="3744768"/>
            <a:ext cx="2240591" cy="598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Week 3:</a:t>
            </a:r>
          </a:p>
          <a:p>
            <a:pPr algn="ctr"/>
            <a:r>
              <a:rPr lang="en-US" sz="1000" b="1" dirty="0">
                <a:solidFill>
                  <a:schemeClr val="bg1"/>
                </a:solidFill>
              </a:rPr>
              <a:t>In-Person Training and Customer Interactions</a:t>
            </a:r>
          </a:p>
        </p:txBody>
      </p:sp>
      <p:sp>
        <p:nvSpPr>
          <p:cNvPr id="55" name="Rectangle 54">
            <a:extLst>
              <a:ext uri="{FF2B5EF4-FFF2-40B4-BE49-F238E27FC236}">
                <a16:creationId xmlns:a16="http://schemas.microsoft.com/office/drawing/2014/main" id="{2AD2D636-C6FC-5B98-C90F-C83B79D30E1E}"/>
              </a:ext>
            </a:extLst>
          </p:cNvPr>
          <p:cNvSpPr/>
          <p:nvPr/>
        </p:nvSpPr>
        <p:spPr>
          <a:xfrm>
            <a:off x="6274626" y="3742800"/>
            <a:ext cx="2240591" cy="5987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Week 7:</a:t>
            </a:r>
          </a:p>
          <a:p>
            <a:pPr algn="ctr"/>
            <a:r>
              <a:rPr lang="en-US" sz="1000" b="1" dirty="0">
                <a:solidFill>
                  <a:schemeClr val="bg1"/>
                </a:solidFill>
              </a:rPr>
              <a:t>Working the Business</a:t>
            </a:r>
          </a:p>
        </p:txBody>
      </p:sp>
      <p:sp>
        <p:nvSpPr>
          <p:cNvPr id="56" name="Rectangle 55">
            <a:extLst>
              <a:ext uri="{FF2B5EF4-FFF2-40B4-BE49-F238E27FC236}">
                <a16:creationId xmlns:a16="http://schemas.microsoft.com/office/drawing/2014/main" id="{84A12208-E36F-1D66-F491-D477E09B87B2}"/>
              </a:ext>
            </a:extLst>
          </p:cNvPr>
          <p:cNvSpPr/>
          <p:nvPr/>
        </p:nvSpPr>
        <p:spPr>
          <a:xfrm>
            <a:off x="9107136" y="3742800"/>
            <a:ext cx="2240591" cy="5987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Week 12:</a:t>
            </a:r>
          </a:p>
          <a:p>
            <a:pPr algn="ctr"/>
            <a:r>
              <a:rPr lang="en-US" sz="1000" b="1" dirty="0">
                <a:solidFill>
                  <a:schemeClr val="bg1"/>
                </a:solidFill>
              </a:rPr>
              <a:t>Onboarding Graduation</a:t>
            </a:r>
          </a:p>
        </p:txBody>
      </p:sp>
      <p:sp>
        <p:nvSpPr>
          <p:cNvPr id="94" name="Rectangle 93">
            <a:extLst>
              <a:ext uri="{FF2B5EF4-FFF2-40B4-BE49-F238E27FC236}">
                <a16:creationId xmlns:a16="http://schemas.microsoft.com/office/drawing/2014/main" id="{C583F46B-1640-CB23-424A-2CB7953FEBAC}"/>
              </a:ext>
            </a:extLst>
          </p:cNvPr>
          <p:cNvSpPr/>
          <p:nvPr/>
        </p:nvSpPr>
        <p:spPr>
          <a:xfrm>
            <a:off x="9107139" y="2697294"/>
            <a:ext cx="2240591" cy="598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Weeks 8-11:</a:t>
            </a:r>
          </a:p>
          <a:p>
            <a:pPr algn="ctr"/>
            <a:r>
              <a:rPr lang="en-US" sz="1000" b="1" dirty="0">
                <a:solidFill>
                  <a:schemeClr val="bg1"/>
                </a:solidFill>
              </a:rPr>
              <a:t>Advanced Customer Success Skills</a:t>
            </a:r>
          </a:p>
        </p:txBody>
      </p:sp>
      <p:sp>
        <p:nvSpPr>
          <p:cNvPr id="95" name="TextBox 94">
            <a:extLst>
              <a:ext uri="{FF2B5EF4-FFF2-40B4-BE49-F238E27FC236}">
                <a16:creationId xmlns:a16="http://schemas.microsoft.com/office/drawing/2014/main" id="{39616AF5-0DC4-B2A1-CCDD-07D4732CA44D}"/>
              </a:ext>
            </a:extLst>
          </p:cNvPr>
          <p:cNvSpPr txBox="1"/>
          <p:nvPr/>
        </p:nvSpPr>
        <p:spPr>
          <a:xfrm>
            <a:off x="609601" y="1475071"/>
            <a:ext cx="2240591" cy="748923"/>
          </a:xfrm>
          <a:prstGeom prst="rect">
            <a:avLst/>
          </a:prstGeom>
          <a:noFill/>
        </p:spPr>
        <p:txBody>
          <a:bodyPr wrap="square" lIns="0" tIns="0" rIns="0" bIns="0" rtlCol="0">
            <a:spAutoFit/>
          </a:bodyPr>
          <a:lstStyle/>
          <a:p>
            <a:pPr>
              <a:lnSpc>
                <a:spcPct val="100000"/>
              </a:lnSpc>
              <a:spcBef>
                <a:spcPts val="200"/>
              </a:spcBef>
              <a:buClr>
                <a:srgbClr val="000000"/>
              </a:buClr>
              <a:buSzPct val="90909"/>
              <a:tabLst>
                <a:tab pos="142240" algn="l"/>
              </a:tabLst>
            </a:pPr>
            <a:r>
              <a:rPr lang="en-US" sz="1000" b="1" dirty="0">
                <a:solidFill>
                  <a:schemeClr val="accent3"/>
                </a:solidFill>
                <a:cs typeface="Gill Sans MT"/>
              </a:rPr>
              <a:t>Pre-Boarding</a:t>
            </a:r>
          </a:p>
          <a:p>
            <a:pPr marL="172800" lvl="1" indent="-172800">
              <a:lnSpc>
                <a:spcPct val="100000"/>
              </a:lnSpc>
              <a:spcBef>
                <a:spcPts val="200"/>
              </a:spcBef>
              <a:buClr>
                <a:srgbClr val="000000"/>
              </a:buClr>
              <a:buFont typeface="Arial" panose="020B0604020202020204" pitchFamily="34" charset="0"/>
              <a:buChar char="•"/>
              <a:tabLst>
                <a:tab pos="287020" algn="l"/>
              </a:tabLst>
            </a:pPr>
            <a:r>
              <a:rPr lang="en-US" sz="800" dirty="0">
                <a:cs typeface="Gill Sans MT"/>
              </a:rPr>
              <a:t>Onboarding logistics</a:t>
            </a:r>
          </a:p>
          <a:p>
            <a:pPr marL="172800" lvl="1" indent="-172800">
              <a:lnSpc>
                <a:spcPct val="100000"/>
              </a:lnSpc>
              <a:spcBef>
                <a:spcPts val="200"/>
              </a:spcBef>
              <a:buClr>
                <a:srgbClr val="000000"/>
              </a:buClr>
              <a:buFont typeface="Arial" panose="020B0604020202020204" pitchFamily="34" charset="0"/>
              <a:buChar char="•"/>
              <a:tabLst>
                <a:tab pos="287020" algn="l"/>
              </a:tabLst>
            </a:pPr>
            <a:r>
              <a:rPr lang="en-US" sz="800" dirty="0">
                <a:cs typeface="Gill Sans MT"/>
              </a:rPr>
              <a:t>HR activities</a:t>
            </a:r>
          </a:p>
          <a:p>
            <a:pPr marL="172800" lvl="1" indent="-172800">
              <a:lnSpc>
                <a:spcPct val="100000"/>
              </a:lnSpc>
              <a:spcBef>
                <a:spcPts val="200"/>
              </a:spcBef>
              <a:buClr>
                <a:srgbClr val="000000"/>
              </a:buClr>
              <a:buFont typeface="Arial" panose="020B0604020202020204" pitchFamily="34" charset="0"/>
              <a:buChar char="•"/>
              <a:tabLst>
                <a:tab pos="287020" algn="l"/>
              </a:tabLst>
            </a:pPr>
            <a:r>
              <a:rPr lang="en-US" sz="800" dirty="0">
                <a:cs typeface="Gill Sans MT"/>
              </a:rPr>
              <a:t>Receipt of equipment</a:t>
            </a:r>
          </a:p>
          <a:p>
            <a:pPr marL="172800" lvl="1" indent="-172800">
              <a:lnSpc>
                <a:spcPct val="100000"/>
              </a:lnSpc>
              <a:spcBef>
                <a:spcPts val="200"/>
              </a:spcBef>
              <a:buClr>
                <a:srgbClr val="000000"/>
              </a:buClr>
              <a:buFont typeface="Arial" panose="020B0604020202020204" pitchFamily="34" charset="0"/>
              <a:buChar char="•"/>
              <a:tabLst>
                <a:tab pos="287020" algn="l"/>
              </a:tabLst>
            </a:pPr>
            <a:r>
              <a:rPr lang="en-US" sz="800" dirty="0">
                <a:cs typeface="Gill Sans MT"/>
              </a:rPr>
              <a:t>Onboarding checklist</a:t>
            </a:r>
          </a:p>
        </p:txBody>
      </p:sp>
      <p:sp>
        <p:nvSpPr>
          <p:cNvPr id="96" name="TextBox 95">
            <a:extLst>
              <a:ext uri="{FF2B5EF4-FFF2-40B4-BE49-F238E27FC236}">
                <a16:creationId xmlns:a16="http://schemas.microsoft.com/office/drawing/2014/main" id="{098D828B-D4C0-341E-4E8E-D3DDCFFBFD3F}"/>
              </a:ext>
            </a:extLst>
          </p:cNvPr>
          <p:cNvSpPr txBox="1"/>
          <p:nvPr/>
        </p:nvSpPr>
        <p:spPr>
          <a:xfrm>
            <a:off x="658591" y="4510556"/>
            <a:ext cx="2240591" cy="897682"/>
          </a:xfrm>
          <a:prstGeom prst="rect">
            <a:avLst/>
          </a:prstGeom>
          <a:noFill/>
        </p:spPr>
        <p:txBody>
          <a:bodyPr wrap="square" lIns="0" tIns="0" rIns="0" bIns="0" rtlCol="0">
            <a:spAutoFit/>
          </a:bodyPr>
          <a:lstStyle/>
          <a:p>
            <a:pPr>
              <a:lnSpc>
                <a:spcPct val="100000"/>
              </a:lnSpc>
              <a:spcBef>
                <a:spcPts val="600"/>
              </a:spcBef>
              <a:buClr>
                <a:srgbClr val="000000"/>
              </a:buClr>
              <a:buSzPct val="90909"/>
              <a:tabLst>
                <a:tab pos="142240" algn="l"/>
              </a:tabLst>
            </a:pPr>
            <a:r>
              <a:rPr lang="en-US" sz="1000" b="1" dirty="0">
                <a:solidFill>
                  <a:schemeClr val="accent3"/>
                </a:solidFill>
                <a:cs typeface="Gill Sans MT"/>
              </a:rPr>
              <a:t>Level 101</a:t>
            </a:r>
          </a:p>
          <a:p>
            <a:pPr marL="172800" lvl="1" indent="-172800">
              <a:spcBef>
                <a:spcPts val="200"/>
              </a:spcBef>
              <a:buClr>
                <a:srgbClr val="000000"/>
              </a:buClr>
              <a:buFont typeface="Arial" panose="020B0604020202020204" pitchFamily="34" charset="0"/>
              <a:buChar char="•"/>
              <a:tabLst>
                <a:tab pos="287020" algn="l"/>
              </a:tabLst>
            </a:pPr>
            <a:r>
              <a:rPr lang="en-US" sz="800" dirty="0"/>
              <a:t>Knowledge</a:t>
            </a:r>
          </a:p>
          <a:p>
            <a:pPr marL="172800" lvl="1" indent="-172800">
              <a:spcBef>
                <a:spcPts val="200"/>
              </a:spcBef>
              <a:buClr>
                <a:srgbClr val="000000"/>
              </a:buClr>
              <a:buFont typeface="Arial" panose="020B0604020202020204" pitchFamily="34" charset="0"/>
              <a:buChar char="•"/>
              <a:tabLst>
                <a:tab pos="287020" algn="l"/>
              </a:tabLst>
            </a:pPr>
            <a:r>
              <a:rPr lang="en-US" sz="800" dirty="0"/>
              <a:t>Understanding all Products</a:t>
            </a:r>
          </a:p>
          <a:p>
            <a:pPr marL="172800" lvl="1" indent="-172800">
              <a:spcBef>
                <a:spcPts val="200"/>
              </a:spcBef>
              <a:buClr>
                <a:srgbClr val="000000"/>
              </a:buClr>
              <a:buFont typeface="Arial" panose="020B0604020202020204" pitchFamily="34" charset="0"/>
              <a:buChar char="•"/>
              <a:tabLst>
                <a:tab pos="287020" algn="l"/>
              </a:tabLst>
            </a:pPr>
            <a:r>
              <a:rPr lang="en-US" sz="800" dirty="0"/>
              <a:t>Systems &amp; Tools </a:t>
            </a:r>
          </a:p>
          <a:p>
            <a:pPr marL="172800" lvl="1" indent="-172800">
              <a:spcBef>
                <a:spcPts val="200"/>
              </a:spcBef>
              <a:buClr>
                <a:srgbClr val="000000"/>
              </a:buClr>
              <a:buFont typeface="Arial" panose="020B0604020202020204" pitchFamily="34" charset="0"/>
              <a:buChar char="•"/>
              <a:tabLst>
                <a:tab pos="287020" algn="l"/>
              </a:tabLst>
            </a:pPr>
            <a:r>
              <a:rPr lang="en-US" sz="800" dirty="0"/>
              <a:t>Stories</a:t>
            </a:r>
          </a:p>
          <a:p>
            <a:pPr marL="172800" lvl="1" indent="-172800">
              <a:spcBef>
                <a:spcPts val="200"/>
              </a:spcBef>
              <a:buClr>
                <a:srgbClr val="000000"/>
              </a:buClr>
              <a:buFont typeface="Arial" panose="020B0604020202020204" pitchFamily="34" charset="0"/>
              <a:buChar char="•"/>
              <a:tabLst>
                <a:tab pos="287020" algn="l"/>
              </a:tabLst>
            </a:pPr>
            <a:r>
              <a:rPr lang="en-US" sz="800" dirty="0"/>
              <a:t>Communications and Presentations</a:t>
            </a:r>
          </a:p>
        </p:txBody>
      </p:sp>
      <p:sp>
        <p:nvSpPr>
          <p:cNvPr id="97" name="TextBox 96">
            <a:extLst>
              <a:ext uri="{FF2B5EF4-FFF2-40B4-BE49-F238E27FC236}">
                <a16:creationId xmlns:a16="http://schemas.microsoft.com/office/drawing/2014/main" id="{A18AC7D1-C7AA-86C8-157B-F74B2704940A}"/>
              </a:ext>
            </a:extLst>
          </p:cNvPr>
          <p:cNvSpPr txBox="1"/>
          <p:nvPr/>
        </p:nvSpPr>
        <p:spPr>
          <a:xfrm>
            <a:off x="3442113" y="1475071"/>
            <a:ext cx="2240591" cy="1077218"/>
          </a:xfrm>
          <a:prstGeom prst="rect">
            <a:avLst/>
          </a:prstGeom>
          <a:noFill/>
        </p:spPr>
        <p:txBody>
          <a:bodyPr wrap="square" lIns="0" tIns="0" rIns="0" bIns="0" rtlCol="0">
            <a:spAutoFit/>
          </a:bodyPr>
          <a:lstStyle/>
          <a:p>
            <a:pPr>
              <a:lnSpc>
                <a:spcPct val="100000"/>
              </a:lnSpc>
              <a:spcBef>
                <a:spcPts val="200"/>
              </a:spcBef>
              <a:buClr>
                <a:srgbClr val="000000"/>
              </a:buClr>
              <a:buSzPct val="90909"/>
              <a:tabLst>
                <a:tab pos="142240" algn="l"/>
              </a:tabLst>
            </a:pPr>
            <a:r>
              <a:rPr lang="en-US" sz="1000" b="1" dirty="0">
                <a:solidFill>
                  <a:schemeClr val="accent3"/>
                </a:solidFill>
                <a:cs typeface="Gill Sans MT"/>
              </a:rPr>
              <a:t>Level 101</a:t>
            </a:r>
          </a:p>
          <a:p>
            <a:pPr marL="172800" lvl="1" indent="-172800">
              <a:spcBef>
                <a:spcPts val="200"/>
              </a:spcBef>
              <a:buClr>
                <a:srgbClr val="000000"/>
              </a:buClr>
              <a:buFont typeface="Arial" panose="020B0604020202020204" pitchFamily="34" charset="0"/>
              <a:buChar char="•"/>
              <a:tabLst>
                <a:tab pos="287020" algn="l"/>
              </a:tabLst>
            </a:pPr>
            <a:r>
              <a:rPr lang="en-US" sz="800" dirty="0"/>
              <a:t>Internal Partnering</a:t>
            </a:r>
          </a:p>
          <a:p>
            <a:pPr marL="172800" lvl="1" indent="-172800">
              <a:spcBef>
                <a:spcPts val="200"/>
              </a:spcBef>
              <a:buClr>
                <a:srgbClr val="000000"/>
              </a:buClr>
              <a:buFont typeface="Arial" panose="020B0604020202020204" pitchFamily="34" charset="0"/>
              <a:buChar char="•"/>
              <a:tabLst>
                <a:tab pos="287020" algn="l"/>
              </a:tabLst>
            </a:pPr>
            <a:r>
              <a:rPr lang="en-US" sz="800" dirty="0"/>
              <a:t>Relationship Management</a:t>
            </a:r>
          </a:p>
          <a:p>
            <a:pPr marL="172800" lvl="1" indent="-172800">
              <a:spcBef>
                <a:spcPts val="200"/>
              </a:spcBef>
              <a:buClr>
                <a:srgbClr val="000000"/>
              </a:buClr>
              <a:buFont typeface="Arial" panose="020B0604020202020204" pitchFamily="34" charset="0"/>
              <a:buChar char="•"/>
              <a:tabLst>
                <a:tab pos="287020" algn="l"/>
              </a:tabLst>
            </a:pPr>
            <a:r>
              <a:rPr lang="en-US" sz="800" dirty="0"/>
              <a:t>Customer Success Coaching</a:t>
            </a:r>
          </a:p>
          <a:p>
            <a:pPr marL="0" lvl="1">
              <a:lnSpc>
                <a:spcPct val="100000"/>
              </a:lnSpc>
              <a:spcBef>
                <a:spcPts val="200"/>
              </a:spcBef>
              <a:buClr>
                <a:srgbClr val="000000"/>
              </a:buClr>
              <a:tabLst>
                <a:tab pos="287020" algn="l"/>
              </a:tabLst>
            </a:pPr>
            <a:r>
              <a:rPr lang="en-US" sz="1000" b="1" dirty="0">
                <a:solidFill>
                  <a:schemeClr val="accent3"/>
                </a:solidFill>
                <a:cs typeface="Gill Sans MT"/>
              </a:rPr>
              <a:t>Level 201</a:t>
            </a:r>
          </a:p>
          <a:p>
            <a:pPr marL="172800" lvl="1" indent="-172800">
              <a:spcBef>
                <a:spcPts val="200"/>
              </a:spcBef>
              <a:buClr>
                <a:srgbClr val="000000"/>
              </a:buClr>
              <a:buFont typeface="Arial" panose="020B0604020202020204" pitchFamily="34" charset="0"/>
              <a:buChar char="•"/>
              <a:tabLst>
                <a:tab pos="287020" algn="l"/>
              </a:tabLst>
            </a:pPr>
            <a:r>
              <a:rPr lang="en-US" sz="800" dirty="0"/>
              <a:t>Product Knowledge</a:t>
            </a:r>
          </a:p>
          <a:p>
            <a:pPr marL="172800" lvl="1" indent="-172800">
              <a:spcBef>
                <a:spcPts val="200"/>
              </a:spcBef>
              <a:buClr>
                <a:srgbClr val="000000"/>
              </a:buClr>
              <a:buFont typeface="Arial" panose="020B0604020202020204" pitchFamily="34" charset="0"/>
              <a:buChar char="•"/>
              <a:tabLst>
                <a:tab pos="287020" algn="l"/>
              </a:tabLst>
            </a:pPr>
            <a:r>
              <a:rPr lang="en-US" sz="800" dirty="0"/>
              <a:t>Onboarding Process &amp; Customer Journey</a:t>
            </a:r>
          </a:p>
        </p:txBody>
      </p:sp>
      <p:sp>
        <p:nvSpPr>
          <p:cNvPr id="99" name="TextBox 98">
            <a:extLst>
              <a:ext uri="{FF2B5EF4-FFF2-40B4-BE49-F238E27FC236}">
                <a16:creationId xmlns:a16="http://schemas.microsoft.com/office/drawing/2014/main" id="{C791F3CD-53CD-DA3C-5579-7F970FBEF419}"/>
              </a:ext>
            </a:extLst>
          </p:cNvPr>
          <p:cNvSpPr txBox="1"/>
          <p:nvPr/>
        </p:nvSpPr>
        <p:spPr>
          <a:xfrm>
            <a:off x="3491105" y="4510556"/>
            <a:ext cx="2240591" cy="1523494"/>
          </a:xfrm>
          <a:prstGeom prst="rect">
            <a:avLst/>
          </a:prstGeom>
          <a:noFill/>
        </p:spPr>
        <p:txBody>
          <a:bodyPr wrap="square" lIns="0" tIns="0" rIns="0" bIns="0" rtlCol="0">
            <a:spAutoFit/>
          </a:bodyPr>
          <a:lstStyle/>
          <a:p>
            <a:pPr>
              <a:lnSpc>
                <a:spcPct val="100000"/>
              </a:lnSpc>
              <a:spcBef>
                <a:spcPts val="200"/>
              </a:spcBef>
              <a:buClr>
                <a:srgbClr val="000000"/>
              </a:buClr>
              <a:buSzPct val="90909"/>
              <a:tabLst>
                <a:tab pos="142240" algn="l"/>
              </a:tabLst>
            </a:pPr>
            <a:r>
              <a:rPr lang="en-US" sz="1000" b="1" dirty="0">
                <a:solidFill>
                  <a:schemeClr val="accent3"/>
                </a:solidFill>
                <a:cs typeface="Gill Sans MT"/>
              </a:rPr>
              <a:t>Level 201</a:t>
            </a:r>
          </a:p>
          <a:p>
            <a:pPr marL="172800" lvl="1" indent="-172800">
              <a:spcBef>
                <a:spcPts val="200"/>
              </a:spcBef>
              <a:buClr>
                <a:srgbClr val="000000"/>
              </a:buClr>
              <a:buFont typeface="Arial" panose="020B0604020202020204" pitchFamily="34" charset="0"/>
              <a:buChar char="•"/>
              <a:tabLst>
                <a:tab pos="287020" algn="l"/>
              </a:tabLst>
            </a:pPr>
            <a:r>
              <a:rPr lang="en-US" sz="800" dirty="0"/>
              <a:t>Persona Training</a:t>
            </a:r>
          </a:p>
          <a:p>
            <a:pPr marL="172800" lvl="1" indent="-172800">
              <a:spcBef>
                <a:spcPts val="200"/>
              </a:spcBef>
              <a:buClr>
                <a:srgbClr val="000000"/>
              </a:buClr>
              <a:buFont typeface="Arial" panose="020B0604020202020204" pitchFamily="34" charset="0"/>
              <a:buChar char="•"/>
              <a:tabLst>
                <a:tab pos="287020" algn="l"/>
              </a:tabLst>
            </a:pPr>
            <a:r>
              <a:rPr lang="en-US" sz="800" dirty="0"/>
              <a:t>Customer Success Coaching</a:t>
            </a:r>
          </a:p>
          <a:p>
            <a:pPr marL="172800" lvl="1" indent="-172800">
              <a:spcBef>
                <a:spcPts val="200"/>
              </a:spcBef>
              <a:buClr>
                <a:srgbClr val="000000"/>
              </a:buClr>
              <a:buFont typeface="Arial" panose="020B0604020202020204" pitchFamily="34" charset="0"/>
              <a:buChar char="•"/>
              <a:tabLst>
                <a:tab pos="287020" algn="l"/>
              </a:tabLst>
            </a:pPr>
            <a:r>
              <a:rPr lang="en-US" sz="800" dirty="0"/>
              <a:t>Cultivating Key Internal Relationship</a:t>
            </a:r>
          </a:p>
          <a:p>
            <a:pPr marL="172800" lvl="1" indent="-172800">
              <a:spcBef>
                <a:spcPts val="200"/>
              </a:spcBef>
              <a:buClr>
                <a:srgbClr val="000000"/>
              </a:buClr>
              <a:buFont typeface="Arial" panose="020B0604020202020204" pitchFamily="34" charset="0"/>
              <a:buChar char="•"/>
              <a:tabLst>
                <a:tab pos="287020" algn="l"/>
              </a:tabLst>
            </a:pPr>
            <a:r>
              <a:rPr lang="en-US" sz="800" dirty="0"/>
              <a:t>Competitor Overview &amp; Positioning</a:t>
            </a:r>
          </a:p>
          <a:p>
            <a:pPr marL="172800" lvl="1" indent="-172800">
              <a:spcBef>
                <a:spcPts val="200"/>
              </a:spcBef>
              <a:buClr>
                <a:srgbClr val="000000"/>
              </a:buClr>
              <a:buFont typeface="Arial" panose="020B0604020202020204" pitchFamily="34" charset="0"/>
              <a:buChar char="•"/>
              <a:tabLst>
                <a:tab pos="287020" algn="l"/>
              </a:tabLst>
            </a:pPr>
            <a:r>
              <a:rPr lang="en-US" sz="800" dirty="0"/>
              <a:t>Customer Success Job Aids</a:t>
            </a:r>
          </a:p>
          <a:p>
            <a:pPr marL="0" lvl="1">
              <a:lnSpc>
                <a:spcPct val="100000"/>
              </a:lnSpc>
              <a:spcBef>
                <a:spcPts val="200"/>
              </a:spcBef>
              <a:buClr>
                <a:srgbClr val="000000"/>
              </a:buClr>
              <a:tabLst>
                <a:tab pos="287020" algn="l"/>
              </a:tabLst>
            </a:pPr>
            <a:r>
              <a:rPr lang="en-US" sz="1000" b="1" dirty="0">
                <a:solidFill>
                  <a:schemeClr val="accent3"/>
                </a:solidFill>
                <a:cs typeface="Gill Sans MT"/>
              </a:rPr>
              <a:t>In-Person Training</a:t>
            </a:r>
          </a:p>
          <a:p>
            <a:pPr marL="172800" lvl="1" indent="-172800">
              <a:spcBef>
                <a:spcPts val="200"/>
              </a:spcBef>
              <a:buClr>
                <a:srgbClr val="000000"/>
              </a:buClr>
              <a:buFont typeface="Arial" panose="020B0604020202020204" pitchFamily="34" charset="0"/>
              <a:buChar char="•"/>
              <a:tabLst>
                <a:tab pos="287020" algn="l"/>
              </a:tabLst>
            </a:pPr>
            <a:r>
              <a:rPr lang="en-US" sz="800" dirty="0"/>
              <a:t>Engagement</a:t>
            </a:r>
          </a:p>
          <a:p>
            <a:pPr marL="172800" lvl="1" indent="-172800">
              <a:spcBef>
                <a:spcPts val="200"/>
              </a:spcBef>
              <a:buClr>
                <a:srgbClr val="000000"/>
              </a:buClr>
              <a:buFont typeface="Arial" panose="020B0604020202020204" pitchFamily="34" charset="0"/>
              <a:buChar char="•"/>
              <a:tabLst>
                <a:tab pos="287020" algn="l"/>
              </a:tabLst>
            </a:pPr>
            <a:r>
              <a:rPr lang="en-US" sz="800" dirty="0"/>
              <a:t>Storytelling</a:t>
            </a:r>
          </a:p>
          <a:p>
            <a:pPr marL="172800" lvl="1" indent="-172800">
              <a:spcBef>
                <a:spcPts val="200"/>
              </a:spcBef>
              <a:buClr>
                <a:srgbClr val="000000"/>
              </a:buClr>
              <a:buFont typeface="Arial" panose="020B0604020202020204" pitchFamily="34" charset="0"/>
              <a:buChar char="•"/>
              <a:tabLst>
                <a:tab pos="287020" algn="l"/>
              </a:tabLst>
            </a:pPr>
            <a:r>
              <a:rPr lang="en-US" sz="800" dirty="0"/>
              <a:t>Positioning for Success</a:t>
            </a:r>
          </a:p>
        </p:txBody>
      </p:sp>
      <p:sp>
        <p:nvSpPr>
          <p:cNvPr id="101" name="TextBox 100">
            <a:extLst>
              <a:ext uri="{FF2B5EF4-FFF2-40B4-BE49-F238E27FC236}">
                <a16:creationId xmlns:a16="http://schemas.microsoft.com/office/drawing/2014/main" id="{B73988CE-8F86-7FAE-854E-49EF80DE7F0D}"/>
              </a:ext>
            </a:extLst>
          </p:cNvPr>
          <p:cNvSpPr txBox="1"/>
          <p:nvPr/>
        </p:nvSpPr>
        <p:spPr>
          <a:xfrm>
            <a:off x="6274626" y="1475071"/>
            <a:ext cx="2240591" cy="897682"/>
          </a:xfrm>
          <a:prstGeom prst="rect">
            <a:avLst/>
          </a:prstGeom>
          <a:noFill/>
        </p:spPr>
        <p:txBody>
          <a:bodyPr wrap="square" lIns="0" tIns="0" rIns="0" bIns="0" rtlCol="0">
            <a:spAutoFit/>
          </a:bodyPr>
          <a:lstStyle/>
          <a:p>
            <a:pPr>
              <a:lnSpc>
                <a:spcPct val="100000"/>
              </a:lnSpc>
              <a:spcBef>
                <a:spcPts val="200"/>
              </a:spcBef>
              <a:buClr>
                <a:srgbClr val="000000"/>
              </a:buClr>
              <a:buSzPct val="90909"/>
              <a:tabLst>
                <a:tab pos="142240" algn="l"/>
              </a:tabLst>
            </a:pPr>
            <a:r>
              <a:rPr lang="en-US" sz="1000" b="1" dirty="0">
                <a:solidFill>
                  <a:schemeClr val="accent3"/>
                </a:solidFill>
                <a:cs typeface="Gill Sans MT"/>
              </a:rPr>
              <a:t>Level 301</a:t>
            </a:r>
          </a:p>
          <a:p>
            <a:pPr marL="172800" lvl="1" indent="-172800">
              <a:spcBef>
                <a:spcPts val="200"/>
              </a:spcBef>
              <a:buClr>
                <a:srgbClr val="000000"/>
              </a:buClr>
              <a:buFont typeface="Arial" panose="020B0604020202020204" pitchFamily="34" charset="0"/>
              <a:buChar char="•"/>
              <a:tabLst>
                <a:tab pos="287020" algn="l"/>
              </a:tabLst>
            </a:pPr>
            <a:r>
              <a:rPr lang="en-US" sz="800" dirty="0"/>
              <a:t>Leading Effective Meetings</a:t>
            </a:r>
          </a:p>
          <a:p>
            <a:pPr marL="172800" lvl="1" indent="-172800">
              <a:spcBef>
                <a:spcPts val="200"/>
              </a:spcBef>
              <a:buClr>
                <a:srgbClr val="000000"/>
              </a:buClr>
              <a:buFont typeface="Arial" panose="020B0604020202020204" pitchFamily="34" charset="0"/>
              <a:buChar char="•"/>
              <a:tabLst>
                <a:tab pos="287020" algn="l"/>
              </a:tabLst>
            </a:pPr>
            <a:r>
              <a:rPr lang="en-US" sz="800" dirty="0"/>
              <a:t>Executing Retention / value plays</a:t>
            </a:r>
          </a:p>
          <a:p>
            <a:pPr marL="172800" lvl="1" indent="-172800">
              <a:spcBef>
                <a:spcPts val="200"/>
              </a:spcBef>
              <a:buClr>
                <a:srgbClr val="000000"/>
              </a:buClr>
              <a:buFont typeface="Arial" panose="020B0604020202020204" pitchFamily="34" charset="0"/>
              <a:buChar char="•"/>
              <a:tabLst>
                <a:tab pos="287020" algn="l"/>
              </a:tabLst>
            </a:pPr>
            <a:r>
              <a:rPr lang="en-US" sz="800" dirty="0"/>
              <a:t>Managing Retention and Driving Renewals</a:t>
            </a:r>
          </a:p>
          <a:p>
            <a:pPr marL="172800" lvl="1" indent="-172800">
              <a:spcBef>
                <a:spcPts val="200"/>
              </a:spcBef>
              <a:buClr>
                <a:srgbClr val="000000"/>
              </a:buClr>
              <a:buFont typeface="Arial" panose="020B0604020202020204" pitchFamily="34" charset="0"/>
              <a:buChar char="•"/>
              <a:tabLst>
                <a:tab pos="287020" algn="l"/>
              </a:tabLst>
            </a:pPr>
            <a:r>
              <a:rPr lang="en-US" sz="800" dirty="0"/>
              <a:t>Responding to customer feedback</a:t>
            </a:r>
          </a:p>
          <a:p>
            <a:pPr marL="172800" lvl="1" indent="-172800">
              <a:spcBef>
                <a:spcPts val="200"/>
              </a:spcBef>
              <a:buClr>
                <a:srgbClr val="000000"/>
              </a:buClr>
              <a:buFont typeface="Arial" panose="020B0604020202020204" pitchFamily="34" charset="0"/>
              <a:buChar char="•"/>
              <a:tabLst>
                <a:tab pos="287020" algn="l"/>
              </a:tabLst>
            </a:pPr>
            <a:r>
              <a:rPr lang="en-US" sz="800" dirty="0"/>
              <a:t>Creating and managing customer advocacy</a:t>
            </a:r>
          </a:p>
        </p:txBody>
      </p:sp>
      <p:sp>
        <p:nvSpPr>
          <p:cNvPr id="103" name="TextBox 102">
            <a:extLst>
              <a:ext uri="{FF2B5EF4-FFF2-40B4-BE49-F238E27FC236}">
                <a16:creationId xmlns:a16="http://schemas.microsoft.com/office/drawing/2014/main" id="{F3275E0C-AAA5-8B88-2544-08B982B31BC1}"/>
              </a:ext>
            </a:extLst>
          </p:cNvPr>
          <p:cNvSpPr txBox="1"/>
          <p:nvPr/>
        </p:nvSpPr>
        <p:spPr>
          <a:xfrm>
            <a:off x="6323619" y="4493929"/>
            <a:ext cx="2240591" cy="872034"/>
          </a:xfrm>
          <a:prstGeom prst="rect">
            <a:avLst/>
          </a:prstGeom>
          <a:noFill/>
        </p:spPr>
        <p:txBody>
          <a:bodyPr wrap="square" lIns="0" tIns="0" rIns="0" bIns="0" rtlCol="0">
            <a:spAutoFit/>
          </a:bodyPr>
          <a:lstStyle/>
          <a:p>
            <a:pPr>
              <a:lnSpc>
                <a:spcPct val="100000"/>
              </a:lnSpc>
              <a:spcBef>
                <a:spcPts val="200"/>
              </a:spcBef>
              <a:buClr>
                <a:srgbClr val="000000"/>
              </a:buClr>
              <a:buSzPct val="90909"/>
              <a:tabLst>
                <a:tab pos="142240" algn="l"/>
              </a:tabLst>
            </a:pPr>
            <a:r>
              <a:rPr lang="en-US" sz="1000" b="1" dirty="0">
                <a:solidFill>
                  <a:schemeClr val="accent3"/>
                </a:solidFill>
                <a:cs typeface="Gill Sans MT"/>
              </a:rPr>
              <a:t>Level 301</a:t>
            </a:r>
          </a:p>
          <a:p>
            <a:pPr marL="172800" lvl="1" indent="-172800">
              <a:spcBef>
                <a:spcPts val="200"/>
              </a:spcBef>
              <a:buClr>
                <a:srgbClr val="000000"/>
              </a:buClr>
              <a:buFont typeface="Arial" panose="020B0604020202020204" pitchFamily="34" charset="0"/>
              <a:buChar char="•"/>
              <a:tabLst>
                <a:tab pos="287020" algn="l"/>
              </a:tabLst>
            </a:pPr>
            <a:r>
              <a:rPr lang="en-US" sz="800" dirty="0"/>
              <a:t>Increasing upsells &amp; expansion</a:t>
            </a:r>
          </a:p>
          <a:p>
            <a:pPr marL="172800" lvl="1" indent="-172800">
              <a:spcBef>
                <a:spcPts val="200"/>
              </a:spcBef>
              <a:buClr>
                <a:srgbClr val="000000"/>
              </a:buClr>
              <a:buFont typeface="Arial" panose="020B0604020202020204" pitchFamily="34" charset="0"/>
              <a:buChar char="•"/>
              <a:tabLst>
                <a:tab pos="287020" algn="l"/>
              </a:tabLst>
            </a:pPr>
            <a:r>
              <a:rPr lang="en-US" sz="800" dirty="0"/>
              <a:t>Aligning and communicating effectively with sales</a:t>
            </a:r>
          </a:p>
          <a:p>
            <a:pPr marL="172800" lvl="1" indent="-172800">
              <a:spcBef>
                <a:spcPts val="200"/>
              </a:spcBef>
              <a:buClr>
                <a:srgbClr val="000000"/>
              </a:buClr>
              <a:buFont typeface="Arial" panose="020B0604020202020204" pitchFamily="34" charset="0"/>
              <a:buChar char="•"/>
              <a:tabLst>
                <a:tab pos="287020" algn="l"/>
              </a:tabLst>
            </a:pPr>
            <a:r>
              <a:rPr lang="en-US" sz="800" dirty="0"/>
              <a:t>Utilizing and Tracking KPIs</a:t>
            </a:r>
          </a:p>
          <a:p>
            <a:pPr marL="172800" lvl="1" indent="-172800">
              <a:spcBef>
                <a:spcPts val="200"/>
              </a:spcBef>
              <a:buClr>
                <a:srgbClr val="000000"/>
              </a:buClr>
              <a:buFont typeface="Arial" panose="020B0604020202020204" pitchFamily="34" charset="0"/>
              <a:buChar char="•"/>
              <a:tabLst>
                <a:tab pos="287020" algn="l"/>
              </a:tabLst>
            </a:pPr>
            <a:r>
              <a:rPr lang="en-US" sz="800" dirty="0"/>
              <a:t>Forecasting Basics</a:t>
            </a:r>
          </a:p>
        </p:txBody>
      </p:sp>
      <p:sp>
        <p:nvSpPr>
          <p:cNvPr id="105" name="TextBox 104">
            <a:extLst>
              <a:ext uri="{FF2B5EF4-FFF2-40B4-BE49-F238E27FC236}">
                <a16:creationId xmlns:a16="http://schemas.microsoft.com/office/drawing/2014/main" id="{5631A013-34BE-00B5-6914-63ECD73F5E24}"/>
              </a:ext>
            </a:extLst>
          </p:cNvPr>
          <p:cNvSpPr txBox="1"/>
          <p:nvPr/>
        </p:nvSpPr>
        <p:spPr>
          <a:xfrm>
            <a:off x="9180459" y="1475071"/>
            <a:ext cx="2240591" cy="574516"/>
          </a:xfrm>
          <a:prstGeom prst="rect">
            <a:avLst/>
          </a:prstGeom>
          <a:noFill/>
        </p:spPr>
        <p:txBody>
          <a:bodyPr wrap="square" lIns="0" tIns="0" rIns="0" bIns="0" rtlCol="0">
            <a:spAutoFit/>
          </a:bodyPr>
          <a:lstStyle/>
          <a:p>
            <a:pPr>
              <a:lnSpc>
                <a:spcPct val="100000"/>
              </a:lnSpc>
              <a:spcBef>
                <a:spcPts val="200"/>
              </a:spcBef>
              <a:buClr>
                <a:srgbClr val="000000"/>
              </a:buClr>
              <a:buSzPct val="90909"/>
              <a:tabLst>
                <a:tab pos="142240" algn="l"/>
              </a:tabLst>
            </a:pPr>
            <a:r>
              <a:rPr lang="en-US" sz="1000" b="1" dirty="0">
                <a:solidFill>
                  <a:schemeClr val="accent3"/>
                </a:solidFill>
                <a:cs typeface="Gill Sans MT"/>
              </a:rPr>
              <a:t>Level 401</a:t>
            </a:r>
          </a:p>
          <a:p>
            <a:pPr marL="172800" lvl="1" indent="-172800">
              <a:spcBef>
                <a:spcPts val="200"/>
              </a:spcBef>
              <a:buClr>
                <a:srgbClr val="000000"/>
              </a:buClr>
              <a:buFont typeface="Arial" panose="020B0604020202020204" pitchFamily="34" charset="0"/>
              <a:buChar char="•"/>
              <a:tabLst>
                <a:tab pos="287020" algn="l"/>
              </a:tabLst>
            </a:pPr>
            <a:r>
              <a:rPr lang="en-US" sz="800" dirty="0"/>
              <a:t>Utilizing NPS for Customer Success</a:t>
            </a:r>
          </a:p>
          <a:p>
            <a:pPr marL="172800" lvl="1" indent="-172800">
              <a:spcBef>
                <a:spcPts val="200"/>
              </a:spcBef>
              <a:buClr>
                <a:srgbClr val="000000"/>
              </a:buClr>
              <a:buFont typeface="Arial" panose="020B0604020202020204" pitchFamily="34" charset="0"/>
              <a:buChar char="•"/>
              <a:tabLst>
                <a:tab pos="287020" algn="l"/>
              </a:tabLst>
            </a:pPr>
            <a:r>
              <a:rPr lang="en-US" sz="800" dirty="0"/>
              <a:t>Adopting an Outcome-based customer management approach</a:t>
            </a:r>
          </a:p>
        </p:txBody>
      </p:sp>
      <p:sp>
        <p:nvSpPr>
          <p:cNvPr id="107" name="TextBox 106">
            <a:extLst>
              <a:ext uri="{FF2B5EF4-FFF2-40B4-BE49-F238E27FC236}">
                <a16:creationId xmlns:a16="http://schemas.microsoft.com/office/drawing/2014/main" id="{1ECFCAC8-BFF0-86AA-086E-60D67D5E65B0}"/>
              </a:ext>
            </a:extLst>
          </p:cNvPr>
          <p:cNvSpPr txBox="1"/>
          <p:nvPr/>
        </p:nvSpPr>
        <p:spPr>
          <a:xfrm>
            <a:off x="9156133" y="4450016"/>
            <a:ext cx="2240591" cy="307777"/>
          </a:xfrm>
          <a:prstGeom prst="rect">
            <a:avLst/>
          </a:prstGeom>
          <a:noFill/>
        </p:spPr>
        <p:txBody>
          <a:bodyPr wrap="square" lIns="0" tIns="0" rIns="0" bIns="0" rtlCol="0">
            <a:spAutoFit/>
          </a:bodyPr>
          <a:lstStyle/>
          <a:p>
            <a:pPr>
              <a:lnSpc>
                <a:spcPct val="100000"/>
              </a:lnSpc>
              <a:spcBef>
                <a:spcPts val="200"/>
              </a:spcBef>
              <a:buClr>
                <a:srgbClr val="000000"/>
              </a:buClr>
              <a:buSzPct val="90909"/>
              <a:tabLst>
                <a:tab pos="142240" algn="l"/>
              </a:tabLst>
            </a:pPr>
            <a:r>
              <a:rPr lang="en-US" sz="1000" b="1" dirty="0">
                <a:solidFill>
                  <a:schemeClr val="accent3"/>
                </a:solidFill>
                <a:cs typeface="Gill Sans MT"/>
              </a:rPr>
              <a:t>Final Onboarding Check-in and Certification</a:t>
            </a:r>
            <a:endParaRPr lang="en-US" sz="800" dirty="0">
              <a:cs typeface="Gill Sans MT"/>
            </a:endParaRPr>
          </a:p>
        </p:txBody>
      </p:sp>
      <p:grpSp>
        <p:nvGrpSpPr>
          <p:cNvPr id="114" name="Group 113">
            <a:extLst>
              <a:ext uri="{FF2B5EF4-FFF2-40B4-BE49-F238E27FC236}">
                <a16:creationId xmlns:a16="http://schemas.microsoft.com/office/drawing/2014/main" id="{979E1E16-EA55-509D-C30D-D9C5574BF2E4}"/>
              </a:ext>
            </a:extLst>
          </p:cNvPr>
          <p:cNvGrpSpPr/>
          <p:nvPr/>
        </p:nvGrpSpPr>
        <p:grpSpPr>
          <a:xfrm>
            <a:off x="9107136" y="5107397"/>
            <a:ext cx="2240591" cy="1037464"/>
            <a:chOff x="9292843" y="4928078"/>
            <a:chExt cx="2289557" cy="1037464"/>
          </a:xfrm>
        </p:grpSpPr>
        <p:sp>
          <p:nvSpPr>
            <p:cNvPr id="108" name="Rectangle 107">
              <a:extLst>
                <a:ext uri="{FF2B5EF4-FFF2-40B4-BE49-F238E27FC236}">
                  <a16:creationId xmlns:a16="http://schemas.microsoft.com/office/drawing/2014/main" id="{4AFBB440-F48B-8F13-DAE8-B76F35D026A3}"/>
                </a:ext>
              </a:extLst>
            </p:cNvPr>
            <p:cNvSpPr/>
            <p:nvPr/>
          </p:nvSpPr>
          <p:spPr>
            <a:xfrm>
              <a:off x="9292843" y="4928078"/>
              <a:ext cx="2289557" cy="3347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r>
                <a:rPr lang="en-US" sz="1000" b="1" dirty="0">
                  <a:solidFill>
                    <a:schemeClr val="tx1"/>
                  </a:solidFill>
                </a:rPr>
                <a:t>KEY</a:t>
              </a:r>
            </a:p>
          </p:txBody>
        </p:sp>
        <p:grpSp>
          <p:nvGrpSpPr>
            <p:cNvPr id="112" name="Group 111">
              <a:extLst>
                <a:ext uri="{FF2B5EF4-FFF2-40B4-BE49-F238E27FC236}">
                  <a16:creationId xmlns:a16="http://schemas.microsoft.com/office/drawing/2014/main" id="{873A2D10-CF35-706B-5452-A077CE98BA65}"/>
                </a:ext>
              </a:extLst>
            </p:cNvPr>
            <p:cNvGrpSpPr/>
            <p:nvPr/>
          </p:nvGrpSpPr>
          <p:grpSpPr>
            <a:xfrm>
              <a:off x="9652894" y="5154552"/>
              <a:ext cx="1569455" cy="810990"/>
              <a:chOff x="9652894" y="5361210"/>
              <a:chExt cx="1569455" cy="1040760"/>
            </a:xfrm>
          </p:grpSpPr>
          <p:sp>
            <p:nvSpPr>
              <p:cNvPr id="109" name="Rectangle 108">
                <a:extLst>
                  <a:ext uri="{FF2B5EF4-FFF2-40B4-BE49-F238E27FC236}">
                    <a16:creationId xmlns:a16="http://schemas.microsoft.com/office/drawing/2014/main" id="{BC799876-FE46-5490-D73E-E8B00E56E2B3}"/>
                  </a:ext>
                </a:extLst>
              </p:cNvPr>
              <p:cNvSpPr/>
              <p:nvPr/>
            </p:nvSpPr>
            <p:spPr>
              <a:xfrm>
                <a:off x="9652894" y="5361210"/>
                <a:ext cx="1569455" cy="3347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bIns="0" rtlCol="0" anchor="ctr"/>
              <a:lstStyle/>
              <a:p>
                <a:pPr algn="ctr"/>
                <a:r>
                  <a:rPr lang="en-US" sz="1000" b="1" dirty="0">
                    <a:solidFill>
                      <a:schemeClr val="bg1"/>
                    </a:solidFill>
                  </a:rPr>
                  <a:t>Days 1-30</a:t>
                </a:r>
              </a:p>
            </p:txBody>
          </p:sp>
          <p:sp>
            <p:nvSpPr>
              <p:cNvPr id="110" name="Rectangle 109">
                <a:extLst>
                  <a:ext uri="{FF2B5EF4-FFF2-40B4-BE49-F238E27FC236}">
                    <a16:creationId xmlns:a16="http://schemas.microsoft.com/office/drawing/2014/main" id="{42D8B908-09AD-88FF-DEEF-BB04EE692B8E}"/>
                  </a:ext>
                </a:extLst>
              </p:cNvPr>
              <p:cNvSpPr/>
              <p:nvPr/>
            </p:nvSpPr>
            <p:spPr>
              <a:xfrm>
                <a:off x="9652894" y="5714236"/>
                <a:ext cx="1569455" cy="3347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bIns="0" rtlCol="0" anchor="ctr"/>
              <a:lstStyle/>
              <a:p>
                <a:pPr algn="ctr"/>
                <a:r>
                  <a:rPr lang="en-US" sz="1000" b="1" dirty="0">
                    <a:solidFill>
                      <a:schemeClr val="bg1"/>
                    </a:solidFill>
                  </a:rPr>
                  <a:t>Days 31-60</a:t>
                </a:r>
              </a:p>
            </p:txBody>
          </p:sp>
          <p:sp>
            <p:nvSpPr>
              <p:cNvPr id="111" name="Rectangle 110">
                <a:extLst>
                  <a:ext uri="{FF2B5EF4-FFF2-40B4-BE49-F238E27FC236}">
                    <a16:creationId xmlns:a16="http://schemas.microsoft.com/office/drawing/2014/main" id="{F8D80AC6-49B1-7A61-94A6-038BA9725302}"/>
                  </a:ext>
                </a:extLst>
              </p:cNvPr>
              <p:cNvSpPr/>
              <p:nvPr/>
            </p:nvSpPr>
            <p:spPr>
              <a:xfrm>
                <a:off x="9652894" y="6067262"/>
                <a:ext cx="1569455" cy="334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bIns="0" rtlCol="0" anchor="ctr"/>
              <a:lstStyle/>
              <a:p>
                <a:pPr algn="ctr"/>
                <a:r>
                  <a:rPr lang="en-US" sz="1000" b="1" dirty="0">
                    <a:solidFill>
                      <a:schemeClr val="bg1"/>
                    </a:solidFill>
                  </a:rPr>
                  <a:t>Days 61-90</a:t>
                </a:r>
              </a:p>
            </p:txBody>
          </p:sp>
        </p:grpSp>
      </p:grpSp>
    </p:spTree>
    <p:extLst>
      <p:ext uri="{BB962C8B-B14F-4D97-AF65-F5344CB8AC3E}">
        <p14:creationId xmlns:p14="http://schemas.microsoft.com/office/powerpoint/2010/main" val="34071681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2023">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2023" id="{2973FF59-2CA7-4BE5-8527-C7BA434A8EE2}" vid="{7467B64E-5265-4E6E-9CAD-23A1F4D69A02}"/>
    </a:ext>
  </a:extLst>
</a:theme>
</file>

<file path=docProps/app.xml><?xml version="1.0" encoding="utf-8"?>
<Properties xmlns="http://schemas.openxmlformats.org/officeDocument/2006/extended-properties" xmlns:vt="http://schemas.openxmlformats.org/officeDocument/2006/docPropsVTypes">
  <Template>Default Theme</Template>
  <TotalTime>88</TotalTime>
  <Words>2014</Words>
  <Application>Microsoft Macintosh PowerPoint</Application>
  <PresentationFormat>Widescreen</PresentationFormat>
  <Paragraphs>269</Paragraphs>
  <Slides>14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Avenir Next LT Pro</vt:lpstr>
      <vt:lpstr>Courier New</vt:lpstr>
      <vt:lpstr>Gill Sans MT</vt:lpstr>
      <vt:lpstr>Times New Roman</vt:lpstr>
      <vt:lpstr>SBI PPT 2023</vt:lpstr>
      <vt:lpstr>think-cell Slide</vt:lpstr>
      <vt:lpstr>Customer Success Onboarding Playbook</vt:lpstr>
      <vt:lpstr>PowerPoint Presentation</vt:lpstr>
      <vt:lpstr>Best-in-class customer success framework</vt:lpstr>
      <vt:lpstr>PowerPoint Presentation</vt:lpstr>
      <vt:lpstr>Onboarding &amp; Enablement Approach Executive Summary</vt:lpstr>
      <vt:lpstr>The four components of the  onboarding program work together to achieve desired onboarding outcomes</vt:lpstr>
      <vt:lpstr>Create definitions and proficiency levels for each proficiency to provide guidance in the ongoing development of CSMs</vt:lpstr>
      <vt:lpstr>Anchoring in competencies, the first step in developing onboarding plans is to define outcomes through day 90 for new hires</vt:lpstr>
      <vt:lpstr>A 12-week onboarding curriculum has been mapped to the desired weekly outcomes</vt:lpstr>
      <vt:lpstr>4 Levels of certification have been layered onto the 12-week onboarding curriculum to track progression and aptitude</vt:lpstr>
      <vt:lpstr>Integrate the "Learn-Watch-Do-Reinforce Framework" into curriculum to ensure CSMs can develop and apply the skills they are taught</vt:lpstr>
      <vt:lpstr>Enhance comprehension of onboarding curriculum with Ride Along Program, In Person Training, and Fast-Ramp Onboarding Peer Program</vt:lpstr>
      <vt:lpstr>The Ride Along Program is incorporated throughout curriculum  to reinforce learnings from other education methods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Success  Onboarding Framework</dc:title>
  <dc:creator>Aaron Bean</dc:creator>
  <cp:lastModifiedBy>Ivana Drazic</cp:lastModifiedBy>
  <cp:revision>7</cp:revision>
  <dcterms:created xsi:type="dcterms:W3CDTF">2023-01-27T06:26:28Z</dcterms:created>
  <dcterms:modified xsi:type="dcterms:W3CDTF">2024-05-08T20:14:51Z</dcterms:modified>
</cp:coreProperties>
</file>